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38" d="100"/>
          <a:sy n="138" d="100"/>
        </p:scale>
        <p:origin x="-1600"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0F2BB24-8343-0147-BB79-EF72029DE985}" type="datetimeFigureOut">
              <a:rPr lang="it-IT" smtClean="0"/>
              <a:pPr/>
              <a:t>24-11-2010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E739363-9100-4C46-8064-34251EFC7B98}"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0F2BB24-8343-0147-BB79-EF72029DE985}" type="datetimeFigureOut">
              <a:rPr lang="it-IT" smtClean="0"/>
              <a:pPr/>
              <a:t>24-11-2010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E739363-9100-4C46-8064-34251EFC7B98}"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0F2BB24-8343-0147-BB79-EF72029DE985}" type="datetimeFigureOut">
              <a:rPr lang="it-IT" smtClean="0"/>
              <a:pPr/>
              <a:t>24-11-2010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E739363-9100-4C46-8064-34251EFC7B98}"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0F2BB24-8343-0147-BB79-EF72029DE985}" type="datetimeFigureOut">
              <a:rPr lang="it-IT" smtClean="0"/>
              <a:pPr/>
              <a:t>24-11-2010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E739363-9100-4C46-8064-34251EFC7B98}"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10F2BB24-8343-0147-BB79-EF72029DE985}" type="datetimeFigureOut">
              <a:rPr lang="it-IT" smtClean="0"/>
              <a:pPr/>
              <a:t>24-11-2010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E739363-9100-4C46-8064-34251EFC7B98}"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0F2BB24-8343-0147-BB79-EF72029DE985}" type="datetimeFigureOut">
              <a:rPr lang="it-IT" smtClean="0"/>
              <a:pPr/>
              <a:t>24-11-2010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E739363-9100-4C46-8064-34251EFC7B98}"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0F2BB24-8343-0147-BB79-EF72029DE985}" type="datetimeFigureOut">
              <a:rPr lang="it-IT" smtClean="0"/>
              <a:pPr/>
              <a:t>24-11-2010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E739363-9100-4C46-8064-34251EFC7B98}"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10F2BB24-8343-0147-BB79-EF72029DE985}" type="datetimeFigureOut">
              <a:rPr lang="it-IT" smtClean="0"/>
              <a:pPr/>
              <a:t>24-11-2010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E739363-9100-4C46-8064-34251EFC7B98}"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0F2BB24-8343-0147-BB79-EF72029DE985}" type="datetimeFigureOut">
              <a:rPr lang="it-IT" smtClean="0"/>
              <a:pPr/>
              <a:t>24-11-2010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E739363-9100-4C46-8064-34251EFC7B98}"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10F2BB24-8343-0147-BB79-EF72029DE985}" type="datetimeFigureOut">
              <a:rPr lang="it-IT" smtClean="0"/>
              <a:pPr/>
              <a:t>24-11-2010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E739363-9100-4C46-8064-34251EFC7B98}"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10F2BB24-8343-0147-BB79-EF72029DE985}" type="datetimeFigureOut">
              <a:rPr lang="it-IT" smtClean="0"/>
              <a:pPr/>
              <a:t>24-11-2010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E739363-9100-4C46-8064-34251EFC7B98}"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F2BB24-8343-0147-BB79-EF72029DE985}" type="datetimeFigureOut">
              <a:rPr lang="it-IT" smtClean="0"/>
              <a:pPr/>
              <a:t>24-11-2010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739363-9100-4C46-8064-34251EFC7B98}"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Procedura Acquisti  </a:t>
            </a:r>
            <a:endParaRPr lang="it-IT" dirty="0"/>
          </a:p>
        </p:txBody>
      </p:sp>
      <p:sp>
        <p:nvSpPr>
          <p:cNvPr id="3" name="Sottotitolo 2"/>
          <p:cNvSpPr>
            <a:spLocks noGrp="1"/>
          </p:cNvSpPr>
          <p:nvPr>
            <p:ph type="subTitle" idx="1"/>
          </p:nvPr>
        </p:nvSpPr>
        <p:spPr/>
        <p:txBody>
          <a:bodyPr/>
          <a:lstStyle/>
          <a:p>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RIEPILOGO DEGLI ADEMPIMENTI DEL RUP</a:t>
            </a:r>
            <a:endParaRPr lang="it-IT" dirty="0"/>
          </a:p>
        </p:txBody>
      </p:sp>
      <p:sp>
        <p:nvSpPr>
          <p:cNvPr id="3" name="Segnaposto contenuto 2"/>
          <p:cNvSpPr>
            <a:spLocks noGrp="1"/>
          </p:cNvSpPr>
          <p:nvPr>
            <p:ph idx="1"/>
          </p:nvPr>
        </p:nvSpPr>
        <p:spPr/>
        <p:txBody>
          <a:bodyPr>
            <a:normAutofit fontScale="62500" lnSpcReduction="20000"/>
          </a:bodyPr>
          <a:lstStyle/>
          <a:p>
            <a:r>
              <a:rPr lang="it-IT" dirty="0"/>
              <a:t>(da art. 10 Regolamento in economia INFN 2008)</a:t>
            </a:r>
            <a:r>
              <a:rPr lang="it-IT" dirty="0" smtClean="0"/>
              <a:t> </a:t>
            </a:r>
          </a:p>
          <a:p>
            <a:r>
              <a:rPr lang="it-IT" dirty="0" smtClean="0"/>
              <a:t>E</a:t>
            </a:r>
            <a:r>
              <a:rPr lang="it-IT" dirty="0"/>
              <a:t>’ la figura che svolge l’attività istruttoria e di supporto nella scelta dell’affidatario del contratto e ogni altro adempimento inerente il procedimento, garantendo la coerenza degli interventi con gli obiettivi previsti.</a:t>
            </a:r>
            <a:r>
              <a:rPr lang="it-IT" dirty="0" smtClean="0"/>
              <a:t> </a:t>
            </a:r>
          </a:p>
          <a:p>
            <a:r>
              <a:rPr lang="it-IT" dirty="0" smtClean="0"/>
              <a:t>Cura </a:t>
            </a:r>
            <a:r>
              <a:rPr lang="it-IT" dirty="0"/>
              <a:t>le fasi di richiesta di offerta e l’esecuzione degli interventi in economia (verifica sulla fornitura del materiale, prestazione di servizi ed esecuzione dei lavori).</a:t>
            </a:r>
            <a:r>
              <a:rPr lang="it-IT" dirty="0" smtClean="0"/>
              <a:t> </a:t>
            </a:r>
          </a:p>
          <a:p>
            <a:r>
              <a:rPr lang="it-IT" dirty="0" smtClean="0"/>
              <a:t>E</a:t>
            </a:r>
            <a:r>
              <a:rPr lang="it-IT" dirty="0"/>
              <a:t>’ nominato dal Direttore della Struttura tra i dipendenti INFN in servizio, in possesso di adeguata professionalità. Il nominativo del RUP va indicato in ogni documento della procedura (richiesta di offerta, ordine, comunicazioni)</a:t>
            </a:r>
            <a:r>
              <a:rPr lang="it-IT" dirty="0" smtClean="0"/>
              <a:t>.</a:t>
            </a:r>
          </a:p>
          <a:p>
            <a:r>
              <a:rPr lang="it-IT" dirty="0" smtClean="0"/>
              <a:t> </a:t>
            </a:r>
            <a:r>
              <a:rPr lang="it-IT" dirty="0"/>
              <a:t>In caso di lavori cura la gestione dell’appalto anche sotto il profilo del livello di tutela della sicurezza del personale delle ditte esterne. All’interno della Sezione il RUP potrà avvalersi della collaborazione del Servizio Prevenzione e Protezione (SPP) per indicazioni e </a:t>
            </a:r>
            <a:r>
              <a:rPr lang="it-IT" dirty="0" smtClean="0"/>
              <a:t>consulenze.</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ULTERIORI ADEMPIMENTI DEL RUP</a:t>
            </a:r>
            <a:br>
              <a:rPr lang="it-IT" dirty="0" smtClean="0"/>
            </a:br>
            <a:r>
              <a:rPr lang="it-IT" dirty="0" smtClean="0"/>
              <a:t>Legge 136/2010 Normativa Antimafia</a:t>
            </a:r>
            <a:endParaRPr lang="it-IT" dirty="0"/>
          </a:p>
        </p:txBody>
      </p:sp>
      <p:sp>
        <p:nvSpPr>
          <p:cNvPr id="3" name="Segnaposto contenuto 2"/>
          <p:cNvSpPr>
            <a:spLocks noGrp="1"/>
          </p:cNvSpPr>
          <p:nvPr>
            <p:ph idx="1"/>
          </p:nvPr>
        </p:nvSpPr>
        <p:spPr/>
        <p:txBody>
          <a:bodyPr>
            <a:normAutofit/>
          </a:bodyPr>
          <a:lstStyle/>
          <a:p>
            <a:endParaRPr lang="it-IT" dirty="0" smtClean="0"/>
          </a:p>
          <a:p>
            <a:r>
              <a:rPr lang="it-IT" dirty="0" smtClean="0"/>
              <a:t>LA </a:t>
            </a:r>
            <a:r>
              <a:rPr lang="it-IT" dirty="0" err="1" smtClean="0"/>
              <a:t>CIRC</a:t>
            </a:r>
            <a:r>
              <a:rPr lang="it-IT" dirty="0" smtClean="0"/>
              <a:t>. N. 5137 DEL 22/11 STABILISCE CHE:</a:t>
            </a:r>
          </a:p>
          <a:p>
            <a:pPr>
              <a:buNone/>
            </a:pPr>
            <a:r>
              <a:rPr lang="it-IT" dirty="0" smtClean="0"/>
              <a:t>	</a:t>
            </a:r>
            <a:r>
              <a:rPr lang="it-IT" dirty="0" smtClean="0"/>
              <a:t>IL </a:t>
            </a:r>
            <a:r>
              <a:rPr lang="it-IT" dirty="0" smtClean="0"/>
              <a:t>CIG (</a:t>
            </a:r>
            <a:r>
              <a:rPr lang="it-IT" smtClean="0"/>
              <a:t>Codice Identificativo di Gara)</a:t>
            </a:r>
            <a:r>
              <a:rPr lang="it-IT" smtClean="0"/>
              <a:t> </a:t>
            </a:r>
            <a:r>
              <a:rPr lang="it-IT" dirty="0" smtClean="0"/>
              <a:t>E’ OBBLIGATORIO per </a:t>
            </a:r>
            <a:r>
              <a:rPr lang="it-IT" dirty="0" smtClean="0"/>
              <a:t>ORDINI </a:t>
            </a:r>
            <a:r>
              <a:rPr lang="it-IT" dirty="0" err="1" smtClean="0"/>
              <a:t>DI</a:t>
            </a:r>
            <a:r>
              <a:rPr lang="it-IT" dirty="0" smtClean="0"/>
              <a:t> QUALSIASI IMPORTO (prima era richiesto &gt;20.000,00)</a:t>
            </a:r>
          </a:p>
          <a:p>
            <a:pPr>
              <a:buNone/>
            </a:pPr>
            <a:r>
              <a:rPr lang="it-IT" dirty="0" smtClean="0"/>
              <a:t>   DEVE ESSERE RICHIESTO DAL RUP attraverso </a:t>
            </a:r>
            <a:r>
              <a:rPr lang="it-IT" dirty="0" smtClean="0"/>
              <a:t>il sito </a:t>
            </a:r>
            <a:r>
              <a:rPr lang="it-IT" dirty="0" err="1" smtClean="0"/>
              <a:t>https</a:t>
            </a:r>
            <a:r>
              <a:rPr lang="it-IT" dirty="0" smtClean="0"/>
              <a:t>://</a:t>
            </a:r>
            <a:r>
              <a:rPr lang="it-IT" dirty="0" err="1" smtClean="0"/>
              <a:t>anagrafe.avcp.it</a:t>
            </a:r>
            <a:r>
              <a:rPr lang="it-IT" dirty="0" smtClean="0"/>
              <a:t>/</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ULTERIORI ADEMPIMENTI DEL RUP</a:t>
            </a:r>
            <a:br>
              <a:rPr lang="it-IT" dirty="0" smtClean="0"/>
            </a:br>
            <a:r>
              <a:rPr lang="it-IT" dirty="0" smtClean="0"/>
              <a:t>Legge 136/2010 Normativa Antimafia</a:t>
            </a:r>
            <a:endParaRPr lang="it-IT" dirty="0"/>
          </a:p>
        </p:txBody>
      </p:sp>
      <p:sp>
        <p:nvSpPr>
          <p:cNvPr id="3" name="Segnaposto contenuto 2"/>
          <p:cNvSpPr>
            <a:spLocks noGrp="1"/>
          </p:cNvSpPr>
          <p:nvPr>
            <p:ph idx="1"/>
          </p:nvPr>
        </p:nvSpPr>
        <p:spPr/>
        <p:txBody>
          <a:bodyPr/>
          <a:lstStyle/>
          <a:p>
            <a:r>
              <a:rPr lang="it-IT" dirty="0" smtClean="0"/>
              <a:t>IL CIG dovrà essere inserito nella Richiesta di Offerta e nei mandati di pagamento.</a:t>
            </a:r>
          </a:p>
          <a:p>
            <a:r>
              <a:rPr lang="it-IT" dirty="0" smtClean="0"/>
              <a:t>Al più tardi può essere indicato nel mandato di pagamento QUALORA IL CONTRATTO SIA ESEGUITO IN VIA </a:t>
            </a:r>
            <a:r>
              <a:rPr lang="it-IT" dirty="0" err="1" smtClean="0"/>
              <a:t>DI</a:t>
            </a:r>
            <a:r>
              <a:rPr lang="it-IT" dirty="0" smtClean="0"/>
              <a:t> URGENZA</a:t>
            </a:r>
          </a:p>
          <a:p>
            <a:r>
              <a:rPr lang="it-IT" dirty="0" smtClean="0"/>
              <a:t>IL CIG E’ OBBLIGATORIO anche per gli ordini in CONSIP</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Norme Generali</a:t>
            </a:r>
            <a:endParaRPr lang="it-IT" dirty="0"/>
          </a:p>
        </p:txBody>
      </p:sp>
      <p:sp>
        <p:nvSpPr>
          <p:cNvPr id="3" name="Segnaposto contenuto 2"/>
          <p:cNvSpPr>
            <a:spLocks noGrp="1"/>
          </p:cNvSpPr>
          <p:nvPr>
            <p:ph idx="1"/>
          </p:nvPr>
        </p:nvSpPr>
        <p:spPr/>
        <p:txBody>
          <a:bodyPr>
            <a:noAutofit/>
          </a:bodyPr>
          <a:lstStyle/>
          <a:p>
            <a:r>
              <a:rPr lang="it-IT" sz="1600" dirty="0"/>
              <a:t>All’inizio di ogni anno fino il Direttore provvede alla nomina annuale dei RUP (Responsabile Unico del Procedimento)</a:t>
            </a:r>
          </a:p>
          <a:p>
            <a:r>
              <a:rPr lang="it-IT" sz="1600" dirty="0"/>
              <a:t>I RUP devono essere dipendenti INFN (sia a tempo determinato che indeterminato); il Direttore ha ritenuto di nominare RUP i Responsabili degli Esperimenti e dei Servizi (nel caso siano dipendenti) </a:t>
            </a:r>
            <a:r>
              <a:rPr lang="it-IT" sz="1600" dirty="0" smtClean="0"/>
              <a:t>e di valutare volta per volta casi specifici; </a:t>
            </a:r>
            <a:r>
              <a:rPr lang="it-IT" sz="1600" dirty="0"/>
              <a:t>resta inteso che, in caso di prolungate assenze del RUP, lo stesso </a:t>
            </a:r>
            <a:r>
              <a:rPr lang="it-IT" sz="1600" dirty="0" err="1"/>
              <a:t>potra'</a:t>
            </a:r>
            <a:r>
              <a:rPr lang="it-IT" sz="1600" dirty="0"/>
              <a:t> comunicare al Direttore e all’Amministrazione il nominativo di un sostituto temporaneo, </a:t>
            </a:r>
            <a:r>
              <a:rPr lang="it-IT" sz="1600" dirty="0" err="1"/>
              <a:t>purche’</a:t>
            </a:r>
            <a:r>
              <a:rPr lang="it-IT" sz="1600" dirty="0"/>
              <a:t> dipendente INFN</a:t>
            </a:r>
            <a:r>
              <a:rPr lang="it-IT" sz="1600" dirty="0" smtClean="0"/>
              <a:t>.</a:t>
            </a:r>
          </a:p>
          <a:p>
            <a:endParaRPr lang="it-IT" sz="1600" dirty="0" smtClean="0"/>
          </a:p>
          <a:p>
            <a:r>
              <a:rPr lang="it-IT" sz="1600" dirty="0" smtClean="0"/>
              <a:t>IN </a:t>
            </a:r>
            <a:r>
              <a:rPr lang="it-IT" sz="1600" dirty="0"/>
              <a:t>CASO </a:t>
            </a:r>
            <a:r>
              <a:rPr lang="it-IT" sz="1600" dirty="0" err="1"/>
              <a:t>DI</a:t>
            </a:r>
            <a:r>
              <a:rPr lang="it-IT" sz="1600" dirty="0"/>
              <a:t> SERVIZI E FORNITURE, IL</a:t>
            </a:r>
            <a:r>
              <a:rPr lang="it-IT" sz="1600" dirty="0" smtClean="0"/>
              <a:t> </a:t>
            </a:r>
            <a:r>
              <a:rPr lang="it-IT" sz="1600" dirty="0"/>
              <a:t>L</a:t>
            </a:r>
            <a:r>
              <a:rPr lang="it-IT" sz="1600" dirty="0" smtClean="0"/>
              <a:t>IMITE </a:t>
            </a:r>
            <a:r>
              <a:rPr lang="it-IT" sz="1600" dirty="0"/>
              <a:t>PER LA PRESENTAZIONE </a:t>
            </a:r>
            <a:r>
              <a:rPr lang="it-IT" sz="1600" dirty="0" err="1"/>
              <a:t>DI</a:t>
            </a:r>
            <a:r>
              <a:rPr lang="it-IT" sz="1600" dirty="0"/>
              <a:t> UNA SOLA OFFERTA E’ </a:t>
            </a:r>
            <a:r>
              <a:rPr lang="it-IT" sz="1600" dirty="0" err="1"/>
              <a:t>DI</a:t>
            </a:r>
            <a:r>
              <a:rPr lang="it-IT" sz="1600" dirty="0"/>
              <a:t> EURO 20.000,00 IVA ESCLUSA</a:t>
            </a:r>
            <a:r>
              <a:rPr lang="it-IT" sz="1600" dirty="0" smtClean="0"/>
              <a:t>;</a:t>
            </a:r>
          </a:p>
          <a:p>
            <a:r>
              <a:rPr lang="it-IT" sz="1600" dirty="0" smtClean="0"/>
              <a:t> </a:t>
            </a:r>
            <a:r>
              <a:rPr lang="it-IT" sz="1600" dirty="0"/>
              <a:t>IN CASO </a:t>
            </a:r>
            <a:r>
              <a:rPr lang="it-IT" sz="1600" dirty="0" err="1"/>
              <a:t>DI</a:t>
            </a:r>
            <a:r>
              <a:rPr lang="it-IT" sz="1600" dirty="0"/>
              <a:t> LAVORI IL NUOVO LIMITE PER LA PRESENTAZIONE </a:t>
            </a:r>
            <a:r>
              <a:rPr lang="it-IT" sz="1600" dirty="0" err="1"/>
              <a:t>DI</a:t>
            </a:r>
            <a:r>
              <a:rPr lang="it-IT" sz="1600" dirty="0"/>
              <a:t> UNA SOLA OFFERTA E’ </a:t>
            </a:r>
            <a:r>
              <a:rPr lang="it-IT" sz="1600" dirty="0" err="1"/>
              <a:t>DI</a:t>
            </a:r>
            <a:r>
              <a:rPr lang="it-IT" sz="1600" dirty="0"/>
              <a:t> EURO 40.000,00 IVA ESCLUSA</a:t>
            </a:r>
            <a:r>
              <a:rPr lang="it-IT" sz="1600" dirty="0" smtClean="0"/>
              <a:t>.</a:t>
            </a:r>
          </a:p>
          <a:p>
            <a:r>
              <a:rPr lang="it-IT" sz="1600" dirty="0" smtClean="0"/>
              <a:t> </a:t>
            </a:r>
            <a:r>
              <a:rPr lang="it-IT" sz="1600" dirty="0"/>
              <a:t>Il DIRETTORE STABILISCE</a:t>
            </a:r>
            <a:r>
              <a:rPr lang="it-IT" sz="1600" dirty="0" smtClean="0"/>
              <a:t> CHE</a:t>
            </a:r>
            <a:r>
              <a:rPr lang="it-IT" sz="1600" dirty="0"/>
              <a:t>, IN OGNI CASO, PER ORDINI SUPERIORI AI 5.000,00 EURO IVA ESCLUSA, IL RUP ALLEGHI UNA RELAZIONE CON UNA DICHIARAZIONE DI CONGRUITA’ DEL PREZZO</a:t>
            </a:r>
            <a:r>
              <a:rPr lang="it-IT" sz="1600" dirty="0" smtClean="0"/>
              <a:t>.</a:t>
            </a:r>
          </a:p>
          <a:p>
            <a:r>
              <a:rPr lang="it-IT" sz="1600" dirty="0" smtClean="0"/>
              <a:t>AL </a:t>
            </a:r>
            <a:r>
              <a:rPr lang="it-IT" sz="1600" dirty="0"/>
              <a:t>DI SOPRA DEGLI IMPORTI SOPRA ELENCATI E’ NECESSARIO CHIEDERE 5 OFFERTE;</a:t>
            </a:r>
            <a:r>
              <a:rPr lang="it-IT" sz="1600" dirty="0" smtClean="0"/>
              <a:t> </a:t>
            </a:r>
          </a:p>
          <a:p>
            <a:endParaRPr lang="it-IT" sz="16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Norme generali</a:t>
            </a:r>
            <a:endParaRPr lang="it-IT" dirty="0"/>
          </a:p>
        </p:txBody>
      </p:sp>
      <p:sp>
        <p:nvSpPr>
          <p:cNvPr id="3" name="Segnaposto contenuto 2"/>
          <p:cNvSpPr>
            <a:spLocks noGrp="1"/>
          </p:cNvSpPr>
          <p:nvPr>
            <p:ph idx="1"/>
          </p:nvPr>
        </p:nvSpPr>
        <p:spPr/>
        <p:txBody>
          <a:bodyPr>
            <a:normAutofit fontScale="47500" lnSpcReduction="20000"/>
          </a:bodyPr>
          <a:lstStyle/>
          <a:p>
            <a:r>
              <a:rPr lang="it-IT" dirty="0" smtClean="0"/>
              <a:t>PER ORDINI SUPERIORI A 10.000,00 IL RUP DOVRA’ ESSERE AFFIANCATO DA DUE ESPERTI</a:t>
            </a:r>
          </a:p>
          <a:p>
            <a:r>
              <a:rPr lang="it-IT" dirty="0" smtClean="0"/>
              <a:t>Ed e’ necessaria una relazione tecnica preliminare sul materiale che si intende acquistare</a:t>
            </a:r>
          </a:p>
          <a:p>
            <a:endParaRPr lang="it-IT" dirty="0" smtClean="0"/>
          </a:p>
          <a:p>
            <a:r>
              <a:rPr lang="it-IT" dirty="0" smtClean="0"/>
              <a:t>Per ordini superiori ad Euro 20.000,00 Iva esclusa il Responsabile Unico del Procedimento verra' nominato di volta in volta dal Direttore in quanto sorge anche l’obbligo di segnalare l’operazione all’ Autorita' dei Lavori Pubblici e di svolgere una diversa serie di adempimenti, sempre a cura del RUP e che verranno illustrati al momento opportuno.</a:t>
            </a:r>
          </a:p>
          <a:p>
            <a:endParaRPr lang="it-IT" dirty="0" smtClean="0"/>
          </a:p>
          <a:p>
            <a:r>
              <a:rPr lang="it-IT" dirty="0" smtClean="0"/>
              <a:t>Per ogni ordine che prevede la presenza di personale esterno nelle nostre sedi il RUP </a:t>
            </a:r>
            <a:r>
              <a:rPr lang="it-IT" dirty="0" err="1" smtClean="0"/>
              <a:t>dovra'</a:t>
            </a:r>
            <a:r>
              <a:rPr lang="it-IT" dirty="0" smtClean="0"/>
              <a:t> preventivamente contattare il Responsabile del Servizio Prevenzione e Protezione DR. ANTONIO LEONE; questo allo scopo di valutare la presenza o meno di interferenze e/o rischi di vario genere nell’</a:t>
            </a:r>
            <a:r>
              <a:rPr lang="it-IT" dirty="0" err="1" smtClean="0"/>
              <a:t>attivita</a:t>
            </a:r>
            <a:r>
              <a:rPr lang="it-IT" dirty="0" smtClean="0"/>
              <a:t>' che il personale esterno </a:t>
            </a:r>
            <a:r>
              <a:rPr lang="it-IT" dirty="0" err="1" smtClean="0"/>
              <a:t>dovra'</a:t>
            </a:r>
            <a:r>
              <a:rPr lang="it-IT" dirty="0" smtClean="0"/>
              <a:t> svolgere all’interno delle nostre sedi e di compilare il relativo documento di valutazione dei rischi, che </a:t>
            </a:r>
            <a:r>
              <a:rPr lang="it-IT" dirty="0" err="1" smtClean="0"/>
              <a:t>dovra'</a:t>
            </a:r>
            <a:r>
              <a:rPr lang="it-IT" dirty="0" smtClean="0"/>
              <a:t> sempre essere allegato all’ordine.</a:t>
            </a:r>
          </a:p>
          <a:p>
            <a:endParaRPr lang="it-IT" dirty="0" smtClean="0"/>
          </a:p>
          <a:p>
            <a:r>
              <a:rPr lang="it-IT" dirty="0" smtClean="0"/>
              <a:t>E' obbligatorio da parte del RUP verificare che l’oggetto dell’acquisto, del servizio o dei lavori non sia presente nel sistema di Convenzionamento </a:t>
            </a:r>
            <a:r>
              <a:rPr lang="it-IT" dirty="0" err="1" smtClean="0"/>
              <a:t>Consip</a:t>
            </a:r>
            <a:r>
              <a:rPr lang="it-IT" dirty="0" smtClean="0"/>
              <a:t> e produrre apposita dichiarazione; nel caso in cui si voglia effettuare l’acquisto tramite convenzione </a:t>
            </a:r>
            <a:r>
              <a:rPr lang="it-IT" dirty="0" err="1" smtClean="0"/>
              <a:t>Consip</a:t>
            </a:r>
            <a:r>
              <a:rPr lang="it-IT" dirty="0" smtClean="0"/>
              <a:t> </a:t>
            </a:r>
          </a:p>
          <a:p>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ACQUISTI FONDO ECONOMALE</a:t>
            </a:r>
            <a:endParaRPr lang="it-IT" dirty="0"/>
          </a:p>
        </p:txBody>
      </p:sp>
      <p:sp>
        <p:nvSpPr>
          <p:cNvPr id="3" name="Segnaposto contenuto 2"/>
          <p:cNvSpPr>
            <a:spLocks noGrp="1"/>
          </p:cNvSpPr>
          <p:nvPr>
            <p:ph idx="1"/>
          </p:nvPr>
        </p:nvSpPr>
        <p:spPr/>
        <p:txBody>
          <a:bodyPr/>
          <a:lstStyle/>
          <a:p>
            <a:r>
              <a:rPr lang="it-IT" dirty="0" smtClean="0"/>
              <a:t>PRESUPPOSTI FONDAMENTALI:</a:t>
            </a:r>
          </a:p>
          <a:p>
            <a:r>
              <a:rPr lang="it-IT" dirty="0" smtClean="0"/>
              <a:t>ECCEZIONALITA’</a:t>
            </a:r>
          </a:p>
          <a:p>
            <a:r>
              <a:rPr lang="it-IT" dirty="0" smtClean="0"/>
              <a:t>URGENZA</a:t>
            </a:r>
          </a:p>
          <a:p>
            <a:r>
              <a:rPr lang="it-IT" dirty="0" smtClean="0"/>
              <a:t>LIMITE MAX PREVISTO</a:t>
            </a:r>
            <a:r>
              <a:rPr lang="it-IT" dirty="0" smtClean="0"/>
              <a:t> 500,00 EURO</a:t>
            </a:r>
          </a:p>
          <a:p>
            <a:r>
              <a:rPr lang="it-IT" dirty="0" smtClean="0"/>
              <a:t>Dal 2011 E’ PREVISTA UNA RIDUZIONE DEL FONDO E QUINDI SARA’ NECESSARIO RIDURNE IL SUO UTILIZZO. (circolare del 23/11/10)</a:t>
            </a:r>
            <a:endParaRPr lang="it-IT" dirty="0" smtClean="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Legge n.136/2010 Normativa Antimafia</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FINO A 50,00 EURO E’ SUFFICIENTE COME GIUSTIFICATIVO </a:t>
            </a:r>
            <a:r>
              <a:rPr lang="it-IT" dirty="0" err="1" smtClean="0"/>
              <a:t>DI</a:t>
            </a:r>
            <a:r>
              <a:rPr lang="it-IT" dirty="0" smtClean="0"/>
              <a:t> SPESA LO SCONTRINO (POSSIBILMENTE “PARLANTE”)</a:t>
            </a:r>
          </a:p>
          <a:p>
            <a:r>
              <a:rPr lang="it-IT" dirty="0" smtClean="0"/>
              <a:t>ACQUISTI da  50,00 a 500,00</a:t>
            </a:r>
            <a:r>
              <a:rPr lang="it-IT" dirty="0" smtClean="0"/>
              <a:t>:</a:t>
            </a:r>
          </a:p>
          <a:p>
            <a:endParaRPr lang="it-IT" dirty="0" smtClean="0"/>
          </a:p>
          <a:p>
            <a:pPr>
              <a:buNone/>
            </a:pPr>
            <a:r>
              <a:rPr lang="it-IT" dirty="0" smtClean="0"/>
              <a:t>	Solo se </a:t>
            </a:r>
            <a:r>
              <a:rPr lang="it-IT" dirty="0" smtClean="0"/>
              <a:t>la</a:t>
            </a:r>
            <a:r>
              <a:rPr lang="it-IT" dirty="0" smtClean="0"/>
              <a:t> Fattura/</a:t>
            </a:r>
            <a:r>
              <a:rPr lang="it-IT" dirty="0" smtClean="0"/>
              <a:t>Ricevuta fiscale</a:t>
            </a:r>
            <a:r>
              <a:rPr lang="it-IT" dirty="0" smtClean="0"/>
              <a:t> </a:t>
            </a:r>
            <a:r>
              <a:rPr lang="it-IT" dirty="0" smtClean="0"/>
              <a:t>è INTESTATA AL RICHIEDENTE si può procedere al rimborso per </a:t>
            </a:r>
            <a:r>
              <a:rPr lang="it-IT" dirty="0" smtClean="0"/>
              <a:t>contanti</a:t>
            </a:r>
          </a:p>
          <a:p>
            <a:r>
              <a:rPr lang="it-IT" dirty="0" smtClean="0"/>
              <a:t>Se la FATTURA E’ INTESTATA A I.N.F.N. è OBBLIGATORIO IL BONIFICO BANCARIO</a:t>
            </a:r>
          </a:p>
          <a:p>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LEGGE 136/2010</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SI APPLICA A QUALSIASI TIPO </a:t>
            </a:r>
            <a:r>
              <a:rPr lang="it-IT" dirty="0" err="1" smtClean="0"/>
              <a:t>DI</a:t>
            </a:r>
            <a:r>
              <a:rPr lang="it-IT" dirty="0" smtClean="0"/>
              <a:t> CONTRATTO PUBBLICO SOTTOSCRITTO IN DATA SUCCESSIVA AL </a:t>
            </a:r>
            <a:r>
              <a:rPr lang="it-IT" dirty="0" err="1" smtClean="0"/>
              <a:t>7</a:t>
            </a:r>
            <a:r>
              <a:rPr lang="it-IT" dirty="0" smtClean="0"/>
              <a:t> SETTEMBRE 2010</a:t>
            </a:r>
          </a:p>
          <a:p>
            <a:r>
              <a:rPr lang="it-IT" dirty="0" smtClean="0"/>
              <a:t>I FORNITORI DEVONO COMUNICARE ALL’ISTITUTO GLI ESTREMI IDENTIFICATIVI DEI CONTI CORRENTI BANCARI O POSTALI DEDICATI ANCHE IN VIA NON ESCLUSIVA ALLE COMMESSE PUBBLICHE NONCHE’ LE GENERALITA’ E IL COD. FISCALE DELLE PERSONE DELEGATE AD OPERARE SUI SUDDETTI CONTI</a:t>
            </a:r>
          </a:p>
          <a:p>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dirty="0" smtClean="0"/>
          </a:p>
          <a:p>
            <a:r>
              <a:rPr lang="it-IT" dirty="0" smtClean="0"/>
              <a:t>IN MANCANZA </a:t>
            </a:r>
            <a:r>
              <a:rPr lang="it-IT" dirty="0" err="1" smtClean="0"/>
              <a:t>DI</a:t>
            </a:r>
            <a:r>
              <a:rPr lang="it-IT" dirty="0" smtClean="0"/>
              <a:t> TALI COMUNICAZIONI L’ISTITUTO NON POTRA’ PROCEDERE AL PAGAMENTO in quanto il contratto e’ ritenuto NULLO</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DOCUMENTI DA RICHIEDERE INSIEME richiesta </a:t>
            </a:r>
            <a:r>
              <a:rPr lang="it-IT" dirty="0" err="1" smtClean="0"/>
              <a:t>DI</a:t>
            </a:r>
            <a:r>
              <a:rPr lang="it-IT" dirty="0" smtClean="0"/>
              <a:t> OFFERTA</a:t>
            </a:r>
            <a:endParaRPr lang="it-IT" dirty="0"/>
          </a:p>
        </p:txBody>
      </p:sp>
      <p:sp>
        <p:nvSpPr>
          <p:cNvPr id="3" name="Segnaposto contenuto 2"/>
          <p:cNvSpPr>
            <a:spLocks noGrp="1"/>
          </p:cNvSpPr>
          <p:nvPr>
            <p:ph idx="1"/>
          </p:nvPr>
        </p:nvSpPr>
        <p:spPr/>
        <p:txBody>
          <a:bodyPr/>
          <a:lstStyle/>
          <a:p>
            <a:endParaRPr lang="it-IT" dirty="0" smtClean="0"/>
          </a:p>
          <a:p>
            <a:r>
              <a:rPr lang="it-IT" dirty="0" smtClean="0"/>
              <a:t>Dichiarazione sostitutiva  relativa a numero </a:t>
            </a:r>
            <a:r>
              <a:rPr lang="it-IT" dirty="0"/>
              <a:t>d</a:t>
            </a:r>
            <a:r>
              <a:rPr lang="it-IT" dirty="0" smtClean="0"/>
              <a:t>i iscrizione alla CCIAA ecc. </a:t>
            </a:r>
          </a:p>
          <a:p>
            <a:r>
              <a:rPr lang="it-IT" dirty="0" smtClean="0"/>
              <a:t>(http://www.le.infn.it/</a:t>
            </a:r>
            <a:r>
              <a:rPr lang="it-IT" dirty="0" err="1" smtClean="0"/>
              <a:t>moduli.html</a:t>
            </a:r>
            <a:r>
              <a:rPr lang="it-IT" dirty="0" smtClean="0"/>
              <a:t>)</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DOCUMENTI NECESSARI PER L’EMISSIONE DEL’ORDINE</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Richiesta di ordinativo (da parte del RUP)</a:t>
            </a:r>
          </a:p>
          <a:p>
            <a:r>
              <a:rPr lang="it-IT" dirty="0" smtClean="0"/>
              <a:t>Offerta completa </a:t>
            </a:r>
          </a:p>
          <a:p>
            <a:r>
              <a:rPr lang="it-IT" dirty="0" smtClean="0"/>
              <a:t>Dichiarazione sostitutiva  relativa a numero di iscrizione alla CCIAA ecc. </a:t>
            </a:r>
          </a:p>
          <a:p>
            <a:r>
              <a:rPr lang="it-IT" dirty="0" smtClean="0"/>
              <a:t>Dichiarazione relativa al possesso del conto dedicato</a:t>
            </a:r>
          </a:p>
          <a:p>
            <a:r>
              <a:rPr lang="it-IT" dirty="0" smtClean="0"/>
              <a:t>DURC </a:t>
            </a:r>
          </a:p>
          <a:p>
            <a:r>
              <a:rPr lang="it-IT" dirty="0" smtClean="0"/>
              <a:t>Nel caso in cui manchi qualche documento sarà</a:t>
            </a:r>
            <a:r>
              <a:rPr lang="it-IT" dirty="0" smtClean="0"/>
              <a:t> cura </a:t>
            </a:r>
            <a:r>
              <a:rPr lang="it-IT" dirty="0" smtClean="0"/>
              <a:t>dell’amministrazione richiederlo</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187</TotalTime>
  <Words>953</Words>
  <Application>Microsoft Macintosh PowerPoint</Application>
  <PresentationFormat>Presentazione su schermo (4:3)</PresentationFormat>
  <Paragraphs>61</Paragraphs>
  <Slides>12</Slides>
  <Notes>0</Notes>
  <HiddenSlides>0</HiddenSlides>
  <MMClips>0</MMClips>
  <ScaleCrop>false</ScaleCrop>
  <HeadingPairs>
    <vt:vector size="4" baseType="variant">
      <vt:variant>
        <vt:lpstr>Modello struttura</vt:lpstr>
      </vt:variant>
      <vt:variant>
        <vt:i4>1</vt:i4>
      </vt:variant>
      <vt:variant>
        <vt:lpstr>Titoli diapositive</vt:lpstr>
      </vt:variant>
      <vt:variant>
        <vt:i4>12</vt:i4>
      </vt:variant>
    </vt:vector>
  </HeadingPairs>
  <TitlesOfParts>
    <vt:vector size="13" baseType="lpstr">
      <vt:lpstr>Tema di Office</vt:lpstr>
      <vt:lpstr>Procedura Acquisti  </vt:lpstr>
      <vt:lpstr>Norme Generali</vt:lpstr>
      <vt:lpstr>Norme generali</vt:lpstr>
      <vt:lpstr>ACQUISTI FONDO ECONOMALE</vt:lpstr>
      <vt:lpstr>Legge n.136/2010 Normativa Antimafia</vt:lpstr>
      <vt:lpstr>LEGGE 136/2010</vt:lpstr>
      <vt:lpstr>Diapositiva 7</vt:lpstr>
      <vt:lpstr>DOCUMENTI DA RICHIEDERE INSIEME richiesta DI OFFERTA</vt:lpstr>
      <vt:lpstr>DOCUMENTI NECESSARI PER L’EMISSIONE DEL’ORDINE</vt:lpstr>
      <vt:lpstr>RIEPILOGO DEGLI ADEMPIMENTI DEL RUP</vt:lpstr>
      <vt:lpstr>ULTERIORI ADEMPIMENTI DEL RUP Legge 136/2010 Normativa Antimafia</vt:lpstr>
      <vt:lpstr>ULTERIORI ADEMPIMENTI DEL RUP Legge 136/2010 Normativa Antimafia</vt:lpstr>
    </vt:vector>
  </TitlesOfParts>
  <Company>I.N.F.N. - Sezione di Lecce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Procedura Acquisti  </dc:title>
  <dc:creator>Carla Gentile</dc:creator>
  <cp:lastModifiedBy>Carla Gentile</cp:lastModifiedBy>
  <cp:revision>11</cp:revision>
  <dcterms:created xsi:type="dcterms:W3CDTF">2010-11-24T08:36:17Z</dcterms:created>
  <dcterms:modified xsi:type="dcterms:W3CDTF">2010-11-24T08:56:00Z</dcterms:modified>
</cp:coreProperties>
</file>