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01" r:id="rId2"/>
    <p:sldId id="494" r:id="rId3"/>
    <p:sldId id="496" r:id="rId4"/>
    <p:sldId id="481" r:id="rId5"/>
    <p:sldId id="464" r:id="rId6"/>
    <p:sldId id="497" r:id="rId7"/>
    <p:sldId id="466" r:id="rId8"/>
    <p:sldId id="484" r:id="rId9"/>
    <p:sldId id="468" r:id="rId10"/>
    <p:sldId id="498" r:id="rId11"/>
    <p:sldId id="486" r:id="rId12"/>
    <p:sldId id="469" r:id="rId13"/>
    <p:sldId id="473" r:id="rId14"/>
    <p:sldId id="499" r:id="rId15"/>
    <p:sldId id="487" r:id="rId16"/>
    <p:sldId id="475" r:id="rId17"/>
    <p:sldId id="488" r:id="rId18"/>
    <p:sldId id="500" r:id="rId19"/>
    <p:sldId id="476" r:id="rId20"/>
    <p:sldId id="501" r:id="rId21"/>
    <p:sldId id="477" r:id="rId22"/>
    <p:sldId id="479" r:id="rId23"/>
    <p:sldId id="502" r:id="rId24"/>
    <p:sldId id="503" r:id="rId25"/>
    <p:sldId id="480" r:id="rId26"/>
    <p:sldId id="418" r:id="rId27"/>
    <p:sldId id="495" r:id="rId28"/>
    <p:sldId id="504" r:id="rId29"/>
    <p:sldId id="471" r:id="rId30"/>
    <p:sldId id="483" r:id="rId31"/>
    <p:sldId id="505" r:id="rId32"/>
    <p:sldId id="472" r:id="rId33"/>
    <p:sldId id="492" r:id="rId34"/>
    <p:sldId id="506" r:id="rId35"/>
    <p:sldId id="478" r:id="rId3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 autoAdjust="0"/>
    <p:restoredTop sz="95332" autoAdjust="0"/>
  </p:normalViewPr>
  <p:slideViewPr>
    <p:cSldViewPr snapToGrid="0">
      <p:cViewPr varScale="1">
        <p:scale>
          <a:sx n="114" d="100"/>
          <a:sy n="114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56B5D1-4AB0-4815-8AE6-56B4D0AB3C99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301FA6-EF3B-4F09-BAFF-BBF3631CA7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6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01FA6-EF3B-4F09-BAFF-BBF3631CA7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1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4025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27995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2423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88567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01955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7049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299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8220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10138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95082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9802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B666-4446-47E3-AB0D-F08DC8BCE834}" type="datetimeFigureOut">
              <a:rPr lang="it-IT" smtClean="0"/>
              <a:t>10/06/2022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15C4-B145-44A5-867D-2A8C5C02D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448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24200" y="1904128"/>
            <a:ext cx="7631412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Sapienza of Rome</a:t>
            </a:r>
          </a:p>
          <a:p>
            <a:pPr algn="ctr"/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Course on «Accelerator </a:t>
            </a: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it-IT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 (LEMMA) </a:t>
            </a:r>
            <a:endParaRPr lang="it-IT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multiple targets </a:t>
            </a:r>
            <a:r>
              <a:rPr lang="it-IT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LEMMA </a:t>
            </a:r>
            <a:r>
              <a:rPr lang="it-IT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it-I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10, 2022</a:t>
            </a:r>
          </a:p>
          <a:p>
            <a:pPr algn="ctr"/>
            <a:endParaRPr lang="it-IT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2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hep.man.ac.uk/u/summer/feynman_Zmupa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920">
            <a:off x="6861061" y="4777072"/>
            <a:ext cx="2037906" cy="11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6052">
            <a:off x="1481117" y="1418596"/>
            <a:ext cx="2029518" cy="5111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46415" y="5943036"/>
            <a:ext cx="20758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Supervisors</a:t>
            </a:r>
            <a:r>
              <a:rPr lang="it-IT" sz="1400" dirty="0">
                <a:solidFill>
                  <a:schemeClr val="bg1"/>
                </a:solidFill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</a:rPr>
              <a:t>Prof. Gianluca CAVOTO</a:t>
            </a:r>
          </a:p>
          <a:p>
            <a:r>
              <a:rPr lang="it-IT" sz="1400" dirty="0">
                <a:solidFill>
                  <a:schemeClr val="bg1"/>
                </a:solidFill>
              </a:rPr>
              <a:t>Dr. Francesco COLLAMATI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309412" y="6091855"/>
            <a:ext cx="151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Student</a:t>
            </a:r>
            <a:r>
              <a:rPr lang="it-IT" sz="1400" dirty="0">
                <a:solidFill>
                  <a:schemeClr val="bg1"/>
                </a:solidFill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</a:rPr>
              <a:t>Fausto CASABURO</a:t>
            </a:r>
          </a:p>
        </p:txBody>
      </p:sp>
    </p:spTree>
    <p:extLst>
      <p:ext uri="{BB962C8B-B14F-4D97-AF65-F5344CB8AC3E}">
        <p14:creationId xmlns:p14="http://schemas.microsoft.com/office/powerpoint/2010/main" val="3287363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62" y="3932492"/>
            <a:ext cx="2767229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95" y="2049947"/>
            <a:ext cx="2767229" cy="2160000"/>
          </a:xfrm>
          <a:prstGeom prst="rect">
            <a:avLst/>
          </a:prstGeom>
        </p:spPr>
      </p:pic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95330" y="2461871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59933" y="2372832"/>
            <a:ext cx="2090724" cy="251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[44GeV;48GeV].</a:t>
            </a:r>
          </a:p>
          <a:p>
            <a:pPr lvl="1"/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energy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7708918" y="5222802"/>
            <a:ext cx="150483" cy="224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628338" y="5447567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7299209" y="4689970"/>
            <a:ext cx="248506" cy="201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888759" y="441535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5067251" y="3055147"/>
            <a:ext cx="336807" cy="20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155930" y="3226747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4377641" y="2393224"/>
            <a:ext cx="82421" cy="1693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943485" y="2165200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568495" y="6176741"/>
            <a:ext cx="5471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Normalized number with energy over threshold (left) and energy (right) of positrons after hitting the multi-target as function of beam energy. Slices sizes 3mm Be and 1mm C.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2390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77" y="4049421"/>
            <a:ext cx="2767229" cy="216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48" y="2008130"/>
            <a:ext cx="2767229" cy="2160000"/>
          </a:xfrm>
          <a:prstGeom prst="rect">
            <a:avLst/>
          </a:prstGeom>
        </p:spPr>
      </p:pic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304643" y="2373677"/>
            <a:ext cx="2331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targets [2;5]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energy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slices.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67048" y="6304309"/>
            <a:ext cx="5471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Normalized number with energy over threshold (left) and energy (right) of positrons after hitting the multi-target as function of number of targets. Slices sizes 3mm Be and 1mm C.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H="1" flipV="1">
            <a:off x="4679473" y="3333795"/>
            <a:ext cx="24248" cy="26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418038" y="3674873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227827" y="2447026"/>
            <a:ext cx="89929" cy="2739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835344" y="2250567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 flipV="1">
            <a:off x="7757638" y="5531412"/>
            <a:ext cx="242560" cy="16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485888" y="5717272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7910269" y="4499602"/>
            <a:ext cx="146818" cy="2521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517786" y="4303143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8004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9" y="1881537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91017" y="2761701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297504" y="1947450"/>
            <a:ext cx="24364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nm*rad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774297" y="4063912"/>
            <a:ext cx="2214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Angular distribution x’ of primary positrons entering and outgoing a 6 mm total thickness Be meniscus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1903912"/>
            <a:ext cx="2767229" cy="21600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491333" y="4128566"/>
            <a:ext cx="22145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x-x’ correlation of primary positrons entering and outgoing a 6 mm total thickness Be meniscus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013" y="3309252"/>
            <a:ext cx="1189399" cy="27985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592" y="3894640"/>
            <a:ext cx="1580820" cy="34612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34" y="4876892"/>
            <a:ext cx="4800631" cy="152373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4350474" y="6303698"/>
            <a:ext cx="39101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Emittance results of primary positrons outgoing a cylindrical multi-target</a:t>
            </a:r>
            <a:endParaRPr lang="it-IT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 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077" y="2515083"/>
            <a:ext cx="1076167" cy="423944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4907435" y="2166092"/>
            <a:ext cx="336807" cy="2046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032223" y="2320008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70C0"/>
                </a:solidFill>
              </a:rPr>
              <a:t>Entering</a:t>
            </a:r>
            <a:endParaRPr lang="it-IT" sz="1000" baseline="30000" dirty="0">
              <a:solidFill>
                <a:srgbClr val="0070C0"/>
              </a:solidFill>
            </a:endParaRPr>
          </a:p>
        </p:txBody>
      </p:sp>
      <p:cxnSp>
        <p:nvCxnSpPr>
          <p:cNvPr id="25" name="Connettore 2 24"/>
          <p:cNvCxnSpPr>
            <a:stCxn id="26" idx="2"/>
          </p:cNvCxnSpPr>
          <p:nvPr/>
        </p:nvCxnSpPr>
        <p:spPr>
          <a:xfrm>
            <a:off x="4422541" y="3247535"/>
            <a:ext cx="174092" cy="145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089757" y="300131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Outgoing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225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84" y="2016377"/>
            <a:ext cx="2767229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55" y="1889298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792336" y="2598782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91884" y="2335885"/>
            <a:ext cx="22434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Kinematical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range [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18.6GeV;26.2GeV]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 GeV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22GeV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89996" y="4029941"/>
            <a:ext cx="2812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Energy spectrum of muons produced in a 6mm total thickness Be cylindrical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187579" y="4133076"/>
            <a:ext cx="2895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Dependency on thickness of number of muons produced in  Be cylindrical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595163" y="2257845"/>
            <a:ext cx="63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22GeV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555764" y="3638088"/>
            <a:ext cx="750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18.6 </a:t>
            </a:r>
            <a:r>
              <a:rPr lang="it-IT" sz="1000" dirty="0" err="1">
                <a:solidFill>
                  <a:srgbClr val="FF0000"/>
                </a:solidFill>
              </a:rPr>
              <a:t>GeV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614692" y="3545552"/>
            <a:ext cx="880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26.2 </a:t>
            </a:r>
            <a:r>
              <a:rPr lang="it-IT" sz="1000" dirty="0" err="1">
                <a:solidFill>
                  <a:srgbClr val="FF0000"/>
                </a:solidFill>
              </a:rPr>
              <a:t>GeV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636265" y="3779580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~0.15*10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693415" y="3084080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~0.28*10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993417" y="2160807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~0.55*10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889" y="4889877"/>
            <a:ext cx="4675790" cy="138493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933122" y="6362195"/>
            <a:ext cx="2895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Muon production n  </a:t>
            </a:r>
            <a:r>
              <a:rPr lang="en-US" sz="1050" dirty="0">
                <a:solidFill>
                  <a:schemeClr val="bg1"/>
                </a:solidFill>
              </a:rPr>
              <a:t>Be cylindrical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6929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82" y="1846775"/>
            <a:ext cx="2767229" cy="216000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3742976" y="3923835"/>
            <a:ext cx="2724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Muons number. Slices sizes 3mm Be and 1mm.</a:t>
            </a:r>
            <a:endParaRPr lang="it-IT" sz="1050" dirty="0"/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5536513" y="2445046"/>
            <a:ext cx="67445" cy="295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264763" y="2763910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 flipH="1" flipV="1">
            <a:off x="5680587" y="3334047"/>
            <a:ext cx="135360" cy="21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680587" y="351610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22" y="4158887"/>
            <a:ext cx="2767229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63" y="2541629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286102" y="2181617"/>
            <a:ext cx="23303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[44GeV;48GeV].</a:t>
            </a: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energy spread and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762223" y="6269746"/>
            <a:ext cx="2724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Mean energy. Slices sizes 3mm Be and 1mm C. </a:t>
            </a:r>
            <a:endParaRPr lang="it-IT" sz="10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>
            <a:off x="4953383" y="4779905"/>
            <a:ext cx="140130" cy="2764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4690263" y="4571667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030734" y="5580140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44" name="Connettore 2 43"/>
          <p:cNvCxnSpPr>
            <a:stCxn id="43" idx="0"/>
          </p:cNvCxnSpPr>
          <p:nvPr/>
        </p:nvCxnSpPr>
        <p:spPr>
          <a:xfrm flipH="1" flipV="1">
            <a:off x="5285142" y="5362427"/>
            <a:ext cx="84788" cy="217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419765" y="4656468"/>
            <a:ext cx="27242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Scattering angle. Slices sizes 3mm Be and 1mm C.</a:t>
            </a:r>
            <a:endParaRPr lang="it-IT" sz="1050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7026704" y="4149353"/>
            <a:ext cx="190070" cy="10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754954" y="4279800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7295266" y="3703863"/>
            <a:ext cx="0" cy="2394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014580" y="351692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 flipV="1">
            <a:off x="7870285" y="3167461"/>
            <a:ext cx="51791" cy="1585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870285" y="3360259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216774" y="267189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7578973" y="2872691"/>
            <a:ext cx="107889" cy="116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86801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68" y="2148714"/>
            <a:ext cx="4842651" cy="378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358290" y="2221415"/>
            <a:ext cx="2330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targets [2;5].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slices.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108864" y="6011310"/>
            <a:ext cx="28959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Dependency on number of targets of produced muons in Be multi-target. Slices sizes 3mm Be and 1mm C.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772819" y="5221757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~0.28*10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888274" y="4441649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~0.42*10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014345" y="3587035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~0.56*10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559834" y="2491640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~0.68*10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885428961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53" y="2742290"/>
            <a:ext cx="1076167" cy="4239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7380" y="2020849"/>
            <a:ext cx="2230700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exit the multi-target with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angle: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Bootstrap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nm*rad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95114" y="1372586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2308639" y="1245628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08840" y="4159100"/>
            <a:ext cx="28158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x-x’ correlation of </a:t>
            </a:r>
            <a:r>
              <a:rPr lang="en-US" sz="1050" dirty="0" err="1">
                <a:solidFill>
                  <a:schemeClr val="bg1"/>
                </a:solidFill>
              </a:rPr>
              <a:t>of</a:t>
            </a:r>
            <a:r>
              <a:rPr lang="en-US" sz="1050" dirty="0">
                <a:solidFill>
                  <a:schemeClr val="bg1"/>
                </a:solidFill>
              </a:rPr>
              <a:t> muons produced in a 6mm total thickness Be cylindrical </a:t>
            </a:r>
            <a:r>
              <a:rPr lang="en-US" sz="1050" dirty="0" err="1">
                <a:solidFill>
                  <a:schemeClr val="bg1"/>
                </a:solidFill>
              </a:rPr>
              <a:t>multt</a:t>
            </a:r>
            <a:r>
              <a:rPr lang="en-US" sz="1050" dirty="0">
                <a:solidFill>
                  <a:schemeClr val="bg1"/>
                </a:solidFill>
              </a:rPr>
              <a:t>-target</a:t>
            </a:r>
            <a:endParaRPr lang="it-IT" sz="1050" dirty="0">
              <a:solidFill>
                <a:schemeClr val="bg1"/>
              </a:solidFill>
            </a:endParaRPr>
          </a:p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93" y="3320894"/>
            <a:ext cx="1189399" cy="27985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574" y="3964417"/>
            <a:ext cx="1396480" cy="30576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9" y="2020849"/>
            <a:ext cx="2767229" cy="216000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628153" y="6327246"/>
            <a:ext cx="3354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Emittance of muons produced in cylindrical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5314610" y="3176053"/>
            <a:ext cx="174503" cy="295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213069" y="3439725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First target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>
            <a:stCxn id="24" idx="2"/>
          </p:cNvCxnSpPr>
          <p:nvPr/>
        </p:nvCxnSpPr>
        <p:spPr>
          <a:xfrm>
            <a:off x="4372721" y="2531258"/>
            <a:ext cx="455413" cy="184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917307" y="2285037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Second target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829" y="4843788"/>
            <a:ext cx="3844628" cy="148345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32" y="2025341"/>
            <a:ext cx="2767229" cy="216000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6275926" y="4202647"/>
            <a:ext cx="2960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Angle-vertex correlation of muons produced in a 6mm total thickness Be cylindrical multi-target</a:t>
            </a:r>
            <a:endParaRPr lang="it-IT" sz="105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 flipV="1">
            <a:off x="7165952" y="3393628"/>
            <a:ext cx="425370" cy="18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525043" y="3541119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First target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29" name="Connettore 2 28"/>
          <p:cNvCxnSpPr>
            <a:stCxn id="30" idx="2"/>
          </p:cNvCxnSpPr>
          <p:nvPr/>
        </p:nvCxnSpPr>
        <p:spPr>
          <a:xfrm flipH="1">
            <a:off x="8235350" y="2905848"/>
            <a:ext cx="166872" cy="147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946808" y="2659627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Second target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111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64" y="4220821"/>
            <a:ext cx="2767229" cy="2160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81" y="1913242"/>
            <a:ext cx="2767229" cy="2160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73662" y="2367171"/>
            <a:ext cx="236581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targets [0.5cm;4cm].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targets [2;5]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slices.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610039" y="4098412"/>
            <a:ext cx="2929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on relative distance of emittance. Slices sizes 3mm Be and 1mm C.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214998" y="6323893"/>
            <a:ext cx="2929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on number of targets of emittance. Slices sizes 3mm Be and 1mm C. 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4909346" y="2773374"/>
            <a:ext cx="135361" cy="19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526708" y="2485343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5113182" y="3135598"/>
            <a:ext cx="135360" cy="21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253486" y="3220464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7174723" y="5273520"/>
            <a:ext cx="135361" cy="19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6777505" y="497969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 flipV="1">
            <a:off x="7353387" y="5648053"/>
            <a:ext cx="135360" cy="21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7324592" y="5838832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1374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53" y="1803313"/>
            <a:ext cx="2767229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69" y="4063206"/>
            <a:ext cx="2767229" cy="2160000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5614938" y="6141923"/>
            <a:ext cx="33697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on spot size of emittance of muons produced in in Be cylindrical multi-target considering the vertex. Slices sizes 3mm Be and 1mm C.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309387" y="2063590"/>
            <a:ext cx="236581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size [150µm;1000µm].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[44GeV;48GeV].</a:t>
            </a: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 the vertex)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spotsize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603256" y="3939375"/>
            <a:ext cx="2929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on beam energy of emittance. Slices sizes 3mm Be and 1mm C. 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4962879" y="2562680"/>
            <a:ext cx="135361" cy="19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626573" y="2326533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00B0F0"/>
                </a:solidFill>
              </a:rPr>
              <a:t>Beryllium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 flipH="1" flipV="1">
            <a:off x="5169604" y="2992325"/>
            <a:ext cx="135360" cy="21539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152309" y="334855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Carbon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778036" y="5526669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~140nm*</a:t>
            </a:r>
            <a:r>
              <a:rPr lang="it-IT" sz="1000" dirty="0" err="1">
                <a:solidFill>
                  <a:srgbClr val="FF0000"/>
                </a:solidFill>
              </a:rPr>
              <a:t>rad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6483556" y="5776748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~70nm*</a:t>
            </a:r>
            <a:r>
              <a:rPr lang="it-IT" sz="1000" dirty="0" err="1">
                <a:solidFill>
                  <a:srgbClr val="FF0000"/>
                </a:solidFill>
              </a:rPr>
              <a:t>rad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256169" y="5199041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~240nm*</a:t>
            </a:r>
            <a:r>
              <a:rPr lang="it-IT" sz="1000" dirty="0" err="1">
                <a:solidFill>
                  <a:srgbClr val="FF0000"/>
                </a:solidFill>
              </a:rPr>
              <a:t>rad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624900" y="4251809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~480nm*</a:t>
            </a:r>
            <a:r>
              <a:rPr lang="it-IT" sz="1000" dirty="0" err="1">
                <a:solidFill>
                  <a:srgbClr val="FF0000"/>
                </a:solidFill>
              </a:rPr>
              <a:t>rad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3069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1266098" y="1335968"/>
            <a:ext cx="763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312105" y="2067492"/>
            <a:ext cx="334628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Finite-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Domain (FDTD)-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Geant4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Fourier’s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FDTD-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FDTD in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R,z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time.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-fast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via Infra-Red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3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=E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3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conitnuos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Runge-Kutta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764819" y="3409380"/>
            <a:ext cx="22155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</a:rPr>
              <a:t>Temperature rise </a:t>
            </a:r>
            <a:r>
              <a:rPr lang="it-IT" sz="1050" dirty="0" err="1">
                <a:solidFill>
                  <a:schemeClr val="bg1"/>
                </a:solidFill>
              </a:rPr>
              <a:t>at</a:t>
            </a:r>
            <a:r>
              <a:rPr lang="it-IT" sz="1050" dirty="0">
                <a:solidFill>
                  <a:schemeClr val="bg1"/>
                </a:solidFill>
              </a:rPr>
              <a:t> center due to single </a:t>
            </a:r>
            <a:r>
              <a:rPr lang="it-IT" sz="1050" dirty="0" err="1">
                <a:solidFill>
                  <a:schemeClr val="bg1"/>
                </a:solidFill>
              </a:rPr>
              <a:t>bunch</a:t>
            </a:r>
            <a:r>
              <a:rPr lang="it-IT" sz="1050" dirty="0">
                <a:solidFill>
                  <a:schemeClr val="bg1"/>
                </a:solidFill>
              </a:rPr>
              <a:t>. Be target (R=5cm, L=3mm ).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10" y="3181607"/>
            <a:ext cx="1849077" cy="274786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638" y="5148064"/>
            <a:ext cx="2418032" cy="273583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146" y="1966465"/>
            <a:ext cx="2176987" cy="1440000"/>
          </a:xfrm>
          <a:prstGeom prst="rect">
            <a:avLst/>
          </a:prstGeom>
        </p:spPr>
      </p:pic>
      <p:sp>
        <p:nvSpPr>
          <p:cNvPr id="37" name="Rettangolo 36"/>
          <p:cNvSpPr/>
          <p:nvPr/>
        </p:nvSpPr>
        <p:spPr>
          <a:xfrm>
            <a:off x="5093758" y="2116187"/>
            <a:ext cx="295275" cy="11715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5382913" y="2116187"/>
            <a:ext cx="925281" cy="11715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6308195" y="2116187"/>
            <a:ext cx="514351" cy="11715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5273076" y="1966465"/>
            <a:ext cx="187395" cy="2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5336317" y="178423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Bunch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5872585" y="2005660"/>
            <a:ext cx="187395" cy="2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5854246" y="1821271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No </a:t>
            </a:r>
            <a:r>
              <a:rPr lang="it-IT" sz="1000" dirty="0" err="1">
                <a:solidFill>
                  <a:srgbClr val="FF0000"/>
                </a:solidFill>
              </a:rPr>
              <a:t>diffusion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6626611" y="2005660"/>
            <a:ext cx="245126" cy="29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6736900" y="1823949"/>
            <a:ext cx="64953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Diffusion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716" y="3588693"/>
            <a:ext cx="2222256" cy="1440000"/>
          </a:xfrm>
          <a:prstGeom prst="rect">
            <a:avLst/>
          </a:prstGeom>
        </p:spPr>
      </p:pic>
      <p:sp>
        <p:nvSpPr>
          <p:cNvPr id="47" name="CasellaDiTesto 46"/>
          <p:cNvSpPr txBox="1"/>
          <p:nvPr/>
        </p:nvSpPr>
        <p:spPr>
          <a:xfrm>
            <a:off x="6877007" y="4996316"/>
            <a:ext cx="22669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</a:rPr>
              <a:t>Temperature rise </a:t>
            </a:r>
            <a:r>
              <a:rPr lang="it-IT" sz="1050" dirty="0" err="1">
                <a:solidFill>
                  <a:schemeClr val="bg1"/>
                </a:solidFill>
              </a:rPr>
              <a:t>at</a:t>
            </a:r>
            <a:r>
              <a:rPr lang="it-IT" sz="1050" dirty="0">
                <a:solidFill>
                  <a:schemeClr val="bg1"/>
                </a:solidFill>
              </a:rPr>
              <a:t> center due to 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</a:rPr>
              <a:t>a single </a:t>
            </a:r>
            <a:r>
              <a:rPr lang="it-IT" sz="1050" dirty="0" err="1">
                <a:solidFill>
                  <a:schemeClr val="bg1"/>
                </a:solidFill>
              </a:rPr>
              <a:t>train</a:t>
            </a:r>
            <a:r>
              <a:rPr lang="it-IT" sz="1050" dirty="0">
                <a:solidFill>
                  <a:schemeClr val="bg1"/>
                </a:solidFill>
              </a:rPr>
              <a:t>. Be target (R=5cm, L=3mm ).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224" y="5113729"/>
            <a:ext cx="2132830" cy="1440000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6841337" y="6246068"/>
            <a:ext cx="21451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</a:rPr>
              <a:t>Temperature rise </a:t>
            </a:r>
            <a:r>
              <a:rPr lang="it-IT" sz="1050" dirty="0" err="1">
                <a:solidFill>
                  <a:schemeClr val="bg1"/>
                </a:solidFill>
              </a:rPr>
              <a:t>at</a:t>
            </a:r>
            <a:r>
              <a:rPr lang="it-IT" sz="1050" dirty="0">
                <a:solidFill>
                  <a:schemeClr val="bg1"/>
                </a:solidFill>
              </a:rPr>
              <a:t> long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</a:rPr>
              <a:t> time scale (fast </a:t>
            </a:r>
            <a:r>
              <a:rPr lang="it-IT" sz="1050" dirty="0" err="1">
                <a:solidFill>
                  <a:schemeClr val="bg1"/>
                </a:solidFill>
              </a:rPr>
              <a:t>method</a:t>
            </a:r>
            <a:r>
              <a:rPr lang="it-IT" sz="1050" dirty="0">
                <a:solidFill>
                  <a:schemeClr val="bg1"/>
                </a:solidFill>
              </a:rPr>
              <a:t>). Be target.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7143400" y="3565058"/>
            <a:ext cx="829179" cy="13534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7979844" y="3565057"/>
            <a:ext cx="1035629" cy="13534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2 51"/>
          <p:cNvCxnSpPr/>
          <p:nvPr/>
        </p:nvCxnSpPr>
        <p:spPr>
          <a:xfrm>
            <a:off x="7633135" y="3309893"/>
            <a:ext cx="223685" cy="490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409621" y="3103250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Train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8247263" y="3516536"/>
            <a:ext cx="171719" cy="246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8226884" y="3295201"/>
            <a:ext cx="667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No Train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8759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74565" y="1333997"/>
            <a:ext cx="763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99283" y="2082591"/>
            <a:ext cx="2975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colliders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higly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l-GR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207m</a:t>
            </a:r>
            <a:r>
              <a:rPr lang="it-IT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 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</a:t>
            </a:r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colliders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life-time (</a:t>
            </a:r>
            <a:r>
              <a:rPr lang="el-G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 ≈ 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2µs)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low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(MAP):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</a:t>
            </a:r>
            <a:r>
              <a:rPr lang="it-IT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it-IT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µ/s)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endParaRPr lang="it-IT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it-IT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92771" y="5304021"/>
            <a:ext cx="24176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Proton </a:t>
            </a:r>
            <a:r>
              <a:rPr lang="it-IT" sz="1050" dirty="0" err="1">
                <a:solidFill>
                  <a:schemeClr val="bg1"/>
                </a:solidFill>
              </a:rPr>
              <a:t>driven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muon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accelerator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scheme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34832"/>
            <a:ext cx="4259193" cy="27109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549BA0-F66A-CEA3-42BC-9FCD3F8D5912}"/>
              </a:ext>
            </a:extLst>
          </p:cNvPr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968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38" y="4139760"/>
            <a:ext cx="2767229" cy="2160000"/>
          </a:xfrm>
          <a:prstGeom prst="rect">
            <a:avLst/>
          </a:prstGeom>
        </p:spPr>
      </p:pic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35968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@MAMI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322228" y="2138448"/>
            <a:ext cx="21949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800MeV electron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target with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[3cm;5cm]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[0.5mm;1.3mm]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3*10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size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10µm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1µrad,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spread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13keV.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linearly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size.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930706" y="3877239"/>
            <a:ext cx="2214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Deposited energy in a 0.9 mm thickness target with radius 4cm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6346548" y="6265500"/>
            <a:ext cx="26728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of mean deposited energy &lt;E&gt; by thickness. The radius is 4cm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19" y="1809718"/>
            <a:ext cx="2767229" cy="2160000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H="1" flipV="1">
            <a:off x="4084358" y="2074473"/>
            <a:ext cx="425370" cy="18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443449" y="2221964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~0.23MeV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529419" y="5463067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~0.16MeV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89577" y="4987982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~0.21MeV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54798" y="470581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~0.28MeV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508011" y="4440438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~0.34MeV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050261" y="4244606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~0.42MeV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44500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39" y="4275633"/>
            <a:ext cx="2767229" cy="2160000"/>
          </a:xfrm>
          <a:prstGeom prst="rect">
            <a:avLst/>
          </a:prstGeom>
        </p:spPr>
      </p:pic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35968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of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@MAMI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325667" y="2147513"/>
            <a:ext cx="23777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800MeV electron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target with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[3cm;5cm]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[0.5mm;1.3mm]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3*10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size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[10µm; 500µm];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1µrad;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spread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13keV.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position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PEDDs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3*10</a:t>
            </a:r>
            <a:r>
              <a:rPr lang="it-IT" sz="13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spotsize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10µm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2*10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J/cm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485735" y="4006594"/>
            <a:ext cx="3043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 of energy density on position on the radius by 3*10</a:t>
            </a:r>
            <a:r>
              <a:rPr lang="en-US" sz="1050" baseline="30000" dirty="0">
                <a:solidFill>
                  <a:schemeClr val="bg1"/>
                </a:solidFill>
              </a:rPr>
              <a:t>13</a:t>
            </a:r>
            <a:r>
              <a:rPr lang="en-US" sz="1050" dirty="0">
                <a:solidFill>
                  <a:schemeClr val="bg1"/>
                </a:solidFill>
              </a:rPr>
              <a:t> electrons in a 1.3 thickness target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311039" y="6346621"/>
            <a:ext cx="28329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 of PEDD of 3*10</a:t>
            </a:r>
            <a:r>
              <a:rPr lang="en-US" sz="1050" baseline="30000" dirty="0">
                <a:solidFill>
                  <a:schemeClr val="bg1"/>
                </a:solidFill>
              </a:rPr>
              <a:t>13</a:t>
            </a:r>
            <a:r>
              <a:rPr lang="en-US" sz="1050" dirty="0">
                <a:solidFill>
                  <a:schemeClr val="bg1"/>
                </a:solidFill>
              </a:rPr>
              <a:t> electrons in a 1.3mm thickness 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674243" y="4355621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~2.3*10</a:t>
            </a:r>
            <a:r>
              <a:rPr lang="it-IT" sz="1000" baseline="30000" dirty="0">
                <a:solidFill>
                  <a:srgbClr val="FF0000"/>
                </a:solidFill>
              </a:rPr>
              <a:t>6</a:t>
            </a:r>
            <a:r>
              <a:rPr lang="it-IT" sz="1000" dirty="0">
                <a:solidFill>
                  <a:srgbClr val="FF0000"/>
                </a:solidFill>
              </a:rPr>
              <a:t>J/cm</a:t>
            </a:r>
            <a:r>
              <a:rPr lang="it-IT" sz="10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210147" y="5874527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~1.4*10</a:t>
            </a:r>
            <a:r>
              <a:rPr lang="it-IT" sz="1000" baseline="30000" dirty="0">
                <a:solidFill>
                  <a:srgbClr val="FF0000"/>
                </a:solidFill>
              </a:rPr>
              <a:t>3</a:t>
            </a:r>
            <a:r>
              <a:rPr lang="it-IT" sz="1000" dirty="0">
                <a:solidFill>
                  <a:srgbClr val="FF0000"/>
                </a:solidFill>
              </a:rPr>
              <a:t>J/cm</a:t>
            </a:r>
            <a:r>
              <a:rPr lang="it-IT" sz="1000" baseline="30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85" y="1931051"/>
            <a:ext cx="2767229" cy="216000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287401" y="2024403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10 µm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27" name="Connettore 2 26"/>
          <p:cNvCxnSpPr>
            <a:stCxn id="26" idx="1"/>
          </p:cNvCxnSpPr>
          <p:nvPr/>
        </p:nvCxnSpPr>
        <p:spPr>
          <a:xfrm flipH="1">
            <a:off x="4911773" y="2147514"/>
            <a:ext cx="375628" cy="4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671780" y="2269985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100 µm</a:t>
            </a:r>
            <a:endParaRPr lang="it-IT" sz="1000" baseline="30000" dirty="0">
              <a:solidFill>
                <a:srgbClr val="FFC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52802" y="237518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200 µm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5370455" y="2452114"/>
            <a:ext cx="350526" cy="46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550673" y="2176284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50 µm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33" name="Connettore 2 32"/>
          <p:cNvCxnSpPr>
            <a:stCxn id="32" idx="1"/>
          </p:cNvCxnSpPr>
          <p:nvPr/>
        </p:nvCxnSpPr>
        <p:spPr>
          <a:xfrm flipH="1">
            <a:off x="5120717" y="2299395"/>
            <a:ext cx="429956" cy="56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5228216" y="2393735"/>
            <a:ext cx="517290" cy="303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671780" y="2512952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FF00"/>
                </a:solidFill>
              </a:rPr>
              <a:t>300 µm</a:t>
            </a:r>
            <a:endParaRPr lang="it-IT" sz="1000" baseline="30000" dirty="0">
              <a:solidFill>
                <a:srgbClr val="FFFF00"/>
              </a:solidFill>
            </a:endParaRPr>
          </a:p>
        </p:txBody>
      </p:sp>
      <p:cxnSp>
        <p:nvCxnSpPr>
          <p:cNvPr id="36" name="Connettore 2 35"/>
          <p:cNvCxnSpPr>
            <a:stCxn id="35" idx="1"/>
          </p:cNvCxnSpPr>
          <p:nvPr/>
        </p:nvCxnSpPr>
        <p:spPr>
          <a:xfrm flipH="1" flipV="1">
            <a:off x="5439731" y="2553399"/>
            <a:ext cx="232049" cy="826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 flipV="1">
            <a:off x="5503786" y="2612638"/>
            <a:ext cx="270123" cy="1355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5720981" y="2639317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400 µm</a:t>
            </a:r>
            <a:endParaRPr lang="it-IT" sz="1000" baseline="300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745506" y="2764794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E7ABD9"/>
                </a:solidFill>
              </a:rPr>
              <a:t>500 µm</a:t>
            </a:r>
            <a:endParaRPr lang="it-IT" sz="1000" baseline="30000" dirty="0">
              <a:solidFill>
                <a:srgbClr val="E7ABD9"/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 flipH="1" flipV="1">
            <a:off x="5633120" y="2772549"/>
            <a:ext cx="116397" cy="115356"/>
          </a:xfrm>
          <a:prstGeom prst="straightConnector1">
            <a:avLst/>
          </a:prstGeom>
          <a:ln>
            <a:solidFill>
              <a:srgbClr val="E7AB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12613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>
            <a:extLst>
              <a:ext uri="{FF2B5EF4-FFF2-40B4-BE49-F238E27FC236}">
                <a16:creationId xmlns:a16="http://schemas.microsoft.com/office/drawing/2014/main" id="{1CF13E0B-291F-66F7-FDE9-40C77B7B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1874465"/>
            <a:ext cx="2486004" cy="17941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2" y="2861032"/>
            <a:ext cx="2767229" cy="21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4327856"/>
            <a:ext cx="2767229" cy="2160000"/>
          </a:xfrm>
          <a:prstGeom prst="rect">
            <a:avLst/>
          </a:prstGeom>
        </p:spPr>
      </p:pic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128245" y="6595982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35968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@MAMI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351158" y="2214023"/>
            <a:ext cx="2202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Responsivity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sensrors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1mm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3 mylar windows and 5cmx5cmx5mm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target.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3311103" y="4216269"/>
            <a:ext cx="31497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Vacuum chamber and scintillator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19179" y="4957729"/>
            <a:ext cx="2701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Mean values of deposited energy in scintillator. 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11103" y="6442608"/>
            <a:ext cx="3638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Particles  hitting the scintillator.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500820" y="529160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accent6"/>
                </a:solidFill>
              </a:rPr>
              <a:t>e</a:t>
            </a:r>
            <a:r>
              <a:rPr lang="it-IT" sz="1000" baseline="30000" dirty="0">
                <a:solidFill>
                  <a:schemeClr val="accent6"/>
                </a:solidFill>
              </a:rPr>
              <a:t>+</a:t>
            </a:r>
          </a:p>
        </p:txBody>
      </p:sp>
      <p:cxnSp>
        <p:nvCxnSpPr>
          <p:cNvPr id="18" name="Connettore 2 17"/>
          <p:cNvCxnSpPr>
            <a:cxnSpLocks/>
          </p:cNvCxnSpPr>
          <p:nvPr/>
        </p:nvCxnSpPr>
        <p:spPr>
          <a:xfrm flipH="1" flipV="1">
            <a:off x="4280954" y="2737915"/>
            <a:ext cx="708539" cy="1152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4669269" y="5468745"/>
            <a:ext cx="234016" cy="2149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863153" y="385131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Scintillator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646854" y="4929935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>
                <a:solidFill>
                  <a:srgbClr val="FFFF00"/>
                </a:solidFill>
              </a:rPr>
              <a:t>γ</a:t>
            </a:r>
            <a:endParaRPr lang="it-IT" sz="1000" baseline="30000" dirty="0">
              <a:solidFill>
                <a:srgbClr val="FFFF00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4937975" y="4784199"/>
            <a:ext cx="109682" cy="1363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070400" y="4897802"/>
            <a:ext cx="27443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</a:rPr>
              <a:t>e</a:t>
            </a:r>
            <a:r>
              <a:rPr lang="it-IT" sz="1000" baseline="30000" dirty="0">
                <a:solidFill>
                  <a:srgbClr val="0070C0"/>
                </a:solidFill>
              </a:rPr>
              <a:t>-</a:t>
            </a:r>
          </a:p>
          <a:p>
            <a:endParaRPr lang="it-IT" sz="1000" baseline="30000" dirty="0">
              <a:solidFill>
                <a:schemeClr val="accent6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4391963" y="4748432"/>
            <a:ext cx="98518" cy="1610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739746" y="4930326"/>
            <a:ext cx="44755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Total</a:t>
            </a:r>
            <a:endParaRPr lang="it-IT" sz="1000" baseline="30000" dirty="0">
              <a:solidFill>
                <a:schemeClr val="bg1"/>
              </a:solidFill>
            </a:endParaRPr>
          </a:p>
          <a:p>
            <a:endParaRPr lang="it-IT" sz="1000" baseline="30000" dirty="0">
              <a:solidFill>
                <a:schemeClr val="accent6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5600347" y="4610437"/>
            <a:ext cx="320565" cy="3475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927076" y="4112965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Chamber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28" name="Connettore 2 27"/>
          <p:cNvCxnSpPr>
            <a:stCxn id="24" idx="1"/>
          </p:cNvCxnSpPr>
          <p:nvPr/>
        </p:nvCxnSpPr>
        <p:spPr>
          <a:xfrm flipH="1" flipV="1">
            <a:off x="5308379" y="3629770"/>
            <a:ext cx="618697" cy="606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251782" y="3054640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~3.8*10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808259" y="4488181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~2.6*10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719494" y="4401565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~10</a:t>
            </a:r>
            <a:r>
              <a:rPr lang="it-IT" sz="1000" baseline="30000" dirty="0">
                <a:solidFill>
                  <a:srgbClr val="FF0000"/>
                </a:solidFill>
              </a:rPr>
              <a:t>-5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070" y="2873275"/>
            <a:ext cx="2274062" cy="319007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9CE1C92-C7DF-19E9-0FF2-BD510929DCC3}"/>
              </a:ext>
            </a:extLst>
          </p:cNvPr>
          <p:cNvCxnSpPr/>
          <p:nvPr/>
        </p:nvCxnSpPr>
        <p:spPr>
          <a:xfrm flipV="1">
            <a:off x="3902455" y="2712359"/>
            <a:ext cx="329240" cy="403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DD0DD0F-630A-8060-99CD-C1577CE00B19}"/>
              </a:ext>
            </a:extLst>
          </p:cNvPr>
          <p:cNvSpPr txBox="1"/>
          <p:nvPr/>
        </p:nvSpPr>
        <p:spPr>
          <a:xfrm>
            <a:off x="3634849" y="309650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Shield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7733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600706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35968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@MAMI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1267509" y="1918663"/>
            <a:ext cx="26873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size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[10µm; 500µm];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Scintillator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[9cm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;121cm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IR-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 (Al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(SiO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clertran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spot size.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(Best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3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38EAE7EB-E92B-1601-1002-56A42B7D7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23" y="4225103"/>
            <a:ext cx="2767229" cy="2160000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CD837A7-447D-5B71-543B-DD40A0006772}"/>
              </a:ext>
            </a:extLst>
          </p:cNvPr>
          <p:cNvSpPr txBox="1"/>
          <p:nvPr/>
        </p:nvSpPr>
        <p:spPr>
          <a:xfrm>
            <a:off x="6709425" y="4445546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~5.83*10</a:t>
            </a:r>
            <a:r>
              <a:rPr lang="it-IT" sz="1000" baseline="30000" dirty="0">
                <a:solidFill>
                  <a:srgbClr val="FF0000"/>
                </a:solidFill>
              </a:rPr>
              <a:t>-7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3B3D4E0-73D3-E348-5773-5020121F8A5B}"/>
              </a:ext>
            </a:extLst>
          </p:cNvPr>
          <p:cNvSpPr txBox="1"/>
          <p:nvPr/>
        </p:nvSpPr>
        <p:spPr>
          <a:xfrm>
            <a:off x="8202494" y="5896406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~0.53*10</a:t>
            </a:r>
            <a:r>
              <a:rPr lang="it-IT" sz="1000" baseline="30000" dirty="0">
                <a:solidFill>
                  <a:srgbClr val="FF0000"/>
                </a:solidFill>
              </a:rPr>
              <a:t>-7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AF35565-2395-8FC0-BBB2-A6802EA14FDF}"/>
              </a:ext>
            </a:extLst>
          </p:cNvPr>
          <p:cNvSpPr txBox="1"/>
          <p:nvPr/>
        </p:nvSpPr>
        <p:spPr>
          <a:xfrm>
            <a:off x="6439769" y="6328853"/>
            <a:ext cx="2765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Deposited energy in the scintillator as function of wall thickness of the shield Al</a:t>
            </a:r>
            <a:r>
              <a:rPr lang="en-US" sz="1050" baseline="-25000" dirty="0">
                <a:solidFill>
                  <a:schemeClr val="bg1"/>
                </a:solidFill>
              </a:rPr>
              <a:t>2</a:t>
            </a:r>
            <a:r>
              <a:rPr lang="en-US" sz="1050" dirty="0">
                <a:solidFill>
                  <a:schemeClr val="bg1"/>
                </a:solidFill>
              </a:rPr>
              <a:t>O</a:t>
            </a:r>
            <a:r>
              <a:rPr lang="en-US" sz="1050" baseline="-25000" dirty="0">
                <a:solidFill>
                  <a:schemeClr val="bg1"/>
                </a:solidFill>
              </a:rPr>
              <a:t>3. </a:t>
            </a:r>
            <a:endParaRPr lang="it-IT" sz="1050" baseline="-25000" dirty="0">
              <a:solidFill>
                <a:schemeClr val="bg1"/>
              </a:solidFill>
            </a:endParaRPr>
          </a:p>
        </p:txBody>
      </p:sp>
      <p:sp>
        <p:nvSpPr>
          <p:cNvPr id="44" name="CasellaDiTesto 36">
            <a:extLst>
              <a:ext uri="{FF2B5EF4-FFF2-40B4-BE49-F238E27FC236}">
                <a16:creationId xmlns:a16="http://schemas.microsoft.com/office/drawing/2014/main" id="{DC636F40-F7F5-0DD0-14DF-593592520757}"/>
              </a:ext>
            </a:extLst>
          </p:cNvPr>
          <p:cNvSpPr txBox="1"/>
          <p:nvPr/>
        </p:nvSpPr>
        <p:spPr>
          <a:xfrm>
            <a:off x="3677213" y="4055449"/>
            <a:ext cx="27019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Mean values of deposited energy in scintillator as a function of surface area. Thickness 1.3mm.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A91EED89-DEB3-50A4-E5FA-8D633274A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83" y="1975540"/>
            <a:ext cx="2767229" cy="2160000"/>
          </a:xfrm>
          <a:prstGeom prst="rect">
            <a:avLst/>
          </a:prstGeom>
        </p:spPr>
      </p:pic>
      <p:sp>
        <p:nvSpPr>
          <p:cNvPr id="46" name="CasellaDiTesto 25">
            <a:extLst>
              <a:ext uri="{FF2B5EF4-FFF2-40B4-BE49-F238E27FC236}">
                <a16:creationId xmlns:a16="http://schemas.microsoft.com/office/drawing/2014/main" id="{6B8DE58E-F6DD-45A5-9925-78C363017E0A}"/>
              </a:ext>
            </a:extLst>
          </p:cNvPr>
          <p:cNvSpPr txBox="1"/>
          <p:nvPr/>
        </p:nvSpPr>
        <p:spPr>
          <a:xfrm>
            <a:off x="4190653" y="3645284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rgbClr val="FF0000"/>
                </a:solidFill>
              </a:rPr>
              <a:t> ~1.64*10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7" name="CasellaDiTesto 24">
            <a:extLst>
              <a:ext uri="{FF2B5EF4-FFF2-40B4-BE49-F238E27FC236}">
                <a16:creationId xmlns:a16="http://schemas.microsoft.com/office/drawing/2014/main" id="{50D606AF-6EA3-3359-E769-A1B8461C4C4D}"/>
              </a:ext>
            </a:extLst>
          </p:cNvPr>
          <p:cNvSpPr txBox="1"/>
          <p:nvPr/>
        </p:nvSpPr>
        <p:spPr>
          <a:xfrm>
            <a:off x="5111200" y="2136335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rgbClr val="FF0000"/>
                </a:solidFill>
              </a:rPr>
              <a:t> ~7.10*10</a:t>
            </a:r>
            <a:r>
              <a:rPr lang="it-IT" sz="1000" baseline="30000" dirty="0">
                <a:solidFill>
                  <a:srgbClr val="FF0000"/>
                </a:solidFill>
              </a:rPr>
              <a:t>-6</a:t>
            </a:r>
            <a:r>
              <a:rPr lang="it-IT" sz="1000" dirty="0">
                <a:solidFill>
                  <a:srgbClr val="FF0000"/>
                </a:solidFill>
              </a:rPr>
              <a:t>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3517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27257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planning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232474" y="2078835"/>
            <a:ext cx="379191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LEMMA project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overcame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proton-driven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coollider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2018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in electron-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annihilation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high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LEMMA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and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targets.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2534832"/>
            <a:ext cx="120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2402523"/>
            <a:ext cx="3997573" cy="29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7104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0889" y="1327258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planning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279776" y="2066281"/>
            <a:ext cx="392006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Geant4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study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in the multi-target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carbon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comparable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single target.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are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test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and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best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thermomechanical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of the target.</a:t>
            </a:r>
            <a:endParaRPr lang="it-IT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534832"/>
            <a:ext cx="120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57" y="2436017"/>
            <a:ext cx="3857684" cy="30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5009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e">
            <a:hlinkClick r:id="" action="ppaction://media"/>
            <a:extLst>
              <a:ext uri="{FF2B5EF4-FFF2-40B4-BE49-F238E27FC236}">
                <a16:creationId xmlns:a16="http://schemas.microsoft.com/office/drawing/2014/main" id="{9A8D6639-E68C-2FE5-7A5C-44A9FACCB3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58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4382" y="2981883"/>
            <a:ext cx="7631412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it-IT" sz="5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13124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76" y="1913242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261673" y="2030374"/>
            <a:ext cx="23926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target,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(bremsstrahlung, electron/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annihilation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carbon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48048" y="4073242"/>
            <a:ext cx="26166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Dependence of energy on the thickness of photons outgoing a Be hourglass multi-target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57" y="3766936"/>
            <a:ext cx="1612044" cy="42760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056078" y="3632716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~0.06*10</a:t>
            </a:r>
            <a:r>
              <a:rPr lang="it-IT" sz="1000" baseline="30000" dirty="0">
                <a:solidFill>
                  <a:srgbClr val="FF0000"/>
                </a:solidFill>
              </a:rPr>
              <a:t>-9</a:t>
            </a:r>
            <a:r>
              <a:rPr lang="it-IT" sz="1000" dirty="0">
                <a:solidFill>
                  <a:srgbClr val="FF0000"/>
                </a:solidFill>
              </a:rPr>
              <a:t>J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072025" y="2943163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~0.12*10</a:t>
            </a:r>
            <a:r>
              <a:rPr lang="it-IT" sz="1000" baseline="30000" dirty="0">
                <a:solidFill>
                  <a:srgbClr val="FF0000"/>
                </a:solidFill>
              </a:rPr>
              <a:t>-9</a:t>
            </a:r>
            <a:r>
              <a:rPr lang="it-IT" sz="1000" dirty="0">
                <a:solidFill>
                  <a:srgbClr val="FF0000"/>
                </a:solidFill>
              </a:rPr>
              <a:t>J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32078" y="2088552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~0.24*10</a:t>
            </a:r>
            <a:r>
              <a:rPr lang="it-IT" sz="1000" baseline="30000" dirty="0">
                <a:solidFill>
                  <a:srgbClr val="FF0000"/>
                </a:solidFill>
              </a:rPr>
              <a:t>-9</a:t>
            </a:r>
            <a:r>
              <a:rPr lang="it-IT" sz="1000" dirty="0">
                <a:solidFill>
                  <a:srgbClr val="FF0000"/>
                </a:solidFill>
              </a:rPr>
              <a:t>J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16437E-6909-1D54-E0A3-F674D6D5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434" y="4957100"/>
            <a:ext cx="5373142" cy="1449564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BDEACA-FEBF-36D9-98FD-7CC8E1001258}"/>
              </a:ext>
            </a:extLst>
          </p:cNvPr>
          <p:cNvSpPr txBox="1"/>
          <p:nvPr/>
        </p:nvSpPr>
        <p:spPr>
          <a:xfrm>
            <a:off x="3576725" y="6345714"/>
            <a:ext cx="5356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Produced photons and radiated energy using hourglass multi-target</a:t>
            </a:r>
          </a:p>
        </p:txBody>
      </p:sp>
    </p:spTree>
    <p:extLst>
      <p:ext uri="{BB962C8B-B14F-4D97-AF65-F5344CB8AC3E}">
        <p14:creationId xmlns:p14="http://schemas.microsoft.com/office/powerpoint/2010/main" val="1038587601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23" y="2335743"/>
            <a:ext cx="3270102" cy="14163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09929" y="2659979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266798" y="2148712"/>
            <a:ext cx="21074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use to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-r&lt;0.5cm (z-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-angle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[-0.5rad;0.5rad]</a:t>
            </a:r>
          </a:p>
          <a:p>
            <a:pPr lvl="1"/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[5MeV;20MeV]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target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09033" y="3853025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Positron regeneration scheme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701144" y="6080678"/>
            <a:ext cx="49813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Normalized number of photons produced in hourglass multi-target and  hitting the regenerator (n</a:t>
            </a:r>
            <a:r>
              <a:rPr lang="el-GR" sz="1050" baseline="-25000" dirty="0">
                <a:solidFill>
                  <a:schemeClr val="bg1"/>
                </a:solidFill>
              </a:rPr>
              <a:t>γ</a:t>
            </a:r>
            <a:r>
              <a:rPr lang="it-IT" sz="1050" baseline="-25000" dirty="0">
                <a:solidFill>
                  <a:schemeClr val="bg1"/>
                </a:solidFill>
              </a:rPr>
              <a:t>reg</a:t>
            </a:r>
            <a:r>
              <a:rPr lang="it-IT" sz="1050" dirty="0">
                <a:solidFill>
                  <a:schemeClr val="bg1"/>
                </a:solidFill>
              </a:rPr>
              <a:t>), </a:t>
            </a:r>
            <a:r>
              <a:rPr lang="it-IT" sz="1050" dirty="0" err="1">
                <a:solidFill>
                  <a:schemeClr val="bg1"/>
                </a:solidFill>
              </a:rPr>
              <a:t>regenerated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positrons</a:t>
            </a:r>
            <a:r>
              <a:rPr lang="it-IT" sz="1050" dirty="0">
                <a:solidFill>
                  <a:schemeClr val="bg1"/>
                </a:solidFill>
              </a:rPr>
              <a:t> (</a:t>
            </a:r>
            <a:r>
              <a:rPr lang="it-IT" sz="1050" dirty="0" err="1">
                <a:solidFill>
                  <a:schemeClr val="bg1"/>
                </a:solidFill>
              </a:rPr>
              <a:t>n</a:t>
            </a:r>
            <a:r>
              <a:rPr lang="it-IT" sz="1050" baseline="-25000" dirty="0" err="1">
                <a:solidFill>
                  <a:schemeClr val="bg1"/>
                </a:solidFill>
              </a:rPr>
              <a:t>e</a:t>
            </a:r>
            <a:r>
              <a:rPr lang="it-IT" sz="1050" baseline="30000" dirty="0" err="1">
                <a:solidFill>
                  <a:schemeClr val="bg1"/>
                </a:solidFill>
              </a:rPr>
              <a:t>+</a:t>
            </a:r>
            <a:r>
              <a:rPr lang="it-IT" sz="1050" baseline="-25000" dirty="0" err="1">
                <a:solidFill>
                  <a:schemeClr val="bg1"/>
                </a:solidFill>
              </a:rPr>
              <a:t>reg</a:t>
            </a:r>
            <a:r>
              <a:rPr lang="it-IT" sz="1050" dirty="0">
                <a:solidFill>
                  <a:schemeClr val="bg1"/>
                </a:solidFill>
              </a:rPr>
              <a:t>) and </a:t>
            </a:r>
            <a:r>
              <a:rPr lang="it-IT" sz="1050" dirty="0" err="1">
                <a:solidFill>
                  <a:schemeClr val="bg1"/>
                </a:solidFill>
              </a:rPr>
              <a:t>regenerated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positrons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passing</a:t>
            </a:r>
            <a:r>
              <a:rPr lang="it-IT" sz="1050" dirty="0">
                <a:solidFill>
                  <a:schemeClr val="bg1"/>
                </a:solidFill>
              </a:rPr>
              <a:t> the </a:t>
            </a:r>
            <a:r>
              <a:rPr lang="it-IT" sz="1050" dirty="0" err="1">
                <a:solidFill>
                  <a:schemeClr val="bg1"/>
                </a:solidFill>
              </a:rPr>
              <a:t>acceptance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conditions</a:t>
            </a:r>
            <a:r>
              <a:rPr lang="it-IT" sz="1050" dirty="0">
                <a:solidFill>
                  <a:schemeClr val="bg1"/>
                </a:solidFill>
              </a:rPr>
              <a:t> (</a:t>
            </a:r>
            <a:r>
              <a:rPr lang="it-IT" sz="1050" dirty="0" err="1">
                <a:solidFill>
                  <a:schemeClr val="bg1"/>
                </a:solidFill>
              </a:rPr>
              <a:t>n</a:t>
            </a:r>
            <a:r>
              <a:rPr lang="it-IT" sz="1050" baseline="-25000" dirty="0" err="1">
                <a:solidFill>
                  <a:schemeClr val="bg1"/>
                </a:solidFill>
              </a:rPr>
              <a:t>e</a:t>
            </a:r>
            <a:r>
              <a:rPr lang="it-IT" sz="1050" baseline="30000" dirty="0" err="1">
                <a:solidFill>
                  <a:schemeClr val="bg1"/>
                </a:solidFill>
              </a:rPr>
              <a:t>+</a:t>
            </a:r>
            <a:r>
              <a:rPr lang="it-IT" sz="1050" baseline="-25000" dirty="0" err="1">
                <a:solidFill>
                  <a:schemeClr val="bg1"/>
                </a:solidFill>
              </a:rPr>
              <a:t>regcut</a:t>
            </a:r>
            <a:r>
              <a:rPr lang="it-IT" sz="1050" dirty="0">
                <a:solidFill>
                  <a:schemeClr val="bg1"/>
                </a:solidFill>
              </a:rPr>
              <a:t>) 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0" y="1917422"/>
            <a:ext cx="2767229" cy="21600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588028" y="4100266"/>
            <a:ext cx="2214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Energy spectrum of regenerated positrons produced by photons produced in a 6 mm total thickness Be hourglass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47" y="4905997"/>
            <a:ext cx="5250313" cy="12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4246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66098" y="1335968"/>
            <a:ext cx="763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 (LEMMA)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20172" y="2364304"/>
            <a:ext cx="23588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LEMMA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in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annihilation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GeV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Z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(Be or C).</a:t>
            </a: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LEMMA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LEMMA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cross-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(1μb)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90068" y="6338323"/>
            <a:ext cx="2204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</a:rPr>
              <a:t>One of the LEMMA </a:t>
            </a:r>
            <a:r>
              <a:rPr lang="it-IT" sz="1050" dirty="0" err="1">
                <a:solidFill>
                  <a:schemeClr val="bg1"/>
                </a:solidFill>
              </a:rPr>
              <a:t>proposed</a:t>
            </a:r>
            <a:r>
              <a:rPr lang="it-IT" sz="1050" dirty="0">
                <a:solidFill>
                  <a:schemeClr val="bg1"/>
                </a:solidFill>
              </a:rPr>
              <a:t> layouts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76" y="1964834"/>
            <a:ext cx="2488474" cy="117690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908965" y="3086679"/>
            <a:ext cx="2228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</a:rPr>
              <a:t>Muon</a:t>
            </a:r>
            <a:r>
              <a:rPr lang="it-IT" sz="1050" dirty="0">
                <a:solidFill>
                  <a:schemeClr val="bg1"/>
                </a:solidFill>
              </a:rPr>
              <a:t> production in e</a:t>
            </a:r>
            <a:r>
              <a:rPr lang="it-IT" sz="1050" baseline="30000" dirty="0">
                <a:solidFill>
                  <a:schemeClr val="bg1"/>
                </a:solidFill>
              </a:rPr>
              <a:t>+ </a:t>
            </a:r>
            <a:r>
              <a:rPr lang="it-IT" sz="1050" dirty="0">
                <a:solidFill>
                  <a:schemeClr val="bg1"/>
                </a:solidFill>
              </a:rPr>
              <a:t>e</a:t>
            </a:r>
            <a:r>
              <a:rPr lang="it-IT" sz="1050" baseline="30000" dirty="0">
                <a:solidFill>
                  <a:schemeClr val="bg1"/>
                </a:solidFill>
              </a:rPr>
              <a:t>-</a:t>
            </a:r>
            <a:r>
              <a:rPr lang="it-IT" sz="1050" dirty="0">
                <a:solidFill>
                  <a:schemeClr val="bg1"/>
                </a:solidFill>
              </a:rPr>
              <a:t> </a:t>
            </a:r>
            <a:r>
              <a:rPr lang="it-IT" sz="1050" dirty="0" err="1">
                <a:solidFill>
                  <a:schemeClr val="bg1"/>
                </a:solidFill>
              </a:rPr>
              <a:t>annihilation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EEFEFC-BB18-5B71-8F14-C8AEFC46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43" y="4189378"/>
            <a:ext cx="2347099" cy="214894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863412E-B355-D127-0107-E0B462E80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037" y="3124913"/>
            <a:ext cx="2488474" cy="247701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B54483-D679-CF4B-7128-96F62835C8F5}"/>
              </a:ext>
            </a:extLst>
          </p:cNvPr>
          <p:cNvSpPr txBox="1"/>
          <p:nvPr/>
        </p:nvSpPr>
        <p:spPr>
          <a:xfrm>
            <a:off x="7179096" y="5674153"/>
            <a:ext cx="1085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</a:rPr>
              <a:t>LEMMA concept</a:t>
            </a:r>
          </a:p>
        </p:txBody>
      </p:sp>
    </p:spTree>
    <p:extLst>
      <p:ext uri="{BB962C8B-B14F-4D97-AF65-F5344CB8AC3E}">
        <p14:creationId xmlns:p14="http://schemas.microsoft.com/office/powerpoint/2010/main" val="2953508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897140"/>
            <a:ext cx="2767229" cy="2160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65" y="1880860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91018" y="2534832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01625" y="2287783"/>
            <a:ext cx="21495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energy in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in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multi-target. </a:t>
            </a:r>
            <a:endParaRPr lang="it-IT" sz="1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75422" y="6003018"/>
            <a:ext cx="26274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Dependency of deposited energy in the regenerator by photons produced on the total thickness Be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07606" y="3978388"/>
            <a:ext cx="22145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Deposited energy in the regenerator by photons produced in a 6 mm total thickness Be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795055" y="5599281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~34MeV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77554" y="4934662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~64MeV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057293" y="4078110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 ~114MeV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5" name="Segnaposto numero diapositiva 1">
            <a:extLst>
              <a:ext uri="{FF2B5EF4-FFF2-40B4-BE49-F238E27FC236}">
                <a16:creationId xmlns:a16="http://schemas.microsoft.com/office/drawing/2014/main" id="{8A6BFAB0-383D-A087-1EFD-DA643124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B-03</a:t>
            </a:r>
          </a:p>
        </p:txBody>
      </p:sp>
    </p:spTree>
    <p:extLst>
      <p:ext uri="{BB962C8B-B14F-4D97-AF65-F5344CB8AC3E}">
        <p14:creationId xmlns:p14="http://schemas.microsoft.com/office/powerpoint/2010/main" val="442751637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4" y="1808065"/>
            <a:ext cx="2963550" cy="23132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71" y="4223549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B-03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309181" y="2465125"/>
            <a:ext cx="214957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in the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energy in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position on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regenerator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multi-target. </a:t>
            </a:r>
            <a:endParaRPr lang="it-IT" sz="1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96046" y="6311939"/>
            <a:ext cx="5538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Deposited energy density in the regenerator by photons produced by a single bunch of 3*10</a:t>
            </a:r>
            <a:r>
              <a:rPr lang="en-US" sz="1050" baseline="30000" dirty="0">
                <a:solidFill>
                  <a:schemeClr val="bg1"/>
                </a:solidFill>
              </a:rPr>
              <a:t>11</a:t>
            </a:r>
            <a:r>
              <a:rPr lang="en-US" sz="1050" dirty="0">
                <a:solidFill>
                  <a:schemeClr val="bg1"/>
                </a:solidFill>
              </a:rPr>
              <a:t> positrons in Be multi-target. On the right, the total thickness is 6mm. </a:t>
            </a:r>
          </a:p>
        </p:txBody>
      </p:sp>
      <p:cxnSp>
        <p:nvCxnSpPr>
          <p:cNvPr id="19" name="Connettore 2 18"/>
          <p:cNvCxnSpPr>
            <a:stCxn id="20" idx="2"/>
          </p:cNvCxnSpPr>
          <p:nvPr/>
        </p:nvCxnSpPr>
        <p:spPr>
          <a:xfrm flipH="1">
            <a:off x="4994998" y="2382569"/>
            <a:ext cx="101464" cy="16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821386" y="2136348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12 mm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5708960" y="3266415"/>
            <a:ext cx="370831" cy="2066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924865" y="309187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6 mm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3735165" y="3443062"/>
            <a:ext cx="332307" cy="3351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388315" y="3701747"/>
            <a:ext cx="514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3 mm</a:t>
            </a:r>
            <a:endParaRPr lang="it-IT" sz="1000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7493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1" y="1766374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B-04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91018" y="2534832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01626" y="2098610"/>
            <a:ext cx="21382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energy;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target.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39886" y="3918105"/>
            <a:ext cx="28656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Energy spectrum of secondary electrons/positrons produced in a 6mm total thickness Be linear-hourglass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39886" y="6314250"/>
            <a:ext cx="5493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Normalized number n</a:t>
            </a:r>
            <a:r>
              <a:rPr lang="en-US" sz="1050" baseline="-25000" dirty="0">
                <a:solidFill>
                  <a:schemeClr val="bg1"/>
                </a:solidFill>
              </a:rPr>
              <a:t>e</a:t>
            </a:r>
            <a:r>
              <a:rPr lang="en-US" sz="1050" baseline="30000" dirty="0">
                <a:solidFill>
                  <a:schemeClr val="bg1"/>
                </a:solidFill>
              </a:rPr>
              <a:t>±</a:t>
            </a:r>
            <a:r>
              <a:rPr lang="en-US" sz="1050" dirty="0">
                <a:solidFill>
                  <a:schemeClr val="bg1"/>
                </a:solidFill>
              </a:rPr>
              <a:t> and mean </a:t>
            </a:r>
            <a:r>
              <a:rPr lang="en-US" sz="1050" dirty="0" err="1">
                <a:solidFill>
                  <a:schemeClr val="bg1"/>
                </a:solidFill>
              </a:rPr>
              <a:t>kinetical</a:t>
            </a:r>
            <a:r>
              <a:rPr lang="en-US" sz="1050" dirty="0">
                <a:solidFill>
                  <a:schemeClr val="bg1"/>
                </a:solidFill>
              </a:rPr>
              <a:t> energy &lt;E&gt; of produced electrons/positrons in linear-hourglass multi-target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931" y="4682650"/>
            <a:ext cx="5226652" cy="16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7181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3980424" y="4036462"/>
            <a:ext cx="2647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Mean deposited energy for unit of thickness for several materials 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39" y="1833920"/>
            <a:ext cx="2767229" cy="2160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38320" y="2110631"/>
            <a:ext cx="284581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 mm;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39 mm;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mm;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PEDD in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apporximately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carbon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Be 3 mm and C 1mm</a:t>
            </a: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3040" y="1380934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B-05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5830142" y="2392103"/>
            <a:ext cx="24248" cy="26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737762" y="1995776"/>
            <a:ext cx="47416" cy="2494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515108" y="2621113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First target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00954" y="1816035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Second target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46" y="4075935"/>
            <a:ext cx="2767229" cy="21600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854390" y="6235935"/>
            <a:ext cx="3070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Ratio of surviving positrons with energy over muon pair production threshold for several turns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8697360" y="5230214"/>
            <a:ext cx="85422" cy="5668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8320401" y="4990674"/>
            <a:ext cx="694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He 78mm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019270" y="4598269"/>
            <a:ext cx="553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C 2mm</a:t>
            </a:r>
            <a:endParaRPr lang="it-IT" sz="1000" baseline="30000" dirty="0">
              <a:solidFill>
                <a:schemeClr val="bg1"/>
              </a:solidFill>
            </a:endParaRPr>
          </a:p>
        </p:txBody>
      </p:sp>
      <p:cxnSp>
        <p:nvCxnSpPr>
          <p:cNvPr id="26" name="Connettore 2 25"/>
          <p:cNvCxnSpPr>
            <a:stCxn id="24" idx="2"/>
          </p:cNvCxnSpPr>
          <p:nvPr/>
        </p:nvCxnSpPr>
        <p:spPr>
          <a:xfrm flipH="1">
            <a:off x="8158825" y="4844490"/>
            <a:ext cx="137124" cy="4463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756127" y="4573186"/>
            <a:ext cx="6776" cy="17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812503" y="5572014"/>
            <a:ext cx="56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Li 9mm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8245743" y="5777188"/>
            <a:ext cx="261478" cy="112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477476" y="4317471"/>
            <a:ext cx="630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H 72mm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915788" y="551591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Be 6mm</a:t>
            </a:r>
            <a:endParaRPr lang="it-IT" sz="1000" baseline="30000" dirty="0">
              <a:solidFill>
                <a:srgbClr val="FFC000"/>
              </a:solidFill>
            </a:endParaRPr>
          </a:p>
        </p:txBody>
      </p:sp>
      <p:cxnSp>
        <p:nvCxnSpPr>
          <p:cNvPr id="33" name="Connettore 2 32"/>
          <p:cNvCxnSpPr>
            <a:stCxn id="32" idx="3"/>
          </p:cNvCxnSpPr>
          <p:nvPr/>
        </p:nvCxnSpPr>
        <p:spPr>
          <a:xfrm>
            <a:off x="7534868" y="5639025"/>
            <a:ext cx="262470" cy="7537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24316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329824" y="2686742"/>
            <a:ext cx="28458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 mm;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39 mm;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mm;</a:t>
            </a: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and C.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and C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3040" y="1380934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B-06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023237" y="4171258"/>
            <a:ext cx="29290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Muon production for several materials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22" y="5199865"/>
            <a:ext cx="2518658" cy="89087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35450" y="6103345"/>
            <a:ext cx="29290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Muon emittance for additional materials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37" y="1950066"/>
            <a:ext cx="27672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659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B-07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266098" y="1327259"/>
            <a:ext cx="787790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266354" y="1861117"/>
            <a:ext cx="248991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to the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and to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meniscus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hourglass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linear-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hourglass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thermo-elastic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wide temperature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Mearument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diffusivity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IR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emissivity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photo-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IR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thermography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demage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thermo-mechanical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intense LASER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Thermomechanical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with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MAMI.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23" y="2110378"/>
            <a:ext cx="2118008" cy="15907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97723" y="3763561"/>
            <a:ext cx="2118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Example of targets produced at LNL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90357" y="5031073"/>
            <a:ext cx="25928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Thermomechanical stress test with LASER scheme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66" y="4079894"/>
            <a:ext cx="2839124" cy="232813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556444" y="6277711"/>
            <a:ext cx="2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Layout of the proposed vacuum chamber for LASER thermomechanical stress test.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86" y="2714709"/>
            <a:ext cx="25411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405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32" y="1868935"/>
            <a:ext cx="4276973" cy="1677317"/>
          </a:xfrm>
          <a:prstGeom prst="rect">
            <a:avLst/>
          </a:prstGeom>
        </p:spPr>
      </p:pic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68140" y="6587960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66722" y="1305938"/>
            <a:ext cx="763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in LEMMA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6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25272" y="2321601"/>
            <a:ext cx="23206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 e</a:t>
            </a:r>
            <a:r>
              <a:rPr lang="en-US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µ</a:t>
            </a:r>
            <a:r>
              <a:rPr lang="en-US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45GeV e</a:t>
            </a:r>
            <a:r>
              <a:rPr lang="en-US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carbon targets.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of data stored by </a:t>
            </a: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absorber system.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sz="1300" b="1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</a:t>
            </a:r>
            <a:r>
              <a:rPr lang="it-IT" sz="1300" b="1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usual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MC simulation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muon production in electron-positron annihilation.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468458" y="1868935"/>
            <a:ext cx="31243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270368" y="344483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</a:rPr>
              <a:t>Experimental</a:t>
            </a:r>
            <a:r>
              <a:rPr lang="it-IT" sz="1050" dirty="0">
                <a:solidFill>
                  <a:schemeClr val="bg1"/>
                </a:solidFill>
              </a:rPr>
              <a:t> setup</a:t>
            </a:r>
          </a:p>
        </p:txBody>
      </p:sp>
      <p:sp>
        <p:nvSpPr>
          <p:cNvPr id="21" name="Rettangolo 20"/>
          <p:cNvSpPr/>
          <p:nvPr/>
        </p:nvSpPr>
        <p:spPr>
          <a:xfrm rot="1072475">
            <a:off x="6099176" y="2627788"/>
            <a:ext cx="2037478" cy="4223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6592628" y="2807132"/>
            <a:ext cx="350365" cy="79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095368" y="3613474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rgbClr val="0070C0"/>
                </a:solidFill>
              </a:rPr>
              <a:t>Scintillator</a:t>
            </a:r>
            <a:endParaRPr lang="it-IT" sz="1050" dirty="0">
              <a:solidFill>
                <a:srgbClr val="0070C0"/>
              </a:solidFill>
            </a:endParaRPr>
          </a:p>
        </p:txBody>
      </p:sp>
      <p:cxnSp>
        <p:nvCxnSpPr>
          <p:cNvPr id="24" name="Connettore 2 23"/>
          <p:cNvCxnSpPr>
            <a:stCxn id="19" idx="2"/>
          </p:cNvCxnSpPr>
          <p:nvPr/>
        </p:nvCxnSpPr>
        <p:spPr>
          <a:xfrm flipV="1">
            <a:off x="6027819" y="2744008"/>
            <a:ext cx="754013" cy="80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551823" y="3466685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rgbClr val="0070C0"/>
                </a:solidFill>
              </a:rPr>
              <a:t>Tracker</a:t>
            </a:r>
            <a:r>
              <a:rPr lang="it-IT" sz="1050" dirty="0">
                <a:solidFill>
                  <a:srgbClr val="0070C0"/>
                </a:solidFill>
              </a:rPr>
              <a:t> 37</a:t>
            </a: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6938211" y="2963241"/>
            <a:ext cx="190237" cy="99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280128" y="3904265"/>
            <a:ext cx="1079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rgbClr val="0070C0"/>
                </a:solidFill>
              </a:rPr>
              <a:t>Lead Glass </a:t>
            </a:r>
            <a:r>
              <a:rPr lang="it-IT" sz="1050" dirty="0" err="1">
                <a:solidFill>
                  <a:srgbClr val="0070C0"/>
                </a:solidFill>
              </a:rPr>
              <a:t>block</a:t>
            </a:r>
            <a:endParaRPr lang="it-IT" sz="1050" dirty="0">
              <a:solidFill>
                <a:srgbClr val="0070C0"/>
              </a:solidFill>
            </a:endParaRPr>
          </a:p>
        </p:txBody>
      </p:sp>
      <p:cxnSp>
        <p:nvCxnSpPr>
          <p:cNvPr id="28" name="Connettore 2 27"/>
          <p:cNvCxnSpPr>
            <a:stCxn id="29" idx="0"/>
          </p:cNvCxnSpPr>
          <p:nvPr/>
        </p:nvCxnSpPr>
        <p:spPr>
          <a:xfrm flipH="1" flipV="1">
            <a:off x="7439095" y="2979256"/>
            <a:ext cx="91115" cy="124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984227" y="4220892"/>
            <a:ext cx="1091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rgbClr val="0070C0"/>
                </a:solidFill>
              </a:rPr>
              <a:t>HORSA </a:t>
            </a:r>
            <a:r>
              <a:rPr lang="it-IT" sz="1050" dirty="0" err="1">
                <a:solidFill>
                  <a:srgbClr val="0070C0"/>
                </a:solidFill>
              </a:rPr>
              <a:t>absorber</a:t>
            </a:r>
            <a:endParaRPr lang="it-IT" sz="1050" dirty="0">
              <a:solidFill>
                <a:srgbClr val="0070C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 flipV="1">
            <a:off x="7869997" y="3087811"/>
            <a:ext cx="311872" cy="85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634501" y="3897818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rgbClr val="0070C0"/>
                </a:solidFill>
              </a:rPr>
              <a:t>Scintillator</a:t>
            </a:r>
            <a:endParaRPr lang="it-IT" sz="1050" dirty="0">
              <a:solidFill>
                <a:srgbClr val="0070C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378" y="4696134"/>
            <a:ext cx="3972503" cy="671104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4581960" y="5402083"/>
            <a:ext cx="35333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>
                <a:solidFill>
                  <a:schemeClr val="bg1"/>
                </a:solidFill>
              </a:rPr>
              <a:t>Experimental</a:t>
            </a:r>
            <a:r>
              <a:rPr lang="it-IT" sz="1050" dirty="0">
                <a:solidFill>
                  <a:schemeClr val="bg1"/>
                </a:solidFill>
              </a:rPr>
              <a:t> ratio of </a:t>
            </a:r>
            <a:r>
              <a:rPr lang="it-IT" sz="1050" dirty="0" err="1">
                <a:solidFill>
                  <a:schemeClr val="bg1"/>
                </a:solidFill>
              </a:rPr>
              <a:t>produced</a:t>
            </a:r>
            <a:r>
              <a:rPr lang="it-IT" sz="1050" dirty="0">
                <a:solidFill>
                  <a:schemeClr val="bg1"/>
                </a:solidFill>
              </a:rPr>
              <a:t> 22GeV </a:t>
            </a:r>
            <a:r>
              <a:rPr lang="it-IT" sz="1050" dirty="0" err="1">
                <a:solidFill>
                  <a:schemeClr val="bg1"/>
                </a:solidFill>
              </a:rPr>
              <a:t>muons</a:t>
            </a:r>
            <a:r>
              <a:rPr lang="it-IT" sz="1050" dirty="0">
                <a:solidFill>
                  <a:schemeClr val="bg1"/>
                </a:solidFill>
              </a:rPr>
              <a:t> over </a:t>
            </a:r>
            <a:r>
              <a:rPr lang="it-IT" sz="1050" dirty="0" err="1">
                <a:solidFill>
                  <a:schemeClr val="bg1"/>
                </a:solidFill>
              </a:rPr>
              <a:t>electrons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CC210E6-79E2-1286-69FA-8870FB436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378" y="5846693"/>
            <a:ext cx="3972503" cy="572269"/>
          </a:xfrm>
          <a:prstGeom prst="rect">
            <a:avLst/>
          </a:prstGeom>
        </p:spPr>
      </p:pic>
      <p:sp>
        <p:nvSpPr>
          <p:cNvPr id="33" name="CasellaDiTesto 44">
            <a:extLst>
              <a:ext uri="{FF2B5EF4-FFF2-40B4-BE49-F238E27FC236}">
                <a16:creationId xmlns:a16="http://schemas.microsoft.com/office/drawing/2014/main" id="{5AE18AA8-F089-2714-11AF-9FF332AB26A9}"/>
              </a:ext>
            </a:extLst>
          </p:cNvPr>
          <p:cNvSpPr txBox="1"/>
          <p:nvPr/>
        </p:nvSpPr>
        <p:spPr>
          <a:xfrm>
            <a:off x="4899312" y="6403862"/>
            <a:ext cx="2970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>
                <a:solidFill>
                  <a:schemeClr val="bg1"/>
                </a:solidFill>
              </a:rPr>
              <a:t>MC ratio of </a:t>
            </a:r>
            <a:r>
              <a:rPr lang="it-IT" sz="1050" dirty="0" err="1">
                <a:solidFill>
                  <a:schemeClr val="bg1"/>
                </a:solidFill>
              </a:rPr>
              <a:t>produced</a:t>
            </a:r>
            <a:r>
              <a:rPr lang="it-IT" sz="1050" dirty="0">
                <a:solidFill>
                  <a:schemeClr val="bg1"/>
                </a:solidFill>
              </a:rPr>
              <a:t> 22GeV </a:t>
            </a:r>
            <a:r>
              <a:rPr lang="it-IT" sz="1050" dirty="0" err="1">
                <a:solidFill>
                  <a:schemeClr val="bg1"/>
                </a:solidFill>
              </a:rPr>
              <a:t>muons</a:t>
            </a:r>
            <a:r>
              <a:rPr lang="it-IT" sz="1050" dirty="0">
                <a:solidFill>
                  <a:schemeClr val="bg1"/>
                </a:solidFill>
              </a:rPr>
              <a:t> over </a:t>
            </a:r>
            <a:r>
              <a:rPr lang="it-IT" sz="1050" dirty="0" err="1">
                <a:solidFill>
                  <a:schemeClr val="bg1"/>
                </a:solidFill>
              </a:rPr>
              <a:t>electrons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726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17997" y="1314035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multi-target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91018" y="2534832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278812" y="2044840"/>
            <a:ext cx="219252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Multi-target idea: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Meniscus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Hourglass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Linear-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hourglass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=300µm)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3*10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5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06" y="2640169"/>
            <a:ext cx="2443812" cy="13097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61" y="2647218"/>
            <a:ext cx="2355783" cy="13097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04" y="4028512"/>
            <a:ext cx="2443812" cy="13187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58" y="4013024"/>
            <a:ext cx="2603862" cy="133703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112290" y="5373385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Proposed geometries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3215" y="2505762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Cylindrical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257850" y="2478145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Meniscus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718914" y="5317136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>
                <a:solidFill>
                  <a:srgbClr val="FF0000"/>
                </a:solidFill>
              </a:rPr>
              <a:t>Hourglass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82339" y="5282971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Linear-</a:t>
            </a:r>
            <a:r>
              <a:rPr lang="it-IT" sz="1000" dirty="0" err="1">
                <a:solidFill>
                  <a:srgbClr val="FF0000"/>
                </a:solidFill>
              </a:rPr>
              <a:t>hourglass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6982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02" y="1989134"/>
            <a:ext cx="2767229" cy="21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09" y="1989134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7619" y="1372073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multi-target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92706" y="2357336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40796" y="2265527"/>
            <a:ext cx="205580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Landau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Linerarly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target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85012" y="4147516"/>
            <a:ext cx="2214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Energy spectrum- Be 6 mm total thickness cylindrical targets – I target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102292" y="4182688"/>
            <a:ext cx="2767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Dependency of &lt;</a:t>
            </a:r>
            <a:r>
              <a:rPr lang="en-US" sz="1050" dirty="0" err="1">
                <a:solidFill>
                  <a:schemeClr val="bg1"/>
                </a:solidFill>
              </a:rPr>
              <a:t>E</a:t>
            </a:r>
            <a:r>
              <a:rPr lang="en-US" sz="1050" baseline="-25000" dirty="0" err="1">
                <a:solidFill>
                  <a:schemeClr val="bg1"/>
                </a:solidFill>
              </a:rPr>
              <a:t>dep</a:t>
            </a:r>
            <a:r>
              <a:rPr lang="en-US" sz="1050" dirty="0">
                <a:solidFill>
                  <a:schemeClr val="bg1"/>
                </a:solidFill>
              </a:rPr>
              <a:t>&gt; on the thickness- Be 6 mm total thickness cylindrical targets – I target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4112270" y="2354410"/>
            <a:ext cx="425370" cy="18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471361" y="2501901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~0.7MeV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17582" y="3529826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~0.4MeV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846358" y="2900140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~0.8MeV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371890" y="2321344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~1.6MeV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40" y="5038580"/>
            <a:ext cx="5389796" cy="123245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581001" y="6338323"/>
            <a:ext cx="2767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&lt;</a:t>
            </a:r>
            <a:r>
              <a:rPr lang="en-US" sz="1050" dirty="0" err="1">
                <a:solidFill>
                  <a:schemeClr val="bg1"/>
                </a:solidFill>
              </a:rPr>
              <a:t>E</a:t>
            </a:r>
            <a:r>
              <a:rPr lang="en-US" sz="1050" baseline="-25000" dirty="0" err="1">
                <a:solidFill>
                  <a:schemeClr val="bg1"/>
                </a:solidFill>
              </a:rPr>
              <a:t>dep</a:t>
            </a:r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smtClean="0">
                <a:solidFill>
                  <a:schemeClr val="bg1"/>
                </a:solidFill>
              </a:rPr>
              <a:t> in Be multi-target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163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07619" y="1372073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multi-target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92706" y="2357336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254662" y="1895293"/>
            <a:ext cx="240928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energy:</a:t>
            </a:r>
            <a:endParaRPr lang="it-IT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PEDDs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position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PEDDs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3*10</a:t>
            </a:r>
            <a:r>
              <a:rPr lang="it-IT" sz="13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spotsize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300µm are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22J/cm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(Be) and 27J/cm</a:t>
            </a:r>
            <a:r>
              <a:rPr lang="it-IT" sz="13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70A10C6-34C4-430E-ADED-E4CAFC0BD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4" y="1956406"/>
            <a:ext cx="2767229" cy="21600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C60E6A0-446F-4B58-9BA7-73AFEF1D9FFA}"/>
              </a:ext>
            </a:extLst>
          </p:cNvPr>
          <p:cNvSpPr txBox="1"/>
          <p:nvPr/>
        </p:nvSpPr>
        <p:spPr>
          <a:xfrm>
            <a:off x="3080980" y="6411277"/>
            <a:ext cx="61084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Deposited energy density by 3*10</a:t>
            </a:r>
            <a:r>
              <a:rPr lang="en-US" sz="1050" baseline="30000" dirty="0">
                <a:solidFill>
                  <a:schemeClr val="bg1"/>
                </a:solidFill>
              </a:rPr>
              <a:t>11</a:t>
            </a:r>
            <a:r>
              <a:rPr lang="en-US" sz="1050" dirty="0">
                <a:solidFill>
                  <a:schemeClr val="bg1"/>
                </a:solidFill>
              </a:rPr>
              <a:t> primary positrons- Be 6 mm total thickness cylindrical targets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2885A46-666E-4512-B4B8-2D85E8FD9A4A}"/>
              </a:ext>
            </a:extLst>
          </p:cNvPr>
          <p:cNvCxnSpPr>
            <a:cxnSpLocks/>
          </p:cNvCxnSpPr>
          <p:nvPr/>
        </p:nvCxnSpPr>
        <p:spPr>
          <a:xfrm flipH="1" flipV="1">
            <a:off x="4229333" y="2198397"/>
            <a:ext cx="870626" cy="164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14973C3-24C9-473F-9B3D-A44A78BC0C88}"/>
              </a:ext>
            </a:extLst>
          </p:cNvPr>
          <p:cNvSpPr txBox="1"/>
          <p:nvPr/>
        </p:nvSpPr>
        <p:spPr>
          <a:xfrm>
            <a:off x="5078186" y="2241145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PEDD,  ~22J/cm</a:t>
            </a:r>
            <a:r>
              <a:rPr lang="it-IT" sz="1000" baseline="30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BEA444B0-C521-43E8-BD6F-840E748DE528}"/>
              </a:ext>
            </a:extLst>
          </p:cNvPr>
          <p:cNvCxnSpPr/>
          <p:nvPr/>
        </p:nvCxnSpPr>
        <p:spPr>
          <a:xfrm flipV="1">
            <a:off x="4760690" y="3442856"/>
            <a:ext cx="320263" cy="25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AF05D6E-3A47-4641-84D3-37C093F56571}"/>
              </a:ext>
            </a:extLst>
          </p:cNvPr>
          <p:cNvSpPr txBox="1"/>
          <p:nvPr/>
        </p:nvSpPr>
        <p:spPr>
          <a:xfrm>
            <a:off x="4311939" y="3690268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First target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7863D4B3-F027-447B-AD01-A9C50FA15203}"/>
              </a:ext>
            </a:extLst>
          </p:cNvPr>
          <p:cNvCxnSpPr/>
          <p:nvPr/>
        </p:nvCxnSpPr>
        <p:spPr>
          <a:xfrm flipH="1">
            <a:off x="5417760" y="2871589"/>
            <a:ext cx="370831" cy="2066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E17CC3B-7999-4BB9-98CA-042F277EFFFC}"/>
              </a:ext>
            </a:extLst>
          </p:cNvPr>
          <p:cNvSpPr txBox="1"/>
          <p:nvPr/>
        </p:nvSpPr>
        <p:spPr>
          <a:xfrm>
            <a:off x="5525894" y="2671172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Second target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9FF419AF-792B-4D24-BA60-909B7E556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02" y="4206897"/>
            <a:ext cx="27672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516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39" y="1905719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7619" y="1372073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multi-target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2239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312038" y="2045410"/>
            <a:ext cx="23531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 size [150µm;1000µm].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targets [0.5cm;4cm].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[44GeV;48GeV].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targets [2;5]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 for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thermomechanical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studies.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spot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it-IT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71" y="4205665"/>
            <a:ext cx="2767229" cy="216000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6014571" y="6292727"/>
            <a:ext cx="3129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PEDD by 3*10</a:t>
            </a:r>
            <a:r>
              <a:rPr lang="en-US" sz="1050" baseline="30000" dirty="0">
                <a:solidFill>
                  <a:schemeClr val="bg1"/>
                </a:solidFill>
              </a:rPr>
              <a:t>11</a:t>
            </a:r>
            <a:r>
              <a:rPr lang="en-US" sz="1050" dirty="0">
                <a:solidFill>
                  <a:schemeClr val="bg1"/>
                </a:solidFill>
              </a:rPr>
              <a:t> primary positrons- Be 3 mm 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thickness cylindrical targets as a function of spot size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996279" y="2297445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500 µm</a:t>
            </a:r>
            <a:endParaRPr lang="it-IT" sz="1000" baseline="30000" dirty="0">
              <a:solidFill>
                <a:srgbClr val="FFC000"/>
              </a:solidFill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 flipV="1">
            <a:off x="7165949" y="5769900"/>
            <a:ext cx="58631" cy="16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7224580" y="5254055"/>
            <a:ext cx="107475" cy="2311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6884759" y="5908658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First target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109092" y="5030529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Second target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145199" y="2487866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1000 µm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583430" y="1974967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150 µm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cxnSp>
        <p:nvCxnSpPr>
          <p:cNvPr id="48" name="Connettore 2 47"/>
          <p:cNvCxnSpPr/>
          <p:nvPr/>
        </p:nvCxnSpPr>
        <p:spPr>
          <a:xfrm flipH="1" flipV="1">
            <a:off x="4285929" y="2758265"/>
            <a:ext cx="201722" cy="14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H="1">
            <a:off x="4839769" y="2619923"/>
            <a:ext cx="350526" cy="46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4715886" y="2127884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300 µm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51" name="Connettore 2 50"/>
          <p:cNvCxnSpPr>
            <a:stCxn id="50" idx="1"/>
          </p:cNvCxnSpPr>
          <p:nvPr/>
        </p:nvCxnSpPr>
        <p:spPr>
          <a:xfrm flipH="1">
            <a:off x="4285929" y="2250995"/>
            <a:ext cx="429957" cy="56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H="1">
            <a:off x="4498932" y="2429146"/>
            <a:ext cx="517290" cy="303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3659339" y="4055014"/>
            <a:ext cx="2911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PEDD by 3*10</a:t>
            </a:r>
            <a:r>
              <a:rPr lang="en-US" sz="1050" baseline="30000" dirty="0">
                <a:solidFill>
                  <a:schemeClr val="bg1"/>
                </a:solidFill>
              </a:rPr>
              <a:t>11</a:t>
            </a:r>
            <a:r>
              <a:rPr lang="en-US" sz="1050" dirty="0">
                <a:solidFill>
                  <a:schemeClr val="bg1"/>
                </a:solidFill>
              </a:rPr>
              <a:t> primary positrons- Be 3 mm thickness cylindrical targets for several spot sizes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60" name="Connettore 2 59"/>
          <p:cNvCxnSpPr>
            <a:stCxn id="47" idx="1"/>
          </p:cNvCxnSpPr>
          <p:nvPr/>
        </p:nvCxnSpPr>
        <p:spPr>
          <a:xfrm flipH="1">
            <a:off x="4207801" y="2098078"/>
            <a:ext cx="375629" cy="4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921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08" y="1970918"/>
            <a:ext cx="2767229" cy="216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01625" y="1390022"/>
            <a:ext cx="763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086600" y="6593702"/>
            <a:ext cx="2057400" cy="365125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765184" y="2535986"/>
            <a:ext cx="2214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x</a:t>
            </a:r>
            <a:endParaRPr lang="it-IT" sz="1050" dirty="0"/>
          </a:p>
        </p:txBody>
      </p:sp>
      <p:sp>
        <p:nvSpPr>
          <p:cNvPr id="14" name="Rettangolo 13"/>
          <p:cNvSpPr/>
          <p:nvPr/>
        </p:nvSpPr>
        <p:spPr>
          <a:xfrm>
            <a:off x="1316984" y="2072600"/>
            <a:ext cx="2331841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Kinematical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and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and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3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it-IT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Surving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energy,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1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it-IT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multi-target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23" y="3104134"/>
            <a:ext cx="1170672" cy="4099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020" y="3604129"/>
            <a:ext cx="1687012" cy="4343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898624" y="4162916"/>
            <a:ext cx="2852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Ratio of surviving positrons with energy over muon pair production threshold for several turns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534832"/>
            <a:ext cx="12022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LEMMA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TB 2018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Multi-target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Deposited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it-IT" sz="11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positrons</a:t>
            </a:r>
            <a:endParaRPr lang="it-IT" sz="11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muons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Plannig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of test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MAMI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6280477" y="3142757"/>
            <a:ext cx="72999" cy="19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5635463" y="3682108"/>
            <a:ext cx="129721" cy="1198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132654" y="3267876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>
                <a:solidFill>
                  <a:srgbClr val="FF0000"/>
                </a:solidFill>
              </a:rPr>
              <a:t>Be 12mm</a:t>
            </a:r>
            <a:endParaRPr lang="it-IT" sz="1000" baseline="30000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451860" y="3487132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92D050"/>
                </a:solidFill>
              </a:rPr>
              <a:t>Be 6mm</a:t>
            </a:r>
            <a:endParaRPr lang="it-IT" sz="1000" baseline="30000" dirty="0">
              <a:solidFill>
                <a:srgbClr val="92D05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4456736" y="3465290"/>
            <a:ext cx="302269" cy="108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123337" y="2964265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B0F0"/>
                </a:solidFill>
              </a:rPr>
              <a:t>Be 3mm</a:t>
            </a:r>
            <a:endParaRPr lang="it-IT" sz="1000" baseline="30000" dirty="0">
              <a:solidFill>
                <a:srgbClr val="00B0F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719966" y="3316983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FF00"/>
                </a:solidFill>
              </a:rPr>
              <a:t>C 4mm</a:t>
            </a:r>
            <a:endParaRPr lang="it-IT" sz="1000" baseline="30000" dirty="0">
              <a:solidFill>
                <a:srgbClr val="FFFF0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>
            <a:off x="5022710" y="3549726"/>
            <a:ext cx="302269" cy="1088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175181" y="2960096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C 2mm</a:t>
            </a:r>
            <a:endParaRPr lang="it-IT" sz="1000" baseline="30000" dirty="0">
              <a:solidFill>
                <a:schemeClr val="bg1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5499263" y="3157510"/>
            <a:ext cx="302269" cy="1088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5799194" y="2203919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FFC000"/>
                </a:solidFill>
              </a:rPr>
              <a:t>C 1mm</a:t>
            </a:r>
            <a:endParaRPr lang="it-IT" sz="1000" baseline="30000" dirty="0">
              <a:solidFill>
                <a:srgbClr val="FFC000"/>
              </a:solidFill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6070940" y="2401333"/>
            <a:ext cx="52336" cy="2272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6A68B297-A5DB-438A-A934-240EB1BEE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146" y="4927674"/>
            <a:ext cx="5194043" cy="119669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452AB10-B89F-40CB-904E-45D8132BA822}"/>
              </a:ext>
            </a:extLst>
          </p:cNvPr>
          <p:cNvSpPr txBox="1"/>
          <p:nvPr/>
        </p:nvSpPr>
        <p:spPr>
          <a:xfrm>
            <a:off x="4429901" y="6189388"/>
            <a:ext cx="3685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Ratio of surviving positrons with energy over muon pair production threshold and energy values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632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28692</TotalTime>
  <Words>3248</Words>
  <Application>Microsoft Office PowerPoint</Application>
  <PresentationFormat>Presentazione su schermo (4:3)</PresentationFormat>
  <Paragraphs>852</Paragraphs>
  <Slides>35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Fausto Casaburo</dc:creator>
  <cp:lastModifiedBy>Fausto Casaburo</cp:lastModifiedBy>
  <cp:revision>2386</cp:revision>
  <cp:lastPrinted>2020-12-09T14:08:38Z</cp:lastPrinted>
  <dcterms:created xsi:type="dcterms:W3CDTF">2016-09-30T12:11:00Z</dcterms:created>
  <dcterms:modified xsi:type="dcterms:W3CDTF">2022-06-10T09:04:39Z</dcterms:modified>
</cp:coreProperties>
</file>