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3" r:id="rId3"/>
    <p:sldId id="290" r:id="rId4"/>
    <p:sldId id="275" r:id="rId5"/>
    <p:sldId id="292" r:id="rId6"/>
    <p:sldId id="283" r:id="rId7"/>
    <p:sldId id="294" r:id="rId8"/>
    <p:sldId id="295" r:id="rId9"/>
    <p:sldId id="276" r:id="rId10"/>
    <p:sldId id="293" r:id="rId11"/>
    <p:sldId id="297" r:id="rId12"/>
    <p:sldId id="298" r:id="rId13"/>
    <p:sldId id="299" r:id="rId14"/>
    <p:sldId id="302" r:id="rId15"/>
    <p:sldId id="277" r:id="rId16"/>
    <p:sldId id="279" r:id="rId17"/>
    <p:sldId id="296" r:id="rId18"/>
    <p:sldId id="300" r:id="rId19"/>
    <p:sldId id="303" r:id="rId20"/>
    <p:sldId id="304" r:id="rId21"/>
    <p:sldId id="305" r:id="rId22"/>
    <p:sldId id="278" r:id="rId23"/>
    <p:sldId id="286" r:id="rId24"/>
    <p:sldId id="287" r:id="rId25"/>
    <p:sldId id="288" r:id="rId26"/>
    <p:sldId id="289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DB86A2-0EC2-028D-C3D9-8B6EC0E5208C}" v="20" dt="2022-06-09T16:21:51.0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1" autoAdjust="0"/>
    <p:restoredTop sz="77986" autoAdjust="0"/>
  </p:normalViewPr>
  <p:slideViewPr>
    <p:cSldViewPr snapToGrid="0" snapToObjects="1">
      <p:cViewPr varScale="1">
        <p:scale>
          <a:sx n="83" d="100"/>
          <a:sy n="83" d="100"/>
        </p:scale>
        <p:origin x="232" y="4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a Collà Ruvolo" userId="S::ruvolo@infn.it::3177dded-acbe-4336-8f41-23543291b736" providerId="AD" clId="Web-{90DB86A2-0EC2-028D-C3D9-8B6EC0E5208C}"/>
    <pc:docChg chg="modSld">
      <pc:chgData name="Cecilia Collà Ruvolo" userId="S::ruvolo@infn.it::3177dded-acbe-4336-8f41-23543291b736" providerId="AD" clId="Web-{90DB86A2-0EC2-028D-C3D9-8B6EC0E5208C}" dt="2022-06-09T16:21:50.931" v="18" actId="1076"/>
      <pc:docMkLst>
        <pc:docMk/>
      </pc:docMkLst>
      <pc:sldChg chg="addSp modSp">
        <pc:chgData name="Cecilia Collà Ruvolo" userId="S::ruvolo@infn.it::3177dded-acbe-4336-8f41-23543291b736" providerId="AD" clId="Web-{90DB86A2-0EC2-028D-C3D9-8B6EC0E5208C}" dt="2022-06-09T16:21:50.931" v="18" actId="1076"/>
        <pc:sldMkLst>
          <pc:docMk/>
          <pc:sldMk cId="3427541514" sldId="301"/>
        </pc:sldMkLst>
        <pc:spChg chg="add mod">
          <ac:chgData name="Cecilia Collà Ruvolo" userId="S::ruvolo@infn.it::3177dded-acbe-4336-8f41-23543291b736" providerId="AD" clId="Web-{90DB86A2-0EC2-028D-C3D9-8B6EC0E5208C}" dt="2022-06-09T16:21:50.931" v="18" actId="1076"/>
          <ac:spMkLst>
            <pc:docMk/>
            <pc:sldMk cId="3427541514" sldId="301"/>
            <ac:spMk id="8" creationId="{3D0A9F54-065F-CE3A-A366-9E6849D6392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FED72-8D62-C24B-98A7-344282FA1A9A}" type="datetimeFigureOut">
              <a:rPr lang="it-IT" smtClean="0"/>
              <a:t>10/06/22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DC9EF-D52D-5348-BF49-6250B1A6C6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77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Brevi presentazioni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DC9EF-D52D-5348-BF49-6250B1A6C62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421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050" dirty="0">
                <a:solidFill>
                  <a:srgbClr val="FFFFFF"/>
                </a:solidFill>
                <a:sym typeface="Wingdings" pitchFamily="2" charset="2"/>
              </a:rPr>
              <a:t></a:t>
            </a:r>
            <a:r>
              <a:rPr lang="it-IT" dirty="0">
                <a:sym typeface="Wingdings" pitchFamily="2" charset="2"/>
              </a:rPr>
              <a:t> 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non solo concetti scientifiche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Come da un errore si possono fare scoperte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Intrecci tra la società e la comunità scientifica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Come procede la ricerca scientifica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Quali effetti ha sulla società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chemeClr val="bg1"/>
                </a:solidFill>
              </a:rPr>
              <a:t>E molto altro</a:t>
            </a:r>
            <a:r>
              <a:rPr lang="mr-IN" dirty="0">
                <a:solidFill>
                  <a:schemeClr val="bg1"/>
                </a:solidFill>
              </a:rPr>
              <a:t>…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9DC9EF-D52D-5348-BF49-6250B1A6C62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547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9DC9EF-D52D-5348-BF49-6250B1A6C62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50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408016-4B44-8947-B920-FA4DCEFA4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27D2A4-2828-C94D-B4DF-E2540DFFB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A0ECAB-F09C-724C-A4C5-6603A9DA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5EBB-EFAF-6D40-894C-9D9847D0F2AA}" type="datetime1">
              <a:rPr lang="it-IT" smtClean="0"/>
              <a:t>10/06/22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ECB509E-3241-0C4B-9A93-69891214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8DCAB-F83B-3F4F-802F-55DA3A4E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38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B9EF65-540D-9340-8B30-8BCA9C64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EB477D-3297-8A4E-A3DD-F4E86F488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6EC4DB-B5EE-1E41-8385-D3A3F1AC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B84A2-BE65-1D47-8EE1-0EA265D01FE2}" type="datetime1">
              <a:rPr lang="it-IT" smtClean="0"/>
              <a:t>10/06/22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637E97-9F1A-254C-A378-44DE3C92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5087C2-305C-3544-89B4-43A56687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66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5F1C8A1-B34D-8941-B20F-D89CA7815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73D91B-DCF4-BA4E-806B-C20BF16F2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18651D1-104F-3D47-8B28-F59DB140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7105C-72F3-E44B-91B4-40E4E3B7BD7C}" type="datetime1">
              <a:rPr lang="it-IT" smtClean="0"/>
              <a:t>10/06/22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D3B8BE-84F9-5344-A5F5-20245D379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646D126-7958-A84A-A5EA-749D488F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22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8D9712-5584-4046-A274-ED871EEC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12EE85-C208-F343-88F9-8AB91E58F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AE2B81-AB79-DE44-8E6B-9A49E40F4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DDA-125C-0546-918F-C1F04206EA44}" type="datetime1">
              <a:rPr lang="it-IT" smtClean="0"/>
              <a:t>10/06/22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E05755-9305-264B-BF57-B3EEF6D0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E1A5E2-13F5-D949-941A-30C3BE3C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13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B334BC-DFAD-DA4A-B908-16CD06C6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6FF1B2-3912-1245-AF00-703A2FF47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B2298F-51C6-7C4B-94B4-ADA4F250F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AE4D-3048-0249-8B33-E9295C1F1667}" type="datetime1">
              <a:rPr lang="it-IT" smtClean="0"/>
              <a:t>10/06/22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F159EC-67E8-714F-9E10-7501520E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65985A-C733-B54C-940D-7F528846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148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4A1C27-6CA2-C44B-B0C8-028947EE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FF9BE2-5580-3342-A1D4-BDCDA8D88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FD02019-978F-B745-99FD-6DB07F80D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977F48-34FF-DE4E-BE99-5BBD3980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A0DC-A39C-F446-BFF6-35CEAAE295E0}" type="datetime1">
              <a:rPr lang="it-IT" smtClean="0"/>
              <a:t>10/06/22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37E29F-EBAF-3E4B-8EC9-3E601E91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FF9E348-DCA0-434B-813B-21752A6B9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404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41D1EC-D038-044F-8132-6698DB2E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2464BF-2EF7-8E41-B43C-89EA8860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E853F7-5428-A244-8631-E8E3F8CA8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BE05DCA-CDB5-E446-8257-FAE3985A2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BE55F08-05E9-274A-8178-82E6939026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F81632-7CF8-C149-B342-3D727F65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ABFEF-6E8E-944E-8803-98A1CE5A57AC}" type="datetime1">
              <a:rPr lang="it-IT" smtClean="0"/>
              <a:t>10/06/22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0E87FE2-25E8-C645-8CD8-0351EB3C5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1E717A2-9DE9-FF45-9E6C-49C126DF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080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6024B-02C3-A044-938B-B08FD5449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719D1C5-15C4-7D4C-B0DD-1C3A6A53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24397-882E-0C4F-BC5D-8D50667628E3}" type="datetime1">
              <a:rPr lang="it-IT" smtClean="0"/>
              <a:t>10/06/22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E23399B-84E1-8E4E-8DFC-D67F3CB4C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29E720-F403-6349-B425-A1ABA829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72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CABE57B-5247-CA48-AF60-9FA7289C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0119E-9305-974E-A639-9B5087DF5D37}" type="datetime1">
              <a:rPr lang="it-IT" smtClean="0"/>
              <a:t>10/06/22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AE340E-F5BC-8345-A06B-7F1B7892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2419AE-1575-9F4D-8195-5F25DC097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31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9EE0FF-2E5A-DD4E-A22A-02E8A01C1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B54B22-E685-B249-B85D-49C4F1D4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FA1290-A467-AB44-8756-C6F80C921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007588-5435-F24A-973C-E4936CED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68F6-4153-0F41-8F1B-B61EE149DDC2}" type="datetime1">
              <a:rPr lang="it-IT" smtClean="0"/>
              <a:t>10/06/22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99CF9F-1FFD-F14D-9828-B8E687EC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417F2DD-0710-814E-90C6-6E746BD2E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06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F591B3-9812-BC47-837E-543C44C1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97A0E9B-E129-8D43-9DE8-1AF998C6C5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F93387-0C26-5145-95C8-07DFF81CE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DE16D7-97B1-9F40-A926-2FAD671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1DFF-EC15-AD40-A377-698B24A7DA6D}" type="datetime1">
              <a:rPr lang="it-IT" smtClean="0"/>
              <a:t>10/06/22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218DAF-33BD-A84F-93CC-AEDCA30A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BBBC97-CB52-C649-A192-D8F394A5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99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F6DA7B9-EEEC-5F45-B4DE-E93C70BD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C368B24-7DCD-0648-8282-FC1249773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8B5FD6-703D-3849-822F-3AB8EE0FD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CEA8-DCA1-CD42-B201-94B673DF0937}" type="datetime1">
              <a:rPr lang="it-IT" smtClean="0"/>
              <a:t>10/06/22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155B35-B1E7-174D-B9DC-A80B0CA8C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Master Art&amp;Science - Frascati, 8 settembre 2021                       Cecilia Collà Ruvolo, Anna Greco - Ufficio Comunicazione 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FACB5A-9E09-9F44-8C64-6FEE25B17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811A4-23D7-474A-A4D6-CCD20E8262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27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fqVnj-sgcc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jhajZ3cATs&amp;list=PLbsqUzxZlcP7AcfgnR06vnxtDVH9U58Qc&amp;index=3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iplaysound.it/audio/2018/07/Alan-Turing-1-ea79ad8b-c189-49dc-8398-da3f01ac651a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11" Type="http://schemas.openxmlformats.org/officeDocument/2006/relationships/image" Target="../media/image47.jpg"/><Relationship Id="rId5" Type="http://schemas.openxmlformats.org/officeDocument/2006/relationships/image" Target="../media/image41.jpg"/><Relationship Id="rId10" Type="http://schemas.openxmlformats.org/officeDocument/2006/relationships/image" Target="../media/image46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rnazionale.it/video/2021/10/20/astrofisica-scoperto-pulsar-nobe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BB00B4-1CA8-504C-9769-E85678909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Century Gothic" panose="020B0502020202020204" pitchFamily="34" charset="0"/>
              </a:rPr>
              <a:t>Storie di scienza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20A6AE2-0CCD-1B40-878C-917EE163B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  <a:latin typeface="Century Gothic" panose="020B0502020202020204" pitchFamily="34" charset="0"/>
              </a:rPr>
              <a:t>Raccontare idee, scoperte, nuove conoscenze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187D21-4A44-9847-9AC5-34546F3C1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3781" y="6356350"/>
            <a:ext cx="4764437" cy="369914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Playing</a:t>
            </a:r>
            <a:r>
              <a:rPr lang="it-IT" dirty="0">
                <a:solidFill>
                  <a:schemeClr val="bg1"/>
                </a:solidFill>
                <a:latin typeface="Century Gothic" panose="020B0502020202020204" pitchFamily="34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Protons</a:t>
            </a:r>
            <a:r>
              <a:rPr lang="it-IT" dirty="0">
                <a:solidFill>
                  <a:schemeClr val="bg1"/>
                </a:solidFill>
                <a:latin typeface="Century Gothic" panose="020B0502020202020204" pitchFamily="34" charset="0"/>
              </a:rPr>
              <a:t> Goes Digital </a:t>
            </a:r>
            <a:r>
              <a:rPr lang="mr-IN" dirty="0">
                <a:solidFill>
                  <a:schemeClr val="bg1"/>
                </a:solidFill>
                <a:latin typeface="Century Gothic" panose="020B0502020202020204" pitchFamily="34" charset="0"/>
              </a:rPr>
              <a:t>–</a:t>
            </a:r>
            <a:r>
              <a:rPr lang="it-IT" dirty="0">
                <a:solidFill>
                  <a:schemeClr val="bg1"/>
                </a:solidFill>
                <a:latin typeface="Century Gothic" panose="020B0502020202020204" pitchFamily="34" charset="0"/>
              </a:rPr>
              <a:t> Napoli, giugno 2022                       Cecilia Collà Ruvolo - Ufficio Comunicazione INFN</a:t>
            </a:r>
          </a:p>
        </p:txBody>
      </p:sp>
    </p:spTree>
    <p:extLst>
      <p:ext uri="{BB962C8B-B14F-4D97-AF65-F5344CB8AC3E}">
        <p14:creationId xmlns:p14="http://schemas.microsoft.com/office/powerpoint/2010/main" val="3288718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20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 sono modi diversi di raccontare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63511" y="1589358"/>
            <a:ext cx="49531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Pubblico generico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Famiglie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Bambini e bambine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Studenti e studentesse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Adulti (giovani, anziani</a:t>
            </a:r>
            <a:r>
              <a:rPr lang="mr-IN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…</a:t>
            </a: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Comunità scientifica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323309" y="4917301"/>
            <a:ext cx="56481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Scuola primaria (classi)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Scuola secondaria di I grado (classi)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Scuola secondaria di II grado (classi)</a:t>
            </a:r>
          </a:p>
          <a:p>
            <a:pPr marL="342900" indent="-342900">
              <a:buFont typeface="Arial"/>
              <a:buChar char="•"/>
            </a:pPr>
            <a:r>
              <a:rPr lang="it-IT" sz="2200" dirty="0">
                <a:solidFill>
                  <a:srgbClr val="FFFFFF"/>
                </a:solidFill>
                <a:latin typeface="Century Gothic" panose="020B0502020202020204" pitchFamily="34" charset="0"/>
              </a:rPr>
              <a:t>Famiglie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3974407" y="3853223"/>
            <a:ext cx="4239852" cy="492443"/>
          </a:xfrm>
          <a:custGeom>
            <a:avLst/>
            <a:gdLst>
              <a:gd name="connsiteX0" fmla="*/ 0 w 4239852"/>
              <a:gd name="connsiteY0" fmla="*/ 0 h 492443"/>
              <a:gd name="connsiteX1" fmla="*/ 4239852 w 4239852"/>
              <a:gd name="connsiteY1" fmla="*/ 0 h 492443"/>
              <a:gd name="connsiteX2" fmla="*/ 4239852 w 4239852"/>
              <a:gd name="connsiteY2" fmla="*/ 492443 h 492443"/>
              <a:gd name="connsiteX3" fmla="*/ 0 w 4239852"/>
              <a:gd name="connsiteY3" fmla="*/ 492443 h 492443"/>
              <a:gd name="connsiteX4" fmla="*/ 0 w 4239852"/>
              <a:gd name="connsiteY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852" h="492443" fill="none" extrusionOk="0">
                <a:moveTo>
                  <a:pt x="0" y="0"/>
                </a:moveTo>
                <a:cubicBezTo>
                  <a:pt x="1579887" y="-49533"/>
                  <a:pt x="2481620" y="-14809"/>
                  <a:pt x="4239852" y="0"/>
                </a:cubicBezTo>
                <a:cubicBezTo>
                  <a:pt x="4263709" y="201031"/>
                  <a:pt x="4203549" y="414677"/>
                  <a:pt x="4239852" y="492443"/>
                </a:cubicBezTo>
                <a:cubicBezTo>
                  <a:pt x="3359046" y="444212"/>
                  <a:pt x="1469744" y="576898"/>
                  <a:pt x="0" y="492443"/>
                </a:cubicBezTo>
                <a:cubicBezTo>
                  <a:pt x="-23486" y="296884"/>
                  <a:pt x="-19418" y="125517"/>
                  <a:pt x="0" y="0"/>
                </a:cubicBezTo>
                <a:close/>
              </a:path>
              <a:path w="4239852" h="492443" stroke="0" extrusionOk="0">
                <a:moveTo>
                  <a:pt x="0" y="0"/>
                </a:moveTo>
                <a:cubicBezTo>
                  <a:pt x="1317444" y="118645"/>
                  <a:pt x="2127863" y="116012"/>
                  <a:pt x="4239852" y="0"/>
                </a:cubicBezTo>
                <a:cubicBezTo>
                  <a:pt x="4274196" y="231880"/>
                  <a:pt x="4272999" y="410993"/>
                  <a:pt x="4239852" y="492443"/>
                </a:cubicBezTo>
                <a:cubicBezTo>
                  <a:pt x="3718484" y="627043"/>
                  <a:pt x="739047" y="335247"/>
                  <a:pt x="0" y="492443"/>
                </a:cubicBezTo>
                <a:cubicBezTo>
                  <a:pt x="8724" y="337319"/>
                  <a:pt x="26116" y="15304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Pubblico</a:t>
            </a:r>
          </a:p>
        </p:txBody>
      </p:sp>
      <p:pic>
        <p:nvPicPr>
          <p:cNvPr id="7" name="Elemento grafico 15" descr="Gruppo di persone contorno">
            <a:extLst>
              <a:ext uri="{FF2B5EF4-FFF2-40B4-BE49-F238E27FC236}">
                <a16:creationId xmlns:a16="http://schemas.microsoft.com/office/drawing/2014/main" id="{BB4D92E9-95FC-9197-D00E-8D0A54A37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95668" y="25475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Il paradosso della dicotomia di Zenone</a:t>
            </a:r>
            <a:r>
              <a:rPr lang="mr-IN" sz="2800" dirty="0">
                <a:latin typeface="Century Gothic" panose="020B0502020202020204" pitchFamily="34" charset="0"/>
              </a:rPr>
              <a:t>…</a:t>
            </a:r>
            <a:r>
              <a:rPr lang="it-IT" sz="2800" dirty="0">
                <a:latin typeface="Century Gothic" panose="020B0502020202020204" pitchFamily="34" charset="0"/>
              </a:rPr>
              <a:t> ovvero pensare l’infinito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4032" y="3622857"/>
            <a:ext cx="10515600" cy="918651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>
                <a:hlinkClick r:id="rId2"/>
              </a:rPr>
              <a:t>https</a:t>
            </a:r>
            <a:r>
              <a:rPr lang="it-IT" dirty="0">
                <a:hlinkClick r:id="rId2"/>
              </a:rPr>
              <a:t>://</a:t>
            </a:r>
            <a:r>
              <a:rPr lang="it-IT" dirty="0" err="1">
                <a:hlinkClick r:id="rId2"/>
              </a:rPr>
              <a:t>www.youtube.com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watch?v</a:t>
            </a:r>
            <a:r>
              <a:rPr lang="it-IT" dirty="0">
                <a:hlinkClick r:id="rId2"/>
              </a:rPr>
              <a:t>=</a:t>
            </a:r>
            <a:r>
              <a:rPr lang="it-IT" dirty="0" err="1">
                <a:hlinkClick r:id="rId2"/>
              </a:rPr>
              <a:t>EfqVnj-sgcc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2990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Il paradosso della dicotomia di Zenone</a:t>
            </a:r>
            <a:r>
              <a:rPr lang="mr-IN" sz="2800" dirty="0">
                <a:latin typeface="Century Gothic" panose="020B0502020202020204" pitchFamily="34" charset="0"/>
              </a:rPr>
              <a:t>…</a:t>
            </a:r>
            <a:r>
              <a:rPr lang="it-IT" sz="2800" dirty="0">
                <a:latin typeface="Century Gothic" panose="020B0502020202020204" pitchFamily="34" charset="0"/>
              </a:rPr>
              <a:t> ovvero pensare l’infinito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4032" y="2319129"/>
            <a:ext cx="10515600" cy="39012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Pubblico? Studenti delle scuole secondarie di II grado</a:t>
            </a:r>
          </a:p>
          <a:p>
            <a:pPr marL="0" indent="0">
              <a:buNone/>
            </a:pPr>
            <a:endParaRPr lang="it-IT" sz="2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Formato? Lezione</a:t>
            </a:r>
          </a:p>
          <a:p>
            <a:pPr marL="0" indent="0">
              <a:buNone/>
            </a:pPr>
            <a:endParaRPr lang="it-IT" sz="2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Struttura? Storia + spiegazione + storia</a:t>
            </a:r>
          </a:p>
          <a:p>
            <a:pPr marL="0" indent="0">
              <a:buNone/>
            </a:pPr>
            <a:endParaRPr lang="it-IT" sz="2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Il paradosso ha di per sé una struttura narrativa del tipo ABT (And, </a:t>
            </a:r>
            <a:r>
              <a:rPr lang="it-IT" sz="22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But</a:t>
            </a: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, </a:t>
            </a:r>
            <a:r>
              <a:rPr lang="it-IT" sz="22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Therefore</a:t>
            </a: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) ma il </a:t>
            </a:r>
            <a:r>
              <a:rPr lang="it-IT" sz="22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Therefore</a:t>
            </a: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</a:rPr>
              <a:t> è assurdo </a:t>
            </a:r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 strumento per stimolare la discussione e la partecipazione degli studenti</a:t>
            </a:r>
          </a:p>
          <a:p>
            <a:r>
              <a:rPr lang="it-IT" sz="2200" dirty="0">
                <a:solidFill>
                  <a:schemeClr val="accent1"/>
                </a:solidFill>
                <a:latin typeface="Century Gothic" panose="020B0502020202020204" pitchFamily="34" charset="0"/>
                <a:sym typeface="Wingdings"/>
              </a:rPr>
              <a:t>Rendere “materiale” un problema che sembra molto astratto</a:t>
            </a:r>
            <a:endParaRPr lang="it-IT" sz="22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5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I raggi cosmici e il metodo sperimentale raccontato ai ragazzi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34032" y="3596402"/>
            <a:ext cx="10515600" cy="1089740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>
                <a:hlinkClick r:id="rId2"/>
              </a:rPr>
              <a:t>https</a:t>
            </a:r>
            <a:r>
              <a:rPr lang="it-IT" dirty="0">
                <a:hlinkClick r:id="rId2"/>
              </a:rPr>
              <a:t>://</a:t>
            </a:r>
            <a:r>
              <a:rPr lang="it-IT" dirty="0" err="1">
                <a:hlinkClick r:id="rId2"/>
              </a:rPr>
              <a:t>www.youtube.com</a:t>
            </a:r>
            <a:r>
              <a:rPr lang="it-IT" dirty="0">
                <a:hlinkClick r:id="rId2"/>
              </a:rPr>
              <a:t>/</a:t>
            </a:r>
            <a:r>
              <a:rPr lang="it-IT" dirty="0" err="1">
                <a:hlinkClick r:id="rId2"/>
              </a:rPr>
              <a:t>watch?v</a:t>
            </a:r>
            <a:r>
              <a:rPr lang="it-IT" dirty="0">
                <a:hlinkClick r:id="rId2"/>
              </a:rPr>
              <a:t>=ajhajZ3cATs&amp;list=PLbsqUzxZlcP7AcfgnR06vnxtDVH9U58Qc&amp;index=3</a:t>
            </a:r>
            <a:endParaRPr lang="it-IT" dirty="0"/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34032" y="2550350"/>
            <a:ext cx="10515600" cy="4097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8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I raggi cosmici e il metodo sperimentale raccontato ai ragazzi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834032" y="2123313"/>
            <a:ext cx="10515600" cy="4097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Pubblico? Studenti delle secondarie di I grado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Personaggi? Circa coetanei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Contesto? La barca </a:t>
            </a: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  <a:sym typeface="Wingdings" pitchFamily="2" charset="2"/>
              </a:rPr>
              <a:t> contesto curioso, avventuroso</a:t>
            </a:r>
            <a:endParaRPr lang="it-IT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Struttura?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Domanda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Esperimenti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Spiegazione e storia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it-IT" dirty="0">
                <a:solidFill>
                  <a:schemeClr val="accent1"/>
                </a:solidFill>
                <a:latin typeface="Century Gothic" panose="020B0502020202020204" pitchFamily="34" charset="0"/>
              </a:rPr>
              <a:t>Richiamo a esperimenti attuali</a:t>
            </a:r>
          </a:p>
        </p:txBody>
      </p:sp>
    </p:spTree>
    <p:extLst>
      <p:ext uri="{BB962C8B-B14F-4D97-AF65-F5344CB8AC3E}">
        <p14:creationId xmlns:p14="http://schemas.microsoft.com/office/powerpoint/2010/main" val="1526890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368949"/>
            <a:ext cx="10515600" cy="976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 sono modi diversi di raccontare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500332" y="2029334"/>
            <a:ext cx="4239852" cy="492443"/>
          </a:xfrm>
          <a:custGeom>
            <a:avLst/>
            <a:gdLst>
              <a:gd name="connsiteX0" fmla="*/ 0 w 4239852"/>
              <a:gd name="connsiteY0" fmla="*/ 0 h 492443"/>
              <a:gd name="connsiteX1" fmla="*/ 4239852 w 4239852"/>
              <a:gd name="connsiteY1" fmla="*/ 0 h 492443"/>
              <a:gd name="connsiteX2" fmla="*/ 4239852 w 4239852"/>
              <a:gd name="connsiteY2" fmla="*/ 492443 h 492443"/>
              <a:gd name="connsiteX3" fmla="*/ 0 w 4239852"/>
              <a:gd name="connsiteY3" fmla="*/ 492443 h 492443"/>
              <a:gd name="connsiteX4" fmla="*/ 0 w 4239852"/>
              <a:gd name="connsiteY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852" h="492443" fill="none" extrusionOk="0">
                <a:moveTo>
                  <a:pt x="0" y="0"/>
                </a:moveTo>
                <a:cubicBezTo>
                  <a:pt x="1579887" y="-49533"/>
                  <a:pt x="2481620" y="-14809"/>
                  <a:pt x="4239852" y="0"/>
                </a:cubicBezTo>
                <a:cubicBezTo>
                  <a:pt x="4263709" y="201031"/>
                  <a:pt x="4203549" y="414677"/>
                  <a:pt x="4239852" y="492443"/>
                </a:cubicBezTo>
                <a:cubicBezTo>
                  <a:pt x="3359046" y="444212"/>
                  <a:pt x="1469744" y="576898"/>
                  <a:pt x="0" y="492443"/>
                </a:cubicBezTo>
                <a:cubicBezTo>
                  <a:pt x="-23486" y="296884"/>
                  <a:pt x="-19418" y="125517"/>
                  <a:pt x="0" y="0"/>
                </a:cubicBezTo>
                <a:close/>
              </a:path>
              <a:path w="4239852" h="492443" stroke="0" extrusionOk="0">
                <a:moveTo>
                  <a:pt x="0" y="0"/>
                </a:moveTo>
                <a:cubicBezTo>
                  <a:pt x="1317444" y="118645"/>
                  <a:pt x="2127863" y="116012"/>
                  <a:pt x="4239852" y="0"/>
                </a:cubicBezTo>
                <a:cubicBezTo>
                  <a:pt x="4274196" y="231880"/>
                  <a:pt x="4272999" y="410993"/>
                  <a:pt x="4239852" y="492443"/>
                </a:cubicBezTo>
                <a:cubicBezTo>
                  <a:pt x="3718484" y="627043"/>
                  <a:pt x="739047" y="335247"/>
                  <a:pt x="0" y="492443"/>
                </a:cubicBezTo>
                <a:cubicBezTo>
                  <a:pt x="8724" y="337319"/>
                  <a:pt x="26116" y="15304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Linguaggi e formati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263050" y="4831611"/>
            <a:ext cx="885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Testo</a:t>
            </a:r>
            <a:br>
              <a:rPr lang="it-IT" sz="20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it-IT" sz="20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840593" y="4782862"/>
            <a:ext cx="2342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Immagine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646426" y="4736515"/>
            <a:ext cx="96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Audio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975293" y="4782862"/>
            <a:ext cx="110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FFFF"/>
                </a:solidFill>
                <a:latin typeface="Century Gothic" panose="020B0502020202020204" pitchFamily="34" charset="0"/>
              </a:rPr>
              <a:t>Video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8912258" y="5255737"/>
            <a:ext cx="2342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  <a:latin typeface="Century Gothic" panose="020B0502020202020204" pitchFamily="34" charset="0"/>
              </a:rPr>
              <a:t>illustrazione,</a:t>
            </a:r>
          </a:p>
          <a:p>
            <a:pPr algn="ctr"/>
            <a:r>
              <a:rPr lang="it-IT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infografica</a:t>
            </a:r>
            <a:r>
              <a:rPr lang="it-IT" dirty="0">
                <a:solidFill>
                  <a:srgbClr val="FFFFFF"/>
                </a:solidFill>
                <a:latin typeface="Century Gothic" panose="020B0502020202020204" pitchFamily="34" charset="0"/>
              </a:rPr>
              <a:t>, fotografia</a:t>
            </a:r>
            <a:r>
              <a:rPr lang="mr-IN" dirty="0">
                <a:solidFill>
                  <a:srgbClr val="FFFFFF"/>
                </a:solidFill>
                <a:latin typeface="Century Gothic" panose="020B0502020202020204" pitchFamily="34" charset="0"/>
              </a:rPr>
              <a:t>…</a:t>
            </a:r>
            <a:endParaRPr lang="it-IT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935357" y="5366746"/>
            <a:ext cx="1675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  <a:latin typeface="Century Gothic" panose="020B0502020202020204" pitchFamily="34" charset="0"/>
              </a:rPr>
              <a:t>libro, racconto, articolo, ipertesto</a:t>
            </a:r>
            <a:r>
              <a:rPr lang="mr-IN" dirty="0">
                <a:solidFill>
                  <a:srgbClr val="FFFFFF"/>
                </a:solidFill>
                <a:latin typeface="Century Gothic" panose="020B0502020202020204" pitchFamily="34" charset="0"/>
              </a:rPr>
              <a:t>…</a:t>
            </a:r>
            <a:br>
              <a:rPr lang="it-IT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it-IT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Elemento grafico 13" descr="Videocamera con riempimento a tinta unita">
            <a:extLst>
              <a:ext uri="{FF2B5EF4-FFF2-40B4-BE49-F238E27FC236}">
                <a16:creationId xmlns:a16="http://schemas.microsoft.com/office/drawing/2014/main" id="{39F57AC1-C9BC-BA40-B3EA-6F45731D4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862" y="2902594"/>
            <a:ext cx="1573178" cy="1573178"/>
          </a:xfrm>
          <a:prstGeom prst="rect">
            <a:avLst/>
          </a:prstGeom>
        </p:spPr>
      </p:pic>
      <p:pic>
        <p:nvPicPr>
          <p:cNvPr id="19" name="Elemento grafico 18" descr="Radiomicrofono con riempimento a tinta unita">
            <a:extLst>
              <a:ext uri="{FF2B5EF4-FFF2-40B4-BE49-F238E27FC236}">
                <a16:creationId xmlns:a16="http://schemas.microsoft.com/office/drawing/2014/main" id="{9B4DB291-6EFF-7B4D-8D61-5F9170AA2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1628" y="3174166"/>
            <a:ext cx="1067223" cy="1067223"/>
          </a:xfrm>
          <a:prstGeom prst="rect">
            <a:avLst/>
          </a:prstGeom>
        </p:spPr>
      </p:pic>
      <p:pic>
        <p:nvPicPr>
          <p:cNvPr id="24" name="Elemento grafico 23" descr="Penna con piuma con riempimento a tinta unita">
            <a:extLst>
              <a:ext uri="{FF2B5EF4-FFF2-40B4-BE49-F238E27FC236}">
                <a16:creationId xmlns:a16="http://schemas.microsoft.com/office/drawing/2014/main" id="{FFFF17A2-D493-6D4A-A5B8-E1DF4AD1D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62572" y="3189658"/>
            <a:ext cx="1185881" cy="1185881"/>
          </a:xfrm>
          <a:prstGeom prst="rect">
            <a:avLst/>
          </a:prstGeom>
        </p:spPr>
      </p:pic>
      <p:pic>
        <p:nvPicPr>
          <p:cNvPr id="28" name="Elemento grafico 27" descr="Fotocamera con riempimento a tinta unita">
            <a:extLst>
              <a:ext uri="{FF2B5EF4-FFF2-40B4-BE49-F238E27FC236}">
                <a16:creationId xmlns:a16="http://schemas.microsoft.com/office/drawing/2014/main" id="{9B580F7F-BF9B-4541-8DEF-8FCD80ECB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82581" y="3022303"/>
            <a:ext cx="1257291" cy="1257291"/>
          </a:xfrm>
          <a:prstGeom prst="rect">
            <a:avLst/>
          </a:prstGeom>
        </p:spPr>
      </p:pic>
      <p:pic>
        <p:nvPicPr>
          <p:cNvPr id="30" name="Elemento grafico 29" descr="Pennello con riempimento a tinta unita">
            <a:extLst>
              <a:ext uri="{FF2B5EF4-FFF2-40B4-BE49-F238E27FC236}">
                <a16:creationId xmlns:a16="http://schemas.microsoft.com/office/drawing/2014/main" id="{89645492-8C92-2A43-9A07-E80B7470B1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51785" y="3360075"/>
            <a:ext cx="736191" cy="7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19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517941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la gravitazione 1</a:t>
            </a: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78DE79B-42CD-A14E-9B95-036493299681}"/>
              </a:ext>
            </a:extLst>
          </p:cNvPr>
          <p:cNvSpPr txBox="1">
            <a:spLocks/>
          </p:cNvSpPr>
          <p:nvPr/>
        </p:nvSpPr>
        <p:spPr>
          <a:xfrm>
            <a:off x="345687" y="2074637"/>
            <a:ext cx="3670609" cy="1175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latin typeface="Century Gothic" panose="020B0502020202020204" pitchFamily="34" charset="0"/>
                <a:sym typeface="Wingdings" pitchFamily="2" charset="2"/>
              </a:rPr>
              <a:t>1666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latin typeface="Century Gothic" panose="020B0502020202020204" pitchFamily="34" charset="0"/>
                <a:sym typeface="Wingdings" pitchFamily="2" charset="2"/>
              </a:rPr>
              <a:t>Newton e la mela</a:t>
            </a:r>
            <a:endParaRPr lang="it-IT" sz="2600" dirty="0">
              <a:latin typeface="Century Gothic" panose="020B0502020202020204" pitchFamily="34" charset="0"/>
            </a:endParaRPr>
          </a:p>
        </p:txBody>
      </p:sp>
      <p:pic>
        <p:nvPicPr>
          <p:cNvPr id="6" name="Elemento grafico 5" descr="Mela contorno">
            <a:extLst>
              <a:ext uri="{FF2B5EF4-FFF2-40B4-BE49-F238E27FC236}">
                <a16:creationId xmlns:a16="http://schemas.microsoft.com/office/drawing/2014/main" id="{433694EF-E63F-1840-81E0-AB5E0E52E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8439" y="3256244"/>
            <a:ext cx="1282740" cy="1282740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CB86C6DC-9813-154E-ACC4-3F7793FB1BC9}"/>
              </a:ext>
            </a:extLst>
          </p:cNvPr>
          <p:cNvSpPr txBox="1">
            <a:spLocks/>
          </p:cNvSpPr>
          <p:nvPr/>
        </p:nvSpPr>
        <p:spPr>
          <a:xfrm>
            <a:off x="2712721" y="1681323"/>
            <a:ext cx="6797040" cy="566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>
                <a:solidFill>
                  <a:schemeClr val="accent1"/>
                </a:solidFill>
                <a:latin typeface="Century Gothic" panose="020B0502020202020204" pitchFamily="34" charset="0"/>
                <a:sym typeface="Wingdings" pitchFamily="2" charset="2"/>
              </a:rPr>
              <a:t>Qual è l’origine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b="1" dirty="0">
                <a:solidFill>
                  <a:schemeClr val="accent1"/>
                </a:solidFill>
                <a:latin typeface="Century Gothic" panose="020B0502020202020204" pitchFamily="34" charset="0"/>
                <a:sym typeface="Wingdings" pitchFamily="2" charset="2"/>
              </a:rPr>
              <a:t>della forza di gravità? 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B665BAF7-BC49-0043-A72E-F891788888DF}"/>
              </a:ext>
            </a:extLst>
          </p:cNvPr>
          <p:cNvSpPr txBox="1">
            <a:spLocks/>
          </p:cNvSpPr>
          <p:nvPr/>
        </p:nvSpPr>
        <p:spPr>
          <a:xfrm>
            <a:off x="8153400" y="2074637"/>
            <a:ext cx="3779520" cy="1175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latin typeface="Century Gothic" panose="020B0502020202020204" pitchFamily="34" charset="0"/>
                <a:sym typeface="Wingdings" pitchFamily="2" charset="2"/>
              </a:rPr>
              <a:t>1915-16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latin typeface="Century Gothic" panose="020B0502020202020204" pitchFamily="34" charset="0"/>
                <a:sym typeface="Wingdings" pitchFamily="2" charset="2"/>
              </a:rPr>
              <a:t>Einstein e lo </a:t>
            </a:r>
            <a:r>
              <a:rPr lang="it-IT" sz="2600" dirty="0" err="1">
                <a:latin typeface="Century Gothic" panose="020B0502020202020204" pitchFamily="34" charset="0"/>
                <a:sym typeface="Wingdings" pitchFamily="2" charset="2"/>
              </a:rPr>
              <a:t>spaziotempo</a:t>
            </a:r>
            <a:endParaRPr lang="it-IT" sz="2600" dirty="0">
              <a:latin typeface="Century Gothic" panose="020B0502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2A0DCF9-A8CD-074B-88E0-756653DDF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886" y="2807907"/>
            <a:ext cx="2109115" cy="2109115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7970EBF5-EFBE-A94B-9CB2-087EF84B8323}"/>
              </a:ext>
            </a:extLst>
          </p:cNvPr>
          <p:cNvSpPr txBox="1">
            <a:spLocks/>
          </p:cNvSpPr>
          <p:nvPr/>
        </p:nvSpPr>
        <p:spPr>
          <a:xfrm>
            <a:off x="990183" y="4363682"/>
            <a:ext cx="801029" cy="1037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7200" dirty="0">
                <a:solidFill>
                  <a:schemeClr val="accent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BD68FBF3-E760-D340-A956-642710336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212" y="4958166"/>
            <a:ext cx="923693" cy="4445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>
                <a:latin typeface="Century Gothic" panose="020B0502020202020204" pitchFamily="34" charset="0"/>
              </a:rPr>
              <a:t>AND</a:t>
            </a:r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A37219C2-0EBA-474D-BD78-995064FB36F7}"/>
              </a:ext>
            </a:extLst>
          </p:cNvPr>
          <p:cNvSpPr txBox="1">
            <a:spLocks/>
          </p:cNvSpPr>
          <p:nvPr/>
        </p:nvSpPr>
        <p:spPr>
          <a:xfrm>
            <a:off x="5952522" y="3550165"/>
            <a:ext cx="923693" cy="460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latin typeface="Century Gothic" panose="020B0502020202020204" pitchFamily="34" charset="0"/>
              </a:rPr>
              <a:t>BUT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C6C0AFE1-13BF-A444-B8A3-5CC57C71E09A}"/>
              </a:ext>
            </a:extLst>
          </p:cNvPr>
          <p:cNvSpPr txBox="1">
            <a:spLocks/>
          </p:cNvSpPr>
          <p:nvPr/>
        </p:nvSpPr>
        <p:spPr>
          <a:xfrm>
            <a:off x="5091554" y="2962325"/>
            <a:ext cx="879552" cy="1048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7200" dirty="0">
                <a:solidFill>
                  <a:schemeClr val="accent1"/>
                </a:solidFill>
                <a:latin typeface="Century Gothic" panose="020B0502020202020204" pitchFamily="34" charset="0"/>
              </a:rPr>
              <a:t>B</a:t>
            </a:r>
            <a:endParaRPr lang="it-IT" sz="4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5E365C52-EE0D-994A-AA4E-370E152BB1BE}"/>
              </a:ext>
            </a:extLst>
          </p:cNvPr>
          <p:cNvSpPr txBox="1">
            <a:spLocks/>
          </p:cNvSpPr>
          <p:nvPr/>
        </p:nvSpPr>
        <p:spPr>
          <a:xfrm>
            <a:off x="9509761" y="5030069"/>
            <a:ext cx="1652240" cy="460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dirty="0">
                <a:latin typeface="Century Gothic" panose="020B0502020202020204" pitchFamily="34" charset="0"/>
              </a:rPr>
              <a:t>THEREFORE</a:t>
            </a: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034542DE-2F8E-0D47-85CC-E8CDDDE6E25B}"/>
              </a:ext>
            </a:extLst>
          </p:cNvPr>
          <p:cNvSpPr txBox="1">
            <a:spLocks/>
          </p:cNvSpPr>
          <p:nvPr/>
        </p:nvSpPr>
        <p:spPr>
          <a:xfrm>
            <a:off x="8831280" y="4472482"/>
            <a:ext cx="763859" cy="928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7200" dirty="0">
                <a:solidFill>
                  <a:schemeClr val="accent1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AC4D673F-A82E-2D4E-BE0B-45764994EA94}"/>
              </a:ext>
            </a:extLst>
          </p:cNvPr>
          <p:cNvSpPr txBox="1">
            <a:spLocks/>
          </p:cNvSpPr>
          <p:nvPr/>
        </p:nvSpPr>
        <p:spPr>
          <a:xfrm>
            <a:off x="734971" y="5738034"/>
            <a:ext cx="5171379" cy="444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latin typeface="Century Gothic" panose="020B0502020202020204" pitchFamily="34" charset="0"/>
                <a:sym typeface="Wingdings" pitchFamily="2" charset="2"/>
              </a:rPr>
              <a:t> Le cose </a:t>
            </a:r>
            <a:r>
              <a:rPr lang="it-IT" sz="2000" dirty="0">
                <a:latin typeface="Century Gothic" panose="020B0502020202020204" pitchFamily="34" charset="0"/>
              </a:rPr>
              <a:t>che sappiamo</a:t>
            </a:r>
          </a:p>
        </p:txBody>
      </p:sp>
      <p:sp>
        <p:nvSpPr>
          <p:cNvPr id="20" name="Segnaposto contenuto 2">
            <a:extLst>
              <a:ext uri="{FF2B5EF4-FFF2-40B4-BE49-F238E27FC236}">
                <a16:creationId xmlns:a16="http://schemas.microsoft.com/office/drawing/2014/main" id="{0DC87D1B-25AF-3242-B0C7-FA8BCCB536A0}"/>
              </a:ext>
            </a:extLst>
          </p:cNvPr>
          <p:cNvSpPr txBox="1">
            <a:spLocks/>
          </p:cNvSpPr>
          <p:nvPr/>
        </p:nvSpPr>
        <p:spPr>
          <a:xfrm>
            <a:off x="4279743" y="4472482"/>
            <a:ext cx="7912257" cy="444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à"/>
            </a:pPr>
            <a:r>
              <a:rPr lang="it-IT" sz="2000" dirty="0">
                <a:latin typeface="Century Gothic" panose="020B0502020202020204" pitchFamily="34" charset="0"/>
                <a:sym typeface="Wingdings" pitchFamily="2" charset="2"/>
              </a:rPr>
              <a:t> Le cose che non tornano</a:t>
            </a:r>
          </a:p>
          <a:p>
            <a:pPr marL="0" indent="0">
              <a:buNone/>
            </a:pPr>
            <a:r>
              <a:rPr lang="it-IT" sz="2000" dirty="0">
                <a:latin typeface="Century Gothic" panose="020B0502020202020204" pitchFamily="34" charset="0"/>
                <a:sym typeface="Wingdings" pitchFamily="2" charset="2"/>
              </a:rPr>
              <a:t> o che sono cambiate</a:t>
            </a:r>
            <a:endParaRPr lang="it-IT" sz="2000" dirty="0">
              <a:latin typeface="Century Gothic" panose="020B0502020202020204" pitchFamily="34" charset="0"/>
            </a:endParaRPr>
          </a:p>
        </p:txBody>
      </p:sp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CDBAD57F-C4E9-F948-9F87-6A4FEB8A0574}"/>
              </a:ext>
            </a:extLst>
          </p:cNvPr>
          <p:cNvSpPr txBox="1">
            <a:spLocks/>
          </p:cNvSpPr>
          <p:nvPr/>
        </p:nvSpPr>
        <p:spPr>
          <a:xfrm>
            <a:off x="7457470" y="5738034"/>
            <a:ext cx="5171379" cy="444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latin typeface="Century Gothic" panose="020B0502020202020204" pitchFamily="34" charset="0"/>
                <a:sym typeface="Wingdings" pitchFamily="2" charset="2"/>
              </a:rPr>
              <a:t> Come risolviamo il problema</a:t>
            </a:r>
            <a:endParaRPr lang="it-IT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674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D883215-A190-994A-A967-7BEC18791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05" y="1743917"/>
            <a:ext cx="5891493" cy="4641055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517941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la gravitazione 2</a:t>
            </a:r>
          </a:p>
        </p:txBody>
      </p:sp>
    </p:spTree>
    <p:extLst>
      <p:ext uri="{BB962C8B-B14F-4D97-AF65-F5344CB8AC3E}">
        <p14:creationId xmlns:p14="http://schemas.microsoft.com/office/powerpoint/2010/main" val="1852859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Biografie in </a:t>
            </a:r>
            <a:r>
              <a:rPr lang="it-IT" sz="2800" dirty="0" err="1">
                <a:latin typeface="Century Gothic" panose="020B0502020202020204" pitchFamily="34" charset="0"/>
              </a:rPr>
              <a:t>podcast</a:t>
            </a:r>
            <a:r>
              <a:rPr lang="it-IT" sz="2800" dirty="0">
                <a:latin typeface="Century Gothic" panose="020B0502020202020204" pitchFamily="34" charset="0"/>
              </a:rPr>
              <a:t> </a:t>
            </a:r>
            <a:r>
              <a:rPr lang="mr-IN" sz="2800" dirty="0">
                <a:latin typeface="Century Gothic" panose="020B0502020202020204" pitchFamily="34" charset="0"/>
              </a:rPr>
              <a:t>–</a:t>
            </a:r>
            <a:r>
              <a:rPr lang="it-IT" sz="2800" dirty="0">
                <a:latin typeface="Century Gothic" panose="020B0502020202020204" pitchFamily="34" charset="0"/>
              </a:rPr>
              <a:t> Gettoni di scienza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34032" y="3625180"/>
            <a:ext cx="10515600" cy="923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u="sng" dirty="0">
                <a:hlinkClick r:id="rId2"/>
              </a:rPr>
              <a:t>https://www.raiplaysound.it/audio/2018/07/Alan-Turing-1-ea79ad8b-c189-49dc-8398-da3f01ac651a.html</a:t>
            </a:r>
            <a:endParaRPr lang="it-IT" u="sng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5732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Biografie in </a:t>
            </a:r>
            <a:r>
              <a:rPr lang="it-IT" sz="2800" dirty="0" err="1">
                <a:latin typeface="Century Gothic" panose="020B0502020202020204" pitchFamily="34" charset="0"/>
              </a:rPr>
              <a:t>podcast</a:t>
            </a:r>
            <a:r>
              <a:rPr lang="it-IT" sz="2800" dirty="0">
                <a:latin typeface="Century Gothic" panose="020B0502020202020204" pitchFamily="34" charset="0"/>
              </a:rPr>
              <a:t> </a:t>
            </a:r>
            <a:r>
              <a:rPr lang="mr-IN" sz="2800" dirty="0">
                <a:latin typeface="Century Gothic" panose="020B0502020202020204" pitchFamily="34" charset="0"/>
              </a:rPr>
              <a:t>–</a:t>
            </a:r>
            <a:r>
              <a:rPr lang="it-IT" sz="2800" dirty="0">
                <a:latin typeface="Century Gothic" panose="020B0502020202020204" pitchFamily="34" charset="0"/>
              </a:rPr>
              <a:t> Gettoni di scienza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34032" y="2303468"/>
            <a:ext cx="10515600" cy="4336044"/>
          </a:xfrm>
        </p:spPr>
        <p:txBody>
          <a:bodyPr>
            <a:normAutofit/>
          </a:bodyPr>
          <a:lstStyle/>
          <a:p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</a:rPr>
              <a:t>Formato </a:t>
            </a:r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  <a:sym typeface="Wingdings"/>
              </a:rPr>
              <a:t> </a:t>
            </a:r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</a:rPr>
              <a:t>Sinestesia: ascoltiamo la descrizione di un susseguirsi di immagini </a:t>
            </a:r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  <a:sym typeface="Wingdings" pitchFamily="2" charset="2"/>
              </a:rPr>
              <a:t> </a:t>
            </a:r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</a:rPr>
              <a:t>le foto googlate sono il link per dire subito qual è il motivo principale per cui conosciamo Alan Turing: il computer  </a:t>
            </a:r>
          </a:p>
          <a:p>
            <a:pPr marL="0" indent="0">
              <a:buNone/>
            </a:pPr>
            <a:endParaRPr lang="it-IT" sz="2200" dirty="0">
              <a:solidFill>
                <a:srgbClr val="4472C4"/>
              </a:solidFill>
              <a:latin typeface="Century Gothic" panose="020B0502020202020204" pitchFamily="34" charset="0"/>
            </a:endParaRPr>
          </a:p>
          <a:p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</a:rPr>
              <a:t>Narrazione</a:t>
            </a:r>
            <a:b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</a:rPr>
            </a:br>
            <a:r>
              <a:rPr lang="it-IT" sz="2200" dirty="0">
                <a:solidFill>
                  <a:srgbClr val="4472C4"/>
                </a:solidFill>
                <a:latin typeface="Century Gothic" panose="020B0502020202020204" pitchFamily="34" charset="0"/>
              </a:rPr>
              <a:t>Empatia – creare un legame: famiglia, assenza dei genitori, vita noiosa, capricci, difficoltà a scuola + Utilizzo di leggende e aneddoti </a:t>
            </a:r>
          </a:p>
          <a:p>
            <a:pPr marL="0" indent="0">
              <a:buNone/>
            </a:pPr>
            <a:endParaRPr lang="it-IT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F1CDCD5-0F2F-FA40-AE7C-5DDC14D0B45D}"/>
              </a:ext>
            </a:extLst>
          </p:cNvPr>
          <p:cNvSpPr txBox="1">
            <a:spLocks/>
          </p:cNvSpPr>
          <p:nvPr/>
        </p:nvSpPr>
        <p:spPr>
          <a:xfrm>
            <a:off x="598323" y="-115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Cosa faremo oggi?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7732540-5FFF-FC47-BF26-7E7D842FD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737" y="3998945"/>
            <a:ext cx="3904663" cy="2603108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E03D0D7-4385-B447-B761-D64FB28EB2B9}"/>
              </a:ext>
            </a:extLst>
          </p:cNvPr>
          <p:cNvSpPr txBox="1"/>
          <p:nvPr/>
        </p:nvSpPr>
        <p:spPr>
          <a:xfrm>
            <a:off x="3482942" y="2348747"/>
            <a:ext cx="5226116" cy="984885"/>
          </a:xfrm>
          <a:custGeom>
            <a:avLst/>
            <a:gdLst>
              <a:gd name="connsiteX0" fmla="*/ 0 w 5226116"/>
              <a:gd name="connsiteY0" fmla="*/ 0 h 984885"/>
              <a:gd name="connsiteX1" fmla="*/ 5226116 w 5226116"/>
              <a:gd name="connsiteY1" fmla="*/ 0 h 984885"/>
              <a:gd name="connsiteX2" fmla="*/ 5226116 w 5226116"/>
              <a:gd name="connsiteY2" fmla="*/ 984885 h 984885"/>
              <a:gd name="connsiteX3" fmla="*/ 0 w 5226116"/>
              <a:gd name="connsiteY3" fmla="*/ 984885 h 984885"/>
              <a:gd name="connsiteX4" fmla="*/ 0 w 5226116"/>
              <a:gd name="connsiteY4" fmla="*/ 0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6116" h="984885" extrusionOk="0">
                <a:moveTo>
                  <a:pt x="0" y="0"/>
                </a:moveTo>
                <a:cubicBezTo>
                  <a:pt x="564698" y="118645"/>
                  <a:pt x="3535933" y="116012"/>
                  <a:pt x="5226116" y="0"/>
                </a:cubicBezTo>
                <a:cubicBezTo>
                  <a:pt x="5302157" y="290601"/>
                  <a:pt x="5211992" y="865566"/>
                  <a:pt x="5226116" y="984885"/>
                </a:cubicBezTo>
                <a:cubicBezTo>
                  <a:pt x="3603524" y="1119485"/>
                  <a:pt x="2539215" y="827689"/>
                  <a:pt x="0" y="984885"/>
                </a:cubicBezTo>
                <a:cubicBezTo>
                  <a:pt x="-35585" y="775416"/>
                  <a:pt x="-17167" y="3917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  <a:cs typeface="Adobe Arabic" panose="02040503050201020203" pitchFamily="18" charset="-78"/>
              </a:rPr>
              <a:t>Immaginare (e strutturare)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  <a:cs typeface="Adobe Arabic" panose="02040503050201020203" pitchFamily="18" charset="-78"/>
              </a:rPr>
              <a:t>un racconto di scienza</a:t>
            </a:r>
          </a:p>
        </p:txBody>
      </p:sp>
    </p:spTree>
    <p:extLst>
      <p:ext uri="{BB962C8B-B14F-4D97-AF65-F5344CB8AC3E}">
        <p14:creationId xmlns:p14="http://schemas.microsoft.com/office/powerpoint/2010/main" val="2457470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368949"/>
            <a:ext cx="10515600" cy="976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Cosa faremo oggi?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2787536" y="2033640"/>
            <a:ext cx="6768373" cy="984885"/>
          </a:xfrm>
          <a:custGeom>
            <a:avLst/>
            <a:gdLst>
              <a:gd name="connsiteX0" fmla="*/ 0 w 6768373"/>
              <a:gd name="connsiteY0" fmla="*/ 0 h 984885"/>
              <a:gd name="connsiteX1" fmla="*/ 6768373 w 6768373"/>
              <a:gd name="connsiteY1" fmla="*/ 0 h 984885"/>
              <a:gd name="connsiteX2" fmla="*/ 6768373 w 6768373"/>
              <a:gd name="connsiteY2" fmla="*/ 984885 h 984885"/>
              <a:gd name="connsiteX3" fmla="*/ 0 w 6768373"/>
              <a:gd name="connsiteY3" fmla="*/ 984885 h 984885"/>
              <a:gd name="connsiteX4" fmla="*/ 0 w 6768373"/>
              <a:gd name="connsiteY4" fmla="*/ 0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373" h="984885" fill="none" extrusionOk="0">
                <a:moveTo>
                  <a:pt x="0" y="0"/>
                </a:moveTo>
                <a:cubicBezTo>
                  <a:pt x="3105335" y="-49533"/>
                  <a:pt x="5842330" y="-14809"/>
                  <a:pt x="6768373" y="0"/>
                </a:cubicBezTo>
                <a:cubicBezTo>
                  <a:pt x="6746297" y="456472"/>
                  <a:pt x="6684751" y="665125"/>
                  <a:pt x="6768373" y="984885"/>
                </a:cubicBezTo>
                <a:cubicBezTo>
                  <a:pt x="3604276" y="936654"/>
                  <a:pt x="1794316" y="1069340"/>
                  <a:pt x="0" y="984885"/>
                </a:cubicBezTo>
                <a:cubicBezTo>
                  <a:pt x="-66651" y="540179"/>
                  <a:pt x="-60290" y="165853"/>
                  <a:pt x="0" y="0"/>
                </a:cubicBezTo>
                <a:close/>
              </a:path>
              <a:path w="6768373" h="984885" stroke="0" extrusionOk="0">
                <a:moveTo>
                  <a:pt x="0" y="0"/>
                </a:moveTo>
                <a:cubicBezTo>
                  <a:pt x="2320840" y="118645"/>
                  <a:pt x="4040164" y="116012"/>
                  <a:pt x="6768373" y="0"/>
                </a:cubicBezTo>
                <a:cubicBezTo>
                  <a:pt x="6844414" y="290601"/>
                  <a:pt x="6754249" y="865566"/>
                  <a:pt x="6768373" y="984885"/>
                </a:cubicBezTo>
                <a:cubicBezTo>
                  <a:pt x="3899293" y="1119485"/>
                  <a:pt x="733566" y="827689"/>
                  <a:pt x="0" y="984885"/>
                </a:cubicBezTo>
                <a:cubicBezTo>
                  <a:pt x="-35585" y="775416"/>
                  <a:pt x="-17167" y="39175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Immaginare un racconto di scienza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26CBC1E2-9CD9-F807-B47F-439366C1EBCD}"/>
              </a:ext>
            </a:extLst>
          </p:cNvPr>
          <p:cNvSpPr txBox="1">
            <a:spLocks/>
          </p:cNvSpPr>
          <p:nvPr/>
        </p:nvSpPr>
        <p:spPr>
          <a:xfrm>
            <a:off x="1905396" y="3385500"/>
            <a:ext cx="3535680" cy="187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8 gruppi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da 2-3 persone</a:t>
            </a:r>
          </a:p>
        </p:txBody>
      </p:sp>
      <p:pic>
        <p:nvPicPr>
          <p:cNvPr id="25" name="Elemento grafico 24" descr="Gruppo contorno">
            <a:extLst>
              <a:ext uri="{FF2B5EF4-FFF2-40B4-BE49-F238E27FC236}">
                <a16:creationId xmlns:a16="http://schemas.microsoft.com/office/drawing/2014/main" id="{2D7A6246-E32C-2626-F3D8-CB0554A29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104" y="3407250"/>
            <a:ext cx="914400" cy="914400"/>
          </a:xfrm>
          <a:prstGeom prst="rect">
            <a:avLst/>
          </a:prstGeom>
        </p:spPr>
      </p:pic>
      <p:sp>
        <p:nvSpPr>
          <p:cNvPr id="26" name="Segnaposto contenuto 2">
            <a:extLst>
              <a:ext uri="{FF2B5EF4-FFF2-40B4-BE49-F238E27FC236}">
                <a16:creationId xmlns:a16="http://schemas.microsoft.com/office/drawing/2014/main" id="{17C95C48-296A-0405-AB74-69ED7B7DD6FE}"/>
              </a:ext>
            </a:extLst>
          </p:cNvPr>
          <p:cNvSpPr txBox="1">
            <a:spLocks/>
          </p:cNvSpPr>
          <p:nvPr/>
        </p:nvSpPr>
        <p:spPr>
          <a:xfrm>
            <a:off x="7216145" y="3428778"/>
            <a:ext cx="3535680" cy="187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60 minuti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di tempo</a:t>
            </a:r>
            <a:r>
              <a:rPr lang="it-IT" sz="26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27" name="Elemento grafico 26" descr="Cronometro contorno">
            <a:extLst>
              <a:ext uri="{FF2B5EF4-FFF2-40B4-BE49-F238E27FC236}">
                <a16:creationId xmlns:a16="http://schemas.microsoft.com/office/drawing/2014/main" id="{5B5210F9-52AE-9115-056F-CD4CF76FC2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9400" y="3385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83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368949"/>
            <a:ext cx="10515600" cy="976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Cosa faremo oggi?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2787536" y="2033640"/>
            <a:ext cx="6768373" cy="984885"/>
          </a:xfrm>
          <a:custGeom>
            <a:avLst/>
            <a:gdLst>
              <a:gd name="connsiteX0" fmla="*/ 0 w 6768373"/>
              <a:gd name="connsiteY0" fmla="*/ 0 h 984885"/>
              <a:gd name="connsiteX1" fmla="*/ 6768373 w 6768373"/>
              <a:gd name="connsiteY1" fmla="*/ 0 h 984885"/>
              <a:gd name="connsiteX2" fmla="*/ 6768373 w 6768373"/>
              <a:gd name="connsiteY2" fmla="*/ 984885 h 984885"/>
              <a:gd name="connsiteX3" fmla="*/ 0 w 6768373"/>
              <a:gd name="connsiteY3" fmla="*/ 984885 h 984885"/>
              <a:gd name="connsiteX4" fmla="*/ 0 w 6768373"/>
              <a:gd name="connsiteY4" fmla="*/ 0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8373" h="984885" fill="none" extrusionOk="0">
                <a:moveTo>
                  <a:pt x="0" y="0"/>
                </a:moveTo>
                <a:cubicBezTo>
                  <a:pt x="3105335" y="-49533"/>
                  <a:pt x="5842330" y="-14809"/>
                  <a:pt x="6768373" y="0"/>
                </a:cubicBezTo>
                <a:cubicBezTo>
                  <a:pt x="6746297" y="456472"/>
                  <a:pt x="6684751" y="665125"/>
                  <a:pt x="6768373" y="984885"/>
                </a:cubicBezTo>
                <a:cubicBezTo>
                  <a:pt x="3604276" y="936654"/>
                  <a:pt x="1794316" y="1069340"/>
                  <a:pt x="0" y="984885"/>
                </a:cubicBezTo>
                <a:cubicBezTo>
                  <a:pt x="-66651" y="540179"/>
                  <a:pt x="-60290" y="165853"/>
                  <a:pt x="0" y="0"/>
                </a:cubicBezTo>
                <a:close/>
              </a:path>
              <a:path w="6768373" h="984885" stroke="0" extrusionOk="0">
                <a:moveTo>
                  <a:pt x="0" y="0"/>
                </a:moveTo>
                <a:cubicBezTo>
                  <a:pt x="2320840" y="118645"/>
                  <a:pt x="4040164" y="116012"/>
                  <a:pt x="6768373" y="0"/>
                </a:cubicBezTo>
                <a:cubicBezTo>
                  <a:pt x="6844414" y="290601"/>
                  <a:pt x="6754249" y="865566"/>
                  <a:pt x="6768373" y="984885"/>
                </a:cubicBezTo>
                <a:cubicBezTo>
                  <a:pt x="3899293" y="1119485"/>
                  <a:pt x="733566" y="827689"/>
                  <a:pt x="0" y="984885"/>
                </a:cubicBezTo>
                <a:cubicBezTo>
                  <a:pt x="-35585" y="775416"/>
                  <a:pt x="-17167" y="39175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Immaginare un racconto di scienza</a:t>
            </a:r>
          </a:p>
        </p:txBody>
      </p:sp>
      <p:pic>
        <p:nvPicPr>
          <p:cNvPr id="9" name="Elemento grafico 13" descr="Atomo contorno">
            <a:extLst>
              <a:ext uri="{FF2B5EF4-FFF2-40B4-BE49-F238E27FC236}">
                <a16:creationId xmlns:a16="http://schemas.microsoft.com/office/drawing/2014/main" id="{78F164C7-0581-AE38-BFDA-1E93BB7A4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5388" y="3385500"/>
            <a:ext cx="1119476" cy="1119476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2A96DF84-857A-2716-CAED-61930EA6CD46}"/>
              </a:ext>
            </a:extLst>
          </p:cNvPr>
          <p:cNvSpPr txBox="1">
            <a:spLocks/>
          </p:cNvSpPr>
          <p:nvPr/>
        </p:nvSpPr>
        <p:spPr>
          <a:xfrm>
            <a:off x="1689925" y="3452943"/>
            <a:ext cx="3535680" cy="240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Argomento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 vostra scelta</a:t>
            </a:r>
            <a:endParaRPr lang="it-IT" sz="26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67D716A-FD6F-09EE-7DDD-EEAF0719393F}"/>
              </a:ext>
            </a:extLst>
          </p:cNvPr>
          <p:cNvSpPr txBox="1">
            <a:spLocks/>
          </p:cNvSpPr>
          <p:nvPr/>
        </p:nvSpPr>
        <p:spPr>
          <a:xfrm>
            <a:off x="6582730" y="3452943"/>
            <a:ext cx="3535680" cy="1872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Formato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 vostra scelta</a:t>
            </a:r>
          </a:p>
        </p:txBody>
      </p:sp>
      <p:pic>
        <p:nvPicPr>
          <p:cNvPr id="12" name="Elemento grafico 13" descr="Videocamera con riempimento a tinta unita">
            <a:extLst>
              <a:ext uri="{FF2B5EF4-FFF2-40B4-BE49-F238E27FC236}">
                <a16:creationId xmlns:a16="http://schemas.microsoft.com/office/drawing/2014/main" id="{90668DC5-AFF3-2B02-5FEC-0E4D8C8EA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18410" y="3034263"/>
            <a:ext cx="1354830" cy="1354830"/>
          </a:xfrm>
          <a:prstGeom prst="rect">
            <a:avLst/>
          </a:prstGeom>
        </p:spPr>
      </p:pic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898ED7FE-AB5D-0124-CB47-E17FE248BAC6}"/>
              </a:ext>
            </a:extLst>
          </p:cNvPr>
          <p:cNvSpPr txBox="1">
            <a:spLocks/>
          </p:cNvSpPr>
          <p:nvPr/>
        </p:nvSpPr>
        <p:spPr>
          <a:xfrm>
            <a:off x="6732630" y="6001270"/>
            <a:ext cx="5496893" cy="18847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Non solo vostri racconti ...</a:t>
            </a:r>
            <a:endParaRPr lang="it-IT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85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urek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2"/>
            <a:ext cx="5252293" cy="3939220"/>
          </a:xfrm>
          <a:prstGeom prst="rect">
            <a:avLst/>
          </a:prstGeom>
        </p:spPr>
      </p:pic>
      <p:pic>
        <p:nvPicPr>
          <p:cNvPr id="3" name="Immagine 2" descr="Eurek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3" cy="3939220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09027194-D82B-3C4A-A1FB-BD7925F305ED}"/>
              </a:ext>
            </a:extLst>
          </p:cNvPr>
          <p:cNvSpPr txBox="1">
            <a:spLocks/>
          </p:cNvSpPr>
          <p:nvPr/>
        </p:nvSpPr>
        <p:spPr>
          <a:xfrm>
            <a:off x="414714" y="360579"/>
            <a:ext cx="9121470" cy="240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4400" dirty="0">
                <a:solidFill>
                  <a:srgbClr val="FFFFFF"/>
                </a:solidFill>
                <a:latin typeface="+mj-lt"/>
              </a:rPr>
              <a:t>Che cosa hanno fatto gli studenti?</a:t>
            </a:r>
            <a:endParaRPr lang="it-IT" sz="4400" i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911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urek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2"/>
            <a:ext cx="5252293" cy="3939220"/>
          </a:xfrm>
          <a:prstGeom prst="rect">
            <a:avLst/>
          </a:prstGeom>
        </p:spPr>
      </p:pic>
      <p:pic>
        <p:nvPicPr>
          <p:cNvPr id="3" name="Immagine 2" descr="Eurek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3" cy="3939220"/>
          </a:xfrm>
          <a:prstGeom prst="rect">
            <a:avLst/>
          </a:prstGeom>
        </p:spPr>
      </p:pic>
      <p:pic>
        <p:nvPicPr>
          <p:cNvPr id="4" name="Immagine 3" descr="Eureka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5" y="1645662"/>
            <a:ext cx="5252293" cy="3939220"/>
          </a:xfrm>
          <a:prstGeom prst="rect">
            <a:avLst/>
          </a:prstGeom>
        </p:spPr>
      </p:pic>
      <p:pic>
        <p:nvPicPr>
          <p:cNvPr id="5" name="Immagine 4" descr="Eureka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35" y="1645662"/>
            <a:ext cx="5252291" cy="39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09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urek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2"/>
            <a:ext cx="5252293" cy="3939220"/>
          </a:xfrm>
          <a:prstGeom prst="rect">
            <a:avLst/>
          </a:prstGeom>
        </p:spPr>
      </p:pic>
      <p:pic>
        <p:nvPicPr>
          <p:cNvPr id="3" name="Immagine 2" descr="Eurek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3" cy="3939220"/>
          </a:xfrm>
          <a:prstGeom prst="rect">
            <a:avLst/>
          </a:prstGeom>
        </p:spPr>
      </p:pic>
      <p:pic>
        <p:nvPicPr>
          <p:cNvPr id="4" name="Immagine 3" descr="Eureka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5" y="1645662"/>
            <a:ext cx="5252293" cy="3939220"/>
          </a:xfrm>
          <a:prstGeom prst="rect">
            <a:avLst/>
          </a:prstGeom>
        </p:spPr>
      </p:pic>
      <p:pic>
        <p:nvPicPr>
          <p:cNvPr id="5" name="Immagine 4" descr="Eureka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35" y="1645662"/>
            <a:ext cx="5252291" cy="3939219"/>
          </a:xfrm>
          <a:prstGeom prst="rect">
            <a:avLst/>
          </a:prstGeom>
        </p:spPr>
      </p:pic>
      <p:pic>
        <p:nvPicPr>
          <p:cNvPr id="6" name="Immagine 5" descr="eureka 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0"/>
            <a:ext cx="5252294" cy="3939221"/>
          </a:xfrm>
          <a:prstGeom prst="rect">
            <a:avLst/>
          </a:prstGeom>
        </p:spPr>
      </p:pic>
      <p:pic>
        <p:nvPicPr>
          <p:cNvPr id="7" name="Immagine 6" descr="Eureka 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2" cy="39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urek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2"/>
            <a:ext cx="5252293" cy="3939220"/>
          </a:xfrm>
          <a:prstGeom prst="rect">
            <a:avLst/>
          </a:prstGeom>
        </p:spPr>
      </p:pic>
      <p:pic>
        <p:nvPicPr>
          <p:cNvPr id="3" name="Immagine 2" descr="Eurek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3" cy="3939220"/>
          </a:xfrm>
          <a:prstGeom prst="rect">
            <a:avLst/>
          </a:prstGeom>
        </p:spPr>
      </p:pic>
      <p:pic>
        <p:nvPicPr>
          <p:cNvPr id="4" name="Immagine 3" descr="Eureka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5" y="1645662"/>
            <a:ext cx="5252293" cy="3939220"/>
          </a:xfrm>
          <a:prstGeom prst="rect">
            <a:avLst/>
          </a:prstGeom>
        </p:spPr>
      </p:pic>
      <p:pic>
        <p:nvPicPr>
          <p:cNvPr id="5" name="Immagine 4" descr="Eureka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35" y="1645662"/>
            <a:ext cx="5252291" cy="3939219"/>
          </a:xfrm>
          <a:prstGeom prst="rect">
            <a:avLst/>
          </a:prstGeom>
        </p:spPr>
      </p:pic>
      <p:pic>
        <p:nvPicPr>
          <p:cNvPr id="6" name="Immagine 5" descr="eureka 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0"/>
            <a:ext cx="5252294" cy="3939221"/>
          </a:xfrm>
          <a:prstGeom prst="rect">
            <a:avLst/>
          </a:prstGeom>
        </p:spPr>
      </p:pic>
      <p:pic>
        <p:nvPicPr>
          <p:cNvPr id="7" name="Immagine 6" descr="Eureka 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2" cy="3939219"/>
          </a:xfrm>
          <a:prstGeom prst="rect">
            <a:avLst/>
          </a:prstGeom>
        </p:spPr>
      </p:pic>
      <p:pic>
        <p:nvPicPr>
          <p:cNvPr id="8" name="Immagine 7" descr="Eureka 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9" y="1645661"/>
            <a:ext cx="5252292" cy="3939219"/>
          </a:xfrm>
          <a:prstGeom prst="rect">
            <a:avLst/>
          </a:prstGeom>
        </p:spPr>
      </p:pic>
      <p:pic>
        <p:nvPicPr>
          <p:cNvPr id="9" name="Immagine 8" descr="Eureka 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>
          <a:xfrm>
            <a:off x="6301064" y="1645663"/>
            <a:ext cx="5366362" cy="39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51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ureka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2"/>
            <a:ext cx="5252293" cy="3939220"/>
          </a:xfrm>
          <a:prstGeom prst="rect">
            <a:avLst/>
          </a:prstGeom>
        </p:spPr>
      </p:pic>
      <p:pic>
        <p:nvPicPr>
          <p:cNvPr id="3" name="Immagine 2" descr="Eurek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3" cy="3939220"/>
          </a:xfrm>
          <a:prstGeom prst="rect">
            <a:avLst/>
          </a:prstGeom>
        </p:spPr>
      </p:pic>
      <p:pic>
        <p:nvPicPr>
          <p:cNvPr id="4" name="Immagine 3" descr="Eureka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5" y="1645662"/>
            <a:ext cx="5252293" cy="3939220"/>
          </a:xfrm>
          <a:prstGeom prst="rect">
            <a:avLst/>
          </a:prstGeom>
        </p:spPr>
      </p:pic>
      <p:pic>
        <p:nvPicPr>
          <p:cNvPr id="5" name="Immagine 4" descr="Eureka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35" y="1645662"/>
            <a:ext cx="5252291" cy="3939219"/>
          </a:xfrm>
          <a:prstGeom prst="rect">
            <a:avLst/>
          </a:prstGeom>
        </p:spPr>
      </p:pic>
      <p:pic>
        <p:nvPicPr>
          <p:cNvPr id="6" name="Immagine 5" descr="eureka 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4" y="1645660"/>
            <a:ext cx="5252294" cy="3939221"/>
          </a:xfrm>
          <a:prstGeom prst="rect">
            <a:avLst/>
          </a:prstGeom>
        </p:spPr>
      </p:pic>
      <p:pic>
        <p:nvPicPr>
          <p:cNvPr id="7" name="Immagine 6" descr="Eureka 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2" cy="3939219"/>
          </a:xfrm>
          <a:prstGeom prst="rect">
            <a:avLst/>
          </a:prstGeom>
        </p:spPr>
      </p:pic>
      <p:pic>
        <p:nvPicPr>
          <p:cNvPr id="8" name="Immagine 7" descr="Eureka 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9" y="1645661"/>
            <a:ext cx="5252292" cy="3939219"/>
          </a:xfrm>
          <a:prstGeom prst="rect">
            <a:avLst/>
          </a:prstGeom>
        </p:spPr>
      </p:pic>
      <p:pic>
        <p:nvPicPr>
          <p:cNvPr id="9" name="Immagine 8" descr="Eureka 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"/>
          <a:stretch/>
        </p:blipFill>
        <p:spPr>
          <a:xfrm>
            <a:off x="6301064" y="1645663"/>
            <a:ext cx="5366362" cy="3939219"/>
          </a:xfrm>
          <a:prstGeom prst="rect">
            <a:avLst/>
          </a:prstGeom>
        </p:spPr>
      </p:pic>
      <p:pic>
        <p:nvPicPr>
          <p:cNvPr id="10" name="Immagine 9" descr="Eureka 9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8" y="1645660"/>
            <a:ext cx="5252293" cy="3939220"/>
          </a:xfrm>
          <a:prstGeom prst="rect">
            <a:avLst/>
          </a:prstGeom>
        </p:spPr>
      </p:pic>
      <p:pic>
        <p:nvPicPr>
          <p:cNvPr id="11" name="Immagine 10" descr="Eureka 10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3" y="1645662"/>
            <a:ext cx="5252291" cy="39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F1CDCD5-0F2F-FA40-AE7C-5DDC14D0B45D}"/>
              </a:ext>
            </a:extLst>
          </p:cNvPr>
          <p:cNvSpPr txBox="1">
            <a:spLocks/>
          </p:cNvSpPr>
          <p:nvPr/>
        </p:nvSpPr>
        <p:spPr>
          <a:xfrm>
            <a:off x="598323" y="-115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Cosa faremo oggi?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E03D0D7-4385-B447-B761-D64FB28EB2B9}"/>
              </a:ext>
            </a:extLst>
          </p:cNvPr>
          <p:cNvSpPr txBox="1"/>
          <p:nvPr/>
        </p:nvSpPr>
        <p:spPr>
          <a:xfrm>
            <a:off x="3482942" y="2348747"/>
            <a:ext cx="5226116" cy="984885"/>
          </a:xfrm>
          <a:custGeom>
            <a:avLst/>
            <a:gdLst>
              <a:gd name="connsiteX0" fmla="*/ 0 w 5226116"/>
              <a:gd name="connsiteY0" fmla="*/ 0 h 984885"/>
              <a:gd name="connsiteX1" fmla="*/ 5226116 w 5226116"/>
              <a:gd name="connsiteY1" fmla="*/ 0 h 984885"/>
              <a:gd name="connsiteX2" fmla="*/ 5226116 w 5226116"/>
              <a:gd name="connsiteY2" fmla="*/ 984885 h 984885"/>
              <a:gd name="connsiteX3" fmla="*/ 0 w 5226116"/>
              <a:gd name="connsiteY3" fmla="*/ 984885 h 984885"/>
              <a:gd name="connsiteX4" fmla="*/ 0 w 5226116"/>
              <a:gd name="connsiteY4" fmla="*/ 0 h 98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6116" h="984885" extrusionOk="0">
                <a:moveTo>
                  <a:pt x="0" y="0"/>
                </a:moveTo>
                <a:cubicBezTo>
                  <a:pt x="564698" y="118645"/>
                  <a:pt x="3535933" y="116012"/>
                  <a:pt x="5226116" y="0"/>
                </a:cubicBezTo>
                <a:cubicBezTo>
                  <a:pt x="5302157" y="290601"/>
                  <a:pt x="5211992" y="865566"/>
                  <a:pt x="5226116" y="984885"/>
                </a:cubicBezTo>
                <a:cubicBezTo>
                  <a:pt x="3603524" y="1119485"/>
                  <a:pt x="2539215" y="827689"/>
                  <a:pt x="0" y="984885"/>
                </a:cubicBezTo>
                <a:cubicBezTo>
                  <a:pt x="-35585" y="775416"/>
                  <a:pt x="-17167" y="391758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  <a:cs typeface="Adobe Arabic" panose="02040503050201020203" pitchFamily="18" charset="-78"/>
              </a:rPr>
              <a:t>Immaginare (e strutturare)</a:t>
            </a:r>
          </a:p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  <a:cs typeface="Adobe Arabic" panose="02040503050201020203" pitchFamily="18" charset="-78"/>
              </a:rPr>
              <a:t>un racconto di scienza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6673C3F-79A8-1D41-9154-903B0150C86D}"/>
              </a:ext>
            </a:extLst>
          </p:cNvPr>
          <p:cNvSpPr txBox="1">
            <a:spLocks/>
          </p:cNvSpPr>
          <p:nvPr/>
        </p:nvSpPr>
        <p:spPr>
          <a:xfrm>
            <a:off x="598323" y="3926564"/>
            <a:ext cx="11299572" cy="1914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Perché un racconto?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E come costruiamo un racconto di scienza?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3200" dirty="0">
                <a:solidFill>
                  <a:srgbClr val="FFFFFF"/>
                </a:solidFill>
                <a:latin typeface="Century Gothic" panose="020B0502020202020204" pitchFamily="34" charset="0"/>
              </a:rPr>
              <a:t>Esempi?</a:t>
            </a:r>
          </a:p>
        </p:txBody>
      </p:sp>
    </p:spTree>
    <p:extLst>
      <p:ext uri="{BB962C8B-B14F-4D97-AF65-F5344CB8AC3E}">
        <p14:creationId xmlns:p14="http://schemas.microsoft.com/office/powerpoint/2010/main" val="1842268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20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 sono modi diversi di raccontare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686A42-9468-0741-8CF3-30EC6A3BEE3D}"/>
              </a:ext>
            </a:extLst>
          </p:cNvPr>
          <p:cNvSpPr txBox="1"/>
          <p:nvPr/>
        </p:nvSpPr>
        <p:spPr>
          <a:xfrm>
            <a:off x="2884863" y="1838225"/>
            <a:ext cx="6011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Che cosa vogliamo raccontare?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3770489" y="3377260"/>
            <a:ext cx="4239852" cy="492443"/>
          </a:xfrm>
          <a:custGeom>
            <a:avLst/>
            <a:gdLst>
              <a:gd name="connsiteX0" fmla="*/ 0 w 4239852"/>
              <a:gd name="connsiteY0" fmla="*/ 0 h 492443"/>
              <a:gd name="connsiteX1" fmla="*/ 4239852 w 4239852"/>
              <a:gd name="connsiteY1" fmla="*/ 0 h 492443"/>
              <a:gd name="connsiteX2" fmla="*/ 4239852 w 4239852"/>
              <a:gd name="connsiteY2" fmla="*/ 492443 h 492443"/>
              <a:gd name="connsiteX3" fmla="*/ 0 w 4239852"/>
              <a:gd name="connsiteY3" fmla="*/ 492443 h 492443"/>
              <a:gd name="connsiteX4" fmla="*/ 0 w 4239852"/>
              <a:gd name="connsiteY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852" h="492443" fill="none" extrusionOk="0">
                <a:moveTo>
                  <a:pt x="0" y="0"/>
                </a:moveTo>
                <a:cubicBezTo>
                  <a:pt x="1579887" y="-49533"/>
                  <a:pt x="2481620" y="-14809"/>
                  <a:pt x="4239852" y="0"/>
                </a:cubicBezTo>
                <a:cubicBezTo>
                  <a:pt x="4263709" y="201031"/>
                  <a:pt x="4203549" y="414677"/>
                  <a:pt x="4239852" y="492443"/>
                </a:cubicBezTo>
                <a:cubicBezTo>
                  <a:pt x="3359046" y="444212"/>
                  <a:pt x="1469744" y="576898"/>
                  <a:pt x="0" y="492443"/>
                </a:cubicBezTo>
                <a:cubicBezTo>
                  <a:pt x="-23486" y="296884"/>
                  <a:pt x="-19418" y="125517"/>
                  <a:pt x="0" y="0"/>
                </a:cubicBezTo>
                <a:close/>
              </a:path>
              <a:path w="4239852" h="492443" stroke="0" extrusionOk="0">
                <a:moveTo>
                  <a:pt x="0" y="0"/>
                </a:moveTo>
                <a:cubicBezTo>
                  <a:pt x="1317444" y="118645"/>
                  <a:pt x="2127863" y="116012"/>
                  <a:pt x="4239852" y="0"/>
                </a:cubicBezTo>
                <a:cubicBezTo>
                  <a:pt x="4274196" y="231880"/>
                  <a:pt x="4272999" y="410993"/>
                  <a:pt x="4239852" y="492443"/>
                </a:cubicBezTo>
                <a:cubicBezTo>
                  <a:pt x="3718484" y="627043"/>
                  <a:pt x="739047" y="335247"/>
                  <a:pt x="0" y="492443"/>
                </a:cubicBezTo>
                <a:cubicBezTo>
                  <a:pt x="8724" y="337319"/>
                  <a:pt x="26116" y="15304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Idea o messaggio</a:t>
            </a:r>
          </a:p>
        </p:txBody>
      </p:sp>
    </p:spTree>
    <p:extLst>
      <p:ext uri="{BB962C8B-B14F-4D97-AF65-F5344CB8AC3E}">
        <p14:creationId xmlns:p14="http://schemas.microsoft.com/office/powerpoint/2010/main" val="306056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20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 sono modi diversi di raccontare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3770489" y="3377260"/>
            <a:ext cx="4239852" cy="492443"/>
          </a:xfrm>
          <a:custGeom>
            <a:avLst/>
            <a:gdLst>
              <a:gd name="connsiteX0" fmla="*/ 0 w 4239852"/>
              <a:gd name="connsiteY0" fmla="*/ 0 h 492443"/>
              <a:gd name="connsiteX1" fmla="*/ 4239852 w 4239852"/>
              <a:gd name="connsiteY1" fmla="*/ 0 h 492443"/>
              <a:gd name="connsiteX2" fmla="*/ 4239852 w 4239852"/>
              <a:gd name="connsiteY2" fmla="*/ 492443 h 492443"/>
              <a:gd name="connsiteX3" fmla="*/ 0 w 4239852"/>
              <a:gd name="connsiteY3" fmla="*/ 492443 h 492443"/>
              <a:gd name="connsiteX4" fmla="*/ 0 w 4239852"/>
              <a:gd name="connsiteY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852" h="492443" fill="none" extrusionOk="0">
                <a:moveTo>
                  <a:pt x="0" y="0"/>
                </a:moveTo>
                <a:cubicBezTo>
                  <a:pt x="1579887" y="-49533"/>
                  <a:pt x="2481620" y="-14809"/>
                  <a:pt x="4239852" y="0"/>
                </a:cubicBezTo>
                <a:cubicBezTo>
                  <a:pt x="4263709" y="201031"/>
                  <a:pt x="4203549" y="414677"/>
                  <a:pt x="4239852" y="492443"/>
                </a:cubicBezTo>
                <a:cubicBezTo>
                  <a:pt x="3359046" y="444212"/>
                  <a:pt x="1469744" y="576898"/>
                  <a:pt x="0" y="492443"/>
                </a:cubicBezTo>
                <a:cubicBezTo>
                  <a:pt x="-23486" y="296884"/>
                  <a:pt x="-19418" y="125517"/>
                  <a:pt x="0" y="0"/>
                </a:cubicBezTo>
                <a:close/>
              </a:path>
              <a:path w="4239852" h="492443" stroke="0" extrusionOk="0">
                <a:moveTo>
                  <a:pt x="0" y="0"/>
                </a:moveTo>
                <a:cubicBezTo>
                  <a:pt x="1317444" y="118645"/>
                  <a:pt x="2127863" y="116012"/>
                  <a:pt x="4239852" y="0"/>
                </a:cubicBezTo>
                <a:cubicBezTo>
                  <a:pt x="4274196" y="231880"/>
                  <a:pt x="4272999" y="410993"/>
                  <a:pt x="4239852" y="492443"/>
                </a:cubicBezTo>
                <a:cubicBezTo>
                  <a:pt x="3718484" y="627043"/>
                  <a:pt x="739047" y="335247"/>
                  <a:pt x="0" y="492443"/>
                </a:cubicBezTo>
                <a:cubicBezTo>
                  <a:pt x="8724" y="337319"/>
                  <a:pt x="26116" y="15304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Idea o messaggio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602D073-CEBB-5F41-9CBE-7EFB7AD327F0}"/>
              </a:ext>
            </a:extLst>
          </p:cNvPr>
          <p:cNvGrpSpPr/>
          <p:nvPr/>
        </p:nvGrpSpPr>
        <p:grpSpPr>
          <a:xfrm>
            <a:off x="838200" y="1997064"/>
            <a:ext cx="1456118" cy="914400"/>
            <a:chOff x="838200" y="985449"/>
            <a:chExt cx="1456118" cy="914400"/>
          </a:xfrm>
        </p:grpSpPr>
        <p:pic>
          <p:nvPicPr>
            <p:cNvPr id="9" name="Elemento grafico 5" descr="Lampadina contorno">
              <a:extLst>
                <a:ext uri="{FF2B5EF4-FFF2-40B4-BE49-F238E27FC236}">
                  <a16:creationId xmlns:a16="http://schemas.microsoft.com/office/drawing/2014/main" id="{ECD31A9C-4BC2-3A43-B27D-5C1E0A59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8200" y="985449"/>
              <a:ext cx="914400" cy="91440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BE2A2C29-7A74-A44D-B937-43F246A790B9}"/>
                </a:ext>
              </a:extLst>
            </p:cNvPr>
            <p:cNvSpPr txBox="1"/>
            <p:nvPr/>
          </p:nvSpPr>
          <p:spPr>
            <a:xfrm>
              <a:off x="1638369" y="1226950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entury Gothic" panose="020B0502020202020204" pitchFamily="34" charset="0"/>
                </a:rPr>
                <a:t>IDEE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11DF2D4-4304-B44B-9DD8-A12D762FAA34}"/>
              </a:ext>
            </a:extLst>
          </p:cNvPr>
          <p:cNvGrpSpPr/>
          <p:nvPr/>
        </p:nvGrpSpPr>
        <p:grpSpPr>
          <a:xfrm>
            <a:off x="5092731" y="1997064"/>
            <a:ext cx="2106055" cy="914400"/>
            <a:chOff x="4841116" y="630317"/>
            <a:chExt cx="2106055" cy="914400"/>
          </a:xfrm>
        </p:grpSpPr>
        <p:pic>
          <p:nvPicPr>
            <p:cNvPr id="13" name="Elemento grafico 11" descr="Lente di ingrandimento contorno">
              <a:extLst>
                <a:ext uri="{FF2B5EF4-FFF2-40B4-BE49-F238E27FC236}">
                  <a16:creationId xmlns:a16="http://schemas.microsoft.com/office/drawing/2014/main" id="{BBAA44D2-5FBD-8A43-BB45-E69B4422A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41116" y="630317"/>
              <a:ext cx="914400" cy="914400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D30C313-676C-5C4A-8889-E7A2602B197C}"/>
                </a:ext>
              </a:extLst>
            </p:cNvPr>
            <p:cNvSpPr txBox="1"/>
            <p:nvPr/>
          </p:nvSpPr>
          <p:spPr>
            <a:xfrm>
              <a:off x="5638800" y="835514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entury Gothic" panose="020B0502020202020204" pitchFamily="34" charset="0"/>
                </a:rPr>
                <a:t>SCOPERTE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639962C-602A-2545-883E-5E1E41593CE9}"/>
              </a:ext>
            </a:extLst>
          </p:cNvPr>
          <p:cNvGrpSpPr/>
          <p:nvPr/>
        </p:nvGrpSpPr>
        <p:grpSpPr>
          <a:xfrm>
            <a:off x="8990675" y="1997064"/>
            <a:ext cx="2341394" cy="914400"/>
            <a:chOff x="8844032" y="1257585"/>
            <a:chExt cx="2341394" cy="914400"/>
          </a:xfrm>
        </p:grpSpPr>
        <p:pic>
          <p:nvPicPr>
            <p:cNvPr id="16" name="Elemento grafico 9" descr="Mappa del tesoro contorno">
              <a:extLst>
                <a:ext uri="{FF2B5EF4-FFF2-40B4-BE49-F238E27FC236}">
                  <a16:creationId xmlns:a16="http://schemas.microsoft.com/office/drawing/2014/main" id="{5C915DE4-0F9B-EC44-8E99-D4209BAA8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44032" y="1257585"/>
              <a:ext cx="914400" cy="914400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446EBDF-57D1-B64B-AF02-F3E2231197DC}"/>
                </a:ext>
              </a:extLst>
            </p:cNvPr>
            <p:cNvSpPr txBox="1"/>
            <p:nvPr/>
          </p:nvSpPr>
          <p:spPr>
            <a:xfrm>
              <a:off x="9758432" y="1544717"/>
              <a:ext cx="1426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entury Gothic" panose="020B0502020202020204" pitchFamily="34" charset="0"/>
                </a:rPr>
                <a:t>PERCORSO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FE7CCC5-0046-EE44-A732-59FB9AED2B2B}"/>
              </a:ext>
            </a:extLst>
          </p:cNvPr>
          <p:cNvGrpSpPr/>
          <p:nvPr/>
        </p:nvGrpSpPr>
        <p:grpSpPr>
          <a:xfrm>
            <a:off x="838200" y="4319236"/>
            <a:ext cx="2635781" cy="1805827"/>
            <a:chOff x="1028700" y="4013006"/>
            <a:chExt cx="2635781" cy="1805827"/>
          </a:xfrm>
        </p:grpSpPr>
        <p:pic>
          <p:nvPicPr>
            <p:cNvPr id="20" name="Elemento grafico 13" descr="Grafico logaritmico contorno">
              <a:extLst>
                <a:ext uri="{FF2B5EF4-FFF2-40B4-BE49-F238E27FC236}">
                  <a16:creationId xmlns:a16="http://schemas.microsoft.com/office/drawing/2014/main" id="{0A32F4E1-1DEA-6343-BE66-969706A49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1113050" y="5073134"/>
              <a:ext cx="745699" cy="745699"/>
            </a:xfrm>
            <a:prstGeom prst="rect">
              <a:avLst/>
            </a:prstGeom>
          </p:spPr>
        </p:pic>
        <p:pic>
          <p:nvPicPr>
            <p:cNvPr id="21" name="Elemento grafico 17" descr="Telescopio contorno">
              <a:extLst>
                <a:ext uri="{FF2B5EF4-FFF2-40B4-BE49-F238E27FC236}">
                  <a16:creationId xmlns:a16="http://schemas.microsoft.com/office/drawing/2014/main" id="{9EE2E7FF-4CC2-994B-B401-178528BB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8700" y="4013006"/>
              <a:ext cx="914400" cy="914400"/>
            </a:xfrm>
            <a:prstGeom prst="rect">
              <a:avLst/>
            </a:prstGeom>
          </p:spPr>
        </p:pic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CA9282B1-86C6-E841-BF17-AEC52F388048}"/>
                </a:ext>
              </a:extLst>
            </p:cNvPr>
            <p:cNvSpPr txBox="1"/>
            <p:nvPr/>
          </p:nvSpPr>
          <p:spPr>
            <a:xfrm>
              <a:off x="1863988" y="4377615"/>
              <a:ext cx="18004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Century Gothic" panose="020B0502020202020204" pitchFamily="34" charset="0"/>
                </a:rPr>
                <a:t>OSSERVAZIONI</a:t>
              </a:r>
            </a:p>
            <a:p>
              <a:pPr algn="ctr"/>
              <a:r>
                <a:rPr lang="it-IT" dirty="0">
                  <a:latin typeface="Century Gothic" panose="020B0502020202020204" pitchFamily="34" charset="0"/>
                </a:rPr>
                <a:t>E</a:t>
              </a:r>
            </a:p>
            <a:p>
              <a:pPr algn="ctr"/>
              <a:r>
                <a:rPr lang="it-IT" dirty="0">
                  <a:latin typeface="Century Gothic" panose="020B0502020202020204" pitchFamily="34" charset="0"/>
                </a:rPr>
                <a:t>DATI</a:t>
              </a: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3FA0A0F4-F301-F649-8889-7F91A9B361C2}"/>
              </a:ext>
            </a:extLst>
          </p:cNvPr>
          <p:cNvGrpSpPr/>
          <p:nvPr/>
        </p:nvGrpSpPr>
        <p:grpSpPr>
          <a:xfrm>
            <a:off x="9621610" y="4591770"/>
            <a:ext cx="1194558" cy="1283732"/>
            <a:chOff x="9826110" y="4158734"/>
            <a:chExt cx="1194558" cy="1283732"/>
          </a:xfrm>
        </p:grpSpPr>
        <p:pic>
          <p:nvPicPr>
            <p:cNvPr id="24" name="Elemento grafico 15" descr="Gruppo di persone contorno">
              <a:extLst>
                <a:ext uri="{FF2B5EF4-FFF2-40B4-BE49-F238E27FC236}">
                  <a16:creationId xmlns:a16="http://schemas.microsoft.com/office/drawing/2014/main" id="{25C516C2-ECF0-B145-B0DA-B8918E6A0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97356" y="4158734"/>
              <a:ext cx="914400" cy="914400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401F29CA-16CC-444A-A159-2803747AAED3}"/>
                </a:ext>
              </a:extLst>
            </p:cNvPr>
            <p:cNvSpPr txBox="1"/>
            <p:nvPr/>
          </p:nvSpPr>
          <p:spPr>
            <a:xfrm>
              <a:off x="9826110" y="5073134"/>
              <a:ext cx="1194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entury Gothic" panose="020B0502020202020204" pitchFamily="34" charset="0"/>
                </a:rPr>
                <a:t>PERSONE</a:t>
              </a:r>
            </a:p>
          </p:txBody>
        </p:sp>
      </p:grp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4352D41D-D280-4547-8E3E-3C553F19138B}"/>
              </a:ext>
            </a:extLst>
          </p:cNvPr>
          <p:cNvGrpSpPr/>
          <p:nvPr/>
        </p:nvGrpSpPr>
        <p:grpSpPr>
          <a:xfrm>
            <a:off x="5244633" y="4789631"/>
            <a:ext cx="1797781" cy="914400"/>
            <a:chOff x="5463028" y="4158734"/>
            <a:chExt cx="1797781" cy="914400"/>
          </a:xfrm>
        </p:grpSpPr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9A208DEA-E218-E144-BB62-44A72CC751E4}"/>
                </a:ext>
              </a:extLst>
            </p:cNvPr>
            <p:cNvSpPr txBox="1"/>
            <p:nvPr/>
          </p:nvSpPr>
          <p:spPr>
            <a:xfrm>
              <a:off x="6281054" y="4443379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latin typeface="Century Gothic" panose="020B0502020202020204" pitchFamily="34" charset="0"/>
                </a:rPr>
                <a:t>ERRORI</a:t>
              </a:r>
            </a:p>
          </p:txBody>
        </p:sp>
        <p:pic>
          <p:nvPicPr>
            <p:cNvPr id="28" name="Elemento grafico 25" descr="Chiudi contorno">
              <a:extLst>
                <a:ext uri="{FF2B5EF4-FFF2-40B4-BE49-F238E27FC236}">
                  <a16:creationId xmlns:a16="http://schemas.microsoft.com/office/drawing/2014/main" id="{44FDAF67-D56B-B743-B171-A4728677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463028" y="4158734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253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20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 sono modi diversi di raccontare</a:t>
            </a:r>
          </a:p>
        </p:txBody>
      </p:sp>
      <p:sp>
        <p:nvSpPr>
          <p:cNvPr id="3" name="Rettangolo 2"/>
          <p:cNvSpPr/>
          <p:nvPr/>
        </p:nvSpPr>
        <p:spPr>
          <a:xfrm>
            <a:off x="762422" y="4596353"/>
            <a:ext cx="1043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Vorremmo anche che </a:t>
            </a:r>
            <a:r>
              <a:rPr lang="mr-IN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…</a:t>
            </a:r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al pubblico rimanessero </a:t>
            </a:r>
            <a:r>
              <a:rPr lang="it-IT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contenuti</a:t>
            </a:r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it-IT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informazioni</a:t>
            </a:r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it-IT" sz="2000" i="1" dirty="0">
                <a:solidFill>
                  <a:schemeClr val="bg1"/>
                </a:solidFill>
                <a:latin typeface="Century Gothic" panose="020B0502020202020204" pitchFamily="34" charset="0"/>
              </a:rPr>
              <a:t>idee nuove</a:t>
            </a:r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, non solo una bella esperienza, un’emozione, un aneddoto</a:t>
            </a:r>
          </a:p>
          <a:p>
            <a:endParaRPr lang="it-IT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che il pubblico non fosse passivo ma fosse portato a una rielaborazione personale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3770489" y="3377260"/>
            <a:ext cx="4239852" cy="492443"/>
          </a:xfrm>
          <a:custGeom>
            <a:avLst/>
            <a:gdLst>
              <a:gd name="connsiteX0" fmla="*/ 0 w 4239852"/>
              <a:gd name="connsiteY0" fmla="*/ 0 h 492443"/>
              <a:gd name="connsiteX1" fmla="*/ 4239852 w 4239852"/>
              <a:gd name="connsiteY1" fmla="*/ 0 h 492443"/>
              <a:gd name="connsiteX2" fmla="*/ 4239852 w 4239852"/>
              <a:gd name="connsiteY2" fmla="*/ 492443 h 492443"/>
              <a:gd name="connsiteX3" fmla="*/ 0 w 4239852"/>
              <a:gd name="connsiteY3" fmla="*/ 492443 h 492443"/>
              <a:gd name="connsiteX4" fmla="*/ 0 w 4239852"/>
              <a:gd name="connsiteY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852" h="492443" fill="none" extrusionOk="0">
                <a:moveTo>
                  <a:pt x="0" y="0"/>
                </a:moveTo>
                <a:cubicBezTo>
                  <a:pt x="1579887" y="-49533"/>
                  <a:pt x="2481620" y="-14809"/>
                  <a:pt x="4239852" y="0"/>
                </a:cubicBezTo>
                <a:cubicBezTo>
                  <a:pt x="4263709" y="201031"/>
                  <a:pt x="4203549" y="414677"/>
                  <a:pt x="4239852" y="492443"/>
                </a:cubicBezTo>
                <a:cubicBezTo>
                  <a:pt x="3359046" y="444212"/>
                  <a:pt x="1469744" y="576898"/>
                  <a:pt x="0" y="492443"/>
                </a:cubicBezTo>
                <a:cubicBezTo>
                  <a:pt x="-23486" y="296884"/>
                  <a:pt x="-19418" y="125517"/>
                  <a:pt x="0" y="0"/>
                </a:cubicBezTo>
                <a:close/>
              </a:path>
              <a:path w="4239852" h="492443" stroke="0" extrusionOk="0">
                <a:moveTo>
                  <a:pt x="0" y="0"/>
                </a:moveTo>
                <a:cubicBezTo>
                  <a:pt x="1317444" y="118645"/>
                  <a:pt x="2127863" y="116012"/>
                  <a:pt x="4239852" y="0"/>
                </a:cubicBezTo>
                <a:cubicBezTo>
                  <a:pt x="4274196" y="231880"/>
                  <a:pt x="4272999" y="410993"/>
                  <a:pt x="4239852" y="492443"/>
                </a:cubicBezTo>
                <a:cubicBezTo>
                  <a:pt x="3718484" y="627043"/>
                  <a:pt x="739047" y="335247"/>
                  <a:pt x="0" y="492443"/>
                </a:cubicBezTo>
                <a:cubicBezTo>
                  <a:pt x="8724" y="337319"/>
                  <a:pt x="26116" y="15304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Idea o messaggio</a:t>
            </a:r>
          </a:p>
        </p:txBody>
      </p:sp>
      <p:pic>
        <p:nvPicPr>
          <p:cNvPr id="7" name="Elemento grafico 5" descr="Lampadina contorno">
            <a:extLst>
              <a:ext uri="{FF2B5EF4-FFF2-40B4-BE49-F238E27FC236}">
                <a16:creationId xmlns:a16="http://schemas.microsoft.com/office/drawing/2014/main" id="{EE7DA3EB-93CB-E590-5A81-08395B354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22676" y="216801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37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Jocelyn Bell e la difficile strada delle donne nel della scienza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4032" y="3622857"/>
            <a:ext cx="10515600" cy="918651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>
                <a:hlinkClick r:id="rId2"/>
              </a:rPr>
              <a:t>https</a:t>
            </a:r>
            <a:r>
              <a:rPr lang="it-IT" dirty="0">
                <a:hlinkClick r:id="rId2"/>
              </a:rPr>
              <a:t>://</a:t>
            </a:r>
            <a:r>
              <a:rPr lang="it-IT" dirty="0" err="1">
                <a:hlinkClick r:id="rId2"/>
              </a:rPr>
              <a:t>www.internazionale.it</a:t>
            </a:r>
            <a:r>
              <a:rPr lang="it-IT" dirty="0">
                <a:hlinkClick r:id="rId2"/>
              </a:rPr>
              <a:t>/video/2021/10/20/astrofisica-scoperto-pulsar-</a:t>
            </a:r>
            <a:r>
              <a:rPr lang="it-IT" dirty="0" err="1">
                <a:hlinkClick r:id="rId2"/>
              </a:rPr>
              <a:t>nobel</a:t>
            </a:r>
            <a:r>
              <a:rPr lang="it-IT" dirty="0">
                <a:hlinkClick r:id="rId2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94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4FB81-7C96-8D4C-A242-07726D63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32" y="797750"/>
            <a:ext cx="10515600" cy="1325563"/>
          </a:xfrm>
        </p:spPr>
        <p:txBody>
          <a:bodyPr>
            <a:normAutofit/>
          </a:bodyPr>
          <a:lstStyle/>
          <a:p>
            <a:r>
              <a:rPr lang="it-IT" sz="2200" dirty="0">
                <a:latin typeface="Century Gothic" panose="020B0502020202020204" pitchFamily="34" charset="0"/>
              </a:rPr>
              <a:t>Esempio:</a:t>
            </a:r>
            <a:br>
              <a:rPr lang="it-IT" sz="2800" dirty="0">
                <a:latin typeface="Century Gothic" panose="020B0502020202020204" pitchFamily="34" charset="0"/>
              </a:rPr>
            </a:br>
            <a:r>
              <a:rPr lang="it-IT" sz="2800" dirty="0">
                <a:latin typeface="Century Gothic" panose="020B0502020202020204" pitchFamily="34" charset="0"/>
              </a:rPr>
              <a:t>Jocelyn Bell e la difficile strada delle donne nel della scienza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4032" y="2123313"/>
            <a:ext cx="10515600" cy="4097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4472C4"/>
                </a:solidFill>
                <a:latin typeface="Century Gothic" panose="020B0502020202020204" pitchFamily="34" charset="0"/>
              </a:rPr>
              <a:t>Formato? Intervista</a:t>
            </a:r>
          </a:p>
          <a:p>
            <a:pPr marL="0" indent="0">
              <a:buNone/>
            </a:pPr>
            <a:endParaRPr lang="it-IT" dirty="0">
              <a:solidFill>
                <a:srgbClr val="4472C4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4472C4"/>
                </a:solidFill>
                <a:latin typeface="Century Gothic" panose="020B0502020202020204" pitchFamily="34" charset="0"/>
              </a:rPr>
              <a:t>Struttura? In </a:t>
            </a:r>
            <a:r>
              <a:rPr lang="it-IT" dirty="0" err="1">
                <a:solidFill>
                  <a:srgbClr val="4472C4"/>
                </a:solidFill>
                <a:latin typeface="Century Gothic" panose="020B0502020202020204" pitchFamily="34" charset="0"/>
              </a:rPr>
              <a:t>medias</a:t>
            </a:r>
            <a:r>
              <a:rPr lang="it-IT" dirty="0">
                <a:solidFill>
                  <a:srgbClr val="4472C4"/>
                </a:solidFill>
                <a:latin typeface="Century Gothic" panose="020B0502020202020204" pitchFamily="34" charset="0"/>
              </a:rPr>
              <a:t> res</a:t>
            </a:r>
          </a:p>
          <a:p>
            <a:pPr marL="0" indent="0">
              <a:buNone/>
            </a:pPr>
            <a:endParaRPr lang="it-IT" dirty="0">
              <a:solidFill>
                <a:srgbClr val="4472C4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it-IT" dirty="0">
                <a:solidFill>
                  <a:srgbClr val="4472C4"/>
                </a:solidFill>
                <a:latin typeface="Century Gothic" panose="020B0502020202020204" pitchFamily="34" charset="0"/>
              </a:rPr>
              <a:t>Incipit?</a:t>
            </a:r>
          </a:p>
          <a:p>
            <a:pPr>
              <a:buFontTx/>
              <a:buChar char="-"/>
            </a:pPr>
            <a:r>
              <a:rPr lang="it-IT" dirty="0">
                <a:solidFill>
                  <a:srgbClr val="4472C4"/>
                </a:solidFill>
                <a:latin typeface="Century Gothic" panose="020B0502020202020204" pitchFamily="34" charset="0"/>
              </a:rPr>
              <a:t>Messaggio del video</a:t>
            </a:r>
          </a:p>
          <a:p>
            <a:pPr>
              <a:buFontTx/>
              <a:buChar char="-"/>
            </a:pPr>
            <a:r>
              <a:rPr lang="it-IT" dirty="0">
                <a:solidFill>
                  <a:srgbClr val="4472C4"/>
                </a:solidFill>
                <a:latin typeface="Century Gothic" panose="020B0502020202020204" pitchFamily="34" charset="0"/>
              </a:rPr>
              <a:t>Presentazione del carattere del personaggio</a:t>
            </a:r>
          </a:p>
        </p:txBody>
      </p:sp>
    </p:spTree>
    <p:extLst>
      <p:ext uri="{BB962C8B-B14F-4D97-AF65-F5344CB8AC3E}">
        <p14:creationId xmlns:p14="http://schemas.microsoft.com/office/powerpoint/2010/main" val="499199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9C3EBB6-5BA5-A543-BE65-D7B637904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00" y="-1"/>
            <a:ext cx="2139847" cy="1314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0013F807-31BA-2445-9CDA-F5BFA6768B6C}"/>
              </a:ext>
            </a:extLst>
          </p:cNvPr>
          <p:cNvSpPr txBox="1">
            <a:spLocks/>
          </p:cNvSpPr>
          <p:nvPr/>
        </p:nvSpPr>
        <p:spPr>
          <a:xfrm>
            <a:off x="337868" y="200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Ci sono modi diversi di raccontare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085536F-05BF-D64B-8DEA-3E974CA314FD}"/>
              </a:ext>
            </a:extLst>
          </p:cNvPr>
          <p:cNvSpPr txBox="1"/>
          <p:nvPr/>
        </p:nvSpPr>
        <p:spPr>
          <a:xfrm>
            <a:off x="2717550" y="5702786"/>
            <a:ext cx="6711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Selezionare i contenuti e i personaggi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Scegliere il linguaggio e il formato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C63089-4ACF-B046-B46A-52ED858BC32A}"/>
              </a:ext>
            </a:extLst>
          </p:cNvPr>
          <p:cNvSpPr txBox="1"/>
          <p:nvPr/>
        </p:nvSpPr>
        <p:spPr>
          <a:xfrm>
            <a:off x="3974407" y="3853223"/>
            <a:ext cx="4239852" cy="492443"/>
          </a:xfrm>
          <a:custGeom>
            <a:avLst/>
            <a:gdLst>
              <a:gd name="connsiteX0" fmla="*/ 0 w 4239852"/>
              <a:gd name="connsiteY0" fmla="*/ 0 h 492443"/>
              <a:gd name="connsiteX1" fmla="*/ 4239852 w 4239852"/>
              <a:gd name="connsiteY1" fmla="*/ 0 h 492443"/>
              <a:gd name="connsiteX2" fmla="*/ 4239852 w 4239852"/>
              <a:gd name="connsiteY2" fmla="*/ 492443 h 492443"/>
              <a:gd name="connsiteX3" fmla="*/ 0 w 4239852"/>
              <a:gd name="connsiteY3" fmla="*/ 492443 h 492443"/>
              <a:gd name="connsiteX4" fmla="*/ 0 w 4239852"/>
              <a:gd name="connsiteY4" fmla="*/ 0 h 492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9852" h="492443" fill="none" extrusionOk="0">
                <a:moveTo>
                  <a:pt x="0" y="0"/>
                </a:moveTo>
                <a:cubicBezTo>
                  <a:pt x="1579887" y="-49533"/>
                  <a:pt x="2481620" y="-14809"/>
                  <a:pt x="4239852" y="0"/>
                </a:cubicBezTo>
                <a:cubicBezTo>
                  <a:pt x="4263709" y="201031"/>
                  <a:pt x="4203549" y="414677"/>
                  <a:pt x="4239852" y="492443"/>
                </a:cubicBezTo>
                <a:cubicBezTo>
                  <a:pt x="3359046" y="444212"/>
                  <a:pt x="1469744" y="576898"/>
                  <a:pt x="0" y="492443"/>
                </a:cubicBezTo>
                <a:cubicBezTo>
                  <a:pt x="-23486" y="296884"/>
                  <a:pt x="-19418" y="125517"/>
                  <a:pt x="0" y="0"/>
                </a:cubicBezTo>
                <a:close/>
              </a:path>
              <a:path w="4239852" h="492443" stroke="0" extrusionOk="0">
                <a:moveTo>
                  <a:pt x="0" y="0"/>
                </a:moveTo>
                <a:cubicBezTo>
                  <a:pt x="1317444" y="118645"/>
                  <a:pt x="2127863" y="116012"/>
                  <a:pt x="4239852" y="0"/>
                </a:cubicBezTo>
                <a:cubicBezTo>
                  <a:pt x="4274196" y="231880"/>
                  <a:pt x="4272999" y="410993"/>
                  <a:pt x="4239852" y="492443"/>
                </a:cubicBezTo>
                <a:cubicBezTo>
                  <a:pt x="3718484" y="627043"/>
                  <a:pt x="739047" y="335247"/>
                  <a:pt x="0" y="492443"/>
                </a:cubicBezTo>
                <a:cubicBezTo>
                  <a:pt x="8724" y="337319"/>
                  <a:pt x="26116" y="153042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Pubblico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DA5466B-5FB2-8944-822D-89B97F8C1774}"/>
              </a:ext>
            </a:extLst>
          </p:cNvPr>
          <p:cNvCxnSpPr>
            <a:cxnSpLocks/>
          </p:cNvCxnSpPr>
          <p:nvPr/>
        </p:nvCxnSpPr>
        <p:spPr>
          <a:xfrm>
            <a:off x="6073227" y="4963313"/>
            <a:ext cx="0" cy="65237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B71DBA7-8BD2-A94E-A8A7-6618001A99D4}"/>
              </a:ext>
            </a:extLst>
          </p:cNvPr>
          <p:cNvSpPr txBox="1"/>
          <p:nvPr/>
        </p:nvSpPr>
        <p:spPr>
          <a:xfrm>
            <a:off x="3633077" y="1978338"/>
            <a:ext cx="4882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 chi ci stiamo rivolgendo?</a:t>
            </a:r>
          </a:p>
        </p:txBody>
      </p:sp>
    </p:spTree>
    <p:extLst>
      <p:ext uri="{BB962C8B-B14F-4D97-AF65-F5344CB8AC3E}">
        <p14:creationId xmlns:p14="http://schemas.microsoft.com/office/powerpoint/2010/main" val="15138409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</TotalTime>
  <Words>728</Words>
  <Application>Microsoft Macintosh PowerPoint</Application>
  <PresentationFormat>Widescreen</PresentationFormat>
  <Paragraphs>140</Paragraphs>
  <Slides>26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Wingdings</vt:lpstr>
      <vt:lpstr>Tema di Office</vt:lpstr>
      <vt:lpstr>Storie di scienza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Esempio: Jocelyn Bell e la difficile strada delle donne nel della scienza</vt:lpstr>
      <vt:lpstr>Esempio: Jocelyn Bell e la difficile strada delle donne nel della scienza</vt:lpstr>
      <vt:lpstr>Presentazione standard di PowerPoint</vt:lpstr>
      <vt:lpstr>Presentazione standard di PowerPoint</vt:lpstr>
      <vt:lpstr>Esempio: Il paradosso della dicotomia di Zenone… ovvero pensare l’infinito</vt:lpstr>
      <vt:lpstr>Esempio: Il paradosso della dicotomia di Zenone… ovvero pensare l’infinito</vt:lpstr>
      <vt:lpstr>Esempio: I raggi cosmici e il metodo sperimentale raccontato ai ragazzi</vt:lpstr>
      <vt:lpstr>Esempio: I raggi cosmici e il metodo sperimentale raccontato ai ragazzi</vt:lpstr>
      <vt:lpstr>Presentazione standard di PowerPoint</vt:lpstr>
      <vt:lpstr>Esempio: la gravitazione 1</vt:lpstr>
      <vt:lpstr>Esempio: la gravitazione 2</vt:lpstr>
      <vt:lpstr>Esempio: Biografie in podcast – Gettoni di scienza</vt:lpstr>
      <vt:lpstr>Esempio: Biografie in podcast – Gettoni di scienza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Storie di scienza</dc:title>
  <dc:creator>Anna Greco</dc:creator>
  <cp:lastModifiedBy>Cecilia Collà Ruvolo</cp:lastModifiedBy>
  <cp:revision>71</cp:revision>
  <dcterms:created xsi:type="dcterms:W3CDTF">2021-09-01T16:02:10Z</dcterms:created>
  <dcterms:modified xsi:type="dcterms:W3CDTF">2022-06-10T08:34:34Z</dcterms:modified>
</cp:coreProperties>
</file>