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467" r:id="rId4"/>
    <p:sldId id="468" r:id="rId5"/>
    <p:sldId id="268" r:id="rId6"/>
    <p:sldId id="449" r:id="rId7"/>
    <p:sldId id="320" r:id="rId8"/>
    <p:sldId id="338" r:id="rId9"/>
    <p:sldId id="424" r:id="rId10"/>
    <p:sldId id="459" r:id="rId11"/>
    <p:sldId id="425" r:id="rId12"/>
    <p:sldId id="438" r:id="rId13"/>
    <p:sldId id="426" r:id="rId14"/>
    <p:sldId id="448" r:id="rId15"/>
    <p:sldId id="428" r:id="rId16"/>
    <p:sldId id="335" r:id="rId17"/>
    <p:sldId id="436" r:id="rId18"/>
    <p:sldId id="478" r:id="rId19"/>
    <p:sldId id="433" r:id="rId20"/>
    <p:sldId id="477" r:id="rId21"/>
    <p:sldId id="446" r:id="rId22"/>
    <p:sldId id="475" r:id="rId23"/>
    <p:sldId id="485" r:id="rId24"/>
    <p:sldId id="451" r:id="rId25"/>
    <p:sldId id="452" r:id="rId26"/>
    <p:sldId id="442" r:id="rId27"/>
    <p:sldId id="443" r:id="rId28"/>
    <p:sldId id="470" r:id="rId29"/>
    <p:sldId id="447" r:id="rId30"/>
    <p:sldId id="462" r:id="rId31"/>
    <p:sldId id="260" r:id="rId32"/>
    <p:sldId id="461" r:id="rId33"/>
    <p:sldId id="484" r:id="rId34"/>
    <p:sldId id="264" r:id="rId35"/>
    <p:sldId id="266" r:id="rId36"/>
    <p:sldId id="420" r:id="rId37"/>
    <p:sldId id="362" r:id="rId38"/>
    <p:sldId id="380" r:id="rId39"/>
    <p:sldId id="457" r:id="rId40"/>
    <p:sldId id="435" r:id="rId41"/>
    <p:sldId id="430" r:id="rId42"/>
    <p:sldId id="339" r:id="rId43"/>
    <p:sldId id="348" r:id="rId44"/>
    <p:sldId id="450" r:id="rId45"/>
    <p:sldId id="458" r:id="rId46"/>
    <p:sldId id="474" r:id="rId47"/>
    <p:sldId id="476" r:id="rId48"/>
    <p:sldId id="473" r:id="rId49"/>
    <p:sldId id="479" r:id="rId50"/>
    <p:sldId id="480" r:id="rId51"/>
    <p:sldId id="463" r:id="rId52"/>
    <p:sldId id="486" r:id="rId53"/>
    <p:sldId id="487" r:id="rId54"/>
    <p:sldId id="481" r:id="rId55"/>
    <p:sldId id="482" r:id="rId56"/>
    <p:sldId id="48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1A2E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45" autoAdjust="0"/>
  </p:normalViewPr>
  <p:slideViewPr>
    <p:cSldViewPr snapToGrid="0">
      <p:cViewPr varScale="1">
        <p:scale>
          <a:sx n="72" d="100"/>
          <a:sy n="72" d="100"/>
        </p:scale>
        <p:origin x="107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4FDDD-3AED-414B-A327-BA8199D42D11}" type="datetimeFigureOut">
              <a:rPr lang="en-GB" smtClean="0"/>
              <a:t>24/05/2022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743D4-1169-4FF9-9160-F510443DC458}" type="slidenum">
              <a:rPr lang="en-GB" smtClean="0"/>
              <a:t>‹#›</a:t>
            </a:fld>
            <a:endParaRPr lang="en-GB"/>
          </a:p>
        </p:txBody>
      </p:sp>
    </p:spTree>
    <p:extLst>
      <p:ext uri="{BB962C8B-B14F-4D97-AF65-F5344CB8AC3E}">
        <p14:creationId xmlns:p14="http://schemas.microsoft.com/office/powerpoint/2010/main" val="402848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Hello</a:t>
            </a:r>
            <a:r>
              <a:rPr lang="tr-TR" dirty="0"/>
              <a:t> </a:t>
            </a:r>
            <a:r>
              <a:rPr lang="tr-TR" dirty="0" err="1"/>
              <a:t>everyone</a:t>
            </a:r>
            <a:r>
              <a:rPr lang="tr-TR" dirty="0"/>
              <a:t>, I </a:t>
            </a:r>
            <a:r>
              <a:rPr lang="tr-TR" dirty="0" err="1"/>
              <a:t>will</a:t>
            </a:r>
            <a:r>
              <a:rPr lang="tr-TR" dirty="0"/>
              <a:t> </a:t>
            </a:r>
            <a:r>
              <a:rPr lang="tr-TR" dirty="0" err="1"/>
              <a:t>make</a:t>
            </a:r>
            <a:r>
              <a:rPr lang="tr-TR" dirty="0"/>
              <a:t> </a:t>
            </a:r>
            <a:r>
              <a:rPr lang="tr-TR" dirty="0" err="1"/>
              <a:t>my</a:t>
            </a:r>
            <a:r>
              <a:rPr lang="tr-TR" dirty="0"/>
              <a:t> </a:t>
            </a:r>
            <a:r>
              <a:rPr lang="tr-TR" dirty="0" err="1"/>
              <a:t>presentation</a:t>
            </a:r>
            <a:r>
              <a:rPr lang="tr-TR" dirty="0"/>
              <a:t> on ‘</a:t>
            </a:r>
            <a:r>
              <a:rPr lang="tr-TR" dirty="0" err="1"/>
              <a:t>Study</a:t>
            </a:r>
            <a:r>
              <a:rPr lang="tr-TR" dirty="0"/>
              <a:t> of </a:t>
            </a:r>
            <a:r>
              <a:rPr lang="tr-TR" dirty="0" err="1"/>
              <a:t>novel</a:t>
            </a:r>
            <a:r>
              <a:rPr lang="tr-TR" dirty="0"/>
              <a:t> </a:t>
            </a:r>
            <a:r>
              <a:rPr lang="tr-TR" dirty="0" err="1"/>
              <a:t>devices</a:t>
            </a:r>
            <a:r>
              <a:rPr lang="tr-TR" dirty="0"/>
              <a:t> </a:t>
            </a:r>
            <a:r>
              <a:rPr lang="tr-TR" dirty="0" err="1"/>
              <a:t>for</a:t>
            </a:r>
            <a:r>
              <a:rPr lang="tr-TR" dirty="0"/>
              <a:t> </a:t>
            </a:r>
            <a:r>
              <a:rPr lang="tr-TR" dirty="0" err="1"/>
              <a:t>compact</a:t>
            </a:r>
            <a:r>
              <a:rPr lang="tr-TR" dirty="0"/>
              <a:t> </a:t>
            </a:r>
            <a:r>
              <a:rPr lang="tr-TR" dirty="0" err="1"/>
              <a:t>accelerating</a:t>
            </a:r>
            <a:r>
              <a:rPr lang="tr-TR" dirty="0"/>
              <a:t> </a:t>
            </a:r>
            <a:r>
              <a:rPr lang="tr-TR" dirty="0" err="1"/>
              <a:t>structures</a:t>
            </a:r>
            <a:r>
              <a:rPr lang="tr-TR" dirty="0"/>
              <a:t>’</a:t>
            </a:r>
          </a:p>
          <a:p>
            <a:endParaRPr lang="tr-TR" dirty="0"/>
          </a:p>
        </p:txBody>
      </p:sp>
      <p:sp>
        <p:nvSpPr>
          <p:cNvPr id="4" name="Slayt Numarası Yer Tutucusu 3"/>
          <p:cNvSpPr>
            <a:spLocks noGrp="1"/>
          </p:cNvSpPr>
          <p:nvPr>
            <p:ph type="sldNum" sz="quarter" idx="5"/>
          </p:nvPr>
        </p:nvSpPr>
        <p:spPr/>
        <p:txBody>
          <a:bodyPr/>
          <a:lstStyle/>
          <a:p>
            <a:fld id="{61080C70-68B4-4F4A-A051-75FA1D074867}" type="slidenum">
              <a:rPr lang="en-GB" smtClean="0"/>
              <a:t>1</a:t>
            </a:fld>
            <a:endParaRPr lang="en-GB"/>
          </a:p>
        </p:txBody>
      </p:sp>
    </p:spTree>
    <p:extLst>
      <p:ext uri="{BB962C8B-B14F-4D97-AF65-F5344CB8AC3E}">
        <p14:creationId xmlns:p14="http://schemas.microsoft.com/office/powerpoint/2010/main" val="775676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experiments the structure was not powered, and a scan of transverse axis was done by using magnetic bump without moving the superstructure.</a:t>
            </a:r>
          </a:p>
          <a:p>
            <a:r>
              <a:rPr lang="en-GB" dirty="0"/>
              <a:t>And the </a:t>
            </a:r>
            <a:r>
              <a:rPr lang="en-GB" dirty="0" err="1"/>
              <a:t>wakefield</a:t>
            </a:r>
            <a:r>
              <a:rPr lang="en-GB" dirty="0"/>
              <a:t> monitor signals through RF logarithmic amplifiers were observed on the scopes.</a:t>
            </a:r>
          </a:p>
          <a:p>
            <a:endParaRPr lang="en-GB" dirty="0"/>
          </a:p>
          <a:p>
            <a:r>
              <a:rPr lang="en-GB" dirty="0"/>
              <a:t>During the experiments we observed a discrepancy between the minimum positions of TE and TM characteristic V plots and zero-kick locations of the structure.</a:t>
            </a:r>
          </a:p>
          <a:p>
            <a:r>
              <a:rPr lang="en-GB" dirty="0"/>
              <a:t>And this discrepancy varies between the same charges but increases for higher charges.</a:t>
            </a:r>
          </a:p>
          <a:p>
            <a:endParaRPr lang="tr-TR" b="1" strike="noStrike" baseline="0" dirty="0">
              <a:solidFill>
                <a:srgbClr val="FF0000"/>
              </a:solidFill>
            </a:endParaRPr>
          </a:p>
          <a:p>
            <a:r>
              <a:rPr lang="en-GB" b="1" strike="noStrike" baseline="0" dirty="0">
                <a:solidFill>
                  <a:srgbClr val="FF0000"/>
                </a:solidFill>
              </a:rPr>
              <a:t>this difference that can be as high as 80 microns, challenges the possibility of having a final accuracy of 5 microns in CLIC Study. My work here consists of probing the possible sources for this discrepancy through simulations so that the affecting factors can be corrected if possible.</a:t>
            </a:r>
            <a:endParaRPr lang="tr-TR" b="1" strike="noStrike" baseline="0" dirty="0">
              <a:solidFill>
                <a:srgbClr val="FF0000"/>
              </a:solidFill>
            </a:endParaRPr>
          </a:p>
          <a:p>
            <a:endParaRPr lang="tr-TR" b="1" strike="noStrike" baseline="0" dirty="0">
              <a:solidFill>
                <a:srgbClr val="FF0000"/>
              </a:solidFill>
            </a:endParaRPr>
          </a:p>
        </p:txBody>
      </p:sp>
      <p:sp>
        <p:nvSpPr>
          <p:cNvPr id="4" name="Slide Number Placeholder 3"/>
          <p:cNvSpPr>
            <a:spLocks noGrp="1"/>
          </p:cNvSpPr>
          <p:nvPr>
            <p:ph type="sldNum" sz="quarter" idx="5"/>
          </p:nvPr>
        </p:nvSpPr>
        <p:spPr/>
        <p:txBody>
          <a:bodyPr/>
          <a:lstStyle/>
          <a:p>
            <a:fld id="{3B11F000-9ABA-41EF-9208-3753DF1EF84D}" type="slidenum">
              <a:rPr lang="en-GB" smtClean="0"/>
              <a:t>10</a:t>
            </a:fld>
            <a:endParaRPr lang="en-GB"/>
          </a:p>
        </p:txBody>
      </p:sp>
    </p:spTree>
    <p:extLst>
      <p:ext uri="{BB962C8B-B14F-4D97-AF65-F5344CB8AC3E}">
        <p14:creationId xmlns:p14="http://schemas.microsoft.com/office/powerpoint/2010/main" val="3884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To</a:t>
            </a:r>
            <a:r>
              <a:rPr lang="tr-TR" dirty="0"/>
              <a:t> </a:t>
            </a:r>
            <a:r>
              <a:rPr lang="tr-TR" dirty="0" err="1"/>
              <a:t>investigate</a:t>
            </a:r>
            <a:r>
              <a:rPr lang="tr-TR" dirty="0"/>
              <a:t> </a:t>
            </a:r>
            <a:r>
              <a:rPr lang="tr-TR" dirty="0" err="1"/>
              <a:t>this</a:t>
            </a:r>
            <a:r>
              <a:rPr lang="tr-TR" dirty="0"/>
              <a:t> </a:t>
            </a:r>
            <a:r>
              <a:rPr lang="tr-TR" dirty="0" err="1"/>
              <a:t>behaviour</a:t>
            </a:r>
            <a:r>
              <a:rPr lang="tr-TR" dirty="0"/>
              <a:t> </a:t>
            </a:r>
            <a:r>
              <a:rPr lang="tr-TR" dirty="0" err="1"/>
              <a:t>during</a:t>
            </a:r>
            <a:r>
              <a:rPr lang="tr-TR" dirty="0"/>
              <a:t> </a:t>
            </a:r>
            <a:r>
              <a:rPr lang="tr-TR" dirty="0" err="1"/>
              <a:t>the</a:t>
            </a:r>
            <a:r>
              <a:rPr lang="tr-TR" dirty="0"/>
              <a:t> </a:t>
            </a:r>
            <a:r>
              <a:rPr lang="tr-TR" dirty="0" err="1"/>
              <a:t>experiments</a:t>
            </a:r>
            <a:r>
              <a:rPr lang="tr-TR" dirty="0"/>
              <a:t>, </a:t>
            </a:r>
            <a:r>
              <a:rPr lang="tr-TR" dirty="0" err="1"/>
              <a:t>we</a:t>
            </a:r>
            <a:r>
              <a:rPr lang="tr-TR" dirty="0"/>
              <a:t> </a:t>
            </a:r>
            <a:r>
              <a:rPr lang="tr-TR" dirty="0" err="1"/>
              <a:t>created</a:t>
            </a:r>
            <a:r>
              <a:rPr lang="tr-TR" dirty="0"/>
              <a:t> a </a:t>
            </a:r>
            <a:r>
              <a:rPr lang="tr-TR" dirty="0" err="1"/>
              <a:t>simulation</a:t>
            </a:r>
            <a:r>
              <a:rPr lang="tr-TR" dirty="0"/>
              <a:t> </a:t>
            </a:r>
            <a:r>
              <a:rPr lang="en-GB" dirty="0"/>
              <a:t>model</a:t>
            </a:r>
            <a:r>
              <a:rPr lang="tr-TR" dirty="0"/>
              <a:t> </a:t>
            </a:r>
            <a:r>
              <a:rPr lang="tr-TR" dirty="0" err="1"/>
              <a:t>starting</a:t>
            </a:r>
            <a:r>
              <a:rPr lang="tr-TR" dirty="0"/>
              <a:t> </a:t>
            </a:r>
            <a:r>
              <a:rPr lang="tr-TR" dirty="0" err="1"/>
              <a:t>with</a:t>
            </a:r>
            <a:r>
              <a:rPr lang="tr-TR" dirty="0"/>
              <a:t> </a:t>
            </a:r>
            <a:r>
              <a:rPr lang="tr-TR" dirty="0" err="1"/>
              <a:t>modifications</a:t>
            </a:r>
            <a:r>
              <a:rPr lang="tr-TR" dirty="0"/>
              <a:t> on </a:t>
            </a:r>
            <a:r>
              <a:rPr lang="tr-TR" dirty="0" err="1"/>
              <a:t>the</a:t>
            </a:r>
            <a:r>
              <a:rPr lang="tr-TR" dirty="0"/>
              <a:t> CST model of </a:t>
            </a:r>
            <a:r>
              <a:rPr lang="tr-TR" dirty="0" err="1"/>
              <a:t>second</a:t>
            </a:r>
            <a:r>
              <a:rPr lang="tr-TR" dirty="0"/>
              <a:t> </a:t>
            </a:r>
            <a:r>
              <a:rPr lang="tr-TR" dirty="0" err="1"/>
              <a:t>structure</a:t>
            </a:r>
            <a:r>
              <a:rPr lang="tr-TR" dirty="0"/>
              <a:t> of </a:t>
            </a:r>
            <a:r>
              <a:rPr lang="tr-TR" dirty="0" err="1"/>
              <a:t>the</a:t>
            </a:r>
            <a:r>
              <a:rPr lang="tr-TR" dirty="0"/>
              <a:t> </a:t>
            </a:r>
            <a:r>
              <a:rPr lang="tr-TR" dirty="0" err="1"/>
              <a:t>mod</a:t>
            </a:r>
            <a:r>
              <a:rPr lang="en-GB" dirty="0"/>
              <a:t>u</a:t>
            </a:r>
            <a:r>
              <a:rPr lang="tr-TR" dirty="0"/>
              <a:t>le </a:t>
            </a:r>
            <a:r>
              <a:rPr lang="tr-TR" dirty="0" err="1"/>
              <a:t>which</a:t>
            </a:r>
            <a:r>
              <a:rPr lang="tr-TR" dirty="0"/>
              <a:t> has </a:t>
            </a:r>
            <a:r>
              <a:rPr lang="tr-TR" dirty="0" err="1"/>
              <a:t>wfms</a:t>
            </a:r>
            <a:r>
              <a:rPr lang="tr-TR" dirty="0"/>
              <a:t>.</a:t>
            </a:r>
          </a:p>
          <a:p>
            <a:pPr marL="285750" indent="-285750">
              <a:buFont typeface="Arial" panose="020B0604020202020204" pitchFamily="34" charset="0"/>
              <a:buChar char="•"/>
            </a:pPr>
            <a:r>
              <a:rPr lang="en-GB" sz="1200" dirty="0"/>
              <a:t>The first regular cell of 2</a:t>
            </a:r>
            <a:r>
              <a:rPr lang="en-GB" sz="1200" baseline="30000" dirty="0"/>
              <a:t>nd</a:t>
            </a:r>
            <a:r>
              <a:rPr lang="en-GB" sz="1200" dirty="0"/>
              <a:t> TD26 is equipped with coaxial antennas to extract TE/TM WFM signals.</a:t>
            </a:r>
          </a:p>
          <a:p>
            <a:pPr marL="285750" indent="-285750">
              <a:buFont typeface="Arial" panose="020B0604020202020204" pitchFamily="34" charset="0"/>
              <a:buChar char="•"/>
            </a:pPr>
            <a:r>
              <a:rPr lang="en-GB" sz="1200" dirty="0"/>
              <a:t>TE/TM antenna pairs are labelled as Port 1, 2, 3 and 4 TE &amp; TM for easier identification.</a:t>
            </a:r>
          </a:p>
          <a:p>
            <a:pPr marL="285750" indent="-285750">
              <a:buFont typeface="Arial" panose="020B0604020202020204" pitchFamily="34" charset="0"/>
              <a:buChar char="•"/>
            </a:pPr>
            <a:r>
              <a:rPr lang="en-GB" sz="1200" dirty="0"/>
              <a:t>However, the model should be modified to obtain WFM signals with less reflection from the following  cells which </a:t>
            </a:r>
            <a:r>
              <a:rPr lang="tr-TR" sz="1200" dirty="0" err="1"/>
              <a:t>have</a:t>
            </a:r>
            <a:r>
              <a:rPr lang="tr-TR" sz="1200" dirty="0"/>
              <a:t> HOM damping </a:t>
            </a:r>
            <a:r>
              <a:rPr lang="tr-TR" sz="1200" dirty="0" err="1"/>
              <a:t>waveguides</a:t>
            </a:r>
            <a:r>
              <a:rPr lang="tr-TR" sz="1200" dirty="0"/>
              <a:t> but </a:t>
            </a:r>
            <a:r>
              <a:rPr lang="tr-TR" sz="1200" dirty="0" err="1"/>
              <a:t>no</a:t>
            </a:r>
            <a:r>
              <a:rPr lang="tr-TR" sz="1200" dirty="0"/>
              <a:t> </a:t>
            </a:r>
            <a:r>
              <a:rPr lang="tr-TR" sz="1200" dirty="0" err="1"/>
              <a:t>connection</a:t>
            </a:r>
            <a:r>
              <a:rPr lang="tr-TR" sz="1200" dirty="0"/>
              <a:t> </a:t>
            </a:r>
            <a:r>
              <a:rPr lang="tr-TR" sz="1200" dirty="0" err="1"/>
              <a:t>to</a:t>
            </a:r>
            <a:r>
              <a:rPr lang="tr-TR" sz="1200" dirty="0"/>
              <a:t> ‘</a:t>
            </a:r>
            <a:r>
              <a:rPr lang="tr-TR" sz="1200" dirty="0" err="1"/>
              <a:t>open</a:t>
            </a:r>
            <a:r>
              <a:rPr lang="tr-TR" sz="1200" dirty="0"/>
              <a:t> </a:t>
            </a:r>
            <a:r>
              <a:rPr lang="tr-TR" sz="1200" dirty="0" err="1"/>
              <a:t>boundary</a:t>
            </a:r>
            <a:r>
              <a:rPr lang="tr-TR" sz="1200" dirty="0"/>
              <a:t>’ </a:t>
            </a:r>
            <a:r>
              <a:rPr lang="en-GB" sz="1200" dirty="0"/>
              <a:t>in </a:t>
            </a:r>
            <a:r>
              <a:rPr lang="tr-TR" sz="1200" dirty="0" err="1"/>
              <a:t>calculation</a:t>
            </a:r>
            <a:r>
              <a:rPr lang="tr-TR" sz="1200" dirty="0"/>
              <a:t> domain</a:t>
            </a:r>
            <a:r>
              <a:rPr lang="en-GB" sz="1200" dirty="0"/>
              <a:t>.</a:t>
            </a:r>
          </a:p>
          <a:p>
            <a:pPr marL="285750" indent="-285750">
              <a:buFont typeface="Arial" panose="020B0604020202020204" pitchFamily="34" charset="0"/>
              <a:buChar char="•"/>
            </a:pPr>
            <a:r>
              <a:rPr lang="tr-TR" sz="1200" dirty="0" err="1"/>
              <a:t>In</a:t>
            </a:r>
            <a:r>
              <a:rPr lang="tr-TR" sz="1200" dirty="0"/>
              <a:t> </a:t>
            </a:r>
            <a:r>
              <a:rPr lang="tr-TR" sz="1200" dirty="0" err="1"/>
              <a:t>the</a:t>
            </a:r>
            <a:r>
              <a:rPr lang="tr-TR" sz="1200" dirty="0"/>
              <a:t> model, t</a:t>
            </a:r>
            <a:r>
              <a:rPr lang="en-GB" sz="1200" dirty="0"/>
              <a:t>here are no </a:t>
            </a:r>
            <a:r>
              <a:rPr lang="en-GB" sz="1200" dirty="0" err="1"/>
              <a:t>SiC</a:t>
            </a:r>
            <a:r>
              <a:rPr lang="en-GB" sz="1200" dirty="0"/>
              <a:t> dampers in HOM damping waveguides.</a:t>
            </a:r>
          </a:p>
          <a:p>
            <a:pPr marL="285750" indent="-285750">
              <a:buFont typeface="Arial" panose="020B0604020202020204" pitchFamily="34" charset="0"/>
              <a:buChar char="•"/>
            </a:pPr>
            <a:r>
              <a:rPr lang="en-GB" sz="1200" dirty="0"/>
              <a:t>This causes </a:t>
            </a:r>
            <a:r>
              <a:rPr lang="en-GB" sz="1200" dirty="0">
                <a:solidFill>
                  <a:srgbClr val="FF0000"/>
                </a:solidFill>
              </a:rPr>
              <a:t>accumulation of reflected signals on the WFM antennas </a:t>
            </a:r>
            <a:r>
              <a:rPr lang="en-GB" sz="1200" dirty="0"/>
              <a:t>since HOM waveguides are not touching to the open boundary.</a:t>
            </a:r>
          </a:p>
          <a:p>
            <a:pPr marL="0" indent="0">
              <a:buNone/>
            </a:pPr>
            <a:r>
              <a:rPr lang="en-GB" sz="1200" dirty="0"/>
              <a:t>There are 2 possible solutions;</a:t>
            </a:r>
          </a:p>
          <a:p>
            <a:r>
              <a:rPr lang="en-GB" sz="1200" dirty="0"/>
              <a:t>Inserting </a:t>
            </a:r>
            <a:r>
              <a:rPr lang="en-GB" sz="1200" dirty="0" err="1"/>
              <a:t>SiC</a:t>
            </a:r>
            <a:r>
              <a:rPr lang="en-GB" sz="1200" dirty="0"/>
              <a:t> dampers in HOM waveguides (denser meshing, longer simulation time)</a:t>
            </a:r>
          </a:p>
          <a:p>
            <a:r>
              <a:rPr lang="en-GB" sz="1200" dirty="0"/>
              <a:t>Extending HOM waveguides to connect open boundary (WFM antennas must be shorter to fit the distance between adjacent cells)</a:t>
            </a:r>
            <a:endParaRPr lang="en-GB" sz="1600" dirty="0"/>
          </a:p>
        </p:txBody>
      </p:sp>
      <p:sp>
        <p:nvSpPr>
          <p:cNvPr id="4" name="Slayt Numarası Yer Tutucusu 3"/>
          <p:cNvSpPr>
            <a:spLocks noGrp="1"/>
          </p:cNvSpPr>
          <p:nvPr>
            <p:ph type="sldNum" sz="quarter" idx="5"/>
          </p:nvPr>
        </p:nvSpPr>
        <p:spPr/>
        <p:txBody>
          <a:bodyPr/>
          <a:lstStyle/>
          <a:p>
            <a:fld id="{61080C70-68B4-4F4A-A051-75FA1D074867}" type="slidenum">
              <a:rPr lang="en-GB" smtClean="0"/>
              <a:t>11</a:t>
            </a:fld>
            <a:endParaRPr lang="en-GB"/>
          </a:p>
        </p:txBody>
      </p:sp>
    </p:spTree>
    <p:extLst>
      <p:ext uri="{BB962C8B-B14F-4D97-AF65-F5344CB8AC3E}">
        <p14:creationId xmlns:p14="http://schemas.microsoft.com/office/powerpoint/2010/main" val="412612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want to show you the open boundary effect with these animations. The open boundary condition absorbs the coming signals with small reflections. Before the extension of </a:t>
            </a:r>
            <a:r>
              <a:rPr lang="en-GB" dirty="0" err="1"/>
              <a:t>hom</a:t>
            </a:r>
            <a:r>
              <a:rPr lang="en-GB" dirty="0"/>
              <a:t> waveguides, the reflections from the sequential cells do cumulation on the WFM antennas. After extension and connection to open boundary, the reflections are reduced as indicated with red curves.</a:t>
            </a:r>
          </a:p>
        </p:txBody>
      </p:sp>
      <p:sp>
        <p:nvSpPr>
          <p:cNvPr id="4" name="Slide Number Placeholder 3"/>
          <p:cNvSpPr>
            <a:spLocks noGrp="1"/>
          </p:cNvSpPr>
          <p:nvPr>
            <p:ph type="sldNum" sz="quarter" idx="5"/>
          </p:nvPr>
        </p:nvSpPr>
        <p:spPr/>
        <p:txBody>
          <a:bodyPr/>
          <a:lstStyle/>
          <a:p>
            <a:fld id="{3B11F000-9ABA-41EF-9208-3753DF1EF84D}" type="slidenum">
              <a:rPr lang="en-GB" smtClean="0"/>
              <a:t>12</a:t>
            </a:fld>
            <a:endParaRPr lang="en-GB"/>
          </a:p>
        </p:txBody>
      </p:sp>
    </p:spTree>
    <p:extLst>
      <p:ext uri="{BB962C8B-B14F-4D97-AF65-F5344CB8AC3E}">
        <p14:creationId xmlns:p14="http://schemas.microsoft.com/office/powerpoint/2010/main" val="1364589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modification of the CST model continued with the convergence study of the signals. The simulations were carried out for full structure</a:t>
            </a:r>
            <a:r>
              <a:rPr lang="tr-TR" dirty="0"/>
              <a:t>,</a:t>
            </a:r>
            <a:r>
              <a:rPr lang="en-GB" dirty="0"/>
              <a:t> </a:t>
            </a:r>
            <a:r>
              <a:rPr lang="tr-TR" dirty="0"/>
              <a:t>i</a:t>
            </a:r>
            <a:r>
              <a:rPr lang="en-GB" dirty="0" err="1"/>
              <a:t>nput</a:t>
            </a:r>
            <a:r>
              <a:rPr lang="en-GB" dirty="0"/>
              <a:t> coupler +13, 6 and 3 cells. The time domain signals changed a bit related to simulated structure length. But in frequency domain the signals are close to each other, especially the target mode frequencies we interested in.</a:t>
            </a:r>
          </a:p>
        </p:txBody>
      </p:sp>
      <p:sp>
        <p:nvSpPr>
          <p:cNvPr id="4" name="Slide Number Placeholder 3"/>
          <p:cNvSpPr>
            <a:spLocks noGrp="1"/>
          </p:cNvSpPr>
          <p:nvPr>
            <p:ph type="sldNum" sz="quarter" idx="5"/>
          </p:nvPr>
        </p:nvSpPr>
        <p:spPr/>
        <p:txBody>
          <a:bodyPr/>
          <a:lstStyle/>
          <a:p>
            <a:fld id="{3B11F000-9ABA-41EF-9208-3753DF1EF84D}" type="slidenum">
              <a:rPr lang="en-GB" smtClean="0"/>
              <a:t>13</a:t>
            </a:fld>
            <a:endParaRPr lang="en-GB"/>
          </a:p>
        </p:txBody>
      </p:sp>
    </p:spTree>
    <p:extLst>
      <p:ext uri="{BB962C8B-B14F-4D97-AF65-F5344CB8AC3E}">
        <p14:creationId xmlns:p14="http://schemas.microsoft.com/office/powerpoint/2010/main" val="127958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dirty="0"/>
              <a:t>After that, t</a:t>
            </a:r>
            <a:r>
              <a:rPr lang="tr-TR" dirty="0"/>
              <a:t>he </a:t>
            </a:r>
            <a:r>
              <a:rPr lang="tr-TR" dirty="0" err="1"/>
              <a:t>cst</a:t>
            </a:r>
            <a:r>
              <a:rPr lang="tr-TR" dirty="0"/>
              <a:t> model </a:t>
            </a:r>
            <a:r>
              <a:rPr lang="tr-TR" dirty="0" err="1"/>
              <a:t>modified</a:t>
            </a:r>
            <a:r>
              <a:rPr lang="tr-TR" dirty="0"/>
              <a:t> </a:t>
            </a:r>
            <a:r>
              <a:rPr lang="tr-TR" dirty="0" err="1"/>
              <a:t>to</a:t>
            </a:r>
            <a:r>
              <a:rPr lang="tr-TR" dirty="0"/>
              <a:t> 3 </a:t>
            </a:r>
            <a:r>
              <a:rPr lang="tr-TR" dirty="0" err="1"/>
              <a:t>cells</a:t>
            </a:r>
            <a:r>
              <a:rPr lang="tr-TR" dirty="0"/>
              <a:t> + </a:t>
            </a:r>
            <a:r>
              <a:rPr lang="tr-TR" dirty="0" err="1"/>
              <a:t>input</a:t>
            </a:r>
            <a:r>
              <a:rPr lang="tr-TR" dirty="0"/>
              <a:t> </a:t>
            </a:r>
            <a:r>
              <a:rPr lang="tr-TR" dirty="0" err="1"/>
              <a:t>coupler</a:t>
            </a:r>
            <a:r>
              <a:rPr lang="tr-TR" dirty="0"/>
              <a:t>, </a:t>
            </a:r>
            <a:r>
              <a:rPr lang="tr-TR" dirty="0" err="1"/>
              <a:t>shortened</a:t>
            </a:r>
            <a:r>
              <a:rPr lang="tr-TR" dirty="0"/>
              <a:t> </a:t>
            </a:r>
            <a:r>
              <a:rPr lang="tr-TR" dirty="0" err="1"/>
              <a:t>wfm</a:t>
            </a:r>
            <a:r>
              <a:rPr lang="tr-TR" dirty="0"/>
              <a:t> </a:t>
            </a:r>
            <a:r>
              <a:rPr lang="tr-TR" dirty="0" err="1"/>
              <a:t>antennas</a:t>
            </a:r>
            <a:r>
              <a:rPr lang="tr-TR" dirty="0"/>
              <a:t> </a:t>
            </a:r>
            <a:r>
              <a:rPr lang="tr-TR" dirty="0" err="1"/>
              <a:t>and</a:t>
            </a:r>
            <a:r>
              <a:rPr lang="tr-TR" dirty="0"/>
              <a:t> </a:t>
            </a:r>
            <a:r>
              <a:rPr lang="tr-TR" dirty="0" err="1"/>
              <a:t>longer</a:t>
            </a:r>
            <a:r>
              <a:rPr lang="tr-TR" dirty="0"/>
              <a:t> </a:t>
            </a:r>
            <a:r>
              <a:rPr lang="tr-TR" dirty="0" err="1"/>
              <a:t>hom</a:t>
            </a:r>
            <a:r>
              <a:rPr lang="tr-TR" dirty="0"/>
              <a:t> </a:t>
            </a:r>
            <a:r>
              <a:rPr lang="tr-TR" dirty="0" err="1"/>
              <a:t>waveguides</a:t>
            </a:r>
            <a:r>
              <a:rPr lang="tr-TR" dirty="0"/>
              <a:t>. </a:t>
            </a:r>
            <a:r>
              <a:rPr lang="tr-TR" dirty="0" err="1"/>
              <a:t>Then</a:t>
            </a:r>
            <a:r>
              <a:rPr lang="tr-TR" dirty="0"/>
              <a:t>, </a:t>
            </a:r>
            <a:r>
              <a:rPr lang="tr-TR" dirty="0" err="1"/>
              <a:t>preliminary</a:t>
            </a:r>
            <a:r>
              <a:rPr lang="tr-TR" dirty="0"/>
              <a:t> </a:t>
            </a:r>
            <a:r>
              <a:rPr lang="tr-TR" dirty="0" err="1"/>
              <a:t>simulations</a:t>
            </a:r>
            <a:r>
              <a:rPr lang="tr-TR" dirty="0"/>
              <a:t> </a:t>
            </a:r>
            <a:r>
              <a:rPr lang="tr-TR" dirty="0" err="1"/>
              <a:t>carried</a:t>
            </a:r>
            <a:r>
              <a:rPr lang="tr-TR" dirty="0"/>
              <a:t> </a:t>
            </a:r>
            <a:r>
              <a:rPr lang="tr-TR" dirty="0" err="1"/>
              <a:t>out</a:t>
            </a:r>
            <a:r>
              <a:rPr lang="tr-TR" dirty="0"/>
              <a:t> </a:t>
            </a:r>
            <a:r>
              <a:rPr lang="tr-TR" dirty="0" err="1"/>
              <a:t>for</a:t>
            </a:r>
            <a:r>
              <a:rPr lang="tr-TR" dirty="0"/>
              <a:t> </a:t>
            </a:r>
            <a:r>
              <a:rPr lang="tr-TR" dirty="0" err="1"/>
              <a:t>the</a:t>
            </a:r>
            <a:r>
              <a:rPr lang="tr-TR" dirty="0"/>
              <a:t> </a:t>
            </a:r>
            <a:r>
              <a:rPr lang="tr-TR" dirty="0" err="1"/>
              <a:t>no</a:t>
            </a:r>
            <a:r>
              <a:rPr lang="tr-TR" dirty="0"/>
              <a:t> </a:t>
            </a:r>
            <a:r>
              <a:rPr lang="tr-TR" dirty="0" err="1"/>
              <a:t>beam</a:t>
            </a:r>
            <a:r>
              <a:rPr lang="tr-TR" dirty="0"/>
              <a:t> </a:t>
            </a:r>
            <a:r>
              <a:rPr lang="tr-TR" dirty="0" err="1"/>
              <a:t>offset</a:t>
            </a:r>
            <a:r>
              <a:rPr lang="tr-TR" dirty="0"/>
              <a:t> </a:t>
            </a:r>
            <a:r>
              <a:rPr lang="tr-TR" dirty="0" err="1"/>
              <a:t>and</a:t>
            </a:r>
            <a:r>
              <a:rPr lang="tr-TR" dirty="0"/>
              <a:t> +1 mm </a:t>
            </a:r>
            <a:r>
              <a:rPr lang="tr-TR" dirty="0" err="1"/>
              <a:t>vertical</a:t>
            </a:r>
            <a:r>
              <a:rPr lang="tr-TR" dirty="0"/>
              <a:t> </a:t>
            </a:r>
            <a:r>
              <a:rPr lang="tr-TR" dirty="0" err="1"/>
              <a:t>beam</a:t>
            </a:r>
            <a:r>
              <a:rPr lang="tr-TR" dirty="0"/>
              <a:t> </a:t>
            </a:r>
            <a:r>
              <a:rPr lang="tr-TR" dirty="0" err="1"/>
              <a:t>offset</a:t>
            </a:r>
            <a:r>
              <a:rPr lang="tr-TR" dirty="0"/>
              <a:t>. </a:t>
            </a:r>
            <a:r>
              <a:rPr lang="tr-TR" dirty="0" err="1"/>
              <a:t>For</a:t>
            </a:r>
            <a:r>
              <a:rPr lang="tr-TR" dirty="0"/>
              <a:t> </a:t>
            </a:r>
            <a:r>
              <a:rPr lang="tr-TR" dirty="0" err="1"/>
              <a:t>the</a:t>
            </a:r>
            <a:r>
              <a:rPr lang="tr-TR" dirty="0"/>
              <a:t> </a:t>
            </a:r>
            <a:r>
              <a:rPr lang="tr-TR" dirty="0" err="1"/>
              <a:t>vertical</a:t>
            </a:r>
            <a:r>
              <a:rPr lang="tr-TR" dirty="0"/>
              <a:t> </a:t>
            </a:r>
            <a:r>
              <a:rPr lang="tr-TR" dirty="0" err="1"/>
              <a:t>beam</a:t>
            </a:r>
            <a:r>
              <a:rPr lang="tr-TR" dirty="0"/>
              <a:t> </a:t>
            </a:r>
            <a:r>
              <a:rPr lang="tr-TR" dirty="0" err="1"/>
              <a:t>offset</a:t>
            </a:r>
            <a:r>
              <a:rPr lang="tr-TR" dirty="0"/>
              <a:t> </a:t>
            </a:r>
            <a:r>
              <a:rPr lang="tr-TR" dirty="0" err="1"/>
              <a:t>case</a:t>
            </a:r>
            <a:r>
              <a:rPr lang="tr-TR" dirty="0"/>
              <a:t>, </a:t>
            </a:r>
            <a:r>
              <a:rPr lang="tr-TR" dirty="0" err="1"/>
              <a:t>tm</a:t>
            </a:r>
            <a:r>
              <a:rPr lang="tr-TR" dirty="0"/>
              <a:t> </a:t>
            </a:r>
            <a:r>
              <a:rPr lang="tr-TR" dirty="0" err="1"/>
              <a:t>antenna</a:t>
            </a:r>
            <a:r>
              <a:rPr lang="tr-TR" dirty="0"/>
              <a:t> of port 2 </a:t>
            </a:r>
            <a:r>
              <a:rPr lang="tr-TR" dirty="0" err="1"/>
              <a:t>and</a:t>
            </a:r>
            <a:r>
              <a:rPr lang="tr-TR" dirty="0"/>
              <a:t> te </a:t>
            </a:r>
            <a:r>
              <a:rPr lang="tr-TR" dirty="0" err="1"/>
              <a:t>antenna</a:t>
            </a:r>
            <a:r>
              <a:rPr lang="tr-TR" dirty="0"/>
              <a:t> of port 1 </a:t>
            </a:r>
            <a:r>
              <a:rPr lang="tr-TR" dirty="0" err="1"/>
              <a:t>were</a:t>
            </a:r>
            <a:r>
              <a:rPr lang="tr-TR" dirty="0"/>
              <a:t> </a:t>
            </a:r>
            <a:r>
              <a:rPr lang="tr-TR" dirty="0" err="1"/>
              <a:t>excited</a:t>
            </a:r>
            <a:r>
              <a:rPr lang="tr-TR" dirty="0"/>
              <a:t> </a:t>
            </a:r>
            <a:r>
              <a:rPr lang="tr-TR" dirty="0" err="1"/>
              <a:t>with</a:t>
            </a:r>
            <a:r>
              <a:rPr lang="tr-TR" dirty="0"/>
              <a:t> a </a:t>
            </a:r>
            <a:r>
              <a:rPr lang="tr-TR" dirty="0" err="1"/>
              <a:t>single</a:t>
            </a:r>
            <a:r>
              <a:rPr lang="tr-TR" dirty="0"/>
              <a:t> </a:t>
            </a:r>
            <a:r>
              <a:rPr lang="tr-TR" dirty="0" err="1"/>
              <a:t>bunch</a:t>
            </a:r>
            <a:r>
              <a:rPr lang="tr-TR" dirty="0"/>
              <a:t> </a:t>
            </a:r>
            <a:r>
              <a:rPr lang="tr-TR" dirty="0" err="1"/>
              <a:t>which</a:t>
            </a:r>
            <a:r>
              <a:rPr lang="tr-TR" dirty="0"/>
              <a:t> has 50 </a:t>
            </a:r>
            <a:r>
              <a:rPr lang="tr-TR" dirty="0" err="1"/>
              <a:t>pC</a:t>
            </a:r>
            <a:r>
              <a:rPr lang="tr-TR" dirty="0"/>
              <a:t> </a:t>
            </a:r>
            <a:r>
              <a:rPr lang="tr-TR" dirty="0" err="1"/>
              <a:t>charge</a:t>
            </a:r>
            <a:r>
              <a:rPr lang="tr-TR" dirty="0"/>
              <a:t>. </a:t>
            </a:r>
            <a:r>
              <a:rPr lang="tr-TR" dirty="0" err="1"/>
              <a:t>Discrete</a:t>
            </a:r>
            <a:r>
              <a:rPr lang="tr-TR" dirty="0"/>
              <a:t> </a:t>
            </a:r>
            <a:r>
              <a:rPr lang="tr-TR" dirty="0" err="1"/>
              <a:t>Fourier</a:t>
            </a:r>
            <a:r>
              <a:rPr lang="tr-TR" dirty="0"/>
              <a:t> </a:t>
            </a:r>
            <a:r>
              <a:rPr lang="tr-TR" dirty="0" err="1"/>
              <a:t>Transform</a:t>
            </a:r>
            <a:r>
              <a:rPr lang="tr-TR" dirty="0"/>
              <a:t> has </a:t>
            </a:r>
            <a:r>
              <a:rPr lang="tr-TR" dirty="0" err="1"/>
              <a:t>applied</a:t>
            </a:r>
            <a:r>
              <a:rPr lang="tr-TR" dirty="0"/>
              <a:t> </a:t>
            </a:r>
            <a:r>
              <a:rPr lang="tr-TR" dirty="0" err="1"/>
              <a:t>to</a:t>
            </a:r>
            <a:r>
              <a:rPr lang="tr-TR" dirty="0"/>
              <a:t> </a:t>
            </a:r>
            <a:r>
              <a:rPr lang="tr-TR" dirty="0" err="1"/>
              <a:t>the</a:t>
            </a:r>
            <a:r>
              <a:rPr lang="tr-TR" dirty="0"/>
              <a:t> time domain </a:t>
            </a:r>
            <a:r>
              <a:rPr lang="tr-TR" dirty="0" err="1"/>
              <a:t>signals</a:t>
            </a:r>
            <a:r>
              <a:rPr lang="tr-TR" dirty="0"/>
              <a:t> </a:t>
            </a:r>
            <a:r>
              <a:rPr lang="tr-TR" dirty="0" err="1"/>
              <a:t>to</a:t>
            </a:r>
            <a:r>
              <a:rPr lang="tr-TR" dirty="0"/>
              <a:t> </a:t>
            </a:r>
            <a:r>
              <a:rPr lang="tr-TR" dirty="0" err="1"/>
              <a:t>observe</a:t>
            </a:r>
            <a:r>
              <a:rPr lang="tr-TR" dirty="0"/>
              <a:t> </a:t>
            </a:r>
            <a:r>
              <a:rPr lang="tr-TR" dirty="0" err="1"/>
              <a:t>the</a:t>
            </a:r>
            <a:r>
              <a:rPr lang="tr-TR" dirty="0"/>
              <a:t> </a:t>
            </a:r>
            <a:r>
              <a:rPr lang="tr-TR" dirty="0" err="1"/>
              <a:t>frequency</a:t>
            </a:r>
            <a:r>
              <a:rPr lang="tr-TR" dirty="0"/>
              <a:t> domain </a:t>
            </a:r>
            <a:r>
              <a:rPr lang="tr-TR" dirty="0" err="1"/>
              <a:t>spectrum</a:t>
            </a:r>
            <a:r>
              <a:rPr lang="tr-TR" dirty="0"/>
              <a:t> of </a:t>
            </a:r>
            <a:r>
              <a:rPr lang="tr-TR" dirty="0" err="1"/>
              <a:t>the</a:t>
            </a:r>
            <a:r>
              <a:rPr lang="tr-TR" dirty="0"/>
              <a:t> </a:t>
            </a:r>
            <a:r>
              <a:rPr lang="tr-TR" dirty="0" err="1"/>
              <a:t>signals</a:t>
            </a:r>
            <a:r>
              <a:rPr lang="tr-TR"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CST uses </a:t>
            </a:r>
            <a:r>
              <a:rPr lang="en-GB" sz="1200" dirty="0"/>
              <a:t>Gaussian shaped bunch with line charge density approximation with single bunch</a:t>
            </a:r>
          </a:p>
          <a:p>
            <a:endParaRPr lang="tr-TR" dirty="0"/>
          </a:p>
          <a:p>
            <a:r>
              <a:rPr lang="tr-TR" dirty="0" err="1"/>
              <a:t>Single</a:t>
            </a:r>
            <a:r>
              <a:rPr lang="tr-TR" dirty="0"/>
              <a:t> </a:t>
            </a:r>
            <a:r>
              <a:rPr lang="tr-TR" dirty="0" err="1"/>
              <a:t>bunch</a:t>
            </a:r>
            <a:r>
              <a:rPr lang="tr-TR" dirty="0"/>
              <a:t> </a:t>
            </a:r>
            <a:r>
              <a:rPr lang="tr-TR" dirty="0" err="1"/>
              <a:t>excites</a:t>
            </a:r>
            <a:r>
              <a:rPr lang="tr-TR" dirty="0"/>
              <a:t> </a:t>
            </a:r>
            <a:r>
              <a:rPr lang="tr-TR" dirty="0" err="1"/>
              <a:t>the</a:t>
            </a:r>
            <a:r>
              <a:rPr lang="tr-TR" dirty="0"/>
              <a:t> </a:t>
            </a:r>
            <a:r>
              <a:rPr lang="tr-TR" dirty="0" err="1"/>
              <a:t>wide</a:t>
            </a:r>
            <a:r>
              <a:rPr lang="tr-TR" dirty="0"/>
              <a:t> </a:t>
            </a:r>
            <a:r>
              <a:rPr lang="tr-TR" dirty="0" err="1"/>
              <a:t>range</a:t>
            </a:r>
            <a:r>
              <a:rPr lang="tr-TR" dirty="0"/>
              <a:t> of </a:t>
            </a:r>
            <a:r>
              <a:rPr lang="tr-TR" dirty="0" err="1"/>
              <a:t>the</a:t>
            </a:r>
            <a:r>
              <a:rPr lang="tr-TR" dirty="0"/>
              <a:t> </a:t>
            </a:r>
            <a:r>
              <a:rPr lang="tr-TR" dirty="0" err="1"/>
              <a:t>spectrum</a:t>
            </a:r>
            <a:r>
              <a:rPr lang="tr-TR" dirty="0"/>
              <a:t> </a:t>
            </a:r>
            <a:r>
              <a:rPr lang="tr-TR" dirty="0" err="1"/>
              <a:t>and</a:t>
            </a:r>
            <a:r>
              <a:rPr lang="tr-TR" dirty="0"/>
              <a:t> </a:t>
            </a:r>
            <a:r>
              <a:rPr lang="tr-TR" dirty="0" err="1"/>
              <a:t>wfm</a:t>
            </a:r>
            <a:r>
              <a:rPr lang="tr-TR" dirty="0"/>
              <a:t> </a:t>
            </a:r>
            <a:r>
              <a:rPr lang="tr-TR" dirty="0" err="1"/>
              <a:t>signals</a:t>
            </a:r>
            <a:r>
              <a:rPr lang="tr-TR" dirty="0"/>
              <a:t> </a:t>
            </a:r>
            <a:r>
              <a:rPr lang="tr-TR" dirty="0" err="1"/>
              <a:t>change</a:t>
            </a:r>
            <a:r>
              <a:rPr lang="tr-TR" dirty="0"/>
              <a:t> </a:t>
            </a:r>
            <a:r>
              <a:rPr lang="tr-TR" dirty="0" err="1"/>
              <a:t>with</a:t>
            </a:r>
            <a:r>
              <a:rPr lang="tr-TR" dirty="0"/>
              <a:t> an </a:t>
            </a:r>
            <a:r>
              <a:rPr lang="tr-TR" dirty="0" err="1"/>
              <a:t>offset</a:t>
            </a:r>
            <a:r>
              <a:rPr lang="en-GB" dirty="0"/>
              <a:t>.</a:t>
            </a:r>
            <a:endParaRPr lang="tr-TR" dirty="0"/>
          </a:p>
        </p:txBody>
      </p:sp>
      <p:sp>
        <p:nvSpPr>
          <p:cNvPr id="4" name="Slayt Numarası Yer Tutucusu 3"/>
          <p:cNvSpPr>
            <a:spLocks noGrp="1"/>
          </p:cNvSpPr>
          <p:nvPr>
            <p:ph type="sldNum" sz="quarter" idx="5"/>
          </p:nvPr>
        </p:nvSpPr>
        <p:spPr/>
        <p:txBody>
          <a:bodyPr/>
          <a:lstStyle/>
          <a:p>
            <a:fld id="{61080C70-68B4-4F4A-A051-75FA1D074867}" type="slidenum">
              <a:rPr lang="en-GB" smtClean="0"/>
              <a:t>14</a:t>
            </a:fld>
            <a:endParaRPr lang="en-GB"/>
          </a:p>
        </p:txBody>
      </p:sp>
    </p:spTree>
    <p:extLst>
      <p:ext uri="{BB962C8B-B14F-4D97-AF65-F5344CB8AC3E}">
        <p14:creationId xmlns:p14="http://schemas.microsoft.com/office/powerpoint/2010/main" val="59116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analysis of the </a:t>
            </a:r>
            <a:r>
              <a:rPr lang="en-GB" dirty="0" err="1"/>
              <a:t>wfm</a:t>
            </a:r>
            <a:r>
              <a:rPr lang="en-GB" dirty="0"/>
              <a:t> signals was done according to the data acquisition electronics installed in CLEAR facility.</a:t>
            </a:r>
          </a:p>
          <a:p>
            <a:r>
              <a:rPr lang="en-GB" dirty="0"/>
              <a:t>After exporting the signals, the sum and subtraction of the signals were applied and this process followed by bunch train creation in frequency domain. </a:t>
            </a:r>
            <a:endParaRPr lang="en-GB" b="1" i="1" dirty="0">
              <a:solidFill>
                <a:srgbClr val="FF0000"/>
              </a:solidFill>
            </a:endParaRPr>
          </a:p>
          <a:p>
            <a:r>
              <a:rPr lang="en-GB" dirty="0"/>
              <a:t>The ideal filter approach applied to the signals in the specified bandpass filter bandwidths for TM and TE modes.</a:t>
            </a:r>
          </a:p>
          <a:p>
            <a:r>
              <a:rPr lang="en-GB" dirty="0"/>
              <a:t>The power spectral densities calculated with taking root and division to number of DFT points.</a:t>
            </a:r>
          </a:p>
          <a:p>
            <a:r>
              <a:rPr lang="en-GB" dirty="0"/>
              <a:t>After that, output response of RF logarithmic detectors that is the square root applied to the signal sequences for the linearization of the signals.</a:t>
            </a:r>
          </a:p>
          <a:p>
            <a:endParaRPr lang="en-GB" dirty="0"/>
          </a:p>
          <a:p>
            <a:r>
              <a:rPr lang="en-GB" dirty="0"/>
              <a:t>All this will become clearer in the next slides.</a:t>
            </a:r>
          </a:p>
        </p:txBody>
      </p:sp>
      <p:sp>
        <p:nvSpPr>
          <p:cNvPr id="4" name="Slide Number Placeholder 3"/>
          <p:cNvSpPr>
            <a:spLocks noGrp="1"/>
          </p:cNvSpPr>
          <p:nvPr>
            <p:ph type="sldNum" sz="quarter" idx="5"/>
          </p:nvPr>
        </p:nvSpPr>
        <p:spPr/>
        <p:txBody>
          <a:bodyPr/>
          <a:lstStyle/>
          <a:p>
            <a:fld id="{3B11F000-9ABA-41EF-9208-3753DF1EF84D}" type="slidenum">
              <a:rPr lang="en-GB" smtClean="0"/>
              <a:t>15</a:t>
            </a:fld>
            <a:endParaRPr lang="en-GB"/>
          </a:p>
        </p:txBody>
      </p:sp>
    </p:spTree>
    <p:extLst>
      <p:ext uri="{BB962C8B-B14F-4D97-AF65-F5344CB8AC3E}">
        <p14:creationId xmlns:p14="http://schemas.microsoft.com/office/powerpoint/2010/main" val="92938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bunch trains are created manually after exporting the signals with assuming perfect bunch trains.</a:t>
            </a:r>
          </a:p>
          <a:p>
            <a:r>
              <a:rPr lang="en-GB" dirty="0"/>
              <a:t>Time domain signals are transformed to frequency domain by Discrete Fourier Transform.</a:t>
            </a:r>
          </a:p>
          <a:p>
            <a:r>
              <a:rPr lang="en-GB" dirty="0"/>
              <a:t>The bunch trains are created by applying time shifting property of DFT, that is rotating phase in frequency corresponds to shift in time domain.</a:t>
            </a:r>
          </a:p>
          <a:p>
            <a:r>
              <a:rPr lang="en-GB" dirty="0"/>
              <a:t>The plots show the </a:t>
            </a:r>
            <a:r>
              <a:rPr lang="en-GB" dirty="0" err="1"/>
              <a:t>wfm</a:t>
            </a:r>
            <a:r>
              <a:rPr lang="en-GB" dirty="0"/>
              <a:t> signals of bunch trains without any beam offset. The beam is located at the </a:t>
            </a:r>
            <a:r>
              <a:rPr lang="en-GB" dirty="0" err="1"/>
              <a:t>center</a:t>
            </a:r>
            <a:r>
              <a:rPr lang="en-GB" dirty="0"/>
              <a:t> of the structure for these signals.</a:t>
            </a:r>
          </a:p>
          <a:p>
            <a:r>
              <a:rPr lang="en-GB" dirty="0"/>
              <a:t>The TE vertical sum and TM vertical difference signals are computed. </a:t>
            </a:r>
          </a:p>
          <a:p>
            <a:r>
              <a:rPr lang="en-GB" dirty="0"/>
              <a:t>Also, the bunch harmonics are getting more visible when we increase the number of bunches in the train.</a:t>
            </a:r>
          </a:p>
          <a:p>
            <a:r>
              <a:rPr lang="en-GB" dirty="0"/>
              <a:t>The signals were filtered by the ideal filter approach in the same filter bandwidths as in the acquisition chain, 23.7-24.3 GHz and 17.8-18.3 GHz intervals for TE and TM modes respectively.</a:t>
            </a:r>
          </a:p>
        </p:txBody>
      </p:sp>
      <p:sp>
        <p:nvSpPr>
          <p:cNvPr id="4" name="Slide Number Placeholder 3"/>
          <p:cNvSpPr>
            <a:spLocks noGrp="1"/>
          </p:cNvSpPr>
          <p:nvPr>
            <p:ph type="sldNum" sz="quarter" idx="5"/>
          </p:nvPr>
        </p:nvSpPr>
        <p:spPr/>
        <p:txBody>
          <a:bodyPr/>
          <a:lstStyle/>
          <a:p>
            <a:fld id="{3B11F000-9ABA-41EF-9208-3753DF1EF84D}" type="slidenum">
              <a:rPr lang="en-GB" smtClean="0"/>
              <a:t>16</a:t>
            </a:fld>
            <a:endParaRPr lang="en-GB"/>
          </a:p>
        </p:txBody>
      </p:sp>
    </p:spTree>
    <p:extLst>
      <p:ext uri="{BB962C8B-B14F-4D97-AF65-F5344CB8AC3E}">
        <p14:creationId xmlns:p14="http://schemas.microsoft.com/office/powerpoint/2010/main" val="932975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i="0" dirty="0"/>
              <a:t>Here I want to show you the TE and TM signal’s behaviour in the case of the beam offset. TM vertical difference signals show bigger response in magnitude than TE sum signals.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0" dirty="0"/>
              <a:t>Assuming perfect bunch trains for each beam shift point.</a:t>
            </a:r>
          </a:p>
          <a:p>
            <a:pPr marL="0" indent="0">
              <a:buFont typeface="Arial" panose="020B0604020202020204" pitchFamily="34" charset="0"/>
              <a:buNone/>
            </a:pPr>
            <a:r>
              <a:rPr lang="en-GB" i="0" dirty="0"/>
              <a:t>The same procedure applied to the vertical beam shifts from -1 to +1 mm with 0.2 mm step width.</a:t>
            </a:r>
          </a:p>
          <a:p>
            <a:pPr marL="0" indent="0">
              <a:buFont typeface="Arial" panose="020B0604020202020204" pitchFamily="34" charset="0"/>
              <a:buNone/>
            </a:pPr>
            <a:r>
              <a:rPr lang="en-GB" i="0" dirty="0"/>
              <a:t>WFM signals show strong V shape response depending on charge (same behaviour as beam experiments).</a:t>
            </a:r>
            <a:endParaRPr lang="en-GB" i="1" dirty="0"/>
          </a:p>
          <a:p>
            <a:pPr marL="0" indent="0">
              <a:buFont typeface="Arial" panose="020B0604020202020204" pitchFamily="34" charset="0"/>
              <a:buNone/>
            </a:pPr>
            <a:r>
              <a:rPr lang="en-GB" i="0" dirty="0"/>
              <a:t>And what I would like to notice here is that;</a:t>
            </a:r>
          </a:p>
          <a:p>
            <a:pPr marL="0" indent="0">
              <a:buFont typeface="Arial" panose="020B0604020202020204" pitchFamily="34" charset="0"/>
              <a:buNone/>
            </a:pPr>
            <a:r>
              <a:rPr lang="en-GB" i="0" dirty="0"/>
              <a:t>-TM signals show minimum point where beam offset is ‘0’. However, TE signals do not. TE sum signals tend to give minimum point on the positive side of vertical beam scan axis.</a:t>
            </a:r>
          </a:p>
        </p:txBody>
      </p:sp>
      <p:sp>
        <p:nvSpPr>
          <p:cNvPr id="4" name="Slide Number Placeholder 3"/>
          <p:cNvSpPr>
            <a:spLocks noGrp="1"/>
          </p:cNvSpPr>
          <p:nvPr>
            <p:ph type="sldNum" sz="quarter" idx="5"/>
          </p:nvPr>
        </p:nvSpPr>
        <p:spPr/>
        <p:txBody>
          <a:bodyPr/>
          <a:lstStyle/>
          <a:p>
            <a:fld id="{61080C70-68B4-4F4A-A051-75FA1D074867}" type="slidenum">
              <a:rPr lang="en-GB" smtClean="0"/>
              <a:t>17</a:t>
            </a:fld>
            <a:endParaRPr lang="en-GB"/>
          </a:p>
        </p:txBody>
      </p:sp>
    </p:spTree>
    <p:extLst>
      <p:ext uri="{BB962C8B-B14F-4D97-AF65-F5344CB8AC3E}">
        <p14:creationId xmlns:p14="http://schemas.microsoft.com/office/powerpoint/2010/main" val="384112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several tries on the modal the reason of this behaviour of TE vertical sum signals’ was found as the antenna orientation and location on the port 3.</a:t>
            </a:r>
          </a:p>
          <a:p>
            <a:r>
              <a:rPr lang="en-GB" dirty="0"/>
              <a:t>After flipping the port 3 </a:t>
            </a:r>
            <a:r>
              <a:rPr lang="en-GB" dirty="0" err="1"/>
              <a:t>te</a:t>
            </a:r>
            <a:r>
              <a:rPr lang="en-GB" dirty="0"/>
              <a:t> antenna, the minimum position of </a:t>
            </a:r>
            <a:r>
              <a:rPr lang="en-GB" dirty="0" err="1"/>
              <a:t>te</a:t>
            </a:r>
            <a:r>
              <a:rPr lang="en-GB" dirty="0"/>
              <a:t> signals obtained at the </a:t>
            </a:r>
            <a:r>
              <a:rPr lang="en-GB" dirty="0" err="1"/>
              <a:t>center</a:t>
            </a:r>
            <a:r>
              <a:rPr lang="en-GB" dirty="0"/>
              <a:t> of the structure.</a:t>
            </a:r>
          </a:p>
          <a:p>
            <a:r>
              <a:rPr lang="en-GB" dirty="0"/>
              <a:t>Also for the rest of the process, </a:t>
            </a:r>
            <a:r>
              <a:rPr lang="en-GB" dirty="0" err="1"/>
              <a:t>te</a:t>
            </a:r>
            <a:r>
              <a:rPr lang="en-GB" dirty="0"/>
              <a:t> vertical sum turned to difference because of the rotation of the antenna by 180deg.</a:t>
            </a:r>
          </a:p>
        </p:txBody>
      </p:sp>
      <p:sp>
        <p:nvSpPr>
          <p:cNvPr id="4" name="Slide Number Placeholder 3"/>
          <p:cNvSpPr>
            <a:spLocks noGrp="1"/>
          </p:cNvSpPr>
          <p:nvPr>
            <p:ph type="sldNum" sz="quarter" idx="5"/>
          </p:nvPr>
        </p:nvSpPr>
        <p:spPr/>
        <p:txBody>
          <a:bodyPr/>
          <a:lstStyle/>
          <a:p>
            <a:fld id="{3B11F000-9ABA-41EF-9208-3753DF1EF84D}" type="slidenum">
              <a:rPr lang="en-GB" smtClean="0"/>
              <a:t>18</a:t>
            </a:fld>
            <a:endParaRPr lang="en-GB"/>
          </a:p>
        </p:txBody>
      </p:sp>
    </p:spTree>
    <p:extLst>
      <p:ext uri="{BB962C8B-B14F-4D97-AF65-F5344CB8AC3E}">
        <p14:creationId xmlns:p14="http://schemas.microsoft.com/office/powerpoint/2010/main" val="4112933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investigate the possibility that the “moving center” is originated by a different attenuation in each arm acquisition channel.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Attenuation applied one of the arms of each antenna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observed is the shift of the minimum position of TM V plot goes through the attenuation applied side.</a:t>
            </a:r>
            <a:endParaRPr lang="en-GB" dirty="0"/>
          </a:p>
          <a:p>
            <a:r>
              <a:rPr lang="en-GB" dirty="0"/>
              <a:t>However, there is no so significant change on the minimum points of TE signals for the same attenuation level.</a:t>
            </a:r>
          </a:p>
          <a:p>
            <a:r>
              <a:rPr lang="en-GB" dirty="0"/>
              <a:t>And the TM signals show more sensitive behaviour then TE signals.</a:t>
            </a:r>
          </a:p>
        </p:txBody>
      </p:sp>
      <p:sp>
        <p:nvSpPr>
          <p:cNvPr id="4" name="Slide Number Placeholder 3"/>
          <p:cNvSpPr>
            <a:spLocks noGrp="1"/>
          </p:cNvSpPr>
          <p:nvPr>
            <p:ph type="sldNum" sz="quarter" idx="5"/>
          </p:nvPr>
        </p:nvSpPr>
        <p:spPr/>
        <p:txBody>
          <a:bodyPr/>
          <a:lstStyle/>
          <a:p>
            <a:fld id="{3B11F000-9ABA-41EF-9208-3753DF1EF84D}" type="slidenum">
              <a:rPr lang="en-GB" smtClean="0"/>
              <a:t>19</a:t>
            </a:fld>
            <a:endParaRPr lang="en-GB"/>
          </a:p>
        </p:txBody>
      </p:sp>
    </p:spTree>
    <p:extLst>
      <p:ext uri="{BB962C8B-B14F-4D97-AF65-F5344CB8AC3E}">
        <p14:creationId xmlns:p14="http://schemas.microsoft.com/office/powerpoint/2010/main" val="292518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 </a:t>
            </a:r>
            <a:r>
              <a:rPr lang="tr-TR" dirty="0" err="1"/>
              <a:t>would</a:t>
            </a:r>
            <a:r>
              <a:rPr lang="tr-TR" dirty="0"/>
              <a:t> </a:t>
            </a:r>
            <a:r>
              <a:rPr lang="tr-TR" dirty="0" err="1"/>
              <a:t>like</a:t>
            </a:r>
            <a:r>
              <a:rPr lang="tr-TR" dirty="0"/>
              <a:t> </a:t>
            </a:r>
            <a:r>
              <a:rPr lang="tr-TR" dirty="0" err="1"/>
              <a:t>to</a:t>
            </a:r>
            <a:r>
              <a:rPr lang="tr-TR" dirty="0"/>
              <a:t> </a:t>
            </a:r>
            <a:r>
              <a:rPr lang="tr-TR" dirty="0" err="1"/>
              <a:t>show</a:t>
            </a:r>
            <a:r>
              <a:rPr lang="tr-TR" dirty="0"/>
              <a:t> </a:t>
            </a:r>
            <a:r>
              <a:rPr lang="tr-TR" dirty="0" err="1"/>
              <a:t>you</a:t>
            </a:r>
            <a:r>
              <a:rPr lang="tr-TR" dirty="0"/>
              <a:t> </a:t>
            </a:r>
            <a:r>
              <a:rPr lang="tr-TR" dirty="0" err="1"/>
              <a:t>outline</a:t>
            </a:r>
            <a:r>
              <a:rPr lang="tr-TR" dirty="0"/>
              <a:t> of </a:t>
            </a:r>
            <a:r>
              <a:rPr lang="tr-TR" dirty="0" err="1"/>
              <a:t>my</a:t>
            </a:r>
            <a:r>
              <a:rPr lang="tr-TR" dirty="0"/>
              <a:t> </a:t>
            </a:r>
            <a:r>
              <a:rPr lang="tr-TR" dirty="0" err="1"/>
              <a:t>presentation</a:t>
            </a:r>
            <a:r>
              <a:rPr lang="tr-TR" dirty="0"/>
              <a:t>. I </a:t>
            </a:r>
            <a:r>
              <a:rPr lang="tr-TR" dirty="0" err="1"/>
              <a:t>will</a:t>
            </a:r>
            <a:r>
              <a:rPr lang="tr-TR" dirty="0"/>
              <a:t> </a:t>
            </a:r>
            <a:r>
              <a:rPr lang="tr-TR" dirty="0" err="1"/>
              <a:t>give</a:t>
            </a:r>
            <a:r>
              <a:rPr lang="tr-TR" dirty="0"/>
              <a:t> </a:t>
            </a:r>
            <a:r>
              <a:rPr lang="tr-TR" dirty="0" err="1"/>
              <a:t>the</a:t>
            </a:r>
            <a:r>
              <a:rPr lang="tr-TR" dirty="0"/>
              <a:t> </a:t>
            </a:r>
            <a:r>
              <a:rPr lang="tr-TR" dirty="0" err="1"/>
              <a:t>introduction</a:t>
            </a:r>
            <a:r>
              <a:rPr lang="tr-TR" dirty="0"/>
              <a:t> </a:t>
            </a:r>
            <a:r>
              <a:rPr lang="tr-TR" dirty="0" err="1"/>
              <a:t>first</a:t>
            </a:r>
            <a:r>
              <a:rPr lang="tr-TR" dirty="0"/>
              <a:t>. </a:t>
            </a:r>
            <a:r>
              <a:rPr lang="tr-TR" dirty="0" err="1"/>
              <a:t>Then</a:t>
            </a:r>
            <a:r>
              <a:rPr lang="tr-TR" dirty="0"/>
              <a:t> I </a:t>
            </a:r>
            <a:r>
              <a:rPr lang="tr-TR" dirty="0" err="1"/>
              <a:t>will</a:t>
            </a:r>
            <a:r>
              <a:rPr lang="tr-TR" dirty="0"/>
              <a:t> </a:t>
            </a:r>
            <a:r>
              <a:rPr lang="tr-TR" dirty="0" err="1"/>
              <a:t>continue</a:t>
            </a:r>
            <a:r>
              <a:rPr lang="tr-TR" dirty="0"/>
              <a:t> </a:t>
            </a:r>
            <a:r>
              <a:rPr lang="tr-TR" dirty="0" err="1"/>
              <a:t>with</a:t>
            </a:r>
            <a:r>
              <a:rPr lang="tr-TR" dirty="0"/>
              <a:t> </a:t>
            </a:r>
            <a:r>
              <a:rPr lang="tr-TR" dirty="0" err="1"/>
              <a:t>wakefield</a:t>
            </a:r>
            <a:r>
              <a:rPr lang="tr-TR" dirty="0"/>
              <a:t> </a:t>
            </a:r>
            <a:r>
              <a:rPr lang="tr-TR" dirty="0" err="1"/>
              <a:t>monitors</a:t>
            </a:r>
            <a:r>
              <a:rPr lang="tr-TR" dirty="0"/>
              <a:t> </a:t>
            </a:r>
            <a:r>
              <a:rPr lang="tr-TR" dirty="0" err="1"/>
              <a:t>study</a:t>
            </a:r>
            <a:r>
              <a:rPr lang="tr-TR" dirty="0"/>
              <a:t> as </a:t>
            </a:r>
            <a:r>
              <a:rPr lang="tr-TR" dirty="0" err="1"/>
              <a:t>beam</a:t>
            </a:r>
            <a:r>
              <a:rPr lang="tr-TR" dirty="0"/>
              <a:t> </a:t>
            </a:r>
            <a:r>
              <a:rPr lang="tr-TR" dirty="0" err="1"/>
              <a:t>position</a:t>
            </a:r>
            <a:r>
              <a:rPr lang="tr-TR" dirty="0"/>
              <a:t> </a:t>
            </a:r>
            <a:r>
              <a:rPr lang="tr-TR" dirty="0" err="1"/>
              <a:t>monitors</a:t>
            </a:r>
            <a:r>
              <a:rPr lang="tr-TR" dirty="0"/>
              <a:t>. I </a:t>
            </a:r>
            <a:r>
              <a:rPr lang="tr-TR" dirty="0" err="1"/>
              <a:t>will</a:t>
            </a:r>
            <a:r>
              <a:rPr lang="tr-TR" dirty="0"/>
              <a:t> </a:t>
            </a:r>
            <a:r>
              <a:rPr lang="tr-TR" dirty="0" err="1"/>
              <a:t>explain</a:t>
            </a:r>
            <a:r>
              <a:rPr lang="tr-TR" dirty="0"/>
              <a:t> </a:t>
            </a:r>
            <a:r>
              <a:rPr lang="tr-TR" dirty="0" err="1"/>
              <a:t>the</a:t>
            </a:r>
            <a:r>
              <a:rPr lang="tr-TR" dirty="0"/>
              <a:t> </a:t>
            </a:r>
            <a:r>
              <a:rPr lang="tr-TR" dirty="0" err="1"/>
              <a:t>beam</a:t>
            </a:r>
            <a:r>
              <a:rPr lang="tr-TR" dirty="0"/>
              <a:t> </a:t>
            </a:r>
            <a:r>
              <a:rPr lang="tr-TR" dirty="0" err="1"/>
              <a:t>experiments</a:t>
            </a:r>
            <a:r>
              <a:rPr lang="tr-TR" dirty="0"/>
              <a:t> at CLEAR </a:t>
            </a:r>
            <a:r>
              <a:rPr lang="tr-TR" dirty="0" err="1"/>
              <a:t>facility</a:t>
            </a:r>
            <a:r>
              <a:rPr lang="tr-TR" dirty="0"/>
              <a:t> </a:t>
            </a:r>
            <a:r>
              <a:rPr lang="tr-TR" dirty="0" err="1"/>
              <a:t>and</a:t>
            </a:r>
            <a:r>
              <a:rPr lang="tr-TR" dirty="0"/>
              <a:t> CST </a:t>
            </a:r>
            <a:r>
              <a:rPr lang="tr-TR" dirty="0" err="1"/>
              <a:t>simulations</a:t>
            </a:r>
            <a:r>
              <a:rPr lang="tr-TR" dirty="0"/>
              <a:t> in </a:t>
            </a:r>
            <a:r>
              <a:rPr lang="tr-TR" dirty="0" err="1"/>
              <a:t>response</a:t>
            </a:r>
            <a:r>
              <a:rPr lang="tr-TR" dirty="0"/>
              <a:t> </a:t>
            </a:r>
            <a:r>
              <a:rPr lang="tr-TR" dirty="0" err="1"/>
              <a:t>to</a:t>
            </a:r>
            <a:r>
              <a:rPr lang="tr-TR" dirty="0"/>
              <a:t> </a:t>
            </a:r>
            <a:r>
              <a:rPr lang="tr-TR" dirty="0" err="1"/>
              <a:t>probe</a:t>
            </a:r>
            <a:r>
              <a:rPr lang="tr-TR" dirty="0"/>
              <a:t> </a:t>
            </a:r>
            <a:r>
              <a:rPr lang="tr-TR" dirty="0" err="1"/>
              <a:t>beam</a:t>
            </a:r>
            <a:r>
              <a:rPr lang="tr-TR" dirty="0"/>
              <a:t>. </a:t>
            </a:r>
            <a:r>
              <a:rPr lang="tr-TR" dirty="0" err="1"/>
              <a:t>In</a:t>
            </a:r>
            <a:r>
              <a:rPr lang="tr-TR" dirty="0"/>
              <a:t> </a:t>
            </a:r>
            <a:r>
              <a:rPr lang="tr-TR" dirty="0" err="1"/>
              <a:t>the</a:t>
            </a:r>
            <a:r>
              <a:rPr lang="tr-TR" dirty="0"/>
              <a:t> </a:t>
            </a:r>
            <a:r>
              <a:rPr lang="tr-TR" dirty="0" err="1"/>
              <a:t>second</a:t>
            </a:r>
            <a:r>
              <a:rPr lang="tr-TR" dirty="0"/>
              <a:t> </a:t>
            </a:r>
            <a:r>
              <a:rPr lang="tr-TR" dirty="0" err="1"/>
              <a:t>part</a:t>
            </a:r>
            <a:r>
              <a:rPr lang="tr-TR" dirty="0"/>
              <a:t> of </a:t>
            </a:r>
            <a:r>
              <a:rPr lang="tr-TR" dirty="0" err="1"/>
              <a:t>the</a:t>
            </a:r>
            <a:r>
              <a:rPr lang="tr-TR" dirty="0"/>
              <a:t> </a:t>
            </a:r>
            <a:r>
              <a:rPr lang="tr-TR" dirty="0" err="1"/>
              <a:t>presentation</a:t>
            </a:r>
            <a:r>
              <a:rPr lang="tr-TR" dirty="0"/>
              <a:t> I </a:t>
            </a:r>
            <a:r>
              <a:rPr lang="tr-TR" dirty="0" err="1"/>
              <a:t>will</a:t>
            </a:r>
            <a:r>
              <a:rPr lang="tr-TR" dirty="0"/>
              <a:t> </a:t>
            </a:r>
            <a:r>
              <a:rPr lang="tr-TR" dirty="0" err="1"/>
              <a:t>explain</a:t>
            </a:r>
            <a:r>
              <a:rPr lang="tr-TR" dirty="0"/>
              <a:t> </a:t>
            </a:r>
            <a:r>
              <a:rPr lang="tr-TR" dirty="0" err="1"/>
              <a:t>the</a:t>
            </a:r>
            <a:r>
              <a:rPr lang="tr-TR" dirty="0"/>
              <a:t> </a:t>
            </a:r>
            <a:r>
              <a:rPr lang="tr-TR" dirty="0" err="1"/>
              <a:t>design</a:t>
            </a:r>
            <a:r>
              <a:rPr lang="tr-TR" dirty="0"/>
              <a:t> </a:t>
            </a:r>
            <a:r>
              <a:rPr lang="tr-TR" dirty="0" err="1"/>
              <a:t>and</a:t>
            </a:r>
            <a:r>
              <a:rPr lang="tr-TR" dirty="0"/>
              <a:t> </a:t>
            </a:r>
            <a:r>
              <a:rPr lang="tr-TR" dirty="0" err="1"/>
              <a:t>construction</a:t>
            </a:r>
            <a:r>
              <a:rPr lang="tr-TR" dirty="0"/>
              <a:t> of 3d </a:t>
            </a:r>
            <a:r>
              <a:rPr lang="tr-TR" dirty="0" err="1"/>
              <a:t>printed</a:t>
            </a:r>
            <a:r>
              <a:rPr lang="tr-TR" dirty="0"/>
              <a:t> x </a:t>
            </a:r>
            <a:r>
              <a:rPr lang="tr-TR" dirty="0" err="1"/>
              <a:t>band</a:t>
            </a:r>
            <a:r>
              <a:rPr lang="tr-TR" dirty="0"/>
              <a:t> spiral RF </a:t>
            </a:r>
            <a:r>
              <a:rPr lang="tr-TR" dirty="0" err="1"/>
              <a:t>load</a:t>
            </a:r>
            <a:r>
              <a:rPr lang="tr-TR" dirty="0"/>
              <a:t>, I </a:t>
            </a:r>
            <a:r>
              <a:rPr lang="tr-TR" dirty="0" err="1"/>
              <a:t>will</a:t>
            </a:r>
            <a:r>
              <a:rPr lang="tr-TR" dirty="0"/>
              <a:t> </a:t>
            </a:r>
            <a:r>
              <a:rPr lang="tr-TR" dirty="0" err="1"/>
              <a:t>introduce</a:t>
            </a:r>
            <a:r>
              <a:rPr lang="tr-TR" dirty="0"/>
              <a:t> </a:t>
            </a:r>
            <a:r>
              <a:rPr lang="tr-TR" dirty="0" err="1"/>
              <a:t>the</a:t>
            </a:r>
            <a:r>
              <a:rPr lang="tr-TR" dirty="0"/>
              <a:t> </a:t>
            </a:r>
            <a:r>
              <a:rPr lang="tr-TR" dirty="0" err="1"/>
              <a:t>rf</a:t>
            </a:r>
            <a:r>
              <a:rPr lang="tr-TR" dirty="0"/>
              <a:t> </a:t>
            </a:r>
            <a:r>
              <a:rPr lang="tr-TR" dirty="0" err="1"/>
              <a:t>design</a:t>
            </a:r>
            <a:r>
              <a:rPr lang="tr-TR" dirty="0"/>
              <a:t> </a:t>
            </a:r>
            <a:r>
              <a:rPr lang="tr-TR" dirty="0" err="1"/>
              <a:t>steps</a:t>
            </a:r>
            <a:r>
              <a:rPr lang="tr-TR" dirty="0"/>
              <a:t> </a:t>
            </a:r>
            <a:r>
              <a:rPr lang="tr-TR" dirty="0" err="1"/>
              <a:t>and</a:t>
            </a:r>
            <a:r>
              <a:rPr lang="tr-TR" dirty="0"/>
              <a:t> </a:t>
            </a:r>
            <a:r>
              <a:rPr lang="tr-TR" dirty="0" err="1"/>
              <a:t>rf</a:t>
            </a:r>
            <a:r>
              <a:rPr lang="tr-TR" dirty="0"/>
              <a:t> </a:t>
            </a:r>
            <a:r>
              <a:rPr lang="tr-TR" dirty="0" err="1"/>
              <a:t>performance</a:t>
            </a:r>
            <a:r>
              <a:rPr lang="tr-TR" dirty="0"/>
              <a:t> of </a:t>
            </a:r>
            <a:r>
              <a:rPr lang="tr-TR" dirty="0" err="1"/>
              <a:t>manufactured</a:t>
            </a:r>
            <a:r>
              <a:rPr lang="tr-TR" dirty="0"/>
              <a:t> </a:t>
            </a:r>
            <a:r>
              <a:rPr lang="tr-TR" dirty="0" err="1"/>
              <a:t>loads</a:t>
            </a:r>
            <a:r>
              <a:rPr lang="tr-TR" dirty="0"/>
              <a:t>. </a:t>
            </a:r>
            <a:r>
              <a:rPr lang="tr-TR" dirty="0" err="1"/>
              <a:t>Then</a:t>
            </a:r>
            <a:r>
              <a:rPr lang="tr-TR" dirty="0"/>
              <a:t> I </a:t>
            </a:r>
            <a:r>
              <a:rPr lang="tr-TR" dirty="0" err="1"/>
              <a:t>will</a:t>
            </a:r>
            <a:r>
              <a:rPr lang="tr-TR" dirty="0"/>
              <a:t> </a:t>
            </a:r>
            <a:r>
              <a:rPr lang="tr-TR" dirty="0" err="1"/>
              <a:t>finish</a:t>
            </a:r>
            <a:r>
              <a:rPr lang="tr-TR" dirty="0"/>
              <a:t> </a:t>
            </a:r>
            <a:r>
              <a:rPr lang="tr-TR" dirty="0" err="1"/>
              <a:t>with</a:t>
            </a:r>
            <a:r>
              <a:rPr lang="tr-TR" dirty="0"/>
              <a:t> </a:t>
            </a:r>
            <a:r>
              <a:rPr lang="tr-TR" dirty="0" err="1"/>
              <a:t>conclusions</a:t>
            </a:r>
            <a:r>
              <a:rPr lang="tr-TR" dirty="0"/>
              <a:t>.</a:t>
            </a:r>
          </a:p>
        </p:txBody>
      </p:sp>
      <p:sp>
        <p:nvSpPr>
          <p:cNvPr id="4" name="Slayt Numarası Yer Tutucusu 3"/>
          <p:cNvSpPr>
            <a:spLocks noGrp="1"/>
          </p:cNvSpPr>
          <p:nvPr>
            <p:ph type="sldNum" sz="quarter" idx="5"/>
          </p:nvPr>
        </p:nvSpPr>
        <p:spPr/>
        <p:txBody>
          <a:bodyPr/>
          <a:lstStyle/>
          <a:p>
            <a:fld id="{61080C70-68B4-4F4A-A051-75FA1D074867}" type="slidenum">
              <a:rPr lang="en-GB" smtClean="0"/>
              <a:t>2</a:t>
            </a:fld>
            <a:endParaRPr lang="en-GB"/>
          </a:p>
        </p:txBody>
      </p:sp>
    </p:spTree>
    <p:extLst>
      <p:ext uri="{BB962C8B-B14F-4D97-AF65-F5344CB8AC3E}">
        <p14:creationId xmlns:p14="http://schemas.microsoft.com/office/powerpoint/2010/main" val="4262334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observed in the CLEAR machine that the spot left in the screens was bigger for high charge beams. Even if the effect has not been fully quantified, we suspect that the incoming beam train was distorted with different bunches having a different transverse position when passing through the structure and thus generate different </a:t>
            </a:r>
            <a:r>
              <a:rPr lang="en-US" dirty="0" err="1"/>
              <a:t>wakefield</a:t>
            </a:r>
            <a:r>
              <a:rPr lang="en-US" dirty="0"/>
              <a:t>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investigate this;</a:t>
            </a:r>
          </a:p>
          <a:p>
            <a:pPr marL="285750" indent="-285750">
              <a:buFont typeface="Arial" panose="020B0604020202020204" pitchFamily="34" charset="0"/>
              <a:buChar char="•"/>
            </a:pPr>
            <a:r>
              <a:rPr lang="en-GB" sz="1200" dirty="0">
                <a:solidFill>
                  <a:srgbClr val="0000FF"/>
                </a:solidFill>
              </a:rPr>
              <a:t>Discrete random probability distribution </a:t>
            </a:r>
            <a:r>
              <a:rPr lang="en-GB" sz="1200" dirty="0"/>
              <a:t>of the WFM signals used to create distorted bunch trains.</a:t>
            </a:r>
          </a:p>
          <a:p>
            <a:pPr marL="285750" indent="-285750">
              <a:buFont typeface="Arial" panose="020B0604020202020204" pitchFamily="34" charset="0"/>
              <a:buChar char="•"/>
            </a:pPr>
            <a:r>
              <a:rPr lang="en-GB" sz="1200" dirty="0"/>
              <a:t>1.5 GHz bunch spacing kept the same since there was no significant change on the laser pulsing system of the photo-injector during the experiment.</a:t>
            </a:r>
          </a:p>
          <a:p>
            <a:pPr marL="285750" indent="-285750">
              <a:buFont typeface="Arial" panose="020B0604020202020204" pitchFamily="34" charset="0"/>
              <a:buChar char="•"/>
            </a:pPr>
            <a:r>
              <a:rPr lang="en-GB" sz="1200" dirty="0"/>
              <a:t>Bunch train creation was done in the same way as perfect bunch trains except using probability distribution while choosing the WFM signal in the train.</a:t>
            </a:r>
          </a:p>
          <a:p>
            <a:pPr marL="285750" indent="-285750">
              <a:buFont typeface="Arial" panose="020B0604020202020204" pitchFamily="34" charset="0"/>
              <a:buChar char="•"/>
            </a:pPr>
            <a:r>
              <a:rPr lang="en-GB" sz="1200" dirty="0"/>
              <a:t>The WFM response is simulated as the statistic result for 1000 sequences for each scan.</a:t>
            </a:r>
          </a:p>
          <a:p>
            <a:pPr marL="285750" indent="-285750">
              <a:buFont typeface="Arial" panose="020B0604020202020204" pitchFamily="34" charset="0"/>
              <a:buChar char="•"/>
            </a:pPr>
            <a:r>
              <a:rPr lang="en-GB" sz="1200" dirty="0"/>
              <a:t>Least squares polynomial regression was applied for each beam scan sequence and minimum position estimation.</a:t>
            </a:r>
          </a:p>
          <a:p>
            <a:pPr marL="285750" indent="-285750">
              <a:buFont typeface="Arial" panose="020B0604020202020204" pitchFamily="34" charset="0"/>
              <a:buChar char="•"/>
            </a:pPr>
            <a:r>
              <a:rPr lang="en-GB" sz="1200" dirty="0"/>
              <a:t>Same procedure applied for 1000 iterations.</a:t>
            </a:r>
          </a:p>
          <a:p>
            <a:pPr marL="285750" indent="-285750">
              <a:buFont typeface="Arial" panose="020B0604020202020204" pitchFamily="34" charset="0"/>
              <a:buChar char="•"/>
            </a:pPr>
            <a:r>
              <a:rPr lang="en-GB" sz="1200" dirty="0"/>
              <a:t>The minimum position differences between TE and TM signals </a:t>
            </a:r>
            <a:r>
              <a:rPr lang="tr-TR" sz="1200" dirty="0" err="1"/>
              <a:t>showed</a:t>
            </a:r>
            <a:r>
              <a:rPr lang="tr-TR" sz="1200" dirty="0"/>
              <a:t> </a:t>
            </a:r>
            <a:r>
              <a:rPr lang="tr-TR" sz="1200" dirty="0" err="1"/>
              <a:t>close</a:t>
            </a:r>
            <a:r>
              <a:rPr lang="tr-TR" sz="1200" dirty="0"/>
              <a:t> </a:t>
            </a:r>
            <a:r>
              <a:rPr lang="tr-TR" sz="1200" dirty="0" err="1"/>
              <a:t>results</a:t>
            </a:r>
            <a:r>
              <a:rPr lang="tr-TR" sz="1200" dirty="0"/>
              <a:t> </a:t>
            </a:r>
            <a:r>
              <a:rPr lang="tr-TR" sz="1200" dirty="0" err="1"/>
              <a:t>for</a:t>
            </a:r>
            <a:r>
              <a:rPr lang="tr-TR" sz="1200" dirty="0"/>
              <a:t> </a:t>
            </a:r>
            <a:r>
              <a:rPr lang="tr-TR" sz="1200" dirty="0" err="1"/>
              <a:t>the</a:t>
            </a:r>
            <a:r>
              <a:rPr lang="tr-TR" sz="1200" dirty="0"/>
              <a:t> </a:t>
            </a:r>
            <a:r>
              <a:rPr lang="tr-TR" sz="1200" dirty="0" err="1"/>
              <a:t>same</a:t>
            </a:r>
            <a:r>
              <a:rPr lang="tr-TR" sz="1200" dirty="0"/>
              <a:t> </a:t>
            </a:r>
            <a:r>
              <a:rPr lang="tr-TR" sz="1200" dirty="0" err="1"/>
              <a:t>distortion</a:t>
            </a:r>
            <a:r>
              <a:rPr lang="tr-TR" sz="1200" dirty="0"/>
              <a:t> </a:t>
            </a:r>
            <a:r>
              <a:rPr lang="tr-TR" sz="1200" dirty="0" err="1"/>
              <a:t>and</a:t>
            </a:r>
            <a:r>
              <a:rPr lang="tr-TR" sz="1200" dirty="0"/>
              <a:t> </a:t>
            </a:r>
            <a:r>
              <a:rPr lang="en-GB" sz="1200" dirty="0"/>
              <a:t>increased with an increasing distortion.</a:t>
            </a:r>
          </a:p>
        </p:txBody>
      </p:sp>
      <p:sp>
        <p:nvSpPr>
          <p:cNvPr id="4" name="Slide Number Placeholder 3"/>
          <p:cNvSpPr>
            <a:spLocks noGrp="1"/>
          </p:cNvSpPr>
          <p:nvPr>
            <p:ph type="sldNum" sz="quarter" idx="5"/>
          </p:nvPr>
        </p:nvSpPr>
        <p:spPr/>
        <p:txBody>
          <a:bodyPr/>
          <a:lstStyle/>
          <a:p>
            <a:fld id="{3B11F000-9ABA-41EF-9208-3753DF1EF84D}" type="slidenum">
              <a:rPr lang="en-GB" smtClean="0"/>
              <a:t>20</a:t>
            </a:fld>
            <a:endParaRPr lang="en-GB"/>
          </a:p>
        </p:txBody>
      </p:sp>
    </p:spTree>
    <p:extLst>
      <p:ext uri="{BB962C8B-B14F-4D97-AF65-F5344CB8AC3E}">
        <p14:creationId xmlns:p14="http://schemas.microsoft.com/office/powerpoint/2010/main" val="2828161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this study we observed:</a:t>
            </a:r>
          </a:p>
          <a:p>
            <a:r>
              <a:rPr lang="tr-TR" dirty="0" err="1"/>
              <a:t>The</a:t>
            </a:r>
            <a:r>
              <a:rPr lang="tr-TR" dirty="0"/>
              <a:t> TM </a:t>
            </a:r>
            <a:r>
              <a:rPr lang="tr-TR" dirty="0" err="1"/>
              <a:t>vertical</a:t>
            </a:r>
            <a:r>
              <a:rPr lang="tr-TR" dirty="0"/>
              <a:t> </a:t>
            </a:r>
            <a:r>
              <a:rPr lang="tr-TR" dirty="0" err="1"/>
              <a:t>difference</a:t>
            </a:r>
            <a:r>
              <a:rPr lang="tr-TR" dirty="0"/>
              <a:t> </a:t>
            </a:r>
            <a:r>
              <a:rPr lang="tr-TR" dirty="0" err="1"/>
              <a:t>signals</a:t>
            </a:r>
            <a:r>
              <a:rPr lang="tr-TR" dirty="0"/>
              <a:t> Show 3 </a:t>
            </a:r>
            <a:r>
              <a:rPr lang="tr-TR" dirty="0" err="1"/>
              <a:t>times</a:t>
            </a:r>
            <a:r>
              <a:rPr lang="tr-TR" dirty="0"/>
              <a:t> </a:t>
            </a:r>
            <a:r>
              <a:rPr lang="tr-TR" dirty="0" err="1"/>
              <a:t>larger</a:t>
            </a:r>
            <a:r>
              <a:rPr lang="tr-TR" dirty="0"/>
              <a:t> </a:t>
            </a:r>
            <a:r>
              <a:rPr lang="tr-TR" dirty="0" err="1"/>
              <a:t>magnitude</a:t>
            </a:r>
            <a:r>
              <a:rPr lang="tr-TR" dirty="0"/>
              <a:t> </a:t>
            </a:r>
            <a:r>
              <a:rPr lang="tr-TR" dirty="0" err="1"/>
              <a:t>than</a:t>
            </a:r>
            <a:r>
              <a:rPr lang="tr-TR" dirty="0"/>
              <a:t> te </a:t>
            </a:r>
            <a:r>
              <a:rPr lang="tr-TR" dirty="0" err="1"/>
              <a:t>signals</a:t>
            </a:r>
            <a:r>
              <a:rPr lang="tr-TR" dirty="0"/>
              <a:t> </a:t>
            </a:r>
            <a:r>
              <a:rPr lang="tr-TR" dirty="0" err="1"/>
              <a:t>for</a:t>
            </a:r>
            <a:r>
              <a:rPr lang="tr-TR" dirty="0"/>
              <a:t> </a:t>
            </a:r>
            <a:r>
              <a:rPr lang="tr-TR" dirty="0" err="1"/>
              <a:t>the</a:t>
            </a:r>
            <a:r>
              <a:rPr lang="tr-TR" dirty="0"/>
              <a:t> </a:t>
            </a:r>
            <a:r>
              <a:rPr lang="tr-TR" dirty="0" err="1"/>
              <a:t>same</a:t>
            </a:r>
            <a:r>
              <a:rPr lang="tr-TR" dirty="0"/>
              <a:t> </a:t>
            </a:r>
            <a:r>
              <a:rPr lang="tr-TR" dirty="0" err="1"/>
              <a:t>charge</a:t>
            </a:r>
            <a:r>
              <a:rPr lang="tr-TR" dirty="0"/>
              <a:t>.</a:t>
            </a:r>
            <a:endParaRPr lang="en-GB" dirty="0"/>
          </a:p>
          <a:p>
            <a:r>
              <a:rPr lang="en-GB" sz="1200" dirty="0"/>
              <a:t>The locations of the WFM antennas are crucial for the minimum position of V shape response.</a:t>
            </a:r>
          </a:p>
          <a:p>
            <a:r>
              <a:rPr lang="en-GB" sz="1200" dirty="0"/>
              <a:t>TM signals are more sensitive to an attenuation tan TE signals for the same attenuation level.</a:t>
            </a:r>
          </a:p>
          <a:p>
            <a:r>
              <a:rPr lang="en-GB" sz="1200" dirty="0"/>
              <a:t>The difference in minimum positions of TE and TM signals are increasing with an increasing distortion.</a:t>
            </a:r>
          </a:p>
          <a:p>
            <a:r>
              <a:rPr lang="en-GB" sz="1200" dirty="0"/>
              <a:t>And, most probably the combination of the effects studied is the reason of the discrepancy we observed in the experiment.</a:t>
            </a:r>
          </a:p>
        </p:txBody>
      </p:sp>
      <p:sp>
        <p:nvSpPr>
          <p:cNvPr id="4" name="Slide Number Placeholder 3"/>
          <p:cNvSpPr>
            <a:spLocks noGrp="1"/>
          </p:cNvSpPr>
          <p:nvPr>
            <p:ph type="sldNum" sz="quarter" idx="5"/>
          </p:nvPr>
        </p:nvSpPr>
        <p:spPr/>
        <p:txBody>
          <a:bodyPr/>
          <a:lstStyle/>
          <a:p>
            <a:fld id="{61080C70-68B4-4F4A-A051-75FA1D074867}" type="slidenum">
              <a:rPr lang="en-GB" smtClean="0"/>
              <a:t>21</a:t>
            </a:fld>
            <a:endParaRPr lang="en-GB"/>
          </a:p>
        </p:txBody>
      </p:sp>
    </p:spTree>
    <p:extLst>
      <p:ext uri="{BB962C8B-B14F-4D97-AF65-F5344CB8AC3E}">
        <p14:creationId xmlns:p14="http://schemas.microsoft.com/office/powerpoint/2010/main" val="149079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in this section of my presentation, I will continue with the design and construction of a 3D printed spiral load work.</a:t>
            </a:r>
          </a:p>
          <a:p>
            <a:endParaRPr lang="en-GB" dirty="0"/>
          </a:p>
          <a:p>
            <a:r>
              <a:rPr lang="en-GB" dirty="0"/>
              <a:t>The CLIC study uses constant gradient traveling wave type X-Band </a:t>
            </a:r>
            <a:r>
              <a:rPr lang="en-GB" dirty="0" err="1"/>
              <a:t>linacs</a:t>
            </a:r>
            <a:r>
              <a:rPr lang="en-GB" dirty="0"/>
              <a:t> as main </a:t>
            </a:r>
            <a:r>
              <a:rPr lang="en-GB" dirty="0" err="1"/>
              <a:t>linac</a:t>
            </a:r>
            <a:r>
              <a:rPr lang="en-GB" dirty="0"/>
              <a:t>. And these </a:t>
            </a:r>
            <a:r>
              <a:rPr lang="en-GB" dirty="0" err="1"/>
              <a:t>linacs</a:t>
            </a:r>
            <a:r>
              <a:rPr lang="en-GB" dirty="0"/>
              <a:t> require RF loads to absorb the remaining RF power.</a:t>
            </a:r>
          </a:p>
          <a:p>
            <a:r>
              <a:rPr lang="en-GB" dirty="0"/>
              <a:t>And every </a:t>
            </a:r>
            <a:r>
              <a:rPr lang="en-GB" dirty="0" err="1"/>
              <a:t>clic</a:t>
            </a:r>
            <a:r>
              <a:rPr lang="en-GB" dirty="0"/>
              <a:t> rf unit includes 5 rf loads which the most common component in the units. The </a:t>
            </a:r>
            <a:r>
              <a:rPr lang="en-GB" dirty="0" err="1"/>
              <a:t>clic</a:t>
            </a:r>
            <a:r>
              <a:rPr lang="en-GB" dirty="0"/>
              <a:t> final stage includes around 350 thousand rf loads in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Due to the compact design dimensions of X-Band </a:t>
            </a:r>
            <a:r>
              <a:rPr lang="en-GB" sz="1200" dirty="0" err="1"/>
              <a:t>linacs</a:t>
            </a:r>
            <a:r>
              <a:rPr lang="en-GB" sz="1200" dirty="0"/>
              <a:t> and RF network of CLIC unit, limited space is available for the other RF system components like loads.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Several rf loads had been manufactured and tested successfully at CERN.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recent study was the ‘spiral load’.</a:t>
            </a:r>
          </a:p>
          <a:p>
            <a:pPr marL="0" indent="0">
              <a:buFont typeface="Arial" panose="020B0604020202020204" pitchFamily="34" charset="0"/>
              <a:buNone/>
            </a:pPr>
            <a:r>
              <a:rPr lang="en-GB" sz="1200" dirty="0"/>
              <a:t>And this spiral design should be placed with 45</a:t>
            </a:r>
            <a:r>
              <a:rPr lang="en-GB" sz="1200" baseline="30000" dirty="0"/>
              <a:t>o</a:t>
            </a:r>
            <a:r>
              <a:rPr lang="en-GB" sz="1200" dirty="0"/>
              <a:t> angle to allow additive 3D printing., because of the layer by layer manufacturing.</a:t>
            </a:r>
          </a:p>
          <a:p>
            <a:pPr marL="0" indent="0">
              <a:buFont typeface="Arial" panose="020B0604020202020204" pitchFamily="34" charset="0"/>
              <a:buNone/>
            </a:pPr>
            <a:r>
              <a:rPr lang="en-GB" sz="1200" dirty="0"/>
              <a:t>This placement allows to produce </a:t>
            </a:r>
            <a:r>
              <a:rPr lang="en-GB" sz="1200" dirty="0">
                <a:solidFill>
                  <a:srgbClr val="FF0000"/>
                </a:solidFill>
              </a:rPr>
              <a:t>only 1 load </a:t>
            </a:r>
            <a:r>
              <a:rPr lang="en-GB" sz="1200" dirty="0"/>
              <a:t>during an additive manufacturing cycle. Also, causes </a:t>
            </a:r>
            <a:r>
              <a:rPr lang="en-GB" sz="1200" dirty="0">
                <a:solidFill>
                  <a:srgbClr val="FF0000"/>
                </a:solidFill>
              </a:rPr>
              <a:t>material loss which is the most expensive case of the additive printing</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The aim of this study is optimizing the cross-section of the spiral loads allowing direct horizontal placing and stackable design to decrease the material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 and increase the number of produced loads in one run in the case of serial production.</a:t>
            </a:r>
          </a:p>
        </p:txBody>
      </p:sp>
      <p:sp>
        <p:nvSpPr>
          <p:cNvPr id="4" name="Slide Number Placeholder 3"/>
          <p:cNvSpPr>
            <a:spLocks noGrp="1"/>
          </p:cNvSpPr>
          <p:nvPr>
            <p:ph type="sldNum" sz="quarter" idx="5"/>
          </p:nvPr>
        </p:nvSpPr>
        <p:spPr/>
        <p:txBody>
          <a:bodyPr/>
          <a:lstStyle/>
          <a:p>
            <a:fld id="{61080C70-68B4-4F4A-A051-75FA1D074867}" type="slidenum">
              <a:rPr lang="en-GB" smtClean="0"/>
              <a:t>22</a:t>
            </a:fld>
            <a:endParaRPr lang="en-GB"/>
          </a:p>
        </p:txBody>
      </p:sp>
    </p:spTree>
    <p:extLst>
      <p:ext uri="{BB962C8B-B14F-4D97-AF65-F5344CB8AC3E}">
        <p14:creationId xmlns:p14="http://schemas.microsoft.com/office/powerpoint/2010/main" val="224155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The design process had started with creating the sections of the straight version of the load with an optimized cross-section; first part is the wr90 input transition, middle section is the tapered part which is getting narrower from the connection between input transition part and last section is the straight part which has the same dimensions and constructs the end of the load.</a:t>
            </a:r>
          </a:p>
          <a:p>
            <a:pPr marL="0" indent="0">
              <a:buFont typeface="Arial" panose="020B0604020202020204" pitchFamily="34" charset="0"/>
              <a:buNone/>
            </a:pPr>
            <a:r>
              <a:rPr lang="en-GB" sz="1200" dirty="0"/>
              <a:t>Then, turning the flat corners to the </a:t>
            </a:r>
            <a:r>
              <a:rPr lang="en-GB" sz="1200" dirty="0" err="1"/>
              <a:t>triangulars</a:t>
            </a:r>
            <a:r>
              <a:rPr lang="en-GB" sz="1200" dirty="0"/>
              <a:t>, 90deg on the edges.</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Working principle of the load is conductor loss which absorbs the electromagnetic signals on the lossy inner surfaces.</a:t>
            </a:r>
          </a:p>
          <a:p>
            <a:pPr marL="0" indent="0">
              <a:buFont typeface="Arial" panose="020B0604020202020204" pitchFamily="34" charset="0"/>
              <a:buNone/>
            </a:pPr>
            <a:r>
              <a:rPr lang="en-GB" sz="1200" dirty="0"/>
              <a:t>The simulated material is Ti6Al4V alloy   (conductivity -&gt; 6.10</a:t>
            </a:r>
            <a:r>
              <a:rPr lang="en-GB" sz="1200" baseline="30000" dirty="0"/>
              <a:t>5</a:t>
            </a:r>
            <a:r>
              <a:rPr lang="en-GB" sz="1200" dirty="0"/>
              <a:t> S/m) which is already commercial material using in aerospace applications.</a:t>
            </a:r>
          </a:p>
          <a:p>
            <a:pPr marL="0" indent="0">
              <a:buFont typeface="Arial" panose="020B0604020202020204" pitchFamily="34" charset="0"/>
              <a:buNone/>
            </a:pPr>
            <a:r>
              <a:rPr lang="en-GB" sz="1200" dirty="0"/>
              <a:t>The previous design dimensions had been applied to the design with optimized cross-section and several simulations performed by HFSS to obtain the appropriate electric field distribution and reflection value below -30dB at 12 GHz.</a:t>
            </a:r>
          </a:p>
          <a:p>
            <a:pPr marL="0" indent="0">
              <a:buFont typeface="Arial" panose="020B0604020202020204" pitchFamily="34" charset="0"/>
              <a:buNone/>
            </a:pPr>
            <a:r>
              <a:rPr lang="en-GB" sz="1200" dirty="0"/>
              <a:t>After fixing the straight model dimensions, the work continued with the spiral RF design.</a:t>
            </a:r>
          </a:p>
        </p:txBody>
      </p:sp>
      <p:sp>
        <p:nvSpPr>
          <p:cNvPr id="4" name="Slide Number Placeholder 3"/>
          <p:cNvSpPr>
            <a:spLocks noGrp="1"/>
          </p:cNvSpPr>
          <p:nvPr>
            <p:ph type="sldNum" sz="quarter" idx="5"/>
          </p:nvPr>
        </p:nvSpPr>
        <p:spPr/>
        <p:txBody>
          <a:bodyPr/>
          <a:lstStyle/>
          <a:p>
            <a:fld id="{61080C70-68B4-4F4A-A051-75FA1D074867}" type="slidenum">
              <a:rPr lang="en-GB" smtClean="0"/>
              <a:t>24</a:t>
            </a:fld>
            <a:endParaRPr lang="en-GB"/>
          </a:p>
        </p:txBody>
      </p:sp>
    </p:spTree>
    <p:extLst>
      <p:ext uri="{BB962C8B-B14F-4D97-AF65-F5344CB8AC3E}">
        <p14:creationId xmlns:p14="http://schemas.microsoft.com/office/powerpoint/2010/main" val="1365444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800" dirty="0">
                <a:effectLst/>
                <a:ea typeface="Times New Roman" panose="02020603050405020304" pitchFamily="18" charset="0"/>
                <a:cs typeface="Times New Roman" panose="02020603050405020304" pitchFamily="18" charset="0"/>
              </a:rPr>
              <a:t>For the work on the spiral model, a CATIA model was created based on an Archimedes spiral geometry on the straight part, </a:t>
            </a:r>
          </a:p>
          <a:p>
            <a:pPr marL="0" indent="0">
              <a:buFont typeface="Arial" panose="020B0604020202020204" pitchFamily="34" charset="0"/>
              <a:buNone/>
            </a:pPr>
            <a:r>
              <a:rPr lang="en-GB" sz="1200" kern="800" dirty="0">
                <a:effectLst/>
                <a:ea typeface="Times New Roman" panose="02020603050405020304" pitchFamily="18" charset="0"/>
                <a:cs typeface="Times New Roman" panose="02020603050405020304" pitchFamily="18" charset="0"/>
              </a:rPr>
              <a:t>while keeping the gap constant between spiral surfaces on tapered part. </a:t>
            </a:r>
          </a:p>
          <a:p>
            <a:pPr marL="0" indent="0">
              <a:buFont typeface="Arial" panose="020B0604020202020204" pitchFamily="34" charset="0"/>
              <a:buNone/>
            </a:pPr>
            <a:r>
              <a:rPr lang="en-GB" sz="1200" dirty="0"/>
              <a:t>Parallel progress was carried out with alternating RF and mechanical design parametric model.</a:t>
            </a:r>
          </a:p>
          <a:p>
            <a:pPr marL="0" indent="0">
              <a:buFont typeface="Arial" panose="020B0604020202020204" pitchFamily="34" charset="0"/>
              <a:buNone/>
            </a:pPr>
            <a:r>
              <a:rPr lang="en-GB" sz="1200" kern="800" dirty="0">
                <a:effectLst/>
                <a:ea typeface="Times New Roman" panose="02020603050405020304" pitchFamily="18" charset="0"/>
                <a:cs typeface="Times New Roman" panose="02020603050405020304" pitchFamily="18" charset="0"/>
              </a:rPr>
              <a:t>After several interactions, the spiral model obtained with reflection under -30 dB at 12 GHz. Although, there is a slight change on reflection between straight and spiral model, the reflection is still acceptable.</a:t>
            </a:r>
            <a:endParaRPr lang="en-GB" dirty="0"/>
          </a:p>
        </p:txBody>
      </p:sp>
      <p:sp>
        <p:nvSpPr>
          <p:cNvPr id="4" name="Slide Number Placeholder 3"/>
          <p:cNvSpPr>
            <a:spLocks noGrp="1"/>
          </p:cNvSpPr>
          <p:nvPr>
            <p:ph type="sldNum" sz="quarter" idx="5"/>
          </p:nvPr>
        </p:nvSpPr>
        <p:spPr/>
        <p:txBody>
          <a:bodyPr/>
          <a:lstStyle/>
          <a:p>
            <a:fld id="{61080C70-68B4-4F4A-A051-75FA1D074867}" type="slidenum">
              <a:rPr lang="en-GB" smtClean="0"/>
              <a:t>25</a:t>
            </a:fld>
            <a:endParaRPr lang="en-GB"/>
          </a:p>
        </p:txBody>
      </p:sp>
    </p:spTree>
    <p:extLst>
      <p:ext uri="{BB962C8B-B14F-4D97-AF65-F5344CB8AC3E}">
        <p14:creationId xmlns:p14="http://schemas.microsoft.com/office/powerpoint/2010/main" val="2412743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After fixing the spiral model RF dimensions, the design process continued with implementing the internal vacuum pumping holes inside the load.</a:t>
            </a:r>
          </a:p>
          <a:p>
            <a:pPr marL="0" indent="0">
              <a:buFont typeface="Arial" panose="020B0604020202020204" pitchFamily="34" charset="0"/>
              <a:buNone/>
            </a:pPr>
            <a:r>
              <a:rPr lang="en-GB" sz="1200" dirty="0"/>
              <a:t>-The cut-off frequency of the load shifted by 350 MHz due to the vacuum holes which causes decrease on the frequency effective length.</a:t>
            </a:r>
          </a:p>
          <a:p>
            <a:pPr marL="0" indent="0">
              <a:buFont typeface="Arial" panose="020B0604020202020204" pitchFamily="34" charset="0"/>
              <a:buNone/>
            </a:pPr>
            <a:r>
              <a:rPr lang="en-GB" sz="1200" dirty="0"/>
              <a:t>-And this situation compensated by 0.3 mm increase on H2 parameter which is the width of the straight part and determines the cut-off frequency of the load.</a:t>
            </a:r>
          </a:p>
          <a:p>
            <a:pPr marL="0" indent="0">
              <a:buFont typeface="Arial" panose="020B0604020202020204" pitchFamily="34" charset="0"/>
              <a:buNone/>
            </a:pPr>
            <a:r>
              <a:rPr lang="en-GB" sz="1200" dirty="0"/>
              <a:t>-After this frequency shift recovery, signal peak occurred on the reflection at 12 GHz due to the lack of vacuum holes at the outer surface of the structure which causes an asymmetric behaviour for the electric field distribution.</a:t>
            </a:r>
          </a:p>
          <a:p>
            <a:pPr marL="0" indent="0">
              <a:buFont typeface="Arial" panose="020B0604020202020204" pitchFamily="34" charset="0"/>
              <a:buNone/>
            </a:pPr>
            <a:r>
              <a:rPr lang="en-GB" sz="1200" dirty="0"/>
              <a:t>-This occurred peak on reflection at 12 GHz recovered by a 3 mm diameter tuning hole placed under input transition of the load.</a:t>
            </a:r>
          </a:p>
          <a:p>
            <a:pPr marL="0" indent="0">
              <a:buFont typeface="Arial" panose="020B0604020202020204" pitchFamily="34" charset="0"/>
              <a:buNone/>
            </a:pPr>
            <a:r>
              <a:rPr lang="en-GB" sz="1200" dirty="0"/>
              <a:t>-Next, the mechanical design was completed by integrating cooling channels and a CF16 vacuum flange in CATIA.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final RF design (with/without roughness) showed reflection below -30 dB at 12 GHz. Also for the cross-check, the model extracted from mechanical design was simulated and showed reflection below -30dB indicated as red curve on the plot in the middle.</a:t>
            </a:r>
          </a:p>
          <a:p>
            <a:r>
              <a:rPr lang="en-GB" dirty="0"/>
              <a:t>And the prototypes manufactured.</a:t>
            </a:r>
          </a:p>
        </p:txBody>
      </p:sp>
      <p:sp>
        <p:nvSpPr>
          <p:cNvPr id="4" name="Slide Number Placeholder 3"/>
          <p:cNvSpPr>
            <a:spLocks noGrp="1"/>
          </p:cNvSpPr>
          <p:nvPr>
            <p:ph type="sldNum" sz="quarter" idx="5"/>
          </p:nvPr>
        </p:nvSpPr>
        <p:spPr/>
        <p:txBody>
          <a:bodyPr/>
          <a:lstStyle/>
          <a:p>
            <a:fld id="{61080C70-68B4-4F4A-A051-75FA1D074867}" type="slidenum">
              <a:rPr lang="en-GB" smtClean="0"/>
              <a:t>26</a:t>
            </a:fld>
            <a:endParaRPr lang="en-GB"/>
          </a:p>
        </p:txBody>
      </p:sp>
    </p:spTree>
    <p:extLst>
      <p:ext uri="{BB962C8B-B14F-4D97-AF65-F5344CB8AC3E}">
        <p14:creationId xmlns:p14="http://schemas.microsoft.com/office/powerpoint/2010/main" val="396946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61080C70-68B4-4F4A-A051-75FA1D074867}" type="slidenum">
              <a:rPr lang="en-GB" smtClean="0"/>
              <a:t>27</a:t>
            </a:fld>
            <a:endParaRPr lang="en-GB"/>
          </a:p>
        </p:txBody>
      </p:sp>
    </p:spTree>
    <p:extLst>
      <p:ext uri="{BB962C8B-B14F-4D97-AF65-F5344CB8AC3E}">
        <p14:creationId xmlns:p14="http://schemas.microsoft.com/office/powerpoint/2010/main" val="3818032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p>
          <a:p>
            <a:r>
              <a:rPr lang="tr-TR" dirty="0"/>
              <a:t>Knowledge transfer </a:t>
            </a:r>
            <a:r>
              <a:rPr lang="tr-TR" dirty="0" err="1"/>
              <a:t>between</a:t>
            </a:r>
            <a:r>
              <a:rPr lang="tr-TR" dirty="0"/>
              <a:t> CERN </a:t>
            </a:r>
            <a:r>
              <a:rPr lang="tr-TR" dirty="0" err="1"/>
              <a:t>additive</a:t>
            </a:r>
            <a:r>
              <a:rPr lang="tr-TR" dirty="0"/>
              <a:t> </a:t>
            </a:r>
            <a:r>
              <a:rPr lang="tr-TR" dirty="0" err="1"/>
              <a:t>manufacturing</a:t>
            </a:r>
            <a:r>
              <a:rPr lang="tr-TR" dirty="0"/>
              <a:t> </a:t>
            </a:r>
            <a:r>
              <a:rPr lang="tr-TR" dirty="0" err="1"/>
              <a:t>group</a:t>
            </a:r>
            <a:r>
              <a:rPr lang="tr-TR" dirty="0"/>
              <a:t> </a:t>
            </a:r>
            <a:r>
              <a:rPr lang="tr-TR" dirty="0" err="1"/>
              <a:t>and</a:t>
            </a:r>
            <a:r>
              <a:rPr lang="tr-TR" dirty="0"/>
              <a:t> </a:t>
            </a:r>
            <a:r>
              <a:rPr lang="tr-TR" dirty="0" err="1"/>
              <a:t>vendor</a:t>
            </a:r>
            <a:r>
              <a:rPr lang="tr-TR" dirty="0"/>
              <a:t> </a:t>
            </a:r>
            <a:r>
              <a:rPr lang="tr-TR" dirty="0" err="1"/>
              <a:t>companies</a:t>
            </a:r>
            <a:r>
              <a:rPr lang="tr-TR" dirty="0"/>
              <a:t> can be </a:t>
            </a:r>
            <a:r>
              <a:rPr lang="tr-TR" dirty="0" err="1"/>
              <a:t>considered</a:t>
            </a:r>
            <a:r>
              <a:rPr lang="tr-TR" dirty="0"/>
              <a:t> </a:t>
            </a:r>
            <a:r>
              <a:rPr lang="tr-TR" dirty="0" err="1"/>
              <a:t>for</a:t>
            </a:r>
            <a:r>
              <a:rPr lang="tr-TR" dirty="0"/>
              <a:t> </a:t>
            </a:r>
            <a:r>
              <a:rPr lang="tr-TR" dirty="0" err="1"/>
              <a:t>better</a:t>
            </a:r>
            <a:r>
              <a:rPr lang="tr-TR" dirty="0"/>
              <a:t> </a:t>
            </a:r>
            <a:r>
              <a:rPr lang="tr-TR" dirty="0" err="1"/>
              <a:t>products</a:t>
            </a:r>
            <a:r>
              <a:rPr lang="tr-TR" dirty="0"/>
              <a:t> in </a:t>
            </a:r>
            <a:r>
              <a:rPr lang="tr-TR" dirty="0" err="1"/>
              <a:t>the</a:t>
            </a:r>
            <a:r>
              <a:rPr lang="tr-TR" dirty="0"/>
              <a:t> </a:t>
            </a:r>
            <a:r>
              <a:rPr lang="tr-TR" dirty="0" err="1"/>
              <a:t>case</a:t>
            </a:r>
            <a:r>
              <a:rPr lang="tr-TR" dirty="0"/>
              <a:t> of </a:t>
            </a:r>
            <a:r>
              <a:rPr lang="tr-TR" dirty="0" err="1"/>
              <a:t>mass</a:t>
            </a:r>
            <a:r>
              <a:rPr lang="tr-TR" dirty="0"/>
              <a:t> </a:t>
            </a:r>
            <a:r>
              <a:rPr lang="tr-TR" dirty="0" err="1"/>
              <a:t>production</a:t>
            </a:r>
            <a:r>
              <a:rPr lang="tr-TR" dirty="0"/>
              <a:t>.</a:t>
            </a:r>
          </a:p>
        </p:txBody>
      </p:sp>
      <p:sp>
        <p:nvSpPr>
          <p:cNvPr id="4" name="Slayt Numarası Yer Tutucusu 3"/>
          <p:cNvSpPr>
            <a:spLocks noGrp="1"/>
          </p:cNvSpPr>
          <p:nvPr>
            <p:ph type="sldNum" sz="quarter" idx="5"/>
          </p:nvPr>
        </p:nvSpPr>
        <p:spPr/>
        <p:txBody>
          <a:bodyPr/>
          <a:lstStyle/>
          <a:p>
            <a:fld id="{4CA743D4-1169-4FF9-9160-F510443DC458}" type="slidenum">
              <a:rPr lang="en-GB" smtClean="0"/>
              <a:t>28</a:t>
            </a:fld>
            <a:endParaRPr lang="en-GB"/>
          </a:p>
        </p:txBody>
      </p:sp>
    </p:spTree>
    <p:extLst>
      <p:ext uri="{BB962C8B-B14F-4D97-AF65-F5344CB8AC3E}">
        <p14:creationId xmlns:p14="http://schemas.microsoft.com/office/powerpoint/2010/main" val="2337451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61080C70-68B4-4F4A-A051-75FA1D074867}" type="slidenum">
              <a:rPr lang="en-GB" smtClean="0"/>
              <a:t>29</a:t>
            </a:fld>
            <a:endParaRPr lang="en-GB"/>
          </a:p>
        </p:txBody>
      </p:sp>
    </p:spTree>
    <p:extLst>
      <p:ext uri="{BB962C8B-B14F-4D97-AF65-F5344CB8AC3E}">
        <p14:creationId xmlns:p14="http://schemas.microsoft.com/office/powerpoint/2010/main" val="3423741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61080C70-68B4-4F4A-A051-75FA1D074867}" type="slidenum">
              <a:rPr lang="en-GB" smtClean="0"/>
              <a:t>30</a:t>
            </a:fld>
            <a:endParaRPr lang="en-GB"/>
          </a:p>
        </p:txBody>
      </p:sp>
    </p:spTree>
    <p:extLst>
      <p:ext uri="{BB962C8B-B14F-4D97-AF65-F5344CB8AC3E}">
        <p14:creationId xmlns:p14="http://schemas.microsoft.com/office/powerpoint/2010/main" val="257156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X </a:t>
            </a:r>
            <a:r>
              <a:rPr lang="tr-TR" dirty="0" err="1"/>
              <a:t>band</a:t>
            </a:r>
            <a:r>
              <a:rPr lang="tr-TR" dirty="0"/>
              <a:t> </a:t>
            </a:r>
            <a:r>
              <a:rPr lang="tr-TR" dirty="0" err="1"/>
              <a:t>acceleration</a:t>
            </a:r>
            <a:r>
              <a:rPr lang="tr-TR" dirty="0"/>
              <a:t>..</a:t>
            </a:r>
          </a:p>
          <a:p>
            <a:r>
              <a:rPr lang="tr-TR" dirty="0"/>
              <a:t>X </a:t>
            </a:r>
            <a:r>
              <a:rPr lang="tr-TR" dirty="0" err="1"/>
              <a:t>band</a:t>
            </a:r>
            <a:r>
              <a:rPr lang="tr-TR" dirty="0"/>
              <a:t> </a:t>
            </a:r>
            <a:r>
              <a:rPr lang="tr-TR" dirty="0" err="1"/>
              <a:t>allows</a:t>
            </a:r>
            <a:r>
              <a:rPr lang="tr-TR" dirty="0"/>
              <a:t>..</a:t>
            </a:r>
          </a:p>
          <a:p>
            <a:r>
              <a:rPr lang="tr-TR" dirty="0" err="1"/>
              <a:t>These</a:t>
            </a:r>
            <a:r>
              <a:rPr lang="tr-TR" dirty="0"/>
              <a:t> </a:t>
            </a:r>
            <a:r>
              <a:rPr lang="tr-TR" dirty="0" err="1"/>
              <a:t>features</a:t>
            </a:r>
            <a:r>
              <a:rPr lang="tr-TR" dirty="0"/>
              <a:t>…</a:t>
            </a:r>
          </a:p>
          <a:p>
            <a:r>
              <a:rPr lang="tr-TR" dirty="0" err="1"/>
              <a:t>Like</a:t>
            </a:r>
            <a:r>
              <a:rPr lang="tr-TR" dirty="0"/>
              <a:t> </a:t>
            </a:r>
            <a:r>
              <a:rPr lang="tr-TR" dirty="0" err="1"/>
              <a:t>the</a:t>
            </a:r>
            <a:r>
              <a:rPr lang="tr-TR" dirty="0"/>
              <a:t> </a:t>
            </a:r>
            <a:r>
              <a:rPr lang="tr-TR" dirty="0" err="1"/>
              <a:t>applications</a:t>
            </a:r>
            <a:r>
              <a:rPr lang="tr-TR" dirty="0"/>
              <a:t> of. …  </a:t>
            </a:r>
            <a:r>
              <a:rPr lang="tr-TR" dirty="0" err="1"/>
              <a:t>also</a:t>
            </a:r>
            <a:r>
              <a:rPr lang="tr-TR" dirty="0"/>
              <a:t>, </a:t>
            </a:r>
            <a:r>
              <a:rPr lang="tr-TR" dirty="0" err="1"/>
              <a:t>tehre</a:t>
            </a:r>
            <a:r>
              <a:rPr lang="tr-TR" dirty="0"/>
              <a:t> </a:t>
            </a:r>
            <a:r>
              <a:rPr lang="tr-TR" dirty="0" err="1"/>
              <a:t>are</a:t>
            </a:r>
            <a:r>
              <a:rPr lang="tr-TR" dirty="0"/>
              <a:t> </a:t>
            </a:r>
            <a:r>
              <a:rPr lang="tr-TR" dirty="0" err="1"/>
              <a:t>research</a:t>
            </a:r>
            <a:r>
              <a:rPr lang="tr-TR" dirty="0"/>
              <a:t> </a:t>
            </a:r>
            <a:r>
              <a:rPr lang="tr-TR" dirty="0" err="1"/>
              <a:t>and</a:t>
            </a:r>
            <a:r>
              <a:rPr lang="tr-TR" dirty="0"/>
              <a:t> </a:t>
            </a:r>
            <a:r>
              <a:rPr lang="tr-TR" dirty="0" err="1"/>
              <a:t>expertise</a:t>
            </a:r>
            <a:r>
              <a:rPr lang="tr-TR" dirty="0"/>
              <a:t> background </a:t>
            </a:r>
            <a:r>
              <a:rPr lang="tr-TR" dirty="0" err="1"/>
              <a:t>from</a:t>
            </a:r>
            <a:r>
              <a:rPr lang="tr-TR" dirty="0"/>
              <a:t> </a:t>
            </a:r>
            <a:r>
              <a:rPr lang="tr-TR" dirty="0" err="1"/>
              <a:t>previous</a:t>
            </a:r>
            <a:r>
              <a:rPr lang="tr-TR" dirty="0"/>
              <a:t> </a:t>
            </a:r>
            <a:r>
              <a:rPr lang="tr-TR" dirty="0" err="1"/>
              <a:t>studies</a:t>
            </a:r>
            <a:r>
              <a:rPr lang="tr-TR" dirty="0"/>
              <a:t> at SLAC. </a:t>
            </a:r>
            <a:r>
              <a:rPr lang="tr-TR" dirty="0" err="1"/>
              <a:t>And</a:t>
            </a:r>
            <a:r>
              <a:rPr lang="tr-TR" dirty="0"/>
              <a:t> </a:t>
            </a:r>
            <a:r>
              <a:rPr lang="tr-TR" dirty="0" err="1"/>
              <a:t>the</a:t>
            </a:r>
            <a:r>
              <a:rPr lang="tr-TR" dirty="0"/>
              <a:t> </a:t>
            </a:r>
            <a:r>
              <a:rPr lang="tr-TR" dirty="0" err="1"/>
              <a:t>progress</a:t>
            </a:r>
            <a:r>
              <a:rPr lang="tr-TR" dirty="0"/>
              <a:t> on </a:t>
            </a:r>
            <a:r>
              <a:rPr lang="tr-TR" dirty="0" err="1"/>
              <a:t>the</a:t>
            </a:r>
            <a:r>
              <a:rPr lang="tr-TR" dirty="0"/>
              <a:t> </a:t>
            </a:r>
            <a:r>
              <a:rPr lang="tr-TR" dirty="0" err="1"/>
              <a:t>improvement</a:t>
            </a:r>
            <a:r>
              <a:rPr lang="tr-TR" dirty="0"/>
              <a:t> of </a:t>
            </a:r>
            <a:r>
              <a:rPr lang="tr-TR" dirty="0" err="1"/>
              <a:t>this</a:t>
            </a:r>
            <a:r>
              <a:rPr lang="tr-TR" dirty="0"/>
              <a:t> </a:t>
            </a:r>
            <a:r>
              <a:rPr lang="tr-TR" dirty="0" err="1"/>
              <a:t>technology</a:t>
            </a:r>
            <a:r>
              <a:rPr lang="tr-TR" dirty="0"/>
              <a:t>…</a:t>
            </a:r>
          </a:p>
        </p:txBody>
      </p:sp>
      <p:sp>
        <p:nvSpPr>
          <p:cNvPr id="4" name="Slayt Numarası Yer Tutucusu 3"/>
          <p:cNvSpPr>
            <a:spLocks noGrp="1"/>
          </p:cNvSpPr>
          <p:nvPr>
            <p:ph type="sldNum" sz="quarter" idx="5"/>
          </p:nvPr>
        </p:nvSpPr>
        <p:spPr/>
        <p:txBody>
          <a:bodyPr/>
          <a:lstStyle/>
          <a:p>
            <a:fld id="{4CA743D4-1169-4FF9-9160-F510443DC458}" type="slidenum">
              <a:rPr lang="en-GB" smtClean="0"/>
              <a:t>3</a:t>
            </a:fld>
            <a:endParaRPr lang="en-GB"/>
          </a:p>
        </p:txBody>
      </p:sp>
    </p:spTree>
    <p:extLst>
      <p:ext uri="{BB962C8B-B14F-4D97-AF65-F5344CB8AC3E}">
        <p14:creationId xmlns:p14="http://schemas.microsoft.com/office/powerpoint/2010/main" val="3524282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polynomial regression applied to each </a:t>
            </a:r>
          </a:p>
          <a:p>
            <a:endParaRPr lang="en-GB" dirty="0"/>
          </a:p>
          <a:p>
            <a:r>
              <a:rPr lang="en-GB" dirty="0"/>
              <a:t>The difference between minimum positions are increasing with an increasing distortion.</a:t>
            </a:r>
          </a:p>
          <a:p>
            <a:endParaRPr lang="en-GB" dirty="0"/>
          </a:p>
          <a:p>
            <a:r>
              <a:rPr lang="en-GB" dirty="0"/>
              <a:t>Polynomial fitting equation can be added.</a:t>
            </a:r>
          </a:p>
        </p:txBody>
      </p:sp>
      <p:sp>
        <p:nvSpPr>
          <p:cNvPr id="4" name="Slide Number Placeholder 3"/>
          <p:cNvSpPr>
            <a:spLocks noGrp="1"/>
          </p:cNvSpPr>
          <p:nvPr>
            <p:ph type="sldNum" sz="quarter" idx="5"/>
          </p:nvPr>
        </p:nvSpPr>
        <p:spPr/>
        <p:txBody>
          <a:bodyPr/>
          <a:lstStyle/>
          <a:p>
            <a:fld id="{3B11F000-9ABA-41EF-9208-3753DF1EF84D}" type="slidenum">
              <a:rPr lang="en-GB" smtClean="0"/>
              <a:t>40</a:t>
            </a:fld>
            <a:endParaRPr lang="en-GB"/>
          </a:p>
        </p:txBody>
      </p:sp>
    </p:spTree>
    <p:extLst>
      <p:ext uri="{BB962C8B-B14F-4D97-AF65-F5344CB8AC3E}">
        <p14:creationId xmlns:p14="http://schemas.microsoft.com/office/powerpoint/2010/main" val="1630940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000-9ABA-41EF-9208-3753DF1EF84D}" type="slidenum">
              <a:rPr lang="en-GB" smtClean="0"/>
              <a:t>41</a:t>
            </a:fld>
            <a:endParaRPr lang="en-GB"/>
          </a:p>
        </p:txBody>
      </p:sp>
    </p:spTree>
    <p:extLst>
      <p:ext uri="{BB962C8B-B14F-4D97-AF65-F5344CB8AC3E}">
        <p14:creationId xmlns:p14="http://schemas.microsoft.com/office/powerpoint/2010/main" val="891238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000-9ABA-41EF-9208-3753DF1EF84D}" type="slidenum">
              <a:rPr lang="en-GB" smtClean="0"/>
              <a:t>42</a:t>
            </a:fld>
            <a:endParaRPr lang="en-GB"/>
          </a:p>
        </p:txBody>
      </p:sp>
    </p:spTree>
    <p:extLst>
      <p:ext uri="{BB962C8B-B14F-4D97-AF65-F5344CB8AC3E}">
        <p14:creationId xmlns:p14="http://schemas.microsoft.com/office/powerpoint/2010/main" val="3130659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3B11F000-9ABA-41EF-9208-3753DF1EF84D}" type="slidenum">
              <a:rPr lang="en-GB" smtClean="0"/>
              <a:t>44</a:t>
            </a:fld>
            <a:endParaRPr lang="en-GB"/>
          </a:p>
        </p:txBody>
      </p:sp>
    </p:spTree>
    <p:extLst>
      <p:ext uri="{BB962C8B-B14F-4D97-AF65-F5344CB8AC3E}">
        <p14:creationId xmlns:p14="http://schemas.microsoft.com/office/powerpoint/2010/main" val="338501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All</a:t>
            </a:r>
            <a:r>
              <a:rPr lang="tr-TR" dirty="0"/>
              <a:t> </a:t>
            </a:r>
            <a:r>
              <a:rPr lang="tr-TR" dirty="0" err="1"/>
              <a:t>the</a:t>
            </a:r>
            <a:r>
              <a:rPr lang="tr-TR" dirty="0"/>
              <a:t> RF network…</a:t>
            </a:r>
          </a:p>
          <a:p>
            <a:r>
              <a:rPr lang="tr-TR" dirty="0" err="1"/>
              <a:t>In</a:t>
            </a:r>
            <a:r>
              <a:rPr lang="tr-TR" dirty="0"/>
              <a:t> </a:t>
            </a:r>
            <a:r>
              <a:rPr lang="tr-TR" dirty="0" err="1"/>
              <a:t>this</a:t>
            </a:r>
            <a:r>
              <a:rPr lang="tr-TR" dirty="0"/>
              <a:t> </a:t>
            </a:r>
            <a:r>
              <a:rPr lang="tr-TR" dirty="0" err="1"/>
              <a:t>work</a:t>
            </a:r>
            <a:r>
              <a:rPr lang="tr-TR" dirty="0"/>
              <a:t>, …</a:t>
            </a:r>
          </a:p>
        </p:txBody>
      </p:sp>
      <p:sp>
        <p:nvSpPr>
          <p:cNvPr id="4" name="Slayt Numarası Yer Tutucusu 3"/>
          <p:cNvSpPr>
            <a:spLocks noGrp="1"/>
          </p:cNvSpPr>
          <p:nvPr>
            <p:ph type="sldNum" sz="quarter" idx="5"/>
          </p:nvPr>
        </p:nvSpPr>
        <p:spPr/>
        <p:txBody>
          <a:bodyPr/>
          <a:lstStyle/>
          <a:p>
            <a:fld id="{4CA743D4-1169-4FF9-9160-F510443DC458}" type="slidenum">
              <a:rPr lang="en-GB" smtClean="0"/>
              <a:t>4</a:t>
            </a:fld>
            <a:endParaRPr lang="en-GB"/>
          </a:p>
        </p:txBody>
      </p:sp>
    </p:spTree>
    <p:extLst>
      <p:ext uri="{BB962C8B-B14F-4D97-AF65-F5344CB8AC3E}">
        <p14:creationId xmlns:p14="http://schemas.microsoft.com/office/powerpoint/2010/main" val="229611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 </a:t>
            </a:r>
            <a:r>
              <a:rPr lang="tr-TR" dirty="0" err="1"/>
              <a:t>want</a:t>
            </a:r>
            <a:r>
              <a:rPr lang="tr-TR" dirty="0"/>
              <a:t> </a:t>
            </a:r>
            <a:r>
              <a:rPr lang="tr-TR" dirty="0" err="1"/>
              <a:t>to</a:t>
            </a:r>
            <a:r>
              <a:rPr lang="tr-TR" dirty="0"/>
              <a:t> </a:t>
            </a:r>
            <a:r>
              <a:rPr lang="tr-TR" dirty="0" err="1"/>
              <a:t>continue</a:t>
            </a:r>
            <a:r>
              <a:rPr lang="tr-TR" dirty="0"/>
              <a:t> </a:t>
            </a:r>
            <a:r>
              <a:rPr lang="tr-TR" dirty="0" err="1"/>
              <a:t>with</a:t>
            </a:r>
            <a:r>
              <a:rPr lang="tr-TR" dirty="0"/>
              <a:t> </a:t>
            </a:r>
            <a:r>
              <a:rPr lang="tr-TR" dirty="0" err="1"/>
              <a:t>the</a:t>
            </a:r>
            <a:r>
              <a:rPr lang="tr-TR" dirty="0"/>
              <a:t> </a:t>
            </a:r>
            <a:r>
              <a:rPr lang="tr-TR" dirty="0" err="1"/>
              <a:t>wfms</a:t>
            </a:r>
            <a:r>
              <a:rPr lang="tr-TR" dirty="0"/>
              <a:t> </a:t>
            </a:r>
            <a:r>
              <a:rPr lang="tr-TR" dirty="0" err="1"/>
              <a:t>study</a:t>
            </a:r>
            <a:r>
              <a:rPr lang="tr-TR" dirty="0"/>
              <a:t>…</a:t>
            </a:r>
          </a:p>
        </p:txBody>
      </p:sp>
      <p:sp>
        <p:nvSpPr>
          <p:cNvPr id="4" name="Slayt Numarası Yer Tutucusu 3"/>
          <p:cNvSpPr>
            <a:spLocks noGrp="1"/>
          </p:cNvSpPr>
          <p:nvPr>
            <p:ph type="sldNum" sz="quarter" idx="5"/>
          </p:nvPr>
        </p:nvSpPr>
        <p:spPr/>
        <p:txBody>
          <a:bodyPr/>
          <a:lstStyle/>
          <a:p>
            <a:fld id="{61080C70-68B4-4F4A-A051-75FA1D074867}" type="slidenum">
              <a:rPr lang="en-GB" smtClean="0"/>
              <a:t>5</a:t>
            </a:fld>
            <a:endParaRPr lang="en-GB"/>
          </a:p>
        </p:txBody>
      </p:sp>
    </p:spTree>
    <p:extLst>
      <p:ext uri="{BB962C8B-B14F-4D97-AF65-F5344CB8AC3E}">
        <p14:creationId xmlns:p14="http://schemas.microsoft.com/office/powerpoint/2010/main" val="332021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show you the super accelerating structure which is the main </a:t>
            </a:r>
            <a:r>
              <a:rPr lang="en-GB" dirty="0" err="1"/>
              <a:t>linac</a:t>
            </a:r>
            <a:r>
              <a:rPr lang="en-GB" dirty="0"/>
              <a:t> of the CLIC RF module.</a:t>
            </a:r>
          </a:p>
          <a:p>
            <a:r>
              <a:rPr lang="en-GB" dirty="0"/>
              <a:t>In the </a:t>
            </a:r>
            <a:r>
              <a:rPr lang="en-GB" dirty="0" err="1"/>
              <a:t>wakefield</a:t>
            </a:r>
            <a:r>
              <a:rPr lang="en-GB" dirty="0"/>
              <a:t> simulations the TM and TE like modes obtained as 16.9 and 27.3 GHz for the first regular cell.</a:t>
            </a:r>
          </a:p>
          <a:p>
            <a:r>
              <a:rPr lang="en-GB" dirty="0"/>
              <a:t>However, during the multi bunch operations, the signals observed with an offset at bunch harmonics. So, the bandpass filters frequencies were chosen  at 18 and 24 GHz </a:t>
            </a:r>
            <a:r>
              <a:rPr lang="tr-TR" dirty="0" err="1"/>
              <a:t>bunch</a:t>
            </a:r>
            <a:r>
              <a:rPr lang="tr-TR" dirty="0"/>
              <a:t> </a:t>
            </a:r>
            <a:r>
              <a:rPr lang="tr-TR" dirty="0" err="1"/>
              <a:t>harmonics</a:t>
            </a:r>
            <a:r>
              <a:rPr lang="tr-TR" dirty="0"/>
              <a:t> </a:t>
            </a:r>
            <a:r>
              <a:rPr lang="en-GB" dirty="0"/>
              <a:t>for TM and TE modes</a:t>
            </a:r>
            <a:r>
              <a:rPr lang="tr-TR" dirty="0"/>
              <a:t>, </a:t>
            </a:r>
            <a:r>
              <a:rPr lang="tr-TR" dirty="0" err="1"/>
              <a:t>respectively</a:t>
            </a:r>
            <a:r>
              <a:rPr lang="tr-TR" dirty="0"/>
              <a:t>.</a:t>
            </a:r>
            <a:endParaRPr lang="en-GB" dirty="0"/>
          </a:p>
          <a:p>
            <a:r>
              <a:rPr lang="en-GB" dirty="0"/>
              <a:t>TE and TM antennas are located on the narrow and wide edges of the extended HOM waveguides of the first cell of second structure.</a:t>
            </a:r>
          </a:p>
        </p:txBody>
      </p:sp>
      <p:sp>
        <p:nvSpPr>
          <p:cNvPr id="4" name="Slide Number Placeholder 3"/>
          <p:cNvSpPr>
            <a:spLocks noGrp="1"/>
          </p:cNvSpPr>
          <p:nvPr>
            <p:ph type="sldNum" sz="quarter" idx="5"/>
          </p:nvPr>
        </p:nvSpPr>
        <p:spPr/>
        <p:txBody>
          <a:bodyPr/>
          <a:lstStyle/>
          <a:p>
            <a:fld id="{3B11F000-9ABA-41EF-9208-3753DF1EF84D}" type="slidenum">
              <a:rPr lang="en-GB" smtClean="0"/>
              <a:t>6</a:t>
            </a:fld>
            <a:endParaRPr lang="en-GB"/>
          </a:p>
        </p:txBody>
      </p:sp>
    </p:spTree>
    <p:extLst>
      <p:ext uri="{BB962C8B-B14F-4D97-AF65-F5344CB8AC3E}">
        <p14:creationId xmlns:p14="http://schemas.microsoft.com/office/powerpoint/2010/main" val="2823213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TD26 structure, we expect to see the excited </a:t>
            </a:r>
            <a:r>
              <a:rPr lang="en-GB" dirty="0" err="1"/>
              <a:t>wfm</a:t>
            </a:r>
            <a:r>
              <a:rPr lang="en-GB" dirty="0"/>
              <a:t> signals related to beam offset axis.</a:t>
            </a:r>
          </a:p>
          <a:p>
            <a:r>
              <a:rPr lang="en-GB" dirty="0"/>
              <a:t>For the vertical beam offset, we expect to read high signals from the TM antennas on the top and bottom and TE antennas placed on the left and right.</a:t>
            </a:r>
          </a:p>
          <a:p>
            <a:r>
              <a:rPr lang="en-GB" dirty="0"/>
              <a:t>And vice versa for the horizontal beam offset.</a:t>
            </a:r>
          </a:p>
        </p:txBody>
      </p:sp>
      <p:sp>
        <p:nvSpPr>
          <p:cNvPr id="4" name="Slide Number Placeholder 3"/>
          <p:cNvSpPr>
            <a:spLocks noGrp="1"/>
          </p:cNvSpPr>
          <p:nvPr>
            <p:ph type="sldNum" sz="quarter" idx="5"/>
          </p:nvPr>
        </p:nvSpPr>
        <p:spPr/>
        <p:txBody>
          <a:bodyPr/>
          <a:lstStyle/>
          <a:p>
            <a:fld id="{3B11F000-9ABA-41EF-9208-3753DF1EF84D}" type="slidenum">
              <a:rPr lang="en-GB" smtClean="0"/>
              <a:t>7</a:t>
            </a:fld>
            <a:endParaRPr lang="en-GB"/>
          </a:p>
        </p:txBody>
      </p:sp>
    </p:spTree>
    <p:extLst>
      <p:ext uri="{BB962C8B-B14F-4D97-AF65-F5344CB8AC3E}">
        <p14:creationId xmlns:p14="http://schemas.microsoft.com/office/powerpoint/2010/main" val="94979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Now</a:t>
            </a:r>
            <a:r>
              <a:rPr lang="tr-TR" dirty="0"/>
              <a:t>, </a:t>
            </a:r>
            <a:r>
              <a:rPr lang="en-GB" dirty="0"/>
              <a:t>I</a:t>
            </a:r>
            <a:r>
              <a:rPr lang="tr-TR" dirty="0"/>
              <a:t> </a:t>
            </a:r>
            <a:r>
              <a:rPr lang="tr-TR" dirty="0" err="1"/>
              <a:t>want</a:t>
            </a:r>
            <a:r>
              <a:rPr lang="tr-TR" dirty="0"/>
              <a:t> </a:t>
            </a:r>
            <a:r>
              <a:rPr lang="tr-TR" dirty="0" err="1"/>
              <a:t>to</a:t>
            </a:r>
            <a:r>
              <a:rPr lang="tr-TR" dirty="0"/>
              <a:t> </a:t>
            </a:r>
            <a:r>
              <a:rPr lang="tr-TR" dirty="0" err="1"/>
              <a:t>describe</a:t>
            </a:r>
            <a:r>
              <a:rPr lang="tr-TR" dirty="0"/>
              <a:t> </a:t>
            </a:r>
            <a:r>
              <a:rPr lang="tr-TR" dirty="0" err="1"/>
              <a:t>you</a:t>
            </a:r>
            <a:r>
              <a:rPr lang="tr-TR" dirty="0"/>
              <a:t> </a:t>
            </a:r>
            <a:r>
              <a:rPr lang="tr-TR" dirty="0" err="1"/>
              <a:t>the</a:t>
            </a:r>
            <a:r>
              <a:rPr lang="tr-TR" dirty="0"/>
              <a:t> </a:t>
            </a:r>
            <a:r>
              <a:rPr lang="tr-TR" dirty="0" err="1"/>
              <a:t>wfm</a:t>
            </a:r>
            <a:r>
              <a:rPr lang="tr-TR" dirty="0"/>
              <a:t> </a:t>
            </a:r>
            <a:r>
              <a:rPr lang="tr-TR" dirty="0" err="1"/>
              <a:t>beam</a:t>
            </a:r>
            <a:r>
              <a:rPr lang="tr-TR" dirty="0"/>
              <a:t> </a:t>
            </a:r>
            <a:r>
              <a:rPr lang="tr-TR" dirty="0" err="1"/>
              <a:t>experiments</a:t>
            </a:r>
            <a:r>
              <a:rPr lang="tr-TR" dirty="0"/>
              <a:t> at </a:t>
            </a:r>
            <a:r>
              <a:rPr lang="tr-TR" dirty="0" err="1"/>
              <a:t>clear</a:t>
            </a:r>
            <a:r>
              <a:rPr lang="tr-TR" dirty="0"/>
              <a:t> </a:t>
            </a:r>
            <a:r>
              <a:rPr lang="tr-TR" dirty="0" err="1"/>
              <a:t>facility</a:t>
            </a:r>
            <a:r>
              <a:rPr lang="tr-TR" dirty="0"/>
              <a:t>.</a:t>
            </a:r>
          </a:p>
          <a:p>
            <a:endParaRPr lang="en-GB" dirty="0"/>
          </a:p>
          <a:p>
            <a:r>
              <a:rPr lang="en-GB" dirty="0"/>
              <a:t>CLEAR facility is a research and development electron beam facility for existing and future accelerator studies.</a:t>
            </a:r>
          </a:p>
          <a:p>
            <a:r>
              <a:rPr lang="en-GB" dirty="0"/>
              <a:t>It includes experimental areas for plasma technology, irradiation tests, characterization of accelerator components, medical applications and also includes a CLIC prototype for studying the response of </a:t>
            </a:r>
            <a:r>
              <a:rPr lang="en-GB" dirty="0" err="1"/>
              <a:t>wakefield</a:t>
            </a:r>
            <a:r>
              <a:rPr lang="en-GB" dirty="0"/>
              <a:t> monitors to the beam.</a:t>
            </a:r>
          </a:p>
          <a:p>
            <a:endParaRPr lang="tr-TR" dirty="0"/>
          </a:p>
          <a:p>
            <a:r>
              <a:rPr lang="tr-TR" dirty="0" err="1"/>
              <a:t>And</a:t>
            </a:r>
            <a:r>
              <a:rPr lang="tr-TR" dirty="0"/>
              <a:t> </a:t>
            </a:r>
            <a:r>
              <a:rPr lang="tr-TR" dirty="0" err="1"/>
              <a:t>superstructure</a:t>
            </a:r>
            <a:r>
              <a:rPr lang="tr-TR" dirty="0"/>
              <a:t> </a:t>
            </a:r>
            <a:r>
              <a:rPr lang="tr-TR" dirty="0" err="1"/>
              <a:t>equipped</a:t>
            </a:r>
            <a:r>
              <a:rPr lang="tr-TR" dirty="0"/>
              <a:t> </a:t>
            </a:r>
            <a:r>
              <a:rPr lang="tr-TR" dirty="0" err="1"/>
              <a:t>with</a:t>
            </a:r>
            <a:r>
              <a:rPr lang="tr-TR" dirty="0"/>
              <a:t> </a:t>
            </a:r>
            <a:r>
              <a:rPr lang="tr-TR" dirty="0" err="1"/>
              <a:t>wakefield</a:t>
            </a:r>
            <a:r>
              <a:rPr lang="tr-TR" dirty="0"/>
              <a:t> </a:t>
            </a:r>
            <a:r>
              <a:rPr lang="tr-TR" dirty="0" err="1"/>
              <a:t>monitors</a:t>
            </a:r>
            <a:r>
              <a:rPr lang="tr-TR" dirty="0"/>
              <a:t> </a:t>
            </a:r>
            <a:r>
              <a:rPr lang="tr-TR" dirty="0" err="1"/>
              <a:t>was</a:t>
            </a:r>
            <a:r>
              <a:rPr lang="tr-TR" dirty="0"/>
              <a:t> </a:t>
            </a:r>
            <a:r>
              <a:rPr lang="tr-TR" dirty="0" err="1"/>
              <a:t>installed</a:t>
            </a:r>
            <a:r>
              <a:rPr lang="tr-TR" dirty="0"/>
              <a:t> </a:t>
            </a:r>
            <a:r>
              <a:rPr lang="tr-TR" dirty="0" err="1"/>
              <a:t>to</a:t>
            </a:r>
            <a:r>
              <a:rPr lang="tr-TR" dirty="0"/>
              <a:t> </a:t>
            </a:r>
            <a:r>
              <a:rPr lang="tr-TR" dirty="0" err="1"/>
              <a:t>the</a:t>
            </a:r>
            <a:r>
              <a:rPr lang="tr-TR" dirty="0"/>
              <a:t> </a:t>
            </a:r>
            <a:r>
              <a:rPr lang="tr-TR" dirty="0" err="1"/>
              <a:t>beamline</a:t>
            </a:r>
            <a:r>
              <a:rPr lang="tr-TR" dirty="0"/>
              <a:t> </a:t>
            </a:r>
            <a:r>
              <a:rPr lang="tr-TR" dirty="0" err="1"/>
              <a:t>with</a:t>
            </a:r>
            <a:r>
              <a:rPr lang="tr-TR" dirty="0"/>
              <a:t> </a:t>
            </a:r>
            <a:r>
              <a:rPr lang="tr-TR" dirty="0" err="1"/>
              <a:t>wfm</a:t>
            </a:r>
            <a:r>
              <a:rPr lang="tr-TR" dirty="0"/>
              <a:t> data </a:t>
            </a:r>
            <a:r>
              <a:rPr lang="tr-TR" dirty="0" err="1"/>
              <a:t>acquisition</a:t>
            </a:r>
            <a:r>
              <a:rPr lang="tr-TR" dirty="0"/>
              <a:t> </a:t>
            </a:r>
            <a:r>
              <a:rPr lang="tr-TR" dirty="0" err="1"/>
              <a:t>electronics</a:t>
            </a:r>
            <a:r>
              <a:rPr lang="tr-TR" dirty="0"/>
              <a:t>.</a:t>
            </a:r>
            <a:endParaRPr lang="en-GB" dirty="0"/>
          </a:p>
        </p:txBody>
      </p:sp>
      <p:sp>
        <p:nvSpPr>
          <p:cNvPr id="4" name="Slide Number Placeholder 3"/>
          <p:cNvSpPr>
            <a:spLocks noGrp="1"/>
          </p:cNvSpPr>
          <p:nvPr>
            <p:ph type="sldNum" sz="quarter" idx="5"/>
          </p:nvPr>
        </p:nvSpPr>
        <p:spPr/>
        <p:txBody>
          <a:bodyPr/>
          <a:lstStyle/>
          <a:p>
            <a:fld id="{3B11F000-9ABA-41EF-9208-3753DF1EF84D}" type="slidenum">
              <a:rPr lang="en-GB" smtClean="0"/>
              <a:t>8</a:t>
            </a:fld>
            <a:endParaRPr lang="en-GB"/>
          </a:p>
        </p:txBody>
      </p:sp>
    </p:spTree>
    <p:extLst>
      <p:ext uri="{BB962C8B-B14F-4D97-AF65-F5344CB8AC3E}">
        <p14:creationId xmlns:p14="http://schemas.microsoft.com/office/powerpoint/2010/main" val="193556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mention about the </a:t>
            </a:r>
            <a:r>
              <a:rPr lang="en-GB" dirty="0" err="1"/>
              <a:t>wfm</a:t>
            </a:r>
            <a:r>
              <a:rPr lang="en-GB" dirty="0"/>
              <a:t> data acquisition electronics installed to the experimental area. The </a:t>
            </a:r>
            <a:r>
              <a:rPr lang="en-GB" dirty="0" err="1"/>
              <a:t>wfm</a:t>
            </a:r>
            <a:r>
              <a:rPr lang="en-GB" dirty="0"/>
              <a:t> signals are coming from the pickup antennas by coaxial cables to the 180 </a:t>
            </a:r>
            <a:r>
              <a:rPr lang="en-GB" dirty="0" err="1"/>
              <a:t>deg</a:t>
            </a:r>
            <a:r>
              <a:rPr lang="en-GB" dirty="0"/>
              <a:t> hybrids to perform sum and subtraction of the signals. Then those signals are sent to the bandpass filters using waveguides. There are also +10 dB RF limiters to protect the logarithmic amplifiers and the rest of the chain. The logarithmic amplifiers are being used for the linearization of the filtered </a:t>
            </a:r>
            <a:r>
              <a:rPr lang="en-GB" dirty="0" err="1"/>
              <a:t>wfm</a:t>
            </a:r>
            <a:r>
              <a:rPr lang="en-GB" dirty="0"/>
              <a:t> signals. </a:t>
            </a:r>
            <a:r>
              <a:rPr lang="tr-TR" dirty="0"/>
              <a:t>(</a:t>
            </a:r>
            <a:r>
              <a:rPr lang="tr-TR" dirty="0" err="1"/>
              <a:t>Meanwhile</a:t>
            </a:r>
            <a:r>
              <a:rPr lang="tr-TR" dirty="0"/>
              <a:t> </a:t>
            </a:r>
            <a:r>
              <a:rPr lang="tr-TR" dirty="0" err="1"/>
              <a:t>the</a:t>
            </a:r>
            <a:r>
              <a:rPr lang="tr-TR" dirty="0"/>
              <a:t> </a:t>
            </a:r>
            <a:r>
              <a:rPr lang="tr-TR" dirty="0" err="1"/>
              <a:t>signals</a:t>
            </a:r>
            <a:r>
              <a:rPr lang="tr-TR" dirty="0"/>
              <a:t> </a:t>
            </a:r>
            <a:r>
              <a:rPr lang="tr-TR" dirty="0" err="1"/>
              <a:t>are</a:t>
            </a:r>
            <a:r>
              <a:rPr lang="tr-TR" dirty="0"/>
              <a:t> </a:t>
            </a:r>
            <a:r>
              <a:rPr lang="tr-TR" dirty="0" err="1"/>
              <a:t>being</a:t>
            </a:r>
            <a:r>
              <a:rPr lang="tr-TR" dirty="0"/>
              <a:t> </a:t>
            </a:r>
            <a:r>
              <a:rPr lang="tr-TR" dirty="0" err="1"/>
              <a:t>observed</a:t>
            </a:r>
            <a:r>
              <a:rPr lang="tr-TR" dirty="0"/>
              <a:t> on </a:t>
            </a:r>
            <a:r>
              <a:rPr lang="tr-TR" dirty="0" err="1"/>
              <a:t>scopes</a:t>
            </a:r>
            <a:r>
              <a:rPr lang="tr-TR" dirty="0"/>
              <a:t>.)</a:t>
            </a:r>
          </a:p>
          <a:p>
            <a:r>
              <a:rPr lang="en-GB" dirty="0"/>
              <a:t>Then, the digitalization is done by </a:t>
            </a:r>
            <a:r>
              <a:rPr lang="en-GB" dirty="0" err="1"/>
              <a:t>analog</a:t>
            </a:r>
            <a:r>
              <a:rPr lang="en-GB" dirty="0"/>
              <a:t> to digital converters for post processing.</a:t>
            </a:r>
          </a:p>
          <a:p>
            <a:endParaRPr lang="en-GB" dirty="0"/>
          </a:p>
        </p:txBody>
      </p:sp>
      <p:sp>
        <p:nvSpPr>
          <p:cNvPr id="4" name="Slide Number Placeholder 3"/>
          <p:cNvSpPr>
            <a:spLocks noGrp="1"/>
          </p:cNvSpPr>
          <p:nvPr>
            <p:ph type="sldNum" sz="quarter" idx="5"/>
          </p:nvPr>
        </p:nvSpPr>
        <p:spPr/>
        <p:txBody>
          <a:bodyPr/>
          <a:lstStyle/>
          <a:p>
            <a:fld id="{3B11F000-9ABA-41EF-9208-3753DF1EF84D}" type="slidenum">
              <a:rPr lang="en-GB" smtClean="0"/>
              <a:t>9</a:t>
            </a:fld>
            <a:endParaRPr lang="en-GB"/>
          </a:p>
        </p:txBody>
      </p:sp>
    </p:spTree>
    <p:extLst>
      <p:ext uri="{BB962C8B-B14F-4D97-AF65-F5344CB8AC3E}">
        <p14:creationId xmlns:p14="http://schemas.microsoft.com/office/powerpoint/2010/main" val="1210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1CBB-C07F-4338-8AF1-62EF519B70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12FB3A-435F-4AC5-AEC4-FBE76F6BD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F42089-8E09-4EA8-A96D-B35EDCD9649B}"/>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5" name="Footer Placeholder 4">
            <a:extLst>
              <a:ext uri="{FF2B5EF4-FFF2-40B4-BE49-F238E27FC236}">
                <a16:creationId xmlns:a16="http://schemas.microsoft.com/office/drawing/2014/main" id="{C631838E-04CE-47C3-9448-028C2B784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B91253-E5B2-4F39-871E-56C5A1619710}"/>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54689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0A04-FB28-4A00-A041-53DF6B25C2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93CA33-016A-4331-BC2D-F9C0E04E85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C44AAE-F726-40FB-8210-E9C7CC9F0528}"/>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5" name="Footer Placeholder 4">
            <a:extLst>
              <a:ext uri="{FF2B5EF4-FFF2-40B4-BE49-F238E27FC236}">
                <a16:creationId xmlns:a16="http://schemas.microsoft.com/office/drawing/2014/main" id="{D6D85870-4F74-49B0-84E1-A18B677B27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E38014-3CE0-4C56-920A-A60E84315338}"/>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151619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7ED3B2-A784-48DD-A7F7-97632A0E6B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31978B-1FEC-4E5F-A22A-4764C31432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9DCEE-FEA8-4E8A-89F3-E7B8CD416A84}"/>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5" name="Footer Placeholder 4">
            <a:extLst>
              <a:ext uri="{FF2B5EF4-FFF2-40B4-BE49-F238E27FC236}">
                <a16:creationId xmlns:a16="http://schemas.microsoft.com/office/drawing/2014/main" id="{CA1EF2E7-1E21-4768-89AB-932034AA55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A21575-93A2-4192-9E80-99A410419CBC}"/>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9780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92B5-499F-44C1-A5EA-3A072603AD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2ED5EA-2BBE-4CA6-BC04-453201A4AD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332998-4394-4141-B1B1-5313BB2D6B05}"/>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5" name="Footer Placeholder 4">
            <a:extLst>
              <a:ext uri="{FF2B5EF4-FFF2-40B4-BE49-F238E27FC236}">
                <a16:creationId xmlns:a16="http://schemas.microsoft.com/office/drawing/2014/main" id="{2DF5506E-72BC-4913-B266-D95CDF7497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D8DEC-D471-418E-8E2E-0CF8C2B77720}"/>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2590831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A3EF-E0C0-414D-B066-4C8BF93BAC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78B1EE-7866-4EEF-99AA-72AF99B94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654E3D-2CBE-4622-A3AC-2D22A37B207F}"/>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5" name="Footer Placeholder 4">
            <a:extLst>
              <a:ext uri="{FF2B5EF4-FFF2-40B4-BE49-F238E27FC236}">
                <a16:creationId xmlns:a16="http://schemas.microsoft.com/office/drawing/2014/main" id="{15A0C52A-FB08-4787-82C4-97BFC1C44E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E58FB-A883-405C-B9B4-FE873C19301A}"/>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167838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8772-1347-4E64-AEFE-3A13B20B11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A36A0F-7DEF-4A5B-8F76-02E0771D51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F42645-05B7-43F1-BEFF-02168F2D5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CB4186-1BB3-4F74-B550-46AAC915ACEE}"/>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6" name="Footer Placeholder 5">
            <a:extLst>
              <a:ext uri="{FF2B5EF4-FFF2-40B4-BE49-F238E27FC236}">
                <a16:creationId xmlns:a16="http://schemas.microsoft.com/office/drawing/2014/main" id="{032BCC88-4FBC-4DEB-A39A-2EF58796BD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9E704-65CB-436A-938F-3B0D0CF46973}"/>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3843298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966A-27B4-4E28-A344-DC64B34976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C97609-4AE8-437D-ACC0-0B529A256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DF1E86-47FE-40F7-826B-E7C9F04E9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5B2EDD6-44BF-4819-A92D-9E534D008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239B4E-1A85-44E3-8E60-E5A140A1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310FBE-83C7-400D-91C6-DD36172A83DE}"/>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8" name="Footer Placeholder 7">
            <a:extLst>
              <a:ext uri="{FF2B5EF4-FFF2-40B4-BE49-F238E27FC236}">
                <a16:creationId xmlns:a16="http://schemas.microsoft.com/office/drawing/2014/main" id="{075ABE4B-7B8C-44EA-A529-A4EDAE50C1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E0D6A5-21E2-4430-8A3E-5114FE022A18}"/>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277355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7459-CC97-4A2C-9C18-2264DBB2A3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A66766-E111-4F7E-A072-73DBDE41F13D}"/>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4" name="Footer Placeholder 3">
            <a:extLst>
              <a:ext uri="{FF2B5EF4-FFF2-40B4-BE49-F238E27FC236}">
                <a16:creationId xmlns:a16="http://schemas.microsoft.com/office/drawing/2014/main" id="{FEC97CA6-A2C1-4165-AF1D-AF441319EC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774E50-9B17-485E-B532-C5EF32732F67}"/>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227887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A85A57-31CE-4AE5-8D3E-69F3165BA2CB}"/>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3" name="Footer Placeholder 2">
            <a:extLst>
              <a:ext uri="{FF2B5EF4-FFF2-40B4-BE49-F238E27FC236}">
                <a16:creationId xmlns:a16="http://schemas.microsoft.com/office/drawing/2014/main" id="{217734CF-44EF-41BC-9A75-695024A69F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A332C5-E5AA-4FB4-9389-F23E559FD2F7}"/>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319407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EC21-2BB8-4BB5-9379-1DD0E513E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94013F-6190-4256-B0B2-DD51CC6DA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8E20857-9C5E-492B-9ED7-2E24C42B0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8E0C6-9A3A-4D3F-8134-8A4233B0068D}"/>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6" name="Footer Placeholder 5">
            <a:extLst>
              <a:ext uri="{FF2B5EF4-FFF2-40B4-BE49-F238E27FC236}">
                <a16:creationId xmlns:a16="http://schemas.microsoft.com/office/drawing/2014/main" id="{FB61649B-B9F3-44E7-AA04-3D37AF9144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B288C9-1500-4CDC-80C6-374DD597D232}"/>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229843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A7E6-4E61-44AF-9ED9-4AE8B9981F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AE9994F-24EB-44D6-9ABC-2B16802E2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71E57D-486E-447B-BD5B-5A6938D65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5792A-8F6B-4828-BCE9-3664576732D0}"/>
              </a:ext>
            </a:extLst>
          </p:cNvPr>
          <p:cNvSpPr>
            <a:spLocks noGrp="1"/>
          </p:cNvSpPr>
          <p:nvPr>
            <p:ph type="dt" sz="half" idx="10"/>
          </p:nvPr>
        </p:nvSpPr>
        <p:spPr/>
        <p:txBody>
          <a:bodyPr/>
          <a:lstStyle/>
          <a:p>
            <a:fld id="{73206B0B-7477-47CF-B203-1933571D8D5D}" type="datetimeFigureOut">
              <a:rPr lang="en-GB" smtClean="0"/>
              <a:t>24/05/2022</a:t>
            </a:fld>
            <a:endParaRPr lang="en-GB"/>
          </a:p>
        </p:txBody>
      </p:sp>
      <p:sp>
        <p:nvSpPr>
          <p:cNvPr id="6" name="Footer Placeholder 5">
            <a:extLst>
              <a:ext uri="{FF2B5EF4-FFF2-40B4-BE49-F238E27FC236}">
                <a16:creationId xmlns:a16="http://schemas.microsoft.com/office/drawing/2014/main" id="{49FB668D-E70D-4B1E-8EE3-D7A634AD34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55EC25-870F-44CB-9DFA-292BC2F57654}"/>
              </a:ext>
            </a:extLst>
          </p:cNvPr>
          <p:cNvSpPr>
            <a:spLocks noGrp="1"/>
          </p:cNvSpPr>
          <p:nvPr>
            <p:ph type="sldNum" sz="quarter" idx="12"/>
          </p:nvPr>
        </p:nvSpPr>
        <p:spPr/>
        <p:txBody>
          <a:bodyPr/>
          <a:lstStyle/>
          <a:p>
            <a:fld id="{75956AEA-7AE4-468B-8A23-600137E6FC93}" type="slidenum">
              <a:rPr lang="en-GB" smtClean="0"/>
              <a:t>‹#›</a:t>
            </a:fld>
            <a:endParaRPr lang="en-GB"/>
          </a:p>
        </p:txBody>
      </p:sp>
    </p:spTree>
    <p:extLst>
      <p:ext uri="{BB962C8B-B14F-4D97-AF65-F5344CB8AC3E}">
        <p14:creationId xmlns:p14="http://schemas.microsoft.com/office/powerpoint/2010/main" val="2416490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44AFCE-30C3-4C28-82B1-A9D3F6E48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B62B2-A0C3-41F6-8707-D8A2E74E4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EF9A3A-232E-4D7C-A819-CBC28249B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06B0B-7477-47CF-B203-1933571D8D5D}" type="datetimeFigureOut">
              <a:rPr lang="en-GB" smtClean="0"/>
              <a:t>24/05/2022</a:t>
            </a:fld>
            <a:endParaRPr lang="en-GB"/>
          </a:p>
        </p:txBody>
      </p:sp>
      <p:sp>
        <p:nvSpPr>
          <p:cNvPr id="5" name="Footer Placeholder 4">
            <a:extLst>
              <a:ext uri="{FF2B5EF4-FFF2-40B4-BE49-F238E27FC236}">
                <a16:creationId xmlns:a16="http://schemas.microsoft.com/office/drawing/2014/main" id="{472E9445-86D4-41E8-9FBC-F0F1CFD98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345DD0-3FD7-495E-93D6-C0337868A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56AEA-7AE4-468B-8A23-600137E6FC93}" type="slidenum">
              <a:rPr lang="en-GB" smtClean="0"/>
              <a:t>‹#›</a:t>
            </a:fld>
            <a:endParaRPr lang="en-GB"/>
          </a:p>
        </p:txBody>
      </p:sp>
    </p:spTree>
    <p:extLst>
      <p:ext uri="{BB962C8B-B14F-4D97-AF65-F5344CB8AC3E}">
        <p14:creationId xmlns:p14="http://schemas.microsoft.com/office/powerpoint/2010/main" val="4032544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ikmet.bursali@cern.ch"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88.png"/><Relationship Id="rId7" Type="http://schemas.openxmlformats.org/officeDocument/2006/relationships/image" Target="../media/image89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80.png"/><Relationship Id="rId11"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hyperlink" Target="https://doi.org/10.1017/CBO9780511569340.026" TargetMode="External"/><Relationship Id="rId4" Type="http://schemas.openxmlformats.org/officeDocument/2006/relationships/image" Target="../media/image89.png"/><Relationship Id="rId9" Type="http://schemas.openxmlformats.org/officeDocument/2006/relationships/image" Target="../media/image910.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25.xml"/><Relationship Id="rId7" Type="http://schemas.openxmlformats.org/officeDocument/2006/relationships/image" Target="../media/image95.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hyperlink" Target="https://doi.org/10.18429/JACoW-IPAC2021-MOPAB37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8429/JACoW-IPAC2021-MOPAB37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indico.cern.ch/event/939012/" TargetMode="External"/><Relationship Id="rId3" Type="http://schemas.openxmlformats.org/officeDocument/2006/relationships/hyperlink" Target="https://clic.cern/" TargetMode="External"/><Relationship Id="rId7" Type="http://schemas.openxmlformats.org/officeDocument/2006/relationships/hyperlink" Target="https://doi.org/10.18429/JACoW-IPAC2021-WEPAB314" TargetMode="External"/><Relationship Id="rId2" Type="http://schemas.openxmlformats.org/officeDocument/2006/relationships/hyperlink" Target="http://www.compactlight.eu/Main/Accelerator" TargetMode="External"/><Relationship Id="rId1" Type="http://schemas.openxmlformats.org/officeDocument/2006/relationships/slideLayout" Target="../slideLayouts/slideLayout6.xml"/><Relationship Id="rId6" Type="http://schemas.openxmlformats.org/officeDocument/2006/relationships/hyperlink" Target="https://doi.org/10.1140/epjst/e2020-000127-8" TargetMode="External"/><Relationship Id="rId5" Type="http://schemas.openxmlformats.org/officeDocument/2006/relationships/hyperlink" Target="https://doi.org/10.1016/j.nima.2018.02.044" TargetMode="External"/><Relationship Id="rId10" Type="http://schemas.openxmlformats.org/officeDocument/2006/relationships/hyperlink" Target="https://doi.org/10.1038/s41598-021-82687-2" TargetMode="External"/><Relationship Id="rId4" Type="http://schemas.openxmlformats.org/officeDocument/2006/relationships/hyperlink" Target="https://indico.cern.ch/event/577810/timetable/?print=1&amp;view=standard" TargetMode="External"/><Relationship Id="rId9" Type="http://schemas.openxmlformats.org/officeDocument/2006/relationships/hyperlink" Target="https://home.cern/news/news/knowledge-sharing/cern-and-lausanne-university-hospital-collaborate-pioneering-new-canc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5170/CERN-2012-00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2.png"/><Relationship Id="rId7"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 Id="rId5" Type="http://schemas.openxmlformats.org/officeDocument/2006/relationships/hyperlink" Target="https://home.cern/news/news/engineering/additive-manufacturing-opens-new-prospects-cern" TargetMode="External"/><Relationship Id="rId4" Type="http://schemas.openxmlformats.org/officeDocument/2006/relationships/image" Target="../media/image137.jpeg"/></Relationships>
</file>

<file path=ppt/slides/_rels/slide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pn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140/epjst/e2020-000127-8" TargetMode="External"/><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clear.cern/content/beam-line-descrip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DEA6-D3A7-4CCA-AB2C-9FAD51FF65C3}"/>
              </a:ext>
            </a:extLst>
          </p:cNvPr>
          <p:cNvSpPr>
            <a:spLocks noGrp="1"/>
          </p:cNvSpPr>
          <p:nvPr>
            <p:ph type="ctrTitle"/>
          </p:nvPr>
        </p:nvSpPr>
        <p:spPr>
          <a:xfrm>
            <a:off x="568168" y="2039789"/>
            <a:ext cx="10534835" cy="1905202"/>
          </a:xfrm>
        </p:spPr>
        <p:txBody>
          <a:bodyPr>
            <a:noAutofit/>
          </a:bodyPr>
          <a:lstStyle/>
          <a:p>
            <a:r>
              <a:rPr lang="en-GB" sz="4800" i="1" dirty="0"/>
              <a:t>Study of Novel Devices for Compact Accelerating Structures</a:t>
            </a:r>
          </a:p>
        </p:txBody>
      </p:sp>
      <p:sp>
        <p:nvSpPr>
          <p:cNvPr id="3" name="Subtitle 2">
            <a:extLst>
              <a:ext uri="{FF2B5EF4-FFF2-40B4-BE49-F238E27FC236}">
                <a16:creationId xmlns:a16="http://schemas.microsoft.com/office/drawing/2014/main" id="{00617384-AB8C-46C7-9317-9C1F42A56BF6}"/>
              </a:ext>
            </a:extLst>
          </p:cNvPr>
          <p:cNvSpPr>
            <a:spLocks noGrp="1"/>
          </p:cNvSpPr>
          <p:nvPr>
            <p:ph type="subTitle" idx="1"/>
          </p:nvPr>
        </p:nvSpPr>
        <p:spPr>
          <a:xfrm>
            <a:off x="568168" y="4409561"/>
            <a:ext cx="9144000" cy="1655762"/>
          </a:xfrm>
        </p:spPr>
        <p:txBody>
          <a:bodyPr>
            <a:normAutofit lnSpcReduction="10000"/>
          </a:bodyPr>
          <a:lstStyle/>
          <a:p>
            <a:r>
              <a:rPr lang="en-GB" sz="1600" i="1" dirty="0"/>
              <a:t>24.05.2022</a:t>
            </a:r>
          </a:p>
          <a:p>
            <a:r>
              <a:rPr lang="en-GB" sz="1600" i="1" dirty="0"/>
              <a:t>Hikmet Bursali</a:t>
            </a:r>
          </a:p>
          <a:p>
            <a:r>
              <a:rPr lang="en-GB" sz="1600" i="1" dirty="0">
                <a:hlinkClick r:id="rId3"/>
              </a:rPr>
              <a:t>hikmet.bursali@cern.ch</a:t>
            </a:r>
            <a:r>
              <a:rPr lang="tr-TR" sz="1600" i="1" dirty="0"/>
              <a:t> </a:t>
            </a:r>
            <a:endParaRPr lang="en-GB" sz="1600" i="1" dirty="0"/>
          </a:p>
          <a:p>
            <a:r>
              <a:rPr lang="en-GB" sz="1600" i="1" dirty="0"/>
              <a:t>Dept. of Basic and Applied Sciences for Engineering (SBAI), Sapienza University of Rome</a:t>
            </a:r>
          </a:p>
          <a:p>
            <a:r>
              <a:rPr lang="en-GB" sz="1600" i="1" dirty="0"/>
              <a:t>SY-RF-MKS, CERN</a:t>
            </a:r>
          </a:p>
        </p:txBody>
      </p:sp>
      <p:pic>
        <p:nvPicPr>
          <p:cNvPr id="4" name="Picture 2" descr="clic logo ile ilgili görsel sonucu">
            <a:extLst>
              <a:ext uri="{FF2B5EF4-FFF2-40B4-BE49-F238E27FC236}">
                <a16:creationId xmlns:a16="http://schemas.microsoft.com/office/drawing/2014/main" id="{EFE57C86-9C68-46B0-838D-57EB0965E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53" t="11959" r="12778" b="11643"/>
          <a:stretch/>
        </p:blipFill>
        <p:spPr bwMode="auto">
          <a:xfrm>
            <a:off x="2041307" y="470408"/>
            <a:ext cx="1424354" cy="1477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ern logo ile ilgili görsel sonucu">
            <a:extLst>
              <a:ext uri="{FF2B5EF4-FFF2-40B4-BE49-F238E27FC236}">
                <a16:creationId xmlns:a16="http://schemas.microsoft.com/office/drawing/2014/main" id="{313FF43E-6BEE-48FE-80B4-88394B15B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761" y="470408"/>
            <a:ext cx="1488586" cy="1476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apienza Roma – Logos Download">
            <a:extLst>
              <a:ext uri="{FF2B5EF4-FFF2-40B4-BE49-F238E27FC236}">
                <a16:creationId xmlns:a16="http://schemas.microsoft.com/office/drawing/2014/main" id="{B228DBB1-95FC-4864-9DC1-4E7AEB990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4966" y="681573"/>
            <a:ext cx="3531453" cy="10585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858CC1-02EF-48FA-A3B4-5003B361B9C6}"/>
              </a:ext>
            </a:extLst>
          </p:cNvPr>
          <p:cNvSpPr txBox="1"/>
          <p:nvPr/>
        </p:nvSpPr>
        <p:spPr>
          <a:xfrm>
            <a:off x="8880055" y="4409561"/>
            <a:ext cx="2409186" cy="1077218"/>
          </a:xfrm>
          <a:prstGeom prst="rect">
            <a:avLst/>
          </a:prstGeom>
          <a:noFill/>
        </p:spPr>
        <p:txBody>
          <a:bodyPr wrap="none" rtlCol="0">
            <a:spAutoFit/>
          </a:bodyPr>
          <a:lstStyle/>
          <a:p>
            <a:r>
              <a:rPr lang="en-GB" sz="1600" i="1" dirty="0"/>
              <a:t>(Co)Supervisors</a:t>
            </a:r>
          </a:p>
          <a:p>
            <a:r>
              <a:rPr lang="en-GB" sz="1600" i="1" dirty="0"/>
              <a:t>Prof. Mauro </a:t>
            </a:r>
            <a:r>
              <a:rPr lang="en-GB" sz="1600" i="1" dirty="0" err="1"/>
              <a:t>Migliorati</a:t>
            </a:r>
            <a:endParaRPr lang="en-GB" sz="1600" i="1" dirty="0"/>
          </a:p>
          <a:p>
            <a:r>
              <a:rPr lang="en-GB" sz="1600" i="1" dirty="0" err="1"/>
              <a:t>Dr.</a:t>
            </a:r>
            <a:r>
              <a:rPr lang="en-GB" sz="1600" i="1" dirty="0"/>
              <a:t> Nuria Catalan-Lasheras</a:t>
            </a:r>
          </a:p>
          <a:p>
            <a:r>
              <a:rPr lang="en-GB" sz="1600" i="1" dirty="0"/>
              <a:t>Prof. Andrea </a:t>
            </a:r>
            <a:r>
              <a:rPr lang="en-GB" sz="1600" i="1" dirty="0" err="1"/>
              <a:t>Mostacci</a:t>
            </a:r>
            <a:endParaRPr lang="en-GB" sz="1600" i="1" dirty="0"/>
          </a:p>
        </p:txBody>
      </p:sp>
      <p:sp>
        <p:nvSpPr>
          <p:cNvPr id="9" name="Rectangle 8">
            <a:extLst>
              <a:ext uri="{FF2B5EF4-FFF2-40B4-BE49-F238E27FC236}">
                <a16:creationId xmlns:a16="http://schemas.microsoft.com/office/drawing/2014/main" id="{4CEA472C-22D9-4E84-AE53-83AF921A3BEB}"/>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01905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5E3C-FB92-4F30-A11F-88551C28B5C2}"/>
              </a:ext>
            </a:extLst>
          </p:cNvPr>
          <p:cNvSpPr>
            <a:spLocks noGrp="1"/>
          </p:cNvSpPr>
          <p:nvPr>
            <p:ph type="title"/>
          </p:nvPr>
        </p:nvSpPr>
        <p:spPr/>
        <p:txBody>
          <a:bodyPr>
            <a:normAutofit/>
          </a:bodyPr>
          <a:lstStyle/>
          <a:p>
            <a:r>
              <a:rPr lang="tr-TR" sz="3600" b="1" dirty="0" err="1"/>
              <a:t>Observed</a:t>
            </a:r>
            <a:r>
              <a:rPr lang="tr-TR" sz="3600" b="1" dirty="0"/>
              <a:t> </a:t>
            </a:r>
            <a:r>
              <a:rPr lang="tr-TR" sz="3600" b="1" dirty="0" err="1"/>
              <a:t>Discrepancy</a:t>
            </a:r>
            <a:r>
              <a:rPr lang="tr-TR" sz="3600" b="1" dirty="0"/>
              <a:t> </a:t>
            </a:r>
            <a:r>
              <a:rPr lang="tr-TR" sz="3600" b="1" dirty="0" err="1"/>
              <a:t>During</a:t>
            </a:r>
            <a:r>
              <a:rPr lang="tr-TR" sz="3600" b="1" dirty="0"/>
              <a:t> </a:t>
            </a:r>
            <a:r>
              <a:rPr lang="tr-TR" sz="3600" b="1" dirty="0" err="1"/>
              <a:t>The</a:t>
            </a:r>
            <a:r>
              <a:rPr lang="tr-TR" sz="3600" b="1" dirty="0"/>
              <a:t> Experiment</a:t>
            </a:r>
            <a:endParaRPr lang="en-GB" sz="3600" b="1" dirty="0"/>
          </a:p>
        </p:txBody>
      </p:sp>
      <p:graphicFrame>
        <p:nvGraphicFramePr>
          <p:cNvPr id="14" name="Table 14">
            <a:extLst>
              <a:ext uri="{FF2B5EF4-FFF2-40B4-BE49-F238E27FC236}">
                <a16:creationId xmlns:a16="http://schemas.microsoft.com/office/drawing/2014/main" id="{2730EC0A-CFAF-48EF-9E02-21523913FD92}"/>
              </a:ext>
            </a:extLst>
          </p:cNvPr>
          <p:cNvGraphicFramePr>
            <a:graphicFrameLocks noGrp="1"/>
          </p:cNvGraphicFramePr>
          <p:nvPr/>
        </p:nvGraphicFramePr>
        <p:xfrm>
          <a:off x="5562529" y="1710794"/>
          <a:ext cx="3200671" cy="1731544"/>
        </p:xfrm>
        <a:graphic>
          <a:graphicData uri="http://schemas.openxmlformats.org/drawingml/2006/table">
            <a:tbl>
              <a:tblPr firstRow="1" bandRow="1">
                <a:tableStyleId>{72833802-FEF1-4C79-8D5D-14CF1EAF98D9}</a:tableStyleId>
              </a:tblPr>
              <a:tblGrid>
                <a:gridCol w="2051437">
                  <a:extLst>
                    <a:ext uri="{9D8B030D-6E8A-4147-A177-3AD203B41FA5}">
                      <a16:colId xmlns:a16="http://schemas.microsoft.com/office/drawing/2014/main" val="1788460819"/>
                    </a:ext>
                  </a:extLst>
                </a:gridCol>
                <a:gridCol w="1149234">
                  <a:extLst>
                    <a:ext uri="{9D8B030D-6E8A-4147-A177-3AD203B41FA5}">
                      <a16:colId xmlns:a16="http://schemas.microsoft.com/office/drawing/2014/main" val="3808482836"/>
                    </a:ext>
                  </a:extLst>
                </a:gridCol>
              </a:tblGrid>
              <a:tr h="451384">
                <a:tc gridSpan="2">
                  <a:txBody>
                    <a:bodyPr/>
                    <a:lstStyle/>
                    <a:p>
                      <a:pPr algn="ctr"/>
                      <a:r>
                        <a:rPr lang="en-GB" sz="1200" dirty="0"/>
                        <a:t>WFM Beam Experiment</a:t>
                      </a:r>
                    </a:p>
                    <a:p>
                      <a:pPr algn="ctr"/>
                      <a:r>
                        <a:rPr lang="en-GB" sz="1200" dirty="0"/>
                        <a:t> Parameters</a:t>
                      </a:r>
                    </a:p>
                  </a:txBody>
                  <a:tcPr/>
                </a:tc>
                <a:tc hMerge="1">
                  <a:txBody>
                    <a:bodyPr/>
                    <a:lstStyle/>
                    <a:p>
                      <a:endParaRPr lang="en-GB" dirty="0"/>
                    </a:p>
                  </a:txBody>
                  <a:tcPr/>
                </a:tc>
                <a:extLst>
                  <a:ext uri="{0D108BD9-81ED-4DB2-BD59-A6C34878D82A}">
                    <a16:rowId xmlns:a16="http://schemas.microsoft.com/office/drawing/2014/main" val="2557933230"/>
                  </a:ext>
                </a:extLst>
              </a:tr>
              <a:tr h="270830">
                <a:tc>
                  <a:txBody>
                    <a:bodyPr/>
                    <a:lstStyle/>
                    <a:p>
                      <a:pPr algn="ctr"/>
                      <a:r>
                        <a:rPr lang="en-GB" sz="1200" dirty="0"/>
                        <a:t>Bunch Length (mm)</a:t>
                      </a:r>
                    </a:p>
                  </a:txBody>
                  <a:tcPr/>
                </a:tc>
                <a:tc>
                  <a:txBody>
                    <a:bodyPr/>
                    <a:lstStyle/>
                    <a:p>
                      <a:pPr algn="ctr"/>
                      <a:r>
                        <a:rPr lang="en-GB" sz="1200" dirty="0"/>
                        <a:t>1</a:t>
                      </a:r>
                    </a:p>
                  </a:txBody>
                  <a:tcPr/>
                </a:tc>
                <a:extLst>
                  <a:ext uri="{0D108BD9-81ED-4DB2-BD59-A6C34878D82A}">
                    <a16:rowId xmlns:a16="http://schemas.microsoft.com/office/drawing/2014/main" val="3057593893"/>
                  </a:ext>
                </a:extLst>
              </a:tr>
              <a:tr h="270830">
                <a:tc>
                  <a:txBody>
                    <a:bodyPr/>
                    <a:lstStyle/>
                    <a:p>
                      <a:pPr algn="ctr"/>
                      <a:r>
                        <a:rPr lang="en-GB" sz="1200" dirty="0"/>
                        <a:t>Number of bunches in train</a:t>
                      </a:r>
                    </a:p>
                  </a:txBody>
                  <a:tcPr/>
                </a:tc>
                <a:tc>
                  <a:txBody>
                    <a:bodyPr/>
                    <a:lstStyle/>
                    <a:p>
                      <a:pPr algn="ctr"/>
                      <a:r>
                        <a:rPr lang="en-GB" sz="1200" dirty="0"/>
                        <a:t>20</a:t>
                      </a:r>
                    </a:p>
                  </a:txBody>
                  <a:tcPr/>
                </a:tc>
                <a:extLst>
                  <a:ext uri="{0D108BD9-81ED-4DB2-BD59-A6C34878D82A}">
                    <a16:rowId xmlns:a16="http://schemas.microsoft.com/office/drawing/2014/main" val="3993728427"/>
                  </a:ext>
                </a:extLst>
              </a:tr>
              <a:tr h="270830">
                <a:tc>
                  <a:txBody>
                    <a:bodyPr/>
                    <a:lstStyle/>
                    <a:p>
                      <a:pPr algn="ctr"/>
                      <a:r>
                        <a:rPr lang="en-GB" sz="1200" dirty="0"/>
                        <a:t>Charges (</a:t>
                      </a:r>
                      <a:r>
                        <a:rPr lang="en-GB" sz="1200" dirty="0" err="1"/>
                        <a:t>pC</a:t>
                      </a:r>
                      <a:r>
                        <a:rPr lang="en-GB" sz="1200" dirty="0"/>
                        <a:t>)</a:t>
                      </a:r>
                    </a:p>
                  </a:txBody>
                  <a:tcPr/>
                </a:tc>
                <a:tc>
                  <a:txBody>
                    <a:bodyPr/>
                    <a:lstStyle/>
                    <a:p>
                      <a:pPr algn="ctr"/>
                      <a:r>
                        <a:rPr lang="en-GB" sz="1200" dirty="0"/>
                        <a:t>35, 225, 354</a:t>
                      </a:r>
                    </a:p>
                  </a:txBody>
                  <a:tcPr/>
                </a:tc>
                <a:extLst>
                  <a:ext uri="{0D108BD9-81ED-4DB2-BD59-A6C34878D82A}">
                    <a16:rowId xmlns:a16="http://schemas.microsoft.com/office/drawing/2014/main" val="1538739770"/>
                  </a:ext>
                </a:extLst>
              </a:tr>
              <a:tr h="451384">
                <a:tc>
                  <a:txBody>
                    <a:bodyPr/>
                    <a:lstStyle/>
                    <a:p>
                      <a:pPr algn="ctr"/>
                      <a:r>
                        <a:rPr lang="en-GB" sz="1200" dirty="0"/>
                        <a:t>Energy (MeV)</a:t>
                      </a:r>
                    </a:p>
                  </a:txBody>
                  <a:tcPr/>
                </a:tc>
                <a:tc>
                  <a:txBody>
                    <a:bodyPr/>
                    <a:lstStyle/>
                    <a:p>
                      <a:pPr algn="ctr"/>
                      <a:r>
                        <a:rPr lang="en-GB" sz="1200" dirty="0"/>
                        <a:t>212.5, 214, 212</a:t>
                      </a:r>
                    </a:p>
                  </a:txBody>
                  <a:tcPr/>
                </a:tc>
                <a:extLst>
                  <a:ext uri="{0D108BD9-81ED-4DB2-BD59-A6C34878D82A}">
                    <a16:rowId xmlns:a16="http://schemas.microsoft.com/office/drawing/2014/main" val="4095757429"/>
                  </a:ext>
                </a:extLst>
              </a:tr>
            </a:tbl>
          </a:graphicData>
        </a:graphic>
      </p:graphicFrame>
      <p:sp>
        <p:nvSpPr>
          <p:cNvPr id="17" name="TextBox 7">
            <a:extLst>
              <a:ext uri="{FF2B5EF4-FFF2-40B4-BE49-F238E27FC236}">
                <a16:creationId xmlns:a16="http://schemas.microsoft.com/office/drawing/2014/main" id="{FEDB0A03-147F-43AA-AE0B-0BE2A78C2138}"/>
              </a:ext>
            </a:extLst>
          </p:cNvPr>
          <p:cNvSpPr>
            <a:spLocks/>
          </p:cNvSpPr>
          <p:nvPr/>
        </p:nvSpPr>
        <p:spPr bwMode="auto">
          <a:xfrm>
            <a:off x="429486" y="2720436"/>
            <a:ext cx="5225585" cy="830997"/>
          </a:xfrm>
          <a:prstGeom prst="rect">
            <a:avLst/>
          </a:prstGeom>
          <a:noFill/>
        </p:spPr>
        <p:txBody>
          <a:bodyPr wrap="square" rtlCol="0">
            <a:spAutoFit/>
          </a:bodyPr>
          <a:lstStyle/>
          <a:p>
            <a:pPr marL="285750" indent="-285750">
              <a:buFont typeface="Arial" panose="020B0604020202020204" pitchFamily="34" charset="0"/>
              <a:buChar char="•"/>
              <a:defRPr/>
            </a:pPr>
            <a:r>
              <a:rPr lang="en-GB" sz="1600" dirty="0">
                <a:cs typeface="Arial"/>
              </a:rPr>
              <a:t>Magnetic bump to scan (accuracy better than 1% </a:t>
            </a:r>
            <a:r>
              <a:rPr lang="en-GB" sz="1200" dirty="0">
                <a:cs typeface="Arial"/>
              </a:rPr>
              <a:t>[2]</a:t>
            </a:r>
            <a:r>
              <a:rPr lang="en-GB" sz="1600" dirty="0">
                <a:cs typeface="Arial"/>
              </a:rPr>
              <a:t>) the transverse space with keeping the CLIC structure stable.</a:t>
            </a:r>
          </a:p>
          <a:p>
            <a:pPr marL="285750" indent="-285750">
              <a:buFont typeface="Arial" panose="020B0604020202020204" pitchFamily="34" charset="0"/>
              <a:buChar char="•"/>
              <a:defRPr/>
            </a:pPr>
            <a:r>
              <a:rPr lang="en-GB" sz="1600" dirty="0">
                <a:cs typeface="Arial"/>
              </a:rPr>
              <a:t>WFM signals are observed from log detectors on scopes.</a:t>
            </a:r>
            <a:endParaRPr lang="en-GB" sz="1600" dirty="0"/>
          </a:p>
        </p:txBody>
      </p:sp>
      <p:pic>
        <p:nvPicPr>
          <p:cNvPr id="15" name="Picture 14" descr="A picture containing text, antenna&#10;&#10;Description automatically generated">
            <a:extLst>
              <a:ext uri="{FF2B5EF4-FFF2-40B4-BE49-F238E27FC236}">
                <a16:creationId xmlns:a16="http://schemas.microsoft.com/office/drawing/2014/main" id="{55D5DA9D-D2FC-4483-8300-783FBCBFD876}"/>
              </a:ext>
            </a:extLst>
          </p:cNvPr>
          <p:cNvPicPr>
            <a:picLocks noChangeAspect="1"/>
          </p:cNvPicPr>
          <p:nvPr/>
        </p:nvPicPr>
        <p:blipFill>
          <a:blip r:embed="rId3"/>
          <a:stretch>
            <a:fillRect/>
          </a:stretch>
        </p:blipFill>
        <p:spPr>
          <a:xfrm>
            <a:off x="429486" y="1722201"/>
            <a:ext cx="4951373" cy="952061"/>
          </a:xfrm>
          <a:prstGeom prst="rect">
            <a:avLst/>
          </a:prstGeom>
        </p:spPr>
      </p:pic>
      <p:sp>
        <p:nvSpPr>
          <p:cNvPr id="3" name="TextBox 2">
            <a:extLst>
              <a:ext uri="{FF2B5EF4-FFF2-40B4-BE49-F238E27FC236}">
                <a16:creationId xmlns:a16="http://schemas.microsoft.com/office/drawing/2014/main" id="{B9AC365C-26C2-4FA3-9573-01311950A288}"/>
              </a:ext>
            </a:extLst>
          </p:cNvPr>
          <p:cNvSpPr txBox="1"/>
          <p:nvPr/>
        </p:nvSpPr>
        <p:spPr>
          <a:xfrm>
            <a:off x="5223261" y="2517961"/>
            <a:ext cx="356188" cy="276999"/>
          </a:xfrm>
          <a:prstGeom prst="rect">
            <a:avLst/>
          </a:prstGeom>
          <a:noFill/>
        </p:spPr>
        <p:txBody>
          <a:bodyPr wrap="none" rtlCol="0">
            <a:spAutoFit/>
          </a:bodyPr>
          <a:lstStyle/>
          <a:p>
            <a:r>
              <a:rPr lang="en-GB" sz="1200" dirty="0"/>
              <a:t>[1]</a:t>
            </a:r>
          </a:p>
        </p:txBody>
      </p:sp>
      <p:sp>
        <p:nvSpPr>
          <p:cNvPr id="19" name="TextBox 8">
            <a:extLst>
              <a:ext uri="{FF2B5EF4-FFF2-40B4-BE49-F238E27FC236}">
                <a16:creationId xmlns:a16="http://schemas.microsoft.com/office/drawing/2014/main" id="{685F6FE3-E607-4A1D-B800-3AD10EC3395F}"/>
              </a:ext>
            </a:extLst>
          </p:cNvPr>
          <p:cNvSpPr>
            <a:spLocks/>
          </p:cNvSpPr>
          <p:nvPr/>
        </p:nvSpPr>
        <p:spPr bwMode="auto">
          <a:xfrm>
            <a:off x="8887704" y="1914846"/>
            <a:ext cx="3197904" cy="1323439"/>
          </a:xfrm>
          <a:prstGeom prst="rect">
            <a:avLst/>
          </a:prstGeom>
          <a:noFill/>
          <a:ln w="44450">
            <a:noFill/>
          </a:ln>
        </p:spPr>
        <p:txBody>
          <a:bodyPr wrap="square" rtlCol="0">
            <a:spAutoFit/>
          </a:bodyPr>
          <a:lstStyle/>
          <a:p>
            <a:pPr marL="285750" indent="-285750">
              <a:buFont typeface="Arial" panose="020B0604020202020204" pitchFamily="34" charset="0"/>
              <a:buChar char="•"/>
              <a:defRPr/>
            </a:pPr>
            <a:r>
              <a:rPr lang="en-GB" sz="1600" dirty="0">
                <a:effectLst/>
                <a:ea typeface="Calibri" panose="020F0502020204030204" pitchFamily="34" charset="0"/>
                <a:cs typeface="Times New Roman" panose="02020603050405020304" pitchFamily="18" charset="0"/>
              </a:rPr>
              <a:t>The minimum signal position</a:t>
            </a:r>
            <a:r>
              <a:rPr lang="tr-TR" sz="1600" dirty="0">
                <a:effectLst/>
                <a:ea typeface="Calibri" panose="020F0502020204030204" pitchFamily="34" charset="0"/>
                <a:cs typeface="Times New Roman" panose="02020603050405020304" pitchFamily="18" charset="0"/>
              </a:rPr>
              <a:t>s</a:t>
            </a:r>
            <a:r>
              <a:rPr lang="en-GB" sz="1600" dirty="0">
                <a:effectLst/>
                <a:ea typeface="Calibri" panose="020F0502020204030204" pitchFamily="34" charset="0"/>
                <a:cs typeface="Times New Roman" panose="02020603050405020304" pitchFamily="18" charset="0"/>
              </a:rPr>
              <a:t> for TE and TM are different (</a:t>
            </a:r>
            <a:r>
              <a:rPr lang="en-GB" sz="1600" dirty="0" err="1">
                <a:effectLst/>
                <a:ea typeface="Calibri" panose="020F0502020204030204" pitchFamily="34" charset="0"/>
                <a:cs typeface="Times New Roman" panose="02020603050405020304" pitchFamily="18" charset="0"/>
              </a:rPr>
              <a:t>w.r.t.</a:t>
            </a:r>
            <a:r>
              <a:rPr lang="en-GB" sz="1600" dirty="0">
                <a:effectLst/>
                <a:ea typeface="Calibri" panose="020F0502020204030204" pitchFamily="34" charset="0"/>
                <a:cs typeface="Times New Roman" panose="02020603050405020304" pitchFamily="18" charset="0"/>
              </a:rPr>
              <a:t> the zero kick location)</a:t>
            </a:r>
            <a:endParaRPr lang="en-GB" sz="1600" dirty="0">
              <a:cs typeface="Arial"/>
            </a:endParaRPr>
          </a:p>
          <a:p>
            <a:pPr marL="285750" indent="-285750">
              <a:buFont typeface="Arial" panose="020B0604020202020204" pitchFamily="34" charset="0"/>
              <a:buChar char="•"/>
              <a:defRPr/>
            </a:pPr>
            <a:r>
              <a:rPr lang="en-GB" sz="1600" dirty="0">
                <a:cs typeface="Arial"/>
              </a:rPr>
              <a:t>This </a:t>
            </a:r>
            <a:r>
              <a:rPr lang="en-GB" sz="1600" b="1" i="1" dirty="0">
                <a:cs typeface="Arial"/>
              </a:rPr>
              <a:t>discrepancy</a:t>
            </a:r>
            <a:r>
              <a:rPr lang="en-GB" sz="1600" dirty="0">
                <a:cs typeface="Arial"/>
              </a:rPr>
              <a:t> increases with charge.</a:t>
            </a:r>
          </a:p>
        </p:txBody>
      </p:sp>
      <p:pic>
        <p:nvPicPr>
          <p:cNvPr id="23" name="Picture 22" descr="Chart, scatter chart&#10;&#10;Description automatically generated">
            <a:extLst>
              <a:ext uri="{FF2B5EF4-FFF2-40B4-BE49-F238E27FC236}">
                <a16:creationId xmlns:a16="http://schemas.microsoft.com/office/drawing/2014/main" id="{CE9EC42E-EAE7-4AAC-BD31-221D5E8610BC}"/>
              </a:ext>
            </a:extLst>
          </p:cNvPr>
          <p:cNvPicPr>
            <a:picLocks noChangeAspect="1"/>
          </p:cNvPicPr>
          <p:nvPr/>
        </p:nvPicPr>
        <p:blipFill>
          <a:blip r:embed="rId4"/>
          <a:stretch>
            <a:fillRect/>
          </a:stretch>
        </p:blipFill>
        <p:spPr>
          <a:xfrm>
            <a:off x="6168717" y="3862535"/>
            <a:ext cx="5759450" cy="2292985"/>
          </a:xfrm>
          <a:prstGeom prst="rect">
            <a:avLst/>
          </a:prstGeom>
        </p:spPr>
      </p:pic>
      <p:sp>
        <p:nvSpPr>
          <p:cNvPr id="4" name="TextBox 3">
            <a:extLst>
              <a:ext uri="{FF2B5EF4-FFF2-40B4-BE49-F238E27FC236}">
                <a16:creationId xmlns:a16="http://schemas.microsoft.com/office/drawing/2014/main" id="{8F95F26F-D152-46D8-B88B-52D1E6D6AAEC}"/>
              </a:ext>
            </a:extLst>
          </p:cNvPr>
          <p:cNvSpPr txBox="1"/>
          <p:nvPr/>
        </p:nvSpPr>
        <p:spPr>
          <a:xfrm>
            <a:off x="510971" y="6033146"/>
            <a:ext cx="10333517" cy="400110"/>
          </a:xfrm>
          <a:prstGeom prst="rect">
            <a:avLst/>
          </a:prstGeom>
          <a:noFill/>
        </p:spPr>
        <p:txBody>
          <a:bodyPr wrap="square" rtlCol="0">
            <a:spAutoFit/>
          </a:bodyPr>
          <a:lstStyle/>
          <a:p>
            <a:r>
              <a:rPr lang="en-GB" sz="1000" dirty="0"/>
              <a:t>[1] K. N. </a:t>
            </a:r>
            <a:r>
              <a:rPr lang="en-GB" sz="1000" dirty="0" err="1"/>
              <a:t>Sjobak</a:t>
            </a:r>
            <a:r>
              <a:rPr lang="en-GB" sz="1000" dirty="0"/>
              <a:t>, ‘</a:t>
            </a:r>
            <a:r>
              <a:rPr lang="en-GB" sz="1000" i="1" dirty="0"/>
              <a:t>Tests of Wakefield Monitors (WFMs) at CLEAR</a:t>
            </a:r>
            <a:r>
              <a:rPr lang="en-GB" sz="1000" dirty="0"/>
              <a:t>’, CLIC Workshop 2019</a:t>
            </a:r>
          </a:p>
          <a:p>
            <a:r>
              <a:rPr lang="en-GB" sz="1000" dirty="0"/>
              <a:t>[2] A. Gilardi, ‘</a:t>
            </a:r>
            <a:r>
              <a:rPr lang="it-IT" sz="1000" i="1" dirty="0">
                <a:effectLst/>
                <a:latin typeface="Times New Roman" panose="02020603050405020304" pitchFamily="18" charset="0"/>
                <a:ea typeface="Times New Roman" panose="02020603050405020304" pitchFamily="18" charset="0"/>
              </a:rPr>
              <a:t>Measurements of wakefields and bunch length with beam in linear electron accelerators: A case study at the CLEAR Facility</a:t>
            </a:r>
            <a:r>
              <a:rPr lang="it-IT" sz="1000" i="1" dirty="0">
                <a:latin typeface="Times New Roman" panose="02020603050405020304" pitchFamily="18" charset="0"/>
                <a:ea typeface="Times New Roman" panose="02020603050405020304" pitchFamily="18" charset="0"/>
              </a:rPr>
              <a:t>’</a:t>
            </a:r>
            <a:r>
              <a:rPr lang="it-IT" sz="1000" dirty="0">
                <a:effectLst/>
                <a:latin typeface="Times New Roman" panose="02020603050405020304" pitchFamily="18" charset="0"/>
                <a:ea typeface="Times New Roman" panose="02020603050405020304" pitchFamily="18" charset="0"/>
              </a:rPr>
              <a:t>, PhD Thesis, University of Naples Federico II, 2021</a:t>
            </a:r>
            <a:endParaRPr lang="en-GB" sz="1000" dirty="0"/>
          </a:p>
        </p:txBody>
      </p:sp>
      <p:sp>
        <p:nvSpPr>
          <p:cNvPr id="13" name="Rectangle 12">
            <a:extLst>
              <a:ext uri="{FF2B5EF4-FFF2-40B4-BE49-F238E27FC236}">
                <a16:creationId xmlns:a16="http://schemas.microsoft.com/office/drawing/2014/main" id="{C2F06AC9-B70C-4611-8F07-D8F86E71D99E}"/>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a:t>
            </a:r>
          </a:p>
        </p:txBody>
      </p:sp>
      <p:sp>
        <p:nvSpPr>
          <p:cNvPr id="20" name="TextBox 19">
            <a:extLst>
              <a:ext uri="{FF2B5EF4-FFF2-40B4-BE49-F238E27FC236}">
                <a16:creationId xmlns:a16="http://schemas.microsoft.com/office/drawing/2014/main" id="{683AD859-A728-4B2A-9159-14C65EBB919C}"/>
              </a:ext>
            </a:extLst>
          </p:cNvPr>
          <p:cNvSpPr txBox="1"/>
          <p:nvPr/>
        </p:nvSpPr>
        <p:spPr>
          <a:xfrm>
            <a:off x="11596254" y="5911919"/>
            <a:ext cx="356188" cy="276999"/>
          </a:xfrm>
          <a:prstGeom prst="rect">
            <a:avLst/>
          </a:prstGeom>
          <a:noFill/>
        </p:spPr>
        <p:txBody>
          <a:bodyPr wrap="none" rtlCol="0">
            <a:spAutoFit/>
          </a:bodyPr>
          <a:lstStyle/>
          <a:p>
            <a:r>
              <a:rPr lang="en-GB" sz="1200" dirty="0"/>
              <a:t>[2]</a:t>
            </a:r>
          </a:p>
        </p:txBody>
      </p:sp>
      <p:pic>
        <p:nvPicPr>
          <p:cNvPr id="21" name="Picture 20" descr="Chart, line chart&#10;&#10;Description automatically generated">
            <a:extLst>
              <a:ext uri="{FF2B5EF4-FFF2-40B4-BE49-F238E27FC236}">
                <a16:creationId xmlns:a16="http://schemas.microsoft.com/office/drawing/2014/main" id="{4CDF5984-10B1-4AD7-B472-75ABAE1FC5DA}"/>
              </a:ext>
            </a:extLst>
          </p:cNvPr>
          <p:cNvPicPr>
            <a:picLocks noChangeAspect="1"/>
          </p:cNvPicPr>
          <p:nvPr/>
        </p:nvPicPr>
        <p:blipFill>
          <a:blip r:embed="rId5"/>
          <a:stretch>
            <a:fillRect/>
          </a:stretch>
        </p:blipFill>
        <p:spPr>
          <a:xfrm>
            <a:off x="234315" y="3815817"/>
            <a:ext cx="5861685" cy="2066925"/>
          </a:xfrm>
          <a:prstGeom prst="rect">
            <a:avLst/>
          </a:prstGeom>
        </p:spPr>
      </p:pic>
      <p:sp>
        <p:nvSpPr>
          <p:cNvPr id="6" name="TextBox 5">
            <a:extLst>
              <a:ext uri="{FF2B5EF4-FFF2-40B4-BE49-F238E27FC236}">
                <a16:creationId xmlns:a16="http://schemas.microsoft.com/office/drawing/2014/main" id="{67617475-A310-4E19-ABE6-CD8736E6DA3E}"/>
              </a:ext>
            </a:extLst>
          </p:cNvPr>
          <p:cNvSpPr txBox="1"/>
          <p:nvPr/>
        </p:nvSpPr>
        <p:spPr>
          <a:xfrm>
            <a:off x="838200" y="3529488"/>
            <a:ext cx="2414315" cy="369332"/>
          </a:xfrm>
          <a:prstGeom prst="rect">
            <a:avLst/>
          </a:prstGeom>
          <a:noFill/>
        </p:spPr>
        <p:txBody>
          <a:bodyPr wrap="none" rtlCol="0">
            <a:spAutoFit/>
          </a:bodyPr>
          <a:lstStyle/>
          <a:p>
            <a:r>
              <a:rPr lang="en-GB" i="1" dirty="0">
                <a:solidFill>
                  <a:srgbClr val="0000FF"/>
                </a:solidFill>
              </a:rPr>
              <a:t>TE Vertical ∑ (@24 GHz)</a:t>
            </a:r>
          </a:p>
        </p:txBody>
      </p:sp>
      <p:sp>
        <p:nvSpPr>
          <p:cNvPr id="22" name="TextBox 21">
            <a:extLst>
              <a:ext uri="{FF2B5EF4-FFF2-40B4-BE49-F238E27FC236}">
                <a16:creationId xmlns:a16="http://schemas.microsoft.com/office/drawing/2014/main" id="{EE466706-E7E8-4E9F-9EE4-40A462FA8B03}"/>
              </a:ext>
            </a:extLst>
          </p:cNvPr>
          <p:cNvSpPr txBox="1"/>
          <p:nvPr/>
        </p:nvSpPr>
        <p:spPr>
          <a:xfrm>
            <a:off x="3591917" y="3529488"/>
            <a:ext cx="2504083" cy="369332"/>
          </a:xfrm>
          <a:prstGeom prst="rect">
            <a:avLst/>
          </a:prstGeom>
          <a:noFill/>
        </p:spPr>
        <p:txBody>
          <a:bodyPr wrap="none" rtlCol="0">
            <a:spAutoFit/>
          </a:bodyPr>
          <a:lstStyle/>
          <a:p>
            <a:r>
              <a:rPr lang="en-GB" i="1" dirty="0">
                <a:solidFill>
                  <a:srgbClr val="0000FF"/>
                </a:solidFill>
              </a:rPr>
              <a:t>TM Vertical ∆ (@18 GHz)</a:t>
            </a:r>
          </a:p>
        </p:txBody>
      </p:sp>
      <p:sp>
        <p:nvSpPr>
          <p:cNvPr id="7" name="TextBox 6">
            <a:extLst>
              <a:ext uri="{FF2B5EF4-FFF2-40B4-BE49-F238E27FC236}">
                <a16:creationId xmlns:a16="http://schemas.microsoft.com/office/drawing/2014/main" id="{8F4EAC88-CBC2-439B-B553-C0BAA95E804D}"/>
              </a:ext>
            </a:extLst>
          </p:cNvPr>
          <p:cNvSpPr txBox="1"/>
          <p:nvPr/>
        </p:nvSpPr>
        <p:spPr>
          <a:xfrm>
            <a:off x="6614390" y="3513055"/>
            <a:ext cx="2374496" cy="461665"/>
          </a:xfrm>
          <a:prstGeom prst="rect">
            <a:avLst/>
          </a:prstGeom>
          <a:noFill/>
        </p:spPr>
        <p:txBody>
          <a:bodyPr wrap="none" rtlCol="0">
            <a:spAutoFit/>
          </a:bodyPr>
          <a:lstStyle/>
          <a:p>
            <a:pPr algn="ctr"/>
            <a:r>
              <a:rPr lang="it-IT" sz="1200" dirty="0">
                <a:solidFill>
                  <a:srgbClr val="0000FF"/>
                </a:solidFill>
                <a:effectLst/>
                <a:ea typeface="Times New Roman" panose="02020603050405020304" pitchFamily="18" charset="0"/>
              </a:rPr>
              <a:t>TE and TM mode signals’ </a:t>
            </a:r>
            <a:endParaRPr lang="en-GB" sz="1200" dirty="0">
              <a:solidFill>
                <a:srgbClr val="0000FF"/>
              </a:solidFill>
              <a:effectLst/>
              <a:ea typeface="Times New Roman" panose="02020603050405020304" pitchFamily="18" charset="0"/>
            </a:endParaRPr>
          </a:p>
          <a:p>
            <a:pPr algn="ctr"/>
            <a:r>
              <a:rPr lang="it-IT" sz="1200" dirty="0">
                <a:solidFill>
                  <a:srgbClr val="0000FF"/>
                </a:solidFill>
                <a:effectLst/>
                <a:ea typeface="Times New Roman" panose="02020603050405020304" pitchFamily="18" charset="0"/>
              </a:rPr>
              <a:t>measured vertical center positions </a:t>
            </a:r>
          </a:p>
        </p:txBody>
      </p:sp>
      <p:sp>
        <p:nvSpPr>
          <p:cNvPr id="24" name="TextBox 23">
            <a:extLst>
              <a:ext uri="{FF2B5EF4-FFF2-40B4-BE49-F238E27FC236}">
                <a16:creationId xmlns:a16="http://schemas.microsoft.com/office/drawing/2014/main" id="{EFB6E7B7-FC85-46B7-9601-7C3FD3DBC1DC}"/>
              </a:ext>
            </a:extLst>
          </p:cNvPr>
          <p:cNvSpPr txBox="1"/>
          <p:nvPr/>
        </p:nvSpPr>
        <p:spPr>
          <a:xfrm>
            <a:off x="5776263" y="5702380"/>
            <a:ext cx="356188" cy="276999"/>
          </a:xfrm>
          <a:prstGeom prst="rect">
            <a:avLst/>
          </a:prstGeom>
          <a:noFill/>
        </p:spPr>
        <p:txBody>
          <a:bodyPr wrap="none" rtlCol="0">
            <a:spAutoFit/>
          </a:bodyPr>
          <a:lstStyle/>
          <a:p>
            <a:r>
              <a:rPr lang="en-GB" sz="1200" dirty="0"/>
              <a:t>[2]</a:t>
            </a:r>
          </a:p>
        </p:txBody>
      </p:sp>
      <p:sp>
        <p:nvSpPr>
          <p:cNvPr id="8" name="TextBox 7">
            <a:extLst>
              <a:ext uri="{FF2B5EF4-FFF2-40B4-BE49-F238E27FC236}">
                <a16:creationId xmlns:a16="http://schemas.microsoft.com/office/drawing/2014/main" id="{F3FC5E15-7122-4B0A-823A-D3E44AAB89F9}"/>
              </a:ext>
            </a:extLst>
          </p:cNvPr>
          <p:cNvSpPr txBox="1"/>
          <p:nvPr/>
        </p:nvSpPr>
        <p:spPr>
          <a:xfrm>
            <a:off x="9048442" y="3509239"/>
            <a:ext cx="3093732" cy="461665"/>
          </a:xfrm>
          <a:prstGeom prst="rect">
            <a:avLst/>
          </a:prstGeom>
          <a:noFill/>
        </p:spPr>
        <p:txBody>
          <a:bodyPr wrap="none" rtlCol="0">
            <a:spAutoFit/>
          </a:bodyPr>
          <a:lstStyle/>
          <a:p>
            <a:pPr algn="ctr"/>
            <a:r>
              <a:rPr lang="it-IT" sz="1200" dirty="0">
                <a:solidFill>
                  <a:srgbClr val="0000FF"/>
                </a:solidFill>
                <a:effectLst/>
                <a:ea typeface="Times New Roman" panose="02020603050405020304" pitchFamily="18" charset="0"/>
              </a:rPr>
              <a:t>The difference between measured positions of</a:t>
            </a:r>
          </a:p>
          <a:p>
            <a:pPr algn="ctr"/>
            <a:r>
              <a:rPr lang="it-IT" sz="1200" dirty="0">
                <a:solidFill>
                  <a:srgbClr val="0000FF"/>
                </a:solidFill>
                <a:effectLst/>
                <a:ea typeface="Times New Roman" panose="02020603050405020304" pitchFamily="18" charset="0"/>
              </a:rPr>
              <a:t> TE and TM signals </a:t>
            </a:r>
            <a:endParaRPr lang="en-GB" sz="1200" dirty="0">
              <a:solidFill>
                <a:srgbClr val="0000FF"/>
              </a:solidFill>
            </a:endParaRPr>
          </a:p>
        </p:txBody>
      </p:sp>
      <p:sp>
        <p:nvSpPr>
          <p:cNvPr id="5" name="Oval 4">
            <a:extLst>
              <a:ext uri="{FF2B5EF4-FFF2-40B4-BE49-F238E27FC236}">
                <a16:creationId xmlns:a16="http://schemas.microsoft.com/office/drawing/2014/main" id="{432D4918-6B3C-5E42-3B70-B456D6AB32E4}"/>
              </a:ext>
            </a:extLst>
          </p:cNvPr>
          <p:cNvSpPr/>
          <p:nvPr/>
        </p:nvSpPr>
        <p:spPr>
          <a:xfrm>
            <a:off x="11353800" y="3970904"/>
            <a:ext cx="356188" cy="920073"/>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94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AC77-1067-41F6-94FE-578C8DC4E35C}"/>
              </a:ext>
            </a:extLst>
          </p:cNvPr>
          <p:cNvSpPr>
            <a:spLocks noGrp="1"/>
          </p:cNvSpPr>
          <p:nvPr>
            <p:ph type="title"/>
          </p:nvPr>
        </p:nvSpPr>
        <p:spPr>
          <a:xfrm>
            <a:off x="838200" y="365126"/>
            <a:ext cx="10515600" cy="1190722"/>
          </a:xfrm>
        </p:spPr>
        <p:txBody>
          <a:bodyPr>
            <a:normAutofit/>
          </a:bodyPr>
          <a:lstStyle/>
          <a:p>
            <a:r>
              <a:rPr lang="tr-TR" sz="3600" b="1" dirty="0" err="1"/>
              <a:t>Simulation</a:t>
            </a:r>
            <a:r>
              <a:rPr lang="en-GB" sz="3600" b="1" dirty="0"/>
              <a:t> Model</a:t>
            </a:r>
            <a:r>
              <a:rPr lang="tr-TR" sz="3600" b="1" dirty="0"/>
              <a:t> </a:t>
            </a:r>
            <a:r>
              <a:rPr lang="tr-TR" sz="3600" b="1" dirty="0" err="1"/>
              <a:t>to</a:t>
            </a:r>
            <a:r>
              <a:rPr lang="tr-TR" sz="3600" b="1" dirty="0"/>
              <a:t> </a:t>
            </a:r>
            <a:r>
              <a:rPr lang="tr-TR" sz="3600" b="1" dirty="0" err="1"/>
              <a:t>Investigate</a:t>
            </a:r>
            <a:r>
              <a:rPr lang="tr-TR" sz="3600" b="1" dirty="0"/>
              <a:t> </a:t>
            </a:r>
            <a:r>
              <a:rPr lang="tr-TR" sz="3600" b="1" dirty="0" err="1"/>
              <a:t>Discrepancy</a:t>
            </a:r>
            <a:endParaRPr lang="en-GB" sz="3600" b="1" dirty="0"/>
          </a:p>
        </p:txBody>
      </p:sp>
      <p:pic>
        <p:nvPicPr>
          <p:cNvPr id="4" name="Picture 3">
            <a:extLst>
              <a:ext uri="{FF2B5EF4-FFF2-40B4-BE49-F238E27FC236}">
                <a16:creationId xmlns:a16="http://schemas.microsoft.com/office/drawing/2014/main" id="{02549E2F-F838-455A-AAE9-A5E1359D2639}"/>
              </a:ext>
            </a:extLst>
          </p:cNvPr>
          <p:cNvPicPr>
            <a:picLocks noChangeAspect="1"/>
          </p:cNvPicPr>
          <p:nvPr/>
        </p:nvPicPr>
        <p:blipFill>
          <a:blip r:embed="rId3"/>
          <a:stretch>
            <a:fillRect/>
          </a:stretch>
        </p:blipFill>
        <p:spPr>
          <a:xfrm>
            <a:off x="4588117" y="1771932"/>
            <a:ext cx="2247729" cy="2849233"/>
          </a:xfrm>
          <a:prstGeom prst="rect">
            <a:avLst/>
          </a:prstGeom>
        </p:spPr>
      </p:pic>
      <p:pic>
        <p:nvPicPr>
          <p:cNvPr id="6" name="Picture 5">
            <a:extLst>
              <a:ext uri="{FF2B5EF4-FFF2-40B4-BE49-F238E27FC236}">
                <a16:creationId xmlns:a16="http://schemas.microsoft.com/office/drawing/2014/main" id="{EB34FDE0-28D9-4D40-A13B-A1149E29153B}"/>
              </a:ext>
            </a:extLst>
          </p:cNvPr>
          <p:cNvPicPr>
            <a:picLocks noChangeAspect="1"/>
          </p:cNvPicPr>
          <p:nvPr/>
        </p:nvPicPr>
        <p:blipFill>
          <a:blip r:embed="rId4"/>
          <a:stretch>
            <a:fillRect/>
          </a:stretch>
        </p:blipFill>
        <p:spPr>
          <a:xfrm>
            <a:off x="6997699" y="1771932"/>
            <a:ext cx="2982900" cy="2849233"/>
          </a:xfrm>
          <a:prstGeom prst="rect">
            <a:avLst/>
          </a:prstGeom>
        </p:spPr>
      </p:pic>
      <p:sp>
        <p:nvSpPr>
          <p:cNvPr id="7" name="TextBox 6">
            <a:extLst>
              <a:ext uri="{FF2B5EF4-FFF2-40B4-BE49-F238E27FC236}">
                <a16:creationId xmlns:a16="http://schemas.microsoft.com/office/drawing/2014/main" id="{10625926-16A5-4F00-805E-BEA252B5D61F}"/>
              </a:ext>
            </a:extLst>
          </p:cNvPr>
          <p:cNvSpPr txBox="1"/>
          <p:nvPr/>
        </p:nvSpPr>
        <p:spPr>
          <a:xfrm>
            <a:off x="816355" y="5256403"/>
            <a:ext cx="6019491" cy="830997"/>
          </a:xfrm>
          <a:prstGeom prst="rect">
            <a:avLst/>
          </a:prstGeom>
          <a:noFill/>
        </p:spPr>
        <p:txBody>
          <a:bodyPr wrap="square" rtlCol="0">
            <a:spAutoFit/>
          </a:bodyPr>
          <a:lstStyle/>
          <a:p>
            <a:pPr marL="285750" indent="-285750">
              <a:buFont typeface="Arial" panose="020B0604020202020204" pitchFamily="34" charset="0"/>
              <a:buChar char="•"/>
            </a:pPr>
            <a:r>
              <a:rPr lang="tr-TR" sz="1600" dirty="0" err="1"/>
              <a:t>The</a:t>
            </a:r>
            <a:r>
              <a:rPr lang="tr-TR" sz="1600" dirty="0"/>
              <a:t> RF model of TD26 </a:t>
            </a:r>
            <a:r>
              <a:rPr lang="tr-TR" sz="1600" dirty="0" err="1"/>
              <a:t>was</a:t>
            </a:r>
            <a:r>
              <a:rPr lang="tr-TR" sz="1600" dirty="0"/>
              <a:t> </a:t>
            </a:r>
            <a:r>
              <a:rPr lang="tr-TR" sz="1600" dirty="0" err="1"/>
              <a:t>created</a:t>
            </a:r>
            <a:r>
              <a:rPr lang="tr-TR" sz="1600" dirty="0"/>
              <a:t> </a:t>
            </a:r>
            <a:r>
              <a:rPr lang="tr-TR" sz="1600" dirty="0" err="1"/>
              <a:t>for</a:t>
            </a:r>
            <a:r>
              <a:rPr lang="tr-TR" sz="1600" dirty="0"/>
              <a:t> </a:t>
            </a:r>
            <a:r>
              <a:rPr lang="tr-TR" sz="1600" dirty="0" err="1"/>
              <a:t>simulations</a:t>
            </a:r>
            <a:r>
              <a:rPr lang="tr-TR" sz="1600" dirty="0"/>
              <a:t>.</a:t>
            </a:r>
          </a:p>
          <a:p>
            <a:pPr marL="285750" indent="-285750">
              <a:buFont typeface="Arial" panose="020B0604020202020204" pitchFamily="34" charset="0"/>
              <a:buChar char="•"/>
            </a:pPr>
            <a:r>
              <a:rPr lang="tr-TR" sz="1600" dirty="0"/>
              <a:t>WFM </a:t>
            </a:r>
            <a:r>
              <a:rPr lang="tr-TR" sz="1600" dirty="0" err="1"/>
              <a:t>antennas</a:t>
            </a:r>
            <a:r>
              <a:rPr lang="tr-TR" sz="1600" dirty="0"/>
              <a:t> </a:t>
            </a:r>
            <a:r>
              <a:rPr lang="tr-TR" sz="1600" dirty="0" err="1"/>
              <a:t>were</a:t>
            </a:r>
            <a:r>
              <a:rPr lang="tr-TR" sz="1600" dirty="0"/>
              <a:t> </a:t>
            </a:r>
            <a:r>
              <a:rPr lang="tr-TR" sz="1600" dirty="0" err="1"/>
              <a:t>added</a:t>
            </a:r>
            <a:r>
              <a:rPr lang="tr-TR" sz="1600" dirty="0"/>
              <a:t> </a:t>
            </a:r>
            <a:r>
              <a:rPr lang="tr-TR" sz="1600" dirty="0" err="1"/>
              <a:t>to</a:t>
            </a:r>
            <a:r>
              <a:rPr lang="tr-TR" sz="1600" dirty="0"/>
              <a:t> </a:t>
            </a:r>
            <a:r>
              <a:rPr lang="tr-TR" sz="1600" dirty="0" err="1"/>
              <a:t>the</a:t>
            </a:r>
            <a:r>
              <a:rPr lang="tr-TR" sz="1600" dirty="0"/>
              <a:t> </a:t>
            </a:r>
            <a:r>
              <a:rPr lang="tr-TR" sz="1600" dirty="0" err="1"/>
              <a:t>extended</a:t>
            </a:r>
            <a:r>
              <a:rPr lang="tr-TR" sz="1600" dirty="0"/>
              <a:t> </a:t>
            </a:r>
            <a:r>
              <a:rPr lang="tr-TR" sz="1600" dirty="0" err="1"/>
              <a:t>Higher</a:t>
            </a:r>
            <a:r>
              <a:rPr lang="tr-TR" sz="1600" dirty="0"/>
              <a:t> </a:t>
            </a:r>
            <a:r>
              <a:rPr lang="tr-TR" sz="1600" dirty="0" err="1"/>
              <a:t>Order</a:t>
            </a:r>
            <a:r>
              <a:rPr lang="tr-TR" sz="1600" dirty="0"/>
              <a:t> </a:t>
            </a:r>
            <a:r>
              <a:rPr lang="tr-TR" sz="1600" dirty="0" err="1"/>
              <a:t>Mode</a:t>
            </a:r>
            <a:r>
              <a:rPr lang="tr-TR" sz="1600" dirty="0"/>
              <a:t> (HOM) </a:t>
            </a:r>
            <a:r>
              <a:rPr lang="tr-TR" sz="1600" dirty="0" err="1"/>
              <a:t>waveguides</a:t>
            </a:r>
            <a:r>
              <a:rPr lang="tr-TR" sz="1600" dirty="0"/>
              <a:t> of </a:t>
            </a:r>
            <a:r>
              <a:rPr lang="tr-TR" sz="1600" dirty="0" err="1"/>
              <a:t>the</a:t>
            </a:r>
            <a:r>
              <a:rPr lang="tr-TR" sz="1600" dirty="0"/>
              <a:t> </a:t>
            </a:r>
            <a:r>
              <a:rPr lang="tr-TR" sz="1600" dirty="0" err="1"/>
              <a:t>first</a:t>
            </a:r>
            <a:r>
              <a:rPr lang="tr-TR" sz="1600" dirty="0"/>
              <a:t> </a:t>
            </a:r>
            <a:r>
              <a:rPr lang="tr-TR" sz="1600" dirty="0" err="1"/>
              <a:t>regular</a:t>
            </a:r>
            <a:r>
              <a:rPr lang="tr-TR" sz="1600" dirty="0"/>
              <a:t> </a:t>
            </a:r>
            <a:r>
              <a:rPr lang="tr-TR" sz="1600" dirty="0" err="1"/>
              <a:t>cell</a:t>
            </a:r>
            <a:r>
              <a:rPr lang="tr-TR" sz="1600" dirty="0"/>
              <a:t>.</a:t>
            </a:r>
          </a:p>
        </p:txBody>
      </p:sp>
      <p:sp>
        <p:nvSpPr>
          <p:cNvPr id="8" name="Content Placeholder 6">
            <a:extLst>
              <a:ext uri="{FF2B5EF4-FFF2-40B4-BE49-F238E27FC236}">
                <a16:creationId xmlns:a16="http://schemas.microsoft.com/office/drawing/2014/main" id="{266CB3CD-A460-422F-A50B-8D3AB1151EA6}"/>
              </a:ext>
            </a:extLst>
          </p:cNvPr>
          <p:cNvSpPr txBox="1">
            <a:spLocks/>
          </p:cNvSpPr>
          <p:nvPr/>
        </p:nvSpPr>
        <p:spPr>
          <a:xfrm>
            <a:off x="7072129" y="5256403"/>
            <a:ext cx="4787603" cy="11124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600" b="1" i="1" dirty="0"/>
              <a:t>Solution</a:t>
            </a:r>
            <a:endParaRPr lang="en-GB" sz="1600" b="1" i="1" dirty="0"/>
          </a:p>
          <a:p>
            <a:pPr>
              <a:buFont typeface="Wingdings" panose="05000000000000000000" pitchFamily="2" charset="2"/>
              <a:buChar char="ü"/>
            </a:pPr>
            <a:r>
              <a:rPr lang="en-GB" sz="1600" dirty="0"/>
              <a:t>Extending HOM waveguides to connect open boundary (WFM antennas must be shorter to fit the distance between adjacent cells)</a:t>
            </a:r>
            <a:endParaRPr lang="en-GB" sz="2000" dirty="0"/>
          </a:p>
        </p:txBody>
      </p:sp>
      <p:sp>
        <p:nvSpPr>
          <p:cNvPr id="9" name="TextBox 8">
            <a:extLst>
              <a:ext uri="{FF2B5EF4-FFF2-40B4-BE49-F238E27FC236}">
                <a16:creationId xmlns:a16="http://schemas.microsoft.com/office/drawing/2014/main" id="{014232D6-27D2-452D-8740-B6BF730F28D8}"/>
              </a:ext>
            </a:extLst>
          </p:cNvPr>
          <p:cNvSpPr txBox="1"/>
          <p:nvPr/>
        </p:nvSpPr>
        <p:spPr>
          <a:xfrm>
            <a:off x="9993004" y="2534549"/>
            <a:ext cx="2198996" cy="1077218"/>
          </a:xfrm>
          <a:prstGeom prst="rect">
            <a:avLst/>
          </a:prstGeom>
          <a:noFill/>
        </p:spPr>
        <p:txBody>
          <a:bodyPr wrap="square" rtlCol="0">
            <a:spAutoFit/>
          </a:bodyPr>
          <a:lstStyle/>
          <a:p>
            <a:r>
              <a:rPr lang="tr-TR" sz="1600" dirty="0"/>
              <a:t>HOM </a:t>
            </a:r>
            <a:r>
              <a:rPr lang="tr-TR" sz="1600" dirty="0" err="1"/>
              <a:t>waveguides</a:t>
            </a:r>
            <a:r>
              <a:rPr lang="tr-TR" sz="1600" dirty="0"/>
              <a:t> </a:t>
            </a:r>
            <a:r>
              <a:rPr lang="tr-TR" sz="1600" dirty="0" err="1"/>
              <a:t>are</a:t>
            </a:r>
            <a:r>
              <a:rPr lang="tr-TR" sz="1600" dirty="0"/>
              <a:t> not </a:t>
            </a:r>
            <a:r>
              <a:rPr lang="tr-TR" sz="1600" dirty="0" err="1"/>
              <a:t>touching</a:t>
            </a:r>
            <a:r>
              <a:rPr lang="tr-TR" sz="1600" dirty="0"/>
              <a:t> </a:t>
            </a:r>
            <a:r>
              <a:rPr lang="tr-TR" sz="1600" dirty="0" err="1"/>
              <a:t>the</a:t>
            </a:r>
            <a:r>
              <a:rPr lang="tr-TR" sz="1600" dirty="0"/>
              <a:t> </a:t>
            </a:r>
            <a:r>
              <a:rPr lang="tr-TR" sz="1600" b="1" i="1" dirty="0" err="1"/>
              <a:t>open</a:t>
            </a:r>
            <a:r>
              <a:rPr lang="tr-TR" sz="1600" b="1" i="1" dirty="0"/>
              <a:t> </a:t>
            </a:r>
            <a:r>
              <a:rPr lang="tr-TR" sz="1600" b="1" i="1" dirty="0" err="1"/>
              <a:t>boundary</a:t>
            </a:r>
            <a:r>
              <a:rPr lang="tr-TR" sz="1600" dirty="0"/>
              <a:t> </a:t>
            </a:r>
            <a:r>
              <a:rPr lang="tr-TR" sz="1600" dirty="0" err="1"/>
              <a:t>condition</a:t>
            </a:r>
            <a:r>
              <a:rPr lang="tr-TR" sz="1600" dirty="0"/>
              <a:t> in </a:t>
            </a:r>
            <a:r>
              <a:rPr lang="tr-TR" sz="1600" dirty="0" err="1"/>
              <a:t>the</a:t>
            </a:r>
            <a:r>
              <a:rPr lang="tr-TR" sz="1600" dirty="0"/>
              <a:t> </a:t>
            </a:r>
            <a:r>
              <a:rPr lang="tr-TR" sz="1600" dirty="0" err="1"/>
              <a:t>calculation</a:t>
            </a:r>
            <a:r>
              <a:rPr lang="tr-TR" sz="1600" dirty="0"/>
              <a:t> domain.</a:t>
            </a:r>
            <a:endParaRPr lang="en-GB" sz="1600" dirty="0"/>
          </a:p>
        </p:txBody>
      </p:sp>
      <p:pic>
        <p:nvPicPr>
          <p:cNvPr id="11" name="Picture 10">
            <a:extLst>
              <a:ext uri="{FF2B5EF4-FFF2-40B4-BE49-F238E27FC236}">
                <a16:creationId xmlns:a16="http://schemas.microsoft.com/office/drawing/2014/main" id="{903971EB-57CA-4FB0-A8DD-C28DEF47958F}"/>
              </a:ext>
            </a:extLst>
          </p:cNvPr>
          <p:cNvPicPr>
            <a:picLocks noChangeAspect="1"/>
          </p:cNvPicPr>
          <p:nvPr/>
        </p:nvPicPr>
        <p:blipFill>
          <a:blip r:embed="rId5"/>
          <a:stretch>
            <a:fillRect/>
          </a:stretch>
        </p:blipFill>
        <p:spPr>
          <a:xfrm>
            <a:off x="834134" y="1768506"/>
            <a:ext cx="3450788" cy="2855527"/>
          </a:xfrm>
          <a:prstGeom prst="rect">
            <a:avLst/>
          </a:prstGeom>
        </p:spPr>
      </p:pic>
      <p:sp>
        <p:nvSpPr>
          <p:cNvPr id="10" name="Rectangle 9">
            <a:extLst>
              <a:ext uri="{FF2B5EF4-FFF2-40B4-BE49-F238E27FC236}">
                <a16:creationId xmlns:a16="http://schemas.microsoft.com/office/drawing/2014/main" id="{8972387D-51EE-44C0-BB93-EA60A27F97AC}"/>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a:t>
            </a:r>
          </a:p>
        </p:txBody>
      </p:sp>
      <p:sp>
        <p:nvSpPr>
          <p:cNvPr id="5" name="Metin kutusu 4">
            <a:extLst>
              <a:ext uri="{FF2B5EF4-FFF2-40B4-BE49-F238E27FC236}">
                <a16:creationId xmlns:a16="http://schemas.microsoft.com/office/drawing/2014/main" id="{8538B1EB-5D72-4A19-627A-C714723F1FB4}"/>
              </a:ext>
            </a:extLst>
          </p:cNvPr>
          <p:cNvSpPr txBox="1"/>
          <p:nvPr/>
        </p:nvSpPr>
        <p:spPr>
          <a:xfrm>
            <a:off x="1662487" y="1399174"/>
            <a:ext cx="1824538" cy="369332"/>
          </a:xfrm>
          <a:prstGeom prst="rect">
            <a:avLst/>
          </a:prstGeom>
          <a:noFill/>
        </p:spPr>
        <p:txBody>
          <a:bodyPr wrap="none" rtlCol="0">
            <a:spAutoFit/>
          </a:bodyPr>
          <a:lstStyle/>
          <a:p>
            <a:r>
              <a:rPr lang="tr-TR" b="1" i="1" dirty="0">
                <a:solidFill>
                  <a:srgbClr val="000099"/>
                </a:solidFill>
              </a:rPr>
              <a:t>TD26 </a:t>
            </a:r>
            <a:r>
              <a:rPr lang="tr-TR" b="1" i="1" dirty="0" err="1">
                <a:solidFill>
                  <a:srgbClr val="000099"/>
                </a:solidFill>
              </a:rPr>
              <a:t>with</a:t>
            </a:r>
            <a:r>
              <a:rPr lang="tr-TR" b="1" i="1" dirty="0">
                <a:solidFill>
                  <a:srgbClr val="000099"/>
                </a:solidFill>
              </a:rPr>
              <a:t> </a:t>
            </a:r>
            <a:r>
              <a:rPr lang="tr-TR" b="1" i="1" dirty="0" err="1">
                <a:solidFill>
                  <a:srgbClr val="000099"/>
                </a:solidFill>
              </a:rPr>
              <a:t>WFMs</a:t>
            </a:r>
            <a:endParaRPr lang="tr-TR" b="1" i="1" dirty="0">
              <a:solidFill>
                <a:srgbClr val="000099"/>
              </a:solidFill>
            </a:endParaRPr>
          </a:p>
        </p:txBody>
      </p:sp>
      <p:sp>
        <p:nvSpPr>
          <p:cNvPr id="12" name="Metin kutusu 11">
            <a:extLst>
              <a:ext uri="{FF2B5EF4-FFF2-40B4-BE49-F238E27FC236}">
                <a16:creationId xmlns:a16="http://schemas.microsoft.com/office/drawing/2014/main" id="{9BDB7929-FB70-6E74-2F23-193E671CBA96}"/>
              </a:ext>
            </a:extLst>
          </p:cNvPr>
          <p:cNvSpPr txBox="1"/>
          <p:nvPr/>
        </p:nvSpPr>
        <p:spPr>
          <a:xfrm>
            <a:off x="5270483" y="1402712"/>
            <a:ext cx="793807" cy="369332"/>
          </a:xfrm>
          <a:prstGeom prst="rect">
            <a:avLst/>
          </a:prstGeom>
          <a:noFill/>
        </p:spPr>
        <p:txBody>
          <a:bodyPr wrap="none" rtlCol="0">
            <a:spAutoFit/>
          </a:bodyPr>
          <a:lstStyle/>
          <a:p>
            <a:r>
              <a:rPr lang="tr-TR" b="1" i="1" dirty="0" err="1">
                <a:solidFill>
                  <a:srgbClr val="000099"/>
                </a:solidFill>
              </a:rPr>
              <a:t>WFMs</a:t>
            </a:r>
            <a:endParaRPr lang="tr-TR" b="1" i="1" dirty="0">
              <a:solidFill>
                <a:srgbClr val="000099"/>
              </a:solidFill>
            </a:endParaRPr>
          </a:p>
        </p:txBody>
      </p:sp>
      <p:sp>
        <p:nvSpPr>
          <p:cNvPr id="13" name="Metin kutusu 12">
            <a:extLst>
              <a:ext uri="{FF2B5EF4-FFF2-40B4-BE49-F238E27FC236}">
                <a16:creationId xmlns:a16="http://schemas.microsoft.com/office/drawing/2014/main" id="{F4DFCF8B-8855-445B-47BC-28F91583B1A0}"/>
              </a:ext>
            </a:extLst>
          </p:cNvPr>
          <p:cNvSpPr txBox="1"/>
          <p:nvPr/>
        </p:nvSpPr>
        <p:spPr>
          <a:xfrm>
            <a:off x="5181589" y="4521084"/>
            <a:ext cx="1277786" cy="369332"/>
          </a:xfrm>
          <a:prstGeom prst="rect">
            <a:avLst/>
          </a:prstGeom>
          <a:noFill/>
        </p:spPr>
        <p:txBody>
          <a:bodyPr wrap="none" rtlCol="0">
            <a:spAutoFit/>
          </a:bodyPr>
          <a:lstStyle/>
          <a:p>
            <a:r>
              <a:rPr lang="tr-TR" b="1" dirty="0">
                <a:solidFill>
                  <a:srgbClr val="FF0000"/>
                </a:solidFill>
              </a:rPr>
              <a:t>TE </a:t>
            </a:r>
            <a:r>
              <a:rPr lang="tr-TR" b="1" dirty="0" err="1">
                <a:solidFill>
                  <a:srgbClr val="FF0000"/>
                </a:solidFill>
              </a:rPr>
              <a:t>Antenna</a:t>
            </a:r>
            <a:endParaRPr lang="tr-TR" b="1" dirty="0">
              <a:solidFill>
                <a:srgbClr val="FF0000"/>
              </a:solidFill>
            </a:endParaRPr>
          </a:p>
        </p:txBody>
      </p:sp>
      <p:sp>
        <p:nvSpPr>
          <p:cNvPr id="14" name="Metin kutusu 13">
            <a:extLst>
              <a:ext uri="{FF2B5EF4-FFF2-40B4-BE49-F238E27FC236}">
                <a16:creationId xmlns:a16="http://schemas.microsoft.com/office/drawing/2014/main" id="{1EB575C4-0BFA-7756-B1C6-C44387BBA46B}"/>
              </a:ext>
            </a:extLst>
          </p:cNvPr>
          <p:cNvSpPr txBox="1"/>
          <p:nvPr/>
        </p:nvSpPr>
        <p:spPr>
          <a:xfrm>
            <a:off x="4574601" y="2550190"/>
            <a:ext cx="1367554" cy="369332"/>
          </a:xfrm>
          <a:prstGeom prst="rect">
            <a:avLst/>
          </a:prstGeom>
          <a:noFill/>
        </p:spPr>
        <p:txBody>
          <a:bodyPr wrap="none" rtlCol="0">
            <a:spAutoFit/>
          </a:bodyPr>
          <a:lstStyle/>
          <a:p>
            <a:r>
              <a:rPr lang="tr-TR" b="1" dirty="0">
                <a:solidFill>
                  <a:srgbClr val="FF0000"/>
                </a:solidFill>
              </a:rPr>
              <a:t>TM </a:t>
            </a:r>
            <a:r>
              <a:rPr lang="tr-TR" b="1" dirty="0" err="1">
                <a:solidFill>
                  <a:srgbClr val="FF0000"/>
                </a:solidFill>
              </a:rPr>
              <a:t>Antenna</a:t>
            </a:r>
            <a:endParaRPr lang="tr-TR" b="1" dirty="0">
              <a:solidFill>
                <a:srgbClr val="FF0000"/>
              </a:solidFill>
            </a:endParaRPr>
          </a:p>
        </p:txBody>
      </p:sp>
      <p:cxnSp>
        <p:nvCxnSpPr>
          <p:cNvPr id="16" name="Düz Ok Bağlayıcısı 15">
            <a:extLst>
              <a:ext uri="{FF2B5EF4-FFF2-40B4-BE49-F238E27FC236}">
                <a16:creationId xmlns:a16="http://schemas.microsoft.com/office/drawing/2014/main" id="{73374368-7C63-03F3-A929-FEE483D170CB}"/>
              </a:ext>
            </a:extLst>
          </p:cNvPr>
          <p:cNvCxnSpPr>
            <a:cxnSpLocks/>
            <a:stCxn id="14" idx="2"/>
          </p:cNvCxnSpPr>
          <p:nvPr/>
        </p:nvCxnSpPr>
        <p:spPr>
          <a:xfrm>
            <a:off x="5258378" y="2919522"/>
            <a:ext cx="0" cy="2349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8">
            <a:extLst>
              <a:ext uri="{FF2B5EF4-FFF2-40B4-BE49-F238E27FC236}">
                <a16:creationId xmlns:a16="http://schemas.microsoft.com/office/drawing/2014/main" id="{4E8F43D5-3F89-E1D4-4DF2-9C8579C54A09}"/>
              </a:ext>
            </a:extLst>
          </p:cNvPr>
          <p:cNvCxnSpPr>
            <a:cxnSpLocks/>
            <a:stCxn id="13" idx="0"/>
          </p:cNvCxnSpPr>
          <p:nvPr/>
        </p:nvCxnSpPr>
        <p:spPr>
          <a:xfrm flipV="1">
            <a:off x="5820482" y="4258700"/>
            <a:ext cx="8191" cy="262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Düz Ok Bağlayıcısı 22">
            <a:extLst>
              <a:ext uri="{FF2B5EF4-FFF2-40B4-BE49-F238E27FC236}">
                <a16:creationId xmlns:a16="http://schemas.microsoft.com/office/drawing/2014/main" id="{A08AB845-F27A-EEAB-290A-6251E76E44FC}"/>
              </a:ext>
            </a:extLst>
          </p:cNvPr>
          <p:cNvCxnSpPr>
            <a:cxnSpLocks/>
            <a:endCxn id="9" idx="1"/>
          </p:cNvCxnSpPr>
          <p:nvPr/>
        </p:nvCxnSpPr>
        <p:spPr>
          <a:xfrm flipV="1">
            <a:off x="9165265" y="3073158"/>
            <a:ext cx="827739" cy="8132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Düz Ok Bağlayıcısı 24">
            <a:extLst>
              <a:ext uri="{FF2B5EF4-FFF2-40B4-BE49-F238E27FC236}">
                <a16:creationId xmlns:a16="http://schemas.microsoft.com/office/drawing/2014/main" id="{96212A0A-048A-C15A-2E8C-9E51846346F6}"/>
              </a:ext>
            </a:extLst>
          </p:cNvPr>
          <p:cNvCxnSpPr>
            <a:cxnSpLocks/>
          </p:cNvCxnSpPr>
          <p:nvPr/>
        </p:nvCxnSpPr>
        <p:spPr>
          <a:xfrm>
            <a:off x="8673718" y="2538618"/>
            <a:ext cx="1306881" cy="38090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a:extLst>
              <a:ext uri="{FF2B5EF4-FFF2-40B4-BE49-F238E27FC236}">
                <a16:creationId xmlns:a16="http://schemas.microsoft.com/office/drawing/2014/main" id="{64308934-4F6B-3B89-A0FE-54B054342DE7}"/>
              </a:ext>
            </a:extLst>
          </p:cNvPr>
          <p:cNvCxnSpPr>
            <a:cxnSpLocks/>
            <a:endCxn id="6" idx="3"/>
          </p:cNvCxnSpPr>
          <p:nvPr/>
        </p:nvCxnSpPr>
        <p:spPr>
          <a:xfrm flipV="1">
            <a:off x="8569842" y="3196549"/>
            <a:ext cx="1410757" cy="45341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Metin kutusu 30">
            <a:extLst>
              <a:ext uri="{FF2B5EF4-FFF2-40B4-BE49-F238E27FC236}">
                <a16:creationId xmlns:a16="http://schemas.microsoft.com/office/drawing/2014/main" id="{67BE33AB-72D3-F04D-5585-105CAC96D242}"/>
              </a:ext>
            </a:extLst>
          </p:cNvPr>
          <p:cNvSpPr txBox="1"/>
          <p:nvPr/>
        </p:nvSpPr>
        <p:spPr>
          <a:xfrm>
            <a:off x="7016243" y="4663235"/>
            <a:ext cx="5125782" cy="584775"/>
          </a:xfrm>
          <a:prstGeom prst="rect">
            <a:avLst/>
          </a:prstGeom>
          <a:noFill/>
        </p:spPr>
        <p:txBody>
          <a:bodyPr wrap="square" rtlCol="0">
            <a:spAutoFit/>
          </a:bodyPr>
          <a:lstStyle/>
          <a:p>
            <a:pPr marL="285750" indent="-285750">
              <a:buFont typeface="Wingdings" panose="05000000000000000000" pitchFamily="2" charset="2"/>
              <a:buChar char="Ø"/>
            </a:pPr>
            <a:r>
              <a:rPr lang="tr-TR" sz="1600" dirty="0" err="1"/>
              <a:t>Signal</a:t>
            </a:r>
            <a:r>
              <a:rPr lang="tr-TR" sz="1600" dirty="0"/>
              <a:t> </a:t>
            </a:r>
            <a:r>
              <a:rPr lang="tr-TR" sz="1600" b="1" i="1" dirty="0" err="1"/>
              <a:t>cumulation</a:t>
            </a:r>
            <a:r>
              <a:rPr lang="tr-TR" sz="1600" dirty="0"/>
              <a:t> </a:t>
            </a:r>
            <a:r>
              <a:rPr lang="tr-TR" sz="1600" dirty="0" err="1"/>
              <a:t>from</a:t>
            </a:r>
            <a:r>
              <a:rPr lang="tr-TR" sz="1600" dirty="0"/>
              <a:t> </a:t>
            </a:r>
            <a:r>
              <a:rPr lang="tr-TR" sz="1600" dirty="0" err="1"/>
              <a:t>the</a:t>
            </a:r>
            <a:r>
              <a:rPr lang="tr-TR" sz="1600" dirty="0"/>
              <a:t> </a:t>
            </a:r>
            <a:r>
              <a:rPr lang="tr-TR" sz="1600" dirty="0" err="1"/>
              <a:t>end</a:t>
            </a:r>
            <a:r>
              <a:rPr lang="tr-TR" sz="1600" dirty="0"/>
              <a:t> of HOM </a:t>
            </a:r>
            <a:r>
              <a:rPr lang="tr-TR" sz="1600" dirty="0" err="1"/>
              <a:t>waveguides</a:t>
            </a:r>
            <a:r>
              <a:rPr lang="tr-TR" sz="1600" dirty="0"/>
              <a:t> on </a:t>
            </a:r>
            <a:r>
              <a:rPr lang="tr-TR" sz="1600" dirty="0" err="1"/>
              <a:t>the</a:t>
            </a:r>
            <a:r>
              <a:rPr lang="tr-TR" sz="1600" dirty="0"/>
              <a:t> WFM </a:t>
            </a:r>
            <a:r>
              <a:rPr lang="tr-TR" sz="1600" dirty="0" err="1"/>
              <a:t>antennas</a:t>
            </a:r>
            <a:r>
              <a:rPr lang="tr-TR" sz="1600" dirty="0"/>
              <a:t>.</a:t>
            </a:r>
          </a:p>
        </p:txBody>
      </p:sp>
    </p:spTree>
    <p:extLst>
      <p:ext uri="{BB962C8B-B14F-4D97-AF65-F5344CB8AC3E}">
        <p14:creationId xmlns:p14="http://schemas.microsoft.com/office/powerpoint/2010/main" val="2757140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145C-99B8-4D4B-8B37-743186285517}"/>
              </a:ext>
            </a:extLst>
          </p:cNvPr>
          <p:cNvSpPr>
            <a:spLocks noGrp="1"/>
          </p:cNvSpPr>
          <p:nvPr>
            <p:ph type="title"/>
          </p:nvPr>
        </p:nvSpPr>
        <p:spPr>
          <a:xfrm>
            <a:off x="838200" y="365126"/>
            <a:ext cx="10515600" cy="925864"/>
          </a:xfrm>
        </p:spPr>
        <p:txBody>
          <a:bodyPr>
            <a:normAutofit/>
          </a:bodyPr>
          <a:lstStyle/>
          <a:p>
            <a:r>
              <a:rPr lang="tr-TR" sz="3600" b="1" dirty="0" err="1"/>
              <a:t>Signal</a:t>
            </a:r>
            <a:r>
              <a:rPr lang="tr-TR" sz="3600" b="1" dirty="0"/>
              <a:t> </a:t>
            </a:r>
            <a:r>
              <a:rPr lang="tr-TR" sz="3600" b="1" dirty="0" err="1"/>
              <a:t>Cumulation</a:t>
            </a:r>
            <a:r>
              <a:rPr lang="tr-TR" sz="3600" b="1" dirty="0"/>
              <a:t> </a:t>
            </a:r>
            <a:r>
              <a:rPr lang="tr-TR" sz="3600" b="1" dirty="0" err="1"/>
              <a:t>Reduction</a:t>
            </a:r>
            <a:r>
              <a:rPr lang="tr-TR" sz="3600" b="1" dirty="0"/>
              <a:t> on WFM </a:t>
            </a:r>
            <a:r>
              <a:rPr lang="tr-TR" sz="3600" b="1" dirty="0" err="1"/>
              <a:t>Antennas</a:t>
            </a:r>
            <a:endParaRPr lang="en-GB" sz="3600" b="1" dirty="0"/>
          </a:p>
        </p:txBody>
      </p:sp>
      <p:sp>
        <p:nvSpPr>
          <p:cNvPr id="18" name="TextBox 17">
            <a:extLst>
              <a:ext uri="{FF2B5EF4-FFF2-40B4-BE49-F238E27FC236}">
                <a16:creationId xmlns:a16="http://schemas.microsoft.com/office/drawing/2014/main" id="{325236B5-A54E-4747-BF4C-177C66D2E2E4}"/>
              </a:ext>
            </a:extLst>
          </p:cNvPr>
          <p:cNvSpPr txBox="1"/>
          <p:nvPr/>
        </p:nvSpPr>
        <p:spPr bwMode="auto">
          <a:xfrm>
            <a:off x="978746" y="5925065"/>
            <a:ext cx="1863139" cy="307777"/>
          </a:xfrm>
          <a:prstGeom prst="rect">
            <a:avLst/>
          </a:prstGeom>
          <a:noFill/>
        </p:spPr>
        <p:txBody>
          <a:bodyPr wrap="none" rtlCol="0">
            <a:spAutoFit/>
          </a:bodyPr>
          <a:lstStyle/>
          <a:p>
            <a:r>
              <a:rPr lang="en-GB" sz="1400" i="1" dirty="0"/>
              <a:t>Beam is located at z=0.</a:t>
            </a:r>
          </a:p>
        </p:txBody>
      </p:sp>
      <p:pic>
        <p:nvPicPr>
          <p:cNvPr id="21" name="Picture 20">
            <a:extLst>
              <a:ext uri="{FF2B5EF4-FFF2-40B4-BE49-F238E27FC236}">
                <a16:creationId xmlns:a16="http://schemas.microsoft.com/office/drawing/2014/main" id="{309A56AF-A48C-487C-9B22-BE0A3EFFF0C6}"/>
              </a:ext>
            </a:extLst>
          </p:cNvPr>
          <p:cNvPicPr>
            <a:picLocks noChangeAspect="1"/>
          </p:cNvPicPr>
          <p:nvPr/>
        </p:nvPicPr>
        <p:blipFill>
          <a:blip r:embed="rId3"/>
          <a:stretch>
            <a:fillRect/>
          </a:stretch>
        </p:blipFill>
        <p:spPr>
          <a:xfrm>
            <a:off x="820194" y="1647318"/>
            <a:ext cx="2185230" cy="2036497"/>
          </a:xfrm>
          <a:prstGeom prst="rect">
            <a:avLst/>
          </a:prstGeom>
        </p:spPr>
      </p:pic>
      <p:pic>
        <p:nvPicPr>
          <p:cNvPr id="6" name="Picture 5">
            <a:extLst>
              <a:ext uri="{FF2B5EF4-FFF2-40B4-BE49-F238E27FC236}">
                <a16:creationId xmlns:a16="http://schemas.microsoft.com/office/drawing/2014/main" id="{5C077FE5-28FA-4081-80F1-9DDD97295818}"/>
              </a:ext>
            </a:extLst>
          </p:cNvPr>
          <p:cNvPicPr>
            <a:picLocks noChangeAspect="1"/>
          </p:cNvPicPr>
          <p:nvPr/>
        </p:nvPicPr>
        <p:blipFill>
          <a:blip r:embed="rId4"/>
          <a:stretch>
            <a:fillRect/>
          </a:stretch>
        </p:blipFill>
        <p:spPr>
          <a:xfrm>
            <a:off x="820378" y="3994564"/>
            <a:ext cx="2179873" cy="195306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49E7622-51A9-4A07-9716-B2276BAFC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0174" y="4027982"/>
            <a:ext cx="4531179" cy="1741672"/>
          </a:xfrm>
          <a:prstGeom prst="rect">
            <a:avLst/>
          </a:prstGeom>
        </p:spPr>
      </p:pic>
      <p:sp>
        <p:nvSpPr>
          <p:cNvPr id="26" name="TextBox 25">
            <a:extLst>
              <a:ext uri="{FF2B5EF4-FFF2-40B4-BE49-F238E27FC236}">
                <a16:creationId xmlns:a16="http://schemas.microsoft.com/office/drawing/2014/main" id="{06ED543E-BA84-4523-9B22-3CC2FA1A9A1C}"/>
              </a:ext>
            </a:extLst>
          </p:cNvPr>
          <p:cNvSpPr txBox="1"/>
          <p:nvPr/>
        </p:nvSpPr>
        <p:spPr>
          <a:xfrm>
            <a:off x="719521" y="3642399"/>
            <a:ext cx="2728935" cy="307777"/>
          </a:xfrm>
          <a:prstGeom prst="rect">
            <a:avLst/>
          </a:prstGeom>
          <a:noFill/>
        </p:spPr>
        <p:txBody>
          <a:bodyPr wrap="square" rtlCol="0">
            <a:spAutoFit/>
          </a:bodyPr>
          <a:lstStyle/>
          <a:p>
            <a:r>
              <a:rPr lang="en-GB" sz="1400" b="1" i="1" dirty="0">
                <a:solidFill>
                  <a:srgbClr val="FF0000"/>
                </a:solidFill>
              </a:rPr>
              <a:t>After HOM waveguides extension</a:t>
            </a:r>
          </a:p>
        </p:txBody>
      </p:sp>
      <p:sp>
        <p:nvSpPr>
          <p:cNvPr id="27" name="TextBox 13">
            <a:extLst>
              <a:ext uri="{FF2B5EF4-FFF2-40B4-BE49-F238E27FC236}">
                <a16:creationId xmlns:a16="http://schemas.microsoft.com/office/drawing/2014/main" id="{444FBABE-DEE6-4E27-A3F3-F07D9AB4DB49}"/>
              </a:ext>
            </a:extLst>
          </p:cNvPr>
          <p:cNvSpPr>
            <a:spLocks/>
          </p:cNvSpPr>
          <p:nvPr/>
        </p:nvSpPr>
        <p:spPr bwMode="auto">
          <a:xfrm>
            <a:off x="719521" y="1124098"/>
            <a:ext cx="1338956" cy="523220"/>
          </a:xfrm>
          <a:prstGeom prst="rect">
            <a:avLst/>
          </a:prstGeom>
          <a:noFill/>
        </p:spPr>
        <p:txBody>
          <a:bodyPr wrap="none" rtlCol="0">
            <a:spAutoFit/>
          </a:bodyPr>
          <a:lstStyle/>
          <a:p>
            <a:pPr algn="ctr">
              <a:defRPr/>
            </a:pPr>
            <a:r>
              <a:rPr lang="en-GB" sz="1400" b="1" i="1" dirty="0">
                <a:solidFill>
                  <a:srgbClr val="0000FF"/>
                </a:solidFill>
              </a:rPr>
              <a:t>Previous Model</a:t>
            </a:r>
            <a:endParaRPr sz="1400" b="1" i="1" dirty="0">
              <a:solidFill>
                <a:srgbClr val="0000FF"/>
              </a:solidFill>
            </a:endParaRPr>
          </a:p>
          <a:p>
            <a:pPr algn="ctr">
              <a:defRPr/>
            </a:pPr>
            <a:r>
              <a:rPr lang="en-GB" sz="1400" b="1" i="1" dirty="0">
                <a:solidFill>
                  <a:srgbClr val="0000FF"/>
                </a:solidFill>
              </a:rPr>
              <a:t>(no extension)</a:t>
            </a:r>
          </a:p>
        </p:txBody>
      </p:sp>
      <p:pic>
        <p:nvPicPr>
          <p:cNvPr id="22" name="Picture 21">
            <a:extLst>
              <a:ext uri="{FF2B5EF4-FFF2-40B4-BE49-F238E27FC236}">
                <a16:creationId xmlns:a16="http://schemas.microsoft.com/office/drawing/2014/main" id="{1F978717-5B96-4784-9AE4-63457FC0DC6B}"/>
              </a:ext>
            </a:extLst>
          </p:cNvPr>
          <p:cNvPicPr>
            <a:picLocks noChangeAspect="1"/>
          </p:cNvPicPr>
          <p:nvPr/>
        </p:nvPicPr>
        <p:blipFill>
          <a:blip r:embed="rId6"/>
          <a:stretch>
            <a:fillRect/>
          </a:stretch>
        </p:blipFill>
        <p:spPr bwMode="auto">
          <a:xfrm>
            <a:off x="8309676" y="1049162"/>
            <a:ext cx="3473508" cy="2462179"/>
          </a:xfrm>
          <a:prstGeom prst="rect">
            <a:avLst/>
          </a:prstGeom>
        </p:spPr>
      </p:pic>
      <p:pic>
        <p:nvPicPr>
          <p:cNvPr id="28" name="Picture 27">
            <a:extLst>
              <a:ext uri="{FF2B5EF4-FFF2-40B4-BE49-F238E27FC236}">
                <a16:creationId xmlns:a16="http://schemas.microsoft.com/office/drawing/2014/main" id="{B04F6CE8-F8CA-41CA-BC19-A6F2F46F43C8}"/>
              </a:ext>
            </a:extLst>
          </p:cNvPr>
          <p:cNvPicPr>
            <a:picLocks noChangeAspect="1"/>
          </p:cNvPicPr>
          <p:nvPr/>
        </p:nvPicPr>
        <p:blipFill rotWithShape="1">
          <a:blip r:embed="rId7"/>
          <a:srcRect t="49967"/>
          <a:stretch/>
        </p:blipFill>
        <p:spPr>
          <a:xfrm>
            <a:off x="8323812" y="4003321"/>
            <a:ext cx="3473508" cy="2499658"/>
          </a:xfrm>
          <a:prstGeom prst="rect">
            <a:avLst/>
          </a:prstGeom>
        </p:spPr>
      </p:pic>
      <p:sp>
        <p:nvSpPr>
          <p:cNvPr id="3" name="Right Brace 2">
            <a:extLst>
              <a:ext uri="{FF2B5EF4-FFF2-40B4-BE49-F238E27FC236}">
                <a16:creationId xmlns:a16="http://schemas.microsoft.com/office/drawing/2014/main" id="{3404DAC7-026E-468A-9A37-163864B974D0}"/>
              </a:ext>
            </a:extLst>
          </p:cNvPr>
          <p:cNvSpPr/>
          <p:nvPr/>
        </p:nvSpPr>
        <p:spPr>
          <a:xfrm>
            <a:off x="7941354" y="1548188"/>
            <a:ext cx="430484" cy="4684654"/>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row: Right 28">
            <a:extLst>
              <a:ext uri="{FF2B5EF4-FFF2-40B4-BE49-F238E27FC236}">
                <a16:creationId xmlns:a16="http://schemas.microsoft.com/office/drawing/2014/main" id="{9EC8F968-6973-4C75-B34B-FD668A18C287}"/>
              </a:ext>
            </a:extLst>
          </p:cNvPr>
          <p:cNvSpPr/>
          <p:nvPr/>
        </p:nvSpPr>
        <p:spPr>
          <a:xfrm>
            <a:off x="3022332" y="4769008"/>
            <a:ext cx="365760" cy="259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C4EADA9F-DCAB-47A7-85DC-8CC44BE28D48}"/>
              </a:ext>
            </a:extLst>
          </p:cNvPr>
          <p:cNvCxnSpPr/>
          <p:nvPr/>
        </p:nvCxnSpPr>
        <p:spPr>
          <a:xfrm>
            <a:off x="4130932" y="4104106"/>
            <a:ext cx="3204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D4E2EE-7BE7-43BA-B695-A1AA89B271D2}"/>
              </a:ext>
            </a:extLst>
          </p:cNvPr>
          <p:cNvCxnSpPr/>
          <p:nvPr/>
        </p:nvCxnSpPr>
        <p:spPr>
          <a:xfrm>
            <a:off x="4130932" y="5703989"/>
            <a:ext cx="3204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9C98EC8-29F2-4537-9698-09CFD3E91CAC}"/>
              </a:ext>
            </a:extLst>
          </p:cNvPr>
          <p:cNvSpPr txBox="1"/>
          <p:nvPr/>
        </p:nvSpPr>
        <p:spPr>
          <a:xfrm>
            <a:off x="2930893" y="4174965"/>
            <a:ext cx="1237130" cy="584775"/>
          </a:xfrm>
          <a:prstGeom prst="rect">
            <a:avLst/>
          </a:prstGeom>
          <a:noFill/>
        </p:spPr>
        <p:txBody>
          <a:bodyPr wrap="square" rtlCol="0">
            <a:spAutoFit/>
          </a:bodyPr>
          <a:lstStyle/>
          <a:p>
            <a:pPr algn="ctr"/>
            <a:r>
              <a:rPr lang="en-GB" sz="1600" b="1" i="1" dirty="0">
                <a:solidFill>
                  <a:srgbClr val="7030A0"/>
                </a:solidFill>
              </a:rPr>
              <a:t>Open Boundary</a:t>
            </a:r>
          </a:p>
        </p:txBody>
      </p:sp>
      <p:cxnSp>
        <p:nvCxnSpPr>
          <p:cNvPr id="31" name="Straight Arrow Connector 30">
            <a:extLst>
              <a:ext uri="{FF2B5EF4-FFF2-40B4-BE49-F238E27FC236}">
                <a16:creationId xmlns:a16="http://schemas.microsoft.com/office/drawing/2014/main" id="{D4592D5A-E90B-4CB9-85B8-2B6848C024C1}"/>
              </a:ext>
            </a:extLst>
          </p:cNvPr>
          <p:cNvCxnSpPr>
            <a:cxnSpLocks/>
          </p:cNvCxnSpPr>
          <p:nvPr/>
        </p:nvCxnSpPr>
        <p:spPr>
          <a:xfrm flipV="1">
            <a:off x="3845481" y="4181859"/>
            <a:ext cx="322542" cy="17177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C0994D-E521-44A8-8E5A-B58FCEA2510B}"/>
              </a:ext>
            </a:extLst>
          </p:cNvPr>
          <p:cNvCxnSpPr>
            <a:cxnSpLocks/>
          </p:cNvCxnSpPr>
          <p:nvPr/>
        </p:nvCxnSpPr>
        <p:spPr>
          <a:xfrm>
            <a:off x="3548272" y="4753336"/>
            <a:ext cx="754495" cy="83799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B38F582-9E19-497E-A79B-D219FA4AF947}"/>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11</a:t>
            </a:r>
          </a:p>
        </p:txBody>
      </p:sp>
      <p:sp>
        <p:nvSpPr>
          <p:cNvPr id="5" name="Arrow: Down 4">
            <a:extLst>
              <a:ext uri="{FF2B5EF4-FFF2-40B4-BE49-F238E27FC236}">
                <a16:creationId xmlns:a16="http://schemas.microsoft.com/office/drawing/2014/main" id="{12EFB77F-89DB-4D41-B580-BE7EC434987C}"/>
              </a:ext>
            </a:extLst>
          </p:cNvPr>
          <p:cNvSpPr/>
          <p:nvPr/>
        </p:nvSpPr>
        <p:spPr>
          <a:xfrm>
            <a:off x="9688530" y="3528152"/>
            <a:ext cx="226693" cy="48920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E8F82F3-AC6F-44E3-AB31-883B8DED1835}"/>
              </a:ext>
            </a:extLst>
          </p:cNvPr>
          <p:cNvSpPr txBox="1"/>
          <p:nvPr/>
        </p:nvSpPr>
        <p:spPr>
          <a:xfrm>
            <a:off x="9688530" y="3561141"/>
            <a:ext cx="2379423" cy="307777"/>
          </a:xfrm>
          <a:prstGeom prst="rect">
            <a:avLst/>
          </a:prstGeom>
          <a:noFill/>
        </p:spPr>
        <p:txBody>
          <a:bodyPr wrap="square" rtlCol="0">
            <a:spAutoFit/>
          </a:bodyPr>
          <a:lstStyle/>
          <a:p>
            <a:pPr algn="ctr"/>
            <a:r>
              <a:rPr lang="en-GB" sz="1400" b="1" i="1" dirty="0">
                <a:solidFill>
                  <a:srgbClr val="00B050"/>
                </a:solidFill>
              </a:rPr>
              <a:t>Discrete Fourier Transform</a:t>
            </a:r>
          </a:p>
        </p:txBody>
      </p:sp>
      <p:sp>
        <p:nvSpPr>
          <p:cNvPr id="12" name="TextBox 11">
            <a:extLst>
              <a:ext uri="{FF2B5EF4-FFF2-40B4-BE49-F238E27FC236}">
                <a16:creationId xmlns:a16="http://schemas.microsoft.com/office/drawing/2014/main" id="{B5DC4E64-D86B-4790-9386-BC887F4C23F9}"/>
              </a:ext>
            </a:extLst>
          </p:cNvPr>
          <p:cNvSpPr txBox="1"/>
          <p:nvPr/>
        </p:nvSpPr>
        <p:spPr>
          <a:xfrm>
            <a:off x="10825577" y="2672974"/>
            <a:ext cx="931755" cy="584775"/>
          </a:xfrm>
          <a:prstGeom prst="rect">
            <a:avLst/>
          </a:prstGeom>
          <a:noFill/>
        </p:spPr>
        <p:txBody>
          <a:bodyPr wrap="square" rtlCol="0">
            <a:spAutoFit/>
          </a:bodyPr>
          <a:lstStyle/>
          <a:p>
            <a:pPr algn="r"/>
            <a:r>
              <a:rPr lang="en-GB" sz="1600" b="1" i="1" dirty="0">
                <a:solidFill>
                  <a:srgbClr val="00B050"/>
                </a:solidFill>
              </a:rPr>
              <a:t>Time Domain</a:t>
            </a:r>
          </a:p>
        </p:txBody>
      </p:sp>
      <p:sp>
        <p:nvSpPr>
          <p:cNvPr id="34" name="TextBox 33">
            <a:extLst>
              <a:ext uri="{FF2B5EF4-FFF2-40B4-BE49-F238E27FC236}">
                <a16:creationId xmlns:a16="http://schemas.microsoft.com/office/drawing/2014/main" id="{48149A0C-AA0B-443A-99F6-CDB4438450FC}"/>
              </a:ext>
            </a:extLst>
          </p:cNvPr>
          <p:cNvSpPr txBox="1"/>
          <p:nvPr/>
        </p:nvSpPr>
        <p:spPr>
          <a:xfrm>
            <a:off x="10474461" y="5357838"/>
            <a:ext cx="1281099" cy="584775"/>
          </a:xfrm>
          <a:prstGeom prst="rect">
            <a:avLst/>
          </a:prstGeom>
          <a:noFill/>
        </p:spPr>
        <p:txBody>
          <a:bodyPr wrap="square" rtlCol="0">
            <a:spAutoFit/>
          </a:bodyPr>
          <a:lstStyle/>
          <a:p>
            <a:pPr algn="r"/>
            <a:r>
              <a:rPr lang="en-GB" sz="1600" b="1" i="1" dirty="0">
                <a:solidFill>
                  <a:srgbClr val="00B050"/>
                </a:solidFill>
              </a:rPr>
              <a:t>Frequency Domain</a:t>
            </a:r>
          </a:p>
        </p:txBody>
      </p:sp>
      <p:pic>
        <p:nvPicPr>
          <p:cNvPr id="35" name="Picture 34">
            <a:extLst>
              <a:ext uri="{FF2B5EF4-FFF2-40B4-BE49-F238E27FC236}">
                <a16:creationId xmlns:a16="http://schemas.microsoft.com/office/drawing/2014/main" id="{0ADAEDE7-43C2-4913-AAEB-543CEEC22D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9821" y="1581179"/>
            <a:ext cx="4472194" cy="2175949"/>
          </a:xfrm>
          <a:prstGeom prst="rect">
            <a:avLst/>
          </a:prstGeom>
        </p:spPr>
      </p:pic>
      <p:sp>
        <p:nvSpPr>
          <p:cNvPr id="36" name="Arrow: Right 35">
            <a:extLst>
              <a:ext uri="{FF2B5EF4-FFF2-40B4-BE49-F238E27FC236}">
                <a16:creationId xmlns:a16="http://schemas.microsoft.com/office/drawing/2014/main" id="{764E973C-DE78-409B-95B3-DFDEA2967D30}"/>
              </a:ext>
            </a:extLst>
          </p:cNvPr>
          <p:cNvSpPr/>
          <p:nvPr/>
        </p:nvSpPr>
        <p:spPr>
          <a:xfrm>
            <a:off x="3044060" y="2580767"/>
            <a:ext cx="365760" cy="259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F334C4E3-2883-49C5-AD46-D1D723D95599}"/>
              </a:ext>
            </a:extLst>
          </p:cNvPr>
          <p:cNvCxnSpPr/>
          <p:nvPr/>
        </p:nvCxnSpPr>
        <p:spPr>
          <a:xfrm>
            <a:off x="4019305" y="1657789"/>
            <a:ext cx="3204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C9C395-3CE2-44CF-A6BC-B1BF9C159BEF}"/>
              </a:ext>
            </a:extLst>
          </p:cNvPr>
          <p:cNvCxnSpPr/>
          <p:nvPr/>
        </p:nvCxnSpPr>
        <p:spPr>
          <a:xfrm>
            <a:off x="4019305" y="3671940"/>
            <a:ext cx="3204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ADD66D0-0B84-4F3D-8653-998FFC995DBF}"/>
              </a:ext>
            </a:extLst>
          </p:cNvPr>
          <p:cNvSpPr txBox="1"/>
          <p:nvPr/>
        </p:nvSpPr>
        <p:spPr>
          <a:xfrm>
            <a:off x="2819266" y="1573796"/>
            <a:ext cx="1237130" cy="584775"/>
          </a:xfrm>
          <a:prstGeom prst="rect">
            <a:avLst/>
          </a:prstGeom>
          <a:noFill/>
        </p:spPr>
        <p:txBody>
          <a:bodyPr wrap="square" rtlCol="0">
            <a:spAutoFit/>
          </a:bodyPr>
          <a:lstStyle/>
          <a:p>
            <a:pPr algn="ctr"/>
            <a:r>
              <a:rPr lang="en-GB" sz="1600" b="1" i="1" dirty="0">
                <a:solidFill>
                  <a:srgbClr val="7030A0"/>
                </a:solidFill>
              </a:rPr>
              <a:t>Open Boundary</a:t>
            </a:r>
          </a:p>
        </p:txBody>
      </p:sp>
      <p:cxnSp>
        <p:nvCxnSpPr>
          <p:cNvPr id="40" name="Straight Arrow Connector 39">
            <a:extLst>
              <a:ext uri="{FF2B5EF4-FFF2-40B4-BE49-F238E27FC236}">
                <a16:creationId xmlns:a16="http://schemas.microsoft.com/office/drawing/2014/main" id="{47DC5D46-07DA-42D5-9907-2B5ACE807460}"/>
              </a:ext>
            </a:extLst>
          </p:cNvPr>
          <p:cNvCxnSpPr>
            <a:cxnSpLocks/>
          </p:cNvCxnSpPr>
          <p:nvPr/>
        </p:nvCxnSpPr>
        <p:spPr>
          <a:xfrm>
            <a:off x="3426179" y="2204180"/>
            <a:ext cx="1090181" cy="132397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2CA0406-D00D-4181-8679-857F0FC74D87}"/>
              </a:ext>
            </a:extLst>
          </p:cNvPr>
          <p:cNvCxnSpPr>
            <a:cxnSpLocks/>
          </p:cNvCxnSpPr>
          <p:nvPr/>
        </p:nvCxnSpPr>
        <p:spPr>
          <a:xfrm flipV="1">
            <a:off x="3766213" y="1723667"/>
            <a:ext cx="290183" cy="13242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F5E11BFD-8D54-3E74-8EF8-B3120930FB17}"/>
              </a:ext>
            </a:extLst>
          </p:cNvPr>
          <p:cNvCxnSpPr>
            <a:cxnSpLocks/>
          </p:cNvCxnSpPr>
          <p:nvPr/>
        </p:nvCxnSpPr>
        <p:spPr>
          <a:xfrm>
            <a:off x="5506132" y="1657789"/>
            <a:ext cx="0" cy="504000"/>
          </a:xfrm>
          <a:prstGeom prst="straightConnector1">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Düz Ok Bağlayıcısı 41">
            <a:extLst>
              <a:ext uri="{FF2B5EF4-FFF2-40B4-BE49-F238E27FC236}">
                <a16:creationId xmlns:a16="http://schemas.microsoft.com/office/drawing/2014/main" id="{9182179A-B7DF-B144-BA78-105C5A2D8919}"/>
              </a:ext>
            </a:extLst>
          </p:cNvPr>
          <p:cNvCxnSpPr>
            <a:cxnSpLocks/>
          </p:cNvCxnSpPr>
          <p:nvPr/>
        </p:nvCxnSpPr>
        <p:spPr>
          <a:xfrm>
            <a:off x="5506132" y="3155083"/>
            <a:ext cx="0" cy="504000"/>
          </a:xfrm>
          <a:prstGeom prst="straightConnector1">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Düz Ok Bağlayıcısı 9">
            <a:extLst>
              <a:ext uri="{FF2B5EF4-FFF2-40B4-BE49-F238E27FC236}">
                <a16:creationId xmlns:a16="http://schemas.microsoft.com/office/drawing/2014/main" id="{ECCE7078-255F-EE56-0444-6EED6C8A9F46}"/>
              </a:ext>
            </a:extLst>
          </p:cNvPr>
          <p:cNvCxnSpPr>
            <a:cxnSpLocks/>
          </p:cNvCxnSpPr>
          <p:nvPr/>
        </p:nvCxnSpPr>
        <p:spPr>
          <a:xfrm>
            <a:off x="6574036" y="1358877"/>
            <a:ext cx="347759" cy="298912"/>
          </a:xfrm>
          <a:prstGeom prst="straightConnector1">
            <a:avLst/>
          </a:prstGeom>
          <a:ln w="5715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Düz Ok Bağlayıcısı 42">
            <a:extLst>
              <a:ext uri="{FF2B5EF4-FFF2-40B4-BE49-F238E27FC236}">
                <a16:creationId xmlns:a16="http://schemas.microsoft.com/office/drawing/2014/main" id="{D89A15D4-0926-699F-D733-B9453CCB675B}"/>
              </a:ext>
            </a:extLst>
          </p:cNvPr>
          <p:cNvCxnSpPr>
            <a:cxnSpLocks/>
          </p:cNvCxnSpPr>
          <p:nvPr/>
        </p:nvCxnSpPr>
        <p:spPr>
          <a:xfrm>
            <a:off x="6580388" y="3321933"/>
            <a:ext cx="298877" cy="231518"/>
          </a:xfrm>
          <a:prstGeom prst="straightConnector1">
            <a:avLst/>
          </a:prstGeom>
          <a:ln w="5715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4" name="Metin kutusu 13">
            <a:extLst>
              <a:ext uri="{FF2B5EF4-FFF2-40B4-BE49-F238E27FC236}">
                <a16:creationId xmlns:a16="http://schemas.microsoft.com/office/drawing/2014/main" id="{CEC8AC7D-655C-7CE1-A41C-3A0DC4BAFE48}"/>
              </a:ext>
            </a:extLst>
          </p:cNvPr>
          <p:cNvSpPr txBox="1"/>
          <p:nvPr/>
        </p:nvSpPr>
        <p:spPr>
          <a:xfrm>
            <a:off x="5082060" y="1182448"/>
            <a:ext cx="1542602" cy="369332"/>
          </a:xfrm>
          <a:prstGeom prst="rect">
            <a:avLst/>
          </a:prstGeom>
          <a:noFill/>
        </p:spPr>
        <p:txBody>
          <a:bodyPr wrap="none" rtlCol="0">
            <a:spAutoFit/>
          </a:bodyPr>
          <a:lstStyle/>
          <a:p>
            <a:r>
              <a:rPr lang="tr-TR" i="1" dirty="0">
                <a:solidFill>
                  <a:srgbClr val="000099"/>
                </a:solidFill>
              </a:rPr>
              <a:t>WFM </a:t>
            </a:r>
            <a:r>
              <a:rPr lang="tr-TR" i="1" dirty="0" err="1">
                <a:solidFill>
                  <a:srgbClr val="000099"/>
                </a:solidFill>
              </a:rPr>
              <a:t>Antenna</a:t>
            </a:r>
            <a:endParaRPr lang="tr-TR" i="1" dirty="0">
              <a:solidFill>
                <a:srgbClr val="000099"/>
              </a:solidFill>
            </a:endParaRPr>
          </a:p>
        </p:txBody>
      </p:sp>
      <p:sp>
        <p:nvSpPr>
          <p:cNvPr id="44" name="Metin kutusu 43">
            <a:extLst>
              <a:ext uri="{FF2B5EF4-FFF2-40B4-BE49-F238E27FC236}">
                <a16:creationId xmlns:a16="http://schemas.microsoft.com/office/drawing/2014/main" id="{F5EE2CFF-7C72-1B3E-9FB6-87D1598EAF42}"/>
              </a:ext>
            </a:extLst>
          </p:cNvPr>
          <p:cNvSpPr txBox="1"/>
          <p:nvPr/>
        </p:nvSpPr>
        <p:spPr>
          <a:xfrm>
            <a:off x="5218804" y="5822652"/>
            <a:ext cx="1615864" cy="646331"/>
          </a:xfrm>
          <a:prstGeom prst="rect">
            <a:avLst/>
          </a:prstGeom>
          <a:noFill/>
        </p:spPr>
        <p:txBody>
          <a:bodyPr wrap="square" rtlCol="0">
            <a:spAutoFit/>
          </a:bodyPr>
          <a:lstStyle/>
          <a:p>
            <a:r>
              <a:rPr lang="tr-TR" i="1" dirty="0" err="1">
                <a:solidFill>
                  <a:srgbClr val="FF0000"/>
                </a:solidFill>
              </a:rPr>
              <a:t>Shortened</a:t>
            </a:r>
            <a:r>
              <a:rPr lang="tr-TR" i="1" dirty="0">
                <a:solidFill>
                  <a:srgbClr val="FF0000"/>
                </a:solidFill>
              </a:rPr>
              <a:t> WFM </a:t>
            </a:r>
            <a:r>
              <a:rPr lang="tr-TR" i="1" dirty="0" err="1">
                <a:solidFill>
                  <a:srgbClr val="FF0000"/>
                </a:solidFill>
              </a:rPr>
              <a:t>Antenna</a:t>
            </a:r>
            <a:endParaRPr lang="tr-TR" i="1" dirty="0">
              <a:solidFill>
                <a:srgbClr val="FF0000"/>
              </a:solidFill>
            </a:endParaRPr>
          </a:p>
        </p:txBody>
      </p:sp>
      <p:cxnSp>
        <p:nvCxnSpPr>
          <p:cNvPr id="45" name="Düz Ok Bağlayıcısı 44">
            <a:extLst>
              <a:ext uri="{FF2B5EF4-FFF2-40B4-BE49-F238E27FC236}">
                <a16:creationId xmlns:a16="http://schemas.microsoft.com/office/drawing/2014/main" id="{E158CC89-D414-A1A0-298A-6E8ADA1D4933}"/>
              </a:ext>
            </a:extLst>
          </p:cNvPr>
          <p:cNvCxnSpPr>
            <a:cxnSpLocks/>
          </p:cNvCxnSpPr>
          <p:nvPr/>
        </p:nvCxnSpPr>
        <p:spPr>
          <a:xfrm flipV="1">
            <a:off x="6422065" y="5730904"/>
            <a:ext cx="293682" cy="3358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5E1120B0-44E1-5126-176F-9D7B4ECB8CE6}"/>
              </a:ext>
            </a:extLst>
          </p:cNvPr>
          <p:cNvCxnSpPr>
            <a:cxnSpLocks/>
          </p:cNvCxnSpPr>
          <p:nvPr/>
        </p:nvCxnSpPr>
        <p:spPr>
          <a:xfrm>
            <a:off x="6561866" y="3772754"/>
            <a:ext cx="167960" cy="3229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58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FA37-F644-4AC3-8D10-543AAF594FA1}"/>
              </a:ext>
            </a:extLst>
          </p:cNvPr>
          <p:cNvSpPr>
            <a:spLocks noGrp="1"/>
          </p:cNvSpPr>
          <p:nvPr>
            <p:ph type="title"/>
          </p:nvPr>
        </p:nvSpPr>
        <p:spPr/>
        <p:txBody>
          <a:bodyPr>
            <a:normAutofit/>
          </a:bodyPr>
          <a:lstStyle/>
          <a:p>
            <a:r>
              <a:rPr lang="tr-TR" sz="3600" b="1" dirty="0" err="1"/>
              <a:t>Simulation</a:t>
            </a:r>
            <a:r>
              <a:rPr lang="en-GB" sz="3600" b="1" dirty="0"/>
              <a:t> Model </a:t>
            </a:r>
            <a:r>
              <a:rPr lang="tr-TR" sz="3600" b="1" dirty="0"/>
              <a:t>– WFM </a:t>
            </a:r>
            <a:r>
              <a:rPr lang="tr-TR" sz="3600" b="1" dirty="0" err="1"/>
              <a:t>Signal</a:t>
            </a:r>
            <a:r>
              <a:rPr lang="tr-TR" sz="3600" b="1" dirty="0"/>
              <a:t> </a:t>
            </a:r>
            <a:r>
              <a:rPr lang="tr-TR" sz="3600" b="1" dirty="0" err="1"/>
              <a:t>Convergence</a:t>
            </a:r>
            <a:r>
              <a:rPr lang="tr-TR" sz="3600" b="1" dirty="0"/>
              <a:t> </a:t>
            </a:r>
            <a:r>
              <a:rPr lang="tr-TR" sz="3600" b="1" dirty="0" err="1"/>
              <a:t>Check</a:t>
            </a:r>
            <a:endParaRPr lang="en-GB" sz="3600" b="1" dirty="0"/>
          </a:p>
        </p:txBody>
      </p:sp>
      <p:pic>
        <p:nvPicPr>
          <p:cNvPr id="6" name="Picture 4">
            <a:extLst>
              <a:ext uri="{FF2B5EF4-FFF2-40B4-BE49-F238E27FC236}">
                <a16:creationId xmlns:a16="http://schemas.microsoft.com/office/drawing/2014/main" id="{6BD962A2-EC0D-43AD-B818-9C6A55428AB9}"/>
              </a:ext>
            </a:extLst>
          </p:cNvPr>
          <p:cNvPicPr>
            <a:picLocks noChangeAspect="1"/>
          </p:cNvPicPr>
          <p:nvPr/>
        </p:nvPicPr>
        <p:blipFill>
          <a:blip r:embed="rId3"/>
          <a:stretch/>
        </p:blipFill>
        <p:spPr bwMode="auto">
          <a:xfrm>
            <a:off x="498541" y="2047531"/>
            <a:ext cx="2080023" cy="1693931"/>
          </a:xfrm>
          <a:prstGeom prst="rect">
            <a:avLst/>
          </a:prstGeom>
        </p:spPr>
      </p:pic>
      <p:pic>
        <p:nvPicPr>
          <p:cNvPr id="7" name="Picture 5">
            <a:extLst>
              <a:ext uri="{FF2B5EF4-FFF2-40B4-BE49-F238E27FC236}">
                <a16:creationId xmlns:a16="http://schemas.microsoft.com/office/drawing/2014/main" id="{9BD282B3-B426-4DDD-92C5-5C4BCB0E707F}"/>
              </a:ext>
            </a:extLst>
          </p:cNvPr>
          <p:cNvPicPr>
            <a:picLocks noChangeAspect="1"/>
          </p:cNvPicPr>
          <p:nvPr/>
        </p:nvPicPr>
        <p:blipFill>
          <a:blip r:embed="rId4"/>
          <a:stretch/>
        </p:blipFill>
        <p:spPr bwMode="auto">
          <a:xfrm>
            <a:off x="2821669" y="2047531"/>
            <a:ext cx="1942835" cy="1693931"/>
          </a:xfrm>
          <a:prstGeom prst="rect">
            <a:avLst/>
          </a:prstGeom>
        </p:spPr>
      </p:pic>
      <p:pic>
        <p:nvPicPr>
          <p:cNvPr id="8" name="Picture 6">
            <a:extLst>
              <a:ext uri="{FF2B5EF4-FFF2-40B4-BE49-F238E27FC236}">
                <a16:creationId xmlns:a16="http://schemas.microsoft.com/office/drawing/2014/main" id="{65115475-589A-4DFA-A844-E8CB23967661}"/>
              </a:ext>
            </a:extLst>
          </p:cNvPr>
          <p:cNvPicPr>
            <a:picLocks noChangeAspect="1"/>
          </p:cNvPicPr>
          <p:nvPr/>
        </p:nvPicPr>
        <p:blipFill>
          <a:blip r:embed="rId5"/>
          <a:stretch/>
        </p:blipFill>
        <p:spPr bwMode="auto">
          <a:xfrm>
            <a:off x="498541" y="4183980"/>
            <a:ext cx="2080023" cy="1969034"/>
          </a:xfrm>
          <a:prstGeom prst="rect">
            <a:avLst/>
          </a:prstGeom>
        </p:spPr>
      </p:pic>
      <p:pic>
        <p:nvPicPr>
          <p:cNvPr id="9" name="Picture 7">
            <a:extLst>
              <a:ext uri="{FF2B5EF4-FFF2-40B4-BE49-F238E27FC236}">
                <a16:creationId xmlns:a16="http://schemas.microsoft.com/office/drawing/2014/main" id="{D776ED3B-BC02-4F2C-B7CB-1508E7DD4452}"/>
              </a:ext>
            </a:extLst>
          </p:cNvPr>
          <p:cNvPicPr>
            <a:picLocks noChangeAspect="1"/>
          </p:cNvPicPr>
          <p:nvPr/>
        </p:nvPicPr>
        <p:blipFill>
          <a:blip r:embed="rId6"/>
          <a:stretch/>
        </p:blipFill>
        <p:spPr bwMode="auto">
          <a:xfrm>
            <a:off x="2821670" y="4187490"/>
            <a:ext cx="1942834" cy="1919236"/>
          </a:xfrm>
          <a:prstGeom prst="rect">
            <a:avLst/>
          </a:prstGeom>
        </p:spPr>
      </p:pic>
      <p:sp>
        <p:nvSpPr>
          <p:cNvPr id="10" name="TextBox 16">
            <a:extLst>
              <a:ext uri="{FF2B5EF4-FFF2-40B4-BE49-F238E27FC236}">
                <a16:creationId xmlns:a16="http://schemas.microsoft.com/office/drawing/2014/main" id="{21080923-96BB-40B6-8935-F87167CA9EF4}"/>
              </a:ext>
            </a:extLst>
          </p:cNvPr>
          <p:cNvSpPr>
            <a:spLocks/>
          </p:cNvSpPr>
          <p:nvPr/>
        </p:nvSpPr>
        <p:spPr bwMode="auto">
          <a:xfrm>
            <a:off x="11743" y="1478555"/>
            <a:ext cx="2929007" cy="584775"/>
          </a:xfrm>
          <a:prstGeom prst="rect">
            <a:avLst/>
          </a:prstGeom>
          <a:noFill/>
        </p:spPr>
        <p:txBody>
          <a:bodyPr wrap="none" rtlCol="0">
            <a:spAutoFit/>
          </a:bodyPr>
          <a:lstStyle/>
          <a:p>
            <a:pPr algn="ctr">
              <a:defRPr/>
            </a:pPr>
            <a:r>
              <a:rPr lang="en-GB" sz="1600" b="1" i="1" dirty="0">
                <a:solidFill>
                  <a:srgbClr val="0000FF"/>
                </a:solidFill>
              </a:rPr>
              <a:t>Full model</a:t>
            </a:r>
            <a:endParaRPr sz="1600" b="1" i="1" dirty="0">
              <a:solidFill>
                <a:srgbClr val="0000FF"/>
              </a:solidFill>
            </a:endParaRPr>
          </a:p>
          <a:p>
            <a:pPr algn="ctr">
              <a:defRPr/>
            </a:pPr>
            <a:r>
              <a:rPr lang="en-GB" sz="1600" b="1" i="1" dirty="0">
                <a:solidFill>
                  <a:srgbClr val="0000FF"/>
                </a:solidFill>
              </a:rPr>
              <a:t>(input/output couplers+26 cells)</a:t>
            </a:r>
          </a:p>
        </p:txBody>
      </p:sp>
      <p:sp>
        <p:nvSpPr>
          <p:cNvPr id="11" name="TextBox 15">
            <a:extLst>
              <a:ext uri="{FF2B5EF4-FFF2-40B4-BE49-F238E27FC236}">
                <a16:creationId xmlns:a16="http://schemas.microsoft.com/office/drawing/2014/main" id="{31DCBCDB-D86F-4868-829D-024E8BA97FFA}"/>
              </a:ext>
            </a:extLst>
          </p:cNvPr>
          <p:cNvSpPr>
            <a:spLocks/>
          </p:cNvSpPr>
          <p:nvPr/>
        </p:nvSpPr>
        <p:spPr bwMode="auto">
          <a:xfrm>
            <a:off x="2793149" y="1478555"/>
            <a:ext cx="2152128" cy="338554"/>
          </a:xfrm>
          <a:prstGeom prst="rect">
            <a:avLst/>
          </a:prstGeom>
          <a:noFill/>
        </p:spPr>
        <p:txBody>
          <a:bodyPr wrap="none" rtlCol="0">
            <a:spAutoFit/>
          </a:bodyPr>
          <a:lstStyle/>
          <a:p>
            <a:pPr>
              <a:defRPr/>
            </a:pPr>
            <a:r>
              <a:rPr lang="en-GB" sz="1600" b="1" i="1" dirty="0">
                <a:solidFill>
                  <a:srgbClr val="0000FF"/>
                </a:solidFill>
              </a:rPr>
              <a:t>Input coupler + 13 cells</a:t>
            </a:r>
          </a:p>
        </p:txBody>
      </p:sp>
      <p:sp>
        <p:nvSpPr>
          <p:cNvPr id="12" name="TextBox 14">
            <a:extLst>
              <a:ext uri="{FF2B5EF4-FFF2-40B4-BE49-F238E27FC236}">
                <a16:creationId xmlns:a16="http://schemas.microsoft.com/office/drawing/2014/main" id="{2F5D8C6A-8A59-411F-89B2-D5C1209A36A6}"/>
              </a:ext>
            </a:extLst>
          </p:cNvPr>
          <p:cNvSpPr>
            <a:spLocks/>
          </p:cNvSpPr>
          <p:nvPr/>
        </p:nvSpPr>
        <p:spPr bwMode="auto">
          <a:xfrm>
            <a:off x="530631" y="3805654"/>
            <a:ext cx="2047933" cy="338554"/>
          </a:xfrm>
          <a:prstGeom prst="rect">
            <a:avLst/>
          </a:prstGeom>
          <a:noFill/>
        </p:spPr>
        <p:txBody>
          <a:bodyPr wrap="none" rtlCol="0">
            <a:spAutoFit/>
          </a:bodyPr>
          <a:lstStyle/>
          <a:p>
            <a:pPr>
              <a:defRPr/>
            </a:pPr>
            <a:r>
              <a:rPr lang="en-GB" sz="1600" b="1" i="1" dirty="0">
                <a:solidFill>
                  <a:srgbClr val="0000FF"/>
                </a:solidFill>
              </a:rPr>
              <a:t>Input coupler + 6 cells</a:t>
            </a:r>
          </a:p>
        </p:txBody>
      </p:sp>
      <p:sp>
        <p:nvSpPr>
          <p:cNvPr id="13" name="TextBox 13">
            <a:extLst>
              <a:ext uri="{FF2B5EF4-FFF2-40B4-BE49-F238E27FC236}">
                <a16:creationId xmlns:a16="http://schemas.microsoft.com/office/drawing/2014/main" id="{E3AE64BD-0561-4774-8B3C-0050EC51CB0B}"/>
              </a:ext>
            </a:extLst>
          </p:cNvPr>
          <p:cNvSpPr>
            <a:spLocks/>
          </p:cNvSpPr>
          <p:nvPr/>
        </p:nvSpPr>
        <p:spPr bwMode="auto">
          <a:xfrm>
            <a:off x="2845247" y="3784407"/>
            <a:ext cx="2047933" cy="338554"/>
          </a:xfrm>
          <a:prstGeom prst="rect">
            <a:avLst/>
          </a:prstGeom>
          <a:noFill/>
        </p:spPr>
        <p:txBody>
          <a:bodyPr wrap="none" rtlCol="0">
            <a:spAutoFit/>
          </a:bodyPr>
          <a:lstStyle/>
          <a:p>
            <a:pPr>
              <a:defRPr/>
            </a:pPr>
            <a:r>
              <a:rPr lang="en-GB" sz="1600" b="1" i="1" dirty="0">
                <a:solidFill>
                  <a:srgbClr val="0000FF"/>
                </a:solidFill>
              </a:rPr>
              <a:t>Input coupler + 3 cells</a:t>
            </a:r>
          </a:p>
        </p:txBody>
      </p:sp>
      <p:pic>
        <p:nvPicPr>
          <p:cNvPr id="4" name="Picture 3">
            <a:extLst>
              <a:ext uri="{FF2B5EF4-FFF2-40B4-BE49-F238E27FC236}">
                <a16:creationId xmlns:a16="http://schemas.microsoft.com/office/drawing/2014/main" id="{F9CF4B51-4E10-4724-AB70-31842FD2E336}"/>
              </a:ext>
            </a:extLst>
          </p:cNvPr>
          <p:cNvPicPr>
            <a:picLocks noChangeAspect="1"/>
          </p:cNvPicPr>
          <p:nvPr/>
        </p:nvPicPr>
        <p:blipFill>
          <a:blip r:embed="rId7"/>
          <a:stretch>
            <a:fillRect/>
          </a:stretch>
        </p:blipFill>
        <p:spPr>
          <a:xfrm>
            <a:off x="5326647" y="1688622"/>
            <a:ext cx="3225400" cy="2286309"/>
          </a:xfrm>
          <a:prstGeom prst="rect">
            <a:avLst/>
          </a:prstGeom>
        </p:spPr>
      </p:pic>
      <p:pic>
        <p:nvPicPr>
          <p:cNvPr id="16" name="Picture 15">
            <a:extLst>
              <a:ext uri="{FF2B5EF4-FFF2-40B4-BE49-F238E27FC236}">
                <a16:creationId xmlns:a16="http://schemas.microsoft.com/office/drawing/2014/main" id="{93691569-0217-43F4-8DBD-86B1CD5BE88A}"/>
              </a:ext>
            </a:extLst>
          </p:cNvPr>
          <p:cNvPicPr>
            <a:picLocks noChangeAspect="1"/>
          </p:cNvPicPr>
          <p:nvPr/>
        </p:nvPicPr>
        <p:blipFill>
          <a:blip r:embed="rId8"/>
          <a:stretch>
            <a:fillRect/>
          </a:stretch>
        </p:blipFill>
        <p:spPr>
          <a:xfrm>
            <a:off x="5237493" y="4053813"/>
            <a:ext cx="3314554" cy="2286309"/>
          </a:xfrm>
          <a:prstGeom prst="rect">
            <a:avLst/>
          </a:prstGeom>
        </p:spPr>
      </p:pic>
      <p:pic>
        <p:nvPicPr>
          <p:cNvPr id="18" name="Picture 17">
            <a:extLst>
              <a:ext uri="{FF2B5EF4-FFF2-40B4-BE49-F238E27FC236}">
                <a16:creationId xmlns:a16="http://schemas.microsoft.com/office/drawing/2014/main" id="{0C556D91-81A1-44C3-9FBF-471DA225C4D6}"/>
              </a:ext>
            </a:extLst>
          </p:cNvPr>
          <p:cNvPicPr>
            <a:picLocks noChangeAspect="1"/>
          </p:cNvPicPr>
          <p:nvPr/>
        </p:nvPicPr>
        <p:blipFill>
          <a:blip r:embed="rId9"/>
          <a:stretch>
            <a:fillRect/>
          </a:stretch>
        </p:blipFill>
        <p:spPr>
          <a:xfrm>
            <a:off x="8699195" y="1695274"/>
            <a:ext cx="3225400" cy="2286309"/>
          </a:xfrm>
          <a:prstGeom prst="rect">
            <a:avLst/>
          </a:prstGeom>
        </p:spPr>
      </p:pic>
      <p:pic>
        <p:nvPicPr>
          <p:cNvPr id="20" name="Picture 19">
            <a:extLst>
              <a:ext uri="{FF2B5EF4-FFF2-40B4-BE49-F238E27FC236}">
                <a16:creationId xmlns:a16="http://schemas.microsoft.com/office/drawing/2014/main" id="{98D8FB56-0735-427E-A17C-8E969F0DCA73}"/>
              </a:ext>
            </a:extLst>
          </p:cNvPr>
          <p:cNvPicPr>
            <a:picLocks noChangeAspect="1"/>
          </p:cNvPicPr>
          <p:nvPr/>
        </p:nvPicPr>
        <p:blipFill>
          <a:blip r:embed="rId10"/>
          <a:stretch>
            <a:fillRect/>
          </a:stretch>
        </p:blipFill>
        <p:spPr>
          <a:xfrm>
            <a:off x="8663533" y="4020720"/>
            <a:ext cx="3261062" cy="2286309"/>
          </a:xfrm>
          <a:prstGeom prst="rect">
            <a:avLst/>
          </a:prstGeom>
        </p:spPr>
      </p:pic>
      <p:sp>
        <p:nvSpPr>
          <p:cNvPr id="3" name="TextBox 2">
            <a:extLst>
              <a:ext uri="{FF2B5EF4-FFF2-40B4-BE49-F238E27FC236}">
                <a16:creationId xmlns:a16="http://schemas.microsoft.com/office/drawing/2014/main" id="{EBD4ACCE-6127-48EF-9E36-36116A45826A}"/>
              </a:ext>
            </a:extLst>
          </p:cNvPr>
          <p:cNvSpPr txBox="1"/>
          <p:nvPr/>
        </p:nvSpPr>
        <p:spPr>
          <a:xfrm>
            <a:off x="7869737" y="3783226"/>
            <a:ext cx="1658916" cy="307777"/>
          </a:xfrm>
          <a:prstGeom prst="rect">
            <a:avLst/>
          </a:prstGeom>
          <a:noFill/>
        </p:spPr>
        <p:txBody>
          <a:bodyPr wrap="none" rtlCol="0">
            <a:spAutoFit/>
          </a:bodyPr>
          <a:lstStyle/>
          <a:p>
            <a:r>
              <a:rPr lang="en-GB" sz="1400" b="1" i="1" dirty="0">
                <a:solidFill>
                  <a:srgbClr val="FF0000"/>
                </a:solidFill>
              </a:rPr>
              <a:t>0.5 </a:t>
            </a:r>
            <a:r>
              <a:rPr lang="en-GB" sz="1400" b="1" i="1" dirty="0" err="1">
                <a:solidFill>
                  <a:srgbClr val="FF0000"/>
                </a:solidFill>
              </a:rPr>
              <a:t>nC</a:t>
            </a:r>
            <a:r>
              <a:rPr lang="en-GB" sz="1400" b="1" i="1" dirty="0">
                <a:solidFill>
                  <a:srgbClr val="FF0000"/>
                </a:solidFill>
              </a:rPr>
              <a:t>, single bunch</a:t>
            </a:r>
          </a:p>
        </p:txBody>
      </p:sp>
      <p:sp>
        <p:nvSpPr>
          <p:cNvPr id="5" name="TextBox 4">
            <a:extLst>
              <a:ext uri="{FF2B5EF4-FFF2-40B4-BE49-F238E27FC236}">
                <a16:creationId xmlns:a16="http://schemas.microsoft.com/office/drawing/2014/main" id="{9D5D8468-6652-4289-9800-C53A8CE1106A}"/>
              </a:ext>
            </a:extLst>
          </p:cNvPr>
          <p:cNvSpPr txBox="1"/>
          <p:nvPr/>
        </p:nvSpPr>
        <p:spPr>
          <a:xfrm>
            <a:off x="1802774" y="6154321"/>
            <a:ext cx="1551579" cy="338554"/>
          </a:xfrm>
          <a:prstGeom prst="rect">
            <a:avLst/>
          </a:prstGeom>
          <a:noFill/>
        </p:spPr>
        <p:txBody>
          <a:bodyPr wrap="none" rtlCol="0">
            <a:spAutoFit/>
          </a:bodyPr>
          <a:lstStyle/>
          <a:p>
            <a:r>
              <a:rPr lang="en-GB" sz="1600" b="1" i="1" dirty="0">
                <a:solidFill>
                  <a:srgbClr val="FF0000"/>
                </a:solidFill>
              </a:rPr>
              <a:t>No beam offset.</a:t>
            </a:r>
          </a:p>
        </p:txBody>
      </p:sp>
      <p:pic>
        <p:nvPicPr>
          <p:cNvPr id="17" name="Picture 16">
            <a:extLst>
              <a:ext uri="{FF2B5EF4-FFF2-40B4-BE49-F238E27FC236}">
                <a16:creationId xmlns:a16="http://schemas.microsoft.com/office/drawing/2014/main" id="{EDB3D382-3D05-402E-8EF2-C22CDFFE9E92}"/>
              </a:ext>
            </a:extLst>
          </p:cNvPr>
          <p:cNvPicPr>
            <a:picLocks noChangeAspect="1"/>
          </p:cNvPicPr>
          <p:nvPr/>
        </p:nvPicPr>
        <p:blipFill>
          <a:blip r:embed="rId11"/>
          <a:stretch>
            <a:fillRect/>
          </a:stretch>
        </p:blipFill>
        <p:spPr>
          <a:xfrm>
            <a:off x="8699195" y="4019571"/>
            <a:ext cx="3326441" cy="2286309"/>
          </a:xfrm>
          <a:prstGeom prst="rect">
            <a:avLst/>
          </a:prstGeom>
        </p:spPr>
      </p:pic>
      <p:pic>
        <p:nvPicPr>
          <p:cNvPr id="19" name="Picture 18">
            <a:extLst>
              <a:ext uri="{FF2B5EF4-FFF2-40B4-BE49-F238E27FC236}">
                <a16:creationId xmlns:a16="http://schemas.microsoft.com/office/drawing/2014/main" id="{97EFC2EA-01E1-482C-BA1A-0D07265352A4}"/>
              </a:ext>
            </a:extLst>
          </p:cNvPr>
          <p:cNvPicPr>
            <a:picLocks noChangeAspect="1"/>
          </p:cNvPicPr>
          <p:nvPr/>
        </p:nvPicPr>
        <p:blipFill>
          <a:blip r:embed="rId12"/>
          <a:stretch>
            <a:fillRect/>
          </a:stretch>
        </p:blipFill>
        <p:spPr>
          <a:xfrm>
            <a:off x="5319261" y="4026223"/>
            <a:ext cx="3379934" cy="2286309"/>
          </a:xfrm>
          <a:prstGeom prst="rect">
            <a:avLst/>
          </a:prstGeom>
        </p:spPr>
      </p:pic>
      <p:sp>
        <p:nvSpPr>
          <p:cNvPr id="21" name="Rectangle 20">
            <a:extLst>
              <a:ext uri="{FF2B5EF4-FFF2-40B4-BE49-F238E27FC236}">
                <a16:creationId xmlns:a16="http://schemas.microsoft.com/office/drawing/2014/main" id="{B6C0AFD5-A2CD-4B20-8DF3-3C46E1587E00}"/>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12</a:t>
            </a:r>
          </a:p>
        </p:txBody>
      </p:sp>
      <p:cxnSp>
        <p:nvCxnSpPr>
          <p:cNvPr id="15" name="Straight Arrow Connector 14">
            <a:extLst>
              <a:ext uri="{FF2B5EF4-FFF2-40B4-BE49-F238E27FC236}">
                <a16:creationId xmlns:a16="http://schemas.microsoft.com/office/drawing/2014/main" id="{8DB5A57D-8E39-470F-8341-7B673712740E}"/>
              </a:ext>
            </a:extLst>
          </p:cNvPr>
          <p:cNvCxnSpPr>
            <a:cxnSpLocks/>
          </p:cNvCxnSpPr>
          <p:nvPr/>
        </p:nvCxnSpPr>
        <p:spPr>
          <a:xfrm>
            <a:off x="6859145" y="5585109"/>
            <a:ext cx="684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6C47B8-981D-4349-A029-BCC4A18954B8}"/>
              </a:ext>
            </a:extLst>
          </p:cNvPr>
          <p:cNvCxnSpPr>
            <a:cxnSpLocks/>
          </p:cNvCxnSpPr>
          <p:nvPr/>
        </p:nvCxnSpPr>
        <p:spPr>
          <a:xfrm>
            <a:off x="10087256" y="5515584"/>
            <a:ext cx="792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71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FB9C-4E91-4882-904E-B022A7FD8E97}"/>
              </a:ext>
            </a:extLst>
          </p:cNvPr>
          <p:cNvSpPr>
            <a:spLocks noGrp="1"/>
          </p:cNvSpPr>
          <p:nvPr>
            <p:ph type="title"/>
          </p:nvPr>
        </p:nvSpPr>
        <p:spPr>
          <a:xfrm>
            <a:off x="838200" y="503354"/>
            <a:ext cx="10515600" cy="811475"/>
          </a:xfrm>
        </p:spPr>
        <p:txBody>
          <a:bodyPr>
            <a:normAutofit/>
          </a:bodyPr>
          <a:lstStyle/>
          <a:p>
            <a:r>
              <a:rPr lang="tr-TR" sz="3600" b="1" dirty="0"/>
              <a:t>TE </a:t>
            </a:r>
            <a:r>
              <a:rPr lang="tr-TR" sz="3600" b="1" dirty="0" err="1"/>
              <a:t>and</a:t>
            </a:r>
            <a:r>
              <a:rPr lang="tr-TR" sz="3600" b="1" dirty="0"/>
              <a:t> TM </a:t>
            </a:r>
            <a:r>
              <a:rPr lang="tr-TR" sz="3600" b="1" dirty="0" err="1"/>
              <a:t>Signals</a:t>
            </a:r>
            <a:r>
              <a:rPr lang="tr-TR" sz="3600" b="1" dirty="0"/>
              <a:t>’ </a:t>
            </a:r>
            <a:r>
              <a:rPr lang="tr-TR" sz="3600" b="1" dirty="0" err="1"/>
              <a:t>Response</a:t>
            </a:r>
            <a:r>
              <a:rPr lang="tr-TR" sz="3600" b="1" dirty="0"/>
              <a:t> </a:t>
            </a:r>
            <a:r>
              <a:rPr lang="tr-TR" sz="3600" b="1" dirty="0" err="1"/>
              <a:t>to</a:t>
            </a:r>
            <a:r>
              <a:rPr lang="tr-TR" sz="3600" b="1" dirty="0"/>
              <a:t> Beam </a:t>
            </a:r>
            <a:r>
              <a:rPr lang="tr-TR" sz="3600" b="1" dirty="0" err="1"/>
              <a:t>Offset</a:t>
            </a:r>
            <a:endParaRPr lang="en-GB" sz="3600" b="1" dirty="0"/>
          </a:p>
        </p:txBody>
      </p:sp>
      <p:pic>
        <p:nvPicPr>
          <p:cNvPr id="3" name="Picture 2">
            <a:extLst>
              <a:ext uri="{FF2B5EF4-FFF2-40B4-BE49-F238E27FC236}">
                <a16:creationId xmlns:a16="http://schemas.microsoft.com/office/drawing/2014/main" id="{98A48E27-6731-4E50-A40D-038882E9A41E}"/>
              </a:ext>
            </a:extLst>
          </p:cNvPr>
          <p:cNvPicPr>
            <a:picLocks noChangeAspect="1"/>
          </p:cNvPicPr>
          <p:nvPr/>
        </p:nvPicPr>
        <p:blipFill>
          <a:blip r:embed="rId3"/>
          <a:stretch>
            <a:fillRect/>
          </a:stretch>
        </p:blipFill>
        <p:spPr>
          <a:xfrm>
            <a:off x="974410" y="4004963"/>
            <a:ext cx="1875564" cy="2396225"/>
          </a:xfrm>
          <a:prstGeom prst="rect">
            <a:avLst/>
          </a:prstGeom>
        </p:spPr>
      </p:pic>
      <p:pic>
        <p:nvPicPr>
          <p:cNvPr id="4" name="Picture 3">
            <a:extLst>
              <a:ext uri="{FF2B5EF4-FFF2-40B4-BE49-F238E27FC236}">
                <a16:creationId xmlns:a16="http://schemas.microsoft.com/office/drawing/2014/main" id="{B4434388-6F32-436F-8F1F-C2E4402B357A}"/>
              </a:ext>
            </a:extLst>
          </p:cNvPr>
          <p:cNvPicPr>
            <a:picLocks noChangeAspect="1"/>
          </p:cNvPicPr>
          <p:nvPr/>
        </p:nvPicPr>
        <p:blipFill>
          <a:blip r:embed="rId4"/>
          <a:stretch>
            <a:fillRect/>
          </a:stretch>
        </p:blipFill>
        <p:spPr>
          <a:xfrm>
            <a:off x="838200" y="1861073"/>
            <a:ext cx="2147984" cy="2065192"/>
          </a:xfrm>
          <a:prstGeom prst="rect">
            <a:avLst/>
          </a:prstGeom>
        </p:spPr>
      </p:pic>
      <p:sp>
        <p:nvSpPr>
          <p:cNvPr id="5" name="TextBox 4">
            <a:extLst>
              <a:ext uri="{FF2B5EF4-FFF2-40B4-BE49-F238E27FC236}">
                <a16:creationId xmlns:a16="http://schemas.microsoft.com/office/drawing/2014/main" id="{ADBF9EC0-F646-4144-9E1B-72F421A45ACD}"/>
              </a:ext>
            </a:extLst>
          </p:cNvPr>
          <p:cNvSpPr txBox="1"/>
          <p:nvPr/>
        </p:nvSpPr>
        <p:spPr>
          <a:xfrm>
            <a:off x="9653729" y="3533732"/>
            <a:ext cx="2424149" cy="2677656"/>
          </a:xfrm>
          <a:prstGeom prst="rect">
            <a:avLst/>
          </a:prstGeom>
          <a:noFill/>
        </p:spPr>
        <p:txBody>
          <a:bodyPr wrap="square" rtlCol="0">
            <a:spAutoFit/>
          </a:bodyPr>
          <a:lstStyle/>
          <a:p>
            <a:pPr marL="285750" indent="-285750">
              <a:buFont typeface="Arial" panose="020B0604020202020204" pitchFamily="34" charset="0"/>
              <a:buChar char="•"/>
            </a:pPr>
            <a:r>
              <a:rPr lang="en-GB" sz="1400" dirty="0"/>
              <a:t>Gaussian shaped bunch with line charge density approximation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Simulation with single bunch</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Single bunch -&gt; excitation in wide range of spectrum</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WFM signal changes with a beam offset</a:t>
            </a:r>
          </a:p>
        </p:txBody>
      </p:sp>
      <p:pic>
        <p:nvPicPr>
          <p:cNvPr id="6" name="Picture 5">
            <a:extLst>
              <a:ext uri="{FF2B5EF4-FFF2-40B4-BE49-F238E27FC236}">
                <a16:creationId xmlns:a16="http://schemas.microsoft.com/office/drawing/2014/main" id="{8DE6618E-268A-4EA8-A913-2FD86F2F757D}"/>
              </a:ext>
            </a:extLst>
          </p:cNvPr>
          <p:cNvPicPr>
            <a:picLocks noChangeAspect="1"/>
          </p:cNvPicPr>
          <p:nvPr/>
        </p:nvPicPr>
        <p:blipFill>
          <a:blip r:embed="rId5"/>
          <a:stretch>
            <a:fillRect/>
          </a:stretch>
        </p:blipFill>
        <p:spPr>
          <a:xfrm>
            <a:off x="9887854" y="1809562"/>
            <a:ext cx="1955901" cy="1695537"/>
          </a:xfrm>
          <a:prstGeom prst="rect">
            <a:avLst/>
          </a:prstGeom>
        </p:spPr>
      </p:pic>
      <p:pic>
        <p:nvPicPr>
          <p:cNvPr id="7" name="Picture 6">
            <a:extLst>
              <a:ext uri="{FF2B5EF4-FFF2-40B4-BE49-F238E27FC236}">
                <a16:creationId xmlns:a16="http://schemas.microsoft.com/office/drawing/2014/main" id="{40C7AB09-AF7B-446C-A3D7-9DD9AD98EBC4}"/>
              </a:ext>
            </a:extLst>
          </p:cNvPr>
          <p:cNvPicPr>
            <a:picLocks noChangeAspect="1"/>
          </p:cNvPicPr>
          <p:nvPr/>
        </p:nvPicPr>
        <p:blipFill>
          <a:blip r:embed="rId6"/>
          <a:stretch>
            <a:fillRect/>
          </a:stretch>
        </p:blipFill>
        <p:spPr>
          <a:xfrm>
            <a:off x="3037160" y="4096650"/>
            <a:ext cx="2929744" cy="2212853"/>
          </a:xfrm>
          <a:prstGeom prst="rect">
            <a:avLst/>
          </a:prstGeom>
        </p:spPr>
      </p:pic>
      <p:pic>
        <p:nvPicPr>
          <p:cNvPr id="8" name="Picture 7">
            <a:extLst>
              <a:ext uri="{FF2B5EF4-FFF2-40B4-BE49-F238E27FC236}">
                <a16:creationId xmlns:a16="http://schemas.microsoft.com/office/drawing/2014/main" id="{EFAA522F-7623-4FC9-BA74-68BC0644D6F1}"/>
              </a:ext>
            </a:extLst>
          </p:cNvPr>
          <p:cNvPicPr>
            <a:picLocks noChangeAspect="1"/>
          </p:cNvPicPr>
          <p:nvPr/>
        </p:nvPicPr>
        <p:blipFill>
          <a:blip r:embed="rId7"/>
          <a:stretch>
            <a:fillRect/>
          </a:stretch>
        </p:blipFill>
        <p:spPr>
          <a:xfrm>
            <a:off x="6682037" y="4199064"/>
            <a:ext cx="2962662" cy="2110439"/>
          </a:xfrm>
          <a:prstGeom prst="rect">
            <a:avLst/>
          </a:prstGeom>
        </p:spPr>
      </p:pic>
      <p:pic>
        <p:nvPicPr>
          <p:cNvPr id="9" name="Picture 8">
            <a:extLst>
              <a:ext uri="{FF2B5EF4-FFF2-40B4-BE49-F238E27FC236}">
                <a16:creationId xmlns:a16="http://schemas.microsoft.com/office/drawing/2014/main" id="{6C0DD90D-159E-43F9-9FEF-D576794F50CA}"/>
              </a:ext>
            </a:extLst>
          </p:cNvPr>
          <p:cNvPicPr>
            <a:picLocks noChangeAspect="1"/>
          </p:cNvPicPr>
          <p:nvPr/>
        </p:nvPicPr>
        <p:blipFill>
          <a:blip r:embed="rId8"/>
          <a:stretch>
            <a:fillRect/>
          </a:stretch>
        </p:blipFill>
        <p:spPr>
          <a:xfrm>
            <a:off x="3037160" y="1787242"/>
            <a:ext cx="2929744" cy="2212853"/>
          </a:xfrm>
          <a:prstGeom prst="rect">
            <a:avLst/>
          </a:prstGeom>
        </p:spPr>
      </p:pic>
      <p:pic>
        <p:nvPicPr>
          <p:cNvPr id="10" name="Picture 9">
            <a:extLst>
              <a:ext uri="{FF2B5EF4-FFF2-40B4-BE49-F238E27FC236}">
                <a16:creationId xmlns:a16="http://schemas.microsoft.com/office/drawing/2014/main" id="{7D8EF59C-31E5-4E51-AEA1-8051FAE4CF33}"/>
              </a:ext>
            </a:extLst>
          </p:cNvPr>
          <p:cNvPicPr>
            <a:picLocks noChangeAspect="1"/>
          </p:cNvPicPr>
          <p:nvPr/>
        </p:nvPicPr>
        <p:blipFill>
          <a:blip r:embed="rId9"/>
          <a:stretch>
            <a:fillRect/>
          </a:stretch>
        </p:blipFill>
        <p:spPr>
          <a:xfrm>
            <a:off x="6682037" y="1889656"/>
            <a:ext cx="2962662" cy="2110439"/>
          </a:xfrm>
          <a:prstGeom prst="rect">
            <a:avLst/>
          </a:prstGeom>
        </p:spPr>
      </p:pic>
      <p:sp>
        <p:nvSpPr>
          <p:cNvPr id="11" name="TextBox 10">
            <a:extLst>
              <a:ext uri="{FF2B5EF4-FFF2-40B4-BE49-F238E27FC236}">
                <a16:creationId xmlns:a16="http://schemas.microsoft.com/office/drawing/2014/main" id="{A583A38E-2F98-4E58-86B1-A01E79B130EA}"/>
              </a:ext>
            </a:extLst>
          </p:cNvPr>
          <p:cNvSpPr txBox="1"/>
          <p:nvPr/>
        </p:nvSpPr>
        <p:spPr>
          <a:xfrm>
            <a:off x="5533334" y="1521410"/>
            <a:ext cx="2255202" cy="338554"/>
          </a:xfrm>
          <a:prstGeom prst="rect">
            <a:avLst/>
          </a:prstGeom>
          <a:noFill/>
        </p:spPr>
        <p:txBody>
          <a:bodyPr wrap="square" rtlCol="0">
            <a:spAutoFit/>
          </a:bodyPr>
          <a:lstStyle/>
          <a:p>
            <a:r>
              <a:rPr lang="en-GB" sz="1600" i="1" dirty="0">
                <a:solidFill>
                  <a:srgbClr val="0000FF"/>
                </a:solidFill>
              </a:rPr>
              <a:t>Port 2 TM - WFM Signal</a:t>
            </a:r>
          </a:p>
        </p:txBody>
      </p:sp>
      <p:sp>
        <p:nvSpPr>
          <p:cNvPr id="12" name="TextBox 11">
            <a:extLst>
              <a:ext uri="{FF2B5EF4-FFF2-40B4-BE49-F238E27FC236}">
                <a16:creationId xmlns:a16="http://schemas.microsoft.com/office/drawing/2014/main" id="{258431FB-94A8-4A54-BAFC-9B07515E6B9D}"/>
              </a:ext>
            </a:extLst>
          </p:cNvPr>
          <p:cNvSpPr txBox="1"/>
          <p:nvPr/>
        </p:nvSpPr>
        <p:spPr>
          <a:xfrm>
            <a:off x="5533333" y="3927373"/>
            <a:ext cx="2255202" cy="338554"/>
          </a:xfrm>
          <a:prstGeom prst="rect">
            <a:avLst/>
          </a:prstGeom>
          <a:noFill/>
        </p:spPr>
        <p:txBody>
          <a:bodyPr wrap="square" rtlCol="0">
            <a:spAutoFit/>
          </a:bodyPr>
          <a:lstStyle/>
          <a:p>
            <a:r>
              <a:rPr lang="en-GB" sz="1600" i="1" dirty="0">
                <a:solidFill>
                  <a:srgbClr val="0000FF"/>
                </a:solidFill>
              </a:rPr>
              <a:t>Port 1 TE - WFM Signal</a:t>
            </a:r>
          </a:p>
        </p:txBody>
      </p:sp>
      <p:sp>
        <p:nvSpPr>
          <p:cNvPr id="14" name="Arrow: Right 13">
            <a:extLst>
              <a:ext uri="{FF2B5EF4-FFF2-40B4-BE49-F238E27FC236}">
                <a16:creationId xmlns:a16="http://schemas.microsoft.com/office/drawing/2014/main" id="{52213AD1-9816-4304-AAEE-B0FF4524A9CE}"/>
              </a:ext>
            </a:extLst>
          </p:cNvPr>
          <p:cNvSpPr/>
          <p:nvPr/>
        </p:nvSpPr>
        <p:spPr>
          <a:xfrm>
            <a:off x="6144871" y="2844682"/>
            <a:ext cx="452546" cy="200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071F22AB-B0EC-4ED2-B7CE-433A3E9AEB6E}"/>
              </a:ext>
            </a:extLst>
          </p:cNvPr>
          <p:cNvSpPr/>
          <p:nvPr/>
        </p:nvSpPr>
        <p:spPr>
          <a:xfrm>
            <a:off x="6144871" y="5161757"/>
            <a:ext cx="452546" cy="200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D921744-FB37-467F-870A-804C072D1A02}"/>
              </a:ext>
            </a:extLst>
          </p:cNvPr>
          <p:cNvSpPr txBox="1"/>
          <p:nvPr/>
        </p:nvSpPr>
        <p:spPr>
          <a:xfrm>
            <a:off x="5888133" y="2197849"/>
            <a:ext cx="966021" cy="646331"/>
          </a:xfrm>
          <a:prstGeom prst="rect">
            <a:avLst/>
          </a:prstGeom>
          <a:noFill/>
        </p:spPr>
        <p:txBody>
          <a:bodyPr wrap="square" rtlCol="0">
            <a:spAutoFit/>
          </a:bodyPr>
          <a:lstStyle/>
          <a:p>
            <a:pPr algn="ctr"/>
            <a:r>
              <a:rPr lang="en-GB" sz="1200" b="1" i="1" dirty="0">
                <a:solidFill>
                  <a:srgbClr val="FF0000"/>
                </a:solidFill>
              </a:rPr>
              <a:t>Discrete Fourier Transform</a:t>
            </a:r>
          </a:p>
        </p:txBody>
      </p:sp>
      <p:sp>
        <p:nvSpPr>
          <p:cNvPr id="18" name="TextBox 17">
            <a:extLst>
              <a:ext uri="{FF2B5EF4-FFF2-40B4-BE49-F238E27FC236}">
                <a16:creationId xmlns:a16="http://schemas.microsoft.com/office/drawing/2014/main" id="{BF11D2CD-6BBC-4AA1-90F0-4E450F807ADA}"/>
              </a:ext>
            </a:extLst>
          </p:cNvPr>
          <p:cNvSpPr txBox="1"/>
          <p:nvPr/>
        </p:nvSpPr>
        <p:spPr>
          <a:xfrm>
            <a:off x="5888132" y="4474668"/>
            <a:ext cx="966021" cy="646331"/>
          </a:xfrm>
          <a:prstGeom prst="rect">
            <a:avLst/>
          </a:prstGeom>
          <a:noFill/>
        </p:spPr>
        <p:txBody>
          <a:bodyPr wrap="square" rtlCol="0">
            <a:spAutoFit/>
          </a:bodyPr>
          <a:lstStyle/>
          <a:p>
            <a:pPr algn="ctr"/>
            <a:r>
              <a:rPr lang="en-GB" sz="1200" b="1" i="1" dirty="0">
                <a:solidFill>
                  <a:srgbClr val="FF0000"/>
                </a:solidFill>
              </a:rPr>
              <a:t>Discrete Fourier Transform</a:t>
            </a:r>
          </a:p>
        </p:txBody>
      </p:sp>
      <p:sp>
        <p:nvSpPr>
          <p:cNvPr id="19" name="Rectangle 18">
            <a:extLst>
              <a:ext uri="{FF2B5EF4-FFF2-40B4-BE49-F238E27FC236}">
                <a16:creationId xmlns:a16="http://schemas.microsoft.com/office/drawing/2014/main" id="{2FD0CEC1-25BA-406D-93D6-BC3431B37059}"/>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13</a:t>
            </a:r>
          </a:p>
        </p:txBody>
      </p:sp>
      <p:sp>
        <p:nvSpPr>
          <p:cNvPr id="13" name="Metin kutusu 12">
            <a:extLst>
              <a:ext uri="{FF2B5EF4-FFF2-40B4-BE49-F238E27FC236}">
                <a16:creationId xmlns:a16="http://schemas.microsoft.com/office/drawing/2014/main" id="{066940C3-E173-4567-9BEF-BC7E65CE4543}"/>
              </a:ext>
            </a:extLst>
          </p:cNvPr>
          <p:cNvSpPr txBox="1"/>
          <p:nvPr/>
        </p:nvSpPr>
        <p:spPr>
          <a:xfrm>
            <a:off x="974410" y="1427389"/>
            <a:ext cx="1884940" cy="369332"/>
          </a:xfrm>
          <a:prstGeom prst="rect">
            <a:avLst/>
          </a:prstGeom>
          <a:noFill/>
        </p:spPr>
        <p:txBody>
          <a:bodyPr wrap="none" rtlCol="0">
            <a:spAutoFit/>
          </a:bodyPr>
          <a:lstStyle/>
          <a:p>
            <a:r>
              <a:rPr lang="tr-TR" b="1" dirty="0" err="1">
                <a:solidFill>
                  <a:srgbClr val="000099"/>
                </a:solidFill>
              </a:rPr>
              <a:t>Simulation</a:t>
            </a:r>
            <a:r>
              <a:rPr lang="tr-TR" b="1" dirty="0">
                <a:solidFill>
                  <a:srgbClr val="000099"/>
                </a:solidFill>
              </a:rPr>
              <a:t> Model</a:t>
            </a:r>
          </a:p>
        </p:txBody>
      </p:sp>
    </p:spTree>
    <p:extLst>
      <p:ext uri="{BB962C8B-B14F-4D97-AF65-F5344CB8AC3E}">
        <p14:creationId xmlns:p14="http://schemas.microsoft.com/office/powerpoint/2010/main" val="389816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a:xfrm>
            <a:off x="838200" y="367415"/>
            <a:ext cx="10515600" cy="1086767"/>
          </a:xfrm>
        </p:spPr>
        <p:txBody>
          <a:bodyPr>
            <a:normAutofit/>
          </a:bodyPr>
          <a:lstStyle/>
          <a:p>
            <a:r>
              <a:rPr lang="en-GB" sz="3200" b="1" dirty="0"/>
              <a:t>Analysis of WFM Signals</a:t>
            </a:r>
            <a:r>
              <a:rPr lang="tr-TR" sz="3200" b="1" dirty="0"/>
              <a:t> </a:t>
            </a:r>
            <a:r>
              <a:rPr lang="tr-TR" sz="3200" b="1" dirty="0" err="1"/>
              <a:t>In</a:t>
            </a:r>
            <a:r>
              <a:rPr lang="tr-TR" sz="3200" b="1" dirty="0"/>
              <a:t> </a:t>
            </a:r>
            <a:r>
              <a:rPr lang="tr-TR" sz="3200" b="1" dirty="0" err="1"/>
              <a:t>Response</a:t>
            </a:r>
            <a:r>
              <a:rPr lang="tr-TR" sz="3200" b="1" dirty="0"/>
              <a:t> </a:t>
            </a:r>
            <a:r>
              <a:rPr lang="tr-TR" sz="3200" b="1" dirty="0" err="1"/>
              <a:t>to</a:t>
            </a:r>
            <a:r>
              <a:rPr lang="tr-TR" sz="3200" b="1" dirty="0"/>
              <a:t> Data </a:t>
            </a:r>
            <a:r>
              <a:rPr lang="tr-TR" sz="3200" b="1" dirty="0" err="1"/>
              <a:t>Acquisition</a:t>
            </a:r>
            <a:r>
              <a:rPr lang="tr-TR" sz="3200" b="1" dirty="0"/>
              <a:t> </a:t>
            </a:r>
            <a:r>
              <a:rPr lang="tr-TR" sz="3200" b="1" dirty="0" err="1"/>
              <a:t>Chain</a:t>
            </a:r>
            <a:endParaRPr lang="en-GB" sz="3200" b="1" dirty="0"/>
          </a:p>
        </p:txBody>
      </p:sp>
      <p:pic>
        <p:nvPicPr>
          <p:cNvPr id="5" name="Picture 4">
            <a:extLst>
              <a:ext uri="{FF2B5EF4-FFF2-40B4-BE49-F238E27FC236}">
                <a16:creationId xmlns:a16="http://schemas.microsoft.com/office/drawing/2014/main" id="{A76985E2-C973-46AF-B4D9-7CAB3F175C16}"/>
              </a:ext>
            </a:extLst>
          </p:cNvPr>
          <p:cNvPicPr>
            <a:picLocks noChangeAspect="1"/>
          </p:cNvPicPr>
          <p:nvPr/>
        </p:nvPicPr>
        <p:blipFill>
          <a:blip r:embed="rId3"/>
          <a:stretch>
            <a:fillRect/>
          </a:stretch>
        </p:blipFill>
        <p:spPr>
          <a:xfrm>
            <a:off x="681037" y="1510778"/>
            <a:ext cx="10829925" cy="4000500"/>
          </a:xfrm>
          <a:prstGeom prst="rect">
            <a:avLst/>
          </a:prstGeom>
        </p:spPr>
      </p:pic>
      <p:sp>
        <p:nvSpPr>
          <p:cNvPr id="6" name="TextBox 5">
            <a:extLst>
              <a:ext uri="{FF2B5EF4-FFF2-40B4-BE49-F238E27FC236}">
                <a16:creationId xmlns:a16="http://schemas.microsoft.com/office/drawing/2014/main" id="{C5A1AD76-872A-4617-888D-E6166D409118}"/>
              </a:ext>
            </a:extLst>
          </p:cNvPr>
          <p:cNvSpPr txBox="1"/>
          <p:nvPr/>
        </p:nvSpPr>
        <p:spPr>
          <a:xfrm>
            <a:off x="838200" y="5363858"/>
            <a:ext cx="2154382" cy="830997"/>
          </a:xfrm>
          <a:prstGeom prst="rect">
            <a:avLst/>
          </a:prstGeom>
          <a:noFill/>
        </p:spPr>
        <p:txBody>
          <a:bodyPr wrap="square" rtlCol="0">
            <a:spAutoFit/>
          </a:bodyPr>
          <a:lstStyle/>
          <a:p>
            <a:pPr algn="ctr"/>
            <a:r>
              <a:rPr lang="en-GB" sz="1600" dirty="0"/>
              <a:t>Exporting the WFM signals related to beam offset.</a:t>
            </a:r>
          </a:p>
        </p:txBody>
      </p:sp>
      <p:sp>
        <p:nvSpPr>
          <p:cNvPr id="7" name="TextBox 6">
            <a:extLst>
              <a:ext uri="{FF2B5EF4-FFF2-40B4-BE49-F238E27FC236}">
                <a16:creationId xmlns:a16="http://schemas.microsoft.com/office/drawing/2014/main" id="{469BC240-B488-437C-8586-5EAB74BEDD51}"/>
              </a:ext>
            </a:extLst>
          </p:cNvPr>
          <p:cNvSpPr txBox="1"/>
          <p:nvPr/>
        </p:nvSpPr>
        <p:spPr>
          <a:xfrm>
            <a:off x="3509523" y="5363858"/>
            <a:ext cx="1043709" cy="584775"/>
          </a:xfrm>
          <a:prstGeom prst="rect">
            <a:avLst/>
          </a:prstGeom>
          <a:noFill/>
        </p:spPr>
        <p:txBody>
          <a:bodyPr wrap="square" rtlCol="0">
            <a:spAutoFit/>
          </a:bodyPr>
          <a:lstStyle/>
          <a:p>
            <a:pPr algn="ctr"/>
            <a:r>
              <a:rPr lang="en-GB" sz="1600" dirty="0"/>
              <a:t>∑ and ∆ of signals</a:t>
            </a:r>
          </a:p>
        </p:txBody>
      </p:sp>
      <p:sp>
        <p:nvSpPr>
          <p:cNvPr id="8" name="TextBox 7">
            <a:extLst>
              <a:ext uri="{FF2B5EF4-FFF2-40B4-BE49-F238E27FC236}">
                <a16:creationId xmlns:a16="http://schemas.microsoft.com/office/drawing/2014/main" id="{3E80D78C-8F2C-40B1-BB38-CA02587BE81D}"/>
              </a:ext>
            </a:extLst>
          </p:cNvPr>
          <p:cNvSpPr txBox="1"/>
          <p:nvPr/>
        </p:nvSpPr>
        <p:spPr>
          <a:xfrm>
            <a:off x="4822688" y="5363857"/>
            <a:ext cx="1204488" cy="584775"/>
          </a:xfrm>
          <a:prstGeom prst="rect">
            <a:avLst/>
          </a:prstGeom>
          <a:noFill/>
        </p:spPr>
        <p:txBody>
          <a:bodyPr wrap="square" rtlCol="0">
            <a:spAutoFit/>
          </a:bodyPr>
          <a:lstStyle/>
          <a:p>
            <a:pPr algn="ctr"/>
            <a:r>
              <a:rPr lang="en-GB" sz="1600" dirty="0"/>
              <a:t>Bunch train creation</a:t>
            </a:r>
          </a:p>
        </p:txBody>
      </p:sp>
      <p:sp>
        <p:nvSpPr>
          <p:cNvPr id="9" name="TextBox 8">
            <a:extLst>
              <a:ext uri="{FF2B5EF4-FFF2-40B4-BE49-F238E27FC236}">
                <a16:creationId xmlns:a16="http://schemas.microsoft.com/office/drawing/2014/main" id="{11E17B6A-3290-4BD6-BC78-62609842DC22}"/>
              </a:ext>
            </a:extLst>
          </p:cNvPr>
          <p:cNvSpPr txBox="1"/>
          <p:nvPr/>
        </p:nvSpPr>
        <p:spPr>
          <a:xfrm>
            <a:off x="6279936" y="5386653"/>
            <a:ext cx="1911101" cy="830997"/>
          </a:xfrm>
          <a:prstGeom prst="rect">
            <a:avLst/>
          </a:prstGeom>
          <a:noFill/>
        </p:spPr>
        <p:txBody>
          <a:bodyPr wrap="none" rtlCol="0">
            <a:spAutoFit/>
          </a:bodyPr>
          <a:lstStyle/>
          <a:p>
            <a:pPr algn="ctr"/>
            <a:r>
              <a:rPr lang="en-GB" sz="1600" dirty="0"/>
              <a:t>Filtering</a:t>
            </a:r>
          </a:p>
          <a:p>
            <a:pPr algn="ctr"/>
            <a:r>
              <a:rPr lang="en-GB" sz="1600" dirty="0"/>
              <a:t>TM @ 17.8-18.3 GHz</a:t>
            </a:r>
          </a:p>
          <a:p>
            <a:pPr algn="ctr"/>
            <a:r>
              <a:rPr lang="en-GB" sz="1600" dirty="0"/>
              <a:t>TE @ 23.7-24.3 GHz</a:t>
            </a:r>
          </a:p>
        </p:txBody>
      </p:sp>
      <p:sp>
        <p:nvSpPr>
          <p:cNvPr id="10" name="TextBox 9">
            <a:extLst>
              <a:ext uri="{FF2B5EF4-FFF2-40B4-BE49-F238E27FC236}">
                <a16:creationId xmlns:a16="http://schemas.microsoft.com/office/drawing/2014/main" id="{2B6A0FAB-95C7-4C43-85A5-B860B1919571}"/>
              </a:ext>
            </a:extLst>
          </p:cNvPr>
          <p:cNvSpPr txBox="1"/>
          <p:nvPr/>
        </p:nvSpPr>
        <p:spPr>
          <a:xfrm>
            <a:off x="8380793" y="5373083"/>
            <a:ext cx="1682898" cy="584775"/>
          </a:xfrm>
          <a:prstGeom prst="rect">
            <a:avLst/>
          </a:prstGeom>
          <a:noFill/>
        </p:spPr>
        <p:txBody>
          <a:bodyPr wrap="square" rtlCol="0">
            <a:spAutoFit/>
          </a:bodyPr>
          <a:lstStyle/>
          <a:p>
            <a:pPr algn="ctr"/>
            <a:r>
              <a:rPr lang="en-GB" sz="1600" dirty="0"/>
              <a:t>Power spectral densities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58541C-B65A-4386-93B2-3B1328370320}"/>
                  </a:ext>
                </a:extLst>
              </p:cNvPr>
              <p:cNvSpPr txBox="1"/>
              <p:nvPr/>
            </p:nvSpPr>
            <p:spPr>
              <a:xfrm>
                <a:off x="10135134" y="5327042"/>
                <a:ext cx="1114408" cy="613822"/>
              </a:xfrm>
              <a:prstGeom prst="rect">
                <a:avLst/>
              </a:prstGeom>
              <a:noFill/>
            </p:spPr>
            <p:txBody>
              <a:bodyPr wrap="none" rtlCol="0">
                <a:spAutoFit/>
              </a:bodyPr>
              <a:lstStyle/>
              <a:p>
                <a:r>
                  <a:rPr lang="en-GB" sz="1600" dirty="0"/>
                  <a:t>Calculating</a:t>
                </a:r>
              </a:p>
              <a:p>
                <a:pPr/>
                <a14:m>
                  <m:oMathPara xmlns:m="http://schemas.openxmlformats.org/officeDocument/2006/math">
                    <m:oMathParaPr>
                      <m:jc m:val="centerGroup"/>
                    </m:oMathParaPr>
                    <m:oMath xmlns:m="http://schemas.openxmlformats.org/officeDocument/2006/math">
                      <m:rad>
                        <m:radPr>
                          <m:degHide m:val="on"/>
                          <m:ctrlPr>
                            <a:rPr lang="en-GB" sz="1600" i="1" smtClean="0">
                              <a:latin typeface="Cambria Math" panose="02040503050406030204" pitchFamily="18" charset="0"/>
                            </a:rPr>
                          </m:ctrlPr>
                        </m:radPr>
                        <m:deg/>
                        <m:e>
                          <m:r>
                            <a:rPr lang="en-GB" sz="1600" b="0" i="1" smtClean="0">
                              <a:latin typeface="Cambria Math" panose="02040503050406030204" pitchFamily="18" charset="0"/>
                            </a:rPr>
                            <m:t>𝑃𝑆𝐷</m:t>
                          </m:r>
                        </m:e>
                      </m:rad>
                    </m:oMath>
                  </m:oMathPara>
                </a14:m>
                <a:endParaRPr lang="en-GB" sz="1600" dirty="0"/>
              </a:p>
            </p:txBody>
          </p:sp>
        </mc:Choice>
        <mc:Fallback xmlns="">
          <p:sp>
            <p:nvSpPr>
              <p:cNvPr id="11" name="TextBox 10">
                <a:extLst>
                  <a:ext uri="{FF2B5EF4-FFF2-40B4-BE49-F238E27FC236}">
                    <a16:creationId xmlns:a16="http://schemas.microsoft.com/office/drawing/2014/main" id="{9F58541C-B65A-4386-93B2-3B1328370320}"/>
                  </a:ext>
                </a:extLst>
              </p:cNvPr>
              <p:cNvSpPr txBox="1">
                <a:spLocks noRot="1" noChangeAspect="1" noMove="1" noResize="1" noEditPoints="1" noAdjustHandles="1" noChangeArrowheads="1" noChangeShapeType="1" noTextEdit="1"/>
              </p:cNvSpPr>
              <p:nvPr/>
            </p:nvSpPr>
            <p:spPr>
              <a:xfrm>
                <a:off x="10135134" y="5327042"/>
                <a:ext cx="1114408" cy="613822"/>
              </a:xfrm>
              <a:prstGeom prst="rect">
                <a:avLst/>
              </a:prstGeom>
              <a:blipFill>
                <a:blip r:embed="rId4"/>
                <a:stretch>
                  <a:fillRect l="-3297" t="-2970" r="-1099"/>
                </a:stretch>
              </a:blipFill>
            </p:spPr>
            <p:txBody>
              <a:bodyPr/>
              <a:lstStyle/>
              <a:p>
                <a:r>
                  <a:rPr lang="tr-TR">
                    <a:noFill/>
                  </a:rPr>
                  <a:t> </a:t>
                </a:r>
              </a:p>
            </p:txBody>
          </p:sp>
        </mc:Fallback>
      </mc:AlternateContent>
      <p:sp>
        <p:nvSpPr>
          <p:cNvPr id="12" name="Arrow: Notched Right 11">
            <a:extLst>
              <a:ext uri="{FF2B5EF4-FFF2-40B4-BE49-F238E27FC236}">
                <a16:creationId xmlns:a16="http://schemas.microsoft.com/office/drawing/2014/main" id="{81435916-7875-4E88-8B63-F021BBE4444C}"/>
              </a:ext>
            </a:extLst>
          </p:cNvPr>
          <p:cNvSpPr/>
          <p:nvPr/>
        </p:nvSpPr>
        <p:spPr>
          <a:xfrm>
            <a:off x="2990834" y="5567874"/>
            <a:ext cx="523782" cy="22970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Notched Right 12">
            <a:extLst>
              <a:ext uri="{FF2B5EF4-FFF2-40B4-BE49-F238E27FC236}">
                <a16:creationId xmlns:a16="http://schemas.microsoft.com/office/drawing/2014/main" id="{4FF8F47D-61BE-4C20-B1A3-D5EC4580F040}"/>
              </a:ext>
            </a:extLst>
          </p:cNvPr>
          <p:cNvSpPr/>
          <p:nvPr/>
        </p:nvSpPr>
        <p:spPr>
          <a:xfrm>
            <a:off x="4407070" y="5567873"/>
            <a:ext cx="523782" cy="22970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Notched Right 13">
            <a:extLst>
              <a:ext uri="{FF2B5EF4-FFF2-40B4-BE49-F238E27FC236}">
                <a16:creationId xmlns:a16="http://schemas.microsoft.com/office/drawing/2014/main" id="{FC1786EB-290B-4905-9901-851C3C4C3A25}"/>
              </a:ext>
            </a:extLst>
          </p:cNvPr>
          <p:cNvSpPr/>
          <p:nvPr/>
        </p:nvSpPr>
        <p:spPr>
          <a:xfrm>
            <a:off x="5885273" y="5585974"/>
            <a:ext cx="523782" cy="22970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Notched Right 14">
            <a:extLst>
              <a:ext uri="{FF2B5EF4-FFF2-40B4-BE49-F238E27FC236}">
                <a16:creationId xmlns:a16="http://schemas.microsoft.com/office/drawing/2014/main" id="{F7488D10-5B78-44BC-987D-C3F455683774}"/>
              </a:ext>
            </a:extLst>
          </p:cNvPr>
          <p:cNvSpPr/>
          <p:nvPr/>
        </p:nvSpPr>
        <p:spPr>
          <a:xfrm>
            <a:off x="8140674" y="5594356"/>
            <a:ext cx="523782" cy="22970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Notched Right 15">
            <a:extLst>
              <a:ext uri="{FF2B5EF4-FFF2-40B4-BE49-F238E27FC236}">
                <a16:creationId xmlns:a16="http://schemas.microsoft.com/office/drawing/2014/main" id="{BCBC1686-4108-4F01-AE37-F4CECC9A1C40}"/>
              </a:ext>
            </a:extLst>
          </p:cNvPr>
          <p:cNvSpPr/>
          <p:nvPr/>
        </p:nvSpPr>
        <p:spPr>
          <a:xfrm>
            <a:off x="9770738" y="5585974"/>
            <a:ext cx="523782" cy="22970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ED84270-678B-40B5-9C18-6EB9556BC362}"/>
              </a:ext>
            </a:extLst>
          </p:cNvPr>
          <p:cNvSpPr txBox="1"/>
          <p:nvPr/>
        </p:nvSpPr>
        <p:spPr>
          <a:xfrm>
            <a:off x="6352072" y="6064762"/>
            <a:ext cx="1766830" cy="307777"/>
          </a:xfrm>
          <a:prstGeom prst="rect">
            <a:avLst/>
          </a:prstGeom>
          <a:noFill/>
        </p:spPr>
        <p:txBody>
          <a:bodyPr wrap="none" rtlCol="0">
            <a:spAutoFit/>
          </a:bodyPr>
          <a:lstStyle/>
          <a:p>
            <a:r>
              <a:rPr lang="en-GB" sz="1400" dirty="0"/>
              <a:t>(Ideal filter approach)</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17AC20-B677-45B0-9A26-E686E23072DB}"/>
                  </a:ext>
                </a:extLst>
              </p:cNvPr>
              <p:cNvSpPr txBox="1"/>
              <p:nvPr/>
            </p:nvSpPr>
            <p:spPr>
              <a:xfrm>
                <a:off x="8840001" y="5903908"/>
                <a:ext cx="679417" cy="5231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1400" i="1" smtClean="0">
                              <a:latin typeface="Cambria Math" panose="02040503050406030204" pitchFamily="18" charset="0"/>
                            </a:rPr>
                          </m:ctrlPr>
                        </m:fPr>
                        <m:num>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𝑓</m:t>
                              </m:r>
                              <m:r>
                                <a:rPr lang="en-GB" sz="1400" b="0" i="1" smtClean="0">
                                  <a:latin typeface="Cambria Math" panose="02040503050406030204" pitchFamily="18" charset="0"/>
                                </a:rPr>
                                <m:t>)</m:t>
                              </m:r>
                            </m:e>
                            <m:sup>
                              <m:r>
                                <a:rPr lang="en-GB" sz="1400" b="0" i="1" smtClean="0">
                                  <a:latin typeface="Cambria Math" panose="02040503050406030204" pitchFamily="18" charset="0"/>
                                </a:rPr>
                                <m:t>2</m:t>
                              </m:r>
                            </m:sup>
                          </m:sSup>
                        </m:num>
                        <m:den>
                          <m:r>
                            <a:rPr lang="en-GB" sz="1400" b="0" i="1" smtClean="0">
                              <a:latin typeface="Cambria Math" panose="02040503050406030204" pitchFamily="18" charset="0"/>
                            </a:rPr>
                            <m:t>𝑁</m:t>
                          </m:r>
                        </m:den>
                      </m:f>
                    </m:oMath>
                  </m:oMathPara>
                </a14:m>
                <a:endParaRPr lang="en-GB" sz="1400" dirty="0"/>
              </a:p>
            </p:txBody>
          </p:sp>
        </mc:Choice>
        <mc:Fallback xmlns="">
          <p:sp>
            <p:nvSpPr>
              <p:cNvPr id="17" name="TextBox 16">
                <a:extLst>
                  <a:ext uri="{FF2B5EF4-FFF2-40B4-BE49-F238E27FC236}">
                    <a16:creationId xmlns:a16="http://schemas.microsoft.com/office/drawing/2014/main" id="{8D17AC20-B677-45B0-9A26-E686E23072DB}"/>
                  </a:ext>
                </a:extLst>
              </p:cNvPr>
              <p:cNvSpPr txBox="1">
                <a:spLocks noRot="1" noChangeAspect="1" noMove="1" noResize="1" noEditPoints="1" noAdjustHandles="1" noChangeArrowheads="1" noChangeShapeType="1" noTextEdit="1"/>
              </p:cNvSpPr>
              <p:nvPr/>
            </p:nvSpPr>
            <p:spPr>
              <a:xfrm>
                <a:off x="8840001" y="5903908"/>
                <a:ext cx="679417" cy="523157"/>
              </a:xfrm>
              <a:prstGeom prst="rect">
                <a:avLst/>
              </a:prstGeom>
              <a:blipFill>
                <a:blip r:embed="rId5"/>
                <a:stretch>
                  <a:fillRect b="-1163"/>
                </a:stretch>
              </a:blipFill>
            </p:spPr>
            <p:txBody>
              <a:bodyPr/>
              <a:lstStyle/>
              <a:p>
                <a:r>
                  <a:rPr lang="tr-TR">
                    <a:noFill/>
                  </a:rPr>
                  <a:t> </a:t>
                </a:r>
              </a:p>
            </p:txBody>
          </p:sp>
        </mc:Fallback>
      </mc:AlternateContent>
      <p:sp>
        <p:nvSpPr>
          <p:cNvPr id="18" name="TextBox 17">
            <a:extLst>
              <a:ext uri="{FF2B5EF4-FFF2-40B4-BE49-F238E27FC236}">
                <a16:creationId xmlns:a16="http://schemas.microsoft.com/office/drawing/2014/main" id="{4DDFECC5-884F-4572-9FFE-103FEFE90540}"/>
              </a:ext>
            </a:extLst>
          </p:cNvPr>
          <p:cNvSpPr txBox="1"/>
          <p:nvPr/>
        </p:nvSpPr>
        <p:spPr>
          <a:xfrm>
            <a:off x="681037" y="6296260"/>
            <a:ext cx="6545382" cy="261610"/>
          </a:xfrm>
          <a:prstGeom prst="rect">
            <a:avLst/>
          </a:prstGeom>
          <a:noFill/>
        </p:spPr>
        <p:txBody>
          <a:bodyPr wrap="none" rtlCol="0">
            <a:spAutoFit/>
          </a:bodyPr>
          <a:lstStyle/>
          <a:p>
            <a:r>
              <a:rPr lang="en-GB" sz="1100" i="1" dirty="0"/>
              <a:t>1- R. N. Bracewell, ‘The Fourier Transform and Its Applications’, McGraw-Hill Higher Education, 3</a:t>
            </a:r>
            <a:r>
              <a:rPr lang="en-GB" sz="1100" i="1" baseline="30000" dirty="0"/>
              <a:t>rd</a:t>
            </a:r>
            <a:r>
              <a:rPr lang="en-GB" sz="1100" i="1" dirty="0"/>
              <a:t> Edition, 2000</a:t>
            </a:r>
          </a:p>
        </p:txBody>
      </p:sp>
      <p:sp>
        <p:nvSpPr>
          <p:cNvPr id="19" name="TextBox 18">
            <a:extLst>
              <a:ext uri="{FF2B5EF4-FFF2-40B4-BE49-F238E27FC236}">
                <a16:creationId xmlns:a16="http://schemas.microsoft.com/office/drawing/2014/main" id="{2628FB20-A4D7-4D00-BE84-E9B563B9568C}"/>
              </a:ext>
            </a:extLst>
          </p:cNvPr>
          <p:cNvSpPr txBox="1"/>
          <p:nvPr/>
        </p:nvSpPr>
        <p:spPr>
          <a:xfrm>
            <a:off x="9397666" y="6073153"/>
            <a:ext cx="330540" cy="246221"/>
          </a:xfrm>
          <a:prstGeom prst="rect">
            <a:avLst/>
          </a:prstGeom>
          <a:noFill/>
        </p:spPr>
        <p:txBody>
          <a:bodyPr wrap="none" rtlCol="0">
            <a:spAutoFit/>
          </a:bodyPr>
          <a:lstStyle/>
          <a:p>
            <a:r>
              <a:rPr lang="en-GB" sz="1000" dirty="0"/>
              <a:t>[1]</a:t>
            </a:r>
          </a:p>
        </p:txBody>
      </p:sp>
      <p:sp>
        <p:nvSpPr>
          <p:cNvPr id="20" name="Rectangle 19">
            <a:extLst>
              <a:ext uri="{FF2B5EF4-FFF2-40B4-BE49-F238E27FC236}">
                <a16:creationId xmlns:a16="http://schemas.microsoft.com/office/drawing/2014/main" id="{A18570F4-71C5-4641-8709-32CEF585BFB8}"/>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14</a:t>
            </a:r>
          </a:p>
        </p:txBody>
      </p:sp>
      <p:sp>
        <p:nvSpPr>
          <p:cNvPr id="4" name="Metin kutusu 3">
            <a:extLst>
              <a:ext uri="{FF2B5EF4-FFF2-40B4-BE49-F238E27FC236}">
                <a16:creationId xmlns:a16="http://schemas.microsoft.com/office/drawing/2014/main" id="{031ED68B-DAD7-5789-C022-D193F8D5D062}"/>
              </a:ext>
            </a:extLst>
          </p:cNvPr>
          <p:cNvSpPr txBox="1"/>
          <p:nvPr/>
        </p:nvSpPr>
        <p:spPr>
          <a:xfrm>
            <a:off x="838200" y="1224960"/>
            <a:ext cx="2326021" cy="369332"/>
          </a:xfrm>
          <a:prstGeom prst="rect">
            <a:avLst/>
          </a:prstGeom>
          <a:noFill/>
        </p:spPr>
        <p:txBody>
          <a:bodyPr wrap="none" rtlCol="0">
            <a:spAutoFit/>
          </a:bodyPr>
          <a:lstStyle/>
          <a:p>
            <a:r>
              <a:rPr lang="tr-TR" b="1" i="1" dirty="0">
                <a:solidFill>
                  <a:srgbClr val="000099"/>
                </a:solidFill>
              </a:rPr>
              <a:t>WFM </a:t>
            </a:r>
            <a:r>
              <a:rPr lang="tr-TR" b="1" i="1" dirty="0" err="1">
                <a:solidFill>
                  <a:srgbClr val="000099"/>
                </a:solidFill>
              </a:rPr>
              <a:t>Signals</a:t>
            </a:r>
            <a:r>
              <a:rPr lang="tr-TR" b="1" i="1" dirty="0">
                <a:solidFill>
                  <a:srgbClr val="000099"/>
                </a:solidFill>
              </a:rPr>
              <a:t> </a:t>
            </a:r>
            <a:r>
              <a:rPr lang="tr-TR" b="1" i="1" dirty="0" err="1">
                <a:solidFill>
                  <a:srgbClr val="000099"/>
                </a:solidFill>
              </a:rPr>
              <a:t>from</a:t>
            </a:r>
            <a:r>
              <a:rPr lang="tr-TR" b="1" i="1" dirty="0">
                <a:solidFill>
                  <a:srgbClr val="000099"/>
                </a:solidFill>
              </a:rPr>
              <a:t> CST</a:t>
            </a:r>
          </a:p>
        </p:txBody>
      </p:sp>
      <p:sp>
        <p:nvSpPr>
          <p:cNvPr id="21" name="Metin kutusu 20">
            <a:extLst>
              <a:ext uri="{FF2B5EF4-FFF2-40B4-BE49-F238E27FC236}">
                <a16:creationId xmlns:a16="http://schemas.microsoft.com/office/drawing/2014/main" id="{6EC7C715-DB04-99EF-3402-CF209DE8ED81}"/>
              </a:ext>
            </a:extLst>
          </p:cNvPr>
          <p:cNvSpPr txBox="1"/>
          <p:nvPr/>
        </p:nvSpPr>
        <p:spPr>
          <a:xfrm>
            <a:off x="6084405" y="1210630"/>
            <a:ext cx="2042226" cy="369332"/>
          </a:xfrm>
          <a:prstGeom prst="rect">
            <a:avLst/>
          </a:prstGeom>
          <a:noFill/>
        </p:spPr>
        <p:txBody>
          <a:bodyPr wrap="none" rtlCol="0">
            <a:spAutoFit/>
          </a:bodyPr>
          <a:lstStyle/>
          <a:p>
            <a:r>
              <a:rPr lang="tr-TR" b="1" i="1" dirty="0">
                <a:solidFill>
                  <a:srgbClr val="000099"/>
                </a:solidFill>
              </a:rPr>
              <a:t>Scripting </a:t>
            </a:r>
            <a:r>
              <a:rPr lang="tr-TR" b="1" i="1" dirty="0" err="1">
                <a:solidFill>
                  <a:srgbClr val="000099"/>
                </a:solidFill>
              </a:rPr>
              <a:t>by</a:t>
            </a:r>
            <a:r>
              <a:rPr lang="tr-TR" b="1" i="1" dirty="0">
                <a:solidFill>
                  <a:srgbClr val="000099"/>
                </a:solidFill>
              </a:rPr>
              <a:t> </a:t>
            </a:r>
            <a:r>
              <a:rPr lang="tr-TR" b="1" i="1" dirty="0" err="1">
                <a:solidFill>
                  <a:srgbClr val="000099"/>
                </a:solidFill>
              </a:rPr>
              <a:t>Python</a:t>
            </a:r>
            <a:endParaRPr lang="tr-TR" b="1" i="1" dirty="0">
              <a:solidFill>
                <a:srgbClr val="000099"/>
              </a:solidFill>
            </a:endParaRPr>
          </a:p>
        </p:txBody>
      </p:sp>
      <p:cxnSp>
        <p:nvCxnSpPr>
          <p:cNvPr id="23" name="Düz Bağlayıcı 22">
            <a:extLst>
              <a:ext uri="{FF2B5EF4-FFF2-40B4-BE49-F238E27FC236}">
                <a16:creationId xmlns:a16="http://schemas.microsoft.com/office/drawing/2014/main" id="{196D3436-A241-9729-0F23-B1624F78AB2A}"/>
              </a:ext>
            </a:extLst>
          </p:cNvPr>
          <p:cNvCxnSpPr/>
          <p:nvPr/>
        </p:nvCxnSpPr>
        <p:spPr>
          <a:xfrm>
            <a:off x="3509523" y="1534185"/>
            <a:ext cx="0" cy="3816000"/>
          </a:xfrm>
          <a:prstGeom prst="line">
            <a:avLst/>
          </a:prstGeom>
          <a:ln w="28575">
            <a:solidFill>
              <a:srgbClr val="000099"/>
            </a:solidFill>
            <a:prstDash val="sysDash"/>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7797C1AD-8925-4BE7-0925-D57A2AC1E3AA}"/>
              </a:ext>
            </a:extLst>
          </p:cNvPr>
          <p:cNvCxnSpPr>
            <a:cxnSpLocks/>
          </p:cNvCxnSpPr>
          <p:nvPr/>
        </p:nvCxnSpPr>
        <p:spPr>
          <a:xfrm rot="5400000">
            <a:off x="6176539" y="-3947955"/>
            <a:ext cx="0" cy="10944000"/>
          </a:xfrm>
          <a:prstGeom prst="line">
            <a:avLst/>
          </a:prstGeom>
          <a:ln w="28575">
            <a:solidFill>
              <a:srgbClr val="00009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59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8002-19F3-49FD-B3BB-60AACB809EC1}"/>
              </a:ext>
            </a:extLst>
          </p:cNvPr>
          <p:cNvSpPr>
            <a:spLocks noGrp="1"/>
          </p:cNvSpPr>
          <p:nvPr>
            <p:ph type="title"/>
          </p:nvPr>
        </p:nvSpPr>
        <p:spPr>
          <a:xfrm>
            <a:off x="838200" y="365125"/>
            <a:ext cx="10515600" cy="841577"/>
          </a:xfrm>
        </p:spPr>
        <p:txBody>
          <a:bodyPr>
            <a:noAutofit/>
          </a:bodyPr>
          <a:lstStyle/>
          <a:p>
            <a:r>
              <a:rPr lang="tr-TR" sz="2800" b="1" dirty="0"/>
              <a:t>TE </a:t>
            </a:r>
            <a:r>
              <a:rPr lang="tr-TR" sz="2800" b="1" dirty="0" err="1"/>
              <a:t>and</a:t>
            </a:r>
            <a:r>
              <a:rPr lang="tr-TR" sz="2800" b="1" dirty="0"/>
              <a:t> TM </a:t>
            </a:r>
            <a:r>
              <a:rPr lang="tr-TR" sz="2800" b="1" dirty="0" err="1"/>
              <a:t>Signals</a:t>
            </a:r>
            <a:r>
              <a:rPr lang="tr-TR" sz="2800" b="1" dirty="0"/>
              <a:t>’ </a:t>
            </a:r>
            <a:r>
              <a:rPr lang="tr-TR" sz="2800" b="1" dirty="0" err="1"/>
              <a:t>Response</a:t>
            </a:r>
            <a:r>
              <a:rPr lang="tr-TR" sz="2800" b="1" dirty="0"/>
              <a:t> </a:t>
            </a:r>
            <a:r>
              <a:rPr lang="tr-TR" sz="2800" b="1" dirty="0" err="1"/>
              <a:t>for</a:t>
            </a:r>
            <a:r>
              <a:rPr lang="tr-TR" sz="2800" b="1" dirty="0"/>
              <a:t> </a:t>
            </a:r>
            <a:r>
              <a:rPr lang="tr-TR" sz="2800" b="1" dirty="0" err="1"/>
              <a:t>Bunch</a:t>
            </a:r>
            <a:r>
              <a:rPr lang="tr-TR" sz="2800" b="1" dirty="0"/>
              <a:t> </a:t>
            </a:r>
            <a:r>
              <a:rPr lang="tr-TR" sz="2800" b="1" dirty="0" err="1"/>
              <a:t>Trains</a:t>
            </a:r>
            <a:r>
              <a:rPr lang="tr-TR" sz="2800" b="1" dirty="0"/>
              <a:t> – </a:t>
            </a:r>
            <a:r>
              <a:rPr lang="tr-TR" sz="2800" b="1" dirty="0" err="1"/>
              <a:t>Without</a:t>
            </a:r>
            <a:r>
              <a:rPr lang="tr-TR" sz="2800" b="1" dirty="0"/>
              <a:t> Beam </a:t>
            </a:r>
            <a:r>
              <a:rPr lang="tr-TR" sz="2800" b="1" dirty="0" err="1"/>
              <a:t>Offset</a:t>
            </a:r>
            <a:endParaRPr lang="en-GB" sz="2800" b="1" dirty="0"/>
          </a:p>
        </p:txBody>
      </p:sp>
      <p:sp>
        <p:nvSpPr>
          <p:cNvPr id="9" name="TextBox 8">
            <a:extLst>
              <a:ext uri="{FF2B5EF4-FFF2-40B4-BE49-F238E27FC236}">
                <a16:creationId xmlns:a16="http://schemas.microsoft.com/office/drawing/2014/main" id="{817BD0E4-5298-4911-B13F-5F443CE1AC6D}"/>
              </a:ext>
            </a:extLst>
          </p:cNvPr>
          <p:cNvSpPr txBox="1"/>
          <p:nvPr/>
        </p:nvSpPr>
        <p:spPr>
          <a:xfrm>
            <a:off x="9222652" y="5231733"/>
            <a:ext cx="2783454"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t>Bunch harmonics are more visible by increase on the number of bunches in the bunch train.</a:t>
            </a:r>
          </a:p>
        </p:txBody>
      </p:sp>
      <p:sp>
        <p:nvSpPr>
          <p:cNvPr id="12" name="TextBox 11">
            <a:extLst>
              <a:ext uri="{FF2B5EF4-FFF2-40B4-BE49-F238E27FC236}">
                <a16:creationId xmlns:a16="http://schemas.microsoft.com/office/drawing/2014/main" id="{E738B956-D75F-4F17-B3BD-A4267ED1453C}"/>
              </a:ext>
            </a:extLst>
          </p:cNvPr>
          <p:cNvSpPr txBox="1"/>
          <p:nvPr/>
        </p:nvSpPr>
        <p:spPr>
          <a:xfrm>
            <a:off x="9120956" y="3542846"/>
            <a:ext cx="3010212" cy="1169551"/>
          </a:xfrm>
          <a:prstGeom prst="rect">
            <a:avLst/>
          </a:prstGeom>
          <a:noFill/>
        </p:spPr>
        <p:txBody>
          <a:bodyPr wrap="square" rtlCol="0">
            <a:spAutoFit/>
          </a:bodyPr>
          <a:lstStyle/>
          <a:p>
            <a:pPr marL="285750" indent="-285750">
              <a:buFont typeface="Arial" panose="020B0604020202020204" pitchFamily="34" charset="0"/>
              <a:buChar char="•"/>
            </a:pPr>
            <a:r>
              <a:rPr lang="tr-TR" sz="1400" dirty="0" err="1"/>
              <a:t>Same</a:t>
            </a:r>
            <a:r>
              <a:rPr lang="tr-TR" sz="1400" dirty="0"/>
              <a:t> </a:t>
            </a:r>
            <a:r>
              <a:rPr lang="tr-TR" sz="1400" dirty="0" err="1"/>
              <a:t>charge</a:t>
            </a:r>
            <a:r>
              <a:rPr lang="tr-TR" sz="1400" dirty="0"/>
              <a:t> as in </a:t>
            </a:r>
            <a:r>
              <a:rPr lang="tr-TR" sz="1400" dirty="0" err="1"/>
              <a:t>the</a:t>
            </a:r>
            <a:r>
              <a:rPr lang="tr-TR" sz="1400" dirty="0"/>
              <a:t> </a:t>
            </a:r>
            <a:r>
              <a:rPr lang="tr-TR" sz="1400" dirty="0" err="1"/>
              <a:t>experiment</a:t>
            </a:r>
            <a:endParaRPr lang="tr-TR" sz="1400" dirty="0"/>
          </a:p>
          <a:p>
            <a:pPr marL="285750" indent="-285750">
              <a:buFont typeface="Arial" panose="020B0604020202020204" pitchFamily="34" charset="0"/>
              <a:buChar char="•"/>
            </a:pPr>
            <a:r>
              <a:rPr lang="en-GB" sz="1400" dirty="0"/>
              <a:t>Assuming perfect bunch trains</a:t>
            </a:r>
          </a:p>
          <a:p>
            <a:pPr marL="285750" indent="-285750">
              <a:buFont typeface="Arial" panose="020B0604020202020204" pitchFamily="34" charset="0"/>
              <a:buChar char="•"/>
            </a:pPr>
            <a:r>
              <a:rPr lang="en-GB" sz="1400" dirty="0"/>
              <a:t>Bunch trains are created by using Discrete Fourier Transform time-shifting property.</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2A98C51-8987-4D25-8E45-37F864B2208C}"/>
                  </a:ext>
                </a:extLst>
              </p:cNvPr>
              <p:cNvSpPr txBox="1"/>
              <p:nvPr/>
            </p:nvSpPr>
            <p:spPr>
              <a:xfrm>
                <a:off x="9547835" y="4779341"/>
                <a:ext cx="2160976" cy="289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𝑥</m:t>
                      </m:r>
                      <m:d>
                        <m:dPr>
                          <m:begChr m:val="["/>
                          <m:endChr m:val="]"/>
                          <m:ctrlPr>
                            <a:rPr lang="en-GB" sz="1400" b="0" i="1" smtClean="0">
                              <a:latin typeface="Cambria Math" panose="02040503050406030204" pitchFamily="18" charset="0"/>
                            </a:rPr>
                          </m:ctrlPr>
                        </m:dPr>
                        <m:e>
                          <m:r>
                            <a:rPr lang="en-GB" sz="1400" b="0" i="1" smtClean="0">
                              <a:latin typeface="Cambria Math" panose="02040503050406030204" pitchFamily="18" charset="0"/>
                            </a:rPr>
                            <m:t>𝑛</m:t>
                          </m:r>
                          <m:r>
                            <a:rPr lang="en-GB" sz="1400" b="0" i="1" smtClean="0">
                              <a:latin typeface="Cambria Math" panose="02040503050406030204" pitchFamily="18" charset="0"/>
                            </a:rPr>
                            <m:t>−</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𝑛</m:t>
                              </m:r>
                            </m:e>
                            <m:sub>
                              <m:r>
                                <a:rPr lang="en-GB" sz="1400" b="0" i="1" smtClean="0">
                                  <a:latin typeface="Cambria Math" panose="02040503050406030204" pitchFamily="18" charset="0"/>
                                </a:rPr>
                                <m:t>0</m:t>
                              </m:r>
                            </m:sub>
                          </m:sSub>
                        </m:e>
                      </m:d>
                      <m:groupChr>
                        <m:groupChrPr>
                          <m:chr m:val="↔"/>
                          <m:vertJc m:val="bot"/>
                          <m:ctrlPr>
                            <a:rPr lang="en-GB" sz="1400" b="0" i="1" smtClean="0">
                              <a:latin typeface="Cambria Math" panose="02040503050406030204" pitchFamily="18" charset="0"/>
                            </a:rPr>
                          </m:ctrlPr>
                        </m:groupChrPr>
                        <m:e>
                          <m:r>
                            <m:rPr>
                              <m:brk m:alnAt="2"/>
                            </m:rPr>
                            <a:rPr lang="en-GB" sz="1400" b="0" i="1" smtClean="0">
                              <a:latin typeface="Cambria Math" panose="02040503050406030204" pitchFamily="18" charset="0"/>
                            </a:rPr>
                            <m:t>𝐷</m:t>
                          </m:r>
                          <m:r>
                            <a:rPr lang="en-GB" sz="1400" b="0" i="1" smtClean="0">
                              <a:latin typeface="Cambria Math" panose="02040503050406030204" pitchFamily="18" charset="0"/>
                            </a:rPr>
                            <m:t>𝐹𝑇</m:t>
                          </m:r>
                        </m:e>
                      </m:groupChr>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𝑒</m:t>
                          </m:r>
                        </m:e>
                        <m:sup>
                          <m:r>
                            <a:rPr lang="en-GB" sz="1400" b="0" i="1" smtClean="0">
                              <a:latin typeface="Cambria Math" panose="02040503050406030204" pitchFamily="18" charset="0"/>
                            </a:rPr>
                            <m:t>−</m:t>
                          </m:r>
                          <m:r>
                            <a:rPr lang="en-GB" sz="1400" b="0" i="1" smtClean="0">
                              <a:latin typeface="Cambria Math" panose="02040503050406030204" pitchFamily="18" charset="0"/>
                            </a:rPr>
                            <m:t>𝑗</m:t>
                          </m:r>
                          <m:r>
                            <a:rPr lang="en-GB" sz="1400" b="0" i="1" smtClean="0">
                              <a:latin typeface="Cambria Math" panose="02040503050406030204" pitchFamily="18" charset="0"/>
                              <a:ea typeface="Cambria Math" panose="02040503050406030204" pitchFamily="18" charset="0"/>
                            </a:rPr>
                            <m:t>𝜔</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𝑛</m:t>
                              </m:r>
                            </m:e>
                            <m:sub>
                              <m:r>
                                <a:rPr lang="en-GB" sz="1400" b="0" i="1" smtClean="0">
                                  <a:latin typeface="Cambria Math" panose="02040503050406030204" pitchFamily="18" charset="0"/>
                                  <a:ea typeface="Cambria Math" panose="02040503050406030204" pitchFamily="18" charset="0"/>
                                </a:rPr>
                                <m:t>0</m:t>
                              </m:r>
                            </m:sub>
                          </m:sSub>
                        </m:sup>
                      </m:sSup>
                      <m:r>
                        <a:rPr lang="en-GB" sz="1400" b="0" i="1" smtClean="0">
                          <a:latin typeface="Cambria Math" panose="02040503050406030204" pitchFamily="18" charset="0"/>
                        </a:rPr>
                        <m:t>𝑋</m:t>
                      </m:r>
                      <m:r>
                        <a:rPr lang="en-GB" sz="1400" b="0" i="1" smtClean="0">
                          <a:latin typeface="Cambria Math" panose="02040503050406030204" pitchFamily="18" charset="0"/>
                        </a:rPr>
                        <m:t>(</m:t>
                      </m:r>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𝑒</m:t>
                          </m:r>
                        </m:e>
                        <m:sup>
                          <m:r>
                            <a:rPr lang="en-GB" sz="1400" b="0" i="1" smtClean="0">
                              <a:latin typeface="Cambria Math" panose="02040503050406030204" pitchFamily="18" charset="0"/>
                            </a:rPr>
                            <m:t>𝑗</m:t>
                          </m:r>
                          <m:r>
                            <a:rPr lang="en-GB" sz="1400" b="0" i="1" smtClean="0">
                              <a:latin typeface="Cambria Math" panose="02040503050406030204" pitchFamily="18" charset="0"/>
                              <a:ea typeface="Cambria Math" panose="02040503050406030204" pitchFamily="18" charset="0"/>
                            </a:rPr>
                            <m:t>𝜔</m:t>
                          </m:r>
                        </m:sup>
                      </m:sSup>
                      <m:r>
                        <a:rPr lang="en-GB" sz="1400" b="0" i="1" smtClean="0">
                          <a:latin typeface="Cambria Math" panose="02040503050406030204" pitchFamily="18" charset="0"/>
                        </a:rPr>
                        <m:t>)</m:t>
                      </m:r>
                    </m:oMath>
                  </m:oMathPara>
                </a14:m>
                <a:endParaRPr lang="en-GB" sz="1400" dirty="0"/>
              </a:p>
            </p:txBody>
          </p:sp>
        </mc:Choice>
        <mc:Fallback xmlns="">
          <p:sp>
            <p:nvSpPr>
              <p:cNvPr id="13" name="TextBox 12">
                <a:extLst>
                  <a:ext uri="{FF2B5EF4-FFF2-40B4-BE49-F238E27FC236}">
                    <a16:creationId xmlns:a16="http://schemas.microsoft.com/office/drawing/2014/main" id="{92A98C51-8987-4D25-8E45-37F864B2208C}"/>
                  </a:ext>
                </a:extLst>
              </p:cNvPr>
              <p:cNvSpPr txBox="1">
                <a:spLocks noRot="1" noChangeAspect="1" noMove="1" noResize="1" noEditPoints="1" noAdjustHandles="1" noChangeArrowheads="1" noChangeShapeType="1" noTextEdit="1"/>
              </p:cNvSpPr>
              <p:nvPr/>
            </p:nvSpPr>
            <p:spPr>
              <a:xfrm>
                <a:off x="9547835" y="4779341"/>
                <a:ext cx="2160976" cy="289438"/>
              </a:xfrm>
              <a:prstGeom prst="rect">
                <a:avLst/>
              </a:prstGeom>
              <a:blipFill>
                <a:blip r:embed="rId3"/>
                <a:stretch>
                  <a:fillRect l="-563" r="-2535" b="-27660"/>
                </a:stretch>
              </a:blipFill>
            </p:spPr>
            <p:txBody>
              <a:bodyPr/>
              <a:lstStyle/>
              <a:p>
                <a:r>
                  <a:rPr lang="tr-TR">
                    <a:noFill/>
                  </a:rPr>
                  <a:t> </a:t>
                </a:r>
              </a:p>
            </p:txBody>
          </p:sp>
        </mc:Fallback>
      </mc:AlternateContent>
      <p:sp>
        <p:nvSpPr>
          <p:cNvPr id="15" name="TextBox 14">
            <a:extLst>
              <a:ext uri="{FF2B5EF4-FFF2-40B4-BE49-F238E27FC236}">
                <a16:creationId xmlns:a16="http://schemas.microsoft.com/office/drawing/2014/main" id="{F77CFC8D-48E8-4FF5-8AD5-A5AC1C83F42B}"/>
              </a:ext>
            </a:extLst>
          </p:cNvPr>
          <p:cNvSpPr txBox="1"/>
          <p:nvPr/>
        </p:nvSpPr>
        <p:spPr>
          <a:xfrm>
            <a:off x="11691099" y="4874495"/>
            <a:ext cx="356188" cy="276999"/>
          </a:xfrm>
          <a:prstGeom prst="rect">
            <a:avLst/>
          </a:prstGeom>
          <a:noFill/>
        </p:spPr>
        <p:txBody>
          <a:bodyPr wrap="none" rtlCol="0">
            <a:spAutoFit/>
          </a:bodyPr>
          <a:lstStyle/>
          <a:p>
            <a:r>
              <a:rPr lang="en-GB" sz="1200" dirty="0"/>
              <a:t>[1]</a:t>
            </a:r>
          </a:p>
        </p:txBody>
      </p:sp>
      <p:sp>
        <p:nvSpPr>
          <p:cNvPr id="16" name="TextBox 15">
            <a:extLst>
              <a:ext uri="{FF2B5EF4-FFF2-40B4-BE49-F238E27FC236}">
                <a16:creationId xmlns:a16="http://schemas.microsoft.com/office/drawing/2014/main" id="{79E09A3E-08F5-42C7-8460-11846D9B0FA9}"/>
              </a:ext>
            </a:extLst>
          </p:cNvPr>
          <p:cNvSpPr txBox="1"/>
          <p:nvPr/>
        </p:nvSpPr>
        <p:spPr>
          <a:xfrm>
            <a:off x="8377084" y="6231265"/>
            <a:ext cx="3693640" cy="261610"/>
          </a:xfrm>
          <a:prstGeom prst="rect">
            <a:avLst/>
          </a:prstGeom>
          <a:noFill/>
        </p:spPr>
        <p:txBody>
          <a:bodyPr wrap="none" rtlCol="0">
            <a:spAutoFit/>
          </a:bodyPr>
          <a:lstStyle/>
          <a:p>
            <a:r>
              <a:rPr lang="en-GB" sz="1100" i="1" dirty="0"/>
              <a:t>1- Signals and Systems, Oppenheim, </a:t>
            </a:r>
            <a:r>
              <a:rPr lang="en-GB" sz="1100" i="1" dirty="0" err="1"/>
              <a:t>Willsky</a:t>
            </a:r>
            <a:r>
              <a:rPr lang="en-GB" sz="1100" i="1" dirty="0"/>
              <a:t>, 2</a:t>
            </a:r>
            <a:r>
              <a:rPr lang="en-GB" sz="1100" i="1" baseline="30000" dirty="0"/>
              <a:t>nd</a:t>
            </a:r>
            <a:r>
              <a:rPr lang="en-GB" sz="1100" i="1" dirty="0"/>
              <a:t> edition, Wiley</a:t>
            </a:r>
          </a:p>
        </p:txBody>
      </p:sp>
      <p:graphicFrame>
        <p:nvGraphicFramePr>
          <p:cNvPr id="19" name="Table 19">
            <a:extLst>
              <a:ext uri="{FF2B5EF4-FFF2-40B4-BE49-F238E27FC236}">
                <a16:creationId xmlns:a16="http://schemas.microsoft.com/office/drawing/2014/main" id="{E442F3C7-8554-416C-8831-6D9A08704028}"/>
              </a:ext>
            </a:extLst>
          </p:cNvPr>
          <p:cNvGraphicFramePr>
            <a:graphicFrameLocks noGrp="1"/>
          </p:cNvGraphicFramePr>
          <p:nvPr/>
        </p:nvGraphicFramePr>
        <p:xfrm>
          <a:off x="9328188" y="1838308"/>
          <a:ext cx="2582479" cy="1483360"/>
        </p:xfrm>
        <a:graphic>
          <a:graphicData uri="http://schemas.openxmlformats.org/drawingml/2006/table">
            <a:tbl>
              <a:tblPr firstRow="1" bandRow="1">
                <a:tableStyleId>{72833802-FEF1-4C79-8D5D-14CF1EAF98D9}</a:tableStyleId>
              </a:tblPr>
              <a:tblGrid>
                <a:gridCol w="1839557">
                  <a:extLst>
                    <a:ext uri="{9D8B030D-6E8A-4147-A177-3AD203B41FA5}">
                      <a16:colId xmlns:a16="http://schemas.microsoft.com/office/drawing/2014/main" val="3791422497"/>
                    </a:ext>
                  </a:extLst>
                </a:gridCol>
                <a:gridCol w="742922">
                  <a:extLst>
                    <a:ext uri="{9D8B030D-6E8A-4147-A177-3AD203B41FA5}">
                      <a16:colId xmlns:a16="http://schemas.microsoft.com/office/drawing/2014/main" val="1572703978"/>
                    </a:ext>
                  </a:extLst>
                </a:gridCol>
              </a:tblGrid>
              <a:tr h="370840">
                <a:tc gridSpan="2">
                  <a:txBody>
                    <a:bodyPr/>
                    <a:lstStyle/>
                    <a:p>
                      <a:pPr algn="ctr"/>
                      <a:r>
                        <a:rPr lang="en-GB" sz="1400" dirty="0"/>
                        <a:t>Simulation Parameters</a:t>
                      </a:r>
                    </a:p>
                  </a:txBody>
                  <a:tcPr/>
                </a:tc>
                <a:tc hMerge="1">
                  <a:txBody>
                    <a:bodyPr/>
                    <a:lstStyle/>
                    <a:p>
                      <a:endParaRPr lang="en-GB" dirty="0"/>
                    </a:p>
                  </a:txBody>
                  <a:tcPr/>
                </a:tc>
                <a:extLst>
                  <a:ext uri="{0D108BD9-81ED-4DB2-BD59-A6C34878D82A}">
                    <a16:rowId xmlns:a16="http://schemas.microsoft.com/office/drawing/2014/main" val="2848499271"/>
                  </a:ext>
                </a:extLst>
              </a:tr>
              <a:tr h="370840">
                <a:tc>
                  <a:txBody>
                    <a:bodyPr/>
                    <a:lstStyle/>
                    <a:p>
                      <a:r>
                        <a:rPr lang="en-GB" sz="1400" dirty="0"/>
                        <a:t>Bunch Length (mm)</a:t>
                      </a:r>
                    </a:p>
                  </a:txBody>
                  <a:tcPr/>
                </a:tc>
                <a:tc>
                  <a:txBody>
                    <a:bodyPr/>
                    <a:lstStyle/>
                    <a:p>
                      <a:pPr algn="ctr"/>
                      <a:r>
                        <a:rPr lang="en-GB" sz="1400" dirty="0"/>
                        <a:t>1</a:t>
                      </a:r>
                    </a:p>
                  </a:txBody>
                  <a:tcPr/>
                </a:tc>
                <a:extLst>
                  <a:ext uri="{0D108BD9-81ED-4DB2-BD59-A6C34878D82A}">
                    <a16:rowId xmlns:a16="http://schemas.microsoft.com/office/drawing/2014/main" val="184433049"/>
                  </a:ext>
                </a:extLst>
              </a:tr>
              <a:tr h="370840">
                <a:tc>
                  <a:txBody>
                    <a:bodyPr/>
                    <a:lstStyle/>
                    <a:p>
                      <a:r>
                        <a:rPr lang="en-GB" sz="1400" dirty="0"/>
                        <a:t>Charge/Bunch (</a:t>
                      </a:r>
                      <a:r>
                        <a:rPr lang="en-GB" sz="1400" dirty="0" err="1"/>
                        <a:t>pC</a:t>
                      </a:r>
                      <a:r>
                        <a:rPr lang="en-GB" sz="1400" dirty="0"/>
                        <a:t>)</a:t>
                      </a:r>
                    </a:p>
                  </a:txBody>
                  <a:tcPr/>
                </a:tc>
                <a:tc>
                  <a:txBody>
                    <a:bodyPr/>
                    <a:lstStyle/>
                    <a:p>
                      <a:pPr algn="ctr"/>
                      <a:r>
                        <a:rPr lang="en-GB" sz="1400" dirty="0"/>
                        <a:t>354</a:t>
                      </a:r>
                    </a:p>
                  </a:txBody>
                  <a:tcPr/>
                </a:tc>
                <a:extLst>
                  <a:ext uri="{0D108BD9-81ED-4DB2-BD59-A6C34878D82A}">
                    <a16:rowId xmlns:a16="http://schemas.microsoft.com/office/drawing/2014/main" val="899869433"/>
                  </a:ext>
                </a:extLst>
              </a:tr>
              <a:tr h="370840">
                <a:tc>
                  <a:txBody>
                    <a:bodyPr/>
                    <a:lstStyle/>
                    <a:p>
                      <a:r>
                        <a:rPr lang="en-GB" sz="1400" dirty="0"/>
                        <a:t>Bunch Spacing (GHz)</a:t>
                      </a:r>
                    </a:p>
                  </a:txBody>
                  <a:tcPr/>
                </a:tc>
                <a:tc>
                  <a:txBody>
                    <a:bodyPr/>
                    <a:lstStyle/>
                    <a:p>
                      <a:pPr algn="ctr"/>
                      <a:r>
                        <a:rPr lang="en-GB" sz="1400" dirty="0"/>
                        <a:t>1.5</a:t>
                      </a:r>
                    </a:p>
                  </a:txBody>
                  <a:tcPr/>
                </a:tc>
                <a:extLst>
                  <a:ext uri="{0D108BD9-81ED-4DB2-BD59-A6C34878D82A}">
                    <a16:rowId xmlns:a16="http://schemas.microsoft.com/office/drawing/2014/main" val="2006608211"/>
                  </a:ext>
                </a:extLst>
              </a:tr>
            </a:tbl>
          </a:graphicData>
        </a:graphic>
      </p:graphicFrame>
      <p:pic>
        <p:nvPicPr>
          <p:cNvPr id="24" name="Picture 23">
            <a:extLst>
              <a:ext uri="{FF2B5EF4-FFF2-40B4-BE49-F238E27FC236}">
                <a16:creationId xmlns:a16="http://schemas.microsoft.com/office/drawing/2014/main" id="{82857169-66A6-494F-A658-980C39047832}"/>
              </a:ext>
            </a:extLst>
          </p:cNvPr>
          <p:cNvPicPr>
            <a:picLocks noChangeAspect="1"/>
          </p:cNvPicPr>
          <p:nvPr/>
        </p:nvPicPr>
        <p:blipFill>
          <a:blip r:embed="rId4"/>
          <a:stretch>
            <a:fillRect/>
          </a:stretch>
        </p:blipFill>
        <p:spPr>
          <a:xfrm>
            <a:off x="56732" y="1567567"/>
            <a:ext cx="2977292" cy="2212853"/>
          </a:xfrm>
          <a:prstGeom prst="rect">
            <a:avLst/>
          </a:prstGeom>
        </p:spPr>
      </p:pic>
      <p:pic>
        <p:nvPicPr>
          <p:cNvPr id="25" name="Picture 24">
            <a:extLst>
              <a:ext uri="{FF2B5EF4-FFF2-40B4-BE49-F238E27FC236}">
                <a16:creationId xmlns:a16="http://schemas.microsoft.com/office/drawing/2014/main" id="{0E009FD4-8216-4AAF-BF1C-33CBF4A1F544}"/>
              </a:ext>
            </a:extLst>
          </p:cNvPr>
          <p:cNvPicPr>
            <a:picLocks noChangeAspect="1"/>
          </p:cNvPicPr>
          <p:nvPr/>
        </p:nvPicPr>
        <p:blipFill>
          <a:blip r:embed="rId5"/>
          <a:stretch>
            <a:fillRect/>
          </a:stretch>
        </p:blipFill>
        <p:spPr>
          <a:xfrm>
            <a:off x="53730" y="4035666"/>
            <a:ext cx="3001067" cy="2212853"/>
          </a:xfrm>
          <a:prstGeom prst="rect">
            <a:avLst/>
          </a:prstGeom>
        </p:spPr>
      </p:pic>
      <p:pic>
        <p:nvPicPr>
          <p:cNvPr id="28" name="Picture 27">
            <a:extLst>
              <a:ext uri="{FF2B5EF4-FFF2-40B4-BE49-F238E27FC236}">
                <a16:creationId xmlns:a16="http://schemas.microsoft.com/office/drawing/2014/main" id="{9A9503D5-C955-4B46-8F3A-001FE36FC98A}"/>
              </a:ext>
            </a:extLst>
          </p:cNvPr>
          <p:cNvPicPr>
            <a:picLocks noChangeAspect="1"/>
          </p:cNvPicPr>
          <p:nvPr/>
        </p:nvPicPr>
        <p:blipFill>
          <a:blip r:embed="rId6"/>
          <a:stretch>
            <a:fillRect/>
          </a:stretch>
        </p:blipFill>
        <p:spPr>
          <a:xfrm>
            <a:off x="3066319" y="1563999"/>
            <a:ext cx="3059588" cy="2212853"/>
          </a:xfrm>
          <a:prstGeom prst="rect">
            <a:avLst/>
          </a:prstGeom>
        </p:spPr>
      </p:pic>
      <p:sp>
        <p:nvSpPr>
          <p:cNvPr id="29" name="TextBox 28">
            <a:extLst>
              <a:ext uri="{FF2B5EF4-FFF2-40B4-BE49-F238E27FC236}">
                <a16:creationId xmlns:a16="http://schemas.microsoft.com/office/drawing/2014/main" id="{CC841CA1-B1A2-4530-9447-AAAF21E3AB96}"/>
              </a:ext>
            </a:extLst>
          </p:cNvPr>
          <p:cNvSpPr txBox="1"/>
          <p:nvPr/>
        </p:nvSpPr>
        <p:spPr>
          <a:xfrm>
            <a:off x="2684915" y="1276805"/>
            <a:ext cx="2623282" cy="338554"/>
          </a:xfrm>
          <a:prstGeom prst="rect">
            <a:avLst/>
          </a:prstGeom>
          <a:noFill/>
        </p:spPr>
        <p:txBody>
          <a:bodyPr wrap="none" rtlCol="0">
            <a:spAutoFit/>
          </a:bodyPr>
          <a:lstStyle/>
          <a:p>
            <a:r>
              <a:rPr lang="en-GB" sz="1600" b="1" i="1" dirty="0">
                <a:solidFill>
                  <a:srgbClr val="0000FF"/>
                </a:solidFill>
              </a:rPr>
              <a:t>TE Vertical ∑ (Port 1 + Port 3)</a:t>
            </a:r>
          </a:p>
        </p:txBody>
      </p:sp>
      <p:pic>
        <p:nvPicPr>
          <p:cNvPr id="30" name="Picture 29">
            <a:extLst>
              <a:ext uri="{FF2B5EF4-FFF2-40B4-BE49-F238E27FC236}">
                <a16:creationId xmlns:a16="http://schemas.microsoft.com/office/drawing/2014/main" id="{D3979EC0-80DC-4B8B-A88E-8132FF2F3E8C}"/>
              </a:ext>
            </a:extLst>
          </p:cNvPr>
          <p:cNvPicPr>
            <a:picLocks noChangeAspect="1"/>
          </p:cNvPicPr>
          <p:nvPr/>
        </p:nvPicPr>
        <p:blipFill>
          <a:blip r:embed="rId7"/>
          <a:stretch>
            <a:fillRect/>
          </a:stretch>
        </p:blipFill>
        <p:spPr>
          <a:xfrm>
            <a:off x="3087814" y="4035666"/>
            <a:ext cx="3010211" cy="2212853"/>
          </a:xfrm>
          <a:prstGeom prst="rect">
            <a:avLst/>
          </a:prstGeom>
        </p:spPr>
      </p:pic>
      <p:pic>
        <p:nvPicPr>
          <p:cNvPr id="31" name="Picture 30">
            <a:extLst>
              <a:ext uri="{FF2B5EF4-FFF2-40B4-BE49-F238E27FC236}">
                <a16:creationId xmlns:a16="http://schemas.microsoft.com/office/drawing/2014/main" id="{FA4C731B-F2E9-455E-9CC4-5B4501CD1386}"/>
              </a:ext>
            </a:extLst>
          </p:cNvPr>
          <p:cNvPicPr>
            <a:picLocks noChangeAspect="1"/>
          </p:cNvPicPr>
          <p:nvPr/>
        </p:nvPicPr>
        <p:blipFill>
          <a:blip r:embed="rId8"/>
          <a:stretch>
            <a:fillRect/>
          </a:stretch>
        </p:blipFill>
        <p:spPr>
          <a:xfrm>
            <a:off x="6124911" y="4035666"/>
            <a:ext cx="3063246" cy="2212853"/>
          </a:xfrm>
          <a:prstGeom prst="rect">
            <a:avLst/>
          </a:prstGeom>
        </p:spPr>
      </p:pic>
      <p:pic>
        <p:nvPicPr>
          <p:cNvPr id="32" name="Picture 31">
            <a:extLst>
              <a:ext uri="{FF2B5EF4-FFF2-40B4-BE49-F238E27FC236}">
                <a16:creationId xmlns:a16="http://schemas.microsoft.com/office/drawing/2014/main" id="{36C374B7-9D08-46E0-8D22-D3CC11C9FC67}"/>
              </a:ext>
            </a:extLst>
          </p:cNvPr>
          <p:cNvPicPr>
            <a:picLocks noChangeAspect="1"/>
          </p:cNvPicPr>
          <p:nvPr/>
        </p:nvPicPr>
        <p:blipFill>
          <a:blip r:embed="rId9"/>
          <a:stretch>
            <a:fillRect/>
          </a:stretch>
        </p:blipFill>
        <p:spPr>
          <a:xfrm>
            <a:off x="6089250" y="1563999"/>
            <a:ext cx="3096164" cy="2212853"/>
          </a:xfrm>
          <a:prstGeom prst="rect">
            <a:avLst/>
          </a:prstGeom>
        </p:spPr>
      </p:pic>
      <p:sp>
        <p:nvSpPr>
          <p:cNvPr id="33" name="TextBox 32">
            <a:extLst>
              <a:ext uri="{FF2B5EF4-FFF2-40B4-BE49-F238E27FC236}">
                <a16:creationId xmlns:a16="http://schemas.microsoft.com/office/drawing/2014/main" id="{57A2F709-53D2-4A16-8D2F-8665611EC3D3}"/>
              </a:ext>
            </a:extLst>
          </p:cNvPr>
          <p:cNvSpPr txBox="1"/>
          <p:nvPr/>
        </p:nvSpPr>
        <p:spPr>
          <a:xfrm>
            <a:off x="4389797" y="1933657"/>
            <a:ext cx="936840" cy="646331"/>
          </a:xfrm>
          <a:prstGeom prst="rect">
            <a:avLst/>
          </a:prstGeom>
          <a:noFill/>
        </p:spPr>
        <p:txBody>
          <a:bodyPr wrap="square" rtlCol="0">
            <a:spAutoFit/>
          </a:bodyPr>
          <a:lstStyle/>
          <a:p>
            <a:r>
              <a:rPr lang="en-GB" sz="1200" b="1" i="1" dirty="0"/>
              <a:t>Bunch harmonic at 24 GHz</a:t>
            </a:r>
          </a:p>
        </p:txBody>
      </p:sp>
      <p:sp>
        <p:nvSpPr>
          <p:cNvPr id="34" name="TextBox 33">
            <a:extLst>
              <a:ext uri="{FF2B5EF4-FFF2-40B4-BE49-F238E27FC236}">
                <a16:creationId xmlns:a16="http://schemas.microsoft.com/office/drawing/2014/main" id="{DBB4230A-38C6-42EA-87CE-D1FE0F331104}"/>
              </a:ext>
            </a:extLst>
          </p:cNvPr>
          <p:cNvSpPr txBox="1"/>
          <p:nvPr/>
        </p:nvSpPr>
        <p:spPr>
          <a:xfrm>
            <a:off x="3926846" y="4280215"/>
            <a:ext cx="936840" cy="646331"/>
          </a:xfrm>
          <a:prstGeom prst="rect">
            <a:avLst/>
          </a:prstGeom>
          <a:noFill/>
        </p:spPr>
        <p:txBody>
          <a:bodyPr wrap="square" rtlCol="0">
            <a:spAutoFit/>
          </a:bodyPr>
          <a:lstStyle/>
          <a:p>
            <a:r>
              <a:rPr lang="en-GB" sz="1200" b="1" i="1" dirty="0"/>
              <a:t>Bunch harmonic at 18 GHz</a:t>
            </a:r>
          </a:p>
        </p:txBody>
      </p:sp>
      <p:cxnSp>
        <p:nvCxnSpPr>
          <p:cNvPr id="35" name="Straight Arrow Connector 34">
            <a:extLst>
              <a:ext uri="{FF2B5EF4-FFF2-40B4-BE49-F238E27FC236}">
                <a16:creationId xmlns:a16="http://schemas.microsoft.com/office/drawing/2014/main" id="{65775F7B-92B5-48CC-AEBE-81AD9B290FFD}"/>
              </a:ext>
            </a:extLst>
          </p:cNvPr>
          <p:cNvCxnSpPr/>
          <p:nvPr/>
        </p:nvCxnSpPr>
        <p:spPr>
          <a:xfrm>
            <a:off x="3921377" y="2256822"/>
            <a:ext cx="4684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F3D6C06-1AD7-4680-81B0-582B70CFDAAB}"/>
              </a:ext>
            </a:extLst>
          </p:cNvPr>
          <p:cNvCxnSpPr/>
          <p:nvPr/>
        </p:nvCxnSpPr>
        <p:spPr>
          <a:xfrm>
            <a:off x="3805839" y="4523158"/>
            <a:ext cx="1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00BE001-1E04-41EC-B118-EB7429D48F77}"/>
              </a:ext>
            </a:extLst>
          </p:cNvPr>
          <p:cNvSpPr txBox="1"/>
          <p:nvPr/>
        </p:nvSpPr>
        <p:spPr>
          <a:xfrm>
            <a:off x="2684915" y="3705915"/>
            <a:ext cx="2669770" cy="338554"/>
          </a:xfrm>
          <a:prstGeom prst="rect">
            <a:avLst/>
          </a:prstGeom>
          <a:noFill/>
        </p:spPr>
        <p:txBody>
          <a:bodyPr wrap="none" rtlCol="0">
            <a:spAutoFit/>
          </a:bodyPr>
          <a:lstStyle/>
          <a:p>
            <a:r>
              <a:rPr lang="en-GB" sz="1600" b="1" i="1" dirty="0">
                <a:solidFill>
                  <a:srgbClr val="0000FF"/>
                </a:solidFill>
              </a:rPr>
              <a:t>TM Vertical ∆ (Port 2 - Port 4)</a:t>
            </a:r>
          </a:p>
        </p:txBody>
      </p:sp>
      <p:cxnSp>
        <p:nvCxnSpPr>
          <p:cNvPr id="38" name="Straight Arrow Connector 37">
            <a:extLst>
              <a:ext uri="{FF2B5EF4-FFF2-40B4-BE49-F238E27FC236}">
                <a16:creationId xmlns:a16="http://schemas.microsoft.com/office/drawing/2014/main" id="{387BEABB-DE5F-4493-B598-BFB3061C2F83}"/>
              </a:ext>
            </a:extLst>
          </p:cNvPr>
          <p:cNvCxnSpPr>
            <a:cxnSpLocks/>
          </p:cNvCxnSpPr>
          <p:nvPr/>
        </p:nvCxnSpPr>
        <p:spPr>
          <a:xfrm>
            <a:off x="8007558" y="4793323"/>
            <a:ext cx="47686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81DE680-8068-4358-B98A-3A5D860250CE}"/>
              </a:ext>
            </a:extLst>
          </p:cNvPr>
          <p:cNvCxnSpPr>
            <a:cxnSpLocks/>
          </p:cNvCxnSpPr>
          <p:nvPr/>
        </p:nvCxnSpPr>
        <p:spPr>
          <a:xfrm>
            <a:off x="7921736" y="2254028"/>
            <a:ext cx="54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9377034-B320-4766-985C-0971D8EB5AEE}"/>
              </a:ext>
            </a:extLst>
          </p:cNvPr>
          <p:cNvSpPr txBox="1"/>
          <p:nvPr/>
        </p:nvSpPr>
        <p:spPr>
          <a:xfrm>
            <a:off x="6984006" y="4926648"/>
            <a:ext cx="1110604" cy="430887"/>
          </a:xfrm>
          <a:prstGeom prst="rect">
            <a:avLst/>
          </a:prstGeom>
          <a:noFill/>
        </p:spPr>
        <p:txBody>
          <a:bodyPr wrap="square" rtlCol="0">
            <a:spAutoFit/>
          </a:bodyPr>
          <a:lstStyle/>
          <a:p>
            <a:r>
              <a:rPr lang="en-GB" sz="1100" b="1" i="1" dirty="0">
                <a:solidFill>
                  <a:srgbClr val="FF0000"/>
                </a:solidFill>
              </a:rPr>
              <a:t>Bandpass Filter Bandwidth</a:t>
            </a:r>
          </a:p>
        </p:txBody>
      </p:sp>
      <p:sp>
        <p:nvSpPr>
          <p:cNvPr id="41" name="TextBox 40">
            <a:extLst>
              <a:ext uri="{FF2B5EF4-FFF2-40B4-BE49-F238E27FC236}">
                <a16:creationId xmlns:a16="http://schemas.microsoft.com/office/drawing/2014/main" id="{6BBEDE4E-FB10-4929-A2FF-56913B1E6BCD}"/>
              </a:ext>
            </a:extLst>
          </p:cNvPr>
          <p:cNvSpPr txBox="1"/>
          <p:nvPr/>
        </p:nvSpPr>
        <p:spPr>
          <a:xfrm>
            <a:off x="6953446" y="2364544"/>
            <a:ext cx="1110604" cy="430887"/>
          </a:xfrm>
          <a:prstGeom prst="rect">
            <a:avLst/>
          </a:prstGeom>
          <a:noFill/>
        </p:spPr>
        <p:txBody>
          <a:bodyPr wrap="square" rtlCol="0">
            <a:spAutoFit/>
          </a:bodyPr>
          <a:lstStyle/>
          <a:p>
            <a:r>
              <a:rPr lang="en-GB" sz="1100" b="1" i="1" dirty="0">
                <a:solidFill>
                  <a:srgbClr val="FF0000"/>
                </a:solidFill>
              </a:rPr>
              <a:t>Bandpass Filter Bandwidth</a:t>
            </a:r>
          </a:p>
        </p:txBody>
      </p:sp>
      <p:sp>
        <p:nvSpPr>
          <p:cNvPr id="26" name="Rectangle 25">
            <a:extLst>
              <a:ext uri="{FF2B5EF4-FFF2-40B4-BE49-F238E27FC236}">
                <a16:creationId xmlns:a16="http://schemas.microsoft.com/office/drawing/2014/main" id="{C4ABD693-9013-4FFE-8DFA-62AF24B684C5}"/>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15</a:t>
            </a:r>
          </a:p>
        </p:txBody>
      </p:sp>
      <p:sp>
        <p:nvSpPr>
          <p:cNvPr id="3" name="TextBox 2">
            <a:extLst>
              <a:ext uri="{FF2B5EF4-FFF2-40B4-BE49-F238E27FC236}">
                <a16:creationId xmlns:a16="http://schemas.microsoft.com/office/drawing/2014/main" id="{55F31731-88EE-458E-89CE-C100BFD762E9}"/>
              </a:ext>
            </a:extLst>
          </p:cNvPr>
          <p:cNvSpPr txBox="1"/>
          <p:nvPr/>
        </p:nvSpPr>
        <p:spPr>
          <a:xfrm>
            <a:off x="6930018" y="2740126"/>
            <a:ext cx="1077539" cy="276999"/>
          </a:xfrm>
          <a:prstGeom prst="rect">
            <a:avLst/>
          </a:prstGeom>
          <a:noFill/>
        </p:spPr>
        <p:txBody>
          <a:bodyPr wrap="none" rtlCol="0">
            <a:spAutoFit/>
          </a:bodyPr>
          <a:lstStyle/>
          <a:p>
            <a:r>
              <a:rPr lang="en-GB" sz="1200" b="1" dirty="0">
                <a:solidFill>
                  <a:srgbClr val="FF0000"/>
                </a:solidFill>
              </a:rPr>
              <a:t>23.7-24.3 GHz</a:t>
            </a:r>
          </a:p>
        </p:txBody>
      </p:sp>
      <p:sp>
        <p:nvSpPr>
          <p:cNvPr id="27" name="TextBox 26">
            <a:extLst>
              <a:ext uri="{FF2B5EF4-FFF2-40B4-BE49-F238E27FC236}">
                <a16:creationId xmlns:a16="http://schemas.microsoft.com/office/drawing/2014/main" id="{C57FF119-514A-4F92-AFB9-E5D4BC81FA0C}"/>
              </a:ext>
            </a:extLst>
          </p:cNvPr>
          <p:cNvSpPr txBox="1"/>
          <p:nvPr/>
        </p:nvSpPr>
        <p:spPr>
          <a:xfrm>
            <a:off x="6930019" y="5294001"/>
            <a:ext cx="1077539" cy="276999"/>
          </a:xfrm>
          <a:prstGeom prst="rect">
            <a:avLst/>
          </a:prstGeom>
          <a:noFill/>
        </p:spPr>
        <p:txBody>
          <a:bodyPr wrap="none" rtlCol="0">
            <a:spAutoFit/>
          </a:bodyPr>
          <a:lstStyle/>
          <a:p>
            <a:r>
              <a:rPr lang="en-GB" sz="1200" b="1" dirty="0">
                <a:solidFill>
                  <a:srgbClr val="FF0000"/>
                </a:solidFill>
              </a:rPr>
              <a:t>17.8-18.3 GHz</a:t>
            </a:r>
          </a:p>
        </p:txBody>
      </p:sp>
    </p:spTree>
    <p:extLst>
      <p:ext uri="{BB962C8B-B14F-4D97-AF65-F5344CB8AC3E}">
        <p14:creationId xmlns:p14="http://schemas.microsoft.com/office/powerpoint/2010/main" val="385716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DD74-FD51-4094-868C-B7963D4522DD}"/>
              </a:ext>
            </a:extLst>
          </p:cNvPr>
          <p:cNvSpPr>
            <a:spLocks noGrp="1"/>
          </p:cNvSpPr>
          <p:nvPr>
            <p:ph type="title"/>
          </p:nvPr>
        </p:nvSpPr>
        <p:spPr>
          <a:xfrm>
            <a:off x="838200" y="343611"/>
            <a:ext cx="10515600" cy="817262"/>
          </a:xfrm>
        </p:spPr>
        <p:txBody>
          <a:bodyPr>
            <a:noAutofit/>
          </a:bodyPr>
          <a:lstStyle/>
          <a:p>
            <a:r>
              <a:rPr lang="tr-TR" sz="2800" b="1" dirty="0"/>
              <a:t>TE </a:t>
            </a:r>
            <a:r>
              <a:rPr lang="tr-TR" sz="2800" b="1" dirty="0" err="1"/>
              <a:t>and</a:t>
            </a:r>
            <a:r>
              <a:rPr lang="tr-TR" sz="2800" b="1" dirty="0"/>
              <a:t> TM </a:t>
            </a:r>
            <a:r>
              <a:rPr lang="tr-TR" sz="2800" b="1" dirty="0" err="1"/>
              <a:t>Signals</a:t>
            </a:r>
            <a:r>
              <a:rPr lang="tr-TR" sz="2800" b="1" dirty="0"/>
              <a:t>’ </a:t>
            </a:r>
            <a:r>
              <a:rPr lang="tr-TR" sz="2800" b="1" dirty="0" err="1"/>
              <a:t>Response</a:t>
            </a:r>
            <a:r>
              <a:rPr lang="tr-TR" sz="2800" b="1" dirty="0"/>
              <a:t> </a:t>
            </a:r>
            <a:r>
              <a:rPr lang="tr-TR" sz="2800" b="1" dirty="0" err="1"/>
              <a:t>for</a:t>
            </a:r>
            <a:r>
              <a:rPr lang="tr-TR" sz="2800" b="1" dirty="0"/>
              <a:t> </a:t>
            </a:r>
            <a:r>
              <a:rPr lang="tr-TR" sz="2800" b="1" dirty="0" err="1"/>
              <a:t>Bunch</a:t>
            </a:r>
            <a:r>
              <a:rPr lang="tr-TR" sz="2800" b="1" dirty="0"/>
              <a:t> </a:t>
            </a:r>
            <a:r>
              <a:rPr lang="tr-TR" sz="2800" b="1" dirty="0" err="1"/>
              <a:t>Trains</a:t>
            </a:r>
            <a:r>
              <a:rPr lang="tr-TR" sz="2800" b="1" dirty="0"/>
              <a:t> – </a:t>
            </a:r>
            <a:r>
              <a:rPr lang="tr-TR" sz="2800" b="1" dirty="0" err="1"/>
              <a:t>With</a:t>
            </a:r>
            <a:r>
              <a:rPr lang="tr-TR" sz="2800" b="1" dirty="0"/>
              <a:t> Beam </a:t>
            </a:r>
            <a:r>
              <a:rPr lang="tr-TR" sz="2800" b="1" dirty="0" err="1"/>
              <a:t>Offset</a:t>
            </a:r>
            <a:endParaRPr lang="en-GB" sz="2800" b="1" dirty="0"/>
          </a:p>
        </p:txBody>
      </p:sp>
      <p:pic>
        <p:nvPicPr>
          <p:cNvPr id="4" name="Picture 3">
            <a:extLst>
              <a:ext uri="{FF2B5EF4-FFF2-40B4-BE49-F238E27FC236}">
                <a16:creationId xmlns:a16="http://schemas.microsoft.com/office/drawing/2014/main" id="{ECDB8CCD-9451-46CA-9791-9DAEEF3B2396}"/>
              </a:ext>
            </a:extLst>
          </p:cNvPr>
          <p:cNvPicPr>
            <a:picLocks noChangeAspect="1"/>
          </p:cNvPicPr>
          <p:nvPr/>
        </p:nvPicPr>
        <p:blipFill>
          <a:blip r:embed="rId3"/>
          <a:stretch>
            <a:fillRect/>
          </a:stretch>
        </p:blipFill>
        <p:spPr>
          <a:xfrm>
            <a:off x="306098" y="4045259"/>
            <a:ext cx="3063246" cy="2212853"/>
          </a:xfrm>
          <a:prstGeom prst="rect">
            <a:avLst/>
          </a:prstGeom>
        </p:spPr>
      </p:pic>
      <p:pic>
        <p:nvPicPr>
          <p:cNvPr id="5" name="Picture 4">
            <a:extLst>
              <a:ext uri="{FF2B5EF4-FFF2-40B4-BE49-F238E27FC236}">
                <a16:creationId xmlns:a16="http://schemas.microsoft.com/office/drawing/2014/main" id="{8FE5B345-449A-4835-A9E5-AA38EC61D1EB}"/>
              </a:ext>
            </a:extLst>
          </p:cNvPr>
          <p:cNvPicPr>
            <a:picLocks noChangeAspect="1"/>
          </p:cNvPicPr>
          <p:nvPr/>
        </p:nvPicPr>
        <p:blipFill>
          <a:blip r:embed="rId4"/>
          <a:stretch>
            <a:fillRect/>
          </a:stretch>
        </p:blipFill>
        <p:spPr>
          <a:xfrm>
            <a:off x="273180" y="1640429"/>
            <a:ext cx="3096164" cy="2212853"/>
          </a:xfrm>
          <a:prstGeom prst="rect">
            <a:avLst/>
          </a:prstGeom>
        </p:spPr>
      </p:pic>
      <p:sp>
        <p:nvSpPr>
          <p:cNvPr id="8" name="TextBox 7">
            <a:extLst>
              <a:ext uri="{FF2B5EF4-FFF2-40B4-BE49-F238E27FC236}">
                <a16:creationId xmlns:a16="http://schemas.microsoft.com/office/drawing/2014/main" id="{610D652F-B731-49DA-A1FD-83F7B5EA2C3D}"/>
              </a:ext>
            </a:extLst>
          </p:cNvPr>
          <p:cNvSpPr txBox="1"/>
          <p:nvPr/>
        </p:nvSpPr>
        <p:spPr>
          <a:xfrm>
            <a:off x="1821647" y="6247041"/>
            <a:ext cx="3267522" cy="276999"/>
          </a:xfrm>
          <a:prstGeom prst="rect">
            <a:avLst/>
          </a:prstGeom>
          <a:noFill/>
        </p:spPr>
        <p:txBody>
          <a:bodyPr wrap="square" rtlCol="0">
            <a:spAutoFit/>
          </a:bodyPr>
          <a:lstStyle/>
          <a:p>
            <a:r>
              <a:rPr lang="en-GB" sz="1200" b="1" i="1" dirty="0">
                <a:solidFill>
                  <a:srgbClr val="FF0000"/>
                </a:solidFill>
              </a:rPr>
              <a:t>Dashed red lines- &gt; Bandpass Filter Bandwidths</a:t>
            </a:r>
          </a:p>
        </p:txBody>
      </p:sp>
      <p:pic>
        <p:nvPicPr>
          <p:cNvPr id="11" name="Picture 10">
            <a:extLst>
              <a:ext uri="{FF2B5EF4-FFF2-40B4-BE49-F238E27FC236}">
                <a16:creationId xmlns:a16="http://schemas.microsoft.com/office/drawing/2014/main" id="{AC0854AE-3F01-4E9D-BBD3-5051B43C1803}"/>
              </a:ext>
            </a:extLst>
          </p:cNvPr>
          <p:cNvPicPr>
            <a:picLocks noChangeAspect="1"/>
          </p:cNvPicPr>
          <p:nvPr/>
        </p:nvPicPr>
        <p:blipFill>
          <a:blip r:embed="rId5"/>
          <a:stretch>
            <a:fillRect/>
          </a:stretch>
        </p:blipFill>
        <p:spPr>
          <a:xfrm>
            <a:off x="3394012" y="1640429"/>
            <a:ext cx="3143714" cy="2212853"/>
          </a:xfrm>
          <a:prstGeom prst="rect">
            <a:avLst/>
          </a:prstGeom>
        </p:spPr>
      </p:pic>
      <p:pic>
        <p:nvPicPr>
          <p:cNvPr id="13" name="Picture 12">
            <a:extLst>
              <a:ext uri="{FF2B5EF4-FFF2-40B4-BE49-F238E27FC236}">
                <a16:creationId xmlns:a16="http://schemas.microsoft.com/office/drawing/2014/main" id="{44C3827A-50A9-45E4-A6B4-31A0A3AE1756}"/>
              </a:ext>
            </a:extLst>
          </p:cNvPr>
          <p:cNvPicPr>
            <a:picLocks noChangeAspect="1"/>
          </p:cNvPicPr>
          <p:nvPr/>
        </p:nvPicPr>
        <p:blipFill>
          <a:blip r:embed="rId6"/>
          <a:stretch>
            <a:fillRect/>
          </a:stretch>
        </p:blipFill>
        <p:spPr>
          <a:xfrm>
            <a:off x="3394012" y="4011448"/>
            <a:ext cx="3143714" cy="2212853"/>
          </a:xfrm>
          <a:prstGeom prst="rect">
            <a:avLst/>
          </a:prstGeom>
        </p:spPr>
      </p:pic>
      <p:sp>
        <p:nvSpPr>
          <p:cNvPr id="20" name="TextBox 19">
            <a:extLst>
              <a:ext uri="{FF2B5EF4-FFF2-40B4-BE49-F238E27FC236}">
                <a16:creationId xmlns:a16="http://schemas.microsoft.com/office/drawing/2014/main" id="{7D6CAD80-7417-4B65-8B3B-2993F145FE45}"/>
              </a:ext>
            </a:extLst>
          </p:cNvPr>
          <p:cNvSpPr txBox="1"/>
          <p:nvPr/>
        </p:nvSpPr>
        <p:spPr>
          <a:xfrm>
            <a:off x="1244628" y="1152223"/>
            <a:ext cx="1660391" cy="369332"/>
          </a:xfrm>
          <a:prstGeom prst="rect">
            <a:avLst/>
          </a:prstGeom>
          <a:noFill/>
        </p:spPr>
        <p:txBody>
          <a:bodyPr wrap="none" rtlCol="0">
            <a:spAutoFit/>
          </a:bodyPr>
          <a:lstStyle/>
          <a:p>
            <a:r>
              <a:rPr lang="en-GB" b="1" i="1" dirty="0">
                <a:solidFill>
                  <a:srgbClr val="0000FF"/>
                </a:solidFill>
              </a:rPr>
              <a:t>No beam offset</a:t>
            </a:r>
          </a:p>
        </p:txBody>
      </p:sp>
      <p:sp>
        <p:nvSpPr>
          <p:cNvPr id="21" name="TextBox 20">
            <a:extLst>
              <a:ext uri="{FF2B5EF4-FFF2-40B4-BE49-F238E27FC236}">
                <a16:creationId xmlns:a16="http://schemas.microsoft.com/office/drawing/2014/main" id="{16B713B7-929C-4883-9E74-EC6751854896}"/>
              </a:ext>
            </a:extLst>
          </p:cNvPr>
          <p:cNvSpPr txBox="1"/>
          <p:nvPr/>
        </p:nvSpPr>
        <p:spPr>
          <a:xfrm>
            <a:off x="4246791" y="1028299"/>
            <a:ext cx="1678695" cy="646331"/>
          </a:xfrm>
          <a:prstGeom prst="rect">
            <a:avLst/>
          </a:prstGeom>
          <a:noFill/>
        </p:spPr>
        <p:txBody>
          <a:bodyPr wrap="square" rtlCol="0">
            <a:spAutoFit/>
          </a:bodyPr>
          <a:lstStyle/>
          <a:p>
            <a:pPr algn="ctr"/>
            <a:r>
              <a:rPr lang="en-GB" b="1" i="1" dirty="0">
                <a:solidFill>
                  <a:srgbClr val="0000FF"/>
                </a:solidFill>
              </a:rPr>
              <a:t>+1 mm vertical beam offset</a:t>
            </a:r>
          </a:p>
        </p:txBody>
      </p:sp>
      <p:pic>
        <p:nvPicPr>
          <p:cNvPr id="22" name="Picture 2">
            <a:extLst>
              <a:ext uri="{FF2B5EF4-FFF2-40B4-BE49-F238E27FC236}">
                <a16:creationId xmlns:a16="http://schemas.microsoft.com/office/drawing/2014/main" id="{3CD32422-7781-49DB-8C41-FD1F459AAC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36" t="1883" r="49821" b="2314"/>
          <a:stretch/>
        </p:blipFill>
        <p:spPr bwMode="auto">
          <a:xfrm>
            <a:off x="6537726" y="1776758"/>
            <a:ext cx="2734862" cy="43338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94ADD23-2906-45F2-A910-7F6BD49B05E0}"/>
              </a:ext>
            </a:extLst>
          </p:cNvPr>
          <p:cNvPicPr>
            <a:picLocks noChangeAspect="1"/>
          </p:cNvPicPr>
          <p:nvPr/>
        </p:nvPicPr>
        <p:blipFill>
          <a:blip r:embed="rId8"/>
          <a:stretch>
            <a:fillRect/>
          </a:stretch>
        </p:blipFill>
        <p:spPr>
          <a:xfrm>
            <a:off x="9175548" y="4000133"/>
            <a:ext cx="2962662" cy="2110439"/>
          </a:xfrm>
          <a:prstGeom prst="rect">
            <a:avLst/>
          </a:prstGeom>
        </p:spPr>
      </p:pic>
      <p:pic>
        <p:nvPicPr>
          <p:cNvPr id="24" name="Picture 23">
            <a:extLst>
              <a:ext uri="{FF2B5EF4-FFF2-40B4-BE49-F238E27FC236}">
                <a16:creationId xmlns:a16="http://schemas.microsoft.com/office/drawing/2014/main" id="{83924E87-FD64-47B8-864C-7D7477EC6602}"/>
              </a:ext>
            </a:extLst>
          </p:cNvPr>
          <p:cNvPicPr>
            <a:picLocks noChangeAspect="1"/>
          </p:cNvPicPr>
          <p:nvPr/>
        </p:nvPicPr>
        <p:blipFill>
          <a:blip r:embed="rId9"/>
          <a:stretch>
            <a:fillRect/>
          </a:stretch>
        </p:blipFill>
        <p:spPr>
          <a:xfrm>
            <a:off x="9175548" y="1762550"/>
            <a:ext cx="2913284" cy="2110439"/>
          </a:xfrm>
          <a:prstGeom prst="rect">
            <a:avLst/>
          </a:prstGeom>
        </p:spPr>
      </p:pic>
      <p:sp>
        <p:nvSpPr>
          <p:cNvPr id="25" name="TextBox 24">
            <a:extLst>
              <a:ext uri="{FF2B5EF4-FFF2-40B4-BE49-F238E27FC236}">
                <a16:creationId xmlns:a16="http://schemas.microsoft.com/office/drawing/2014/main" id="{59ADF66B-1523-4D74-95B6-ED71D01AAD7F}"/>
              </a:ext>
            </a:extLst>
          </p:cNvPr>
          <p:cNvSpPr txBox="1"/>
          <p:nvPr/>
        </p:nvSpPr>
        <p:spPr>
          <a:xfrm>
            <a:off x="7349835" y="1146735"/>
            <a:ext cx="1275798" cy="369332"/>
          </a:xfrm>
          <a:prstGeom prst="rect">
            <a:avLst/>
          </a:prstGeom>
          <a:noFill/>
        </p:spPr>
        <p:txBody>
          <a:bodyPr wrap="none" rtlCol="0">
            <a:spAutoFit/>
          </a:bodyPr>
          <a:lstStyle/>
          <a:p>
            <a:r>
              <a:rPr lang="en-GB" b="1" i="1" u="sng" dirty="0">
                <a:solidFill>
                  <a:srgbClr val="FF0000"/>
                </a:solidFill>
              </a:rPr>
              <a:t>Experiment</a:t>
            </a:r>
          </a:p>
        </p:txBody>
      </p:sp>
      <p:sp>
        <p:nvSpPr>
          <p:cNvPr id="26" name="TextBox 25">
            <a:extLst>
              <a:ext uri="{FF2B5EF4-FFF2-40B4-BE49-F238E27FC236}">
                <a16:creationId xmlns:a16="http://schemas.microsoft.com/office/drawing/2014/main" id="{FC1115DF-0138-44A4-94E0-CB0EE1D08EB7}"/>
              </a:ext>
            </a:extLst>
          </p:cNvPr>
          <p:cNvSpPr txBox="1"/>
          <p:nvPr/>
        </p:nvSpPr>
        <p:spPr>
          <a:xfrm>
            <a:off x="10049982" y="1153804"/>
            <a:ext cx="1213794" cy="369332"/>
          </a:xfrm>
          <a:prstGeom prst="rect">
            <a:avLst/>
          </a:prstGeom>
          <a:noFill/>
        </p:spPr>
        <p:txBody>
          <a:bodyPr wrap="none" rtlCol="0">
            <a:spAutoFit/>
          </a:bodyPr>
          <a:lstStyle/>
          <a:p>
            <a:r>
              <a:rPr lang="en-GB" b="1" i="1" u="sng" dirty="0">
                <a:solidFill>
                  <a:srgbClr val="FF0000"/>
                </a:solidFill>
              </a:rPr>
              <a:t>Simulation</a:t>
            </a:r>
          </a:p>
        </p:txBody>
      </p:sp>
      <p:sp>
        <p:nvSpPr>
          <p:cNvPr id="27" name="Oval 26">
            <a:extLst>
              <a:ext uri="{FF2B5EF4-FFF2-40B4-BE49-F238E27FC236}">
                <a16:creationId xmlns:a16="http://schemas.microsoft.com/office/drawing/2014/main" id="{BFC110D5-C962-4635-8165-FD5F2A779CDD}"/>
              </a:ext>
            </a:extLst>
          </p:cNvPr>
          <p:cNvSpPr/>
          <p:nvPr/>
        </p:nvSpPr>
        <p:spPr>
          <a:xfrm>
            <a:off x="10510741" y="3121385"/>
            <a:ext cx="655697" cy="61523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88C3FDF-790E-411F-B6DD-97980E5342F5}"/>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16</a:t>
            </a:r>
          </a:p>
        </p:txBody>
      </p:sp>
      <p:cxnSp>
        <p:nvCxnSpPr>
          <p:cNvPr id="6" name="Straight Arrow Connector 5">
            <a:extLst>
              <a:ext uri="{FF2B5EF4-FFF2-40B4-BE49-F238E27FC236}">
                <a16:creationId xmlns:a16="http://schemas.microsoft.com/office/drawing/2014/main" id="{99ED2DEF-B9B6-47E9-A2C6-ECF23E82B100}"/>
              </a:ext>
            </a:extLst>
          </p:cNvPr>
          <p:cNvCxnSpPr>
            <a:cxnSpLocks/>
          </p:cNvCxnSpPr>
          <p:nvPr/>
        </p:nvCxnSpPr>
        <p:spPr>
          <a:xfrm>
            <a:off x="2192055" y="5160722"/>
            <a:ext cx="41335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C7155C7-A647-4B5E-94E0-70C6E9BDB47B}"/>
              </a:ext>
            </a:extLst>
          </p:cNvPr>
          <p:cNvCxnSpPr>
            <a:cxnSpLocks/>
          </p:cNvCxnSpPr>
          <p:nvPr/>
        </p:nvCxnSpPr>
        <p:spPr>
          <a:xfrm>
            <a:off x="6534127" y="1567722"/>
            <a:ext cx="0" cy="503776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CC715BC-9FBE-463C-ADBB-88A638064752}"/>
              </a:ext>
            </a:extLst>
          </p:cNvPr>
          <p:cNvCxnSpPr>
            <a:cxnSpLocks/>
          </p:cNvCxnSpPr>
          <p:nvPr/>
        </p:nvCxnSpPr>
        <p:spPr>
          <a:xfrm>
            <a:off x="5388279" y="5160722"/>
            <a:ext cx="41335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6B008E2-B091-460A-95EB-501C0EB6B447}"/>
              </a:ext>
            </a:extLst>
          </p:cNvPr>
          <p:cNvCxnSpPr>
            <a:cxnSpLocks/>
          </p:cNvCxnSpPr>
          <p:nvPr/>
        </p:nvCxnSpPr>
        <p:spPr>
          <a:xfrm>
            <a:off x="2104372" y="2419609"/>
            <a:ext cx="54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C7F3B76-C5E9-42AF-B8BC-0DC411F547B1}"/>
              </a:ext>
            </a:extLst>
          </p:cNvPr>
          <p:cNvCxnSpPr>
            <a:cxnSpLocks/>
          </p:cNvCxnSpPr>
          <p:nvPr/>
        </p:nvCxnSpPr>
        <p:spPr>
          <a:xfrm>
            <a:off x="5300596" y="2419609"/>
            <a:ext cx="504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1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normAutofit/>
          </a:bodyPr>
          <a:lstStyle/>
          <a:p>
            <a:r>
              <a:rPr lang="en-GB" sz="3600" b="1" dirty="0"/>
              <a:t>Investigation on TE </a:t>
            </a:r>
            <a:r>
              <a:rPr lang="tr-TR" sz="3600" b="1" dirty="0"/>
              <a:t>A</a:t>
            </a:r>
            <a:r>
              <a:rPr lang="en-GB" sz="3600" b="1" dirty="0" err="1"/>
              <a:t>ntenna</a:t>
            </a:r>
            <a:r>
              <a:rPr lang="en-GB" sz="3600" b="1" dirty="0"/>
              <a:t> </a:t>
            </a:r>
            <a:r>
              <a:rPr lang="tr-TR" sz="3600" b="1" dirty="0"/>
              <a:t>O</a:t>
            </a:r>
            <a:r>
              <a:rPr lang="en-GB" sz="3600" b="1" dirty="0" err="1"/>
              <a:t>rientation</a:t>
            </a:r>
            <a:r>
              <a:rPr lang="tr-TR" sz="3600" b="1" dirty="0"/>
              <a:t> </a:t>
            </a:r>
            <a:r>
              <a:rPr lang="tr-TR" sz="3600" b="1" dirty="0" err="1"/>
              <a:t>Effect</a:t>
            </a:r>
            <a:r>
              <a:rPr lang="tr-TR" sz="3600" b="1" dirty="0"/>
              <a:t> </a:t>
            </a:r>
            <a:r>
              <a:rPr lang="tr-TR" sz="3600" b="1" dirty="0" err="1"/>
              <a:t>to</a:t>
            </a:r>
            <a:r>
              <a:rPr lang="tr-TR" sz="3600" b="1" dirty="0"/>
              <a:t> V-</a:t>
            </a:r>
            <a:r>
              <a:rPr lang="tr-TR" sz="3600" b="1" dirty="0" err="1"/>
              <a:t>plot</a:t>
            </a:r>
            <a:endParaRPr lang="en-GB" sz="3600" b="1" dirty="0"/>
          </a:p>
        </p:txBody>
      </p:sp>
      <p:pic>
        <p:nvPicPr>
          <p:cNvPr id="5" name="Picture 4">
            <a:extLst>
              <a:ext uri="{FF2B5EF4-FFF2-40B4-BE49-F238E27FC236}">
                <a16:creationId xmlns:a16="http://schemas.microsoft.com/office/drawing/2014/main" id="{19769E67-8A20-4962-907A-7C768CFE0CE7}"/>
              </a:ext>
            </a:extLst>
          </p:cNvPr>
          <p:cNvPicPr>
            <a:picLocks noChangeAspect="1"/>
          </p:cNvPicPr>
          <p:nvPr/>
        </p:nvPicPr>
        <p:blipFill>
          <a:blip r:embed="rId3"/>
          <a:stretch>
            <a:fillRect/>
          </a:stretch>
        </p:blipFill>
        <p:spPr>
          <a:xfrm>
            <a:off x="1023820" y="4094283"/>
            <a:ext cx="2456902" cy="2223876"/>
          </a:xfrm>
          <a:prstGeom prst="rect">
            <a:avLst/>
          </a:prstGeom>
        </p:spPr>
      </p:pic>
      <p:pic>
        <p:nvPicPr>
          <p:cNvPr id="6" name="Picture 5">
            <a:extLst>
              <a:ext uri="{FF2B5EF4-FFF2-40B4-BE49-F238E27FC236}">
                <a16:creationId xmlns:a16="http://schemas.microsoft.com/office/drawing/2014/main" id="{9A0AF83C-1CC5-44D4-B54D-40C2E6A24E43}"/>
              </a:ext>
            </a:extLst>
          </p:cNvPr>
          <p:cNvPicPr>
            <a:picLocks noChangeAspect="1"/>
          </p:cNvPicPr>
          <p:nvPr/>
        </p:nvPicPr>
        <p:blipFill>
          <a:blip r:embed="rId4"/>
          <a:stretch>
            <a:fillRect/>
          </a:stretch>
        </p:blipFill>
        <p:spPr>
          <a:xfrm>
            <a:off x="1023820" y="1608825"/>
            <a:ext cx="2456902" cy="2298392"/>
          </a:xfrm>
          <a:prstGeom prst="rect">
            <a:avLst/>
          </a:prstGeom>
        </p:spPr>
      </p:pic>
      <p:sp>
        <p:nvSpPr>
          <p:cNvPr id="14" name="TextBox 13">
            <a:extLst>
              <a:ext uri="{FF2B5EF4-FFF2-40B4-BE49-F238E27FC236}">
                <a16:creationId xmlns:a16="http://schemas.microsoft.com/office/drawing/2014/main" id="{568D88CF-997B-46B1-8A42-7DEE18071ADA}"/>
              </a:ext>
            </a:extLst>
          </p:cNvPr>
          <p:cNvSpPr txBox="1"/>
          <p:nvPr/>
        </p:nvSpPr>
        <p:spPr>
          <a:xfrm>
            <a:off x="2817491" y="5576336"/>
            <a:ext cx="756041" cy="276999"/>
          </a:xfrm>
          <a:prstGeom prst="rect">
            <a:avLst/>
          </a:prstGeom>
          <a:noFill/>
        </p:spPr>
        <p:txBody>
          <a:bodyPr wrap="none" rtlCol="0">
            <a:spAutoFit/>
          </a:bodyPr>
          <a:lstStyle/>
          <a:p>
            <a:r>
              <a:rPr lang="en-GB" sz="1200" b="1" dirty="0">
                <a:solidFill>
                  <a:srgbClr val="FF0000"/>
                </a:solidFill>
              </a:rPr>
              <a:t>Port 1 TE</a:t>
            </a:r>
          </a:p>
        </p:txBody>
      </p:sp>
      <p:sp>
        <p:nvSpPr>
          <p:cNvPr id="15" name="TextBox 14">
            <a:extLst>
              <a:ext uri="{FF2B5EF4-FFF2-40B4-BE49-F238E27FC236}">
                <a16:creationId xmlns:a16="http://schemas.microsoft.com/office/drawing/2014/main" id="{16913A0B-00E2-4162-8F33-52FAC3B3F96C}"/>
              </a:ext>
            </a:extLst>
          </p:cNvPr>
          <p:cNvSpPr txBox="1"/>
          <p:nvPr/>
        </p:nvSpPr>
        <p:spPr>
          <a:xfrm>
            <a:off x="987831" y="4496167"/>
            <a:ext cx="756041" cy="276999"/>
          </a:xfrm>
          <a:prstGeom prst="rect">
            <a:avLst/>
          </a:prstGeom>
          <a:noFill/>
        </p:spPr>
        <p:txBody>
          <a:bodyPr wrap="none" rtlCol="0">
            <a:spAutoFit/>
          </a:bodyPr>
          <a:lstStyle/>
          <a:p>
            <a:r>
              <a:rPr lang="en-GB" sz="1200" b="1" dirty="0">
                <a:solidFill>
                  <a:srgbClr val="FF0000"/>
                </a:solidFill>
              </a:rPr>
              <a:t>Port 3 TE</a:t>
            </a:r>
          </a:p>
        </p:txBody>
      </p:sp>
      <p:sp>
        <p:nvSpPr>
          <p:cNvPr id="16" name="TextBox 15">
            <a:extLst>
              <a:ext uri="{FF2B5EF4-FFF2-40B4-BE49-F238E27FC236}">
                <a16:creationId xmlns:a16="http://schemas.microsoft.com/office/drawing/2014/main" id="{A570F964-0AC5-4575-86E3-40F06DA3D21A}"/>
              </a:ext>
            </a:extLst>
          </p:cNvPr>
          <p:cNvSpPr txBox="1"/>
          <p:nvPr/>
        </p:nvSpPr>
        <p:spPr>
          <a:xfrm>
            <a:off x="2910301" y="3127849"/>
            <a:ext cx="756041" cy="276999"/>
          </a:xfrm>
          <a:prstGeom prst="rect">
            <a:avLst/>
          </a:prstGeom>
          <a:noFill/>
        </p:spPr>
        <p:txBody>
          <a:bodyPr wrap="none" rtlCol="0">
            <a:spAutoFit/>
          </a:bodyPr>
          <a:lstStyle/>
          <a:p>
            <a:r>
              <a:rPr lang="en-GB" sz="1200" b="1" dirty="0">
                <a:solidFill>
                  <a:srgbClr val="FF0000"/>
                </a:solidFill>
              </a:rPr>
              <a:t>Port 1 TE</a:t>
            </a:r>
          </a:p>
        </p:txBody>
      </p:sp>
      <p:sp>
        <p:nvSpPr>
          <p:cNvPr id="17" name="TextBox 16">
            <a:extLst>
              <a:ext uri="{FF2B5EF4-FFF2-40B4-BE49-F238E27FC236}">
                <a16:creationId xmlns:a16="http://schemas.microsoft.com/office/drawing/2014/main" id="{D9A80133-CED1-4359-B264-B5B8BAED74EA}"/>
              </a:ext>
            </a:extLst>
          </p:cNvPr>
          <p:cNvSpPr txBox="1"/>
          <p:nvPr/>
        </p:nvSpPr>
        <p:spPr>
          <a:xfrm>
            <a:off x="838200" y="3142636"/>
            <a:ext cx="756041" cy="276999"/>
          </a:xfrm>
          <a:prstGeom prst="rect">
            <a:avLst/>
          </a:prstGeom>
          <a:noFill/>
        </p:spPr>
        <p:txBody>
          <a:bodyPr wrap="none" rtlCol="0">
            <a:spAutoFit/>
          </a:bodyPr>
          <a:lstStyle/>
          <a:p>
            <a:r>
              <a:rPr lang="en-GB" sz="1200" b="1" dirty="0">
                <a:solidFill>
                  <a:srgbClr val="FF0000"/>
                </a:solidFill>
              </a:rPr>
              <a:t>Port 3 TE</a:t>
            </a:r>
          </a:p>
        </p:txBody>
      </p:sp>
      <p:cxnSp>
        <p:nvCxnSpPr>
          <p:cNvPr id="19" name="Straight Arrow Connector 18">
            <a:extLst>
              <a:ext uri="{FF2B5EF4-FFF2-40B4-BE49-F238E27FC236}">
                <a16:creationId xmlns:a16="http://schemas.microsoft.com/office/drawing/2014/main" id="{E3B483D2-2755-4E6B-896C-E98DCC150172}"/>
              </a:ext>
            </a:extLst>
          </p:cNvPr>
          <p:cNvCxnSpPr>
            <a:cxnSpLocks/>
          </p:cNvCxnSpPr>
          <p:nvPr/>
        </p:nvCxnSpPr>
        <p:spPr>
          <a:xfrm>
            <a:off x="3288321" y="3029319"/>
            <a:ext cx="0" cy="1932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0F1FD1-AC16-4975-85FE-46938DAA6337}"/>
              </a:ext>
            </a:extLst>
          </p:cNvPr>
          <p:cNvCxnSpPr>
            <a:cxnSpLocks/>
          </p:cNvCxnSpPr>
          <p:nvPr/>
        </p:nvCxnSpPr>
        <p:spPr>
          <a:xfrm>
            <a:off x="1179297" y="3014570"/>
            <a:ext cx="0" cy="1932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21C0D70-35CB-4343-B198-96AF10ED77AB}"/>
              </a:ext>
            </a:extLst>
          </p:cNvPr>
          <p:cNvCxnSpPr>
            <a:cxnSpLocks/>
          </p:cNvCxnSpPr>
          <p:nvPr/>
        </p:nvCxnSpPr>
        <p:spPr>
          <a:xfrm>
            <a:off x="3204749" y="5413646"/>
            <a:ext cx="0" cy="1932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611AD9A-0CE9-4E21-86D0-B3FB8942DE64}"/>
              </a:ext>
            </a:extLst>
          </p:cNvPr>
          <p:cNvCxnSpPr>
            <a:cxnSpLocks/>
          </p:cNvCxnSpPr>
          <p:nvPr/>
        </p:nvCxnSpPr>
        <p:spPr>
          <a:xfrm rot="10800000">
            <a:off x="1194048" y="4749968"/>
            <a:ext cx="0" cy="1932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87A8FC9C-4677-415A-B967-0E75A79F5240}"/>
              </a:ext>
            </a:extLst>
          </p:cNvPr>
          <p:cNvSpPr/>
          <p:nvPr/>
        </p:nvSpPr>
        <p:spPr>
          <a:xfrm>
            <a:off x="757519" y="2572119"/>
            <a:ext cx="914400" cy="914400"/>
          </a:xfrm>
          <a:prstGeom prst="ellipse">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Curved Right 25">
            <a:extLst>
              <a:ext uri="{FF2B5EF4-FFF2-40B4-BE49-F238E27FC236}">
                <a16:creationId xmlns:a16="http://schemas.microsoft.com/office/drawing/2014/main" id="{1DBCBA68-8CDD-49BB-ADF9-D9811D6EA277}"/>
              </a:ext>
            </a:extLst>
          </p:cNvPr>
          <p:cNvSpPr/>
          <p:nvPr/>
        </p:nvSpPr>
        <p:spPr>
          <a:xfrm>
            <a:off x="104051" y="2929377"/>
            <a:ext cx="653468" cy="2223876"/>
          </a:xfrm>
          <a:prstGeom prst="curved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4C619F7F-311A-4233-A4E6-580A0DC4C585}"/>
              </a:ext>
            </a:extLst>
          </p:cNvPr>
          <p:cNvSpPr txBox="1"/>
          <p:nvPr/>
        </p:nvSpPr>
        <p:spPr>
          <a:xfrm>
            <a:off x="8239227" y="2896072"/>
            <a:ext cx="3645522" cy="1754326"/>
          </a:xfrm>
          <a:prstGeom prst="rect">
            <a:avLst/>
          </a:prstGeom>
          <a:noFill/>
        </p:spPr>
        <p:txBody>
          <a:bodyPr wrap="square" rtlCol="0">
            <a:spAutoFit/>
          </a:bodyPr>
          <a:lstStyle/>
          <a:p>
            <a:pPr marL="285750" indent="-285750">
              <a:buFont typeface="Arial" panose="020B0604020202020204" pitchFamily="34" charset="0"/>
              <a:buChar char="•"/>
            </a:pPr>
            <a:r>
              <a:rPr lang="en-GB" dirty="0"/>
              <a:t>After modification, the minimum position of the TE signals is at the </a:t>
            </a:r>
            <a:r>
              <a:rPr lang="en-GB" dirty="0" err="1"/>
              <a:t>center</a:t>
            </a:r>
            <a:r>
              <a:rPr lang="en-GB" dirty="0"/>
              <a:t> of the structure.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 -&gt; ∆ because of Port 3 TE antenna rotated 180</a:t>
            </a:r>
            <a:r>
              <a:rPr lang="en-GB" baseline="30000" dirty="0"/>
              <a:t>o</a:t>
            </a:r>
            <a:r>
              <a:rPr lang="en-GB" dirty="0"/>
              <a:t>.</a:t>
            </a:r>
          </a:p>
        </p:txBody>
      </p:sp>
      <p:sp>
        <p:nvSpPr>
          <p:cNvPr id="22" name="Rectangle 21">
            <a:extLst>
              <a:ext uri="{FF2B5EF4-FFF2-40B4-BE49-F238E27FC236}">
                <a16:creationId xmlns:a16="http://schemas.microsoft.com/office/drawing/2014/main" id="{37A105A6-AC0C-40CE-A6BE-852808E5C813}"/>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17</a:t>
            </a:r>
          </a:p>
        </p:txBody>
      </p:sp>
      <p:pic>
        <p:nvPicPr>
          <p:cNvPr id="4" name="Picture 3">
            <a:extLst>
              <a:ext uri="{FF2B5EF4-FFF2-40B4-BE49-F238E27FC236}">
                <a16:creationId xmlns:a16="http://schemas.microsoft.com/office/drawing/2014/main" id="{798E9520-66EA-4F38-AAA2-D87B7154EC3A}"/>
              </a:ext>
            </a:extLst>
          </p:cNvPr>
          <p:cNvPicPr>
            <a:picLocks noChangeAspect="1"/>
          </p:cNvPicPr>
          <p:nvPr/>
        </p:nvPicPr>
        <p:blipFill>
          <a:blip r:embed="rId5"/>
          <a:stretch>
            <a:fillRect/>
          </a:stretch>
        </p:blipFill>
        <p:spPr>
          <a:xfrm>
            <a:off x="4725887" y="3988149"/>
            <a:ext cx="3506731" cy="2318009"/>
          </a:xfrm>
          <a:prstGeom prst="rect">
            <a:avLst/>
          </a:prstGeom>
        </p:spPr>
      </p:pic>
      <p:pic>
        <p:nvPicPr>
          <p:cNvPr id="11" name="Picture 10">
            <a:extLst>
              <a:ext uri="{FF2B5EF4-FFF2-40B4-BE49-F238E27FC236}">
                <a16:creationId xmlns:a16="http://schemas.microsoft.com/office/drawing/2014/main" id="{65CF93F4-A02D-4FEC-8ACA-87410244CD2C}"/>
              </a:ext>
            </a:extLst>
          </p:cNvPr>
          <p:cNvPicPr>
            <a:picLocks noChangeAspect="1"/>
          </p:cNvPicPr>
          <p:nvPr/>
        </p:nvPicPr>
        <p:blipFill>
          <a:blip r:embed="rId6"/>
          <a:stretch>
            <a:fillRect/>
          </a:stretch>
        </p:blipFill>
        <p:spPr>
          <a:xfrm>
            <a:off x="4725887" y="1600823"/>
            <a:ext cx="3506731" cy="2318009"/>
          </a:xfrm>
          <a:prstGeom prst="rect">
            <a:avLst/>
          </a:prstGeom>
        </p:spPr>
      </p:pic>
      <p:sp>
        <p:nvSpPr>
          <p:cNvPr id="3" name="Arrow: Right 2">
            <a:extLst>
              <a:ext uri="{FF2B5EF4-FFF2-40B4-BE49-F238E27FC236}">
                <a16:creationId xmlns:a16="http://schemas.microsoft.com/office/drawing/2014/main" id="{2EB50084-2C3F-460E-A839-6AE0747761B5}"/>
              </a:ext>
            </a:extLst>
          </p:cNvPr>
          <p:cNvSpPr/>
          <p:nvPr/>
        </p:nvSpPr>
        <p:spPr>
          <a:xfrm>
            <a:off x="3781041" y="2565676"/>
            <a:ext cx="830148" cy="3846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AFDE8579-842B-4FB5-9633-8E0CDB3AEB6C}"/>
              </a:ext>
            </a:extLst>
          </p:cNvPr>
          <p:cNvSpPr/>
          <p:nvPr/>
        </p:nvSpPr>
        <p:spPr>
          <a:xfrm>
            <a:off x="3781041" y="4960908"/>
            <a:ext cx="830148" cy="3846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8D9323B-95C7-42C1-96D9-54EFA469346E}"/>
              </a:ext>
            </a:extLst>
          </p:cNvPr>
          <p:cNvSpPr txBox="1"/>
          <p:nvPr/>
        </p:nvSpPr>
        <p:spPr>
          <a:xfrm>
            <a:off x="3712161" y="1268148"/>
            <a:ext cx="1622560" cy="369332"/>
          </a:xfrm>
          <a:prstGeom prst="rect">
            <a:avLst/>
          </a:prstGeom>
          <a:noFill/>
        </p:spPr>
        <p:txBody>
          <a:bodyPr wrap="none" rtlCol="0">
            <a:spAutoFit/>
          </a:bodyPr>
          <a:lstStyle/>
          <a:p>
            <a:r>
              <a:rPr lang="en-GB" b="1" i="1" u="sng" dirty="0">
                <a:solidFill>
                  <a:srgbClr val="0000FF"/>
                </a:solidFill>
              </a:rPr>
              <a:t>Original Model</a:t>
            </a:r>
          </a:p>
        </p:txBody>
      </p:sp>
      <p:sp>
        <p:nvSpPr>
          <p:cNvPr id="32" name="TextBox 31">
            <a:extLst>
              <a:ext uri="{FF2B5EF4-FFF2-40B4-BE49-F238E27FC236}">
                <a16:creationId xmlns:a16="http://schemas.microsoft.com/office/drawing/2014/main" id="{5149108A-D30C-418D-80E7-931C62D8D6E9}"/>
              </a:ext>
            </a:extLst>
          </p:cNvPr>
          <p:cNvSpPr txBox="1"/>
          <p:nvPr/>
        </p:nvSpPr>
        <p:spPr>
          <a:xfrm>
            <a:off x="3651696" y="3743580"/>
            <a:ext cx="1683025" cy="369332"/>
          </a:xfrm>
          <a:prstGeom prst="rect">
            <a:avLst/>
          </a:prstGeom>
          <a:noFill/>
        </p:spPr>
        <p:txBody>
          <a:bodyPr wrap="none" rtlCol="0">
            <a:spAutoFit/>
          </a:bodyPr>
          <a:lstStyle/>
          <a:p>
            <a:r>
              <a:rPr lang="en-GB" b="1" i="1" u="sng" dirty="0">
                <a:solidFill>
                  <a:srgbClr val="0000FF"/>
                </a:solidFill>
              </a:rPr>
              <a:t>Updated Model</a:t>
            </a:r>
          </a:p>
        </p:txBody>
      </p:sp>
    </p:spTree>
    <p:extLst>
      <p:ext uri="{BB962C8B-B14F-4D97-AF65-F5344CB8AC3E}">
        <p14:creationId xmlns:p14="http://schemas.microsoft.com/office/powerpoint/2010/main" val="4052633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a:xfrm>
            <a:off x="838200" y="365126"/>
            <a:ext cx="10515600" cy="817246"/>
          </a:xfrm>
        </p:spPr>
        <p:txBody>
          <a:bodyPr>
            <a:normAutofit/>
          </a:bodyPr>
          <a:lstStyle/>
          <a:p>
            <a:r>
              <a:rPr lang="tr-TR" sz="3600" b="1" dirty="0"/>
              <a:t>TE &amp;TM V-</a:t>
            </a:r>
            <a:r>
              <a:rPr lang="tr-TR" sz="3600" b="1" dirty="0" err="1"/>
              <a:t>plots</a:t>
            </a:r>
            <a:r>
              <a:rPr lang="tr-TR" sz="3600" b="1" dirty="0"/>
              <a:t>’ </a:t>
            </a:r>
            <a:r>
              <a:rPr lang="tr-TR" sz="3600" b="1" dirty="0" err="1"/>
              <a:t>Response</a:t>
            </a:r>
            <a:r>
              <a:rPr lang="tr-TR" sz="3600" b="1" dirty="0"/>
              <a:t> </a:t>
            </a:r>
            <a:r>
              <a:rPr lang="tr-TR" sz="3600" b="1" dirty="0" err="1"/>
              <a:t>to</a:t>
            </a:r>
            <a:r>
              <a:rPr lang="tr-TR" sz="3600" b="1" dirty="0"/>
              <a:t> </a:t>
            </a:r>
            <a:r>
              <a:rPr lang="tr-TR" sz="3600" b="1" dirty="0" err="1"/>
              <a:t>Possible</a:t>
            </a:r>
            <a:r>
              <a:rPr lang="tr-TR" sz="3600" b="1" dirty="0"/>
              <a:t> </a:t>
            </a:r>
            <a:r>
              <a:rPr lang="tr-TR" sz="3600" b="1" dirty="0" err="1"/>
              <a:t>Signal</a:t>
            </a:r>
            <a:r>
              <a:rPr lang="tr-TR" sz="3600" b="1" dirty="0"/>
              <a:t> </a:t>
            </a:r>
            <a:r>
              <a:rPr lang="tr-TR" sz="3600" b="1" dirty="0" err="1"/>
              <a:t>Attenuation</a:t>
            </a:r>
            <a:endParaRPr lang="en-GB" sz="3600" b="1" dirty="0"/>
          </a:p>
        </p:txBody>
      </p:sp>
      <p:pic>
        <p:nvPicPr>
          <p:cNvPr id="8" name="Picture 7">
            <a:extLst>
              <a:ext uri="{FF2B5EF4-FFF2-40B4-BE49-F238E27FC236}">
                <a16:creationId xmlns:a16="http://schemas.microsoft.com/office/drawing/2014/main" id="{7CF9F37B-E416-42E5-8C6C-20B6725083E4}"/>
              </a:ext>
            </a:extLst>
          </p:cNvPr>
          <p:cNvPicPr>
            <a:picLocks noChangeAspect="1"/>
          </p:cNvPicPr>
          <p:nvPr/>
        </p:nvPicPr>
        <p:blipFill>
          <a:blip r:embed="rId3"/>
          <a:stretch>
            <a:fillRect/>
          </a:stretch>
        </p:blipFill>
        <p:spPr>
          <a:xfrm>
            <a:off x="838200" y="1662050"/>
            <a:ext cx="2914857" cy="2638396"/>
          </a:xfrm>
          <a:prstGeom prst="rect">
            <a:avLst/>
          </a:prstGeom>
        </p:spPr>
      </p:pic>
      <p:sp>
        <p:nvSpPr>
          <p:cNvPr id="9" name="TextBox 8">
            <a:extLst>
              <a:ext uri="{FF2B5EF4-FFF2-40B4-BE49-F238E27FC236}">
                <a16:creationId xmlns:a16="http://schemas.microsoft.com/office/drawing/2014/main" id="{7ED0710E-7835-4736-AB0A-CE526BE91E09}"/>
              </a:ext>
            </a:extLst>
          </p:cNvPr>
          <p:cNvSpPr txBox="1"/>
          <p:nvPr/>
        </p:nvSpPr>
        <p:spPr>
          <a:xfrm>
            <a:off x="1454115" y="1288418"/>
            <a:ext cx="1683025" cy="369332"/>
          </a:xfrm>
          <a:prstGeom prst="rect">
            <a:avLst/>
          </a:prstGeom>
          <a:noFill/>
        </p:spPr>
        <p:txBody>
          <a:bodyPr wrap="none" rtlCol="0">
            <a:spAutoFit/>
          </a:bodyPr>
          <a:lstStyle/>
          <a:p>
            <a:r>
              <a:rPr lang="en-GB" b="1" i="1" dirty="0">
                <a:solidFill>
                  <a:srgbClr val="0000FF"/>
                </a:solidFill>
              </a:rPr>
              <a:t>Updated Model</a:t>
            </a:r>
          </a:p>
        </p:txBody>
      </p:sp>
      <p:sp>
        <p:nvSpPr>
          <p:cNvPr id="10" name="TextBox 9">
            <a:extLst>
              <a:ext uri="{FF2B5EF4-FFF2-40B4-BE49-F238E27FC236}">
                <a16:creationId xmlns:a16="http://schemas.microsoft.com/office/drawing/2014/main" id="{AC9A3396-FF99-4F4B-915E-347409DD802A}"/>
              </a:ext>
            </a:extLst>
          </p:cNvPr>
          <p:cNvSpPr txBox="1"/>
          <p:nvPr/>
        </p:nvSpPr>
        <p:spPr>
          <a:xfrm>
            <a:off x="2997016" y="3270807"/>
            <a:ext cx="756041" cy="276999"/>
          </a:xfrm>
          <a:prstGeom prst="rect">
            <a:avLst/>
          </a:prstGeom>
          <a:noFill/>
        </p:spPr>
        <p:txBody>
          <a:bodyPr wrap="none" rtlCol="0">
            <a:spAutoFit/>
          </a:bodyPr>
          <a:lstStyle/>
          <a:p>
            <a:r>
              <a:rPr lang="en-GB" sz="1200" b="1" dirty="0">
                <a:solidFill>
                  <a:srgbClr val="00B050"/>
                </a:solidFill>
              </a:rPr>
              <a:t>Port 1 TE</a:t>
            </a:r>
          </a:p>
        </p:txBody>
      </p:sp>
      <p:sp>
        <p:nvSpPr>
          <p:cNvPr id="11" name="TextBox 10">
            <a:extLst>
              <a:ext uri="{FF2B5EF4-FFF2-40B4-BE49-F238E27FC236}">
                <a16:creationId xmlns:a16="http://schemas.microsoft.com/office/drawing/2014/main" id="{02873832-CDD5-4B47-98FE-54FE42176C99}"/>
              </a:ext>
            </a:extLst>
          </p:cNvPr>
          <p:cNvSpPr txBox="1"/>
          <p:nvPr/>
        </p:nvSpPr>
        <p:spPr>
          <a:xfrm>
            <a:off x="838200" y="2318816"/>
            <a:ext cx="756041" cy="276999"/>
          </a:xfrm>
          <a:prstGeom prst="rect">
            <a:avLst/>
          </a:prstGeom>
          <a:noFill/>
        </p:spPr>
        <p:txBody>
          <a:bodyPr wrap="none" rtlCol="0">
            <a:spAutoFit/>
          </a:bodyPr>
          <a:lstStyle/>
          <a:p>
            <a:r>
              <a:rPr lang="en-GB" sz="1200" b="1" dirty="0">
                <a:solidFill>
                  <a:srgbClr val="00B050"/>
                </a:solidFill>
              </a:rPr>
              <a:t>Port 3 TE</a:t>
            </a:r>
          </a:p>
        </p:txBody>
      </p:sp>
      <p:sp>
        <p:nvSpPr>
          <p:cNvPr id="12" name="TextBox 11">
            <a:extLst>
              <a:ext uri="{FF2B5EF4-FFF2-40B4-BE49-F238E27FC236}">
                <a16:creationId xmlns:a16="http://schemas.microsoft.com/office/drawing/2014/main" id="{86471C87-1A0B-409C-B8BE-399D8C2A9457}"/>
              </a:ext>
            </a:extLst>
          </p:cNvPr>
          <p:cNvSpPr txBox="1"/>
          <p:nvPr/>
        </p:nvSpPr>
        <p:spPr>
          <a:xfrm>
            <a:off x="2321789" y="1806684"/>
            <a:ext cx="815351" cy="276999"/>
          </a:xfrm>
          <a:prstGeom prst="rect">
            <a:avLst/>
          </a:prstGeom>
          <a:noFill/>
        </p:spPr>
        <p:txBody>
          <a:bodyPr wrap="none" rtlCol="0">
            <a:spAutoFit/>
          </a:bodyPr>
          <a:lstStyle/>
          <a:p>
            <a:r>
              <a:rPr lang="en-GB" sz="1200" b="1" dirty="0">
                <a:solidFill>
                  <a:srgbClr val="FF0000"/>
                </a:solidFill>
              </a:rPr>
              <a:t>Port 2 TM</a:t>
            </a:r>
          </a:p>
        </p:txBody>
      </p:sp>
      <p:sp>
        <p:nvSpPr>
          <p:cNvPr id="13" name="TextBox 12">
            <a:extLst>
              <a:ext uri="{FF2B5EF4-FFF2-40B4-BE49-F238E27FC236}">
                <a16:creationId xmlns:a16="http://schemas.microsoft.com/office/drawing/2014/main" id="{BA1A83A3-3330-4EEF-94EB-E015DB6574EB}"/>
              </a:ext>
            </a:extLst>
          </p:cNvPr>
          <p:cNvSpPr txBox="1"/>
          <p:nvPr/>
        </p:nvSpPr>
        <p:spPr>
          <a:xfrm>
            <a:off x="1372976" y="3798801"/>
            <a:ext cx="815351" cy="276999"/>
          </a:xfrm>
          <a:prstGeom prst="rect">
            <a:avLst/>
          </a:prstGeom>
          <a:noFill/>
        </p:spPr>
        <p:txBody>
          <a:bodyPr wrap="none" rtlCol="0">
            <a:spAutoFit/>
          </a:bodyPr>
          <a:lstStyle/>
          <a:p>
            <a:r>
              <a:rPr lang="en-GB" sz="1200" b="1" dirty="0">
                <a:solidFill>
                  <a:srgbClr val="FF0000"/>
                </a:solidFill>
              </a:rPr>
              <a:t>Port 4 TM</a:t>
            </a:r>
          </a:p>
        </p:txBody>
      </p:sp>
      <p:sp>
        <p:nvSpPr>
          <p:cNvPr id="14" name="Oval 13">
            <a:extLst>
              <a:ext uri="{FF2B5EF4-FFF2-40B4-BE49-F238E27FC236}">
                <a16:creationId xmlns:a16="http://schemas.microsoft.com/office/drawing/2014/main" id="{637C13C5-7B8B-4005-B7AA-84C6630AF649}"/>
              </a:ext>
            </a:extLst>
          </p:cNvPr>
          <p:cNvSpPr/>
          <p:nvPr/>
        </p:nvSpPr>
        <p:spPr>
          <a:xfrm>
            <a:off x="2141789" y="4069262"/>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97A753E-F2A2-462F-928E-8FFF48BFA6F1}"/>
              </a:ext>
            </a:extLst>
          </p:cNvPr>
          <p:cNvSpPr/>
          <p:nvPr/>
        </p:nvSpPr>
        <p:spPr>
          <a:xfrm>
            <a:off x="2141789" y="1679791"/>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E2D47EF-F904-4EB7-B1D7-D71803286283}"/>
              </a:ext>
            </a:extLst>
          </p:cNvPr>
          <p:cNvSpPr/>
          <p:nvPr/>
        </p:nvSpPr>
        <p:spPr>
          <a:xfrm>
            <a:off x="3339116" y="3088657"/>
            <a:ext cx="180000" cy="1800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88FEBC5-1874-44DA-9E3E-539CB69D512A}"/>
              </a:ext>
            </a:extLst>
          </p:cNvPr>
          <p:cNvSpPr/>
          <p:nvPr/>
        </p:nvSpPr>
        <p:spPr>
          <a:xfrm>
            <a:off x="928103" y="2649296"/>
            <a:ext cx="180000" cy="1800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7212C19F-2D62-4C60-AA69-1AE295A9BE53}"/>
              </a:ext>
            </a:extLst>
          </p:cNvPr>
          <p:cNvSpPr txBox="1"/>
          <p:nvPr/>
        </p:nvSpPr>
        <p:spPr>
          <a:xfrm>
            <a:off x="393406" y="4406621"/>
            <a:ext cx="3639994" cy="2062103"/>
          </a:xfrm>
          <a:prstGeom prst="rect">
            <a:avLst/>
          </a:prstGeom>
          <a:noFill/>
        </p:spPr>
        <p:txBody>
          <a:bodyPr wrap="square" rtlCol="0">
            <a:spAutoFit/>
          </a:bodyPr>
          <a:lstStyle/>
          <a:p>
            <a:pPr marL="285750" indent="-285750">
              <a:buFont typeface="Arial" panose="020B0604020202020204" pitchFamily="34" charset="0"/>
              <a:buChar char="•"/>
            </a:pPr>
            <a:r>
              <a:rPr lang="tr-TR" sz="1600" dirty="0"/>
              <a:t>Center of </a:t>
            </a:r>
            <a:r>
              <a:rPr lang="tr-TR" sz="1600" dirty="0" err="1"/>
              <a:t>the</a:t>
            </a:r>
            <a:r>
              <a:rPr lang="tr-TR" sz="1600" dirty="0"/>
              <a:t> </a:t>
            </a:r>
            <a:r>
              <a:rPr lang="tr-TR" sz="1600" dirty="0" err="1"/>
              <a:t>structure</a:t>
            </a:r>
            <a:r>
              <a:rPr lang="tr-TR" sz="1600" dirty="0"/>
              <a:t> -&gt; Minimum </a:t>
            </a:r>
            <a:r>
              <a:rPr lang="tr-TR" sz="1600" dirty="0" err="1"/>
              <a:t>position</a:t>
            </a:r>
            <a:r>
              <a:rPr lang="tr-TR" sz="1600" dirty="0"/>
              <a:t> of V-</a:t>
            </a:r>
            <a:r>
              <a:rPr lang="tr-TR" sz="1600" dirty="0" err="1"/>
              <a:t>plot</a:t>
            </a:r>
            <a:endParaRPr lang="tr-TR" sz="1600" dirty="0"/>
          </a:p>
          <a:p>
            <a:pPr marL="285750" indent="-285750">
              <a:buFont typeface="Arial" panose="020B0604020202020204" pitchFamily="34" charset="0"/>
              <a:buChar char="•"/>
            </a:pPr>
            <a:r>
              <a:rPr lang="en-GB" sz="1600" dirty="0"/>
              <a:t>Attenuation applied one of the arms of each antenna pairs.</a:t>
            </a:r>
          </a:p>
          <a:p>
            <a:pPr marL="285750" indent="-285750">
              <a:buFont typeface="Arial" panose="020B0604020202020204" pitchFamily="34" charset="0"/>
              <a:buChar char="•"/>
            </a:pPr>
            <a:r>
              <a:rPr lang="en-GB" sz="1600" dirty="0"/>
              <a:t>Minimum position of TM V plot shifts to the attenuation applied side.</a:t>
            </a:r>
          </a:p>
          <a:p>
            <a:pPr marL="285750" indent="-285750">
              <a:buFont typeface="Arial" panose="020B0604020202020204" pitchFamily="34" charset="0"/>
              <a:buChar char="•"/>
            </a:pPr>
            <a:r>
              <a:rPr lang="en-GB" sz="1600" dirty="0"/>
              <a:t>TM signals are more sensitive to an attenuation.</a:t>
            </a:r>
          </a:p>
        </p:txBody>
      </p:sp>
      <p:pic>
        <p:nvPicPr>
          <p:cNvPr id="26" name="Picture 25">
            <a:extLst>
              <a:ext uri="{FF2B5EF4-FFF2-40B4-BE49-F238E27FC236}">
                <a16:creationId xmlns:a16="http://schemas.microsoft.com/office/drawing/2014/main" id="{A63B5A19-BDC4-4E75-8A80-52C7B1B4EFA4}"/>
              </a:ext>
            </a:extLst>
          </p:cNvPr>
          <p:cNvPicPr>
            <a:picLocks noChangeAspect="1"/>
          </p:cNvPicPr>
          <p:nvPr/>
        </p:nvPicPr>
        <p:blipFill>
          <a:blip r:embed="rId4"/>
          <a:stretch>
            <a:fillRect/>
          </a:stretch>
        </p:blipFill>
        <p:spPr>
          <a:xfrm>
            <a:off x="7928626" y="1496182"/>
            <a:ext cx="3456439" cy="2462179"/>
          </a:xfrm>
          <a:prstGeom prst="rect">
            <a:avLst/>
          </a:prstGeom>
        </p:spPr>
      </p:pic>
      <p:pic>
        <p:nvPicPr>
          <p:cNvPr id="28" name="Picture 27">
            <a:extLst>
              <a:ext uri="{FF2B5EF4-FFF2-40B4-BE49-F238E27FC236}">
                <a16:creationId xmlns:a16="http://schemas.microsoft.com/office/drawing/2014/main" id="{E87704CA-8E33-431A-9342-6C61D167C1F9}"/>
              </a:ext>
            </a:extLst>
          </p:cNvPr>
          <p:cNvPicPr>
            <a:picLocks noChangeAspect="1"/>
          </p:cNvPicPr>
          <p:nvPr/>
        </p:nvPicPr>
        <p:blipFill>
          <a:blip r:embed="rId5"/>
          <a:stretch>
            <a:fillRect/>
          </a:stretch>
        </p:blipFill>
        <p:spPr>
          <a:xfrm>
            <a:off x="4098851" y="1496182"/>
            <a:ext cx="3398832" cy="2462179"/>
          </a:xfrm>
          <a:prstGeom prst="rect">
            <a:avLst/>
          </a:prstGeom>
        </p:spPr>
      </p:pic>
      <p:pic>
        <p:nvPicPr>
          <p:cNvPr id="25" name="Picture 24" descr="Chart, line chart&#10;&#10;Description automatically generated">
            <a:extLst>
              <a:ext uri="{FF2B5EF4-FFF2-40B4-BE49-F238E27FC236}">
                <a16:creationId xmlns:a16="http://schemas.microsoft.com/office/drawing/2014/main" id="{530ABBE0-C669-4CA2-A21B-37EE9B561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8625" y="4022772"/>
            <a:ext cx="3456439" cy="2462179"/>
          </a:xfrm>
          <a:prstGeom prst="rect">
            <a:avLst/>
          </a:prstGeom>
        </p:spPr>
      </p:pic>
      <p:pic>
        <p:nvPicPr>
          <p:cNvPr id="27" name="Picture 26" descr="Chart, line chart&#10;&#10;Description automatically generated">
            <a:extLst>
              <a:ext uri="{FF2B5EF4-FFF2-40B4-BE49-F238E27FC236}">
                <a16:creationId xmlns:a16="http://schemas.microsoft.com/office/drawing/2014/main" id="{AA6764A6-91C9-48D0-9780-03725A4AE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1602" y="4022772"/>
            <a:ext cx="3398832" cy="2462179"/>
          </a:xfrm>
          <a:prstGeom prst="rect">
            <a:avLst/>
          </a:prstGeom>
        </p:spPr>
      </p:pic>
      <p:sp>
        <p:nvSpPr>
          <p:cNvPr id="29" name="TextBox 28">
            <a:extLst>
              <a:ext uri="{FF2B5EF4-FFF2-40B4-BE49-F238E27FC236}">
                <a16:creationId xmlns:a16="http://schemas.microsoft.com/office/drawing/2014/main" id="{D76F7259-4A7D-468E-A705-C31ACA3030C2}"/>
              </a:ext>
            </a:extLst>
          </p:cNvPr>
          <p:cNvSpPr txBox="1"/>
          <p:nvPr/>
        </p:nvSpPr>
        <p:spPr>
          <a:xfrm>
            <a:off x="6169563" y="1077506"/>
            <a:ext cx="3398832" cy="338554"/>
          </a:xfrm>
          <a:prstGeom prst="rect">
            <a:avLst/>
          </a:prstGeom>
          <a:noFill/>
        </p:spPr>
        <p:txBody>
          <a:bodyPr wrap="square" rtlCol="0">
            <a:spAutoFit/>
          </a:bodyPr>
          <a:lstStyle/>
          <a:p>
            <a:r>
              <a:rPr lang="en-GB" sz="1600" b="1" i="1" dirty="0">
                <a:solidFill>
                  <a:srgbClr val="000099"/>
                </a:solidFill>
              </a:rPr>
              <a:t>WFM signals for 354 </a:t>
            </a:r>
            <a:r>
              <a:rPr lang="en-GB" sz="1600" b="1" i="1" dirty="0" err="1">
                <a:solidFill>
                  <a:srgbClr val="000099"/>
                </a:solidFill>
              </a:rPr>
              <a:t>pC</a:t>
            </a:r>
            <a:r>
              <a:rPr lang="en-GB" sz="1600" b="1" i="1" dirty="0">
                <a:solidFill>
                  <a:srgbClr val="000099"/>
                </a:solidFill>
              </a:rPr>
              <a:t>, 20 bunches</a:t>
            </a:r>
          </a:p>
        </p:txBody>
      </p:sp>
      <p:sp>
        <p:nvSpPr>
          <p:cNvPr id="3" name="Rectangle 2">
            <a:extLst>
              <a:ext uri="{FF2B5EF4-FFF2-40B4-BE49-F238E27FC236}">
                <a16:creationId xmlns:a16="http://schemas.microsoft.com/office/drawing/2014/main" id="{417D4414-A805-46FE-8330-FE842BC43438}"/>
              </a:ext>
            </a:extLst>
          </p:cNvPr>
          <p:cNvSpPr/>
          <p:nvPr/>
        </p:nvSpPr>
        <p:spPr>
          <a:xfrm>
            <a:off x="4111602" y="1496182"/>
            <a:ext cx="3548080" cy="4996692"/>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3410BD9-60BB-47AD-84C4-05805A0AC20B}"/>
              </a:ext>
            </a:extLst>
          </p:cNvPr>
          <p:cNvSpPr/>
          <p:nvPr/>
        </p:nvSpPr>
        <p:spPr>
          <a:xfrm>
            <a:off x="7868979" y="1488259"/>
            <a:ext cx="3711744" cy="4996692"/>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2" name="Rectangle 21">
            <a:extLst>
              <a:ext uri="{FF2B5EF4-FFF2-40B4-BE49-F238E27FC236}">
                <a16:creationId xmlns:a16="http://schemas.microsoft.com/office/drawing/2014/main" id="{DA0A0F70-BA2C-465C-95BC-DF79311C8E5A}"/>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18</a:t>
            </a:r>
          </a:p>
        </p:txBody>
      </p:sp>
    </p:spTree>
    <p:extLst>
      <p:ext uri="{BB962C8B-B14F-4D97-AF65-F5344CB8AC3E}">
        <p14:creationId xmlns:p14="http://schemas.microsoft.com/office/powerpoint/2010/main" val="98399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C1BD-E916-4FC7-93E0-2F6AE3E0F607}"/>
              </a:ext>
            </a:extLst>
          </p:cNvPr>
          <p:cNvSpPr>
            <a:spLocks noGrp="1"/>
          </p:cNvSpPr>
          <p:nvPr>
            <p:ph type="title"/>
          </p:nvPr>
        </p:nvSpPr>
        <p:spPr/>
        <p:txBody>
          <a:bodyPr>
            <a:normAutofit/>
          </a:bodyPr>
          <a:lstStyle/>
          <a:p>
            <a:r>
              <a:rPr lang="en-GB" sz="4000" b="1" dirty="0"/>
              <a:t>Outline</a:t>
            </a:r>
          </a:p>
        </p:txBody>
      </p:sp>
      <p:sp>
        <p:nvSpPr>
          <p:cNvPr id="3" name="Content Placeholder 2">
            <a:extLst>
              <a:ext uri="{FF2B5EF4-FFF2-40B4-BE49-F238E27FC236}">
                <a16:creationId xmlns:a16="http://schemas.microsoft.com/office/drawing/2014/main" id="{32740CDD-BF0F-4FBD-9B06-5513DDA13613}"/>
              </a:ext>
            </a:extLst>
          </p:cNvPr>
          <p:cNvSpPr>
            <a:spLocks noGrp="1"/>
          </p:cNvSpPr>
          <p:nvPr>
            <p:ph idx="1"/>
          </p:nvPr>
        </p:nvSpPr>
        <p:spPr/>
        <p:txBody>
          <a:bodyPr>
            <a:normAutofit fontScale="92500" lnSpcReduction="10000"/>
          </a:bodyPr>
          <a:lstStyle/>
          <a:p>
            <a:r>
              <a:rPr lang="en-GB" b="1" dirty="0"/>
              <a:t>Introduction</a:t>
            </a:r>
          </a:p>
          <a:p>
            <a:r>
              <a:rPr lang="en-GB" b="1" dirty="0">
                <a:solidFill>
                  <a:srgbClr val="FF0000"/>
                </a:solidFill>
              </a:rPr>
              <a:t>W</a:t>
            </a:r>
            <a:r>
              <a:rPr lang="en-GB" b="1" dirty="0"/>
              <a:t>ake</a:t>
            </a:r>
            <a:r>
              <a:rPr lang="en-GB" b="1" dirty="0">
                <a:solidFill>
                  <a:srgbClr val="FF0000"/>
                </a:solidFill>
              </a:rPr>
              <a:t>f</a:t>
            </a:r>
            <a:r>
              <a:rPr lang="en-GB" b="1" dirty="0"/>
              <a:t>ield </a:t>
            </a:r>
            <a:r>
              <a:rPr lang="en-GB" b="1" dirty="0">
                <a:solidFill>
                  <a:srgbClr val="FF0000"/>
                </a:solidFill>
              </a:rPr>
              <a:t>M</a:t>
            </a:r>
            <a:r>
              <a:rPr lang="en-GB" b="1" dirty="0"/>
              <a:t>onitors (</a:t>
            </a:r>
            <a:r>
              <a:rPr lang="en-GB" b="1" dirty="0">
                <a:solidFill>
                  <a:srgbClr val="FF0000"/>
                </a:solidFill>
              </a:rPr>
              <a:t>WFM</a:t>
            </a:r>
            <a:r>
              <a:rPr lang="en-GB" b="1" dirty="0"/>
              <a:t>) as Beam Position Monitors:</a:t>
            </a:r>
            <a:r>
              <a:rPr lang="tr-TR" b="1" dirty="0"/>
              <a:t> </a:t>
            </a:r>
            <a:r>
              <a:rPr lang="en-GB" b="1" dirty="0"/>
              <a:t>Accuracy Measurements and Simulations</a:t>
            </a:r>
          </a:p>
          <a:p>
            <a:pPr lvl="1"/>
            <a:r>
              <a:rPr lang="en-GB" dirty="0"/>
              <a:t>Beam Experiments at </a:t>
            </a:r>
            <a:r>
              <a:rPr lang="tr-TR" dirty="0">
                <a:solidFill>
                  <a:srgbClr val="FF0000"/>
                </a:solidFill>
              </a:rPr>
              <a:t>C</a:t>
            </a:r>
            <a:r>
              <a:rPr lang="tr-TR" dirty="0"/>
              <a:t>ERN </a:t>
            </a:r>
            <a:r>
              <a:rPr lang="tr-TR" dirty="0" err="1">
                <a:solidFill>
                  <a:srgbClr val="FF0000"/>
                </a:solidFill>
              </a:rPr>
              <a:t>L</a:t>
            </a:r>
            <a:r>
              <a:rPr lang="tr-TR" dirty="0" err="1"/>
              <a:t>inear</a:t>
            </a:r>
            <a:r>
              <a:rPr lang="tr-TR" dirty="0"/>
              <a:t> </a:t>
            </a:r>
            <a:r>
              <a:rPr lang="tr-TR" dirty="0" err="1">
                <a:solidFill>
                  <a:srgbClr val="FF0000"/>
                </a:solidFill>
              </a:rPr>
              <a:t>E</a:t>
            </a:r>
            <a:r>
              <a:rPr lang="tr-TR" dirty="0" err="1"/>
              <a:t>lectron</a:t>
            </a:r>
            <a:r>
              <a:rPr lang="tr-TR" dirty="0"/>
              <a:t> </a:t>
            </a:r>
            <a:r>
              <a:rPr lang="tr-TR" dirty="0">
                <a:solidFill>
                  <a:srgbClr val="FF0000"/>
                </a:solidFill>
              </a:rPr>
              <a:t>A</a:t>
            </a:r>
            <a:r>
              <a:rPr lang="tr-TR" dirty="0"/>
              <a:t>ccelerator </a:t>
            </a:r>
            <a:r>
              <a:rPr lang="tr-TR" dirty="0" err="1"/>
              <a:t>for</a:t>
            </a:r>
            <a:r>
              <a:rPr lang="tr-TR" dirty="0"/>
              <a:t> </a:t>
            </a:r>
            <a:r>
              <a:rPr lang="tr-TR" dirty="0" err="1">
                <a:solidFill>
                  <a:srgbClr val="FF0000"/>
                </a:solidFill>
              </a:rPr>
              <a:t>R</a:t>
            </a:r>
            <a:r>
              <a:rPr lang="tr-TR" dirty="0" err="1"/>
              <a:t>esearch</a:t>
            </a:r>
            <a:r>
              <a:rPr lang="tr-TR" dirty="0"/>
              <a:t> (</a:t>
            </a:r>
            <a:r>
              <a:rPr lang="en-GB" dirty="0">
                <a:solidFill>
                  <a:srgbClr val="FF0000"/>
                </a:solidFill>
              </a:rPr>
              <a:t>CLEAR</a:t>
            </a:r>
            <a:r>
              <a:rPr lang="tr-TR" dirty="0"/>
              <a:t>)</a:t>
            </a:r>
            <a:r>
              <a:rPr lang="en-GB" dirty="0"/>
              <a:t> Facility</a:t>
            </a:r>
          </a:p>
          <a:p>
            <a:pPr lvl="1"/>
            <a:r>
              <a:rPr lang="tr-TR" dirty="0"/>
              <a:t>3D </a:t>
            </a:r>
            <a:r>
              <a:rPr lang="tr-TR" dirty="0" err="1"/>
              <a:t>Electromagnetic</a:t>
            </a:r>
            <a:r>
              <a:rPr lang="en-GB" dirty="0"/>
              <a:t> Simulations in Response to Probe Beam</a:t>
            </a:r>
            <a:endParaRPr lang="tr-TR" dirty="0"/>
          </a:p>
          <a:p>
            <a:pPr lvl="1"/>
            <a:r>
              <a:rPr lang="tr-TR" dirty="0" err="1"/>
              <a:t>Results</a:t>
            </a:r>
            <a:endParaRPr lang="en-GB" dirty="0"/>
          </a:p>
          <a:p>
            <a:r>
              <a:rPr lang="en-GB" b="1" dirty="0"/>
              <a:t>Design and Construction of a 3D Printed </a:t>
            </a:r>
            <a:r>
              <a:rPr lang="tr-TR" b="1" dirty="0"/>
              <a:t>X-</a:t>
            </a:r>
            <a:r>
              <a:rPr lang="tr-TR" b="1" dirty="0" err="1"/>
              <a:t>Band</a:t>
            </a:r>
            <a:r>
              <a:rPr lang="tr-TR" b="1" dirty="0"/>
              <a:t> </a:t>
            </a:r>
            <a:r>
              <a:rPr lang="en-GB" b="1" dirty="0"/>
              <a:t>Spiral</a:t>
            </a:r>
            <a:r>
              <a:rPr lang="tr-TR" b="1" dirty="0"/>
              <a:t> RF</a:t>
            </a:r>
            <a:r>
              <a:rPr lang="en-GB" b="1" dirty="0"/>
              <a:t> Load</a:t>
            </a:r>
          </a:p>
          <a:p>
            <a:pPr lvl="1"/>
            <a:r>
              <a:rPr lang="en-GB" dirty="0"/>
              <a:t>RF Design Steps</a:t>
            </a:r>
          </a:p>
          <a:p>
            <a:pPr lvl="1"/>
            <a:r>
              <a:rPr lang="en-GB" dirty="0"/>
              <a:t>RF Performance of Manufactured Loads</a:t>
            </a:r>
            <a:endParaRPr lang="tr-TR" dirty="0"/>
          </a:p>
          <a:p>
            <a:pPr lvl="1"/>
            <a:r>
              <a:rPr lang="tr-TR" dirty="0" err="1"/>
              <a:t>Results</a:t>
            </a:r>
            <a:endParaRPr lang="en-GB" dirty="0"/>
          </a:p>
          <a:p>
            <a:r>
              <a:rPr lang="en-GB" b="1" dirty="0"/>
              <a:t>Conclusions</a:t>
            </a:r>
          </a:p>
        </p:txBody>
      </p:sp>
      <p:sp>
        <p:nvSpPr>
          <p:cNvPr id="5" name="Rectangle 4">
            <a:extLst>
              <a:ext uri="{FF2B5EF4-FFF2-40B4-BE49-F238E27FC236}">
                <a16:creationId xmlns:a16="http://schemas.microsoft.com/office/drawing/2014/main" id="{6145732B-AFF8-4B32-9B60-C9CA16C7A10A}"/>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Tree>
    <p:extLst>
      <p:ext uri="{BB962C8B-B14F-4D97-AF65-F5344CB8AC3E}">
        <p14:creationId xmlns:p14="http://schemas.microsoft.com/office/powerpoint/2010/main" val="1572548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a:xfrm>
            <a:off x="838200" y="365125"/>
            <a:ext cx="10515600" cy="935129"/>
          </a:xfrm>
        </p:spPr>
        <p:txBody>
          <a:bodyPr>
            <a:normAutofit/>
          </a:bodyPr>
          <a:lstStyle/>
          <a:p>
            <a:pPr lvl="1"/>
            <a:r>
              <a:rPr lang="en-GB" sz="3600" b="1" dirty="0">
                <a:latin typeface="+mj-lt"/>
              </a:rPr>
              <a:t>Response of WFM Signals to Distorted Bunch Trains</a:t>
            </a:r>
          </a:p>
        </p:txBody>
      </p:sp>
      <p:sp>
        <p:nvSpPr>
          <p:cNvPr id="3" name="TextBox 2">
            <a:extLst>
              <a:ext uri="{FF2B5EF4-FFF2-40B4-BE49-F238E27FC236}">
                <a16:creationId xmlns:a16="http://schemas.microsoft.com/office/drawing/2014/main" id="{52D433B8-70BE-4C18-9C99-5FE7AC731260}"/>
              </a:ext>
            </a:extLst>
          </p:cNvPr>
          <p:cNvSpPr txBox="1"/>
          <p:nvPr/>
        </p:nvSpPr>
        <p:spPr>
          <a:xfrm>
            <a:off x="792172" y="2674327"/>
            <a:ext cx="4755495" cy="2246769"/>
          </a:xfrm>
          <a:prstGeom prst="rect">
            <a:avLst/>
          </a:prstGeom>
          <a:noFill/>
        </p:spPr>
        <p:txBody>
          <a:bodyPr wrap="square" rtlCol="0">
            <a:spAutoFit/>
          </a:bodyPr>
          <a:lstStyle/>
          <a:p>
            <a:pPr marL="285750" indent="-285750">
              <a:buFont typeface="Arial" panose="020B0604020202020204" pitchFamily="34" charset="0"/>
              <a:buChar char="•"/>
            </a:pPr>
            <a:r>
              <a:rPr lang="en-GB" sz="1400" b="1" dirty="0"/>
              <a:t>Discrete random probability distribution </a:t>
            </a:r>
            <a:r>
              <a:rPr lang="en-GB" sz="1400" dirty="0"/>
              <a:t>of the WFM signals used to create distorted bunch trains.</a:t>
            </a:r>
          </a:p>
          <a:p>
            <a:pPr marL="285750" indent="-285750">
              <a:buFont typeface="Arial" panose="020B0604020202020204" pitchFamily="34" charset="0"/>
              <a:buChar char="•"/>
            </a:pPr>
            <a:r>
              <a:rPr lang="en-GB" sz="1400" dirty="0"/>
              <a:t>1.5 GHz bunch spacing kept the same since there was no significant change on the laser pulsing system of the photo-injector during the experiment.</a:t>
            </a:r>
          </a:p>
          <a:p>
            <a:pPr marL="285750" indent="-285750">
              <a:buFont typeface="Arial" panose="020B0604020202020204" pitchFamily="34" charset="0"/>
              <a:buChar char="•"/>
            </a:pPr>
            <a:r>
              <a:rPr lang="en-GB" sz="1400" dirty="0"/>
              <a:t>Bunch train creation was done in the same way as perfect bunch trains except using probability distribution while choosing the WFM signal in the train.</a:t>
            </a:r>
          </a:p>
          <a:p>
            <a:pPr marL="285750" indent="-285750">
              <a:buFont typeface="Arial" panose="020B0604020202020204" pitchFamily="34" charset="0"/>
              <a:buChar char="•"/>
            </a:pPr>
            <a:r>
              <a:rPr lang="en-GB" sz="1400" dirty="0"/>
              <a:t>The WFM response is simulated as the statistic result for 1000 sequences for each scan.</a:t>
            </a:r>
          </a:p>
        </p:txBody>
      </p:sp>
      <p:pic>
        <p:nvPicPr>
          <p:cNvPr id="6" name="Picture 5" descr="Chart, scatter chart&#10;&#10;Description automatically generated">
            <a:extLst>
              <a:ext uri="{FF2B5EF4-FFF2-40B4-BE49-F238E27FC236}">
                <a16:creationId xmlns:a16="http://schemas.microsoft.com/office/drawing/2014/main" id="{39693C6C-68B9-4D64-86CE-DADBCF8C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33" y="1359501"/>
            <a:ext cx="4318572" cy="1324545"/>
          </a:xfrm>
          <a:prstGeom prst="rect">
            <a:avLst/>
          </a:prstGeom>
        </p:spPr>
      </p:pic>
      <p:pic>
        <p:nvPicPr>
          <p:cNvPr id="5" name="Picture 4">
            <a:extLst>
              <a:ext uri="{FF2B5EF4-FFF2-40B4-BE49-F238E27FC236}">
                <a16:creationId xmlns:a16="http://schemas.microsoft.com/office/drawing/2014/main" id="{BCA4675C-E628-4F35-A69E-CAA11A7336BE}"/>
              </a:ext>
            </a:extLst>
          </p:cNvPr>
          <p:cNvPicPr>
            <a:picLocks noChangeAspect="1"/>
          </p:cNvPicPr>
          <p:nvPr/>
        </p:nvPicPr>
        <p:blipFill>
          <a:blip r:embed="rId4"/>
          <a:stretch>
            <a:fillRect/>
          </a:stretch>
        </p:blipFill>
        <p:spPr>
          <a:xfrm>
            <a:off x="838200" y="4917277"/>
            <a:ext cx="3008045" cy="161261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B3011C-4FB3-49F2-B09C-A85034AB83FD}"/>
                  </a:ext>
                </a:extLst>
              </p:cNvPr>
              <p:cNvSpPr txBox="1"/>
              <p:nvPr/>
            </p:nvSpPr>
            <p:spPr>
              <a:xfrm>
                <a:off x="3800217" y="5499396"/>
                <a:ext cx="7927185"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t>Least squares polynomial regression (</a:t>
                </a:r>
                <a14:m>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𝑅</m:t>
                        </m:r>
                      </m:e>
                      <m:sup>
                        <m:r>
                          <a:rPr lang="en-GB" sz="1400" b="0" i="1" smtClean="0">
                            <a:latin typeface="Cambria Math" panose="02040503050406030204" pitchFamily="18" charset="0"/>
                          </a:rPr>
                          <m:t>2</m:t>
                        </m:r>
                      </m:sup>
                    </m:sSup>
                    <m:r>
                      <a:rPr lang="en-GB" sz="1400" b="0" i="1" smtClean="0">
                        <a:latin typeface="Cambria Math" panose="02040503050406030204" pitchFamily="18" charset="0"/>
                      </a:rPr>
                      <m:t>&gt;0.9</m:t>
                    </m:r>
                  </m:oMath>
                </a14:m>
                <a:r>
                  <a:rPr lang="en-GB" sz="1400" dirty="0"/>
                  <a:t>) </a:t>
                </a:r>
                <a:r>
                  <a:rPr lang="tr-TR" sz="1400" dirty="0" err="1"/>
                  <a:t>was</a:t>
                </a:r>
                <a:r>
                  <a:rPr lang="tr-TR" sz="1400" dirty="0"/>
                  <a:t> </a:t>
                </a:r>
                <a:r>
                  <a:rPr lang="tr-TR" sz="1400" dirty="0" err="1"/>
                  <a:t>applied</a:t>
                </a:r>
                <a:r>
                  <a:rPr lang="tr-TR" sz="1400" dirty="0"/>
                  <a:t> </a:t>
                </a:r>
                <a:r>
                  <a:rPr lang="en-GB" sz="1400" dirty="0"/>
                  <a:t>for each beam scan sequence and minimum position estimation.</a:t>
                </a:r>
                <a:r>
                  <a:rPr lang="tr-TR" sz="1400" dirty="0"/>
                  <a:t> </a:t>
                </a:r>
                <a:r>
                  <a:rPr lang="en-GB" sz="1400" dirty="0"/>
                  <a:t>Same procedure for 1000 iterations.</a:t>
                </a:r>
              </a:p>
              <a:p>
                <a:pPr marL="285750" indent="-285750">
                  <a:buFont typeface="Arial" panose="020B0604020202020204" pitchFamily="34" charset="0"/>
                  <a:buChar char="•"/>
                </a:pPr>
                <a:r>
                  <a:rPr lang="en-GB" sz="1400" dirty="0"/>
                  <a:t>The minimum position </a:t>
                </a:r>
                <a:r>
                  <a:rPr lang="en-GB" sz="1400" b="1" i="1" dirty="0"/>
                  <a:t>differences</a:t>
                </a:r>
                <a:r>
                  <a:rPr lang="en-GB" sz="1400" dirty="0"/>
                  <a:t> between TE and TM signals </a:t>
                </a:r>
                <a:r>
                  <a:rPr lang="tr-TR" sz="1400" dirty="0" err="1"/>
                  <a:t>showed</a:t>
                </a:r>
                <a:r>
                  <a:rPr lang="tr-TR" sz="1400" dirty="0"/>
                  <a:t> </a:t>
                </a:r>
                <a:r>
                  <a:rPr lang="tr-TR" sz="1400" b="1" i="1" dirty="0" err="1"/>
                  <a:t>close</a:t>
                </a:r>
                <a:r>
                  <a:rPr lang="tr-TR" sz="1400" b="1" i="1" dirty="0"/>
                  <a:t> </a:t>
                </a:r>
                <a:r>
                  <a:rPr lang="tr-TR" sz="1400" b="1" i="1" dirty="0" err="1"/>
                  <a:t>results</a:t>
                </a:r>
                <a:r>
                  <a:rPr lang="tr-TR" sz="1400" b="1" i="1" dirty="0"/>
                  <a:t> </a:t>
                </a:r>
                <a:r>
                  <a:rPr lang="tr-TR" sz="1400" b="1" i="1" dirty="0" err="1"/>
                  <a:t>for</a:t>
                </a:r>
                <a:r>
                  <a:rPr lang="tr-TR" sz="1400" b="1" i="1" dirty="0"/>
                  <a:t> </a:t>
                </a:r>
                <a:r>
                  <a:rPr lang="tr-TR" sz="1400" b="1" i="1" dirty="0" err="1"/>
                  <a:t>the</a:t>
                </a:r>
                <a:r>
                  <a:rPr lang="tr-TR" sz="1400" b="1" i="1" dirty="0"/>
                  <a:t> </a:t>
                </a:r>
                <a:r>
                  <a:rPr lang="tr-TR" sz="1400" b="1" i="1" dirty="0" err="1"/>
                  <a:t>same</a:t>
                </a:r>
                <a:r>
                  <a:rPr lang="tr-TR" sz="1400" b="1" i="1" dirty="0"/>
                  <a:t> </a:t>
                </a:r>
                <a:r>
                  <a:rPr lang="tr-TR" sz="1400" b="1" i="1" dirty="0" err="1"/>
                  <a:t>distortion</a:t>
                </a:r>
                <a:r>
                  <a:rPr lang="tr-TR" sz="1400" b="1" i="1" dirty="0"/>
                  <a:t> </a:t>
                </a:r>
                <a:r>
                  <a:rPr lang="tr-TR" sz="1400" dirty="0" err="1"/>
                  <a:t>and</a:t>
                </a:r>
                <a:r>
                  <a:rPr lang="tr-TR" sz="1400" dirty="0"/>
                  <a:t> </a:t>
                </a:r>
                <a:r>
                  <a:rPr lang="en-GB" sz="1400" b="1" i="1" dirty="0"/>
                  <a:t>increased with an increasing distortion</a:t>
                </a:r>
                <a:r>
                  <a:rPr lang="en-GB" sz="1400" dirty="0"/>
                  <a:t>.</a:t>
                </a:r>
              </a:p>
            </p:txBody>
          </p:sp>
        </mc:Choice>
        <mc:Fallback xmlns="">
          <p:sp>
            <p:nvSpPr>
              <p:cNvPr id="9" name="TextBox 8">
                <a:extLst>
                  <a:ext uri="{FF2B5EF4-FFF2-40B4-BE49-F238E27FC236}">
                    <a16:creationId xmlns:a16="http://schemas.microsoft.com/office/drawing/2014/main" id="{56B3011C-4FB3-49F2-B09C-A85034AB83FD}"/>
                  </a:ext>
                </a:extLst>
              </p:cNvPr>
              <p:cNvSpPr txBox="1">
                <a:spLocks noRot="1" noChangeAspect="1" noMove="1" noResize="1" noEditPoints="1" noAdjustHandles="1" noChangeArrowheads="1" noChangeShapeType="1" noTextEdit="1"/>
              </p:cNvSpPr>
              <p:nvPr/>
            </p:nvSpPr>
            <p:spPr>
              <a:xfrm>
                <a:off x="3800217" y="5499396"/>
                <a:ext cx="7927185" cy="954107"/>
              </a:xfrm>
              <a:prstGeom prst="rect">
                <a:avLst/>
              </a:prstGeom>
              <a:blipFill>
                <a:blip r:embed="rId5"/>
                <a:stretch>
                  <a:fillRect l="-77" t="-637" b="-5732"/>
                </a:stretch>
              </a:blipFill>
            </p:spPr>
            <p:txBody>
              <a:bodyPr/>
              <a:lstStyle/>
              <a:p>
                <a:r>
                  <a:rPr lang="tr-TR">
                    <a:noFill/>
                  </a:rPr>
                  <a:t> </a:t>
                </a:r>
              </a:p>
            </p:txBody>
          </p:sp>
        </mc:Fallback>
      </mc:AlternateContent>
      <p:sp>
        <p:nvSpPr>
          <p:cNvPr id="11" name="Rectangle 10">
            <a:extLst>
              <a:ext uri="{FF2B5EF4-FFF2-40B4-BE49-F238E27FC236}">
                <a16:creationId xmlns:a16="http://schemas.microsoft.com/office/drawing/2014/main" id="{4B43AABE-E87B-4D67-91EF-B4E85A85C7F4}"/>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19</a:t>
            </a:r>
          </a:p>
        </p:txBody>
      </p:sp>
      <p:pic>
        <p:nvPicPr>
          <p:cNvPr id="12" name="Picture 11">
            <a:extLst>
              <a:ext uri="{FF2B5EF4-FFF2-40B4-BE49-F238E27FC236}">
                <a16:creationId xmlns:a16="http://schemas.microsoft.com/office/drawing/2014/main" id="{C1BE92D9-5F8D-4EDC-AA05-A386FE61BEB0}"/>
              </a:ext>
            </a:extLst>
          </p:cNvPr>
          <p:cNvPicPr>
            <a:picLocks noChangeAspect="1"/>
          </p:cNvPicPr>
          <p:nvPr/>
        </p:nvPicPr>
        <p:blipFill>
          <a:blip r:embed="rId6"/>
          <a:stretch>
            <a:fillRect/>
          </a:stretch>
        </p:blipFill>
        <p:spPr>
          <a:xfrm>
            <a:off x="5657208" y="1313675"/>
            <a:ext cx="2962662" cy="2110439"/>
          </a:xfrm>
          <a:prstGeom prst="rect">
            <a:avLst/>
          </a:prstGeom>
        </p:spPr>
      </p:pic>
      <p:pic>
        <p:nvPicPr>
          <p:cNvPr id="13" name="Picture 12">
            <a:extLst>
              <a:ext uri="{FF2B5EF4-FFF2-40B4-BE49-F238E27FC236}">
                <a16:creationId xmlns:a16="http://schemas.microsoft.com/office/drawing/2014/main" id="{5D755321-B40D-4E31-9BA5-CD0BB0641992}"/>
              </a:ext>
            </a:extLst>
          </p:cNvPr>
          <p:cNvPicPr>
            <a:picLocks noChangeAspect="1"/>
          </p:cNvPicPr>
          <p:nvPr/>
        </p:nvPicPr>
        <p:blipFill>
          <a:blip r:embed="rId7"/>
          <a:stretch>
            <a:fillRect/>
          </a:stretch>
        </p:blipFill>
        <p:spPr>
          <a:xfrm>
            <a:off x="8619870" y="1324618"/>
            <a:ext cx="2962662" cy="2110439"/>
          </a:xfrm>
          <a:prstGeom prst="rect">
            <a:avLst/>
          </a:prstGeom>
        </p:spPr>
      </p:pic>
      <p:pic>
        <p:nvPicPr>
          <p:cNvPr id="14" name="Picture 13">
            <a:extLst>
              <a:ext uri="{FF2B5EF4-FFF2-40B4-BE49-F238E27FC236}">
                <a16:creationId xmlns:a16="http://schemas.microsoft.com/office/drawing/2014/main" id="{E4841150-A10D-4677-A735-80F1FD407E10}"/>
              </a:ext>
            </a:extLst>
          </p:cNvPr>
          <p:cNvPicPr>
            <a:picLocks noChangeAspect="1"/>
          </p:cNvPicPr>
          <p:nvPr/>
        </p:nvPicPr>
        <p:blipFill>
          <a:blip r:embed="rId8"/>
          <a:stretch>
            <a:fillRect/>
          </a:stretch>
        </p:blipFill>
        <p:spPr>
          <a:xfrm>
            <a:off x="8521115" y="3453721"/>
            <a:ext cx="3061417" cy="2110439"/>
          </a:xfrm>
          <a:prstGeom prst="rect">
            <a:avLst/>
          </a:prstGeom>
        </p:spPr>
      </p:pic>
      <p:pic>
        <p:nvPicPr>
          <p:cNvPr id="15" name="Picture 14">
            <a:extLst>
              <a:ext uri="{FF2B5EF4-FFF2-40B4-BE49-F238E27FC236}">
                <a16:creationId xmlns:a16="http://schemas.microsoft.com/office/drawing/2014/main" id="{E724E9EB-7B9D-43B0-A2ED-89AE3730A887}"/>
              </a:ext>
            </a:extLst>
          </p:cNvPr>
          <p:cNvPicPr>
            <a:picLocks noChangeAspect="1"/>
          </p:cNvPicPr>
          <p:nvPr/>
        </p:nvPicPr>
        <p:blipFill>
          <a:blip r:embed="rId9"/>
          <a:stretch>
            <a:fillRect/>
          </a:stretch>
        </p:blipFill>
        <p:spPr>
          <a:xfrm>
            <a:off x="5582227" y="3433886"/>
            <a:ext cx="3037643" cy="2110439"/>
          </a:xfrm>
          <a:prstGeom prst="rect">
            <a:avLst/>
          </a:prstGeom>
        </p:spPr>
      </p:pic>
      <p:sp>
        <p:nvSpPr>
          <p:cNvPr id="4" name="TextBox 3">
            <a:extLst>
              <a:ext uri="{FF2B5EF4-FFF2-40B4-BE49-F238E27FC236}">
                <a16:creationId xmlns:a16="http://schemas.microsoft.com/office/drawing/2014/main" id="{4CE326B3-A21B-4673-A33A-4601CB0244BD}"/>
              </a:ext>
            </a:extLst>
          </p:cNvPr>
          <p:cNvSpPr txBox="1"/>
          <p:nvPr/>
        </p:nvSpPr>
        <p:spPr>
          <a:xfrm>
            <a:off x="10664207" y="2072241"/>
            <a:ext cx="747320" cy="577081"/>
          </a:xfrm>
          <a:prstGeom prst="rect">
            <a:avLst/>
          </a:prstGeom>
          <a:noFill/>
        </p:spPr>
        <p:txBody>
          <a:bodyPr wrap="none" rtlCol="0">
            <a:spAutoFit/>
          </a:bodyPr>
          <a:lstStyle/>
          <a:p>
            <a:r>
              <a:rPr lang="el-GR" sz="1050" b="1" dirty="0">
                <a:solidFill>
                  <a:schemeClr val="accent1"/>
                </a:solidFill>
              </a:rPr>
              <a:t>σ</a:t>
            </a:r>
            <a:r>
              <a:rPr lang="en-GB" sz="1050" b="1" dirty="0">
                <a:solidFill>
                  <a:schemeClr val="accent1"/>
                </a:solidFill>
              </a:rPr>
              <a:t>=540 </a:t>
            </a:r>
            <a:r>
              <a:rPr lang="el-GR" sz="1050" b="1" dirty="0">
                <a:solidFill>
                  <a:schemeClr val="accent1"/>
                </a:solidFill>
              </a:rPr>
              <a:t>μ</a:t>
            </a:r>
            <a:r>
              <a:rPr lang="en-GB" sz="1050" b="1" dirty="0">
                <a:solidFill>
                  <a:schemeClr val="accent1"/>
                </a:solidFill>
              </a:rPr>
              <a:t>m</a:t>
            </a:r>
            <a:endParaRPr lang="en-GB" sz="1050" b="1" dirty="0">
              <a:solidFill>
                <a:schemeClr val="accent6"/>
              </a:solidFill>
            </a:endParaRPr>
          </a:p>
          <a:p>
            <a:r>
              <a:rPr lang="el-GR" sz="1050" b="1" dirty="0">
                <a:solidFill>
                  <a:schemeClr val="accent2"/>
                </a:solidFill>
              </a:rPr>
              <a:t>σ</a:t>
            </a:r>
            <a:r>
              <a:rPr lang="en-GB" sz="1050" b="1" dirty="0">
                <a:solidFill>
                  <a:schemeClr val="accent2"/>
                </a:solidFill>
              </a:rPr>
              <a:t>=290 </a:t>
            </a:r>
            <a:r>
              <a:rPr lang="el-GR" sz="1050" b="1" dirty="0">
                <a:solidFill>
                  <a:schemeClr val="accent2"/>
                </a:solidFill>
              </a:rPr>
              <a:t>μ</a:t>
            </a:r>
            <a:r>
              <a:rPr lang="en-GB" sz="1050" b="1" dirty="0">
                <a:solidFill>
                  <a:schemeClr val="accent2"/>
                </a:solidFill>
              </a:rPr>
              <a:t>m</a:t>
            </a:r>
            <a:endParaRPr lang="en-GB" sz="1050" b="1" dirty="0">
              <a:solidFill>
                <a:schemeClr val="accent6"/>
              </a:solidFill>
            </a:endParaRPr>
          </a:p>
          <a:p>
            <a:r>
              <a:rPr lang="el-GR" sz="1050" b="1" dirty="0">
                <a:solidFill>
                  <a:schemeClr val="accent6"/>
                </a:solidFill>
              </a:rPr>
              <a:t>σ</a:t>
            </a:r>
            <a:r>
              <a:rPr lang="en-GB" sz="1050" b="1" dirty="0">
                <a:solidFill>
                  <a:schemeClr val="accent6"/>
                </a:solidFill>
              </a:rPr>
              <a:t>=110 </a:t>
            </a:r>
            <a:r>
              <a:rPr lang="el-GR" sz="1050" b="1" dirty="0">
                <a:solidFill>
                  <a:schemeClr val="accent6"/>
                </a:solidFill>
              </a:rPr>
              <a:t>μ</a:t>
            </a:r>
            <a:r>
              <a:rPr lang="en-GB" sz="1050" b="1" dirty="0">
                <a:solidFill>
                  <a:schemeClr val="accent6"/>
                </a:solidFill>
              </a:rPr>
              <a:t>m</a:t>
            </a:r>
          </a:p>
        </p:txBody>
      </p:sp>
      <p:sp>
        <p:nvSpPr>
          <p:cNvPr id="16" name="TextBox 15">
            <a:extLst>
              <a:ext uri="{FF2B5EF4-FFF2-40B4-BE49-F238E27FC236}">
                <a16:creationId xmlns:a16="http://schemas.microsoft.com/office/drawing/2014/main" id="{59AC749D-C002-4786-A8A3-D037A5CF7455}"/>
              </a:ext>
            </a:extLst>
          </p:cNvPr>
          <p:cNvSpPr txBox="1"/>
          <p:nvPr/>
        </p:nvSpPr>
        <p:spPr>
          <a:xfrm>
            <a:off x="10604782" y="4188018"/>
            <a:ext cx="747320" cy="577081"/>
          </a:xfrm>
          <a:prstGeom prst="rect">
            <a:avLst/>
          </a:prstGeom>
          <a:noFill/>
        </p:spPr>
        <p:txBody>
          <a:bodyPr wrap="none" rtlCol="0">
            <a:spAutoFit/>
          </a:bodyPr>
          <a:lstStyle/>
          <a:p>
            <a:r>
              <a:rPr lang="el-GR" sz="1050" b="1" dirty="0">
                <a:solidFill>
                  <a:schemeClr val="accent1"/>
                </a:solidFill>
              </a:rPr>
              <a:t>σ</a:t>
            </a:r>
            <a:r>
              <a:rPr lang="en-GB" sz="1050" b="1" dirty="0">
                <a:solidFill>
                  <a:schemeClr val="accent1"/>
                </a:solidFill>
              </a:rPr>
              <a:t>=540 </a:t>
            </a:r>
            <a:r>
              <a:rPr lang="el-GR" sz="1050" b="1" dirty="0">
                <a:solidFill>
                  <a:schemeClr val="accent1"/>
                </a:solidFill>
              </a:rPr>
              <a:t>μ</a:t>
            </a:r>
            <a:r>
              <a:rPr lang="en-GB" sz="1050" b="1" dirty="0">
                <a:solidFill>
                  <a:schemeClr val="accent1"/>
                </a:solidFill>
              </a:rPr>
              <a:t>m</a:t>
            </a:r>
            <a:endParaRPr lang="en-GB" sz="1050" b="1" dirty="0">
              <a:solidFill>
                <a:schemeClr val="accent6"/>
              </a:solidFill>
            </a:endParaRPr>
          </a:p>
          <a:p>
            <a:r>
              <a:rPr lang="el-GR" sz="1050" b="1" dirty="0">
                <a:solidFill>
                  <a:schemeClr val="accent2"/>
                </a:solidFill>
              </a:rPr>
              <a:t>σ</a:t>
            </a:r>
            <a:r>
              <a:rPr lang="en-GB" sz="1050" b="1" dirty="0">
                <a:solidFill>
                  <a:schemeClr val="accent2"/>
                </a:solidFill>
              </a:rPr>
              <a:t>=290 </a:t>
            </a:r>
            <a:r>
              <a:rPr lang="el-GR" sz="1050" b="1" dirty="0">
                <a:solidFill>
                  <a:schemeClr val="accent2"/>
                </a:solidFill>
              </a:rPr>
              <a:t>μ</a:t>
            </a:r>
            <a:r>
              <a:rPr lang="en-GB" sz="1050" b="1" dirty="0">
                <a:solidFill>
                  <a:schemeClr val="accent2"/>
                </a:solidFill>
              </a:rPr>
              <a:t>m</a:t>
            </a:r>
            <a:endParaRPr lang="en-GB" sz="1050" b="1" dirty="0">
              <a:solidFill>
                <a:schemeClr val="accent6"/>
              </a:solidFill>
            </a:endParaRPr>
          </a:p>
          <a:p>
            <a:r>
              <a:rPr lang="el-GR" sz="1050" b="1" dirty="0">
                <a:solidFill>
                  <a:schemeClr val="accent6"/>
                </a:solidFill>
              </a:rPr>
              <a:t>σ</a:t>
            </a:r>
            <a:r>
              <a:rPr lang="en-GB" sz="1050" b="1" dirty="0">
                <a:solidFill>
                  <a:schemeClr val="accent6"/>
                </a:solidFill>
              </a:rPr>
              <a:t>=110 </a:t>
            </a:r>
            <a:r>
              <a:rPr lang="el-GR" sz="1050" b="1" dirty="0">
                <a:solidFill>
                  <a:schemeClr val="accent6"/>
                </a:solidFill>
              </a:rPr>
              <a:t>μ</a:t>
            </a:r>
            <a:r>
              <a:rPr lang="en-GB" sz="1050" b="1" dirty="0">
                <a:solidFill>
                  <a:schemeClr val="accent6"/>
                </a:solidFill>
              </a:rPr>
              <a:t>m</a:t>
            </a:r>
          </a:p>
        </p:txBody>
      </p:sp>
      <p:sp>
        <p:nvSpPr>
          <p:cNvPr id="17" name="TextBox 16">
            <a:extLst>
              <a:ext uri="{FF2B5EF4-FFF2-40B4-BE49-F238E27FC236}">
                <a16:creationId xmlns:a16="http://schemas.microsoft.com/office/drawing/2014/main" id="{E1FB7DE3-6DDD-42A1-9014-A91931C47D94}"/>
              </a:ext>
            </a:extLst>
          </p:cNvPr>
          <p:cNvSpPr txBox="1"/>
          <p:nvPr/>
        </p:nvSpPr>
        <p:spPr>
          <a:xfrm>
            <a:off x="7670900" y="2072240"/>
            <a:ext cx="747320" cy="577081"/>
          </a:xfrm>
          <a:prstGeom prst="rect">
            <a:avLst/>
          </a:prstGeom>
          <a:noFill/>
        </p:spPr>
        <p:txBody>
          <a:bodyPr wrap="none" rtlCol="0">
            <a:spAutoFit/>
          </a:bodyPr>
          <a:lstStyle/>
          <a:p>
            <a:r>
              <a:rPr lang="el-GR" sz="1050" b="1" dirty="0">
                <a:solidFill>
                  <a:schemeClr val="accent1"/>
                </a:solidFill>
              </a:rPr>
              <a:t>σ</a:t>
            </a:r>
            <a:r>
              <a:rPr lang="en-GB" sz="1050" b="1" dirty="0">
                <a:solidFill>
                  <a:schemeClr val="accent1"/>
                </a:solidFill>
              </a:rPr>
              <a:t>=110 </a:t>
            </a:r>
            <a:r>
              <a:rPr lang="el-GR" sz="1050" b="1" dirty="0">
                <a:solidFill>
                  <a:schemeClr val="accent1"/>
                </a:solidFill>
              </a:rPr>
              <a:t>μ</a:t>
            </a:r>
            <a:r>
              <a:rPr lang="en-GB" sz="1050" b="1" dirty="0">
                <a:solidFill>
                  <a:schemeClr val="accent1"/>
                </a:solidFill>
              </a:rPr>
              <a:t>m</a:t>
            </a:r>
            <a:endParaRPr lang="en-GB" sz="1050" b="1" dirty="0">
              <a:solidFill>
                <a:schemeClr val="accent6"/>
              </a:solidFill>
            </a:endParaRPr>
          </a:p>
          <a:p>
            <a:r>
              <a:rPr lang="el-GR" sz="1050" b="1" dirty="0">
                <a:solidFill>
                  <a:schemeClr val="accent2"/>
                </a:solidFill>
              </a:rPr>
              <a:t>σ</a:t>
            </a:r>
            <a:r>
              <a:rPr lang="en-GB" sz="1050" b="1" dirty="0">
                <a:solidFill>
                  <a:schemeClr val="accent2"/>
                </a:solidFill>
              </a:rPr>
              <a:t>=110 </a:t>
            </a:r>
            <a:r>
              <a:rPr lang="el-GR" sz="1050" b="1" dirty="0">
                <a:solidFill>
                  <a:schemeClr val="accent2"/>
                </a:solidFill>
              </a:rPr>
              <a:t>μ</a:t>
            </a:r>
            <a:r>
              <a:rPr lang="en-GB" sz="1050" b="1" dirty="0">
                <a:solidFill>
                  <a:schemeClr val="accent2"/>
                </a:solidFill>
              </a:rPr>
              <a:t>m</a:t>
            </a:r>
            <a:endParaRPr lang="en-GB" sz="1050" b="1" dirty="0">
              <a:solidFill>
                <a:schemeClr val="accent6"/>
              </a:solidFill>
            </a:endParaRPr>
          </a:p>
          <a:p>
            <a:r>
              <a:rPr lang="el-GR" sz="1050" b="1" dirty="0">
                <a:solidFill>
                  <a:schemeClr val="accent6"/>
                </a:solidFill>
              </a:rPr>
              <a:t>σ</a:t>
            </a:r>
            <a:r>
              <a:rPr lang="en-GB" sz="1050" b="1" dirty="0">
                <a:solidFill>
                  <a:schemeClr val="accent6"/>
                </a:solidFill>
              </a:rPr>
              <a:t>=110 </a:t>
            </a:r>
            <a:r>
              <a:rPr lang="el-GR" sz="1050" b="1" dirty="0">
                <a:solidFill>
                  <a:schemeClr val="accent6"/>
                </a:solidFill>
              </a:rPr>
              <a:t>μ</a:t>
            </a:r>
            <a:r>
              <a:rPr lang="en-GB" sz="1050" b="1" dirty="0">
                <a:solidFill>
                  <a:schemeClr val="accent6"/>
                </a:solidFill>
              </a:rPr>
              <a:t>m</a:t>
            </a:r>
          </a:p>
        </p:txBody>
      </p:sp>
      <p:sp>
        <p:nvSpPr>
          <p:cNvPr id="18" name="TextBox 17">
            <a:extLst>
              <a:ext uri="{FF2B5EF4-FFF2-40B4-BE49-F238E27FC236}">
                <a16:creationId xmlns:a16="http://schemas.microsoft.com/office/drawing/2014/main" id="{DFE00C76-09C5-4DCA-88FC-54D596DE5BF6}"/>
              </a:ext>
            </a:extLst>
          </p:cNvPr>
          <p:cNvSpPr txBox="1"/>
          <p:nvPr/>
        </p:nvSpPr>
        <p:spPr>
          <a:xfrm>
            <a:off x="7670900" y="4188018"/>
            <a:ext cx="747320" cy="577081"/>
          </a:xfrm>
          <a:prstGeom prst="rect">
            <a:avLst/>
          </a:prstGeom>
          <a:noFill/>
        </p:spPr>
        <p:txBody>
          <a:bodyPr wrap="none" rtlCol="0">
            <a:spAutoFit/>
          </a:bodyPr>
          <a:lstStyle/>
          <a:p>
            <a:r>
              <a:rPr lang="el-GR" sz="1050" b="1" dirty="0">
                <a:solidFill>
                  <a:schemeClr val="accent1"/>
                </a:solidFill>
              </a:rPr>
              <a:t>σ</a:t>
            </a:r>
            <a:r>
              <a:rPr lang="en-GB" sz="1050" b="1" dirty="0">
                <a:solidFill>
                  <a:schemeClr val="accent1"/>
                </a:solidFill>
              </a:rPr>
              <a:t>=110 </a:t>
            </a:r>
            <a:r>
              <a:rPr lang="el-GR" sz="1050" b="1" dirty="0">
                <a:solidFill>
                  <a:schemeClr val="accent1"/>
                </a:solidFill>
              </a:rPr>
              <a:t>μ</a:t>
            </a:r>
            <a:r>
              <a:rPr lang="en-GB" sz="1050" b="1" dirty="0">
                <a:solidFill>
                  <a:schemeClr val="accent1"/>
                </a:solidFill>
              </a:rPr>
              <a:t>m</a:t>
            </a:r>
            <a:endParaRPr lang="en-GB" sz="1050" b="1" dirty="0">
              <a:solidFill>
                <a:schemeClr val="accent6"/>
              </a:solidFill>
            </a:endParaRPr>
          </a:p>
          <a:p>
            <a:r>
              <a:rPr lang="el-GR" sz="1050" b="1" dirty="0">
                <a:solidFill>
                  <a:schemeClr val="accent2"/>
                </a:solidFill>
              </a:rPr>
              <a:t>σ</a:t>
            </a:r>
            <a:r>
              <a:rPr lang="en-GB" sz="1050" b="1" dirty="0">
                <a:solidFill>
                  <a:schemeClr val="accent2"/>
                </a:solidFill>
              </a:rPr>
              <a:t>=110 </a:t>
            </a:r>
            <a:r>
              <a:rPr lang="el-GR" sz="1050" b="1" dirty="0">
                <a:solidFill>
                  <a:schemeClr val="accent2"/>
                </a:solidFill>
              </a:rPr>
              <a:t>μ</a:t>
            </a:r>
            <a:r>
              <a:rPr lang="en-GB" sz="1050" b="1" dirty="0">
                <a:solidFill>
                  <a:schemeClr val="accent2"/>
                </a:solidFill>
              </a:rPr>
              <a:t>m</a:t>
            </a:r>
            <a:endParaRPr lang="en-GB" sz="1050" b="1" dirty="0">
              <a:solidFill>
                <a:schemeClr val="accent6"/>
              </a:solidFill>
            </a:endParaRPr>
          </a:p>
          <a:p>
            <a:r>
              <a:rPr lang="el-GR" sz="1050" b="1" dirty="0">
                <a:solidFill>
                  <a:schemeClr val="accent6"/>
                </a:solidFill>
              </a:rPr>
              <a:t>σ</a:t>
            </a:r>
            <a:r>
              <a:rPr lang="en-GB" sz="1050" b="1" dirty="0">
                <a:solidFill>
                  <a:schemeClr val="accent6"/>
                </a:solidFill>
              </a:rPr>
              <a:t>=110 </a:t>
            </a:r>
            <a:r>
              <a:rPr lang="el-GR" sz="1050" b="1" dirty="0">
                <a:solidFill>
                  <a:schemeClr val="accent6"/>
                </a:solidFill>
              </a:rPr>
              <a:t>μ</a:t>
            </a:r>
            <a:r>
              <a:rPr lang="en-GB" sz="1050" b="1" dirty="0">
                <a:solidFill>
                  <a:schemeClr val="accent6"/>
                </a:solidFill>
              </a:rPr>
              <a:t>m</a:t>
            </a:r>
          </a:p>
        </p:txBody>
      </p:sp>
    </p:spTree>
    <p:extLst>
      <p:ext uri="{BB962C8B-B14F-4D97-AF65-F5344CB8AC3E}">
        <p14:creationId xmlns:p14="http://schemas.microsoft.com/office/powerpoint/2010/main" val="198854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FED3E6-740D-45B4-A0AE-23C050A57B97}"/>
              </a:ext>
            </a:extLst>
          </p:cNvPr>
          <p:cNvSpPr>
            <a:spLocks noGrp="1"/>
          </p:cNvSpPr>
          <p:nvPr>
            <p:ph type="title"/>
          </p:nvPr>
        </p:nvSpPr>
        <p:spPr/>
        <p:txBody>
          <a:bodyPr>
            <a:normAutofit/>
          </a:bodyPr>
          <a:lstStyle/>
          <a:p>
            <a:r>
              <a:rPr lang="en-GB" sz="4000" b="1" dirty="0"/>
              <a:t>Results</a:t>
            </a:r>
          </a:p>
        </p:txBody>
      </p:sp>
      <p:sp>
        <p:nvSpPr>
          <p:cNvPr id="5" name="Content Placeholder 2">
            <a:extLst>
              <a:ext uri="{FF2B5EF4-FFF2-40B4-BE49-F238E27FC236}">
                <a16:creationId xmlns:a16="http://schemas.microsoft.com/office/drawing/2014/main" id="{B43D755D-810E-4719-BEE6-C9B5274161A5}"/>
              </a:ext>
            </a:extLst>
          </p:cNvPr>
          <p:cNvSpPr txBox="1">
            <a:spLocks/>
          </p:cNvSpPr>
          <p:nvPr/>
        </p:nvSpPr>
        <p:spPr>
          <a:xfrm>
            <a:off x="838200" y="1825625"/>
            <a:ext cx="7901763"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The TM vertical difference signals show </a:t>
            </a:r>
            <a:r>
              <a:rPr lang="tr-TR" sz="2000" b="1" dirty="0"/>
              <a:t>3 </a:t>
            </a:r>
            <a:r>
              <a:rPr lang="tr-TR" sz="2000" b="1" dirty="0" err="1"/>
              <a:t>times</a:t>
            </a:r>
            <a:r>
              <a:rPr lang="tr-TR" sz="2000" b="1" dirty="0"/>
              <a:t> </a:t>
            </a:r>
            <a:r>
              <a:rPr lang="en-GB" sz="2000" b="1" dirty="0"/>
              <a:t>larger magnitude </a:t>
            </a:r>
            <a:r>
              <a:rPr lang="en-GB" sz="2000" dirty="0"/>
              <a:t>than TE signals for </a:t>
            </a:r>
            <a:r>
              <a:rPr lang="en-GB" sz="2000" b="1" dirty="0"/>
              <a:t>the same charge per bunch</a:t>
            </a:r>
            <a:r>
              <a:rPr lang="en-GB" sz="2000" dirty="0"/>
              <a:t>.</a:t>
            </a:r>
            <a:endParaRPr lang="tr-TR" sz="2000" dirty="0"/>
          </a:p>
          <a:p>
            <a:endParaRPr lang="tr-TR" sz="2000" dirty="0"/>
          </a:p>
          <a:p>
            <a:r>
              <a:rPr lang="en-GB" sz="2000" dirty="0"/>
              <a:t>The </a:t>
            </a:r>
            <a:r>
              <a:rPr lang="en-GB" sz="2000" b="1" dirty="0"/>
              <a:t>locations of the WFM antennas </a:t>
            </a:r>
            <a:r>
              <a:rPr lang="en-GB" sz="2000" dirty="0"/>
              <a:t>are crucial for the minimum position of V shape response.</a:t>
            </a:r>
          </a:p>
          <a:p>
            <a:endParaRPr lang="en-GB" sz="2000" dirty="0"/>
          </a:p>
          <a:p>
            <a:r>
              <a:rPr lang="en-GB" sz="2000" dirty="0"/>
              <a:t>TM signals are more sensitive than TE signals to </a:t>
            </a:r>
            <a:r>
              <a:rPr lang="en-GB" sz="2000" b="1" dirty="0"/>
              <a:t>an attenuation</a:t>
            </a:r>
            <a:r>
              <a:rPr lang="en-GB" sz="2000" dirty="0"/>
              <a:t>.</a:t>
            </a:r>
          </a:p>
          <a:p>
            <a:endParaRPr lang="en-GB" sz="2000" dirty="0"/>
          </a:p>
          <a:p>
            <a:r>
              <a:rPr lang="en-GB" sz="2000" dirty="0"/>
              <a:t>The difference </a:t>
            </a:r>
            <a:r>
              <a:rPr lang="tr-TR" sz="2000" dirty="0" err="1"/>
              <a:t>between</a:t>
            </a:r>
            <a:r>
              <a:rPr lang="en-GB" sz="2000" dirty="0"/>
              <a:t> minimum positions of TE and TM signals are increasing with an </a:t>
            </a:r>
            <a:r>
              <a:rPr lang="en-GB" sz="2000" b="1" dirty="0"/>
              <a:t>increasing distortion</a:t>
            </a:r>
            <a:r>
              <a:rPr lang="tr-TR" sz="2000" b="1" dirty="0"/>
              <a:t> </a:t>
            </a:r>
            <a:r>
              <a:rPr lang="tr-TR" sz="2000" dirty="0"/>
              <a:t>on </a:t>
            </a:r>
            <a:r>
              <a:rPr lang="tr-TR" sz="2000" dirty="0" err="1"/>
              <a:t>the</a:t>
            </a:r>
            <a:r>
              <a:rPr lang="tr-TR" sz="2000" dirty="0"/>
              <a:t> </a:t>
            </a:r>
            <a:r>
              <a:rPr lang="tr-TR" sz="2000" dirty="0" err="1"/>
              <a:t>bunch</a:t>
            </a:r>
            <a:r>
              <a:rPr lang="tr-TR" sz="2000" dirty="0"/>
              <a:t> </a:t>
            </a:r>
            <a:r>
              <a:rPr lang="tr-TR" sz="2000" dirty="0" err="1"/>
              <a:t>train</a:t>
            </a:r>
            <a:r>
              <a:rPr lang="en-GB" sz="2000" dirty="0"/>
              <a:t>.</a:t>
            </a:r>
          </a:p>
          <a:p>
            <a:endParaRPr lang="en-GB" sz="2000" dirty="0"/>
          </a:p>
          <a:p>
            <a:r>
              <a:rPr lang="en-GB" sz="2000" dirty="0"/>
              <a:t>Most probably the </a:t>
            </a:r>
            <a:r>
              <a:rPr lang="en-GB" sz="2000" b="1" dirty="0"/>
              <a:t>combination of the effects </a:t>
            </a:r>
            <a:r>
              <a:rPr lang="en-GB" sz="2000" dirty="0"/>
              <a:t>(antenna location, attenuation, distorted bunches) studied is the reason of the discrepancy we observed in the experiment.</a:t>
            </a:r>
          </a:p>
          <a:p>
            <a:endParaRPr lang="en-GB" sz="2000" dirty="0"/>
          </a:p>
        </p:txBody>
      </p:sp>
      <p:sp>
        <p:nvSpPr>
          <p:cNvPr id="6" name="Rectangle 5">
            <a:extLst>
              <a:ext uri="{FF2B5EF4-FFF2-40B4-BE49-F238E27FC236}">
                <a16:creationId xmlns:a16="http://schemas.microsoft.com/office/drawing/2014/main" id="{35C595FC-48F4-4D3B-BBAB-05CDFA23BF00}"/>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p>
        </p:txBody>
      </p:sp>
      <p:pic>
        <p:nvPicPr>
          <p:cNvPr id="7" name="Picture 7">
            <a:extLst>
              <a:ext uri="{FF2B5EF4-FFF2-40B4-BE49-F238E27FC236}">
                <a16:creationId xmlns:a16="http://schemas.microsoft.com/office/drawing/2014/main" id="{39B98A24-A91C-4F46-7745-ABAB9E8C6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5469" y="1825625"/>
            <a:ext cx="3440086" cy="2284665"/>
          </a:xfrm>
          <a:prstGeom prst="rect">
            <a:avLst/>
          </a:prstGeom>
        </p:spPr>
      </p:pic>
      <p:cxnSp>
        <p:nvCxnSpPr>
          <p:cNvPr id="8" name="Düz Ok Bağlayıcısı 7">
            <a:extLst>
              <a:ext uri="{FF2B5EF4-FFF2-40B4-BE49-F238E27FC236}">
                <a16:creationId xmlns:a16="http://schemas.microsoft.com/office/drawing/2014/main" id="{7DF294F0-6CC6-209C-B2BB-46CB6A88EBE4}"/>
              </a:ext>
            </a:extLst>
          </p:cNvPr>
          <p:cNvCxnSpPr/>
          <p:nvPr/>
        </p:nvCxnSpPr>
        <p:spPr>
          <a:xfrm flipH="1" flipV="1">
            <a:off x="10823948" y="3758511"/>
            <a:ext cx="318977" cy="486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B6877022-E29F-CFF0-4AA1-DBF1DEFCC596}"/>
              </a:ext>
            </a:extLst>
          </p:cNvPr>
          <p:cNvCxnSpPr>
            <a:cxnSpLocks/>
          </p:cNvCxnSpPr>
          <p:nvPr/>
        </p:nvCxnSpPr>
        <p:spPr>
          <a:xfrm flipH="1">
            <a:off x="10793601" y="2275367"/>
            <a:ext cx="349324" cy="5576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81BC61B0-4085-C5B3-8FAE-BB9C017ADF4F}"/>
              </a:ext>
            </a:extLst>
          </p:cNvPr>
          <p:cNvSpPr txBox="1"/>
          <p:nvPr/>
        </p:nvSpPr>
        <p:spPr>
          <a:xfrm>
            <a:off x="10746021" y="4245227"/>
            <a:ext cx="793807" cy="369332"/>
          </a:xfrm>
          <a:prstGeom prst="rect">
            <a:avLst/>
          </a:prstGeom>
          <a:noFill/>
        </p:spPr>
        <p:txBody>
          <a:bodyPr wrap="none" rtlCol="0">
            <a:spAutoFit/>
          </a:bodyPr>
          <a:lstStyle/>
          <a:p>
            <a:r>
              <a:rPr lang="tr-TR" b="1" i="1" dirty="0" err="1">
                <a:solidFill>
                  <a:srgbClr val="FF0000"/>
                </a:solidFill>
              </a:rPr>
              <a:t>WFMs</a:t>
            </a:r>
            <a:endParaRPr lang="tr-TR" b="1" i="1" dirty="0">
              <a:solidFill>
                <a:srgbClr val="FF0000"/>
              </a:solidFill>
            </a:endParaRPr>
          </a:p>
        </p:txBody>
      </p:sp>
    </p:spTree>
    <p:extLst>
      <p:ext uri="{BB962C8B-B14F-4D97-AF65-F5344CB8AC3E}">
        <p14:creationId xmlns:p14="http://schemas.microsoft.com/office/powerpoint/2010/main" val="2319063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76B6-0766-41F7-9025-2E2F6A777FB0}"/>
              </a:ext>
            </a:extLst>
          </p:cNvPr>
          <p:cNvSpPr>
            <a:spLocks noGrp="1"/>
          </p:cNvSpPr>
          <p:nvPr>
            <p:ph type="title"/>
          </p:nvPr>
        </p:nvSpPr>
        <p:spPr>
          <a:xfrm>
            <a:off x="838200" y="462343"/>
            <a:ext cx="10515600" cy="1033369"/>
          </a:xfrm>
        </p:spPr>
        <p:txBody>
          <a:bodyPr>
            <a:normAutofit/>
          </a:bodyPr>
          <a:lstStyle/>
          <a:p>
            <a:r>
              <a:rPr lang="en-GB" sz="4000" b="1" dirty="0"/>
              <a:t>Design and Construction of a 3D Printed Spiral Load</a:t>
            </a:r>
          </a:p>
        </p:txBody>
      </p:sp>
      <p:pic>
        <p:nvPicPr>
          <p:cNvPr id="6" name="Picture 5">
            <a:extLst>
              <a:ext uri="{FF2B5EF4-FFF2-40B4-BE49-F238E27FC236}">
                <a16:creationId xmlns:a16="http://schemas.microsoft.com/office/drawing/2014/main" id="{6D43C7C2-AE4E-42B8-9267-5054A56057DA}"/>
              </a:ext>
            </a:extLst>
          </p:cNvPr>
          <p:cNvPicPr>
            <a:picLocks noChangeAspect="1"/>
          </p:cNvPicPr>
          <p:nvPr/>
        </p:nvPicPr>
        <p:blipFill rotWithShape="1">
          <a:blip r:embed="rId3"/>
          <a:srcRect t="5879" b="5453"/>
          <a:stretch/>
        </p:blipFill>
        <p:spPr bwMode="auto">
          <a:xfrm>
            <a:off x="7899862" y="2680675"/>
            <a:ext cx="4239410" cy="1269019"/>
          </a:xfrm>
          <a:prstGeom prst="rect">
            <a:avLst/>
          </a:prstGeom>
          <a:ln>
            <a:noFill/>
          </a:ln>
          <a:extLst>
            <a:ext uri="{53640926-AAD7-44D8-BBD7-CCE9431645EC}">
              <a14:shadowObscured xmlns:a14="http://schemas.microsoft.com/office/drawing/2010/main"/>
            </a:ext>
          </a:extLst>
        </p:spPr>
      </p:pic>
      <p:pic>
        <p:nvPicPr>
          <p:cNvPr id="9" name="Resim 1" descr="Diagram&#10;&#10;Description automatically generated with low confidence">
            <a:extLst>
              <a:ext uri="{FF2B5EF4-FFF2-40B4-BE49-F238E27FC236}">
                <a16:creationId xmlns:a16="http://schemas.microsoft.com/office/drawing/2014/main" id="{867A72CC-3A00-4866-83F3-5DC052142730}"/>
              </a:ext>
            </a:extLst>
          </p:cNvPr>
          <p:cNvPicPr>
            <a:picLocks noChangeAspect="1"/>
          </p:cNvPicPr>
          <p:nvPr/>
        </p:nvPicPr>
        <p:blipFill rotWithShape="1">
          <a:blip r:embed="rId4"/>
          <a:srcRect t="-1" b="5492"/>
          <a:stretch/>
        </p:blipFill>
        <p:spPr bwMode="auto">
          <a:xfrm>
            <a:off x="180751" y="4300913"/>
            <a:ext cx="3719770" cy="1118459"/>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D0FAD086-54E7-4969-9221-C4F14AB7B8F2}"/>
              </a:ext>
            </a:extLst>
          </p:cNvPr>
          <p:cNvSpPr txBox="1"/>
          <p:nvPr/>
        </p:nvSpPr>
        <p:spPr>
          <a:xfrm>
            <a:off x="581857" y="5931516"/>
            <a:ext cx="11428847" cy="507831"/>
          </a:xfrm>
          <a:prstGeom prst="rect">
            <a:avLst/>
          </a:prstGeom>
          <a:noFill/>
        </p:spPr>
        <p:txBody>
          <a:bodyPr wrap="square" rtlCol="0">
            <a:spAutoFit/>
          </a:bodyPr>
          <a:lstStyle/>
          <a:p>
            <a:r>
              <a:rPr lang="en-GB" sz="900" dirty="0"/>
              <a:t>[1] </a:t>
            </a:r>
            <a:r>
              <a:rPr lang="en-GB" sz="900" dirty="0" err="1"/>
              <a:t>Wangler</a:t>
            </a:r>
            <a:r>
              <a:rPr lang="en-GB" sz="900" dirty="0"/>
              <a:t>, T. P. (2008), ‘RF Linear Accelerators’, John </a:t>
            </a:r>
            <a:r>
              <a:rPr lang="en-GB" sz="900" dirty="0" err="1"/>
              <a:t>Wiley&amp;Sons</a:t>
            </a:r>
            <a:endParaRPr lang="en-GB" sz="900" dirty="0"/>
          </a:p>
          <a:p>
            <a:r>
              <a:rPr lang="en-GB" sz="900" dirty="0"/>
              <a:t>[2] </a:t>
            </a:r>
            <a:r>
              <a:rPr lang="en-GB" sz="900" b="0" i="0" dirty="0" err="1">
                <a:solidFill>
                  <a:srgbClr val="222222"/>
                </a:solidFill>
                <a:effectLst/>
              </a:rPr>
              <a:t>Aicheler</a:t>
            </a:r>
            <a:r>
              <a:rPr lang="en-GB" sz="900" b="0" i="0" dirty="0">
                <a:solidFill>
                  <a:srgbClr val="222222"/>
                </a:solidFill>
                <a:effectLst/>
              </a:rPr>
              <a:t>, Markus, et al. </a:t>
            </a:r>
            <a:r>
              <a:rPr lang="en-GB" sz="900" b="0" i="1" dirty="0">
                <a:solidFill>
                  <a:srgbClr val="222222"/>
                </a:solidFill>
                <a:effectLst/>
              </a:rPr>
              <a:t>A Multi-</a:t>
            </a:r>
            <a:r>
              <a:rPr lang="en-GB" sz="900" b="0" i="1" dirty="0" err="1">
                <a:solidFill>
                  <a:srgbClr val="222222"/>
                </a:solidFill>
                <a:effectLst/>
              </a:rPr>
              <a:t>TeV</a:t>
            </a:r>
            <a:r>
              <a:rPr lang="en-GB" sz="900" b="0" i="1" dirty="0">
                <a:solidFill>
                  <a:srgbClr val="222222"/>
                </a:solidFill>
                <a:effectLst/>
              </a:rPr>
              <a:t> linear collider based on CLIC technology: CLIC Conceptual Design Report</a:t>
            </a:r>
            <a:r>
              <a:rPr lang="en-GB" sz="900" b="0" i="0" dirty="0">
                <a:solidFill>
                  <a:srgbClr val="222222"/>
                </a:solidFill>
                <a:effectLst/>
              </a:rPr>
              <a:t>. No. SLAC-R-985. SLAC National Accelerator Lab., Menlo Park, CA (United States), 2014.</a:t>
            </a:r>
          </a:p>
          <a:p>
            <a:r>
              <a:rPr lang="en-GB" sz="900" dirty="0"/>
              <a:t>[3] </a:t>
            </a:r>
            <a:r>
              <a:rPr lang="en-GB" sz="900" b="0" i="0" dirty="0">
                <a:solidFill>
                  <a:srgbClr val="000000"/>
                </a:solidFill>
                <a:effectLst/>
              </a:rPr>
              <a:t>N. </a:t>
            </a:r>
            <a:r>
              <a:rPr lang="en-GB" sz="900" b="0" i="0" dirty="0" err="1">
                <a:solidFill>
                  <a:srgbClr val="000000"/>
                </a:solidFill>
                <a:effectLst/>
              </a:rPr>
              <a:t>Catalán</a:t>
            </a:r>
            <a:r>
              <a:rPr lang="en-GB" sz="900" b="0" i="0" dirty="0">
                <a:solidFill>
                  <a:srgbClr val="000000"/>
                </a:solidFill>
                <a:effectLst/>
              </a:rPr>
              <a:t> Lasheras </a:t>
            </a:r>
            <a:r>
              <a:rPr lang="en-GB" sz="900" b="0" i="1" dirty="0">
                <a:solidFill>
                  <a:srgbClr val="000000"/>
                </a:solidFill>
                <a:effectLst/>
              </a:rPr>
              <a:t>et al.</a:t>
            </a:r>
            <a:r>
              <a:rPr lang="en-GB" sz="900" b="0" i="0" dirty="0">
                <a:solidFill>
                  <a:srgbClr val="000000"/>
                </a:solidFill>
                <a:effectLst/>
              </a:rPr>
              <a:t>, “High Power Conditioning of X-Band RF Components”, in </a:t>
            </a:r>
            <a:r>
              <a:rPr lang="en-GB" sz="900" b="0" i="1" dirty="0">
                <a:solidFill>
                  <a:srgbClr val="000000"/>
                </a:solidFill>
                <a:effectLst/>
              </a:rPr>
              <a:t>Proc. 9th Int. Particle Accelerator Conf. (IPAC'18)</a:t>
            </a:r>
            <a:r>
              <a:rPr lang="en-GB" sz="900" b="0" i="0" dirty="0">
                <a:solidFill>
                  <a:srgbClr val="000000"/>
                </a:solidFill>
                <a:effectLst/>
              </a:rPr>
              <a:t>, Vancouver, BC, Canada, Apr. 4, pp. 2545-2548, doi:10.18429/JACoW-IPAC2018-WEPMF074</a:t>
            </a:r>
            <a:endParaRPr lang="en-GB" sz="900" dirty="0"/>
          </a:p>
        </p:txBody>
      </p:sp>
      <p:sp>
        <p:nvSpPr>
          <p:cNvPr id="3" name="TextBox 2">
            <a:extLst>
              <a:ext uri="{FF2B5EF4-FFF2-40B4-BE49-F238E27FC236}">
                <a16:creationId xmlns:a16="http://schemas.microsoft.com/office/drawing/2014/main" id="{3C9DA2AB-E3ED-4EE2-9A0F-AE0F1A6EDFBE}"/>
              </a:ext>
            </a:extLst>
          </p:cNvPr>
          <p:cNvSpPr txBox="1"/>
          <p:nvPr/>
        </p:nvSpPr>
        <p:spPr>
          <a:xfrm>
            <a:off x="431438" y="5419921"/>
            <a:ext cx="3333413" cy="307777"/>
          </a:xfrm>
          <a:prstGeom prst="rect">
            <a:avLst/>
          </a:prstGeom>
          <a:noFill/>
        </p:spPr>
        <p:txBody>
          <a:bodyPr wrap="none" rtlCol="0">
            <a:spAutoFit/>
          </a:bodyPr>
          <a:lstStyle/>
          <a:p>
            <a:r>
              <a:rPr lang="en-GB" sz="1400" i="1" dirty="0"/>
              <a:t>Constant Gradient Traveling Wave </a:t>
            </a:r>
            <a:r>
              <a:rPr lang="en-GB" sz="1400" i="1" dirty="0" err="1"/>
              <a:t>Linac</a:t>
            </a:r>
            <a:r>
              <a:rPr lang="en-GB" sz="1400" i="1" dirty="0"/>
              <a:t> [1]</a:t>
            </a:r>
          </a:p>
        </p:txBody>
      </p:sp>
      <p:sp>
        <p:nvSpPr>
          <p:cNvPr id="11" name="TextBox 10">
            <a:extLst>
              <a:ext uri="{FF2B5EF4-FFF2-40B4-BE49-F238E27FC236}">
                <a16:creationId xmlns:a16="http://schemas.microsoft.com/office/drawing/2014/main" id="{4DCF795F-4B04-43FA-9E81-5B25C4EA0EA6}"/>
              </a:ext>
            </a:extLst>
          </p:cNvPr>
          <p:cNvSpPr txBox="1"/>
          <p:nvPr/>
        </p:nvSpPr>
        <p:spPr>
          <a:xfrm>
            <a:off x="8019847" y="1602240"/>
            <a:ext cx="3615029" cy="369332"/>
          </a:xfrm>
          <a:prstGeom prst="rect">
            <a:avLst/>
          </a:prstGeom>
          <a:noFill/>
        </p:spPr>
        <p:txBody>
          <a:bodyPr wrap="none" rtlCol="0">
            <a:spAutoFit/>
          </a:bodyPr>
          <a:lstStyle/>
          <a:p>
            <a:r>
              <a:rPr lang="en-GB" b="1" i="1" dirty="0">
                <a:solidFill>
                  <a:srgbClr val="000099"/>
                </a:solidFill>
              </a:rPr>
              <a:t>X-Band RF Loads </a:t>
            </a:r>
            <a:r>
              <a:rPr lang="tr-TR" b="1" i="1" dirty="0" err="1">
                <a:solidFill>
                  <a:srgbClr val="000099"/>
                </a:solidFill>
              </a:rPr>
              <a:t>Studied</a:t>
            </a:r>
            <a:r>
              <a:rPr lang="tr-TR" b="1" i="1" dirty="0">
                <a:solidFill>
                  <a:srgbClr val="000099"/>
                </a:solidFill>
              </a:rPr>
              <a:t> </a:t>
            </a:r>
            <a:r>
              <a:rPr lang="tr-TR" b="1" i="1" dirty="0" err="1">
                <a:solidFill>
                  <a:srgbClr val="000099"/>
                </a:solidFill>
              </a:rPr>
              <a:t>for</a:t>
            </a:r>
            <a:r>
              <a:rPr lang="tr-TR" b="1" i="1" dirty="0">
                <a:solidFill>
                  <a:srgbClr val="000099"/>
                </a:solidFill>
              </a:rPr>
              <a:t> </a:t>
            </a:r>
            <a:r>
              <a:rPr lang="en-GB" b="1" i="1" dirty="0">
                <a:solidFill>
                  <a:srgbClr val="000099"/>
                </a:solidFill>
              </a:rPr>
              <a:t>CLIC </a:t>
            </a:r>
            <a:r>
              <a:rPr lang="en-GB" sz="1100" i="1" dirty="0">
                <a:solidFill>
                  <a:srgbClr val="000099"/>
                </a:solidFill>
              </a:rPr>
              <a:t>[3]</a:t>
            </a:r>
          </a:p>
        </p:txBody>
      </p:sp>
      <p:sp>
        <p:nvSpPr>
          <p:cNvPr id="15" name="TextBox 14">
            <a:extLst>
              <a:ext uri="{FF2B5EF4-FFF2-40B4-BE49-F238E27FC236}">
                <a16:creationId xmlns:a16="http://schemas.microsoft.com/office/drawing/2014/main" id="{318C0802-8A31-4161-B561-6E78E3AE4A66}"/>
              </a:ext>
            </a:extLst>
          </p:cNvPr>
          <p:cNvSpPr txBox="1"/>
          <p:nvPr/>
        </p:nvSpPr>
        <p:spPr>
          <a:xfrm>
            <a:off x="4292139" y="4707322"/>
            <a:ext cx="3391656" cy="1077218"/>
          </a:xfrm>
          <a:prstGeom prst="rect">
            <a:avLst/>
          </a:prstGeom>
          <a:noFill/>
        </p:spPr>
        <p:txBody>
          <a:bodyPr wrap="square" rtlCol="0">
            <a:spAutoFit/>
          </a:bodyPr>
          <a:lstStyle/>
          <a:p>
            <a:pPr marL="171450" indent="-171450">
              <a:buFont typeface="Arial" panose="020B0604020202020204" pitchFamily="34" charset="0"/>
              <a:buChar char="•"/>
            </a:pPr>
            <a:r>
              <a:rPr lang="en-GB" sz="1600" dirty="0"/>
              <a:t>Every RF Unit includes </a:t>
            </a:r>
            <a:r>
              <a:rPr lang="en-GB" sz="1600" b="1" i="1" dirty="0"/>
              <a:t>5 loads</a:t>
            </a:r>
            <a:r>
              <a:rPr lang="en-GB" sz="1600" dirty="0"/>
              <a:t>.</a:t>
            </a:r>
          </a:p>
          <a:p>
            <a:pPr marL="171450" indent="-171450">
              <a:buFont typeface="Arial" panose="020B0604020202020204" pitchFamily="34" charset="0"/>
              <a:buChar char="•"/>
            </a:pPr>
            <a:r>
              <a:rPr lang="en-GB" sz="1600" dirty="0"/>
              <a:t>CLIC includes </a:t>
            </a:r>
            <a:r>
              <a:rPr lang="en-GB" sz="1600" b="1" i="1" dirty="0"/>
              <a:t>71406 RF Units</a:t>
            </a:r>
            <a:r>
              <a:rPr lang="en-GB" sz="1600" dirty="0"/>
              <a:t>. (Requires </a:t>
            </a:r>
            <a:r>
              <a:rPr lang="en-GB" sz="1600" b="1" i="1" dirty="0"/>
              <a:t>357030</a:t>
            </a:r>
            <a:r>
              <a:rPr lang="en-GB" sz="1600" dirty="0"/>
              <a:t> RF loads in total)</a:t>
            </a:r>
            <a:r>
              <a:rPr lang="tr-TR" sz="1600" dirty="0"/>
              <a:t> [2]</a:t>
            </a:r>
            <a:endParaRPr lang="en-GB" sz="1600" dirty="0"/>
          </a:p>
        </p:txBody>
      </p:sp>
      <p:sp>
        <p:nvSpPr>
          <p:cNvPr id="16" name="TextBox 15">
            <a:extLst>
              <a:ext uri="{FF2B5EF4-FFF2-40B4-BE49-F238E27FC236}">
                <a16:creationId xmlns:a16="http://schemas.microsoft.com/office/drawing/2014/main" id="{B3D8CF81-FC34-46B1-9B87-0CD84D42528E}"/>
              </a:ext>
            </a:extLst>
          </p:cNvPr>
          <p:cNvSpPr txBox="1"/>
          <p:nvPr/>
        </p:nvSpPr>
        <p:spPr>
          <a:xfrm>
            <a:off x="7899862" y="4064301"/>
            <a:ext cx="4065271"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Due to the compact design dimensions of X-Band </a:t>
            </a:r>
            <a:r>
              <a:rPr lang="en-GB" sz="1600" dirty="0" err="1"/>
              <a:t>linacs</a:t>
            </a:r>
            <a:r>
              <a:rPr lang="en-GB" sz="1600" dirty="0"/>
              <a:t> and RF network of CLIC unit, limited space is available for the other RF system components like loads.</a:t>
            </a:r>
          </a:p>
          <a:p>
            <a:pPr marL="285750" indent="-285750">
              <a:buFont typeface="Arial" panose="020B0604020202020204" pitchFamily="34" charset="0"/>
              <a:buChar char="•"/>
            </a:pPr>
            <a:r>
              <a:rPr lang="en-GB" sz="1600" dirty="0"/>
              <a:t>Several RF loads had been manufactured and tested successfully at CERN.</a:t>
            </a:r>
          </a:p>
          <a:p>
            <a:pPr marL="285750" indent="-285750">
              <a:buFont typeface="Arial" panose="020B0604020202020204" pitchFamily="34" charset="0"/>
              <a:buChar char="•"/>
            </a:pPr>
            <a:r>
              <a:rPr lang="en-GB" sz="1600" dirty="0"/>
              <a:t>The recent study was the ‘</a:t>
            </a:r>
            <a:r>
              <a:rPr lang="en-GB" sz="1600" b="1" i="1" dirty="0"/>
              <a:t>spiral load</a:t>
            </a:r>
            <a:r>
              <a:rPr lang="en-GB" sz="1600" dirty="0"/>
              <a:t>’.</a:t>
            </a:r>
          </a:p>
        </p:txBody>
      </p:sp>
      <p:sp>
        <p:nvSpPr>
          <p:cNvPr id="19" name="Rectangle 18">
            <a:extLst>
              <a:ext uri="{FF2B5EF4-FFF2-40B4-BE49-F238E27FC236}">
                <a16:creationId xmlns:a16="http://schemas.microsoft.com/office/drawing/2014/main" id="{78E1F01F-A82F-4430-AC92-1D3243859959}"/>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21</a:t>
            </a:r>
          </a:p>
        </p:txBody>
      </p:sp>
      <p:sp>
        <p:nvSpPr>
          <p:cNvPr id="12" name="Dikdörtgen: Köşeleri Yuvarlatılmış 11">
            <a:extLst>
              <a:ext uri="{FF2B5EF4-FFF2-40B4-BE49-F238E27FC236}">
                <a16:creationId xmlns:a16="http://schemas.microsoft.com/office/drawing/2014/main" id="{047335A6-38F3-DE9A-2086-7C027C3BF661}"/>
              </a:ext>
            </a:extLst>
          </p:cNvPr>
          <p:cNvSpPr/>
          <p:nvPr/>
        </p:nvSpPr>
        <p:spPr>
          <a:xfrm>
            <a:off x="9089159" y="2673657"/>
            <a:ext cx="1139920" cy="125986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a:extLst>
              <a:ext uri="{FF2B5EF4-FFF2-40B4-BE49-F238E27FC236}">
                <a16:creationId xmlns:a16="http://schemas.microsoft.com/office/drawing/2014/main" id="{A5B2C0AE-D8D7-5AD0-090D-C43A6A50C1D4}"/>
              </a:ext>
            </a:extLst>
          </p:cNvPr>
          <p:cNvPicPr>
            <a:picLocks noChangeAspect="1"/>
          </p:cNvPicPr>
          <p:nvPr/>
        </p:nvPicPr>
        <p:blipFill>
          <a:blip r:embed="rId5"/>
          <a:stretch>
            <a:fillRect/>
          </a:stretch>
        </p:blipFill>
        <p:spPr>
          <a:xfrm>
            <a:off x="3764851" y="1971572"/>
            <a:ext cx="4200941" cy="2727082"/>
          </a:xfrm>
          <a:prstGeom prst="rect">
            <a:avLst/>
          </a:prstGeom>
        </p:spPr>
      </p:pic>
      <p:sp>
        <p:nvSpPr>
          <p:cNvPr id="13" name="Metin kutusu 12">
            <a:extLst>
              <a:ext uri="{FF2B5EF4-FFF2-40B4-BE49-F238E27FC236}">
                <a16:creationId xmlns:a16="http://schemas.microsoft.com/office/drawing/2014/main" id="{AA4965CE-A4D0-9D09-0591-F2AD00B2EEC6}"/>
              </a:ext>
            </a:extLst>
          </p:cNvPr>
          <p:cNvSpPr txBox="1"/>
          <p:nvPr/>
        </p:nvSpPr>
        <p:spPr>
          <a:xfrm>
            <a:off x="7965792" y="2025255"/>
            <a:ext cx="917945" cy="584775"/>
          </a:xfrm>
          <a:prstGeom prst="rect">
            <a:avLst/>
          </a:prstGeom>
          <a:noFill/>
        </p:spPr>
        <p:txBody>
          <a:bodyPr wrap="square" rtlCol="0">
            <a:spAutoFit/>
          </a:bodyPr>
          <a:lstStyle/>
          <a:p>
            <a:pPr algn="ctr"/>
            <a:r>
              <a:rPr lang="tr-TR" sz="1600" i="1" dirty="0">
                <a:solidFill>
                  <a:srgbClr val="000099"/>
                </a:solidFill>
              </a:rPr>
              <a:t>Compact </a:t>
            </a:r>
            <a:r>
              <a:rPr lang="tr-TR" sz="1600" i="1" dirty="0" err="1">
                <a:solidFill>
                  <a:srgbClr val="000099"/>
                </a:solidFill>
              </a:rPr>
              <a:t>Load</a:t>
            </a:r>
            <a:endParaRPr lang="tr-TR" sz="1600" i="1" dirty="0">
              <a:solidFill>
                <a:srgbClr val="000099"/>
              </a:solidFill>
            </a:endParaRPr>
          </a:p>
        </p:txBody>
      </p:sp>
      <p:sp>
        <p:nvSpPr>
          <p:cNvPr id="21" name="Metin kutusu 20">
            <a:extLst>
              <a:ext uri="{FF2B5EF4-FFF2-40B4-BE49-F238E27FC236}">
                <a16:creationId xmlns:a16="http://schemas.microsoft.com/office/drawing/2014/main" id="{9C824F60-94C6-8185-761D-31D1C66D14DB}"/>
              </a:ext>
            </a:extLst>
          </p:cNvPr>
          <p:cNvSpPr txBox="1"/>
          <p:nvPr/>
        </p:nvSpPr>
        <p:spPr>
          <a:xfrm>
            <a:off x="9265708" y="2009713"/>
            <a:ext cx="786823" cy="584775"/>
          </a:xfrm>
          <a:prstGeom prst="rect">
            <a:avLst/>
          </a:prstGeom>
          <a:noFill/>
        </p:spPr>
        <p:txBody>
          <a:bodyPr wrap="square" rtlCol="0">
            <a:spAutoFit/>
          </a:bodyPr>
          <a:lstStyle/>
          <a:p>
            <a:pPr algn="ctr"/>
            <a:r>
              <a:rPr lang="tr-TR" sz="1600" i="1" dirty="0">
                <a:solidFill>
                  <a:srgbClr val="000099"/>
                </a:solidFill>
              </a:rPr>
              <a:t>Spiral </a:t>
            </a:r>
            <a:r>
              <a:rPr lang="tr-TR" sz="1600" i="1" dirty="0" err="1">
                <a:solidFill>
                  <a:srgbClr val="000099"/>
                </a:solidFill>
              </a:rPr>
              <a:t>Load</a:t>
            </a:r>
            <a:endParaRPr lang="tr-TR" sz="1600" i="1" dirty="0">
              <a:solidFill>
                <a:srgbClr val="000099"/>
              </a:solidFill>
            </a:endParaRPr>
          </a:p>
        </p:txBody>
      </p:sp>
      <p:sp>
        <p:nvSpPr>
          <p:cNvPr id="4" name="Metin kutusu 3">
            <a:extLst>
              <a:ext uri="{FF2B5EF4-FFF2-40B4-BE49-F238E27FC236}">
                <a16:creationId xmlns:a16="http://schemas.microsoft.com/office/drawing/2014/main" id="{811FDAA5-E97C-5DF4-1BD6-9F6D01CD36CE}"/>
              </a:ext>
            </a:extLst>
          </p:cNvPr>
          <p:cNvSpPr txBox="1"/>
          <p:nvPr/>
        </p:nvSpPr>
        <p:spPr>
          <a:xfrm>
            <a:off x="445344" y="1966080"/>
            <a:ext cx="3265452" cy="2585323"/>
          </a:xfrm>
          <a:prstGeom prst="rect">
            <a:avLst/>
          </a:prstGeom>
          <a:noFill/>
        </p:spPr>
        <p:txBody>
          <a:bodyPr wrap="square" rtlCol="0">
            <a:spAutoFit/>
          </a:bodyPr>
          <a:lstStyle/>
          <a:p>
            <a:pPr marL="285750" indent="-285750">
              <a:buFont typeface="Arial" panose="020B0604020202020204" pitchFamily="34" charset="0"/>
              <a:buChar char="•"/>
            </a:pPr>
            <a:r>
              <a:rPr lang="tr-TR" dirty="0" err="1"/>
              <a:t>The</a:t>
            </a:r>
            <a:r>
              <a:rPr lang="tr-TR" dirty="0"/>
              <a:t> </a:t>
            </a:r>
            <a:r>
              <a:rPr lang="tr-TR" dirty="0" err="1"/>
              <a:t>type</a:t>
            </a:r>
            <a:r>
              <a:rPr lang="tr-TR" dirty="0"/>
              <a:t> of </a:t>
            </a:r>
            <a:r>
              <a:rPr lang="tr-TR" dirty="0" err="1"/>
              <a:t>the</a:t>
            </a:r>
            <a:r>
              <a:rPr lang="tr-TR" dirty="0"/>
              <a:t> CLIC main </a:t>
            </a:r>
            <a:r>
              <a:rPr lang="tr-TR" dirty="0" err="1"/>
              <a:t>linacs</a:t>
            </a:r>
            <a:r>
              <a:rPr lang="tr-TR" dirty="0"/>
              <a:t> is </a:t>
            </a:r>
            <a:r>
              <a:rPr lang="tr-TR" dirty="0" err="1"/>
              <a:t>constant</a:t>
            </a:r>
            <a:r>
              <a:rPr lang="tr-TR" dirty="0"/>
              <a:t> </a:t>
            </a:r>
            <a:r>
              <a:rPr lang="tr-TR" dirty="0" err="1"/>
              <a:t>gradient</a:t>
            </a:r>
            <a:r>
              <a:rPr lang="tr-TR" dirty="0"/>
              <a:t> </a:t>
            </a:r>
            <a:r>
              <a:rPr lang="tr-TR" dirty="0" err="1"/>
              <a:t>traveling</a:t>
            </a:r>
            <a:r>
              <a:rPr lang="tr-TR" dirty="0"/>
              <a:t> </a:t>
            </a:r>
            <a:r>
              <a:rPr lang="tr-TR" dirty="0" err="1"/>
              <a:t>wave</a:t>
            </a:r>
            <a:r>
              <a:rPr lang="tr-TR" dirty="0"/>
              <a:t>.</a:t>
            </a:r>
          </a:p>
          <a:p>
            <a:pPr marL="285750" indent="-285750">
              <a:buFont typeface="Arial" panose="020B0604020202020204" pitchFamily="34" charset="0"/>
              <a:buChar char="•"/>
            </a:pPr>
            <a:r>
              <a:rPr lang="tr-TR" dirty="0" err="1"/>
              <a:t>They</a:t>
            </a:r>
            <a:r>
              <a:rPr lang="tr-TR" dirty="0"/>
              <a:t> </a:t>
            </a:r>
            <a:r>
              <a:rPr lang="tr-TR" dirty="0" err="1"/>
              <a:t>require</a:t>
            </a:r>
            <a:r>
              <a:rPr lang="tr-TR" dirty="0"/>
              <a:t> RF </a:t>
            </a:r>
            <a:r>
              <a:rPr lang="tr-TR" dirty="0" err="1"/>
              <a:t>loads</a:t>
            </a:r>
            <a:r>
              <a:rPr lang="tr-TR" dirty="0"/>
              <a:t> </a:t>
            </a:r>
            <a:r>
              <a:rPr lang="tr-TR" dirty="0" err="1"/>
              <a:t>to</a:t>
            </a:r>
            <a:r>
              <a:rPr lang="tr-TR" dirty="0"/>
              <a:t> </a:t>
            </a:r>
            <a:r>
              <a:rPr lang="tr-TR" dirty="0" err="1"/>
              <a:t>absorb</a:t>
            </a:r>
            <a:r>
              <a:rPr lang="tr-TR" dirty="0"/>
              <a:t> </a:t>
            </a:r>
            <a:r>
              <a:rPr lang="tr-TR" dirty="0" err="1"/>
              <a:t>the</a:t>
            </a:r>
            <a:r>
              <a:rPr lang="tr-TR" dirty="0"/>
              <a:t> </a:t>
            </a:r>
            <a:r>
              <a:rPr lang="tr-TR" dirty="0" err="1"/>
              <a:t>remaining</a:t>
            </a:r>
            <a:r>
              <a:rPr lang="tr-TR" dirty="0"/>
              <a:t> </a:t>
            </a:r>
            <a:r>
              <a:rPr lang="tr-TR" dirty="0" err="1"/>
              <a:t>power</a:t>
            </a:r>
            <a:r>
              <a:rPr lang="tr-TR" dirty="0"/>
              <a:t> at </a:t>
            </a:r>
            <a:r>
              <a:rPr lang="tr-TR" dirty="0" err="1"/>
              <a:t>the</a:t>
            </a:r>
            <a:r>
              <a:rPr lang="tr-TR" dirty="0"/>
              <a:t> </a:t>
            </a:r>
            <a:r>
              <a:rPr lang="tr-TR" dirty="0" err="1"/>
              <a:t>end</a:t>
            </a:r>
            <a:r>
              <a:rPr lang="tr-TR" dirty="0"/>
              <a:t> of </a:t>
            </a:r>
            <a:r>
              <a:rPr lang="tr-TR" dirty="0" err="1"/>
              <a:t>the</a:t>
            </a:r>
            <a:r>
              <a:rPr lang="tr-TR" dirty="0"/>
              <a:t> </a:t>
            </a:r>
            <a:r>
              <a:rPr lang="tr-TR" dirty="0" err="1"/>
              <a:t>linac</a:t>
            </a:r>
            <a:r>
              <a:rPr lang="tr-TR" dirty="0"/>
              <a:t>.</a:t>
            </a:r>
          </a:p>
          <a:p>
            <a:pPr marL="285750" indent="-285750">
              <a:buFont typeface="Arial" panose="020B0604020202020204" pitchFamily="34" charset="0"/>
              <a:buChar char="•"/>
            </a:pPr>
            <a:r>
              <a:rPr lang="tr-TR" dirty="0" err="1"/>
              <a:t>Also</a:t>
            </a:r>
            <a:r>
              <a:rPr lang="tr-TR" dirty="0"/>
              <a:t>, </a:t>
            </a:r>
            <a:r>
              <a:rPr lang="tr-TR" dirty="0" err="1"/>
              <a:t>hybrids</a:t>
            </a:r>
            <a:r>
              <a:rPr lang="tr-TR" dirty="0"/>
              <a:t> in </a:t>
            </a:r>
            <a:r>
              <a:rPr lang="tr-TR" dirty="0" err="1"/>
              <a:t>the</a:t>
            </a:r>
            <a:r>
              <a:rPr lang="tr-TR" dirty="0"/>
              <a:t> network </a:t>
            </a:r>
            <a:r>
              <a:rPr lang="tr-TR" dirty="0" err="1"/>
              <a:t>require</a:t>
            </a:r>
            <a:r>
              <a:rPr lang="tr-TR" dirty="0"/>
              <a:t> RF </a:t>
            </a:r>
            <a:r>
              <a:rPr lang="tr-TR" dirty="0" err="1"/>
              <a:t>loads</a:t>
            </a:r>
            <a:r>
              <a:rPr lang="tr-TR" dirty="0"/>
              <a:t> </a:t>
            </a:r>
            <a:r>
              <a:rPr lang="tr-TR" dirty="0" err="1"/>
              <a:t>for</a:t>
            </a:r>
            <a:r>
              <a:rPr lang="tr-TR" dirty="0"/>
              <a:t> </a:t>
            </a:r>
            <a:r>
              <a:rPr lang="tr-TR" dirty="0" err="1"/>
              <a:t>termination</a:t>
            </a:r>
            <a:r>
              <a:rPr lang="tr-TR" dirty="0"/>
              <a:t>.</a:t>
            </a:r>
          </a:p>
        </p:txBody>
      </p:sp>
      <p:sp>
        <p:nvSpPr>
          <p:cNvPr id="17" name="Metin kutusu 16">
            <a:extLst>
              <a:ext uri="{FF2B5EF4-FFF2-40B4-BE49-F238E27FC236}">
                <a16:creationId xmlns:a16="http://schemas.microsoft.com/office/drawing/2014/main" id="{D2C2031A-3FB5-4A36-11FD-D0B1B7B8D8A7}"/>
              </a:ext>
            </a:extLst>
          </p:cNvPr>
          <p:cNvSpPr txBox="1"/>
          <p:nvPr/>
        </p:nvSpPr>
        <p:spPr>
          <a:xfrm>
            <a:off x="10579395" y="2009712"/>
            <a:ext cx="1310294" cy="584775"/>
          </a:xfrm>
          <a:prstGeom prst="rect">
            <a:avLst/>
          </a:prstGeom>
          <a:noFill/>
        </p:spPr>
        <p:txBody>
          <a:bodyPr wrap="square" rtlCol="0">
            <a:spAutoFit/>
          </a:bodyPr>
          <a:lstStyle/>
          <a:p>
            <a:pPr algn="ctr"/>
            <a:r>
              <a:rPr lang="tr-TR" sz="1600" i="1" dirty="0">
                <a:solidFill>
                  <a:srgbClr val="000099"/>
                </a:solidFill>
              </a:rPr>
              <a:t>High </a:t>
            </a:r>
            <a:r>
              <a:rPr lang="tr-TR" sz="1600" i="1" dirty="0" err="1">
                <a:solidFill>
                  <a:srgbClr val="000099"/>
                </a:solidFill>
              </a:rPr>
              <a:t>Power</a:t>
            </a:r>
            <a:r>
              <a:rPr lang="tr-TR" sz="1600" i="1" dirty="0">
                <a:solidFill>
                  <a:srgbClr val="000099"/>
                </a:solidFill>
              </a:rPr>
              <a:t> </a:t>
            </a:r>
            <a:r>
              <a:rPr lang="tr-TR" sz="1600" i="1" dirty="0" err="1">
                <a:solidFill>
                  <a:srgbClr val="000099"/>
                </a:solidFill>
              </a:rPr>
              <a:t>Load</a:t>
            </a:r>
            <a:endParaRPr lang="tr-TR" sz="1600" i="1" dirty="0">
              <a:solidFill>
                <a:srgbClr val="000099"/>
              </a:solidFill>
            </a:endParaRPr>
          </a:p>
        </p:txBody>
      </p:sp>
      <p:sp>
        <p:nvSpPr>
          <p:cNvPr id="7" name="Metin kutusu 6">
            <a:extLst>
              <a:ext uri="{FF2B5EF4-FFF2-40B4-BE49-F238E27FC236}">
                <a16:creationId xmlns:a16="http://schemas.microsoft.com/office/drawing/2014/main" id="{14D6511D-22A6-5F6C-5753-4F29FBDED7EC}"/>
              </a:ext>
            </a:extLst>
          </p:cNvPr>
          <p:cNvSpPr txBox="1"/>
          <p:nvPr/>
        </p:nvSpPr>
        <p:spPr>
          <a:xfrm>
            <a:off x="834734" y="1586258"/>
            <a:ext cx="2411804" cy="369332"/>
          </a:xfrm>
          <a:prstGeom prst="rect">
            <a:avLst/>
          </a:prstGeom>
          <a:noFill/>
        </p:spPr>
        <p:txBody>
          <a:bodyPr wrap="square" rtlCol="0">
            <a:spAutoFit/>
          </a:bodyPr>
          <a:lstStyle/>
          <a:p>
            <a:r>
              <a:rPr lang="tr-TR" b="1" i="1" dirty="0">
                <a:solidFill>
                  <a:srgbClr val="000099"/>
                </a:solidFill>
              </a:rPr>
              <a:t>RF </a:t>
            </a:r>
            <a:r>
              <a:rPr lang="tr-TR" b="1" i="1" dirty="0" err="1">
                <a:solidFill>
                  <a:srgbClr val="000099"/>
                </a:solidFill>
              </a:rPr>
              <a:t>Loads</a:t>
            </a:r>
            <a:r>
              <a:rPr lang="tr-TR" b="1" i="1" dirty="0">
                <a:solidFill>
                  <a:srgbClr val="000099"/>
                </a:solidFill>
              </a:rPr>
              <a:t> </a:t>
            </a:r>
            <a:r>
              <a:rPr lang="tr-TR" b="1" i="1" dirty="0" err="1">
                <a:solidFill>
                  <a:srgbClr val="000099"/>
                </a:solidFill>
              </a:rPr>
              <a:t>Usage</a:t>
            </a:r>
            <a:r>
              <a:rPr lang="tr-TR" b="1" i="1" dirty="0">
                <a:solidFill>
                  <a:srgbClr val="000099"/>
                </a:solidFill>
              </a:rPr>
              <a:t> in CLIC</a:t>
            </a:r>
          </a:p>
        </p:txBody>
      </p:sp>
      <p:sp>
        <p:nvSpPr>
          <p:cNvPr id="22" name="Metin kutusu 21">
            <a:extLst>
              <a:ext uri="{FF2B5EF4-FFF2-40B4-BE49-F238E27FC236}">
                <a16:creationId xmlns:a16="http://schemas.microsoft.com/office/drawing/2014/main" id="{17EACA5F-F148-F857-BEF4-845C20384604}"/>
              </a:ext>
            </a:extLst>
          </p:cNvPr>
          <p:cNvSpPr txBox="1"/>
          <p:nvPr/>
        </p:nvSpPr>
        <p:spPr>
          <a:xfrm>
            <a:off x="5048841" y="1602098"/>
            <a:ext cx="1958022" cy="369332"/>
          </a:xfrm>
          <a:prstGeom prst="rect">
            <a:avLst/>
          </a:prstGeom>
          <a:noFill/>
        </p:spPr>
        <p:txBody>
          <a:bodyPr wrap="square" rtlCol="0">
            <a:spAutoFit/>
          </a:bodyPr>
          <a:lstStyle/>
          <a:p>
            <a:r>
              <a:rPr lang="tr-TR" b="1" i="1" dirty="0" err="1">
                <a:solidFill>
                  <a:srgbClr val="000099"/>
                </a:solidFill>
              </a:rPr>
              <a:t>The</a:t>
            </a:r>
            <a:r>
              <a:rPr lang="tr-TR" b="1" i="1" dirty="0">
                <a:solidFill>
                  <a:srgbClr val="000099"/>
                </a:solidFill>
              </a:rPr>
              <a:t> CLIC RF </a:t>
            </a:r>
            <a:r>
              <a:rPr lang="tr-TR" b="1" i="1" dirty="0" err="1">
                <a:solidFill>
                  <a:srgbClr val="000099"/>
                </a:solidFill>
              </a:rPr>
              <a:t>Unit</a:t>
            </a:r>
            <a:endParaRPr lang="tr-TR" b="1" i="1" dirty="0">
              <a:solidFill>
                <a:srgbClr val="000099"/>
              </a:solidFill>
            </a:endParaRPr>
          </a:p>
        </p:txBody>
      </p:sp>
    </p:spTree>
    <p:extLst>
      <p:ext uri="{BB962C8B-B14F-4D97-AF65-F5344CB8AC3E}">
        <p14:creationId xmlns:p14="http://schemas.microsoft.com/office/powerpoint/2010/main" val="6573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408704-3047-F576-0EEE-A03E9499CEAC}"/>
              </a:ext>
            </a:extLst>
          </p:cNvPr>
          <p:cNvSpPr>
            <a:spLocks noGrp="1"/>
          </p:cNvSpPr>
          <p:nvPr>
            <p:ph type="title"/>
          </p:nvPr>
        </p:nvSpPr>
        <p:spPr/>
        <p:txBody>
          <a:bodyPr>
            <a:normAutofit/>
          </a:bodyPr>
          <a:lstStyle/>
          <a:p>
            <a:r>
              <a:rPr lang="tr-TR" sz="3600" b="1" dirty="0" err="1"/>
              <a:t>Aim</a:t>
            </a:r>
            <a:r>
              <a:rPr lang="tr-TR" sz="3600" b="1" dirty="0"/>
              <a:t> of </a:t>
            </a:r>
            <a:r>
              <a:rPr lang="tr-TR" sz="3600" b="1" dirty="0" err="1"/>
              <a:t>The</a:t>
            </a:r>
            <a:r>
              <a:rPr lang="tr-TR" sz="3600" b="1" dirty="0"/>
              <a:t> New Spiral </a:t>
            </a:r>
            <a:r>
              <a:rPr lang="tr-TR" sz="3600" b="1" dirty="0" err="1"/>
              <a:t>Load</a:t>
            </a:r>
            <a:r>
              <a:rPr lang="tr-TR" sz="3600" b="1" dirty="0"/>
              <a:t> Design</a:t>
            </a:r>
          </a:p>
        </p:txBody>
      </p:sp>
      <p:sp>
        <p:nvSpPr>
          <p:cNvPr id="3" name="Rectangle 18">
            <a:extLst>
              <a:ext uri="{FF2B5EF4-FFF2-40B4-BE49-F238E27FC236}">
                <a16:creationId xmlns:a16="http://schemas.microsoft.com/office/drawing/2014/main" id="{A6B4F140-CB00-6541-CF3F-B7FF52F1E060}"/>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2</a:t>
            </a:r>
            <a:endParaRPr lang="en-GB" dirty="0"/>
          </a:p>
        </p:txBody>
      </p:sp>
      <p:pic>
        <p:nvPicPr>
          <p:cNvPr id="4" name="Resim 22" descr="Chart&#10;&#10;Description automatically generated">
            <a:extLst>
              <a:ext uri="{FF2B5EF4-FFF2-40B4-BE49-F238E27FC236}">
                <a16:creationId xmlns:a16="http://schemas.microsoft.com/office/drawing/2014/main" id="{A3EF11CE-2880-CA20-9FD4-0AB69ED68919}"/>
              </a:ext>
            </a:extLst>
          </p:cNvPr>
          <p:cNvPicPr>
            <a:picLocks noChangeAspect="1"/>
          </p:cNvPicPr>
          <p:nvPr/>
        </p:nvPicPr>
        <p:blipFill rotWithShape="1">
          <a:blip r:embed="rId2">
            <a:extLst>
              <a:ext uri="{28A0092B-C50C-407E-A947-70E740481C1C}">
                <a14:useLocalDpi xmlns:a14="http://schemas.microsoft.com/office/drawing/2010/main" val="0"/>
              </a:ext>
            </a:extLst>
          </a:blip>
          <a:srcRect b="6863"/>
          <a:stretch/>
        </p:blipFill>
        <p:spPr bwMode="auto">
          <a:xfrm>
            <a:off x="7167633" y="2030225"/>
            <a:ext cx="4198776" cy="2671288"/>
          </a:xfrm>
          <a:prstGeom prst="rect">
            <a:avLst/>
          </a:prstGeom>
          <a:noFill/>
          <a:ln>
            <a:noFill/>
          </a:ln>
        </p:spPr>
      </p:pic>
      <p:sp>
        <p:nvSpPr>
          <p:cNvPr id="5" name="TextBox 16">
            <a:extLst>
              <a:ext uri="{FF2B5EF4-FFF2-40B4-BE49-F238E27FC236}">
                <a16:creationId xmlns:a16="http://schemas.microsoft.com/office/drawing/2014/main" id="{D56C8536-03AA-3698-B12B-8FA7C5CD0A7F}"/>
              </a:ext>
            </a:extLst>
          </p:cNvPr>
          <p:cNvSpPr txBox="1"/>
          <p:nvPr/>
        </p:nvSpPr>
        <p:spPr>
          <a:xfrm>
            <a:off x="6326372" y="4847566"/>
            <a:ext cx="5363848" cy="1477328"/>
          </a:xfrm>
          <a:prstGeom prst="rect">
            <a:avLst/>
          </a:prstGeom>
          <a:noFill/>
        </p:spPr>
        <p:txBody>
          <a:bodyPr wrap="square" rtlCol="0">
            <a:spAutoFit/>
          </a:bodyPr>
          <a:lstStyle/>
          <a:p>
            <a:pPr marL="285750" indent="-285750" algn="just">
              <a:buFont typeface="Arial" panose="020B0604020202020204" pitchFamily="34" charset="0"/>
              <a:buChar char="•"/>
            </a:pPr>
            <a:r>
              <a:rPr lang="en-GB" dirty="0"/>
              <a:t>The aim of this study is </a:t>
            </a:r>
            <a:r>
              <a:rPr lang="en-GB" b="1" dirty="0"/>
              <a:t>optimizing</a:t>
            </a:r>
            <a:r>
              <a:rPr lang="en-GB" dirty="0"/>
              <a:t> the cross-section of the spiral loads allowing direct horizontal placing and </a:t>
            </a:r>
            <a:r>
              <a:rPr lang="en-GB" b="1" dirty="0"/>
              <a:t>stackable design </a:t>
            </a:r>
            <a:r>
              <a:rPr lang="en-GB" dirty="0"/>
              <a:t>to decrease the </a:t>
            </a:r>
            <a:r>
              <a:rPr lang="en-GB" b="1" dirty="0"/>
              <a:t>material consuming</a:t>
            </a:r>
            <a:r>
              <a:rPr lang="en-GB" dirty="0"/>
              <a:t> and increase the </a:t>
            </a:r>
            <a:r>
              <a:rPr lang="en-GB" b="1" dirty="0"/>
              <a:t>number of produced loads</a:t>
            </a:r>
            <a:r>
              <a:rPr lang="en-GB" dirty="0"/>
              <a:t> in one run in case of serial production.</a:t>
            </a:r>
          </a:p>
        </p:txBody>
      </p:sp>
      <p:sp>
        <p:nvSpPr>
          <p:cNvPr id="6" name="Arrow: Right 17">
            <a:extLst>
              <a:ext uri="{FF2B5EF4-FFF2-40B4-BE49-F238E27FC236}">
                <a16:creationId xmlns:a16="http://schemas.microsoft.com/office/drawing/2014/main" id="{8AAF0FCA-131B-2810-23C2-787EDB031F7D}"/>
              </a:ext>
            </a:extLst>
          </p:cNvPr>
          <p:cNvSpPr/>
          <p:nvPr/>
        </p:nvSpPr>
        <p:spPr>
          <a:xfrm>
            <a:off x="9199139" y="3365869"/>
            <a:ext cx="599269" cy="281657"/>
          </a:xfrm>
          <a:prstGeom prst="rightArrow">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25" descr="Diagram&#10;&#10;Description automatically generated">
            <a:extLst>
              <a:ext uri="{FF2B5EF4-FFF2-40B4-BE49-F238E27FC236}">
                <a16:creationId xmlns:a16="http://schemas.microsoft.com/office/drawing/2014/main" id="{48D26EB6-943D-5AF3-0BEC-412F761926F9}"/>
              </a:ext>
            </a:extLst>
          </p:cNvPr>
          <p:cNvPicPr>
            <a:picLocks noChangeAspect="1"/>
          </p:cNvPicPr>
          <p:nvPr/>
        </p:nvPicPr>
        <p:blipFill rotWithShape="1">
          <a:blip r:embed="rId3">
            <a:extLst>
              <a:ext uri="{28A0092B-C50C-407E-A947-70E740481C1C}">
                <a14:useLocalDpi xmlns:a14="http://schemas.microsoft.com/office/drawing/2010/main" val="0"/>
              </a:ext>
            </a:extLst>
          </a:blip>
          <a:srcRect t="1090" b="1431"/>
          <a:stretch/>
        </p:blipFill>
        <p:spPr bwMode="auto">
          <a:xfrm>
            <a:off x="838200" y="2060306"/>
            <a:ext cx="4535690" cy="2106152"/>
          </a:xfrm>
          <a:prstGeom prst="rect">
            <a:avLst/>
          </a:prstGeom>
          <a:noFill/>
          <a:ln>
            <a:noFill/>
          </a:ln>
          <a:extLst>
            <a:ext uri="{53640926-AAD7-44D8-BBD7-CCE9431645EC}">
              <a14:shadowObscured xmlns:a14="http://schemas.microsoft.com/office/drawing/2010/main"/>
            </a:ext>
          </a:extLst>
        </p:spPr>
      </p:pic>
      <p:sp>
        <p:nvSpPr>
          <p:cNvPr id="8" name="TextBox 13">
            <a:extLst>
              <a:ext uri="{FF2B5EF4-FFF2-40B4-BE49-F238E27FC236}">
                <a16:creationId xmlns:a16="http://schemas.microsoft.com/office/drawing/2014/main" id="{FD88E9D5-7072-D880-4604-E0C47D70BC65}"/>
              </a:ext>
            </a:extLst>
          </p:cNvPr>
          <p:cNvSpPr txBox="1"/>
          <p:nvPr/>
        </p:nvSpPr>
        <p:spPr>
          <a:xfrm>
            <a:off x="825591" y="4411073"/>
            <a:ext cx="4660809" cy="1754326"/>
          </a:xfrm>
          <a:prstGeom prst="rect">
            <a:avLst/>
          </a:prstGeom>
          <a:noFill/>
        </p:spPr>
        <p:txBody>
          <a:bodyPr wrap="square" rtlCol="0">
            <a:spAutoFit/>
          </a:bodyPr>
          <a:lstStyle/>
          <a:p>
            <a:pPr marL="171450" indent="-171450">
              <a:buFont typeface="Arial" panose="020B0604020202020204" pitchFamily="34" charset="0"/>
              <a:buChar char="•"/>
            </a:pPr>
            <a:r>
              <a:rPr lang="en-GB" dirty="0"/>
              <a:t>The spiral load should be placed with </a:t>
            </a:r>
            <a:r>
              <a:rPr lang="en-GB" b="1" i="1" dirty="0"/>
              <a:t>45</a:t>
            </a:r>
            <a:r>
              <a:rPr lang="en-GB" b="1" i="1" baseline="30000" dirty="0"/>
              <a:t>o</a:t>
            </a:r>
            <a:r>
              <a:rPr lang="en-GB" b="1" i="1" dirty="0"/>
              <a:t> angle </a:t>
            </a:r>
            <a:r>
              <a:rPr lang="en-GB" dirty="0"/>
              <a:t>to allow additive 3D printing.</a:t>
            </a:r>
          </a:p>
          <a:p>
            <a:endParaRPr lang="en-GB" dirty="0"/>
          </a:p>
          <a:p>
            <a:pPr marL="171450" indent="-171450">
              <a:buFont typeface="Arial" panose="020B0604020202020204" pitchFamily="34" charset="0"/>
              <a:buChar char="•"/>
            </a:pPr>
            <a:r>
              <a:rPr lang="en-GB" dirty="0"/>
              <a:t>This placement allows to produce </a:t>
            </a:r>
            <a:r>
              <a:rPr lang="en-GB" b="1" i="1" dirty="0"/>
              <a:t>only 1 load</a:t>
            </a:r>
            <a:r>
              <a:rPr lang="en-GB" dirty="0">
                <a:solidFill>
                  <a:srgbClr val="FF0000"/>
                </a:solidFill>
              </a:rPr>
              <a:t> </a:t>
            </a:r>
            <a:r>
              <a:rPr lang="en-GB" dirty="0"/>
              <a:t>during an additive manufacturing cycle. Also, causes </a:t>
            </a:r>
            <a:r>
              <a:rPr lang="en-GB" b="1" i="1" dirty="0"/>
              <a:t>material loss</a:t>
            </a:r>
            <a:r>
              <a:rPr lang="en-GB" dirty="0"/>
              <a:t>.</a:t>
            </a:r>
          </a:p>
        </p:txBody>
      </p:sp>
      <p:sp>
        <p:nvSpPr>
          <p:cNvPr id="12" name="Metin kutusu 11">
            <a:extLst>
              <a:ext uri="{FF2B5EF4-FFF2-40B4-BE49-F238E27FC236}">
                <a16:creationId xmlns:a16="http://schemas.microsoft.com/office/drawing/2014/main" id="{996076DE-605D-D28A-AA69-3C9D999BF70C}"/>
              </a:ext>
            </a:extLst>
          </p:cNvPr>
          <p:cNvSpPr txBox="1"/>
          <p:nvPr/>
        </p:nvSpPr>
        <p:spPr>
          <a:xfrm>
            <a:off x="934641" y="1511146"/>
            <a:ext cx="4551759" cy="369332"/>
          </a:xfrm>
          <a:prstGeom prst="rect">
            <a:avLst/>
          </a:prstGeom>
          <a:noFill/>
        </p:spPr>
        <p:txBody>
          <a:bodyPr wrap="none" rtlCol="0">
            <a:spAutoFit/>
          </a:bodyPr>
          <a:lstStyle/>
          <a:p>
            <a:r>
              <a:rPr lang="tr-TR" b="1" i="1" dirty="0">
                <a:solidFill>
                  <a:srgbClr val="000099"/>
                </a:solidFill>
              </a:rPr>
              <a:t>Spiral </a:t>
            </a:r>
            <a:r>
              <a:rPr lang="tr-TR" b="1" i="1" dirty="0" err="1">
                <a:solidFill>
                  <a:srgbClr val="000099"/>
                </a:solidFill>
              </a:rPr>
              <a:t>Load</a:t>
            </a:r>
            <a:r>
              <a:rPr lang="tr-TR" b="1" i="1" dirty="0">
                <a:solidFill>
                  <a:srgbClr val="000099"/>
                </a:solidFill>
              </a:rPr>
              <a:t> </a:t>
            </a:r>
            <a:r>
              <a:rPr lang="tr-TR" b="1" i="1" dirty="0" err="1">
                <a:solidFill>
                  <a:srgbClr val="000099"/>
                </a:solidFill>
              </a:rPr>
              <a:t>Placement</a:t>
            </a:r>
            <a:r>
              <a:rPr lang="tr-TR" b="1" i="1" dirty="0">
                <a:solidFill>
                  <a:srgbClr val="000099"/>
                </a:solidFill>
              </a:rPr>
              <a:t> in 3D Printing Machine</a:t>
            </a:r>
          </a:p>
        </p:txBody>
      </p:sp>
      <p:sp>
        <p:nvSpPr>
          <p:cNvPr id="13" name="Metin kutusu 12">
            <a:extLst>
              <a:ext uri="{FF2B5EF4-FFF2-40B4-BE49-F238E27FC236}">
                <a16:creationId xmlns:a16="http://schemas.microsoft.com/office/drawing/2014/main" id="{273B7A5F-6E5F-6DEA-33D0-1BCBFC7C311A}"/>
              </a:ext>
            </a:extLst>
          </p:cNvPr>
          <p:cNvSpPr txBox="1"/>
          <p:nvPr/>
        </p:nvSpPr>
        <p:spPr>
          <a:xfrm>
            <a:off x="6816663" y="1507559"/>
            <a:ext cx="4816549" cy="646331"/>
          </a:xfrm>
          <a:prstGeom prst="rect">
            <a:avLst/>
          </a:prstGeom>
          <a:noFill/>
        </p:spPr>
        <p:txBody>
          <a:bodyPr wrap="square" rtlCol="0">
            <a:spAutoFit/>
          </a:bodyPr>
          <a:lstStyle/>
          <a:p>
            <a:r>
              <a:rPr lang="tr-TR" b="1" i="1" dirty="0" err="1">
                <a:solidFill>
                  <a:srgbClr val="000099"/>
                </a:solidFill>
              </a:rPr>
              <a:t>Proposed</a:t>
            </a:r>
            <a:r>
              <a:rPr lang="tr-TR" b="1" i="1" dirty="0">
                <a:solidFill>
                  <a:srgbClr val="000099"/>
                </a:solidFill>
              </a:rPr>
              <a:t> </a:t>
            </a:r>
            <a:r>
              <a:rPr lang="tr-TR" b="1" i="1" dirty="0" err="1">
                <a:solidFill>
                  <a:srgbClr val="000099"/>
                </a:solidFill>
              </a:rPr>
              <a:t>Waveguide</a:t>
            </a:r>
            <a:r>
              <a:rPr lang="tr-TR" b="1" i="1" dirty="0">
                <a:solidFill>
                  <a:srgbClr val="000099"/>
                </a:solidFill>
              </a:rPr>
              <a:t> Cross-Section </a:t>
            </a:r>
            <a:r>
              <a:rPr lang="tr-TR" b="1" i="1" dirty="0" err="1">
                <a:solidFill>
                  <a:srgbClr val="000099"/>
                </a:solidFill>
              </a:rPr>
              <a:t>Change</a:t>
            </a:r>
            <a:r>
              <a:rPr lang="tr-TR" b="1" i="1" dirty="0">
                <a:solidFill>
                  <a:srgbClr val="000099"/>
                </a:solidFill>
              </a:rPr>
              <a:t> </a:t>
            </a:r>
            <a:r>
              <a:rPr lang="tr-TR" b="1" i="1" dirty="0" err="1">
                <a:solidFill>
                  <a:srgbClr val="000099"/>
                </a:solidFill>
              </a:rPr>
              <a:t>for</a:t>
            </a:r>
            <a:r>
              <a:rPr lang="tr-TR" b="1" i="1" dirty="0">
                <a:solidFill>
                  <a:srgbClr val="000099"/>
                </a:solidFill>
              </a:rPr>
              <a:t> Direct </a:t>
            </a:r>
            <a:r>
              <a:rPr lang="tr-TR" b="1" i="1" dirty="0" err="1">
                <a:solidFill>
                  <a:srgbClr val="000099"/>
                </a:solidFill>
              </a:rPr>
              <a:t>Horizontal</a:t>
            </a:r>
            <a:r>
              <a:rPr lang="tr-TR" b="1" i="1" dirty="0">
                <a:solidFill>
                  <a:srgbClr val="000099"/>
                </a:solidFill>
              </a:rPr>
              <a:t> </a:t>
            </a:r>
            <a:r>
              <a:rPr lang="tr-TR" b="1" i="1" dirty="0" err="1">
                <a:solidFill>
                  <a:srgbClr val="000099"/>
                </a:solidFill>
              </a:rPr>
              <a:t>Placing</a:t>
            </a:r>
            <a:endParaRPr lang="tr-TR" b="1" i="1" dirty="0">
              <a:solidFill>
                <a:srgbClr val="000099"/>
              </a:solidFill>
            </a:endParaRPr>
          </a:p>
        </p:txBody>
      </p:sp>
      <p:sp>
        <p:nvSpPr>
          <p:cNvPr id="14" name="Oval 13">
            <a:extLst>
              <a:ext uri="{FF2B5EF4-FFF2-40B4-BE49-F238E27FC236}">
                <a16:creationId xmlns:a16="http://schemas.microsoft.com/office/drawing/2014/main" id="{EB0A8C40-CE78-5DD2-4959-8F296F79843D}"/>
              </a:ext>
            </a:extLst>
          </p:cNvPr>
          <p:cNvSpPr/>
          <p:nvPr/>
        </p:nvSpPr>
        <p:spPr>
          <a:xfrm>
            <a:off x="825591" y="2030225"/>
            <a:ext cx="620437" cy="64633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a:extLst>
              <a:ext uri="{FF2B5EF4-FFF2-40B4-BE49-F238E27FC236}">
                <a16:creationId xmlns:a16="http://schemas.microsoft.com/office/drawing/2014/main" id="{FDCB7F70-34E3-C4D2-AE0A-D14A8F05A13E}"/>
              </a:ext>
            </a:extLst>
          </p:cNvPr>
          <p:cNvCxnSpPr>
            <a:cxnSpLocks/>
            <a:stCxn id="14" idx="6"/>
            <a:endCxn id="4" idx="1"/>
          </p:cNvCxnSpPr>
          <p:nvPr/>
        </p:nvCxnSpPr>
        <p:spPr>
          <a:xfrm>
            <a:off x="1446028" y="2353391"/>
            <a:ext cx="5721605" cy="1012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1100-6B04-4C05-B72B-F3328BDDF5E3}"/>
              </a:ext>
            </a:extLst>
          </p:cNvPr>
          <p:cNvSpPr>
            <a:spLocks noGrp="1"/>
          </p:cNvSpPr>
          <p:nvPr>
            <p:ph type="title"/>
          </p:nvPr>
        </p:nvSpPr>
        <p:spPr>
          <a:xfrm>
            <a:off x="838200" y="365125"/>
            <a:ext cx="10515600" cy="1047193"/>
          </a:xfrm>
        </p:spPr>
        <p:txBody>
          <a:bodyPr>
            <a:normAutofit/>
          </a:bodyPr>
          <a:lstStyle/>
          <a:p>
            <a:r>
              <a:rPr lang="en-GB" sz="4000" b="1" dirty="0"/>
              <a:t>RF Load Straight Model</a:t>
            </a:r>
          </a:p>
        </p:txBody>
      </p:sp>
      <p:pic>
        <p:nvPicPr>
          <p:cNvPr id="6" name="Resim 27" descr="Diagram&#10;&#10;Description automatically generated">
            <a:extLst>
              <a:ext uri="{FF2B5EF4-FFF2-40B4-BE49-F238E27FC236}">
                <a16:creationId xmlns:a16="http://schemas.microsoft.com/office/drawing/2014/main" id="{471D7EFB-D793-4A73-ADC5-CF1C0E70F0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792" y="1290026"/>
            <a:ext cx="3431418" cy="2320388"/>
          </a:xfrm>
          <a:prstGeom prst="rect">
            <a:avLst/>
          </a:prstGeom>
          <a:noFill/>
          <a:ln>
            <a:noFill/>
          </a:ln>
        </p:spPr>
      </p:pic>
      <p:sp>
        <p:nvSpPr>
          <p:cNvPr id="7" name="TextBox 6">
            <a:extLst>
              <a:ext uri="{FF2B5EF4-FFF2-40B4-BE49-F238E27FC236}">
                <a16:creationId xmlns:a16="http://schemas.microsoft.com/office/drawing/2014/main" id="{EC23CEB0-926E-4520-8374-B8D911C207CD}"/>
              </a:ext>
            </a:extLst>
          </p:cNvPr>
          <p:cNvSpPr txBox="1"/>
          <p:nvPr/>
        </p:nvSpPr>
        <p:spPr>
          <a:xfrm>
            <a:off x="3937300" y="1290026"/>
            <a:ext cx="3907588"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a:t>The design process had started with creating the sections of the straight version of the load.</a:t>
            </a:r>
          </a:p>
          <a:p>
            <a:pPr marL="285750" indent="-285750">
              <a:buFont typeface="Arial" panose="020B0604020202020204" pitchFamily="34" charset="0"/>
              <a:buChar char="•"/>
            </a:pPr>
            <a:r>
              <a:rPr lang="en-GB" sz="1400" dirty="0"/>
              <a:t>Working principle  : </a:t>
            </a:r>
            <a:r>
              <a:rPr lang="en-GB" sz="1400" b="1" dirty="0"/>
              <a:t>Conductor Loss</a:t>
            </a:r>
          </a:p>
          <a:p>
            <a:pPr marL="285750" indent="-285750">
              <a:buFont typeface="Arial" panose="020B0604020202020204" pitchFamily="34" charset="0"/>
              <a:buChar char="•"/>
            </a:pPr>
            <a:r>
              <a:rPr lang="en-GB" sz="1400" dirty="0"/>
              <a:t>Simulated material: </a:t>
            </a:r>
            <a:r>
              <a:rPr lang="en-GB" sz="1400" b="1" dirty="0"/>
              <a:t>Ti6Al4V alloy   </a:t>
            </a:r>
            <a:r>
              <a:rPr lang="en-GB" sz="1400" dirty="0"/>
              <a:t>(conductivity -&gt; 6.10</a:t>
            </a:r>
            <a:r>
              <a:rPr lang="en-GB" sz="1400" baseline="30000" dirty="0"/>
              <a:t>5</a:t>
            </a:r>
            <a:r>
              <a:rPr lang="en-GB" sz="1400" dirty="0"/>
              <a:t> S/m)</a:t>
            </a:r>
          </a:p>
          <a:p>
            <a:pPr marL="285750" indent="-285750">
              <a:buFont typeface="Arial" panose="020B0604020202020204" pitchFamily="34" charset="0"/>
              <a:buChar char="•"/>
            </a:pPr>
            <a:r>
              <a:rPr lang="en-GB" sz="1400" dirty="0"/>
              <a:t>The previous design</a:t>
            </a:r>
            <a:r>
              <a:rPr lang="tr-TR" sz="1400" dirty="0"/>
              <a:t> </a:t>
            </a:r>
            <a:r>
              <a:rPr lang="tr-TR" sz="1000" dirty="0"/>
              <a:t>[1]</a:t>
            </a:r>
            <a:r>
              <a:rPr lang="en-GB" sz="1000" dirty="0"/>
              <a:t> </a:t>
            </a:r>
            <a:r>
              <a:rPr lang="en-GB" sz="1400" dirty="0"/>
              <a:t>dimensions had been applied and several simulations performed by </a:t>
            </a:r>
            <a:r>
              <a:rPr lang="en-GB" sz="1400" b="1" dirty="0"/>
              <a:t>HFSS</a:t>
            </a:r>
            <a:r>
              <a:rPr lang="en-GB" sz="1400" dirty="0"/>
              <a:t>.</a:t>
            </a:r>
          </a:p>
          <a:p>
            <a:pPr marL="285750" indent="-285750">
              <a:buFont typeface="Arial" panose="020B0604020202020204" pitchFamily="34" charset="0"/>
              <a:buChar char="•"/>
            </a:pPr>
            <a:r>
              <a:rPr lang="en-GB" sz="1400" dirty="0"/>
              <a:t>The spiral version had been created after fixing the straight dimensions.</a:t>
            </a:r>
          </a:p>
        </p:txBody>
      </p:sp>
      <p:sp>
        <p:nvSpPr>
          <p:cNvPr id="8" name="TextBox 7">
            <a:extLst>
              <a:ext uri="{FF2B5EF4-FFF2-40B4-BE49-F238E27FC236}">
                <a16:creationId xmlns:a16="http://schemas.microsoft.com/office/drawing/2014/main" id="{09AFB0FA-CB3F-457F-A880-42A967620A2B}"/>
              </a:ext>
            </a:extLst>
          </p:cNvPr>
          <p:cNvSpPr txBox="1"/>
          <p:nvPr/>
        </p:nvSpPr>
        <p:spPr>
          <a:xfrm>
            <a:off x="0" y="2959714"/>
            <a:ext cx="1014766" cy="577081"/>
          </a:xfrm>
          <a:prstGeom prst="rect">
            <a:avLst/>
          </a:prstGeom>
          <a:noFill/>
        </p:spPr>
        <p:txBody>
          <a:bodyPr wrap="square" rtlCol="0">
            <a:spAutoFit/>
          </a:bodyPr>
          <a:lstStyle/>
          <a:p>
            <a:pPr algn="ctr"/>
            <a:r>
              <a:rPr lang="en-GB" sz="1050" b="1" i="1" dirty="0"/>
              <a:t>WR90 waveguide dimensions</a:t>
            </a:r>
          </a:p>
        </p:txBody>
      </p:sp>
      <p:cxnSp>
        <p:nvCxnSpPr>
          <p:cNvPr id="10" name="Straight Arrow Connector 9">
            <a:extLst>
              <a:ext uri="{FF2B5EF4-FFF2-40B4-BE49-F238E27FC236}">
                <a16:creationId xmlns:a16="http://schemas.microsoft.com/office/drawing/2014/main" id="{449487B5-77BE-43C1-B507-E0040841D64F}"/>
              </a:ext>
            </a:extLst>
          </p:cNvPr>
          <p:cNvCxnSpPr>
            <a:cxnSpLocks/>
          </p:cNvCxnSpPr>
          <p:nvPr/>
        </p:nvCxnSpPr>
        <p:spPr>
          <a:xfrm>
            <a:off x="880295" y="3205331"/>
            <a:ext cx="26894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8E64110-C39B-49BE-8708-CB4D5D7ECA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5117" y="3673864"/>
            <a:ext cx="3457696" cy="2593272"/>
          </a:xfrm>
          <a:prstGeom prst="rect">
            <a:avLst/>
          </a:prstGeom>
          <a:noFill/>
          <a:ln>
            <a:noFill/>
          </a:ln>
        </p:spPr>
      </p:pic>
      <p:pic>
        <p:nvPicPr>
          <p:cNvPr id="15" name="Picture 14">
            <a:extLst>
              <a:ext uri="{FF2B5EF4-FFF2-40B4-BE49-F238E27FC236}">
                <a16:creationId xmlns:a16="http://schemas.microsoft.com/office/drawing/2014/main" id="{F6DC5AFF-E474-4077-BE51-EE51C064C930}"/>
              </a:ext>
            </a:extLst>
          </p:cNvPr>
          <p:cNvPicPr/>
          <p:nvPr/>
        </p:nvPicPr>
        <p:blipFill rotWithShape="1">
          <a:blip r:embed="rId5"/>
          <a:srcRect t="3680"/>
          <a:stretch/>
        </p:blipFill>
        <p:spPr>
          <a:xfrm>
            <a:off x="7844888" y="1290026"/>
            <a:ext cx="3949065" cy="2339492"/>
          </a:xfrm>
          <a:prstGeom prst="rect">
            <a:avLst/>
          </a:prstGeom>
        </p:spPr>
      </p:pic>
      <p:pic>
        <p:nvPicPr>
          <p:cNvPr id="9" name="Picture 8">
            <a:extLst>
              <a:ext uri="{FF2B5EF4-FFF2-40B4-BE49-F238E27FC236}">
                <a16:creationId xmlns:a16="http://schemas.microsoft.com/office/drawing/2014/main" id="{F72A1725-195E-451B-8B2A-988B251A653E}"/>
              </a:ext>
            </a:extLst>
          </p:cNvPr>
          <p:cNvPicPr>
            <a:picLocks noChangeAspect="1"/>
          </p:cNvPicPr>
          <p:nvPr/>
        </p:nvPicPr>
        <p:blipFill>
          <a:blip r:embed="rId6"/>
          <a:stretch>
            <a:fillRect/>
          </a:stretch>
        </p:blipFill>
        <p:spPr>
          <a:xfrm>
            <a:off x="731792" y="3573732"/>
            <a:ext cx="7464033" cy="2727749"/>
          </a:xfrm>
          <a:prstGeom prst="rect">
            <a:avLst/>
          </a:prstGeom>
        </p:spPr>
      </p:pic>
      <p:sp>
        <p:nvSpPr>
          <p:cNvPr id="11" name="Rectangle 10">
            <a:extLst>
              <a:ext uri="{FF2B5EF4-FFF2-40B4-BE49-F238E27FC236}">
                <a16:creationId xmlns:a16="http://schemas.microsoft.com/office/drawing/2014/main" id="{E25EBBD3-ACC9-40F8-91D8-3F6695A81517}"/>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3</a:t>
            </a:r>
            <a:endParaRPr lang="en-GB" dirty="0"/>
          </a:p>
        </p:txBody>
      </p:sp>
      <p:sp>
        <p:nvSpPr>
          <p:cNvPr id="3" name="Metin kutusu 2">
            <a:extLst>
              <a:ext uri="{FF2B5EF4-FFF2-40B4-BE49-F238E27FC236}">
                <a16:creationId xmlns:a16="http://schemas.microsoft.com/office/drawing/2014/main" id="{0358DEAB-89CB-7B49-BC3D-2FD682C5BDB6}"/>
              </a:ext>
            </a:extLst>
          </p:cNvPr>
          <p:cNvSpPr txBox="1"/>
          <p:nvPr/>
        </p:nvSpPr>
        <p:spPr>
          <a:xfrm>
            <a:off x="838200" y="6267136"/>
            <a:ext cx="8738290" cy="246221"/>
          </a:xfrm>
          <a:prstGeom prst="rect">
            <a:avLst/>
          </a:prstGeom>
          <a:noFill/>
        </p:spPr>
        <p:txBody>
          <a:bodyPr wrap="none" rtlCol="0">
            <a:spAutoFit/>
          </a:bodyPr>
          <a:lstStyle/>
          <a:p>
            <a:r>
              <a:rPr lang="tr-TR" sz="1000" dirty="0">
                <a:effectLst/>
                <a:latin typeface="Times New Roman" panose="02020603050405020304" pitchFamily="18" charset="0"/>
                <a:ea typeface="Times New Roman" panose="02020603050405020304" pitchFamily="18" charset="0"/>
              </a:rPr>
              <a:t>[1] </a:t>
            </a:r>
            <a:r>
              <a:rPr lang="it-IT" sz="1000" dirty="0">
                <a:effectLst/>
                <a:latin typeface="Times New Roman" panose="02020603050405020304" pitchFamily="18" charset="0"/>
                <a:ea typeface="Times New Roman" panose="02020603050405020304" pitchFamily="18" charset="0"/>
              </a:rPr>
              <a:t>D’Alessandro, G. L. (2015). </a:t>
            </a:r>
            <a:r>
              <a:rPr lang="it-IT" sz="1000" i="1" dirty="0">
                <a:effectLst/>
                <a:latin typeface="Times New Roman" panose="02020603050405020304" pitchFamily="18" charset="0"/>
                <a:ea typeface="Times New Roman" panose="02020603050405020304" pitchFamily="18" charset="0"/>
              </a:rPr>
              <a:t>Development of X-band high-power RF load for CLIC applications using additive manufacturing techniques</a:t>
            </a:r>
            <a:r>
              <a:rPr lang="it-IT" sz="1000" dirty="0">
                <a:effectLst/>
                <a:latin typeface="Times New Roman" panose="02020603050405020304" pitchFamily="18" charset="0"/>
                <a:ea typeface="Times New Roman" panose="02020603050405020304" pitchFamily="18" charset="0"/>
              </a:rPr>
              <a:t> [BSc Thesis]. Salento U.</a:t>
            </a:r>
            <a:endParaRPr lang="tr-TR" sz="1000" dirty="0">
              <a:effectLst/>
              <a:latin typeface="Times New Roman" panose="02020603050405020304" pitchFamily="18" charset="0"/>
              <a:ea typeface="Times New Roman" panose="02020603050405020304" pitchFamily="18" charset="0"/>
            </a:endParaRPr>
          </a:p>
        </p:txBody>
      </p:sp>
      <p:sp>
        <p:nvSpPr>
          <p:cNvPr id="4" name="Metin kutusu 3">
            <a:extLst>
              <a:ext uri="{FF2B5EF4-FFF2-40B4-BE49-F238E27FC236}">
                <a16:creationId xmlns:a16="http://schemas.microsoft.com/office/drawing/2014/main" id="{CDD6D2E5-5D1B-F09D-E750-3E900F478F09}"/>
              </a:ext>
            </a:extLst>
          </p:cNvPr>
          <p:cNvSpPr txBox="1"/>
          <p:nvPr/>
        </p:nvSpPr>
        <p:spPr>
          <a:xfrm>
            <a:off x="9447940" y="863117"/>
            <a:ext cx="1417291" cy="646331"/>
          </a:xfrm>
          <a:prstGeom prst="rect">
            <a:avLst/>
          </a:prstGeom>
          <a:noFill/>
        </p:spPr>
        <p:txBody>
          <a:bodyPr wrap="square" rtlCol="0">
            <a:spAutoFit/>
          </a:bodyPr>
          <a:lstStyle/>
          <a:p>
            <a:r>
              <a:rPr lang="tr-TR" b="1" i="1" dirty="0" err="1">
                <a:solidFill>
                  <a:srgbClr val="000099"/>
                </a:solidFill>
              </a:rPr>
              <a:t>Previous</a:t>
            </a:r>
            <a:r>
              <a:rPr lang="tr-TR" b="1" i="1" dirty="0">
                <a:solidFill>
                  <a:srgbClr val="000099"/>
                </a:solidFill>
              </a:rPr>
              <a:t> </a:t>
            </a:r>
            <a:r>
              <a:rPr lang="tr-TR" b="1" i="1" dirty="0" err="1">
                <a:solidFill>
                  <a:srgbClr val="000099"/>
                </a:solidFill>
              </a:rPr>
              <a:t>Dimensions</a:t>
            </a:r>
            <a:endParaRPr lang="tr-TR" b="1" i="1" dirty="0">
              <a:solidFill>
                <a:srgbClr val="000099"/>
              </a:solidFill>
            </a:endParaRPr>
          </a:p>
        </p:txBody>
      </p:sp>
      <p:sp>
        <p:nvSpPr>
          <p:cNvPr id="13" name="Metin kutusu 12">
            <a:extLst>
              <a:ext uri="{FF2B5EF4-FFF2-40B4-BE49-F238E27FC236}">
                <a16:creationId xmlns:a16="http://schemas.microsoft.com/office/drawing/2014/main" id="{0661BE1B-C1E9-1759-A7C3-82419EA997F2}"/>
              </a:ext>
            </a:extLst>
          </p:cNvPr>
          <p:cNvSpPr txBox="1"/>
          <p:nvPr/>
        </p:nvSpPr>
        <p:spPr>
          <a:xfrm>
            <a:off x="10614982" y="2913327"/>
            <a:ext cx="1322648" cy="646331"/>
          </a:xfrm>
          <a:prstGeom prst="rect">
            <a:avLst/>
          </a:prstGeom>
          <a:noFill/>
        </p:spPr>
        <p:txBody>
          <a:bodyPr wrap="square" rtlCol="0">
            <a:spAutoFit/>
          </a:bodyPr>
          <a:lstStyle/>
          <a:p>
            <a:r>
              <a:rPr lang="tr-TR" b="1" i="1" dirty="0" err="1">
                <a:solidFill>
                  <a:srgbClr val="000099"/>
                </a:solidFill>
              </a:rPr>
              <a:t>Optimized</a:t>
            </a:r>
            <a:r>
              <a:rPr lang="tr-TR" b="1" i="1" dirty="0">
                <a:solidFill>
                  <a:srgbClr val="000099"/>
                </a:solidFill>
              </a:rPr>
              <a:t> </a:t>
            </a:r>
            <a:r>
              <a:rPr lang="tr-TR" b="1" i="1" dirty="0" err="1">
                <a:solidFill>
                  <a:srgbClr val="000099"/>
                </a:solidFill>
              </a:rPr>
              <a:t>Dimensions</a:t>
            </a:r>
            <a:endParaRPr lang="tr-TR" b="1" i="1" dirty="0">
              <a:solidFill>
                <a:srgbClr val="000099"/>
              </a:solidFill>
            </a:endParaRPr>
          </a:p>
        </p:txBody>
      </p:sp>
    </p:spTree>
    <p:extLst>
      <p:ext uri="{BB962C8B-B14F-4D97-AF65-F5344CB8AC3E}">
        <p14:creationId xmlns:p14="http://schemas.microsoft.com/office/powerpoint/2010/main" val="370487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D535-C50D-46A2-8C34-AD87BE839E63}"/>
              </a:ext>
            </a:extLst>
          </p:cNvPr>
          <p:cNvSpPr>
            <a:spLocks noGrp="1"/>
          </p:cNvSpPr>
          <p:nvPr>
            <p:ph type="title"/>
          </p:nvPr>
        </p:nvSpPr>
        <p:spPr>
          <a:xfrm>
            <a:off x="838200" y="365126"/>
            <a:ext cx="10515600" cy="837551"/>
          </a:xfrm>
        </p:spPr>
        <p:txBody>
          <a:bodyPr>
            <a:normAutofit/>
          </a:bodyPr>
          <a:lstStyle/>
          <a:p>
            <a:r>
              <a:rPr lang="en-GB" sz="4000" b="1" dirty="0"/>
              <a:t>Spiral Model</a:t>
            </a:r>
          </a:p>
        </p:txBody>
      </p:sp>
      <p:pic>
        <p:nvPicPr>
          <p:cNvPr id="4" name="Picture 3">
            <a:extLst>
              <a:ext uri="{FF2B5EF4-FFF2-40B4-BE49-F238E27FC236}">
                <a16:creationId xmlns:a16="http://schemas.microsoft.com/office/drawing/2014/main" id="{83A50C61-A915-492D-A7A5-356DA163E1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17" y="1219780"/>
            <a:ext cx="2447925" cy="2322195"/>
          </a:xfrm>
          <a:prstGeom prst="rect">
            <a:avLst/>
          </a:prstGeom>
          <a:noFill/>
          <a:ln>
            <a:noFill/>
          </a:ln>
        </p:spPr>
      </p:pic>
      <p:pic>
        <p:nvPicPr>
          <p:cNvPr id="5" name="Resim 34" descr="Diagram&#10;&#10;Description automatically generated">
            <a:extLst>
              <a:ext uri="{FF2B5EF4-FFF2-40B4-BE49-F238E27FC236}">
                <a16:creationId xmlns:a16="http://schemas.microsoft.com/office/drawing/2014/main" id="{40EE0EAE-9D54-49D4-8411-F31EB9ED37AB}"/>
              </a:ext>
            </a:extLst>
          </p:cNvPr>
          <p:cNvPicPr>
            <a:picLocks noChangeAspect="1"/>
          </p:cNvPicPr>
          <p:nvPr/>
        </p:nvPicPr>
        <p:blipFill rotWithShape="1">
          <a:blip r:embed="rId4">
            <a:extLst>
              <a:ext uri="{28A0092B-C50C-407E-A947-70E740481C1C}">
                <a14:useLocalDpi xmlns:a14="http://schemas.microsoft.com/office/drawing/2010/main" val="0"/>
              </a:ext>
            </a:extLst>
          </a:blip>
          <a:srcRect b="6228"/>
          <a:stretch/>
        </p:blipFill>
        <p:spPr bwMode="auto">
          <a:xfrm>
            <a:off x="3483048" y="1195221"/>
            <a:ext cx="3608201" cy="2386281"/>
          </a:xfrm>
          <a:prstGeom prst="rect">
            <a:avLst/>
          </a:prstGeom>
          <a:noFill/>
          <a:ln>
            <a:noFill/>
          </a:ln>
        </p:spPr>
      </p:pic>
      <p:pic>
        <p:nvPicPr>
          <p:cNvPr id="6" name="Resim 13" descr="Chart, diagram, sunburst chart&#10;&#10;Description automatically generated">
            <a:extLst>
              <a:ext uri="{FF2B5EF4-FFF2-40B4-BE49-F238E27FC236}">
                <a16:creationId xmlns:a16="http://schemas.microsoft.com/office/drawing/2014/main" id="{C68B5F18-731A-423F-A316-920D479E65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3669" y="3862274"/>
            <a:ext cx="3929650" cy="2308386"/>
          </a:xfrm>
          <a:prstGeom prst="rect">
            <a:avLst/>
          </a:prstGeom>
          <a:noFill/>
          <a:ln>
            <a:noFill/>
          </a:ln>
        </p:spPr>
      </p:pic>
      <p:sp>
        <p:nvSpPr>
          <p:cNvPr id="3" name="TextBox 2">
            <a:extLst>
              <a:ext uri="{FF2B5EF4-FFF2-40B4-BE49-F238E27FC236}">
                <a16:creationId xmlns:a16="http://schemas.microsoft.com/office/drawing/2014/main" id="{7334FA97-B9AF-42D9-A340-F6B8B3AD682D}"/>
              </a:ext>
            </a:extLst>
          </p:cNvPr>
          <p:cNvSpPr txBox="1"/>
          <p:nvPr/>
        </p:nvSpPr>
        <p:spPr>
          <a:xfrm>
            <a:off x="828391" y="3528782"/>
            <a:ext cx="2157963" cy="276999"/>
          </a:xfrm>
          <a:prstGeom prst="rect">
            <a:avLst/>
          </a:prstGeom>
          <a:noFill/>
        </p:spPr>
        <p:txBody>
          <a:bodyPr wrap="none" rtlCol="0">
            <a:spAutoFit/>
          </a:bodyPr>
          <a:lstStyle/>
          <a:p>
            <a:r>
              <a:rPr lang="en-GB" sz="1200" dirty="0"/>
              <a:t>Archimedes Spiral Geometry [1]</a:t>
            </a:r>
          </a:p>
        </p:txBody>
      </p:sp>
      <mc:AlternateContent xmlns:mc="http://schemas.openxmlformats.org/markup-compatibility/2006" xmlns:a14="http://schemas.microsoft.com/office/drawing/2010/main">
        <mc:Choice Requires="a14">
          <p:sp>
            <p:nvSpPr>
              <p:cNvPr id="8" name="Metin kutusu 10">
                <a:extLst>
                  <a:ext uri="{FF2B5EF4-FFF2-40B4-BE49-F238E27FC236}">
                    <a16:creationId xmlns:a16="http://schemas.microsoft.com/office/drawing/2014/main" id="{407FB281-4118-4A71-88C2-DCC67A44676D}"/>
                  </a:ext>
                </a:extLst>
              </p:cNvPr>
              <p:cNvSpPr txBox="1"/>
              <p:nvPr/>
            </p:nvSpPr>
            <p:spPr>
              <a:xfrm>
                <a:off x="879918" y="3974448"/>
                <a:ext cx="2009769"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1050" b="0" i="1" smtClean="0">
                          <a:latin typeface="Cambria Math" panose="02040503050406030204" pitchFamily="18" charset="0"/>
                        </a:rPr>
                        <m:t>𝑟</m:t>
                      </m:r>
                      <m:d>
                        <m:dPr>
                          <m:ctrlPr>
                            <a:rPr lang="tr-TR" sz="1050" b="0" i="1" smtClean="0">
                              <a:latin typeface="Cambria Math" panose="02040503050406030204" pitchFamily="18" charset="0"/>
                            </a:rPr>
                          </m:ctrlPr>
                        </m:dPr>
                        <m:e>
                          <m:r>
                            <a:rPr lang="tr-TR" sz="1050" b="0" i="1" smtClean="0">
                              <a:latin typeface="Cambria Math" panose="02040503050406030204" pitchFamily="18" charset="0"/>
                              <a:ea typeface="Cambria Math" panose="02040503050406030204" pitchFamily="18" charset="0"/>
                            </a:rPr>
                            <m:t>𝜑</m:t>
                          </m:r>
                        </m:e>
                      </m:d>
                      <m:r>
                        <a:rPr lang="tr-TR" sz="1050" b="0" i="1" smtClean="0">
                          <a:latin typeface="Cambria Math" panose="02040503050406030204" pitchFamily="18" charset="0"/>
                          <a:ea typeface="Cambria Math" panose="02040503050406030204" pitchFamily="18" charset="0"/>
                        </a:rPr>
                        <m:t>=</m:t>
                      </m:r>
                      <m:sSub>
                        <m:sSubPr>
                          <m:ctrlPr>
                            <a:rPr lang="tr-TR" sz="1050" b="0" i="1" smtClean="0">
                              <a:latin typeface="Cambria Math" panose="02040503050406030204" pitchFamily="18" charset="0"/>
                              <a:ea typeface="Cambria Math" panose="02040503050406030204" pitchFamily="18" charset="0"/>
                            </a:rPr>
                          </m:ctrlPr>
                        </m:sSubPr>
                        <m:e>
                          <m:r>
                            <a:rPr lang="tr-TR" sz="1050" b="0" i="1" smtClean="0">
                              <a:latin typeface="Cambria Math" panose="02040503050406030204" pitchFamily="18" charset="0"/>
                              <a:ea typeface="Cambria Math" panose="02040503050406030204" pitchFamily="18" charset="0"/>
                            </a:rPr>
                            <m:t>𝑟</m:t>
                          </m:r>
                        </m:e>
                        <m:sub>
                          <m:r>
                            <a:rPr lang="tr-TR" sz="1050" b="0" i="1" smtClean="0">
                              <a:latin typeface="Cambria Math" panose="02040503050406030204" pitchFamily="18" charset="0"/>
                              <a:ea typeface="Cambria Math" panose="02040503050406030204" pitchFamily="18" charset="0"/>
                            </a:rPr>
                            <m:t>0</m:t>
                          </m:r>
                        </m:sub>
                      </m:sSub>
                      <m:r>
                        <a:rPr lang="tr-TR" sz="1050" b="0" i="1" smtClean="0">
                          <a:latin typeface="Cambria Math" panose="02040503050406030204" pitchFamily="18" charset="0"/>
                        </a:rPr>
                        <m:t>+</m:t>
                      </m:r>
                      <m:r>
                        <a:rPr lang="tr-TR" sz="1050" b="0" i="1" smtClean="0">
                          <a:latin typeface="Cambria Math" panose="02040503050406030204" pitchFamily="18" charset="0"/>
                        </a:rPr>
                        <m:t>𝑠</m:t>
                      </m:r>
                      <m:r>
                        <a:rPr lang="tr-TR" sz="1050" b="0" i="1" smtClean="0">
                          <a:latin typeface="Cambria Math" panose="02040503050406030204" pitchFamily="18" charset="0"/>
                        </a:rPr>
                        <m:t>(</m:t>
                      </m:r>
                      <m:r>
                        <a:rPr lang="tr-TR" sz="1050" b="0" i="1" smtClean="0">
                          <a:latin typeface="Cambria Math" panose="02040503050406030204" pitchFamily="18" charset="0"/>
                          <a:ea typeface="Cambria Math" panose="02040503050406030204" pitchFamily="18" charset="0"/>
                        </a:rPr>
                        <m:t>𝜑</m:t>
                      </m:r>
                      <m:r>
                        <a:rPr lang="tr-TR" sz="1050" b="0" i="1" smtClean="0">
                          <a:latin typeface="Cambria Math" panose="02040503050406030204" pitchFamily="18" charset="0"/>
                        </a:rPr>
                        <m:t>)</m:t>
                      </m:r>
                    </m:oMath>
                  </m:oMathPara>
                </a14:m>
                <a:endParaRPr lang="tr-TR" sz="1050" dirty="0"/>
              </a:p>
            </p:txBody>
          </p:sp>
        </mc:Choice>
        <mc:Fallback xmlns="">
          <p:sp>
            <p:nvSpPr>
              <p:cNvPr id="8" name="Metin kutusu 10">
                <a:extLst>
                  <a:ext uri="{FF2B5EF4-FFF2-40B4-BE49-F238E27FC236}">
                    <a16:creationId xmlns:a16="http://schemas.microsoft.com/office/drawing/2014/main" id="{407FB281-4118-4A71-88C2-DCC67A44676D}"/>
                  </a:ext>
                </a:extLst>
              </p:cNvPr>
              <p:cNvSpPr txBox="1">
                <a:spLocks noRot="1" noChangeAspect="1" noMove="1" noResize="1" noEditPoints="1" noAdjustHandles="1" noChangeArrowheads="1" noChangeShapeType="1" noTextEdit="1"/>
              </p:cNvSpPr>
              <p:nvPr/>
            </p:nvSpPr>
            <p:spPr>
              <a:xfrm>
                <a:off x="879918" y="3974448"/>
                <a:ext cx="2009769" cy="161583"/>
              </a:xfrm>
              <a:prstGeom prst="rect">
                <a:avLst/>
              </a:prstGeom>
              <a:blipFill>
                <a:blip r:embed="rId6"/>
                <a:stretch>
                  <a:fillRect t="-3846" b="-423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Metin kutusu 53">
                <a:extLst>
                  <a:ext uri="{FF2B5EF4-FFF2-40B4-BE49-F238E27FC236}">
                    <a16:creationId xmlns:a16="http://schemas.microsoft.com/office/drawing/2014/main" id="{26F3F538-011C-412A-AA7C-45968BFBE8EC}"/>
                  </a:ext>
                </a:extLst>
              </p:cNvPr>
              <p:cNvSpPr txBox="1"/>
              <p:nvPr/>
            </p:nvSpPr>
            <p:spPr>
              <a:xfrm>
                <a:off x="1273350" y="4256244"/>
                <a:ext cx="1222906"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1050" b="0" i="1" smtClean="0">
                          <a:latin typeface="Cambria Math" panose="02040503050406030204" pitchFamily="18" charset="0"/>
                        </a:rPr>
                        <m:t>𝑠</m:t>
                      </m:r>
                      <m:r>
                        <a:rPr lang="tr-TR" sz="1050" b="0" i="1" smtClean="0">
                          <a:latin typeface="Cambria Math" panose="02040503050406030204" pitchFamily="18" charset="0"/>
                          <a:ea typeface="Cambria Math" panose="02040503050406030204" pitchFamily="18" charset="0"/>
                        </a:rPr>
                        <m:t>=[</m:t>
                      </m:r>
                      <m:sSub>
                        <m:sSubPr>
                          <m:ctrlPr>
                            <a:rPr lang="tr-TR" sz="1050" b="0" i="1" smtClean="0">
                              <a:latin typeface="Cambria Math" panose="02040503050406030204" pitchFamily="18" charset="0"/>
                              <a:ea typeface="Cambria Math" panose="02040503050406030204" pitchFamily="18" charset="0"/>
                            </a:rPr>
                          </m:ctrlPr>
                        </m:sSubPr>
                        <m:e>
                          <m:r>
                            <a:rPr lang="tr-TR" sz="1050" b="0" i="1" smtClean="0">
                              <a:latin typeface="Cambria Math" panose="02040503050406030204" pitchFamily="18" charset="0"/>
                              <a:ea typeface="Cambria Math" panose="02040503050406030204" pitchFamily="18" charset="0"/>
                            </a:rPr>
                            <m:t>𝑀</m:t>
                          </m:r>
                        </m:e>
                        <m:sub>
                          <m:r>
                            <a:rPr lang="tr-TR" sz="1050" b="0" i="1" smtClean="0">
                              <a:latin typeface="Cambria Math" panose="02040503050406030204" pitchFamily="18" charset="0"/>
                              <a:ea typeface="Cambria Math" panose="02040503050406030204" pitchFamily="18" charset="0"/>
                            </a:rPr>
                            <m:t>1</m:t>
                          </m:r>
                        </m:sub>
                      </m:sSub>
                      <m:r>
                        <a:rPr lang="tr-TR" sz="1050" b="0" i="1" smtClean="0">
                          <a:latin typeface="Cambria Math" panose="02040503050406030204" pitchFamily="18" charset="0"/>
                          <a:ea typeface="Cambria Math" panose="02040503050406030204" pitchFamily="18" charset="0"/>
                        </a:rPr>
                        <m:t>𝑀</m:t>
                      </m:r>
                      <m:r>
                        <a:rPr lang="tr-TR" sz="1050" b="0" i="1" smtClean="0">
                          <a:latin typeface="Cambria Math" panose="02040503050406030204" pitchFamily="18" charset="0"/>
                          <a:ea typeface="Cambria Math" panose="02040503050406030204" pitchFamily="18" charset="0"/>
                        </a:rPr>
                        <m:t>]</m:t>
                      </m:r>
                    </m:oMath>
                  </m:oMathPara>
                </a14:m>
                <a:endParaRPr lang="tr-TR" sz="1050" dirty="0"/>
              </a:p>
            </p:txBody>
          </p:sp>
        </mc:Choice>
        <mc:Fallback xmlns="">
          <p:sp>
            <p:nvSpPr>
              <p:cNvPr id="9" name="Metin kutusu 53">
                <a:extLst>
                  <a:ext uri="{FF2B5EF4-FFF2-40B4-BE49-F238E27FC236}">
                    <a16:creationId xmlns:a16="http://schemas.microsoft.com/office/drawing/2014/main" id="{26F3F538-011C-412A-AA7C-45968BFBE8EC}"/>
                  </a:ext>
                </a:extLst>
              </p:cNvPr>
              <p:cNvSpPr txBox="1">
                <a:spLocks noRot="1" noChangeAspect="1" noMove="1" noResize="1" noEditPoints="1" noAdjustHandles="1" noChangeArrowheads="1" noChangeShapeType="1" noTextEdit="1"/>
              </p:cNvSpPr>
              <p:nvPr/>
            </p:nvSpPr>
            <p:spPr>
              <a:xfrm>
                <a:off x="1273350" y="4256244"/>
                <a:ext cx="1222906" cy="161583"/>
              </a:xfrm>
              <a:prstGeom prst="rect">
                <a:avLst/>
              </a:prstGeom>
              <a:blipFill>
                <a:blip r:embed="rId7"/>
                <a:stretch>
                  <a:fillRect t="-3704" b="-370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Metin kutusu 54">
                <a:extLst>
                  <a:ext uri="{FF2B5EF4-FFF2-40B4-BE49-F238E27FC236}">
                    <a16:creationId xmlns:a16="http://schemas.microsoft.com/office/drawing/2014/main" id="{1130660C-FE66-4256-80AA-5B4CFB11D876}"/>
                  </a:ext>
                </a:extLst>
              </p:cNvPr>
              <p:cNvSpPr txBox="1"/>
              <p:nvPr/>
            </p:nvSpPr>
            <p:spPr>
              <a:xfrm>
                <a:off x="650743" y="4435288"/>
                <a:ext cx="2468118" cy="3025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1050" b="0" i="1" smtClean="0">
                          <a:latin typeface="Cambria Math" panose="02040503050406030204" pitchFamily="18" charset="0"/>
                        </a:rPr>
                        <m:t>𝑠</m:t>
                      </m:r>
                      <m:d>
                        <m:dPr>
                          <m:ctrlPr>
                            <a:rPr lang="tr-TR" sz="1050" b="0" i="1" smtClean="0">
                              <a:latin typeface="Cambria Math" panose="02040503050406030204" pitchFamily="18" charset="0"/>
                            </a:rPr>
                          </m:ctrlPr>
                        </m:dPr>
                        <m:e>
                          <m:r>
                            <a:rPr lang="tr-TR" sz="1050" b="0" i="1" smtClean="0">
                              <a:latin typeface="Cambria Math" panose="02040503050406030204" pitchFamily="18" charset="0"/>
                              <a:ea typeface="Cambria Math" panose="02040503050406030204" pitchFamily="18" charset="0"/>
                            </a:rPr>
                            <m:t>𝜑</m:t>
                          </m:r>
                        </m:e>
                      </m:d>
                      <m:r>
                        <a:rPr lang="tr-TR" sz="1050" b="0" i="1" smtClean="0">
                          <a:latin typeface="Cambria Math" panose="02040503050406030204" pitchFamily="18" charset="0"/>
                          <a:ea typeface="Cambria Math" panose="02040503050406030204" pitchFamily="18" charset="0"/>
                        </a:rPr>
                        <m:t>=</m:t>
                      </m:r>
                      <m:f>
                        <m:fPr>
                          <m:ctrlPr>
                            <a:rPr lang="tr-TR" sz="1050" b="0" i="1" smtClean="0">
                              <a:latin typeface="Cambria Math" panose="02040503050406030204" pitchFamily="18" charset="0"/>
                              <a:ea typeface="Cambria Math" panose="02040503050406030204" pitchFamily="18" charset="0"/>
                            </a:rPr>
                          </m:ctrlPr>
                        </m:fPr>
                        <m:num>
                          <m:r>
                            <a:rPr lang="tr-TR" sz="1050" b="0" i="1" smtClean="0">
                              <a:latin typeface="Cambria Math" panose="02040503050406030204" pitchFamily="18" charset="0"/>
                              <a:ea typeface="Cambria Math" panose="02040503050406030204" pitchFamily="18" charset="0"/>
                            </a:rPr>
                            <m:t>1</m:t>
                          </m:r>
                        </m:num>
                        <m:den>
                          <m:r>
                            <a:rPr lang="tr-TR" sz="1050" b="0" i="1" smtClean="0">
                              <a:latin typeface="Cambria Math" panose="02040503050406030204" pitchFamily="18" charset="0"/>
                              <a:ea typeface="Cambria Math" panose="02040503050406030204" pitchFamily="18" charset="0"/>
                            </a:rPr>
                            <m:t>2</m:t>
                          </m:r>
                        </m:den>
                      </m:f>
                      <m:d>
                        <m:dPr>
                          <m:ctrlPr>
                            <a:rPr lang="tr-TR" sz="1050" b="0" i="1" smtClean="0">
                              <a:latin typeface="Cambria Math" panose="02040503050406030204" pitchFamily="18" charset="0"/>
                              <a:ea typeface="Cambria Math" panose="02040503050406030204" pitchFamily="18" charset="0"/>
                            </a:rPr>
                          </m:ctrlPr>
                        </m:dPr>
                        <m:e>
                          <m:r>
                            <a:rPr lang="tr-TR" sz="1050" b="0" i="1" smtClean="0">
                              <a:latin typeface="Cambria Math" panose="02040503050406030204" pitchFamily="18" charset="0"/>
                              <a:ea typeface="Cambria Math" panose="02040503050406030204" pitchFamily="18" charset="0"/>
                            </a:rPr>
                            <m:t>𝑤</m:t>
                          </m:r>
                          <m:d>
                            <m:dPr>
                              <m:ctrlPr>
                                <a:rPr lang="tr-TR" sz="1050" b="0" i="1" smtClean="0">
                                  <a:latin typeface="Cambria Math" panose="02040503050406030204" pitchFamily="18" charset="0"/>
                                  <a:ea typeface="Cambria Math" panose="02040503050406030204" pitchFamily="18" charset="0"/>
                                </a:rPr>
                              </m:ctrlPr>
                            </m:dPr>
                            <m:e>
                              <m:r>
                                <a:rPr lang="tr-TR" sz="1050" b="0" i="1" smtClean="0">
                                  <a:latin typeface="Cambria Math" panose="02040503050406030204" pitchFamily="18" charset="0"/>
                                  <a:ea typeface="Cambria Math" panose="02040503050406030204" pitchFamily="18" charset="0"/>
                                </a:rPr>
                                <m:t>𝜑</m:t>
                              </m:r>
                            </m:e>
                          </m:d>
                          <m:r>
                            <a:rPr lang="tr-TR" sz="1050" b="0" i="1" smtClean="0">
                              <a:latin typeface="Cambria Math" panose="02040503050406030204" pitchFamily="18" charset="0"/>
                              <a:ea typeface="Cambria Math" panose="02040503050406030204" pitchFamily="18" charset="0"/>
                            </a:rPr>
                            <m:t>+</m:t>
                          </m:r>
                          <m:r>
                            <a:rPr lang="tr-TR" sz="1050" b="0" i="1" smtClean="0">
                              <a:latin typeface="Cambria Math" panose="02040503050406030204" pitchFamily="18" charset="0"/>
                              <a:ea typeface="Cambria Math" panose="02040503050406030204" pitchFamily="18" charset="0"/>
                            </a:rPr>
                            <m:t>𝑤</m:t>
                          </m:r>
                          <m:d>
                            <m:dPr>
                              <m:ctrlPr>
                                <a:rPr lang="tr-TR" sz="1050" b="0" i="1" smtClean="0">
                                  <a:latin typeface="Cambria Math" panose="02040503050406030204" pitchFamily="18" charset="0"/>
                                  <a:ea typeface="Cambria Math" panose="02040503050406030204" pitchFamily="18" charset="0"/>
                                </a:rPr>
                              </m:ctrlPr>
                            </m:dPr>
                            <m:e>
                              <m:r>
                                <a:rPr lang="tr-TR" sz="1050" b="0" i="1" smtClean="0">
                                  <a:latin typeface="Cambria Math" panose="02040503050406030204" pitchFamily="18" charset="0"/>
                                  <a:ea typeface="Cambria Math" panose="02040503050406030204" pitchFamily="18" charset="0"/>
                                </a:rPr>
                                <m:t>𝜑</m:t>
                              </m:r>
                              <m:r>
                                <a:rPr lang="tr-TR" sz="1050" b="0" i="1" smtClean="0">
                                  <a:latin typeface="Cambria Math" panose="02040503050406030204" pitchFamily="18" charset="0"/>
                                  <a:ea typeface="Cambria Math" panose="02040503050406030204" pitchFamily="18" charset="0"/>
                                </a:rPr>
                                <m:t>+1</m:t>
                              </m:r>
                            </m:e>
                          </m:d>
                        </m:e>
                      </m:d>
                      <m:r>
                        <a:rPr lang="tr-TR" sz="1050" b="0" i="1" smtClean="0">
                          <a:latin typeface="Cambria Math" panose="02040503050406030204" pitchFamily="18" charset="0"/>
                          <a:ea typeface="Cambria Math" panose="02040503050406030204" pitchFamily="18" charset="0"/>
                        </a:rPr>
                        <m:t>+</m:t>
                      </m:r>
                      <m:r>
                        <a:rPr lang="tr-TR" sz="1050" b="0" i="1" smtClean="0">
                          <a:latin typeface="Cambria Math" panose="02040503050406030204" pitchFamily="18" charset="0"/>
                          <a:ea typeface="Cambria Math" panose="02040503050406030204" pitchFamily="18" charset="0"/>
                        </a:rPr>
                        <m:t>𝑔</m:t>
                      </m:r>
                    </m:oMath>
                  </m:oMathPara>
                </a14:m>
                <a:endParaRPr lang="tr-TR" sz="1050" dirty="0"/>
              </a:p>
            </p:txBody>
          </p:sp>
        </mc:Choice>
        <mc:Fallback xmlns="">
          <p:sp>
            <p:nvSpPr>
              <p:cNvPr id="10" name="Metin kutusu 54">
                <a:extLst>
                  <a:ext uri="{FF2B5EF4-FFF2-40B4-BE49-F238E27FC236}">
                    <a16:creationId xmlns:a16="http://schemas.microsoft.com/office/drawing/2014/main" id="{1130660C-FE66-4256-80AA-5B4CFB11D876}"/>
                  </a:ext>
                </a:extLst>
              </p:cNvPr>
              <p:cNvSpPr txBox="1">
                <a:spLocks noRot="1" noChangeAspect="1" noMove="1" noResize="1" noEditPoints="1" noAdjustHandles="1" noChangeArrowheads="1" noChangeShapeType="1" noTextEdit="1"/>
              </p:cNvSpPr>
              <p:nvPr/>
            </p:nvSpPr>
            <p:spPr>
              <a:xfrm>
                <a:off x="650743" y="4435288"/>
                <a:ext cx="2468118" cy="302519"/>
              </a:xfrm>
              <a:prstGeom prst="rect">
                <a:avLst/>
              </a:prstGeom>
              <a:blipFill>
                <a:blip r:embed="rId8"/>
                <a:stretch>
                  <a:fillRect t="-4082" b="-183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Metin kutusu 55">
                <a:extLst>
                  <a:ext uri="{FF2B5EF4-FFF2-40B4-BE49-F238E27FC236}">
                    <a16:creationId xmlns:a16="http://schemas.microsoft.com/office/drawing/2014/main" id="{D2C3DE6E-FB78-4001-AE1D-669D4B58D2BA}"/>
                  </a:ext>
                </a:extLst>
              </p:cNvPr>
              <p:cNvSpPr txBox="1"/>
              <p:nvPr/>
            </p:nvSpPr>
            <p:spPr>
              <a:xfrm>
                <a:off x="355188" y="4737549"/>
                <a:ext cx="3059227" cy="46410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tr-TR" sz="1050" b="0" i="1" smtClean="0">
                          <a:latin typeface="Cambria Math" panose="02040503050406030204" pitchFamily="18" charset="0"/>
                        </a:rPr>
                        <m:t>𝑟</m:t>
                      </m:r>
                      <m:d>
                        <m:dPr>
                          <m:ctrlPr>
                            <a:rPr lang="tr-TR" sz="1050" b="0" i="1" smtClean="0">
                              <a:latin typeface="Cambria Math" panose="02040503050406030204" pitchFamily="18" charset="0"/>
                            </a:rPr>
                          </m:ctrlPr>
                        </m:dPr>
                        <m:e>
                          <m:r>
                            <a:rPr lang="tr-TR" sz="1050" b="0" i="1" smtClean="0">
                              <a:latin typeface="Cambria Math" panose="02040503050406030204" pitchFamily="18" charset="0"/>
                              <a:ea typeface="Cambria Math" panose="02040503050406030204" pitchFamily="18" charset="0"/>
                            </a:rPr>
                            <m:t>𝜑</m:t>
                          </m:r>
                        </m:e>
                      </m:d>
                      <m:r>
                        <a:rPr lang="tr-TR" sz="1050" b="0" i="1" smtClean="0">
                          <a:latin typeface="Cambria Math" panose="02040503050406030204" pitchFamily="18" charset="0"/>
                          <a:ea typeface="Cambria Math" panose="02040503050406030204" pitchFamily="18" charset="0"/>
                        </a:rPr>
                        <m:t>=</m:t>
                      </m:r>
                      <m:sSub>
                        <m:sSubPr>
                          <m:ctrlPr>
                            <a:rPr lang="tr-TR" sz="1050" b="0" i="1" smtClean="0">
                              <a:latin typeface="Cambria Math" panose="02040503050406030204" pitchFamily="18" charset="0"/>
                              <a:ea typeface="Cambria Math" panose="02040503050406030204" pitchFamily="18" charset="0"/>
                            </a:rPr>
                          </m:ctrlPr>
                        </m:sSubPr>
                        <m:e>
                          <m:r>
                            <a:rPr lang="tr-TR" sz="1050" b="0" i="1" smtClean="0">
                              <a:latin typeface="Cambria Math" panose="02040503050406030204" pitchFamily="18" charset="0"/>
                              <a:ea typeface="Cambria Math" panose="02040503050406030204" pitchFamily="18" charset="0"/>
                            </a:rPr>
                            <m:t>𝑟</m:t>
                          </m:r>
                        </m:e>
                        <m:sub>
                          <m:r>
                            <a:rPr lang="tr-TR" sz="1050" b="0" i="1" smtClean="0">
                              <a:latin typeface="Cambria Math" panose="02040503050406030204" pitchFamily="18" charset="0"/>
                              <a:ea typeface="Cambria Math" panose="02040503050406030204" pitchFamily="18" charset="0"/>
                            </a:rPr>
                            <m:t>0</m:t>
                          </m:r>
                        </m:sub>
                      </m:sSub>
                      <m:r>
                        <a:rPr lang="tr-TR" sz="1050" b="0" i="1" smtClean="0">
                          <a:latin typeface="Cambria Math" panose="02040503050406030204" pitchFamily="18" charset="0"/>
                        </a:rPr>
                        <m:t>+</m:t>
                      </m:r>
                      <m:d>
                        <m:dPr>
                          <m:ctrlPr>
                            <a:rPr lang="tr-TR" sz="1050" b="0" i="1" smtClean="0">
                              <a:latin typeface="Cambria Math" panose="02040503050406030204" pitchFamily="18" charset="0"/>
                            </a:rPr>
                          </m:ctrlPr>
                        </m:dPr>
                        <m:e>
                          <m:sSub>
                            <m:sSubPr>
                              <m:ctrlPr>
                                <a:rPr lang="tr-TR" sz="1050" b="0" i="1" smtClean="0">
                                  <a:latin typeface="Cambria Math" panose="02040503050406030204" pitchFamily="18" charset="0"/>
                                </a:rPr>
                              </m:ctrlPr>
                            </m:sSubPr>
                            <m:e>
                              <m:r>
                                <a:rPr lang="tr-TR" sz="1050" b="0" i="1" smtClean="0">
                                  <a:latin typeface="Cambria Math" panose="02040503050406030204" pitchFamily="18" charset="0"/>
                                </a:rPr>
                                <m:t>𝑤</m:t>
                              </m:r>
                            </m:e>
                            <m:sub>
                              <m:r>
                                <a:rPr lang="tr-TR" sz="1050" b="0" i="1" smtClean="0">
                                  <a:latin typeface="Cambria Math" panose="02040503050406030204" pitchFamily="18" charset="0"/>
                                </a:rPr>
                                <m:t>1</m:t>
                              </m:r>
                            </m:sub>
                          </m:sSub>
                          <m:r>
                            <a:rPr lang="tr-TR" sz="1050" b="0" i="1" smtClean="0">
                              <a:latin typeface="Cambria Math" panose="02040503050406030204" pitchFamily="18" charset="0"/>
                            </a:rPr>
                            <m:t>+</m:t>
                          </m:r>
                          <m:r>
                            <a:rPr lang="tr-TR" sz="1050" b="0" i="1" smtClean="0">
                              <a:latin typeface="Cambria Math" panose="02040503050406030204" pitchFamily="18" charset="0"/>
                            </a:rPr>
                            <m:t>𝑔</m:t>
                          </m:r>
                        </m:e>
                      </m:d>
                      <m:r>
                        <a:rPr lang="tr-TR" sz="1050" b="0" i="1" smtClean="0">
                          <a:latin typeface="Cambria Math" panose="02040503050406030204" pitchFamily="18" charset="0"/>
                          <a:ea typeface="Cambria Math" panose="02040503050406030204" pitchFamily="18" charset="0"/>
                        </a:rPr>
                        <m:t>𝜑</m:t>
                      </m:r>
                      <m:r>
                        <a:rPr lang="tr-TR" sz="1050" b="0" i="1" smtClean="0">
                          <a:latin typeface="Cambria Math" panose="02040503050406030204" pitchFamily="18" charset="0"/>
                          <a:ea typeface="Cambria Math" panose="02040503050406030204" pitchFamily="18" charset="0"/>
                        </a:rPr>
                        <m:t>+</m:t>
                      </m:r>
                      <m:f>
                        <m:fPr>
                          <m:ctrlPr>
                            <a:rPr lang="tr-TR" sz="1050" b="0" i="1" smtClean="0">
                              <a:latin typeface="Cambria Math" panose="02040503050406030204" pitchFamily="18" charset="0"/>
                              <a:ea typeface="Cambria Math" panose="02040503050406030204" pitchFamily="18" charset="0"/>
                            </a:rPr>
                          </m:ctrlPr>
                        </m:fPr>
                        <m:num>
                          <m:r>
                            <a:rPr lang="tr-TR" sz="1050" b="0" i="1" smtClean="0">
                              <a:latin typeface="Cambria Math" panose="02040503050406030204" pitchFamily="18" charset="0"/>
                              <a:ea typeface="Cambria Math" panose="02040503050406030204" pitchFamily="18" charset="0"/>
                            </a:rPr>
                            <m:t>1</m:t>
                          </m:r>
                        </m:num>
                        <m:den>
                          <m:r>
                            <a:rPr lang="tr-TR" sz="1050" b="0" i="1" smtClean="0">
                              <a:latin typeface="Cambria Math" panose="02040503050406030204" pitchFamily="18" charset="0"/>
                              <a:ea typeface="Cambria Math" panose="02040503050406030204" pitchFamily="18" charset="0"/>
                            </a:rPr>
                            <m:t>2</m:t>
                          </m:r>
                          <m:r>
                            <a:rPr lang="tr-TR" sz="1050" b="0" i="1" smtClean="0">
                              <a:latin typeface="Cambria Math" panose="02040503050406030204" pitchFamily="18" charset="0"/>
                              <a:ea typeface="Cambria Math" panose="02040503050406030204" pitchFamily="18" charset="0"/>
                            </a:rPr>
                            <m:t>𝑁</m:t>
                          </m:r>
                        </m:den>
                      </m:f>
                      <m:r>
                        <a:rPr lang="tr-TR" sz="1050" b="0" i="1" smtClean="0">
                          <a:latin typeface="Cambria Math" panose="02040503050406030204" pitchFamily="18" charset="0"/>
                          <a:ea typeface="Cambria Math" panose="02040503050406030204" pitchFamily="18" charset="0"/>
                        </a:rPr>
                        <m:t>(</m:t>
                      </m:r>
                      <m:sSub>
                        <m:sSubPr>
                          <m:ctrlPr>
                            <a:rPr lang="tr-TR" sz="1050" b="0" i="1" smtClean="0">
                              <a:latin typeface="Cambria Math" panose="02040503050406030204" pitchFamily="18" charset="0"/>
                              <a:ea typeface="Cambria Math" panose="02040503050406030204" pitchFamily="18" charset="0"/>
                            </a:rPr>
                          </m:ctrlPr>
                        </m:sSubPr>
                        <m:e>
                          <m:r>
                            <a:rPr lang="tr-TR" sz="1050" b="0" i="1" smtClean="0">
                              <a:latin typeface="Cambria Math" panose="02040503050406030204" pitchFamily="18" charset="0"/>
                              <a:ea typeface="Cambria Math" panose="02040503050406030204" pitchFamily="18" charset="0"/>
                            </a:rPr>
                            <m:t>𝑤</m:t>
                          </m:r>
                        </m:e>
                        <m:sub>
                          <m:r>
                            <a:rPr lang="tr-TR" sz="1050" b="0" i="1" smtClean="0">
                              <a:latin typeface="Cambria Math" panose="02040503050406030204" pitchFamily="18" charset="0"/>
                              <a:ea typeface="Cambria Math" panose="02040503050406030204" pitchFamily="18" charset="0"/>
                            </a:rPr>
                            <m:t>2</m:t>
                          </m:r>
                        </m:sub>
                      </m:sSub>
                      <m:r>
                        <a:rPr lang="tr-TR" sz="1050" b="0" i="1" smtClean="0">
                          <a:latin typeface="Cambria Math" panose="02040503050406030204" pitchFamily="18" charset="0"/>
                          <a:ea typeface="Cambria Math" panose="02040503050406030204" pitchFamily="18" charset="0"/>
                        </a:rPr>
                        <m:t>−</m:t>
                      </m:r>
                      <m:sSub>
                        <m:sSubPr>
                          <m:ctrlPr>
                            <a:rPr lang="tr-TR" sz="1050" b="0" i="1" smtClean="0">
                              <a:latin typeface="Cambria Math" panose="02040503050406030204" pitchFamily="18" charset="0"/>
                              <a:ea typeface="Cambria Math" panose="02040503050406030204" pitchFamily="18" charset="0"/>
                            </a:rPr>
                          </m:ctrlPr>
                        </m:sSubPr>
                        <m:e>
                          <m:r>
                            <a:rPr lang="tr-TR" sz="1050" b="0" i="1" smtClean="0">
                              <a:latin typeface="Cambria Math" panose="02040503050406030204" pitchFamily="18" charset="0"/>
                              <a:ea typeface="Cambria Math" panose="02040503050406030204" pitchFamily="18" charset="0"/>
                            </a:rPr>
                            <m:t>𝑤</m:t>
                          </m:r>
                        </m:e>
                        <m:sub>
                          <m:r>
                            <a:rPr lang="tr-TR" sz="1050" b="0" i="1" smtClean="0">
                              <a:latin typeface="Cambria Math" panose="02040503050406030204" pitchFamily="18" charset="0"/>
                              <a:ea typeface="Cambria Math" panose="02040503050406030204" pitchFamily="18" charset="0"/>
                            </a:rPr>
                            <m:t>1</m:t>
                          </m:r>
                        </m:sub>
                      </m:sSub>
                      <m:r>
                        <a:rPr lang="tr-TR" sz="1050" b="0" i="1" smtClean="0">
                          <a:latin typeface="Cambria Math" panose="02040503050406030204" pitchFamily="18" charset="0"/>
                          <a:ea typeface="Cambria Math" panose="02040503050406030204" pitchFamily="18" charset="0"/>
                        </a:rPr>
                        <m:t>)</m:t>
                      </m:r>
                      <m:sSup>
                        <m:sSupPr>
                          <m:ctrlPr>
                            <a:rPr lang="tr-TR" sz="1050" b="0" i="1" smtClean="0">
                              <a:latin typeface="Cambria Math" panose="02040503050406030204" pitchFamily="18" charset="0"/>
                              <a:ea typeface="Cambria Math" panose="02040503050406030204" pitchFamily="18" charset="0"/>
                            </a:rPr>
                          </m:ctrlPr>
                        </m:sSupPr>
                        <m:e>
                          <m:r>
                            <a:rPr lang="tr-TR" sz="1050" b="0" i="1" smtClean="0">
                              <a:latin typeface="Cambria Math" panose="02040503050406030204" pitchFamily="18" charset="0"/>
                              <a:ea typeface="Cambria Math" panose="02040503050406030204" pitchFamily="18" charset="0"/>
                            </a:rPr>
                            <m:t>𝜑</m:t>
                          </m:r>
                        </m:e>
                        <m:sup>
                          <m:r>
                            <a:rPr lang="tr-TR" sz="1050" b="0" i="1" smtClean="0">
                              <a:latin typeface="Cambria Math" panose="02040503050406030204" pitchFamily="18" charset="0"/>
                              <a:ea typeface="Cambria Math" panose="02040503050406030204" pitchFamily="18" charset="0"/>
                            </a:rPr>
                            <m:t>2</m:t>
                          </m:r>
                        </m:sup>
                      </m:sSup>
                    </m:oMath>
                  </m:oMathPara>
                </a14:m>
                <a:endParaRPr lang="en-GB" sz="1050" dirty="0"/>
              </a:p>
              <a:p>
                <a:pPr algn="ctr"/>
                <a:r>
                  <a:rPr lang="tr-TR" sz="1050" dirty="0"/>
                  <a:t>(</a:t>
                </a:r>
                <a:r>
                  <a:rPr lang="tr-TR" sz="1050" dirty="0" err="1"/>
                  <a:t>where</a:t>
                </a:r>
                <a:r>
                  <a:rPr lang="tr-TR" sz="1050" dirty="0"/>
                  <a:t> N is </a:t>
                </a:r>
                <a:r>
                  <a:rPr lang="tr-TR" sz="1050" dirty="0" err="1"/>
                  <a:t>real</a:t>
                </a:r>
                <a:r>
                  <a:rPr lang="tr-TR" sz="1050" dirty="0"/>
                  <a:t> </a:t>
                </a:r>
                <a:r>
                  <a:rPr lang="tr-TR" sz="1050" dirty="0" err="1"/>
                  <a:t>number</a:t>
                </a:r>
                <a:r>
                  <a:rPr lang="tr-TR" sz="1050" dirty="0"/>
                  <a:t>)</a:t>
                </a:r>
              </a:p>
            </p:txBody>
          </p:sp>
        </mc:Choice>
        <mc:Fallback xmlns="">
          <p:sp>
            <p:nvSpPr>
              <p:cNvPr id="11" name="Metin kutusu 55">
                <a:extLst>
                  <a:ext uri="{FF2B5EF4-FFF2-40B4-BE49-F238E27FC236}">
                    <a16:creationId xmlns:a16="http://schemas.microsoft.com/office/drawing/2014/main" id="{D2C3DE6E-FB78-4001-AE1D-669D4B58D2BA}"/>
                  </a:ext>
                </a:extLst>
              </p:cNvPr>
              <p:cNvSpPr txBox="1">
                <a:spLocks noRot="1" noChangeAspect="1" noMove="1" noResize="1" noEditPoints="1" noAdjustHandles="1" noChangeArrowheads="1" noChangeShapeType="1" noTextEdit="1"/>
              </p:cNvSpPr>
              <p:nvPr/>
            </p:nvSpPr>
            <p:spPr>
              <a:xfrm>
                <a:off x="355188" y="4737549"/>
                <a:ext cx="3059227" cy="464101"/>
              </a:xfrm>
              <a:prstGeom prst="rect">
                <a:avLst/>
              </a:prstGeom>
              <a:blipFill>
                <a:blip r:embed="rId9"/>
                <a:stretch>
                  <a:fillRect t="-1316" b="-18421"/>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58C10C7A-12D6-46C8-8F0C-B9C51BD0E0C9}"/>
              </a:ext>
            </a:extLst>
          </p:cNvPr>
          <p:cNvSpPr txBox="1"/>
          <p:nvPr/>
        </p:nvSpPr>
        <p:spPr>
          <a:xfrm>
            <a:off x="838200" y="6258124"/>
            <a:ext cx="9318838" cy="246221"/>
          </a:xfrm>
          <a:prstGeom prst="rect">
            <a:avLst/>
          </a:prstGeom>
          <a:noFill/>
        </p:spPr>
        <p:txBody>
          <a:bodyPr wrap="square" rtlCol="0">
            <a:spAutoFit/>
          </a:bodyPr>
          <a:lstStyle/>
          <a:p>
            <a:pPr marL="187325" indent="-187325" algn="just">
              <a:spcAft>
                <a:spcPts val="300"/>
              </a:spcAft>
            </a:pPr>
            <a:r>
              <a:rPr lang="en-GB" sz="1000" kern="800" dirty="0">
                <a:ea typeface="Times New Roman" panose="02020603050405020304" pitchFamily="18" charset="0"/>
              </a:rPr>
              <a:t>[1]	</a:t>
            </a:r>
            <a:r>
              <a:rPr lang="en-GB" sz="1000" b="0" i="0" dirty="0">
                <a:solidFill>
                  <a:srgbClr val="181817"/>
                </a:solidFill>
                <a:effectLst/>
              </a:rPr>
              <a:t> Lockwood, E. (1961). Spirals. In </a:t>
            </a:r>
            <a:r>
              <a:rPr lang="en-GB" sz="1000" b="0" i="1" dirty="0">
                <a:solidFill>
                  <a:srgbClr val="181817"/>
                </a:solidFill>
                <a:effectLst/>
              </a:rPr>
              <a:t>Book of Curves</a:t>
            </a:r>
            <a:r>
              <a:rPr lang="en-GB" sz="1000" b="0" i="0" dirty="0">
                <a:solidFill>
                  <a:srgbClr val="181817"/>
                </a:solidFill>
                <a:effectLst/>
              </a:rPr>
              <a:t> (pp. 173-176). Cambridge: Cambridge University Press.   </a:t>
            </a:r>
            <a:r>
              <a:rPr lang="en-GB" sz="1000" b="0" i="0" dirty="0">
                <a:solidFill>
                  <a:srgbClr val="181817"/>
                </a:solidFill>
                <a:effectLst/>
                <a:latin typeface="noto sans"/>
              </a:rPr>
              <a:t>DOI</a:t>
            </a:r>
            <a:r>
              <a:rPr lang="en-GB" sz="1000" b="0" i="0" dirty="0">
                <a:effectLst/>
                <a:latin typeface="noto sans"/>
              </a:rPr>
              <a:t>:</a:t>
            </a:r>
            <a:r>
              <a:rPr lang="en-GB" sz="1000" b="0" i="0" dirty="0">
                <a:solidFill>
                  <a:srgbClr val="595959"/>
                </a:solidFill>
                <a:effectLst/>
                <a:latin typeface="noto sans"/>
              </a:rPr>
              <a:t> </a:t>
            </a:r>
            <a:r>
              <a:rPr lang="en-GB" sz="1000" b="0" i="0" u="none" strike="noStrike" dirty="0">
                <a:solidFill>
                  <a:srgbClr val="006FCA"/>
                </a:solidFill>
                <a:effectLst/>
                <a:latin typeface="noto sans"/>
                <a:hlinkClick r:id="rId10"/>
              </a:rPr>
              <a:t>https://doi.org/10.1017/CBO9780511569340.026</a:t>
            </a:r>
            <a:endParaRPr lang="en-GB" sz="1000" kern="800" dirty="0">
              <a:effectLst/>
              <a:ea typeface="Times New Roman" panose="02020603050405020304" pitchFamily="18" charset="0"/>
            </a:endParaRPr>
          </a:p>
        </p:txBody>
      </p:sp>
      <p:sp>
        <p:nvSpPr>
          <p:cNvPr id="13" name="TextBox 12">
            <a:extLst>
              <a:ext uri="{FF2B5EF4-FFF2-40B4-BE49-F238E27FC236}">
                <a16:creationId xmlns:a16="http://schemas.microsoft.com/office/drawing/2014/main" id="{C69E33B9-86FC-45FE-B219-5DCD86091821}"/>
              </a:ext>
            </a:extLst>
          </p:cNvPr>
          <p:cNvSpPr txBox="1"/>
          <p:nvPr/>
        </p:nvSpPr>
        <p:spPr>
          <a:xfrm>
            <a:off x="522087" y="5227308"/>
            <a:ext cx="2892328" cy="553998"/>
          </a:xfrm>
          <a:prstGeom prst="rect">
            <a:avLst/>
          </a:prstGeom>
          <a:noFill/>
        </p:spPr>
        <p:txBody>
          <a:bodyPr wrap="square" rtlCol="0">
            <a:spAutoFit/>
          </a:bodyPr>
          <a:lstStyle/>
          <a:p>
            <a:r>
              <a:rPr lang="tr-TR" sz="1000" dirty="0"/>
              <a:t>r; radius, s; the pitch of the spiral, g; distance between spiral surfaces, </a:t>
            </a:r>
            <a:r>
              <a:rPr lang="el-GR" sz="1000" dirty="0"/>
              <a:t>ϕ</a:t>
            </a:r>
            <a:r>
              <a:rPr lang="tr-TR" sz="1000" dirty="0"/>
              <a:t>; spiral measuring angle, w-w</a:t>
            </a:r>
            <a:r>
              <a:rPr lang="tr-TR" sz="1000" baseline="-25000" dirty="0"/>
              <a:t>1</a:t>
            </a:r>
            <a:r>
              <a:rPr lang="tr-TR" sz="1000" dirty="0"/>
              <a:t>-w</a:t>
            </a:r>
            <a:r>
              <a:rPr lang="tr-TR" sz="1000" baseline="-25000" dirty="0"/>
              <a:t>2</a:t>
            </a:r>
            <a:r>
              <a:rPr lang="tr-TR" sz="1000" dirty="0"/>
              <a:t>; thickness parameters of spiral surfaces</a:t>
            </a:r>
            <a:endParaRPr lang="en-GB" sz="1000" dirty="0"/>
          </a:p>
        </p:txBody>
      </p:sp>
      <p:sp>
        <p:nvSpPr>
          <p:cNvPr id="14" name="Double Bracket 13">
            <a:extLst>
              <a:ext uri="{FF2B5EF4-FFF2-40B4-BE49-F238E27FC236}">
                <a16:creationId xmlns:a16="http://schemas.microsoft.com/office/drawing/2014/main" id="{5AE0742D-E0CF-4337-AD6A-B360204D54E9}"/>
              </a:ext>
            </a:extLst>
          </p:cNvPr>
          <p:cNvSpPr/>
          <p:nvPr/>
        </p:nvSpPr>
        <p:spPr>
          <a:xfrm>
            <a:off x="489498" y="5265499"/>
            <a:ext cx="2791585" cy="515807"/>
          </a:xfrm>
          <a:prstGeom prst="bracketPair">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sz="1400" dirty="0">
              <a:ln>
                <a:solidFill>
                  <a:sysClr val="windowText" lastClr="000000"/>
                </a:solidFill>
              </a:ln>
            </a:endParaRPr>
          </a:p>
        </p:txBody>
      </p:sp>
      <p:pic>
        <p:nvPicPr>
          <p:cNvPr id="15" name="Picture 14" descr="C:\Users\hbursali\cernbox\Documents\PhD collection\Thesis docs\Chp 4\pngs\spiral vs straight reflection.png">
            <a:extLst>
              <a:ext uri="{FF2B5EF4-FFF2-40B4-BE49-F238E27FC236}">
                <a16:creationId xmlns:a16="http://schemas.microsoft.com/office/drawing/2014/main" id="{3C768C7F-C246-4C8A-BEDB-7A856FA7737C}"/>
              </a:ext>
            </a:extLst>
          </p:cNvPr>
          <p:cNvPicPr/>
          <p:nvPr/>
        </p:nvPicPr>
        <p:blipFill rotWithShape="1">
          <a:blip r:embed="rId11">
            <a:extLst>
              <a:ext uri="{28A0092B-C50C-407E-A947-70E740481C1C}">
                <a14:useLocalDpi xmlns:a14="http://schemas.microsoft.com/office/drawing/2010/main" val="0"/>
              </a:ext>
            </a:extLst>
          </a:blip>
          <a:srcRect r="7227"/>
          <a:stretch/>
        </p:blipFill>
        <p:spPr bwMode="auto">
          <a:xfrm>
            <a:off x="7546355" y="2748499"/>
            <a:ext cx="4237680" cy="3417050"/>
          </a:xfrm>
          <a:prstGeom prst="rect">
            <a:avLst/>
          </a:prstGeom>
          <a:noFill/>
          <a:ln>
            <a:noFill/>
          </a:ln>
        </p:spPr>
      </p:pic>
      <p:sp>
        <p:nvSpPr>
          <p:cNvPr id="17" name="TextBox 16">
            <a:extLst>
              <a:ext uri="{FF2B5EF4-FFF2-40B4-BE49-F238E27FC236}">
                <a16:creationId xmlns:a16="http://schemas.microsoft.com/office/drawing/2014/main" id="{8EEAB488-1E7E-4254-BC43-2E150EEFB224}"/>
              </a:ext>
            </a:extLst>
          </p:cNvPr>
          <p:cNvSpPr txBox="1"/>
          <p:nvPr/>
        </p:nvSpPr>
        <p:spPr>
          <a:xfrm>
            <a:off x="4164090" y="3581502"/>
            <a:ext cx="2457339" cy="307777"/>
          </a:xfrm>
          <a:prstGeom prst="rect">
            <a:avLst/>
          </a:prstGeom>
          <a:noFill/>
        </p:spPr>
        <p:txBody>
          <a:bodyPr wrap="none" rtlCol="0">
            <a:spAutoFit/>
          </a:bodyPr>
          <a:lstStyle/>
          <a:p>
            <a:r>
              <a:rPr lang="en-GB" sz="1400" b="1" i="1" u="sng" dirty="0">
                <a:solidFill>
                  <a:srgbClr val="0530BB"/>
                </a:solidFill>
              </a:rPr>
              <a:t>Fixed Spiral Model Dimensions</a:t>
            </a:r>
          </a:p>
        </p:txBody>
      </p:sp>
      <p:sp>
        <p:nvSpPr>
          <p:cNvPr id="18" name="TextBox 17">
            <a:extLst>
              <a:ext uri="{FF2B5EF4-FFF2-40B4-BE49-F238E27FC236}">
                <a16:creationId xmlns:a16="http://schemas.microsoft.com/office/drawing/2014/main" id="{3292C141-2AFF-435E-847C-948DE68A99FA}"/>
              </a:ext>
            </a:extLst>
          </p:cNvPr>
          <p:cNvSpPr txBox="1"/>
          <p:nvPr/>
        </p:nvSpPr>
        <p:spPr>
          <a:xfrm>
            <a:off x="6880814" y="933011"/>
            <a:ext cx="4903221" cy="1815882"/>
          </a:xfrm>
          <a:prstGeom prst="rect">
            <a:avLst/>
          </a:prstGeom>
          <a:noFill/>
        </p:spPr>
        <p:txBody>
          <a:bodyPr wrap="square" rtlCol="0">
            <a:spAutoFit/>
          </a:bodyPr>
          <a:lstStyle/>
          <a:p>
            <a:pPr marL="285750" indent="-285750">
              <a:buFont typeface="Arial" panose="020B0604020202020204" pitchFamily="34" charset="0"/>
              <a:buChar char="•"/>
            </a:pPr>
            <a:r>
              <a:rPr lang="en-GB" sz="1400" kern="800" dirty="0">
                <a:effectLst/>
                <a:ea typeface="Times New Roman" panose="02020603050405020304" pitchFamily="18" charset="0"/>
                <a:cs typeface="Times New Roman" panose="02020603050405020304" pitchFamily="18" charset="0"/>
              </a:rPr>
              <a:t>After fixing the basic dimensions of the straight load model, a CATIA spiral model was created as an </a:t>
            </a:r>
            <a:r>
              <a:rPr lang="en-GB" sz="1400" b="1" kern="800" dirty="0">
                <a:effectLst/>
                <a:ea typeface="Times New Roman" panose="02020603050405020304" pitchFamily="18" charset="0"/>
                <a:cs typeface="Times New Roman" panose="02020603050405020304" pitchFamily="18" charset="0"/>
              </a:rPr>
              <a:t>Archimedes spiral geometry</a:t>
            </a:r>
            <a:r>
              <a:rPr lang="en-GB" sz="1400" kern="800" dirty="0">
                <a:effectLst/>
                <a:ea typeface="Times New Roman" panose="02020603050405020304" pitchFamily="18" charset="0"/>
                <a:cs typeface="Times New Roman" panose="02020603050405020304" pitchFamily="18" charset="0"/>
              </a:rPr>
              <a:t> on the straight part, while with keeping constant the gap between spiral surfaces on tapered part. </a:t>
            </a:r>
          </a:p>
          <a:p>
            <a:pPr marL="285750" indent="-285750">
              <a:buFont typeface="Arial" panose="020B0604020202020204" pitchFamily="34" charset="0"/>
              <a:buChar char="•"/>
            </a:pPr>
            <a:r>
              <a:rPr lang="en-GB" sz="1400" b="1" dirty="0"/>
              <a:t>Parallel progress on RF and mechanical design </a:t>
            </a:r>
            <a:r>
              <a:rPr lang="en-GB" sz="1400" dirty="0"/>
              <a:t>(parametric model).</a:t>
            </a:r>
          </a:p>
          <a:p>
            <a:pPr marL="285750" indent="-285750">
              <a:buFont typeface="Arial" panose="020B0604020202020204" pitchFamily="34" charset="0"/>
              <a:buChar char="•"/>
            </a:pPr>
            <a:r>
              <a:rPr lang="en-GB" sz="1400" kern="800" dirty="0">
                <a:effectLst/>
                <a:ea typeface="Times New Roman" panose="02020603050405020304" pitchFamily="18" charset="0"/>
                <a:cs typeface="Times New Roman" panose="02020603050405020304" pitchFamily="18" charset="0"/>
              </a:rPr>
              <a:t>The spiral model showed reflection under -30 dB at 12 GHz close to the straight model after several interactions</a:t>
            </a:r>
            <a:r>
              <a:rPr lang="en-GB" sz="1400" dirty="0"/>
              <a:t>.</a:t>
            </a:r>
          </a:p>
        </p:txBody>
      </p:sp>
      <p:sp>
        <p:nvSpPr>
          <p:cNvPr id="19" name="Rectangle 18">
            <a:extLst>
              <a:ext uri="{FF2B5EF4-FFF2-40B4-BE49-F238E27FC236}">
                <a16:creationId xmlns:a16="http://schemas.microsoft.com/office/drawing/2014/main" id="{8562F85F-AB1B-493C-B549-AD1731489D2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4</a:t>
            </a:r>
            <a:endParaRPr lang="en-GB" dirty="0"/>
          </a:p>
        </p:txBody>
      </p:sp>
    </p:spTree>
    <p:extLst>
      <p:ext uri="{BB962C8B-B14F-4D97-AF65-F5344CB8AC3E}">
        <p14:creationId xmlns:p14="http://schemas.microsoft.com/office/powerpoint/2010/main" val="94275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1904"/>
          </a:xfrm>
        </p:spPr>
        <p:txBody>
          <a:bodyPr>
            <a:normAutofit/>
          </a:bodyPr>
          <a:lstStyle/>
          <a:p>
            <a:r>
              <a:rPr lang="en-GB" sz="4000" b="1" dirty="0"/>
              <a:t>Pumping Integration &amp; Mechanical Design</a:t>
            </a:r>
          </a:p>
        </p:txBody>
      </p:sp>
      <p:pic>
        <p:nvPicPr>
          <p:cNvPr id="5" name="Picture 4"/>
          <p:cNvPicPr/>
          <p:nvPr/>
        </p:nvPicPr>
        <p:blipFill rotWithShape="1">
          <a:blip r:embed="rId4"/>
          <a:srcRect t="2998"/>
          <a:stretch/>
        </p:blipFill>
        <p:spPr bwMode="auto">
          <a:xfrm>
            <a:off x="7617678" y="2013233"/>
            <a:ext cx="4550569" cy="2834660"/>
          </a:xfrm>
          <a:prstGeom prst="rect">
            <a:avLst/>
          </a:prstGeom>
          <a:ln>
            <a:noFill/>
          </a:ln>
          <a:extLst>
            <a:ext uri="{53640926-AAD7-44D8-BBD7-CCE9431645EC}">
              <a14:shadowObscured xmlns:a14="http://schemas.microsoft.com/office/drawing/2010/main"/>
            </a:ext>
          </a:extLst>
        </p:spPr>
      </p:pic>
      <p:pic>
        <p:nvPicPr>
          <p:cNvPr id="6" name="Picture 5" descr="C:\Users\hbursali\cernbox\Documents\MATLAB\2020 12 26 rf load\final rf+roughness+mech (combination).png"/>
          <p:cNvPicPr/>
          <p:nvPr/>
        </p:nvPicPr>
        <p:blipFill rotWithShape="1">
          <a:blip r:embed="rId5">
            <a:extLst>
              <a:ext uri="{28A0092B-C50C-407E-A947-70E740481C1C}">
                <a14:useLocalDpi xmlns:a14="http://schemas.microsoft.com/office/drawing/2010/main" val="0"/>
              </a:ext>
            </a:extLst>
          </a:blip>
          <a:srcRect r="6622"/>
          <a:stretch/>
        </p:blipFill>
        <p:spPr bwMode="auto">
          <a:xfrm>
            <a:off x="4037854" y="3181140"/>
            <a:ext cx="3486112" cy="2800000"/>
          </a:xfrm>
          <a:prstGeom prst="rect">
            <a:avLst/>
          </a:prstGeom>
          <a:noFill/>
          <a:ln>
            <a:noFill/>
          </a:ln>
        </p:spPr>
      </p:pic>
      <p:pic>
        <p:nvPicPr>
          <p:cNvPr id="11" name="Picture 10" descr="C:\Users\hbursali\cernbox\Publications\pngs spiral load tech note\with and without vacuum holes_2.png"/>
          <p:cNvPicPr/>
          <p:nvPr/>
        </p:nvPicPr>
        <p:blipFill rotWithShape="1">
          <a:blip r:embed="rId6">
            <a:extLst>
              <a:ext uri="{28A0092B-C50C-407E-A947-70E740481C1C}">
                <a14:useLocalDpi xmlns:a14="http://schemas.microsoft.com/office/drawing/2010/main" val="0"/>
              </a:ext>
            </a:extLst>
          </a:blip>
          <a:srcRect r="7300"/>
          <a:stretch/>
        </p:blipFill>
        <p:spPr bwMode="auto">
          <a:xfrm>
            <a:off x="381741" y="3181140"/>
            <a:ext cx="3460800" cy="2800000"/>
          </a:xfrm>
          <a:prstGeom prst="rect">
            <a:avLst/>
          </a:prstGeom>
          <a:noFill/>
          <a:ln>
            <a:noFill/>
          </a:ln>
        </p:spPr>
      </p:pic>
      <p:sp>
        <p:nvSpPr>
          <p:cNvPr id="3" name="TextBox 2"/>
          <p:cNvSpPr txBox="1"/>
          <p:nvPr/>
        </p:nvSpPr>
        <p:spPr>
          <a:xfrm>
            <a:off x="487977" y="1159570"/>
            <a:ext cx="7021853" cy="2031325"/>
          </a:xfrm>
          <a:prstGeom prst="rect">
            <a:avLst/>
          </a:prstGeom>
          <a:noFill/>
        </p:spPr>
        <p:txBody>
          <a:bodyPr wrap="square" rtlCol="0">
            <a:spAutoFit/>
          </a:bodyPr>
          <a:lstStyle/>
          <a:p>
            <a:pPr marL="285750" indent="-285750">
              <a:buFont typeface="Arial" panose="020B0604020202020204" pitchFamily="34" charset="0"/>
              <a:buChar char="•"/>
            </a:pPr>
            <a:r>
              <a:rPr lang="en-GB" sz="1400" dirty="0"/>
              <a:t>Design process continued with implementing the internal vacuum pumping holes.</a:t>
            </a:r>
          </a:p>
          <a:p>
            <a:pPr marL="285750" indent="-285750">
              <a:buFont typeface="Arial" panose="020B0604020202020204" pitchFamily="34" charset="0"/>
              <a:buChar char="•"/>
            </a:pPr>
            <a:r>
              <a:rPr lang="en-GB" sz="1400" b="1" dirty="0"/>
              <a:t>The cut-off frequency </a:t>
            </a:r>
            <a:r>
              <a:rPr lang="en-GB" sz="1400" dirty="0"/>
              <a:t>of the load </a:t>
            </a:r>
            <a:r>
              <a:rPr lang="en-GB" sz="1400" b="1" dirty="0"/>
              <a:t>shifted by 350 MHz due to the vacuum holes </a:t>
            </a:r>
            <a:r>
              <a:rPr lang="en-GB" sz="1400" dirty="0"/>
              <a:t>and </a:t>
            </a:r>
            <a:r>
              <a:rPr lang="en-GB" sz="1400" b="1" dirty="0"/>
              <a:t>compensated by 0.3 mm increase on H2 </a:t>
            </a:r>
            <a:r>
              <a:rPr lang="en-GB" sz="1400" dirty="0"/>
              <a:t>parameter, width of straight part.</a:t>
            </a:r>
          </a:p>
          <a:p>
            <a:pPr marL="285750" indent="-285750">
              <a:buFont typeface="Arial" panose="020B0604020202020204" pitchFamily="34" charset="0"/>
              <a:buChar char="•"/>
            </a:pPr>
            <a:r>
              <a:rPr lang="en-GB" sz="1400" dirty="0"/>
              <a:t>Occurred peak on reflection at 12 GHz recovered by a 3 mm diameter </a:t>
            </a:r>
            <a:r>
              <a:rPr lang="en-GB" sz="1400" b="1" dirty="0"/>
              <a:t>tuning hole </a:t>
            </a:r>
            <a:r>
              <a:rPr lang="en-GB" sz="1400" dirty="0"/>
              <a:t>placed under input transition.</a:t>
            </a:r>
          </a:p>
          <a:p>
            <a:pPr marL="285750" indent="-285750">
              <a:buFont typeface="Arial" panose="020B0604020202020204" pitchFamily="34" charset="0"/>
              <a:buChar char="•"/>
            </a:pPr>
            <a:r>
              <a:rPr lang="en-GB" sz="1400" dirty="0"/>
              <a:t>The mechanical design was completed by integrating cooling channels and a CF16 vacuum flange in CATIA.</a:t>
            </a:r>
          </a:p>
          <a:p>
            <a:pPr marL="285750" indent="-285750">
              <a:buFont typeface="Arial" panose="020B0604020202020204" pitchFamily="34" charset="0"/>
              <a:buChar char="•"/>
            </a:pPr>
            <a:r>
              <a:rPr lang="en-GB" sz="1400" b="1" dirty="0"/>
              <a:t>The final RF design </a:t>
            </a:r>
            <a:r>
              <a:rPr lang="en-GB" sz="1400" dirty="0"/>
              <a:t>(with/without roughness) and vacuum model extracted from CATIA showed reflection below -30 dB at 12 GHz.</a:t>
            </a:r>
          </a:p>
        </p:txBody>
      </p:sp>
      <p:sp>
        <p:nvSpPr>
          <p:cNvPr id="20" name="TextBox 19">
            <a:extLst>
              <a:ext uri="{FF2B5EF4-FFF2-40B4-BE49-F238E27FC236}">
                <a16:creationId xmlns:a16="http://schemas.microsoft.com/office/drawing/2014/main" id="{418AB632-FC6E-4FC9-AA74-723E7E973489}"/>
              </a:ext>
            </a:extLst>
          </p:cNvPr>
          <p:cNvSpPr txBox="1"/>
          <p:nvPr/>
        </p:nvSpPr>
        <p:spPr>
          <a:xfrm>
            <a:off x="680291" y="5983042"/>
            <a:ext cx="3460800" cy="276999"/>
          </a:xfrm>
          <a:prstGeom prst="rect">
            <a:avLst/>
          </a:prstGeom>
          <a:noFill/>
        </p:spPr>
        <p:txBody>
          <a:bodyPr wrap="square" rtlCol="0">
            <a:spAutoFit/>
          </a:bodyPr>
          <a:lstStyle/>
          <a:p>
            <a:r>
              <a:rPr lang="en-GB" sz="1200" i="1" dirty="0"/>
              <a:t>Cut-off frequency shift and signal peak at 12 GHz</a:t>
            </a:r>
          </a:p>
        </p:txBody>
      </p:sp>
      <p:sp>
        <p:nvSpPr>
          <p:cNvPr id="22" name="TextBox 21">
            <a:extLst>
              <a:ext uri="{FF2B5EF4-FFF2-40B4-BE49-F238E27FC236}">
                <a16:creationId xmlns:a16="http://schemas.microsoft.com/office/drawing/2014/main" id="{7F6FFD8B-798F-4701-B53D-F94C7894962E}"/>
              </a:ext>
            </a:extLst>
          </p:cNvPr>
          <p:cNvSpPr txBox="1"/>
          <p:nvPr/>
        </p:nvSpPr>
        <p:spPr>
          <a:xfrm>
            <a:off x="4004337" y="5971167"/>
            <a:ext cx="3553145" cy="461665"/>
          </a:xfrm>
          <a:prstGeom prst="rect">
            <a:avLst/>
          </a:prstGeom>
          <a:noFill/>
        </p:spPr>
        <p:txBody>
          <a:bodyPr wrap="square" rtlCol="0">
            <a:spAutoFit/>
          </a:bodyPr>
          <a:lstStyle/>
          <a:p>
            <a:r>
              <a:rPr lang="en-GB" sz="1200" i="1" dirty="0">
                <a:effectLst/>
                <a:ea typeface="Times New Roman" panose="02020603050405020304" pitchFamily="18" charset="0"/>
                <a:cs typeface="Times New Roman" panose="02020603050405020304" pitchFamily="18" charset="0"/>
              </a:rPr>
              <a:t>Reflection of final RF design (with/without roughness) and vacuum model extracted from CATIA</a:t>
            </a:r>
            <a:endParaRPr lang="en-GB" sz="1200" i="1" dirty="0"/>
          </a:p>
        </p:txBody>
      </p:sp>
      <p:cxnSp>
        <p:nvCxnSpPr>
          <p:cNvPr id="14" name="Straight Arrow Connector 13">
            <a:extLst>
              <a:ext uri="{FF2B5EF4-FFF2-40B4-BE49-F238E27FC236}">
                <a16:creationId xmlns:a16="http://schemas.microsoft.com/office/drawing/2014/main" id="{430B9B4B-5CDA-4909-B748-20562737FB14}"/>
              </a:ext>
            </a:extLst>
          </p:cNvPr>
          <p:cNvCxnSpPr>
            <a:cxnSpLocks/>
            <a:endCxn id="26" idx="2"/>
          </p:cNvCxnSpPr>
          <p:nvPr/>
        </p:nvCxnSpPr>
        <p:spPr>
          <a:xfrm flipH="1" flipV="1">
            <a:off x="11286718" y="1894632"/>
            <a:ext cx="67082" cy="4447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6B693D0-60FD-4E7E-AFF8-FEE1D9350509}"/>
              </a:ext>
            </a:extLst>
          </p:cNvPr>
          <p:cNvCxnSpPr>
            <a:cxnSpLocks/>
            <a:endCxn id="26" idx="2"/>
          </p:cNvCxnSpPr>
          <p:nvPr/>
        </p:nvCxnSpPr>
        <p:spPr>
          <a:xfrm flipV="1">
            <a:off x="10952612" y="1894632"/>
            <a:ext cx="334106" cy="890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2F67562-B751-42E5-8411-DCBE003FA761}"/>
              </a:ext>
            </a:extLst>
          </p:cNvPr>
          <p:cNvSpPr txBox="1"/>
          <p:nvPr/>
        </p:nvSpPr>
        <p:spPr>
          <a:xfrm>
            <a:off x="10763177" y="1633022"/>
            <a:ext cx="1047082" cy="261610"/>
          </a:xfrm>
          <a:prstGeom prst="rect">
            <a:avLst/>
          </a:prstGeom>
          <a:noFill/>
        </p:spPr>
        <p:txBody>
          <a:bodyPr wrap="none" rtlCol="0">
            <a:spAutoFit/>
          </a:bodyPr>
          <a:lstStyle/>
          <a:p>
            <a:r>
              <a:rPr lang="en-GB" sz="1100" i="1" dirty="0"/>
              <a:t>Cooling circuits</a:t>
            </a:r>
          </a:p>
        </p:txBody>
      </p:sp>
      <p:cxnSp>
        <p:nvCxnSpPr>
          <p:cNvPr id="27" name="Straight Arrow Connector 26">
            <a:extLst>
              <a:ext uri="{FF2B5EF4-FFF2-40B4-BE49-F238E27FC236}">
                <a16:creationId xmlns:a16="http://schemas.microsoft.com/office/drawing/2014/main" id="{99E02D75-8674-4B69-8AE0-1F6E303A2801}"/>
              </a:ext>
            </a:extLst>
          </p:cNvPr>
          <p:cNvCxnSpPr>
            <a:cxnSpLocks/>
            <a:endCxn id="29" idx="0"/>
          </p:cNvCxnSpPr>
          <p:nvPr/>
        </p:nvCxnSpPr>
        <p:spPr>
          <a:xfrm>
            <a:off x="10779036" y="4149125"/>
            <a:ext cx="670216" cy="329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EB49247-05A6-4219-988F-98E8CD9CC77F}"/>
              </a:ext>
            </a:extLst>
          </p:cNvPr>
          <p:cNvSpPr txBox="1"/>
          <p:nvPr/>
        </p:nvSpPr>
        <p:spPr>
          <a:xfrm>
            <a:off x="10779036" y="4479065"/>
            <a:ext cx="1340432" cy="261610"/>
          </a:xfrm>
          <a:prstGeom prst="rect">
            <a:avLst/>
          </a:prstGeom>
          <a:noFill/>
        </p:spPr>
        <p:txBody>
          <a:bodyPr wrap="none" rtlCol="0">
            <a:spAutoFit/>
          </a:bodyPr>
          <a:lstStyle/>
          <a:p>
            <a:r>
              <a:rPr lang="en-GB" sz="1100" i="1" dirty="0"/>
              <a:t>CF16 vacuum flange</a:t>
            </a:r>
          </a:p>
        </p:txBody>
      </p:sp>
      <p:pic>
        <p:nvPicPr>
          <p:cNvPr id="17" name="Picture 16">
            <a:extLst>
              <a:ext uri="{FF2B5EF4-FFF2-40B4-BE49-F238E27FC236}">
                <a16:creationId xmlns:a16="http://schemas.microsoft.com/office/drawing/2014/main" id="{18E6C2A4-1352-464A-BA78-E8C25352913F}"/>
              </a:ext>
            </a:extLst>
          </p:cNvPr>
          <p:cNvPicPr>
            <a:picLocks noChangeAspect="1"/>
          </p:cNvPicPr>
          <p:nvPr/>
        </p:nvPicPr>
        <p:blipFill>
          <a:blip r:embed="rId7"/>
          <a:stretch>
            <a:fillRect/>
          </a:stretch>
        </p:blipFill>
        <p:spPr>
          <a:xfrm>
            <a:off x="7974341" y="1187397"/>
            <a:ext cx="857250" cy="1038225"/>
          </a:xfrm>
          <a:prstGeom prst="rect">
            <a:avLst/>
          </a:prstGeom>
          <a:ln>
            <a:noFill/>
          </a:ln>
        </p:spPr>
      </p:pic>
      <p:sp>
        <p:nvSpPr>
          <p:cNvPr id="19" name="Rectangle: Rounded Corners 18">
            <a:extLst>
              <a:ext uri="{FF2B5EF4-FFF2-40B4-BE49-F238E27FC236}">
                <a16:creationId xmlns:a16="http://schemas.microsoft.com/office/drawing/2014/main" id="{8C956FDF-339B-41B4-9CA2-B5BF011CD7A3}"/>
              </a:ext>
            </a:extLst>
          </p:cNvPr>
          <p:cNvSpPr/>
          <p:nvPr/>
        </p:nvSpPr>
        <p:spPr>
          <a:xfrm>
            <a:off x="7986445" y="1573192"/>
            <a:ext cx="857250" cy="22613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64530FD-01BD-4268-81CB-ACE56DC17BC5}"/>
              </a:ext>
            </a:extLst>
          </p:cNvPr>
          <p:cNvSpPr/>
          <p:nvPr/>
        </p:nvSpPr>
        <p:spPr>
          <a:xfrm>
            <a:off x="7664796" y="2505051"/>
            <a:ext cx="281286" cy="193965"/>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188B026A-8D36-4F77-80F5-36C3DFC0BAA9}"/>
              </a:ext>
            </a:extLst>
          </p:cNvPr>
          <p:cNvCxnSpPr>
            <a:cxnSpLocks/>
            <a:stCxn id="28" idx="0"/>
            <a:endCxn id="19" idx="1"/>
          </p:cNvCxnSpPr>
          <p:nvPr/>
        </p:nvCxnSpPr>
        <p:spPr>
          <a:xfrm flipV="1">
            <a:off x="7805439" y="1686259"/>
            <a:ext cx="181006" cy="8187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176A27C-DFF5-48FB-AB6F-1C33764B5DEA}"/>
              </a:ext>
            </a:extLst>
          </p:cNvPr>
          <p:cNvCxnSpPr/>
          <p:nvPr/>
        </p:nvCxnSpPr>
        <p:spPr>
          <a:xfrm>
            <a:off x="1162478" y="3502888"/>
            <a:ext cx="592430"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1EBA77-4BB4-4ECB-804F-FF3CC26599BE}"/>
              </a:ext>
            </a:extLst>
          </p:cNvPr>
          <p:cNvCxnSpPr>
            <a:cxnSpLocks/>
          </p:cNvCxnSpPr>
          <p:nvPr/>
        </p:nvCxnSpPr>
        <p:spPr>
          <a:xfrm>
            <a:off x="1162478" y="3426688"/>
            <a:ext cx="0" cy="22320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89991A-FFAE-435A-B175-147847435AD5}"/>
              </a:ext>
            </a:extLst>
          </p:cNvPr>
          <p:cNvCxnSpPr>
            <a:cxnSpLocks/>
          </p:cNvCxnSpPr>
          <p:nvPr/>
        </p:nvCxnSpPr>
        <p:spPr>
          <a:xfrm>
            <a:off x="1748987" y="3484124"/>
            <a:ext cx="0" cy="22320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BBCD87C-ABE6-401D-9BBE-A207F2A7EA00}"/>
              </a:ext>
            </a:extLst>
          </p:cNvPr>
          <p:cNvCxnSpPr>
            <a:cxnSpLocks/>
          </p:cNvCxnSpPr>
          <p:nvPr/>
        </p:nvCxnSpPr>
        <p:spPr>
          <a:xfrm flipH="1">
            <a:off x="1376219" y="3768906"/>
            <a:ext cx="369453" cy="0"/>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4779146F-3536-45D0-B4FC-A2CC0C11E2F3}"/>
              </a:ext>
            </a:extLst>
          </p:cNvPr>
          <p:cNvPicPr>
            <a:picLocks noChangeAspect="1"/>
          </p:cNvPicPr>
          <p:nvPr/>
        </p:nvPicPr>
        <p:blipFill>
          <a:blip r:embed="rId8"/>
          <a:stretch>
            <a:fillRect/>
          </a:stretch>
        </p:blipFill>
        <p:spPr>
          <a:xfrm>
            <a:off x="9444949" y="1192020"/>
            <a:ext cx="257717" cy="995075"/>
          </a:xfrm>
          <a:prstGeom prst="rect">
            <a:avLst/>
          </a:prstGeom>
        </p:spPr>
      </p:pic>
      <p:cxnSp>
        <p:nvCxnSpPr>
          <p:cNvPr id="49" name="Straight Connector 48">
            <a:extLst>
              <a:ext uri="{FF2B5EF4-FFF2-40B4-BE49-F238E27FC236}">
                <a16:creationId xmlns:a16="http://schemas.microsoft.com/office/drawing/2014/main" id="{150CE872-0331-4CA1-B453-3DB893D20F49}"/>
              </a:ext>
            </a:extLst>
          </p:cNvPr>
          <p:cNvCxnSpPr>
            <a:cxnSpLocks/>
          </p:cNvCxnSpPr>
          <p:nvPr/>
        </p:nvCxnSpPr>
        <p:spPr>
          <a:xfrm flipV="1">
            <a:off x="9536820" y="1281955"/>
            <a:ext cx="419937" cy="462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A4A710B-515C-41E7-B6E7-175E8E064436}"/>
              </a:ext>
            </a:extLst>
          </p:cNvPr>
          <p:cNvCxnSpPr>
            <a:cxnSpLocks/>
          </p:cNvCxnSpPr>
          <p:nvPr/>
        </p:nvCxnSpPr>
        <p:spPr>
          <a:xfrm flipV="1">
            <a:off x="9544456" y="2097333"/>
            <a:ext cx="419937" cy="462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B5B3A9FF-BF9F-42FE-A4BB-FB5065D250BB}"/>
              </a:ext>
            </a:extLst>
          </p:cNvPr>
          <p:cNvCxnSpPr>
            <a:cxnSpLocks/>
          </p:cNvCxnSpPr>
          <p:nvPr/>
        </p:nvCxnSpPr>
        <p:spPr>
          <a:xfrm flipV="1">
            <a:off x="9947660" y="1281955"/>
            <a:ext cx="0" cy="8350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1F344380-234F-4CBE-8311-9D62D8EC1A65}"/>
              </a:ext>
            </a:extLst>
          </p:cNvPr>
          <p:cNvSpPr txBox="1"/>
          <p:nvPr/>
        </p:nvSpPr>
        <p:spPr>
          <a:xfrm>
            <a:off x="9901725" y="1558891"/>
            <a:ext cx="359394" cy="276999"/>
          </a:xfrm>
          <a:prstGeom prst="rect">
            <a:avLst/>
          </a:prstGeom>
          <a:noFill/>
        </p:spPr>
        <p:txBody>
          <a:bodyPr wrap="none" rtlCol="0">
            <a:spAutoFit/>
          </a:bodyPr>
          <a:lstStyle/>
          <a:p>
            <a:r>
              <a:rPr lang="en-GB" sz="1200" dirty="0"/>
              <a:t>H2</a:t>
            </a:r>
          </a:p>
        </p:txBody>
      </p:sp>
      <p:sp>
        <p:nvSpPr>
          <p:cNvPr id="55" name="Rectangle: Rounded Corners 54">
            <a:extLst>
              <a:ext uri="{FF2B5EF4-FFF2-40B4-BE49-F238E27FC236}">
                <a16:creationId xmlns:a16="http://schemas.microsoft.com/office/drawing/2014/main" id="{857ADFF9-924B-42FE-A009-3E48472B563B}"/>
              </a:ext>
            </a:extLst>
          </p:cNvPr>
          <p:cNvSpPr/>
          <p:nvPr/>
        </p:nvSpPr>
        <p:spPr>
          <a:xfrm>
            <a:off x="9267631" y="2443991"/>
            <a:ext cx="61097" cy="255025"/>
          </a:xfrm>
          <a:prstGeom prst="roundRect">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2095BFE6-430A-419C-9CC4-9D2584B06544}"/>
              </a:ext>
            </a:extLst>
          </p:cNvPr>
          <p:cNvCxnSpPr>
            <a:stCxn id="55" idx="0"/>
            <a:endCxn id="45" idx="1"/>
          </p:cNvCxnSpPr>
          <p:nvPr/>
        </p:nvCxnSpPr>
        <p:spPr>
          <a:xfrm flipV="1">
            <a:off x="9298180" y="1689558"/>
            <a:ext cx="146769" cy="754433"/>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58" name="Oval 57">
            <a:extLst>
              <a:ext uri="{FF2B5EF4-FFF2-40B4-BE49-F238E27FC236}">
                <a16:creationId xmlns:a16="http://schemas.microsoft.com/office/drawing/2014/main" id="{11F7A464-D01F-4BBD-80C7-2F37858B5507}"/>
              </a:ext>
            </a:extLst>
          </p:cNvPr>
          <p:cNvSpPr/>
          <p:nvPr/>
        </p:nvSpPr>
        <p:spPr>
          <a:xfrm>
            <a:off x="2198254" y="3943924"/>
            <a:ext cx="212437" cy="193963"/>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pic>
        <p:nvPicPr>
          <p:cNvPr id="60" name="Picture 59">
            <a:extLst>
              <a:ext uri="{FF2B5EF4-FFF2-40B4-BE49-F238E27FC236}">
                <a16:creationId xmlns:a16="http://schemas.microsoft.com/office/drawing/2014/main" id="{7D5D2732-A37D-4C42-B938-0CCA3BA093C5}"/>
              </a:ext>
            </a:extLst>
          </p:cNvPr>
          <p:cNvPicPr>
            <a:picLocks noChangeAspect="1"/>
          </p:cNvPicPr>
          <p:nvPr/>
        </p:nvPicPr>
        <p:blipFill>
          <a:blip r:embed="rId9"/>
          <a:stretch>
            <a:fillRect/>
          </a:stretch>
        </p:blipFill>
        <p:spPr>
          <a:xfrm>
            <a:off x="8881918" y="3672195"/>
            <a:ext cx="864870" cy="838200"/>
          </a:xfrm>
          <a:prstGeom prst="rect">
            <a:avLst/>
          </a:prstGeom>
        </p:spPr>
      </p:pic>
      <p:sp>
        <p:nvSpPr>
          <p:cNvPr id="61" name="Rectangle 60">
            <a:extLst>
              <a:ext uri="{FF2B5EF4-FFF2-40B4-BE49-F238E27FC236}">
                <a16:creationId xmlns:a16="http://schemas.microsoft.com/office/drawing/2014/main" id="{7D3B8E2E-0713-4D70-B682-ECC3EB7457FD}"/>
              </a:ext>
            </a:extLst>
          </p:cNvPr>
          <p:cNvSpPr/>
          <p:nvPr/>
        </p:nvSpPr>
        <p:spPr>
          <a:xfrm>
            <a:off x="8877013" y="3662950"/>
            <a:ext cx="864870" cy="8382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Arrow Connector 62">
            <a:extLst>
              <a:ext uri="{FF2B5EF4-FFF2-40B4-BE49-F238E27FC236}">
                <a16:creationId xmlns:a16="http://schemas.microsoft.com/office/drawing/2014/main" id="{C8F627C6-89A3-4D97-8191-B8DE3B0CE709}"/>
              </a:ext>
            </a:extLst>
          </p:cNvPr>
          <p:cNvCxnSpPr>
            <a:cxnSpLocks/>
            <a:endCxn id="61" idx="0"/>
          </p:cNvCxnSpPr>
          <p:nvPr/>
        </p:nvCxnSpPr>
        <p:spPr>
          <a:xfrm>
            <a:off x="8780224" y="3330160"/>
            <a:ext cx="529224" cy="33279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A picture containing fan, device, gear&#10;&#10;Description automatically generated">
            <a:extLst>
              <a:ext uri="{FF2B5EF4-FFF2-40B4-BE49-F238E27FC236}">
                <a16:creationId xmlns:a16="http://schemas.microsoft.com/office/drawing/2014/main" id="{890E1E85-E25D-44E7-A682-C91B4E721A22}"/>
              </a:ext>
            </a:extLst>
          </p:cNvPr>
          <p:cNvPicPr>
            <a:picLocks noChangeAspect="1"/>
          </p:cNvPicPr>
          <p:nvPr/>
        </p:nvPicPr>
        <p:blipFill>
          <a:blip r:embed="rId10"/>
          <a:stretch>
            <a:fillRect/>
          </a:stretch>
        </p:blipFill>
        <p:spPr>
          <a:xfrm>
            <a:off x="7938136" y="4981413"/>
            <a:ext cx="3720229" cy="1503050"/>
          </a:xfrm>
          <a:prstGeom prst="rect">
            <a:avLst/>
          </a:prstGeom>
        </p:spPr>
      </p:pic>
      <p:sp>
        <p:nvSpPr>
          <p:cNvPr id="4" name="TextBox 3">
            <a:extLst>
              <a:ext uri="{FF2B5EF4-FFF2-40B4-BE49-F238E27FC236}">
                <a16:creationId xmlns:a16="http://schemas.microsoft.com/office/drawing/2014/main" id="{9CFEBF76-E46D-4A10-9487-D11F7CB250FC}"/>
              </a:ext>
            </a:extLst>
          </p:cNvPr>
          <p:cNvSpPr txBox="1"/>
          <p:nvPr/>
        </p:nvSpPr>
        <p:spPr>
          <a:xfrm>
            <a:off x="7708889" y="2950024"/>
            <a:ext cx="857251" cy="584775"/>
          </a:xfrm>
          <a:prstGeom prst="rect">
            <a:avLst/>
          </a:prstGeom>
          <a:noFill/>
        </p:spPr>
        <p:txBody>
          <a:bodyPr wrap="square" rtlCol="0">
            <a:spAutoFit/>
          </a:bodyPr>
          <a:lstStyle/>
          <a:p>
            <a:r>
              <a:rPr lang="en-GB" sz="1600" b="1" i="1" dirty="0">
                <a:solidFill>
                  <a:srgbClr val="0530BB"/>
                </a:solidFill>
              </a:rPr>
              <a:t>RF Design</a:t>
            </a:r>
          </a:p>
        </p:txBody>
      </p:sp>
      <p:sp>
        <p:nvSpPr>
          <p:cNvPr id="38" name="TextBox 37">
            <a:extLst>
              <a:ext uri="{FF2B5EF4-FFF2-40B4-BE49-F238E27FC236}">
                <a16:creationId xmlns:a16="http://schemas.microsoft.com/office/drawing/2014/main" id="{D087B03A-08A9-4D22-B7D8-771C1409B552}"/>
              </a:ext>
            </a:extLst>
          </p:cNvPr>
          <p:cNvSpPr txBox="1"/>
          <p:nvPr/>
        </p:nvSpPr>
        <p:spPr>
          <a:xfrm>
            <a:off x="9350539" y="2932100"/>
            <a:ext cx="1212436" cy="584775"/>
          </a:xfrm>
          <a:prstGeom prst="rect">
            <a:avLst/>
          </a:prstGeom>
          <a:noFill/>
        </p:spPr>
        <p:txBody>
          <a:bodyPr wrap="square" rtlCol="0">
            <a:spAutoFit/>
          </a:bodyPr>
          <a:lstStyle/>
          <a:p>
            <a:r>
              <a:rPr lang="en-GB" sz="1600" b="1" i="1" dirty="0">
                <a:solidFill>
                  <a:srgbClr val="0530BB"/>
                </a:solidFill>
              </a:rPr>
              <a:t>Mechanical Design</a:t>
            </a:r>
          </a:p>
        </p:txBody>
      </p:sp>
      <p:sp>
        <p:nvSpPr>
          <p:cNvPr id="7" name="TextBox 6">
            <a:extLst>
              <a:ext uri="{FF2B5EF4-FFF2-40B4-BE49-F238E27FC236}">
                <a16:creationId xmlns:a16="http://schemas.microsoft.com/office/drawing/2014/main" id="{8A6FFA4F-34CB-4F61-AFAE-475D648DF995}"/>
              </a:ext>
            </a:extLst>
          </p:cNvPr>
          <p:cNvSpPr txBox="1"/>
          <p:nvPr/>
        </p:nvSpPr>
        <p:spPr>
          <a:xfrm>
            <a:off x="7708889" y="4697243"/>
            <a:ext cx="1231171" cy="369332"/>
          </a:xfrm>
          <a:prstGeom prst="rect">
            <a:avLst/>
          </a:prstGeom>
          <a:noFill/>
        </p:spPr>
        <p:txBody>
          <a:bodyPr wrap="none" rtlCol="0">
            <a:spAutoFit/>
          </a:bodyPr>
          <a:lstStyle/>
          <a:p>
            <a:r>
              <a:rPr lang="en-GB" b="1" i="1" dirty="0">
                <a:solidFill>
                  <a:srgbClr val="0530BB"/>
                </a:solidFill>
              </a:rPr>
              <a:t>Prototypes</a:t>
            </a:r>
          </a:p>
        </p:txBody>
      </p:sp>
      <p:sp>
        <p:nvSpPr>
          <p:cNvPr id="39" name="Rectangle 38">
            <a:extLst>
              <a:ext uri="{FF2B5EF4-FFF2-40B4-BE49-F238E27FC236}">
                <a16:creationId xmlns:a16="http://schemas.microsoft.com/office/drawing/2014/main" id="{2AAB998D-D9FF-471B-A282-4ED5136438CB}"/>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5</a:t>
            </a:r>
            <a:endParaRPr lang="en-GB" dirty="0"/>
          </a:p>
        </p:txBody>
      </p:sp>
    </p:spTree>
    <p:custDataLst>
      <p:tags r:id="rId1"/>
    </p:custDataLst>
    <p:extLst>
      <p:ext uri="{BB962C8B-B14F-4D97-AF65-F5344CB8AC3E}">
        <p14:creationId xmlns:p14="http://schemas.microsoft.com/office/powerpoint/2010/main" val="305530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000" fill="hold"/>
                                        <p:tgtEl>
                                          <p:spTgt spid="19"/>
                                        </p:tgtEl>
                                        <p:attrNameLst>
                                          <p:attrName>ppt_w</p:attrName>
                                        </p:attrNameLst>
                                      </p:cBhvr>
                                      <p:tavLst>
                                        <p:tav tm="0">
                                          <p:val>
                                            <p:fltVal val="0"/>
                                          </p:val>
                                        </p:tav>
                                        <p:tav tm="100000">
                                          <p:val>
                                            <p:strVal val="#ppt_w"/>
                                          </p:val>
                                        </p:tav>
                                      </p:tavLst>
                                    </p:anim>
                                    <p:anim calcmode="lin" valueType="num">
                                      <p:cBhvr>
                                        <p:cTn id="13" dur="2000" fill="hold"/>
                                        <p:tgtEl>
                                          <p:spTgt spid="19"/>
                                        </p:tgtEl>
                                        <p:attrNameLst>
                                          <p:attrName>ppt_h</p:attrName>
                                        </p:attrNameLst>
                                      </p:cBhvr>
                                      <p:tavLst>
                                        <p:tav tm="0">
                                          <p:val>
                                            <p:fltVal val="0"/>
                                          </p:val>
                                        </p:tav>
                                        <p:tav tm="100000">
                                          <p:val>
                                            <p:strVal val="#ppt_h"/>
                                          </p:val>
                                        </p:tav>
                                      </p:tavLst>
                                    </p:anim>
                                    <p:animEffect transition="in" filter="fade">
                                      <p:cBhvr>
                                        <p:cTn id="14" dur="20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2000" fill="hold"/>
                                        <p:tgtEl>
                                          <p:spTgt spid="23"/>
                                        </p:tgtEl>
                                        <p:attrNameLst>
                                          <p:attrName>ppt_w</p:attrName>
                                        </p:attrNameLst>
                                      </p:cBhvr>
                                      <p:tavLst>
                                        <p:tav tm="0">
                                          <p:val>
                                            <p:fltVal val="0"/>
                                          </p:val>
                                        </p:tav>
                                        <p:tav tm="100000">
                                          <p:val>
                                            <p:strVal val="#ppt_w"/>
                                          </p:val>
                                        </p:tav>
                                      </p:tavLst>
                                    </p:anim>
                                    <p:anim calcmode="lin" valueType="num">
                                      <p:cBhvr>
                                        <p:cTn id="18" dur="2000" fill="hold"/>
                                        <p:tgtEl>
                                          <p:spTgt spid="23"/>
                                        </p:tgtEl>
                                        <p:attrNameLst>
                                          <p:attrName>ppt_h</p:attrName>
                                        </p:attrNameLst>
                                      </p:cBhvr>
                                      <p:tavLst>
                                        <p:tav tm="0">
                                          <p:val>
                                            <p:fltVal val="0"/>
                                          </p:val>
                                        </p:tav>
                                        <p:tav tm="100000">
                                          <p:val>
                                            <p:strVal val="#ppt_h"/>
                                          </p:val>
                                        </p:tav>
                                      </p:tavLst>
                                    </p:anim>
                                    <p:animEffect transition="in" filter="fade">
                                      <p:cBhvr>
                                        <p:cTn id="19" dur="20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2000" fill="hold"/>
                                        <p:tgtEl>
                                          <p:spTgt spid="28"/>
                                        </p:tgtEl>
                                        <p:attrNameLst>
                                          <p:attrName>ppt_w</p:attrName>
                                        </p:attrNameLst>
                                      </p:cBhvr>
                                      <p:tavLst>
                                        <p:tav tm="0">
                                          <p:val>
                                            <p:fltVal val="0"/>
                                          </p:val>
                                        </p:tav>
                                        <p:tav tm="100000">
                                          <p:val>
                                            <p:strVal val="#ppt_w"/>
                                          </p:val>
                                        </p:tav>
                                      </p:tavLst>
                                    </p:anim>
                                    <p:anim calcmode="lin" valueType="num">
                                      <p:cBhvr>
                                        <p:cTn id="23" dur="2000" fill="hold"/>
                                        <p:tgtEl>
                                          <p:spTgt spid="28"/>
                                        </p:tgtEl>
                                        <p:attrNameLst>
                                          <p:attrName>ppt_h</p:attrName>
                                        </p:attrNameLst>
                                      </p:cBhvr>
                                      <p:tavLst>
                                        <p:tav tm="0">
                                          <p:val>
                                            <p:fltVal val="0"/>
                                          </p:val>
                                        </p:tav>
                                        <p:tav tm="100000">
                                          <p:val>
                                            <p:strVal val="#ppt_h"/>
                                          </p:val>
                                        </p:tav>
                                      </p:tavLst>
                                    </p:anim>
                                    <p:animEffect transition="in" filter="fade">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2000" fill="hold"/>
                                        <p:tgtEl>
                                          <p:spTgt spid="32"/>
                                        </p:tgtEl>
                                        <p:attrNameLst>
                                          <p:attrName>ppt_w</p:attrName>
                                        </p:attrNameLst>
                                      </p:cBhvr>
                                      <p:tavLst>
                                        <p:tav tm="0">
                                          <p:val>
                                            <p:fltVal val="0"/>
                                          </p:val>
                                        </p:tav>
                                        <p:tav tm="100000">
                                          <p:val>
                                            <p:strVal val="#ppt_w"/>
                                          </p:val>
                                        </p:tav>
                                      </p:tavLst>
                                    </p:anim>
                                    <p:anim calcmode="lin" valueType="num">
                                      <p:cBhvr>
                                        <p:cTn id="30" dur="2000" fill="hold"/>
                                        <p:tgtEl>
                                          <p:spTgt spid="32"/>
                                        </p:tgtEl>
                                        <p:attrNameLst>
                                          <p:attrName>ppt_h</p:attrName>
                                        </p:attrNameLst>
                                      </p:cBhvr>
                                      <p:tavLst>
                                        <p:tav tm="0">
                                          <p:val>
                                            <p:fltVal val="0"/>
                                          </p:val>
                                        </p:tav>
                                        <p:tav tm="100000">
                                          <p:val>
                                            <p:strVal val="#ppt_h"/>
                                          </p:val>
                                        </p:tav>
                                      </p:tavLst>
                                    </p:anim>
                                    <p:animEffect transition="in" filter="fade">
                                      <p:cBhvr>
                                        <p:cTn id="31" dur="2000"/>
                                        <p:tgtEl>
                                          <p:spTgt spid="32"/>
                                        </p:tgtEl>
                                      </p:cBhvr>
                                    </p:animEffect>
                                  </p:childTnLst>
                                </p:cTn>
                              </p:par>
                              <p:par>
                                <p:cTn id="32" presetID="53" presetClass="entr" presetSubtype="16"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2000" fill="hold"/>
                                        <p:tgtEl>
                                          <p:spTgt spid="35"/>
                                        </p:tgtEl>
                                        <p:attrNameLst>
                                          <p:attrName>ppt_w</p:attrName>
                                        </p:attrNameLst>
                                      </p:cBhvr>
                                      <p:tavLst>
                                        <p:tav tm="0">
                                          <p:val>
                                            <p:fltVal val="0"/>
                                          </p:val>
                                        </p:tav>
                                        <p:tav tm="100000">
                                          <p:val>
                                            <p:strVal val="#ppt_w"/>
                                          </p:val>
                                        </p:tav>
                                      </p:tavLst>
                                    </p:anim>
                                    <p:anim calcmode="lin" valueType="num">
                                      <p:cBhvr>
                                        <p:cTn id="35" dur="2000" fill="hold"/>
                                        <p:tgtEl>
                                          <p:spTgt spid="35"/>
                                        </p:tgtEl>
                                        <p:attrNameLst>
                                          <p:attrName>ppt_h</p:attrName>
                                        </p:attrNameLst>
                                      </p:cBhvr>
                                      <p:tavLst>
                                        <p:tav tm="0">
                                          <p:val>
                                            <p:fltVal val="0"/>
                                          </p:val>
                                        </p:tav>
                                        <p:tav tm="100000">
                                          <p:val>
                                            <p:strVal val="#ppt_h"/>
                                          </p:val>
                                        </p:tav>
                                      </p:tavLst>
                                    </p:anim>
                                    <p:animEffect transition="in" filter="fade">
                                      <p:cBhvr>
                                        <p:cTn id="36" dur="2000"/>
                                        <p:tgtEl>
                                          <p:spTgt spid="35"/>
                                        </p:tgtEl>
                                      </p:cBhvr>
                                    </p:animEffect>
                                  </p:childTnLst>
                                </p:cTn>
                              </p:par>
                              <p:par>
                                <p:cTn id="37" presetID="53"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2000" fill="hold"/>
                                        <p:tgtEl>
                                          <p:spTgt spid="30"/>
                                        </p:tgtEl>
                                        <p:attrNameLst>
                                          <p:attrName>ppt_w</p:attrName>
                                        </p:attrNameLst>
                                      </p:cBhvr>
                                      <p:tavLst>
                                        <p:tav tm="0">
                                          <p:val>
                                            <p:fltVal val="0"/>
                                          </p:val>
                                        </p:tav>
                                        <p:tav tm="100000">
                                          <p:val>
                                            <p:strVal val="#ppt_w"/>
                                          </p:val>
                                        </p:tav>
                                      </p:tavLst>
                                    </p:anim>
                                    <p:anim calcmode="lin" valueType="num">
                                      <p:cBhvr>
                                        <p:cTn id="40" dur="2000" fill="hold"/>
                                        <p:tgtEl>
                                          <p:spTgt spid="30"/>
                                        </p:tgtEl>
                                        <p:attrNameLst>
                                          <p:attrName>ppt_h</p:attrName>
                                        </p:attrNameLst>
                                      </p:cBhvr>
                                      <p:tavLst>
                                        <p:tav tm="0">
                                          <p:val>
                                            <p:fltVal val="0"/>
                                          </p:val>
                                        </p:tav>
                                        <p:tav tm="100000">
                                          <p:val>
                                            <p:strVal val="#ppt_h"/>
                                          </p:val>
                                        </p:tav>
                                      </p:tavLst>
                                    </p:anim>
                                    <p:animEffect transition="in" filter="fade">
                                      <p:cBhvr>
                                        <p:cTn id="41" dur="2000"/>
                                        <p:tgtEl>
                                          <p:spTgt spid="30"/>
                                        </p:tgtEl>
                                      </p:cBhvr>
                                    </p:animEffect>
                                  </p:childTnLst>
                                </p:cTn>
                              </p:par>
                              <p:par>
                                <p:cTn id="42" presetID="53" presetClass="entr" presetSubtype="16"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2000" fill="hold"/>
                                        <p:tgtEl>
                                          <p:spTgt spid="36"/>
                                        </p:tgtEl>
                                        <p:attrNameLst>
                                          <p:attrName>ppt_w</p:attrName>
                                        </p:attrNameLst>
                                      </p:cBhvr>
                                      <p:tavLst>
                                        <p:tav tm="0">
                                          <p:val>
                                            <p:fltVal val="0"/>
                                          </p:val>
                                        </p:tav>
                                        <p:tav tm="100000">
                                          <p:val>
                                            <p:strVal val="#ppt_w"/>
                                          </p:val>
                                        </p:tav>
                                      </p:tavLst>
                                    </p:anim>
                                    <p:anim calcmode="lin" valueType="num">
                                      <p:cBhvr>
                                        <p:cTn id="45" dur="2000" fill="hold"/>
                                        <p:tgtEl>
                                          <p:spTgt spid="36"/>
                                        </p:tgtEl>
                                        <p:attrNameLst>
                                          <p:attrName>ppt_h</p:attrName>
                                        </p:attrNameLst>
                                      </p:cBhvr>
                                      <p:tavLst>
                                        <p:tav tm="0">
                                          <p:val>
                                            <p:fltVal val="0"/>
                                          </p:val>
                                        </p:tav>
                                        <p:tav tm="100000">
                                          <p:val>
                                            <p:strVal val="#ppt_h"/>
                                          </p:val>
                                        </p:tav>
                                      </p:tavLst>
                                    </p:anim>
                                    <p:animEffect transition="in" filter="fade">
                                      <p:cBhvr>
                                        <p:cTn id="46" dur="2000"/>
                                        <p:tgtEl>
                                          <p:spTgt spid="3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2000" fill="hold"/>
                                        <p:tgtEl>
                                          <p:spTgt spid="55"/>
                                        </p:tgtEl>
                                        <p:attrNameLst>
                                          <p:attrName>ppt_w</p:attrName>
                                        </p:attrNameLst>
                                      </p:cBhvr>
                                      <p:tavLst>
                                        <p:tav tm="0">
                                          <p:val>
                                            <p:fltVal val="0"/>
                                          </p:val>
                                        </p:tav>
                                        <p:tav tm="100000">
                                          <p:val>
                                            <p:strVal val="#ppt_w"/>
                                          </p:val>
                                        </p:tav>
                                      </p:tavLst>
                                    </p:anim>
                                    <p:anim calcmode="lin" valueType="num">
                                      <p:cBhvr>
                                        <p:cTn id="50" dur="2000" fill="hold"/>
                                        <p:tgtEl>
                                          <p:spTgt spid="55"/>
                                        </p:tgtEl>
                                        <p:attrNameLst>
                                          <p:attrName>ppt_h</p:attrName>
                                        </p:attrNameLst>
                                      </p:cBhvr>
                                      <p:tavLst>
                                        <p:tav tm="0">
                                          <p:val>
                                            <p:fltVal val="0"/>
                                          </p:val>
                                        </p:tav>
                                        <p:tav tm="100000">
                                          <p:val>
                                            <p:strVal val="#ppt_h"/>
                                          </p:val>
                                        </p:tav>
                                      </p:tavLst>
                                    </p:anim>
                                    <p:animEffect transition="in" filter="fade">
                                      <p:cBhvr>
                                        <p:cTn id="51" dur="2000"/>
                                        <p:tgtEl>
                                          <p:spTgt spid="55"/>
                                        </p:tgtEl>
                                      </p:cBhvr>
                                    </p:animEffect>
                                  </p:childTnLst>
                                </p:cTn>
                              </p:par>
                              <p:par>
                                <p:cTn id="52" presetID="53" presetClass="entr" presetSubtype="16"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p:cTn id="54" dur="2000" fill="hold"/>
                                        <p:tgtEl>
                                          <p:spTgt spid="57"/>
                                        </p:tgtEl>
                                        <p:attrNameLst>
                                          <p:attrName>ppt_w</p:attrName>
                                        </p:attrNameLst>
                                      </p:cBhvr>
                                      <p:tavLst>
                                        <p:tav tm="0">
                                          <p:val>
                                            <p:fltVal val="0"/>
                                          </p:val>
                                        </p:tav>
                                        <p:tav tm="100000">
                                          <p:val>
                                            <p:strVal val="#ppt_w"/>
                                          </p:val>
                                        </p:tav>
                                      </p:tavLst>
                                    </p:anim>
                                    <p:anim calcmode="lin" valueType="num">
                                      <p:cBhvr>
                                        <p:cTn id="55" dur="2000" fill="hold"/>
                                        <p:tgtEl>
                                          <p:spTgt spid="57"/>
                                        </p:tgtEl>
                                        <p:attrNameLst>
                                          <p:attrName>ppt_h</p:attrName>
                                        </p:attrNameLst>
                                      </p:cBhvr>
                                      <p:tavLst>
                                        <p:tav tm="0">
                                          <p:val>
                                            <p:fltVal val="0"/>
                                          </p:val>
                                        </p:tav>
                                        <p:tav tm="100000">
                                          <p:val>
                                            <p:strVal val="#ppt_h"/>
                                          </p:val>
                                        </p:tav>
                                      </p:tavLst>
                                    </p:anim>
                                    <p:animEffect transition="in" filter="fade">
                                      <p:cBhvr>
                                        <p:cTn id="56" dur="2000"/>
                                        <p:tgtEl>
                                          <p:spTgt spid="57"/>
                                        </p:tgtEl>
                                      </p:cBhvr>
                                    </p:animEffect>
                                  </p:childTnLst>
                                </p:cTn>
                              </p:par>
                              <p:par>
                                <p:cTn id="57" presetID="53" presetClass="entr" presetSubtype="16"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2000" fill="hold"/>
                                        <p:tgtEl>
                                          <p:spTgt spid="45"/>
                                        </p:tgtEl>
                                        <p:attrNameLst>
                                          <p:attrName>ppt_w</p:attrName>
                                        </p:attrNameLst>
                                      </p:cBhvr>
                                      <p:tavLst>
                                        <p:tav tm="0">
                                          <p:val>
                                            <p:fltVal val="0"/>
                                          </p:val>
                                        </p:tav>
                                        <p:tav tm="100000">
                                          <p:val>
                                            <p:strVal val="#ppt_w"/>
                                          </p:val>
                                        </p:tav>
                                      </p:tavLst>
                                    </p:anim>
                                    <p:anim calcmode="lin" valueType="num">
                                      <p:cBhvr>
                                        <p:cTn id="60" dur="2000" fill="hold"/>
                                        <p:tgtEl>
                                          <p:spTgt spid="45"/>
                                        </p:tgtEl>
                                        <p:attrNameLst>
                                          <p:attrName>ppt_h</p:attrName>
                                        </p:attrNameLst>
                                      </p:cBhvr>
                                      <p:tavLst>
                                        <p:tav tm="0">
                                          <p:val>
                                            <p:fltVal val="0"/>
                                          </p:val>
                                        </p:tav>
                                        <p:tav tm="100000">
                                          <p:val>
                                            <p:strVal val="#ppt_h"/>
                                          </p:val>
                                        </p:tav>
                                      </p:tavLst>
                                    </p:anim>
                                    <p:animEffect transition="in" filter="fade">
                                      <p:cBhvr>
                                        <p:cTn id="61" dur="2000"/>
                                        <p:tgtEl>
                                          <p:spTgt spid="45"/>
                                        </p:tgtEl>
                                      </p:cBhvr>
                                    </p:animEffect>
                                  </p:childTnLst>
                                </p:cTn>
                              </p:par>
                              <p:par>
                                <p:cTn id="62" presetID="53" presetClass="entr" presetSubtype="16"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p:cTn id="64" dur="2000" fill="hold"/>
                                        <p:tgtEl>
                                          <p:spTgt spid="50"/>
                                        </p:tgtEl>
                                        <p:attrNameLst>
                                          <p:attrName>ppt_w</p:attrName>
                                        </p:attrNameLst>
                                      </p:cBhvr>
                                      <p:tavLst>
                                        <p:tav tm="0">
                                          <p:val>
                                            <p:fltVal val="0"/>
                                          </p:val>
                                        </p:tav>
                                        <p:tav tm="100000">
                                          <p:val>
                                            <p:strVal val="#ppt_w"/>
                                          </p:val>
                                        </p:tav>
                                      </p:tavLst>
                                    </p:anim>
                                    <p:anim calcmode="lin" valueType="num">
                                      <p:cBhvr>
                                        <p:cTn id="65" dur="2000" fill="hold"/>
                                        <p:tgtEl>
                                          <p:spTgt spid="50"/>
                                        </p:tgtEl>
                                        <p:attrNameLst>
                                          <p:attrName>ppt_h</p:attrName>
                                        </p:attrNameLst>
                                      </p:cBhvr>
                                      <p:tavLst>
                                        <p:tav tm="0">
                                          <p:val>
                                            <p:fltVal val="0"/>
                                          </p:val>
                                        </p:tav>
                                        <p:tav tm="100000">
                                          <p:val>
                                            <p:strVal val="#ppt_h"/>
                                          </p:val>
                                        </p:tav>
                                      </p:tavLst>
                                    </p:anim>
                                    <p:animEffect transition="in" filter="fade">
                                      <p:cBhvr>
                                        <p:cTn id="66" dur="2000"/>
                                        <p:tgtEl>
                                          <p:spTgt spid="50"/>
                                        </p:tgtEl>
                                      </p:cBhvr>
                                    </p:animEffect>
                                  </p:childTnLst>
                                </p:cTn>
                              </p:par>
                              <p:par>
                                <p:cTn id="67" presetID="53" presetClass="entr" presetSubtype="16"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2000" fill="hold"/>
                                        <p:tgtEl>
                                          <p:spTgt spid="49"/>
                                        </p:tgtEl>
                                        <p:attrNameLst>
                                          <p:attrName>ppt_w</p:attrName>
                                        </p:attrNameLst>
                                      </p:cBhvr>
                                      <p:tavLst>
                                        <p:tav tm="0">
                                          <p:val>
                                            <p:fltVal val="0"/>
                                          </p:val>
                                        </p:tav>
                                        <p:tav tm="100000">
                                          <p:val>
                                            <p:strVal val="#ppt_w"/>
                                          </p:val>
                                        </p:tav>
                                      </p:tavLst>
                                    </p:anim>
                                    <p:anim calcmode="lin" valueType="num">
                                      <p:cBhvr>
                                        <p:cTn id="70" dur="2000" fill="hold"/>
                                        <p:tgtEl>
                                          <p:spTgt spid="49"/>
                                        </p:tgtEl>
                                        <p:attrNameLst>
                                          <p:attrName>ppt_h</p:attrName>
                                        </p:attrNameLst>
                                      </p:cBhvr>
                                      <p:tavLst>
                                        <p:tav tm="0">
                                          <p:val>
                                            <p:fltVal val="0"/>
                                          </p:val>
                                        </p:tav>
                                        <p:tav tm="100000">
                                          <p:val>
                                            <p:strVal val="#ppt_h"/>
                                          </p:val>
                                        </p:tav>
                                      </p:tavLst>
                                    </p:anim>
                                    <p:animEffect transition="in" filter="fade">
                                      <p:cBhvr>
                                        <p:cTn id="71" dur="2000"/>
                                        <p:tgtEl>
                                          <p:spTgt spid="49"/>
                                        </p:tgtEl>
                                      </p:cBhvr>
                                    </p:animEffect>
                                  </p:childTnLst>
                                </p:cTn>
                              </p:par>
                              <p:par>
                                <p:cTn id="72" presetID="53" presetClass="entr" presetSubtype="16" fill="hold" nodeType="withEffect">
                                  <p:stCondLst>
                                    <p:cond delay="0"/>
                                  </p:stCondLst>
                                  <p:childTnLst>
                                    <p:set>
                                      <p:cBhvr>
                                        <p:cTn id="73" dur="1" fill="hold">
                                          <p:stCondLst>
                                            <p:cond delay="0"/>
                                          </p:stCondLst>
                                        </p:cTn>
                                        <p:tgtEl>
                                          <p:spTgt spid="52"/>
                                        </p:tgtEl>
                                        <p:attrNameLst>
                                          <p:attrName>style.visibility</p:attrName>
                                        </p:attrNameLst>
                                      </p:cBhvr>
                                      <p:to>
                                        <p:strVal val="visible"/>
                                      </p:to>
                                    </p:set>
                                    <p:anim calcmode="lin" valueType="num">
                                      <p:cBhvr>
                                        <p:cTn id="74" dur="2000" fill="hold"/>
                                        <p:tgtEl>
                                          <p:spTgt spid="52"/>
                                        </p:tgtEl>
                                        <p:attrNameLst>
                                          <p:attrName>ppt_w</p:attrName>
                                        </p:attrNameLst>
                                      </p:cBhvr>
                                      <p:tavLst>
                                        <p:tav tm="0">
                                          <p:val>
                                            <p:fltVal val="0"/>
                                          </p:val>
                                        </p:tav>
                                        <p:tav tm="100000">
                                          <p:val>
                                            <p:strVal val="#ppt_w"/>
                                          </p:val>
                                        </p:tav>
                                      </p:tavLst>
                                    </p:anim>
                                    <p:anim calcmode="lin" valueType="num">
                                      <p:cBhvr>
                                        <p:cTn id="75" dur="2000" fill="hold"/>
                                        <p:tgtEl>
                                          <p:spTgt spid="52"/>
                                        </p:tgtEl>
                                        <p:attrNameLst>
                                          <p:attrName>ppt_h</p:attrName>
                                        </p:attrNameLst>
                                      </p:cBhvr>
                                      <p:tavLst>
                                        <p:tav tm="0">
                                          <p:val>
                                            <p:fltVal val="0"/>
                                          </p:val>
                                        </p:tav>
                                        <p:tav tm="100000">
                                          <p:val>
                                            <p:strVal val="#ppt_h"/>
                                          </p:val>
                                        </p:tav>
                                      </p:tavLst>
                                    </p:anim>
                                    <p:animEffect transition="in" filter="fade">
                                      <p:cBhvr>
                                        <p:cTn id="76" dur="2000"/>
                                        <p:tgtEl>
                                          <p:spTgt spid="52"/>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2000" fill="hold"/>
                                        <p:tgtEl>
                                          <p:spTgt spid="54"/>
                                        </p:tgtEl>
                                        <p:attrNameLst>
                                          <p:attrName>ppt_w</p:attrName>
                                        </p:attrNameLst>
                                      </p:cBhvr>
                                      <p:tavLst>
                                        <p:tav tm="0">
                                          <p:val>
                                            <p:fltVal val="0"/>
                                          </p:val>
                                        </p:tav>
                                        <p:tav tm="100000">
                                          <p:val>
                                            <p:strVal val="#ppt_w"/>
                                          </p:val>
                                        </p:tav>
                                      </p:tavLst>
                                    </p:anim>
                                    <p:anim calcmode="lin" valueType="num">
                                      <p:cBhvr>
                                        <p:cTn id="80" dur="2000" fill="hold"/>
                                        <p:tgtEl>
                                          <p:spTgt spid="54"/>
                                        </p:tgtEl>
                                        <p:attrNameLst>
                                          <p:attrName>ppt_h</p:attrName>
                                        </p:attrNameLst>
                                      </p:cBhvr>
                                      <p:tavLst>
                                        <p:tav tm="0">
                                          <p:val>
                                            <p:fltVal val="0"/>
                                          </p:val>
                                        </p:tav>
                                        <p:tav tm="100000">
                                          <p:val>
                                            <p:strVal val="#ppt_h"/>
                                          </p:val>
                                        </p:tav>
                                      </p:tavLst>
                                    </p:anim>
                                    <p:animEffect transition="in" filter="fade">
                                      <p:cBhvr>
                                        <p:cTn id="81" dur="20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 calcmode="lin" valueType="num">
                                      <p:cBhvr>
                                        <p:cTn id="86" dur="2000" fill="hold"/>
                                        <p:tgtEl>
                                          <p:spTgt spid="58"/>
                                        </p:tgtEl>
                                        <p:attrNameLst>
                                          <p:attrName>ppt_w</p:attrName>
                                        </p:attrNameLst>
                                      </p:cBhvr>
                                      <p:tavLst>
                                        <p:tav tm="0">
                                          <p:val>
                                            <p:fltVal val="0"/>
                                          </p:val>
                                        </p:tav>
                                        <p:tav tm="100000">
                                          <p:val>
                                            <p:strVal val="#ppt_w"/>
                                          </p:val>
                                        </p:tav>
                                      </p:tavLst>
                                    </p:anim>
                                    <p:anim calcmode="lin" valueType="num">
                                      <p:cBhvr>
                                        <p:cTn id="87" dur="2000" fill="hold"/>
                                        <p:tgtEl>
                                          <p:spTgt spid="58"/>
                                        </p:tgtEl>
                                        <p:attrNameLst>
                                          <p:attrName>ppt_h</p:attrName>
                                        </p:attrNameLst>
                                      </p:cBhvr>
                                      <p:tavLst>
                                        <p:tav tm="0">
                                          <p:val>
                                            <p:fltVal val="0"/>
                                          </p:val>
                                        </p:tav>
                                        <p:tav tm="100000">
                                          <p:val>
                                            <p:strVal val="#ppt_h"/>
                                          </p:val>
                                        </p:tav>
                                      </p:tavLst>
                                    </p:anim>
                                    <p:animEffect transition="in" filter="fade">
                                      <p:cBhvr>
                                        <p:cTn id="88" dur="2000"/>
                                        <p:tgtEl>
                                          <p:spTgt spid="5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p:cTn id="91" dur="2000" fill="hold"/>
                                        <p:tgtEl>
                                          <p:spTgt spid="61"/>
                                        </p:tgtEl>
                                        <p:attrNameLst>
                                          <p:attrName>ppt_w</p:attrName>
                                        </p:attrNameLst>
                                      </p:cBhvr>
                                      <p:tavLst>
                                        <p:tav tm="0">
                                          <p:val>
                                            <p:fltVal val="0"/>
                                          </p:val>
                                        </p:tav>
                                        <p:tav tm="100000">
                                          <p:val>
                                            <p:strVal val="#ppt_w"/>
                                          </p:val>
                                        </p:tav>
                                      </p:tavLst>
                                    </p:anim>
                                    <p:anim calcmode="lin" valueType="num">
                                      <p:cBhvr>
                                        <p:cTn id="92" dur="2000" fill="hold"/>
                                        <p:tgtEl>
                                          <p:spTgt spid="61"/>
                                        </p:tgtEl>
                                        <p:attrNameLst>
                                          <p:attrName>ppt_h</p:attrName>
                                        </p:attrNameLst>
                                      </p:cBhvr>
                                      <p:tavLst>
                                        <p:tav tm="0">
                                          <p:val>
                                            <p:fltVal val="0"/>
                                          </p:val>
                                        </p:tav>
                                        <p:tav tm="100000">
                                          <p:val>
                                            <p:strVal val="#ppt_h"/>
                                          </p:val>
                                        </p:tav>
                                      </p:tavLst>
                                    </p:anim>
                                    <p:animEffect transition="in" filter="fade">
                                      <p:cBhvr>
                                        <p:cTn id="93" dur="2000"/>
                                        <p:tgtEl>
                                          <p:spTgt spid="61"/>
                                        </p:tgtEl>
                                      </p:cBhvr>
                                    </p:animEffect>
                                  </p:childTnLst>
                                </p:cTn>
                              </p:par>
                              <p:par>
                                <p:cTn id="94" presetID="53" presetClass="entr" presetSubtype="16"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 calcmode="lin" valueType="num">
                                      <p:cBhvr>
                                        <p:cTn id="96" dur="2000" fill="hold"/>
                                        <p:tgtEl>
                                          <p:spTgt spid="60"/>
                                        </p:tgtEl>
                                        <p:attrNameLst>
                                          <p:attrName>ppt_w</p:attrName>
                                        </p:attrNameLst>
                                      </p:cBhvr>
                                      <p:tavLst>
                                        <p:tav tm="0">
                                          <p:val>
                                            <p:fltVal val="0"/>
                                          </p:val>
                                        </p:tav>
                                        <p:tav tm="100000">
                                          <p:val>
                                            <p:strVal val="#ppt_w"/>
                                          </p:val>
                                        </p:tav>
                                      </p:tavLst>
                                    </p:anim>
                                    <p:anim calcmode="lin" valueType="num">
                                      <p:cBhvr>
                                        <p:cTn id="97" dur="2000" fill="hold"/>
                                        <p:tgtEl>
                                          <p:spTgt spid="60"/>
                                        </p:tgtEl>
                                        <p:attrNameLst>
                                          <p:attrName>ppt_h</p:attrName>
                                        </p:attrNameLst>
                                      </p:cBhvr>
                                      <p:tavLst>
                                        <p:tav tm="0">
                                          <p:val>
                                            <p:fltVal val="0"/>
                                          </p:val>
                                        </p:tav>
                                        <p:tav tm="100000">
                                          <p:val>
                                            <p:strVal val="#ppt_h"/>
                                          </p:val>
                                        </p:tav>
                                      </p:tavLst>
                                    </p:anim>
                                    <p:animEffect transition="in" filter="fade">
                                      <p:cBhvr>
                                        <p:cTn id="98" dur="2000"/>
                                        <p:tgtEl>
                                          <p:spTgt spid="60"/>
                                        </p:tgtEl>
                                      </p:cBhvr>
                                    </p:animEffect>
                                  </p:childTnLst>
                                </p:cTn>
                              </p:par>
                              <p:par>
                                <p:cTn id="99" presetID="53" presetClass="entr" presetSubtype="16" fill="hold" nodeType="withEffect">
                                  <p:stCondLst>
                                    <p:cond delay="0"/>
                                  </p:stCondLst>
                                  <p:childTnLst>
                                    <p:set>
                                      <p:cBhvr>
                                        <p:cTn id="100" dur="1" fill="hold">
                                          <p:stCondLst>
                                            <p:cond delay="0"/>
                                          </p:stCondLst>
                                        </p:cTn>
                                        <p:tgtEl>
                                          <p:spTgt spid="63"/>
                                        </p:tgtEl>
                                        <p:attrNameLst>
                                          <p:attrName>style.visibility</p:attrName>
                                        </p:attrNameLst>
                                      </p:cBhvr>
                                      <p:to>
                                        <p:strVal val="visible"/>
                                      </p:to>
                                    </p:set>
                                    <p:anim calcmode="lin" valueType="num">
                                      <p:cBhvr>
                                        <p:cTn id="101" dur="2000" fill="hold"/>
                                        <p:tgtEl>
                                          <p:spTgt spid="63"/>
                                        </p:tgtEl>
                                        <p:attrNameLst>
                                          <p:attrName>ppt_w</p:attrName>
                                        </p:attrNameLst>
                                      </p:cBhvr>
                                      <p:tavLst>
                                        <p:tav tm="0">
                                          <p:val>
                                            <p:fltVal val="0"/>
                                          </p:val>
                                        </p:tav>
                                        <p:tav tm="100000">
                                          <p:val>
                                            <p:strVal val="#ppt_w"/>
                                          </p:val>
                                        </p:tav>
                                      </p:tavLst>
                                    </p:anim>
                                    <p:anim calcmode="lin" valueType="num">
                                      <p:cBhvr>
                                        <p:cTn id="102" dur="2000" fill="hold"/>
                                        <p:tgtEl>
                                          <p:spTgt spid="63"/>
                                        </p:tgtEl>
                                        <p:attrNameLst>
                                          <p:attrName>ppt_h</p:attrName>
                                        </p:attrNameLst>
                                      </p:cBhvr>
                                      <p:tavLst>
                                        <p:tav tm="0">
                                          <p:val>
                                            <p:fltVal val="0"/>
                                          </p:val>
                                        </p:tav>
                                        <p:tav tm="100000">
                                          <p:val>
                                            <p:strVal val="#ppt_h"/>
                                          </p:val>
                                        </p:tav>
                                      </p:tavLst>
                                    </p:anim>
                                    <p:animEffect transition="in" filter="fade">
                                      <p:cBhvr>
                                        <p:cTn id="103" dur="2000"/>
                                        <p:tgtEl>
                                          <p:spTgt spid="63"/>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p:cTn id="108" dur="2000" fill="hold"/>
                                        <p:tgtEl>
                                          <p:spTgt spid="27"/>
                                        </p:tgtEl>
                                        <p:attrNameLst>
                                          <p:attrName>ppt_w</p:attrName>
                                        </p:attrNameLst>
                                      </p:cBhvr>
                                      <p:tavLst>
                                        <p:tav tm="0">
                                          <p:val>
                                            <p:fltVal val="0"/>
                                          </p:val>
                                        </p:tav>
                                        <p:tav tm="100000">
                                          <p:val>
                                            <p:strVal val="#ppt_w"/>
                                          </p:val>
                                        </p:tav>
                                      </p:tavLst>
                                    </p:anim>
                                    <p:anim calcmode="lin" valueType="num">
                                      <p:cBhvr>
                                        <p:cTn id="109" dur="2000" fill="hold"/>
                                        <p:tgtEl>
                                          <p:spTgt spid="27"/>
                                        </p:tgtEl>
                                        <p:attrNameLst>
                                          <p:attrName>ppt_h</p:attrName>
                                        </p:attrNameLst>
                                      </p:cBhvr>
                                      <p:tavLst>
                                        <p:tav tm="0">
                                          <p:val>
                                            <p:fltVal val="0"/>
                                          </p:val>
                                        </p:tav>
                                        <p:tav tm="100000">
                                          <p:val>
                                            <p:strVal val="#ppt_h"/>
                                          </p:val>
                                        </p:tav>
                                      </p:tavLst>
                                    </p:anim>
                                    <p:animEffect transition="in" filter="fade">
                                      <p:cBhvr>
                                        <p:cTn id="110" dur="2000"/>
                                        <p:tgtEl>
                                          <p:spTgt spid="27"/>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2000" fill="hold"/>
                                        <p:tgtEl>
                                          <p:spTgt spid="29"/>
                                        </p:tgtEl>
                                        <p:attrNameLst>
                                          <p:attrName>ppt_w</p:attrName>
                                        </p:attrNameLst>
                                      </p:cBhvr>
                                      <p:tavLst>
                                        <p:tav tm="0">
                                          <p:val>
                                            <p:fltVal val="0"/>
                                          </p:val>
                                        </p:tav>
                                        <p:tav tm="100000">
                                          <p:val>
                                            <p:strVal val="#ppt_w"/>
                                          </p:val>
                                        </p:tav>
                                      </p:tavLst>
                                    </p:anim>
                                    <p:anim calcmode="lin" valueType="num">
                                      <p:cBhvr>
                                        <p:cTn id="114" dur="2000" fill="hold"/>
                                        <p:tgtEl>
                                          <p:spTgt spid="29"/>
                                        </p:tgtEl>
                                        <p:attrNameLst>
                                          <p:attrName>ppt_h</p:attrName>
                                        </p:attrNameLst>
                                      </p:cBhvr>
                                      <p:tavLst>
                                        <p:tav tm="0">
                                          <p:val>
                                            <p:fltVal val="0"/>
                                          </p:val>
                                        </p:tav>
                                        <p:tav tm="100000">
                                          <p:val>
                                            <p:strVal val="#ppt_h"/>
                                          </p:val>
                                        </p:tav>
                                      </p:tavLst>
                                    </p:anim>
                                    <p:animEffect transition="in" filter="fade">
                                      <p:cBhvr>
                                        <p:cTn id="115" dur="2000"/>
                                        <p:tgtEl>
                                          <p:spTgt spid="29"/>
                                        </p:tgtEl>
                                      </p:cBhvr>
                                    </p:animEffect>
                                  </p:childTnLst>
                                </p:cTn>
                              </p:par>
                              <p:par>
                                <p:cTn id="116" presetID="53" presetClass="entr" presetSubtype="16" fill="hold" nodeType="with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2000" fill="hold"/>
                                        <p:tgtEl>
                                          <p:spTgt spid="24"/>
                                        </p:tgtEl>
                                        <p:attrNameLst>
                                          <p:attrName>ppt_w</p:attrName>
                                        </p:attrNameLst>
                                      </p:cBhvr>
                                      <p:tavLst>
                                        <p:tav tm="0">
                                          <p:val>
                                            <p:fltVal val="0"/>
                                          </p:val>
                                        </p:tav>
                                        <p:tav tm="100000">
                                          <p:val>
                                            <p:strVal val="#ppt_w"/>
                                          </p:val>
                                        </p:tav>
                                      </p:tavLst>
                                    </p:anim>
                                    <p:anim calcmode="lin" valueType="num">
                                      <p:cBhvr>
                                        <p:cTn id="119" dur="2000" fill="hold"/>
                                        <p:tgtEl>
                                          <p:spTgt spid="24"/>
                                        </p:tgtEl>
                                        <p:attrNameLst>
                                          <p:attrName>ppt_h</p:attrName>
                                        </p:attrNameLst>
                                      </p:cBhvr>
                                      <p:tavLst>
                                        <p:tav tm="0">
                                          <p:val>
                                            <p:fltVal val="0"/>
                                          </p:val>
                                        </p:tav>
                                        <p:tav tm="100000">
                                          <p:val>
                                            <p:strVal val="#ppt_h"/>
                                          </p:val>
                                        </p:tav>
                                      </p:tavLst>
                                    </p:anim>
                                    <p:animEffect transition="in" filter="fade">
                                      <p:cBhvr>
                                        <p:cTn id="120" dur="2000"/>
                                        <p:tgtEl>
                                          <p:spTgt spid="24"/>
                                        </p:tgtEl>
                                      </p:cBhvr>
                                    </p:animEffect>
                                  </p:childTnLst>
                                </p:cTn>
                              </p:par>
                              <p:par>
                                <p:cTn id="121" presetID="53" presetClass="entr" presetSubtype="16" fill="hold" nodeType="with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p:cTn id="123" dur="2000" fill="hold"/>
                                        <p:tgtEl>
                                          <p:spTgt spid="14"/>
                                        </p:tgtEl>
                                        <p:attrNameLst>
                                          <p:attrName>ppt_w</p:attrName>
                                        </p:attrNameLst>
                                      </p:cBhvr>
                                      <p:tavLst>
                                        <p:tav tm="0">
                                          <p:val>
                                            <p:fltVal val="0"/>
                                          </p:val>
                                        </p:tav>
                                        <p:tav tm="100000">
                                          <p:val>
                                            <p:strVal val="#ppt_w"/>
                                          </p:val>
                                        </p:tav>
                                      </p:tavLst>
                                    </p:anim>
                                    <p:anim calcmode="lin" valueType="num">
                                      <p:cBhvr>
                                        <p:cTn id="124" dur="2000" fill="hold"/>
                                        <p:tgtEl>
                                          <p:spTgt spid="14"/>
                                        </p:tgtEl>
                                        <p:attrNameLst>
                                          <p:attrName>ppt_h</p:attrName>
                                        </p:attrNameLst>
                                      </p:cBhvr>
                                      <p:tavLst>
                                        <p:tav tm="0">
                                          <p:val>
                                            <p:fltVal val="0"/>
                                          </p:val>
                                        </p:tav>
                                        <p:tav tm="100000">
                                          <p:val>
                                            <p:strVal val="#ppt_h"/>
                                          </p:val>
                                        </p:tav>
                                      </p:tavLst>
                                    </p:anim>
                                    <p:animEffect transition="in" filter="fade">
                                      <p:cBhvr>
                                        <p:cTn id="125" dur="2000"/>
                                        <p:tgtEl>
                                          <p:spTgt spid="1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26"/>
                                        </p:tgtEl>
                                        <p:attrNameLst>
                                          <p:attrName>style.visibility</p:attrName>
                                        </p:attrNameLst>
                                      </p:cBhvr>
                                      <p:to>
                                        <p:strVal val="visible"/>
                                      </p:to>
                                    </p:set>
                                    <p:anim calcmode="lin" valueType="num">
                                      <p:cBhvr>
                                        <p:cTn id="128" dur="2000" fill="hold"/>
                                        <p:tgtEl>
                                          <p:spTgt spid="26"/>
                                        </p:tgtEl>
                                        <p:attrNameLst>
                                          <p:attrName>ppt_w</p:attrName>
                                        </p:attrNameLst>
                                      </p:cBhvr>
                                      <p:tavLst>
                                        <p:tav tm="0">
                                          <p:val>
                                            <p:fltVal val="0"/>
                                          </p:val>
                                        </p:tav>
                                        <p:tav tm="100000">
                                          <p:val>
                                            <p:strVal val="#ppt_w"/>
                                          </p:val>
                                        </p:tav>
                                      </p:tavLst>
                                    </p:anim>
                                    <p:anim calcmode="lin" valueType="num">
                                      <p:cBhvr>
                                        <p:cTn id="129" dur="2000" fill="hold"/>
                                        <p:tgtEl>
                                          <p:spTgt spid="26"/>
                                        </p:tgtEl>
                                        <p:attrNameLst>
                                          <p:attrName>ppt_h</p:attrName>
                                        </p:attrNameLst>
                                      </p:cBhvr>
                                      <p:tavLst>
                                        <p:tav tm="0">
                                          <p:val>
                                            <p:fltVal val="0"/>
                                          </p:val>
                                        </p:tav>
                                        <p:tav tm="100000">
                                          <p:val>
                                            <p:strVal val="#ppt_h"/>
                                          </p:val>
                                        </p:tav>
                                      </p:tavLst>
                                    </p:anim>
                                    <p:animEffect transition="in" filter="fade">
                                      <p:cBhvr>
                                        <p:cTn id="130" dur="2000"/>
                                        <p:tgtEl>
                                          <p:spTgt spid="26"/>
                                        </p:tgtEl>
                                      </p:cBhvr>
                                    </p:animEffect>
                                  </p:childTnLst>
                                </p:cTn>
                              </p:par>
                            </p:childTnLst>
                          </p:cTn>
                        </p:par>
                      </p:childTnLst>
                    </p:cTn>
                  </p:par>
                  <p:par>
                    <p:cTn id="131" fill="hold">
                      <p:stCondLst>
                        <p:cond delay="indefinite"/>
                      </p:stCondLst>
                      <p:childTnLst>
                        <p:par>
                          <p:cTn id="132" fill="hold">
                            <p:stCondLst>
                              <p:cond delay="0"/>
                            </p:stCondLst>
                            <p:childTnLst>
                              <p:par>
                                <p:cTn id="133" presetID="6" presetClass="entr" presetSubtype="16" fill="hold" nodeType="click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circle(in)">
                                      <p:cBhvr>
                                        <p:cTn id="135" dur="2000"/>
                                        <p:tgtEl>
                                          <p:spTgt spid="37"/>
                                        </p:tgtEl>
                                      </p:cBhvr>
                                    </p:animEffect>
                                  </p:childTnLst>
                                </p:cTn>
                              </p:par>
                              <p:par>
                                <p:cTn id="136" presetID="6" presetClass="entr" presetSubtype="16" fill="hold" grpId="0"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circle(in)">
                                      <p:cBhvr>
                                        <p:cTn id="1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19" grpId="0" animBg="1"/>
      <p:bldP spid="28" grpId="0" animBg="1"/>
      <p:bldP spid="54" grpId="0"/>
      <p:bldP spid="55" grpId="0" animBg="1"/>
      <p:bldP spid="58" grpId="0" animBg="1"/>
      <p:bldP spid="61"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8A2B-FECA-49D7-8585-2168118C8E0B}"/>
              </a:ext>
            </a:extLst>
          </p:cNvPr>
          <p:cNvSpPr>
            <a:spLocks noGrp="1"/>
          </p:cNvSpPr>
          <p:nvPr>
            <p:ph type="title"/>
          </p:nvPr>
        </p:nvSpPr>
        <p:spPr>
          <a:xfrm>
            <a:off x="838200" y="365127"/>
            <a:ext cx="10515600" cy="709684"/>
          </a:xfrm>
        </p:spPr>
        <p:txBody>
          <a:bodyPr>
            <a:normAutofit/>
          </a:bodyPr>
          <a:lstStyle/>
          <a:p>
            <a:r>
              <a:rPr lang="en-GB" sz="3600" b="1" dirty="0"/>
              <a:t>Low</a:t>
            </a:r>
            <a:r>
              <a:rPr lang="tr-TR" sz="3600" b="1" dirty="0"/>
              <a:t> </a:t>
            </a:r>
            <a:r>
              <a:rPr lang="tr-TR" sz="3600" b="1" dirty="0" err="1"/>
              <a:t>Power</a:t>
            </a:r>
            <a:r>
              <a:rPr lang="en-GB" sz="3600" b="1" dirty="0"/>
              <a:t>-</a:t>
            </a:r>
            <a:r>
              <a:rPr lang="tr-TR" sz="3600" b="1" dirty="0"/>
              <a:t>L</a:t>
            </a:r>
            <a:r>
              <a:rPr lang="en-GB" sz="3600" b="1" dirty="0" err="1"/>
              <a:t>evel</a:t>
            </a:r>
            <a:r>
              <a:rPr lang="en-GB" sz="3600" b="1" dirty="0"/>
              <a:t> RF Tests of Produced Loads</a:t>
            </a:r>
          </a:p>
        </p:txBody>
      </p:sp>
      <p:pic>
        <p:nvPicPr>
          <p:cNvPr id="3" name="Picture 2" descr="A picture containing text, indoor, table, desk&#10;&#10;Description automatically generated">
            <a:extLst>
              <a:ext uri="{FF2B5EF4-FFF2-40B4-BE49-F238E27FC236}">
                <a16:creationId xmlns:a16="http://schemas.microsoft.com/office/drawing/2014/main" id="{84F747CC-B1E5-4B9C-BE37-CBBDE0CAC3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9" t="8081" r="17172"/>
          <a:stretch/>
        </p:blipFill>
        <p:spPr>
          <a:xfrm>
            <a:off x="838200" y="1537657"/>
            <a:ext cx="3540162" cy="3012904"/>
          </a:xfrm>
          <a:prstGeom prst="rect">
            <a:avLst/>
          </a:prstGeom>
        </p:spPr>
      </p:pic>
      <p:sp>
        <p:nvSpPr>
          <p:cNvPr id="4" name="TextBox 3">
            <a:extLst>
              <a:ext uri="{FF2B5EF4-FFF2-40B4-BE49-F238E27FC236}">
                <a16:creationId xmlns:a16="http://schemas.microsoft.com/office/drawing/2014/main" id="{27A6AB43-706E-48E3-B738-0EB427CDE20D}"/>
              </a:ext>
            </a:extLst>
          </p:cNvPr>
          <p:cNvSpPr txBox="1"/>
          <p:nvPr/>
        </p:nvSpPr>
        <p:spPr>
          <a:xfrm>
            <a:off x="338877" y="1172870"/>
            <a:ext cx="4538807" cy="307777"/>
          </a:xfrm>
          <a:prstGeom prst="rect">
            <a:avLst/>
          </a:prstGeom>
          <a:noFill/>
        </p:spPr>
        <p:txBody>
          <a:bodyPr wrap="none" rtlCol="0">
            <a:spAutoFit/>
          </a:bodyPr>
          <a:lstStyle/>
          <a:p>
            <a:r>
              <a:rPr lang="en-GB" sz="1400" i="1" dirty="0"/>
              <a:t>S-parameter Measurement Setup (Semi-clean Room, ~21 </a:t>
            </a:r>
            <a:r>
              <a:rPr lang="en-GB" sz="1400" i="1" baseline="30000" dirty="0" err="1"/>
              <a:t>o</a:t>
            </a:r>
            <a:r>
              <a:rPr lang="en-GB" sz="1400" i="1" dirty="0" err="1"/>
              <a:t>C</a:t>
            </a:r>
            <a:r>
              <a:rPr lang="en-GB" sz="1400" i="1" dirty="0"/>
              <a:t>)</a:t>
            </a:r>
          </a:p>
        </p:txBody>
      </p:sp>
      <p:sp>
        <p:nvSpPr>
          <p:cNvPr id="7" name="TextBox 6">
            <a:extLst>
              <a:ext uri="{FF2B5EF4-FFF2-40B4-BE49-F238E27FC236}">
                <a16:creationId xmlns:a16="http://schemas.microsoft.com/office/drawing/2014/main" id="{F9C18C4A-C2CD-4F8E-BD32-E8A5A8D4D67A}"/>
              </a:ext>
            </a:extLst>
          </p:cNvPr>
          <p:cNvSpPr txBox="1"/>
          <p:nvPr/>
        </p:nvSpPr>
        <p:spPr>
          <a:xfrm>
            <a:off x="5735403" y="1063801"/>
            <a:ext cx="1358064" cy="369332"/>
          </a:xfrm>
          <a:prstGeom prst="rect">
            <a:avLst/>
          </a:prstGeom>
          <a:noFill/>
        </p:spPr>
        <p:txBody>
          <a:bodyPr wrap="none" rtlCol="0">
            <a:spAutoFit/>
          </a:bodyPr>
          <a:lstStyle/>
          <a:p>
            <a:r>
              <a:rPr lang="en-GB" b="1" i="1" dirty="0">
                <a:solidFill>
                  <a:srgbClr val="0530BB"/>
                </a:solidFill>
              </a:rPr>
              <a:t>Simulations </a:t>
            </a:r>
          </a:p>
        </p:txBody>
      </p:sp>
      <p:sp>
        <p:nvSpPr>
          <p:cNvPr id="8" name="TextBox 7">
            <a:extLst>
              <a:ext uri="{FF2B5EF4-FFF2-40B4-BE49-F238E27FC236}">
                <a16:creationId xmlns:a16="http://schemas.microsoft.com/office/drawing/2014/main" id="{EF31234E-7447-4A61-A3F9-B2F497CF7CAB}"/>
              </a:ext>
            </a:extLst>
          </p:cNvPr>
          <p:cNvSpPr txBox="1"/>
          <p:nvPr/>
        </p:nvSpPr>
        <p:spPr>
          <a:xfrm>
            <a:off x="9403033" y="1063801"/>
            <a:ext cx="1622047" cy="369332"/>
          </a:xfrm>
          <a:prstGeom prst="rect">
            <a:avLst/>
          </a:prstGeom>
          <a:noFill/>
        </p:spPr>
        <p:txBody>
          <a:bodyPr wrap="none" rtlCol="0">
            <a:spAutoFit/>
          </a:bodyPr>
          <a:lstStyle/>
          <a:p>
            <a:r>
              <a:rPr lang="en-GB" b="1" i="1" dirty="0">
                <a:solidFill>
                  <a:srgbClr val="0530BB"/>
                </a:solidFill>
              </a:rPr>
              <a:t>Measurements</a:t>
            </a:r>
          </a:p>
        </p:txBody>
      </p:sp>
      <p:sp>
        <p:nvSpPr>
          <p:cNvPr id="9" name="TextBox 8">
            <a:extLst>
              <a:ext uri="{FF2B5EF4-FFF2-40B4-BE49-F238E27FC236}">
                <a16:creationId xmlns:a16="http://schemas.microsoft.com/office/drawing/2014/main" id="{B174E8F6-1156-4C45-BB47-6EF2F49B6ACA}"/>
              </a:ext>
            </a:extLst>
          </p:cNvPr>
          <p:cNvSpPr txBox="1"/>
          <p:nvPr/>
        </p:nvSpPr>
        <p:spPr>
          <a:xfrm>
            <a:off x="832360" y="4729820"/>
            <a:ext cx="8117257" cy="1815882"/>
          </a:xfrm>
          <a:prstGeom prst="rect">
            <a:avLst/>
          </a:prstGeom>
          <a:noFill/>
        </p:spPr>
        <p:txBody>
          <a:bodyPr wrap="square" rtlCol="0">
            <a:spAutoFit/>
          </a:bodyPr>
          <a:lstStyle/>
          <a:p>
            <a:pPr marL="285750" indent="-285750">
              <a:buFont typeface="Arial" panose="020B0604020202020204" pitchFamily="34" charset="0"/>
              <a:buChar char="•"/>
            </a:pPr>
            <a:r>
              <a:rPr lang="tr-TR" sz="1400" b="1" dirty="0"/>
              <a:t>8 prototypes </a:t>
            </a:r>
            <a:r>
              <a:rPr lang="tr-TR" sz="1400" dirty="0"/>
              <a:t>had been received (3 from CERN, 5 from vendor company).</a:t>
            </a:r>
            <a:endParaRPr lang="en-GB" sz="1400" dirty="0"/>
          </a:p>
          <a:p>
            <a:pPr marL="285750" indent="-285750">
              <a:buFont typeface="Arial" panose="020B0604020202020204" pitchFamily="34" charset="0"/>
              <a:buChar char="•"/>
            </a:pPr>
            <a:r>
              <a:rPr lang="en-GB" sz="1400" b="1" dirty="0"/>
              <a:t>The low</a:t>
            </a:r>
            <a:r>
              <a:rPr lang="tr-TR" sz="1400" b="1" dirty="0"/>
              <a:t> </a:t>
            </a:r>
            <a:r>
              <a:rPr lang="tr-TR" sz="1400" b="1" dirty="0" err="1"/>
              <a:t>power</a:t>
            </a:r>
            <a:r>
              <a:rPr lang="en-GB" sz="1400" b="1" dirty="0"/>
              <a:t>-level RF tests </a:t>
            </a:r>
            <a:r>
              <a:rPr lang="en-GB" sz="1400" dirty="0"/>
              <a:t>of the loads had been performed after confirming the vacuum leak tightness tests.</a:t>
            </a:r>
          </a:p>
          <a:p>
            <a:pPr marL="285750" indent="-285750">
              <a:buFont typeface="Arial" panose="020B0604020202020204" pitchFamily="34" charset="0"/>
              <a:buChar char="•"/>
            </a:pPr>
            <a:r>
              <a:rPr lang="en-GB" sz="1400" dirty="0"/>
              <a:t>The measurement bandwidth was applied as the same used in the simulations 11-13 GHz.</a:t>
            </a:r>
          </a:p>
          <a:p>
            <a:pPr marL="285750" indent="-285750">
              <a:buFont typeface="Arial" panose="020B0604020202020204" pitchFamily="34" charset="0"/>
              <a:buChar char="•"/>
            </a:pPr>
            <a:r>
              <a:rPr lang="en-GB" sz="1400" dirty="0"/>
              <a:t>Loads </a:t>
            </a:r>
            <a:r>
              <a:rPr lang="en-GB" sz="1400" b="1" dirty="0"/>
              <a:t>#5-6-7 </a:t>
            </a:r>
            <a:r>
              <a:rPr lang="en-GB" sz="1400" dirty="0"/>
              <a:t>have reflection values between </a:t>
            </a:r>
            <a:r>
              <a:rPr lang="en-GB" sz="1400" b="1" dirty="0"/>
              <a:t>-20 to -28 dB</a:t>
            </a:r>
            <a:r>
              <a:rPr lang="en-GB" sz="1400" dirty="0"/>
              <a:t>, </a:t>
            </a:r>
            <a:r>
              <a:rPr lang="en-GB" sz="1400" b="1" dirty="0"/>
              <a:t>rest</a:t>
            </a:r>
            <a:r>
              <a:rPr lang="en-GB" sz="1400" dirty="0"/>
              <a:t> showed </a:t>
            </a:r>
            <a:r>
              <a:rPr lang="en-GB" sz="1400" b="1" dirty="0"/>
              <a:t>below -30 </a:t>
            </a:r>
            <a:r>
              <a:rPr lang="en-GB" sz="1400" b="1" dirty="0" err="1"/>
              <a:t>dB</a:t>
            </a:r>
            <a:r>
              <a:rPr lang="en-GB" sz="1400" dirty="0" err="1"/>
              <a:t>.</a:t>
            </a:r>
            <a:endParaRPr lang="en-GB" sz="1400" dirty="0"/>
          </a:p>
          <a:p>
            <a:pPr marL="285750" indent="-285750">
              <a:buFont typeface="Arial" panose="020B0604020202020204" pitchFamily="34" charset="0"/>
              <a:buChar char="•"/>
            </a:pPr>
            <a:r>
              <a:rPr lang="en-GB" sz="1400" dirty="0"/>
              <a:t>Although the measured S-parameters are different from the simulations due to the manufacturing tolerances of the additive 3D printing and </a:t>
            </a:r>
            <a:r>
              <a:rPr lang="en-GB" sz="1400" b="1" dirty="0"/>
              <a:t>possible blockage inside the RF area </a:t>
            </a:r>
            <a:r>
              <a:rPr lang="en-GB" sz="1400" dirty="0"/>
              <a:t>during the production, they </a:t>
            </a:r>
            <a:r>
              <a:rPr lang="en-GB" sz="1400" b="1" dirty="0"/>
              <a:t>all below -20 dB reflection </a:t>
            </a:r>
            <a:r>
              <a:rPr lang="en-GB" sz="1400" dirty="0"/>
              <a:t>(-&gt; only one percent of power reflecting back).</a:t>
            </a:r>
          </a:p>
        </p:txBody>
      </p:sp>
      <p:sp>
        <p:nvSpPr>
          <p:cNvPr id="11" name="Rectangle 10">
            <a:extLst>
              <a:ext uri="{FF2B5EF4-FFF2-40B4-BE49-F238E27FC236}">
                <a16:creationId xmlns:a16="http://schemas.microsoft.com/office/drawing/2014/main" id="{A1F61526-D6DF-4DB4-8CCC-C1A600AEDF2B}"/>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6</a:t>
            </a:r>
            <a:endParaRPr lang="en-GB" dirty="0"/>
          </a:p>
        </p:txBody>
      </p:sp>
      <p:graphicFrame>
        <p:nvGraphicFramePr>
          <p:cNvPr id="5" name="Table 4">
            <a:extLst>
              <a:ext uri="{FF2B5EF4-FFF2-40B4-BE49-F238E27FC236}">
                <a16:creationId xmlns:a16="http://schemas.microsoft.com/office/drawing/2014/main" id="{87C43EC2-CB65-4F80-A17F-80B4AA2801C1}"/>
              </a:ext>
            </a:extLst>
          </p:cNvPr>
          <p:cNvGraphicFramePr>
            <a:graphicFrameLocks noGrp="1"/>
          </p:cNvGraphicFramePr>
          <p:nvPr>
            <p:extLst>
              <p:ext uri="{D42A27DB-BD31-4B8C-83A1-F6EECF244321}">
                <p14:modId xmlns:p14="http://schemas.microsoft.com/office/powerpoint/2010/main" val="1553384593"/>
              </p:ext>
            </p:extLst>
          </p:nvPr>
        </p:nvGraphicFramePr>
        <p:xfrm>
          <a:off x="8949617" y="4619484"/>
          <a:ext cx="2880360" cy="1837377"/>
        </p:xfrm>
        <a:graphic>
          <a:graphicData uri="http://schemas.openxmlformats.org/drawingml/2006/table">
            <a:tbl>
              <a:tblPr firstRow="1" firstCol="1" bandRow="1">
                <a:tableStyleId>{35758FB7-9AC5-4552-8A53-C91805E547FA}</a:tableStyleId>
              </a:tblPr>
              <a:tblGrid>
                <a:gridCol w="900430">
                  <a:extLst>
                    <a:ext uri="{9D8B030D-6E8A-4147-A177-3AD203B41FA5}">
                      <a16:colId xmlns:a16="http://schemas.microsoft.com/office/drawing/2014/main" val="1299340572"/>
                    </a:ext>
                  </a:extLst>
                </a:gridCol>
                <a:gridCol w="1979930">
                  <a:extLst>
                    <a:ext uri="{9D8B030D-6E8A-4147-A177-3AD203B41FA5}">
                      <a16:colId xmlns:a16="http://schemas.microsoft.com/office/drawing/2014/main" val="3048037105"/>
                    </a:ext>
                  </a:extLst>
                </a:gridCol>
              </a:tblGrid>
              <a:tr h="0">
                <a:tc>
                  <a:txBody>
                    <a:bodyPr/>
                    <a:lstStyle/>
                    <a:p>
                      <a:pPr algn="ctr">
                        <a:lnSpc>
                          <a:spcPct val="150000"/>
                        </a:lnSpc>
                      </a:pPr>
                      <a:r>
                        <a:rPr lang="it-IT" sz="1000">
                          <a:effectLst/>
                        </a:rPr>
                        <a:t>Load no.</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dirty="0">
                          <a:effectLst/>
                        </a:rPr>
                        <a:t>S</a:t>
                      </a:r>
                      <a:r>
                        <a:rPr lang="it-IT" sz="1000" baseline="-25000" dirty="0">
                          <a:effectLst/>
                        </a:rPr>
                        <a:t>11</a:t>
                      </a:r>
                      <a:r>
                        <a:rPr lang="it-IT" sz="1000" dirty="0">
                          <a:effectLst/>
                        </a:rPr>
                        <a:t> (dB) at 11.994 GHz, ~20 </a:t>
                      </a:r>
                      <a:r>
                        <a:rPr lang="it-IT" sz="1000" baseline="30000" dirty="0">
                          <a:effectLst/>
                        </a:rPr>
                        <a:t>o</a:t>
                      </a:r>
                      <a:r>
                        <a:rPr lang="it-IT" sz="1000" dirty="0">
                          <a:effectLst/>
                        </a:rPr>
                        <a:t>C</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3384801"/>
                  </a:ext>
                </a:extLst>
              </a:tr>
              <a:tr h="0">
                <a:tc>
                  <a:txBody>
                    <a:bodyPr/>
                    <a:lstStyle/>
                    <a:p>
                      <a:pPr algn="ctr">
                        <a:lnSpc>
                          <a:spcPct val="150000"/>
                        </a:lnSpc>
                      </a:pPr>
                      <a:r>
                        <a:rPr lang="it-IT" sz="1000">
                          <a:effectLst/>
                        </a:rPr>
                        <a:t>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-38.462</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5340372"/>
                  </a:ext>
                </a:extLst>
              </a:tr>
              <a:tr h="0">
                <a:tc>
                  <a:txBody>
                    <a:bodyPr/>
                    <a:lstStyle/>
                    <a:p>
                      <a:pPr algn="ctr">
                        <a:lnSpc>
                          <a:spcPct val="150000"/>
                        </a:lnSpc>
                      </a:pPr>
                      <a:r>
                        <a:rPr lang="it-IT" sz="1000">
                          <a:effectLst/>
                        </a:rPr>
                        <a:t>2</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-38.904</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0854418"/>
                  </a:ext>
                </a:extLst>
              </a:tr>
              <a:tr h="0">
                <a:tc>
                  <a:txBody>
                    <a:bodyPr/>
                    <a:lstStyle/>
                    <a:p>
                      <a:pPr algn="ctr">
                        <a:lnSpc>
                          <a:spcPct val="150000"/>
                        </a:lnSpc>
                      </a:pPr>
                      <a:r>
                        <a:rPr lang="it-IT" sz="1000">
                          <a:effectLst/>
                        </a:rPr>
                        <a:t>3</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-36.462</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426270"/>
                  </a:ext>
                </a:extLst>
              </a:tr>
              <a:tr h="0">
                <a:tc>
                  <a:txBody>
                    <a:bodyPr/>
                    <a:lstStyle/>
                    <a:p>
                      <a:pPr algn="ctr">
                        <a:lnSpc>
                          <a:spcPct val="150000"/>
                        </a:lnSpc>
                      </a:pPr>
                      <a:r>
                        <a:rPr lang="it-IT" sz="1000">
                          <a:effectLst/>
                        </a:rPr>
                        <a:t>4</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-39.904</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2669553"/>
                  </a:ext>
                </a:extLst>
              </a:tr>
              <a:tr h="0">
                <a:tc>
                  <a:txBody>
                    <a:bodyPr/>
                    <a:lstStyle/>
                    <a:p>
                      <a:pPr algn="ctr">
                        <a:lnSpc>
                          <a:spcPct val="150000"/>
                        </a:lnSpc>
                      </a:pPr>
                      <a:r>
                        <a:rPr lang="it-IT" sz="1000">
                          <a:effectLst/>
                        </a:rPr>
                        <a:t>5</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-20.758</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1114938"/>
                  </a:ext>
                </a:extLst>
              </a:tr>
              <a:tr h="0">
                <a:tc>
                  <a:txBody>
                    <a:bodyPr/>
                    <a:lstStyle/>
                    <a:p>
                      <a:pPr algn="ctr">
                        <a:lnSpc>
                          <a:spcPct val="150000"/>
                        </a:lnSpc>
                      </a:pPr>
                      <a:r>
                        <a:rPr lang="it-IT" sz="1000">
                          <a:effectLst/>
                        </a:rPr>
                        <a:t>6</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-24.928</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1362731"/>
                  </a:ext>
                </a:extLst>
              </a:tr>
              <a:tr h="40640">
                <a:tc>
                  <a:txBody>
                    <a:bodyPr/>
                    <a:lstStyle/>
                    <a:p>
                      <a:pPr algn="ctr">
                        <a:lnSpc>
                          <a:spcPct val="150000"/>
                        </a:lnSpc>
                      </a:pPr>
                      <a:r>
                        <a:rPr lang="it-IT" sz="1000">
                          <a:effectLst/>
                        </a:rPr>
                        <a:t>7</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a:effectLst/>
                        </a:rPr>
                        <a:t>-28.612</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6507498"/>
                  </a:ext>
                </a:extLst>
              </a:tr>
              <a:tr h="0">
                <a:tc>
                  <a:txBody>
                    <a:bodyPr/>
                    <a:lstStyle/>
                    <a:p>
                      <a:pPr algn="ctr">
                        <a:lnSpc>
                          <a:spcPct val="150000"/>
                        </a:lnSpc>
                      </a:pPr>
                      <a:r>
                        <a:rPr lang="it-IT" sz="1000" dirty="0">
                          <a:effectLst/>
                        </a:rPr>
                        <a:t>8</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it-IT" sz="1000" dirty="0">
                          <a:effectLst/>
                        </a:rPr>
                        <a:t>-30.61</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0156385"/>
                  </a:ext>
                </a:extLst>
              </a:tr>
            </a:tbl>
          </a:graphicData>
        </a:graphic>
      </p:graphicFrame>
      <p:pic>
        <p:nvPicPr>
          <p:cNvPr id="12" name="Picture 11">
            <a:extLst>
              <a:ext uri="{FF2B5EF4-FFF2-40B4-BE49-F238E27FC236}">
                <a16:creationId xmlns:a16="http://schemas.microsoft.com/office/drawing/2014/main" id="{76955164-8CC4-42A8-AB06-05822A069924}"/>
              </a:ext>
            </a:extLst>
          </p:cNvPr>
          <p:cNvPicPr>
            <a:picLocks noChangeAspect="1"/>
          </p:cNvPicPr>
          <p:nvPr/>
        </p:nvPicPr>
        <p:blipFill>
          <a:blip r:embed="rId4"/>
          <a:stretch>
            <a:fillRect/>
          </a:stretch>
        </p:blipFill>
        <p:spPr>
          <a:xfrm>
            <a:off x="4327880" y="1433133"/>
            <a:ext cx="7724039" cy="3183617"/>
          </a:xfrm>
          <a:prstGeom prst="rect">
            <a:avLst/>
          </a:prstGeom>
        </p:spPr>
      </p:pic>
    </p:spTree>
    <p:extLst>
      <p:ext uri="{BB962C8B-B14F-4D97-AF65-F5344CB8AC3E}">
        <p14:creationId xmlns:p14="http://schemas.microsoft.com/office/powerpoint/2010/main" val="2996433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CDA9C-10B7-409E-A861-45423ECC3D29}"/>
              </a:ext>
            </a:extLst>
          </p:cNvPr>
          <p:cNvSpPr>
            <a:spLocks noGrp="1"/>
          </p:cNvSpPr>
          <p:nvPr>
            <p:ph type="title"/>
          </p:nvPr>
        </p:nvSpPr>
        <p:spPr/>
        <p:txBody>
          <a:bodyPr>
            <a:normAutofit/>
          </a:bodyPr>
          <a:lstStyle/>
          <a:p>
            <a:r>
              <a:rPr lang="tr-TR" sz="3600" b="1" dirty="0"/>
              <a:t>CERN </a:t>
            </a:r>
            <a:r>
              <a:rPr lang="tr-TR" sz="3600" b="1" dirty="0" err="1"/>
              <a:t>vs</a:t>
            </a:r>
            <a:r>
              <a:rPr lang="tr-TR" sz="3600" b="1" dirty="0"/>
              <a:t> </a:t>
            </a:r>
            <a:r>
              <a:rPr lang="tr-TR" sz="3600" b="1" dirty="0" err="1"/>
              <a:t>Vendor</a:t>
            </a:r>
            <a:r>
              <a:rPr lang="tr-TR" sz="3600" b="1" dirty="0"/>
              <a:t> </a:t>
            </a:r>
            <a:r>
              <a:rPr lang="tr-TR" sz="3600" b="1" dirty="0" err="1"/>
              <a:t>Company</a:t>
            </a:r>
            <a:r>
              <a:rPr lang="tr-TR" sz="3600" b="1" dirty="0"/>
              <a:t> </a:t>
            </a:r>
            <a:r>
              <a:rPr lang="tr-TR" sz="3600" b="1" dirty="0" err="1"/>
              <a:t>Prototypes</a:t>
            </a:r>
            <a:r>
              <a:rPr lang="tr-TR" sz="3600" b="1" dirty="0"/>
              <a:t> Comparison</a:t>
            </a:r>
            <a:endParaRPr lang="en-GB" sz="3600" b="1" dirty="0"/>
          </a:p>
        </p:txBody>
      </p:sp>
      <p:pic>
        <p:nvPicPr>
          <p:cNvPr id="4" name="Picture 3" descr="Chart, line chart&#10;&#10;Description automatically generated">
            <a:extLst>
              <a:ext uri="{FF2B5EF4-FFF2-40B4-BE49-F238E27FC236}">
                <a16:creationId xmlns:a16="http://schemas.microsoft.com/office/drawing/2014/main" id="{FDD6FC49-F956-4BD9-A362-DC01ED871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5000000" cy="3750000"/>
          </a:xfrm>
          <a:prstGeom prst="rect">
            <a:avLst/>
          </a:prstGeom>
        </p:spPr>
      </p:pic>
      <p:pic>
        <p:nvPicPr>
          <p:cNvPr id="5" name="Picture 4" descr="A picture containing text, writing implement, stationary, pencil&#10;&#10;Description automatically generated">
            <a:extLst>
              <a:ext uri="{FF2B5EF4-FFF2-40B4-BE49-F238E27FC236}">
                <a16:creationId xmlns:a16="http://schemas.microsoft.com/office/drawing/2014/main" id="{FAE8F258-CD59-44E8-9612-2A4B3431C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90688"/>
            <a:ext cx="5000000" cy="3750000"/>
          </a:xfrm>
          <a:prstGeom prst="rect">
            <a:avLst/>
          </a:prstGeom>
        </p:spPr>
      </p:pic>
      <p:sp>
        <p:nvSpPr>
          <p:cNvPr id="6" name="Rectangle 5">
            <a:extLst>
              <a:ext uri="{FF2B5EF4-FFF2-40B4-BE49-F238E27FC236}">
                <a16:creationId xmlns:a16="http://schemas.microsoft.com/office/drawing/2014/main" id="{F7F253BE-A2EA-4858-AAAB-1631A4AA4BB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7</a:t>
            </a:r>
            <a:endParaRPr lang="en-GB" dirty="0"/>
          </a:p>
        </p:txBody>
      </p:sp>
      <p:sp>
        <p:nvSpPr>
          <p:cNvPr id="3" name="TextBox 2">
            <a:extLst>
              <a:ext uri="{FF2B5EF4-FFF2-40B4-BE49-F238E27FC236}">
                <a16:creationId xmlns:a16="http://schemas.microsoft.com/office/drawing/2014/main" id="{679B4844-10D4-4A1D-BE6D-49ACA2B88221}"/>
              </a:ext>
            </a:extLst>
          </p:cNvPr>
          <p:cNvSpPr txBox="1"/>
          <p:nvPr/>
        </p:nvSpPr>
        <p:spPr>
          <a:xfrm>
            <a:off x="1413164" y="5440688"/>
            <a:ext cx="9682836" cy="923330"/>
          </a:xfrm>
          <a:prstGeom prst="rect">
            <a:avLst/>
          </a:prstGeom>
          <a:noFill/>
        </p:spPr>
        <p:txBody>
          <a:bodyPr wrap="square" rtlCol="0">
            <a:spAutoFit/>
          </a:bodyPr>
          <a:lstStyle/>
          <a:p>
            <a:pPr marL="285750" indent="-285750">
              <a:buFont typeface="Arial" panose="020B0604020202020204" pitchFamily="34" charset="0"/>
              <a:buChar char="•"/>
            </a:pPr>
            <a:r>
              <a:rPr lang="en-GB" dirty="0"/>
              <a:t>CERN print loads (#1-2-3) showed consistent results. However, vendor company prints don’t.</a:t>
            </a:r>
          </a:p>
          <a:p>
            <a:pPr marL="285750" indent="-285750">
              <a:buFont typeface="Arial" panose="020B0604020202020204" pitchFamily="34" charset="0"/>
              <a:buChar char="•"/>
            </a:pPr>
            <a:r>
              <a:rPr lang="en-GB" dirty="0"/>
              <a:t>The possible reason is the unknown material cumulation inside the RF area, but still needs detailed investigation.</a:t>
            </a:r>
          </a:p>
        </p:txBody>
      </p:sp>
    </p:spTree>
    <p:extLst>
      <p:ext uri="{BB962C8B-B14F-4D97-AF65-F5344CB8AC3E}">
        <p14:creationId xmlns:p14="http://schemas.microsoft.com/office/powerpoint/2010/main" val="34258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823D-E43F-42B8-A6C0-143BBDA75EAC}"/>
              </a:ext>
            </a:extLst>
          </p:cNvPr>
          <p:cNvSpPr>
            <a:spLocks noGrp="1"/>
          </p:cNvSpPr>
          <p:nvPr>
            <p:ph type="title"/>
          </p:nvPr>
        </p:nvSpPr>
        <p:spPr/>
        <p:txBody>
          <a:bodyPr>
            <a:normAutofit/>
          </a:bodyPr>
          <a:lstStyle/>
          <a:p>
            <a:r>
              <a:rPr lang="en-GB" sz="4000" b="1" dirty="0"/>
              <a:t>Results</a:t>
            </a:r>
          </a:p>
        </p:txBody>
      </p:sp>
      <p:sp>
        <p:nvSpPr>
          <p:cNvPr id="3" name="Content Placeholder 2">
            <a:extLst>
              <a:ext uri="{FF2B5EF4-FFF2-40B4-BE49-F238E27FC236}">
                <a16:creationId xmlns:a16="http://schemas.microsoft.com/office/drawing/2014/main" id="{C9CB4019-67EF-4A09-9C08-36A0DC279F87}"/>
              </a:ext>
            </a:extLst>
          </p:cNvPr>
          <p:cNvSpPr>
            <a:spLocks noGrp="1"/>
          </p:cNvSpPr>
          <p:nvPr>
            <p:ph idx="1"/>
          </p:nvPr>
        </p:nvSpPr>
        <p:spPr>
          <a:xfrm>
            <a:off x="838200" y="1510082"/>
            <a:ext cx="6614888" cy="4560616"/>
          </a:xfrm>
        </p:spPr>
        <p:txBody>
          <a:bodyPr>
            <a:normAutofit/>
          </a:bodyPr>
          <a:lstStyle/>
          <a:p>
            <a:r>
              <a:rPr lang="it-IT" sz="1600" dirty="0">
                <a:effectLst/>
                <a:ea typeface="Times New Roman" panose="02020603050405020304" pitchFamily="18" charset="0"/>
              </a:rPr>
              <a:t>The cross-sectional optimization of the </a:t>
            </a:r>
            <a:r>
              <a:rPr lang="it-IT" sz="1600" b="1" dirty="0">
                <a:effectLst/>
                <a:ea typeface="Times New Roman" panose="02020603050405020304" pitchFamily="18" charset="0"/>
              </a:rPr>
              <a:t>new X-Band RF spiral load </a:t>
            </a:r>
            <a:r>
              <a:rPr lang="it-IT" sz="1600" dirty="0">
                <a:effectLst/>
                <a:ea typeface="Times New Roman" panose="02020603050405020304" pitchFamily="18" charset="0"/>
              </a:rPr>
              <a:t>had been completed by using parametric models and alternating between in </a:t>
            </a:r>
            <a:r>
              <a:rPr lang="it-IT" sz="1600" b="1" dirty="0">
                <a:effectLst/>
                <a:ea typeface="Times New Roman" panose="02020603050405020304" pitchFamily="18" charset="0"/>
              </a:rPr>
              <a:t>CATIA</a:t>
            </a:r>
            <a:r>
              <a:rPr lang="it-IT" sz="1600" dirty="0">
                <a:effectLst/>
                <a:ea typeface="Times New Roman" panose="02020603050405020304" pitchFamily="18" charset="0"/>
              </a:rPr>
              <a:t> and </a:t>
            </a:r>
            <a:r>
              <a:rPr lang="it-IT" sz="1600" b="1" dirty="0">
                <a:effectLst/>
                <a:ea typeface="Times New Roman" panose="02020603050405020304" pitchFamily="18" charset="0"/>
              </a:rPr>
              <a:t>HFSS</a:t>
            </a:r>
            <a:r>
              <a:rPr lang="it-IT" sz="1600" dirty="0">
                <a:effectLst/>
                <a:ea typeface="Times New Roman" panose="02020603050405020304" pitchFamily="18" charset="0"/>
              </a:rPr>
              <a:t> design softwares </a:t>
            </a:r>
            <a:r>
              <a:rPr lang="it-IT" sz="1050" dirty="0">
                <a:solidFill>
                  <a:srgbClr val="0000FF"/>
                </a:solidFill>
                <a:effectLst/>
                <a:ea typeface="Times New Roman" panose="02020603050405020304" pitchFamily="18" charset="0"/>
              </a:rPr>
              <a:t>[1]</a:t>
            </a:r>
            <a:r>
              <a:rPr lang="it-IT" sz="1600" dirty="0">
                <a:effectLst/>
                <a:ea typeface="Times New Roman" panose="02020603050405020304" pitchFamily="18" charset="0"/>
              </a:rPr>
              <a:t>. </a:t>
            </a:r>
            <a:endParaRPr lang="it-IT" sz="1600" dirty="0"/>
          </a:p>
          <a:p>
            <a:r>
              <a:rPr lang="it-IT" sz="1600" dirty="0">
                <a:effectLst/>
                <a:ea typeface="Times New Roman" panose="02020603050405020304" pitchFamily="18" charset="0"/>
              </a:rPr>
              <a:t>Due to the </a:t>
            </a:r>
            <a:r>
              <a:rPr lang="it-IT" sz="1600" b="1" dirty="0">
                <a:effectLst/>
                <a:ea typeface="Times New Roman" panose="02020603050405020304" pitchFamily="18" charset="0"/>
              </a:rPr>
              <a:t>lightweight, high strength</a:t>
            </a:r>
            <a:r>
              <a:rPr lang="tr-TR" sz="1600" b="1" dirty="0">
                <a:effectLst/>
                <a:ea typeface="Times New Roman" panose="02020603050405020304" pitchFamily="18" charset="0"/>
              </a:rPr>
              <a:t>, </a:t>
            </a:r>
            <a:r>
              <a:rPr lang="tr-TR" sz="1600" b="1" dirty="0" err="1">
                <a:effectLst/>
                <a:ea typeface="Times New Roman" panose="02020603050405020304" pitchFamily="18" charset="0"/>
              </a:rPr>
              <a:t>formability</a:t>
            </a:r>
            <a:r>
              <a:rPr lang="it-IT" sz="1600" b="1" dirty="0">
                <a:effectLst/>
                <a:ea typeface="Times New Roman" panose="02020603050405020304" pitchFamily="18" charset="0"/>
              </a:rPr>
              <a:t> </a:t>
            </a:r>
            <a:r>
              <a:rPr lang="it-IT" sz="1600" dirty="0">
                <a:effectLst/>
                <a:ea typeface="Times New Roman" panose="02020603050405020304" pitchFamily="18" charset="0"/>
              </a:rPr>
              <a:t>and </a:t>
            </a:r>
            <a:r>
              <a:rPr lang="it-IT" sz="1600" b="1" dirty="0">
                <a:effectLst/>
                <a:ea typeface="Times New Roman" panose="02020603050405020304" pitchFamily="18" charset="0"/>
              </a:rPr>
              <a:t>corrosion resistance </a:t>
            </a:r>
            <a:r>
              <a:rPr lang="it-IT" sz="1600" dirty="0">
                <a:effectLst/>
                <a:ea typeface="Times New Roman" panose="02020603050405020304" pitchFamily="18" charset="0"/>
              </a:rPr>
              <a:t>properties of </a:t>
            </a:r>
            <a:r>
              <a:rPr lang="it-IT" sz="1600" b="1" dirty="0">
                <a:effectLst/>
                <a:ea typeface="Times New Roman" panose="02020603050405020304" pitchFamily="18" charset="0"/>
              </a:rPr>
              <a:t>Ti6Al4V alloy</a:t>
            </a:r>
            <a:r>
              <a:rPr lang="it-IT" sz="1600" dirty="0">
                <a:effectLst/>
                <a:ea typeface="Times New Roman" panose="02020603050405020304" pitchFamily="18" charset="0"/>
              </a:rPr>
              <a:t>, it was used for all the prototypes.</a:t>
            </a:r>
            <a:endParaRPr lang="it-IT" sz="1600" dirty="0"/>
          </a:p>
          <a:p>
            <a:r>
              <a:rPr lang="it-IT" sz="1600" b="1" dirty="0"/>
              <a:t>Stackable manufacturing </a:t>
            </a:r>
            <a:r>
              <a:rPr lang="it-IT" sz="1600" dirty="0"/>
              <a:t>achieved as planned (for #2 and 3).</a:t>
            </a:r>
          </a:p>
          <a:p>
            <a:r>
              <a:rPr lang="en-GB" sz="1600" dirty="0"/>
              <a:t>The low</a:t>
            </a:r>
            <a:r>
              <a:rPr lang="tr-TR" sz="1600" dirty="0"/>
              <a:t> </a:t>
            </a:r>
            <a:r>
              <a:rPr lang="tr-TR" sz="1600" dirty="0" err="1"/>
              <a:t>power</a:t>
            </a:r>
            <a:r>
              <a:rPr lang="en-GB" sz="1600" dirty="0"/>
              <a:t>-level RF tests of the prototypes confirmed acceptable reflection values (&lt;-20 dB) after manufacturing and allow high-power tests. Two of the prototypes were installed to X-Band High Gradient Test Facility (CERN) for </a:t>
            </a:r>
            <a:r>
              <a:rPr lang="en-GB" sz="1600" b="1" dirty="0"/>
              <a:t>high power testing</a:t>
            </a:r>
            <a:r>
              <a:rPr lang="en-GB" sz="1600" dirty="0"/>
              <a:t>.</a:t>
            </a:r>
          </a:p>
          <a:p>
            <a:r>
              <a:rPr lang="en-GB" sz="1600" dirty="0"/>
              <a:t>The new design has </a:t>
            </a:r>
            <a:r>
              <a:rPr lang="tr-TR" sz="1600" dirty="0" err="1"/>
              <a:t>reduced</a:t>
            </a:r>
            <a:r>
              <a:rPr lang="en-GB" sz="1600" dirty="0"/>
              <a:t> the </a:t>
            </a:r>
            <a:r>
              <a:rPr lang="en-GB" sz="1600" b="1" dirty="0"/>
              <a:t>material consumption </a:t>
            </a:r>
            <a:r>
              <a:rPr lang="en-GB" sz="1600" dirty="0"/>
              <a:t>by factor 2.</a:t>
            </a:r>
          </a:p>
        </p:txBody>
      </p:sp>
      <p:pic>
        <p:nvPicPr>
          <p:cNvPr id="4" name="Picture 3">
            <a:extLst>
              <a:ext uri="{FF2B5EF4-FFF2-40B4-BE49-F238E27FC236}">
                <a16:creationId xmlns:a16="http://schemas.microsoft.com/office/drawing/2014/main" id="{7954D01D-CC7C-4DDD-A665-9B078712A3AB}"/>
              </a:ext>
            </a:extLst>
          </p:cNvPr>
          <p:cNvPicPr>
            <a:picLocks noChangeAspect="1"/>
          </p:cNvPicPr>
          <p:nvPr/>
        </p:nvPicPr>
        <p:blipFill>
          <a:blip r:embed="rId3"/>
          <a:stretch>
            <a:fillRect/>
          </a:stretch>
        </p:blipFill>
        <p:spPr>
          <a:xfrm>
            <a:off x="9935042" y="1846754"/>
            <a:ext cx="2024821" cy="1759090"/>
          </a:xfrm>
          <a:prstGeom prst="rect">
            <a:avLst/>
          </a:prstGeom>
        </p:spPr>
      </p:pic>
      <p:sp>
        <p:nvSpPr>
          <p:cNvPr id="5" name="TextBox 4">
            <a:extLst>
              <a:ext uri="{FF2B5EF4-FFF2-40B4-BE49-F238E27FC236}">
                <a16:creationId xmlns:a16="http://schemas.microsoft.com/office/drawing/2014/main" id="{840FF1DC-7D81-494B-806F-25C3D42FC39D}"/>
              </a:ext>
            </a:extLst>
          </p:cNvPr>
          <p:cNvSpPr txBox="1"/>
          <p:nvPr/>
        </p:nvSpPr>
        <p:spPr>
          <a:xfrm>
            <a:off x="9702333" y="1993298"/>
            <a:ext cx="417102" cy="923330"/>
          </a:xfrm>
          <a:prstGeom prst="rect">
            <a:avLst/>
          </a:prstGeom>
          <a:noFill/>
        </p:spPr>
        <p:txBody>
          <a:bodyPr wrap="none" rtlCol="0">
            <a:spAutoFit/>
          </a:bodyPr>
          <a:lstStyle/>
          <a:p>
            <a:r>
              <a:rPr lang="en-GB" b="1" dirty="0">
                <a:solidFill>
                  <a:srgbClr val="0530BB"/>
                </a:solidFill>
              </a:rPr>
              <a:t>#2</a:t>
            </a:r>
          </a:p>
          <a:p>
            <a:endParaRPr lang="en-GB" b="1" dirty="0">
              <a:solidFill>
                <a:srgbClr val="0530BB"/>
              </a:solidFill>
            </a:endParaRPr>
          </a:p>
          <a:p>
            <a:r>
              <a:rPr lang="en-GB" b="1" dirty="0">
                <a:solidFill>
                  <a:srgbClr val="0530BB"/>
                </a:solidFill>
              </a:rPr>
              <a:t>#3</a:t>
            </a:r>
          </a:p>
        </p:txBody>
      </p:sp>
      <p:cxnSp>
        <p:nvCxnSpPr>
          <p:cNvPr id="7" name="Straight Arrow Connector 6">
            <a:extLst>
              <a:ext uri="{FF2B5EF4-FFF2-40B4-BE49-F238E27FC236}">
                <a16:creationId xmlns:a16="http://schemas.microsoft.com/office/drawing/2014/main" id="{F50F5F10-3D4E-442B-A622-D7CE2114ECD5}"/>
              </a:ext>
            </a:extLst>
          </p:cNvPr>
          <p:cNvCxnSpPr>
            <a:cxnSpLocks/>
          </p:cNvCxnSpPr>
          <p:nvPr/>
        </p:nvCxnSpPr>
        <p:spPr>
          <a:xfrm rot="10800000">
            <a:off x="10043064" y="2187079"/>
            <a:ext cx="473337" cy="0"/>
          </a:xfrm>
          <a:prstGeom prst="straightConnector1">
            <a:avLst/>
          </a:prstGeom>
          <a:ln w="38100">
            <a:solidFill>
              <a:srgbClr val="0530BB"/>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99744A1-FF07-4235-A93E-AFA180593CF9}"/>
              </a:ext>
            </a:extLst>
          </p:cNvPr>
          <p:cNvCxnSpPr>
            <a:cxnSpLocks/>
          </p:cNvCxnSpPr>
          <p:nvPr/>
        </p:nvCxnSpPr>
        <p:spPr>
          <a:xfrm rot="10800000">
            <a:off x="10043065" y="2726792"/>
            <a:ext cx="473337" cy="0"/>
          </a:xfrm>
          <a:prstGeom prst="straightConnector1">
            <a:avLst/>
          </a:prstGeom>
          <a:ln w="38100">
            <a:solidFill>
              <a:srgbClr val="0530BB"/>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225F170-1C85-41D1-A18D-86108C5AB92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8</a:t>
            </a:r>
            <a:endParaRPr lang="en-GB" dirty="0"/>
          </a:p>
        </p:txBody>
      </p:sp>
      <p:sp>
        <p:nvSpPr>
          <p:cNvPr id="6" name="TextBox 5">
            <a:extLst>
              <a:ext uri="{FF2B5EF4-FFF2-40B4-BE49-F238E27FC236}">
                <a16:creationId xmlns:a16="http://schemas.microsoft.com/office/drawing/2014/main" id="{7570F6DA-0BAF-4B71-9941-0989557D05D9}"/>
              </a:ext>
            </a:extLst>
          </p:cNvPr>
          <p:cNvSpPr txBox="1"/>
          <p:nvPr/>
        </p:nvSpPr>
        <p:spPr>
          <a:xfrm>
            <a:off x="838199" y="6289638"/>
            <a:ext cx="10670300" cy="246221"/>
          </a:xfrm>
          <a:prstGeom prst="rect">
            <a:avLst/>
          </a:prstGeom>
          <a:noFill/>
        </p:spPr>
        <p:txBody>
          <a:bodyPr wrap="square" rtlCol="0">
            <a:spAutoFit/>
          </a:bodyPr>
          <a:lstStyle/>
          <a:p>
            <a:r>
              <a:rPr lang="en-GB" sz="1000" i="1" dirty="0">
                <a:solidFill>
                  <a:srgbClr val="0000FF"/>
                </a:solidFill>
              </a:rPr>
              <a:t>[1] </a:t>
            </a:r>
            <a:r>
              <a:rPr lang="en-GB" sz="1000" i="1" dirty="0">
                <a:solidFill>
                  <a:srgbClr val="0000FF"/>
                </a:solidFill>
                <a:effectLst/>
              </a:rPr>
              <a:t>H. Bursali et al., “X-Band RF Spiral Load Optimization for Additive Manufacturing Mass Production,” </a:t>
            </a:r>
            <a:r>
              <a:rPr lang="en-GB" sz="1000" i="1" dirty="0" err="1">
                <a:solidFill>
                  <a:srgbClr val="0000FF"/>
                </a:solidFill>
                <a:effectLst/>
              </a:rPr>
              <a:t>JACoW</a:t>
            </a:r>
            <a:r>
              <a:rPr lang="en-GB" sz="1000" i="1" dirty="0">
                <a:solidFill>
                  <a:srgbClr val="0000FF"/>
                </a:solidFill>
                <a:effectLst/>
              </a:rPr>
              <a:t>, vol. IPAC2021, pp. 1143–1146, 2021, </a:t>
            </a:r>
            <a:r>
              <a:rPr lang="en-GB" sz="1000" i="1" dirty="0" err="1">
                <a:solidFill>
                  <a:srgbClr val="0000FF"/>
                </a:solidFill>
                <a:effectLst/>
              </a:rPr>
              <a:t>doi</a:t>
            </a:r>
            <a:r>
              <a:rPr lang="en-GB" sz="1000" i="1" dirty="0">
                <a:solidFill>
                  <a:srgbClr val="0000FF"/>
                </a:solidFill>
                <a:effectLst/>
              </a:rPr>
              <a:t>: </a:t>
            </a:r>
            <a:r>
              <a:rPr lang="en-GB" sz="1000" i="1" dirty="0">
                <a:solidFill>
                  <a:srgbClr val="0000FF"/>
                </a:solidFill>
                <a:hlinkClick r:id="rId4">
                  <a:extLst>
                    <a:ext uri="{A12FA001-AC4F-418D-AE19-62706E023703}">
                      <ahyp:hlinkClr xmlns:ahyp="http://schemas.microsoft.com/office/drawing/2018/hyperlinkcolor" val="tx"/>
                    </a:ext>
                  </a:extLst>
                </a:hlinkClick>
              </a:rPr>
              <a:t>10.18429/JACoW-IPAC2021-MOPAB370</a:t>
            </a:r>
            <a:r>
              <a:rPr lang="en-GB" sz="1000" i="1" dirty="0">
                <a:solidFill>
                  <a:srgbClr val="0000FF"/>
                </a:solidFill>
                <a:effectLst/>
              </a:rPr>
              <a:t>.</a:t>
            </a:r>
          </a:p>
        </p:txBody>
      </p:sp>
      <p:pic>
        <p:nvPicPr>
          <p:cNvPr id="12" name="Picture 11" descr="A person working in a factory&#10;&#10;Description automatically generated with low confidence">
            <a:extLst>
              <a:ext uri="{FF2B5EF4-FFF2-40B4-BE49-F238E27FC236}">
                <a16:creationId xmlns:a16="http://schemas.microsoft.com/office/drawing/2014/main" id="{BF11516F-0EC3-45CE-81F2-5195C3FB8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8903" y="4037958"/>
            <a:ext cx="2894048" cy="2170536"/>
          </a:xfrm>
          <a:prstGeom prst="rect">
            <a:avLst/>
          </a:prstGeom>
        </p:spPr>
      </p:pic>
      <p:pic>
        <p:nvPicPr>
          <p:cNvPr id="22" name="Picture 21">
            <a:extLst>
              <a:ext uri="{FF2B5EF4-FFF2-40B4-BE49-F238E27FC236}">
                <a16:creationId xmlns:a16="http://schemas.microsoft.com/office/drawing/2014/main" id="{77BE4065-3964-438F-B045-BED99A2127A9}"/>
              </a:ext>
            </a:extLst>
          </p:cNvPr>
          <p:cNvPicPr>
            <a:picLocks noChangeAspect="1"/>
          </p:cNvPicPr>
          <p:nvPr/>
        </p:nvPicPr>
        <p:blipFill>
          <a:blip r:embed="rId6"/>
          <a:stretch>
            <a:fillRect/>
          </a:stretch>
        </p:blipFill>
        <p:spPr>
          <a:xfrm>
            <a:off x="1154596" y="4461330"/>
            <a:ext cx="3584319" cy="1735925"/>
          </a:xfrm>
          <a:prstGeom prst="rect">
            <a:avLst/>
          </a:prstGeom>
        </p:spPr>
      </p:pic>
      <p:sp>
        <p:nvSpPr>
          <p:cNvPr id="26" name="TextBox 25">
            <a:extLst>
              <a:ext uri="{FF2B5EF4-FFF2-40B4-BE49-F238E27FC236}">
                <a16:creationId xmlns:a16="http://schemas.microsoft.com/office/drawing/2014/main" id="{E510D884-F197-46AD-AC9B-4A88F3F80E77}"/>
              </a:ext>
            </a:extLst>
          </p:cNvPr>
          <p:cNvSpPr txBox="1"/>
          <p:nvPr/>
        </p:nvSpPr>
        <p:spPr>
          <a:xfrm>
            <a:off x="10279732" y="1367952"/>
            <a:ext cx="1737592" cy="369332"/>
          </a:xfrm>
          <a:prstGeom prst="rect">
            <a:avLst/>
          </a:prstGeom>
          <a:noFill/>
        </p:spPr>
        <p:txBody>
          <a:bodyPr wrap="none" rtlCol="0">
            <a:spAutoFit/>
          </a:bodyPr>
          <a:lstStyle/>
          <a:p>
            <a:r>
              <a:rPr lang="en-GB" i="1" dirty="0">
                <a:solidFill>
                  <a:srgbClr val="0000FF"/>
                </a:solidFill>
              </a:rPr>
              <a:t>Stackable design</a:t>
            </a:r>
          </a:p>
        </p:txBody>
      </p:sp>
      <p:sp>
        <p:nvSpPr>
          <p:cNvPr id="27" name="TextBox 26">
            <a:extLst>
              <a:ext uri="{FF2B5EF4-FFF2-40B4-BE49-F238E27FC236}">
                <a16:creationId xmlns:a16="http://schemas.microsoft.com/office/drawing/2014/main" id="{D6182C88-29CF-4331-9462-4D386C0EDF12}"/>
              </a:ext>
            </a:extLst>
          </p:cNvPr>
          <p:cNvSpPr txBox="1"/>
          <p:nvPr/>
        </p:nvSpPr>
        <p:spPr>
          <a:xfrm>
            <a:off x="9058903" y="3720621"/>
            <a:ext cx="3066289" cy="369332"/>
          </a:xfrm>
          <a:prstGeom prst="rect">
            <a:avLst/>
          </a:prstGeom>
          <a:noFill/>
        </p:spPr>
        <p:txBody>
          <a:bodyPr wrap="none" rtlCol="0">
            <a:spAutoFit/>
          </a:bodyPr>
          <a:lstStyle/>
          <a:p>
            <a:r>
              <a:rPr lang="en-GB" i="1" dirty="0">
                <a:solidFill>
                  <a:srgbClr val="0000FF"/>
                </a:solidFill>
              </a:rPr>
              <a:t>RF Load under High Power Test</a:t>
            </a:r>
          </a:p>
        </p:txBody>
      </p:sp>
      <p:sp>
        <p:nvSpPr>
          <p:cNvPr id="28" name="Oval 27">
            <a:extLst>
              <a:ext uri="{FF2B5EF4-FFF2-40B4-BE49-F238E27FC236}">
                <a16:creationId xmlns:a16="http://schemas.microsoft.com/office/drawing/2014/main" id="{95232EC4-64F2-4DCE-88D7-43C96125C906}"/>
              </a:ext>
            </a:extLst>
          </p:cNvPr>
          <p:cNvSpPr/>
          <p:nvPr/>
        </p:nvSpPr>
        <p:spPr>
          <a:xfrm>
            <a:off x="10067024" y="4075187"/>
            <a:ext cx="942109" cy="646545"/>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6901D5E-E667-43A8-AA3B-370093E3E7EF}"/>
              </a:ext>
            </a:extLst>
          </p:cNvPr>
          <p:cNvSpPr txBox="1"/>
          <p:nvPr/>
        </p:nvSpPr>
        <p:spPr>
          <a:xfrm>
            <a:off x="5121693" y="4640534"/>
            <a:ext cx="3396874"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It will be effective on </a:t>
            </a:r>
            <a:r>
              <a:rPr lang="en-GB" sz="1600" b="1" dirty="0"/>
              <a:t>cost and time savings</a:t>
            </a:r>
            <a:r>
              <a:rPr lang="en-GB" sz="1600" dirty="0"/>
              <a:t> in case of mass production.</a:t>
            </a:r>
          </a:p>
        </p:txBody>
      </p:sp>
      <p:sp>
        <p:nvSpPr>
          <p:cNvPr id="30" name="TextBox 29">
            <a:extLst>
              <a:ext uri="{FF2B5EF4-FFF2-40B4-BE49-F238E27FC236}">
                <a16:creationId xmlns:a16="http://schemas.microsoft.com/office/drawing/2014/main" id="{88862989-18CF-448C-9F82-9928BAD1FEB0}"/>
              </a:ext>
            </a:extLst>
          </p:cNvPr>
          <p:cNvSpPr txBox="1"/>
          <p:nvPr/>
        </p:nvSpPr>
        <p:spPr>
          <a:xfrm>
            <a:off x="5319515" y="5384655"/>
            <a:ext cx="3199052" cy="738664"/>
          </a:xfrm>
          <a:prstGeom prst="rect">
            <a:avLst/>
          </a:prstGeom>
          <a:noFill/>
        </p:spPr>
        <p:txBody>
          <a:bodyPr wrap="square" rtlCol="0">
            <a:spAutoFit/>
          </a:bodyPr>
          <a:lstStyle/>
          <a:p>
            <a:pPr marL="285750" indent="-285750">
              <a:buFont typeface="Wingdings" panose="05000000000000000000" pitchFamily="2" charset="2"/>
              <a:buChar char="Ø"/>
            </a:pPr>
            <a:r>
              <a:rPr lang="en-GB" sz="1400" b="1" i="1" dirty="0"/>
              <a:t>CLIC includes 71406 RF Units (Each includes 5 loads).</a:t>
            </a:r>
          </a:p>
          <a:p>
            <a:pPr marL="285750" indent="-285750">
              <a:buFont typeface="Wingdings" panose="05000000000000000000" pitchFamily="2" charset="2"/>
              <a:buChar char="Ø"/>
            </a:pPr>
            <a:r>
              <a:rPr lang="en-GB" sz="1400" b="1" i="1" dirty="0"/>
              <a:t>(Requires </a:t>
            </a:r>
            <a:r>
              <a:rPr lang="en-GB" sz="1400" b="1" i="1" dirty="0">
                <a:solidFill>
                  <a:srgbClr val="FF0000"/>
                </a:solidFill>
              </a:rPr>
              <a:t>357030</a:t>
            </a:r>
            <a:r>
              <a:rPr lang="en-GB" sz="1400" b="1" i="1" dirty="0"/>
              <a:t> RF loads in total)</a:t>
            </a:r>
          </a:p>
        </p:txBody>
      </p:sp>
      <p:pic>
        <p:nvPicPr>
          <p:cNvPr id="11" name="Resim 10">
            <a:extLst>
              <a:ext uri="{FF2B5EF4-FFF2-40B4-BE49-F238E27FC236}">
                <a16:creationId xmlns:a16="http://schemas.microsoft.com/office/drawing/2014/main" id="{DF22613C-A321-0BC5-3588-0466DDEBAE75}"/>
              </a:ext>
            </a:extLst>
          </p:cNvPr>
          <p:cNvPicPr>
            <a:picLocks noChangeAspect="1"/>
          </p:cNvPicPr>
          <p:nvPr/>
        </p:nvPicPr>
        <p:blipFill>
          <a:blip r:embed="rId7"/>
          <a:stretch>
            <a:fillRect/>
          </a:stretch>
        </p:blipFill>
        <p:spPr>
          <a:xfrm>
            <a:off x="7206199" y="1632691"/>
            <a:ext cx="2562392" cy="1663402"/>
          </a:xfrm>
          <a:prstGeom prst="rect">
            <a:avLst/>
          </a:prstGeom>
        </p:spPr>
      </p:pic>
    </p:spTree>
    <p:extLst>
      <p:ext uri="{BB962C8B-B14F-4D97-AF65-F5344CB8AC3E}">
        <p14:creationId xmlns:p14="http://schemas.microsoft.com/office/powerpoint/2010/main" val="277051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DC86-3778-432B-B7A2-8678C0AFF6EF}"/>
              </a:ext>
            </a:extLst>
          </p:cNvPr>
          <p:cNvSpPr>
            <a:spLocks noGrp="1"/>
          </p:cNvSpPr>
          <p:nvPr>
            <p:ph type="title"/>
          </p:nvPr>
        </p:nvSpPr>
        <p:spPr>
          <a:xfrm>
            <a:off x="838200" y="381265"/>
            <a:ext cx="10515600" cy="1325563"/>
          </a:xfrm>
        </p:spPr>
        <p:txBody>
          <a:bodyPr>
            <a:normAutofit/>
          </a:bodyPr>
          <a:lstStyle/>
          <a:p>
            <a:r>
              <a:rPr lang="tr-TR" sz="4000" b="1" dirty="0" err="1"/>
              <a:t>Introduction</a:t>
            </a:r>
            <a:r>
              <a:rPr lang="tr-TR" sz="4000" b="1" dirty="0"/>
              <a:t> – X-</a:t>
            </a:r>
            <a:r>
              <a:rPr lang="tr-TR" sz="4000" b="1" dirty="0" err="1"/>
              <a:t>Band</a:t>
            </a:r>
            <a:r>
              <a:rPr lang="tr-TR" sz="4000" b="1" dirty="0"/>
              <a:t> Acceleration </a:t>
            </a:r>
            <a:r>
              <a:rPr lang="tr-TR" sz="4000" b="1" dirty="0" err="1"/>
              <a:t>Technology</a:t>
            </a:r>
            <a:endParaRPr lang="en-GB" sz="4000" b="1" dirty="0"/>
          </a:p>
        </p:txBody>
      </p:sp>
      <p:sp>
        <p:nvSpPr>
          <p:cNvPr id="3" name="Content Placeholder 2">
            <a:extLst>
              <a:ext uri="{FF2B5EF4-FFF2-40B4-BE49-F238E27FC236}">
                <a16:creationId xmlns:a16="http://schemas.microsoft.com/office/drawing/2014/main" id="{81A4F827-E5DA-4835-827E-E8A84D6C7841}"/>
              </a:ext>
            </a:extLst>
          </p:cNvPr>
          <p:cNvSpPr>
            <a:spLocks noGrp="1"/>
          </p:cNvSpPr>
          <p:nvPr>
            <p:ph idx="1"/>
          </p:nvPr>
        </p:nvSpPr>
        <p:spPr>
          <a:xfrm>
            <a:off x="463494" y="1935164"/>
            <a:ext cx="4789126" cy="3635434"/>
          </a:xfrm>
        </p:spPr>
        <p:txBody>
          <a:bodyPr>
            <a:noAutofit/>
          </a:bodyPr>
          <a:lstStyle/>
          <a:p>
            <a:r>
              <a:rPr lang="en-GB" sz="1800" dirty="0"/>
              <a:t>The ‘X-Band acceleration technology’ is highly demanding and becoming more popular among the </a:t>
            </a:r>
            <a:r>
              <a:rPr lang="en-GB" sz="1800" b="1" i="1" dirty="0"/>
              <a:t>facilities/projects </a:t>
            </a:r>
            <a:r>
              <a:rPr lang="en-GB" sz="1800" dirty="0"/>
              <a:t>which require </a:t>
            </a:r>
            <a:r>
              <a:rPr lang="en-GB" sz="1800" b="1" i="1" dirty="0"/>
              <a:t>high gradient acceleration </a:t>
            </a:r>
            <a:r>
              <a:rPr lang="en-GB" sz="1800" dirty="0"/>
              <a:t>in a compact place</a:t>
            </a:r>
            <a:r>
              <a:rPr lang="en-GB" sz="1800" i="1" dirty="0"/>
              <a:t>.</a:t>
            </a:r>
            <a:endParaRPr lang="tr-TR" sz="1800" i="1" dirty="0"/>
          </a:p>
          <a:p>
            <a:endParaRPr lang="tr-TR" sz="1800" dirty="0"/>
          </a:p>
          <a:p>
            <a:r>
              <a:rPr lang="tr-TR" sz="1800" dirty="0"/>
              <a:t>X-</a:t>
            </a:r>
            <a:r>
              <a:rPr lang="tr-TR" sz="1800" dirty="0" err="1"/>
              <a:t>Band</a:t>
            </a:r>
            <a:r>
              <a:rPr lang="tr-TR" sz="1800" dirty="0"/>
              <a:t> </a:t>
            </a:r>
            <a:r>
              <a:rPr lang="tr-TR" sz="1800" dirty="0" err="1"/>
              <a:t>allows</a:t>
            </a:r>
            <a:r>
              <a:rPr lang="tr-TR" sz="1800" dirty="0"/>
              <a:t> </a:t>
            </a:r>
            <a:r>
              <a:rPr lang="tr-TR" sz="1800" dirty="0" err="1"/>
              <a:t>reducing</a:t>
            </a:r>
            <a:r>
              <a:rPr lang="tr-TR" sz="1800" dirty="0"/>
              <a:t> </a:t>
            </a:r>
            <a:r>
              <a:rPr lang="tr-TR" sz="1800" b="1" i="1" dirty="0"/>
              <a:t>size, </a:t>
            </a:r>
            <a:r>
              <a:rPr lang="tr-TR" sz="1800" b="1" i="1" dirty="0" err="1"/>
              <a:t>weight</a:t>
            </a:r>
            <a:r>
              <a:rPr lang="tr-TR" sz="1800" b="1" i="1" dirty="0"/>
              <a:t> </a:t>
            </a:r>
            <a:r>
              <a:rPr lang="tr-TR" sz="1800" dirty="0" err="1"/>
              <a:t>and</a:t>
            </a:r>
            <a:r>
              <a:rPr lang="tr-TR" sz="1800" dirty="0"/>
              <a:t> </a:t>
            </a:r>
            <a:r>
              <a:rPr lang="tr-TR" sz="1800" b="1" i="1" dirty="0" err="1"/>
              <a:t>cost</a:t>
            </a:r>
            <a:r>
              <a:rPr lang="tr-TR" sz="1800" dirty="0"/>
              <a:t> of </a:t>
            </a:r>
            <a:r>
              <a:rPr lang="tr-TR" sz="1800" dirty="0" err="1"/>
              <a:t>the</a:t>
            </a:r>
            <a:r>
              <a:rPr lang="tr-TR" sz="1800" dirty="0"/>
              <a:t> </a:t>
            </a:r>
            <a:r>
              <a:rPr lang="tr-TR" sz="1800" dirty="0" err="1"/>
              <a:t>linacs</a:t>
            </a:r>
            <a:r>
              <a:rPr lang="tr-TR" sz="1800" dirty="0"/>
              <a:t> </a:t>
            </a:r>
            <a:r>
              <a:rPr lang="tr-TR" sz="1800" dirty="0" err="1"/>
              <a:t>with</a:t>
            </a:r>
            <a:r>
              <a:rPr lang="tr-TR" sz="1800" dirty="0"/>
              <a:t> </a:t>
            </a:r>
            <a:r>
              <a:rPr lang="tr-TR" sz="1800" dirty="0" err="1"/>
              <a:t>higher</a:t>
            </a:r>
            <a:r>
              <a:rPr lang="tr-TR" sz="1800" dirty="0"/>
              <a:t> </a:t>
            </a:r>
            <a:r>
              <a:rPr lang="tr-TR" sz="1800" dirty="0" err="1"/>
              <a:t>acceleration</a:t>
            </a:r>
            <a:r>
              <a:rPr lang="tr-TR" sz="1800" dirty="0"/>
              <a:t> </a:t>
            </a:r>
            <a:r>
              <a:rPr lang="tr-TR" sz="1800" dirty="0" err="1"/>
              <a:t>gradient</a:t>
            </a:r>
            <a:r>
              <a:rPr lang="tr-TR" sz="1800" dirty="0"/>
              <a:t>, </a:t>
            </a:r>
            <a:r>
              <a:rPr lang="tr-TR" sz="1800" b="1" i="1" dirty="0"/>
              <a:t>100 MV/m </a:t>
            </a:r>
            <a:r>
              <a:rPr lang="tr-TR" sz="1800" dirty="0"/>
              <a:t>(</a:t>
            </a:r>
            <a:r>
              <a:rPr lang="tr-TR" sz="1800" dirty="0" err="1"/>
              <a:t>compare</a:t>
            </a:r>
            <a:r>
              <a:rPr lang="tr-TR" sz="1800" dirty="0"/>
              <a:t> </a:t>
            </a:r>
            <a:r>
              <a:rPr lang="tr-TR" sz="1800" dirty="0" err="1"/>
              <a:t>the</a:t>
            </a:r>
            <a:r>
              <a:rPr lang="tr-TR" sz="1800" dirty="0"/>
              <a:t> </a:t>
            </a:r>
            <a:r>
              <a:rPr lang="tr-TR" sz="1800" dirty="0" err="1"/>
              <a:t>ones</a:t>
            </a:r>
            <a:r>
              <a:rPr lang="tr-TR" sz="1800" dirty="0"/>
              <a:t> in L, S </a:t>
            </a:r>
            <a:r>
              <a:rPr lang="tr-TR" sz="1800" dirty="0" err="1"/>
              <a:t>and</a:t>
            </a:r>
            <a:r>
              <a:rPr lang="tr-TR" sz="1800" dirty="0"/>
              <a:t> C </a:t>
            </a:r>
            <a:r>
              <a:rPr lang="tr-TR" sz="1800" dirty="0" err="1"/>
              <a:t>band</a:t>
            </a:r>
            <a:r>
              <a:rPr lang="tr-TR" sz="1800" dirty="0"/>
              <a:t> </a:t>
            </a:r>
            <a:r>
              <a:rPr lang="tr-TR" sz="1200" dirty="0"/>
              <a:t>[5] , </a:t>
            </a:r>
            <a:r>
              <a:rPr lang="tr-TR" sz="1800" dirty="0"/>
              <a:t>25-40 MV/m)</a:t>
            </a:r>
            <a:r>
              <a:rPr lang="tr-TR" sz="1800" i="1" dirty="0"/>
              <a:t>.</a:t>
            </a:r>
          </a:p>
          <a:p>
            <a:endParaRPr lang="tr-TR" sz="1800" dirty="0"/>
          </a:p>
          <a:p>
            <a:r>
              <a:rPr lang="tr-TR" sz="1800" dirty="0" err="1"/>
              <a:t>These</a:t>
            </a:r>
            <a:r>
              <a:rPr lang="tr-TR" sz="1800" dirty="0"/>
              <a:t> </a:t>
            </a:r>
            <a:r>
              <a:rPr lang="tr-TR" sz="1800" dirty="0" err="1"/>
              <a:t>features</a:t>
            </a:r>
            <a:r>
              <a:rPr lang="tr-TR" sz="1800" dirty="0"/>
              <a:t> </a:t>
            </a:r>
            <a:r>
              <a:rPr lang="tr-TR" sz="1800" dirty="0" err="1"/>
              <a:t>enable</a:t>
            </a:r>
            <a:r>
              <a:rPr lang="tr-TR" sz="1800" dirty="0"/>
              <a:t> </a:t>
            </a:r>
            <a:r>
              <a:rPr lang="tr-TR" sz="1800" b="1" i="1" dirty="0" err="1"/>
              <a:t>significant</a:t>
            </a:r>
            <a:r>
              <a:rPr lang="tr-TR" sz="1800" b="1" i="1" dirty="0"/>
              <a:t> </a:t>
            </a:r>
            <a:r>
              <a:rPr lang="tr-TR" sz="1800" b="1" i="1" dirty="0" err="1"/>
              <a:t>cost</a:t>
            </a:r>
            <a:r>
              <a:rPr lang="tr-TR" sz="1800" b="1" i="1" dirty="0"/>
              <a:t> </a:t>
            </a:r>
            <a:r>
              <a:rPr lang="tr-TR" sz="1800" b="1" i="1" dirty="0" err="1"/>
              <a:t>reduction</a:t>
            </a:r>
            <a:r>
              <a:rPr lang="tr-TR" sz="1800" b="1" i="1" dirty="0"/>
              <a:t> </a:t>
            </a:r>
            <a:r>
              <a:rPr lang="tr-TR" sz="1800" dirty="0" err="1"/>
              <a:t>for</a:t>
            </a:r>
            <a:r>
              <a:rPr lang="tr-TR" sz="1800" dirty="0"/>
              <a:t> </a:t>
            </a:r>
            <a:r>
              <a:rPr lang="tr-TR" sz="1800" dirty="0" err="1"/>
              <a:t>large</a:t>
            </a:r>
            <a:r>
              <a:rPr lang="tr-TR" sz="1800" dirty="0"/>
              <a:t> </a:t>
            </a:r>
            <a:r>
              <a:rPr lang="tr-TR" sz="1800" dirty="0" err="1"/>
              <a:t>projects</a:t>
            </a:r>
            <a:r>
              <a:rPr lang="tr-TR" sz="1800" dirty="0"/>
              <a:t>.</a:t>
            </a:r>
          </a:p>
        </p:txBody>
      </p:sp>
      <p:sp>
        <p:nvSpPr>
          <p:cNvPr id="4" name="Rectangle 3">
            <a:extLst>
              <a:ext uri="{FF2B5EF4-FFF2-40B4-BE49-F238E27FC236}">
                <a16:creationId xmlns:a16="http://schemas.microsoft.com/office/drawing/2014/main" id="{21DADB92-E984-430A-A0C2-87F2D4B3721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a:t>
            </a:r>
            <a:endParaRPr lang="en-GB" dirty="0"/>
          </a:p>
        </p:txBody>
      </p:sp>
      <p:pic>
        <p:nvPicPr>
          <p:cNvPr id="7" name="Picture 6">
            <a:extLst>
              <a:ext uri="{FF2B5EF4-FFF2-40B4-BE49-F238E27FC236}">
                <a16:creationId xmlns:a16="http://schemas.microsoft.com/office/drawing/2014/main" id="{1408EC65-A946-4601-B72C-BCD6B612AC76}"/>
              </a:ext>
            </a:extLst>
          </p:cNvPr>
          <p:cNvPicPr>
            <a:picLocks noChangeAspect="1"/>
          </p:cNvPicPr>
          <p:nvPr/>
        </p:nvPicPr>
        <p:blipFill>
          <a:blip r:embed="rId3"/>
          <a:stretch>
            <a:fillRect/>
          </a:stretch>
        </p:blipFill>
        <p:spPr>
          <a:xfrm>
            <a:off x="7742591" y="2315917"/>
            <a:ext cx="1623137" cy="959265"/>
          </a:xfrm>
          <a:prstGeom prst="rect">
            <a:avLst/>
          </a:prstGeom>
        </p:spPr>
      </p:pic>
      <p:sp>
        <p:nvSpPr>
          <p:cNvPr id="9" name="TextBox 8">
            <a:extLst>
              <a:ext uri="{FF2B5EF4-FFF2-40B4-BE49-F238E27FC236}">
                <a16:creationId xmlns:a16="http://schemas.microsoft.com/office/drawing/2014/main" id="{B4BB1C31-A143-458B-A4DE-8DA004F54827}"/>
              </a:ext>
            </a:extLst>
          </p:cNvPr>
          <p:cNvSpPr txBox="1"/>
          <p:nvPr/>
        </p:nvSpPr>
        <p:spPr>
          <a:xfrm>
            <a:off x="7141350" y="2054218"/>
            <a:ext cx="2821735" cy="276999"/>
          </a:xfrm>
          <a:prstGeom prst="rect">
            <a:avLst/>
          </a:prstGeom>
          <a:noFill/>
        </p:spPr>
        <p:txBody>
          <a:bodyPr wrap="none" rtlCol="0">
            <a:spAutoFit/>
          </a:bodyPr>
          <a:lstStyle/>
          <a:p>
            <a:r>
              <a:rPr lang="en-GB" sz="1200" i="1" dirty="0" err="1"/>
              <a:t>CompactLight</a:t>
            </a:r>
            <a:r>
              <a:rPr lang="en-GB" sz="1200" i="1" dirty="0"/>
              <a:t> X-Band 12 GHz Structure </a:t>
            </a:r>
            <a:r>
              <a:rPr lang="en-GB" sz="1100" i="1" dirty="0"/>
              <a:t>[1]</a:t>
            </a:r>
            <a:endParaRPr lang="en-GB" sz="1200" i="1" dirty="0"/>
          </a:p>
        </p:txBody>
      </p:sp>
      <p:sp>
        <p:nvSpPr>
          <p:cNvPr id="11" name="Oval 10">
            <a:extLst>
              <a:ext uri="{FF2B5EF4-FFF2-40B4-BE49-F238E27FC236}">
                <a16:creationId xmlns:a16="http://schemas.microsoft.com/office/drawing/2014/main" id="{A3F23A29-488A-490B-8422-CFA410FA672A}"/>
              </a:ext>
            </a:extLst>
          </p:cNvPr>
          <p:cNvSpPr/>
          <p:nvPr/>
        </p:nvSpPr>
        <p:spPr>
          <a:xfrm>
            <a:off x="7580113" y="3418512"/>
            <a:ext cx="1944210" cy="914400"/>
          </a:xfrm>
          <a:prstGeom prst="ellipse">
            <a:avLst/>
          </a:prstGeom>
          <a:solidFill>
            <a:srgbClr val="000099"/>
          </a:solidFill>
          <a:ln>
            <a:solidFill>
              <a:srgbClr val="000099"/>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Applications </a:t>
            </a:r>
            <a:r>
              <a:rPr lang="en-GB" sz="1200" dirty="0"/>
              <a:t>[3]</a:t>
            </a:r>
            <a:endParaRPr lang="en-GB" dirty="0"/>
          </a:p>
        </p:txBody>
      </p:sp>
      <p:sp>
        <p:nvSpPr>
          <p:cNvPr id="16" name="TextBox 15">
            <a:extLst>
              <a:ext uri="{FF2B5EF4-FFF2-40B4-BE49-F238E27FC236}">
                <a16:creationId xmlns:a16="http://schemas.microsoft.com/office/drawing/2014/main" id="{27A3FB26-892D-4F7B-B57B-276A0AC6C55F}"/>
              </a:ext>
            </a:extLst>
          </p:cNvPr>
          <p:cNvSpPr txBox="1"/>
          <p:nvPr/>
        </p:nvSpPr>
        <p:spPr>
          <a:xfrm>
            <a:off x="7386067" y="1562468"/>
            <a:ext cx="2332305" cy="553998"/>
          </a:xfrm>
          <a:prstGeom prst="rect">
            <a:avLst/>
          </a:prstGeom>
          <a:noFill/>
        </p:spPr>
        <p:txBody>
          <a:bodyPr wrap="none" rtlCol="0">
            <a:spAutoFit/>
          </a:bodyPr>
          <a:lstStyle/>
          <a:p>
            <a:pPr algn="ctr"/>
            <a:r>
              <a:rPr lang="en-GB" sz="1600" b="1" i="1" dirty="0">
                <a:solidFill>
                  <a:srgbClr val="0000FF"/>
                </a:solidFill>
              </a:rPr>
              <a:t>X</a:t>
            </a:r>
            <a:r>
              <a:rPr lang="tr-TR" sz="1600" b="1" i="1" dirty="0">
                <a:solidFill>
                  <a:srgbClr val="0000FF"/>
                </a:solidFill>
              </a:rPr>
              <a:t>-Ray </a:t>
            </a:r>
            <a:r>
              <a:rPr lang="tr-TR" sz="1600" b="1" i="1" dirty="0" err="1">
                <a:solidFill>
                  <a:srgbClr val="0000FF"/>
                </a:solidFill>
              </a:rPr>
              <a:t>Free</a:t>
            </a:r>
            <a:r>
              <a:rPr lang="tr-TR" sz="1600" b="1" i="1" dirty="0">
                <a:solidFill>
                  <a:srgbClr val="0000FF"/>
                </a:solidFill>
              </a:rPr>
              <a:t> </a:t>
            </a:r>
            <a:r>
              <a:rPr lang="en-GB" sz="1600" b="1" i="1" dirty="0">
                <a:solidFill>
                  <a:srgbClr val="0000FF"/>
                </a:solidFill>
              </a:rPr>
              <a:t>E</a:t>
            </a:r>
            <a:r>
              <a:rPr lang="tr-TR" sz="1600" b="1" i="1" dirty="0" err="1">
                <a:solidFill>
                  <a:srgbClr val="0000FF"/>
                </a:solidFill>
              </a:rPr>
              <a:t>lectron</a:t>
            </a:r>
            <a:r>
              <a:rPr lang="tr-TR" sz="1600" b="1" i="1" dirty="0">
                <a:solidFill>
                  <a:srgbClr val="0000FF"/>
                </a:solidFill>
              </a:rPr>
              <a:t> </a:t>
            </a:r>
            <a:r>
              <a:rPr lang="en-GB" sz="1600" b="1" i="1" dirty="0">
                <a:solidFill>
                  <a:srgbClr val="0000FF"/>
                </a:solidFill>
              </a:rPr>
              <a:t>L</a:t>
            </a:r>
            <a:r>
              <a:rPr lang="tr-TR" sz="1600" b="1" i="1" dirty="0" err="1">
                <a:solidFill>
                  <a:srgbClr val="0000FF"/>
                </a:solidFill>
              </a:rPr>
              <a:t>aser</a:t>
            </a:r>
            <a:endParaRPr lang="en-GB" sz="1600" b="1" i="1" dirty="0">
              <a:solidFill>
                <a:srgbClr val="0000FF"/>
              </a:solidFill>
            </a:endParaRPr>
          </a:p>
          <a:p>
            <a:pPr algn="ctr"/>
            <a:r>
              <a:rPr lang="en-GB" sz="1400" dirty="0" err="1"/>
              <a:t>CompactLight</a:t>
            </a:r>
            <a:endParaRPr lang="en-GB" sz="1400" dirty="0"/>
          </a:p>
        </p:txBody>
      </p:sp>
      <p:sp>
        <p:nvSpPr>
          <p:cNvPr id="17" name="TextBox 16">
            <a:extLst>
              <a:ext uri="{FF2B5EF4-FFF2-40B4-BE49-F238E27FC236}">
                <a16:creationId xmlns:a16="http://schemas.microsoft.com/office/drawing/2014/main" id="{7A410F7C-0EB1-4E5A-88E9-0FFE7E919799}"/>
              </a:ext>
            </a:extLst>
          </p:cNvPr>
          <p:cNvSpPr txBox="1"/>
          <p:nvPr/>
        </p:nvSpPr>
        <p:spPr>
          <a:xfrm>
            <a:off x="9894206" y="3268027"/>
            <a:ext cx="2152304" cy="1323439"/>
          </a:xfrm>
          <a:prstGeom prst="rect">
            <a:avLst/>
          </a:prstGeom>
          <a:noFill/>
        </p:spPr>
        <p:txBody>
          <a:bodyPr wrap="square" rtlCol="0">
            <a:spAutoFit/>
          </a:bodyPr>
          <a:lstStyle/>
          <a:p>
            <a:pPr algn="ctr"/>
            <a:r>
              <a:rPr lang="en-GB" sz="1600" b="1" i="1" dirty="0">
                <a:solidFill>
                  <a:srgbClr val="0000FF"/>
                </a:solidFill>
              </a:rPr>
              <a:t>Medical</a:t>
            </a:r>
            <a:r>
              <a:rPr lang="tr-TR" sz="1600" b="1" i="1" dirty="0">
                <a:solidFill>
                  <a:srgbClr val="0000FF"/>
                </a:solidFill>
              </a:rPr>
              <a:t> Applications</a:t>
            </a:r>
            <a:endParaRPr lang="en-GB" sz="1600" b="1" i="1" dirty="0">
              <a:solidFill>
                <a:srgbClr val="0000FF"/>
              </a:solidFill>
            </a:endParaRPr>
          </a:p>
          <a:p>
            <a:pPr algn="ctr"/>
            <a:r>
              <a:rPr lang="en-GB" sz="1400" dirty="0"/>
              <a:t>New generation cancer therapy facilities </a:t>
            </a:r>
            <a:r>
              <a:rPr lang="en-GB" sz="1100" dirty="0"/>
              <a:t>[7, 8]</a:t>
            </a:r>
          </a:p>
          <a:p>
            <a:pPr marL="171450" indent="-171450" algn="ctr">
              <a:buFont typeface="Wingdings" panose="05000000000000000000" pitchFamily="2" charset="2"/>
              <a:buChar char="Ø"/>
            </a:pPr>
            <a:r>
              <a:rPr lang="en-US" sz="1200" dirty="0">
                <a:effectLst/>
                <a:ea typeface="Times New Roman" panose="02020603050405020304" pitchFamily="18" charset="0"/>
              </a:rPr>
              <a:t>high energy electrons (VHEE)</a:t>
            </a:r>
          </a:p>
          <a:p>
            <a:pPr marL="171450" indent="-171450" algn="ctr">
              <a:buFont typeface="Wingdings" panose="05000000000000000000" pitchFamily="2" charset="2"/>
              <a:buChar char="Ø"/>
            </a:pPr>
            <a:r>
              <a:rPr lang="en-US" sz="1200" dirty="0">
                <a:effectLst/>
                <a:ea typeface="Times New Roman" panose="02020603050405020304" pitchFamily="18" charset="0"/>
              </a:rPr>
              <a:t>ultra-high dose rate (FLASH) radio therapy</a:t>
            </a:r>
            <a:endParaRPr lang="en-GB" sz="1200" dirty="0"/>
          </a:p>
        </p:txBody>
      </p:sp>
      <p:sp>
        <p:nvSpPr>
          <p:cNvPr id="18" name="TextBox 17">
            <a:extLst>
              <a:ext uri="{FF2B5EF4-FFF2-40B4-BE49-F238E27FC236}">
                <a16:creationId xmlns:a16="http://schemas.microsoft.com/office/drawing/2014/main" id="{EC577107-B39D-41BE-AAA7-AF74CC52F139}"/>
              </a:ext>
            </a:extLst>
          </p:cNvPr>
          <p:cNvSpPr txBox="1"/>
          <p:nvPr/>
        </p:nvSpPr>
        <p:spPr>
          <a:xfrm>
            <a:off x="9777099" y="2104897"/>
            <a:ext cx="1623137" cy="1015663"/>
          </a:xfrm>
          <a:prstGeom prst="rect">
            <a:avLst/>
          </a:prstGeom>
          <a:noFill/>
        </p:spPr>
        <p:txBody>
          <a:bodyPr wrap="square" rtlCol="0">
            <a:spAutoFit/>
          </a:bodyPr>
          <a:lstStyle/>
          <a:p>
            <a:pPr algn="ctr"/>
            <a:r>
              <a:rPr lang="en-GB" sz="1600" b="1" i="1" dirty="0">
                <a:solidFill>
                  <a:srgbClr val="0000FF"/>
                </a:solidFill>
              </a:rPr>
              <a:t>Advanced Acceleration</a:t>
            </a:r>
          </a:p>
          <a:p>
            <a:pPr marL="285750" indent="-285750" algn="ctr">
              <a:buFont typeface="Wingdings" panose="05000000000000000000" pitchFamily="2" charset="2"/>
              <a:buChar char="Ø"/>
            </a:pPr>
            <a:r>
              <a:rPr lang="en-GB" sz="1400" dirty="0"/>
              <a:t>AWAKE </a:t>
            </a:r>
            <a:r>
              <a:rPr lang="en-GB" sz="1100" dirty="0"/>
              <a:t>[4]</a:t>
            </a:r>
          </a:p>
          <a:p>
            <a:pPr marL="285750" indent="-285750" algn="ctr">
              <a:buFont typeface="Wingdings" panose="05000000000000000000" pitchFamily="2" charset="2"/>
              <a:buChar char="Ø"/>
            </a:pPr>
            <a:r>
              <a:rPr lang="en-GB" sz="1400" dirty="0" err="1"/>
              <a:t>EuPRAXIA</a:t>
            </a:r>
            <a:r>
              <a:rPr lang="en-GB" sz="1400" dirty="0"/>
              <a:t> </a:t>
            </a:r>
            <a:r>
              <a:rPr lang="en-GB" sz="1100" dirty="0"/>
              <a:t>[5]</a:t>
            </a:r>
            <a:endParaRPr lang="en-GB" sz="1400" dirty="0"/>
          </a:p>
        </p:txBody>
      </p:sp>
      <p:sp>
        <p:nvSpPr>
          <p:cNvPr id="19" name="TextBox 18">
            <a:extLst>
              <a:ext uri="{FF2B5EF4-FFF2-40B4-BE49-F238E27FC236}">
                <a16:creationId xmlns:a16="http://schemas.microsoft.com/office/drawing/2014/main" id="{6E0F9765-E52E-4AFB-AF1A-24D72755DB1D}"/>
              </a:ext>
            </a:extLst>
          </p:cNvPr>
          <p:cNvSpPr txBox="1"/>
          <p:nvPr/>
        </p:nvSpPr>
        <p:spPr>
          <a:xfrm>
            <a:off x="5311347" y="2167411"/>
            <a:ext cx="1888292" cy="830997"/>
          </a:xfrm>
          <a:prstGeom prst="rect">
            <a:avLst/>
          </a:prstGeom>
          <a:noFill/>
        </p:spPr>
        <p:txBody>
          <a:bodyPr wrap="square" rtlCol="0">
            <a:spAutoFit/>
          </a:bodyPr>
          <a:lstStyle/>
          <a:p>
            <a:pPr algn="ctr"/>
            <a:r>
              <a:rPr lang="en-GB" sz="1600" b="1" i="1" dirty="0">
                <a:solidFill>
                  <a:srgbClr val="0000FF"/>
                </a:solidFill>
              </a:rPr>
              <a:t>Beam Manipulation and Diagnostics</a:t>
            </a:r>
          </a:p>
          <a:p>
            <a:pPr algn="ctr"/>
            <a:r>
              <a:rPr lang="en-GB" sz="1400" dirty="0"/>
              <a:t>DESY </a:t>
            </a:r>
            <a:r>
              <a:rPr lang="en-GB" sz="1100" dirty="0"/>
              <a:t>[9]</a:t>
            </a:r>
            <a:endParaRPr lang="en-GB" sz="1400" dirty="0"/>
          </a:p>
        </p:txBody>
      </p:sp>
      <p:sp>
        <p:nvSpPr>
          <p:cNvPr id="20" name="TextBox 19">
            <a:extLst>
              <a:ext uri="{FF2B5EF4-FFF2-40B4-BE49-F238E27FC236}">
                <a16:creationId xmlns:a16="http://schemas.microsoft.com/office/drawing/2014/main" id="{2E753A8F-BC97-4BC1-9514-CF2FC9CBC1E3}"/>
              </a:ext>
            </a:extLst>
          </p:cNvPr>
          <p:cNvSpPr txBox="1"/>
          <p:nvPr/>
        </p:nvSpPr>
        <p:spPr>
          <a:xfrm>
            <a:off x="5206830" y="3275182"/>
            <a:ext cx="2056323" cy="1692771"/>
          </a:xfrm>
          <a:prstGeom prst="rect">
            <a:avLst/>
          </a:prstGeom>
          <a:noFill/>
        </p:spPr>
        <p:txBody>
          <a:bodyPr wrap="square" rtlCol="0">
            <a:spAutoFit/>
          </a:bodyPr>
          <a:lstStyle/>
          <a:p>
            <a:pPr algn="ctr"/>
            <a:r>
              <a:rPr lang="en-GB" sz="1600" b="1" i="1" dirty="0">
                <a:solidFill>
                  <a:srgbClr val="0000FF"/>
                </a:solidFill>
              </a:rPr>
              <a:t>Thompson/Compton/Inverse Compton Scattering Sources</a:t>
            </a:r>
          </a:p>
          <a:p>
            <a:pPr marL="285750" indent="-285750" algn="ctr">
              <a:buFont typeface="Wingdings" panose="05000000000000000000" pitchFamily="2" charset="2"/>
              <a:buChar char="Ø"/>
            </a:pPr>
            <a:r>
              <a:rPr lang="en-GB" sz="1400" dirty="0"/>
              <a:t>Smart*Light</a:t>
            </a:r>
          </a:p>
          <a:p>
            <a:pPr marL="285750" indent="-285750" algn="ctr">
              <a:buFont typeface="Wingdings" panose="05000000000000000000" pitchFamily="2" charset="2"/>
              <a:buChar char="Ø"/>
            </a:pPr>
            <a:r>
              <a:rPr lang="en-GB" sz="1400" dirty="0"/>
              <a:t>Thomson Scattering X-ray Source at Tsinghua University</a:t>
            </a:r>
          </a:p>
        </p:txBody>
      </p:sp>
      <p:sp>
        <p:nvSpPr>
          <p:cNvPr id="21" name="TextBox 20">
            <a:extLst>
              <a:ext uri="{FF2B5EF4-FFF2-40B4-BE49-F238E27FC236}">
                <a16:creationId xmlns:a16="http://schemas.microsoft.com/office/drawing/2014/main" id="{6C13966C-EBA8-4545-B171-A6A8576967AB}"/>
              </a:ext>
            </a:extLst>
          </p:cNvPr>
          <p:cNvSpPr txBox="1"/>
          <p:nvPr/>
        </p:nvSpPr>
        <p:spPr>
          <a:xfrm>
            <a:off x="7180688" y="4547485"/>
            <a:ext cx="2743059" cy="1200329"/>
          </a:xfrm>
          <a:prstGeom prst="rect">
            <a:avLst/>
          </a:prstGeom>
          <a:noFill/>
        </p:spPr>
        <p:txBody>
          <a:bodyPr wrap="none" rtlCol="0">
            <a:spAutoFit/>
          </a:bodyPr>
          <a:lstStyle/>
          <a:p>
            <a:pPr algn="ctr"/>
            <a:r>
              <a:rPr lang="en-GB" sz="1600" b="1" i="1" dirty="0">
                <a:solidFill>
                  <a:srgbClr val="0000FF"/>
                </a:solidFill>
              </a:rPr>
              <a:t>High Gradient Test Facilities</a:t>
            </a:r>
          </a:p>
          <a:p>
            <a:pPr marL="285750" indent="-285750" algn="ctr">
              <a:buFont typeface="Wingdings" panose="05000000000000000000" pitchFamily="2" charset="2"/>
              <a:buChar char="Ø"/>
            </a:pPr>
            <a:r>
              <a:rPr lang="en-GB" sz="1400" dirty="0"/>
              <a:t>X-Band HG Test Facility, CERN</a:t>
            </a:r>
          </a:p>
          <a:p>
            <a:pPr marL="285750" indent="-285750" algn="ctr">
              <a:buFont typeface="Wingdings" panose="05000000000000000000" pitchFamily="2" charset="2"/>
              <a:buChar char="Ø"/>
            </a:pPr>
            <a:r>
              <a:rPr lang="en-GB" sz="1400" dirty="0" err="1"/>
              <a:t>TeX</a:t>
            </a:r>
            <a:r>
              <a:rPr lang="en-GB" sz="1400" dirty="0"/>
              <a:t> Lab, INFN-LNF </a:t>
            </a:r>
            <a:r>
              <a:rPr lang="en-GB" sz="1100" dirty="0"/>
              <a:t>[6]</a:t>
            </a:r>
          </a:p>
          <a:p>
            <a:pPr marL="285750" indent="-285750" algn="ctr">
              <a:buFont typeface="Wingdings" panose="05000000000000000000" pitchFamily="2" charset="2"/>
              <a:buChar char="Ø"/>
            </a:pPr>
            <a:r>
              <a:rPr lang="en-GB" sz="1400" dirty="0"/>
              <a:t>X-Lab, University of Melbourne</a:t>
            </a:r>
          </a:p>
          <a:p>
            <a:pPr algn="ctr"/>
            <a:r>
              <a:rPr lang="en-GB" sz="1400" dirty="0"/>
              <a:t>And many more…</a:t>
            </a:r>
          </a:p>
        </p:txBody>
      </p:sp>
      <p:pic>
        <p:nvPicPr>
          <p:cNvPr id="12" name="Picture 11">
            <a:extLst>
              <a:ext uri="{FF2B5EF4-FFF2-40B4-BE49-F238E27FC236}">
                <a16:creationId xmlns:a16="http://schemas.microsoft.com/office/drawing/2014/main" id="{5912E283-EBE2-40D9-A34B-598FC3818846}"/>
              </a:ext>
            </a:extLst>
          </p:cNvPr>
          <p:cNvPicPr>
            <a:picLocks noChangeAspect="1"/>
          </p:cNvPicPr>
          <p:nvPr/>
        </p:nvPicPr>
        <p:blipFill>
          <a:blip r:embed="rId4"/>
          <a:stretch>
            <a:fillRect/>
          </a:stretch>
        </p:blipFill>
        <p:spPr>
          <a:xfrm>
            <a:off x="10336346" y="4560470"/>
            <a:ext cx="1268024" cy="954974"/>
          </a:xfrm>
          <a:prstGeom prst="rect">
            <a:avLst/>
          </a:prstGeom>
        </p:spPr>
      </p:pic>
      <p:sp>
        <p:nvSpPr>
          <p:cNvPr id="5" name="Metin kutusu 4">
            <a:extLst>
              <a:ext uri="{FF2B5EF4-FFF2-40B4-BE49-F238E27FC236}">
                <a16:creationId xmlns:a16="http://schemas.microsoft.com/office/drawing/2014/main" id="{C9923DAE-C19E-49A2-2A1D-20BAB1471BC2}"/>
              </a:ext>
            </a:extLst>
          </p:cNvPr>
          <p:cNvSpPr txBox="1"/>
          <p:nvPr/>
        </p:nvSpPr>
        <p:spPr>
          <a:xfrm>
            <a:off x="463494" y="5625850"/>
            <a:ext cx="11583016" cy="923330"/>
          </a:xfrm>
          <a:prstGeom prst="rect">
            <a:avLst/>
          </a:prstGeom>
          <a:noFill/>
        </p:spPr>
        <p:txBody>
          <a:bodyPr wrap="square" rtlCol="0">
            <a:spAutoFit/>
          </a:bodyPr>
          <a:lstStyle/>
          <a:p>
            <a:pPr marL="285750" indent="-285750">
              <a:buFont typeface="Wingdings" panose="05000000000000000000" pitchFamily="2" charset="2"/>
              <a:buChar char="ü"/>
            </a:pPr>
            <a:r>
              <a:rPr lang="tr-TR" dirty="0" err="1"/>
              <a:t>Also</a:t>
            </a:r>
            <a:r>
              <a:rPr lang="tr-TR" dirty="0"/>
              <a:t>, </a:t>
            </a:r>
            <a:r>
              <a:rPr lang="tr-TR" dirty="0" err="1"/>
              <a:t>there</a:t>
            </a:r>
            <a:r>
              <a:rPr lang="tr-TR" dirty="0"/>
              <a:t> </a:t>
            </a:r>
            <a:r>
              <a:rPr lang="tr-TR" dirty="0" err="1"/>
              <a:t>are</a:t>
            </a:r>
            <a:r>
              <a:rPr lang="tr-TR" dirty="0"/>
              <a:t> </a:t>
            </a:r>
            <a:r>
              <a:rPr lang="tr-TR" dirty="0" err="1"/>
              <a:t>research</a:t>
            </a:r>
            <a:r>
              <a:rPr lang="tr-TR" dirty="0"/>
              <a:t> </a:t>
            </a:r>
            <a:r>
              <a:rPr lang="tr-TR" dirty="0" err="1"/>
              <a:t>and</a:t>
            </a:r>
            <a:r>
              <a:rPr lang="tr-TR" dirty="0"/>
              <a:t> </a:t>
            </a:r>
            <a:r>
              <a:rPr lang="tr-TR" dirty="0" err="1"/>
              <a:t>expertise</a:t>
            </a:r>
            <a:r>
              <a:rPr lang="tr-TR" dirty="0"/>
              <a:t> background </a:t>
            </a:r>
            <a:r>
              <a:rPr lang="tr-TR" dirty="0" err="1"/>
              <a:t>from</a:t>
            </a:r>
            <a:r>
              <a:rPr lang="tr-TR" dirty="0"/>
              <a:t> </a:t>
            </a:r>
            <a:r>
              <a:rPr lang="tr-TR" dirty="0" err="1"/>
              <a:t>previous</a:t>
            </a:r>
            <a:r>
              <a:rPr lang="tr-TR" dirty="0"/>
              <a:t> </a:t>
            </a:r>
            <a:r>
              <a:rPr lang="tr-TR" dirty="0" err="1"/>
              <a:t>studies</a:t>
            </a:r>
            <a:r>
              <a:rPr lang="tr-TR" dirty="0"/>
              <a:t> (SLAC, KEK).</a:t>
            </a:r>
            <a:endParaRPr lang="en-GB" dirty="0"/>
          </a:p>
          <a:p>
            <a:pPr marL="285750" indent="-285750">
              <a:buFont typeface="Wingdings" panose="05000000000000000000" pitchFamily="2" charset="2"/>
              <a:buChar char="ü"/>
            </a:pPr>
            <a:r>
              <a:rPr lang="it-IT" dirty="0">
                <a:ea typeface="Times New Roman" panose="02020603050405020304" pitchFamily="18" charset="0"/>
              </a:rPr>
              <a:t>T</a:t>
            </a:r>
            <a:r>
              <a:rPr lang="it-IT" dirty="0">
                <a:effectLst/>
                <a:ea typeface="Times New Roman" panose="02020603050405020304" pitchFamily="18" charset="0"/>
              </a:rPr>
              <a:t>he progress on the improvement of this technology is strictly ongoing at CERN with </a:t>
            </a:r>
            <a:r>
              <a:rPr lang="tr-TR" dirty="0">
                <a:ea typeface="Times New Roman" panose="02020603050405020304" pitchFamily="18" charset="0"/>
              </a:rPr>
              <a:t>C</a:t>
            </a:r>
            <a:r>
              <a:rPr lang="it-IT" dirty="0">
                <a:effectLst/>
                <a:ea typeface="Times New Roman" panose="02020603050405020304" pitchFamily="18" charset="0"/>
              </a:rPr>
              <a:t>ompact Linear Collider (CLIC) Study</a:t>
            </a:r>
            <a:r>
              <a:rPr lang="it-IT" b="1" i="1" dirty="0">
                <a:effectLst/>
                <a:ea typeface="Times New Roman" panose="02020603050405020304" pitchFamily="18" charset="0"/>
              </a:rPr>
              <a:t> </a:t>
            </a:r>
            <a:r>
              <a:rPr lang="it-IT" sz="1200" dirty="0">
                <a:effectLst/>
                <a:ea typeface="Times New Roman" panose="02020603050405020304" pitchFamily="18" charset="0"/>
              </a:rPr>
              <a:t>[2]</a:t>
            </a:r>
            <a:r>
              <a:rPr lang="tr-TR" dirty="0">
                <a:effectLst/>
                <a:ea typeface="Times New Roman" panose="02020603050405020304" pitchFamily="18" charset="0"/>
              </a:rPr>
              <a:t>.</a:t>
            </a:r>
            <a:endParaRPr lang="en-GB" dirty="0"/>
          </a:p>
        </p:txBody>
      </p:sp>
    </p:spTree>
    <p:extLst>
      <p:ext uri="{BB962C8B-B14F-4D97-AF65-F5344CB8AC3E}">
        <p14:creationId xmlns:p14="http://schemas.microsoft.com/office/powerpoint/2010/main" val="12938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2A33-A8D1-4E60-8FF8-343EC21AFE3C}"/>
              </a:ext>
            </a:extLst>
          </p:cNvPr>
          <p:cNvSpPr>
            <a:spLocks noGrp="1"/>
          </p:cNvSpPr>
          <p:nvPr>
            <p:ph type="title"/>
          </p:nvPr>
        </p:nvSpPr>
        <p:spPr>
          <a:xfrm>
            <a:off x="838200" y="365126"/>
            <a:ext cx="10515600" cy="1149350"/>
          </a:xfrm>
        </p:spPr>
        <p:txBody>
          <a:bodyPr>
            <a:normAutofit/>
          </a:bodyPr>
          <a:lstStyle/>
          <a:p>
            <a:r>
              <a:rPr lang="en-GB" sz="4000" b="1" dirty="0"/>
              <a:t>Conclusions</a:t>
            </a:r>
          </a:p>
        </p:txBody>
      </p:sp>
      <p:sp>
        <p:nvSpPr>
          <p:cNvPr id="3" name="Content Placeholder 2">
            <a:extLst>
              <a:ext uri="{FF2B5EF4-FFF2-40B4-BE49-F238E27FC236}">
                <a16:creationId xmlns:a16="http://schemas.microsoft.com/office/drawing/2014/main" id="{FB3430ED-136B-472A-91F1-2C72BD5E3B91}"/>
              </a:ext>
            </a:extLst>
          </p:cNvPr>
          <p:cNvSpPr>
            <a:spLocks noGrp="1"/>
          </p:cNvSpPr>
          <p:nvPr>
            <p:ph idx="1"/>
          </p:nvPr>
        </p:nvSpPr>
        <p:spPr>
          <a:xfrm>
            <a:off x="838200" y="1610472"/>
            <a:ext cx="11060876" cy="4386292"/>
          </a:xfrm>
        </p:spPr>
        <p:txBody>
          <a:bodyPr>
            <a:noAutofit/>
          </a:bodyPr>
          <a:lstStyle/>
          <a:p>
            <a:r>
              <a:rPr lang="en-GB" sz="1600" dirty="0"/>
              <a:t>In this thesis, </a:t>
            </a:r>
            <a:r>
              <a:rPr lang="en-GB" sz="1600" b="1" dirty="0"/>
              <a:t>two novel devices </a:t>
            </a:r>
            <a:r>
              <a:rPr lang="en-GB" sz="1600" dirty="0"/>
              <a:t>were studied for the X-Band compact accelerators:</a:t>
            </a:r>
          </a:p>
          <a:p>
            <a:pPr lvl="1">
              <a:buFont typeface="Wingdings" panose="05000000000000000000" pitchFamily="2" charset="2"/>
              <a:buChar char="Ø"/>
            </a:pPr>
            <a:r>
              <a:rPr lang="en-GB" sz="1400" dirty="0"/>
              <a:t>Wakefield monitors as integrated beam position monitors</a:t>
            </a:r>
          </a:p>
          <a:p>
            <a:pPr lvl="1">
              <a:buFont typeface="Wingdings" panose="05000000000000000000" pitchFamily="2" charset="2"/>
              <a:buChar char="Ø"/>
            </a:pPr>
            <a:r>
              <a:rPr lang="en-GB" sz="1400" dirty="0"/>
              <a:t>Design and construction of 3D printed RF spiral loads</a:t>
            </a:r>
            <a:endParaRPr lang="en-GB" sz="1600" dirty="0">
              <a:ea typeface="Times New Roman" panose="02020603050405020304" pitchFamily="18" charset="0"/>
            </a:endParaRPr>
          </a:p>
          <a:p>
            <a:r>
              <a:rPr lang="en-GB" sz="1600" dirty="0">
                <a:ea typeface="Times New Roman" panose="02020603050405020304" pitchFamily="18" charset="0"/>
              </a:rPr>
              <a:t>T</a:t>
            </a:r>
            <a:r>
              <a:rPr lang="en-GB" sz="1600" dirty="0">
                <a:effectLst/>
                <a:ea typeface="Times New Roman" panose="02020603050405020304" pitchFamily="18" charset="0"/>
              </a:rPr>
              <a:t>he behaviours of </a:t>
            </a:r>
            <a:r>
              <a:rPr lang="en-GB" sz="1600" b="1" dirty="0">
                <a:effectLst/>
                <a:ea typeface="Times New Roman" panose="02020603050405020304" pitchFamily="18" charset="0"/>
              </a:rPr>
              <a:t>TE-like</a:t>
            </a:r>
            <a:r>
              <a:rPr lang="en-GB" sz="1600" dirty="0">
                <a:effectLst/>
                <a:ea typeface="Times New Roman" panose="02020603050405020304" pitchFamily="18" charset="0"/>
              </a:rPr>
              <a:t> and </a:t>
            </a:r>
            <a:r>
              <a:rPr lang="en-GB" sz="1600" b="1" dirty="0">
                <a:effectLst/>
                <a:ea typeface="Times New Roman" panose="02020603050405020304" pitchFamily="18" charset="0"/>
              </a:rPr>
              <a:t>TM-like WFM signals </a:t>
            </a:r>
            <a:r>
              <a:rPr lang="en-GB" sz="1600" dirty="0">
                <a:effectLst/>
                <a:ea typeface="Times New Roman" panose="02020603050405020304" pitchFamily="18" charset="0"/>
              </a:rPr>
              <a:t>were investigated with </a:t>
            </a:r>
            <a:r>
              <a:rPr lang="en-GB" sz="1600" b="1" dirty="0">
                <a:effectLst/>
                <a:ea typeface="Times New Roman" panose="02020603050405020304" pitchFamily="18" charset="0"/>
              </a:rPr>
              <a:t>CLEAR probe beam </a:t>
            </a:r>
            <a:r>
              <a:rPr lang="en-GB" sz="1600" dirty="0">
                <a:effectLst/>
                <a:ea typeface="Times New Roman" panose="02020603050405020304" pitchFamily="18" charset="0"/>
              </a:rPr>
              <a:t>and simulations were carried out to study the observation on increasing minimum point difference between TE and TM modes with an increasing beam charge.</a:t>
            </a:r>
            <a:endParaRPr lang="en-GB" sz="1600" dirty="0"/>
          </a:p>
          <a:p>
            <a:r>
              <a:rPr lang="en-GB" sz="1600" dirty="0"/>
              <a:t>The </a:t>
            </a:r>
            <a:r>
              <a:rPr lang="en-GB" sz="1600" b="1" dirty="0"/>
              <a:t>antenna location</a:t>
            </a:r>
            <a:r>
              <a:rPr lang="en-GB" sz="1600" dirty="0"/>
              <a:t>, </a:t>
            </a:r>
            <a:r>
              <a:rPr lang="en-GB" sz="1600" b="1" dirty="0"/>
              <a:t>signal attenuation </a:t>
            </a:r>
            <a:r>
              <a:rPr lang="en-GB" sz="1600" dirty="0"/>
              <a:t>and </a:t>
            </a:r>
            <a:r>
              <a:rPr lang="en-GB" sz="1600" b="1" dirty="0"/>
              <a:t>distorted bunch trains’ effects </a:t>
            </a:r>
            <a:r>
              <a:rPr lang="en-GB" sz="1600" dirty="0"/>
              <a:t>studied and showed the possible </a:t>
            </a:r>
            <a:r>
              <a:rPr lang="en-GB" sz="1600" b="1" dirty="0"/>
              <a:t>combined effects </a:t>
            </a:r>
            <a:r>
              <a:rPr lang="en-GB" sz="1600" dirty="0"/>
              <a:t>on the minimum position differences between the TE and TM mode WFM signals. </a:t>
            </a:r>
            <a:r>
              <a:rPr lang="en-GB" sz="1200" dirty="0">
                <a:solidFill>
                  <a:srgbClr val="0000FF"/>
                </a:solidFill>
              </a:rPr>
              <a:t>(Publication in progress for PRAB: CLIC Wake Field Monitors as a detuned Cavity Beam Position Monitor: Explanation of </a:t>
            </a:r>
            <a:r>
              <a:rPr lang="en-GB" sz="1200" dirty="0" err="1">
                <a:solidFill>
                  <a:srgbClr val="0000FF"/>
                </a:solidFill>
              </a:rPr>
              <a:t>center</a:t>
            </a:r>
            <a:r>
              <a:rPr lang="en-GB" sz="1200" dirty="0">
                <a:solidFill>
                  <a:srgbClr val="0000FF"/>
                </a:solidFill>
              </a:rPr>
              <a:t> offset between channels)</a:t>
            </a:r>
          </a:p>
          <a:p>
            <a:r>
              <a:rPr lang="en-GB" sz="1600" dirty="0"/>
              <a:t>Usage of </a:t>
            </a:r>
            <a:r>
              <a:rPr lang="en-GB" sz="1600" b="1" dirty="0"/>
              <a:t>TM signals </a:t>
            </a:r>
            <a:r>
              <a:rPr lang="en-GB" sz="1600" dirty="0"/>
              <a:t>has an advantage since they are </a:t>
            </a:r>
            <a:r>
              <a:rPr lang="en-GB" sz="1600" b="1" dirty="0"/>
              <a:t>more robust to asymmetry of the antenna locations </a:t>
            </a:r>
            <a:r>
              <a:rPr lang="en-GB" sz="1600" dirty="0"/>
              <a:t>and show </a:t>
            </a:r>
            <a:r>
              <a:rPr lang="en-GB" sz="1600" b="1" dirty="0"/>
              <a:t>larger magnitude for the same charge per bunch</a:t>
            </a:r>
            <a:r>
              <a:rPr lang="en-GB" sz="1600" dirty="0"/>
              <a:t>. However, the attenuation of the system must be controlled.</a:t>
            </a:r>
          </a:p>
          <a:p>
            <a:r>
              <a:rPr lang="en-GB" sz="1600" dirty="0"/>
              <a:t>The </a:t>
            </a:r>
            <a:r>
              <a:rPr lang="en-GB" sz="1600" b="1" dirty="0"/>
              <a:t>design</a:t>
            </a:r>
            <a:r>
              <a:rPr lang="en-GB" sz="1600" dirty="0"/>
              <a:t>, </a:t>
            </a:r>
            <a:r>
              <a:rPr lang="en-GB" sz="1600" b="1" dirty="0"/>
              <a:t>construction</a:t>
            </a:r>
            <a:r>
              <a:rPr lang="en-GB" sz="1600" dirty="0"/>
              <a:t> and </a:t>
            </a:r>
            <a:r>
              <a:rPr lang="en-GB" sz="1600" b="1" dirty="0"/>
              <a:t>low</a:t>
            </a:r>
            <a:r>
              <a:rPr lang="tr-TR" sz="1600" b="1" dirty="0"/>
              <a:t> </a:t>
            </a:r>
            <a:r>
              <a:rPr lang="tr-TR" sz="1600" b="1" dirty="0" err="1"/>
              <a:t>power</a:t>
            </a:r>
            <a:r>
              <a:rPr lang="en-GB" sz="1600" b="1" dirty="0"/>
              <a:t>-level RF tests </a:t>
            </a:r>
            <a:r>
              <a:rPr lang="en-GB" sz="1600" dirty="0"/>
              <a:t>of 3D printed X-Band spiral </a:t>
            </a:r>
            <a:r>
              <a:rPr lang="en-GB" sz="1600" b="1" dirty="0"/>
              <a:t>RF loads </a:t>
            </a:r>
            <a:r>
              <a:rPr lang="en-GB" sz="1600" dirty="0"/>
              <a:t>completed as the last part of the loads’ optimization study in CLIC. </a:t>
            </a:r>
            <a:r>
              <a:rPr lang="en-GB" sz="1200" dirty="0">
                <a:solidFill>
                  <a:srgbClr val="0000FF"/>
                </a:solidFill>
              </a:rPr>
              <a:t>(Published at IPAC’21: </a:t>
            </a:r>
            <a:r>
              <a:rPr lang="en-GB" sz="1200" b="0" i="0" dirty="0">
                <a:solidFill>
                  <a:srgbClr val="0000FF"/>
                </a:solidFill>
                <a:effectLst/>
                <a:latin typeface="-apple-system"/>
              </a:rPr>
              <a:t>X-Band RF Spiral Load Optimization for Additive Manufacturing Mass Production, DOI: </a:t>
            </a:r>
            <a:r>
              <a:rPr lang="en-GB" sz="1200" b="0" i="0" u="none" strike="noStrike" dirty="0">
                <a:solidFill>
                  <a:srgbClr val="0000FF"/>
                </a:solidFill>
                <a:effectLst/>
                <a:latin typeface="-apple-system"/>
                <a:hlinkClick r:id="rId3">
                  <a:extLst>
                    <a:ext uri="{A12FA001-AC4F-418D-AE19-62706E023703}">
                      <ahyp:hlinkClr xmlns:ahyp="http://schemas.microsoft.com/office/drawing/2018/hyperlinkcolor" val="tx"/>
                    </a:ext>
                  </a:extLst>
                </a:hlinkClick>
              </a:rPr>
              <a:t>10.18429/JACoW-IPAC2021-MOPAB370</a:t>
            </a:r>
            <a:r>
              <a:rPr lang="en-GB" sz="1200" dirty="0">
                <a:solidFill>
                  <a:srgbClr val="0000FF"/>
                </a:solidFill>
              </a:rPr>
              <a:t>)</a:t>
            </a:r>
          </a:p>
          <a:p>
            <a:r>
              <a:rPr lang="en-GB" sz="1600" dirty="0"/>
              <a:t>The study of RF loads will be continued with high-power tests at X-Band High Gradient Test Facility at CERN.</a:t>
            </a:r>
          </a:p>
          <a:p>
            <a:r>
              <a:rPr lang="en-GB" sz="1600" dirty="0"/>
              <a:t>Thanks to the </a:t>
            </a:r>
            <a:r>
              <a:rPr lang="en-GB" sz="1600" b="1" dirty="0"/>
              <a:t>parametric design </a:t>
            </a:r>
            <a:r>
              <a:rPr lang="en-GB" sz="1600" dirty="0"/>
              <a:t>of the load, it </a:t>
            </a:r>
            <a:r>
              <a:rPr lang="en-GB" sz="1600" b="1" dirty="0"/>
              <a:t>can be scaled to other frequency bands </a:t>
            </a:r>
            <a:r>
              <a:rPr lang="en-GB" sz="1600" dirty="0"/>
              <a:t>and can be used </a:t>
            </a:r>
            <a:r>
              <a:rPr lang="tr-TR" sz="1600" b="1" dirty="0" err="1"/>
              <a:t>other</a:t>
            </a:r>
            <a:r>
              <a:rPr lang="tr-TR" sz="1600" b="1" dirty="0"/>
              <a:t> </a:t>
            </a:r>
            <a:r>
              <a:rPr lang="en-GB" sz="1600" b="1" dirty="0"/>
              <a:t>RF network applications like space</a:t>
            </a:r>
            <a:r>
              <a:rPr lang="tr-TR" sz="1100" dirty="0"/>
              <a:t>[1]</a:t>
            </a:r>
            <a:r>
              <a:rPr lang="en-GB" sz="1100" dirty="0"/>
              <a:t> </a:t>
            </a:r>
            <a:r>
              <a:rPr lang="en-GB" sz="1600" b="1" dirty="0"/>
              <a:t>or communications</a:t>
            </a:r>
            <a:r>
              <a:rPr lang="en-GB" sz="1600" dirty="0"/>
              <a:t>.</a:t>
            </a:r>
          </a:p>
        </p:txBody>
      </p:sp>
      <p:sp>
        <p:nvSpPr>
          <p:cNvPr id="5" name="Rectangle 4">
            <a:extLst>
              <a:ext uri="{FF2B5EF4-FFF2-40B4-BE49-F238E27FC236}">
                <a16:creationId xmlns:a16="http://schemas.microsoft.com/office/drawing/2014/main" id="{38C41457-797B-4812-A95A-7FDD7CF9DE59}"/>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r>
              <a:rPr lang="tr-TR" dirty="0"/>
              <a:t>9</a:t>
            </a:r>
            <a:endParaRPr lang="en-GB" dirty="0"/>
          </a:p>
        </p:txBody>
      </p:sp>
      <p:sp>
        <p:nvSpPr>
          <p:cNvPr id="4" name="Metin kutusu 3">
            <a:extLst>
              <a:ext uri="{FF2B5EF4-FFF2-40B4-BE49-F238E27FC236}">
                <a16:creationId xmlns:a16="http://schemas.microsoft.com/office/drawing/2014/main" id="{0D14A563-E0AA-FF79-56E0-A3E583B4F7A4}"/>
              </a:ext>
            </a:extLst>
          </p:cNvPr>
          <p:cNvSpPr txBox="1"/>
          <p:nvPr/>
        </p:nvSpPr>
        <p:spPr>
          <a:xfrm>
            <a:off x="838200" y="6154092"/>
            <a:ext cx="10206640" cy="261610"/>
          </a:xfrm>
          <a:prstGeom prst="rect">
            <a:avLst/>
          </a:prstGeom>
          <a:noFill/>
        </p:spPr>
        <p:txBody>
          <a:bodyPr wrap="none" rtlCol="0">
            <a:spAutoFit/>
          </a:bodyPr>
          <a:lstStyle/>
          <a:p>
            <a:r>
              <a:rPr lang="tr-TR" sz="1050" dirty="0"/>
              <a:t>[1] B. </a:t>
            </a:r>
            <a:r>
              <a:rPr lang="tr-TR" sz="1050" dirty="0" err="1"/>
              <a:t>Mena</a:t>
            </a:r>
            <a:r>
              <a:rPr lang="tr-TR" sz="1050" dirty="0"/>
              <a:t>, ‘</a:t>
            </a:r>
            <a:r>
              <a:rPr lang="tr-TR" sz="1050" i="1" dirty="0"/>
              <a:t>High </a:t>
            </a:r>
            <a:r>
              <a:rPr lang="tr-TR" sz="1050" i="1" dirty="0" err="1"/>
              <a:t>Average</a:t>
            </a:r>
            <a:r>
              <a:rPr lang="tr-TR" sz="1050" i="1" dirty="0"/>
              <a:t> </a:t>
            </a:r>
            <a:r>
              <a:rPr lang="tr-TR" sz="1050" i="1" dirty="0" err="1"/>
              <a:t>Power</a:t>
            </a:r>
            <a:r>
              <a:rPr lang="tr-TR" sz="1050" i="1" dirty="0"/>
              <a:t> Test of 3-D </a:t>
            </a:r>
            <a:r>
              <a:rPr lang="tr-TR" sz="1050" i="1" dirty="0" err="1"/>
              <a:t>Printed</a:t>
            </a:r>
            <a:r>
              <a:rPr lang="tr-TR" sz="1050" i="1" dirty="0"/>
              <a:t> </a:t>
            </a:r>
            <a:r>
              <a:rPr lang="tr-TR" sz="1050" i="1" dirty="0" err="1"/>
              <a:t>Load</a:t>
            </a:r>
            <a:r>
              <a:rPr lang="tr-TR" sz="1050" i="1" dirty="0"/>
              <a:t>’</a:t>
            </a:r>
            <a:r>
              <a:rPr lang="tr-TR" sz="1050" dirty="0"/>
              <a:t>, International Workshop on </a:t>
            </a:r>
            <a:r>
              <a:rPr lang="tr-TR" sz="1050" dirty="0" err="1"/>
              <a:t>Breakdown</a:t>
            </a:r>
            <a:r>
              <a:rPr lang="tr-TR" sz="1050" dirty="0"/>
              <a:t> </a:t>
            </a:r>
            <a:r>
              <a:rPr lang="tr-TR" sz="1050" dirty="0" err="1"/>
              <a:t>Science</a:t>
            </a:r>
            <a:r>
              <a:rPr lang="tr-TR" sz="1050" dirty="0"/>
              <a:t> </a:t>
            </a:r>
            <a:r>
              <a:rPr lang="tr-TR" sz="1050" dirty="0" err="1"/>
              <a:t>and</a:t>
            </a:r>
            <a:r>
              <a:rPr lang="tr-TR" sz="1050" dirty="0"/>
              <a:t> High </a:t>
            </a:r>
            <a:r>
              <a:rPr lang="tr-TR" sz="1050" dirty="0" err="1"/>
              <a:t>Gradient</a:t>
            </a:r>
            <a:r>
              <a:rPr lang="tr-TR" sz="1050" dirty="0"/>
              <a:t> </a:t>
            </a:r>
            <a:r>
              <a:rPr lang="tr-TR" sz="1050" dirty="0" err="1"/>
              <a:t>Technology</a:t>
            </a:r>
            <a:r>
              <a:rPr lang="tr-TR" sz="1050" dirty="0"/>
              <a:t> (HG2019), </a:t>
            </a:r>
            <a:r>
              <a:rPr lang="tr-TR" sz="1050" dirty="0" err="1"/>
              <a:t>Chamonix</a:t>
            </a:r>
            <a:r>
              <a:rPr lang="tr-TR" sz="1050" dirty="0"/>
              <a:t>, 14-16 </a:t>
            </a:r>
            <a:r>
              <a:rPr lang="tr-TR" sz="1050" dirty="0" err="1"/>
              <a:t>June</a:t>
            </a:r>
            <a:r>
              <a:rPr lang="tr-TR" sz="1050" dirty="0"/>
              <a:t> 2019</a:t>
            </a:r>
          </a:p>
        </p:txBody>
      </p:sp>
    </p:spTree>
    <p:extLst>
      <p:ext uri="{BB962C8B-B14F-4D97-AF65-F5344CB8AC3E}">
        <p14:creationId xmlns:p14="http://schemas.microsoft.com/office/powerpoint/2010/main" val="1321318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C2832B0-D577-4EA0-820F-695EE1E9D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FA57A853-2E0C-42F0-85F3-C0B501A9C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F2E9C3F6-DA5B-4DBC-9A74-B8E0CB07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1A166365-F18F-415C-B28F-D46003176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8">
            <a:extLst>
              <a:ext uri="{FF2B5EF4-FFF2-40B4-BE49-F238E27FC236}">
                <a16:creationId xmlns:a16="http://schemas.microsoft.com/office/drawing/2014/main" id="{B2CDDFB2-5255-4B15-A6A1-CF9145882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CB7A9AB0-712D-4C1F-A26F-BB9B7D5F1D59}"/>
              </a:ext>
            </a:extLst>
          </p:cNvPr>
          <p:cNvSpPr>
            <a:spLocks noGrp="1"/>
          </p:cNvSpPr>
          <p:nvPr>
            <p:ph type="title"/>
          </p:nvPr>
        </p:nvSpPr>
        <p:spPr>
          <a:xfrm>
            <a:off x="795342" y="1357766"/>
            <a:ext cx="4322204" cy="3433309"/>
          </a:xfrm>
        </p:spPr>
        <p:txBody>
          <a:bodyPr vert="horz" lIns="91440" tIns="45720" rIns="91440" bIns="45720" rtlCol="0" anchor="b">
            <a:normAutofit/>
          </a:bodyPr>
          <a:lstStyle/>
          <a:p>
            <a:r>
              <a:rPr lang="en-US" sz="5400" i="1">
                <a:solidFill>
                  <a:srgbClr val="FFFFFF"/>
                </a:solidFill>
              </a:rPr>
              <a:t>Thank you for your attention!</a:t>
            </a:r>
          </a:p>
        </p:txBody>
      </p:sp>
      <p:pic>
        <p:nvPicPr>
          <p:cNvPr id="8" name="Picture 2" descr="Sapienza Roma – Logos Download">
            <a:extLst>
              <a:ext uri="{FF2B5EF4-FFF2-40B4-BE49-F238E27FC236}">
                <a16:creationId xmlns:a16="http://schemas.microsoft.com/office/drawing/2014/main" id="{60390732-018A-48E1-861F-8E2EF83EFF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5999" y="1196704"/>
            <a:ext cx="5297425" cy="1589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c logo ile ilgili görsel sonucu">
            <a:extLst>
              <a:ext uri="{FF2B5EF4-FFF2-40B4-BE49-F238E27FC236}">
                <a16:creationId xmlns:a16="http://schemas.microsoft.com/office/drawing/2014/main" id="{1E9C1C62-2B97-4337-A87A-898FDAA4A4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53" t="11959" r="12778" b="11643"/>
          <a:stretch/>
        </p:blipFill>
        <p:spPr bwMode="auto">
          <a:xfrm>
            <a:off x="6095999" y="3536201"/>
            <a:ext cx="2568280" cy="26634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ern logo ile ilgili görsel sonucu">
            <a:extLst>
              <a:ext uri="{FF2B5EF4-FFF2-40B4-BE49-F238E27FC236}">
                <a16:creationId xmlns:a16="http://schemas.microsoft.com/office/drawing/2014/main" id="{82F13448-A455-4452-A0A0-69FEF80455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25145" y="3587670"/>
            <a:ext cx="2592279" cy="25705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1FA51F0-4E47-4CFB-990C-EC547E6E20A4}"/>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21237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4A4-1E1D-4FA5-AD0C-BA03FE81A53C}"/>
              </a:ext>
            </a:extLst>
          </p:cNvPr>
          <p:cNvSpPr>
            <a:spLocks noGrp="1"/>
          </p:cNvSpPr>
          <p:nvPr>
            <p:ph type="title"/>
          </p:nvPr>
        </p:nvSpPr>
        <p:spPr/>
        <p:txBody>
          <a:bodyPr/>
          <a:lstStyle/>
          <a:p>
            <a:r>
              <a:rPr lang="en-GB" dirty="0"/>
              <a:t>Backup Slides</a:t>
            </a:r>
          </a:p>
        </p:txBody>
      </p:sp>
      <p:sp>
        <p:nvSpPr>
          <p:cNvPr id="3" name="Rectangle 2">
            <a:extLst>
              <a:ext uri="{FF2B5EF4-FFF2-40B4-BE49-F238E27FC236}">
                <a16:creationId xmlns:a16="http://schemas.microsoft.com/office/drawing/2014/main" id="{C9F0A849-5DBD-4D4B-9E07-CED11D60C8D2}"/>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26118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44EB9A-B52C-7341-BF82-36015048C60E}"/>
              </a:ext>
            </a:extLst>
          </p:cNvPr>
          <p:cNvSpPr>
            <a:spLocks noGrp="1"/>
          </p:cNvSpPr>
          <p:nvPr>
            <p:ph type="title"/>
          </p:nvPr>
        </p:nvSpPr>
        <p:spPr/>
        <p:txBody>
          <a:bodyPr/>
          <a:lstStyle/>
          <a:p>
            <a:r>
              <a:rPr lang="tr-TR" dirty="0" err="1"/>
              <a:t>References</a:t>
            </a:r>
            <a:r>
              <a:rPr lang="tr-TR" dirty="0"/>
              <a:t> </a:t>
            </a:r>
            <a:r>
              <a:rPr lang="tr-TR" dirty="0" err="1"/>
              <a:t>for</a:t>
            </a:r>
            <a:r>
              <a:rPr lang="tr-TR" dirty="0"/>
              <a:t> </a:t>
            </a:r>
            <a:r>
              <a:rPr lang="tr-TR" dirty="0" err="1"/>
              <a:t>Slide</a:t>
            </a:r>
            <a:r>
              <a:rPr lang="tr-TR" dirty="0"/>
              <a:t> #2</a:t>
            </a:r>
          </a:p>
        </p:txBody>
      </p:sp>
      <p:sp>
        <p:nvSpPr>
          <p:cNvPr id="3" name="TextBox 7">
            <a:extLst>
              <a:ext uri="{FF2B5EF4-FFF2-40B4-BE49-F238E27FC236}">
                <a16:creationId xmlns:a16="http://schemas.microsoft.com/office/drawing/2014/main" id="{7C6D4F5E-4B17-5D97-8410-821AF58BDAFB}"/>
              </a:ext>
            </a:extLst>
          </p:cNvPr>
          <p:cNvSpPr txBox="1"/>
          <p:nvPr/>
        </p:nvSpPr>
        <p:spPr>
          <a:xfrm>
            <a:off x="838200" y="1690688"/>
            <a:ext cx="10719043" cy="4093428"/>
          </a:xfrm>
          <a:prstGeom prst="rect">
            <a:avLst/>
          </a:prstGeom>
          <a:noFill/>
        </p:spPr>
        <p:txBody>
          <a:bodyPr wrap="square" rtlCol="0">
            <a:spAutoFit/>
          </a:bodyPr>
          <a:lstStyle/>
          <a:p>
            <a:r>
              <a:rPr lang="en-GB" sz="1600" dirty="0"/>
              <a:t>[</a:t>
            </a:r>
            <a:r>
              <a:rPr lang="tr-TR" sz="1600" dirty="0"/>
              <a:t>2.</a:t>
            </a:r>
            <a:r>
              <a:rPr lang="en-GB" sz="1600" dirty="0"/>
              <a:t>1] </a:t>
            </a:r>
            <a:r>
              <a:rPr lang="en-GB" sz="1600" dirty="0" err="1"/>
              <a:t>CompactLight</a:t>
            </a:r>
            <a:r>
              <a:rPr lang="en-GB" sz="1600" dirty="0"/>
              <a:t> Project, </a:t>
            </a:r>
            <a:r>
              <a:rPr lang="en-GB" sz="1600" dirty="0">
                <a:hlinkClick r:id="rId2">
                  <a:extLst>
                    <a:ext uri="{A12FA001-AC4F-418D-AE19-62706E023703}">
                      <ahyp:hlinkClr xmlns:ahyp="http://schemas.microsoft.com/office/drawing/2018/hyperlinkcolor" val="tx"/>
                    </a:ext>
                  </a:extLst>
                </a:hlinkClick>
              </a:rPr>
              <a:t>http://www.compactlight.eu/Main/Accelerator</a:t>
            </a:r>
            <a:r>
              <a:rPr lang="en-GB" sz="1600" dirty="0"/>
              <a:t> </a:t>
            </a:r>
          </a:p>
          <a:p>
            <a:r>
              <a:rPr lang="en-GB" sz="1600" dirty="0"/>
              <a:t>[</a:t>
            </a:r>
            <a:r>
              <a:rPr lang="tr-TR" sz="1600" dirty="0"/>
              <a:t>2.</a:t>
            </a:r>
            <a:r>
              <a:rPr lang="en-GB" sz="1600" dirty="0"/>
              <a:t>2] The CLIC Study, </a:t>
            </a:r>
            <a:r>
              <a:rPr lang="en-GB" sz="1600" dirty="0">
                <a:hlinkClick r:id="rId3">
                  <a:extLst>
                    <a:ext uri="{A12FA001-AC4F-418D-AE19-62706E023703}">
                      <ahyp:hlinkClr xmlns:ahyp="http://schemas.microsoft.com/office/drawing/2018/hyperlinkcolor" val="tx"/>
                    </a:ext>
                  </a:extLst>
                </a:hlinkClick>
              </a:rPr>
              <a:t>https://clic.cern/</a:t>
            </a:r>
            <a:r>
              <a:rPr lang="en-GB" sz="1600" dirty="0"/>
              <a:t> </a:t>
            </a:r>
          </a:p>
          <a:p>
            <a:r>
              <a:rPr lang="it-IT" sz="1600" dirty="0">
                <a:effectLst/>
                <a:ea typeface="Times New Roman" panose="02020603050405020304" pitchFamily="18" charset="0"/>
              </a:rPr>
              <a:t>[</a:t>
            </a:r>
            <a:r>
              <a:rPr lang="tr-TR" sz="1600" dirty="0">
                <a:effectLst/>
                <a:ea typeface="Times New Roman" panose="02020603050405020304" pitchFamily="18" charset="0"/>
              </a:rPr>
              <a:t>2.</a:t>
            </a:r>
            <a:r>
              <a:rPr lang="it-IT" sz="1600" dirty="0">
                <a:effectLst/>
                <a:ea typeface="Times New Roman" panose="02020603050405020304" pitchFamily="18" charset="0"/>
              </a:rPr>
              <a:t>3] Wuensch, W. (2017, March 9). </a:t>
            </a:r>
            <a:r>
              <a:rPr lang="it-IT" sz="1600" i="1" dirty="0">
                <a:effectLst/>
                <a:ea typeface="Times New Roman" panose="02020603050405020304" pitchFamily="18" charset="0"/>
              </a:rPr>
              <a:t>Summary of the X-band applications day</a:t>
            </a:r>
            <a:r>
              <a:rPr lang="it-IT" sz="1600" dirty="0">
                <a:effectLst/>
                <a:ea typeface="Times New Roman" panose="02020603050405020304" pitchFamily="18" charset="0"/>
              </a:rPr>
              <a:t>. CLIC Workshop 2017, CERN. </a:t>
            </a:r>
            <a:r>
              <a:rPr lang="it-IT" sz="1600" u="sng" dirty="0">
                <a:effectLst/>
                <a:ea typeface="Calibri" panose="020F0502020204030204" pitchFamily="34" charset="0"/>
                <a:hlinkClick r:id="rId4">
                  <a:extLst>
                    <a:ext uri="{A12FA001-AC4F-418D-AE19-62706E023703}">
                      <ahyp:hlinkClr xmlns:ahyp="http://schemas.microsoft.com/office/drawing/2018/hyperlinkcolor" val="tx"/>
                    </a:ext>
                  </a:extLst>
                </a:hlinkClick>
              </a:rPr>
              <a:t>https://indico.cern.ch/event/577810/timetable/?print=1&amp;view=standard</a:t>
            </a:r>
            <a:endParaRPr lang="en-GB" sz="1600" u="sng" dirty="0">
              <a:effectLst/>
              <a:ea typeface="Calibri" panose="020F0502020204030204" pitchFamily="34" charset="0"/>
            </a:endParaRPr>
          </a:p>
          <a:p>
            <a:pPr>
              <a:spcBef>
                <a:spcPts val="0"/>
              </a:spcBef>
              <a:spcAft>
                <a:spcPts val="0"/>
              </a:spcAft>
            </a:pPr>
            <a:r>
              <a:rPr lang="en-GB" sz="1600" dirty="0">
                <a:effectLst/>
              </a:rPr>
              <a:t>[</a:t>
            </a:r>
            <a:r>
              <a:rPr lang="tr-TR" sz="1600" dirty="0">
                <a:effectLst/>
              </a:rPr>
              <a:t>2.</a:t>
            </a:r>
            <a:r>
              <a:rPr lang="en-GB" sz="1600" dirty="0">
                <a:effectLst/>
              </a:rPr>
              <a:t>4] K. </a:t>
            </a:r>
            <a:r>
              <a:rPr lang="en-GB" sz="1600" dirty="0" err="1">
                <a:effectLst/>
              </a:rPr>
              <a:t>Pepitone</a:t>
            </a:r>
            <a:r>
              <a:rPr lang="en-GB" sz="1600" dirty="0">
                <a:effectLst/>
              </a:rPr>
              <a:t> </a:t>
            </a:r>
            <a:r>
              <a:rPr lang="en-GB" sz="1600" i="1" dirty="0">
                <a:effectLst/>
              </a:rPr>
              <a:t>et al.</a:t>
            </a:r>
            <a:r>
              <a:rPr lang="en-GB" sz="1600" dirty="0">
                <a:effectLst/>
              </a:rPr>
              <a:t>, “The electron accelerators for the AWAKE experiment at CERN—Baseline and Future Developments,” </a:t>
            </a:r>
            <a:r>
              <a:rPr lang="en-GB" sz="1600" i="1" dirty="0">
                <a:effectLst/>
              </a:rPr>
              <a:t>Nuclear Instruments and Methods in Physics Research Section A: Accelerators, Spectrometers, Detectors and Associated Equipment</a:t>
            </a:r>
            <a:r>
              <a:rPr lang="en-GB" sz="1600" dirty="0">
                <a:effectLst/>
              </a:rPr>
              <a:t>, vol. 909, pp. 102–106, Nov. 2018, </a:t>
            </a:r>
            <a:r>
              <a:rPr lang="en-GB" sz="1600" dirty="0" err="1">
                <a:effectLst/>
              </a:rPr>
              <a:t>doi</a:t>
            </a:r>
            <a:r>
              <a:rPr lang="en-GB" sz="1600" dirty="0">
                <a:effectLst/>
              </a:rPr>
              <a:t>: </a:t>
            </a:r>
            <a:r>
              <a:rPr lang="en-GB" sz="1600" dirty="0">
                <a:effectLst/>
                <a:hlinkClick r:id="rId5">
                  <a:extLst>
                    <a:ext uri="{A12FA001-AC4F-418D-AE19-62706E023703}">
                      <ahyp:hlinkClr xmlns:ahyp="http://schemas.microsoft.com/office/drawing/2018/hyperlinkcolor" val="tx"/>
                    </a:ext>
                  </a:extLst>
                </a:hlinkClick>
              </a:rPr>
              <a:t>10.1016/j.nima.2018.02.044</a:t>
            </a:r>
            <a:r>
              <a:rPr lang="en-GB" sz="1600" dirty="0">
                <a:effectLst/>
              </a:rPr>
              <a:t>.</a:t>
            </a:r>
            <a:endParaRPr lang="en-GB" sz="1600" dirty="0"/>
          </a:p>
          <a:p>
            <a:r>
              <a:rPr lang="en-GB" sz="1600" dirty="0"/>
              <a:t>[</a:t>
            </a:r>
            <a:r>
              <a:rPr lang="tr-TR" sz="1600" dirty="0"/>
              <a:t>2.</a:t>
            </a:r>
            <a:r>
              <a:rPr lang="en-GB" sz="1600" dirty="0"/>
              <a:t>5] </a:t>
            </a:r>
            <a:r>
              <a:rPr lang="en-GB" sz="1600" dirty="0">
                <a:effectLst/>
              </a:rPr>
              <a:t>R. W. </a:t>
            </a:r>
            <a:r>
              <a:rPr lang="en-GB" sz="1600" dirty="0" err="1">
                <a:effectLst/>
              </a:rPr>
              <a:t>Assmann</a:t>
            </a:r>
            <a:r>
              <a:rPr lang="en-GB" sz="1600" dirty="0">
                <a:effectLst/>
              </a:rPr>
              <a:t> </a:t>
            </a:r>
            <a:r>
              <a:rPr lang="en-GB" sz="1600" i="1" dirty="0">
                <a:effectLst/>
              </a:rPr>
              <a:t>et al.</a:t>
            </a:r>
            <a:r>
              <a:rPr lang="en-GB" sz="1600" dirty="0">
                <a:effectLst/>
              </a:rPr>
              <a:t>, “</a:t>
            </a:r>
            <a:r>
              <a:rPr lang="en-GB" sz="1600" dirty="0" err="1">
                <a:effectLst/>
              </a:rPr>
              <a:t>EuPRAXIA</a:t>
            </a:r>
            <a:r>
              <a:rPr lang="en-GB" sz="1600" dirty="0">
                <a:effectLst/>
              </a:rPr>
              <a:t> Conceptual Design Report,” </a:t>
            </a:r>
            <a:r>
              <a:rPr lang="en-GB" sz="1600" i="1" dirty="0">
                <a:effectLst/>
              </a:rPr>
              <a:t>Eur. Phys. J. Spec. Top.</a:t>
            </a:r>
            <a:r>
              <a:rPr lang="en-GB" sz="1600" dirty="0">
                <a:effectLst/>
              </a:rPr>
              <a:t>, vol. 229, no. 24, pp. 3675–4284, Dec. 2020, </a:t>
            </a:r>
            <a:r>
              <a:rPr lang="en-GB" sz="1600" dirty="0" err="1">
                <a:effectLst/>
              </a:rPr>
              <a:t>doi</a:t>
            </a:r>
            <a:r>
              <a:rPr lang="en-GB" sz="1600" dirty="0">
                <a:effectLst/>
              </a:rPr>
              <a:t>: </a:t>
            </a:r>
            <a:r>
              <a:rPr lang="en-GB" sz="1600" dirty="0">
                <a:effectLst/>
                <a:hlinkClick r:id="rId6">
                  <a:extLst>
                    <a:ext uri="{A12FA001-AC4F-418D-AE19-62706E023703}">
                      <ahyp:hlinkClr xmlns:ahyp="http://schemas.microsoft.com/office/drawing/2018/hyperlinkcolor" val="tx"/>
                    </a:ext>
                  </a:extLst>
                </a:hlinkClick>
              </a:rPr>
              <a:t>10.1140/</a:t>
            </a:r>
            <a:r>
              <a:rPr lang="en-GB" sz="1600" dirty="0" err="1">
                <a:effectLst/>
                <a:hlinkClick r:id="rId6">
                  <a:extLst>
                    <a:ext uri="{A12FA001-AC4F-418D-AE19-62706E023703}">
                      <ahyp:hlinkClr xmlns:ahyp="http://schemas.microsoft.com/office/drawing/2018/hyperlinkcolor" val="tx"/>
                    </a:ext>
                  </a:extLst>
                </a:hlinkClick>
              </a:rPr>
              <a:t>epjst</a:t>
            </a:r>
            <a:r>
              <a:rPr lang="en-GB" sz="1600" dirty="0">
                <a:effectLst/>
                <a:hlinkClick r:id="rId6">
                  <a:extLst>
                    <a:ext uri="{A12FA001-AC4F-418D-AE19-62706E023703}">
                      <ahyp:hlinkClr xmlns:ahyp="http://schemas.microsoft.com/office/drawing/2018/hyperlinkcolor" val="tx"/>
                    </a:ext>
                  </a:extLst>
                </a:hlinkClick>
              </a:rPr>
              <a:t>/e2020-000127-8</a:t>
            </a:r>
            <a:r>
              <a:rPr lang="en-GB" sz="1600" dirty="0">
                <a:effectLst/>
              </a:rPr>
              <a:t>.</a:t>
            </a:r>
          </a:p>
          <a:p>
            <a:r>
              <a:rPr lang="en-GB" sz="1600" dirty="0"/>
              <a:t>[</a:t>
            </a:r>
            <a:r>
              <a:rPr lang="tr-TR" sz="1600" dirty="0"/>
              <a:t>2.</a:t>
            </a:r>
            <a:r>
              <a:rPr lang="en-GB" sz="1600" dirty="0"/>
              <a:t>6] </a:t>
            </a:r>
            <a:r>
              <a:rPr lang="en-GB" sz="1600" dirty="0">
                <a:effectLst/>
              </a:rPr>
              <a:t>S. Pioli </a:t>
            </a:r>
            <a:r>
              <a:rPr lang="en-GB" sz="1600" i="1" dirty="0">
                <a:effectLst/>
              </a:rPr>
              <a:t>et al.</a:t>
            </a:r>
            <a:r>
              <a:rPr lang="en-GB" sz="1600" dirty="0">
                <a:effectLst/>
              </a:rPr>
              <a:t>, “TEX - an X-Band Test Facility at INFN-LNF,” Aug. 2021, pp. 3406–3409. </a:t>
            </a:r>
            <a:r>
              <a:rPr lang="en-GB" sz="1600" dirty="0" err="1">
                <a:effectLst/>
              </a:rPr>
              <a:t>doi</a:t>
            </a:r>
            <a:r>
              <a:rPr lang="en-GB" sz="1600" dirty="0">
                <a:effectLst/>
              </a:rPr>
              <a:t>: </a:t>
            </a:r>
            <a:r>
              <a:rPr lang="en-GB" sz="1600" dirty="0">
                <a:effectLst/>
                <a:hlinkClick r:id="rId7">
                  <a:extLst>
                    <a:ext uri="{A12FA001-AC4F-418D-AE19-62706E023703}">
                      <ahyp:hlinkClr xmlns:ahyp="http://schemas.microsoft.com/office/drawing/2018/hyperlinkcolor" val="tx"/>
                    </a:ext>
                  </a:extLst>
                </a:hlinkClick>
              </a:rPr>
              <a:t>10.18429/JACoW-IPAC2021-WEPAB314</a:t>
            </a:r>
            <a:r>
              <a:rPr lang="en-GB" sz="1600" dirty="0">
                <a:effectLst/>
              </a:rPr>
              <a:t>.</a:t>
            </a:r>
          </a:p>
          <a:p>
            <a:r>
              <a:rPr lang="en-GB" sz="1600" dirty="0">
                <a:effectLst/>
              </a:rPr>
              <a:t>[</a:t>
            </a:r>
            <a:r>
              <a:rPr lang="tr-TR" sz="1600" dirty="0">
                <a:effectLst/>
              </a:rPr>
              <a:t>2.</a:t>
            </a:r>
            <a:r>
              <a:rPr lang="en-GB" sz="1600" dirty="0">
                <a:effectLst/>
              </a:rPr>
              <a:t>7] “Very High Energy Electron Radiotherapy Workshop (VHEE’2020),” </a:t>
            </a:r>
            <a:r>
              <a:rPr lang="en-GB" sz="1600" i="1" dirty="0">
                <a:effectLst/>
              </a:rPr>
              <a:t>Indico</a:t>
            </a:r>
            <a:r>
              <a:rPr lang="en-GB" sz="1600" dirty="0">
                <a:effectLst/>
              </a:rPr>
              <a:t>. </a:t>
            </a:r>
            <a:r>
              <a:rPr lang="en-GB" sz="1600" dirty="0">
                <a:effectLst/>
                <a:hlinkClick r:id="rId8">
                  <a:extLst>
                    <a:ext uri="{A12FA001-AC4F-418D-AE19-62706E023703}">
                      <ahyp:hlinkClr xmlns:ahyp="http://schemas.microsoft.com/office/drawing/2018/hyperlinkcolor" val="tx"/>
                    </a:ext>
                  </a:extLst>
                </a:hlinkClick>
              </a:rPr>
              <a:t>https://indico.cern.ch/event/939012/</a:t>
            </a:r>
            <a:r>
              <a:rPr lang="en-GB" sz="1600" dirty="0">
                <a:effectLst/>
              </a:rPr>
              <a:t> </a:t>
            </a:r>
          </a:p>
          <a:p>
            <a:r>
              <a:rPr lang="en-GB" sz="1600" dirty="0">
                <a:effectLst/>
              </a:rPr>
              <a:t>[</a:t>
            </a:r>
            <a:r>
              <a:rPr lang="tr-TR" sz="1600" dirty="0">
                <a:effectLst/>
              </a:rPr>
              <a:t>2.</a:t>
            </a:r>
            <a:r>
              <a:rPr lang="en-GB" sz="1600" dirty="0">
                <a:effectLst/>
              </a:rPr>
              <a:t>8] “CERN and Lausanne University Hospital collaborate on a pioneering new cancer radiotherapy facility,” </a:t>
            </a:r>
            <a:r>
              <a:rPr lang="en-GB" sz="1600" i="1" dirty="0">
                <a:effectLst/>
              </a:rPr>
              <a:t>CERN</a:t>
            </a:r>
            <a:r>
              <a:rPr lang="en-GB" sz="1600" dirty="0">
                <a:effectLst/>
              </a:rPr>
              <a:t>. </a:t>
            </a:r>
            <a:r>
              <a:rPr lang="en-GB" sz="1600" dirty="0">
                <a:effectLst/>
                <a:hlinkClick r:id="rId9">
                  <a:extLst>
                    <a:ext uri="{A12FA001-AC4F-418D-AE19-62706E023703}">
                      <ahyp:hlinkClr xmlns:ahyp="http://schemas.microsoft.com/office/drawing/2018/hyperlinkcolor" val="tx"/>
                    </a:ext>
                  </a:extLst>
                </a:hlinkClick>
              </a:rPr>
              <a:t>https://home.cern/news/news/knowledge-sharing/cern-and-lausanne-university-hospital-collaborate-pioneering-new-cancer</a:t>
            </a:r>
            <a:endParaRPr lang="en-GB" sz="1600" dirty="0">
              <a:effectLst/>
            </a:endParaRPr>
          </a:p>
          <a:p>
            <a:r>
              <a:rPr lang="en-GB" sz="1600" dirty="0"/>
              <a:t>[</a:t>
            </a:r>
            <a:r>
              <a:rPr lang="tr-TR" sz="1600" dirty="0"/>
              <a:t>2.</a:t>
            </a:r>
            <a:r>
              <a:rPr lang="en-GB" sz="1600" dirty="0"/>
              <a:t>9] </a:t>
            </a:r>
            <a:r>
              <a:rPr lang="en-GB" sz="1600" dirty="0">
                <a:effectLst/>
              </a:rPr>
              <a:t>B. Marchetti and others, “Experimental demonstration of novel beam characterization using a polarizable X-band transverse deflection structure,” </a:t>
            </a:r>
            <a:r>
              <a:rPr lang="en-GB" sz="1600" i="1" dirty="0">
                <a:effectLst/>
              </a:rPr>
              <a:t>Sci. Rep.</a:t>
            </a:r>
            <a:r>
              <a:rPr lang="en-GB" sz="1600" dirty="0">
                <a:effectLst/>
              </a:rPr>
              <a:t>, vol. 11, no. 1, p. 3560, 2021, </a:t>
            </a:r>
            <a:r>
              <a:rPr lang="en-GB" sz="1600" dirty="0" err="1">
                <a:effectLst/>
              </a:rPr>
              <a:t>doi</a:t>
            </a:r>
            <a:r>
              <a:rPr lang="en-GB" sz="1600" dirty="0">
                <a:effectLst/>
              </a:rPr>
              <a:t>: </a:t>
            </a:r>
            <a:r>
              <a:rPr lang="en-GB" sz="1600" dirty="0">
                <a:effectLst/>
                <a:hlinkClick r:id="rId10">
                  <a:extLst>
                    <a:ext uri="{A12FA001-AC4F-418D-AE19-62706E023703}">
                      <ahyp:hlinkClr xmlns:ahyp="http://schemas.microsoft.com/office/drawing/2018/hyperlinkcolor" val="tx"/>
                    </a:ext>
                  </a:extLst>
                </a:hlinkClick>
              </a:rPr>
              <a:t>10.1038/s41598-021-82687-2</a:t>
            </a:r>
            <a:r>
              <a:rPr lang="en-GB" sz="1600" dirty="0">
                <a:effectLst/>
              </a:rPr>
              <a:t>.</a:t>
            </a:r>
          </a:p>
        </p:txBody>
      </p:sp>
    </p:spTree>
    <p:extLst>
      <p:ext uri="{BB962C8B-B14F-4D97-AF65-F5344CB8AC3E}">
        <p14:creationId xmlns:p14="http://schemas.microsoft.com/office/powerpoint/2010/main" val="892017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lstStyle/>
          <a:p>
            <a:r>
              <a:rPr lang="en-GB" dirty="0"/>
              <a:t>CLEAR Beam Parameters</a:t>
            </a:r>
          </a:p>
        </p:txBody>
      </p:sp>
      <p:pic>
        <p:nvPicPr>
          <p:cNvPr id="6" name="Picture 5">
            <a:extLst>
              <a:ext uri="{FF2B5EF4-FFF2-40B4-BE49-F238E27FC236}">
                <a16:creationId xmlns:a16="http://schemas.microsoft.com/office/drawing/2014/main" id="{70BADA3C-3C6A-410E-95E9-F8E88AF8EFC0}"/>
              </a:ext>
            </a:extLst>
          </p:cNvPr>
          <p:cNvPicPr>
            <a:picLocks noChangeAspect="1"/>
          </p:cNvPicPr>
          <p:nvPr/>
        </p:nvPicPr>
        <p:blipFill>
          <a:blip r:embed="rId2"/>
          <a:stretch>
            <a:fillRect/>
          </a:stretch>
        </p:blipFill>
        <p:spPr>
          <a:xfrm>
            <a:off x="838200" y="1697106"/>
            <a:ext cx="7753350" cy="3686175"/>
          </a:xfrm>
          <a:prstGeom prst="rect">
            <a:avLst/>
          </a:prstGeom>
        </p:spPr>
      </p:pic>
      <p:sp>
        <p:nvSpPr>
          <p:cNvPr id="7" name="TextBox 6">
            <a:extLst>
              <a:ext uri="{FF2B5EF4-FFF2-40B4-BE49-F238E27FC236}">
                <a16:creationId xmlns:a16="http://schemas.microsoft.com/office/drawing/2014/main" id="{76E12DEC-E0F5-488F-B7E1-2C8993880800}"/>
              </a:ext>
            </a:extLst>
          </p:cNvPr>
          <p:cNvSpPr txBox="1"/>
          <p:nvPr/>
        </p:nvSpPr>
        <p:spPr>
          <a:xfrm>
            <a:off x="838200" y="5948516"/>
            <a:ext cx="3237040" cy="276999"/>
          </a:xfrm>
          <a:prstGeom prst="rect">
            <a:avLst/>
          </a:prstGeom>
          <a:noFill/>
        </p:spPr>
        <p:txBody>
          <a:bodyPr wrap="none" rtlCol="0">
            <a:spAutoFit/>
          </a:bodyPr>
          <a:lstStyle/>
          <a:p>
            <a:r>
              <a:rPr lang="en-GB" sz="1200" i="1" dirty="0"/>
              <a:t>https://clear.cern/content/beam-line-description</a:t>
            </a:r>
          </a:p>
        </p:txBody>
      </p:sp>
      <p:pic>
        <p:nvPicPr>
          <p:cNvPr id="5" name="Picture 18" descr="Diagram&#10;&#10;Description automatically generated">
            <a:extLst>
              <a:ext uri="{FF2B5EF4-FFF2-40B4-BE49-F238E27FC236}">
                <a16:creationId xmlns:a16="http://schemas.microsoft.com/office/drawing/2014/main" id="{41E114E6-479B-525A-A670-C9EE5431C167}"/>
              </a:ext>
            </a:extLst>
          </p:cNvPr>
          <p:cNvPicPr>
            <a:picLocks noChangeAspect="1"/>
          </p:cNvPicPr>
          <p:nvPr/>
        </p:nvPicPr>
        <p:blipFill rotWithShape="1">
          <a:blip r:embed="rId3"/>
          <a:srcRect l="60032" t="1477"/>
          <a:stretch/>
        </p:blipFill>
        <p:spPr>
          <a:xfrm>
            <a:off x="8848118" y="1631075"/>
            <a:ext cx="2603147" cy="3595850"/>
          </a:xfrm>
          <a:prstGeom prst="rect">
            <a:avLst/>
          </a:prstGeom>
        </p:spPr>
      </p:pic>
    </p:spTree>
    <p:extLst>
      <p:ext uri="{BB962C8B-B14F-4D97-AF65-F5344CB8AC3E}">
        <p14:creationId xmlns:p14="http://schemas.microsoft.com/office/powerpoint/2010/main" val="3137218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lstStyle/>
          <a:p>
            <a:r>
              <a:rPr lang="en-GB" dirty="0"/>
              <a:t>Superstructure at CLEAR Facility</a:t>
            </a:r>
          </a:p>
        </p:txBody>
      </p:sp>
      <p:graphicFrame>
        <p:nvGraphicFramePr>
          <p:cNvPr id="6" name="Table 5">
            <a:extLst>
              <a:ext uri="{FF2B5EF4-FFF2-40B4-BE49-F238E27FC236}">
                <a16:creationId xmlns:a16="http://schemas.microsoft.com/office/drawing/2014/main" id="{19E01B43-6ADC-4178-8A31-85F1DE64E488}"/>
              </a:ext>
            </a:extLst>
          </p:cNvPr>
          <p:cNvGraphicFramePr>
            <a:graphicFrameLocks noGrp="1"/>
          </p:cNvGraphicFramePr>
          <p:nvPr/>
        </p:nvGraphicFramePr>
        <p:xfrm>
          <a:off x="138953" y="2338588"/>
          <a:ext cx="3298614" cy="2615820"/>
        </p:xfrm>
        <a:graphic>
          <a:graphicData uri="http://schemas.openxmlformats.org/drawingml/2006/table">
            <a:tbl>
              <a:tblPr firstRow="1" firstCol="1" bandRow="1">
                <a:tableStyleId>{21E4AEA4-8DFA-4A89-87EB-49C32662AFE0}</a:tableStyleId>
              </a:tblPr>
              <a:tblGrid>
                <a:gridCol w="2082373">
                  <a:extLst>
                    <a:ext uri="{9D8B030D-6E8A-4147-A177-3AD203B41FA5}">
                      <a16:colId xmlns:a16="http://schemas.microsoft.com/office/drawing/2014/main" val="1714741824"/>
                    </a:ext>
                  </a:extLst>
                </a:gridCol>
                <a:gridCol w="1216241">
                  <a:extLst>
                    <a:ext uri="{9D8B030D-6E8A-4147-A177-3AD203B41FA5}">
                      <a16:colId xmlns:a16="http://schemas.microsoft.com/office/drawing/2014/main" val="335746954"/>
                    </a:ext>
                  </a:extLst>
                </a:gridCol>
              </a:tblGrid>
              <a:tr h="0">
                <a:tc gridSpan="2">
                  <a:txBody>
                    <a:bodyPr/>
                    <a:lstStyle/>
                    <a:p>
                      <a:pPr algn="ctr">
                        <a:lnSpc>
                          <a:spcPct val="106000"/>
                        </a:lnSpc>
                        <a:spcAft>
                          <a:spcPts val="800"/>
                        </a:spcAft>
                      </a:pPr>
                      <a:r>
                        <a:rPr lang="en-GB" sz="1200" dirty="0">
                          <a:effectLst/>
                        </a:rPr>
                        <a:t>TD26 Parameters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3647861969"/>
                  </a:ext>
                </a:extLst>
              </a:tr>
              <a:tr h="0">
                <a:tc>
                  <a:txBody>
                    <a:bodyPr/>
                    <a:lstStyle/>
                    <a:p>
                      <a:pPr>
                        <a:lnSpc>
                          <a:spcPct val="106000"/>
                        </a:lnSpc>
                        <a:spcAft>
                          <a:spcPts val="800"/>
                        </a:spcAft>
                        <a:tabLst>
                          <a:tab pos="2296795" algn="l"/>
                        </a:tabLst>
                      </a:pPr>
                      <a:r>
                        <a:rPr lang="en-GB" sz="1200">
                          <a:effectLst/>
                        </a:rPr>
                        <a:t>Average loaded accelerating gradient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dirty="0">
                          <a:effectLst/>
                        </a:rPr>
                        <a:t>100 MV/m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2184143"/>
                  </a:ext>
                </a:extLst>
              </a:tr>
              <a:tr h="0">
                <a:tc>
                  <a:txBody>
                    <a:bodyPr/>
                    <a:lstStyle/>
                    <a:p>
                      <a:pPr>
                        <a:lnSpc>
                          <a:spcPct val="106000"/>
                        </a:lnSpc>
                        <a:spcAft>
                          <a:spcPts val="800"/>
                        </a:spcAft>
                      </a:pPr>
                      <a:r>
                        <a:rPr lang="en-GB" sz="1200">
                          <a:effectLst/>
                        </a:rPr>
                        <a:t>Operating Frequency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12 GHz</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4074955"/>
                  </a:ext>
                </a:extLst>
              </a:tr>
              <a:tr h="0">
                <a:tc>
                  <a:txBody>
                    <a:bodyPr/>
                    <a:lstStyle/>
                    <a:p>
                      <a:pPr>
                        <a:lnSpc>
                          <a:spcPct val="106000"/>
                        </a:lnSpc>
                        <a:spcAft>
                          <a:spcPts val="800"/>
                        </a:spcAft>
                      </a:pPr>
                      <a:r>
                        <a:rPr lang="en-GB" sz="1200">
                          <a:effectLst/>
                        </a:rPr>
                        <a:t>RF phase advance per cell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2π/3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3662701"/>
                  </a:ext>
                </a:extLst>
              </a:tr>
              <a:tr h="0">
                <a:tc>
                  <a:txBody>
                    <a:bodyPr/>
                    <a:lstStyle/>
                    <a:p>
                      <a:pPr>
                        <a:lnSpc>
                          <a:spcPct val="106000"/>
                        </a:lnSpc>
                        <a:spcAft>
                          <a:spcPts val="800"/>
                        </a:spcAft>
                      </a:pPr>
                      <a:r>
                        <a:rPr lang="en-GB" sz="1200">
                          <a:effectLst/>
                        </a:rPr>
                        <a:t>Input, output iris radii</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3.15, 2.35 mm</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466774"/>
                  </a:ext>
                </a:extLst>
              </a:tr>
              <a:tr h="0">
                <a:tc>
                  <a:txBody>
                    <a:bodyPr/>
                    <a:lstStyle/>
                    <a:p>
                      <a:pPr>
                        <a:lnSpc>
                          <a:spcPct val="106000"/>
                        </a:lnSpc>
                        <a:spcAft>
                          <a:spcPts val="800"/>
                        </a:spcAft>
                      </a:pPr>
                      <a:r>
                        <a:rPr lang="en-GB" sz="1200">
                          <a:effectLst/>
                        </a:rPr>
                        <a:t>Input, output group velocity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1.65, 0.83% of 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774403"/>
                  </a:ext>
                </a:extLst>
              </a:tr>
              <a:tr h="0">
                <a:tc>
                  <a:txBody>
                    <a:bodyPr/>
                    <a:lstStyle/>
                    <a:p>
                      <a:pPr>
                        <a:lnSpc>
                          <a:spcPct val="106000"/>
                        </a:lnSpc>
                        <a:spcAft>
                          <a:spcPts val="800"/>
                        </a:spcAft>
                      </a:pPr>
                      <a:r>
                        <a:rPr lang="en-GB" sz="1200">
                          <a:effectLst/>
                        </a:rPr>
                        <a:t>First and last cell Q-factor (Cu)</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5536, 5738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5070655"/>
                  </a:ext>
                </a:extLst>
              </a:tr>
              <a:tr h="0">
                <a:tc>
                  <a:txBody>
                    <a:bodyPr/>
                    <a:lstStyle/>
                    <a:p>
                      <a:pPr>
                        <a:lnSpc>
                          <a:spcPct val="106000"/>
                        </a:lnSpc>
                        <a:spcAft>
                          <a:spcPts val="800"/>
                        </a:spcAft>
                      </a:pPr>
                      <a:r>
                        <a:rPr lang="en-GB" sz="1200" kern="1200" dirty="0">
                          <a:effectLst/>
                        </a:rPr>
                        <a:t>Number of regular cells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dirty="0">
                          <a:effectLst/>
                        </a:rPr>
                        <a:t>26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822033"/>
                  </a:ext>
                </a:extLst>
              </a:tr>
              <a:tr h="0">
                <a:tc>
                  <a:txBody>
                    <a:bodyPr/>
                    <a:lstStyle/>
                    <a:p>
                      <a:pPr>
                        <a:lnSpc>
                          <a:spcPct val="106000"/>
                        </a:lnSpc>
                        <a:spcAft>
                          <a:spcPts val="800"/>
                        </a:spcAft>
                      </a:pPr>
                      <a:r>
                        <a:rPr lang="en-GB" sz="1200" kern="1200">
                          <a:effectLst/>
                        </a:rPr>
                        <a:t>Structure length including couplers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230 mm (active)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740528"/>
                  </a:ext>
                </a:extLst>
              </a:tr>
              <a:tr h="0">
                <a:tc>
                  <a:txBody>
                    <a:bodyPr/>
                    <a:lstStyle/>
                    <a:p>
                      <a:pPr>
                        <a:lnSpc>
                          <a:spcPct val="106000"/>
                        </a:lnSpc>
                        <a:spcAft>
                          <a:spcPts val="800"/>
                        </a:spcAft>
                      </a:pPr>
                      <a:r>
                        <a:rPr lang="en-GB" sz="1200" kern="1200">
                          <a:effectLst/>
                        </a:rPr>
                        <a:t>Filling time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67 ns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4230532"/>
                  </a:ext>
                </a:extLst>
              </a:tr>
              <a:tr h="0">
                <a:tc>
                  <a:txBody>
                    <a:bodyPr/>
                    <a:lstStyle/>
                    <a:p>
                      <a:pPr>
                        <a:lnSpc>
                          <a:spcPct val="106000"/>
                        </a:lnSpc>
                        <a:spcAft>
                          <a:spcPts val="800"/>
                        </a:spcAft>
                      </a:pPr>
                      <a:r>
                        <a:rPr lang="en-GB" sz="1200" kern="1200">
                          <a:effectLst/>
                        </a:rPr>
                        <a:t>Peak input power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a:effectLst/>
                        </a:rPr>
                        <a:t>61.3 MW</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572165"/>
                  </a:ext>
                </a:extLst>
              </a:tr>
              <a:tr h="0">
                <a:tc>
                  <a:txBody>
                    <a:bodyPr/>
                    <a:lstStyle/>
                    <a:p>
                      <a:pPr>
                        <a:lnSpc>
                          <a:spcPct val="106000"/>
                        </a:lnSpc>
                        <a:spcAft>
                          <a:spcPts val="800"/>
                        </a:spcAft>
                      </a:pPr>
                      <a:r>
                        <a:rPr lang="en-GB" sz="1200" kern="1200">
                          <a:effectLst/>
                        </a:rPr>
                        <a:t>RF-to-beam efficiency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6000"/>
                        </a:lnSpc>
                        <a:spcAft>
                          <a:spcPts val="800"/>
                        </a:spcAft>
                      </a:pPr>
                      <a:r>
                        <a:rPr lang="en-GB" sz="1200" dirty="0">
                          <a:effectLst/>
                        </a:rPr>
                        <a:t>28.5 %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9628700"/>
                  </a:ext>
                </a:extLst>
              </a:tr>
            </a:tbl>
          </a:graphicData>
        </a:graphic>
      </p:graphicFrame>
      <p:sp>
        <p:nvSpPr>
          <p:cNvPr id="7" name="TextBox 6">
            <a:extLst>
              <a:ext uri="{FF2B5EF4-FFF2-40B4-BE49-F238E27FC236}">
                <a16:creationId xmlns:a16="http://schemas.microsoft.com/office/drawing/2014/main" id="{BC4441C0-91C7-449A-A646-4FEE0037DD6D}"/>
              </a:ext>
            </a:extLst>
          </p:cNvPr>
          <p:cNvSpPr txBox="1"/>
          <p:nvPr/>
        </p:nvSpPr>
        <p:spPr>
          <a:xfrm>
            <a:off x="838200" y="6226225"/>
            <a:ext cx="9831585" cy="246221"/>
          </a:xfrm>
          <a:prstGeom prst="rect">
            <a:avLst/>
          </a:prstGeom>
          <a:noFill/>
        </p:spPr>
        <p:txBody>
          <a:bodyPr wrap="square" rtlCol="0">
            <a:spAutoFit/>
          </a:bodyPr>
          <a:lstStyle/>
          <a:p>
            <a:r>
              <a:rPr lang="en-GB" sz="1000" b="0" i="1" dirty="0">
                <a:solidFill>
                  <a:srgbClr val="222222"/>
                </a:solidFill>
                <a:effectLst/>
              </a:rPr>
              <a:t>1- Grudiev, Alexej, and Walter </a:t>
            </a:r>
            <a:r>
              <a:rPr lang="en-GB" sz="1000" b="0" i="1" dirty="0" err="1">
                <a:solidFill>
                  <a:srgbClr val="222222"/>
                </a:solidFill>
                <a:effectLst/>
              </a:rPr>
              <a:t>Wuensch</a:t>
            </a:r>
            <a:r>
              <a:rPr lang="en-GB" sz="1000" b="0" i="1" dirty="0">
                <a:solidFill>
                  <a:srgbClr val="222222"/>
                </a:solidFill>
                <a:effectLst/>
              </a:rPr>
              <a:t>. Design of the CLIC main </a:t>
            </a:r>
            <a:r>
              <a:rPr lang="en-GB" sz="1000" b="0" i="1" dirty="0" err="1">
                <a:solidFill>
                  <a:srgbClr val="222222"/>
                </a:solidFill>
                <a:effectLst/>
              </a:rPr>
              <a:t>linac</a:t>
            </a:r>
            <a:r>
              <a:rPr lang="en-GB" sz="1000" b="0" i="1" dirty="0">
                <a:solidFill>
                  <a:srgbClr val="222222"/>
                </a:solidFill>
                <a:effectLst/>
              </a:rPr>
              <a:t> accelerating structure for CLIC conceptual design report. No. EuCARD-CON-2010-073. 2010.</a:t>
            </a:r>
          </a:p>
        </p:txBody>
      </p:sp>
      <p:sp>
        <p:nvSpPr>
          <p:cNvPr id="8" name="TextBox 7">
            <a:extLst>
              <a:ext uri="{FF2B5EF4-FFF2-40B4-BE49-F238E27FC236}">
                <a16:creationId xmlns:a16="http://schemas.microsoft.com/office/drawing/2014/main" id="{4317EF09-20B2-49D4-A93C-2FD7F6D23B30}"/>
              </a:ext>
            </a:extLst>
          </p:cNvPr>
          <p:cNvSpPr txBox="1"/>
          <p:nvPr/>
        </p:nvSpPr>
        <p:spPr>
          <a:xfrm>
            <a:off x="3437567" y="4677409"/>
            <a:ext cx="356188" cy="276999"/>
          </a:xfrm>
          <a:prstGeom prst="rect">
            <a:avLst/>
          </a:prstGeom>
          <a:noFill/>
        </p:spPr>
        <p:txBody>
          <a:bodyPr wrap="none" rtlCol="0">
            <a:spAutoFit/>
          </a:bodyPr>
          <a:lstStyle/>
          <a:p>
            <a:r>
              <a:rPr lang="en-GB" sz="1200" i="1" dirty="0"/>
              <a:t>[1]</a:t>
            </a:r>
            <a:endParaRPr lang="en-GB" sz="1200" dirty="0"/>
          </a:p>
        </p:txBody>
      </p:sp>
      <p:pic>
        <p:nvPicPr>
          <p:cNvPr id="9" name="Picture 8">
            <a:extLst>
              <a:ext uri="{FF2B5EF4-FFF2-40B4-BE49-F238E27FC236}">
                <a16:creationId xmlns:a16="http://schemas.microsoft.com/office/drawing/2014/main" id="{72ED2BF4-ABAA-47F3-B999-74E52BC15465}"/>
              </a:ext>
            </a:extLst>
          </p:cNvPr>
          <p:cNvPicPr>
            <a:picLocks noChangeAspect="1"/>
          </p:cNvPicPr>
          <p:nvPr/>
        </p:nvPicPr>
        <p:blipFill>
          <a:blip r:embed="rId2"/>
          <a:stretch>
            <a:fillRect/>
          </a:stretch>
        </p:blipFill>
        <p:spPr>
          <a:xfrm>
            <a:off x="3793755" y="2139393"/>
            <a:ext cx="8217684" cy="3162922"/>
          </a:xfrm>
          <a:prstGeom prst="rect">
            <a:avLst/>
          </a:prstGeom>
        </p:spPr>
      </p:pic>
    </p:spTree>
    <p:extLst>
      <p:ext uri="{BB962C8B-B14F-4D97-AF65-F5344CB8AC3E}">
        <p14:creationId xmlns:p14="http://schemas.microsoft.com/office/powerpoint/2010/main" val="4293076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WFM WG dimensions</a:t>
            </a:r>
          </a:p>
        </p:txBody>
      </p:sp>
      <p:pic>
        <p:nvPicPr>
          <p:cNvPr id="4" name="Picture 3"/>
          <p:cNvPicPr>
            <a:picLocks noChangeAspect="1"/>
          </p:cNvPicPr>
          <p:nvPr/>
        </p:nvPicPr>
        <p:blipFill>
          <a:blip r:embed="rId2"/>
          <a:stretch>
            <a:fillRect/>
          </a:stretch>
        </p:blipFill>
        <p:spPr>
          <a:xfrm>
            <a:off x="8690201" y="1873387"/>
            <a:ext cx="2979420" cy="2860243"/>
          </a:xfrm>
          <a:prstGeom prst="rect">
            <a:avLst/>
          </a:prstGeom>
        </p:spPr>
      </p:pic>
      <p:sp>
        <p:nvSpPr>
          <p:cNvPr id="5" name="TextBox 4"/>
          <p:cNvSpPr txBox="1"/>
          <p:nvPr/>
        </p:nvSpPr>
        <p:spPr>
          <a:xfrm>
            <a:off x="10628323" y="3853587"/>
            <a:ext cx="1079398" cy="369332"/>
          </a:xfrm>
          <a:prstGeom prst="rect">
            <a:avLst/>
          </a:prstGeom>
          <a:noFill/>
        </p:spPr>
        <p:txBody>
          <a:bodyPr wrap="none" rtlCol="0">
            <a:spAutoFit/>
          </a:bodyPr>
          <a:lstStyle/>
          <a:p>
            <a:r>
              <a:rPr lang="en-GB" b="1" i="1" dirty="0">
                <a:solidFill>
                  <a:srgbClr val="FF0000"/>
                </a:solidFill>
              </a:rPr>
              <a:t>TE pickup</a:t>
            </a:r>
          </a:p>
        </p:txBody>
      </p:sp>
      <p:sp>
        <p:nvSpPr>
          <p:cNvPr id="6" name="TextBox 5"/>
          <p:cNvSpPr txBox="1"/>
          <p:nvPr/>
        </p:nvSpPr>
        <p:spPr>
          <a:xfrm>
            <a:off x="9313136" y="2636997"/>
            <a:ext cx="1176412" cy="369332"/>
          </a:xfrm>
          <a:prstGeom prst="rect">
            <a:avLst/>
          </a:prstGeom>
          <a:noFill/>
        </p:spPr>
        <p:txBody>
          <a:bodyPr wrap="none" rtlCol="0">
            <a:spAutoFit/>
          </a:bodyPr>
          <a:lstStyle/>
          <a:p>
            <a:r>
              <a:rPr lang="en-GB" b="1" i="1" dirty="0">
                <a:solidFill>
                  <a:srgbClr val="0070C0"/>
                </a:solidFill>
              </a:rPr>
              <a:t>TM pickup</a:t>
            </a:r>
          </a:p>
        </p:txBody>
      </p:sp>
      <p:sp>
        <p:nvSpPr>
          <p:cNvPr id="7" name="TextBox 6"/>
          <p:cNvSpPr txBox="1"/>
          <p:nvPr/>
        </p:nvSpPr>
        <p:spPr>
          <a:xfrm>
            <a:off x="11351705" y="2810914"/>
            <a:ext cx="840295" cy="369332"/>
          </a:xfrm>
          <a:prstGeom prst="rect">
            <a:avLst/>
          </a:prstGeom>
          <a:noFill/>
        </p:spPr>
        <p:txBody>
          <a:bodyPr wrap="none" rtlCol="0">
            <a:spAutoFit/>
          </a:bodyPr>
          <a:lstStyle/>
          <a:p>
            <a:r>
              <a:rPr lang="en-GB" dirty="0"/>
              <a:t>11 mm</a:t>
            </a:r>
          </a:p>
        </p:txBody>
      </p:sp>
      <p:cxnSp>
        <p:nvCxnSpPr>
          <p:cNvPr id="9" name="Straight Arrow Connector 8"/>
          <p:cNvCxnSpPr/>
          <p:nvPr/>
        </p:nvCxnSpPr>
        <p:spPr>
          <a:xfrm flipV="1">
            <a:off x="11168022" y="2511256"/>
            <a:ext cx="0" cy="93198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0664921" y="2511256"/>
            <a:ext cx="358288" cy="1257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246253" y="1936751"/>
            <a:ext cx="1249060" cy="369332"/>
          </a:xfrm>
          <a:prstGeom prst="rect">
            <a:avLst/>
          </a:prstGeom>
          <a:noFill/>
        </p:spPr>
        <p:txBody>
          <a:bodyPr wrap="none" rtlCol="0">
            <a:spAutoFit/>
          </a:bodyPr>
          <a:lstStyle/>
          <a:p>
            <a:r>
              <a:rPr lang="en-GB" dirty="0"/>
              <a:t>6.6749 mm</a:t>
            </a:r>
          </a:p>
        </p:txBody>
      </p:sp>
      <p:pic>
        <p:nvPicPr>
          <p:cNvPr id="15" name="Picture 14"/>
          <p:cNvPicPr>
            <a:picLocks noChangeAspect="1"/>
          </p:cNvPicPr>
          <p:nvPr/>
        </p:nvPicPr>
        <p:blipFill>
          <a:blip r:embed="rId3"/>
          <a:stretch>
            <a:fillRect/>
          </a:stretch>
        </p:blipFill>
        <p:spPr>
          <a:xfrm>
            <a:off x="4563417" y="1817315"/>
            <a:ext cx="3930250" cy="3475654"/>
          </a:xfrm>
          <a:prstGeom prst="rect">
            <a:avLst/>
          </a:prstGeom>
        </p:spPr>
      </p:pic>
      <p:sp>
        <p:nvSpPr>
          <p:cNvPr id="3" name="TextBox 2"/>
          <p:cNvSpPr txBox="1"/>
          <p:nvPr/>
        </p:nvSpPr>
        <p:spPr>
          <a:xfrm>
            <a:off x="3497615" y="5989476"/>
            <a:ext cx="4012189" cy="369332"/>
          </a:xfrm>
          <a:prstGeom prst="rect">
            <a:avLst/>
          </a:prstGeom>
          <a:noFill/>
        </p:spPr>
        <p:txBody>
          <a:bodyPr wrap="none" rtlCol="0">
            <a:spAutoFit/>
          </a:bodyPr>
          <a:lstStyle/>
          <a:p>
            <a:r>
              <a:rPr lang="en-GB" i="1" dirty="0"/>
              <a:t>WFM </a:t>
            </a:r>
            <a:r>
              <a:rPr lang="en-GB" i="1" dirty="0" err="1"/>
              <a:t>wg</a:t>
            </a:r>
            <a:r>
              <a:rPr lang="en-GB" i="1" dirty="0"/>
              <a:t> dimensions EDMS No: 1182237</a:t>
            </a:r>
          </a:p>
        </p:txBody>
      </p:sp>
      <p:pic>
        <p:nvPicPr>
          <p:cNvPr id="16" name="Picture 15">
            <a:extLst>
              <a:ext uri="{FF2B5EF4-FFF2-40B4-BE49-F238E27FC236}">
                <a16:creationId xmlns:a16="http://schemas.microsoft.com/office/drawing/2014/main" id="{6356F1B2-50D3-4DFE-ACE7-F264BE502443}"/>
              </a:ext>
            </a:extLst>
          </p:cNvPr>
          <p:cNvPicPr>
            <a:picLocks noChangeAspect="1"/>
          </p:cNvPicPr>
          <p:nvPr/>
        </p:nvPicPr>
        <p:blipFill>
          <a:blip r:embed="rId4"/>
          <a:stretch>
            <a:fillRect/>
          </a:stretch>
        </p:blipFill>
        <p:spPr>
          <a:xfrm>
            <a:off x="7509804" y="5392865"/>
            <a:ext cx="4197742" cy="965943"/>
          </a:xfrm>
          <a:prstGeom prst="rect">
            <a:avLst/>
          </a:prstGeom>
        </p:spPr>
      </p:pic>
      <p:sp>
        <p:nvSpPr>
          <p:cNvPr id="17" name="Rectangle 16">
            <a:extLst>
              <a:ext uri="{FF2B5EF4-FFF2-40B4-BE49-F238E27FC236}">
                <a16:creationId xmlns:a16="http://schemas.microsoft.com/office/drawing/2014/main" id="{4B823E19-B4C2-4175-B037-4AA5D646A7DA}"/>
              </a:ext>
            </a:extLst>
          </p:cNvPr>
          <p:cNvSpPr/>
          <p:nvPr/>
        </p:nvSpPr>
        <p:spPr>
          <a:xfrm>
            <a:off x="1323800" y="3598411"/>
            <a:ext cx="2048607" cy="10374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654EAE90-D0AF-44AF-A36B-0A1108337349}"/>
              </a:ext>
            </a:extLst>
          </p:cNvPr>
          <p:cNvCxnSpPr/>
          <p:nvPr/>
        </p:nvCxnSpPr>
        <p:spPr>
          <a:xfrm>
            <a:off x="462154" y="4635903"/>
            <a:ext cx="360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A017684-C525-4C0B-AB66-7B6E4F0DDB82}"/>
              </a:ext>
            </a:extLst>
          </p:cNvPr>
          <p:cNvCxnSpPr/>
          <p:nvPr/>
        </p:nvCxnSpPr>
        <p:spPr>
          <a:xfrm rot="16200000">
            <a:off x="-869106" y="3285903"/>
            <a:ext cx="270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D474F5-8C06-4542-96A2-D7CD5BCDA5FD}"/>
              </a:ext>
            </a:extLst>
          </p:cNvPr>
          <p:cNvSpPr txBox="1"/>
          <p:nvPr/>
        </p:nvSpPr>
        <p:spPr>
          <a:xfrm>
            <a:off x="1114448" y="4635903"/>
            <a:ext cx="418704" cy="369332"/>
          </a:xfrm>
          <a:prstGeom prst="rect">
            <a:avLst/>
          </a:prstGeom>
          <a:noFill/>
        </p:spPr>
        <p:txBody>
          <a:bodyPr wrap="none" rtlCol="0">
            <a:spAutoFit/>
          </a:bodyPr>
          <a:lstStyle/>
          <a:p>
            <a:r>
              <a:rPr lang="en-GB" dirty="0"/>
              <a:t>17</a:t>
            </a:r>
          </a:p>
        </p:txBody>
      </p:sp>
      <p:sp>
        <p:nvSpPr>
          <p:cNvPr id="21" name="TextBox 20">
            <a:extLst>
              <a:ext uri="{FF2B5EF4-FFF2-40B4-BE49-F238E27FC236}">
                <a16:creationId xmlns:a16="http://schemas.microsoft.com/office/drawing/2014/main" id="{A65C19AA-E13D-4CF9-A595-BD9E125E7E13}"/>
              </a:ext>
            </a:extLst>
          </p:cNvPr>
          <p:cNvSpPr txBox="1"/>
          <p:nvPr/>
        </p:nvSpPr>
        <p:spPr>
          <a:xfrm>
            <a:off x="3107483" y="4635903"/>
            <a:ext cx="593432" cy="369332"/>
          </a:xfrm>
          <a:prstGeom prst="rect">
            <a:avLst/>
          </a:prstGeom>
          <a:noFill/>
        </p:spPr>
        <p:txBody>
          <a:bodyPr wrap="none" rtlCol="0">
            <a:spAutoFit/>
          </a:bodyPr>
          <a:lstStyle/>
          <a:p>
            <a:r>
              <a:rPr lang="en-GB" dirty="0"/>
              <a:t>25.7</a:t>
            </a:r>
          </a:p>
        </p:txBody>
      </p:sp>
      <p:sp>
        <p:nvSpPr>
          <p:cNvPr id="22" name="Rectangle 21">
            <a:extLst>
              <a:ext uri="{FF2B5EF4-FFF2-40B4-BE49-F238E27FC236}">
                <a16:creationId xmlns:a16="http://schemas.microsoft.com/office/drawing/2014/main" id="{13CBD902-5878-4793-9DA6-82ECC55B2AD0}"/>
              </a:ext>
            </a:extLst>
          </p:cNvPr>
          <p:cNvSpPr/>
          <p:nvPr/>
        </p:nvSpPr>
        <p:spPr>
          <a:xfrm>
            <a:off x="1719644" y="3877454"/>
            <a:ext cx="45719" cy="7584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F5CAFD1-939F-43CD-AE27-75E4BA2B7D75}"/>
              </a:ext>
            </a:extLst>
          </p:cNvPr>
          <p:cNvSpPr/>
          <p:nvPr/>
        </p:nvSpPr>
        <p:spPr>
          <a:xfrm>
            <a:off x="2886583" y="3877454"/>
            <a:ext cx="45719" cy="7584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F7D2F7F5-466B-43E1-B781-E0008D66CD4F}"/>
              </a:ext>
            </a:extLst>
          </p:cNvPr>
          <p:cNvSpPr txBox="1"/>
          <p:nvPr/>
        </p:nvSpPr>
        <p:spPr>
          <a:xfrm>
            <a:off x="1510292" y="4635902"/>
            <a:ext cx="418704" cy="369332"/>
          </a:xfrm>
          <a:prstGeom prst="rect">
            <a:avLst/>
          </a:prstGeom>
          <a:noFill/>
        </p:spPr>
        <p:txBody>
          <a:bodyPr wrap="none" rtlCol="0">
            <a:spAutoFit/>
          </a:bodyPr>
          <a:lstStyle/>
          <a:p>
            <a:r>
              <a:rPr lang="en-GB" dirty="0">
                <a:solidFill>
                  <a:srgbClr val="FF0000"/>
                </a:solidFill>
              </a:rPr>
              <a:t>18</a:t>
            </a:r>
          </a:p>
        </p:txBody>
      </p:sp>
      <p:sp>
        <p:nvSpPr>
          <p:cNvPr id="25" name="TextBox 24">
            <a:extLst>
              <a:ext uri="{FF2B5EF4-FFF2-40B4-BE49-F238E27FC236}">
                <a16:creationId xmlns:a16="http://schemas.microsoft.com/office/drawing/2014/main" id="{EA43748C-1443-4C1B-939A-151D6056AB7B}"/>
              </a:ext>
            </a:extLst>
          </p:cNvPr>
          <p:cNvSpPr txBox="1"/>
          <p:nvPr/>
        </p:nvSpPr>
        <p:spPr>
          <a:xfrm>
            <a:off x="2700090" y="4635902"/>
            <a:ext cx="418704" cy="369332"/>
          </a:xfrm>
          <a:prstGeom prst="rect">
            <a:avLst/>
          </a:prstGeom>
          <a:noFill/>
        </p:spPr>
        <p:txBody>
          <a:bodyPr wrap="none" rtlCol="0">
            <a:spAutoFit/>
          </a:bodyPr>
          <a:lstStyle/>
          <a:p>
            <a:r>
              <a:rPr lang="en-GB" dirty="0">
                <a:solidFill>
                  <a:srgbClr val="FF0000"/>
                </a:solidFill>
              </a:rPr>
              <a:t>24</a:t>
            </a:r>
          </a:p>
        </p:txBody>
      </p:sp>
      <p:sp>
        <p:nvSpPr>
          <p:cNvPr id="26" name="TextBox 25">
            <a:extLst>
              <a:ext uri="{FF2B5EF4-FFF2-40B4-BE49-F238E27FC236}">
                <a16:creationId xmlns:a16="http://schemas.microsoft.com/office/drawing/2014/main" id="{58009AAA-652E-4264-A391-EA660CBC0EAA}"/>
              </a:ext>
            </a:extLst>
          </p:cNvPr>
          <p:cNvSpPr txBox="1"/>
          <p:nvPr/>
        </p:nvSpPr>
        <p:spPr>
          <a:xfrm>
            <a:off x="4000928" y="4451236"/>
            <a:ext cx="566181" cy="369332"/>
          </a:xfrm>
          <a:prstGeom prst="rect">
            <a:avLst/>
          </a:prstGeom>
          <a:noFill/>
        </p:spPr>
        <p:txBody>
          <a:bodyPr wrap="none" rtlCol="0">
            <a:spAutoFit/>
          </a:bodyPr>
          <a:lstStyle/>
          <a:p>
            <a:r>
              <a:rPr lang="en-GB" dirty="0"/>
              <a:t>GHz</a:t>
            </a:r>
          </a:p>
        </p:txBody>
      </p:sp>
      <p:sp>
        <p:nvSpPr>
          <p:cNvPr id="27" name="TextBox 26">
            <a:extLst>
              <a:ext uri="{FF2B5EF4-FFF2-40B4-BE49-F238E27FC236}">
                <a16:creationId xmlns:a16="http://schemas.microsoft.com/office/drawing/2014/main" id="{BDAA5428-27A1-44CE-B480-B9272F4D2067}"/>
              </a:ext>
            </a:extLst>
          </p:cNvPr>
          <p:cNvSpPr txBox="1"/>
          <p:nvPr/>
        </p:nvSpPr>
        <p:spPr>
          <a:xfrm>
            <a:off x="1386944" y="5488729"/>
            <a:ext cx="2212465" cy="369332"/>
          </a:xfrm>
          <a:prstGeom prst="rect">
            <a:avLst/>
          </a:prstGeom>
          <a:noFill/>
        </p:spPr>
        <p:txBody>
          <a:bodyPr wrap="none" rtlCol="0">
            <a:spAutoFit/>
          </a:bodyPr>
          <a:lstStyle/>
          <a:p>
            <a:r>
              <a:rPr lang="en-GB" i="1" dirty="0">
                <a:solidFill>
                  <a:srgbClr val="FF0000"/>
                </a:solidFill>
              </a:rPr>
              <a:t>Harmonics of 1.5 GHz</a:t>
            </a:r>
          </a:p>
        </p:txBody>
      </p:sp>
      <p:cxnSp>
        <p:nvCxnSpPr>
          <p:cNvPr id="28" name="Straight Arrow Connector 27">
            <a:extLst>
              <a:ext uri="{FF2B5EF4-FFF2-40B4-BE49-F238E27FC236}">
                <a16:creationId xmlns:a16="http://schemas.microsoft.com/office/drawing/2014/main" id="{80826A70-605D-40D0-B933-C1F1896E374B}"/>
              </a:ext>
            </a:extLst>
          </p:cNvPr>
          <p:cNvCxnSpPr>
            <a:stCxn id="24" idx="2"/>
            <a:endCxn id="27" idx="0"/>
          </p:cNvCxnSpPr>
          <p:nvPr/>
        </p:nvCxnSpPr>
        <p:spPr>
          <a:xfrm>
            <a:off x="1719644" y="5005234"/>
            <a:ext cx="773533" cy="4834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F8C4C11-C4B5-4655-974A-4D7396889788}"/>
              </a:ext>
            </a:extLst>
          </p:cNvPr>
          <p:cNvCxnSpPr>
            <a:stCxn id="25" idx="2"/>
            <a:endCxn id="27" idx="0"/>
          </p:cNvCxnSpPr>
          <p:nvPr/>
        </p:nvCxnSpPr>
        <p:spPr>
          <a:xfrm flipH="1">
            <a:off x="2493177" y="5005234"/>
            <a:ext cx="416265" cy="4834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7EA3AC3-DCE3-44E0-8464-8C382334E23A}"/>
              </a:ext>
            </a:extLst>
          </p:cNvPr>
          <p:cNvCxnSpPr>
            <a:stCxn id="22" idx="0"/>
            <a:endCxn id="31" idx="2"/>
          </p:cNvCxnSpPr>
          <p:nvPr/>
        </p:nvCxnSpPr>
        <p:spPr>
          <a:xfrm flipH="1" flipV="1">
            <a:off x="1563786" y="2756527"/>
            <a:ext cx="178718" cy="11209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21ABC5F-95A7-43C7-A7AE-54B208DF007D}"/>
              </a:ext>
            </a:extLst>
          </p:cNvPr>
          <p:cNvSpPr txBox="1"/>
          <p:nvPr/>
        </p:nvSpPr>
        <p:spPr>
          <a:xfrm>
            <a:off x="779468" y="2387195"/>
            <a:ext cx="1568635" cy="369332"/>
          </a:xfrm>
          <a:prstGeom prst="rect">
            <a:avLst/>
          </a:prstGeom>
          <a:noFill/>
        </p:spPr>
        <p:txBody>
          <a:bodyPr wrap="none" rtlCol="0">
            <a:spAutoFit/>
          </a:bodyPr>
          <a:lstStyle/>
          <a:p>
            <a:r>
              <a:rPr lang="en-GB" dirty="0"/>
              <a:t>TM-like modes</a:t>
            </a:r>
          </a:p>
        </p:txBody>
      </p:sp>
      <p:sp>
        <p:nvSpPr>
          <p:cNvPr id="32" name="TextBox 31">
            <a:extLst>
              <a:ext uri="{FF2B5EF4-FFF2-40B4-BE49-F238E27FC236}">
                <a16:creationId xmlns:a16="http://schemas.microsoft.com/office/drawing/2014/main" id="{95D29014-696A-4260-B245-3D4485222DC5}"/>
              </a:ext>
            </a:extLst>
          </p:cNvPr>
          <p:cNvSpPr txBox="1"/>
          <p:nvPr/>
        </p:nvSpPr>
        <p:spPr>
          <a:xfrm>
            <a:off x="2955565" y="2865219"/>
            <a:ext cx="1483676" cy="369332"/>
          </a:xfrm>
          <a:prstGeom prst="rect">
            <a:avLst/>
          </a:prstGeom>
          <a:noFill/>
        </p:spPr>
        <p:txBody>
          <a:bodyPr wrap="none" rtlCol="0">
            <a:spAutoFit/>
          </a:bodyPr>
          <a:lstStyle/>
          <a:p>
            <a:r>
              <a:rPr lang="en-GB" dirty="0"/>
              <a:t>TE-like modes</a:t>
            </a:r>
          </a:p>
        </p:txBody>
      </p:sp>
      <p:cxnSp>
        <p:nvCxnSpPr>
          <p:cNvPr id="33" name="Straight Arrow Connector 32">
            <a:extLst>
              <a:ext uri="{FF2B5EF4-FFF2-40B4-BE49-F238E27FC236}">
                <a16:creationId xmlns:a16="http://schemas.microsoft.com/office/drawing/2014/main" id="{0961720B-A33E-46AB-B00C-1824E072DAED}"/>
              </a:ext>
            </a:extLst>
          </p:cNvPr>
          <p:cNvCxnSpPr>
            <a:endCxn id="32" idx="2"/>
          </p:cNvCxnSpPr>
          <p:nvPr/>
        </p:nvCxnSpPr>
        <p:spPr>
          <a:xfrm flipV="1">
            <a:off x="2914754" y="3234551"/>
            <a:ext cx="782649" cy="6562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032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8D97-7230-44BB-BDAC-F9946616656C}"/>
              </a:ext>
            </a:extLst>
          </p:cNvPr>
          <p:cNvSpPr>
            <a:spLocks noGrp="1"/>
          </p:cNvSpPr>
          <p:nvPr>
            <p:ph type="title"/>
          </p:nvPr>
        </p:nvSpPr>
        <p:spPr/>
        <p:txBody>
          <a:bodyPr/>
          <a:lstStyle/>
          <a:p>
            <a:r>
              <a:rPr lang="en-GB" dirty="0"/>
              <a:t>Mesh Views of Current Model (1)</a:t>
            </a:r>
          </a:p>
        </p:txBody>
      </p:sp>
      <p:pic>
        <p:nvPicPr>
          <p:cNvPr id="5" name="Picture 4">
            <a:extLst>
              <a:ext uri="{FF2B5EF4-FFF2-40B4-BE49-F238E27FC236}">
                <a16:creationId xmlns:a16="http://schemas.microsoft.com/office/drawing/2014/main" id="{99210A70-A1DA-4D85-8DB1-11224937BFA2}"/>
              </a:ext>
            </a:extLst>
          </p:cNvPr>
          <p:cNvPicPr>
            <a:picLocks noChangeAspect="1"/>
          </p:cNvPicPr>
          <p:nvPr/>
        </p:nvPicPr>
        <p:blipFill>
          <a:blip r:embed="rId2"/>
          <a:stretch>
            <a:fillRect/>
          </a:stretch>
        </p:blipFill>
        <p:spPr>
          <a:xfrm>
            <a:off x="838200" y="1690688"/>
            <a:ext cx="4695825" cy="4076700"/>
          </a:xfrm>
          <a:prstGeom prst="rect">
            <a:avLst/>
          </a:prstGeom>
        </p:spPr>
      </p:pic>
      <p:pic>
        <p:nvPicPr>
          <p:cNvPr id="7" name="Picture 6">
            <a:extLst>
              <a:ext uri="{FF2B5EF4-FFF2-40B4-BE49-F238E27FC236}">
                <a16:creationId xmlns:a16="http://schemas.microsoft.com/office/drawing/2014/main" id="{6DC573BD-2DB8-4AAB-8ADB-F79B1D8D1E29}"/>
              </a:ext>
            </a:extLst>
          </p:cNvPr>
          <p:cNvPicPr>
            <a:picLocks noChangeAspect="1"/>
          </p:cNvPicPr>
          <p:nvPr/>
        </p:nvPicPr>
        <p:blipFill>
          <a:blip r:embed="rId3"/>
          <a:stretch>
            <a:fillRect/>
          </a:stretch>
        </p:blipFill>
        <p:spPr>
          <a:xfrm>
            <a:off x="5893289" y="1613536"/>
            <a:ext cx="5101246" cy="4676774"/>
          </a:xfrm>
          <a:prstGeom prst="rect">
            <a:avLst/>
          </a:prstGeom>
        </p:spPr>
      </p:pic>
      <p:sp>
        <p:nvSpPr>
          <p:cNvPr id="8" name="TextBox 7">
            <a:extLst>
              <a:ext uri="{FF2B5EF4-FFF2-40B4-BE49-F238E27FC236}">
                <a16:creationId xmlns:a16="http://schemas.microsoft.com/office/drawing/2014/main" id="{D260EA7D-0D95-4366-B4A1-197631FE869F}"/>
              </a:ext>
            </a:extLst>
          </p:cNvPr>
          <p:cNvSpPr txBox="1"/>
          <p:nvPr/>
        </p:nvSpPr>
        <p:spPr>
          <a:xfrm>
            <a:off x="838200" y="5861002"/>
            <a:ext cx="3315331" cy="646331"/>
          </a:xfrm>
          <a:prstGeom prst="rect">
            <a:avLst/>
          </a:prstGeom>
          <a:noFill/>
        </p:spPr>
        <p:txBody>
          <a:bodyPr wrap="none" rtlCol="0">
            <a:spAutoFit/>
          </a:bodyPr>
          <a:lstStyle/>
          <a:p>
            <a:r>
              <a:rPr lang="en-GB" dirty="0"/>
              <a:t>Automatic meshing applied.</a:t>
            </a:r>
          </a:p>
          <a:p>
            <a:r>
              <a:rPr lang="en-GB" dirty="0"/>
              <a:t>Beam length affects the meshing.</a:t>
            </a:r>
          </a:p>
        </p:txBody>
      </p:sp>
      <p:sp>
        <p:nvSpPr>
          <p:cNvPr id="9" name="Rectangle: Rounded Corners 8">
            <a:extLst>
              <a:ext uri="{FF2B5EF4-FFF2-40B4-BE49-F238E27FC236}">
                <a16:creationId xmlns:a16="http://schemas.microsoft.com/office/drawing/2014/main" id="{72E46DF7-D2BE-4680-B7D5-0E9C17C4A532}"/>
              </a:ext>
            </a:extLst>
          </p:cNvPr>
          <p:cNvSpPr/>
          <p:nvPr/>
        </p:nvSpPr>
        <p:spPr>
          <a:xfrm>
            <a:off x="6281530" y="1690688"/>
            <a:ext cx="4542183" cy="64500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87172C16-377A-4FDC-B2AB-785A06B26DB7}"/>
              </a:ext>
            </a:extLst>
          </p:cNvPr>
          <p:cNvSpPr/>
          <p:nvPr/>
        </p:nvSpPr>
        <p:spPr>
          <a:xfrm>
            <a:off x="6172820" y="5167312"/>
            <a:ext cx="4542183" cy="64500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80E77D4-D99F-4783-8063-39A282BEEC93}"/>
              </a:ext>
            </a:extLst>
          </p:cNvPr>
          <p:cNvSpPr/>
          <p:nvPr/>
        </p:nvSpPr>
        <p:spPr>
          <a:xfrm rot="5400000">
            <a:off x="7938669" y="3667995"/>
            <a:ext cx="4542183" cy="64500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8253AD2-91E0-43CA-90AD-AF63EC8DF361}"/>
              </a:ext>
            </a:extLst>
          </p:cNvPr>
          <p:cNvSpPr/>
          <p:nvPr/>
        </p:nvSpPr>
        <p:spPr>
          <a:xfrm rot="5400000">
            <a:off x="4766116" y="3629419"/>
            <a:ext cx="4542183" cy="64500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E8A63CA-4474-45FF-BD8C-7F4C25430429}"/>
              </a:ext>
            </a:extLst>
          </p:cNvPr>
          <p:cNvSpPr txBox="1"/>
          <p:nvPr/>
        </p:nvSpPr>
        <p:spPr>
          <a:xfrm>
            <a:off x="9143716" y="445515"/>
            <a:ext cx="2569348" cy="1200329"/>
          </a:xfrm>
          <a:prstGeom prst="rect">
            <a:avLst/>
          </a:prstGeom>
          <a:noFill/>
        </p:spPr>
        <p:txBody>
          <a:bodyPr wrap="square" rtlCol="0">
            <a:spAutoFit/>
          </a:bodyPr>
          <a:lstStyle/>
          <a:p>
            <a:r>
              <a:rPr lang="en-GB" b="1" i="1" dirty="0">
                <a:solidFill>
                  <a:srgbClr val="FF0000"/>
                </a:solidFill>
              </a:rPr>
              <a:t>These parts have this meshing shape due to coaxial antenna dimensions.</a:t>
            </a:r>
          </a:p>
        </p:txBody>
      </p:sp>
      <p:cxnSp>
        <p:nvCxnSpPr>
          <p:cNvPr id="15" name="Straight Arrow Connector 14">
            <a:extLst>
              <a:ext uri="{FF2B5EF4-FFF2-40B4-BE49-F238E27FC236}">
                <a16:creationId xmlns:a16="http://schemas.microsoft.com/office/drawing/2014/main" id="{0C7BB0D8-82FB-4515-92F8-EEBE18482B32}"/>
              </a:ext>
            </a:extLst>
          </p:cNvPr>
          <p:cNvCxnSpPr>
            <a:cxnSpLocks/>
            <a:stCxn id="13" idx="1"/>
            <a:endCxn id="7" idx="0"/>
          </p:cNvCxnSpPr>
          <p:nvPr/>
        </p:nvCxnSpPr>
        <p:spPr>
          <a:xfrm flipH="1">
            <a:off x="8443912" y="1045680"/>
            <a:ext cx="699804" cy="5678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937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8D97-7230-44BB-BDAC-F9946616656C}"/>
              </a:ext>
            </a:extLst>
          </p:cNvPr>
          <p:cNvSpPr>
            <a:spLocks noGrp="1"/>
          </p:cNvSpPr>
          <p:nvPr>
            <p:ph type="title"/>
          </p:nvPr>
        </p:nvSpPr>
        <p:spPr/>
        <p:txBody>
          <a:bodyPr/>
          <a:lstStyle/>
          <a:p>
            <a:r>
              <a:rPr lang="en-GB" dirty="0"/>
              <a:t>Mesh Views of Current Model (2)</a:t>
            </a:r>
          </a:p>
        </p:txBody>
      </p:sp>
      <p:pic>
        <p:nvPicPr>
          <p:cNvPr id="5" name="Picture 4">
            <a:extLst>
              <a:ext uri="{FF2B5EF4-FFF2-40B4-BE49-F238E27FC236}">
                <a16:creationId xmlns:a16="http://schemas.microsoft.com/office/drawing/2014/main" id="{5DB2F0F6-F487-4A22-89B1-EB6CFC0A5E22}"/>
              </a:ext>
            </a:extLst>
          </p:cNvPr>
          <p:cNvPicPr>
            <a:picLocks noChangeAspect="1"/>
          </p:cNvPicPr>
          <p:nvPr/>
        </p:nvPicPr>
        <p:blipFill>
          <a:blip r:embed="rId2"/>
          <a:stretch>
            <a:fillRect/>
          </a:stretch>
        </p:blipFill>
        <p:spPr>
          <a:xfrm>
            <a:off x="96267" y="1892658"/>
            <a:ext cx="3262396" cy="3782778"/>
          </a:xfrm>
          <a:prstGeom prst="rect">
            <a:avLst/>
          </a:prstGeom>
        </p:spPr>
      </p:pic>
      <p:pic>
        <p:nvPicPr>
          <p:cNvPr id="8" name="Picture 7">
            <a:extLst>
              <a:ext uri="{FF2B5EF4-FFF2-40B4-BE49-F238E27FC236}">
                <a16:creationId xmlns:a16="http://schemas.microsoft.com/office/drawing/2014/main" id="{E6469CAB-6724-4776-9319-A0DB936B1C50}"/>
              </a:ext>
            </a:extLst>
          </p:cNvPr>
          <p:cNvPicPr>
            <a:picLocks noChangeAspect="1"/>
          </p:cNvPicPr>
          <p:nvPr/>
        </p:nvPicPr>
        <p:blipFill>
          <a:blip r:embed="rId3"/>
          <a:stretch>
            <a:fillRect/>
          </a:stretch>
        </p:blipFill>
        <p:spPr>
          <a:xfrm>
            <a:off x="3419346" y="1645187"/>
            <a:ext cx="8676387" cy="4277720"/>
          </a:xfrm>
          <a:prstGeom prst="rect">
            <a:avLst/>
          </a:prstGeom>
        </p:spPr>
      </p:pic>
    </p:spTree>
    <p:extLst>
      <p:ext uri="{BB962C8B-B14F-4D97-AF65-F5344CB8AC3E}">
        <p14:creationId xmlns:p14="http://schemas.microsoft.com/office/powerpoint/2010/main" val="1201765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2E97-A5BF-417B-B5DF-3BF38A99D41D}"/>
              </a:ext>
            </a:extLst>
          </p:cNvPr>
          <p:cNvSpPr>
            <a:spLocks noGrp="1"/>
          </p:cNvSpPr>
          <p:nvPr>
            <p:ph type="title"/>
          </p:nvPr>
        </p:nvSpPr>
        <p:spPr/>
        <p:txBody>
          <a:bodyPr/>
          <a:lstStyle/>
          <a:p>
            <a:r>
              <a:rPr lang="en-GB" dirty="0"/>
              <a:t>Preliminary Results</a:t>
            </a:r>
          </a:p>
        </p:txBody>
      </p:sp>
      <p:sp>
        <p:nvSpPr>
          <p:cNvPr id="5" name="TextBox 4">
            <a:extLst>
              <a:ext uri="{FF2B5EF4-FFF2-40B4-BE49-F238E27FC236}">
                <a16:creationId xmlns:a16="http://schemas.microsoft.com/office/drawing/2014/main" id="{F7B944D0-8C41-4AC1-9DC6-D46C53EBB577}"/>
              </a:ext>
            </a:extLst>
          </p:cNvPr>
          <p:cNvSpPr txBox="1"/>
          <p:nvPr/>
        </p:nvSpPr>
        <p:spPr>
          <a:xfrm>
            <a:off x="8678161" y="2249758"/>
            <a:ext cx="3439948" cy="3139321"/>
          </a:xfrm>
          <a:prstGeom prst="rect">
            <a:avLst/>
          </a:prstGeom>
          <a:noFill/>
        </p:spPr>
        <p:txBody>
          <a:bodyPr wrap="square" rtlCol="0">
            <a:spAutoFit/>
          </a:bodyPr>
          <a:lstStyle/>
          <a:p>
            <a:pPr marL="285750" indent="-285750">
              <a:buFont typeface="Arial" panose="020B0604020202020204" pitchFamily="34" charset="0"/>
              <a:buChar char="•"/>
            </a:pPr>
            <a:r>
              <a:rPr lang="en-GB" dirty="0"/>
              <a:t>Plots for 35, 225 and 354 </a:t>
            </a:r>
            <a:r>
              <a:rPr lang="en-GB" dirty="0" err="1"/>
              <a:t>pC</a:t>
            </a:r>
            <a:endParaRPr lang="en-GB" dirty="0"/>
          </a:p>
          <a:p>
            <a:r>
              <a:rPr lang="en-GB" dirty="0"/>
              <a:t>      (WFM signals for single bunch)</a:t>
            </a:r>
          </a:p>
          <a:p>
            <a:endParaRPr lang="en-GB" dirty="0"/>
          </a:p>
          <a:p>
            <a:pPr marL="285750" indent="-285750">
              <a:buFont typeface="Arial" panose="020B0604020202020204" pitchFamily="34" charset="0"/>
              <a:buChar char="•"/>
            </a:pPr>
            <a:r>
              <a:rPr lang="en-GB" dirty="0"/>
              <a:t>WFM - TM Port 1 signals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No beam offset (top) and +2 mm horizontal beam offset (bottom)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i="1" dirty="0">
                <a:solidFill>
                  <a:srgbClr val="FF0000"/>
                </a:solidFill>
              </a:rPr>
              <a:t>WFM signal amplitude changes linearly with charge</a:t>
            </a:r>
          </a:p>
        </p:txBody>
      </p:sp>
      <p:sp>
        <p:nvSpPr>
          <p:cNvPr id="6" name="Arrow: Right 5">
            <a:extLst>
              <a:ext uri="{FF2B5EF4-FFF2-40B4-BE49-F238E27FC236}">
                <a16:creationId xmlns:a16="http://schemas.microsoft.com/office/drawing/2014/main" id="{871C7AC9-D676-4A70-8E19-A4738622B0C6}"/>
              </a:ext>
            </a:extLst>
          </p:cNvPr>
          <p:cNvSpPr/>
          <p:nvPr/>
        </p:nvSpPr>
        <p:spPr>
          <a:xfrm>
            <a:off x="4246094" y="2530438"/>
            <a:ext cx="397918" cy="18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rrow: Right 6">
            <a:extLst>
              <a:ext uri="{FF2B5EF4-FFF2-40B4-BE49-F238E27FC236}">
                <a16:creationId xmlns:a16="http://schemas.microsoft.com/office/drawing/2014/main" id="{50FC3133-FDC2-4A35-A803-D2F3E699B7E4}"/>
              </a:ext>
            </a:extLst>
          </p:cNvPr>
          <p:cNvSpPr/>
          <p:nvPr/>
        </p:nvSpPr>
        <p:spPr>
          <a:xfrm>
            <a:off x="4303278" y="5099410"/>
            <a:ext cx="397918" cy="18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Chart, line chart&#10;&#10;Description automatically generated">
            <a:extLst>
              <a:ext uri="{FF2B5EF4-FFF2-40B4-BE49-F238E27FC236}">
                <a16:creationId xmlns:a16="http://schemas.microsoft.com/office/drawing/2014/main" id="{DD199CFB-2208-40B3-B289-39CB2E16327C}"/>
              </a:ext>
            </a:extLst>
          </p:cNvPr>
          <p:cNvPicPr>
            <a:picLocks noChangeAspect="1"/>
          </p:cNvPicPr>
          <p:nvPr/>
        </p:nvPicPr>
        <p:blipFill>
          <a:blip r:embed="rId2"/>
          <a:stretch>
            <a:fillRect/>
          </a:stretch>
        </p:blipFill>
        <p:spPr>
          <a:xfrm>
            <a:off x="708578" y="1305920"/>
            <a:ext cx="3473508" cy="2581662"/>
          </a:xfrm>
          <a:prstGeom prst="rect">
            <a:avLst/>
          </a:prstGeom>
        </p:spPr>
      </p:pic>
      <p:pic>
        <p:nvPicPr>
          <p:cNvPr id="9" name="Picture 8" descr="Chart, histogram&#10;&#10;Description automatically generated">
            <a:extLst>
              <a:ext uri="{FF2B5EF4-FFF2-40B4-BE49-F238E27FC236}">
                <a16:creationId xmlns:a16="http://schemas.microsoft.com/office/drawing/2014/main" id="{12BF1304-1772-4CE6-8287-34082F238750}"/>
              </a:ext>
            </a:extLst>
          </p:cNvPr>
          <p:cNvPicPr>
            <a:picLocks noChangeAspect="1"/>
          </p:cNvPicPr>
          <p:nvPr/>
        </p:nvPicPr>
        <p:blipFill>
          <a:blip r:embed="rId3"/>
          <a:stretch>
            <a:fillRect/>
          </a:stretch>
        </p:blipFill>
        <p:spPr>
          <a:xfrm>
            <a:off x="4867861" y="1311871"/>
            <a:ext cx="3511913" cy="2581662"/>
          </a:xfrm>
          <a:prstGeom prst="rect">
            <a:avLst/>
          </a:prstGeom>
        </p:spPr>
      </p:pic>
      <p:pic>
        <p:nvPicPr>
          <p:cNvPr id="10" name="Picture 9" descr="Chart&#10;&#10;Description automatically generated">
            <a:extLst>
              <a:ext uri="{FF2B5EF4-FFF2-40B4-BE49-F238E27FC236}">
                <a16:creationId xmlns:a16="http://schemas.microsoft.com/office/drawing/2014/main" id="{C6A617A2-A9FD-421D-B415-3EAD732AB7D6}"/>
              </a:ext>
            </a:extLst>
          </p:cNvPr>
          <p:cNvPicPr>
            <a:picLocks noChangeAspect="1"/>
          </p:cNvPicPr>
          <p:nvPr/>
        </p:nvPicPr>
        <p:blipFill>
          <a:blip r:embed="rId4"/>
          <a:stretch>
            <a:fillRect/>
          </a:stretch>
        </p:blipFill>
        <p:spPr>
          <a:xfrm>
            <a:off x="708578" y="3895459"/>
            <a:ext cx="3537516" cy="2581662"/>
          </a:xfrm>
          <a:prstGeom prst="rect">
            <a:avLst/>
          </a:prstGeom>
        </p:spPr>
      </p:pic>
      <p:pic>
        <p:nvPicPr>
          <p:cNvPr id="11" name="Picture 10" descr="Chart, histogram&#10;&#10;Description automatically generated">
            <a:extLst>
              <a:ext uri="{FF2B5EF4-FFF2-40B4-BE49-F238E27FC236}">
                <a16:creationId xmlns:a16="http://schemas.microsoft.com/office/drawing/2014/main" id="{00019839-A098-4642-9788-9A0A6A52E1B2}"/>
              </a:ext>
            </a:extLst>
          </p:cNvPr>
          <p:cNvPicPr>
            <a:picLocks noChangeAspect="1"/>
          </p:cNvPicPr>
          <p:nvPr/>
        </p:nvPicPr>
        <p:blipFill>
          <a:blip r:embed="rId5"/>
          <a:stretch>
            <a:fillRect/>
          </a:stretch>
        </p:blipFill>
        <p:spPr>
          <a:xfrm>
            <a:off x="4867862" y="3887582"/>
            <a:ext cx="3511913" cy="2581662"/>
          </a:xfrm>
          <a:prstGeom prst="rect">
            <a:avLst/>
          </a:prstGeom>
        </p:spPr>
      </p:pic>
      <p:sp>
        <p:nvSpPr>
          <p:cNvPr id="3" name="Slide Number Placeholder 2">
            <a:extLst>
              <a:ext uri="{FF2B5EF4-FFF2-40B4-BE49-F238E27FC236}">
                <a16:creationId xmlns:a16="http://schemas.microsoft.com/office/drawing/2014/main" id="{237D0195-0D78-40E2-92F3-17C02BF37D94}"/>
              </a:ext>
            </a:extLst>
          </p:cNvPr>
          <p:cNvSpPr>
            <a:spLocks noGrp="1"/>
          </p:cNvSpPr>
          <p:nvPr>
            <p:ph type="sldNum" sz="quarter" idx="12"/>
          </p:nvPr>
        </p:nvSpPr>
        <p:spPr/>
        <p:txBody>
          <a:bodyPr/>
          <a:lstStyle/>
          <a:p>
            <a:fld id="{E5A1F607-FAF0-4297-ABA1-550AA01CF46D}" type="slidenum">
              <a:rPr lang="en-GB" smtClean="0"/>
              <a:t>39</a:t>
            </a:fld>
            <a:endParaRPr lang="en-GB"/>
          </a:p>
        </p:txBody>
      </p:sp>
    </p:spTree>
    <p:extLst>
      <p:ext uri="{BB962C8B-B14F-4D97-AF65-F5344CB8AC3E}">
        <p14:creationId xmlns:p14="http://schemas.microsoft.com/office/powerpoint/2010/main" val="333521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DC86-3778-432B-B7A2-8678C0AFF6EF}"/>
              </a:ext>
            </a:extLst>
          </p:cNvPr>
          <p:cNvSpPr>
            <a:spLocks noGrp="1"/>
          </p:cNvSpPr>
          <p:nvPr>
            <p:ph type="title"/>
          </p:nvPr>
        </p:nvSpPr>
        <p:spPr/>
        <p:txBody>
          <a:bodyPr>
            <a:normAutofit/>
          </a:bodyPr>
          <a:lstStyle/>
          <a:p>
            <a:r>
              <a:rPr lang="tr-TR" sz="4000" b="1" dirty="0" err="1"/>
              <a:t>Introduction</a:t>
            </a:r>
            <a:r>
              <a:rPr lang="tr-TR" sz="4000" b="1" dirty="0"/>
              <a:t> – </a:t>
            </a:r>
            <a:r>
              <a:rPr lang="tr-TR" sz="4000" b="1" dirty="0" err="1"/>
              <a:t>Thesis</a:t>
            </a:r>
            <a:r>
              <a:rPr lang="tr-TR" sz="4000" b="1" dirty="0"/>
              <a:t> </a:t>
            </a:r>
            <a:r>
              <a:rPr lang="tr-TR" sz="4000" b="1" dirty="0" err="1"/>
              <a:t>Work</a:t>
            </a:r>
            <a:endParaRPr lang="en-GB" sz="4000" b="1" dirty="0"/>
          </a:p>
        </p:txBody>
      </p:sp>
      <p:sp>
        <p:nvSpPr>
          <p:cNvPr id="3" name="Content Placeholder 2">
            <a:extLst>
              <a:ext uri="{FF2B5EF4-FFF2-40B4-BE49-F238E27FC236}">
                <a16:creationId xmlns:a16="http://schemas.microsoft.com/office/drawing/2014/main" id="{81A4F827-E5DA-4835-827E-E8A84D6C7841}"/>
              </a:ext>
            </a:extLst>
          </p:cNvPr>
          <p:cNvSpPr>
            <a:spLocks noGrp="1"/>
          </p:cNvSpPr>
          <p:nvPr>
            <p:ph idx="1"/>
          </p:nvPr>
        </p:nvSpPr>
        <p:spPr>
          <a:xfrm>
            <a:off x="838200" y="1878954"/>
            <a:ext cx="10515600" cy="819425"/>
          </a:xfrm>
        </p:spPr>
        <p:txBody>
          <a:bodyPr>
            <a:normAutofit/>
          </a:bodyPr>
          <a:lstStyle/>
          <a:p>
            <a:pPr>
              <a:lnSpc>
                <a:spcPct val="100000"/>
              </a:lnSpc>
            </a:pPr>
            <a:r>
              <a:rPr lang="tr-TR" sz="1800" dirty="0" err="1"/>
              <a:t>All</a:t>
            </a:r>
            <a:r>
              <a:rPr lang="tr-TR" sz="1800" dirty="0"/>
              <a:t> </a:t>
            </a:r>
            <a:r>
              <a:rPr lang="tr-TR" sz="1800" dirty="0" err="1"/>
              <a:t>the</a:t>
            </a:r>
            <a:r>
              <a:rPr lang="tr-TR" sz="1800" dirty="0"/>
              <a:t> RF network </a:t>
            </a:r>
            <a:r>
              <a:rPr lang="tr-TR" sz="1800" dirty="0" err="1"/>
              <a:t>components</a:t>
            </a:r>
            <a:r>
              <a:rPr lang="tr-TR" sz="1800" dirty="0"/>
              <a:t> of </a:t>
            </a:r>
            <a:r>
              <a:rPr lang="tr-TR" sz="1800" b="1" dirty="0" err="1"/>
              <a:t>the</a:t>
            </a:r>
            <a:r>
              <a:rPr lang="tr-TR" sz="1800" b="1" dirty="0"/>
              <a:t> X-</a:t>
            </a:r>
            <a:r>
              <a:rPr lang="tr-TR" sz="1800" b="1" dirty="0" err="1"/>
              <a:t>Band</a:t>
            </a:r>
            <a:r>
              <a:rPr lang="tr-TR" sz="1800" b="1" dirty="0"/>
              <a:t> </a:t>
            </a:r>
            <a:r>
              <a:rPr lang="tr-TR" sz="1800" b="1" dirty="0" err="1"/>
              <a:t>module</a:t>
            </a:r>
            <a:r>
              <a:rPr lang="tr-TR" sz="1800" b="1" dirty="0"/>
              <a:t> </a:t>
            </a:r>
            <a:r>
              <a:rPr lang="tr-TR" sz="1800" dirty="0"/>
              <a:t>has </a:t>
            </a:r>
            <a:r>
              <a:rPr lang="tr-TR" sz="1800" dirty="0" err="1"/>
              <a:t>to</a:t>
            </a:r>
            <a:r>
              <a:rPr lang="tr-TR" sz="1800" dirty="0"/>
              <a:t> be as </a:t>
            </a:r>
            <a:r>
              <a:rPr lang="tr-TR" sz="1800" dirty="0" err="1"/>
              <a:t>small</a:t>
            </a:r>
            <a:r>
              <a:rPr lang="tr-TR" sz="1800" dirty="0"/>
              <a:t> as </a:t>
            </a:r>
            <a:r>
              <a:rPr lang="tr-TR" sz="1800" dirty="0" err="1"/>
              <a:t>possible</a:t>
            </a:r>
            <a:r>
              <a:rPr lang="tr-TR" sz="1800" dirty="0"/>
              <a:t> </a:t>
            </a:r>
            <a:r>
              <a:rPr lang="tr-TR" sz="1800" dirty="0" err="1"/>
              <a:t>to</a:t>
            </a:r>
            <a:r>
              <a:rPr lang="tr-TR" sz="1800" dirty="0"/>
              <a:t> </a:t>
            </a:r>
            <a:r>
              <a:rPr lang="tr-TR" sz="1800" dirty="0" err="1"/>
              <a:t>keep</a:t>
            </a:r>
            <a:r>
              <a:rPr lang="tr-TR" sz="1800" dirty="0"/>
              <a:t> </a:t>
            </a:r>
            <a:r>
              <a:rPr lang="tr-TR" sz="1800" dirty="0" err="1"/>
              <a:t>the</a:t>
            </a:r>
            <a:r>
              <a:rPr lang="tr-TR" sz="1800" dirty="0"/>
              <a:t> </a:t>
            </a:r>
            <a:r>
              <a:rPr lang="tr-TR" sz="1800" b="1" dirty="0" err="1"/>
              <a:t>compact</a:t>
            </a:r>
            <a:r>
              <a:rPr lang="tr-TR" sz="1800" b="1" dirty="0"/>
              <a:t> </a:t>
            </a:r>
            <a:r>
              <a:rPr lang="tr-TR" sz="1800" b="1" dirty="0" err="1"/>
              <a:t>footprint</a:t>
            </a:r>
            <a:r>
              <a:rPr lang="tr-TR" sz="1800" b="1" dirty="0"/>
              <a:t> </a:t>
            </a:r>
            <a:r>
              <a:rPr lang="tr-TR" sz="1800" dirty="0" err="1"/>
              <a:t>with</a:t>
            </a:r>
            <a:r>
              <a:rPr lang="tr-TR" sz="1800" dirty="0"/>
              <a:t> </a:t>
            </a:r>
            <a:r>
              <a:rPr lang="tr-TR" sz="1800" b="1" dirty="0" err="1"/>
              <a:t>high</a:t>
            </a:r>
            <a:r>
              <a:rPr lang="tr-TR" sz="1800" b="1" dirty="0"/>
              <a:t> </a:t>
            </a:r>
            <a:r>
              <a:rPr lang="tr-TR" sz="1800" b="1" dirty="0" err="1"/>
              <a:t>power</a:t>
            </a:r>
            <a:r>
              <a:rPr lang="tr-TR" sz="1800" b="1" dirty="0"/>
              <a:t> </a:t>
            </a:r>
            <a:r>
              <a:rPr lang="tr-TR" sz="1800" b="1" dirty="0" err="1"/>
              <a:t>handling</a:t>
            </a:r>
            <a:r>
              <a:rPr lang="tr-TR" sz="1800" b="1" dirty="0"/>
              <a:t> </a:t>
            </a:r>
            <a:r>
              <a:rPr lang="tr-TR" sz="1800" b="1" dirty="0" err="1"/>
              <a:t>capability</a:t>
            </a:r>
            <a:r>
              <a:rPr lang="tr-TR" sz="1800" dirty="0"/>
              <a:t>.</a:t>
            </a:r>
          </a:p>
        </p:txBody>
      </p:sp>
      <p:sp>
        <p:nvSpPr>
          <p:cNvPr id="4" name="Rectangle 3">
            <a:extLst>
              <a:ext uri="{FF2B5EF4-FFF2-40B4-BE49-F238E27FC236}">
                <a16:creationId xmlns:a16="http://schemas.microsoft.com/office/drawing/2014/main" id="{21DADB92-E984-430A-A0C2-87F2D4B3721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3</a:t>
            </a:r>
            <a:endParaRPr lang="en-GB" dirty="0"/>
          </a:p>
        </p:txBody>
      </p:sp>
      <p:sp>
        <p:nvSpPr>
          <p:cNvPr id="7" name="TextBox 6">
            <a:extLst>
              <a:ext uri="{FF2B5EF4-FFF2-40B4-BE49-F238E27FC236}">
                <a16:creationId xmlns:a16="http://schemas.microsoft.com/office/drawing/2014/main" id="{39EADB11-7B52-4057-9164-A836EDE6A65E}"/>
              </a:ext>
            </a:extLst>
          </p:cNvPr>
          <p:cNvSpPr txBox="1"/>
          <p:nvPr/>
        </p:nvSpPr>
        <p:spPr>
          <a:xfrm>
            <a:off x="838200" y="6077471"/>
            <a:ext cx="11016728" cy="369332"/>
          </a:xfrm>
          <a:prstGeom prst="rect">
            <a:avLst/>
          </a:prstGeom>
          <a:noFill/>
        </p:spPr>
        <p:txBody>
          <a:bodyPr wrap="square" rtlCol="0">
            <a:spAutoFit/>
          </a:bodyPr>
          <a:lstStyle/>
          <a:p>
            <a:r>
              <a:rPr lang="tr-TR" sz="900" dirty="0"/>
              <a:t>[1]</a:t>
            </a:r>
            <a:r>
              <a:rPr lang="en-GB" sz="900" dirty="0"/>
              <a:t> </a:t>
            </a:r>
            <a:r>
              <a:rPr lang="it-IT" sz="900" dirty="0">
                <a:effectLst/>
                <a:ea typeface="Times New Roman" panose="02020603050405020304" pitchFamily="18" charset="0"/>
              </a:rPr>
              <a:t>Aicheler, M., Burrows, P., Draper, M., Garvey, T., Lebrun, P., Peach, K., Phinney, N., Schmickler, H., Schulte, D., &amp; Toge, N. (Eds.). (2012). </a:t>
            </a:r>
            <a:r>
              <a:rPr lang="it-IT" sz="900" i="1" dirty="0">
                <a:effectLst/>
                <a:ea typeface="Times New Roman" panose="02020603050405020304" pitchFamily="18" charset="0"/>
              </a:rPr>
              <a:t>A Multi-TeV Linear Collider Based on CLIC Technology: CLIC Conceptual Design Report</a:t>
            </a:r>
            <a:r>
              <a:rPr lang="it-IT" sz="900" dirty="0">
                <a:effectLst/>
                <a:ea typeface="Times New Roman" panose="02020603050405020304" pitchFamily="18" charset="0"/>
              </a:rPr>
              <a:t>. </a:t>
            </a:r>
            <a:r>
              <a:rPr lang="it-IT" sz="900" u="sng" dirty="0">
                <a:effectLst/>
                <a:ea typeface="Calibri" panose="020F0502020204030204" pitchFamily="34" charset="0"/>
                <a:hlinkClick r:id="rId3">
                  <a:extLst>
                    <a:ext uri="{A12FA001-AC4F-418D-AE19-62706E023703}">
                      <ahyp:hlinkClr xmlns:ahyp="http://schemas.microsoft.com/office/drawing/2018/hyperlinkcolor" val="tx"/>
                    </a:ext>
                  </a:extLst>
                </a:hlinkClick>
              </a:rPr>
              <a:t>https://doi.org/10.5170/CERN-2012-007</a:t>
            </a:r>
            <a:endParaRPr lang="en-GB" sz="900" dirty="0">
              <a:effectLst/>
              <a:ea typeface="Times New Roman" panose="02020603050405020304" pitchFamily="18" charset="0"/>
            </a:endParaRPr>
          </a:p>
        </p:txBody>
      </p:sp>
      <p:pic>
        <p:nvPicPr>
          <p:cNvPr id="8" name="Picture 7">
            <a:extLst>
              <a:ext uri="{FF2B5EF4-FFF2-40B4-BE49-F238E27FC236}">
                <a16:creationId xmlns:a16="http://schemas.microsoft.com/office/drawing/2014/main" id="{543D7EA6-A271-4F93-821E-777504F68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114" y="2742344"/>
            <a:ext cx="4896686" cy="3252037"/>
          </a:xfrm>
          <a:prstGeom prst="rect">
            <a:avLst/>
          </a:prstGeom>
        </p:spPr>
      </p:pic>
      <p:sp>
        <p:nvSpPr>
          <p:cNvPr id="10" name="TextBox 9">
            <a:extLst>
              <a:ext uri="{FF2B5EF4-FFF2-40B4-BE49-F238E27FC236}">
                <a16:creationId xmlns:a16="http://schemas.microsoft.com/office/drawing/2014/main" id="{D2487CB5-B2D9-473D-9CC9-B471B16F9F65}"/>
              </a:ext>
            </a:extLst>
          </p:cNvPr>
          <p:cNvSpPr txBox="1"/>
          <p:nvPr/>
        </p:nvSpPr>
        <p:spPr>
          <a:xfrm>
            <a:off x="7690124" y="2412585"/>
            <a:ext cx="2788840" cy="338554"/>
          </a:xfrm>
          <a:prstGeom prst="rect">
            <a:avLst/>
          </a:prstGeom>
          <a:noFill/>
        </p:spPr>
        <p:txBody>
          <a:bodyPr wrap="none" rtlCol="0">
            <a:spAutoFit/>
          </a:bodyPr>
          <a:lstStyle/>
          <a:p>
            <a:r>
              <a:rPr lang="en-GB" sz="1600" b="1" i="1" dirty="0">
                <a:solidFill>
                  <a:srgbClr val="61A2E9"/>
                </a:solidFill>
              </a:rPr>
              <a:t>The CLIC Module RF System [</a:t>
            </a:r>
            <a:r>
              <a:rPr lang="tr-TR" sz="1600" b="1" i="1" dirty="0">
                <a:solidFill>
                  <a:srgbClr val="61A2E9"/>
                </a:solidFill>
              </a:rPr>
              <a:t>1</a:t>
            </a:r>
            <a:r>
              <a:rPr lang="en-GB" sz="1600" b="1" i="1" dirty="0">
                <a:solidFill>
                  <a:srgbClr val="61A2E9"/>
                </a:solidFill>
              </a:rPr>
              <a:t>]</a:t>
            </a:r>
            <a:endParaRPr lang="en-GB" sz="2000" b="1" i="1" dirty="0">
              <a:solidFill>
                <a:srgbClr val="61A2E9"/>
              </a:solidFill>
            </a:endParaRPr>
          </a:p>
        </p:txBody>
      </p:sp>
      <p:sp>
        <p:nvSpPr>
          <p:cNvPr id="12" name="Metin kutusu 11">
            <a:extLst>
              <a:ext uri="{FF2B5EF4-FFF2-40B4-BE49-F238E27FC236}">
                <a16:creationId xmlns:a16="http://schemas.microsoft.com/office/drawing/2014/main" id="{C8935189-3E8D-AAA1-1ED4-A21DFCC0E84A}"/>
              </a:ext>
            </a:extLst>
          </p:cNvPr>
          <p:cNvSpPr txBox="1"/>
          <p:nvPr/>
        </p:nvSpPr>
        <p:spPr>
          <a:xfrm>
            <a:off x="838200" y="3398866"/>
            <a:ext cx="5626395" cy="1938992"/>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GB" dirty="0"/>
              <a:t>In this work, we aimed to contribute the knowledge of X-Band acceleration technology with the study of </a:t>
            </a:r>
            <a:r>
              <a:rPr lang="en-GB" b="1" i="1" dirty="0"/>
              <a:t>two novel compact devices </a:t>
            </a:r>
            <a:r>
              <a:rPr lang="en-GB" dirty="0"/>
              <a:t>planning to be used in the CLIC Study:</a:t>
            </a:r>
          </a:p>
          <a:p>
            <a:pPr marL="742950" lvl="1" indent="-285750">
              <a:lnSpc>
                <a:spcPct val="100000"/>
              </a:lnSpc>
              <a:buFont typeface="Wingdings" panose="05000000000000000000" pitchFamily="2" charset="2"/>
              <a:buChar char="Ø"/>
            </a:pPr>
            <a:r>
              <a:rPr lang="en-GB" sz="1600" b="1" i="1" dirty="0">
                <a:solidFill>
                  <a:srgbClr val="FF0000"/>
                </a:solidFill>
              </a:rPr>
              <a:t>Wakefield Monitors (WFM) as Beam Position Monitors: Accuracy Measurements and Simulations</a:t>
            </a:r>
          </a:p>
          <a:p>
            <a:pPr marL="742950" lvl="1" indent="-285750">
              <a:lnSpc>
                <a:spcPct val="100000"/>
              </a:lnSpc>
              <a:buFont typeface="Wingdings" panose="05000000000000000000" pitchFamily="2" charset="2"/>
              <a:buChar char="Ø"/>
            </a:pPr>
            <a:r>
              <a:rPr lang="en-GB" sz="1600" b="1" i="1" dirty="0">
                <a:solidFill>
                  <a:srgbClr val="000099"/>
                </a:solidFill>
              </a:rPr>
              <a:t>Design and Construction of a 3D Printed Spiral Load</a:t>
            </a:r>
          </a:p>
        </p:txBody>
      </p:sp>
      <p:cxnSp>
        <p:nvCxnSpPr>
          <p:cNvPr id="14" name="Düz Ok Bağlayıcısı 13">
            <a:extLst>
              <a:ext uri="{FF2B5EF4-FFF2-40B4-BE49-F238E27FC236}">
                <a16:creationId xmlns:a16="http://schemas.microsoft.com/office/drawing/2014/main" id="{1773EC02-E6A0-986D-2B65-499559A79D9B}"/>
              </a:ext>
            </a:extLst>
          </p:cNvPr>
          <p:cNvCxnSpPr/>
          <p:nvPr/>
        </p:nvCxnSpPr>
        <p:spPr>
          <a:xfrm flipH="1" flipV="1">
            <a:off x="9643730" y="5507665"/>
            <a:ext cx="318977" cy="486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3E9DB609-6D48-3B7A-82E8-EBA5C3BFACAF}"/>
              </a:ext>
            </a:extLst>
          </p:cNvPr>
          <p:cNvCxnSpPr>
            <a:cxnSpLocks/>
          </p:cNvCxnSpPr>
          <p:nvPr/>
        </p:nvCxnSpPr>
        <p:spPr>
          <a:xfrm flipH="1">
            <a:off x="9574619" y="3798697"/>
            <a:ext cx="290179" cy="3417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17">
            <a:extLst>
              <a:ext uri="{FF2B5EF4-FFF2-40B4-BE49-F238E27FC236}">
                <a16:creationId xmlns:a16="http://schemas.microsoft.com/office/drawing/2014/main" id="{66120914-681E-748A-E906-500AECF0A3D9}"/>
              </a:ext>
            </a:extLst>
          </p:cNvPr>
          <p:cNvCxnSpPr>
            <a:cxnSpLocks/>
          </p:cNvCxnSpPr>
          <p:nvPr/>
        </p:nvCxnSpPr>
        <p:spPr>
          <a:xfrm flipH="1">
            <a:off x="11022417" y="4366743"/>
            <a:ext cx="437707" cy="0"/>
          </a:xfrm>
          <a:prstGeom prst="straightConnector1">
            <a:avLst/>
          </a:prstGeom>
          <a:ln w="7620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9">
            <a:extLst>
              <a:ext uri="{FF2B5EF4-FFF2-40B4-BE49-F238E27FC236}">
                <a16:creationId xmlns:a16="http://schemas.microsoft.com/office/drawing/2014/main" id="{90712048-40A4-CACF-9149-6D07610A68EE}"/>
              </a:ext>
            </a:extLst>
          </p:cNvPr>
          <p:cNvCxnSpPr>
            <a:cxnSpLocks/>
          </p:cNvCxnSpPr>
          <p:nvPr/>
        </p:nvCxnSpPr>
        <p:spPr>
          <a:xfrm flipH="1">
            <a:off x="10292009" y="4519143"/>
            <a:ext cx="437707" cy="0"/>
          </a:xfrm>
          <a:prstGeom prst="straightConnector1">
            <a:avLst/>
          </a:prstGeom>
          <a:ln w="7620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a:extLst>
              <a:ext uri="{FF2B5EF4-FFF2-40B4-BE49-F238E27FC236}">
                <a16:creationId xmlns:a16="http://schemas.microsoft.com/office/drawing/2014/main" id="{A67141CD-17A0-D531-3ECF-B57FF7295ADD}"/>
              </a:ext>
            </a:extLst>
          </p:cNvPr>
          <p:cNvCxnSpPr>
            <a:cxnSpLocks/>
          </p:cNvCxnSpPr>
          <p:nvPr/>
        </p:nvCxnSpPr>
        <p:spPr>
          <a:xfrm rot="10800000" flipH="1">
            <a:off x="8097577" y="3915949"/>
            <a:ext cx="437707" cy="0"/>
          </a:xfrm>
          <a:prstGeom prst="straightConnector1">
            <a:avLst/>
          </a:prstGeom>
          <a:ln w="7620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a:extLst>
              <a:ext uri="{FF2B5EF4-FFF2-40B4-BE49-F238E27FC236}">
                <a16:creationId xmlns:a16="http://schemas.microsoft.com/office/drawing/2014/main" id="{518ECE8A-37F9-27D2-B6CD-AA585F91ED2A}"/>
              </a:ext>
            </a:extLst>
          </p:cNvPr>
          <p:cNvCxnSpPr>
            <a:cxnSpLocks/>
          </p:cNvCxnSpPr>
          <p:nvPr/>
        </p:nvCxnSpPr>
        <p:spPr>
          <a:xfrm>
            <a:off x="8097577" y="2998381"/>
            <a:ext cx="437706" cy="228455"/>
          </a:xfrm>
          <a:prstGeom prst="straightConnector1">
            <a:avLst/>
          </a:prstGeom>
          <a:ln w="7620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Düz Ok Bağlayıcısı 22">
            <a:extLst>
              <a:ext uri="{FF2B5EF4-FFF2-40B4-BE49-F238E27FC236}">
                <a16:creationId xmlns:a16="http://schemas.microsoft.com/office/drawing/2014/main" id="{D45E0654-63CA-722F-ED5E-EAADA5B5AC3C}"/>
              </a:ext>
            </a:extLst>
          </p:cNvPr>
          <p:cNvCxnSpPr>
            <a:cxnSpLocks/>
          </p:cNvCxnSpPr>
          <p:nvPr/>
        </p:nvCxnSpPr>
        <p:spPr>
          <a:xfrm flipH="1">
            <a:off x="9489559" y="3465386"/>
            <a:ext cx="473148" cy="370245"/>
          </a:xfrm>
          <a:prstGeom prst="straightConnector1">
            <a:avLst/>
          </a:prstGeom>
          <a:ln w="762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850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normAutofit/>
          </a:bodyPr>
          <a:lstStyle/>
          <a:p>
            <a:pPr lvl="1"/>
            <a:r>
              <a:rPr lang="en-GB" sz="3600" dirty="0">
                <a:latin typeface="+mj-lt"/>
              </a:rPr>
              <a:t>Response of WFM Signals to Distorted Bunch Trains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F613419-3874-4F93-9149-77EDA4E0345C}"/>
                  </a:ext>
                </a:extLst>
              </p:cNvPr>
              <p:cNvSpPr txBox="1"/>
              <p:nvPr/>
            </p:nvSpPr>
            <p:spPr>
              <a:xfrm>
                <a:off x="926689" y="4976242"/>
                <a:ext cx="9760976" cy="1200329"/>
              </a:xfrm>
              <a:prstGeom prst="rect">
                <a:avLst/>
              </a:prstGeom>
              <a:noFill/>
            </p:spPr>
            <p:txBody>
              <a:bodyPr wrap="square" rtlCol="0">
                <a:spAutoFit/>
              </a:bodyPr>
              <a:lstStyle/>
              <a:p>
                <a:pPr marL="285750" indent="-285750">
                  <a:buFont typeface="Arial" panose="020B0604020202020204" pitchFamily="34" charset="0"/>
                  <a:buChar char="•"/>
                </a:pPr>
                <a:r>
                  <a:rPr lang="en-GB" dirty="0"/>
                  <a:t>Least squares polynomial regression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𝑅</m:t>
                        </m:r>
                      </m:e>
                      <m:sup>
                        <m:r>
                          <a:rPr lang="en-GB" b="0" i="1" smtClean="0">
                            <a:latin typeface="Cambria Math" panose="02040503050406030204" pitchFamily="18" charset="0"/>
                          </a:rPr>
                          <m:t>2</m:t>
                        </m:r>
                      </m:sup>
                    </m:sSup>
                    <m:r>
                      <a:rPr lang="en-GB" b="0" i="1" smtClean="0">
                        <a:latin typeface="Cambria Math" panose="02040503050406030204" pitchFamily="18" charset="0"/>
                      </a:rPr>
                      <m:t>&gt;0.9</m:t>
                    </m:r>
                  </m:oMath>
                </a14:m>
                <a:r>
                  <a:rPr lang="en-GB" dirty="0"/>
                  <a:t>) for each beam scan sequence and minimum position estimation.</a:t>
                </a:r>
              </a:p>
              <a:p>
                <a:pPr marL="285750" indent="-285750">
                  <a:buFont typeface="Arial" panose="020B0604020202020204" pitchFamily="34" charset="0"/>
                  <a:buChar char="•"/>
                </a:pPr>
                <a:r>
                  <a:rPr lang="en-GB" dirty="0"/>
                  <a:t>Same procedure for 1000 iterations.</a:t>
                </a:r>
              </a:p>
              <a:p>
                <a:pPr marL="285750" indent="-285750">
                  <a:buFont typeface="Arial" panose="020B0604020202020204" pitchFamily="34" charset="0"/>
                  <a:buChar char="•"/>
                </a:pPr>
                <a:r>
                  <a:rPr lang="en-GB" dirty="0"/>
                  <a:t>Increase on minimum position differences between TE and TM signals with an increasing distortion.</a:t>
                </a:r>
              </a:p>
            </p:txBody>
          </p:sp>
        </mc:Choice>
        <mc:Fallback xmlns="">
          <p:sp>
            <p:nvSpPr>
              <p:cNvPr id="3" name="TextBox 2">
                <a:extLst>
                  <a:ext uri="{FF2B5EF4-FFF2-40B4-BE49-F238E27FC236}">
                    <a16:creationId xmlns:a16="http://schemas.microsoft.com/office/drawing/2014/main" id="{AF613419-3874-4F93-9149-77EDA4E0345C}"/>
                  </a:ext>
                </a:extLst>
              </p:cNvPr>
              <p:cNvSpPr txBox="1">
                <a:spLocks noRot="1" noChangeAspect="1" noMove="1" noResize="1" noEditPoints="1" noAdjustHandles="1" noChangeArrowheads="1" noChangeShapeType="1" noTextEdit="1"/>
              </p:cNvSpPr>
              <p:nvPr/>
            </p:nvSpPr>
            <p:spPr>
              <a:xfrm>
                <a:off x="926689" y="4976242"/>
                <a:ext cx="9760976" cy="1200329"/>
              </a:xfrm>
              <a:prstGeom prst="rect">
                <a:avLst/>
              </a:prstGeom>
              <a:blipFill>
                <a:blip r:embed="rId3"/>
                <a:stretch>
                  <a:fillRect l="-375" t="-2538" r="-250" b="-7107"/>
                </a:stretch>
              </a:blipFill>
            </p:spPr>
            <p:txBody>
              <a:bodyPr/>
              <a:lstStyle/>
              <a:p>
                <a:r>
                  <a:rPr lang="en-GB">
                    <a:noFill/>
                  </a:rPr>
                  <a:t> </a:t>
                </a:r>
              </a:p>
            </p:txBody>
          </p:sp>
        </mc:Fallback>
      </mc:AlternateContent>
      <p:pic>
        <p:nvPicPr>
          <p:cNvPr id="11" name="Picture 10">
            <a:extLst>
              <a:ext uri="{FF2B5EF4-FFF2-40B4-BE49-F238E27FC236}">
                <a16:creationId xmlns:a16="http://schemas.microsoft.com/office/drawing/2014/main" id="{8B0DBAD9-38AE-48A4-B470-DB7E46B2D45F}"/>
              </a:ext>
            </a:extLst>
          </p:cNvPr>
          <p:cNvPicPr>
            <a:picLocks noChangeAspect="1"/>
          </p:cNvPicPr>
          <p:nvPr/>
        </p:nvPicPr>
        <p:blipFill>
          <a:blip r:embed="rId4"/>
          <a:stretch>
            <a:fillRect/>
          </a:stretch>
        </p:blipFill>
        <p:spPr>
          <a:xfrm>
            <a:off x="8122445" y="1908519"/>
            <a:ext cx="3783338" cy="2638049"/>
          </a:xfrm>
          <a:prstGeom prst="rect">
            <a:avLst/>
          </a:prstGeom>
        </p:spPr>
      </p:pic>
      <p:pic>
        <p:nvPicPr>
          <p:cNvPr id="13" name="Picture 12">
            <a:extLst>
              <a:ext uri="{FF2B5EF4-FFF2-40B4-BE49-F238E27FC236}">
                <a16:creationId xmlns:a16="http://schemas.microsoft.com/office/drawing/2014/main" id="{9BBE7DC2-8B40-4D35-82EA-7F32551F9431}"/>
              </a:ext>
            </a:extLst>
          </p:cNvPr>
          <p:cNvPicPr>
            <a:picLocks noChangeAspect="1"/>
          </p:cNvPicPr>
          <p:nvPr/>
        </p:nvPicPr>
        <p:blipFill>
          <a:blip r:embed="rId5"/>
          <a:stretch>
            <a:fillRect/>
          </a:stretch>
        </p:blipFill>
        <p:spPr>
          <a:xfrm>
            <a:off x="4359681" y="1908519"/>
            <a:ext cx="3762764" cy="2638049"/>
          </a:xfrm>
          <a:prstGeom prst="rect">
            <a:avLst/>
          </a:prstGeom>
        </p:spPr>
      </p:pic>
      <p:sp>
        <p:nvSpPr>
          <p:cNvPr id="5" name="TextBox 4">
            <a:extLst>
              <a:ext uri="{FF2B5EF4-FFF2-40B4-BE49-F238E27FC236}">
                <a16:creationId xmlns:a16="http://schemas.microsoft.com/office/drawing/2014/main" id="{3F3531FC-6800-4991-8F11-CABAAF863548}"/>
              </a:ext>
            </a:extLst>
          </p:cNvPr>
          <p:cNvSpPr txBox="1"/>
          <p:nvPr/>
        </p:nvSpPr>
        <p:spPr>
          <a:xfrm>
            <a:off x="6685936" y="4485773"/>
            <a:ext cx="3262175" cy="369332"/>
          </a:xfrm>
          <a:prstGeom prst="rect">
            <a:avLst/>
          </a:prstGeom>
          <a:noFill/>
        </p:spPr>
        <p:txBody>
          <a:bodyPr wrap="none" rtlCol="0">
            <a:spAutoFit/>
          </a:bodyPr>
          <a:lstStyle/>
          <a:p>
            <a:r>
              <a:rPr lang="en-GB" i="1" dirty="0">
                <a:solidFill>
                  <a:srgbClr val="FF0000"/>
                </a:solidFill>
              </a:rPr>
              <a:t>20 bunches, 50 </a:t>
            </a:r>
            <a:r>
              <a:rPr lang="en-GB" i="1" dirty="0" err="1">
                <a:solidFill>
                  <a:srgbClr val="FF0000"/>
                </a:solidFill>
              </a:rPr>
              <a:t>pC</a:t>
            </a:r>
            <a:r>
              <a:rPr lang="en-GB" i="1" dirty="0">
                <a:solidFill>
                  <a:srgbClr val="FF0000"/>
                </a:solidFill>
              </a:rPr>
              <a:t> charge/bunch</a:t>
            </a:r>
          </a:p>
        </p:txBody>
      </p:sp>
      <p:pic>
        <p:nvPicPr>
          <p:cNvPr id="7" name="Picture 6">
            <a:extLst>
              <a:ext uri="{FF2B5EF4-FFF2-40B4-BE49-F238E27FC236}">
                <a16:creationId xmlns:a16="http://schemas.microsoft.com/office/drawing/2014/main" id="{DD60872F-B4FD-41B9-8F62-84CDCC270B04}"/>
              </a:ext>
            </a:extLst>
          </p:cNvPr>
          <p:cNvPicPr>
            <a:picLocks noChangeAspect="1"/>
          </p:cNvPicPr>
          <p:nvPr/>
        </p:nvPicPr>
        <p:blipFill>
          <a:blip r:embed="rId6"/>
          <a:stretch>
            <a:fillRect/>
          </a:stretch>
        </p:blipFill>
        <p:spPr>
          <a:xfrm>
            <a:off x="616098" y="1780502"/>
            <a:ext cx="3733046" cy="276606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D6A6AC-9A97-4A1D-97B2-BB58B482F28E}"/>
                  </a:ext>
                </a:extLst>
              </p:cNvPr>
              <p:cNvSpPr txBox="1"/>
              <p:nvPr/>
            </p:nvSpPr>
            <p:spPr>
              <a:xfrm>
                <a:off x="1006452" y="4485773"/>
                <a:ext cx="3294235" cy="369332"/>
              </a:xfrm>
              <a:prstGeom prst="rect">
                <a:avLst/>
              </a:prstGeom>
              <a:noFill/>
            </p:spPr>
            <p:txBody>
              <a:bodyPr wrap="none" rtlCol="0">
                <a:spAutoFit/>
              </a:bodyPr>
              <a:lstStyle/>
              <a:p>
                <a:r>
                  <a:rPr lang="en-GB" i="1" dirty="0">
                    <a:solidFill>
                      <a:srgbClr val="FF0000"/>
                    </a:solidFill>
                  </a:rPr>
                  <a:t>Example: 1</a:t>
                </a:r>
                <a:r>
                  <a:rPr lang="en-GB" i="1" baseline="30000" dirty="0">
                    <a:solidFill>
                      <a:srgbClr val="FF0000"/>
                    </a:solidFill>
                  </a:rPr>
                  <a:t>st</a:t>
                </a:r>
                <a:r>
                  <a:rPr lang="en-GB" i="1" dirty="0">
                    <a:solidFill>
                      <a:srgbClr val="FF0000"/>
                    </a:solidFill>
                  </a:rPr>
                  <a:t> sequence (</a:t>
                </a:r>
                <a14:m>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𝑅</m:t>
                        </m:r>
                      </m:e>
                      <m:sup>
                        <m:r>
                          <a:rPr lang="en-GB" b="0" i="1" smtClean="0">
                            <a:solidFill>
                              <a:srgbClr val="FF0000"/>
                            </a:solidFill>
                            <a:latin typeface="Cambria Math" panose="02040503050406030204" pitchFamily="18" charset="0"/>
                          </a:rPr>
                          <m:t>2</m:t>
                        </m:r>
                      </m:sup>
                    </m:sSup>
                    <m:r>
                      <a:rPr lang="en-GB" b="0" i="1" smtClean="0">
                        <a:solidFill>
                          <a:srgbClr val="FF0000"/>
                        </a:solidFill>
                        <a:latin typeface="Cambria Math" panose="02040503050406030204" pitchFamily="18" charset="0"/>
                      </a:rPr>
                      <m:t>~0.94</m:t>
                    </m:r>
                  </m:oMath>
                </a14:m>
                <a:r>
                  <a:rPr lang="en-GB" i="1" dirty="0">
                    <a:solidFill>
                      <a:srgbClr val="FF0000"/>
                    </a:solidFill>
                  </a:rPr>
                  <a:t>)</a:t>
                </a:r>
              </a:p>
            </p:txBody>
          </p:sp>
        </mc:Choice>
        <mc:Fallback xmlns="">
          <p:sp>
            <p:nvSpPr>
              <p:cNvPr id="8" name="TextBox 7">
                <a:extLst>
                  <a:ext uri="{FF2B5EF4-FFF2-40B4-BE49-F238E27FC236}">
                    <a16:creationId xmlns:a16="http://schemas.microsoft.com/office/drawing/2014/main" id="{74D6A6AC-9A97-4A1D-97B2-BB58B482F28E}"/>
                  </a:ext>
                </a:extLst>
              </p:cNvPr>
              <p:cNvSpPr txBox="1">
                <a:spLocks noRot="1" noChangeAspect="1" noMove="1" noResize="1" noEditPoints="1" noAdjustHandles="1" noChangeArrowheads="1" noChangeShapeType="1" noTextEdit="1"/>
              </p:cNvSpPr>
              <p:nvPr/>
            </p:nvSpPr>
            <p:spPr>
              <a:xfrm>
                <a:off x="1006452" y="4485773"/>
                <a:ext cx="3294235" cy="369332"/>
              </a:xfrm>
              <a:prstGeom prst="rect">
                <a:avLst/>
              </a:prstGeom>
              <a:blipFill>
                <a:blip r:embed="rId7"/>
                <a:stretch>
                  <a:fillRect l="-1481" t="-10000" r="-1111" b="-26667"/>
                </a:stretch>
              </a:blipFill>
            </p:spPr>
            <p:txBody>
              <a:bodyPr/>
              <a:lstStyle/>
              <a:p>
                <a:r>
                  <a:rPr lang="en-GB">
                    <a:noFill/>
                  </a:rPr>
                  <a:t> </a:t>
                </a:r>
              </a:p>
            </p:txBody>
          </p:sp>
        </mc:Fallback>
      </mc:AlternateContent>
    </p:spTree>
    <p:extLst>
      <p:ext uri="{BB962C8B-B14F-4D97-AF65-F5344CB8AC3E}">
        <p14:creationId xmlns:p14="http://schemas.microsoft.com/office/powerpoint/2010/main" val="477983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normAutofit/>
          </a:bodyPr>
          <a:lstStyle/>
          <a:p>
            <a:pPr lvl="1"/>
            <a:r>
              <a:rPr lang="en-GB" sz="3600" dirty="0">
                <a:latin typeface="+mj-lt"/>
              </a:rPr>
              <a:t>Response of WFM Signals to Distorted Bunch Trains</a:t>
            </a:r>
          </a:p>
        </p:txBody>
      </p:sp>
      <p:pic>
        <p:nvPicPr>
          <p:cNvPr id="7" name="Picture 6" descr="Chart, scatter chart&#10;&#10;Description automatically generated">
            <a:extLst>
              <a:ext uri="{FF2B5EF4-FFF2-40B4-BE49-F238E27FC236}">
                <a16:creationId xmlns:a16="http://schemas.microsoft.com/office/drawing/2014/main" id="{32CCE64E-84C5-4B95-97FD-8FBEBCFD6417}"/>
              </a:ext>
            </a:extLst>
          </p:cNvPr>
          <p:cNvPicPr>
            <a:picLocks noChangeAspect="1"/>
          </p:cNvPicPr>
          <p:nvPr/>
        </p:nvPicPr>
        <p:blipFill>
          <a:blip r:embed="rId3"/>
          <a:stretch>
            <a:fillRect/>
          </a:stretch>
        </p:blipFill>
        <p:spPr>
          <a:xfrm>
            <a:off x="739880" y="4016541"/>
            <a:ext cx="5329402" cy="2383707"/>
          </a:xfrm>
          <a:prstGeom prst="rect">
            <a:avLst/>
          </a:prstGeom>
        </p:spPr>
      </p:pic>
      <p:pic>
        <p:nvPicPr>
          <p:cNvPr id="8" name="Picture 7" descr="Chart, box and whisker chart&#10;&#10;Description automatically generated">
            <a:extLst>
              <a:ext uri="{FF2B5EF4-FFF2-40B4-BE49-F238E27FC236}">
                <a16:creationId xmlns:a16="http://schemas.microsoft.com/office/drawing/2014/main" id="{22B504FD-4374-4ED9-ACCD-468607A73F5E}"/>
              </a:ext>
            </a:extLst>
          </p:cNvPr>
          <p:cNvPicPr>
            <a:picLocks noChangeAspect="1"/>
          </p:cNvPicPr>
          <p:nvPr/>
        </p:nvPicPr>
        <p:blipFill>
          <a:blip r:embed="rId4"/>
          <a:stretch>
            <a:fillRect/>
          </a:stretch>
        </p:blipFill>
        <p:spPr>
          <a:xfrm>
            <a:off x="6167603" y="4016541"/>
            <a:ext cx="5308201" cy="2383706"/>
          </a:xfrm>
          <a:prstGeom prst="rect">
            <a:avLst/>
          </a:prstGeom>
        </p:spPr>
      </p:pic>
      <p:cxnSp>
        <p:nvCxnSpPr>
          <p:cNvPr id="9" name="Straight Connector 8">
            <a:extLst>
              <a:ext uri="{FF2B5EF4-FFF2-40B4-BE49-F238E27FC236}">
                <a16:creationId xmlns:a16="http://schemas.microsoft.com/office/drawing/2014/main" id="{A802B34B-D333-407B-B02B-BDE8F9E16214}"/>
              </a:ext>
            </a:extLst>
          </p:cNvPr>
          <p:cNvCxnSpPr>
            <a:cxnSpLocks/>
          </p:cNvCxnSpPr>
          <p:nvPr/>
        </p:nvCxnSpPr>
        <p:spPr>
          <a:xfrm>
            <a:off x="6118442" y="1690688"/>
            <a:ext cx="0" cy="480797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8A99F96-275F-41C3-A086-AC591010E93D}"/>
              </a:ext>
            </a:extLst>
          </p:cNvPr>
          <p:cNvPicPr>
            <a:picLocks noChangeAspect="1"/>
          </p:cNvPicPr>
          <p:nvPr/>
        </p:nvPicPr>
        <p:blipFill>
          <a:blip r:embed="rId5"/>
          <a:stretch>
            <a:fillRect/>
          </a:stretch>
        </p:blipFill>
        <p:spPr>
          <a:xfrm>
            <a:off x="1559425" y="1545691"/>
            <a:ext cx="3484176" cy="2462179"/>
          </a:xfrm>
          <a:prstGeom prst="rect">
            <a:avLst/>
          </a:prstGeom>
        </p:spPr>
      </p:pic>
      <p:pic>
        <p:nvPicPr>
          <p:cNvPr id="12" name="Picture 11">
            <a:extLst>
              <a:ext uri="{FF2B5EF4-FFF2-40B4-BE49-F238E27FC236}">
                <a16:creationId xmlns:a16="http://schemas.microsoft.com/office/drawing/2014/main" id="{50B2A868-5ED6-4B56-871B-FE853E0D3EF3}"/>
              </a:ext>
            </a:extLst>
          </p:cNvPr>
          <p:cNvPicPr>
            <a:picLocks noChangeAspect="1"/>
          </p:cNvPicPr>
          <p:nvPr/>
        </p:nvPicPr>
        <p:blipFill>
          <a:blip r:embed="rId6"/>
          <a:stretch>
            <a:fillRect/>
          </a:stretch>
        </p:blipFill>
        <p:spPr>
          <a:xfrm>
            <a:off x="6994033" y="1545690"/>
            <a:ext cx="3484176" cy="2462179"/>
          </a:xfrm>
          <a:prstGeom prst="rect">
            <a:avLst/>
          </a:prstGeom>
        </p:spPr>
      </p:pic>
    </p:spTree>
    <p:extLst>
      <p:ext uri="{BB962C8B-B14F-4D97-AF65-F5344CB8AC3E}">
        <p14:creationId xmlns:p14="http://schemas.microsoft.com/office/powerpoint/2010/main" val="2581184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normAutofit/>
          </a:bodyPr>
          <a:lstStyle/>
          <a:p>
            <a:r>
              <a:rPr lang="en-GB" sz="3600" dirty="0"/>
              <a:t>Difference Between Minimum Positions</a:t>
            </a:r>
          </a:p>
        </p:txBody>
      </p:sp>
      <p:pic>
        <p:nvPicPr>
          <p:cNvPr id="5" name="Picture 4" descr="Chart, histogram&#10;&#10;Description automatically generated">
            <a:extLst>
              <a:ext uri="{FF2B5EF4-FFF2-40B4-BE49-F238E27FC236}">
                <a16:creationId xmlns:a16="http://schemas.microsoft.com/office/drawing/2014/main" id="{3AED0EAE-D3EC-46FC-A1F9-0E19736CF8DE}"/>
              </a:ext>
            </a:extLst>
          </p:cNvPr>
          <p:cNvPicPr>
            <a:picLocks noChangeAspect="1"/>
          </p:cNvPicPr>
          <p:nvPr/>
        </p:nvPicPr>
        <p:blipFill>
          <a:blip r:embed="rId3"/>
          <a:stretch>
            <a:fillRect/>
          </a:stretch>
        </p:blipFill>
        <p:spPr>
          <a:xfrm>
            <a:off x="1723358" y="2409145"/>
            <a:ext cx="8745284" cy="3111470"/>
          </a:xfrm>
          <a:prstGeom prst="rect">
            <a:avLst/>
          </a:prstGeom>
        </p:spPr>
      </p:pic>
    </p:spTree>
    <p:extLst>
      <p:ext uri="{BB962C8B-B14F-4D97-AF65-F5344CB8AC3E}">
        <p14:creationId xmlns:p14="http://schemas.microsoft.com/office/powerpoint/2010/main" val="705614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939123-ABDC-484B-803A-7A92194E8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40" y="1432769"/>
            <a:ext cx="384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4526-4684-4D09-902D-49A8875034D5}"/>
              </a:ext>
            </a:extLst>
          </p:cNvPr>
          <p:cNvSpPr txBox="1"/>
          <p:nvPr/>
        </p:nvSpPr>
        <p:spPr>
          <a:xfrm>
            <a:off x="2085484" y="999095"/>
            <a:ext cx="529312" cy="323294"/>
          </a:xfrm>
          <a:prstGeom prst="rect">
            <a:avLst/>
          </a:prstGeom>
          <a:noFill/>
        </p:spPr>
        <p:txBody>
          <a:bodyPr wrap="none" rtlCol="0">
            <a:spAutoFit/>
          </a:bodyPr>
          <a:lstStyle/>
          <a:p>
            <a:r>
              <a:rPr lang="en-GB" sz="1501" dirty="0"/>
              <a:t>1 </a:t>
            </a:r>
            <a:r>
              <a:rPr lang="en-GB" sz="1501" dirty="0" err="1"/>
              <a:t>nC</a:t>
            </a:r>
            <a:endParaRPr lang="en-GB" sz="1501" dirty="0"/>
          </a:p>
        </p:txBody>
      </p:sp>
      <p:pic>
        <p:nvPicPr>
          <p:cNvPr id="1028" name="Picture 4">
            <a:extLst>
              <a:ext uri="{FF2B5EF4-FFF2-40B4-BE49-F238E27FC236}">
                <a16:creationId xmlns:a16="http://schemas.microsoft.com/office/drawing/2014/main" id="{E37F3BDC-4B3C-4498-A6A9-9D8F9BEA0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140" y="1432769"/>
            <a:ext cx="384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D9105C-AF52-413C-907E-78F0FBEA0FCC}"/>
              </a:ext>
            </a:extLst>
          </p:cNvPr>
          <p:cNvSpPr txBox="1"/>
          <p:nvPr/>
        </p:nvSpPr>
        <p:spPr>
          <a:xfrm>
            <a:off x="5925484" y="999095"/>
            <a:ext cx="529312" cy="323294"/>
          </a:xfrm>
          <a:prstGeom prst="rect">
            <a:avLst/>
          </a:prstGeom>
          <a:noFill/>
        </p:spPr>
        <p:txBody>
          <a:bodyPr wrap="none" rtlCol="0">
            <a:spAutoFit/>
          </a:bodyPr>
          <a:lstStyle/>
          <a:p>
            <a:r>
              <a:rPr lang="en-GB" sz="1501" dirty="0"/>
              <a:t>4 </a:t>
            </a:r>
            <a:r>
              <a:rPr lang="en-GB" sz="1501" dirty="0" err="1"/>
              <a:t>nC</a:t>
            </a:r>
            <a:endParaRPr lang="en-GB" sz="1501" dirty="0"/>
          </a:p>
        </p:txBody>
      </p:sp>
      <p:pic>
        <p:nvPicPr>
          <p:cNvPr id="1030" name="Picture 6">
            <a:extLst>
              <a:ext uri="{FF2B5EF4-FFF2-40B4-BE49-F238E27FC236}">
                <a16:creationId xmlns:a16="http://schemas.microsoft.com/office/drawing/2014/main" id="{4E95A9FF-5957-463A-8485-D1C7D8EC4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140" y="1432769"/>
            <a:ext cx="384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3031CA-964C-4A7F-A8E4-5A1F3B5DEE60}"/>
              </a:ext>
            </a:extLst>
          </p:cNvPr>
          <p:cNvSpPr txBox="1"/>
          <p:nvPr/>
        </p:nvSpPr>
        <p:spPr>
          <a:xfrm>
            <a:off x="9765484" y="999095"/>
            <a:ext cx="529312" cy="323294"/>
          </a:xfrm>
          <a:prstGeom prst="rect">
            <a:avLst/>
          </a:prstGeom>
          <a:noFill/>
        </p:spPr>
        <p:txBody>
          <a:bodyPr wrap="none" rtlCol="0">
            <a:spAutoFit/>
          </a:bodyPr>
          <a:lstStyle/>
          <a:p>
            <a:r>
              <a:rPr lang="en-GB" sz="1501" dirty="0"/>
              <a:t>7 </a:t>
            </a:r>
            <a:r>
              <a:rPr lang="en-GB" sz="1501" dirty="0" err="1"/>
              <a:t>nC</a:t>
            </a:r>
            <a:endParaRPr lang="en-GB" sz="1501" dirty="0"/>
          </a:p>
        </p:txBody>
      </p:sp>
      <p:sp>
        <p:nvSpPr>
          <p:cNvPr id="5" name="TextBox 4">
            <a:extLst>
              <a:ext uri="{FF2B5EF4-FFF2-40B4-BE49-F238E27FC236}">
                <a16:creationId xmlns:a16="http://schemas.microsoft.com/office/drawing/2014/main" id="{F1E240CB-8E75-4616-B126-843C7833EA8D}"/>
              </a:ext>
            </a:extLst>
          </p:cNvPr>
          <p:cNvSpPr txBox="1"/>
          <p:nvPr/>
        </p:nvSpPr>
        <p:spPr>
          <a:xfrm>
            <a:off x="939631" y="4689317"/>
            <a:ext cx="3373872" cy="584775"/>
          </a:xfrm>
          <a:prstGeom prst="rect">
            <a:avLst/>
          </a:prstGeom>
          <a:noFill/>
        </p:spPr>
        <p:txBody>
          <a:bodyPr wrap="none" rtlCol="0">
            <a:spAutoFit/>
          </a:bodyPr>
          <a:lstStyle/>
          <a:p>
            <a:r>
              <a:rPr lang="en-GB" sz="1600" dirty="0"/>
              <a:t>Ideal case train parameters:</a:t>
            </a:r>
          </a:p>
          <a:p>
            <a:r>
              <a:rPr lang="en-GB" sz="1600" dirty="0"/>
              <a:t>1/4/7 </a:t>
            </a:r>
            <a:r>
              <a:rPr lang="en-GB" sz="1600" dirty="0" err="1"/>
              <a:t>nC</a:t>
            </a:r>
            <a:r>
              <a:rPr lang="en-GB" sz="1600" dirty="0"/>
              <a:t> train charge with 20 bunches</a:t>
            </a:r>
          </a:p>
        </p:txBody>
      </p:sp>
      <p:pic>
        <p:nvPicPr>
          <p:cNvPr id="7" name="Resim 6">
            <a:extLst>
              <a:ext uri="{FF2B5EF4-FFF2-40B4-BE49-F238E27FC236}">
                <a16:creationId xmlns:a16="http://schemas.microsoft.com/office/drawing/2014/main" id="{EA909B74-14C6-88FA-0AF1-F4E924C0EE3E}"/>
              </a:ext>
            </a:extLst>
          </p:cNvPr>
          <p:cNvPicPr>
            <a:picLocks noChangeAspect="1"/>
          </p:cNvPicPr>
          <p:nvPr/>
        </p:nvPicPr>
        <p:blipFill>
          <a:blip r:embed="rId5"/>
          <a:stretch>
            <a:fillRect/>
          </a:stretch>
        </p:blipFill>
        <p:spPr>
          <a:xfrm>
            <a:off x="5925484" y="4981704"/>
            <a:ext cx="5657850" cy="1504950"/>
          </a:xfrm>
          <a:prstGeom prst="rect">
            <a:avLst/>
          </a:prstGeom>
        </p:spPr>
      </p:pic>
      <p:sp>
        <p:nvSpPr>
          <p:cNvPr id="8" name="Metin kutusu 7">
            <a:extLst>
              <a:ext uri="{FF2B5EF4-FFF2-40B4-BE49-F238E27FC236}">
                <a16:creationId xmlns:a16="http://schemas.microsoft.com/office/drawing/2014/main" id="{9617E44B-293C-C84D-4662-7E2072173002}"/>
              </a:ext>
            </a:extLst>
          </p:cNvPr>
          <p:cNvSpPr txBox="1"/>
          <p:nvPr/>
        </p:nvSpPr>
        <p:spPr>
          <a:xfrm>
            <a:off x="5925484" y="4612372"/>
            <a:ext cx="2640723" cy="369332"/>
          </a:xfrm>
          <a:prstGeom prst="rect">
            <a:avLst/>
          </a:prstGeom>
          <a:noFill/>
        </p:spPr>
        <p:txBody>
          <a:bodyPr wrap="none" rtlCol="0">
            <a:spAutoFit/>
          </a:bodyPr>
          <a:lstStyle/>
          <a:p>
            <a:r>
              <a:rPr lang="tr-TR" i="1" dirty="0" err="1"/>
              <a:t>Resulting</a:t>
            </a:r>
            <a:r>
              <a:rPr lang="tr-TR" i="1" dirty="0"/>
              <a:t> </a:t>
            </a:r>
            <a:r>
              <a:rPr lang="tr-TR" i="1" dirty="0" err="1"/>
              <a:t>error</a:t>
            </a:r>
            <a:r>
              <a:rPr lang="tr-TR" i="1" dirty="0"/>
              <a:t> in </a:t>
            </a:r>
            <a:r>
              <a:rPr lang="tr-TR" i="1" dirty="0" err="1"/>
              <a:t>linear</a:t>
            </a:r>
            <a:r>
              <a:rPr lang="tr-TR" i="1" dirty="0"/>
              <a:t> fit</a:t>
            </a:r>
          </a:p>
        </p:txBody>
      </p:sp>
    </p:spTree>
    <p:extLst>
      <p:ext uri="{BB962C8B-B14F-4D97-AF65-F5344CB8AC3E}">
        <p14:creationId xmlns:p14="http://schemas.microsoft.com/office/powerpoint/2010/main" val="3341268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a:xfrm>
            <a:off x="838200" y="365125"/>
            <a:ext cx="10515600" cy="935129"/>
          </a:xfrm>
        </p:spPr>
        <p:txBody>
          <a:bodyPr>
            <a:normAutofit/>
          </a:bodyPr>
          <a:lstStyle/>
          <a:p>
            <a:pPr lvl="1"/>
            <a:r>
              <a:rPr lang="en-GB" sz="3600" dirty="0">
                <a:latin typeface="+mj-lt"/>
              </a:rPr>
              <a:t>Response of WFM Signals to Distorted Bunch Trains (2)</a:t>
            </a:r>
          </a:p>
        </p:txBody>
      </p:sp>
      <p:sp>
        <p:nvSpPr>
          <p:cNvPr id="3" name="TextBox 2">
            <a:extLst>
              <a:ext uri="{FF2B5EF4-FFF2-40B4-BE49-F238E27FC236}">
                <a16:creationId xmlns:a16="http://schemas.microsoft.com/office/drawing/2014/main" id="{52D433B8-70BE-4C18-9C99-5FE7AC731260}"/>
              </a:ext>
            </a:extLst>
          </p:cNvPr>
          <p:cNvSpPr txBox="1"/>
          <p:nvPr/>
        </p:nvSpPr>
        <p:spPr>
          <a:xfrm>
            <a:off x="508963" y="2642181"/>
            <a:ext cx="4718202"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0000FF"/>
                </a:solidFill>
              </a:rPr>
              <a:t>Discrete random probability distribution </a:t>
            </a:r>
            <a:r>
              <a:rPr lang="en-GB" sz="1400" dirty="0"/>
              <a:t>of the WFM signals used to create distorted bunch trains.</a:t>
            </a:r>
          </a:p>
          <a:p>
            <a:pPr marL="285750" indent="-285750">
              <a:buFont typeface="Arial" panose="020B0604020202020204" pitchFamily="34" charset="0"/>
              <a:buChar char="•"/>
            </a:pPr>
            <a:r>
              <a:rPr lang="en-GB" sz="1400" dirty="0"/>
              <a:t>1.5 GHz bunch spacing kept the same since there was no significant change on the laser pulsing system of the photo-injector during the experiment.</a:t>
            </a:r>
          </a:p>
          <a:p>
            <a:pPr marL="285750" indent="-285750">
              <a:buFont typeface="Arial" panose="020B0604020202020204" pitchFamily="34" charset="0"/>
              <a:buChar char="•"/>
            </a:pPr>
            <a:r>
              <a:rPr lang="en-GB" sz="1400" dirty="0"/>
              <a:t>Bunch train creation was done in the same way as perfect bunch trains except using probability distribution while choosing the WFM signal in the train.</a:t>
            </a:r>
          </a:p>
          <a:p>
            <a:pPr marL="285750" indent="-285750">
              <a:buFont typeface="Arial" panose="020B0604020202020204" pitchFamily="34" charset="0"/>
              <a:buChar char="•"/>
            </a:pPr>
            <a:r>
              <a:rPr lang="en-GB" sz="1400" dirty="0"/>
              <a:t>The WFM response is simulated as the statistic result for 1000 sequences for each scan.</a:t>
            </a:r>
          </a:p>
        </p:txBody>
      </p:sp>
      <p:pic>
        <p:nvPicPr>
          <p:cNvPr id="6" name="Picture 5" descr="Chart, scatter chart&#10;&#10;Description automatically generated">
            <a:extLst>
              <a:ext uri="{FF2B5EF4-FFF2-40B4-BE49-F238E27FC236}">
                <a16:creationId xmlns:a16="http://schemas.microsoft.com/office/drawing/2014/main" id="{39693C6C-68B9-4D64-86CE-DADBCF8C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082" y="1308945"/>
            <a:ext cx="4318572" cy="1324545"/>
          </a:xfrm>
          <a:prstGeom prst="rect">
            <a:avLst/>
          </a:prstGeom>
        </p:spPr>
      </p:pic>
      <p:pic>
        <p:nvPicPr>
          <p:cNvPr id="5" name="Picture 4">
            <a:extLst>
              <a:ext uri="{FF2B5EF4-FFF2-40B4-BE49-F238E27FC236}">
                <a16:creationId xmlns:a16="http://schemas.microsoft.com/office/drawing/2014/main" id="{BCA4675C-E628-4F35-A69E-CAA11A7336BE}"/>
              </a:ext>
            </a:extLst>
          </p:cNvPr>
          <p:cNvPicPr>
            <a:picLocks noChangeAspect="1"/>
          </p:cNvPicPr>
          <p:nvPr/>
        </p:nvPicPr>
        <p:blipFill>
          <a:blip r:embed="rId4"/>
          <a:stretch>
            <a:fillRect/>
          </a:stretch>
        </p:blipFill>
        <p:spPr>
          <a:xfrm>
            <a:off x="1512345" y="4815711"/>
            <a:ext cx="3008045" cy="1612616"/>
          </a:xfrm>
          <a:prstGeom prst="rect">
            <a:avLst/>
          </a:prstGeom>
        </p:spPr>
      </p:pic>
      <p:pic>
        <p:nvPicPr>
          <p:cNvPr id="40" name="Picture 39">
            <a:extLst>
              <a:ext uri="{FF2B5EF4-FFF2-40B4-BE49-F238E27FC236}">
                <a16:creationId xmlns:a16="http://schemas.microsoft.com/office/drawing/2014/main" id="{A59199D1-6162-4254-8E62-17CE02F4D86F}"/>
              </a:ext>
            </a:extLst>
          </p:cNvPr>
          <p:cNvPicPr>
            <a:picLocks noChangeAspect="1"/>
          </p:cNvPicPr>
          <p:nvPr/>
        </p:nvPicPr>
        <p:blipFill>
          <a:blip r:embed="rId5"/>
          <a:stretch>
            <a:fillRect/>
          </a:stretch>
        </p:blipFill>
        <p:spPr>
          <a:xfrm>
            <a:off x="5227165" y="1300254"/>
            <a:ext cx="3104547" cy="2397257"/>
          </a:xfrm>
          <a:prstGeom prst="rect">
            <a:avLst/>
          </a:prstGeom>
        </p:spPr>
      </p:pic>
      <p:pic>
        <p:nvPicPr>
          <p:cNvPr id="42" name="Picture 41">
            <a:extLst>
              <a:ext uri="{FF2B5EF4-FFF2-40B4-BE49-F238E27FC236}">
                <a16:creationId xmlns:a16="http://schemas.microsoft.com/office/drawing/2014/main" id="{5F57CD85-44D9-48A1-BE07-691DF55842AA}"/>
              </a:ext>
            </a:extLst>
          </p:cNvPr>
          <p:cNvPicPr>
            <a:picLocks noChangeAspect="1"/>
          </p:cNvPicPr>
          <p:nvPr/>
        </p:nvPicPr>
        <p:blipFill>
          <a:blip r:embed="rId6"/>
          <a:stretch>
            <a:fillRect/>
          </a:stretch>
        </p:blipFill>
        <p:spPr>
          <a:xfrm>
            <a:off x="5175654" y="3771392"/>
            <a:ext cx="3156058" cy="2397257"/>
          </a:xfrm>
          <a:prstGeom prst="rect">
            <a:avLst/>
          </a:prstGeom>
        </p:spPr>
      </p:pic>
      <p:pic>
        <p:nvPicPr>
          <p:cNvPr id="44" name="Picture 43">
            <a:extLst>
              <a:ext uri="{FF2B5EF4-FFF2-40B4-BE49-F238E27FC236}">
                <a16:creationId xmlns:a16="http://schemas.microsoft.com/office/drawing/2014/main" id="{D352DE00-63E9-4BBA-B5A2-4A3F6073A2FB}"/>
              </a:ext>
            </a:extLst>
          </p:cNvPr>
          <p:cNvPicPr>
            <a:picLocks noChangeAspect="1"/>
          </p:cNvPicPr>
          <p:nvPr/>
        </p:nvPicPr>
        <p:blipFill>
          <a:blip r:embed="rId7"/>
          <a:stretch>
            <a:fillRect/>
          </a:stretch>
        </p:blipFill>
        <p:spPr>
          <a:xfrm>
            <a:off x="8383223" y="1584295"/>
            <a:ext cx="3511913" cy="2462179"/>
          </a:xfrm>
          <a:prstGeom prst="rect">
            <a:avLst/>
          </a:prstGeom>
        </p:spPr>
      </p:pic>
      <p:sp>
        <p:nvSpPr>
          <p:cNvPr id="45" name="TextBox 44">
            <a:extLst>
              <a:ext uri="{FF2B5EF4-FFF2-40B4-BE49-F238E27FC236}">
                <a16:creationId xmlns:a16="http://schemas.microsoft.com/office/drawing/2014/main" id="{CC89A69B-E051-4735-B456-1C5380BC6AEC}"/>
              </a:ext>
            </a:extLst>
          </p:cNvPr>
          <p:cNvSpPr txBox="1"/>
          <p:nvPr/>
        </p:nvSpPr>
        <p:spPr>
          <a:xfrm>
            <a:off x="9078454" y="1049458"/>
            <a:ext cx="2365648" cy="523220"/>
          </a:xfrm>
          <a:prstGeom prst="rect">
            <a:avLst/>
          </a:prstGeom>
          <a:noFill/>
        </p:spPr>
        <p:txBody>
          <a:bodyPr wrap="none" rtlCol="0">
            <a:spAutoFit/>
          </a:bodyPr>
          <a:lstStyle/>
          <a:p>
            <a:pPr algn="ctr"/>
            <a:r>
              <a:rPr lang="en-GB" sz="1400" i="1" u="sng" dirty="0">
                <a:solidFill>
                  <a:srgbClr val="0000FF"/>
                </a:solidFill>
              </a:rPr>
              <a:t>Minimum Position Differences</a:t>
            </a:r>
          </a:p>
          <a:p>
            <a:pPr algn="ctr"/>
            <a:r>
              <a:rPr lang="en-GB" sz="1400" i="1" u="sng" dirty="0">
                <a:solidFill>
                  <a:srgbClr val="0000FF"/>
                </a:solidFill>
              </a:rPr>
              <a:t>Between TE and TM Signals</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F20040A-37A8-463D-8D84-7FAC3D151798}"/>
                  </a:ext>
                </a:extLst>
              </p:cNvPr>
              <p:cNvSpPr txBox="1"/>
              <p:nvPr/>
            </p:nvSpPr>
            <p:spPr>
              <a:xfrm>
                <a:off x="8250615" y="4352767"/>
                <a:ext cx="4013614"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t>Least squares polynomial regression (</a:t>
                </a:r>
                <a14:m>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𝑅</m:t>
                        </m:r>
                      </m:e>
                      <m:sup>
                        <m:r>
                          <a:rPr lang="en-GB" sz="1400" b="0" i="1" smtClean="0">
                            <a:latin typeface="Cambria Math" panose="02040503050406030204" pitchFamily="18" charset="0"/>
                          </a:rPr>
                          <m:t>2</m:t>
                        </m:r>
                      </m:sup>
                    </m:sSup>
                    <m:r>
                      <a:rPr lang="en-GB" sz="1400" b="0" i="1" smtClean="0">
                        <a:latin typeface="Cambria Math" panose="02040503050406030204" pitchFamily="18" charset="0"/>
                      </a:rPr>
                      <m:t>&gt;0.9</m:t>
                    </m:r>
                  </m:oMath>
                </a14:m>
                <a:r>
                  <a:rPr lang="en-GB" sz="1400" dirty="0"/>
                  <a:t>) for each beam scan sequence and minimum position estimation.</a:t>
                </a:r>
              </a:p>
              <a:p>
                <a:pPr marL="285750" indent="-285750">
                  <a:buFont typeface="Arial" panose="020B0604020202020204" pitchFamily="34" charset="0"/>
                  <a:buChar char="•"/>
                </a:pPr>
                <a:r>
                  <a:rPr lang="en-GB" sz="1400" dirty="0"/>
                  <a:t>Same procedure for 1000 iterations.</a:t>
                </a:r>
              </a:p>
              <a:p>
                <a:pPr marL="285750" indent="-285750">
                  <a:buFont typeface="Arial" panose="020B0604020202020204" pitchFamily="34" charset="0"/>
                  <a:buChar char="•"/>
                </a:pPr>
                <a:r>
                  <a:rPr lang="en-GB" sz="1400" dirty="0"/>
                  <a:t>The minimum position differences between TE and TM signals increased with an increasing distortion.</a:t>
                </a:r>
              </a:p>
            </p:txBody>
          </p:sp>
        </mc:Choice>
        <mc:Fallback xmlns="">
          <p:sp>
            <p:nvSpPr>
              <p:cNvPr id="47" name="TextBox 46">
                <a:extLst>
                  <a:ext uri="{FF2B5EF4-FFF2-40B4-BE49-F238E27FC236}">
                    <a16:creationId xmlns:a16="http://schemas.microsoft.com/office/drawing/2014/main" id="{6F20040A-37A8-463D-8D84-7FAC3D151798}"/>
                  </a:ext>
                </a:extLst>
              </p:cNvPr>
              <p:cNvSpPr txBox="1">
                <a:spLocks noRot="1" noChangeAspect="1" noMove="1" noResize="1" noEditPoints="1" noAdjustHandles="1" noChangeArrowheads="1" noChangeShapeType="1" noTextEdit="1"/>
              </p:cNvSpPr>
              <p:nvPr/>
            </p:nvSpPr>
            <p:spPr>
              <a:xfrm>
                <a:off x="8250615" y="4352767"/>
                <a:ext cx="4013614" cy="1600438"/>
              </a:xfrm>
              <a:prstGeom prst="rect">
                <a:avLst/>
              </a:prstGeom>
              <a:blipFill>
                <a:blip r:embed="rId8"/>
                <a:stretch>
                  <a:fillRect l="-152" t="-380" b="-3042"/>
                </a:stretch>
              </a:blipFill>
            </p:spPr>
            <p:txBody>
              <a:bodyPr/>
              <a:lstStyle/>
              <a:p>
                <a:r>
                  <a:rPr lang="en-GB">
                    <a:noFill/>
                  </a:rPr>
                  <a:t> </a:t>
                </a:r>
              </a:p>
            </p:txBody>
          </p:sp>
        </mc:Fallback>
      </mc:AlternateContent>
      <p:sp>
        <p:nvSpPr>
          <p:cNvPr id="48" name="TextBox 47">
            <a:extLst>
              <a:ext uri="{FF2B5EF4-FFF2-40B4-BE49-F238E27FC236}">
                <a16:creationId xmlns:a16="http://schemas.microsoft.com/office/drawing/2014/main" id="{198BC8CF-A098-4A0E-8103-838B1D6BBAB1}"/>
              </a:ext>
            </a:extLst>
          </p:cNvPr>
          <p:cNvSpPr txBox="1"/>
          <p:nvPr/>
        </p:nvSpPr>
        <p:spPr>
          <a:xfrm>
            <a:off x="8632961" y="4071203"/>
            <a:ext cx="3262175" cy="369332"/>
          </a:xfrm>
          <a:prstGeom prst="rect">
            <a:avLst/>
          </a:prstGeom>
          <a:noFill/>
        </p:spPr>
        <p:txBody>
          <a:bodyPr wrap="none" rtlCol="0">
            <a:spAutoFit/>
          </a:bodyPr>
          <a:lstStyle/>
          <a:p>
            <a:r>
              <a:rPr lang="en-GB" i="1" dirty="0">
                <a:solidFill>
                  <a:srgbClr val="FF0000"/>
                </a:solidFill>
              </a:rPr>
              <a:t>20 bunches, 50 </a:t>
            </a:r>
            <a:r>
              <a:rPr lang="en-GB" i="1" dirty="0" err="1">
                <a:solidFill>
                  <a:srgbClr val="FF0000"/>
                </a:solidFill>
              </a:rPr>
              <a:t>pC</a:t>
            </a:r>
            <a:r>
              <a:rPr lang="en-GB" i="1" dirty="0">
                <a:solidFill>
                  <a:srgbClr val="FF0000"/>
                </a:solidFill>
              </a:rPr>
              <a:t> charge/bunch</a:t>
            </a:r>
          </a:p>
        </p:txBody>
      </p:sp>
    </p:spTree>
    <p:extLst>
      <p:ext uri="{BB962C8B-B14F-4D97-AF65-F5344CB8AC3E}">
        <p14:creationId xmlns:p14="http://schemas.microsoft.com/office/powerpoint/2010/main" val="3407229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ED3FB9-5E64-4147-859A-56CBB3D5CC84}"/>
              </a:ext>
            </a:extLst>
          </p:cNvPr>
          <p:cNvPicPr>
            <a:picLocks noChangeAspect="1"/>
          </p:cNvPicPr>
          <p:nvPr/>
        </p:nvPicPr>
        <p:blipFill>
          <a:blip r:embed="rId2"/>
          <a:stretch>
            <a:fillRect/>
          </a:stretch>
        </p:blipFill>
        <p:spPr>
          <a:xfrm>
            <a:off x="2519981" y="1770704"/>
            <a:ext cx="7152038" cy="4123292"/>
          </a:xfrm>
          <a:prstGeom prst="rect">
            <a:avLst/>
          </a:prstGeom>
        </p:spPr>
      </p:pic>
      <p:sp>
        <p:nvSpPr>
          <p:cNvPr id="7" name="TextBox 6">
            <a:extLst>
              <a:ext uri="{FF2B5EF4-FFF2-40B4-BE49-F238E27FC236}">
                <a16:creationId xmlns:a16="http://schemas.microsoft.com/office/drawing/2014/main" id="{DDB52292-AFED-4F63-BD47-3C62ED53C204}"/>
              </a:ext>
            </a:extLst>
          </p:cNvPr>
          <p:cNvSpPr txBox="1"/>
          <p:nvPr/>
        </p:nvSpPr>
        <p:spPr>
          <a:xfrm>
            <a:off x="7196446" y="1056904"/>
            <a:ext cx="2750561" cy="369332"/>
          </a:xfrm>
          <a:prstGeom prst="rect">
            <a:avLst/>
          </a:prstGeom>
          <a:noFill/>
        </p:spPr>
        <p:txBody>
          <a:bodyPr wrap="none" rtlCol="0">
            <a:spAutoFit/>
          </a:bodyPr>
          <a:lstStyle/>
          <a:p>
            <a:r>
              <a:rPr lang="en-GB" dirty="0"/>
              <a:t>Vacuum holes at both sides</a:t>
            </a:r>
          </a:p>
        </p:txBody>
      </p:sp>
      <p:cxnSp>
        <p:nvCxnSpPr>
          <p:cNvPr id="9" name="Straight Arrow Connector 8">
            <a:extLst>
              <a:ext uri="{FF2B5EF4-FFF2-40B4-BE49-F238E27FC236}">
                <a16:creationId xmlns:a16="http://schemas.microsoft.com/office/drawing/2014/main" id="{9D2BE968-8A87-4154-8C07-6FF4BACB3607}"/>
              </a:ext>
            </a:extLst>
          </p:cNvPr>
          <p:cNvCxnSpPr>
            <a:cxnSpLocks/>
            <a:stCxn id="7" idx="2"/>
          </p:cNvCxnSpPr>
          <p:nvPr/>
        </p:nvCxnSpPr>
        <p:spPr>
          <a:xfrm flipH="1">
            <a:off x="7695210" y="1426236"/>
            <a:ext cx="876517" cy="913203"/>
          </a:xfrm>
          <a:prstGeom prst="straightConnector1">
            <a:avLst/>
          </a:prstGeom>
          <a:ln w="28575">
            <a:solidFill>
              <a:srgbClr val="0530B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1F19C17-9376-4F74-B9A7-47EF3BD590CF}"/>
              </a:ext>
            </a:extLst>
          </p:cNvPr>
          <p:cNvCxnSpPr>
            <a:cxnSpLocks/>
          </p:cNvCxnSpPr>
          <p:nvPr/>
        </p:nvCxnSpPr>
        <p:spPr>
          <a:xfrm flipH="1">
            <a:off x="8264097" y="1426236"/>
            <a:ext cx="307629" cy="1148131"/>
          </a:xfrm>
          <a:prstGeom prst="straightConnector1">
            <a:avLst/>
          </a:prstGeom>
          <a:ln w="28575">
            <a:solidFill>
              <a:srgbClr val="0530BB"/>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28C3A8C-19DB-4728-AF34-F8A28EFF1EF5}"/>
              </a:ext>
            </a:extLst>
          </p:cNvPr>
          <p:cNvCxnSpPr>
            <a:cxnSpLocks/>
            <a:stCxn id="7" idx="2"/>
          </p:cNvCxnSpPr>
          <p:nvPr/>
        </p:nvCxnSpPr>
        <p:spPr>
          <a:xfrm flipH="1">
            <a:off x="7042068" y="1426236"/>
            <a:ext cx="1529659" cy="663821"/>
          </a:xfrm>
          <a:prstGeom prst="straightConnector1">
            <a:avLst/>
          </a:prstGeom>
          <a:ln w="28575">
            <a:solidFill>
              <a:srgbClr val="0530BB"/>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61DCB97-A1AC-404E-B50A-530CDDB3CA94}"/>
              </a:ext>
            </a:extLst>
          </p:cNvPr>
          <p:cNvSpPr txBox="1"/>
          <p:nvPr/>
        </p:nvSpPr>
        <p:spPr>
          <a:xfrm>
            <a:off x="850132" y="1056904"/>
            <a:ext cx="3339697" cy="369332"/>
          </a:xfrm>
          <a:prstGeom prst="rect">
            <a:avLst/>
          </a:prstGeom>
          <a:noFill/>
        </p:spPr>
        <p:txBody>
          <a:bodyPr wrap="none" rtlCol="0">
            <a:spAutoFit/>
          </a:bodyPr>
          <a:lstStyle/>
          <a:p>
            <a:r>
              <a:rPr lang="en-GB" dirty="0"/>
              <a:t>No vacuum holes at outer surface</a:t>
            </a:r>
          </a:p>
        </p:txBody>
      </p:sp>
      <p:cxnSp>
        <p:nvCxnSpPr>
          <p:cNvPr id="18" name="Straight Arrow Connector 17">
            <a:extLst>
              <a:ext uri="{FF2B5EF4-FFF2-40B4-BE49-F238E27FC236}">
                <a16:creationId xmlns:a16="http://schemas.microsoft.com/office/drawing/2014/main" id="{61702A09-C73E-4DFE-8395-38E7A7D96069}"/>
              </a:ext>
            </a:extLst>
          </p:cNvPr>
          <p:cNvCxnSpPr>
            <a:cxnSpLocks/>
            <a:stCxn id="17" idx="2"/>
          </p:cNvCxnSpPr>
          <p:nvPr/>
        </p:nvCxnSpPr>
        <p:spPr>
          <a:xfrm>
            <a:off x="2519981" y="1426236"/>
            <a:ext cx="686357" cy="1578221"/>
          </a:xfrm>
          <a:prstGeom prst="straightConnector1">
            <a:avLst/>
          </a:prstGeom>
          <a:ln w="28575">
            <a:solidFill>
              <a:srgbClr val="0530B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486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oilet&#10;&#10;Description automatically generated">
            <a:extLst>
              <a:ext uri="{FF2B5EF4-FFF2-40B4-BE49-F238E27FC236}">
                <a16:creationId xmlns:a16="http://schemas.microsoft.com/office/drawing/2014/main" id="{0FCE7BBE-A116-4AE3-BAB0-093F07255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66152"/>
            <a:ext cx="2686264" cy="3581685"/>
          </a:xfrm>
          <a:prstGeom prst="rect">
            <a:avLst/>
          </a:prstGeom>
        </p:spPr>
      </p:pic>
      <p:pic>
        <p:nvPicPr>
          <p:cNvPr id="5" name="Picture 4" descr="A picture containing table, gear&#10;&#10;Description automatically generated">
            <a:extLst>
              <a:ext uri="{FF2B5EF4-FFF2-40B4-BE49-F238E27FC236}">
                <a16:creationId xmlns:a16="http://schemas.microsoft.com/office/drawing/2014/main" id="{BC05223B-07CD-4EED-B2E8-79D76A460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114" y="2594987"/>
            <a:ext cx="3632017" cy="2724013"/>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25550CEF-DD1C-408D-8A13-CC4A6BA31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782" y="2594987"/>
            <a:ext cx="3632018" cy="2724013"/>
          </a:xfrm>
          <a:prstGeom prst="rect">
            <a:avLst/>
          </a:prstGeom>
        </p:spPr>
      </p:pic>
      <p:sp>
        <p:nvSpPr>
          <p:cNvPr id="2" name="Title 1">
            <a:extLst>
              <a:ext uri="{FF2B5EF4-FFF2-40B4-BE49-F238E27FC236}">
                <a16:creationId xmlns:a16="http://schemas.microsoft.com/office/drawing/2014/main" id="{73E80D68-5480-49F4-AF2B-F104F818551D}"/>
              </a:ext>
            </a:extLst>
          </p:cNvPr>
          <p:cNvSpPr>
            <a:spLocks noGrp="1"/>
          </p:cNvSpPr>
          <p:nvPr>
            <p:ph type="title"/>
          </p:nvPr>
        </p:nvSpPr>
        <p:spPr/>
        <p:txBody>
          <a:bodyPr>
            <a:normAutofit/>
          </a:bodyPr>
          <a:lstStyle/>
          <a:p>
            <a:r>
              <a:rPr lang="en-GB" sz="4000" i="1" dirty="0"/>
              <a:t>Spiral Load by Additive Manufacturing at CERN</a:t>
            </a:r>
          </a:p>
        </p:txBody>
      </p:sp>
      <p:sp>
        <p:nvSpPr>
          <p:cNvPr id="4" name="TextBox 3">
            <a:extLst>
              <a:ext uri="{FF2B5EF4-FFF2-40B4-BE49-F238E27FC236}">
                <a16:creationId xmlns:a16="http://schemas.microsoft.com/office/drawing/2014/main" id="{FC5B7C98-AAB9-4DED-9C07-5B08D03C080D}"/>
              </a:ext>
            </a:extLst>
          </p:cNvPr>
          <p:cNvSpPr txBox="1"/>
          <p:nvPr/>
        </p:nvSpPr>
        <p:spPr>
          <a:xfrm>
            <a:off x="838200" y="6146241"/>
            <a:ext cx="7139519" cy="523220"/>
          </a:xfrm>
          <a:prstGeom prst="rect">
            <a:avLst/>
          </a:prstGeom>
          <a:noFill/>
        </p:spPr>
        <p:txBody>
          <a:bodyPr wrap="none" rtlCol="0">
            <a:spAutoFit/>
          </a:bodyPr>
          <a:lstStyle/>
          <a:p>
            <a:r>
              <a:rPr lang="en-GB" sz="1400" i="1" dirty="0"/>
              <a:t>For more information on Additive Manufacturing at CERN:</a:t>
            </a:r>
          </a:p>
          <a:p>
            <a:r>
              <a:rPr lang="en-GB" sz="1400" i="1" dirty="0">
                <a:solidFill>
                  <a:srgbClr val="0563C1"/>
                </a:solidFill>
                <a:hlinkClick r:id="rId5">
                  <a:extLst>
                    <a:ext uri="{A12FA001-AC4F-418D-AE19-62706E023703}">
                      <ahyp:hlinkClr xmlns:ahyp="http://schemas.microsoft.com/office/drawing/2018/hyperlinkcolor" val="tx"/>
                    </a:ext>
                  </a:extLst>
                </a:hlinkClick>
              </a:rPr>
              <a:t>https://home.cern/news/news/engineering/additive-manufacturing-opens-new-prospects-cern</a:t>
            </a:r>
            <a:r>
              <a:rPr lang="en-GB" sz="1400" i="1" dirty="0"/>
              <a:t> </a:t>
            </a:r>
          </a:p>
        </p:txBody>
      </p:sp>
      <p:sp>
        <p:nvSpPr>
          <p:cNvPr id="6" name="TextBox 5">
            <a:extLst>
              <a:ext uri="{FF2B5EF4-FFF2-40B4-BE49-F238E27FC236}">
                <a16:creationId xmlns:a16="http://schemas.microsoft.com/office/drawing/2014/main" id="{45B4DE38-3839-4FE8-91D3-ED725C33BD2A}"/>
              </a:ext>
            </a:extLst>
          </p:cNvPr>
          <p:cNvSpPr txBox="1"/>
          <p:nvPr/>
        </p:nvSpPr>
        <p:spPr>
          <a:xfrm>
            <a:off x="9129986" y="5587020"/>
            <a:ext cx="2223814" cy="338554"/>
          </a:xfrm>
          <a:prstGeom prst="rect">
            <a:avLst/>
          </a:prstGeom>
          <a:noFill/>
        </p:spPr>
        <p:txBody>
          <a:bodyPr wrap="none" rtlCol="0">
            <a:spAutoFit/>
          </a:bodyPr>
          <a:lstStyle/>
          <a:p>
            <a:r>
              <a:rPr lang="en-GB" sz="1600" i="1" dirty="0"/>
              <a:t>Photos from R. L. Gerard</a:t>
            </a:r>
          </a:p>
        </p:txBody>
      </p:sp>
      <p:sp>
        <p:nvSpPr>
          <p:cNvPr id="9" name="TextBox 8">
            <a:extLst>
              <a:ext uri="{FF2B5EF4-FFF2-40B4-BE49-F238E27FC236}">
                <a16:creationId xmlns:a16="http://schemas.microsoft.com/office/drawing/2014/main" id="{3E638186-B549-40B1-B8E5-DCCD55D38315}"/>
              </a:ext>
            </a:extLst>
          </p:cNvPr>
          <p:cNvSpPr txBox="1"/>
          <p:nvPr/>
        </p:nvSpPr>
        <p:spPr>
          <a:xfrm>
            <a:off x="888221" y="1835673"/>
            <a:ext cx="2586221" cy="307777"/>
          </a:xfrm>
          <a:prstGeom prst="rect">
            <a:avLst/>
          </a:prstGeom>
          <a:noFill/>
        </p:spPr>
        <p:txBody>
          <a:bodyPr wrap="none" rtlCol="0">
            <a:spAutoFit/>
          </a:bodyPr>
          <a:lstStyle/>
          <a:p>
            <a:r>
              <a:rPr lang="en-GB" sz="1400" i="1" dirty="0">
                <a:solidFill>
                  <a:srgbClr val="0000FF"/>
                </a:solidFill>
              </a:rPr>
              <a:t>Printed load in Titanium powder</a:t>
            </a:r>
          </a:p>
        </p:txBody>
      </p:sp>
      <p:sp>
        <p:nvSpPr>
          <p:cNvPr id="10" name="TextBox 9">
            <a:extLst>
              <a:ext uri="{FF2B5EF4-FFF2-40B4-BE49-F238E27FC236}">
                <a16:creationId xmlns:a16="http://schemas.microsoft.com/office/drawing/2014/main" id="{7056E4F9-5F3E-4DC9-BA95-971CEED62686}"/>
              </a:ext>
            </a:extLst>
          </p:cNvPr>
          <p:cNvSpPr txBox="1"/>
          <p:nvPr/>
        </p:nvSpPr>
        <p:spPr>
          <a:xfrm>
            <a:off x="8156754" y="4894125"/>
            <a:ext cx="841897" cy="307777"/>
          </a:xfrm>
          <a:prstGeom prst="rect">
            <a:avLst/>
          </a:prstGeom>
          <a:noFill/>
        </p:spPr>
        <p:txBody>
          <a:bodyPr wrap="none" rtlCol="0">
            <a:spAutoFit/>
          </a:bodyPr>
          <a:lstStyle/>
          <a:p>
            <a:r>
              <a:rPr lang="en-GB" sz="1400" b="1" i="1" dirty="0">
                <a:solidFill>
                  <a:srgbClr val="FFFF00"/>
                </a:solidFill>
              </a:rPr>
              <a:t>Supports</a:t>
            </a:r>
          </a:p>
        </p:txBody>
      </p:sp>
      <p:cxnSp>
        <p:nvCxnSpPr>
          <p:cNvPr id="15" name="Straight Arrow Connector 14">
            <a:extLst>
              <a:ext uri="{FF2B5EF4-FFF2-40B4-BE49-F238E27FC236}">
                <a16:creationId xmlns:a16="http://schemas.microsoft.com/office/drawing/2014/main" id="{2AAB0B78-C2FD-4E56-8F01-ACF1DA77A049}"/>
              </a:ext>
            </a:extLst>
          </p:cNvPr>
          <p:cNvCxnSpPr>
            <a:cxnSpLocks/>
            <a:stCxn id="10" idx="0"/>
          </p:cNvCxnSpPr>
          <p:nvPr/>
        </p:nvCxnSpPr>
        <p:spPr>
          <a:xfrm flipV="1">
            <a:off x="8577703" y="4465468"/>
            <a:ext cx="960088" cy="4286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82973D-385B-45D0-846B-90879861DC9D}"/>
              </a:ext>
            </a:extLst>
          </p:cNvPr>
          <p:cNvCxnSpPr>
            <a:cxnSpLocks/>
            <a:stCxn id="10" idx="0"/>
          </p:cNvCxnSpPr>
          <p:nvPr/>
        </p:nvCxnSpPr>
        <p:spPr>
          <a:xfrm flipH="1" flipV="1">
            <a:off x="8478175" y="4465468"/>
            <a:ext cx="99528" cy="4286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26E8EE-A9B4-47C2-B43B-F1AAB0EE775E}"/>
              </a:ext>
            </a:extLst>
          </p:cNvPr>
          <p:cNvSpPr txBox="1"/>
          <p:nvPr/>
        </p:nvSpPr>
        <p:spPr>
          <a:xfrm>
            <a:off x="4684886" y="2287210"/>
            <a:ext cx="1865832" cy="307777"/>
          </a:xfrm>
          <a:prstGeom prst="rect">
            <a:avLst/>
          </a:prstGeom>
          <a:noFill/>
        </p:spPr>
        <p:txBody>
          <a:bodyPr wrap="none" rtlCol="0">
            <a:spAutoFit/>
          </a:bodyPr>
          <a:lstStyle/>
          <a:p>
            <a:r>
              <a:rPr lang="en-GB" sz="1400" i="1" dirty="0">
                <a:solidFill>
                  <a:srgbClr val="0000FF"/>
                </a:solidFill>
              </a:rPr>
              <a:t>After removing powder</a:t>
            </a:r>
          </a:p>
        </p:txBody>
      </p:sp>
    </p:spTree>
    <p:extLst>
      <p:ext uri="{BB962C8B-B14F-4D97-AF65-F5344CB8AC3E}">
        <p14:creationId xmlns:p14="http://schemas.microsoft.com/office/powerpoint/2010/main" val="406436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8EC2-3D9F-4800-A22D-D7F586FC4787}"/>
              </a:ext>
            </a:extLst>
          </p:cNvPr>
          <p:cNvSpPr>
            <a:spLocks noGrp="1"/>
          </p:cNvSpPr>
          <p:nvPr>
            <p:ph type="title"/>
          </p:nvPr>
        </p:nvSpPr>
        <p:spPr/>
        <p:txBody>
          <a:bodyPr/>
          <a:lstStyle/>
          <a:p>
            <a:r>
              <a:rPr lang="en-GB" dirty="0"/>
              <a:t>Support Usage Comparison</a:t>
            </a:r>
          </a:p>
        </p:txBody>
      </p:sp>
      <p:pic>
        <p:nvPicPr>
          <p:cNvPr id="7" name="Resim 25" descr="Diagram&#10;&#10;Description automatically generated">
            <a:extLst>
              <a:ext uri="{FF2B5EF4-FFF2-40B4-BE49-F238E27FC236}">
                <a16:creationId xmlns:a16="http://schemas.microsoft.com/office/drawing/2014/main" id="{023D96DA-82F7-49BB-9EAE-66C045155837}"/>
              </a:ext>
            </a:extLst>
          </p:cNvPr>
          <p:cNvPicPr>
            <a:picLocks noChangeAspect="1"/>
          </p:cNvPicPr>
          <p:nvPr/>
        </p:nvPicPr>
        <p:blipFill rotWithShape="1">
          <a:blip r:embed="rId2">
            <a:extLst>
              <a:ext uri="{28A0092B-C50C-407E-A947-70E740481C1C}">
                <a14:useLocalDpi xmlns:a14="http://schemas.microsoft.com/office/drawing/2010/main" val="0"/>
              </a:ext>
            </a:extLst>
          </a:blip>
          <a:srcRect l="51723" t="1090" b="1431"/>
          <a:stretch/>
        </p:blipFill>
        <p:spPr bwMode="auto">
          <a:xfrm>
            <a:off x="2370338" y="2594986"/>
            <a:ext cx="2832066" cy="2724013"/>
          </a:xfrm>
          <a:prstGeom prst="rect">
            <a:avLst/>
          </a:prstGeom>
          <a:noFill/>
          <a:ln>
            <a:noFill/>
          </a:ln>
          <a:extLst>
            <a:ext uri="{53640926-AAD7-44D8-BBD7-CCE9431645EC}">
              <a14:shadowObscured xmlns:a14="http://schemas.microsoft.com/office/drawing/2010/main"/>
            </a:ext>
          </a:extLst>
        </p:spPr>
      </p:pic>
      <p:pic>
        <p:nvPicPr>
          <p:cNvPr id="8" name="Picture 7" descr="A picture containing table, gear&#10;&#10;Description automatically generated">
            <a:extLst>
              <a:ext uri="{FF2B5EF4-FFF2-40B4-BE49-F238E27FC236}">
                <a16:creationId xmlns:a16="http://schemas.microsoft.com/office/drawing/2014/main" id="{72F33AC5-EAD4-4201-933A-F0E4900C5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645" y="2594985"/>
            <a:ext cx="3632017" cy="2724013"/>
          </a:xfrm>
          <a:prstGeom prst="rect">
            <a:avLst/>
          </a:prstGeom>
        </p:spPr>
      </p:pic>
      <p:sp>
        <p:nvSpPr>
          <p:cNvPr id="9" name="TextBox 8">
            <a:extLst>
              <a:ext uri="{FF2B5EF4-FFF2-40B4-BE49-F238E27FC236}">
                <a16:creationId xmlns:a16="http://schemas.microsoft.com/office/drawing/2014/main" id="{45912984-9614-46BE-B68F-BED1591806A6}"/>
              </a:ext>
            </a:extLst>
          </p:cNvPr>
          <p:cNvSpPr txBox="1"/>
          <p:nvPr/>
        </p:nvSpPr>
        <p:spPr>
          <a:xfrm>
            <a:off x="7304498" y="4672183"/>
            <a:ext cx="841897" cy="307777"/>
          </a:xfrm>
          <a:prstGeom prst="rect">
            <a:avLst/>
          </a:prstGeom>
          <a:noFill/>
        </p:spPr>
        <p:txBody>
          <a:bodyPr wrap="none" rtlCol="0">
            <a:spAutoFit/>
          </a:bodyPr>
          <a:lstStyle/>
          <a:p>
            <a:r>
              <a:rPr lang="en-GB" sz="1400" b="1" i="1" dirty="0">
                <a:solidFill>
                  <a:srgbClr val="FFFF00"/>
                </a:solidFill>
              </a:rPr>
              <a:t>Supports</a:t>
            </a:r>
          </a:p>
        </p:txBody>
      </p:sp>
      <p:cxnSp>
        <p:nvCxnSpPr>
          <p:cNvPr id="10" name="Straight Arrow Connector 9">
            <a:extLst>
              <a:ext uri="{FF2B5EF4-FFF2-40B4-BE49-F238E27FC236}">
                <a16:creationId xmlns:a16="http://schemas.microsoft.com/office/drawing/2014/main" id="{7E8E7F5D-4D32-4B12-B4DB-BD606B467945}"/>
              </a:ext>
            </a:extLst>
          </p:cNvPr>
          <p:cNvCxnSpPr>
            <a:cxnSpLocks/>
            <a:stCxn id="9" idx="0"/>
          </p:cNvCxnSpPr>
          <p:nvPr/>
        </p:nvCxnSpPr>
        <p:spPr>
          <a:xfrm flipV="1">
            <a:off x="7725447" y="4243526"/>
            <a:ext cx="960088" cy="4286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EA4191-2650-416A-AB7B-646A8F3A1A44}"/>
              </a:ext>
            </a:extLst>
          </p:cNvPr>
          <p:cNvCxnSpPr>
            <a:cxnSpLocks/>
            <a:stCxn id="9" idx="0"/>
          </p:cNvCxnSpPr>
          <p:nvPr/>
        </p:nvCxnSpPr>
        <p:spPr>
          <a:xfrm flipH="1" flipV="1">
            <a:off x="7625919" y="4243526"/>
            <a:ext cx="99528" cy="4286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5AA2375-5DB6-43C7-8791-1A3437EAC152}"/>
              </a:ext>
            </a:extLst>
          </p:cNvPr>
          <p:cNvSpPr txBox="1"/>
          <p:nvPr/>
        </p:nvSpPr>
        <p:spPr>
          <a:xfrm>
            <a:off x="7498397" y="2071281"/>
            <a:ext cx="1295996" cy="369332"/>
          </a:xfrm>
          <a:prstGeom prst="rect">
            <a:avLst/>
          </a:prstGeom>
          <a:noFill/>
        </p:spPr>
        <p:txBody>
          <a:bodyPr wrap="none" rtlCol="0">
            <a:spAutoFit/>
          </a:bodyPr>
          <a:lstStyle/>
          <a:p>
            <a:r>
              <a:rPr lang="en-GB" b="1" i="1" dirty="0">
                <a:solidFill>
                  <a:srgbClr val="0000FF"/>
                </a:solidFill>
              </a:rPr>
              <a:t>New Model</a:t>
            </a:r>
          </a:p>
        </p:txBody>
      </p:sp>
      <p:sp>
        <p:nvSpPr>
          <p:cNvPr id="13" name="TextBox 12">
            <a:extLst>
              <a:ext uri="{FF2B5EF4-FFF2-40B4-BE49-F238E27FC236}">
                <a16:creationId xmlns:a16="http://schemas.microsoft.com/office/drawing/2014/main" id="{CD0FE3E6-9FBF-4420-A9C2-F0042479F173}"/>
              </a:ext>
            </a:extLst>
          </p:cNvPr>
          <p:cNvSpPr txBox="1"/>
          <p:nvPr/>
        </p:nvSpPr>
        <p:spPr>
          <a:xfrm>
            <a:off x="2951206" y="2071281"/>
            <a:ext cx="1670329" cy="369332"/>
          </a:xfrm>
          <a:prstGeom prst="rect">
            <a:avLst/>
          </a:prstGeom>
          <a:noFill/>
        </p:spPr>
        <p:txBody>
          <a:bodyPr wrap="none" rtlCol="0">
            <a:spAutoFit/>
          </a:bodyPr>
          <a:lstStyle/>
          <a:p>
            <a:r>
              <a:rPr lang="en-GB" b="1" i="1" dirty="0">
                <a:solidFill>
                  <a:srgbClr val="0000FF"/>
                </a:solidFill>
              </a:rPr>
              <a:t>Previous Model</a:t>
            </a:r>
          </a:p>
        </p:txBody>
      </p:sp>
      <p:sp>
        <p:nvSpPr>
          <p:cNvPr id="14" name="TextBox 13">
            <a:extLst>
              <a:ext uri="{FF2B5EF4-FFF2-40B4-BE49-F238E27FC236}">
                <a16:creationId xmlns:a16="http://schemas.microsoft.com/office/drawing/2014/main" id="{989E87A0-2285-4723-A6BA-125E008EC3AC}"/>
              </a:ext>
            </a:extLst>
          </p:cNvPr>
          <p:cNvSpPr txBox="1"/>
          <p:nvPr/>
        </p:nvSpPr>
        <p:spPr>
          <a:xfrm>
            <a:off x="9129986" y="5587020"/>
            <a:ext cx="2223814" cy="338554"/>
          </a:xfrm>
          <a:prstGeom prst="rect">
            <a:avLst/>
          </a:prstGeom>
          <a:noFill/>
        </p:spPr>
        <p:txBody>
          <a:bodyPr wrap="none" rtlCol="0">
            <a:spAutoFit/>
          </a:bodyPr>
          <a:lstStyle/>
          <a:p>
            <a:r>
              <a:rPr lang="en-GB" sz="1600" i="1" dirty="0"/>
              <a:t>Photos from R. L. Gerard</a:t>
            </a:r>
          </a:p>
        </p:txBody>
      </p:sp>
    </p:spTree>
    <p:extLst>
      <p:ext uri="{BB962C8B-B14F-4D97-AF65-F5344CB8AC3E}">
        <p14:creationId xmlns:p14="http://schemas.microsoft.com/office/powerpoint/2010/main" val="37522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616212-91A2-43B5-925D-FA418FD10931}"/>
              </a:ext>
            </a:extLst>
          </p:cNvPr>
          <p:cNvPicPr>
            <a:picLocks noChangeAspect="1"/>
          </p:cNvPicPr>
          <p:nvPr/>
        </p:nvPicPr>
        <p:blipFill>
          <a:blip r:embed="rId2"/>
          <a:stretch>
            <a:fillRect/>
          </a:stretch>
        </p:blipFill>
        <p:spPr>
          <a:xfrm>
            <a:off x="2237034" y="1759551"/>
            <a:ext cx="7306461" cy="2301725"/>
          </a:xfrm>
          <a:prstGeom prst="rect">
            <a:avLst/>
          </a:prstGeom>
        </p:spPr>
      </p:pic>
      <p:pic>
        <p:nvPicPr>
          <p:cNvPr id="8" name="Picture 7">
            <a:extLst>
              <a:ext uri="{FF2B5EF4-FFF2-40B4-BE49-F238E27FC236}">
                <a16:creationId xmlns:a16="http://schemas.microsoft.com/office/drawing/2014/main" id="{285D25AD-2A74-40EE-B86A-0F5B5A827875}"/>
              </a:ext>
            </a:extLst>
          </p:cNvPr>
          <p:cNvPicPr>
            <a:picLocks noChangeAspect="1"/>
          </p:cNvPicPr>
          <p:nvPr/>
        </p:nvPicPr>
        <p:blipFill>
          <a:blip r:embed="rId3"/>
          <a:stretch>
            <a:fillRect/>
          </a:stretch>
        </p:blipFill>
        <p:spPr>
          <a:xfrm>
            <a:off x="4500871" y="4121261"/>
            <a:ext cx="2755363" cy="2238916"/>
          </a:xfrm>
          <a:prstGeom prst="rect">
            <a:avLst/>
          </a:prstGeom>
        </p:spPr>
      </p:pic>
      <p:sp>
        <p:nvSpPr>
          <p:cNvPr id="4" name="TextBox 3">
            <a:extLst>
              <a:ext uri="{FF2B5EF4-FFF2-40B4-BE49-F238E27FC236}">
                <a16:creationId xmlns:a16="http://schemas.microsoft.com/office/drawing/2014/main" id="{BE5BA57B-C7B5-4758-91F9-D5E0B7759C65}"/>
              </a:ext>
            </a:extLst>
          </p:cNvPr>
          <p:cNvSpPr txBox="1"/>
          <p:nvPr/>
        </p:nvSpPr>
        <p:spPr>
          <a:xfrm>
            <a:off x="4500871" y="4380272"/>
            <a:ext cx="417102" cy="923330"/>
          </a:xfrm>
          <a:prstGeom prst="rect">
            <a:avLst/>
          </a:prstGeom>
          <a:noFill/>
        </p:spPr>
        <p:txBody>
          <a:bodyPr wrap="none" rtlCol="0">
            <a:spAutoFit/>
          </a:bodyPr>
          <a:lstStyle/>
          <a:p>
            <a:r>
              <a:rPr lang="en-GB" b="1" dirty="0">
                <a:solidFill>
                  <a:srgbClr val="0530BB"/>
                </a:solidFill>
              </a:rPr>
              <a:t>#2</a:t>
            </a:r>
          </a:p>
          <a:p>
            <a:endParaRPr lang="en-GB" b="1" dirty="0">
              <a:solidFill>
                <a:srgbClr val="0530BB"/>
              </a:solidFill>
            </a:endParaRPr>
          </a:p>
          <a:p>
            <a:r>
              <a:rPr lang="en-GB" b="1" dirty="0">
                <a:solidFill>
                  <a:srgbClr val="0530BB"/>
                </a:solidFill>
              </a:rPr>
              <a:t>#3</a:t>
            </a:r>
          </a:p>
        </p:txBody>
      </p:sp>
      <p:cxnSp>
        <p:nvCxnSpPr>
          <p:cNvPr id="5" name="Straight Arrow Connector 4">
            <a:extLst>
              <a:ext uri="{FF2B5EF4-FFF2-40B4-BE49-F238E27FC236}">
                <a16:creationId xmlns:a16="http://schemas.microsoft.com/office/drawing/2014/main" id="{3BCD48D3-02C8-4F08-A5D7-D4D0AC69B7FB}"/>
              </a:ext>
            </a:extLst>
          </p:cNvPr>
          <p:cNvCxnSpPr>
            <a:cxnSpLocks/>
          </p:cNvCxnSpPr>
          <p:nvPr/>
        </p:nvCxnSpPr>
        <p:spPr>
          <a:xfrm rot="10800000">
            <a:off x="4841602" y="4574053"/>
            <a:ext cx="473337" cy="0"/>
          </a:xfrm>
          <a:prstGeom prst="straightConnector1">
            <a:avLst/>
          </a:prstGeom>
          <a:ln w="38100">
            <a:solidFill>
              <a:srgbClr val="0530BB"/>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AEE4A4B-4786-47E3-A2AD-3BBAFD7686C5}"/>
              </a:ext>
            </a:extLst>
          </p:cNvPr>
          <p:cNvCxnSpPr>
            <a:cxnSpLocks/>
          </p:cNvCxnSpPr>
          <p:nvPr/>
        </p:nvCxnSpPr>
        <p:spPr>
          <a:xfrm rot="10800000">
            <a:off x="4841603" y="5113766"/>
            <a:ext cx="473337" cy="0"/>
          </a:xfrm>
          <a:prstGeom prst="straightConnector1">
            <a:avLst/>
          </a:prstGeom>
          <a:ln w="38100">
            <a:solidFill>
              <a:srgbClr val="0530BB"/>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E40FD1-8CB2-4817-8EFD-5EF8EE937010}"/>
              </a:ext>
            </a:extLst>
          </p:cNvPr>
          <p:cNvSpPr>
            <a:spLocks noGrp="1"/>
          </p:cNvSpPr>
          <p:nvPr>
            <p:ph type="title"/>
          </p:nvPr>
        </p:nvSpPr>
        <p:spPr/>
        <p:txBody>
          <a:bodyPr>
            <a:normAutofit/>
          </a:bodyPr>
          <a:lstStyle/>
          <a:p>
            <a:r>
              <a:rPr lang="en-GB" sz="4000" i="1" dirty="0"/>
              <a:t>Stackable Design and Printing at CERN</a:t>
            </a:r>
          </a:p>
        </p:txBody>
      </p:sp>
      <p:sp>
        <p:nvSpPr>
          <p:cNvPr id="9" name="TextBox 8">
            <a:extLst>
              <a:ext uri="{FF2B5EF4-FFF2-40B4-BE49-F238E27FC236}">
                <a16:creationId xmlns:a16="http://schemas.microsoft.com/office/drawing/2014/main" id="{BE75D4CA-5AC6-4D40-AAF7-6DBDA9931162}"/>
              </a:ext>
            </a:extLst>
          </p:cNvPr>
          <p:cNvSpPr txBox="1"/>
          <p:nvPr/>
        </p:nvSpPr>
        <p:spPr>
          <a:xfrm>
            <a:off x="9129986" y="5587020"/>
            <a:ext cx="2223814" cy="338554"/>
          </a:xfrm>
          <a:prstGeom prst="rect">
            <a:avLst/>
          </a:prstGeom>
          <a:noFill/>
        </p:spPr>
        <p:txBody>
          <a:bodyPr wrap="none" rtlCol="0">
            <a:spAutoFit/>
          </a:bodyPr>
          <a:lstStyle/>
          <a:p>
            <a:r>
              <a:rPr lang="en-GB" sz="1600" i="1" dirty="0"/>
              <a:t>Photos from R. L. Gerard</a:t>
            </a:r>
          </a:p>
        </p:txBody>
      </p:sp>
    </p:spTree>
    <p:extLst>
      <p:ext uri="{BB962C8B-B14F-4D97-AF65-F5344CB8AC3E}">
        <p14:creationId xmlns:p14="http://schemas.microsoft.com/office/powerpoint/2010/main" val="4064391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BF74DC9-1FCF-73AB-2D7C-7AE9F4A336D7}"/>
              </a:ext>
            </a:extLst>
          </p:cNvPr>
          <p:cNvPicPr>
            <a:picLocks noChangeAspect="1"/>
          </p:cNvPicPr>
          <p:nvPr/>
        </p:nvPicPr>
        <p:blipFill rotWithShape="1">
          <a:blip r:embed="rId2"/>
          <a:srcRect l="344"/>
          <a:stretch/>
        </p:blipFill>
        <p:spPr>
          <a:xfrm>
            <a:off x="372140" y="827481"/>
            <a:ext cx="10579395" cy="5203037"/>
          </a:xfrm>
          <a:prstGeom prst="rect">
            <a:avLst/>
          </a:prstGeom>
        </p:spPr>
      </p:pic>
    </p:spTree>
    <p:extLst>
      <p:ext uri="{BB962C8B-B14F-4D97-AF65-F5344CB8AC3E}">
        <p14:creationId xmlns:p14="http://schemas.microsoft.com/office/powerpoint/2010/main" val="318489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noAutofit/>
          </a:bodyPr>
          <a:lstStyle/>
          <a:p>
            <a:r>
              <a:rPr lang="en-GB" sz="3200" b="1" dirty="0">
                <a:solidFill>
                  <a:srgbClr val="FF0000"/>
                </a:solidFill>
              </a:rPr>
              <a:t>W</a:t>
            </a:r>
            <a:r>
              <a:rPr lang="en-GB" sz="3200" b="1" dirty="0"/>
              <a:t>ake</a:t>
            </a:r>
            <a:r>
              <a:rPr lang="en-GB" sz="3200" b="1" dirty="0">
                <a:solidFill>
                  <a:srgbClr val="FF0000"/>
                </a:solidFill>
              </a:rPr>
              <a:t>f</a:t>
            </a:r>
            <a:r>
              <a:rPr lang="en-GB" sz="3200" b="1" dirty="0"/>
              <a:t>ield </a:t>
            </a:r>
            <a:r>
              <a:rPr lang="en-GB" sz="3200" b="1" dirty="0">
                <a:solidFill>
                  <a:srgbClr val="FF0000"/>
                </a:solidFill>
              </a:rPr>
              <a:t>M</a:t>
            </a:r>
            <a:r>
              <a:rPr lang="en-GB" sz="3200" b="1" dirty="0"/>
              <a:t>onitors (</a:t>
            </a:r>
            <a:r>
              <a:rPr lang="en-GB" sz="3200" b="1" dirty="0">
                <a:solidFill>
                  <a:srgbClr val="FF0000"/>
                </a:solidFill>
              </a:rPr>
              <a:t>WFM</a:t>
            </a:r>
            <a:r>
              <a:rPr lang="en-GB" sz="3200" b="1" dirty="0"/>
              <a:t>) as Beam Position Monitors: </a:t>
            </a:r>
            <a:br>
              <a:rPr lang="en-GB" sz="3200" b="1" dirty="0"/>
            </a:br>
            <a:r>
              <a:rPr lang="en-GB" sz="3200" b="1" dirty="0"/>
              <a:t>Accuracy Measurements and Simulations</a:t>
            </a:r>
          </a:p>
        </p:txBody>
      </p:sp>
      <p:sp>
        <p:nvSpPr>
          <p:cNvPr id="5" name="Content Placeholder 2">
            <a:extLst>
              <a:ext uri="{FF2B5EF4-FFF2-40B4-BE49-F238E27FC236}">
                <a16:creationId xmlns:a16="http://schemas.microsoft.com/office/drawing/2014/main" id="{54D5B1BC-25E3-4131-AB00-7C5381A3C608}"/>
              </a:ext>
            </a:extLst>
          </p:cNvPr>
          <p:cNvSpPr txBox="1">
            <a:spLocks/>
          </p:cNvSpPr>
          <p:nvPr/>
        </p:nvSpPr>
        <p:spPr>
          <a:xfrm>
            <a:off x="838199" y="2553446"/>
            <a:ext cx="6261848" cy="31349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To achieve the </a:t>
            </a:r>
            <a:r>
              <a:rPr lang="en-GB" sz="1800" b="1" i="1" dirty="0"/>
              <a:t>luminosity goals for CLIC, 5 </a:t>
            </a:r>
            <a:r>
              <a:rPr lang="el-GR" sz="1800" b="1" i="1" dirty="0"/>
              <a:t>μ</a:t>
            </a:r>
            <a:r>
              <a:rPr lang="en-GB" sz="1800" b="1" i="1" dirty="0"/>
              <a:t>m accuracy </a:t>
            </a:r>
            <a:r>
              <a:rPr lang="en-GB" sz="1800" dirty="0"/>
              <a:t>is required for the </a:t>
            </a:r>
            <a:r>
              <a:rPr lang="en-GB" sz="1800" b="1" i="1" dirty="0"/>
              <a:t>WFMs</a:t>
            </a:r>
            <a:r>
              <a:rPr lang="en-GB" sz="1800" dirty="0"/>
              <a:t> used as beam position monitors. </a:t>
            </a:r>
            <a:r>
              <a:rPr lang="en-GB" sz="1100" dirty="0"/>
              <a:t>[1]</a:t>
            </a:r>
          </a:p>
          <a:p>
            <a:r>
              <a:rPr lang="en-GB" sz="1800" dirty="0"/>
              <a:t>To reduce the emittance growth, groups of structures in the </a:t>
            </a:r>
            <a:r>
              <a:rPr lang="en-GB" sz="1800" dirty="0" err="1"/>
              <a:t>linac</a:t>
            </a:r>
            <a:r>
              <a:rPr lang="en-GB" sz="1800" dirty="0"/>
              <a:t> are realigned with movers to the location where the net measured transverse wakefields are minimum</a:t>
            </a:r>
            <a:r>
              <a:rPr lang="tr-TR" sz="1800" dirty="0"/>
              <a:t>, </a:t>
            </a:r>
            <a:r>
              <a:rPr lang="tr-TR" sz="1800" dirty="0" err="1"/>
              <a:t>the</a:t>
            </a:r>
            <a:r>
              <a:rPr lang="tr-TR" sz="1800" dirty="0"/>
              <a:t> </a:t>
            </a:r>
            <a:r>
              <a:rPr lang="tr-TR" sz="1800" dirty="0" err="1"/>
              <a:t>process</a:t>
            </a:r>
            <a:r>
              <a:rPr lang="tr-TR" sz="1800" dirty="0"/>
              <a:t> is </a:t>
            </a:r>
            <a:r>
              <a:rPr lang="tr-TR" sz="1800" dirty="0" err="1"/>
              <a:t>called</a:t>
            </a:r>
            <a:r>
              <a:rPr lang="tr-TR" sz="1800" dirty="0"/>
              <a:t> ‘</a:t>
            </a:r>
            <a:r>
              <a:rPr lang="tr-TR" sz="1800" b="1" i="1" dirty="0"/>
              <a:t>RF </a:t>
            </a:r>
            <a:r>
              <a:rPr lang="tr-TR" sz="1800" b="1" i="1" dirty="0" err="1"/>
              <a:t>alignment</a:t>
            </a:r>
            <a:r>
              <a:rPr lang="tr-TR" sz="1800" dirty="0"/>
              <a:t>’</a:t>
            </a:r>
            <a:r>
              <a:rPr lang="en-GB" sz="1800" dirty="0"/>
              <a:t>.</a:t>
            </a:r>
          </a:p>
          <a:p>
            <a:r>
              <a:rPr lang="en-GB" sz="1800" dirty="0"/>
              <a:t>The WFMs </a:t>
            </a:r>
            <a:r>
              <a:rPr lang="tr-TR" sz="1800" dirty="0"/>
              <a:t>had </a:t>
            </a:r>
            <a:r>
              <a:rPr lang="tr-TR" sz="1800" dirty="0" err="1"/>
              <a:t>been</a:t>
            </a:r>
            <a:r>
              <a:rPr lang="en-GB" sz="1800" dirty="0"/>
              <a:t> installed in</a:t>
            </a:r>
            <a:r>
              <a:rPr lang="en-GB" sz="1800" b="1" i="1" dirty="0"/>
              <a:t> the first cell of every second structure </a:t>
            </a:r>
            <a:r>
              <a:rPr lang="en-GB" sz="1800" dirty="0"/>
              <a:t>in the CLIC module RF system</a:t>
            </a:r>
            <a:r>
              <a:rPr lang="tr-TR" sz="1800" dirty="0"/>
              <a:t> </a:t>
            </a:r>
            <a:r>
              <a:rPr lang="tr-TR" sz="1800" dirty="0" err="1"/>
              <a:t>for</a:t>
            </a:r>
            <a:r>
              <a:rPr lang="tr-TR" sz="1800" dirty="0"/>
              <a:t> </a:t>
            </a:r>
            <a:r>
              <a:rPr lang="tr-TR" sz="1800" dirty="0" err="1"/>
              <a:t>the</a:t>
            </a:r>
            <a:r>
              <a:rPr lang="tr-TR" sz="1800" dirty="0"/>
              <a:t> </a:t>
            </a:r>
            <a:r>
              <a:rPr lang="tr-TR" sz="1800" dirty="0" err="1"/>
              <a:t>feasibility</a:t>
            </a:r>
            <a:r>
              <a:rPr lang="tr-TR" sz="1800" dirty="0"/>
              <a:t> </a:t>
            </a:r>
            <a:r>
              <a:rPr lang="tr-TR" sz="1800" dirty="0" err="1"/>
              <a:t>studies</a:t>
            </a:r>
            <a:r>
              <a:rPr lang="en-GB" sz="1800" dirty="0"/>
              <a:t>.</a:t>
            </a:r>
          </a:p>
          <a:p>
            <a:r>
              <a:rPr lang="tr-TR" sz="1800" dirty="0" err="1"/>
              <a:t>And</a:t>
            </a:r>
            <a:r>
              <a:rPr lang="tr-TR" sz="1800" dirty="0"/>
              <a:t>, </a:t>
            </a:r>
            <a:r>
              <a:rPr lang="tr-TR" sz="1800" dirty="0" err="1"/>
              <a:t>the</a:t>
            </a:r>
            <a:r>
              <a:rPr lang="tr-TR" sz="1800" dirty="0"/>
              <a:t> </a:t>
            </a:r>
            <a:r>
              <a:rPr lang="en-GB" sz="1800" dirty="0"/>
              <a:t>WFMs characterisation experiments with beam are ongoing at </a:t>
            </a:r>
            <a:r>
              <a:rPr lang="en-GB" sz="1800" dirty="0">
                <a:solidFill>
                  <a:srgbClr val="FF0000"/>
                </a:solidFill>
              </a:rPr>
              <a:t>C</a:t>
            </a:r>
            <a:r>
              <a:rPr lang="en-GB" sz="1800" dirty="0"/>
              <a:t>ERN  </a:t>
            </a:r>
            <a:r>
              <a:rPr lang="en-GB" sz="1800" dirty="0">
                <a:solidFill>
                  <a:srgbClr val="FF0000"/>
                </a:solidFill>
              </a:rPr>
              <a:t>L</a:t>
            </a:r>
            <a:r>
              <a:rPr lang="en-GB" sz="1800" dirty="0"/>
              <a:t>inear </a:t>
            </a:r>
            <a:r>
              <a:rPr lang="en-GB" sz="1800" dirty="0">
                <a:solidFill>
                  <a:srgbClr val="FF0000"/>
                </a:solidFill>
              </a:rPr>
              <a:t>E</a:t>
            </a:r>
            <a:r>
              <a:rPr lang="en-GB" sz="1800" dirty="0"/>
              <a:t>lectron </a:t>
            </a:r>
            <a:r>
              <a:rPr lang="en-GB" sz="1800" dirty="0">
                <a:solidFill>
                  <a:srgbClr val="FF0000"/>
                </a:solidFill>
              </a:rPr>
              <a:t>A</a:t>
            </a:r>
            <a:r>
              <a:rPr lang="en-GB" sz="1800" dirty="0"/>
              <a:t>ccelerator for </a:t>
            </a:r>
            <a:r>
              <a:rPr lang="en-GB" sz="1800" dirty="0">
                <a:solidFill>
                  <a:srgbClr val="FF0000"/>
                </a:solidFill>
              </a:rPr>
              <a:t>R</a:t>
            </a:r>
            <a:r>
              <a:rPr lang="en-GB" sz="1800" dirty="0"/>
              <a:t>esearch (</a:t>
            </a:r>
            <a:r>
              <a:rPr lang="en-GB" sz="1800" dirty="0">
                <a:solidFill>
                  <a:srgbClr val="FF0000"/>
                </a:solidFill>
              </a:rPr>
              <a:t>CLEAR</a:t>
            </a:r>
            <a:r>
              <a:rPr lang="en-GB" sz="1800" dirty="0"/>
              <a:t>) Facility.</a:t>
            </a:r>
          </a:p>
        </p:txBody>
      </p:sp>
      <p:sp>
        <p:nvSpPr>
          <p:cNvPr id="6" name="TextBox 5">
            <a:extLst>
              <a:ext uri="{FF2B5EF4-FFF2-40B4-BE49-F238E27FC236}">
                <a16:creationId xmlns:a16="http://schemas.microsoft.com/office/drawing/2014/main" id="{651EABD9-4CDB-4EA2-A87F-122F670FADA4}"/>
              </a:ext>
            </a:extLst>
          </p:cNvPr>
          <p:cNvSpPr txBox="1"/>
          <p:nvPr/>
        </p:nvSpPr>
        <p:spPr>
          <a:xfrm>
            <a:off x="838199" y="5967244"/>
            <a:ext cx="6985671" cy="553998"/>
          </a:xfrm>
          <a:prstGeom prst="rect">
            <a:avLst/>
          </a:prstGeom>
          <a:noFill/>
        </p:spPr>
        <p:txBody>
          <a:bodyPr wrap="square" rtlCol="0">
            <a:spAutoFit/>
          </a:bodyPr>
          <a:lstStyle/>
          <a:p>
            <a:r>
              <a:rPr lang="en-GB" sz="1000" b="0" dirty="0">
                <a:solidFill>
                  <a:srgbClr val="222222"/>
                </a:solidFill>
                <a:effectLst/>
              </a:rPr>
              <a:t>[1] </a:t>
            </a:r>
            <a:r>
              <a:rPr lang="en-GB" sz="1000" b="0" dirty="0" err="1">
                <a:solidFill>
                  <a:srgbClr val="222222"/>
                </a:solidFill>
                <a:effectLst/>
              </a:rPr>
              <a:t>Aicheler</a:t>
            </a:r>
            <a:r>
              <a:rPr lang="en-GB" sz="1000" b="0" dirty="0">
                <a:solidFill>
                  <a:srgbClr val="222222"/>
                </a:solidFill>
                <a:effectLst/>
              </a:rPr>
              <a:t>, Markus, et al. A Multi-</a:t>
            </a:r>
            <a:r>
              <a:rPr lang="en-GB" sz="1000" b="0" dirty="0" err="1">
                <a:solidFill>
                  <a:srgbClr val="222222"/>
                </a:solidFill>
                <a:effectLst/>
              </a:rPr>
              <a:t>TeV</a:t>
            </a:r>
            <a:r>
              <a:rPr lang="en-GB" sz="1000" b="0" dirty="0">
                <a:solidFill>
                  <a:srgbClr val="222222"/>
                </a:solidFill>
                <a:effectLst/>
              </a:rPr>
              <a:t> linear collider based on CLIC technology: CLIC Conceptual Design Report. No. SLAC-R-985. SLAC National Accelerator Lab., Menlo Park, CA (United States), 2014.</a:t>
            </a:r>
          </a:p>
          <a:p>
            <a:r>
              <a:rPr lang="en-GB" sz="1000" dirty="0">
                <a:solidFill>
                  <a:srgbClr val="222222"/>
                </a:solidFill>
              </a:rPr>
              <a:t>[2] </a:t>
            </a:r>
            <a:r>
              <a:rPr lang="en-GB" sz="1000" dirty="0">
                <a:solidFill>
                  <a:srgbClr val="222222"/>
                </a:solidFill>
                <a:effectLst/>
                <a:ea typeface="Calibri" panose="020F0502020204030204" pitchFamily="34" charset="0"/>
              </a:rPr>
              <a:t>W. </a:t>
            </a:r>
            <a:r>
              <a:rPr lang="en-GB" sz="1000" dirty="0" err="1">
                <a:solidFill>
                  <a:srgbClr val="222222"/>
                </a:solidFill>
                <a:effectLst/>
                <a:ea typeface="Calibri" panose="020F0502020204030204" pitchFamily="34" charset="0"/>
              </a:rPr>
              <a:t>Wuensch</a:t>
            </a:r>
            <a:r>
              <a:rPr lang="en-GB" sz="1000" dirty="0">
                <a:solidFill>
                  <a:srgbClr val="222222"/>
                </a:solidFill>
                <a:effectLst/>
                <a:ea typeface="Calibri" panose="020F0502020204030204" pitchFamily="34" charset="0"/>
              </a:rPr>
              <a:t>, Normal conducting RF, Linear Collider School Lecture Series: "RF Technology", Turkey, 2013.</a:t>
            </a:r>
            <a:endParaRPr lang="en-GB" sz="1000" dirty="0">
              <a:solidFill>
                <a:srgbClr val="222222"/>
              </a:solidFill>
            </a:endParaRPr>
          </a:p>
        </p:txBody>
      </p:sp>
      <p:pic>
        <p:nvPicPr>
          <p:cNvPr id="7" name="Picture 6">
            <a:extLst>
              <a:ext uri="{FF2B5EF4-FFF2-40B4-BE49-F238E27FC236}">
                <a16:creationId xmlns:a16="http://schemas.microsoft.com/office/drawing/2014/main" id="{CAADD058-226F-4EB5-A046-527CE33BF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626" y="3407573"/>
            <a:ext cx="3861742" cy="2564700"/>
          </a:xfrm>
          <a:prstGeom prst="rect">
            <a:avLst/>
          </a:prstGeom>
        </p:spPr>
      </p:pic>
      <p:sp>
        <p:nvSpPr>
          <p:cNvPr id="8" name="TextBox 7">
            <a:extLst>
              <a:ext uri="{FF2B5EF4-FFF2-40B4-BE49-F238E27FC236}">
                <a16:creationId xmlns:a16="http://schemas.microsoft.com/office/drawing/2014/main" id="{80E981F9-A151-4979-8FC9-602E65A613FA}"/>
              </a:ext>
            </a:extLst>
          </p:cNvPr>
          <p:cNvSpPr txBox="1"/>
          <p:nvPr/>
        </p:nvSpPr>
        <p:spPr>
          <a:xfrm>
            <a:off x="8116869" y="5972273"/>
            <a:ext cx="2993255" cy="369332"/>
          </a:xfrm>
          <a:prstGeom prst="rect">
            <a:avLst/>
          </a:prstGeom>
          <a:noFill/>
        </p:spPr>
        <p:txBody>
          <a:bodyPr wrap="none" rtlCol="0">
            <a:spAutoFit/>
          </a:bodyPr>
          <a:lstStyle/>
          <a:p>
            <a:r>
              <a:rPr lang="en-GB" i="1" dirty="0"/>
              <a:t>The CLIC Module RF System </a:t>
            </a:r>
            <a:r>
              <a:rPr lang="en-GB" sz="1100" i="1" dirty="0"/>
              <a:t>[1]</a:t>
            </a:r>
            <a:endParaRPr lang="en-GB" i="1" dirty="0"/>
          </a:p>
        </p:txBody>
      </p:sp>
      <p:pic>
        <p:nvPicPr>
          <p:cNvPr id="9" name="Picture 8" descr="Diagram&#10;&#10;Description automatically generated">
            <a:extLst>
              <a:ext uri="{FF2B5EF4-FFF2-40B4-BE49-F238E27FC236}">
                <a16:creationId xmlns:a16="http://schemas.microsoft.com/office/drawing/2014/main" id="{500BD109-05AC-45C8-9836-13F42459DC8A}"/>
              </a:ext>
            </a:extLst>
          </p:cNvPr>
          <p:cNvPicPr>
            <a:picLocks noChangeAspect="1"/>
          </p:cNvPicPr>
          <p:nvPr/>
        </p:nvPicPr>
        <p:blipFill>
          <a:blip r:embed="rId4"/>
          <a:stretch>
            <a:fillRect/>
          </a:stretch>
        </p:blipFill>
        <p:spPr>
          <a:xfrm>
            <a:off x="6972940" y="1623703"/>
            <a:ext cx="4922520" cy="1597432"/>
          </a:xfrm>
          <a:prstGeom prst="rect">
            <a:avLst/>
          </a:prstGeom>
        </p:spPr>
      </p:pic>
      <p:sp>
        <p:nvSpPr>
          <p:cNvPr id="10" name="TextBox 9">
            <a:extLst>
              <a:ext uri="{FF2B5EF4-FFF2-40B4-BE49-F238E27FC236}">
                <a16:creationId xmlns:a16="http://schemas.microsoft.com/office/drawing/2014/main" id="{EB130519-D11F-411B-B4F0-716BFBC05BF0}"/>
              </a:ext>
            </a:extLst>
          </p:cNvPr>
          <p:cNvSpPr txBox="1"/>
          <p:nvPr/>
        </p:nvSpPr>
        <p:spPr>
          <a:xfrm>
            <a:off x="8434647" y="3038241"/>
            <a:ext cx="2357697" cy="369332"/>
          </a:xfrm>
          <a:prstGeom prst="rect">
            <a:avLst/>
          </a:prstGeom>
          <a:noFill/>
        </p:spPr>
        <p:txBody>
          <a:bodyPr wrap="none" rtlCol="0">
            <a:spAutoFit/>
          </a:bodyPr>
          <a:lstStyle/>
          <a:p>
            <a:r>
              <a:rPr lang="en-GB" i="1" dirty="0"/>
              <a:t>RF Alignment in CLIC </a:t>
            </a:r>
            <a:r>
              <a:rPr lang="en-GB" sz="1100" i="1" dirty="0"/>
              <a:t>[2]</a:t>
            </a:r>
            <a:endParaRPr lang="en-GB" i="1" dirty="0"/>
          </a:p>
        </p:txBody>
      </p:sp>
      <p:sp>
        <p:nvSpPr>
          <p:cNvPr id="3" name="TextBox 2">
            <a:extLst>
              <a:ext uri="{FF2B5EF4-FFF2-40B4-BE49-F238E27FC236}">
                <a16:creationId xmlns:a16="http://schemas.microsoft.com/office/drawing/2014/main" id="{4B7BBA9D-6A7A-4E02-A77B-FA1E6D0AE29E}"/>
              </a:ext>
            </a:extLst>
          </p:cNvPr>
          <p:cNvSpPr txBox="1"/>
          <p:nvPr/>
        </p:nvSpPr>
        <p:spPr>
          <a:xfrm>
            <a:off x="838199" y="1969498"/>
            <a:ext cx="2270173" cy="400110"/>
          </a:xfrm>
          <a:prstGeom prst="rect">
            <a:avLst/>
          </a:prstGeom>
          <a:noFill/>
        </p:spPr>
        <p:txBody>
          <a:bodyPr wrap="none" rtlCol="0">
            <a:spAutoFit/>
          </a:bodyPr>
          <a:lstStyle/>
          <a:p>
            <a:r>
              <a:rPr lang="en-GB" sz="2000" b="1" i="1" dirty="0">
                <a:solidFill>
                  <a:srgbClr val="0000FF"/>
                </a:solidFill>
              </a:rPr>
              <a:t>WFMs in CLIC Study</a:t>
            </a:r>
          </a:p>
        </p:txBody>
      </p:sp>
      <p:sp>
        <p:nvSpPr>
          <p:cNvPr id="11" name="Rectangle 10">
            <a:extLst>
              <a:ext uri="{FF2B5EF4-FFF2-40B4-BE49-F238E27FC236}">
                <a16:creationId xmlns:a16="http://schemas.microsoft.com/office/drawing/2014/main" id="{860FF821-F3DE-4821-84B0-CF7C6E7AAA6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cxnSp>
        <p:nvCxnSpPr>
          <p:cNvPr id="12" name="Düz Ok Bağlayıcısı 11">
            <a:extLst>
              <a:ext uri="{FF2B5EF4-FFF2-40B4-BE49-F238E27FC236}">
                <a16:creationId xmlns:a16="http://schemas.microsoft.com/office/drawing/2014/main" id="{0A25D61D-9BE3-890C-CE48-BA8D350721D1}"/>
              </a:ext>
            </a:extLst>
          </p:cNvPr>
          <p:cNvCxnSpPr/>
          <p:nvPr/>
        </p:nvCxnSpPr>
        <p:spPr>
          <a:xfrm flipH="1" flipV="1">
            <a:off x="10154093" y="5560382"/>
            <a:ext cx="318977" cy="486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Düz Ok Bağlayıcısı 12">
            <a:extLst>
              <a:ext uri="{FF2B5EF4-FFF2-40B4-BE49-F238E27FC236}">
                <a16:creationId xmlns:a16="http://schemas.microsoft.com/office/drawing/2014/main" id="{75FB6F39-214E-592B-F216-A38E53F0843D}"/>
              </a:ext>
            </a:extLst>
          </p:cNvPr>
          <p:cNvCxnSpPr>
            <a:cxnSpLocks/>
          </p:cNvCxnSpPr>
          <p:nvPr/>
        </p:nvCxnSpPr>
        <p:spPr>
          <a:xfrm flipH="1">
            <a:off x="10154093" y="4177296"/>
            <a:ext cx="290179" cy="3417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944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8295C3E-BA72-2FE9-35B0-249AFF8C9210}"/>
              </a:ext>
            </a:extLst>
          </p:cNvPr>
          <p:cNvPicPr>
            <a:picLocks noChangeAspect="1"/>
          </p:cNvPicPr>
          <p:nvPr/>
        </p:nvPicPr>
        <p:blipFill>
          <a:blip r:embed="rId2"/>
          <a:stretch>
            <a:fillRect/>
          </a:stretch>
        </p:blipFill>
        <p:spPr>
          <a:xfrm>
            <a:off x="395287" y="657225"/>
            <a:ext cx="11401425" cy="5543550"/>
          </a:xfrm>
          <a:prstGeom prst="rect">
            <a:avLst/>
          </a:prstGeom>
        </p:spPr>
      </p:pic>
    </p:spTree>
    <p:extLst>
      <p:ext uri="{BB962C8B-B14F-4D97-AF65-F5344CB8AC3E}">
        <p14:creationId xmlns:p14="http://schemas.microsoft.com/office/powerpoint/2010/main" val="3722936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1748-4C75-4A81-A827-D5772B3F76D2}"/>
              </a:ext>
            </a:extLst>
          </p:cNvPr>
          <p:cNvSpPr>
            <a:spLocks noGrp="1"/>
          </p:cNvSpPr>
          <p:nvPr>
            <p:ph type="title"/>
          </p:nvPr>
        </p:nvSpPr>
        <p:spPr/>
        <p:txBody>
          <a:bodyPr/>
          <a:lstStyle/>
          <a:p>
            <a:r>
              <a:rPr lang="tr-TR" dirty="0"/>
              <a:t>Spial Loads under High Power Test</a:t>
            </a:r>
            <a:endParaRPr lang="en-GB" dirty="0"/>
          </a:p>
        </p:txBody>
      </p:sp>
      <p:pic>
        <p:nvPicPr>
          <p:cNvPr id="4" name="Picture 3" descr="A person working in a factory&#10;&#10;Description automatically generated with low confidence">
            <a:extLst>
              <a:ext uri="{FF2B5EF4-FFF2-40B4-BE49-F238E27FC236}">
                <a16:creationId xmlns:a16="http://schemas.microsoft.com/office/drawing/2014/main" id="{F614C129-C8F5-40B3-887C-4BBF3356F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85609"/>
            <a:ext cx="6316493" cy="4737370"/>
          </a:xfrm>
          <a:prstGeom prst="rect">
            <a:avLst/>
          </a:prstGeom>
        </p:spPr>
      </p:pic>
      <p:sp>
        <p:nvSpPr>
          <p:cNvPr id="5" name="Rectangle: Rounded Corners 4">
            <a:extLst>
              <a:ext uri="{FF2B5EF4-FFF2-40B4-BE49-F238E27FC236}">
                <a16:creationId xmlns:a16="http://schemas.microsoft.com/office/drawing/2014/main" id="{448FF639-3944-4159-AC11-BB36EC9BC91C}"/>
              </a:ext>
            </a:extLst>
          </p:cNvPr>
          <p:cNvSpPr/>
          <p:nvPr/>
        </p:nvSpPr>
        <p:spPr>
          <a:xfrm>
            <a:off x="3385226" y="1585609"/>
            <a:ext cx="1381327" cy="1843391"/>
          </a:xfrm>
          <a:prstGeom prst="round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0950E3A-DF8A-48A9-9942-0E508F707D3F}"/>
              </a:ext>
            </a:extLst>
          </p:cNvPr>
          <p:cNvSpPr txBox="1"/>
          <p:nvPr/>
        </p:nvSpPr>
        <p:spPr>
          <a:xfrm flipH="1">
            <a:off x="7255056" y="1585609"/>
            <a:ext cx="3998381" cy="707886"/>
          </a:xfrm>
          <a:prstGeom prst="rect">
            <a:avLst/>
          </a:prstGeom>
          <a:noFill/>
        </p:spPr>
        <p:txBody>
          <a:bodyPr wrap="square" rtlCol="0">
            <a:spAutoFit/>
          </a:bodyPr>
          <a:lstStyle/>
          <a:p>
            <a:r>
              <a:rPr lang="tr-TR" sz="2000" b="1" i="1" dirty="0">
                <a:solidFill>
                  <a:srgbClr val="000099"/>
                </a:solidFill>
              </a:rPr>
              <a:t>X-Band High Gradient Test Facility (CERN)</a:t>
            </a:r>
            <a:endParaRPr lang="en-GB" sz="2000" b="1" i="1" dirty="0">
              <a:solidFill>
                <a:srgbClr val="000099"/>
              </a:solidFill>
            </a:endParaRPr>
          </a:p>
        </p:txBody>
      </p:sp>
      <mc:AlternateContent xmlns:mc="http://schemas.openxmlformats.org/markup-compatibility/2006" xmlns:a14="http://schemas.microsoft.com/office/drawing/2010/main">
        <mc:Choice Requires="a14">
          <p:graphicFrame>
            <p:nvGraphicFramePr>
              <p:cNvPr id="3" name="Tablo 7">
                <a:extLst>
                  <a:ext uri="{FF2B5EF4-FFF2-40B4-BE49-F238E27FC236}">
                    <a16:creationId xmlns:a16="http://schemas.microsoft.com/office/drawing/2014/main" id="{2261E49E-CA63-E58C-FF5C-C7214B7A6733}"/>
                  </a:ext>
                </a:extLst>
              </p:cNvPr>
              <p:cNvGraphicFramePr>
                <a:graphicFrameLocks noGrp="1"/>
              </p:cNvGraphicFramePr>
              <p:nvPr>
                <p:extLst>
                  <p:ext uri="{D42A27DB-BD31-4B8C-83A1-F6EECF244321}">
                    <p14:modId xmlns:p14="http://schemas.microsoft.com/office/powerpoint/2010/main" val="2764268570"/>
                  </p:ext>
                </p:extLst>
              </p:nvPr>
            </p:nvGraphicFramePr>
            <p:xfrm>
              <a:off x="8851396" y="4155070"/>
              <a:ext cx="3126758" cy="1483360"/>
            </p:xfrm>
            <a:graphic>
              <a:graphicData uri="http://schemas.openxmlformats.org/drawingml/2006/table">
                <a:tbl>
                  <a:tblPr firstRow="1" bandRow="1">
                    <a:tableStyleId>{5C22544A-7EE6-4342-B048-85BDC9FD1C3A}</a:tableStyleId>
                  </a:tblPr>
                  <a:tblGrid>
                    <a:gridCol w="1170398">
                      <a:extLst>
                        <a:ext uri="{9D8B030D-6E8A-4147-A177-3AD203B41FA5}">
                          <a16:colId xmlns:a16="http://schemas.microsoft.com/office/drawing/2014/main" val="658990341"/>
                        </a:ext>
                      </a:extLst>
                    </a:gridCol>
                    <a:gridCol w="828677">
                      <a:extLst>
                        <a:ext uri="{9D8B030D-6E8A-4147-A177-3AD203B41FA5}">
                          <a16:colId xmlns:a16="http://schemas.microsoft.com/office/drawing/2014/main" val="4185420448"/>
                        </a:ext>
                      </a:extLst>
                    </a:gridCol>
                    <a:gridCol w="1127683">
                      <a:extLst>
                        <a:ext uri="{9D8B030D-6E8A-4147-A177-3AD203B41FA5}">
                          <a16:colId xmlns:a16="http://schemas.microsoft.com/office/drawing/2014/main" val="3537692430"/>
                        </a:ext>
                      </a:extLst>
                    </a:gridCol>
                  </a:tblGrid>
                  <a:tr h="370840">
                    <a:tc>
                      <a:txBody>
                        <a:bodyPr/>
                        <a:lstStyle/>
                        <a:p>
                          <a:endParaRPr lang="tr-TR" sz="1100"/>
                        </a:p>
                      </a:txBody>
                      <a:tcPr/>
                    </a:tc>
                    <a:tc>
                      <a:txBody>
                        <a:bodyPr/>
                        <a:lstStyle/>
                        <a:p>
                          <a:r>
                            <a:rPr lang="tr-TR" sz="1100" dirty="0" err="1"/>
                            <a:t>Klystron</a:t>
                          </a:r>
                          <a:endParaRPr lang="tr-TR" sz="1100" dirty="0"/>
                        </a:p>
                      </a:txBody>
                      <a:tcPr/>
                    </a:tc>
                    <a:tc>
                      <a:txBody>
                        <a:bodyPr/>
                        <a:lstStyle/>
                        <a:p>
                          <a:r>
                            <a:rPr lang="tr-TR" sz="1100" dirty="0" err="1"/>
                            <a:t>Acc</a:t>
                          </a:r>
                          <a:r>
                            <a:rPr lang="tr-TR" sz="1100" dirty="0"/>
                            <a:t>. </a:t>
                          </a:r>
                          <a:r>
                            <a:rPr lang="tr-TR" sz="1100" dirty="0" err="1"/>
                            <a:t>Structure</a:t>
                          </a:r>
                          <a:endParaRPr lang="tr-TR" sz="1100" dirty="0"/>
                        </a:p>
                      </a:txBody>
                      <a:tcPr/>
                    </a:tc>
                    <a:extLst>
                      <a:ext uri="{0D108BD9-81ED-4DB2-BD59-A6C34878D82A}">
                        <a16:rowId xmlns:a16="http://schemas.microsoft.com/office/drawing/2014/main" val="2943351877"/>
                      </a:ext>
                    </a:extLst>
                  </a:tr>
                  <a:tr h="370840">
                    <a:tc>
                      <a:txBody>
                        <a:bodyPr/>
                        <a:lstStyle/>
                        <a:p>
                          <a:pPr algn="ctr"/>
                          <a:r>
                            <a:rPr lang="tr-TR" sz="1100" dirty="0" err="1"/>
                            <a:t>Peak</a:t>
                          </a:r>
                          <a:r>
                            <a:rPr lang="tr-TR" sz="1100" dirty="0"/>
                            <a:t> </a:t>
                          </a:r>
                          <a:r>
                            <a:rPr lang="tr-TR" sz="1100" dirty="0" err="1"/>
                            <a:t>power</a:t>
                          </a:r>
                          <a:endParaRPr lang="tr-TR" sz="1100" dirty="0"/>
                        </a:p>
                      </a:txBody>
                      <a:tcPr/>
                    </a:tc>
                    <a:tc>
                      <a:txBody>
                        <a:bodyPr/>
                        <a:lstStyle/>
                        <a:p>
                          <a:r>
                            <a:rPr lang="tr-TR" sz="1100" dirty="0"/>
                            <a:t>50 MW</a:t>
                          </a:r>
                        </a:p>
                      </a:txBody>
                      <a:tcPr/>
                    </a:tc>
                    <a:tc>
                      <a:txBody>
                        <a:bodyPr/>
                        <a:lstStyle/>
                        <a:p>
                          <a:r>
                            <a:rPr lang="tr-TR" sz="1100" dirty="0"/>
                            <a:t>16 MW</a:t>
                          </a:r>
                        </a:p>
                      </a:txBody>
                      <a:tcPr/>
                    </a:tc>
                    <a:extLst>
                      <a:ext uri="{0D108BD9-81ED-4DB2-BD59-A6C34878D82A}">
                        <a16:rowId xmlns:a16="http://schemas.microsoft.com/office/drawing/2014/main" val="1126492559"/>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tr-TR" sz="1100" i="1" smtClean="0">
                                        <a:latin typeface="Cambria Math" panose="02040503050406030204" pitchFamily="18" charset="0"/>
                                      </a:rPr>
                                    </m:ctrlPr>
                                  </m:sSubPr>
                                  <m:e>
                                    <m:r>
                                      <a:rPr lang="tr-TR" sz="1100" b="0" i="1" smtClean="0">
                                        <a:latin typeface="Cambria Math" panose="02040503050406030204" pitchFamily="18" charset="0"/>
                                      </a:rPr>
                                      <m:t>𝑓</m:t>
                                    </m:r>
                                  </m:e>
                                  <m:sub>
                                    <m:r>
                                      <a:rPr lang="tr-TR" sz="1100" b="0" i="1" smtClean="0">
                                        <a:latin typeface="Cambria Math" panose="02040503050406030204" pitchFamily="18" charset="0"/>
                                      </a:rPr>
                                      <m:t>𝑟𝑒𝑝</m:t>
                                    </m:r>
                                  </m:sub>
                                </m:sSub>
                              </m:oMath>
                            </m:oMathPara>
                          </a14:m>
                          <a:endParaRPr lang="tr-TR" sz="1100" dirty="0"/>
                        </a:p>
                      </a:txBody>
                      <a:tcPr/>
                    </a:tc>
                    <a:tc>
                      <a:txBody>
                        <a:bodyPr/>
                        <a:lstStyle/>
                        <a:p>
                          <a:r>
                            <a:rPr lang="tr-TR" sz="1100" dirty="0"/>
                            <a:t>50 Hz</a:t>
                          </a:r>
                        </a:p>
                      </a:txBody>
                      <a:tcPr/>
                    </a:tc>
                    <a:tc>
                      <a:txBody>
                        <a:bodyPr/>
                        <a:lstStyle/>
                        <a:p>
                          <a:r>
                            <a:rPr lang="tr-TR" sz="1100" dirty="0"/>
                            <a:t>50 Hz</a:t>
                          </a:r>
                        </a:p>
                      </a:txBody>
                      <a:tcPr/>
                    </a:tc>
                    <a:extLst>
                      <a:ext uri="{0D108BD9-81ED-4DB2-BD59-A6C34878D82A}">
                        <a16:rowId xmlns:a16="http://schemas.microsoft.com/office/drawing/2014/main" val="1278563965"/>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tr-TR" sz="1100" i="1" smtClean="0">
                                        <a:latin typeface="Cambria Math" panose="02040503050406030204" pitchFamily="18" charset="0"/>
                                      </a:rPr>
                                    </m:ctrlPr>
                                  </m:sSubPr>
                                  <m:e>
                                    <m:r>
                                      <a:rPr lang="tr-TR" sz="1100" i="1" smtClean="0">
                                        <a:latin typeface="Cambria Math" panose="02040503050406030204" pitchFamily="18" charset="0"/>
                                        <a:ea typeface="Cambria Math" panose="02040503050406030204" pitchFamily="18" charset="0"/>
                                      </a:rPr>
                                      <m:t>𝜏</m:t>
                                    </m:r>
                                  </m:e>
                                  <m:sub>
                                    <m:r>
                                      <a:rPr lang="tr-TR" sz="1100" b="0" i="1" smtClean="0">
                                        <a:latin typeface="Cambria Math" panose="02040503050406030204" pitchFamily="18" charset="0"/>
                                      </a:rPr>
                                      <m:t>𝑝</m:t>
                                    </m:r>
                                  </m:sub>
                                </m:sSub>
                              </m:oMath>
                            </m:oMathPara>
                          </a14:m>
                          <a:endParaRPr lang="tr-TR" sz="1100" dirty="0"/>
                        </a:p>
                      </a:txBody>
                      <a:tcPr/>
                    </a:tc>
                    <a:tc>
                      <a:txBody>
                        <a:bodyPr/>
                        <a:lstStyle/>
                        <a:p>
                          <a:r>
                            <a:rPr lang="tr-TR" sz="1100" dirty="0"/>
                            <a:t>1500 </a:t>
                          </a:r>
                          <a:r>
                            <a:rPr lang="tr-TR" sz="1100" dirty="0" err="1"/>
                            <a:t>ns</a:t>
                          </a:r>
                          <a:endParaRPr lang="tr-TR" sz="1100" dirty="0"/>
                        </a:p>
                      </a:txBody>
                      <a:tcPr/>
                    </a:tc>
                    <a:tc>
                      <a:txBody>
                        <a:bodyPr/>
                        <a:lstStyle/>
                        <a:p>
                          <a:r>
                            <a:rPr lang="tr-TR" sz="1100" dirty="0"/>
                            <a:t>242 </a:t>
                          </a:r>
                          <a:r>
                            <a:rPr lang="tr-TR" sz="1100" dirty="0" err="1"/>
                            <a:t>ns</a:t>
                          </a:r>
                          <a:endParaRPr lang="tr-TR" sz="1100" dirty="0"/>
                        </a:p>
                      </a:txBody>
                      <a:tcPr/>
                    </a:tc>
                    <a:extLst>
                      <a:ext uri="{0D108BD9-81ED-4DB2-BD59-A6C34878D82A}">
                        <a16:rowId xmlns:a16="http://schemas.microsoft.com/office/drawing/2014/main" val="2032973495"/>
                      </a:ext>
                    </a:extLst>
                  </a:tr>
                </a:tbl>
              </a:graphicData>
            </a:graphic>
          </p:graphicFrame>
        </mc:Choice>
        <mc:Fallback xmlns="">
          <p:graphicFrame>
            <p:nvGraphicFramePr>
              <p:cNvPr id="3" name="Tablo 7">
                <a:extLst>
                  <a:ext uri="{FF2B5EF4-FFF2-40B4-BE49-F238E27FC236}">
                    <a16:creationId xmlns:a16="http://schemas.microsoft.com/office/drawing/2014/main" id="{2261E49E-CA63-E58C-FF5C-C7214B7A6733}"/>
                  </a:ext>
                </a:extLst>
              </p:cNvPr>
              <p:cNvGraphicFramePr>
                <a:graphicFrameLocks noGrp="1"/>
              </p:cNvGraphicFramePr>
              <p:nvPr>
                <p:extLst>
                  <p:ext uri="{D42A27DB-BD31-4B8C-83A1-F6EECF244321}">
                    <p14:modId xmlns:p14="http://schemas.microsoft.com/office/powerpoint/2010/main" val="2764268570"/>
                  </p:ext>
                </p:extLst>
              </p:nvPr>
            </p:nvGraphicFramePr>
            <p:xfrm>
              <a:off x="8851396" y="4155070"/>
              <a:ext cx="3126758" cy="1483360"/>
            </p:xfrm>
            <a:graphic>
              <a:graphicData uri="http://schemas.openxmlformats.org/drawingml/2006/table">
                <a:tbl>
                  <a:tblPr firstRow="1" bandRow="1">
                    <a:tableStyleId>{5C22544A-7EE6-4342-B048-85BDC9FD1C3A}</a:tableStyleId>
                  </a:tblPr>
                  <a:tblGrid>
                    <a:gridCol w="1170398">
                      <a:extLst>
                        <a:ext uri="{9D8B030D-6E8A-4147-A177-3AD203B41FA5}">
                          <a16:colId xmlns:a16="http://schemas.microsoft.com/office/drawing/2014/main" val="658990341"/>
                        </a:ext>
                      </a:extLst>
                    </a:gridCol>
                    <a:gridCol w="828677">
                      <a:extLst>
                        <a:ext uri="{9D8B030D-6E8A-4147-A177-3AD203B41FA5}">
                          <a16:colId xmlns:a16="http://schemas.microsoft.com/office/drawing/2014/main" val="4185420448"/>
                        </a:ext>
                      </a:extLst>
                    </a:gridCol>
                    <a:gridCol w="1127683">
                      <a:extLst>
                        <a:ext uri="{9D8B030D-6E8A-4147-A177-3AD203B41FA5}">
                          <a16:colId xmlns:a16="http://schemas.microsoft.com/office/drawing/2014/main" val="3537692430"/>
                        </a:ext>
                      </a:extLst>
                    </a:gridCol>
                  </a:tblGrid>
                  <a:tr h="370840">
                    <a:tc>
                      <a:txBody>
                        <a:bodyPr/>
                        <a:lstStyle/>
                        <a:p>
                          <a:endParaRPr lang="tr-TR" sz="1100"/>
                        </a:p>
                      </a:txBody>
                      <a:tcPr/>
                    </a:tc>
                    <a:tc>
                      <a:txBody>
                        <a:bodyPr/>
                        <a:lstStyle/>
                        <a:p>
                          <a:r>
                            <a:rPr lang="tr-TR" sz="1100" dirty="0" err="1"/>
                            <a:t>Klystron</a:t>
                          </a:r>
                          <a:endParaRPr lang="tr-TR" sz="1100" dirty="0"/>
                        </a:p>
                      </a:txBody>
                      <a:tcPr/>
                    </a:tc>
                    <a:tc>
                      <a:txBody>
                        <a:bodyPr/>
                        <a:lstStyle/>
                        <a:p>
                          <a:r>
                            <a:rPr lang="tr-TR" sz="1100" dirty="0" err="1"/>
                            <a:t>Acc</a:t>
                          </a:r>
                          <a:r>
                            <a:rPr lang="tr-TR" sz="1100" dirty="0"/>
                            <a:t>. </a:t>
                          </a:r>
                          <a:r>
                            <a:rPr lang="tr-TR" sz="1100" dirty="0" err="1"/>
                            <a:t>Structure</a:t>
                          </a:r>
                          <a:endParaRPr lang="tr-TR" sz="1100" dirty="0"/>
                        </a:p>
                      </a:txBody>
                      <a:tcPr/>
                    </a:tc>
                    <a:extLst>
                      <a:ext uri="{0D108BD9-81ED-4DB2-BD59-A6C34878D82A}">
                        <a16:rowId xmlns:a16="http://schemas.microsoft.com/office/drawing/2014/main" val="2943351877"/>
                      </a:ext>
                    </a:extLst>
                  </a:tr>
                  <a:tr h="370840">
                    <a:tc>
                      <a:txBody>
                        <a:bodyPr/>
                        <a:lstStyle/>
                        <a:p>
                          <a:pPr algn="ctr"/>
                          <a:r>
                            <a:rPr lang="tr-TR" sz="1100" dirty="0" err="1"/>
                            <a:t>Peak</a:t>
                          </a:r>
                          <a:r>
                            <a:rPr lang="tr-TR" sz="1100" dirty="0"/>
                            <a:t> </a:t>
                          </a:r>
                          <a:r>
                            <a:rPr lang="tr-TR" sz="1100" dirty="0" err="1"/>
                            <a:t>power</a:t>
                          </a:r>
                          <a:endParaRPr lang="tr-TR" sz="1100" dirty="0"/>
                        </a:p>
                      </a:txBody>
                      <a:tcPr/>
                    </a:tc>
                    <a:tc>
                      <a:txBody>
                        <a:bodyPr/>
                        <a:lstStyle/>
                        <a:p>
                          <a:r>
                            <a:rPr lang="tr-TR" sz="1100" dirty="0"/>
                            <a:t>50 MW</a:t>
                          </a:r>
                        </a:p>
                      </a:txBody>
                      <a:tcPr/>
                    </a:tc>
                    <a:tc>
                      <a:txBody>
                        <a:bodyPr/>
                        <a:lstStyle/>
                        <a:p>
                          <a:r>
                            <a:rPr lang="tr-TR" sz="1100" dirty="0"/>
                            <a:t>16 MW</a:t>
                          </a:r>
                        </a:p>
                      </a:txBody>
                      <a:tcPr/>
                    </a:tc>
                    <a:extLst>
                      <a:ext uri="{0D108BD9-81ED-4DB2-BD59-A6C34878D82A}">
                        <a16:rowId xmlns:a16="http://schemas.microsoft.com/office/drawing/2014/main" val="1126492559"/>
                      </a:ext>
                    </a:extLst>
                  </a:tr>
                  <a:tr h="370840">
                    <a:tc>
                      <a:txBody>
                        <a:bodyPr/>
                        <a:lstStyle/>
                        <a:p>
                          <a:endParaRPr lang="tr-TR"/>
                        </a:p>
                      </a:txBody>
                      <a:tcPr>
                        <a:blipFill>
                          <a:blip r:embed="rId3"/>
                          <a:stretch>
                            <a:fillRect l="-1042" t="-201639" r="-169792" b="-104918"/>
                          </a:stretch>
                        </a:blipFill>
                      </a:tcPr>
                    </a:tc>
                    <a:tc>
                      <a:txBody>
                        <a:bodyPr/>
                        <a:lstStyle/>
                        <a:p>
                          <a:r>
                            <a:rPr lang="tr-TR" sz="1100" dirty="0"/>
                            <a:t>50 Hz</a:t>
                          </a:r>
                        </a:p>
                      </a:txBody>
                      <a:tcPr/>
                    </a:tc>
                    <a:tc>
                      <a:txBody>
                        <a:bodyPr/>
                        <a:lstStyle/>
                        <a:p>
                          <a:r>
                            <a:rPr lang="tr-TR" sz="1100" dirty="0"/>
                            <a:t>50 Hz</a:t>
                          </a:r>
                        </a:p>
                      </a:txBody>
                      <a:tcPr/>
                    </a:tc>
                    <a:extLst>
                      <a:ext uri="{0D108BD9-81ED-4DB2-BD59-A6C34878D82A}">
                        <a16:rowId xmlns:a16="http://schemas.microsoft.com/office/drawing/2014/main" val="1278563965"/>
                      </a:ext>
                    </a:extLst>
                  </a:tr>
                  <a:tr h="370840">
                    <a:tc>
                      <a:txBody>
                        <a:bodyPr/>
                        <a:lstStyle/>
                        <a:p>
                          <a:endParaRPr lang="tr-TR"/>
                        </a:p>
                      </a:txBody>
                      <a:tcPr>
                        <a:blipFill>
                          <a:blip r:embed="rId3"/>
                          <a:stretch>
                            <a:fillRect l="-1042" t="-301639" r="-169792" b="-4918"/>
                          </a:stretch>
                        </a:blipFill>
                      </a:tcPr>
                    </a:tc>
                    <a:tc>
                      <a:txBody>
                        <a:bodyPr/>
                        <a:lstStyle/>
                        <a:p>
                          <a:r>
                            <a:rPr lang="tr-TR" sz="1100" dirty="0"/>
                            <a:t>1500 </a:t>
                          </a:r>
                          <a:r>
                            <a:rPr lang="tr-TR" sz="1100" dirty="0" err="1"/>
                            <a:t>ns</a:t>
                          </a:r>
                          <a:endParaRPr lang="tr-TR" sz="1100" dirty="0"/>
                        </a:p>
                      </a:txBody>
                      <a:tcPr/>
                    </a:tc>
                    <a:tc>
                      <a:txBody>
                        <a:bodyPr/>
                        <a:lstStyle/>
                        <a:p>
                          <a:r>
                            <a:rPr lang="tr-TR" sz="1100" dirty="0"/>
                            <a:t>242 </a:t>
                          </a:r>
                          <a:r>
                            <a:rPr lang="tr-TR" sz="1100" dirty="0" err="1"/>
                            <a:t>ns</a:t>
                          </a:r>
                          <a:endParaRPr lang="tr-TR" sz="1100" dirty="0"/>
                        </a:p>
                      </a:txBody>
                      <a:tcPr/>
                    </a:tc>
                    <a:extLst>
                      <a:ext uri="{0D108BD9-81ED-4DB2-BD59-A6C34878D82A}">
                        <a16:rowId xmlns:a16="http://schemas.microsoft.com/office/drawing/2014/main" val="2032973495"/>
                      </a:ext>
                    </a:extLst>
                  </a:tr>
                </a:tbl>
              </a:graphicData>
            </a:graphic>
          </p:graphicFrame>
        </mc:Fallback>
      </mc:AlternateContent>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D0440CF5-4CFD-6863-7ADE-268ADF17E0D3}"/>
                  </a:ext>
                </a:extLst>
              </p:cNvPr>
              <p:cNvSpPr txBox="1"/>
              <p:nvPr/>
            </p:nvSpPr>
            <p:spPr>
              <a:xfrm>
                <a:off x="9746836" y="5943625"/>
                <a:ext cx="1737142" cy="2324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𝑃</m:t>
                          </m:r>
                        </m:e>
                        <m:sub>
                          <m:r>
                            <a:rPr lang="tr-TR" sz="1400" b="0" i="1" smtClean="0">
                              <a:latin typeface="Cambria Math" panose="02040503050406030204" pitchFamily="18" charset="0"/>
                            </a:rPr>
                            <m:t>𝑎𝑣</m:t>
                          </m:r>
                          <m:r>
                            <a:rPr lang="tr-TR" sz="1400" b="0" i="1" smtClean="0">
                              <a:latin typeface="Cambria Math" panose="02040503050406030204" pitchFamily="18" charset="0"/>
                            </a:rPr>
                            <m:t>, </m:t>
                          </m:r>
                          <m:r>
                            <a:rPr lang="tr-TR" sz="1400" b="0" i="1" smtClean="0">
                              <a:latin typeface="Cambria Math" panose="02040503050406030204" pitchFamily="18" charset="0"/>
                            </a:rPr>
                            <m:t>𝑘𝑙𝑦𝑠𝑡𝑟𝑜𝑛</m:t>
                          </m:r>
                        </m:sub>
                      </m:sSub>
                      <m:r>
                        <a:rPr lang="tr-TR" sz="1400" b="0" i="1" smtClean="0">
                          <a:latin typeface="Cambria Math" panose="02040503050406030204" pitchFamily="18" charset="0"/>
                        </a:rPr>
                        <m:t>=3750 </m:t>
                      </m:r>
                      <m:r>
                        <a:rPr lang="tr-TR" sz="1400" b="0" i="1" smtClean="0">
                          <a:latin typeface="Cambria Math" panose="02040503050406030204" pitchFamily="18" charset="0"/>
                        </a:rPr>
                        <m:t>𝑊</m:t>
                      </m:r>
                    </m:oMath>
                  </m:oMathPara>
                </a14:m>
                <a:endParaRPr lang="tr-TR" sz="1400" dirty="0"/>
              </a:p>
            </p:txBody>
          </p:sp>
        </mc:Choice>
        <mc:Fallback xmlns="">
          <p:sp>
            <p:nvSpPr>
              <p:cNvPr id="8" name="Metin kutusu 7">
                <a:extLst>
                  <a:ext uri="{FF2B5EF4-FFF2-40B4-BE49-F238E27FC236}">
                    <a16:creationId xmlns:a16="http://schemas.microsoft.com/office/drawing/2014/main" id="{D0440CF5-4CFD-6863-7ADE-268ADF17E0D3}"/>
                  </a:ext>
                </a:extLst>
              </p:cNvPr>
              <p:cNvSpPr txBox="1">
                <a:spLocks noRot="1" noChangeAspect="1" noMove="1" noResize="1" noEditPoints="1" noAdjustHandles="1" noChangeArrowheads="1" noChangeShapeType="1" noTextEdit="1"/>
              </p:cNvSpPr>
              <p:nvPr/>
            </p:nvSpPr>
            <p:spPr>
              <a:xfrm>
                <a:off x="9746836" y="5943625"/>
                <a:ext cx="1737142" cy="232436"/>
              </a:xfrm>
              <a:prstGeom prst="rect">
                <a:avLst/>
              </a:prstGeom>
              <a:blipFill>
                <a:blip r:embed="rId4"/>
                <a:stretch>
                  <a:fillRect l="-1754" r="-1754" b="-2631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69017622-EEF5-EAA5-EC3B-23E671162091}"/>
                  </a:ext>
                </a:extLst>
              </p:cNvPr>
              <p:cNvSpPr txBox="1"/>
              <p:nvPr/>
            </p:nvSpPr>
            <p:spPr>
              <a:xfrm>
                <a:off x="9906847" y="6229226"/>
                <a:ext cx="1651862" cy="224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𝑃</m:t>
                          </m:r>
                        </m:e>
                        <m:sub>
                          <m:r>
                            <a:rPr lang="tr-TR" sz="1400" b="0" i="1" smtClean="0">
                              <a:latin typeface="Cambria Math" panose="02040503050406030204" pitchFamily="18" charset="0"/>
                            </a:rPr>
                            <m:t>𝑎𝑣</m:t>
                          </m:r>
                          <m:r>
                            <a:rPr lang="tr-TR" sz="1400" b="0" i="1" smtClean="0">
                              <a:latin typeface="Cambria Math" panose="02040503050406030204" pitchFamily="18" charset="0"/>
                            </a:rPr>
                            <m:t>, </m:t>
                          </m:r>
                          <m:r>
                            <a:rPr lang="tr-TR" sz="1400" b="0" i="1" smtClean="0">
                              <a:latin typeface="Cambria Math" panose="02040503050406030204" pitchFamily="18" charset="0"/>
                            </a:rPr>
                            <m:t>𝑎𝑐𝑐</m:t>
                          </m:r>
                          <m:r>
                            <a:rPr lang="tr-TR" sz="1400" b="0" i="1" smtClean="0">
                              <a:latin typeface="Cambria Math" panose="02040503050406030204" pitchFamily="18" charset="0"/>
                            </a:rPr>
                            <m:t> </m:t>
                          </m:r>
                          <m:r>
                            <a:rPr lang="tr-TR" sz="1400" b="0" i="1" smtClean="0">
                              <a:latin typeface="Cambria Math" panose="02040503050406030204" pitchFamily="18" charset="0"/>
                            </a:rPr>
                            <m:t>𝑠𝑡𝑟</m:t>
                          </m:r>
                        </m:sub>
                      </m:sSub>
                      <m:r>
                        <a:rPr lang="tr-TR" sz="1400" b="0" i="1" smtClean="0">
                          <a:latin typeface="Cambria Math" panose="02040503050406030204" pitchFamily="18" charset="0"/>
                        </a:rPr>
                        <m:t>=193.6 </m:t>
                      </m:r>
                      <m:r>
                        <a:rPr lang="tr-TR" sz="1400" b="0" i="1" smtClean="0">
                          <a:latin typeface="Cambria Math" panose="02040503050406030204" pitchFamily="18" charset="0"/>
                        </a:rPr>
                        <m:t>𝑊</m:t>
                      </m:r>
                    </m:oMath>
                  </m:oMathPara>
                </a14:m>
                <a:endParaRPr lang="tr-TR" sz="1400" dirty="0"/>
              </a:p>
            </p:txBody>
          </p:sp>
        </mc:Choice>
        <mc:Fallback xmlns="">
          <p:sp>
            <p:nvSpPr>
              <p:cNvPr id="9" name="Metin kutusu 8">
                <a:extLst>
                  <a:ext uri="{FF2B5EF4-FFF2-40B4-BE49-F238E27FC236}">
                    <a16:creationId xmlns:a16="http://schemas.microsoft.com/office/drawing/2014/main" id="{69017622-EEF5-EAA5-EC3B-23E671162091}"/>
                  </a:ext>
                </a:extLst>
              </p:cNvPr>
              <p:cNvSpPr txBox="1">
                <a:spLocks noRot="1" noChangeAspect="1" noMove="1" noResize="1" noEditPoints="1" noAdjustHandles="1" noChangeArrowheads="1" noChangeShapeType="1" noTextEdit="1"/>
              </p:cNvSpPr>
              <p:nvPr/>
            </p:nvSpPr>
            <p:spPr>
              <a:xfrm>
                <a:off x="9906847" y="6229226"/>
                <a:ext cx="1651862" cy="224870"/>
              </a:xfrm>
              <a:prstGeom prst="rect">
                <a:avLst/>
              </a:prstGeom>
              <a:blipFill>
                <a:blip r:embed="rId5"/>
                <a:stretch>
                  <a:fillRect l="-2214" r="-1845" b="-10811"/>
                </a:stretch>
              </a:blipFill>
            </p:spPr>
            <p:txBody>
              <a:bodyPr/>
              <a:lstStyle/>
              <a:p>
                <a:r>
                  <a:rPr lang="tr-TR">
                    <a:noFill/>
                  </a:rPr>
                  <a:t> </a:t>
                </a:r>
              </a:p>
            </p:txBody>
          </p:sp>
        </mc:Fallback>
      </mc:AlternateContent>
      <p:pic>
        <p:nvPicPr>
          <p:cNvPr id="10" name="Resim 9">
            <a:extLst>
              <a:ext uri="{FF2B5EF4-FFF2-40B4-BE49-F238E27FC236}">
                <a16:creationId xmlns:a16="http://schemas.microsoft.com/office/drawing/2014/main" id="{DAD81D7D-4A13-DC73-7D8E-3B45165FE90D}"/>
              </a:ext>
            </a:extLst>
          </p:cNvPr>
          <p:cNvPicPr>
            <a:picLocks noChangeAspect="1"/>
          </p:cNvPicPr>
          <p:nvPr/>
        </p:nvPicPr>
        <p:blipFill rotWithShape="1">
          <a:blip r:embed="rId6"/>
          <a:srcRect l="24055" r="20241" b="66757"/>
          <a:stretch/>
        </p:blipFill>
        <p:spPr>
          <a:xfrm>
            <a:off x="8851396" y="1927488"/>
            <a:ext cx="3163482" cy="2158409"/>
          </a:xfrm>
          <a:prstGeom prst="rect">
            <a:avLst/>
          </a:prstGeom>
        </p:spPr>
      </p:pic>
      <mc:AlternateContent xmlns:mc="http://schemas.openxmlformats.org/markup-compatibility/2006" xmlns:a14="http://schemas.microsoft.com/office/drawing/2010/main">
        <mc:Choice Requires="a14">
          <p:sp>
            <p:nvSpPr>
              <p:cNvPr id="12" name="Metin kutusu 11">
                <a:extLst>
                  <a:ext uri="{FF2B5EF4-FFF2-40B4-BE49-F238E27FC236}">
                    <a16:creationId xmlns:a16="http://schemas.microsoft.com/office/drawing/2014/main" id="{690D7994-0D59-AE74-8912-92EA5E01A8A5}"/>
                  </a:ext>
                </a:extLst>
              </p:cNvPr>
              <p:cNvSpPr txBox="1"/>
              <p:nvPr/>
            </p:nvSpPr>
            <p:spPr>
              <a:xfrm>
                <a:off x="7875869" y="6024431"/>
                <a:ext cx="1624547"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𝑃</m:t>
                          </m:r>
                        </m:e>
                        <m:sub>
                          <m:r>
                            <a:rPr lang="tr-TR" b="0" i="1" smtClean="0">
                              <a:latin typeface="Cambria Math" panose="02040503050406030204" pitchFamily="18" charset="0"/>
                            </a:rPr>
                            <m:t>𝑎𝑣</m:t>
                          </m:r>
                        </m:sub>
                      </m:sSub>
                      <m:r>
                        <a:rPr lang="tr-TR" i="1" smtClean="0">
                          <a:latin typeface="Cambria Math" panose="02040503050406030204" pitchFamily="18" charset="0"/>
                        </a:rPr>
                        <m:t>=</m:t>
                      </m:r>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𝑟𝑒𝑝</m:t>
                          </m:r>
                        </m:sub>
                      </m:sSub>
                      <m:sSub>
                        <m:sSubPr>
                          <m:ctrlPr>
                            <a:rPr lang="tr-TR" i="1" smtClean="0">
                              <a:latin typeface="Cambria Math" panose="02040503050406030204" pitchFamily="18" charset="0"/>
                            </a:rPr>
                          </m:ctrlPr>
                        </m:sSubPr>
                        <m:e>
                          <m:r>
                            <a:rPr lang="tr-TR" b="0" i="1" smtClean="0">
                              <a:latin typeface="Cambria Math" panose="02040503050406030204" pitchFamily="18" charset="0"/>
                            </a:rPr>
                            <m:t>𝑃</m:t>
                          </m:r>
                        </m:e>
                        <m:sub>
                          <m:r>
                            <a:rPr lang="tr-TR" b="0" i="1" smtClean="0">
                              <a:latin typeface="Cambria Math" panose="02040503050406030204" pitchFamily="18" charset="0"/>
                            </a:rPr>
                            <m:t>𝑝𝑘</m:t>
                          </m:r>
                        </m:sub>
                      </m:sSub>
                      <m:sSub>
                        <m:sSubPr>
                          <m:ctrlPr>
                            <a:rPr lang="tr-TR" i="1" smtClean="0">
                              <a:latin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rPr>
                            <m:t>𝑝</m:t>
                          </m:r>
                        </m:sub>
                      </m:sSub>
                    </m:oMath>
                  </m:oMathPara>
                </a14:m>
                <a:endParaRPr lang="tr-TR" dirty="0"/>
              </a:p>
            </p:txBody>
          </p:sp>
        </mc:Choice>
        <mc:Fallback xmlns="">
          <p:sp>
            <p:nvSpPr>
              <p:cNvPr id="12" name="Metin kutusu 11">
                <a:extLst>
                  <a:ext uri="{FF2B5EF4-FFF2-40B4-BE49-F238E27FC236}">
                    <a16:creationId xmlns:a16="http://schemas.microsoft.com/office/drawing/2014/main" id="{690D7994-0D59-AE74-8912-92EA5E01A8A5}"/>
                  </a:ext>
                </a:extLst>
              </p:cNvPr>
              <p:cNvSpPr txBox="1">
                <a:spLocks noRot="1" noChangeAspect="1" noMove="1" noResize="1" noEditPoints="1" noAdjustHandles="1" noChangeArrowheads="1" noChangeShapeType="1" noTextEdit="1"/>
              </p:cNvSpPr>
              <p:nvPr/>
            </p:nvSpPr>
            <p:spPr>
              <a:xfrm>
                <a:off x="7875869" y="6024431"/>
                <a:ext cx="1624547" cy="298415"/>
              </a:xfrm>
              <a:prstGeom prst="rect">
                <a:avLst/>
              </a:prstGeom>
              <a:blipFill>
                <a:blip r:embed="rId7"/>
                <a:stretch>
                  <a:fillRect l="-3008" r="-1504" b="-26531"/>
                </a:stretch>
              </a:blipFill>
            </p:spPr>
            <p:txBody>
              <a:bodyPr/>
              <a:lstStyle/>
              <a:p>
                <a:r>
                  <a:rPr lang="tr-TR">
                    <a:noFill/>
                  </a:rPr>
                  <a:t> </a:t>
                </a:r>
              </a:p>
            </p:txBody>
          </p:sp>
        </mc:Fallback>
      </mc:AlternateContent>
      <p:sp>
        <p:nvSpPr>
          <p:cNvPr id="13" name="Metin kutusu 12">
            <a:extLst>
              <a:ext uri="{FF2B5EF4-FFF2-40B4-BE49-F238E27FC236}">
                <a16:creationId xmlns:a16="http://schemas.microsoft.com/office/drawing/2014/main" id="{6941D172-A065-373E-3142-2760FF9B32AD}"/>
              </a:ext>
            </a:extLst>
          </p:cNvPr>
          <p:cNvSpPr txBox="1"/>
          <p:nvPr/>
        </p:nvSpPr>
        <p:spPr>
          <a:xfrm>
            <a:off x="838200" y="6373466"/>
            <a:ext cx="8738290" cy="246221"/>
          </a:xfrm>
          <a:prstGeom prst="rect">
            <a:avLst/>
          </a:prstGeom>
          <a:noFill/>
        </p:spPr>
        <p:txBody>
          <a:bodyPr wrap="none" rtlCol="0">
            <a:spAutoFit/>
          </a:bodyPr>
          <a:lstStyle/>
          <a:p>
            <a:r>
              <a:rPr lang="tr-TR" sz="1000" dirty="0">
                <a:effectLst/>
                <a:latin typeface="Times New Roman" panose="02020603050405020304" pitchFamily="18" charset="0"/>
                <a:ea typeface="Times New Roman" panose="02020603050405020304" pitchFamily="18" charset="0"/>
              </a:rPr>
              <a:t>[1] </a:t>
            </a:r>
            <a:r>
              <a:rPr lang="it-IT" sz="1000" dirty="0">
                <a:effectLst/>
                <a:latin typeface="Times New Roman" panose="02020603050405020304" pitchFamily="18" charset="0"/>
                <a:ea typeface="Times New Roman" panose="02020603050405020304" pitchFamily="18" charset="0"/>
              </a:rPr>
              <a:t>D’Alessandro, G. L. (2015). </a:t>
            </a:r>
            <a:r>
              <a:rPr lang="it-IT" sz="1000" i="1" dirty="0">
                <a:effectLst/>
                <a:latin typeface="Times New Roman" panose="02020603050405020304" pitchFamily="18" charset="0"/>
                <a:ea typeface="Times New Roman" panose="02020603050405020304" pitchFamily="18" charset="0"/>
              </a:rPr>
              <a:t>Development of X-band high-power RF load for CLIC applications using additive manufacturing techniques</a:t>
            </a:r>
            <a:r>
              <a:rPr lang="it-IT" sz="1000" dirty="0">
                <a:effectLst/>
                <a:latin typeface="Times New Roman" panose="02020603050405020304" pitchFamily="18" charset="0"/>
                <a:ea typeface="Times New Roman" panose="02020603050405020304" pitchFamily="18" charset="0"/>
              </a:rPr>
              <a:t> [BSc Thesis]. Salento U.</a:t>
            </a:r>
            <a:endParaRPr lang="tr-TR"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5495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FEF0294-097C-76C4-A1D3-609B334D6181}"/>
              </a:ext>
            </a:extLst>
          </p:cNvPr>
          <p:cNvPicPr>
            <a:picLocks noChangeAspect="1"/>
          </p:cNvPicPr>
          <p:nvPr/>
        </p:nvPicPr>
        <p:blipFill>
          <a:blip r:embed="rId2"/>
          <a:stretch>
            <a:fillRect/>
          </a:stretch>
        </p:blipFill>
        <p:spPr>
          <a:xfrm>
            <a:off x="404037" y="429793"/>
            <a:ext cx="11607209" cy="6428207"/>
          </a:xfrm>
          <a:prstGeom prst="rect">
            <a:avLst/>
          </a:prstGeom>
        </p:spPr>
      </p:pic>
      <p:sp>
        <p:nvSpPr>
          <p:cNvPr id="6" name="Metin kutusu 5">
            <a:extLst>
              <a:ext uri="{FF2B5EF4-FFF2-40B4-BE49-F238E27FC236}">
                <a16:creationId xmlns:a16="http://schemas.microsoft.com/office/drawing/2014/main" id="{A5D5AFC9-5B15-0BF1-1996-365B6B2C3EC2}"/>
              </a:ext>
            </a:extLst>
          </p:cNvPr>
          <p:cNvSpPr txBox="1"/>
          <p:nvPr/>
        </p:nvSpPr>
        <p:spPr>
          <a:xfrm>
            <a:off x="838200" y="5346017"/>
            <a:ext cx="9188302" cy="523220"/>
          </a:xfrm>
          <a:prstGeom prst="rect">
            <a:avLst/>
          </a:prstGeom>
          <a:noFill/>
        </p:spPr>
        <p:txBody>
          <a:bodyPr wrap="square" rtlCol="0">
            <a:spAutoFit/>
          </a:bodyPr>
          <a:lstStyle/>
          <a:p>
            <a:r>
              <a:rPr lang="tr-TR" sz="1400" b="1" i="1" dirty="0">
                <a:solidFill>
                  <a:srgbClr val="FF0000"/>
                </a:solidFill>
              </a:rPr>
              <a:t>B. </a:t>
            </a:r>
            <a:r>
              <a:rPr lang="tr-TR" sz="1400" b="1" i="1" dirty="0" err="1">
                <a:solidFill>
                  <a:srgbClr val="FF0000"/>
                </a:solidFill>
              </a:rPr>
              <a:t>Mena</a:t>
            </a:r>
            <a:r>
              <a:rPr lang="tr-TR" sz="1400" b="1" i="1" dirty="0">
                <a:solidFill>
                  <a:srgbClr val="FF0000"/>
                </a:solidFill>
              </a:rPr>
              <a:t>, ‘High </a:t>
            </a:r>
            <a:r>
              <a:rPr lang="tr-TR" sz="1400" b="1" i="1" dirty="0" err="1">
                <a:solidFill>
                  <a:srgbClr val="FF0000"/>
                </a:solidFill>
              </a:rPr>
              <a:t>Average</a:t>
            </a:r>
            <a:r>
              <a:rPr lang="tr-TR" sz="1400" b="1" i="1" dirty="0">
                <a:solidFill>
                  <a:srgbClr val="FF0000"/>
                </a:solidFill>
              </a:rPr>
              <a:t> </a:t>
            </a:r>
            <a:r>
              <a:rPr lang="tr-TR" sz="1400" b="1" i="1" dirty="0" err="1">
                <a:solidFill>
                  <a:srgbClr val="FF0000"/>
                </a:solidFill>
              </a:rPr>
              <a:t>Power</a:t>
            </a:r>
            <a:r>
              <a:rPr lang="tr-TR" sz="1400" b="1" i="1" dirty="0">
                <a:solidFill>
                  <a:srgbClr val="FF0000"/>
                </a:solidFill>
              </a:rPr>
              <a:t> Test of 3-D </a:t>
            </a:r>
            <a:r>
              <a:rPr lang="tr-TR" sz="1400" b="1" i="1" dirty="0" err="1">
                <a:solidFill>
                  <a:srgbClr val="FF0000"/>
                </a:solidFill>
              </a:rPr>
              <a:t>Printed</a:t>
            </a:r>
            <a:r>
              <a:rPr lang="tr-TR" sz="1400" b="1" i="1" dirty="0">
                <a:solidFill>
                  <a:srgbClr val="FF0000"/>
                </a:solidFill>
              </a:rPr>
              <a:t> </a:t>
            </a:r>
            <a:r>
              <a:rPr lang="tr-TR" sz="1400" b="1" i="1" dirty="0" err="1">
                <a:solidFill>
                  <a:srgbClr val="FF0000"/>
                </a:solidFill>
              </a:rPr>
              <a:t>Load</a:t>
            </a:r>
            <a:r>
              <a:rPr lang="tr-TR" sz="1400" b="1" i="1" dirty="0">
                <a:solidFill>
                  <a:srgbClr val="FF0000"/>
                </a:solidFill>
              </a:rPr>
              <a:t>’, International Workshop on </a:t>
            </a:r>
            <a:r>
              <a:rPr lang="tr-TR" sz="1400" b="1" i="1" dirty="0" err="1">
                <a:solidFill>
                  <a:srgbClr val="FF0000"/>
                </a:solidFill>
              </a:rPr>
              <a:t>Breakdown</a:t>
            </a:r>
            <a:r>
              <a:rPr lang="tr-TR" sz="1400" b="1" i="1" dirty="0">
                <a:solidFill>
                  <a:srgbClr val="FF0000"/>
                </a:solidFill>
              </a:rPr>
              <a:t> </a:t>
            </a:r>
            <a:r>
              <a:rPr lang="tr-TR" sz="1400" b="1" i="1" dirty="0" err="1">
                <a:solidFill>
                  <a:srgbClr val="FF0000"/>
                </a:solidFill>
              </a:rPr>
              <a:t>Science</a:t>
            </a:r>
            <a:r>
              <a:rPr lang="tr-TR" sz="1400" b="1" i="1" dirty="0">
                <a:solidFill>
                  <a:srgbClr val="FF0000"/>
                </a:solidFill>
              </a:rPr>
              <a:t> </a:t>
            </a:r>
            <a:r>
              <a:rPr lang="tr-TR" sz="1400" b="1" i="1" dirty="0" err="1">
                <a:solidFill>
                  <a:srgbClr val="FF0000"/>
                </a:solidFill>
              </a:rPr>
              <a:t>and</a:t>
            </a:r>
            <a:r>
              <a:rPr lang="tr-TR" sz="1400" b="1" i="1" dirty="0">
                <a:solidFill>
                  <a:srgbClr val="FF0000"/>
                </a:solidFill>
              </a:rPr>
              <a:t> High </a:t>
            </a:r>
            <a:r>
              <a:rPr lang="tr-TR" sz="1400" b="1" i="1" dirty="0" err="1">
                <a:solidFill>
                  <a:srgbClr val="FF0000"/>
                </a:solidFill>
              </a:rPr>
              <a:t>Gradient</a:t>
            </a:r>
            <a:r>
              <a:rPr lang="tr-TR" sz="1400" b="1" i="1" dirty="0">
                <a:solidFill>
                  <a:srgbClr val="FF0000"/>
                </a:solidFill>
              </a:rPr>
              <a:t> </a:t>
            </a:r>
            <a:r>
              <a:rPr lang="tr-TR" sz="1400" b="1" i="1" dirty="0" err="1">
                <a:solidFill>
                  <a:srgbClr val="FF0000"/>
                </a:solidFill>
              </a:rPr>
              <a:t>Technology</a:t>
            </a:r>
            <a:r>
              <a:rPr lang="tr-TR" sz="1400" b="1" i="1" dirty="0">
                <a:solidFill>
                  <a:srgbClr val="FF0000"/>
                </a:solidFill>
              </a:rPr>
              <a:t> (HG2019), </a:t>
            </a:r>
            <a:r>
              <a:rPr lang="tr-TR" sz="1400" b="1" i="1" dirty="0" err="1">
                <a:solidFill>
                  <a:srgbClr val="FF0000"/>
                </a:solidFill>
              </a:rPr>
              <a:t>Chamonix</a:t>
            </a:r>
            <a:r>
              <a:rPr lang="tr-TR" sz="1400" b="1" i="1" dirty="0">
                <a:solidFill>
                  <a:srgbClr val="FF0000"/>
                </a:solidFill>
              </a:rPr>
              <a:t>, 14-16 </a:t>
            </a:r>
            <a:r>
              <a:rPr lang="tr-TR" sz="1400" b="1" i="1" dirty="0" err="1">
                <a:solidFill>
                  <a:srgbClr val="FF0000"/>
                </a:solidFill>
              </a:rPr>
              <a:t>June</a:t>
            </a:r>
            <a:r>
              <a:rPr lang="tr-TR" sz="1400" b="1" i="1" dirty="0">
                <a:solidFill>
                  <a:srgbClr val="FF0000"/>
                </a:solidFill>
              </a:rPr>
              <a:t> 2019</a:t>
            </a:r>
          </a:p>
        </p:txBody>
      </p:sp>
    </p:spTree>
    <p:extLst>
      <p:ext uri="{BB962C8B-B14F-4D97-AF65-F5344CB8AC3E}">
        <p14:creationId xmlns:p14="http://schemas.microsoft.com/office/powerpoint/2010/main" val="2425723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419BE85-C901-EE22-954B-033706B70252}"/>
              </a:ext>
            </a:extLst>
          </p:cNvPr>
          <p:cNvPicPr>
            <a:picLocks noChangeAspect="1"/>
          </p:cNvPicPr>
          <p:nvPr/>
        </p:nvPicPr>
        <p:blipFill>
          <a:blip r:embed="rId2"/>
          <a:stretch>
            <a:fillRect/>
          </a:stretch>
        </p:blipFill>
        <p:spPr>
          <a:xfrm>
            <a:off x="329608" y="257484"/>
            <a:ext cx="11862391" cy="6524315"/>
          </a:xfrm>
          <a:prstGeom prst="rect">
            <a:avLst/>
          </a:prstGeom>
        </p:spPr>
      </p:pic>
      <p:sp>
        <p:nvSpPr>
          <p:cNvPr id="4" name="Metin kutusu 3">
            <a:extLst>
              <a:ext uri="{FF2B5EF4-FFF2-40B4-BE49-F238E27FC236}">
                <a16:creationId xmlns:a16="http://schemas.microsoft.com/office/drawing/2014/main" id="{6404DB53-36E2-B482-03A2-7BA692F7442C}"/>
              </a:ext>
            </a:extLst>
          </p:cNvPr>
          <p:cNvSpPr txBox="1"/>
          <p:nvPr/>
        </p:nvSpPr>
        <p:spPr>
          <a:xfrm>
            <a:off x="838200" y="5346017"/>
            <a:ext cx="9188302" cy="523220"/>
          </a:xfrm>
          <a:prstGeom prst="rect">
            <a:avLst/>
          </a:prstGeom>
          <a:noFill/>
        </p:spPr>
        <p:txBody>
          <a:bodyPr wrap="square" rtlCol="0">
            <a:spAutoFit/>
          </a:bodyPr>
          <a:lstStyle/>
          <a:p>
            <a:r>
              <a:rPr lang="tr-TR" sz="1400" b="1" i="1" dirty="0">
                <a:solidFill>
                  <a:srgbClr val="FF0000"/>
                </a:solidFill>
              </a:rPr>
              <a:t>B. </a:t>
            </a:r>
            <a:r>
              <a:rPr lang="tr-TR" sz="1400" b="1" i="1" dirty="0" err="1">
                <a:solidFill>
                  <a:srgbClr val="FF0000"/>
                </a:solidFill>
              </a:rPr>
              <a:t>Mena</a:t>
            </a:r>
            <a:r>
              <a:rPr lang="tr-TR" sz="1400" b="1" i="1" dirty="0">
                <a:solidFill>
                  <a:srgbClr val="FF0000"/>
                </a:solidFill>
              </a:rPr>
              <a:t>, ‘High </a:t>
            </a:r>
            <a:r>
              <a:rPr lang="tr-TR" sz="1400" b="1" i="1" dirty="0" err="1">
                <a:solidFill>
                  <a:srgbClr val="FF0000"/>
                </a:solidFill>
              </a:rPr>
              <a:t>Average</a:t>
            </a:r>
            <a:r>
              <a:rPr lang="tr-TR" sz="1400" b="1" i="1" dirty="0">
                <a:solidFill>
                  <a:srgbClr val="FF0000"/>
                </a:solidFill>
              </a:rPr>
              <a:t> </a:t>
            </a:r>
            <a:r>
              <a:rPr lang="tr-TR" sz="1400" b="1" i="1" dirty="0" err="1">
                <a:solidFill>
                  <a:srgbClr val="FF0000"/>
                </a:solidFill>
              </a:rPr>
              <a:t>Power</a:t>
            </a:r>
            <a:r>
              <a:rPr lang="tr-TR" sz="1400" b="1" i="1" dirty="0">
                <a:solidFill>
                  <a:srgbClr val="FF0000"/>
                </a:solidFill>
              </a:rPr>
              <a:t> Test of 3-D </a:t>
            </a:r>
            <a:r>
              <a:rPr lang="tr-TR" sz="1400" b="1" i="1" dirty="0" err="1">
                <a:solidFill>
                  <a:srgbClr val="FF0000"/>
                </a:solidFill>
              </a:rPr>
              <a:t>Printed</a:t>
            </a:r>
            <a:r>
              <a:rPr lang="tr-TR" sz="1400" b="1" i="1" dirty="0">
                <a:solidFill>
                  <a:srgbClr val="FF0000"/>
                </a:solidFill>
              </a:rPr>
              <a:t> </a:t>
            </a:r>
            <a:r>
              <a:rPr lang="tr-TR" sz="1400" b="1" i="1" dirty="0" err="1">
                <a:solidFill>
                  <a:srgbClr val="FF0000"/>
                </a:solidFill>
              </a:rPr>
              <a:t>Load</a:t>
            </a:r>
            <a:r>
              <a:rPr lang="tr-TR" sz="1400" b="1" i="1" dirty="0">
                <a:solidFill>
                  <a:srgbClr val="FF0000"/>
                </a:solidFill>
              </a:rPr>
              <a:t>’, International Workshop on </a:t>
            </a:r>
            <a:r>
              <a:rPr lang="tr-TR" sz="1400" b="1" i="1" dirty="0" err="1">
                <a:solidFill>
                  <a:srgbClr val="FF0000"/>
                </a:solidFill>
              </a:rPr>
              <a:t>Breakdown</a:t>
            </a:r>
            <a:r>
              <a:rPr lang="tr-TR" sz="1400" b="1" i="1" dirty="0">
                <a:solidFill>
                  <a:srgbClr val="FF0000"/>
                </a:solidFill>
              </a:rPr>
              <a:t> </a:t>
            </a:r>
            <a:r>
              <a:rPr lang="tr-TR" sz="1400" b="1" i="1" dirty="0" err="1">
                <a:solidFill>
                  <a:srgbClr val="FF0000"/>
                </a:solidFill>
              </a:rPr>
              <a:t>Science</a:t>
            </a:r>
            <a:r>
              <a:rPr lang="tr-TR" sz="1400" b="1" i="1" dirty="0">
                <a:solidFill>
                  <a:srgbClr val="FF0000"/>
                </a:solidFill>
              </a:rPr>
              <a:t> </a:t>
            </a:r>
            <a:r>
              <a:rPr lang="tr-TR" sz="1400" b="1" i="1" dirty="0" err="1">
                <a:solidFill>
                  <a:srgbClr val="FF0000"/>
                </a:solidFill>
              </a:rPr>
              <a:t>and</a:t>
            </a:r>
            <a:r>
              <a:rPr lang="tr-TR" sz="1400" b="1" i="1" dirty="0">
                <a:solidFill>
                  <a:srgbClr val="FF0000"/>
                </a:solidFill>
              </a:rPr>
              <a:t> High </a:t>
            </a:r>
            <a:r>
              <a:rPr lang="tr-TR" sz="1400" b="1" i="1" dirty="0" err="1">
                <a:solidFill>
                  <a:srgbClr val="FF0000"/>
                </a:solidFill>
              </a:rPr>
              <a:t>Gradient</a:t>
            </a:r>
            <a:r>
              <a:rPr lang="tr-TR" sz="1400" b="1" i="1" dirty="0">
                <a:solidFill>
                  <a:srgbClr val="FF0000"/>
                </a:solidFill>
              </a:rPr>
              <a:t> </a:t>
            </a:r>
            <a:r>
              <a:rPr lang="tr-TR" sz="1400" b="1" i="1" dirty="0" err="1">
                <a:solidFill>
                  <a:srgbClr val="FF0000"/>
                </a:solidFill>
              </a:rPr>
              <a:t>Technology</a:t>
            </a:r>
            <a:r>
              <a:rPr lang="tr-TR" sz="1400" b="1" i="1" dirty="0">
                <a:solidFill>
                  <a:srgbClr val="FF0000"/>
                </a:solidFill>
              </a:rPr>
              <a:t> (HG2019), </a:t>
            </a:r>
            <a:r>
              <a:rPr lang="tr-TR" sz="1400" b="1" i="1" dirty="0" err="1">
                <a:solidFill>
                  <a:srgbClr val="FF0000"/>
                </a:solidFill>
              </a:rPr>
              <a:t>Chamonix</a:t>
            </a:r>
            <a:r>
              <a:rPr lang="tr-TR" sz="1400" b="1" i="1" dirty="0">
                <a:solidFill>
                  <a:srgbClr val="FF0000"/>
                </a:solidFill>
              </a:rPr>
              <a:t>, 14-16 </a:t>
            </a:r>
            <a:r>
              <a:rPr lang="tr-TR" sz="1400" b="1" i="1" dirty="0" err="1">
                <a:solidFill>
                  <a:srgbClr val="FF0000"/>
                </a:solidFill>
              </a:rPr>
              <a:t>June</a:t>
            </a:r>
            <a:r>
              <a:rPr lang="tr-TR" sz="1400" b="1" i="1" dirty="0">
                <a:solidFill>
                  <a:srgbClr val="FF0000"/>
                </a:solidFill>
              </a:rPr>
              <a:t> 2019</a:t>
            </a:r>
          </a:p>
        </p:txBody>
      </p:sp>
    </p:spTree>
    <p:extLst>
      <p:ext uri="{BB962C8B-B14F-4D97-AF65-F5344CB8AC3E}">
        <p14:creationId xmlns:p14="http://schemas.microsoft.com/office/powerpoint/2010/main" val="683773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AC2966-ADE4-8907-4DA9-C4DAF47F1752}"/>
              </a:ext>
            </a:extLst>
          </p:cNvPr>
          <p:cNvSpPr>
            <a:spLocks noGrp="1"/>
          </p:cNvSpPr>
          <p:nvPr>
            <p:ph type="title"/>
          </p:nvPr>
        </p:nvSpPr>
        <p:spPr/>
        <p:txBody>
          <a:bodyPr/>
          <a:lstStyle/>
          <a:p>
            <a:r>
              <a:rPr lang="tr-TR" dirty="0" err="1"/>
              <a:t>CompactLight</a:t>
            </a:r>
            <a:endParaRPr lang="tr-TR" dirty="0"/>
          </a:p>
        </p:txBody>
      </p:sp>
      <p:pic>
        <p:nvPicPr>
          <p:cNvPr id="18" name="Resim 17">
            <a:extLst>
              <a:ext uri="{FF2B5EF4-FFF2-40B4-BE49-F238E27FC236}">
                <a16:creationId xmlns:a16="http://schemas.microsoft.com/office/drawing/2014/main" id="{B463942F-4D0F-3C22-78CF-6977CBAD908D}"/>
              </a:ext>
            </a:extLst>
          </p:cNvPr>
          <p:cNvPicPr>
            <a:picLocks noChangeAspect="1"/>
          </p:cNvPicPr>
          <p:nvPr/>
        </p:nvPicPr>
        <p:blipFill>
          <a:blip r:embed="rId2"/>
          <a:stretch>
            <a:fillRect/>
          </a:stretch>
        </p:blipFill>
        <p:spPr>
          <a:xfrm>
            <a:off x="1957351" y="1690688"/>
            <a:ext cx="8277298" cy="3944568"/>
          </a:xfrm>
          <a:prstGeom prst="rect">
            <a:avLst/>
          </a:prstGeom>
        </p:spPr>
      </p:pic>
    </p:spTree>
    <p:extLst>
      <p:ext uri="{BB962C8B-B14F-4D97-AF65-F5344CB8AC3E}">
        <p14:creationId xmlns:p14="http://schemas.microsoft.com/office/powerpoint/2010/main" val="2334960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816829-4E9A-D320-6352-1198F2B14CB4}"/>
              </a:ext>
            </a:extLst>
          </p:cNvPr>
          <p:cNvSpPr>
            <a:spLocks noGrp="1"/>
          </p:cNvSpPr>
          <p:nvPr>
            <p:ph type="title"/>
          </p:nvPr>
        </p:nvSpPr>
        <p:spPr/>
        <p:txBody>
          <a:bodyPr/>
          <a:lstStyle/>
          <a:p>
            <a:r>
              <a:rPr lang="tr-TR" dirty="0" err="1"/>
              <a:t>EuPRAXIA</a:t>
            </a:r>
            <a:endParaRPr lang="tr-TR" dirty="0"/>
          </a:p>
        </p:txBody>
      </p:sp>
      <p:pic>
        <p:nvPicPr>
          <p:cNvPr id="3" name="Resim 2">
            <a:extLst>
              <a:ext uri="{FF2B5EF4-FFF2-40B4-BE49-F238E27FC236}">
                <a16:creationId xmlns:a16="http://schemas.microsoft.com/office/drawing/2014/main" id="{13B69C0C-FEFA-7D73-007E-23647E647043}"/>
              </a:ext>
            </a:extLst>
          </p:cNvPr>
          <p:cNvPicPr>
            <a:picLocks noChangeAspect="1"/>
          </p:cNvPicPr>
          <p:nvPr/>
        </p:nvPicPr>
        <p:blipFill>
          <a:blip r:embed="rId2"/>
          <a:stretch>
            <a:fillRect/>
          </a:stretch>
        </p:blipFill>
        <p:spPr>
          <a:xfrm>
            <a:off x="2992068" y="1515246"/>
            <a:ext cx="6207863" cy="4720090"/>
          </a:xfrm>
          <a:prstGeom prst="rect">
            <a:avLst/>
          </a:prstGeom>
        </p:spPr>
      </p:pic>
      <p:sp>
        <p:nvSpPr>
          <p:cNvPr id="4" name="Metin kutusu 3">
            <a:extLst>
              <a:ext uri="{FF2B5EF4-FFF2-40B4-BE49-F238E27FC236}">
                <a16:creationId xmlns:a16="http://schemas.microsoft.com/office/drawing/2014/main" id="{1B1CB5B5-97D7-BE3B-33CD-456DBA177DE5}"/>
              </a:ext>
            </a:extLst>
          </p:cNvPr>
          <p:cNvSpPr txBox="1"/>
          <p:nvPr/>
        </p:nvSpPr>
        <p:spPr>
          <a:xfrm>
            <a:off x="838200" y="6235336"/>
            <a:ext cx="10448501" cy="276999"/>
          </a:xfrm>
          <a:prstGeom prst="rect">
            <a:avLst/>
          </a:prstGeom>
          <a:noFill/>
        </p:spPr>
        <p:txBody>
          <a:bodyPr wrap="none" rtlCol="0">
            <a:spAutoFit/>
          </a:bodyPr>
          <a:lstStyle/>
          <a:p>
            <a:r>
              <a:rPr lang="en-GB" sz="1200" dirty="0">
                <a:effectLst/>
              </a:rPr>
              <a:t>R. W. </a:t>
            </a:r>
            <a:r>
              <a:rPr lang="en-GB" sz="1200" dirty="0" err="1">
                <a:effectLst/>
              </a:rPr>
              <a:t>Assmann</a:t>
            </a:r>
            <a:r>
              <a:rPr lang="en-GB" sz="1200" dirty="0">
                <a:effectLst/>
              </a:rPr>
              <a:t> </a:t>
            </a:r>
            <a:r>
              <a:rPr lang="en-GB" sz="1200" i="1" dirty="0">
                <a:effectLst/>
              </a:rPr>
              <a:t>et al.</a:t>
            </a:r>
            <a:r>
              <a:rPr lang="en-GB" sz="1200" dirty="0">
                <a:effectLst/>
              </a:rPr>
              <a:t>, “</a:t>
            </a:r>
            <a:r>
              <a:rPr lang="en-GB" sz="1200" dirty="0" err="1">
                <a:effectLst/>
              </a:rPr>
              <a:t>EuPRAXIA</a:t>
            </a:r>
            <a:r>
              <a:rPr lang="en-GB" sz="1200" dirty="0">
                <a:effectLst/>
              </a:rPr>
              <a:t> Conceptual Design Report,” </a:t>
            </a:r>
            <a:r>
              <a:rPr lang="en-GB" sz="1200" i="1" dirty="0">
                <a:effectLst/>
              </a:rPr>
              <a:t>Eur. Phys. J. Spec. Top.</a:t>
            </a:r>
            <a:r>
              <a:rPr lang="en-GB" sz="1200" dirty="0">
                <a:effectLst/>
              </a:rPr>
              <a:t>, vol. 229, no. 24, pp. 3675–4284, Dec. 2020, </a:t>
            </a:r>
            <a:r>
              <a:rPr lang="en-GB" sz="1200" dirty="0" err="1">
                <a:effectLst/>
              </a:rPr>
              <a:t>doi</a:t>
            </a:r>
            <a:r>
              <a:rPr lang="en-GB" sz="1200" dirty="0">
                <a:effectLst/>
              </a:rPr>
              <a:t>: </a:t>
            </a:r>
            <a:r>
              <a:rPr lang="en-GB" sz="1200" dirty="0">
                <a:effectLst/>
                <a:hlinkClick r:id="rId3">
                  <a:extLst>
                    <a:ext uri="{A12FA001-AC4F-418D-AE19-62706E023703}">
                      <ahyp:hlinkClr xmlns:ahyp="http://schemas.microsoft.com/office/drawing/2018/hyperlinkcolor" val="tx"/>
                    </a:ext>
                  </a:extLst>
                </a:hlinkClick>
              </a:rPr>
              <a:t>10.1140/</a:t>
            </a:r>
            <a:r>
              <a:rPr lang="en-GB" sz="1200" dirty="0" err="1">
                <a:effectLst/>
                <a:hlinkClick r:id="rId3">
                  <a:extLst>
                    <a:ext uri="{A12FA001-AC4F-418D-AE19-62706E023703}">
                      <ahyp:hlinkClr xmlns:ahyp="http://schemas.microsoft.com/office/drawing/2018/hyperlinkcolor" val="tx"/>
                    </a:ext>
                  </a:extLst>
                </a:hlinkClick>
              </a:rPr>
              <a:t>epjst</a:t>
            </a:r>
            <a:r>
              <a:rPr lang="en-GB" sz="1200" dirty="0">
                <a:effectLst/>
                <a:hlinkClick r:id="rId3">
                  <a:extLst>
                    <a:ext uri="{A12FA001-AC4F-418D-AE19-62706E023703}">
                      <ahyp:hlinkClr xmlns:ahyp="http://schemas.microsoft.com/office/drawing/2018/hyperlinkcolor" val="tx"/>
                    </a:ext>
                  </a:extLst>
                </a:hlinkClick>
              </a:rPr>
              <a:t>/e2020-000127-8</a:t>
            </a:r>
            <a:r>
              <a:rPr lang="en-GB" sz="1200" dirty="0">
                <a:effectLst/>
              </a:rPr>
              <a:t>.</a:t>
            </a:r>
            <a:endParaRPr lang="tr-TR" sz="3600" dirty="0"/>
          </a:p>
        </p:txBody>
      </p:sp>
    </p:spTree>
    <p:extLst>
      <p:ext uri="{BB962C8B-B14F-4D97-AF65-F5344CB8AC3E}">
        <p14:creationId xmlns:p14="http://schemas.microsoft.com/office/powerpoint/2010/main" val="3452938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CD23FD-48D7-953D-DD75-CFBAA5D61CE5}"/>
              </a:ext>
            </a:extLst>
          </p:cNvPr>
          <p:cNvSpPr>
            <a:spLocks noGrp="1"/>
          </p:cNvSpPr>
          <p:nvPr>
            <p:ph type="title"/>
          </p:nvPr>
        </p:nvSpPr>
        <p:spPr/>
        <p:txBody>
          <a:bodyPr/>
          <a:lstStyle/>
          <a:p>
            <a:r>
              <a:rPr lang="tr-TR" dirty="0" err="1"/>
              <a:t>EuPRAXIA</a:t>
            </a:r>
            <a:endParaRPr lang="tr-TR" dirty="0"/>
          </a:p>
        </p:txBody>
      </p:sp>
      <p:pic>
        <p:nvPicPr>
          <p:cNvPr id="4" name="Resim 3">
            <a:extLst>
              <a:ext uri="{FF2B5EF4-FFF2-40B4-BE49-F238E27FC236}">
                <a16:creationId xmlns:a16="http://schemas.microsoft.com/office/drawing/2014/main" id="{1F6E0DFE-0786-F1D5-F0E6-7CCFBDAC9D51}"/>
              </a:ext>
            </a:extLst>
          </p:cNvPr>
          <p:cNvPicPr>
            <a:picLocks noChangeAspect="1"/>
          </p:cNvPicPr>
          <p:nvPr/>
        </p:nvPicPr>
        <p:blipFill>
          <a:blip r:embed="rId2"/>
          <a:stretch>
            <a:fillRect/>
          </a:stretch>
        </p:blipFill>
        <p:spPr>
          <a:xfrm>
            <a:off x="4460133" y="2395108"/>
            <a:ext cx="6297134" cy="4097767"/>
          </a:xfrm>
          <a:prstGeom prst="rect">
            <a:avLst/>
          </a:prstGeom>
        </p:spPr>
      </p:pic>
      <p:pic>
        <p:nvPicPr>
          <p:cNvPr id="6" name="Resim 5">
            <a:extLst>
              <a:ext uri="{FF2B5EF4-FFF2-40B4-BE49-F238E27FC236}">
                <a16:creationId xmlns:a16="http://schemas.microsoft.com/office/drawing/2014/main" id="{DB45B187-A7D0-E7F3-6287-71794BB15A5D}"/>
              </a:ext>
            </a:extLst>
          </p:cNvPr>
          <p:cNvPicPr>
            <a:picLocks noChangeAspect="1"/>
          </p:cNvPicPr>
          <p:nvPr/>
        </p:nvPicPr>
        <p:blipFill>
          <a:blip r:embed="rId3"/>
          <a:stretch>
            <a:fillRect/>
          </a:stretch>
        </p:blipFill>
        <p:spPr>
          <a:xfrm>
            <a:off x="724784" y="1500109"/>
            <a:ext cx="6640259" cy="1147398"/>
          </a:xfrm>
          <a:prstGeom prst="rect">
            <a:avLst/>
          </a:prstGeom>
        </p:spPr>
      </p:pic>
    </p:spTree>
    <p:extLst>
      <p:ext uri="{BB962C8B-B14F-4D97-AF65-F5344CB8AC3E}">
        <p14:creationId xmlns:p14="http://schemas.microsoft.com/office/powerpoint/2010/main" val="52122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a:xfrm>
            <a:off x="838200" y="365125"/>
            <a:ext cx="10515600" cy="1094695"/>
          </a:xfrm>
        </p:spPr>
        <p:txBody>
          <a:bodyPr>
            <a:normAutofit/>
          </a:bodyPr>
          <a:lstStyle/>
          <a:p>
            <a:r>
              <a:rPr lang="en-GB" sz="3600" b="1" dirty="0"/>
              <a:t>Superstructure with WFMs</a:t>
            </a:r>
          </a:p>
        </p:txBody>
      </p:sp>
      <p:sp>
        <p:nvSpPr>
          <p:cNvPr id="5" name="Content Placeholder 2">
            <a:extLst>
              <a:ext uri="{FF2B5EF4-FFF2-40B4-BE49-F238E27FC236}">
                <a16:creationId xmlns:a16="http://schemas.microsoft.com/office/drawing/2014/main" id="{4B5574A2-0217-4C61-A3A0-2B70042260E4}"/>
              </a:ext>
            </a:extLst>
          </p:cNvPr>
          <p:cNvSpPr txBox="1">
            <a:spLocks/>
          </p:cNvSpPr>
          <p:nvPr/>
        </p:nvSpPr>
        <p:spPr>
          <a:xfrm>
            <a:off x="848491" y="1230623"/>
            <a:ext cx="10813367" cy="40658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600" dirty="0" err="1"/>
              <a:t>The</a:t>
            </a:r>
            <a:r>
              <a:rPr lang="en-GB" sz="1600" dirty="0"/>
              <a:t> </a:t>
            </a:r>
            <a:r>
              <a:rPr lang="tr-TR" sz="1600" dirty="0"/>
              <a:t>S</a:t>
            </a:r>
            <a:r>
              <a:rPr lang="en-GB" sz="1600" dirty="0" err="1"/>
              <a:t>uper</a:t>
            </a:r>
            <a:r>
              <a:rPr lang="en-GB" sz="1600" dirty="0"/>
              <a:t>-</a:t>
            </a:r>
            <a:r>
              <a:rPr lang="tr-TR" sz="1600" dirty="0"/>
              <a:t>A</a:t>
            </a:r>
            <a:r>
              <a:rPr lang="en-GB" sz="1600" dirty="0" err="1"/>
              <a:t>ccelerating</a:t>
            </a:r>
            <a:r>
              <a:rPr lang="en-GB" sz="1600" dirty="0"/>
              <a:t>-</a:t>
            </a:r>
            <a:r>
              <a:rPr lang="tr-TR" sz="1600" dirty="0"/>
              <a:t>S</a:t>
            </a:r>
            <a:r>
              <a:rPr lang="en-GB" sz="1600" dirty="0" err="1"/>
              <a:t>tructure</a:t>
            </a:r>
            <a:r>
              <a:rPr lang="en-GB" sz="1600" dirty="0"/>
              <a:t> (SAS) is composed of two brazed TD26</a:t>
            </a:r>
            <a:r>
              <a:rPr lang="tr-TR" sz="1600" dirty="0"/>
              <a:t> (</a:t>
            </a:r>
            <a:r>
              <a:rPr lang="tr-TR" sz="1600" dirty="0" err="1"/>
              <a:t>Traveling</a:t>
            </a:r>
            <a:r>
              <a:rPr lang="tr-TR" sz="1600" dirty="0"/>
              <a:t> </a:t>
            </a:r>
            <a:r>
              <a:rPr lang="tr-TR" sz="1600" dirty="0" err="1"/>
              <a:t>wave</a:t>
            </a:r>
            <a:r>
              <a:rPr lang="tr-TR" sz="1600" dirty="0"/>
              <a:t> </a:t>
            </a:r>
            <a:r>
              <a:rPr lang="tr-TR" sz="1600" dirty="0" err="1"/>
              <a:t>type</a:t>
            </a:r>
            <a:r>
              <a:rPr lang="tr-TR" sz="1600" dirty="0"/>
              <a:t>, </a:t>
            </a:r>
            <a:r>
              <a:rPr lang="tr-TR" sz="1600" dirty="0" err="1"/>
              <a:t>damped</a:t>
            </a:r>
            <a:r>
              <a:rPr lang="tr-TR" sz="1600" dirty="0"/>
              <a:t>, 26 </a:t>
            </a:r>
            <a:r>
              <a:rPr lang="tr-TR" sz="1600" dirty="0" err="1"/>
              <a:t>cells</a:t>
            </a:r>
            <a:r>
              <a:rPr lang="tr-TR" sz="1600" dirty="0"/>
              <a:t>)</a:t>
            </a:r>
            <a:r>
              <a:rPr lang="en-GB" sz="1600" dirty="0"/>
              <a:t> structures.</a:t>
            </a:r>
            <a:endParaRPr lang="tr-TR" sz="1600" dirty="0"/>
          </a:p>
          <a:p>
            <a:r>
              <a:rPr lang="en-GB" sz="1600" dirty="0"/>
              <a:t>In the </a:t>
            </a:r>
            <a:r>
              <a:rPr lang="en-GB" sz="1600" dirty="0" err="1"/>
              <a:t>wakefield</a:t>
            </a:r>
            <a:r>
              <a:rPr lang="en-GB" sz="1600" dirty="0"/>
              <a:t> simulations the TM </a:t>
            </a:r>
            <a:r>
              <a:rPr lang="tr-TR" sz="1600" dirty="0"/>
              <a:t>(</a:t>
            </a:r>
            <a:r>
              <a:rPr lang="tr-TR" sz="1600" dirty="0" err="1"/>
              <a:t>Transverse</a:t>
            </a:r>
            <a:r>
              <a:rPr lang="tr-TR" sz="1600" dirty="0"/>
              <a:t> </a:t>
            </a:r>
            <a:r>
              <a:rPr lang="tr-TR" sz="1600" dirty="0" err="1"/>
              <a:t>Magnetic</a:t>
            </a:r>
            <a:r>
              <a:rPr lang="tr-TR" sz="1600" dirty="0"/>
              <a:t>) </a:t>
            </a:r>
            <a:r>
              <a:rPr lang="en-GB" sz="1600" dirty="0"/>
              <a:t>and TE</a:t>
            </a:r>
            <a:r>
              <a:rPr lang="tr-TR" sz="1600" dirty="0"/>
              <a:t> (</a:t>
            </a:r>
            <a:r>
              <a:rPr lang="tr-TR" sz="1600" dirty="0" err="1"/>
              <a:t>Transverse</a:t>
            </a:r>
            <a:r>
              <a:rPr lang="tr-TR" sz="1600" dirty="0"/>
              <a:t> </a:t>
            </a:r>
            <a:r>
              <a:rPr lang="tr-TR" sz="1600" dirty="0" err="1"/>
              <a:t>Electric</a:t>
            </a:r>
            <a:r>
              <a:rPr lang="tr-TR" sz="1600" dirty="0"/>
              <a:t>)</a:t>
            </a:r>
            <a:r>
              <a:rPr lang="en-GB" sz="1600" dirty="0"/>
              <a:t> modes obtained as </a:t>
            </a:r>
            <a:r>
              <a:rPr lang="en-GB" sz="1600" b="1" i="1" dirty="0"/>
              <a:t>16.9</a:t>
            </a:r>
            <a:r>
              <a:rPr lang="en-GB" sz="1600" dirty="0"/>
              <a:t> and </a:t>
            </a:r>
            <a:r>
              <a:rPr lang="en-GB" sz="1600" b="1" i="1" dirty="0"/>
              <a:t>27.3 GHz </a:t>
            </a:r>
            <a:r>
              <a:rPr lang="en-GB" sz="1600" dirty="0"/>
              <a:t>for the first regular cell.</a:t>
            </a:r>
            <a:r>
              <a:rPr lang="tr-TR" sz="1600" dirty="0"/>
              <a:t> </a:t>
            </a:r>
            <a:r>
              <a:rPr lang="tr-TR" sz="1600" dirty="0" err="1"/>
              <a:t>However</a:t>
            </a:r>
            <a:r>
              <a:rPr lang="tr-TR" sz="1600" dirty="0"/>
              <a:t>, </a:t>
            </a:r>
            <a:r>
              <a:rPr lang="tr-TR" sz="1600" dirty="0" err="1"/>
              <a:t>the</a:t>
            </a:r>
            <a:r>
              <a:rPr lang="tr-TR" sz="1600" dirty="0"/>
              <a:t> </a:t>
            </a:r>
            <a:r>
              <a:rPr lang="en-GB" sz="1600" dirty="0"/>
              <a:t>signals are observed at </a:t>
            </a:r>
            <a:r>
              <a:rPr lang="en-GB" sz="1600" b="1" i="1" dirty="0"/>
              <a:t>18</a:t>
            </a:r>
            <a:r>
              <a:rPr lang="en-GB" sz="1600" dirty="0"/>
              <a:t> and </a:t>
            </a:r>
            <a:r>
              <a:rPr lang="en-GB" sz="1600" b="1" i="1" dirty="0"/>
              <a:t>24 GHz </a:t>
            </a:r>
            <a:r>
              <a:rPr lang="en-GB" sz="1600" dirty="0"/>
              <a:t>during a multi bunch operation with an offset</a:t>
            </a:r>
            <a:r>
              <a:rPr lang="tr-TR" sz="1600" dirty="0"/>
              <a:t> (</a:t>
            </a:r>
            <a:r>
              <a:rPr lang="en-GB" sz="1600" dirty="0"/>
              <a:t>1.5 GHz</a:t>
            </a:r>
            <a:r>
              <a:rPr lang="tr-TR" sz="1600" dirty="0"/>
              <a:t>-</a:t>
            </a:r>
            <a:r>
              <a:rPr lang="tr-TR" sz="1600" dirty="0" err="1"/>
              <a:t>bunch</a:t>
            </a:r>
            <a:r>
              <a:rPr lang="tr-TR" sz="1600" dirty="0"/>
              <a:t> </a:t>
            </a:r>
            <a:r>
              <a:rPr lang="tr-TR" sz="1600" dirty="0" err="1"/>
              <a:t>spacing</a:t>
            </a:r>
            <a:r>
              <a:rPr lang="tr-TR" sz="1600" dirty="0"/>
              <a:t>-</a:t>
            </a:r>
            <a:r>
              <a:rPr lang="en-GB" sz="1600" dirty="0"/>
              <a:t> harmonics).</a:t>
            </a:r>
            <a:r>
              <a:rPr lang="en-GB" sz="1200" dirty="0"/>
              <a:t>[3]</a:t>
            </a:r>
          </a:p>
        </p:txBody>
      </p:sp>
      <p:pic>
        <p:nvPicPr>
          <p:cNvPr id="6" name="Picture 5">
            <a:extLst>
              <a:ext uri="{FF2B5EF4-FFF2-40B4-BE49-F238E27FC236}">
                <a16:creationId xmlns:a16="http://schemas.microsoft.com/office/drawing/2014/main" id="{8E2E3F24-FB72-4F44-832E-09F8BA88678C}"/>
              </a:ext>
            </a:extLst>
          </p:cNvPr>
          <p:cNvPicPr>
            <a:picLocks noChangeAspect="1"/>
          </p:cNvPicPr>
          <p:nvPr/>
        </p:nvPicPr>
        <p:blipFill>
          <a:blip r:embed="rId3"/>
          <a:stretch>
            <a:fillRect/>
          </a:stretch>
        </p:blipFill>
        <p:spPr>
          <a:xfrm>
            <a:off x="1412926" y="2549065"/>
            <a:ext cx="4867072" cy="3297860"/>
          </a:xfrm>
          <a:prstGeom prst="rect">
            <a:avLst/>
          </a:prstGeom>
        </p:spPr>
      </p:pic>
      <p:sp>
        <p:nvSpPr>
          <p:cNvPr id="7" name="TextBox 6">
            <a:extLst>
              <a:ext uri="{FF2B5EF4-FFF2-40B4-BE49-F238E27FC236}">
                <a16:creationId xmlns:a16="http://schemas.microsoft.com/office/drawing/2014/main" id="{44EE02EF-63A3-488E-B545-E3086D637ADE}"/>
              </a:ext>
            </a:extLst>
          </p:cNvPr>
          <p:cNvSpPr txBox="1"/>
          <p:nvPr/>
        </p:nvSpPr>
        <p:spPr>
          <a:xfrm>
            <a:off x="2866704" y="2229203"/>
            <a:ext cx="1855508" cy="369332"/>
          </a:xfrm>
          <a:prstGeom prst="rect">
            <a:avLst/>
          </a:prstGeom>
          <a:noFill/>
        </p:spPr>
        <p:txBody>
          <a:bodyPr wrap="none" rtlCol="0">
            <a:spAutoFit/>
          </a:bodyPr>
          <a:lstStyle/>
          <a:p>
            <a:r>
              <a:rPr lang="en-GB" b="1" u="sng" dirty="0"/>
              <a:t>Superstructure </a:t>
            </a:r>
            <a:r>
              <a:rPr lang="en-GB" sz="1100" b="1" u="sng" dirty="0"/>
              <a:t>[2]</a:t>
            </a:r>
            <a:endParaRPr lang="en-GB" b="1" u="sng" dirty="0"/>
          </a:p>
        </p:txBody>
      </p:sp>
      <p:sp>
        <p:nvSpPr>
          <p:cNvPr id="8" name="TextBox 7">
            <a:extLst>
              <a:ext uri="{FF2B5EF4-FFF2-40B4-BE49-F238E27FC236}">
                <a16:creationId xmlns:a16="http://schemas.microsoft.com/office/drawing/2014/main" id="{A28B6288-C4F9-4523-9AD6-87DBD26D9418}"/>
              </a:ext>
            </a:extLst>
          </p:cNvPr>
          <p:cNvSpPr txBox="1"/>
          <p:nvPr/>
        </p:nvSpPr>
        <p:spPr>
          <a:xfrm>
            <a:off x="837859" y="5969591"/>
            <a:ext cx="9831585" cy="553998"/>
          </a:xfrm>
          <a:prstGeom prst="rect">
            <a:avLst/>
          </a:prstGeom>
          <a:noFill/>
        </p:spPr>
        <p:txBody>
          <a:bodyPr wrap="square" rtlCol="0">
            <a:spAutoFit/>
          </a:bodyPr>
          <a:lstStyle/>
          <a:p>
            <a:r>
              <a:rPr lang="en-GB" sz="1000" b="0" i="1" dirty="0">
                <a:solidFill>
                  <a:srgbClr val="222222"/>
                </a:solidFill>
                <a:effectLst/>
              </a:rPr>
              <a:t>[1] Grudiev, Alexej, and Walter </a:t>
            </a:r>
            <a:r>
              <a:rPr lang="en-GB" sz="1000" b="0" i="1" dirty="0" err="1">
                <a:solidFill>
                  <a:srgbClr val="222222"/>
                </a:solidFill>
                <a:effectLst/>
              </a:rPr>
              <a:t>Wuensch</a:t>
            </a:r>
            <a:r>
              <a:rPr lang="en-GB" sz="1000" b="0" i="1" dirty="0">
                <a:solidFill>
                  <a:srgbClr val="222222"/>
                </a:solidFill>
                <a:effectLst/>
              </a:rPr>
              <a:t>. Design of the CLIC main </a:t>
            </a:r>
            <a:r>
              <a:rPr lang="en-GB" sz="1000" b="0" i="1" dirty="0" err="1">
                <a:solidFill>
                  <a:srgbClr val="222222"/>
                </a:solidFill>
                <a:effectLst/>
              </a:rPr>
              <a:t>linac</a:t>
            </a:r>
            <a:r>
              <a:rPr lang="en-GB" sz="1000" b="0" i="1" dirty="0">
                <a:solidFill>
                  <a:srgbClr val="222222"/>
                </a:solidFill>
                <a:effectLst/>
              </a:rPr>
              <a:t> accelerating structure for CLIC conceptual design report. No. EuCARD-CON-2010-073. 2010.</a:t>
            </a:r>
          </a:p>
          <a:p>
            <a:r>
              <a:rPr lang="en-GB" sz="1000" i="1" dirty="0">
                <a:solidFill>
                  <a:srgbClr val="222222"/>
                </a:solidFill>
              </a:rPr>
              <a:t>[2]</a:t>
            </a:r>
            <a:r>
              <a:rPr lang="en-GB" sz="1000" b="0" i="1" dirty="0">
                <a:solidFill>
                  <a:srgbClr val="222222"/>
                </a:solidFill>
                <a:effectLst/>
              </a:rPr>
              <a:t> </a:t>
            </a:r>
            <a:r>
              <a:rPr lang="en-GB" sz="1000" b="0" i="1" dirty="0" err="1">
                <a:solidFill>
                  <a:srgbClr val="222222"/>
                </a:solidFill>
                <a:effectLst/>
              </a:rPr>
              <a:t>Lehti</a:t>
            </a:r>
            <a:r>
              <a:rPr lang="en-GB" sz="1000" b="0" i="1" dirty="0">
                <a:solidFill>
                  <a:srgbClr val="222222"/>
                </a:solidFill>
                <a:effectLst/>
              </a:rPr>
              <a:t>, S., et al. "</a:t>
            </a:r>
            <a:r>
              <a:rPr lang="en-GB" sz="1000" b="0" i="1" dirty="0" err="1">
                <a:solidFill>
                  <a:srgbClr val="222222"/>
                </a:solidFill>
                <a:effectLst/>
              </a:rPr>
              <a:t>arXiv</a:t>
            </a:r>
            <a:r>
              <a:rPr lang="en-GB" sz="1000" b="0" i="1" dirty="0">
                <a:solidFill>
                  <a:srgbClr val="222222"/>
                </a:solidFill>
                <a:effectLst/>
              </a:rPr>
              <a:t>: The Compact Linear Collider (CLIC)-2018 Summary Report." CERN Yellow Rep. </a:t>
            </a:r>
            <a:r>
              <a:rPr lang="en-GB" sz="1000" b="0" i="1" dirty="0" err="1">
                <a:solidFill>
                  <a:srgbClr val="222222"/>
                </a:solidFill>
                <a:effectLst/>
              </a:rPr>
              <a:t>Monogr</a:t>
            </a:r>
            <a:r>
              <a:rPr lang="en-GB" sz="1000" b="0" i="1" dirty="0">
                <a:solidFill>
                  <a:srgbClr val="222222"/>
                </a:solidFill>
                <a:effectLst/>
              </a:rPr>
              <a:t>. 2.CERN-2018-005-M (2018).</a:t>
            </a:r>
          </a:p>
          <a:p>
            <a:r>
              <a:rPr lang="en-GB" sz="1000" i="1" dirty="0"/>
              <a:t>[3] R. L. </a:t>
            </a:r>
            <a:r>
              <a:rPr lang="en-GB" sz="1000" i="1" dirty="0" err="1"/>
              <a:t>Lillestol</a:t>
            </a:r>
            <a:r>
              <a:rPr lang="en-GB" sz="1000" i="1" dirty="0"/>
              <a:t>, “The CLIC Wakefield Monitor Study”, </a:t>
            </a:r>
            <a:r>
              <a:rPr lang="en-GB" sz="1000" b="0" i="1" dirty="0">
                <a:solidFill>
                  <a:srgbClr val="000000"/>
                </a:solidFill>
                <a:effectLst/>
              </a:rPr>
              <a:t>CERN-ACC-2021-0001 ; CLIC-Note-1169</a:t>
            </a:r>
            <a:endParaRPr lang="en-GB" sz="1000" i="1" dirty="0"/>
          </a:p>
        </p:txBody>
      </p:sp>
      <p:sp>
        <p:nvSpPr>
          <p:cNvPr id="9" name="TextBox 8">
            <a:extLst>
              <a:ext uri="{FF2B5EF4-FFF2-40B4-BE49-F238E27FC236}">
                <a16:creationId xmlns:a16="http://schemas.microsoft.com/office/drawing/2014/main" id="{FF685C27-9FB2-40C2-8C07-4CA9D60F7039}"/>
              </a:ext>
            </a:extLst>
          </p:cNvPr>
          <p:cNvSpPr txBox="1"/>
          <p:nvPr/>
        </p:nvSpPr>
        <p:spPr>
          <a:xfrm>
            <a:off x="5227536" y="5050380"/>
            <a:ext cx="1355371" cy="369332"/>
          </a:xfrm>
          <a:prstGeom prst="rect">
            <a:avLst/>
          </a:prstGeom>
          <a:noFill/>
        </p:spPr>
        <p:txBody>
          <a:bodyPr wrap="none" rtlCol="0">
            <a:spAutoFit/>
          </a:bodyPr>
          <a:lstStyle/>
          <a:p>
            <a:r>
              <a:rPr lang="en-GB" b="1" i="1" dirty="0">
                <a:solidFill>
                  <a:srgbClr val="0000FF"/>
                </a:solidFill>
              </a:rPr>
              <a:t>1</a:t>
            </a:r>
            <a:r>
              <a:rPr lang="en-GB" b="1" i="1" baseline="30000" dirty="0">
                <a:solidFill>
                  <a:srgbClr val="0000FF"/>
                </a:solidFill>
              </a:rPr>
              <a:t>st</a:t>
            </a:r>
            <a:r>
              <a:rPr lang="en-GB" b="1" i="1" dirty="0">
                <a:solidFill>
                  <a:srgbClr val="0000FF"/>
                </a:solidFill>
              </a:rPr>
              <a:t> Structure</a:t>
            </a:r>
          </a:p>
        </p:txBody>
      </p:sp>
      <p:sp>
        <p:nvSpPr>
          <p:cNvPr id="10" name="TextBox 9">
            <a:extLst>
              <a:ext uri="{FF2B5EF4-FFF2-40B4-BE49-F238E27FC236}">
                <a16:creationId xmlns:a16="http://schemas.microsoft.com/office/drawing/2014/main" id="{18595A55-2A82-4007-85F8-F264E55589A2}"/>
              </a:ext>
            </a:extLst>
          </p:cNvPr>
          <p:cNvSpPr txBox="1"/>
          <p:nvPr/>
        </p:nvSpPr>
        <p:spPr>
          <a:xfrm>
            <a:off x="1015051" y="5428391"/>
            <a:ext cx="1441613" cy="369332"/>
          </a:xfrm>
          <a:prstGeom prst="rect">
            <a:avLst/>
          </a:prstGeom>
          <a:noFill/>
        </p:spPr>
        <p:txBody>
          <a:bodyPr wrap="none" rtlCol="0">
            <a:spAutoFit/>
          </a:bodyPr>
          <a:lstStyle/>
          <a:p>
            <a:r>
              <a:rPr lang="en-GB" b="1" i="1" dirty="0">
                <a:solidFill>
                  <a:srgbClr val="0000FF"/>
                </a:solidFill>
              </a:rPr>
              <a:t>2</a:t>
            </a:r>
            <a:r>
              <a:rPr lang="en-GB" b="1" i="1" baseline="30000" dirty="0">
                <a:solidFill>
                  <a:srgbClr val="0000FF"/>
                </a:solidFill>
              </a:rPr>
              <a:t>nd</a:t>
            </a:r>
            <a:r>
              <a:rPr lang="en-GB" b="1" i="1" dirty="0">
                <a:solidFill>
                  <a:srgbClr val="0000FF"/>
                </a:solidFill>
              </a:rPr>
              <a:t> Structure</a:t>
            </a:r>
          </a:p>
        </p:txBody>
      </p:sp>
      <p:sp>
        <p:nvSpPr>
          <p:cNvPr id="11" name="TextBox 10">
            <a:extLst>
              <a:ext uri="{FF2B5EF4-FFF2-40B4-BE49-F238E27FC236}">
                <a16:creationId xmlns:a16="http://schemas.microsoft.com/office/drawing/2014/main" id="{2B5E731C-4F74-42B3-BF88-407F35596BC9}"/>
              </a:ext>
            </a:extLst>
          </p:cNvPr>
          <p:cNvSpPr txBox="1"/>
          <p:nvPr/>
        </p:nvSpPr>
        <p:spPr>
          <a:xfrm rot="21053521">
            <a:off x="102186" y="4190479"/>
            <a:ext cx="1661032" cy="369332"/>
          </a:xfrm>
          <a:prstGeom prst="rect">
            <a:avLst/>
          </a:prstGeom>
          <a:noFill/>
        </p:spPr>
        <p:txBody>
          <a:bodyPr wrap="none" rtlCol="0">
            <a:spAutoFit/>
          </a:bodyPr>
          <a:lstStyle/>
          <a:p>
            <a:r>
              <a:rPr lang="en-GB" b="1" i="1" dirty="0">
                <a:solidFill>
                  <a:srgbClr val="0070C0"/>
                </a:solidFill>
              </a:rPr>
              <a:t>Beam Direction</a:t>
            </a:r>
          </a:p>
        </p:txBody>
      </p:sp>
      <p:sp>
        <p:nvSpPr>
          <p:cNvPr id="12" name="TextBox 11">
            <a:extLst>
              <a:ext uri="{FF2B5EF4-FFF2-40B4-BE49-F238E27FC236}">
                <a16:creationId xmlns:a16="http://schemas.microsoft.com/office/drawing/2014/main" id="{7D6E2D22-C8B2-4C21-856B-67165758ACE1}"/>
              </a:ext>
            </a:extLst>
          </p:cNvPr>
          <p:cNvSpPr txBox="1"/>
          <p:nvPr/>
        </p:nvSpPr>
        <p:spPr>
          <a:xfrm>
            <a:off x="7747485" y="5323705"/>
            <a:ext cx="3429464" cy="523220"/>
          </a:xfrm>
          <a:prstGeom prst="rect">
            <a:avLst/>
          </a:prstGeom>
          <a:noFill/>
        </p:spPr>
        <p:txBody>
          <a:bodyPr wrap="square" rtlCol="0">
            <a:spAutoFit/>
          </a:bodyPr>
          <a:lstStyle/>
          <a:p>
            <a:pPr algn="ctr"/>
            <a:r>
              <a:rPr lang="en-GB" sz="1400" i="1" dirty="0">
                <a:solidFill>
                  <a:srgbClr val="000099"/>
                </a:solidFill>
              </a:rPr>
              <a:t>Lowest dipole mode transverse impedances of first, middle and last cells </a:t>
            </a:r>
            <a:r>
              <a:rPr lang="en-GB" sz="1200" i="1" dirty="0">
                <a:solidFill>
                  <a:srgbClr val="000099"/>
                </a:solidFill>
              </a:rPr>
              <a:t>[1]</a:t>
            </a:r>
            <a:endParaRPr lang="en-GB" sz="1400" i="1" dirty="0">
              <a:solidFill>
                <a:srgbClr val="000099"/>
              </a:solidFill>
            </a:endParaRPr>
          </a:p>
        </p:txBody>
      </p:sp>
      <p:pic>
        <p:nvPicPr>
          <p:cNvPr id="14" name="Picture 13" descr="Chart, histogram&#10;&#10;Description automatically generated">
            <a:extLst>
              <a:ext uri="{FF2B5EF4-FFF2-40B4-BE49-F238E27FC236}">
                <a16:creationId xmlns:a16="http://schemas.microsoft.com/office/drawing/2014/main" id="{F08FB511-26D9-4A5C-8FFC-EB1825D9554C}"/>
              </a:ext>
            </a:extLst>
          </p:cNvPr>
          <p:cNvPicPr>
            <a:picLocks noChangeAspect="1"/>
          </p:cNvPicPr>
          <p:nvPr/>
        </p:nvPicPr>
        <p:blipFill>
          <a:blip r:embed="rId4"/>
          <a:stretch>
            <a:fillRect/>
          </a:stretch>
        </p:blipFill>
        <p:spPr>
          <a:xfrm>
            <a:off x="7265738" y="2628567"/>
            <a:ext cx="4037096" cy="2754822"/>
          </a:xfrm>
          <a:prstGeom prst="rect">
            <a:avLst/>
          </a:prstGeom>
        </p:spPr>
      </p:pic>
      <p:cxnSp>
        <p:nvCxnSpPr>
          <p:cNvPr id="15" name="Straight Arrow Connector 14">
            <a:extLst>
              <a:ext uri="{FF2B5EF4-FFF2-40B4-BE49-F238E27FC236}">
                <a16:creationId xmlns:a16="http://schemas.microsoft.com/office/drawing/2014/main" id="{A479E1B5-EB90-419A-A133-A388E9BC5984}"/>
              </a:ext>
            </a:extLst>
          </p:cNvPr>
          <p:cNvCxnSpPr>
            <a:cxnSpLocks/>
          </p:cNvCxnSpPr>
          <p:nvPr/>
        </p:nvCxnSpPr>
        <p:spPr>
          <a:xfrm flipH="1">
            <a:off x="198472" y="4478452"/>
            <a:ext cx="1650760" cy="261044"/>
          </a:xfrm>
          <a:prstGeom prst="straightConnector1">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D526A5-9A0F-4BF6-BBB5-175AA99B8CF3}"/>
              </a:ext>
            </a:extLst>
          </p:cNvPr>
          <p:cNvSpPr txBox="1"/>
          <p:nvPr/>
        </p:nvSpPr>
        <p:spPr>
          <a:xfrm>
            <a:off x="4569322" y="2445103"/>
            <a:ext cx="2756332" cy="369332"/>
          </a:xfrm>
          <a:prstGeom prst="rect">
            <a:avLst/>
          </a:prstGeom>
          <a:noFill/>
        </p:spPr>
        <p:txBody>
          <a:bodyPr wrap="none" rtlCol="0">
            <a:spAutoFit/>
          </a:bodyPr>
          <a:lstStyle/>
          <a:p>
            <a:r>
              <a:rPr lang="en-GB" b="1" i="1" dirty="0">
                <a:solidFill>
                  <a:srgbClr val="000099"/>
                </a:solidFill>
              </a:rPr>
              <a:t>WFM w</a:t>
            </a:r>
            <a:r>
              <a:rPr lang="tr-TR" b="1" i="1" dirty="0" err="1">
                <a:solidFill>
                  <a:srgbClr val="000099"/>
                </a:solidFill>
              </a:rPr>
              <a:t>aveguide</a:t>
            </a:r>
            <a:r>
              <a:rPr lang="tr-TR" b="1" i="1" dirty="0">
                <a:solidFill>
                  <a:srgbClr val="000099"/>
                </a:solidFill>
              </a:rPr>
              <a:t> (</a:t>
            </a:r>
            <a:r>
              <a:rPr lang="tr-TR" b="1" i="1" dirty="0" err="1">
                <a:solidFill>
                  <a:srgbClr val="000099"/>
                </a:solidFill>
              </a:rPr>
              <a:t>first</a:t>
            </a:r>
            <a:r>
              <a:rPr lang="tr-TR" b="1" i="1" dirty="0">
                <a:solidFill>
                  <a:srgbClr val="000099"/>
                </a:solidFill>
              </a:rPr>
              <a:t> </a:t>
            </a:r>
            <a:r>
              <a:rPr lang="tr-TR" b="1" i="1" dirty="0" err="1">
                <a:solidFill>
                  <a:srgbClr val="000099"/>
                </a:solidFill>
              </a:rPr>
              <a:t>cell</a:t>
            </a:r>
            <a:r>
              <a:rPr lang="tr-TR" b="1" i="1" dirty="0">
                <a:solidFill>
                  <a:srgbClr val="000099"/>
                </a:solidFill>
              </a:rPr>
              <a:t>)</a:t>
            </a:r>
            <a:endParaRPr lang="en-GB" b="1" i="1" dirty="0">
              <a:solidFill>
                <a:srgbClr val="000099"/>
              </a:solidFill>
            </a:endParaRPr>
          </a:p>
        </p:txBody>
      </p:sp>
      <p:cxnSp>
        <p:nvCxnSpPr>
          <p:cNvPr id="22" name="Straight Arrow Connector 21">
            <a:extLst>
              <a:ext uri="{FF2B5EF4-FFF2-40B4-BE49-F238E27FC236}">
                <a16:creationId xmlns:a16="http://schemas.microsoft.com/office/drawing/2014/main" id="{D5FCD5FB-18AB-4D6A-83BE-47B10C6474B3}"/>
              </a:ext>
            </a:extLst>
          </p:cNvPr>
          <p:cNvCxnSpPr>
            <a:cxnSpLocks/>
            <a:stCxn id="20" idx="1"/>
          </p:cNvCxnSpPr>
          <p:nvPr/>
        </p:nvCxnSpPr>
        <p:spPr>
          <a:xfrm flipH="1">
            <a:off x="3943410" y="2629769"/>
            <a:ext cx="625912" cy="265102"/>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A79E543-A821-4C53-A73E-FAE072EE353F}"/>
              </a:ext>
            </a:extLst>
          </p:cNvPr>
          <p:cNvSpPr txBox="1"/>
          <p:nvPr/>
        </p:nvSpPr>
        <p:spPr>
          <a:xfrm>
            <a:off x="8108513" y="2491978"/>
            <a:ext cx="1353704" cy="276999"/>
          </a:xfrm>
          <a:prstGeom prst="rect">
            <a:avLst/>
          </a:prstGeom>
          <a:noFill/>
        </p:spPr>
        <p:txBody>
          <a:bodyPr wrap="none" rtlCol="0">
            <a:spAutoFit/>
          </a:bodyPr>
          <a:lstStyle/>
          <a:p>
            <a:r>
              <a:rPr lang="en-GB" sz="1200" b="1" i="1" dirty="0">
                <a:solidFill>
                  <a:srgbClr val="0000FF"/>
                </a:solidFill>
              </a:rPr>
              <a:t>16.9 GHz (TM like)</a:t>
            </a:r>
          </a:p>
        </p:txBody>
      </p:sp>
      <p:sp>
        <p:nvSpPr>
          <p:cNvPr id="24" name="TextBox 23">
            <a:extLst>
              <a:ext uri="{FF2B5EF4-FFF2-40B4-BE49-F238E27FC236}">
                <a16:creationId xmlns:a16="http://schemas.microsoft.com/office/drawing/2014/main" id="{066A75F2-F67F-4139-B459-34AC71DFE841}"/>
              </a:ext>
            </a:extLst>
          </p:cNvPr>
          <p:cNvSpPr txBox="1"/>
          <p:nvPr/>
        </p:nvSpPr>
        <p:spPr>
          <a:xfrm>
            <a:off x="8717997" y="3088788"/>
            <a:ext cx="1294393" cy="276999"/>
          </a:xfrm>
          <a:prstGeom prst="rect">
            <a:avLst/>
          </a:prstGeom>
          <a:noFill/>
        </p:spPr>
        <p:txBody>
          <a:bodyPr wrap="none" rtlCol="0">
            <a:spAutoFit/>
          </a:bodyPr>
          <a:lstStyle/>
          <a:p>
            <a:r>
              <a:rPr lang="en-GB" sz="1200" b="1" i="1" dirty="0">
                <a:solidFill>
                  <a:srgbClr val="0000FF"/>
                </a:solidFill>
              </a:rPr>
              <a:t>27.3 GHz (TE like)</a:t>
            </a:r>
          </a:p>
        </p:txBody>
      </p:sp>
      <p:sp>
        <p:nvSpPr>
          <p:cNvPr id="25" name="TextBox 24">
            <a:extLst>
              <a:ext uri="{FF2B5EF4-FFF2-40B4-BE49-F238E27FC236}">
                <a16:creationId xmlns:a16="http://schemas.microsoft.com/office/drawing/2014/main" id="{931F1D5F-523F-4F31-88FD-B49AA1E8FFCB}"/>
              </a:ext>
            </a:extLst>
          </p:cNvPr>
          <p:cNvSpPr txBox="1"/>
          <p:nvPr/>
        </p:nvSpPr>
        <p:spPr>
          <a:xfrm>
            <a:off x="9814504" y="2395177"/>
            <a:ext cx="1632178" cy="307777"/>
          </a:xfrm>
          <a:prstGeom prst="rect">
            <a:avLst/>
          </a:prstGeom>
          <a:noFill/>
        </p:spPr>
        <p:txBody>
          <a:bodyPr wrap="none" rtlCol="0">
            <a:spAutoFit/>
          </a:bodyPr>
          <a:lstStyle/>
          <a:p>
            <a:r>
              <a:rPr lang="en-GB" sz="1400" b="1" i="1" dirty="0">
                <a:solidFill>
                  <a:srgbClr val="0000FF"/>
                </a:solidFill>
              </a:rPr>
              <a:t>First cell-&gt;WFM cell</a:t>
            </a:r>
          </a:p>
        </p:txBody>
      </p:sp>
      <p:sp>
        <p:nvSpPr>
          <p:cNvPr id="13" name="TextBox 12">
            <a:extLst>
              <a:ext uri="{FF2B5EF4-FFF2-40B4-BE49-F238E27FC236}">
                <a16:creationId xmlns:a16="http://schemas.microsoft.com/office/drawing/2014/main" id="{3460BF81-47E7-40A7-AAEC-F23C4612E148}"/>
              </a:ext>
            </a:extLst>
          </p:cNvPr>
          <p:cNvSpPr txBox="1"/>
          <p:nvPr/>
        </p:nvSpPr>
        <p:spPr>
          <a:xfrm>
            <a:off x="911437" y="5721907"/>
            <a:ext cx="10229660" cy="338554"/>
          </a:xfrm>
          <a:prstGeom prst="rect">
            <a:avLst/>
          </a:prstGeom>
          <a:noFill/>
        </p:spPr>
        <p:txBody>
          <a:bodyPr wrap="none" rtlCol="0">
            <a:spAutoFit/>
          </a:bodyPr>
          <a:lstStyle/>
          <a:p>
            <a:pPr marL="285750" indent="-285750">
              <a:buFont typeface="Arial" panose="020B0604020202020204" pitchFamily="34" charset="0"/>
              <a:buChar char="•"/>
            </a:pPr>
            <a:r>
              <a:rPr lang="en-GB" sz="1600" dirty="0"/>
              <a:t>WFM TE and TM antennas are located on the narrow and wide edges of the extended HOM waveguides, respectively.</a:t>
            </a:r>
          </a:p>
        </p:txBody>
      </p:sp>
      <p:sp>
        <p:nvSpPr>
          <p:cNvPr id="21" name="Rectangle 20">
            <a:extLst>
              <a:ext uri="{FF2B5EF4-FFF2-40B4-BE49-F238E27FC236}">
                <a16:creationId xmlns:a16="http://schemas.microsoft.com/office/drawing/2014/main" id="{FF0AA711-FB97-456D-8352-AFE93937468E}"/>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3" name="Metin kutusu 2">
            <a:extLst>
              <a:ext uri="{FF2B5EF4-FFF2-40B4-BE49-F238E27FC236}">
                <a16:creationId xmlns:a16="http://schemas.microsoft.com/office/drawing/2014/main" id="{E32C6C87-E8DE-6C17-8B4E-0A607FE13D10}"/>
              </a:ext>
            </a:extLst>
          </p:cNvPr>
          <p:cNvSpPr txBox="1"/>
          <p:nvPr/>
        </p:nvSpPr>
        <p:spPr>
          <a:xfrm>
            <a:off x="9677153" y="6065076"/>
            <a:ext cx="2131737" cy="307777"/>
          </a:xfrm>
          <a:prstGeom prst="rect">
            <a:avLst/>
          </a:prstGeom>
          <a:noFill/>
        </p:spPr>
        <p:txBody>
          <a:bodyPr wrap="none" rtlCol="0">
            <a:spAutoFit/>
          </a:bodyPr>
          <a:lstStyle/>
          <a:p>
            <a:r>
              <a:rPr lang="tr-TR" sz="1400" b="1" dirty="0"/>
              <a:t>HOM-&gt;</a:t>
            </a:r>
            <a:r>
              <a:rPr lang="tr-TR" sz="1400" b="1" dirty="0" err="1"/>
              <a:t>Higher</a:t>
            </a:r>
            <a:r>
              <a:rPr lang="tr-TR" sz="1400" b="1" dirty="0"/>
              <a:t> </a:t>
            </a:r>
            <a:r>
              <a:rPr lang="tr-TR" sz="1400" b="1" dirty="0" err="1"/>
              <a:t>order</a:t>
            </a:r>
            <a:r>
              <a:rPr lang="tr-TR" sz="1400" b="1" dirty="0"/>
              <a:t> </a:t>
            </a:r>
            <a:r>
              <a:rPr lang="tr-TR" sz="1400" b="1" dirty="0" err="1"/>
              <a:t>mode</a:t>
            </a:r>
            <a:endParaRPr lang="tr-TR" sz="1400" b="1" dirty="0"/>
          </a:p>
        </p:txBody>
      </p:sp>
      <p:cxnSp>
        <p:nvCxnSpPr>
          <p:cNvPr id="26" name="Straight Arrow Connector 14">
            <a:extLst>
              <a:ext uri="{FF2B5EF4-FFF2-40B4-BE49-F238E27FC236}">
                <a16:creationId xmlns:a16="http://schemas.microsoft.com/office/drawing/2014/main" id="{E043D0B2-A010-D034-9C0C-8A39791D8FC7}"/>
              </a:ext>
            </a:extLst>
          </p:cNvPr>
          <p:cNvCxnSpPr>
            <a:cxnSpLocks/>
          </p:cNvCxnSpPr>
          <p:nvPr/>
        </p:nvCxnSpPr>
        <p:spPr>
          <a:xfrm flipH="1">
            <a:off x="5947488" y="3625702"/>
            <a:ext cx="982529" cy="166973"/>
          </a:xfrm>
          <a:prstGeom prst="straightConnector1">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7" name="Metin kutusu 26">
            <a:extLst>
              <a:ext uri="{FF2B5EF4-FFF2-40B4-BE49-F238E27FC236}">
                <a16:creationId xmlns:a16="http://schemas.microsoft.com/office/drawing/2014/main" id="{B5DFF10E-AC61-F7FA-1157-D04D37BDBD82}"/>
              </a:ext>
            </a:extLst>
          </p:cNvPr>
          <p:cNvSpPr txBox="1"/>
          <p:nvPr/>
        </p:nvSpPr>
        <p:spPr>
          <a:xfrm>
            <a:off x="639603" y="2796810"/>
            <a:ext cx="944939" cy="369332"/>
          </a:xfrm>
          <a:prstGeom prst="rect">
            <a:avLst/>
          </a:prstGeom>
          <a:noFill/>
        </p:spPr>
        <p:txBody>
          <a:bodyPr wrap="none" rtlCol="0">
            <a:spAutoFit/>
          </a:bodyPr>
          <a:lstStyle/>
          <a:p>
            <a:r>
              <a:rPr lang="tr-TR" b="1" i="1" dirty="0" err="1"/>
              <a:t>Last</a:t>
            </a:r>
            <a:r>
              <a:rPr lang="tr-TR" b="1" i="1" dirty="0"/>
              <a:t> </a:t>
            </a:r>
            <a:r>
              <a:rPr lang="tr-TR" b="1" i="1" dirty="0" err="1"/>
              <a:t>cell</a:t>
            </a:r>
            <a:endParaRPr lang="tr-TR" b="1" i="1" dirty="0"/>
          </a:p>
        </p:txBody>
      </p:sp>
      <p:sp>
        <p:nvSpPr>
          <p:cNvPr id="28" name="Metin kutusu 27">
            <a:extLst>
              <a:ext uri="{FF2B5EF4-FFF2-40B4-BE49-F238E27FC236}">
                <a16:creationId xmlns:a16="http://schemas.microsoft.com/office/drawing/2014/main" id="{E2EF02EB-2C87-60C5-D690-36F9E875D9ED}"/>
              </a:ext>
            </a:extLst>
          </p:cNvPr>
          <p:cNvSpPr txBox="1"/>
          <p:nvPr/>
        </p:nvSpPr>
        <p:spPr>
          <a:xfrm>
            <a:off x="2065234" y="2767794"/>
            <a:ext cx="1228157" cy="369332"/>
          </a:xfrm>
          <a:prstGeom prst="rect">
            <a:avLst/>
          </a:prstGeom>
          <a:noFill/>
        </p:spPr>
        <p:txBody>
          <a:bodyPr wrap="none" rtlCol="0">
            <a:spAutoFit/>
          </a:bodyPr>
          <a:lstStyle/>
          <a:p>
            <a:r>
              <a:rPr lang="tr-TR" b="1" i="1" dirty="0" err="1">
                <a:solidFill>
                  <a:srgbClr val="FF0000"/>
                </a:solidFill>
              </a:rPr>
              <a:t>Middle</a:t>
            </a:r>
            <a:r>
              <a:rPr lang="tr-TR" b="1" i="1" dirty="0">
                <a:solidFill>
                  <a:srgbClr val="FF0000"/>
                </a:solidFill>
              </a:rPr>
              <a:t> </a:t>
            </a:r>
            <a:r>
              <a:rPr lang="tr-TR" b="1" i="1" dirty="0" err="1">
                <a:solidFill>
                  <a:srgbClr val="FF0000"/>
                </a:solidFill>
              </a:rPr>
              <a:t>cell</a:t>
            </a:r>
            <a:endParaRPr lang="tr-TR" b="1" i="1" dirty="0">
              <a:solidFill>
                <a:srgbClr val="FF0000"/>
              </a:solidFill>
            </a:endParaRPr>
          </a:p>
        </p:txBody>
      </p:sp>
      <p:cxnSp>
        <p:nvCxnSpPr>
          <p:cNvPr id="29" name="Straight Arrow Connector 21">
            <a:extLst>
              <a:ext uri="{FF2B5EF4-FFF2-40B4-BE49-F238E27FC236}">
                <a16:creationId xmlns:a16="http://schemas.microsoft.com/office/drawing/2014/main" id="{F6E8BE58-F63A-2613-760A-9819776A2507}"/>
              </a:ext>
            </a:extLst>
          </p:cNvPr>
          <p:cNvCxnSpPr>
            <a:cxnSpLocks/>
            <a:stCxn id="27" idx="2"/>
          </p:cNvCxnSpPr>
          <p:nvPr/>
        </p:nvCxnSpPr>
        <p:spPr>
          <a:xfrm>
            <a:off x="1112073" y="3166142"/>
            <a:ext cx="1102048" cy="6027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21">
            <a:extLst>
              <a:ext uri="{FF2B5EF4-FFF2-40B4-BE49-F238E27FC236}">
                <a16:creationId xmlns:a16="http://schemas.microsoft.com/office/drawing/2014/main" id="{114A4156-FA16-4D0E-8FCE-B3D9A48E57D9}"/>
              </a:ext>
            </a:extLst>
          </p:cNvPr>
          <p:cNvCxnSpPr>
            <a:cxnSpLocks/>
            <a:stCxn id="28" idx="2"/>
          </p:cNvCxnSpPr>
          <p:nvPr/>
        </p:nvCxnSpPr>
        <p:spPr>
          <a:xfrm>
            <a:off x="2679313" y="3137126"/>
            <a:ext cx="374782" cy="473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975E-415E-4D8A-B620-61C3900A7237}"/>
              </a:ext>
            </a:extLst>
          </p:cNvPr>
          <p:cNvSpPr>
            <a:spLocks noGrp="1"/>
          </p:cNvSpPr>
          <p:nvPr>
            <p:ph type="title"/>
          </p:nvPr>
        </p:nvSpPr>
        <p:spPr>
          <a:xfrm>
            <a:off x="838200" y="365125"/>
            <a:ext cx="10515600" cy="882119"/>
          </a:xfrm>
        </p:spPr>
        <p:txBody>
          <a:bodyPr>
            <a:normAutofit/>
          </a:bodyPr>
          <a:lstStyle/>
          <a:p>
            <a:r>
              <a:rPr lang="en-GB" sz="3600" b="1" dirty="0"/>
              <a:t>WFM signals for vertical/horizontal beam offsets</a:t>
            </a:r>
          </a:p>
        </p:txBody>
      </p:sp>
      <p:sp>
        <p:nvSpPr>
          <p:cNvPr id="9" name="TextBox 8">
            <a:extLst>
              <a:ext uri="{FF2B5EF4-FFF2-40B4-BE49-F238E27FC236}">
                <a16:creationId xmlns:a16="http://schemas.microsoft.com/office/drawing/2014/main" id="{D38FDD18-7B79-40F2-9FA6-923669233336}"/>
              </a:ext>
            </a:extLst>
          </p:cNvPr>
          <p:cNvSpPr txBox="1"/>
          <p:nvPr/>
        </p:nvSpPr>
        <p:spPr>
          <a:xfrm>
            <a:off x="1937276" y="1172628"/>
            <a:ext cx="2155014" cy="369332"/>
          </a:xfrm>
          <a:prstGeom prst="rect">
            <a:avLst/>
          </a:prstGeom>
          <a:noFill/>
        </p:spPr>
        <p:txBody>
          <a:bodyPr wrap="none" rtlCol="0">
            <a:spAutoFit/>
          </a:bodyPr>
          <a:lstStyle/>
          <a:p>
            <a:r>
              <a:rPr lang="en-GB" b="1" i="1" dirty="0">
                <a:solidFill>
                  <a:srgbClr val="000099"/>
                </a:solidFill>
              </a:rPr>
              <a:t>Vertical Beam Offset</a:t>
            </a:r>
          </a:p>
        </p:txBody>
      </p:sp>
      <p:sp>
        <p:nvSpPr>
          <p:cNvPr id="10" name="TextBox 9">
            <a:extLst>
              <a:ext uri="{FF2B5EF4-FFF2-40B4-BE49-F238E27FC236}">
                <a16:creationId xmlns:a16="http://schemas.microsoft.com/office/drawing/2014/main" id="{C88FA871-294F-49AB-B9F1-E0F7CC292B32}"/>
              </a:ext>
            </a:extLst>
          </p:cNvPr>
          <p:cNvSpPr txBox="1"/>
          <p:nvPr/>
        </p:nvSpPr>
        <p:spPr>
          <a:xfrm>
            <a:off x="7796606" y="1172769"/>
            <a:ext cx="2418932" cy="369332"/>
          </a:xfrm>
          <a:prstGeom prst="rect">
            <a:avLst/>
          </a:prstGeom>
          <a:noFill/>
        </p:spPr>
        <p:txBody>
          <a:bodyPr wrap="none" rtlCol="0">
            <a:spAutoFit/>
          </a:bodyPr>
          <a:lstStyle/>
          <a:p>
            <a:r>
              <a:rPr lang="en-GB" b="1" i="1" dirty="0">
                <a:solidFill>
                  <a:srgbClr val="000099"/>
                </a:solidFill>
              </a:rPr>
              <a:t>Horizontal Beam Offset</a:t>
            </a:r>
          </a:p>
        </p:txBody>
      </p:sp>
      <p:cxnSp>
        <p:nvCxnSpPr>
          <p:cNvPr id="39" name="Straight Connector 38">
            <a:extLst>
              <a:ext uri="{FF2B5EF4-FFF2-40B4-BE49-F238E27FC236}">
                <a16:creationId xmlns:a16="http://schemas.microsoft.com/office/drawing/2014/main" id="{C11FD8AF-1E7D-4B5C-82B4-247F79CD30B0}"/>
              </a:ext>
            </a:extLst>
          </p:cNvPr>
          <p:cNvCxnSpPr>
            <a:stCxn id="2" idx="2"/>
          </p:cNvCxnSpPr>
          <p:nvPr/>
        </p:nvCxnSpPr>
        <p:spPr>
          <a:xfrm>
            <a:off x="6096000" y="1247244"/>
            <a:ext cx="0" cy="544912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5" name="Picture 14" descr="Diagram&#10;&#10;Description automatically generated">
            <a:extLst>
              <a:ext uri="{FF2B5EF4-FFF2-40B4-BE49-F238E27FC236}">
                <a16:creationId xmlns:a16="http://schemas.microsoft.com/office/drawing/2014/main" id="{8AE5D4F0-A4FF-4320-AB97-66E21D073EA4}"/>
              </a:ext>
            </a:extLst>
          </p:cNvPr>
          <p:cNvPicPr>
            <a:picLocks noChangeAspect="1"/>
          </p:cNvPicPr>
          <p:nvPr/>
        </p:nvPicPr>
        <p:blipFill>
          <a:blip r:embed="rId3"/>
          <a:stretch>
            <a:fillRect/>
          </a:stretch>
        </p:blipFill>
        <p:spPr>
          <a:xfrm>
            <a:off x="198562" y="1628731"/>
            <a:ext cx="5577619" cy="4727619"/>
          </a:xfrm>
          <a:prstGeom prst="rect">
            <a:avLst/>
          </a:prstGeom>
        </p:spPr>
      </p:pic>
      <p:pic>
        <p:nvPicPr>
          <p:cNvPr id="21" name="Picture 20" descr="Diagram&#10;&#10;Description automatically generated">
            <a:extLst>
              <a:ext uri="{FF2B5EF4-FFF2-40B4-BE49-F238E27FC236}">
                <a16:creationId xmlns:a16="http://schemas.microsoft.com/office/drawing/2014/main" id="{310D05DE-8500-416C-AFB5-82505E8A38C5}"/>
              </a:ext>
            </a:extLst>
          </p:cNvPr>
          <p:cNvPicPr>
            <a:picLocks noChangeAspect="1"/>
          </p:cNvPicPr>
          <p:nvPr/>
        </p:nvPicPr>
        <p:blipFill>
          <a:blip r:embed="rId4"/>
          <a:stretch>
            <a:fillRect/>
          </a:stretch>
        </p:blipFill>
        <p:spPr>
          <a:xfrm>
            <a:off x="6186581" y="1581893"/>
            <a:ext cx="5577619" cy="4727619"/>
          </a:xfrm>
          <a:prstGeom prst="rect">
            <a:avLst/>
          </a:prstGeom>
        </p:spPr>
      </p:pic>
      <p:pic>
        <p:nvPicPr>
          <p:cNvPr id="38" name="Picture 37" descr="Diagram&#10;&#10;Description automatically generated">
            <a:extLst>
              <a:ext uri="{FF2B5EF4-FFF2-40B4-BE49-F238E27FC236}">
                <a16:creationId xmlns:a16="http://schemas.microsoft.com/office/drawing/2014/main" id="{F4087A7B-3183-4FC5-920E-4B1B122FE214}"/>
              </a:ext>
            </a:extLst>
          </p:cNvPr>
          <p:cNvPicPr>
            <a:picLocks noChangeAspect="1"/>
          </p:cNvPicPr>
          <p:nvPr/>
        </p:nvPicPr>
        <p:blipFill>
          <a:blip r:embed="rId5"/>
          <a:stretch>
            <a:fillRect/>
          </a:stretch>
        </p:blipFill>
        <p:spPr>
          <a:xfrm>
            <a:off x="207888" y="1631631"/>
            <a:ext cx="1748340" cy="1423067"/>
          </a:xfrm>
          <a:prstGeom prst="rect">
            <a:avLst/>
          </a:prstGeom>
        </p:spPr>
      </p:pic>
      <p:sp>
        <p:nvSpPr>
          <p:cNvPr id="42" name="TextBox 41">
            <a:extLst>
              <a:ext uri="{FF2B5EF4-FFF2-40B4-BE49-F238E27FC236}">
                <a16:creationId xmlns:a16="http://schemas.microsoft.com/office/drawing/2014/main" id="{1A3FC586-D2FA-45D8-9EDB-789491566D7C}"/>
              </a:ext>
            </a:extLst>
          </p:cNvPr>
          <p:cNvSpPr txBox="1"/>
          <p:nvPr/>
        </p:nvSpPr>
        <p:spPr>
          <a:xfrm>
            <a:off x="1057834" y="1852441"/>
            <a:ext cx="1058303" cy="369332"/>
          </a:xfrm>
          <a:prstGeom prst="rect">
            <a:avLst/>
          </a:prstGeom>
          <a:noFill/>
        </p:spPr>
        <p:txBody>
          <a:bodyPr wrap="none" rtlCol="0">
            <a:spAutoFit/>
          </a:bodyPr>
          <a:lstStyle/>
          <a:p>
            <a:r>
              <a:rPr lang="en-GB" dirty="0"/>
              <a:t>y=+2 mm</a:t>
            </a:r>
          </a:p>
        </p:txBody>
      </p:sp>
      <p:pic>
        <p:nvPicPr>
          <p:cNvPr id="43" name="Picture 42" descr="Chart, diagram&#10;&#10;Description automatically generated with medium confidence">
            <a:extLst>
              <a:ext uri="{FF2B5EF4-FFF2-40B4-BE49-F238E27FC236}">
                <a16:creationId xmlns:a16="http://schemas.microsoft.com/office/drawing/2014/main" id="{6C5B0B53-0358-404F-A2E0-6E63C788F9E3}"/>
              </a:ext>
            </a:extLst>
          </p:cNvPr>
          <p:cNvPicPr>
            <a:picLocks noChangeAspect="1"/>
          </p:cNvPicPr>
          <p:nvPr/>
        </p:nvPicPr>
        <p:blipFill>
          <a:blip r:embed="rId6"/>
          <a:stretch>
            <a:fillRect/>
          </a:stretch>
        </p:blipFill>
        <p:spPr>
          <a:xfrm>
            <a:off x="6186581" y="1581893"/>
            <a:ext cx="1555336" cy="1479651"/>
          </a:xfrm>
          <a:prstGeom prst="rect">
            <a:avLst/>
          </a:prstGeom>
        </p:spPr>
      </p:pic>
      <p:sp>
        <p:nvSpPr>
          <p:cNvPr id="44" name="TextBox 43">
            <a:extLst>
              <a:ext uri="{FF2B5EF4-FFF2-40B4-BE49-F238E27FC236}">
                <a16:creationId xmlns:a16="http://schemas.microsoft.com/office/drawing/2014/main" id="{444C175A-39B3-466D-B75D-D5F8F90A3B78}"/>
              </a:ext>
            </a:extLst>
          </p:cNvPr>
          <p:cNvSpPr txBox="1"/>
          <p:nvPr/>
        </p:nvSpPr>
        <p:spPr>
          <a:xfrm>
            <a:off x="6812868" y="1846585"/>
            <a:ext cx="1053494" cy="369332"/>
          </a:xfrm>
          <a:prstGeom prst="rect">
            <a:avLst/>
          </a:prstGeom>
          <a:noFill/>
        </p:spPr>
        <p:txBody>
          <a:bodyPr wrap="none" rtlCol="0">
            <a:spAutoFit/>
          </a:bodyPr>
          <a:lstStyle/>
          <a:p>
            <a:r>
              <a:rPr lang="en-GB" dirty="0"/>
              <a:t>x=+2 mm</a:t>
            </a:r>
          </a:p>
        </p:txBody>
      </p:sp>
      <p:pic>
        <p:nvPicPr>
          <p:cNvPr id="4" name="Picture 3">
            <a:extLst>
              <a:ext uri="{FF2B5EF4-FFF2-40B4-BE49-F238E27FC236}">
                <a16:creationId xmlns:a16="http://schemas.microsoft.com/office/drawing/2014/main" id="{AF4BAC8B-4676-4281-BFA7-C1D4D8FA8657}"/>
              </a:ext>
            </a:extLst>
          </p:cNvPr>
          <p:cNvPicPr>
            <a:picLocks noChangeAspect="1"/>
          </p:cNvPicPr>
          <p:nvPr/>
        </p:nvPicPr>
        <p:blipFill>
          <a:blip r:embed="rId7"/>
          <a:stretch>
            <a:fillRect/>
          </a:stretch>
        </p:blipFill>
        <p:spPr>
          <a:xfrm>
            <a:off x="3404456" y="3990630"/>
            <a:ext cx="2371725" cy="2352675"/>
          </a:xfrm>
          <a:prstGeom prst="rect">
            <a:avLst/>
          </a:prstGeom>
        </p:spPr>
      </p:pic>
      <p:pic>
        <p:nvPicPr>
          <p:cNvPr id="6" name="Picture 5">
            <a:extLst>
              <a:ext uri="{FF2B5EF4-FFF2-40B4-BE49-F238E27FC236}">
                <a16:creationId xmlns:a16="http://schemas.microsoft.com/office/drawing/2014/main" id="{D9E8B666-2DA4-431F-BB8A-C3A862D2D1A6}"/>
              </a:ext>
            </a:extLst>
          </p:cNvPr>
          <p:cNvPicPr>
            <a:picLocks noChangeAspect="1"/>
          </p:cNvPicPr>
          <p:nvPr/>
        </p:nvPicPr>
        <p:blipFill>
          <a:blip r:embed="rId8"/>
          <a:stretch>
            <a:fillRect/>
          </a:stretch>
        </p:blipFill>
        <p:spPr>
          <a:xfrm>
            <a:off x="9373425" y="3990630"/>
            <a:ext cx="2390775" cy="2362200"/>
          </a:xfrm>
          <a:prstGeom prst="rect">
            <a:avLst/>
          </a:prstGeom>
        </p:spPr>
      </p:pic>
      <p:sp>
        <p:nvSpPr>
          <p:cNvPr id="16" name="Rectangle 15">
            <a:extLst>
              <a:ext uri="{FF2B5EF4-FFF2-40B4-BE49-F238E27FC236}">
                <a16:creationId xmlns:a16="http://schemas.microsoft.com/office/drawing/2014/main" id="{38B2B975-5228-4565-9C12-618B14286330}"/>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3" name="Metin kutusu 2">
            <a:extLst>
              <a:ext uri="{FF2B5EF4-FFF2-40B4-BE49-F238E27FC236}">
                <a16:creationId xmlns:a16="http://schemas.microsoft.com/office/drawing/2014/main" id="{9F1C4E4A-249F-DFC4-5596-4DF004D4EA18}"/>
              </a:ext>
            </a:extLst>
          </p:cNvPr>
          <p:cNvSpPr txBox="1"/>
          <p:nvPr/>
        </p:nvSpPr>
        <p:spPr>
          <a:xfrm>
            <a:off x="1254589" y="4305096"/>
            <a:ext cx="731290" cy="369332"/>
          </a:xfrm>
          <a:prstGeom prst="rect">
            <a:avLst/>
          </a:prstGeom>
          <a:noFill/>
        </p:spPr>
        <p:txBody>
          <a:bodyPr wrap="none" rtlCol="0">
            <a:spAutoFit/>
          </a:bodyPr>
          <a:lstStyle/>
          <a:p>
            <a:r>
              <a:rPr lang="tr-TR" b="1" i="1" dirty="0">
                <a:solidFill>
                  <a:srgbClr val="FF0000"/>
                </a:solidFill>
              </a:rPr>
              <a:t>Beam</a:t>
            </a:r>
          </a:p>
        </p:txBody>
      </p:sp>
      <p:cxnSp>
        <p:nvCxnSpPr>
          <p:cNvPr id="7" name="Düz Ok Bağlayıcısı 6">
            <a:extLst>
              <a:ext uri="{FF2B5EF4-FFF2-40B4-BE49-F238E27FC236}">
                <a16:creationId xmlns:a16="http://schemas.microsoft.com/office/drawing/2014/main" id="{05A2116C-1005-9488-89A3-2C7EC3F454E4}"/>
              </a:ext>
            </a:extLst>
          </p:cNvPr>
          <p:cNvCxnSpPr/>
          <p:nvPr/>
        </p:nvCxnSpPr>
        <p:spPr>
          <a:xfrm flipH="1">
            <a:off x="1620234" y="4342871"/>
            <a:ext cx="911666" cy="499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7">
            <a:extLst>
              <a:ext uri="{FF2B5EF4-FFF2-40B4-BE49-F238E27FC236}">
                <a16:creationId xmlns:a16="http://schemas.microsoft.com/office/drawing/2014/main" id="{A2CA0390-F6E1-F508-0F42-0EC73ACFD7EC}"/>
              </a:ext>
            </a:extLst>
          </p:cNvPr>
          <p:cNvSpPr txBox="1"/>
          <p:nvPr/>
        </p:nvSpPr>
        <p:spPr>
          <a:xfrm>
            <a:off x="7264202" y="4308634"/>
            <a:ext cx="731290" cy="369332"/>
          </a:xfrm>
          <a:prstGeom prst="rect">
            <a:avLst/>
          </a:prstGeom>
          <a:noFill/>
        </p:spPr>
        <p:txBody>
          <a:bodyPr wrap="none" rtlCol="0">
            <a:spAutoFit/>
          </a:bodyPr>
          <a:lstStyle/>
          <a:p>
            <a:r>
              <a:rPr lang="tr-TR" b="1" i="1" dirty="0">
                <a:solidFill>
                  <a:srgbClr val="FF0000"/>
                </a:solidFill>
              </a:rPr>
              <a:t>Beam</a:t>
            </a:r>
          </a:p>
        </p:txBody>
      </p:sp>
      <p:cxnSp>
        <p:nvCxnSpPr>
          <p:cNvPr id="19" name="Düz Ok Bağlayıcısı 18">
            <a:extLst>
              <a:ext uri="{FF2B5EF4-FFF2-40B4-BE49-F238E27FC236}">
                <a16:creationId xmlns:a16="http://schemas.microsoft.com/office/drawing/2014/main" id="{91569437-B017-CF0B-A172-327B2F874D83}"/>
              </a:ext>
            </a:extLst>
          </p:cNvPr>
          <p:cNvCxnSpPr/>
          <p:nvPr/>
        </p:nvCxnSpPr>
        <p:spPr>
          <a:xfrm flipH="1">
            <a:off x="7629847" y="4346409"/>
            <a:ext cx="911666" cy="499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BE18-7DCD-4556-818A-5797AE8F4926}"/>
              </a:ext>
            </a:extLst>
          </p:cNvPr>
          <p:cNvSpPr>
            <a:spLocks noGrp="1"/>
          </p:cNvSpPr>
          <p:nvPr>
            <p:ph type="title"/>
          </p:nvPr>
        </p:nvSpPr>
        <p:spPr/>
        <p:txBody>
          <a:bodyPr/>
          <a:lstStyle/>
          <a:p>
            <a:r>
              <a:rPr lang="en-GB" dirty="0"/>
              <a:t>WFM Beam Experiments at CLEAR Facility</a:t>
            </a:r>
          </a:p>
        </p:txBody>
      </p:sp>
      <p:pic>
        <p:nvPicPr>
          <p:cNvPr id="6" name="Picture 5">
            <a:extLst>
              <a:ext uri="{FF2B5EF4-FFF2-40B4-BE49-F238E27FC236}">
                <a16:creationId xmlns:a16="http://schemas.microsoft.com/office/drawing/2014/main" id="{206DDEC8-D501-42D0-AA0E-22D7D91AE502}"/>
              </a:ext>
            </a:extLst>
          </p:cNvPr>
          <p:cNvPicPr>
            <a:picLocks noChangeAspect="1"/>
          </p:cNvPicPr>
          <p:nvPr/>
        </p:nvPicPr>
        <p:blipFill>
          <a:blip r:embed="rId3"/>
          <a:srcRect r="52672"/>
          <a:stretch/>
        </p:blipFill>
        <p:spPr bwMode="auto">
          <a:xfrm>
            <a:off x="6096000" y="5213221"/>
            <a:ext cx="2660942" cy="925365"/>
          </a:xfrm>
          <a:prstGeom prst="rect">
            <a:avLst/>
          </a:prstGeom>
        </p:spPr>
      </p:pic>
      <p:pic>
        <p:nvPicPr>
          <p:cNvPr id="7" name="Picture 6">
            <a:extLst>
              <a:ext uri="{FF2B5EF4-FFF2-40B4-BE49-F238E27FC236}">
                <a16:creationId xmlns:a16="http://schemas.microsoft.com/office/drawing/2014/main" id="{68BF04E9-BFCB-4039-ADF3-99594B215222}"/>
              </a:ext>
            </a:extLst>
          </p:cNvPr>
          <p:cNvPicPr>
            <a:picLocks noChangeAspect="1"/>
          </p:cNvPicPr>
          <p:nvPr/>
        </p:nvPicPr>
        <p:blipFill>
          <a:blip r:embed="rId3"/>
          <a:srcRect l="47121"/>
          <a:stretch/>
        </p:blipFill>
        <p:spPr bwMode="auto">
          <a:xfrm>
            <a:off x="8846549" y="5223380"/>
            <a:ext cx="2973015" cy="925365"/>
          </a:xfrm>
          <a:prstGeom prst="rect">
            <a:avLst/>
          </a:prstGeom>
        </p:spPr>
      </p:pic>
      <p:sp>
        <p:nvSpPr>
          <p:cNvPr id="8" name="TextBox 9">
            <a:extLst>
              <a:ext uri="{FF2B5EF4-FFF2-40B4-BE49-F238E27FC236}">
                <a16:creationId xmlns:a16="http://schemas.microsoft.com/office/drawing/2014/main" id="{38244B1A-1E4F-421E-B133-6D932EA52F23}"/>
              </a:ext>
            </a:extLst>
          </p:cNvPr>
          <p:cNvSpPr>
            <a:spLocks/>
          </p:cNvSpPr>
          <p:nvPr/>
        </p:nvSpPr>
        <p:spPr bwMode="auto">
          <a:xfrm>
            <a:off x="7859740" y="4978502"/>
            <a:ext cx="1973617" cy="338554"/>
          </a:xfrm>
          <a:prstGeom prst="rect">
            <a:avLst/>
          </a:prstGeom>
          <a:noFill/>
        </p:spPr>
        <p:txBody>
          <a:bodyPr wrap="none" rtlCol="0">
            <a:spAutoFit/>
          </a:bodyPr>
          <a:lstStyle/>
          <a:p>
            <a:pPr>
              <a:defRPr/>
            </a:pPr>
            <a:r>
              <a:rPr lang="en-GB" sz="1600" b="1" i="1" u="sng" dirty="0">
                <a:latin typeface="Arial" panose="020B0604020202020204" pitchFamily="34" charset="0"/>
                <a:cs typeface="Arial" panose="020B0604020202020204" pitchFamily="34" charset="0"/>
              </a:rPr>
              <a:t>Legend for Layout</a:t>
            </a:r>
            <a:endParaRPr sz="1400" u="sng" dirty="0">
              <a:latin typeface="Arial" panose="020B0604020202020204" pitchFamily="34" charset="0"/>
              <a:cs typeface="Arial" panose="020B0604020202020204" pitchFamily="34" charset="0"/>
            </a:endParaRPr>
          </a:p>
        </p:txBody>
      </p:sp>
      <p:sp>
        <p:nvSpPr>
          <p:cNvPr id="9" name="TextBox 4">
            <a:extLst>
              <a:ext uri="{FF2B5EF4-FFF2-40B4-BE49-F238E27FC236}">
                <a16:creationId xmlns:a16="http://schemas.microsoft.com/office/drawing/2014/main" id="{F9F11F78-EF4E-4022-AADF-9655A152B582}"/>
              </a:ext>
            </a:extLst>
          </p:cNvPr>
          <p:cNvSpPr>
            <a:spLocks/>
          </p:cNvSpPr>
          <p:nvPr/>
        </p:nvSpPr>
        <p:spPr bwMode="auto">
          <a:xfrm>
            <a:off x="595625" y="6059376"/>
            <a:ext cx="11421398" cy="415498"/>
          </a:xfrm>
          <a:prstGeom prst="rect">
            <a:avLst/>
          </a:prstGeom>
          <a:noFill/>
        </p:spPr>
        <p:txBody>
          <a:bodyPr wrap="square" rtlCol="0">
            <a:spAutoFit/>
          </a:bodyPr>
          <a:lstStyle/>
          <a:p>
            <a:pPr>
              <a:defRPr/>
            </a:pPr>
            <a:r>
              <a:rPr lang="en-GB" sz="1050" i="1" dirty="0">
                <a:cs typeface="Arial" panose="020B0604020202020204" pitchFamily="34" charset="0"/>
              </a:rPr>
              <a:t>1-</a:t>
            </a:r>
            <a:r>
              <a:rPr lang="en-GB" sz="1050" b="0" i="1" dirty="0">
                <a:solidFill>
                  <a:srgbClr val="222222"/>
                </a:solidFill>
                <a:effectLst/>
              </a:rPr>
              <a:t>Gamba, D., et al. "The CLEAR user facility at CERN." Nuclear Instruments and Methods in Physics Research Section A: Accelerators, Spectrometers, Detectors and Associated Equipment 909 (2018): 480-483.</a:t>
            </a:r>
          </a:p>
          <a:p>
            <a:pPr>
              <a:defRPr/>
            </a:pPr>
            <a:r>
              <a:rPr lang="en-GB" sz="1050" i="1" dirty="0">
                <a:cs typeface="Arial" panose="020B0604020202020204" pitchFamily="34" charset="0"/>
              </a:rPr>
              <a:t>2-CLEAR Beam Line Description (</a:t>
            </a:r>
            <a:r>
              <a:rPr lang="en-GB" sz="1050" i="1" dirty="0">
                <a:cs typeface="Arial" panose="020B0604020202020204" pitchFamily="34" charset="0"/>
                <a:hlinkClick r:id="rId4"/>
              </a:rPr>
              <a:t>https://clear.cern/content/beam-line-description</a:t>
            </a:r>
            <a:r>
              <a:rPr lang="en-GB" sz="1050" i="1" dirty="0">
                <a:cs typeface="Arial" panose="020B0604020202020204" pitchFamily="34" charset="0"/>
              </a:rPr>
              <a:t>)</a:t>
            </a:r>
          </a:p>
        </p:txBody>
      </p:sp>
      <p:sp>
        <p:nvSpPr>
          <p:cNvPr id="10" name="TextBox 9">
            <a:extLst>
              <a:ext uri="{FF2B5EF4-FFF2-40B4-BE49-F238E27FC236}">
                <a16:creationId xmlns:a16="http://schemas.microsoft.com/office/drawing/2014/main" id="{5CCB7685-6A2F-4152-9FD8-2EA7C0C90A8F}"/>
              </a:ext>
            </a:extLst>
          </p:cNvPr>
          <p:cNvSpPr txBox="1"/>
          <p:nvPr/>
        </p:nvSpPr>
        <p:spPr bwMode="auto">
          <a:xfrm>
            <a:off x="11731077" y="5705027"/>
            <a:ext cx="356188" cy="276999"/>
          </a:xfrm>
          <a:prstGeom prst="rect">
            <a:avLst/>
          </a:prstGeom>
          <a:noFill/>
        </p:spPr>
        <p:txBody>
          <a:bodyPr wrap="none" rtlCol="0">
            <a:spAutoFit/>
          </a:bodyPr>
          <a:lstStyle/>
          <a:p>
            <a:r>
              <a:rPr lang="en-GB" sz="1200" dirty="0"/>
              <a:t>[2]</a:t>
            </a:r>
          </a:p>
        </p:txBody>
      </p:sp>
      <p:sp>
        <p:nvSpPr>
          <p:cNvPr id="11" name="TextBox 10">
            <a:extLst>
              <a:ext uri="{FF2B5EF4-FFF2-40B4-BE49-F238E27FC236}">
                <a16:creationId xmlns:a16="http://schemas.microsoft.com/office/drawing/2014/main" id="{B39DD6C5-D339-4828-B616-2105766AEAC5}"/>
              </a:ext>
            </a:extLst>
          </p:cNvPr>
          <p:cNvSpPr txBox="1"/>
          <p:nvPr/>
        </p:nvSpPr>
        <p:spPr>
          <a:xfrm>
            <a:off x="838197" y="1722234"/>
            <a:ext cx="9975593" cy="1754326"/>
          </a:xfrm>
          <a:prstGeom prst="rect">
            <a:avLst/>
          </a:prstGeom>
          <a:noFill/>
        </p:spPr>
        <p:txBody>
          <a:bodyPr wrap="square" rtlCol="0">
            <a:spAutoFit/>
          </a:bodyPr>
          <a:lstStyle/>
          <a:p>
            <a:pPr marL="285750" indent="-285750">
              <a:buFont typeface="Arial" panose="020B0604020202020204" pitchFamily="34" charset="0"/>
              <a:buChar char="•"/>
            </a:pPr>
            <a:r>
              <a:rPr lang="en-GB" sz="1800" dirty="0">
                <a:cs typeface="Arial" panose="020B0604020202020204" pitchFamily="34" charset="0"/>
              </a:rPr>
              <a:t> CERN Linear Electron Accelerator for Research (CLEAR) is an R&amp;D electron beam facility for existing and future accelerator studies. </a:t>
            </a:r>
          </a:p>
          <a:p>
            <a:pPr marL="285750" indent="-285750">
              <a:buFont typeface="Arial" panose="020B0604020202020204" pitchFamily="34" charset="0"/>
              <a:buChar char="•"/>
            </a:pPr>
            <a:endParaRPr lang="en-GB" sz="1800" dirty="0">
              <a:cs typeface="Arial" panose="020B0604020202020204" pitchFamily="34" charset="0"/>
            </a:endParaRPr>
          </a:p>
          <a:p>
            <a:pPr marL="285750" indent="-285750">
              <a:buFont typeface="Arial" panose="020B0604020202020204" pitchFamily="34" charset="0"/>
              <a:buChar char="•"/>
            </a:pPr>
            <a:r>
              <a:rPr lang="tr-TR" sz="1800" dirty="0" err="1">
                <a:cs typeface="Arial" panose="020B0604020202020204" pitchFamily="34" charset="0"/>
              </a:rPr>
              <a:t>It</a:t>
            </a:r>
            <a:r>
              <a:rPr lang="tr-TR" sz="1800" dirty="0">
                <a:cs typeface="Arial" panose="020B0604020202020204" pitchFamily="34" charset="0"/>
              </a:rPr>
              <a:t> </a:t>
            </a:r>
            <a:r>
              <a:rPr lang="tr-TR" sz="1800" dirty="0" err="1">
                <a:cs typeface="Arial" panose="020B0604020202020204" pitchFamily="34" charset="0"/>
              </a:rPr>
              <a:t>includes</a:t>
            </a:r>
            <a:r>
              <a:rPr lang="tr-TR" sz="1800" dirty="0">
                <a:cs typeface="Arial" panose="020B0604020202020204" pitchFamily="34" charset="0"/>
              </a:rPr>
              <a:t> e</a:t>
            </a:r>
            <a:r>
              <a:rPr lang="en-GB" sz="1800" dirty="0" err="1">
                <a:cs typeface="Arial" panose="020B0604020202020204" pitchFamily="34" charset="0"/>
              </a:rPr>
              <a:t>xperimental</a:t>
            </a:r>
            <a:r>
              <a:rPr lang="en-GB" sz="1800" dirty="0">
                <a:cs typeface="Arial" panose="020B0604020202020204" pitchFamily="34" charset="0"/>
              </a:rPr>
              <a:t> </a:t>
            </a:r>
            <a:r>
              <a:rPr lang="tr-TR" sz="1800" dirty="0" err="1">
                <a:cs typeface="Arial" panose="020B0604020202020204" pitchFamily="34" charset="0"/>
              </a:rPr>
              <a:t>areas</a:t>
            </a:r>
            <a:r>
              <a:rPr lang="tr-TR" sz="1800" dirty="0">
                <a:cs typeface="Arial" panose="020B0604020202020204" pitchFamily="34" charset="0"/>
              </a:rPr>
              <a:t> </a:t>
            </a:r>
            <a:r>
              <a:rPr lang="tr-TR" sz="1800" dirty="0" err="1">
                <a:cs typeface="Arial" panose="020B0604020202020204" pitchFamily="34" charset="0"/>
              </a:rPr>
              <a:t>for</a:t>
            </a:r>
            <a:r>
              <a:rPr lang="tr-TR" sz="1800" dirty="0">
                <a:cs typeface="Arial" panose="020B0604020202020204" pitchFamily="34" charset="0"/>
              </a:rPr>
              <a:t> </a:t>
            </a:r>
            <a:r>
              <a:rPr lang="tr-TR" sz="1800" b="1" i="1" dirty="0" err="1">
                <a:cs typeface="Arial" panose="020B0604020202020204" pitchFamily="34" charset="0"/>
              </a:rPr>
              <a:t>beam</a:t>
            </a:r>
            <a:r>
              <a:rPr lang="tr-TR" sz="1800" b="1" i="1" dirty="0">
                <a:cs typeface="Arial" panose="020B0604020202020204" pitchFamily="34" charset="0"/>
              </a:rPr>
              <a:t> </a:t>
            </a:r>
            <a:r>
              <a:rPr lang="en-GB" sz="1800" b="1" i="1" dirty="0">
                <a:cs typeface="Arial" panose="020B0604020202020204" pitchFamily="34" charset="0"/>
              </a:rPr>
              <a:t>characterisation </a:t>
            </a:r>
            <a:r>
              <a:rPr lang="en-GB" sz="1800" dirty="0">
                <a:cs typeface="Arial" panose="020B0604020202020204" pitchFamily="34" charset="0"/>
              </a:rPr>
              <a:t>of accelerator components</a:t>
            </a:r>
            <a:r>
              <a:rPr lang="tr-TR" sz="1800" dirty="0">
                <a:cs typeface="Arial" panose="020B0604020202020204" pitchFamily="34" charset="0"/>
              </a:rPr>
              <a:t> </a:t>
            </a:r>
            <a:r>
              <a:rPr lang="en-GB" sz="1800" dirty="0">
                <a:cs typeface="Arial" panose="020B0604020202020204" pitchFamily="34" charset="0"/>
              </a:rPr>
              <a:t>and one for CLIC WFM experiments also </a:t>
            </a:r>
            <a:r>
              <a:rPr lang="en-GB" sz="1100" dirty="0">
                <a:cs typeface="Arial" panose="020B0604020202020204" pitchFamily="34" charset="0"/>
              </a:rPr>
              <a:t>[1]</a:t>
            </a:r>
            <a:r>
              <a:rPr lang="tr-TR" sz="1800" dirty="0">
                <a:cs typeface="Arial" panose="020B0604020202020204" pitchFamily="34" charset="0"/>
              </a:rPr>
              <a:t>.</a:t>
            </a:r>
            <a:endParaRPr lang="en-GB" sz="1800" dirty="0"/>
          </a:p>
          <a:p>
            <a:endParaRPr lang="en-GB" dirty="0"/>
          </a:p>
        </p:txBody>
      </p:sp>
      <p:pic>
        <p:nvPicPr>
          <p:cNvPr id="13" name="Picture 12">
            <a:extLst>
              <a:ext uri="{FF2B5EF4-FFF2-40B4-BE49-F238E27FC236}">
                <a16:creationId xmlns:a16="http://schemas.microsoft.com/office/drawing/2014/main" id="{F5E18043-BD6B-4E25-909D-94E71954474C}"/>
              </a:ext>
            </a:extLst>
          </p:cNvPr>
          <p:cNvPicPr>
            <a:picLocks noChangeAspect="1"/>
          </p:cNvPicPr>
          <p:nvPr/>
        </p:nvPicPr>
        <p:blipFill>
          <a:blip r:embed="rId5"/>
          <a:stretch/>
        </p:blipFill>
        <p:spPr bwMode="auto">
          <a:xfrm>
            <a:off x="6482555" y="3326241"/>
            <a:ext cx="5534468" cy="1651470"/>
          </a:xfrm>
          <a:prstGeom prst="rect">
            <a:avLst/>
          </a:prstGeom>
        </p:spPr>
      </p:pic>
      <p:pic>
        <p:nvPicPr>
          <p:cNvPr id="14" name="Picture 13">
            <a:extLst>
              <a:ext uri="{FF2B5EF4-FFF2-40B4-BE49-F238E27FC236}">
                <a16:creationId xmlns:a16="http://schemas.microsoft.com/office/drawing/2014/main" id="{DF7FCD78-80BB-4E76-89FF-078B0DEE59E6}"/>
              </a:ext>
            </a:extLst>
          </p:cNvPr>
          <p:cNvPicPr>
            <a:picLocks noChangeAspect="1"/>
          </p:cNvPicPr>
          <p:nvPr/>
        </p:nvPicPr>
        <p:blipFill>
          <a:blip r:embed="rId6"/>
          <a:stretch/>
        </p:blipFill>
        <p:spPr bwMode="auto">
          <a:xfrm>
            <a:off x="651386" y="3357787"/>
            <a:ext cx="5942554" cy="1578138"/>
          </a:xfrm>
          <a:prstGeom prst="rect">
            <a:avLst/>
          </a:prstGeom>
        </p:spPr>
      </p:pic>
      <p:pic>
        <p:nvPicPr>
          <p:cNvPr id="12" name="Picture 11" descr="A picture containing indoor, miller&#10;&#10;Description automatically generated">
            <a:extLst>
              <a:ext uri="{FF2B5EF4-FFF2-40B4-BE49-F238E27FC236}">
                <a16:creationId xmlns:a16="http://schemas.microsoft.com/office/drawing/2014/main" id="{FCF9A614-702E-4F10-B77C-DAA721E26D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06" t="24691" r="13690"/>
          <a:stretch/>
        </p:blipFill>
        <p:spPr bwMode="auto">
          <a:xfrm>
            <a:off x="5825996" y="2358296"/>
            <a:ext cx="5047108" cy="3434542"/>
          </a:xfrm>
          <a:prstGeom prst="rect">
            <a:avLst/>
          </a:prstGeom>
          <a:noFill/>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F72F1B7-4B1E-4A65-B067-E98E3DDB5BEC}"/>
              </a:ext>
            </a:extLst>
          </p:cNvPr>
          <p:cNvSpPr/>
          <p:nvPr/>
        </p:nvSpPr>
        <p:spPr>
          <a:xfrm>
            <a:off x="4100052" y="3827556"/>
            <a:ext cx="383458" cy="4158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F8FDBC70-6682-4B0A-8C6C-61CF1DC6DB65}"/>
              </a:ext>
            </a:extLst>
          </p:cNvPr>
          <p:cNvCxnSpPr/>
          <p:nvPr/>
        </p:nvCxnSpPr>
        <p:spPr>
          <a:xfrm flipV="1">
            <a:off x="4483510" y="2358295"/>
            <a:ext cx="1342485" cy="14692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AEE69-2127-4791-9495-17C0F939F199}"/>
              </a:ext>
            </a:extLst>
          </p:cNvPr>
          <p:cNvCxnSpPr>
            <a:cxnSpLocks/>
          </p:cNvCxnSpPr>
          <p:nvPr/>
        </p:nvCxnSpPr>
        <p:spPr>
          <a:xfrm>
            <a:off x="4483510" y="4243420"/>
            <a:ext cx="1342483" cy="15494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F48715-C84E-4B0A-A8D5-24EBAF64A8C2}"/>
              </a:ext>
            </a:extLst>
          </p:cNvPr>
          <p:cNvSpPr txBox="1"/>
          <p:nvPr/>
        </p:nvSpPr>
        <p:spPr>
          <a:xfrm>
            <a:off x="841122" y="5146846"/>
            <a:ext cx="4375442" cy="646331"/>
          </a:xfrm>
          <a:prstGeom prst="rect">
            <a:avLst/>
          </a:prstGeom>
          <a:noFill/>
        </p:spPr>
        <p:txBody>
          <a:bodyPr wrap="square" rtlCol="0">
            <a:spAutoFit/>
          </a:bodyPr>
          <a:lstStyle/>
          <a:p>
            <a:pPr marL="285750" indent="-285750">
              <a:buFont typeface="Arial" panose="020B0604020202020204" pitchFamily="34" charset="0"/>
              <a:buChar char="•"/>
            </a:pPr>
            <a:r>
              <a:rPr lang="en-GB" dirty="0"/>
              <a:t>Superstructure </a:t>
            </a:r>
            <a:r>
              <a:rPr lang="tr-TR" dirty="0" err="1"/>
              <a:t>was</a:t>
            </a:r>
            <a:r>
              <a:rPr lang="tr-TR" dirty="0"/>
              <a:t> </a:t>
            </a:r>
            <a:r>
              <a:rPr lang="en-GB" dirty="0"/>
              <a:t>installed with WFM data acquisition electronics.</a:t>
            </a:r>
          </a:p>
        </p:txBody>
      </p:sp>
      <p:sp>
        <p:nvSpPr>
          <p:cNvPr id="19" name="Rectangle 18">
            <a:extLst>
              <a:ext uri="{FF2B5EF4-FFF2-40B4-BE49-F238E27FC236}">
                <a16:creationId xmlns:a16="http://schemas.microsoft.com/office/drawing/2014/main" id="{4DEB1081-CD16-44EB-A4A9-A0A557F05106}"/>
              </a:ext>
            </a:extLst>
          </p:cNvPr>
          <p:cNvSpPr/>
          <p:nvPr/>
        </p:nvSpPr>
        <p:spPr>
          <a:xfrm>
            <a:off x="5825995" y="2358295"/>
            <a:ext cx="5047107" cy="3434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BF3C064-394F-4351-B0D0-567F892D32EA}"/>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a:t>
            </a:r>
          </a:p>
        </p:txBody>
      </p:sp>
    </p:spTree>
    <p:extLst>
      <p:ext uri="{BB962C8B-B14F-4D97-AF65-F5344CB8AC3E}">
        <p14:creationId xmlns:p14="http://schemas.microsoft.com/office/powerpoint/2010/main" val="38672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1964-D323-4F91-A3F3-8044639603DD}"/>
              </a:ext>
            </a:extLst>
          </p:cNvPr>
          <p:cNvSpPr>
            <a:spLocks noGrp="1"/>
          </p:cNvSpPr>
          <p:nvPr>
            <p:ph type="title"/>
          </p:nvPr>
        </p:nvSpPr>
        <p:spPr/>
        <p:txBody>
          <a:bodyPr>
            <a:normAutofit/>
          </a:bodyPr>
          <a:lstStyle/>
          <a:p>
            <a:r>
              <a:rPr lang="en-GB" sz="3600" b="1" dirty="0"/>
              <a:t>WFM </a:t>
            </a:r>
            <a:r>
              <a:rPr lang="tr-TR" sz="3600" b="1" dirty="0"/>
              <a:t>Data </a:t>
            </a:r>
            <a:r>
              <a:rPr lang="tr-TR" sz="3600" b="1" dirty="0" err="1"/>
              <a:t>Acquisition</a:t>
            </a:r>
            <a:r>
              <a:rPr lang="tr-TR" sz="3600" b="1" dirty="0"/>
              <a:t> </a:t>
            </a:r>
            <a:r>
              <a:rPr lang="tr-TR" sz="3600" b="1" dirty="0" err="1"/>
              <a:t>Electronics</a:t>
            </a:r>
            <a:r>
              <a:rPr lang="tr-TR" sz="3600" b="1" dirty="0"/>
              <a:t> </a:t>
            </a:r>
            <a:r>
              <a:rPr lang="tr-TR" sz="3600" b="1" dirty="0" err="1"/>
              <a:t>Chain</a:t>
            </a:r>
            <a:endParaRPr lang="en-GB" sz="3600" b="1" dirty="0"/>
          </a:p>
        </p:txBody>
      </p:sp>
      <p:pic>
        <p:nvPicPr>
          <p:cNvPr id="9" name="Picture 8">
            <a:extLst>
              <a:ext uri="{FF2B5EF4-FFF2-40B4-BE49-F238E27FC236}">
                <a16:creationId xmlns:a16="http://schemas.microsoft.com/office/drawing/2014/main" id="{6608BAEC-33BB-4F7C-848E-FAF8871DED22}"/>
              </a:ext>
            </a:extLst>
          </p:cNvPr>
          <p:cNvPicPr>
            <a:picLocks noChangeAspect="1"/>
          </p:cNvPicPr>
          <p:nvPr/>
        </p:nvPicPr>
        <p:blipFill>
          <a:blip r:embed="rId3"/>
          <a:stretch>
            <a:fillRect/>
          </a:stretch>
        </p:blipFill>
        <p:spPr>
          <a:xfrm>
            <a:off x="838200" y="2033835"/>
            <a:ext cx="10829925" cy="4000500"/>
          </a:xfrm>
          <a:prstGeom prst="rect">
            <a:avLst/>
          </a:prstGeom>
        </p:spPr>
      </p:pic>
      <p:sp>
        <p:nvSpPr>
          <p:cNvPr id="3" name="TextBox 2">
            <a:extLst>
              <a:ext uri="{FF2B5EF4-FFF2-40B4-BE49-F238E27FC236}">
                <a16:creationId xmlns:a16="http://schemas.microsoft.com/office/drawing/2014/main" id="{31F3F125-C476-45BB-A3A2-2B142EA9FDCD}"/>
              </a:ext>
            </a:extLst>
          </p:cNvPr>
          <p:cNvSpPr txBox="1"/>
          <p:nvPr/>
        </p:nvSpPr>
        <p:spPr>
          <a:xfrm>
            <a:off x="838200" y="6147723"/>
            <a:ext cx="6630341" cy="246221"/>
          </a:xfrm>
          <a:prstGeom prst="rect">
            <a:avLst/>
          </a:prstGeom>
          <a:noFill/>
        </p:spPr>
        <p:txBody>
          <a:bodyPr wrap="none" rtlCol="0">
            <a:spAutoFit/>
          </a:bodyPr>
          <a:lstStyle/>
          <a:p>
            <a:r>
              <a:rPr lang="en-GB" sz="1000" i="1" dirty="0"/>
              <a:t>1-K. N. </a:t>
            </a:r>
            <a:r>
              <a:rPr lang="en-GB" sz="1000" i="1" dirty="0" err="1"/>
              <a:t>Sjobak</a:t>
            </a:r>
            <a:r>
              <a:rPr lang="en-GB" sz="1000" i="1" dirty="0"/>
              <a:t>, “Wakefield Monitors and Wakefield Mitigation”, Nanobeam Technologies Workshop, February 1-3 2021, CERN</a:t>
            </a:r>
          </a:p>
        </p:txBody>
      </p:sp>
      <p:sp>
        <p:nvSpPr>
          <p:cNvPr id="5" name="TextBox 4">
            <a:extLst>
              <a:ext uri="{FF2B5EF4-FFF2-40B4-BE49-F238E27FC236}">
                <a16:creationId xmlns:a16="http://schemas.microsoft.com/office/drawing/2014/main" id="{3BE68170-1FC5-47B7-8C2A-843CEA46E42B}"/>
              </a:ext>
            </a:extLst>
          </p:cNvPr>
          <p:cNvSpPr txBox="1"/>
          <p:nvPr/>
        </p:nvSpPr>
        <p:spPr>
          <a:xfrm>
            <a:off x="838200" y="1608950"/>
            <a:ext cx="5471691" cy="369332"/>
          </a:xfrm>
          <a:prstGeom prst="rect">
            <a:avLst/>
          </a:prstGeom>
          <a:noFill/>
        </p:spPr>
        <p:txBody>
          <a:bodyPr wrap="none" rtlCol="0">
            <a:spAutoFit/>
          </a:bodyPr>
          <a:lstStyle/>
          <a:p>
            <a:r>
              <a:rPr lang="en-GB" b="1" i="1" dirty="0">
                <a:solidFill>
                  <a:srgbClr val="0000FF"/>
                </a:solidFill>
              </a:rPr>
              <a:t>WFM Data Acquisition Electronics</a:t>
            </a:r>
            <a:r>
              <a:rPr lang="tr-TR" b="1" i="1" dirty="0">
                <a:solidFill>
                  <a:srgbClr val="0000FF"/>
                </a:solidFill>
              </a:rPr>
              <a:t> in </a:t>
            </a:r>
            <a:r>
              <a:rPr lang="tr-TR" b="1" i="1" dirty="0" err="1">
                <a:solidFill>
                  <a:srgbClr val="0000FF"/>
                </a:solidFill>
              </a:rPr>
              <a:t>Experimental</a:t>
            </a:r>
            <a:r>
              <a:rPr lang="tr-TR" b="1" i="1" dirty="0">
                <a:solidFill>
                  <a:srgbClr val="0000FF"/>
                </a:solidFill>
              </a:rPr>
              <a:t> </a:t>
            </a:r>
            <a:r>
              <a:rPr lang="tr-TR" b="1" i="1" dirty="0" err="1">
                <a:solidFill>
                  <a:srgbClr val="0000FF"/>
                </a:solidFill>
              </a:rPr>
              <a:t>Area</a:t>
            </a:r>
            <a:endParaRPr lang="en-GB" b="1" i="1" dirty="0">
              <a:solidFill>
                <a:srgbClr val="0000FF"/>
              </a:solidFill>
            </a:endParaRPr>
          </a:p>
        </p:txBody>
      </p:sp>
      <p:sp>
        <p:nvSpPr>
          <p:cNvPr id="6" name="TextBox 5">
            <a:extLst>
              <a:ext uri="{FF2B5EF4-FFF2-40B4-BE49-F238E27FC236}">
                <a16:creationId xmlns:a16="http://schemas.microsoft.com/office/drawing/2014/main" id="{BB818B4E-909B-4598-9B49-7D918AD15C02}"/>
              </a:ext>
            </a:extLst>
          </p:cNvPr>
          <p:cNvSpPr txBox="1"/>
          <p:nvPr/>
        </p:nvSpPr>
        <p:spPr>
          <a:xfrm>
            <a:off x="11668125" y="5750480"/>
            <a:ext cx="356188" cy="276999"/>
          </a:xfrm>
          <a:prstGeom prst="rect">
            <a:avLst/>
          </a:prstGeom>
          <a:noFill/>
        </p:spPr>
        <p:txBody>
          <a:bodyPr wrap="none" rtlCol="0">
            <a:spAutoFit/>
          </a:bodyPr>
          <a:lstStyle/>
          <a:p>
            <a:r>
              <a:rPr lang="en-GB" sz="1200" dirty="0"/>
              <a:t>[1]</a:t>
            </a:r>
          </a:p>
        </p:txBody>
      </p:sp>
      <p:sp>
        <p:nvSpPr>
          <p:cNvPr id="8" name="Rectangle 7">
            <a:extLst>
              <a:ext uri="{FF2B5EF4-FFF2-40B4-BE49-F238E27FC236}">
                <a16:creationId xmlns:a16="http://schemas.microsoft.com/office/drawing/2014/main" id="{5E4E30F7-C41D-4F9E-BF2D-296FA7A5D3BD}"/>
              </a:ext>
            </a:extLst>
          </p:cNvPr>
          <p:cNvSpPr/>
          <p:nvPr/>
        </p:nvSpPr>
        <p:spPr>
          <a:xfrm>
            <a:off x="0" y="6529893"/>
            <a:ext cx="12192000" cy="328108"/>
          </a:xfrm>
          <a:prstGeom prst="rect">
            <a:avLst/>
          </a:prstGeom>
          <a:solidFill>
            <a:srgbClr val="0530BB"/>
          </a:solidFill>
          <a:ln>
            <a:solidFill>
              <a:srgbClr val="053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a:t>
            </a:r>
          </a:p>
        </p:txBody>
      </p:sp>
    </p:spTree>
    <p:extLst>
      <p:ext uri="{BB962C8B-B14F-4D97-AF65-F5344CB8AC3E}">
        <p14:creationId xmlns:p14="http://schemas.microsoft.com/office/powerpoint/2010/main" val="3252385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1|7.1|9.5|3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2618</TotalTime>
  <Words>7760</Words>
  <Application>Microsoft Office PowerPoint</Application>
  <PresentationFormat>Geniş ekran</PresentationFormat>
  <Paragraphs>716</Paragraphs>
  <Slides>56</Slides>
  <Notes>33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56</vt:i4>
      </vt:variant>
    </vt:vector>
  </HeadingPairs>
  <TitlesOfParts>
    <vt:vector size="65" baseType="lpstr">
      <vt:lpstr>-apple-system</vt:lpstr>
      <vt:lpstr>Arial</vt:lpstr>
      <vt:lpstr>Calibri</vt:lpstr>
      <vt:lpstr>Calibri Light</vt:lpstr>
      <vt:lpstr>Cambria Math</vt:lpstr>
      <vt:lpstr>noto sans</vt:lpstr>
      <vt:lpstr>Times New Roman</vt:lpstr>
      <vt:lpstr>Wingdings</vt:lpstr>
      <vt:lpstr>Office Theme</vt:lpstr>
      <vt:lpstr>Study of Novel Devices for Compact Accelerating Structures</vt:lpstr>
      <vt:lpstr>Outline</vt:lpstr>
      <vt:lpstr>Introduction – X-Band Acceleration Technology</vt:lpstr>
      <vt:lpstr>Introduction – Thesis Work</vt:lpstr>
      <vt:lpstr>Wakefield Monitors (WFM) as Beam Position Monitors:  Accuracy Measurements and Simulations</vt:lpstr>
      <vt:lpstr>Superstructure with WFMs</vt:lpstr>
      <vt:lpstr>WFM signals for vertical/horizontal beam offsets</vt:lpstr>
      <vt:lpstr>WFM Beam Experiments at CLEAR Facility</vt:lpstr>
      <vt:lpstr>WFM Data Acquisition Electronics Chain</vt:lpstr>
      <vt:lpstr>Observed Discrepancy During The Experiment</vt:lpstr>
      <vt:lpstr>Simulation Model to Investigate Discrepancy</vt:lpstr>
      <vt:lpstr>Signal Cumulation Reduction on WFM Antennas</vt:lpstr>
      <vt:lpstr>Simulation Model – WFM Signal Convergence Check</vt:lpstr>
      <vt:lpstr>TE and TM Signals’ Response to Beam Offset</vt:lpstr>
      <vt:lpstr>Analysis of WFM Signals In Response to Data Acquisition Chain</vt:lpstr>
      <vt:lpstr>TE and TM Signals’ Response for Bunch Trains – Without Beam Offset</vt:lpstr>
      <vt:lpstr>TE and TM Signals’ Response for Bunch Trains – With Beam Offset</vt:lpstr>
      <vt:lpstr>Investigation on TE Antenna Orientation Effect to V-plot</vt:lpstr>
      <vt:lpstr>TE &amp;TM V-plots’ Response to Possible Signal Attenuation</vt:lpstr>
      <vt:lpstr>Response of WFM Signals to Distorted Bunch Trains</vt:lpstr>
      <vt:lpstr>Results</vt:lpstr>
      <vt:lpstr>Design and Construction of a 3D Printed Spiral Load</vt:lpstr>
      <vt:lpstr>Aim of The New Spiral Load Design</vt:lpstr>
      <vt:lpstr>RF Load Straight Model</vt:lpstr>
      <vt:lpstr>Spiral Model</vt:lpstr>
      <vt:lpstr>Pumping Integration &amp; Mechanical Design</vt:lpstr>
      <vt:lpstr>Low Power-Level RF Tests of Produced Loads</vt:lpstr>
      <vt:lpstr>CERN vs Vendor Company Prototypes Comparison</vt:lpstr>
      <vt:lpstr>Results</vt:lpstr>
      <vt:lpstr>Conclusions</vt:lpstr>
      <vt:lpstr>Thank you for your attention!</vt:lpstr>
      <vt:lpstr>Backup Slides</vt:lpstr>
      <vt:lpstr>References for Slide #2</vt:lpstr>
      <vt:lpstr>CLEAR Beam Parameters</vt:lpstr>
      <vt:lpstr>Superstructure at CLEAR Facility</vt:lpstr>
      <vt:lpstr>WFM WG dimensions</vt:lpstr>
      <vt:lpstr>Mesh Views of Current Model (1)</vt:lpstr>
      <vt:lpstr>Mesh Views of Current Model (2)</vt:lpstr>
      <vt:lpstr>Preliminary Results</vt:lpstr>
      <vt:lpstr>Response of WFM Signals to Distorted Bunch Trains</vt:lpstr>
      <vt:lpstr>Response of WFM Signals to Distorted Bunch Trains</vt:lpstr>
      <vt:lpstr>Difference Between Minimum Positions</vt:lpstr>
      <vt:lpstr>PowerPoint Sunusu</vt:lpstr>
      <vt:lpstr>Response of WFM Signals to Distorted Bunch Trains (2)</vt:lpstr>
      <vt:lpstr>PowerPoint Sunusu</vt:lpstr>
      <vt:lpstr>Spiral Load by Additive Manufacturing at CERN</vt:lpstr>
      <vt:lpstr>Support Usage Comparison</vt:lpstr>
      <vt:lpstr>Stackable Design and Printing at CERN</vt:lpstr>
      <vt:lpstr>PowerPoint Sunusu</vt:lpstr>
      <vt:lpstr>PowerPoint Sunusu</vt:lpstr>
      <vt:lpstr>Spial Loads under High Power Test</vt:lpstr>
      <vt:lpstr>PowerPoint Sunusu</vt:lpstr>
      <vt:lpstr>PowerPoint Sunusu</vt:lpstr>
      <vt:lpstr>CompactLight</vt:lpstr>
      <vt:lpstr>EuPRAXIA</vt:lpstr>
      <vt:lpstr>EuPRAXIA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Novel Devices for Compact Accelerating Structures</dc:title>
  <dc:creator>Hikmet Bursali</dc:creator>
  <cp:lastModifiedBy>hikmet bursalı</cp:lastModifiedBy>
  <cp:revision>231</cp:revision>
  <dcterms:created xsi:type="dcterms:W3CDTF">2022-05-11T06:48:10Z</dcterms:created>
  <dcterms:modified xsi:type="dcterms:W3CDTF">2022-05-24T06:01:49Z</dcterms:modified>
</cp:coreProperties>
</file>