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  <p:sldId id="260" r:id="rId3"/>
    <p:sldId id="262" r:id="rId4"/>
    <p:sldId id="261" r:id="rId5"/>
  </p:sldIdLst>
  <p:sldSz cx="9906000" cy="6858000" type="A4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9" autoAdjust="0"/>
    <p:restoredTop sz="94660"/>
  </p:normalViewPr>
  <p:slideViewPr>
    <p:cSldViewPr snapToGrid="0">
      <p:cViewPr varScale="1">
        <p:scale>
          <a:sx n="140" d="100"/>
          <a:sy n="140" d="100"/>
        </p:scale>
        <p:origin x="79" y="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280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182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479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9840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399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514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04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593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756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526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316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AAB3D-308A-41EA-B07B-0B8B9530D01A}" type="datetimeFigureOut">
              <a:rPr lang="it-IT" smtClean="0"/>
              <a:t>06/06/2022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E7FDB-A23B-4A1C-8C1C-B97F61997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8459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hyperlink" Target="mailto:CIF-2021Cesidio.Capoccia@lnf.infn.it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mailto:CIF-2021Cesidio.Capoccia@lnf.infn.it" TargetMode="External"/><Relationship Id="rId7" Type="http://schemas.microsoft.com/office/2007/relationships/hdphoto" Target="../media/hdphoto2.wd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jpeg"/><Relationship Id="rId3" Type="http://schemas.microsoft.com/office/2007/relationships/hdphoto" Target="../media/hdphoto3.wdp"/><Relationship Id="rId7" Type="http://schemas.openxmlformats.org/officeDocument/2006/relationships/image" Target="../media/image13.jpeg"/><Relationship Id="rId12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hyperlink" Target="mailto:CIF-2021Cesidio.Capoccia@lnf.infn.it" TargetMode="External"/><Relationship Id="rId5" Type="http://schemas.microsoft.com/office/2007/relationships/hdphoto" Target="../media/hdphoto4.wdp"/><Relationship Id="rId10" Type="http://schemas.openxmlformats.org/officeDocument/2006/relationships/image" Target="../media/image16.JPG"/><Relationship Id="rId4" Type="http://schemas.openxmlformats.org/officeDocument/2006/relationships/image" Target="../media/image11.png"/><Relationship Id="rId9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mailto:CIF-2021Cesidio.Capoccia@lnf.infn.it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2" t="27869" r="4145" b="38197"/>
          <a:stretch/>
        </p:blipFill>
        <p:spPr>
          <a:xfrm>
            <a:off x="3366726" y="364205"/>
            <a:ext cx="4284283" cy="242354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08920" y="103204"/>
            <a:ext cx="158639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MEGANTE EXP.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98086" y="575959"/>
            <a:ext cx="2668485" cy="61247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latin typeface="Arial Narrow" panose="020B0606020202030204" pitchFamily="34" charset="0"/>
              </a:rPr>
              <a:t>1°</a:t>
            </a:r>
            <a:r>
              <a:rPr lang="it-IT" sz="1400" b="1" i="1" dirty="0" smtClean="0">
                <a:latin typeface="Arial Narrow" panose="020B0606020202030204" pitchFamily="34" charset="0"/>
              </a:rPr>
              <a:t>DISCO PER MASSA CAMPIONE</a:t>
            </a:r>
            <a:endParaRPr lang="it-IT" sz="1400" b="1" i="1" dirty="0" smtClean="0">
              <a:latin typeface="Arial Narrow" panose="020B0606020202030204" pitchFamily="34" charset="0"/>
            </a:endParaRP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Il prototipo del primo disco della massa campione è stato realizzato ed è stato sottoposto a verifica dimensionale con macchina CMM.</a:t>
            </a: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Sono state fatte una serie di misure:</a:t>
            </a: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- Geometria base</a:t>
            </a: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- Geometria in posizione di lavoro</a:t>
            </a: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Le misure della geometria di base (con disco poggiato sul piano CMM) dicono chiaramente che è possibile avere un foro centrale ‘’perfetto’’ con errore entro i 5um (A), un diametro esterno con cilindricità entro i 5um e una concentricità entro i 3um (B). </a:t>
            </a: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Questi valori saranno di riferimento per assemblare i 12 dischi (tot 6 ton)</a:t>
            </a: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Unica misura fuori tolleranza è la posizione di uno dei tre fori di ancoraggio/posizionamento (clocking) che ha un errore di posizione di circa 30 um (C), errore che non ne compromette l’utilizzo.</a:t>
            </a:r>
          </a:p>
          <a:p>
            <a:r>
              <a:rPr lang="it-IT" sz="1400" i="1" dirty="0">
                <a:latin typeface="Arial Narrow" panose="020B0606020202030204" pitchFamily="34" charset="0"/>
              </a:rPr>
              <a:t>L</a:t>
            </a:r>
            <a:r>
              <a:rPr lang="it-IT" sz="1400" i="1" dirty="0" smtClean="0">
                <a:latin typeface="Arial Narrow" panose="020B0606020202030204" pitchFamily="34" charset="0"/>
              </a:rPr>
              <a:t>e misure in posizione di lavoro (disco appoggiato su tre punti) sono di più complessa interpretazione e sono in corso di verifica/simulazione.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20" y="575846"/>
            <a:ext cx="2928445" cy="16578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4456" b="13140"/>
          <a:stretch/>
        </p:blipFill>
        <p:spPr>
          <a:xfrm>
            <a:off x="4088147" y="3070049"/>
            <a:ext cx="2880577" cy="34827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3" r="3808" b="14032"/>
          <a:stretch/>
        </p:blipFill>
        <p:spPr>
          <a:xfrm>
            <a:off x="652907" y="2882530"/>
            <a:ext cx="3305878" cy="349858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8" r="4312" b="14667"/>
          <a:stretch/>
        </p:blipFill>
        <p:spPr>
          <a:xfrm>
            <a:off x="308920" y="2336961"/>
            <a:ext cx="2938940" cy="283815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Oval 15"/>
          <p:cNvSpPr/>
          <p:nvPr/>
        </p:nvSpPr>
        <p:spPr>
          <a:xfrm>
            <a:off x="2856579" y="2787751"/>
            <a:ext cx="311285" cy="4924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2617725" y="2737829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A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858771" y="3805461"/>
            <a:ext cx="311285" cy="56031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TextBox 18"/>
          <p:cNvSpPr txBox="1"/>
          <p:nvPr/>
        </p:nvSpPr>
        <p:spPr>
          <a:xfrm>
            <a:off x="6278265" y="5313051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7029" y="6392936"/>
            <a:ext cx="33217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  <a:hlinkClick r:id="rId7"/>
              </a:rPr>
              <a:t>CIF Giugno 2022 - Cesidio.Capoccia@lnf.infn.it</a:t>
            </a:r>
            <a:r>
              <a:rPr lang="it-IT" sz="1400" dirty="0" smtClean="0">
                <a:latin typeface="Arial Narrow" panose="020B0606020202030204" pitchFamily="34" charset="0"/>
              </a:rPr>
              <a:t> 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33115" y="5595349"/>
            <a:ext cx="461849" cy="3119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332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" t="2353" r="47139" b="68760"/>
          <a:stretch/>
        </p:blipFill>
        <p:spPr>
          <a:xfrm>
            <a:off x="3940018" y="551793"/>
            <a:ext cx="2009866" cy="16574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57029" y="6392936"/>
            <a:ext cx="33217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  <a:hlinkClick r:id="rId3"/>
              </a:rPr>
              <a:t>CIF Giugno 2022 - Cesidio.Capoccia@lnf.infn.it</a:t>
            </a:r>
            <a:r>
              <a:rPr lang="it-IT" sz="1400" dirty="0" smtClean="0">
                <a:latin typeface="Arial Narrow" panose="020B0606020202030204" pitchFamily="34" charset="0"/>
              </a:rPr>
              <a:t> 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8920" y="225338"/>
            <a:ext cx="1098378" cy="58477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Arial Narrow" panose="020B0606020202030204" pitchFamily="34" charset="0"/>
              </a:rPr>
              <a:t>KAONNIS</a:t>
            </a:r>
            <a:r>
              <a:rPr lang="en-US" sz="1400" b="1" i="1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1400" b="1" i="1" dirty="0" smtClean="0">
                <a:latin typeface="Arial Narrow" panose="020B0606020202030204" pitchFamily="34" charset="0"/>
              </a:rPr>
              <a:t>ACTIVITY</a:t>
            </a:r>
            <a:endParaRPr lang="it-IT" sz="1400" b="1" i="1" dirty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30500" y="225338"/>
            <a:ext cx="2012382" cy="35394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latin typeface="Arial Narrow" panose="020B0606020202030204" pitchFamily="34" charset="0"/>
              </a:rPr>
              <a:t>VIP II</a:t>
            </a:r>
            <a:endParaRPr lang="it-IT" sz="1400" i="1" dirty="0" smtClean="0">
              <a:latin typeface="Arial Narrow" panose="020B0606020202030204" pitchFamily="34" charset="0"/>
            </a:endParaRP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seguito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allo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it-IT" sz="1400" i="1" dirty="0" smtClean="0">
                <a:latin typeface="Arial Narrow" panose="020B0606020202030204" pitchFamily="34" charset="0"/>
              </a:rPr>
              <a:t>switch-off deciso dai LNGS, necessario per lavori sugli impianti, s</a:t>
            </a:r>
            <a:r>
              <a:rPr lang="en-US" sz="1400" i="1" dirty="0" err="1" smtClean="0">
                <a:latin typeface="Arial Narrow" panose="020B0606020202030204" pitchFamily="34" charset="0"/>
              </a:rPr>
              <a:t>i</a:t>
            </a:r>
            <a:r>
              <a:rPr lang="en-US" sz="1400" i="1" dirty="0" smtClean="0">
                <a:latin typeface="Arial Narrow" panose="020B0606020202030204" pitchFamily="34" charset="0"/>
              </a:rPr>
              <a:t> è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deciso</a:t>
            </a:r>
            <a:r>
              <a:rPr lang="en-US" sz="1400" i="1" dirty="0" smtClean="0">
                <a:latin typeface="Arial Narrow" panose="020B0606020202030204" pitchFamily="34" charset="0"/>
              </a:rPr>
              <a:t>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riportare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il</a:t>
            </a:r>
            <a:r>
              <a:rPr lang="en-US" sz="1400" i="1" dirty="0" smtClean="0">
                <a:latin typeface="Arial Narrow" panose="020B0606020202030204" pitchFamily="34" charset="0"/>
              </a:rPr>
              <a:t> setup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direttamente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ai</a:t>
            </a:r>
            <a:r>
              <a:rPr lang="en-US" sz="1400" i="1" dirty="0" smtClean="0">
                <a:latin typeface="Arial Narrow" panose="020B0606020202030204" pitchFamily="34" charset="0"/>
              </a:rPr>
              <a:t> LNF per </a:t>
            </a:r>
            <a:r>
              <a:rPr lang="en-US" sz="1400" i="1" dirty="0" err="1" smtClean="0">
                <a:latin typeface="Arial Narrow" panose="020B0606020202030204" pitchFamily="34" charset="0"/>
              </a:rPr>
              <a:t>eseguire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degli</a:t>
            </a:r>
            <a:r>
              <a:rPr lang="en-US" sz="1400" i="1" dirty="0" smtClean="0">
                <a:latin typeface="Arial Narrow" panose="020B0606020202030204" pitchFamily="34" charset="0"/>
              </a:rPr>
              <a:t> aggiornamenti e </a:t>
            </a:r>
            <a:r>
              <a:rPr lang="en-US" sz="1400" i="1" dirty="0" err="1" smtClean="0">
                <a:latin typeface="Arial Narrow" panose="020B0606020202030204" pitchFamily="34" charset="0"/>
              </a:rPr>
              <a:t>verificare</a:t>
            </a:r>
            <a:r>
              <a:rPr lang="en-US" sz="1400" i="1" dirty="0" smtClean="0">
                <a:latin typeface="Arial Narrow" panose="020B0606020202030204" pitchFamily="34" charset="0"/>
              </a:rPr>
              <a:t> la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possibilità</a:t>
            </a:r>
            <a:r>
              <a:rPr lang="en-US" sz="1400" i="1" dirty="0" smtClean="0">
                <a:latin typeface="Arial Narrow" panose="020B0606020202030204" pitchFamily="34" charset="0"/>
              </a:rPr>
              <a:t> di </a:t>
            </a: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un upgrade del detector.</a:t>
            </a: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In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parallelo</a:t>
            </a:r>
            <a:r>
              <a:rPr lang="en-US" sz="1400" i="1" dirty="0" smtClean="0">
                <a:latin typeface="Arial Narrow" panose="020B0606020202030204" pitchFamily="34" charset="0"/>
              </a:rPr>
              <a:t> con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l’attività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sull’esperimento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Siddharta</a:t>
            </a:r>
            <a:r>
              <a:rPr lang="en-US" sz="1400" i="1" dirty="0" smtClean="0">
                <a:latin typeface="Arial Narrow" panose="020B0606020202030204" pitchFamily="34" charset="0"/>
              </a:rPr>
              <a:t> (</a:t>
            </a:r>
            <a:r>
              <a:rPr lang="en-US" sz="1400" i="1" dirty="0" err="1" smtClean="0">
                <a:latin typeface="Arial Narrow" panose="020B0606020202030204" pitchFamily="34" charset="0"/>
              </a:rPr>
              <a:t>che</a:t>
            </a:r>
            <a:r>
              <a:rPr lang="en-US" sz="1400" i="1" dirty="0" smtClean="0">
                <a:latin typeface="Arial Narrow" panose="020B0606020202030204" pitchFamily="34" charset="0"/>
              </a:rPr>
              <a:t> è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prioritario</a:t>
            </a:r>
            <a:r>
              <a:rPr lang="en-US" sz="1400" i="1" dirty="0" smtClean="0">
                <a:latin typeface="Arial Narrow" panose="020B0606020202030204" pitchFamily="34" charset="0"/>
              </a:rPr>
              <a:t>)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si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sta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procedendo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nell’attività</a:t>
            </a:r>
            <a:r>
              <a:rPr lang="en-US" sz="1400" i="1" dirty="0" smtClean="0">
                <a:latin typeface="Arial Narrow" panose="020B0606020202030204" pitchFamily="34" charset="0"/>
              </a:rPr>
              <a:t>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ripristino</a:t>
            </a:r>
            <a:r>
              <a:rPr lang="en-US" sz="1400" i="1" dirty="0" smtClean="0">
                <a:latin typeface="Arial Narrow" panose="020B0606020202030204" pitchFamily="34" charset="0"/>
              </a:rPr>
              <a:t> del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del</a:t>
            </a:r>
            <a:r>
              <a:rPr lang="en-US" sz="1400" i="1" dirty="0" smtClean="0">
                <a:latin typeface="Arial Narrow" panose="020B0606020202030204" pitchFamily="34" charset="0"/>
              </a:rPr>
              <a:t> setup.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7029" y="918357"/>
            <a:ext cx="2611441" cy="375487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latin typeface="Arial Narrow" panose="020B0606020202030204" pitchFamily="34" charset="0"/>
              </a:rPr>
              <a:t>SIDDHARTA II </a:t>
            </a: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Il </a:t>
            </a:r>
            <a:r>
              <a:rPr lang="en-US" sz="1400" i="1" dirty="0" err="1" smtClean="0">
                <a:latin typeface="Arial Narrow" panose="020B0606020202030204" pitchFamily="34" charset="0"/>
              </a:rPr>
              <a:t>lavoro</a:t>
            </a:r>
            <a:r>
              <a:rPr lang="en-US" sz="1400" i="1" dirty="0" smtClean="0">
                <a:latin typeface="Arial Narrow" panose="020B0606020202030204" pitchFamily="34" charset="0"/>
              </a:rPr>
              <a:t>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ottimizzazione</a:t>
            </a:r>
            <a:r>
              <a:rPr lang="en-US" sz="1400" i="1" dirty="0" smtClean="0">
                <a:latin typeface="Arial Narrow" panose="020B0606020202030204" pitchFamily="34" charset="0"/>
              </a:rPr>
              <a:t> del setup di SIDDHARTA II è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proseguito</a:t>
            </a:r>
            <a:r>
              <a:rPr lang="en-US" sz="1400" i="1" dirty="0" smtClean="0">
                <a:latin typeface="Arial Narrow" panose="020B0606020202030204" pitchFamily="34" charset="0"/>
              </a:rPr>
              <a:t> con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il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completamento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dello</a:t>
            </a:r>
            <a:r>
              <a:rPr lang="en-US" sz="1400" i="1" dirty="0" smtClean="0">
                <a:latin typeface="Arial Narrow" panose="020B0606020202030204" pitchFamily="34" charset="0"/>
              </a:rPr>
              <a:t> shielding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attivo</a:t>
            </a:r>
            <a:r>
              <a:rPr lang="en-US" sz="1400" i="1" dirty="0" smtClean="0">
                <a:latin typeface="Arial Narrow" panose="020B0606020202030204" pitchFamily="34" charset="0"/>
              </a:rPr>
              <a:t> (veto)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circolare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intorno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alla</a:t>
            </a:r>
            <a:r>
              <a:rPr lang="en-US" sz="1400" i="1" dirty="0" smtClean="0">
                <a:latin typeface="Arial Narrow" panose="020B0606020202030204" pitchFamily="34" charset="0"/>
              </a:rPr>
              <a:t> camera da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vuoto</a:t>
            </a:r>
            <a:r>
              <a:rPr lang="en-US" sz="1400" i="1" dirty="0" smtClean="0">
                <a:latin typeface="Arial Narrow" panose="020B0606020202030204" pitchFamily="34" charset="0"/>
              </a:rPr>
              <a:t>. </a:t>
            </a: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E’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stato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deciso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inoltre</a:t>
            </a:r>
            <a:r>
              <a:rPr lang="en-US" sz="1400" i="1" dirty="0" smtClean="0">
                <a:latin typeface="Arial Narrow" panose="020B0606020202030204" pitchFamily="34" charset="0"/>
              </a:rPr>
              <a:t>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installare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sul</a:t>
            </a:r>
            <a:r>
              <a:rPr lang="en-US" sz="1400" i="1" dirty="0" smtClean="0">
                <a:latin typeface="Arial Narrow" panose="020B0606020202030204" pitchFamily="34" charset="0"/>
              </a:rPr>
              <a:t> setup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anche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il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rivelatore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HPGe</a:t>
            </a:r>
            <a:r>
              <a:rPr lang="en-US" sz="1400" i="1" dirty="0" smtClean="0">
                <a:latin typeface="Arial Narrow" panose="020B0606020202030204" pitchFamily="34" charset="0"/>
              </a:rPr>
              <a:t> (</a:t>
            </a:r>
            <a:r>
              <a:rPr lang="en-US" sz="1400" i="1" dirty="0" err="1" smtClean="0">
                <a:latin typeface="Arial Narrow" panose="020B0606020202030204" pitchFamily="34" charset="0"/>
              </a:rPr>
              <a:t>Cristallo</a:t>
            </a:r>
            <a:r>
              <a:rPr lang="en-US" sz="1400" i="1" dirty="0" smtClean="0">
                <a:latin typeface="Arial Narrow" panose="020B0606020202030204" pitchFamily="34" charset="0"/>
              </a:rPr>
              <a:t>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Germanio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raffreddato</a:t>
            </a:r>
            <a:r>
              <a:rPr lang="en-US" sz="1400" i="1" dirty="0" smtClean="0">
                <a:latin typeface="Arial Narrow" panose="020B0606020202030204" pitchFamily="34" charset="0"/>
              </a:rPr>
              <a:t> con </a:t>
            </a:r>
            <a:r>
              <a:rPr lang="it-IT" sz="1400" dirty="0" smtClean="0">
                <a:latin typeface="Arial Narrow" panose="020B0606020202030204" pitchFamily="34" charset="0"/>
              </a:rPr>
              <a:t>N</a:t>
            </a:r>
            <a:r>
              <a:rPr lang="it-IT" sz="1400" baseline="-25000" dirty="0" smtClean="0">
                <a:latin typeface="Arial Narrow" panose="020B0606020202030204" pitchFamily="34" charset="0"/>
              </a:rPr>
              <a:t>2 </a:t>
            </a:r>
            <a:r>
              <a:rPr lang="en-US" sz="1400" i="1" dirty="0" err="1" smtClean="0">
                <a:latin typeface="Arial Narrow" panose="020B0606020202030204" pitchFamily="34" charset="0"/>
              </a:rPr>
              <a:t>liquido</a:t>
            </a:r>
            <a:r>
              <a:rPr lang="en-US" sz="1400" i="1" dirty="0" smtClean="0">
                <a:latin typeface="Arial Narrow" panose="020B0606020202030204" pitchFamily="34" charset="0"/>
              </a:rPr>
              <a:t>)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completo</a:t>
            </a:r>
            <a:r>
              <a:rPr lang="en-US" sz="1400" i="1" dirty="0" smtClean="0">
                <a:latin typeface="Arial Narrow" panose="020B0606020202030204" pitchFamily="34" charset="0"/>
              </a:rPr>
              <a:t> di shielding e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supporto</a:t>
            </a:r>
            <a:r>
              <a:rPr lang="en-US" sz="1400" i="1" dirty="0" smtClean="0">
                <a:latin typeface="Arial Narrow" panose="020B0606020202030204" pitchFamily="34" charset="0"/>
              </a:rPr>
              <a:t>. </a:t>
            </a:r>
          </a:p>
          <a:p>
            <a:r>
              <a:rPr lang="en-US" sz="1400" i="1" dirty="0" err="1" smtClean="0">
                <a:latin typeface="Arial Narrow" panose="020B0606020202030204" pitchFamily="34" charset="0"/>
              </a:rPr>
              <a:t>Questo</a:t>
            </a:r>
            <a:r>
              <a:rPr lang="en-US" sz="1400" i="1" dirty="0" smtClean="0">
                <a:latin typeface="Arial Narrow" panose="020B0606020202030204" pitchFamily="34" charset="0"/>
              </a:rPr>
              <a:t> ha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comportato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una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ulteriore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ottimizzazione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delle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posizioni</a:t>
            </a:r>
            <a:r>
              <a:rPr lang="en-US" sz="1400" i="1" dirty="0" smtClean="0">
                <a:latin typeface="Arial Narrow" panose="020B0606020202030204" pitchFamily="34" charset="0"/>
              </a:rPr>
              <a:t> del Kaon-trigger e del Kaon-</a:t>
            </a:r>
            <a:r>
              <a:rPr lang="en-US" sz="1400" i="1" dirty="0" err="1" smtClean="0">
                <a:latin typeface="Arial Narrow" panose="020B0606020202030204" pitchFamily="34" charset="0"/>
              </a:rPr>
              <a:t>luminometer</a:t>
            </a:r>
            <a:r>
              <a:rPr lang="en-US" sz="1400" i="1" dirty="0" smtClean="0">
                <a:latin typeface="Arial Narrow" panose="020B0606020202030204" pitchFamily="34" charset="0"/>
              </a:rPr>
              <a:t>. </a:t>
            </a: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Si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sta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avviando</a:t>
            </a:r>
            <a:r>
              <a:rPr lang="en-US" sz="1400" i="1" dirty="0" smtClean="0">
                <a:latin typeface="Arial Narrow" panose="020B0606020202030204" pitchFamily="34" charset="0"/>
              </a:rPr>
              <a:t> la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produzione</a:t>
            </a:r>
            <a:r>
              <a:rPr lang="en-US" sz="1400" i="1" dirty="0" smtClean="0">
                <a:latin typeface="Arial Narrow" panose="020B0606020202030204" pitchFamily="34" charset="0"/>
              </a:rPr>
              <a:t> dell ‘’new veto’’ da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installare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sul</a:t>
            </a:r>
            <a:r>
              <a:rPr lang="en-US" sz="1400" i="1" dirty="0" smtClean="0">
                <a:latin typeface="Arial Narrow" panose="020B0606020202030204" pitchFamily="34" charset="0"/>
              </a:rPr>
              <a:t> piano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dello</a:t>
            </a:r>
            <a:r>
              <a:rPr lang="en-US" sz="1400" i="1" dirty="0" smtClean="0">
                <a:latin typeface="Arial Narrow" panose="020B0606020202030204" pitchFamily="34" charset="0"/>
              </a:rPr>
              <a:t> shielding in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piombo</a:t>
            </a:r>
            <a:r>
              <a:rPr lang="en-US" sz="1400" i="1" dirty="0" smtClean="0">
                <a:latin typeface="Arial Narrow" panose="020B0606020202030204" pitchFamily="34" charset="0"/>
              </a:rPr>
              <a:t>.</a:t>
            </a:r>
            <a:endParaRPr lang="it-IT" sz="1400" i="1" dirty="0">
              <a:latin typeface="Arial Narrow" panose="020B0606020202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59" y="3814789"/>
            <a:ext cx="3522315" cy="264173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97571" y="1495349"/>
            <a:ext cx="2251204" cy="168840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09973" y="1686561"/>
            <a:ext cx="856773" cy="27699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latin typeface="Arial Narrow" panose="020B0606020202030204" pitchFamily="34" charset="0"/>
              </a:rPr>
              <a:t>NEW VETO</a:t>
            </a:r>
            <a:endParaRPr lang="it-IT" sz="1200" i="1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" t="3908" r="793" b="4368"/>
          <a:stretch/>
        </p:blipFill>
        <p:spPr>
          <a:xfrm>
            <a:off x="2965821" y="2317531"/>
            <a:ext cx="2987800" cy="3967161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7" name="Straight Connector 6"/>
          <p:cNvCxnSpPr>
            <a:stCxn id="10" idx="2"/>
          </p:cNvCxnSpPr>
          <p:nvPr/>
        </p:nvCxnSpPr>
        <p:spPr>
          <a:xfrm flipH="1">
            <a:off x="4943863" y="2209287"/>
            <a:ext cx="1088" cy="2091824"/>
          </a:xfrm>
          <a:prstGeom prst="line">
            <a:avLst/>
          </a:prstGeom>
          <a:ln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978508" y="5096787"/>
            <a:ext cx="1165704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 err="1" smtClean="0">
                <a:latin typeface="Arial Narrow" panose="020B0606020202030204" pitchFamily="34" charset="0"/>
              </a:rPr>
              <a:t>HPGe</a:t>
            </a:r>
            <a:r>
              <a:rPr lang="en-US" sz="1100" i="1" dirty="0" smtClean="0">
                <a:latin typeface="Arial Narrow" panose="020B0606020202030204" pitchFamily="34" charset="0"/>
              </a:rPr>
              <a:t> DETECTOR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cxnSp>
        <p:nvCxnSpPr>
          <p:cNvPr id="12" name="Straight Arrow Connector 11"/>
          <p:cNvCxnSpPr>
            <a:stCxn id="18" idx="3"/>
          </p:cNvCxnSpPr>
          <p:nvPr/>
        </p:nvCxnSpPr>
        <p:spPr>
          <a:xfrm flipV="1">
            <a:off x="3144212" y="4525505"/>
            <a:ext cx="1702103" cy="70208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115324" y="4773533"/>
            <a:ext cx="2031325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Arial Narrow" panose="020B0606020202030204" pitchFamily="34" charset="0"/>
              </a:rPr>
              <a:t>VETO CIRCOLARE COMPLETATO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159908" y="4129040"/>
            <a:ext cx="1167726" cy="7936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408179" y="5407501"/>
            <a:ext cx="740908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 Narrow" panose="020B0606020202030204" pitchFamily="34" charset="0"/>
              </a:rPr>
              <a:t>LIQUID </a:t>
            </a:r>
            <a:r>
              <a:rPr lang="it-IT" sz="1100" dirty="0">
                <a:latin typeface="Arial Narrow" panose="020B0606020202030204" pitchFamily="34" charset="0"/>
              </a:rPr>
              <a:t>N</a:t>
            </a:r>
            <a:r>
              <a:rPr lang="it-IT" sz="1100" baseline="-25000" dirty="0">
                <a:latin typeface="Arial Narrow" panose="020B0606020202030204" pitchFamily="34" charset="0"/>
              </a:rPr>
              <a:t>2</a:t>
            </a:r>
            <a:endParaRPr lang="it-IT" sz="1100" dirty="0">
              <a:latin typeface="Arial Narrow" panose="020B0606020202030204" pitchFamily="34" charset="0"/>
            </a:endParaRP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 flipV="1">
            <a:off x="3149087" y="5053530"/>
            <a:ext cx="1697228" cy="48477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91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15" r="9778"/>
          <a:stretch/>
        </p:blipFill>
        <p:spPr>
          <a:xfrm rot="5400000">
            <a:off x="3454798" y="890020"/>
            <a:ext cx="2628488" cy="203904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4" t="3408" r="8000"/>
          <a:stretch/>
        </p:blipFill>
        <p:spPr>
          <a:xfrm rot="5400000">
            <a:off x="5519277" y="436562"/>
            <a:ext cx="2628487" cy="204785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" r="12402"/>
          <a:stretch/>
        </p:blipFill>
        <p:spPr>
          <a:xfrm>
            <a:off x="7931424" y="146247"/>
            <a:ext cx="1828910" cy="160372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2082"/>
          <a:stretch/>
        </p:blipFill>
        <p:spPr>
          <a:xfrm>
            <a:off x="7927223" y="1808490"/>
            <a:ext cx="1629507" cy="238665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8" r="7701"/>
          <a:stretch/>
        </p:blipFill>
        <p:spPr>
          <a:xfrm rot="5400000">
            <a:off x="8562724" y="2050847"/>
            <a:ext cx="1376858" cy="101835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4"/>
          <a:stretch/>
        </p:blipFill>
        <p:spPr>
          <a:xfrm>
            <a:off x="240752" y="3672837"/>
            <a:ext cx="3287359" cy="26977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140576" y="126281"/>
            <a:ext cx="3509330" cy="33239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latin typeface="Arial Narrow" panose="020B0606020202030204" pitchFamily="34" charset="0"/>
              </a:rPr>
              <a:t>CYGNO </a:t>
            </a:r>
            <a:r>
              <a:rPr lang="it-IT" sz="1400" b="1" i="1" dirty="0">
                <a:latin typeface="Arial Narrow" panose="020B0606020202030204" pitchFamily="34" charset="0"/>
              </a:rPr>
              <a:t>EXPERIMENT </a:t>
            </a:r>
            <a:r>
              <a:rPr lang="it-IT" sz="1400" b="1" i="1" dirty="0" smtClean="0">
                <a:latin typeface="Arial Narrow" panose="020B0606020202030204" pitchFamily="34" charset="0"/>
              </a:rPr>
              <a:t>: </a:t>
            </a:r>
            <a:r>
              <a:rPr lang="it-IT" sz="1400" b="1" i="1" dirty="0" smtClean="0">
                <a:latin typeface="Arial Narrow" panose="020B0606020202030204" pitchFamily="34" charset="0"/>
              </a:rPr>
              <a:t>LIME DETECTOR</a:t>
            </a:r>
            <a:endParaRPr lang="it-IT" sz="1400" b="1" i="1" dirty="0">
              <a:latin typeface="Arial Narrow" panose="020B0606020202030204" pitchFamily="34" charset="0"/>
            </a:endParaRPr>
          </a:p>
          <a:p>
            <a:r>
              <a:rPr lang="it-IT" sz="1400" i="1" dirty="0">
                <a:latin typeface="Arial Narrow" panose="020B0606020202030204" pitchFamily="34" charset="0"/>
              </a:rPr>
              <a:t>I</a:t>
            </a:r>
            <a:r>
              <a:rPr lang="it-IT" sz="1400" i="1" dirty="0" smtClean="0">
                <a:latin typeface="Arial Narrow" panose="020B0606020202030204" pitchFamily="34" charset="0"/>
              </a:rPr>
              <a:t> lavori di ristrutturazione degli spazi assegnati nella galleria dei LNGS sono completati. L’installazione del prototipo ‘’LIME’’ è alle fasi finali per quanto riguarda la fase 1 </a:t>
            </a:r>
            <a:r>
              <a:rPr lang="en-US" sz="1400" i="1" dirty="0" smtClean="0">
                <a:latin typeface="Arial Narrow" panose="020B0606020202030204" pitchFamily="34" charset="0"/>
              </a:rPr>
              <a:t>‘’</a:t>
            </a:r>
            <a:r>
              <a:rPr lang="it-IT" sz="1400" i="1" dirty="0" smtClean="0">
                <a:latin typeface="Arial Narrow" panose="020B0606020202030204" pitchFamily="34" charset="0"/>
              </a:rPr>
              <a:t>Detector-only’’.</a:t>
            </a:r>
          </a:p>
          <a:p>
            <a:r>
              <a:rPr lang="en-US" sz="1400" i="1" dirty="0" err="1" smtClean="0">
                <a:latin typeface="Arial Narrow" panose="020B0606020202030204" pitchFamily="34" charset="0"/>
              </a:rPr>
              <a:t>Attualmente</a:t>
            </a:r>
            <a:r>
              <a:rPr lang="en-US" sz="1400" i="1" dirty="0" smtClean="0">
                <a:latin typeface="Arial Narrow" panose="020B0606020202030204" pitchFamily="34" charset="0"/>
              </a:rPr>
              <a:t> 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lavori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stanno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proseguendo</a:t>
            </a:r>
            <a:r>
              <a:rPr lang="en-US" sz="1400" i="1" dirty="0" smtClean="0">
                <a:latin typeface="Arial Narrow" panose="020B0606020202030204" pitchFamily="34" charset="0"/>
              </a:rPr>
              <a:t> con la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realizzazione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dello</a:t>
            </a:r>
            <a:r>
              <a:rPr lang="en-US" sz="1400" i="1" dirty="0" smtClean="0">
                <a:latin typeface="Arial Narrow" panose="020B0606020202030204" pitchFamily="34" charset="0"/>
              </a:rPr>
              <a:t> shielding del detector:</a:t>
            </a:r>
          </a:p>
          <a:p>
            <a:endParaRPr lang="en-US" sz="1400" i="1" dirty="0" smtClean="0">
              <a:latin typeface="Arial Narrow" panose="020B0606020202030204" pitchFamily="34" charset="0"/>
            </a:endParaRPr>
          </a:p>
          <a:p>
            <a:r>
              <a:rPr lang="en-US" sz="1400" i="1" dirty="0" err="1" smtClean="0">
                <a:latin typeface="Arial Narrow" panose="020B0606020202030204" pitchFamily="34" charset="0"/>
              </a:rPr>
              <a:t>Sarà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ralizzata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una</a:t>
            </a:r>
            <a:r>
              <a:rPr lang="en-US" sz="1400" i="1" dirty="0" smtClean="0">
                <a:latin typeface="Arial Narrow" panose="020B0606020202030204" pitchFamily="34" charset="0"/>
              </a:rPr>
              <a:t> box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rame</a:t>
            </a:r>
            <a:r>
              <a:rPr lang="en-US" sz="1400" i="1" dirty="0" smtClean="0">
                <a:latin typeface="Arial Narrow" panose="020B0606020202030204" pitchFamily="34" charset="0"/>
              </a:rPr>
              <a:t> con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spessore</a:t>
            </a:r>
            <a:r>
              <a:rPr lang="en-US" sz="1400" i="1" dirty="0" smtClean="0">
                <a:latin typeface="Arial Narrow" panose="020B0606020202030204" pitchFamily="34" charset="0"/>
              </a:rPr>
              <a:t> finale di 100 mm </a:t>
            </a:r>
            <a:r>
              <a:rPr lang="en-US" sz="1400" i="1" dirty="0" err="1" smtClean="0">
                <a:latin typeface="Arial Narrow" panose="020B0606020202030204" pitchFamily="34" charset="0"/>
              </a:rPr>
              <a:t>utilizzando</a:t>
            </a:r>
            <a:r>
              <a:rPr lang="en-US" sz="1400" i="1" dirty="0" smtClean="0">
                <a:latin typeface="Arial Narrow" panose="020B0606020202030204" pitchFamily="34" charset="0"/>
              </a:rPr>
              <a:t> le barre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rame</a:t>
            </a:r>
            <a:r>
              <a:rPr lang="en-US" sz="1400" i="1" dirty="0" smtClean="0">
                <a:latin typeface="Arial Narrow" panose="020B0606020202030204" pitchFamily="34" charset="0"/>
              </a:rPr>
              <a:t> recuperate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dai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magneti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dell’esperimento</a:t>
            </a:r>
            <a:r>
              <a:rPr lang="en-US" sz="1400" i="1" dirty="0" smtClean="0">
                <a:latin typeface="Arial Narrow" panose="020B0606020202030204" pitchFamily="34" charset="0"/>
              </a:rPr>
              <a:t> OPERA.</a:t>
            </a:r>
          </a:p>
          <a:p>
            <a:endParaRPr lang="en-US" sz="1400" i="1" dirty="0" smtClean="0">
              <a:latin typeface="Arial Narrow" panose="020B0606020202030204" pitchFamily="34" charset="0"/>
            </a:endParaRP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La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schermatura</a:t>
            </a:r>
            <a:r>
              <a:rPr lang="en-US" sz="1400" i="1" dirty="0" smtClean="0">
                <a:latin typeface="Arial Narrow" panose="020B0606020202030204" pitchFamily="34" charset="0"/>
              </a:rPr>
              <a:t> con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acqua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demineralizzata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da 0,4 </a:t>
            </a:r>
            <a:r>
              <a:rPr lang="en-US" sz="1400" i="1" dirty="0" err="1" smtClean="0">
                <a:latin typeface="Arial Narrow" panose="020B0606020202030204" pitchFamily="34" charset="0"/>
              </a:rPr>
              <a:t>metri</a:t>
            </a:r>
            <a:r>
              <a:rPr lang="en-US" sz="1400" i="1" dirty="0" smtClean="0">
                <a:latin typeface="Arial Narrow" panose="020B0606020202030204" pitchFamily="34" charset="0"/>
              </a:rPr>
              <a:t>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spessore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verrà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realizzata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</a:p>
          <a:p>
            <a:r>
              <a:rPr lang="en-US" sz="1400" i="1" dirty="0" smtClean="0">
                <a:latin typeface="Arial Narrow" panose="020B0606020202030204" pitchFamily="34" charset="0"/>
              </a:rPr>
              <a:t>con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serbatoi</a:t>
            </a:r>
            <a:r>
              <a:rPr lang="en-US" sz="1400" i="1" dirty="0" smtClean="0">
                <a:latin typeface="Arial Narrow" panose="020B0606020202030204" pitchFamily="34" charset="0"/>
              </a:rPr>
              <a:t> in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polietilene</a:t>
            </a:r>
            <a:r>
              <a:rPr lang="en-US" sz="1400" i="1" dirty="0" smtClean="0">
                <a:latin typeface="Arial Narrow" panose="020B0606020202030204" pitchFamily="34" charset="0"/>
              </a:rPr>
              <a:t> (a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disegno</a:t>
            </a:r>
            <a:r>
              <a:rPr lang="en-US" sz="1400" i="1" dirty="0" smtClean="0">
                <a:latin typeface="Arial Narrow" panose="020B0606020202030204" pitchFamily="34" charset="0"/>
              </a:rPr>
              <a:t>).</a:t>
            </a:r>
            <a:endParaRPr lang="it-IT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51099" y="3542032"/>
            <a:ext cx="1326004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100" i="1" dirty="0" smtClean="0">
                <a:latin typeface="Arial Narrow" panose="020B0606020202030204" pitchFamily="34" charset="0"/>
              </a:rPr>
              <a:t>COPPER SHIELDING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76918" y="5955126"/>
            <a:ext cx="16433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i="1" dirty="0" smtClean="0">
                <a:latin typeface="Arial Narrow" panose="020B0606020202030204" pitchFamily="34" charset="0"/>
              </a:rPr>
              <a:t>PRIME TRACCE DALLA TPC DI LIME UNDERGROUNG</a:t>
            </a:r>
            <a:endParaRPr lang="it-IT" sz="1050" i="1" dirty="0">
              <a:latin typeface="Arial Narrow" panose="020B0606020202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5" t="9556" r="19318" b="6445"/>
          <a:stretch/>
        </p:blipFill>
        <p:spPr>
          <a:xfrm>
            <a:off x="7597268" y="4106917"/>
            <a:ext cx="2117129" cy="184820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4617023" y="383800"/>
            <a:ext cx="1441420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100" i="1" dirty="0" smtClean="0">
                <a:latin typeface="Arial Narrow" panose="020B0606020202030204" pitchFamily="34" charset="0"/>
              </a:rPr>
              <a:t>LIME CONTROL ROOM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83520" y="2677303"/>
            <a:ext cx="1095172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100" i="1" dirty="0" smtClean="0">
                <a:latin typeface="Arial Narrow" panose="020B0606020202030204" pitchFamily="34" charset="0"/>
              </a:rPr>
              <a:t>LIME EXP. AREA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70238" y="3038033"/>
            <a:ext cx="1306768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1100" i="1" dirty="0" smtClean="0">
                <a:latin typeface="Arial Narrow" panose="020B0606020202030204" pitchFamily="34" charset="0"/>
              </a:rPr>
              <a:t>LIME INSTALLATION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7029" y="6392936"/>
            <a:ext cx="33217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  <a:hlinkClick r:id="rId11"/>
              </a:rPr>
              <a:t>CIF Giugno 2022 - Cesidio.Capoccia@lnf.infn.it</a:t>
            </a:r>
            <a:r>
              <a:rPr lang="it-IT" sz="1400" dirty="0" smtClean="0">
                <a:latin typeface="Arial Narrow" panose="020B0606020202030204" pitchFamily="34" charset="0"/>
              </a:rPr>
              <a:t> 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t="4832" r="2916" b="2333"/>
          <a:stretch/>
        </p:blipFill>
        <p:spPr>
          <a:xfrm>
            <a:off x="4501055" y="3670886"/>
            <a:ext cx="2975592" cy="269973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3578772" y="4346302"/>
            <a:ext cx="1272848" cy="60016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100" i="1" dirty="0" smtClean="0">
                <a:latin typeface="Arial Narrow" panose="020B0606020202030204" pitchFamily="34" charset="0"/>
              </a:rPr>
              <a:t>WATER SHIELDING</a:t>
            </a:r>
          </a:p>
          <a:p>
            <a:r>
              <a:rPr lang="en-US" sz="1100" i="1" dirty="0" smtClean="0">
                <a:latin typeface="Arial Narrow" panose="020B0606020202030204" pitchFamily="34" charset="0"/>
              </a:rPr>
              <a:t>n.14 custom tanks </a:t>
            </a:r>
            <a:endParaRPr lang="en-US" sz="1100" i="1" dirty="0" smtClean="0">
              <a:latin typeface="Arial Narrow" panose="020B0606020202030204" pitchFamily="34" charset="0"/>
            </a:endParaRPr>
          </a:p>
          <a:p>
            <a:r>
              <a:rPr lang="en-US" sz="1100" i="1" dirty="0" smtClean="0">
                <a:latin typeface="Arial Narrow" panose="020B0606020202030204" pitchFamily="34" charset="0"/>
              </a:rPr>
              <a:t>n. 06 mc water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6" t="10222"/>
          <a:stretch/>
        </p:blipFill>
        <p:spPr>
          <a:xfrm>
            <a:off x="3121253" y="2522884"/>
            <a:ext cx="1860188" cy="1676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6513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8" y="3400567"/>
            <a:ext cx="4073612" cy="28791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1" t="10230" r="2577" b="6425"/>
          <a:stretch/>
        </p:blipFill>
        <p:spPr>
          <a:xfrm>
            <a:off x="4912400" y="3580186"/>
            <a:ext cx="4735214" cy="254929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496585" y="5701038"/>
            <a:ext cx="710451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smtClean="0">
                <a:latin typeface="Arial Narrow" panose="020B0606020202030204" pitchFamily="34" charset="0"/>
              </a:rPr>
              <a:t>HALL ‘’F’’ 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173"/>
          <a:stretch/>
        </p:blipFill>
        <p:spPr>
          <a:xfrm>
            <a:off x="6975161" y="583174"/>
            <a:ext cx="2379832" cy="22861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6998"/>
          <a:stretch/>
        </p:blipFill>
        <p:spPr>
          <a:xfrm>
            <a:off x="226827" y="583021"/>
            <a:ext cx="2727366" cy="272974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3077542" y="196632"/>
            <a:ext cx="3774269" cy="332398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b="1" i="1" dirty="0" smtClean="0">
                <a:latin typeface="Arial Narrow" panose="020B0606020202030204" pitchFamily="34" charset="0"/>
              </a:rPr>
              <a:t>CYGNO EXPERIMENT</a:t>
            </a:r>
          </a:p>
          <a:p>
            <a:r>
              <a:rPr lang="it-IT" sz="1400" b="1" i="1" dirty="0" smtClean="0">
                <a:latin typeface="Arial Narrow" panose="020B0606020202030204" pitchFamily="34" charset="0"/>
              </a:rPr>
              <a:t>GIN DETECTOR:</a:t>
            </a:r>
            <a:endParaRPr lang="it-IT" sz="1400" b="1" i="1" dirty="0">
              <a:latin typeface="Arial Narrow" panose="020B0606020202030204" pitchFamily="34" charset="0"/>
            </a:endParaRP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E’ stato finalizzato il disegno per la realizzazione di due detector ‘’GIN’’  (TPC da 100x100x250 mm) da utilizzare per l’RD delle field-cage.</a:t>
            </a:r>
          </a:p>
          <a:p>
            <a:r>
              <a:rPr lang="it-IT" sz="1400" b="1" i="1" dirty="0" smtClean="0">
                <a:latin typeface="Arial Narrow" panose="020B0606020202030204" pitchFamily="34" charset="0"/>
              </a:rPr>
              <a:t>MANGO DETECTOR: </a:t>
            </a:r>
          </a:p>
          <a:p>
            <a:r>
              <a:rPr lang="it-IT" sz="1400" i="1" dirty="0" smtClean="0">
                <a:latin typeface="Arial Narrow" panose="020B0606020202030204" pitchFamily="34" charset="0"/>
              </a:rPr>
              <a:t>Il detector è stato ridisegnato in alcune parti per renderlo più funzionale in previsione di utilizzarlo con gas Elio-3 ( </a:t>
            </a:r>
            <a:r>
              <a:rPr lang="it-IT" sz="1400" baseline="30000" dirty="0" smtClean="0"/>
              <a:t>3</a:t>
            </a:r>
            <a:r>
              <a:rPr lang="it-IT" sz="1400" dirty="0" smtClean="0"/>
              <a:t>He).</a:t>
            </a:r>
          </a:p>
          <a:p>
            <a:r>
              <a:rPr lang="it-IT" sz="1400" b="1" i="1" dirty="0" smtClean="0">
                <a:latin typeface="Arial Narrow" panose="020B0606020202030204" pitchFamily="34" charset="0"/>
              </a:rPr>
              <a:t>CYGNO 0.4</a:t>
            </a:r>
            <a:r>
              <a:rPr lang="en-US" sz="1400" b="1" i="1" dirty="0" smtClean="0">
                <a:latin typeface="Arial Narrow" panose="020B0606020202030204" pitchFamily="34" charset="0"/>
              </a:rPr>
              <a:t>:</a:t>
            </a:r>
          </a:p>
          <a:p>
            <a:r>
              <a:rPr lang="en-US" sz="1400" i="1" dirty="0">
                <a:latin typeface="Arial Narrow" panose="020B0606020202030204" pitchFamily="34" charset="0"/>
              </a:rPr>
              <a:t>P</a:t>
            </a:r>
            <a:r>
              <a:rPr lang="en-US" sz="1400" i="1" dirty="0" smtClean="0">
                <a:latin typeface="Arial Narrow" panose="020B0606020202030204" pitchFamily="34" charset="0"/>
              </a:rPr>
              <a:t>er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il</a:t>
            </a:r>
            <a:r>
              <a:rPr lang="en-US" sz="1400" i="1" dirty="0" smtClean="0">
                <a:latin typeface="Arial Narrow" panose="020B0606020202030204" pitchFamily="34" charset="0"/>
              </a:rPr>
              <a:t> detector CYGNO 0.4 (TPC = 600x600x1000 mm) </a:t>
            </a:r>
            <a:r>
              <a:rPr lang="en-US" sz="1400" i="1" dirty="0" err="1" smtClean="0">
                <a:latin typeface="Arial Narrow" panose="020B0606020202030204" pitchFamily="34" charset="0"/>
              </a:rPr>
              <a:t>i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laboratori</a:t>
            </a:r>
            <a:r>
              <a:rPr lang="en-US" sz="1400" i="1" dirty="0" smtClean="0">
                <a:latin typeface="Arial Narrow" panose="020B0606020202030204" pitchFamily="34" charset="0"/>
              </a:rPr>
              <a:t> del GS </a:t>
            </a:r>
            <a:r>
              <a:rPr lang="en-US" sz="1400" i="1" dirty="0" err="1" smtClean="0">
                <a:latin typeface="Arial Narrow" panose="020B0606020202030204" pitchFamily="34" charset="0"/>
              </a:rPr>
              <a:t>hanno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assegnato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alla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collaborazione</a:t>
            </a:r>
            <a:r>
              <a:rPr lang="en-US" sz="1400" i="1" dirty="0" smtClean="0">
                <a:latin typeface="Arial Narrow" panose="020B0606020202030204" pitchFamily="34" charset="0"/>
              </a:rPr>
              <a:t> la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sala</a:t>
            </a:r>
            <a:r>
              <a:rPr lang="en-US" sz="1400" i="1" dirty="0" smtClean="0">
                <a:latin typeface="Arial Narrow" panose="020B0606020202030204" pitchFamily="34" charset="0"/>
              </a:rPr>
              <a:t> ‘’F’’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che</a:t>
            </a:r>
            <a:r>
              <a:rPr lang="en-US" sz="1400" i="1" dirty="0" smtClean="0">
                <a:latin typeface="Arial Narrow" panose="020B0606020202030204" pitchFamily="34" charset="0"/>
              </a:rPr>
              <a:t> è un tunnel di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servizio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che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collega</a:t>
            </a:r>
            <a:r>
              <a:rPr lang="en-US" sz="1400" i="1" dirty="0" smtClean="0">
                <a:latin typeface="Arial Narrow" panose="020B0606020202030204" pitchFamily="34" charset="0"/>
              </a:rPr>
              <a:t> la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sala</a:t>
            </a:r>
            <a:r>
              <a:rPr lang="en-US" sz="1400" i="1" dirty="0" smtClean="0">
                <a:latin typeface="Arial Narrow" panose="020B0606020202030204" pitchFamily="34" charset="0"/>
              </a:rPr>
              <a:t> ‘’B’’ e la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sala</a:t>
            </a:r>
            <a:r>
              <a:rPr lang="en-US" sz="1400" i="1" dirty="0" smtClean="0">
                <a:latin typeface="Arial Narrow" panose="020B0606020202030204" pitchFamily="34" charset="0"/>
              </a:rPr>
              <a:t> ‘’C</a:t>
            </a:r>
            <a:r>
              <a:rPr lang="en-US" sz="1400" i="1" dirty="0" smtClean="0">
                <a:latin typeface="Arial Narrow" panose="020B0606020202030204" pitchFamily="34" charset="0"/>
              </a:rPr>
              <a:t>’’ con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accessi</a:t>
            </a:r>
            <a:r>
              <a:rPr lang="en-US" sz="1400" i="1" dirty="0" smtClean="0">
                <a:latin typeface="Arial Narrow" panose="020B0606020202030204" pitchFamily="34" charset="0"/>
              </a:rPr>
              <a:t> e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servizi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limitati</a:t>
            </a:r>
            <a:r>
              <a:rPr lang="en-US" sz="1400" i="1" dirty="0" smtClean="0">
                <a:latin typeface="Arial Narrow" panose="020B0606020202030204" pitchFamily="34" charset="0"/>
              </a:rPr>
              <a:t>, </a:t>
            </a:r>
            <a:r>
              <a:rPr lang="en-US" sz="1400" i="1" dirty="0" err="1" smtClean="0">
                <a:latin typeface="Arial Narrow" panose="020B0606020202030204" pitchFamily="34" charset="0"/>
              </a:rPr>
              <a:t>sarà</a:t>
            </a:r>
            <a:r>
              <a:rPr lang="en-US" sz="1400" i="1" dirty="0" smtClean="0">
                <a:latin typeface="Arial Narrow" panose="020B0606020202030204" pitchFamily="34" charset="0"/>
              </a:rPr>
              <a:t> come </a:t>
            </a:r>
            <a:r>
              <a:rPr lang="en-US" sz="1400" i="1" dirty="0" err="1" smtClean="0">
                <a:latin typeface="Arial Narrow" panose="020B0606020202030204" pitchFamily="34" charset="0"/>
              </a:rPr>
              <a:t>costruire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una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smtClean="0">
                <a:latin typeface="Arial Narrow" panose="020B0606020202030204" pitchFamily="34" charset="0"/>
              </a:rPr>
              <a:t>nave </a:t>
            </a:r>
            <a:r>
              <a:rPr lang="en-US" sz="1400" i="1" dirty="0" smtClean="0">
                <a:latin typeface="Arial Narrow" panose="020B0606020202030204" pitchFamily="34" charset="0"/>
              </a:rPr>
              <a:t>in </a:t>
            </a:r>
            <a:r>
              <a:rPr lang="en-US" sz="1400" i="1" dirty="0" err="1" smtClean="0">
                <a:latin typeface="Arial Narrow" panose="020B0606020202030204" pitchFamily="34" charset="0"/>
              </a:rPr>
              <a:t>una</a:t>
            </a:r>
            <a:r>
              <a:rPr lang="en-US" sz="1400" i="1" dirty="0" smtClean="0">
                <a:latin typeface="Arial Narrow" panose="020B0606020202030204" pitchFamily="34" charset="0"/>
              </a:rPr>
              <a:t> </a:t>
            </a:r>
            <a:r>
              <a:rPr lang="en-US" sz="1400" i="1" dirty="0" err="1" smtClean="0">
                <a:latin typeface="Arial Narrow" panose="020B0606020202030204" pitchFamily="34" charset="0"/>
              </a:rPr>
              <a:t>bottiglia</a:t>
            </a:r>
            <a:r>
              <a:rPr lang="en-US" sz="1400" i="1" dirty="0" smtClean="0">
                <a:latin typeface="Arial Narrow" panose="020B0606020202030204" pitchFamily="34" charset="0"/>
              </a:rPr>
              <a:t>…</a:t>
            </a:r>
            <a:endParaRPr lang="it-IT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009916" y="452216"/>
            <a:ext cx="1287532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Arial Narrow" panose="020B0606020202030204" pitchFamily="34" charset="0"/>
              </a:rPr>
              <a:t>MANGO DETECTOR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861" y="452216"/>
            <a:ext cx="1056700" cy="26161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i="1" dirty="0" smtClean="0">
                <a:latin typeface="Arial Narrow" panose="020B0606020202030204" pitchFamily="34" charset="0"/>
              </a:rPr>
              <a:t>GIN DETECTOR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284" t="-36348" r="2813" b="17972"/>
          <a:stretch/>
        </p:blipFill>
        <p:spPr>
          <a:xfrm>
            <a:off x="7487897" y="2985471"/>
            <a:ext cx="1665619" cy="88732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673734" y="3000281"/>
            <a:ext cx="1293944" cy="261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 smtClean="0">
                <a:latin typeface="Arial Narrow" panose="020B0606020202030204" pitchFamily="34" charset="0"/>
              </a:rPr>
              <a:t>‘</a:t>
            </a:r>
            <a:r>
              <a:rPr lang="en-US" sz="1100" i="1" dirty="0" smtClean="0">
                <a:latin typeface="Arial Narrow" panose="020B0606020202030204" pitchFamily="34" charset="0"/>
              </a:rPr>
              <a:t>’SHIP </a:t>
            </a:r>
            <a:r>
              <a:rPr lang="en-US" sz="1100" i="1" dirty="0" smtClean="0">
                <a:latin typeface="Arial Narrow" panose="020B0606020202030204" pitchFamily="34" charset="0"/>
              </a:rPr>
              <a:t>IN A BOTTLE’’</a:t>
            </a:r>
            <a:endParaRPr lang="it-IT" sz="1100" i="1" dirty="0">
              <a:latin typeface="Arial Narrow" panose="020B0606020202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909" y="4997669"/>
            <a:ext cx="2358282" cy="166834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257029" y="6392936"/>
            <a:ext cx="332174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400" i="1" dirty="0" smtClean="0">
                <a:latin typeface="Arial Narrow" panose="020B0606020202030204" pitchFamily="34" charset="0"/>
                <a:hlinkClick r:id="rId8"/>
              </a:rPr>
              <a:t>CIF Giugno 2022 - Cesidio.Capoccia@lnf.infn.it</a:t>
            </a:r>
            <a:r>
              <a:rPr lang="it-IT" sz="1400" dirty="0" smtClean="0">
                <a:latin typeface="Arial Narrow" panose="020B0606020202030204" pitchFamily="34" charset="0"/>
              </a:rPr>
              <a:t> </a:t>
            </a:r>
            <a:endParaRPr lang="it-IT" sz="1400" dirty="0">
              <a:latin typeface="Arial Narrow" panose="020B06060202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0531" y="3001082"/>
            <a:ext cx="22643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>
                <a:latin typeface="Arial Narrow" panose="020B0606020202030204" pitchFamily="34" charset="0"/>
              </a:rPr>
              <a:t>Detail: PMMA Vessel with Field Cage</a:t>
            </a:r>
            <a:endParaRPr lang="it-IT" sz="1200" i="1" dirty="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16255" y="2566331"/>
            <a:ext cx="1081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i="1" dirty="0" smtClean="0">
                <a:latin typeface="Arial Narrow" panose="020B0606020202030204" pitchFamily="34" charset="0"/>
              </a:rPr>
              <a:t>Detail: Cut View</a:t>
            </a:r>
            <a:endParaRPr lang="it-IT" sz="1200" i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4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1328</TotalTime>
  <Words>626</Words>
  <Application>Microsoft Office PowerPoint</Application>
  <PresentationFormat>A4 Paper (210x297 mm)</PresentationFormat>
  <Paragraphs>61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Capoccia</dc:creator>
  <cp:lastModifiedBy>PC-CAPOCCIA</cp:lastModifiedBy>
  <cp:revision>128</cp:revision>
  <cp:lastPrinted>2021-06-09T16:10:11Z</cp:lastPrinted>
  <dcterms:created xsi:type="dcterms:W3CDTF">2021-06-07T13:52:59Z</dcterms:created>
  <dcterms:modified xsi:type="dcterms:W3CDTF">2022-06-06T09:59:33Z</dcterms:modified>
</cp:coreProperties>
</file>