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262" r:id="rId6"/>
    <p:sldId id="263" r:id="rId7"/>
    <p:sldId id="264" r:id="rId8"/>
    <p:sldId id="265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23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91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151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57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13" y="153781"/>
            <a:ext cx="11290852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13" y="1168401"/>
            <a:ext cx="11290852" cy="5008563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082ED0C-FBD0-EA44-8EF3-86B28E9C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04477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D510443-D07A-8546-9047-91485FB8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414103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0466FF-7992-9047-B2A2-61DEE335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414102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4251" y="636738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6963" y="6350405"/>
            <a:ext cx="45656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1" y="6350406"/>
            <a:ext cx="169213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649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681" y="1174283"/>
            <a:ext cx="5616121" cy="5002681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4283"/>
            <a:ext cx="5571262" cy="5002681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umsplatzhalter 5">
            <a:extLst>
              <a:ext uri="{FF2B5EF4-FFF2-40B4-BE49-F238E27FC236}">
                <a16:creationId xmlns:a16="http://schemas.microsoft.com/office/drawing/2014/main" id="{855CF7B8-E41E-EA44-B6F2-29F64E27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23727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17327D60-E416-3340-9C2C-FF97F246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423728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529D1ABB-FE6F-6A41-873B-2DF45958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423727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51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7314C961-7CB7-CF4D-8582-63C358DA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356352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7BEC3162-D17E-5B42-AEF7-9054832A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356353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562A2537-5694-854E-9ACE-4D0A34B9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356352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6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84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41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457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61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84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40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55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13" y="153781"/>
            <a:ext cx="11290852" cy="67119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13" y="1168401"/>
            <a:ext cx="11290852" cy="5008563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en-US"/>
              <a:t> 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082ED0C-FBD0-EA44-8EF3-86B28E9C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04477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D510443-D07A-8546-9047-91485FB8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414103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0466FF-7992-9047-B2A2-61DEE335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414102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60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4251" y="636738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76963" y="6350405"/>
            <a:ext cx="456565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1" y="6350406"/>
            <a:ext cx="169213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29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681" y="1174283"/>
            <a:ext cx="5616121" cy="5002681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4283"/>
            <a:ext cx="5571262" cy="5002681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umsplatzhalter 5">
            <a:extLst>
              <a:ext uri="{FF2B5EF4-FFF2-40B4-BE49-F238E27FC236}">
                <a16:creationId xmlns:a16="http://schemas.microsoft.com/office/drawing/2014/main" id="{855CF7B8-E41E-EA44-B6F2-29F64E27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423727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ußzeilenplatzhalter 6">
            <a:extLst>
              <a:ext uri="{FF2B5EF4-FFF2-40B4-BE49-F238E27FC236}">
                <a16:creationId xmlns:a16="http://schemas.microsoft.com/office/drawing/2014/main" id="{17327D60-E416-3340-9C2C-FF97F246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423728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liennummernplatzhalter 8">
            <a:extLst>
              <a:ext uri="{FF2B5EF4-FFF2-40B4-BE49-F238E27FC236}">
                <a16:creationId xmlns:a16="http://schemas.microsoft.com/office/drawing/2014/main" id="{529D1ABB-FE6F-6A41-873B-2DF45958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423727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73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0F75BD"/>
              </a:buClr>
              <a:defRPr/>
            </a:lvl1pPr>
            <a:lvl2pPr>
              <a:buClr>
                <a:srgbClr val="0F75BD"/>
              </a:buClr>
              <a:defRPr/>
            </a:lvl2pPr>
            <a:lvl3pPr>
              <a:buClr>
                <a:srgbClr val="0F75BD"/>
              </a:buClr>
              <a:defRPr/>
            </a:lvl3pPr>
            <a:lvl4pPr>
              <a:buClr>
                <a:srgbClr val="0F75BD"/>
              </a:buClr>
              <a:defRPr/>
            </a:lvl4pPr>
            <a:lvl5pPr>
              <a:buClr>
                <a:srgbClr val="0F75BD"/>
              </a:buCl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7314C961-7CB7-CF4D-8582-63C358DA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7112" y="6356352"/>
            <a:ext cx="156579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7BEC3162-D17E-5B42-AEF7-9054832A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6176" y="6356353"/>
            <a:ext cx="620201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oliennummernplatzhalter 8">
            <a:extLst>
              <a:ext uri="{FF2B5EF4-FFF2-40B4-BE49-F238E27FC236}">
                <a16:creationId xmlns:a16="http://schemas.microsoft.com/office/drawing/2014/main" id="{562A2537-5694-854E-9ACE-4D0A34B9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2613" y="6356352"/>
            <a:ext cx="133464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404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119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80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603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buClr>
                <a:srgbClr val="0F75BD"/>
              </a:buClr>
              <a:defRPr sz="3200"/>
            </a:lvl1pPr>
            <a:lvl2pPr>
              <a:buClr>
                <a:srgbClr val="0F75BD"/>
              </a:buClr>
              <a:defRPr sz="2800"/>
            </a:lvl2pPr>
            <a:lvl3pPr>
              <a:buClr>
                <a:srgbClr val="0F75BD"/>
              </a:buClr>
              <a:defRPr sz="2400"/>
            </a:lvl3pPr>
            <a:lvl4pPr>
              <a:buClr>
                <a:srgbClr val="0F75BD"/>
              </a:buClr>
              <a:defRPr sz="2000"/>
            </a:lvl4pPr>
            <a:lvl5pPr>
              <a:buClr>
                <a:srgbClr val="0F75BD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570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092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59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54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0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98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5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14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889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404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075F5-68A5-4FFF-889E-0D403DC489F8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7FC53-6FA0-43D7-BB12-1FCDEC63E5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00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681" y="172088"/>
            <a:ext cx="11339782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682" y="1168401"/>
            <a:ext cx="11339782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" y="6345259"/>
            <a:ext cx="12192000" cy="51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" y="6353614"/>
            <a:ext cx="12188249" cy="501648"/>
          </a:xfrm>
          <a:prstGeom prst="rect">
            <a:avLst/>
          </a:prstGeom>
          <a:solidFill>
            <a:srgbClr val="0F7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-2" y="961292"/>
            <a:ext cx="1219614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803" y="6267760"/>
            <a:ext cx="2175335" cy="594360"/>
          </a:xfrm>
          <a:prstGeom prst="rect">
            <a:avLst/>
          </a:prstGeom>
          <a:ln>
            <a:noFill/>
          </a:ln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5AE4578-1E36-CC44-A910-D09ADE948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9182" y="6397619"/>
            <a:ext cx="6064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8133603-5F21-334C-90BE-A2B7FC99B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594" y="6403010"/>
            <a:ext cx="171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636BDCF-4F36-4B41-94DA-659CFE79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681" y="6397620"/>
            <a:ext cx="156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2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681" y="172088"/>
            <a:ext cx="11339782" cy="600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682" y="1168401"/>
            <a:ext cx="11339782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" y="6345259"/>
            <a:ext cx="12192000" cy="512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" y="6353614"/>
            <a:ext cx="12188249" cy="501648"/>
          </a:xfrm>
          <a:prstGeom prst="rect">
            <a:avLst/>
          </a:prstGeom>
          <a:solidFill>
            <a:srgbClr val="0F7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-2" y="961292"/>
            <a:ext cx="1219614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0803" y="6267760"/>
            <a:ext cx="2175335" cy="594360"/>
          </a:xfrm>
          <a:prstGeom prst="rect">
            <a:avLst/>
          </a:prstGeom>
          <a:ln>
            <a:noFill/>
          </a:ln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95AE4578-1E36-CC44-A910-D09ADE948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9182" y="6397619"/>
            <a:ext cx="6064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8133603-5F21-334C-90BE-A2B7FC99B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06594" y="6403010"/>
            <a:ext cx="1710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5AF69-92EF-4D95-9D82-7E86F940371F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06/06/2022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636BDCF-4F36-4B41-94DA-659CFE79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681" y="6397620"/>
            <a:ext cx="1561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4DBC0-06C9-4701-9891-6BD2791C2DCB}" type="slidenum"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9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nel.com/cinel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96654" y="842795"/>
            <a:ext cx="6513093" cy="4531310"/>
          </a:xfrm>
        </p:spPr>
        <p:txBody>
          <a:bodyPr>
            <a:noAutofit/>
          </a:bodyPr>
          <a:lstStyle/>
          <a:p>
            <a:r>
              <a:rPr lang="it-IT" sz="2000" dirty="0" smtClean="0"/>
              <a:t>Presentazione CIF 6-Giugno-2022</a:t>
            </a:r>
          </a:p>
          <a:p>
            <a:pPr algn="l"/>
            <a:endParaRPr lang="it-IT" sz="2000" dirty="0"/>
          </a:p>
          <a:p>
            <a:pPr marL="342900" indent="-342900" algn="l">
              <a:buFontTx/>
              <a:buChar char="-"/>
            </a:pPr>
            <a:r>
              <a:rPr lang="it-IT" sz="2000" dirty="0" smtClean="0"/>
              <a:t>Progettazione PP1.</a:t>
            </a:r>
          </a:p>
          <a:p>
            <a:pPr marL="800100" lvl="1" indent="-342900" algn="l">
              <a:buFontTx/>
              <a:buChar char="-"/>
            </a:pPr>
            <a:r>
              <a:rPr lang="it-IT" sz="1800" dirty="0" smtClean="0"/>
              <a:t>Definizione della </a:t>
            </a:r>
            <a:r>
              <a:rPr lang="it-IT" sz="1800" dirty="0" err="1" smtClean="0"/>
              <a:t>Power</a:t>
            </a:r>
            <a:r>
              <a:rPr lang="it-IT" sz="1800" dirty="0" smtClean="0"/>
              <a:t> </a:t>
            </a:r>
            <a:r>
              <a:rPr lang="it-IT" sz="1800" dirty="0" err="1" smtClean="0"/>
              <a:t>Table</a:t>
            </a:r>
            <a:r>
              <a:rPr lang="it-IT" sz="1800" dirty="0" smtClean="0"/>
              <a:t> </a:t>
            </a:r>
            <a:r>
              <a:rPr lang="it-IT" sz="1800" dirty="0" err="1" smtClean="0"/>
              <a:t>distribution</a:t>
            </a:r>
            <a:r>
              <a:rPr lang="it-IT" sz="1800" dirty="0" smtClean="0"/>
              <a:t>;</a:t>
            </a:r>
          </a:p>
          <a:p>
            <a:pPr marL="800100" lvl="1" indent="-342900" algn="l">
              <a:buFontTx/>
              <a:buChar char="-"/>
            </a:pPr>
            <a:r>
              <a:rPr lang="it-IT" sz="1800" dirty="0" smtClean="0"/>
              <a:t>Mockup;</a:t>
            </a:r>
          </a:p>
          <a:p>
            <a:pPr marL="342900" indent="-342900" algn="l">
              <a:buFontTx/>
              <a:buChar char="-"/>
            </a:pPr>
            <a:r>
              <a:rPr lang="it-IT" sz="2000" dirty="0" smtClean="0"/>
              <a:t>Organizzazione Camera Pulita</a:t>
            </a:r>
          </a:p>
          <a:p>
            <a:pPr marL="800100" lvl="1" indent="-342900" algn="l">
              <a:buFontTx/>
              <a:buChar char="-"/>
            </a:pPr>
            <a:r>
              <a:rPr lang="it-IT" sz="1800" dirty="0" smtClean="0"/>
              <a:t> definizione pianta</a:t>
            </a:r>
          </a:p>
          <a:p>
            <a:pPr marL="800100" lvl="1" indent="-342900" algn="l">
              <a:buFontTx/>
              <a:buChar char="-"/>
            </a:pPr>
            <a:r>
              <a:rPr lang="it-IT" sz="1800" dirty="0" smtClean="0"/>
              <a:t> spostamento tavoli di granito</a:t>
            </a:r>
          </a:p>
          <a:p>
            <a:pPr marL="342900" indent="-342900" algn="l">
              <a:buFontTx/>
              <a:buChar char="-"/>
            </a:pPr>
            <a:r>
              <a:rPr lang="it-IT" sz="2000" dirty="0" smtClean="0"/>
              <a:t>Camera Climatica</a:t>
            </a:r>
          </a:p>
          <a:p>
            <a:pPr marL="800100" lvl="1" indent="-342900" algn="l">
              <a:buFontTx/>
              <a:buChar char="-"/>
            </a:pPr>
            <a:r>
              <a:rPr lang="it-IT" sz="1800" dirty="0" smtClean="0"/>
              <a:t>Trasporto</a:t>
            </a:r>
          </a:p>
          <a:p>
            <a:pPr marL="800100" lvl="1" indent="-342900" algn="l">
              <a:buFontTx/>
              <a:buChar char="-"/>
            </a:pPr>
            <a:r>
              <a:rPr lang="it-IT" sz="1800" dirty="0" smtClean="0"/>
              <a:t>Installazione e collaudo</a:t>
            </a:r>
          </a:p>
          <a:p>
            <a:pPr marL="342900" indent="-342900" algn="l">
              <a:buFontTx/>
              <a:buChar char="-"/>
            </a:pPr>
            <a:r>
              <a:rPr lang="it-IT" sz="2000" dirty="0" err="1" smtClean="0"/>
              <a:t>OpenLabs</a:t>
            </a:r>
            <a:r>
              <a:rPr lang="it-IT" sz="2000" dirty="0" smtClean="0"/>
              <a:t>: Organizzazione </a:t>
            </a:r>
            <a:r>
              <a:rPr lang="it-IT" sz="2000" dirty="0" err="1" smtClean="0"/>
              <a:t>Openday</a:t>
            </a:r>
            <a:r>
              <a:rPr lang="it-IT" sz="2000" dirty="0" smtClean="0"/>
              <a:t> 2022 (</a:t>
            </a:r>
            <a:r>
              <a:rPr lang="it-IT" sz="2000" dirty="0" err="1" smtClean="0"/>
              <a:t>MakerLab</a:t>
            </a:r>
            <a:r>
              <a:rPr lang="it-IT" sz="2000" dirty="0" smtClean="0"/>
              <a:t>)</a:t>
            </a:r>
          </a:p>
          <a:p>
            <a:pPr algn="l"/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48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4" y="906379"/>
            <a:ext cx="6915928" cy="389021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92377" y="188662"/>
            <a:ext cx="5586663" cy="6455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 smtClean="0"/>
              <a:t>Progettazione </a:t>
            </a:r>
            <a:r>
              <a:rPr lang="it-IT" sz="3200" dirty="0" err="1" smtClean="0"/>
              <a:t>piping</a:t>
            </a:r>
            <a:r>
              <a:rPr lang="it-IT" sz="3200" dirty="0" smtClean="0"/>
              <a:t> PP1</a:t>
            </a:r>
            <a:br>
              <a:rPr lang="it-IT" sz="3200" dirty="0" smtClean="0"/>
            </a:br>
            <a:r>
              <a:rPr lang="it-IT" sz="1600" b="1" i="1" dirty="0" smtClean="0"/>
              <a:t>Definizione della </a:t>
            </a:r>
            <a:r>
              <a:rPr lang="it-IT" sz="1600" b="1" i="1" dirty="0" err="1" smtClean="0"/>
              <a:t>Power</a:t>
            </a:r>
            <a:r>
              <a:rPr lang="it-IT" sz="1600" b="1" i="1" dirty="0" smtClean="0"/>
              <a:t> </a:t>
            </a:r>
            <a:r>
              <a:rPr lang="it-IT" sz="1600" b="1" i="1" dirty="0" err="1" smtClean="0"/>
              <a:t>Table</a:t>
            </a:r>
            <a:r>
              <a:rPr lang="it-IT" sz="1600" b="1" i="1" dirty="0" smtClean="0"/>
              <a:t> </a:t>
            </a:r>
            <a:r>
              <a:rPr lang="it-IT" sz="1600" b="1" i="1" dirty="0" err="1" smtClean="0"/>
              <a:t>distribution</a:t>
            </a:r>
            <a:endParaRPr lang="it-IT" sz="3200" b="1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286" y="3114569"/>
            <a:ext cx="6041824" cy="33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8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OB </a:t>
            </a:r>
            <a:r>
              <a:rPr lang="it-IT" dirty="0" err="1" smtClean="0"/>
              <a:t>Manifold</a:t>
            </a:r>
            <a:r>
              <a:rPr lang="it-IT" dirty="0" smtClean="0"/>
              <a:t> Production: </a:t>
            </a:r>
            <a:r>
              <a:rPr lang="it-IT" sz="2000" i="1" dirty="0" smtClean="0">
                <a:solidFill>
                  <a:srgbClr val="FF0000"/>
                </a:solidFill>
              </a:rPr>
              <a:t>are </a:t>
            </a:r>
            <a:r>
              <a:rPr lang="it-IT" sz="2000" i="1" dirty="0" err="1" smtClean="0">
                <a:solidFill>
                  <a:srgbClr val="FF0000"/>
                </a:solidFill>
              </a:rPr>
              <a:t>we</a:t>
            </a:r>
            <a:r>
              <a:rPr lang="it-IT" sz="2000" i="1" dirty="0" smtClean="0">
                <a:solidFill>
                  <a:srgbClr val="FF0000"/>
                </a:solidFill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</a:rPr>
              <a:t>able</a:t>
            </a:r>
            <a:r>
              <a:rPr lang="it-IT" sz="2000" i="1" dirty="0" smtClean="0">
                <a:solidFill>
                  <a:srgbClr val="FF0000"/>
                </a:solidFill>
              </a:rPr>
              <a:t> to produce </a:t>
            </a:r>
            <a:r>
              <a:rPr lang="it-IT" sz="2000" i="1" dirty="0" err="1" smtClean="0">
                <a:solidFill>
                  <a:srgbClr val="FF0000"/>
                </a:solidFill>
              </a:rPr>
              <a:t>it</a:t>
            </a:r>
            <a:r>
              <a:rPr lang="it-IT" sz="2000" i="1" dirty="0" smtClean="0">
                <a:solidFill>
                  <a:srgbClr val="FF0000"/>
                </a:solidFill>
              </a:rPr>
              <a:t> in </a:t>
            </a:r>
            <a:r>
              <a:rPr lang="it-IT" sz="2000" i="1" dirty="0" err="1" smtClean="0">
                <a:solidFill>
                  <a:srgbClr val="FF0000"/>
                </a:solidFill>
              </a:rPr>
              <a:t>our</a:t>
            </a:r>
            <a:r>
              <a:rPr lang="it-IT" sz="2000" i="1" dirty="0" smtClean="0">
                <a:solidFill>
                  <a:srgbClr val="FF0000"/>
                </a:solidFill>
              </a:rPr>
              <a:t> </a:t>
            </a:r>
            <a:r>
              <a:rPr lang="it-IT" sz="2000" i="1" dirty="0" err="1" smtClean="0">
                <a:solidFill>
                  <a:srgbClr val="FF0000"/>
                </a:solidFill>
              </a:rPr>
              <a:t>labs</a:t>
            </a:r>
            <a:r>
              <a:rPr lang="it-IT" sz="2000" i="1" dirty="0" smtClean="0">
                <a:solidFill>
                  <a:srgbClr val="FF0000"/>
                </a:solidFill>
              </a:rPr>
              <a:t>?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8715" t="34416" r="10214" b="21281"/>
          <a:stretch/>
        </p:blipFill>
        <p:spPr>
          <a:xfrm>
            <a:off x="98627" y="1049630"/>
            <a:ext cx="6560069" cy="312615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876793" y="1249472"/>
            <a:ext cx="10037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Quantity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7291070" y="1226500"/>
            <a:ext cx="3170353" cy="1769380"/>
          </a:xfrm>
        </p:spPr>
        <p:txBody>
          <a:bodyPr>
            <a:noAutofit/>
          </a:bodyPr>
          <a:lstStyle/>
          <a:p>
            <a:r>
              <a:rPr lang="it-IT" sz="1600" dirty="0" smtClean="0"/>
              <a:t>PRODUCTION</a:t>
            </a:r>
          </a:p>
          <a:p>
            <a:pPr lvl="1"/>
            <a:r>
              <a:rPr lang="it-IT" sz="1200" dirty="0" err="1" smtClean="0"/>
              <a:t>Parts</a:t>
            </a:r>
            <a:r>
              <a:rPr lang="it-IT" sz="1200" dirty="0" smtClean="0"/>
              <a:t> production</a:t>
            </a:r>
          </a:p>
          <a:p>
            <a:r>
              <a:rPr lang="it-IT" sz="1600" dirty="0" smtClean="0"/>
              <a:t>ASSEMBLY</a:t>
            </a:r>
          </a:p>
          <a:p>
            <a:pPr lvl="1"/>
            <a:r>
              <a:rPr lang="it-IT" sz="1200" dirty="0" err="1" smtClean="0"/>
              <a:t>Prototypes</a:t>
            </a:r>
            <a:r>
              <a:rPr lang="it-IT" sz="1200" dirty="0"/>
              <a:t> </a:t>
            </a:r>
            <a:r>
              <a:rPr lang="it-IT" sz="1200" dirty="0" smtClean="0"/>
              <a:t>and </a:t>
            </a:r>
            <a:r>
              <a:rPr lang="it-IT" sz="1200" dirty="0" err="1" smtClean="0"/>
              <a:t>Qualification</a:t>
            </a:r>
            <a:r>
              <a:rPr lang="it-IT" sz="1200" dirty="0" smtClean="0"/>
              <a:t> </a:t>
            </a:r>
            <a:r>
              <a:rPr lang="it-IT" sz="1200" dirty="0" err="1" smtClean="0"/>
              <a:t>Process</a:t>
            </a:r>
            <a:endParaRPr lang="it-IT" sz="1200" dirty="0" smtClean="0"/>
          </a:p>
          <a:p>
            <a:pPr lvl="1"/>
            <a:r>
              <a:rPr lang="it-IT" sz="1200" dirty="0" err="1" smtClean="0"/>
              <a:t>Welding</a:t>
            </a:r>
            <a:r>
              <a:rPr lang="it-IT" sz="1200" dirty="0" smtClean="0"/>
              <a:t> </a:t>
            </a:r>
            <a:r>
              <a:rPr lang="it-IT" sz="1200" dirty="0" err="1" smtClean="0"/>
              <a:t>Certification</a:t>
            </a:r>
            <a:endParaRPr lang="it-IT" sz="1200" dirty="0" smtClean="0"/>
          </a:p>
          <a:p>
            <a:pPr lvl="1"/>
            <a:r>
              <a:rPr lang="it-IT" sz="1200" dirty="0" err="1" smtClean="0"/>
              <a:t>Pipes</a:t>
            </a:r>
            <a:r>
              <a:rPr lang="it-IT" sz="1200" dirty="0" smtClean="0"/>
              <a:t> </a:t>
            </a:r>
            <a:r>
              <a:rPr lang="it-IT" sz="1200" dirty="0" err="1" smtClean="0"/>
              <a:t>assembly</a:t>
            </a:r>
            <a:endParaRPr lang="it-IT" sz="1200" dirty="0" smtClean="0"/>
          </a:p>
          <a:p>
            <a:pPr lvl="1"/>
            <a:r>
              <a:rPr lang="it-IT" sz="1200" dirty="0" smtClean="0"/>
              <a:t>Test</a:t>
            </a:r>
            <a:endParaRPr lang="it-IT" sz="1200" dirty="0"/>
          </a:p>
        </p:txBody>
      </p:sp>
      <p:sp>
        <p:nvSpPr>
          <p:cNvPr id="11" name="Rettangolo 10"/>
          <p:cNvSpPr/>
          <p:nvPr/>
        </p:nvSpPr>
        <p:spPr>
          <a:xfrm>
            <a:off x="358396" y="4667139"/>
            <a:ext cx="31735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Meeting with a company for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pipes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production and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</a:t>
            </a:r>
            <a:r>
              <a:rPr kumimoji="0" lang="it-IT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https://www.cinel.com/cinel</a:t>
            </a:r>
            <a:r>
              <a:rPr kumimoji="0" lang="it-IT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/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Documents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price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quotation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18889" t="13333" r="23472" b="17901"/>
          <a:stretch/>
        </p:blipFill>
        <p:spPr>
          <a:xfrm>
            <a:off x="3899256" y="4373658"/>
            <a:ext cx="2759440" cy="1851817"/>
          </a:xfrm>
          <a:prstGeom prst="rect">
            <a:avLst/>
          </a:prstGeom>
        </p:spPr>
      </p:pic>
      <p:graphicFrame>
        <p:nvGraphicFramePr>
          <p:cNvPr id="14" name="Tabella 13"/>
          <p:cNvGraphicFramePr>
            <a:graphicFrameLocks noGrp="1"/>
          </p:cNvGraphicFramePr>
          <p:nvPr>
            <p:extLst/>
          </p:nvPr>
        </p:nvGraphicFramePr>
        <p:xfrm>
          <a:off x="7291070" y="3462226"/>
          <a:ext cx="4178300" cy="2714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8834737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77844369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352578401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5424762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Group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Quantity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Production site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Weld Qty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89676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Inner Manifold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Company/Internal Lab ?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9107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Outer Manifold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Company/Internal Lab ?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18357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Pipe Exhaust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Company/Internal Lab ?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27444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Pipe Inlet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</a:t>
                      </a:r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Lab ?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0883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3-HE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</a:t>
                      </a:r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Lab ?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09281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T 1/2" - 8mm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23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</a:t>
                      </a:r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Lab ?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69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10725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Elbows 8mm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19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</a:t>
                      </a:r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Lab ?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19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823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Elbows 1/2"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</a:t>
                      </a:r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Lab ?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2338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Elbows 3/8"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8???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Company/Internal Lab ?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16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09600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Temp Sensors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</a:t>
                      </a:r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Lab ?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66632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Electric Breaks 1/2"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</a:t>
                      </a:r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Lab ?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0213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u="none" strike="noStrike">
                          <a:effectLst/>
                        </a:rPr>
                        <a:t>Electric Breaks 3/8"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Company/</a:t>
                      </a:r>
                      <a:r>
                        <a:rPr lang="it-IT" sz="110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Internal</a:t>
                      </a:r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Lab ?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79348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TOT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it-IT" sz="11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136</a:t>
                      </a:r>
                      <a:endParaRPr lang="it-IT" sz="11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1268972"/>
                  </a:ext>
                </a:extLst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8599367" y="3151023"/>
            <a:ext cx="1709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Table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components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Connettore 2 16"/>
          <p:cNvCxnSpPr/>
          <p:nvPr/>
        </p:nvCxnSpPr>
        <p:spPr>
          <a:xfrm>
            <a:off x="6278880" y="2890764"/>
            <a:ext cx="944880" cy="56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64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2"/>
          <a:srcRect l="42604" t="30666" r="16875" b="27333"/>
          <a:stretch/>
        </p:blipFill>
        <p:spPr>
          <a:xfrm>
            <a:off x="3699932" y="3623084"/>
            <a:ext cx="3859108" cy="249998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OB </a:t>
            </a:r>
            <a:r>
              <a:rPr lang="it-IT" dirty="0" err="1" smtClean="0"/>
              <a:t>Capillary</a:t>
            </a:r>
            <a:r>
              <a:rPr lang="it-IT" dirty="0" smtClean="0"/>
              <a:t> </a:t>
            </a:r>
            <a:r>
              <a:rPr lang="it-IT" dirty="0" err="1" smtClean="0"/>
              <a:t>Manifolds</a:t>
            </a:r>
            <a:r>
              <a:rPr lang="it-IT" dirty="0" smtClean="0"/>
              <a:t>: </a:t>
            </a:r>
            <a:r>
              <a:rPr lang="it-IT" sz="2400" i="1" dirty="0" smtClean="0">
                <a:solidFill>
                  <a:srgbClr val="FF0000"/>
                </a:solidFill>
              </a:rPr>
              <a:t>2 </a:t>
            </a:r>
            <a:r>
              <a:rPr lang="it-IT" sz="2400" i="1" dirty="0" err="1" smtClean="0">
                <a:solidFill>
                  <a:srgbClr val="FF0000"/>
                </a:solidFill>
              </a:rPr>
              <a:t>scenarios</a:t>
            </a:r>
            <a:endParaRPr lang="it-IT" i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46598" t="14468" r="24191" b="9224"/>
          <a:stretch/>
        </p:blipFill>
        <p:spPr>
          <a:xfrm>
            <a:off x="158434" y="324531"/>
            <a:ext cx="3162301" cy="5162938"/>
          </a:xfrm>
          <a:prstGeom prst="rect">
            <a:avLst/>
          </a:prstGeom>
        </p:spPr>
      </p:pic>
      <p:pic>
        <p:nvPicPr>
          <p:cNvPr id="6" name="Picture 8" descr="Screen Shot 2021-03-11 at 11.58.53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4" t="17195" r="12262" b="18927"/>
          <a:stretch/>
        </p:blipFill>
        <p:spPr>
          <a:xfrm>
            <a:off x="3699932" y="1358635"/>
            <a:ext cx="3859108" cy="216110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699932" y="13586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644058" y="1705671"/>
            <a:ext cx="441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Capillaries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Manifolds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together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 the OB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Manifolds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capillaries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situ.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weldings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test per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quarter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4mm.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5580993" y="1378756"/>
            <a:ext cx="398672" cy="618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5794313" y="1580768"/>
            <a:ext cx="398672" cy="618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6036158" y="1727967"/>
            <a:ext cx="398672" cy="618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6278003" y="1840182"/>
            <a:ext cx="398672" cy="618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6519848" y="1992582"/>
            <a:ext cx="398672" cy="618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5447325" y="2471865"/>
            <a:ext cx="398672" cy="618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5238811" y="2306727"/>
            <a:ext cx="398672" cy="6180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699932" y="37866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638473" y="4150322"/>
            <a:ext cx="441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capillaries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welding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test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do the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weldings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SR1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indicated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the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welding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tests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quarter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 3/8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inch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Connettore 2 20"/>
          <p:cNvCxnSpPr/>
          <p:nvPr/>
        </p:nvCxnSpPr>
        <p:spPr>
          <a:xfrm flipH="1">
            <a:off x="6216921" y="5110547"/>
            <a:ext cx="37146" cy="48020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7059175" y="4475599"/>
            <a:ext cx="37146" cy="46166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 flipV="1">
            <a:off x="5409902" y="3766379"/>
            <a:ext cx="342181" cy="6327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4313317" y="3993669"/>
            <a:ext cx="3826" cy="49557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466286" y="5599852"/>
            <a:ext cx="251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Both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scenarios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:19 </a:t>
            </a: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weldings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pipe </a:t>
            </a: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exhaust-manifolds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2 6"/>
          <p:cNvCxnSpPr>
            <a:stCxn id="3" idx="0"/>
          </p:cNvCxnSpPr>
          <p:nvPr/>
        </p:nvCxnSpPr>
        <p:spPr>
          <a:xfrm flipV="1">
            <a:off x="1723660" y="4150322"/>
            <a:ext cx="896145" cy="14495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3" idx="0"/>
          </p:cNvCxnSpPr>
          <p:nvPr/>
        </p:nvCxnSpPr>
        <p:spPr>
          <a:xfrm flipH="1" flipV="1">
            <a:off x="1571285" y="3260436"/>
            <a:ext cx="152375" cy="23394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3" idx="0"/>
          </p:cNvCxnSpPr>
          <p:nvPr/>
        </p:nvCxnSpPr>
        <p:spPr>
          <a:xfrm flipV="1">
            <a:off x="1723660" y="3971363"/>
            <a:ext cx="448072" cy="16284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64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74" y="212035"/>
            <a:ext cx="4599332" cy="61324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8" y="212035"/>
            <a:ext cx="4599332" cy="6132442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192377" y="188662"/>
            <a:ext cx="5586663" cy="6455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 smtClean="0"/>
              <a:t>Progettazione </a:t>
            </a:r>
            <a:r>
              <a:rPr lang="it-IT" sz="3200" dirty="0" err="1" smtClean="0"/>
              <a:t>piping</a:t>
            </a:r>
            <a:r>
              <a:rPr lang="it-IT" sz="3200" dirty="0" smtClean="0"/>
              <a:t> PP1</a:t>
            </a:r>
            <a:br>
              <a:rPr lang="it-IT" sz="3200" dirty="0" smtClean="0"/>
            </a:br>
            <a:r>
              <a:rPr lang="it-IT" sz="1600" b="1" i="1" dirty="0" err="1"/>
              <a:t>PP1</a:t>
            </a:r>
            <a:r>
              <a:rPr lang="it-IT" sz="1600" b="1" i="1" dirty="0"/>
              <a:t> </a:t>
            </a:r>
            <a:r>
              <a:rPr lang="it-IT" sz="1600" b="1" i="1" dirty="0" err="1"/>
              <a:t>piping</a:t>
            </a:r>
            <a:r>
              <a:rPr lang="it-IT" sz="1600" b="1" i="1" dirty="0"/>
              <a:t> </a:t>
            </a:r>
            <a:r>
              <a:rPr lang="it-IT" sz="1600" b="1" i="1" dirty="0" smtClean="0"/>
              <a:t>Mockup</a:t>
            </a:r>
            <a:endParaRPr lang="it-IT" sz="3200" b="1" i="1" dirty="0"/>
          </a:p>
        </p:txBody>
      </p:sp>
    </p:spTree>
    <p:extLst>
      <p:ext uri="{BB962C8B-B14F-4D97-AF65-F5344CB8AC3E}">
        <p14:creationId xmlns:p14="http://schemas.microsoft.com/office/powerpoint/2010/main" val="202598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94" y="132521"/>
            <a:ext cx="4611757" cy="61490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49" y="132521"/>
            <a:ext cx="4581939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87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192377" y="188662"/>
            <a:ext cx="5586663" cy="645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 smtClean="0"/>
              <a:t>Organizzazione Camera Pulita</a:t>
            </a:r>
            <a:br>
              <a:rPr lang="it-IT" sz="3200" dirty="0" smtClean="0"/>
            </a:br>
            <a:r>
              <a:rPr lang="it-IT" sz="1600" b="1" i="1" dirty="0" smtClean="0"/>
              <a:t>definizione pianta e spostamento tavoli di granito</a:t>
            </a:r>
            <a:endParaRPr lang="it-IT" sz="3200" b="1" i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19444" t="18730" r="9285" b="16127"/>
          <a:stretch/>
        </p:blipFill>
        <p:spPr>
          <a:xfrm>
            <a:off x="159658" y="1059543"/>
            <a:ext cx="9260114" cy="529002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72" y="2710640"/>
            <a:ext cx="2650435" cy="19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7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19" y="3780472"/>
            <a:ext cx="3067051" cy="2300288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3192377" y="188662"/>
            <a:ext cx="5586663" cy="645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 smtClean="0"/>
              <a:t>Camera Climatica</a:t>
            </a:r>
            <a:br>
              <a:rPr lang="it-IT" sz="3200" dirty="0" smtClean="0"/>
            </a:br>
            <a:r>
              <a:rPr lang="it-IT" sz="1600" b="1" i="1" dirty="0" smtClean="0"/>
              <a:t>Trasporto, stoccaggio, installazione e collaudo</a:t>
            </a:r>
            <a:endParaRPr lang="it-IT" sz="3200" b="1"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90" y="1245871"/>
            <a:ext cx="3063239" cy="229743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1245871"/>
            <a:ext cx="3063240" cy="22974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31" y="1245871"/>
            <a:ext cx="3063240" cy="22974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90" y="3780472"/>
            <a:ext cx="3067050" cy="23002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3780472"/>
            <a:ext cx="3063240" cy="22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0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192377" y="188662"/>
            <a:ext cx="5586663" cy="645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 smtClean="0"/>
              <a:t>Organizzazione </a:t>
            </a:r>
            <a:r>
              <a:rPr lang="it-IT" sz="3200" dirty="0" err="1" smtClean="0"/>
              <a:t>MakerLab</a:t>
            </a:r>
            <a:r>
              <a:rPr lang="it-IT" sz="3200" dirty="0" smtClean="0"/>
              <a:t> 2022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61" y="1168805"/>
            <a:ext cx="3578984" cy="23904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78" y="1456646"/>
            <a:ext cx="6296072" cy="4205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61" y="3851130"/>
            <a:ext cx="3574052" cy="238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4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224E095B-181F-4AD8-ACEB-561AD26FC03B}" vid="{A252BB58-3DFA-4499-9039-9D18D600ECFC}"/>
    </a:ext>
  </a:extLst>
</a:theme>
</file>

<file path=ppt/theme/theme3.xml><?xml version="1.0" encoding="utf-8"?>
<a:theme xmlns:a="http://schemas.openxmlformats.org/drawingml/2006/main" name="1_Tema1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224E095B-181F-4AD8-ACEB-561AD26FC03B}" vid="{A252BB58-3DFA-4499-9039-9D18D600EC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274</Words>
  <Application>Microsoft Office PowerPoint</Application>
  <PresentationFormat>Widescreen</PresentationFormat>
  <Paragraphs>96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Tema1</vt:lpstr>
      <vt:lpstr>1_Tema1</vt:lpstr>
      <vt:lpstr>Presentazione standard di PowerPoint</vt:lpstr>
      <vt:lpstr>Progettazione piping PP1 Definizione della Power Table distribution</vt:lpstr>
      <vt:lpstr>OB Manifold Production: are we able to produce it in our labs?</vt:lpstr>
      <vt:lpstr>OB Capillary Manifolds: 2 scenarios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dane</dc:creator>
  <cp:lastModifiedBy>dane</cp:lastModifiedBy>
  <cp:revision>10</cp:revision>
  <dcterms:created xsi:type="dcterms:W3CDTF">2022-05-30T10:23:29Z</dcterms:created>
  <dcterms:modified xsi:type="dcterms:W3CDTF">2022-06-06T12:14:21Z</dcterms:modified>
</cp:coreProperties>
</file>