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60" r:id="rId4"/>
    <p:sldId id="457" r:id="rId5"/>
    <p:sldId id="258" r:id="rId6"/>
    <p:sldId id="259" r:id="rId7"/>
    <p:sldId id="290" r:id="rId8"/>
    <p:sldId id="448" r:id="rId9"/>
    <p:sldId id="261" r:id="rId10"/>
    <p:sldId id="274" r:id="rId11"/>
    <p:sldId id="458" r:id="rId12"/>
    <p:sldId id="461" r:id="rId13"/>
    <p:sldId id="727" r:id="rId14"/>
    <p:sldId id="462" r:id="rId15"/>
    <p:sldId id="463" r:id="rId16"/>
    <p:sldId id="407" r:id="rId17"/>
    <p:sldId id="460" r:id="rId18"/>
    <p:sldId id="465" r:id="rId19"/>
    <p:sldId id="466" r:id="rId20"/>
    <p:sldId id="467" r:id="rId21"/>
    <p:sldId id="459" r:id="rId22"/>
    <p:sldId id="468" r:id="rId23"/>
    <p:sldId id="46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7"/>
    <p:restoredTop sz="96327"/>
  </p:normalViewPr>
  <p:slideViewPr>
    <p:cSldViewPr snapToGrid="0">
      <p:cViewPr varScale="1">
        <p:scale>
          <a:sx n="128" d="100"/>
          <a:sy n="128" d="100"/>
        </p:scale>
        <p:origin x="17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72F059-21BC-0441-9002-959220304B46}" type="doc">
      <dgm:prSet loTypeId="urn:microsoft.com/office/officeart/2008/layout/BubblePicture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D4E64C7-EDAD-F04D-9931-71883EAD380B}">
      <dgm:prSet phldrT="[Text]"/>
      <dgm:spPr/>
      <dgm:t>
        <a:bodyPr/>
        <a:lstStyle/>
        <a:p>
          <a:r>
            <a:rPr lang="en-GB" dirty="0"/>
            <a:t>Sensing</a:t>
          </a:r>
        </a:p>
      </dgm:t>
    </dgm:pt>
    <dgm:pt modelId="{262A7297-DC9D-E945-898C-DDFB019ED633}" type="parTrans" cxnId="{D44EF889-EA98-0040-8647-0BE1E98D295A}">
      <dgm:prSet/>
      <dgm:spPr/>
      <dgm:t>
        <a:bodyPr/>
        <a:lstStyle/>
        <a:p>
          <a:endParaRPr lang="en-GB"/>
        </a:p>
      </dgm:t>
    </dgm:pt>
    <dgm:pt modelId="{A30A0452-75BB-D544-827C-3B36D758C62D}" type="sibTrans" cxnId="{D44EF889-EA98-0040-8647-0BE1E98D295A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en-GB"/>
        </a:p>
      </dgm:t>
    </dgm:pt>
    <dgm:pt modelId="{337585CF-4987-8F4B-B535-6A15B45C7981}">
      <dgm:prSet phldrT="[Text]"/>
      <dgm:spPr/>
      <dgm:t>
        <a:bodyPr/>
        <a:lstStyle/>
        <a:p>
          <a:r>
            <a:rPr lang="en-GB" dirty="0"/>
            <a:t>Hybrid Systems</a:t>
          </a:r>
        </a:p>
      </dgm:t>
    </dgm:pt>
    <dgm:pt modelId="{88D4E9F3-694C-6343-B8E4-92E6F19C6A81}" type="parTrans" cxnId="{0968F7F7-E657-9B4E-8DCA-4A2E460797BD}">
      <dgm:prSet/>
      <dgm:spPr/>
      <dgm:t>
        <a:bodyPr/>
        <a:lstStyle/>
        <a:p>
          <a:endParaRPr lang="en-GB"/>
        </a:p>
      </dgm:t>
    </dgm:pt>
    <dgm:pt modelId="{443A9AF9-04E9-5840-AD95-CF73F3D28174}" type="sibTrans" cxnId="{0968F7F7-E657-9B4E-8DCA-4A2E460797BD}">
      <dgm:prSet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306" t="-3014" r="-85694" b="3014"/>
          </a:stretch>
        </a:blipFill>
      </dgm:spPr>
      <dgm:t>
        <a:bodyPr/>
        <a:lstStyle/>
        <a:p>
          <a:endParaRPr lang="en-GB"/>
        </a:p>
      </dgm:t>
    </dgm:pt>
    <dgm:pt modelId="{8853A452-854E-114E-81E0-B42A9B0ABCB7}">
      <dgm:prSet phldrT="[Text]"/>
      <dgm:spPr/>
      <dgm:t>
        <a:bodyPr/>
        <a:lstStyle/>
        <a:p>
          <a:r>
            <a:rPr lang="en-GB" dirty="0"/>
            <a:t>Quantum Information</a:t>
          </a:r>
        </a:p>
      </dgm:t>
    </dgm:pt>
    <dgm:pt modelId="{45EF155F-81EB-A144-BE76-DC768CE45377}" type="parTrans" cxnId="{1B6468EC-85F1-FF44-9382-7CC0FE17E011}">
      <dgm:prSet/>
      <dgm:spPr/>
      <dgm:t>
        <a:bodyPr/>
        <a:lstStyle/>
        <a:p>
          <a:endParaRPr lang="en-GB"/>
        </a:p>
      </dgm:t>
    </dgm:pt>
    <dgm:pt modelId="{E708902E-700F-B348-9D34-6D74897CA7FD}" type="sibTrans" cxnId="{1B6468EC-85F1-FF44-9382-7CC0FE17E011}">
      <dgm:prSet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81" t="-1257" r="-159919" b="1257"/>
          </a:stretch>
        </a:blipFill>
      </dgm:spPr>
      <dgm:t>
        <a:bodyPr/>
        <a:lstStyle/>
        <a:p>
          <a:endParaRPr lang="en-GB"/>
        </a:p>
      </dgm:t>
    </dgm:pt>
    <dgm:pt modelId="{32389A22-2D4D-3940-8527-B8CE48C4224D}">
      <dgm:prSet/>
      <dgm:spPr/>
      <dgm:t>
        <a:bodyPr/>
        <a:lstStyle/>
        <a:p>
          <a:r>
            <a:rPr lang="en-GB" dirty="0"/>
            <a:t>Amplifiers</a:t>
          </a:r>
        </a:p>
      </dgm:t>
    </dgm:pt>
    <dgm:pt modelId="{C3689D63-ACEA-C246-906F-395BE22C50FF}" type="parTrans" cxnId="{DBC1F362-2DE4-2749-9A58-12AAD50539AD}">
      <dgm:prSet/>
      <dgm:spPr/>
      <dgm:t>
        <a:bodyPr/>
        <a:lstStyle/>
        <a:p>
          <a:endParaRPr lang="en-GB"/>
        </a:p>
      </dgm:t>
    </dgm:pt>
    <dgm:pt modelId="{2D345915-EAC7-B841-9100-41D251355B26}" type="sibTrans" cxnId="{DBC1F362-2DE4-2749-9A58-12AAD50539AD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2000" r="-132000"/>
          </a:stretch>
        </a:blipFill>
      </dgm:spPr>
      <dgm:t>
        <a:bodyPr/>
        <a:lstStyle/>
        <a:p>
          <a:endParaRPr lang="en-GB"/>
        </a:p>
      </dgm:t>
    </dgm:pt>
    <dgm:pt modelId="{CD0694FC-6715-2F43-91C8-DF58C0977548}">
      <dgm:prSet/>
      <dgm:spPr/>
      <dgm:t>
        <a:bodyPr/>
        <a:lstStyle/>
        <a:p>
          <a:r>
            <a:rPr lang="en-GB" dirty="0"/>
            <a:t>Analogues</a:t>
          </a:r>
        </a:p>
      </dgm:t>
    </dgm:pt>
    <dgm:pt modelId="{27D79197-8C85-F145-806C-2B2832B6A1C7}" type="parTrans" cxnId="{20122FC4-8033-BB44-97FA-210D755397C2}">
      <dgm:prSet/>
      <dgm:spPr/>
      <dgm:t>
        <a:bodyPr/>
        <a:lstStyle/>
        <a:p>
          <a:endParaRPr lang="en-GB"/>
        </a:p>
      </dgm:t>
    </dgm:pt>
    <dgm:pt modelId="{88B3F6CA-4EE3-F042-8843-EB75806637A3}" type="sibTrans" cxnId="{20122FC4-8033-BB44-97FA-210D755397C2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  <dgm:t>
        <a:bodyPr/>
        <a:lstStyle/>
        <a:p>
          <a:endParaRPr lang="en-GB"/>
        </a:p>
      </dgm:t>
    </dgm:pt>
    <dgm:pt modelId="{42E75CC2-E716-CC4C-81F0-53DFB94853D6}" type="pres">
      <dgm:prSet presAssocID="{2172F059-21BC-0441-9002-959220304B46}" presName="Name0" presStyleCnt="0">
        <dgm:presLayoutVars>
          <dgm:chMax val="8"/>
          <dgm:chPref val="8"/>
          <dgm:dir/>
        </dgm:presLayoutVars>
      </dgm:prSet>
      <dgm:spPr/>
    </dgm:pt>
    <dgm:pt modelId="{7FCC6E04-4B51-F044-96D2-D263F35401DD}" type="pres">
      <dgm:prSet presAssocID="{7D4E64C7-EDAD-F04D-9931-71883EAD380B}" presName="parent_text_1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1C3CE68F-6FF0-A149-8CF1-EF28DF56E461}" type="pres">
      <dgm:prSet presAssocID="{7D4E64C7-EDAD-F04D-9931-71883EAD380B}" presName="image_accent_1" presStyleCnt="0"/>
      <dgm:spPr/>
    </dgm:pt>
    <dgm:pt modelId="{797B9676-83DE-0A4C-B560-C122F05243C1}" type="pres">
      <dgm:prSet presAssocID="{7D4E64C7-EDAD-F04D-9931-71883EAD380B}" presName="imageAccentRepeatNode" presStyleLbl="alignNode1" presStyleIdx="0" presStyleCnt="9"/>
      <dgm:spPr/>
    </dgm:pt>
    <dgm:pt modelId="{82E109F3-56E9-F446-A9E8-11EA8039C9D8}" type="pres">
      <dgm:prSet presAssocID="{7D4E64C7-EDAD-F04D-9931-71883EAD380B}" presName="accent_1" presStyleLbl="alignNode1" presStyleIdx="1" presStyleCnt="9"/>
      <dgm:spPr/>
    </dgm:pt>
    <dgm:pt modelId="{2CCE6548-67CB-0543-8669-FC5636A74557}" type="pres">
      <dgm:prSet presAssocID="{A30A0452-75BB-D544-827C-3B36D758C62D}" presName="image_1" presStyleCnt="0"/>
      <dgm:spPr/>
    </dgm:pt>
    <dgm:pt modelId="{F7F39E39-99CF-744B-BF24-02E10095401A}" type="pres">
      <dgm:prSet presAssocID="{A30A0452-75BB-D544-827C-3B36D758C62D}" presName="imageRepeatNode" presStyleLbl="fgImgPlace1" presStyleIdx="0" presStyleCnt="5"/>
      <dgm:spPr/>
    </dgm:pt>
    <dgm:pt modelId="{F9017B02-4CE1-BE4B-A217-025DA59FCD34}" type="pres">
      <dgm:prSet presAssocID="{337585CF-4987-8F4B-B535-6A15B45C7981}" presName="parent_text_2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77C7762E-0C98-944F-BC7C-9534C026F5C5}" type="pres">
      <dgm:prSet presAssocID="{337585CF-4987-8F4B-B535-6A15B45C7981}" presName="image_accent_2" presStyleCnt="0"/>
      <dgm:spPr/>
    </dgm:pt>
    <dgm:pt modelId="{D7563143-F77A-4847-9DD8-766471445124}" type="pres">
      <dgm:prSet presAssocID="{337585CF-4987-8F4B-B535-6A15B45C7981}" presName="imageAccentRepeatNode" presStyleLbl="alignNode1" presStyleIdx="2" presStyleCnt="9"/>
      <dgm:spPr/>
    </dgm:pt>
    <dgm:pt modelId="{34A387B3-BE4D-6A48-91D8-3D417F22B2CC}" type="pres">
      <dgm:prSet presAssocID="{443A9AF9-04E9-5840-AD95-CF73F3D28174}" presName="image_2" presStyleCnt="0"/>
      <dgm:spPr/>
    </dgm:pt>
    <dgm:pt modelId="{496772FA-C041-804F-85FF-902C9CBD3552}" type="pres">
      <dgm:prSet presAssocID="{443A9AF9-04E9-5840-AD95-CF73F3D28174}" presName="imageRepeatNode" presStyleLbl="fgImgPlace1" presStyleIdx="1" presStyleCnt="5"/>
      <dgm:spPr/>
    </dgm:pt>
    <dgm:pt modelId="{0A88533A-CE17-1440-9883-FDBF28FF61DE}" type="pres">
      <dgm:prSet presAssocID="{CD0694FC-6715-2F43-91C8-DF58C0977548}" presName="image_accent_3" presStyleCnt="0"/>
      <dgm:spPr/>
    </dgm:pt>
    <dgm:pt modelId="{56A2B138-838B-E945-BEB7-41B4E4938E0D}" type="pres">
      <dgm:prSet presAssocID="{CD0694FC-6715-2F43-91C8-DF58C0977548}" presName="imageAccentRepeatNode" presStyleLbl="alignNode1" presStyleIdx="3" presStyleCnt="9"/>
      <dgm:spPr/>
    </dgm:pt>
    <dgm:pt modelId="{7A9F0239-C9E5-D749-916F-5858E2F2655D}" type="pres">
      <dgm:prSet presAssocID="{CD0694FC-6715-2F43-91C8-DF58C0977548}" presName="parent_text_3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5A720503-186E-9449-9093-DBC81F91C49C}" type="pres">
      <dgm:prSet presAssocID="{CD0694FC-6715-2F43-91C8-DF58C0977548}" presName="accent_2" presStyleLbl="alignNode1" presStyleIdx="4" presStyleCnt="9"/>
      <dgm:spPr/>
    </dgm:pt>
    <dgm:pt modelId="{66D153C0-B750-6646-8EED-9EC870F5C6F7}" type="pres">
      <dgm:prSet presAssocID="{CD0694FC-6715-2F43-91C8-DF58C0977548}" presName="accent_3" presStyleLbl="alignNode1" presStyleIdx="5" presStyleCnt="9"/>
      <dgm:spPr/>
    </dgm:pt>
    <dgm:pt modelId="{04A5FE32-C794-7942-8C0C-2FF87E231796}" type="pres">
      <dgm:prSet presAssocID="{88B3F6CA-4EE3-F042-8843-EB75806637A3}" presName="image_3" presStyleCnt="0"/>
      <dgm:spPr/>
    </dgm:pt>
    <dgm:pt modelId="{7EFD6329-4E48-6A42-A260-71A7C0BCFFF3}" type="pres">
      <dgm:prSet presAssocID="{88B3F6CA-4EE3-F042-8843-EB75806637A3}" presName="imageRepeatNode" presStyleLbl="fgImgPlace1" presStyleIdx="2" presStyleCnt="5"/>
      <dgm:spPr/>
    </dgm:pt>
    <dgm:pt modelId="{A175535A-F874-CE4B-8DF9-AFFB22AEB5DE}" type="pres">
      <dgm:prSet presAssocID="{8853A452-854E-114E-81E0-B42A9B0ABCB7}" presName="image_accent_4" presStyleCnt="0"/>
      <dgm:spPr/>
    </dgm:pt>
    <dgm:pt modelId="{52F214C1-C503-6F49-B2B7-C8F620FEB8D0}" type="pres">
      <dgm:prSet presAssocID="{8853A452-854E-114E-81E0-B42A9B0ABCB7}" presName="imageAccentRepeatNode" presStyleLbl="alignNode1" presStyleIdx="6" presStyleCnt="9"/>
      <dgm:spPr/>
    </dgm:pt>
    <dgm:pt modelId="{61B582BA-78C8-FC42-A519-A11E8ECAF027}" type="pres">
      <dgm:prSet presAssocID="{8853A452-854E-114E-81E0-B42A9B0ABCB7}" presName="parent_text_4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A8E494DF-85ED-2845-9B6E-13B7579F20C3}" type="pres">
      <dgm:prSet presAssocID="{8853A452-854E-114E-81E0-B42A9B0ABCB7}" presName="accent_4" presStyleLbl="alignNode1" presStyleIdx="7" presStyleCnt="9"/>
      <dgm:spPr/>
    </dgm:pt>
    <dgm:pt modelId="{7FA604DE-0DB8-524D-88B0-84EA04731344}" type="pres">
      <dgm:prSet presAssocID="{E708902E-700F-B348-9D34-6D74897CA7FD}" presName="image_4" presStyleCnt="0"/>
      <dgm:spPr/>
    </dgm:pt>
    <dgm:pt modelId="{8E14B512-61C7-7D41-92DC-194DFE3B0284}" type="pres">
      <dgm:prSet presAssocID="{E708902E-700F-B348-9D34-6D74897CA7FD}" presName="imageRepeatNode" presStyleLbl="fgImgPlace1" presStyleIdx="3" presStyleCnt="5"/>
      <dgm:spPr/>
    </dgm:pt>
    <dgm:pt modelId="{39D55B55-1654-7A4B-B7BF-14CA144725B0}" type="pres">
      <dgm:prSet presAssocID="{32389A22-2D4D-3940-8527-B8CE48C4224D}" presName="image_accent_5" presStyleCnt="0"/>
      <dgm:spPr/>
    </dgm:pt>
    <dgm:pt modelId="{1E901933-69BA-9441-A80F-DEF168E11692}" type="pres">
      <dgm:prSet presAssocID="{32389A22-2D4D-3940-8527-B8CE48C4224D}" presName="imageAccentRepeatNode" presStyleLbl="alignNode1" presStyleIdx="8" presStyleCnt="9"/>
      <dgm:spPr/>
    </dgm:pt>
    <dgm:pt modelId="{675F271C-270F-AA4A-984C-D455A513890D}" type="pres">
      <dgm:prSet presAssocID="{32389A22-2D4D-3940-8527-B8CE48C4224D}" presName="parent_text_5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1C4914E3-533D-9E4B-B111-41DEBE2CDE71}" type="pres">
      <dgm:prSet presAssocID="{2D345915-EAC7-B841-9100-41D251355B26}" presName="image_5" presStyleCnt="0"/>
      <dgm:spPr/>
    </dgm:pt>
    <dgm:pt modelId="{3152A6CB-D64E-994A-8C13-95723615C156}" type="pres">
      <dgm:prSet presAssocID="{2D345915-EAC7-B841-9100-41D251355B26}" presName="imageRepeatNode" presStyleLbl="fgImgPlace1" presStyleIdx="4" presStyleCnt="5" custScaleY="99834"/>
      <dgm:spPr/>
    </dgm:pt>
  </dgm:ptLst>
  <dgm:cxnLst>
    <dgm:cxn modelId="{F933AA0A-2BB2-3742-B708-EB9AAFA238FA}" type="presOf" srcId="{88B3F6CA-4EE3-F042-8843-EB75806637A3}" destId="{7EFD6329-4E48-6A42-A260-71A7C0BCFFF3}" srcOrd="0" destOrd="0" presId="urn:microsoft.com/office/officeart/2008/layout/BubblePictureList"/>
    <dgm:cxn modelId="{64FE7E15-C4A1-BD47-80C1-9E04AAEB3301}" type="presOf" srcId="{CD0694FC-6715-2F43-91C8-DF58C0977548}" destId="{7A9F0239-C9E5-D749-916F-5858E2F2655D}" srcOrd="0" destOrd="0" presId="urn:microsoft.com/office/officeart/2008/layout/BubblePictureList"/>
    <dgm:cxn modelId="{222E8938-1DAA-9847-8552-6E121EBA8332}" type="presOf" srcId="{7D4E64C7-EDAD-F04D-9931-71883EAD380B}" destId="{7FCC6E04-4B51-F044-96D2-D263F35401DD}" srcOrd="0" destOrd="0" presId="urn:microsoft.com/office/officeart/2008/layout/BubblePictureList"/>
    <dgm:cxn modelId="{9DA7E44C-9E48-E849-8D02-B835DAA24C83}" type="presOf" srcId="{32389A22-2D4D-3940-8527-B8CE48C4224D}" destId="{675F271C-270F-AA4A-984C-D455A513890D}" srcOrd="0" destOrd="0" presId="urn:microsoft.com/office/officeart/2008/layout/BubblePictureList"/>
    <dgm:cxn modelId="{6559BB58-7860-3240-B265-1008EDAB7E1E}" type="presOf" srcId="{2D345915-EAC7-B841-9100-41D251355B26}" destId="{3152A6CB-D64E-994A-8C13-95723615C156}" srcOrd="0" destOrd="0" presId="urn:microsoft.com/office/officeart/2008/layout/BubblePictureList"/>
    <dgm:cxn modelId="{DBC1F362-2DE4-2749-9A58-12AAD50539AD}" srcId="{2172F059-21BC-0441-9002-959220304B46}" destId="{32389A22-2D4D-3940-8527-B8CE48C4224D}" srcOrd="4" destOrd="0" parTransId="{C3689D63-ACEA-C246-906F-395BE22C50FF}" sibTransId="{2D345915-EAC7-B841-9100-41D251355B26}"/>
    <dgm:cxn modelId="{AD60C167-870B-2C41-98A2-A6A70BE677A5}" type="presOf" srcId="{E708902E-700F-B348-9D34-6D74897CA7FD}" destId="{8E14B512-61C7-7D41-92DC-194DFE3B0284}" srcOrd="0" destOrd="0" presId="urn:microsoft.com/office/officeart/2008/layout/BubblePictureList"/>
    <dgm:cxn modelId="{D44EF889-EA98-0040-8647-0BE1E98D295A}" srcId="{2172F059-21BC-0441-9002-959220304B46}" destId="{7D4E64C7-EDAD-F04D-9931-71883EAD380B}" srcOrd="0" destOrd="0" parTransId="{262A7297-DC9D-E945-898C-DDFB019ED633}" sibTransId="{A30A0452-75BB-D544-827C-3B36D758C62D}"/>
    <dgm:cxn modelId="{D05C56B6-CE2B-E04D-96B3-1C903C146FAA}" type="presOf" srcId="{A30A0452-75BB-D544-827C-3B36D758C62D}" destId="{F7F39E39-99CF-744B-BF24-02E10095401A}" srcOrd="0" destOrd="0" presId="urn:microsoft.com/office/officeart/2008/layout/BubblePictureList"/>
    <dgm:cxn modelId="{20122FC4-8033-BB44-97FA-210D755397C2}" srcId="{2172F059-21BC-0441-9002-959220304B46}" destId="{CD0694FC-6715-2F43-91C8-DF58C0977548}" srcOrd="2" destOrd="0" parTransId="{27D79197-8C85-F145-806C-2B2832B6A1C7}" sibTransId="{88B3F6CA-4EE3-F042-8843-EB75806637A3}"/>
    <dgm:cxn modelId="{C14E07CD-A010-FE44-95D6-5EB5DBA5ADCA}" type="presOf" srcId="{2172F059-21BC-0441-9002-959220304B46}" destId="{42E75CC2-E716-CC4C-81F0-53DFB94853D6}" srcOrd="0" destOrd="0" presId="urn:microsoft.com/office/officeart/2008/layout/BubblePictureList"/>
    <dgm:cxn modelId="{1B6468EC-85F1-FF44-9382-7CC0FE17E011}" srcId="{2172F059-21BC-0441-9002-959220304B46}" destId="{8853A452-854E-114E-81E0-B42A9B0ABCB7}" srcOrd="3" destOrd="0" parTransId="{45EF155F-81EB-A144-BE76-DC768CE45377}" sibTransId="{E708902E-700F-B348-9D34-6D74897CA7FD}"/>
    <dgm:cxn modelId="{BA7F42F1-2066-1948-B5DA-0D4138C1167F}" type="presOf" srcId="{443A9AF9-04E9-5840-AD95-CF73F3D28174}" destId="{496772FA-C041-804F-85FF-902C9CBD3552}" srcOrd="0" destOrd="0" presId="urn:microsoft.com/office/officeart/2008/layout/BubblePictureList"/>
    <dgm:cxn modelId="{D8EC0AF2-50AB-6A46-83ED-7027B0D20160}" type="presOf" srcId="{8853A452-854E-114E-81E0-B42A9B0ABCB7}" destId="{61B582BA-78C8-FC42-A519-A11E8ECAF027}" srcOrd="0" destOrd="0" presId="urn:microsoft.com/office/officeart/2008/layout/BubblePictureList"/>
    <dgm:cxn modelId="{0968F7F7-E657-9B4E-8DCA-4A2E460797BD}" srcId="{2172F059-21BC-0441-9002-959220304B46}" destId="{337585CF-4987-8F4B-B535-6A15B45C7981}" srcOrd="1" destOrd="0" parTransId="{88D4E9F3-694C-6343-B8E4-92E6F19C6A81}" sibTransId="{443A9AF9-04E9-5840-AD95-CF73F3D28174}"/>
    <dgm:cxn modelId="{958C05FB-BC50-594C-B959-D892CAE0A18C}" type="presOf" srcId="{337585CF-4987-8F4B-B535-6A15B45C7981}" destId="{F9017B02-4CE1-BE4B-A217-025DA59FCD34}" srcOrd="0" destOrd="0" presId="urn:microsoft.com/office/officeart/2008/layout/BubblePictureList"/>
    <dgm:cxn modelId="{01A338FD-DF65-A143-9B75-9B4DEC4F0EEE}" type="presParOf" srcId="{42E75CC2-E716-CC4C-81F0-53DFB94853D6}" destId="{7FCC6E04-4B51-F044-96D2-D263F35401DD}" srcOrd="0" destOrd="0" presId="urn:microsoft.com/office/officeart/2008/layout/BubblePictureList"/>
    <dgm:cxn modelId="{A2CE3CBA-D333-AC4F-9192-2DD35536BA2E}" type="presParOf" srcId="{42E75CC2-E716-CC4C-81F0-53DFB94853D6}" destId="{1C3CE68F-6FF0-A149-8CF1-EF28DF56E461}" srcOrd="1" destOrd="0" presId="urn:microsoft.com/office/officeart/2008/layout/BubblePictureList"/>
    <dgm:cxn modelId="{97B0602F-1A64-7042-B741-4C6A29D76743}" type="presParOf" srcId="{1C3CE68F-6FF0-A149-8CF1-EF28DF56E461}" destId="{797B9676-83DE-0A4C-B560-C122F05243C1}" srcOrd="0" destOrd="0" presId="urn:microsoft.com/office/officeart/2008/layout/BubblePictureList"/>
    <dgm:cxn modelId="{AC134A0F-17B0-F34C-A95A-85C807FAEE18}" type="presParOf" srcId="{42E75CC2-E716-CC4C-81F0-53DFB94853D6}" destId="{82E109F3-56E9-F446-A9E8-11EA8039C9D8}" srcOrd="2" destOrd="0" presId="urn:microsoft.com/office/officeart/2008/layout/BubblePictureList"/>
    <dgm:cxn modelId="{EF841369-4015-D34B-A3D3-E3BA380C4C25}" type="presParOf" srcId="{42E75CC2-E716-CC4C-81F0-53DFB94853D6}" destId="{2CCE6548-67CB-0543-8669-FC5636A74557}" srcOrd="3" destOrd="0" presId="urn:microsoft.com/office/officeart/2008/layout/BubblePictureList"/>
    <dgm:cxn modelId="{191F5F93-A0D7-7E4D-AA77-36A3F6050B6C}" type="presParOf" srcId="{2CCE6548-67CB-0543-8669-FC5636A74557}" destId="{F7F39E39-99CF-744B-BF24-02E10095401A}" srcOrd="0" destOrd="0" presId="urn:microsoft.com/office/officeart/2008/layout/BubblePictureList"/>
    <dgm:cxn modelId="{913B9DED-5BF9-0140-A76C-3E8607CECBCF}" type="presParOf" srcId="{42E75CC2-E716-CC4C-81F0-53DFB94853D6}" destId="{F9017B02-4CE1-BE4B-A217-025DA59FCD34}" srcOrd="4" destOrd="0" presId="urn:microsoft.com/office/officeart/2008/layout/BubblePictureList"/>
    <dgm:cxn modelId="{306B2094-B3E5-5F42-A21B-4E8EEAFFD888}" type="presParOf" srcId="{42E75CC2-E716-CC4C-81F0-53DFB94853D6}" destId="{77C7762E-0C98-944F-BC7C-9534C026F5C5}" srcOrd="5" destOrd="0" presId="urn:microsoft.com/office/officeart/2008/layout/BubblePictureList"/>
    <dgm:cxn modelId="{524F6076-D42A-F24C-9CC0-B915A77711D8}" type="presParOf" srcId="{77C7762E-0C98-944F-BC7C-9534C026F5C5}" destId="{D7563143-F77A-4847-9DD8-766471445124}" srcOrd="0" destOrd="0" presId="urn:microsoft.com/office/officeart/2008/layout/BubblePictureList"/>
    <dgm:cxn modelId="{87009D68-A434-E048-8E26-37051BC1AEA0}" type="presParOf" srcId="{42E75CC2-E716-CC4C-81F0-53DFB94853D6}" destId="{34A387B3-BE4D-6A48-91D8-3D417F22B2CC}" srcOrd="6" destOrd="0" presId="urn:microsoft.com/office/officeart/2008/layout/BubblePictureList"/>
    <dgm:cxn modelId="{6D2CDDF9-6A91-8A44-9F95-A6A0CA654C8C}" type="presParOf" srcId="{34A387B3-BE4D-6A48-91D8-3D417F22B2CC}" destId="{496772FA-C041-804F-85FF-902C9CBD3552}" srcOrd="0" destOrd="0" presId="urn:microsoft.com/office/officeart/2008/layout/BubblePictureList"/>
    <dgm:cxn modelId="{42820F18-170C-B340-848D-5F8B525F9539}" type="presParOf" srcId="{42E75CC2-E716-CC4C-81F0-53DFB94853D6}" destId="{0A88533A-CE17-1440-9883-FDBF28FF61DE}" srcOrd="7" destOrd="0" presId="urn:microsoft.com/office/officeart/2008/layout/BubblePictureList"/>
    <dgm:cxn modelId="{03C134FE-9EAE-D046-B303-7575724E84DE}" type="presParOf" srcId="{0A88533A-CE17-1440-9883-FDBF28FF61DE}" destId="{56A2B138-838B-E945-BEB7-41B4E4938E0D}" srcOrd="0" destOrd="0" presId="urn:microsoft.com/office/officeart/2008/layout/BubblePictureList"/>
    <dgm:cxn modelId="{96381A84-A09E-3D48-A2BB-A232BEA2E8EA}" type="presParOf" srcId="{42E75CC2-E716-CC4C-81F0-53DFB94853D6}" destId="{7A9F0239-C9E5-D749-916F-5858E2F2655D}" srcOrd="8" destOrd="0" presId="urn:microsoft.com/office/officeart/2008/layout/BubblePictureList"/>
    <dgm:cxn modelId="{D02C1399-924C-E34B-B6BF-8E793D3807A2}" type="presParOf" srcId="{42E75CC2-E716-CC4C-81F0-53DFB94853D6}" destId="{5A720503-186E-9449-9093-DBC81F91C49C}" srcOrd="9" destOrd="0" presId="urn:microsoft.com/office/officeart/2008/layout/BubblePictureList"/>
    <dgm:cxn modelId="{AB422AC8-8EBC-B141-A533-F75B70220132}" type="presParOf" srcId="{42E75CC2-E716-CC4C-81F0-53DFB94853D6}" destId="{66D153C0-B750-6646-8EED-9EC870F5C6F7}" srcOrd="10" destOrd="0" presId="urn:microsoft.com/office/officeart/2008/layout/BubblePictureList"/>
    <dgm:cxn modelId="{51D8D5BD-483C-8644-BBD8-A874E014C23B}" type="presParOf" srcId="{42E75CC2-E716-CC4C-81F0-53DFB94853D6}" destId="{04A5FE32-C794-7942-8C0C-2FF87E231796}" srcOrd="11" destOrd="0" presId="urn:microsoft.com/office/officeart/2008/layout/BubblePictureList"/>
    <dgm:cxn modelId="{402E1546-24D7-6A45-AA4F-F0FD65C6A98C}" type="presParOf" srcId="{04A5FE32-C794-7942-8C0C-2FF87E231796}" destId="{7EFD6329-4E48-6A42-A260-71A7C0BCFFF3}" srcOrd="0" destOrd="0" presId="urn:microsoft.com/office/officeart/2008/layout/BubblePictureList"/>
    <dgm:cxn modelId="{DE458BD6-9F4F-6C45-AD98-85F4D5C15831}" type="presParOf" srcId="{42E75CC2-E716-CC4C-81F0-53DFB94853D6}" destId="{A175535A-F874-CE4B-8DF9-AFFB22AEB5DE}" srcOrd="12" destOrd="0" presId="urn:microsoft.com/office/officeart/2008/layout/BubblePictureList"/>
    <dgm:cxn modelId="{93A6B52E-0A62-1344-A7A2-6862E6524235}" type="presParOf" srcId="{A175535A-F874-CE4B-8DF9-AFFB22AEB5DE}" destId="{52F214C1-C503-6F49-B2B7-C8F620FEB8D0}" srcOrd="0" destOrd="0" presId="urn:microsoft.com/office/officeart/2008/layout/BubblePictureList"/>
    <dgm:cxn modelId="{EA0FF975-02AD-DF44-AEAA-A7BADCD79106}" type="presParOf" srcId="{42E75CC2-E716-CC4C-81F0-53DFB94853D6}" destId="{61B582BA-78C8-FC42-A519-A11E8ECAF027}" srcOrd="13" destOrd="0" presId="urn:microsoft.com/office/officeart/2008/layout/BubblePictureList"/>
    <dgm:cxn modelId="{B6A0258C-B66B-4244-A456-22391E373D73}" type="presParOf" srcId="{42E75CC2-E716-CC4C-81F0-53DFB94853D6}" destId="{A8E494DF-85ED-2845-9B6E-13B7579F20C3}" srcOrd="14" destOrd="0" presId="urn:microsoft.com/office/officeart/2008/layout/BubblePictureList"/>
    <dgm:cxn modelId="{EC577D22-602E-3147-B1A3-EB8B3C160691}" type="presParOf" srcId="{42E75CC2-E716-CC4C-81F0-53DFB94853D6}" destId="{7FA604DE-0DB8-524D-88B0-84EA04731344}" srcOrd="15" destOrd="0" presId="urn:microsoft.com/office/officeart/2008/layout/BubblePictureList"/>
    <dgm:cxn modelId="{3ACF8113-1719-4949-B363-D9D146999455}" type="presParOf" srcId="{7FA604DE-0DB8-524D-88B0-84EA04731344}" destId="{8E14B512-61C7-7D41-92DC-194DFE3B0284}" srcOrd="0" destOrd="0" presId="urn:microsoft.com/office/officeart/2008/layout/BubblePictureList"/>
    <dgm:cxn modelId="{213F130F-061F-9743-8373-813328444160}" type="presParOf" srcId="{42E75CC2-E716-CC4C-81F0-53DFB94853D6}" destId="{39D55B55-1654-7A4B-B7BF-14CA144725B0}" srcOrd="16" destOrd="0" presId="urn:microsoft.com/office/officeart/2008/layout/BubblePictureList"/>
    <dgm:cxn modelId="{9EED1174-D6D2-A04D-AA4D-70542021F85A}" type="presParOf" srcId="{39D55B55-1654-7A4B-B7BF-14CA144725B0}" destId="{1E901933-69BA-9441-A80F-DEF168E11692}" srcOrd="0" destOrd="0" presId="urn:microsoft.com/office/officeart/2008/layout/BubblePictureList"/>
    <dgm:cxn modelId="{A6117B67-4D0E-DF4A-B0A8-F8BD997D7681}" type="presParOf" srcId="{42E75CC2-E716-CC4C-81F0-53DFB94853D6}" destId="{675F271C-270F-AA4A-984C-D455A513890D}" srcOrd="17" destOrd="0" presId="urn:microsoft.com/office/officeart/2008/layout/BubblePictureList"/>
    <dgm:cxn modelId="{E7864DEC-111A-0747-A2C6-A70B44895EEE}" type="presParOf" srcId="{42E75CC2-E716-CC4C-81F0-53DFB94853D6}" destId="{1C4914E3-533D-9E4B-B111-41DEBE2CDE71}" srcOrd="18" destOrd="0" presId="urn:microsoft.com/office/officeart/2008/layout/BubblePictureList"/>
    <dgm:cxn modelId="{17A7DE24-ADF6-F249-BDD3-7A3E85EAC2E7}" type="presParOf" srcId="{1C4914E3-533D-9E4B-B111-41DEBE2CDE71}" destId="{3152A6CB-D64E-994A-8C13-95723615C156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27F93F-5CA3-B346-B285-FAE827AB74C2}" type="doc">
      <dgm:prSet loTypeId="urn:microsoft.com/office/officeart/2008/layout/CircularPictureCallou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363ACDA-BDA5-BB4E-96BE-4302519ADFCB}">
      <dgm:prSet phldrT="[Text]"/>
      <dgm:spPr/>
      <dgm:t>
        <a:bodyPr/>
        <a:lstStyle/>
        <a:p>
          <a:r>
            <a:rPr lang="en-GB" dirty="0"/>
            <a:t>Photons</a:t>
          </a:r>
        </a:p>
      </dgm:t>
    </dgm:pt>
    <dgm:pt modelId="{E42BF4D2-6252-554F-84E9-61732C4928AF}" type="parTrans" cxnId="{4C0589AB-DA1B-4241-8C9C-F2123CC7C432}">
      <dgm:prSet/>
      <dgm:spPr/>
      <dgm:t>
        <a:bodyPr/>
        <a:lstStyle/>
        <a:p>
          <a:endParaRPr lang="en-GB"/>
        </a:p>
      </dgm:t>
    </dgm:pt>
    <dgm:pt modelId="{6CDBA31B-8795-D54A-8AB9-32D4A806B9EA}" type="sibTrans" cxnId="{4C0589AB-DA1B-4241-8C9C-F2123CC7C432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  <dgm:t>
        <a:bodyPr/>
        <a:lstStyle/>
        <a:p>
          <a:endParaRPr lang="en-GB"/>
        </a:p>
      </dgm:t>
    </dgm:pt>
    <dgm:pt modelId="{7E75D2AD-1ECB-2446-BBA9-474FA041AEC3}">
      <dgm:prSet phldrT="[Text]"/>
      <dgm:spPr/>
      <dgm:t>
        <a:bodyPr/>
        <a:lstStyle/>
        <a:p>
          <a:r>
            <a:rPr lang="en-GB" dirty="0"/>
            <a:t>Magnons</a:t>
          </a:r>
        </a:p>
      </dgm:t>
    </dgm:pt>
    <dgm:pt modelId="{A8C0D65D-A246-3543-9B21-A42B92BCB02B}" type="parTrans" cxnId="{79CE5A27-32CD-1D42-A504-0F7EA1D50A4B}">
      <dgm:prSet/>
      <dgm:spPr/>
      <dgm:t>
        <a:bodyPr/>
        <a:lstStyle/>
        <a:p>
          <a:endParaRPr lang="en-GB"/>
        </a:p>
      </dgm:t>
    </dgm:pt>
    <dgm:pt modelId="{16F50156-7644-E94A-BEF8-553859B1D665}" type="sibTrans" cxnId="{79CE5A27-32CD-1D42-A504-0F7EA1D50A4B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  <dgm:t>
        <a:bodyPr/>
        <a:lstStyle/>
        <a:p>
          <a:endParaRPr lang="en-GB"/>
        </a:p>
      </dgm:t>
    </dgm:pt>
    <dgm:pt modelId="{375032D1-C742-894F-8ABF-C285D3404A8B}">
      <dgm:prSet phldrT="[Text]"/>
      <dgm:spPr/>
      <dgm:t>
        <a:bodyPr/>
        <a:lstStyle/>
        <a:p>
          <a:r>
            <a:rPr lang="en-GB" dirty="0"/>
            <a:t>Phonons</a:t>
          </a:r>
        </a:p>
      </dgm:t>
    </dgm:pt>
    <dgm:pt modelId="{958FB4F8-CFE7-B446-B7CF-D5B00C840DA0}" type="parTrans" cxnId="{ECE8FFC0-E37A-264B-8F69-794E782EF8F7}">
      <dgm:prSet/>
      <dgm:spPr/>
      <dgm:t>
        <a:bodyPr/>
        <a:lstStyle/>
        <a:p>
          <a:endParaRPr lang="en-GB"/>
        </a:p>
      </dgm:t>
    </dgm:pt>
    <dgm:pt modelId="{4FEF840B-1C0C-AA41-BA13-916E48E0B9EB}" type="sibTrans" cxnId="{ECE8FFC0-E37A-264B-8F69-794E782EF8F7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  <dgm:t>
        <a:bodyPr/>
        <a:lstStyle/>
        <a:p>
          <a:endParaRPr lang="en-GB"/>
        </a:p>
      </dgm:t>
    </dgm:pt>
    <dgm:pt modelId="{0CBFDD9A-531D-6945-A461-679751803704}">
      <dgm:prSet phldrT="[Text]"/>
      <dgm:spPr/>
      <dgm:t>
        <a:bodyPr/>
        <a:lstStyle/>
        <a:p>
          <a:endParaRPr lang="en-GB" dirty="0"/>
        </a:p>
      </dgm:t>
    </dgm:pt>
    <dgm:pt modelId="{54DC4103-4233-7B4A-9CC9-CD3AEC0060CA}" type="parTrans" cxnId="{96849B20-7D1D-8943-9B90-0EC26B4FC76F}">
      <dgm:prSet/>
      <dgm:spPr/>
      <dgm:t>
        <a:bodyPr/>
        <a:lstStyle/>
        <a:p>
          <a:endParaRPr lang="en-GB"/>
        </a:p>
      </dgm:t>
    </dgm:pt>
    <dgm:pt modelId="{6E69D5F7-0C21-0D4F-8ACD-11F19739F9A6}" type="sibTrans" cxnId="{96849B20-7D1D-8943-9B90-0EC26B4FC76F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en-GB"/>
        </a:p>
      </dgm:t>
    </dgm:pt>
    <dgm:pt modelId="{F9E9957B-AF48-3944-84F9-91B398BC1554}" type="pres">
      <dgm:prSet presAssocID="{3527F93F-5CA3-B346-B285-FAE827AB74C2}" presName="Name0" presStyleCnt="0">
        <dgm:presLayoutVars>
          <dgm:chMax val="7"/>
          <dgm:chPref val="7"/>
          <dgm:dir/>
        </dgm:presLayoutVars>
      </dgm:prSet>
      <dgm:spPr/>
    </dgm:pt>
    <dgm:pt modelId="{C4C8DD34-9E73-4F46-8313-5A786B9532D7}" type="pres">
      <dgm:prSet presAssocID="{3527F93F-5CA3-B346-B285-FAE827AB74C2}" presName="Name1" presStyleCnt="0"/>
      <dgm:spPr/>
    </dgm:pt>
    <dgm:pt modelId="{19EAF79C-F23A-474C-8C0D-62D7EABD794F}" type="pres">
      <dgm:prSet presAssocID="{6E69D5F7-0C21-0D4F-8ACD-11F19739F9A6}" presName="picture_1" presStyleCnt="0"/>
      <dgm:spPr/>
    </dgm:pt>
    <dgm:pt modelId="{12AA2FAB-6646-F940-9F4E-72EB4E5C8E83}" type="pres">
      <dgm:prSet presAssocID="{6E69D5F7-0C21-0D4F-8ACD-11F19739F9A6}" presName="pictureRepeatNode" presStyleLbl="alignImgPlace1" presStyleIdx="0" presStyleCnt="4"/>
      <dgm:spPr/>
    </dgm:pt>
    <dgm:pt modelId="{A7D5545F-6972-D943-8350-69324358282A}" type="pres">
      <dgm:prSet presAssocID="{0CBFDD9A-531D-6945-A461-679751803704}" presName="text_1" presStyleLbl="node1" presStyleIdx="0" presStyleCnt="0">
        <dgm:presLayoutVars>
          <dgm:bulletEnabled val="1"/>
        </dgm:presLayoutVars>
      </dgm:prSet>
      <dgm:spPr/>
    </dgm:pt>
    <dgm:pt modelId="{1FE51161-2758-FF45-B5A1-F4CE2F5665C5}" type="pres">
      <dgm:prSet presAssocID="{6CDBA31B-8795-D54A-8AB9-32D4A806B9EA}" presName="picture_2" presStyleCnt="0"/>
      <dgm:spPr/>
    </dgm:pt>
    <dgm:pt modelId="{50EC533C-65B6-284E-8DA2-252BDD8C2DDA}" type="pres">
      <dgm:prSet presAssocID="{6CDBA31B-8795-D54A-8AB9-32D4A806B9EA}" presName="pictureRepeatNode" presStyleLbl="alignImgPlace1" presStyleIdx="1" presStyleCnt="4"/>
      <dgm:spPr/>
    </dgm:pt>
    <dgm:pt modelId="{E7CC1E2E-6AF7-514F-95E8-CE9959C506D9}" type="pres">
      <dgm:prSet presAssocID="{6363ACDA-BDA5-BB4E-96BE-4302519ADFCB}" presName="line_2" presStyleLbl="parChTrans1D1" presStyleIdx="0" presStyleCnt="3"/>
      <dgm:spPr/>
    </dgm:pt>
    <dgm:pt modelId="{2DCE59E7-D752-504C-8AF8-0030A9C2F236}" type="pres">
      <dgm:prSet presAssocID="{6363ACDA-BDA5-BB4E-96BE-4302519ADFCB}" presName="textparent_2" presStyleLbl="node1" presStyleIdx="0" presStyleCnt="0"/>
      <dgm:spPr/>
    </dgm:pt>
    <dgm:pt modelId="{B761728D-0002-4444-9E11-2E0FE51AD21C}" type="pres">
      <dgm:prSet presAssocID="{6363ACDA-BDA5-BB4E-96BE-4302519ADFCB}" presName="text_2" presStyleLbl="revTx" presStyleIdx="0" presStyleCnt="3">
        <dgm:presLayoutVars>
          <dgm:bulletEnabled val="1"/>
        </dgm:presLayoutVars>
      </dgm:prSet>
      <dgm:spPr/>
    </dgm:pt>
    <dgm:pt modelId="{B9D2C6A9-6E12-4440-94BE-828A6052434A}" type="pres">
      <dgm:prSet presAssocID="{16F50156-7644-E94A-BEF8-553859B1D665}" presName="picture_3" presStyleCnt="0"/>
      <dgm:spPr/>
    </dgm:pt>
    <dgm:pt modelId="{B61F0E53-8773-7A45-B5C6-D6B195B5FEDD}" type="pres">
      <dgm:prSet presAssocID="{16F50156-7644-E94A-BEF8-553859B1D665}" presName="pictureRepeatNode" presStyleLbl="alignImgPlace1" presStyleIdx="2" presStyleCnt="4"/>
      <dgm:spPr/>
    </dgm:pt>
    <dgm:pt modelId="{6C4A14ED-66AB-6E46-8A22-35D52E0ADC20}" type="pres">
      <dgm:prSet presAssocID="{7E75D2AD-1ECB-2446-BBA9-474FA041AEC3}" presName="line_3" presStyleLbl="parChTrans1D1" presStyleIdx="1" presStyleCnt="3"/>
      <dgm:spPr/>
    </dgm:pt>
    <dgm:pt modelId="{7EBF68BE-39F7-9144-A22A-4EE734434C53}" type="pres">
      <dgm:prSet presAssocID="{7E75D2AD-1ECB-2446-BBA9-474FA041AEC3}" presName="textparent_3" presStyleLbl="node1" presStyleIdx="0" presStyleCnt="0"/>
      <dgm:spPr/>
    </dgm:pt>
    <dgm:pt modelId="{AB6E507C-8C59-4D45-82F0-5AE8515F855B}" type="pres">
      <dgm:prSet presAssocID="{7E75D2AD-1ECB-2446-BBA9-474FA041AEC3}" presName="text_3" presStyleLbl="revTx" presStyleIdx="1" presStyleCnt="3">
        <dgm:presLayoutVars>
          <dgm:bulletEnabled val="1"/>
        </dgm:presLayoutVars>
      </dgm:prSet>
      <dgm:spPr/>
    </dgm:pt>
    <dgm:pt modelId="{8A7A725A-BB53-D045-9812-F725ECB18AB4}" type="pres">
      <dgm:prSet presAssocID="{4FEF840B-1C0C-AA41-BA13-916E48E0B9EB}" presName="picture_4" presStyleCnt="0"/>
      <dgm:spPr/>
    </dgm:pt>
    <dgm:pt modelId="{E6E7428F-27C7-1649-92F2-8723F60D426D}" type="pres">
      <dgm:prSet presAssocID="{4FEF840B-1C0C-AA41-BA13-916E48E0B9EB}" presName="pictureRepeatNode" presStyleLbl="alignImgPlace1" presStyleIdx="3" presStyleCnt="4"/>
      <dgm:spPr/>
    </dgm:pt>
    <dgm:pt modelId="{BE4EE4D9-26BB-1644-AE02-E3FFB319C307}" type="pres">
      <dgm:prSet presAssocID="{375032D1-C742-894F-8ABF-C285D3404A8B}" presName="line_4" presStyleLbl="parChTrans1D1" presStyleIdx="2" presStyleCnt="3"/>
      <dgm:spPr/>
    </dgm:pt>
    <dgm:pt modelId="{E3DA6833-F3BD-014E-B677-B20D9BD71060}" type="pres">
      <dgm:prSet presAssocID="{375032D1-C742-894F-8ABF-C285D3404A8B}" presName="textparent_4" presStyleLbl="node1" presStyleIdx="0" presStyleCnt="0"/>
      <dgm:spPr/>
    </dgm:pt>
    <dgm:pt modelId="{826DDEC8-A2B5-984C-A03B-595D94CD33BA}" type="pres">
      <dgm:prSet presAssocID="{375032D1-C742-894F-8ABF-C285D3404A8B}" presName="text_4" presStyleLbl="revTx" presStyleIdx="2" presStyleCnt="3">
        <dgm:presLayoutVars>
          <dgm:bulletEnabled val="1"/>
        </dgm:presLayoutVars>
      </dgm:prSet>
      <dgm:spPr/>
    </dgm:pt>
  </dgm:ptLst>
  <dgm:cxnLst>
    <dgm:cxn modelId="{64E6F505-D43D-5244-B006-FD5359C3E236}" type="presOf" srcId="{3527F93F-5CA3-B346-B285-FAE827AB74C2}" destId="{F9E9957B-AF48-3944-84F9-91B398BC1554}" srcOrd="0" destOrd="0" presId="urn:microsoft.com/office/officeart/2008/layout/CircularPictureCallout"/>
    <dgm:cxn modelId="{AEB26C11-C9BA-0441-8EB5-20E281D0CD07}" type="presOf" srcId="{4FEF840B-1C0C-AA41-BA13-916E48E0B9EB}" destId="{E6E7428F-27C7-1649-92F2-8723F60D426D}" srcOrd="0" destOrd="0" presId="urn:microsoft.com/office/officeart/2008/layout/CircularPictureCallout"/>
    <dgm:cxn modelId="{5434D51D-713A-694D-AC31-E2AFB69E3C0C}" type="presOf" srcId="{6363ACDA-BDA5-BB4E-96BE-4302519ADFCB}" destId="{B761728D-0002-4444-9E11-2E0FE51AD21C}" srcOrd="0" destOrd="0" presId="urn:microsoft.com/office/officeart/2008/layout/CircularPictureCallout"/>
    <dgm:cxn modelId="{96849B20-7D1D-8943-9B90-0EC26B4FC76F}" srcId="{3527F93F-5CA3-B346-B285-FAE827AB74C2}" destId="{0CBFDD9A-531D-6945-A461-679751803704}" srcOrd="0" destOrd="0" parTransId="{54DC4103-4233-7B4A-9CC9-CD3AEC0060CA}" sibTransId="{6E69D5F7-0C21-0D4F-8ACD-11F19739F9A6}"/>
    <dgm:cxn modelId="{79CE5A27-32CD-1D42-A504-0F7EA1D50A4B}" srcId="{3527F93F-5CA3-B346-B285-FAE827AB74C2}" destId="{7E75D2AD-1ECB-2446-BBA9-474FA041AEC3}" srcOrd="2" destOrd="0" parTransId="{A8C0D65D-A246-3543-9B21-A42B92BCB02B}" sibTransId="{16F50156-7644-E94A-BEF8-553859B1D665}"/>
    <dgm:cxn modelId="{A374F847-EDF2-D644-BE22-3257C4D6431D}" type="presOf" srcId="{16F50156-7644-E94A-BEF8-553859B1D665}" destId="{B61F0E53-8773-7A45-B5C6-D6B195B5FEDD}" srcOrd="0" destOrd="0" presId="urn:microsoft.com/office/officeart/2008/layout/CircularPictureCallout"/>
    <dgm:cxn modelId="{2B766C70-5C11-4448-A657-7DD885B3D0F4}" type="presOf" srcId="{375032D1-C742-894F-8ABF-C285D3404A8B}" destId="{826DDEC8-A2B5-984C-A03B-595D94CD33BA}" srcOrd="0" destOrd="0" presId="urn:microsoft.com/office/officeart/2008/layout/CircularPictureCallout"/>
    <dgm:cxn modelId="{F5F05EA8-4725-FF4A-B8DE-BE6688BD3A75}" type="presOf" srcId="{7E75D2AD-1ECB-2446-BBA9-474FA041AEC3}" destId="{AB6E507C-8C59-4D45-82F0-5AE8515F855B}" srcOrd="0" destOrd="0" presId="urn:microsoft.com/office/officeart/2008/layout/CircularPictureCallout"/>
    <dgm:cxn modelId="{4C0589AB-DA1B-4241-8C9C-F2123CC7C432}" srcId="{3527F93F-5CA3-B346-B285-FAE827AB74C2}" destId="{6363ACDA-BDA5-BB4E-96BE-4302519ADFCB}" srcOrd="1" destOrd="0" parTransId="{E42BF4D2-6252-554F-84E9-61732C4928AF}" sibTransId="{6CDBA31B-8795-D54A-8AB9-32D4A806B9EA}"/>
    <dgm:cxn modelId="{83000AB4-39F5-0548-92D6-C0159321B6D0}" type="presOf" srcId="{6CDBA31B-8795-D54A-8AB9-32D4A806B9EA}" destId="{50EC533C-65B6-284E-8DA2-252BDD8C2DDA}" srcOrd="0" destOrd="0" presId="urn:microsoft.com/office/officeart/2008/layout/CircularPictureCallout"/>
    <dgm:cxn modelId="{A1102BBC-F57E-5D4A-80AD-216B1A5018BF}" type="presOf" srcId="{6E69D5F7-0C21-0D4F-8ACD-11F19739F9A6}" destId="{12AA2FAB-6646-F940-9F4E-72EB4E5C8E83}" srcOrd="0" destOrd="0" presId="urn:microsoft.com/office/officeart/2008/layout/CircularPictureCallout"/>
    <dgm:cxn modelId="{ECE8FFC0-E37A-264B-8F69-794E782EF8F7}" srcId="{3527F93F-5CA3-B346-B285-FAE827AB74C2}" destId="{375032D1-C742-894F-8ABF-C285D3404A8B}" srcOrd="3" destOrd="0" parTransId="{958FB4F8-CFE7-B446-B7CF-D5B00C840DA0}" sibTransId="{4FEF840B-1C0C-AA41-BA13-916E48E0B9EB}"/>
    <dgm:cxn modelId="{D4292FCB-5827-7B46-9EC8-DCDDE7386F6C}" type="presOf" srcId="{0CBFDD9A-531D-6945-A461-679751803704}" destId="{A7D5545F-6972-D943-8350-69324358282A}" srcOrd="0" destOrd="0" presId="urn:microsoft.com/office/officeart/2008/layout/CircularPictureCallout"/>
    <dgm:cxn modelId="{CD91F233-3912-2746-BE54-9341C7328149}" type="presParOf" srcId="{F9E9957B-AF48-3944-84F9-91B398BC1554}" destId="{C4C8DD34-9E73-4F46-8313-5A786B9532D7}" srcOrd="0" destOrd="0" presId="urn:microsoft.com/office/officeart/2008/layout/CircularPictureCallout"/>
    <dgm:cxn modelId="{85CC7C2F-4451-434D-8BD8-046F3F2D0FD4}" type="presParOf" srcId="{C4C8DD34-9E73-4F46-8313-5A786B9532D7}" destId="{19EAF79C-F23A-474C-8C0D-62D7EABD794F}" srcOrd="0" destOrd="0" presId="urn:microsoft.com/office/officeart/2008/layout/CircularPictureCallout"/>
    <dgm:cxn modelId="{4283172E-76C3-6946-94FF-D6E4BA90E7E5}" type="presParOf" srcId="{19EAF79C-F23A-474C-8C0D-62D7EABD794F}" destId="{12AA2FAB-6646-F940-9F4E-72EB4E5C8E83}" srcOrd="0" destOrd="0" presId="urn:microsoft.com/office/officeart/2008/layout/CircularPictureCallout"/>
    <dgm:cxn modelId="{CCAF6CC4-CC66-3E47-82B1-8DEA3081EF70}" type="presParOf" srcId="{C4C8DD34-9E73-4F46-8313-5A786B9532D7}" destId="{A7D5545F-6972-D943-8350-69324358282A}" srcOrd="1" destOrd="0" presId="urn:microsoft.com/office/officeart/2008/layout/CircularPictureCallout"/>
    <dgm:cxn modelId="{84D5C57B-8F62-4045-833D-EE044D2FA213}" type="presParOf" srcId="{C4C8DD34-9E73-4F46-8313-5A786B9532D7}" destId="{1FE51161-2758-FF45-B5A1-F4CE2F5665C5}" srcOrd="2" destOrd="0" presId="urn:microsoft.com/office/officeart/2008/layout/CircularPictureCallout"/>
    <dgm:cxn modelId="{3C7CB57A-C25A-8748-A4CC-0001577C9383}" type="presParOf" srcId="{1FE51161-2758-FF45-B5A1-F4CE2F5665C5}" destId="{50EC533C-65B6-284E-8DA2-252BDD8C2DDA}" srcOrd="0" destOrd="0" presId="urn:microsoft.com/office/officeart/2008/layout/CircularPictureCallout"/>
    <dgm:cxn modelId="{721EFDDC-FEE1-F240-8AA7-249831DF9DB8}" type="presParOf" srcId="{C4C8DD34-9E73-4F46-8313-5A786B9532D7}" destId="{E7CC1E2E-6AF7-514F-95E8-CE9959C506D9}" srcOrd="3" destOrd="0" presId="urn:microsoft.com/office/officeart/2008/layout/CircularPictureCallout"/>
    <dgm:cxn modelId="{383B0F2C-C79F-5B42-B60E-C00FF3989C06}" type="presParOf" srcId="{C4C8DD34-9E73-4F46-8313-5A786B9532D7}" destId="{2DCE59E7-D752-504C-8AF8-0030A9C2F236}" srcOrd="4" destOrd="0" presId="urn:microsoft.com/office/officeart/2008/layout/CircularPictureCallout"/>
    <dgm:cxn modelId="{FF02FFE1-39A5-E746-A57C-5550ED24475D}" type="presParOf" srcId="{2DCE59E7-D752-504C-8AF8-0030A9C2F236}" destId="{B761728D-0002-4444-9E11-2E0FE51AD21C}" srcOrd="0" destOrd="0" presId="urn:microsoft.com/office/officeart/2008/layout/CircularPictureCallout"/>
    <dgm:cxn modelId="{61D754A3-3288-D84B-B71F-72EBDE8D4122}" type="presParOf" srcId="{C4C8DD34-9E73-4F46-8313-5A786B9532D7}" destId="{B9D2C6A9-6E12-4440-94BE-828A6052434A}" srcOrd="5" destOrd="0" presId="urn:microsoft.com/office/officeart/2008/layout/CircularPictureCallout"/>
    <dgm:cxn modelId="{88F111D3-1273-A14E-9867-C4F2B760683E}" type="presParOf" srcId="{B9D2C6A9-6E12-4440-94BE-828A6052434A}" destId="{B61F0E53-8773-7A45-B5C6-D6B195B5FEDD}" srcOrd="0" destOrd="0" presId="urn:microsoft.com/office/officeart/2008/layout/CircularPictureCallout"/>
    <dgm:cxn modelId="{B244595C-556B-3A4E-9D3F-4E5CD4F2E1CA}" type="presParOf" srcId="{C4C8DD34-9E73-4F46-8313-5A786B9532D7}" destId="{6C4A14ED-66AB-6E46-8A22-35D52E0ADC20}" srcOrd="6" destOrd="0" presId="urn:microsoft.com/office/officeart/2008/layout/CircularPictureCallout"/>
    <dgm:cxn modelId="{EDDB3104-DBEE-1F44-A298-6F3D9483EBE1}" type="presParOf" srcId="{C4C8DD34-9E73-4F46-8313-5A786B9532D7}" destId="{7EBF68BE-39F7-9144-A22A-4EE734434C53}" srcOrd="7" destOrd="0" presId="urn:microsoft.com/office/officeart/2008/layout/CircularPictureCallout"/>
    <dgm:cxn modelId="{B7912E62-4FB9-3147-8340-55A9EAF635EB}" type="presParOf" srcId="{7EBF68BE-39F7-9144-A22A-4EE734434C53}" destId="{AB6E507C-8C59-4D45-82F0-5AE8515F855B}" srcOrd="0" destOrd="0" presId="urn:microsoft.com/office/officeart/2008/layout/CircularPictureCallout"/>
    <dgm:cxn modelId="{2DC49F71-0664-D143-9EE1-5F650A8F0A2B}" type="presParOf" srcId="{C4C8DD34-9E73-4F46-8313-5A786B9532D7}" destId="{8A7A725A-BB53-D045-9812-F725ECB18AB4}" srcOrd="8" destOrd="0" presId="urn:microsoft.com/office/officeart/2008/layout/CircularPictureCallout"/>
    <dgm:cxn modelId="{7FDDF3FF-0D68-9646-BF5D-DD0EA2D2D97C}" type="presParOf" srcId="{8A7A725A-BB53-D045-9812-F725ECB18AB4}" destId="{E6E7428F-27C7-1649-92F2-8723F60D426D}" srcOrd="0" destOrd="0" presId="urn:microsoft.com/office/officeart/2008/layout/CircularPictureCallout"/>
    <dgm:cxn modelId="{FDD3F3C3-74D9-7844-9724-AE7492DF76E4}" type="presParOf" srcId="{C4C8DD34-9E73-4F46-8313-5A786B9532D7}" destId="{BE4EE4D9-26BB-1644-AE02-E3FFB319C307}" srcOrd="9" destOrd="0" presId="urn:microsoft.com/office/officeart/2008/layout/CircularPictureCallout"/>
    <dgm:cxn modelId="{C6E268B9-795A-A34C-86F7-6277B476E48E}" type="presParOf" srcId="{C4C8DD34-9E73-4F46-8313-5A786B9532D7}" destId="{E3DA6833-F3BD-014E-B677-B20D9BD71060}" srcOrd="10" destOrd="0" presId="urn:microsoft.com/office/officeart/2008/layout/CircularPictureCallout"/>
    <dgm:cxn modelId="{68944549-903B-FE49-A256-8806DD2CF70F}" type="presParOf" srcId="{E3DA6833-F3BD-014E-B677-B20D9BD71060}" destId="{826DDEC8-A2B5-984C-A03B-595D94CD33BA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7B9676-83DE-0A4C-B560-C122F05243C1}">
      <dsp:nvSpPr>
        <dsp:cNvPr id="0" name=""/>
        <dsp:cNvSpPr/>
      </dsp:nvSpPr>
      <dsp:spPr>
        <a:xfrm>
          <a:off x="1884070" y="3499705"/>
          <a:ext cx="1905203" cy="19053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E109F3-56E9-F446-A9E8-11EA8039C9D8}">
      <dsp:nvSpPr>
        <dsp:cNvPr id="0" name=""/>
        <dsp:cNvSpPr/>
      </dsp:nvSpPr>
      <dsp:spPr>
        <a:xfrm>
          <a:off x="3099206" y="2096876"/>
          <a:ext cx="565708" cy="565552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F39E39-99CF-744B-BF24-02E10095401A}">
      <dsp:nvSpPr>
        <dsp:cNvPr id="0" name=""/>
        <dsp:cNvSpPr/>
      </dsp:nvSpPr>
      <dsp:spPr>
        <a:xfrm>
          <a:off x="1957222" y="3573027"/>
          <a:ext cx="1758899" cy="175865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563143-F77A-4847-9DD8-766471445124}">
      <dsp:nvSpPr>
        <dsp:cNvPr id="0" name=""/>
        <dsp:cNvSpPr/>
      </dsp:nvSpPr>
      <dsp:spPr>
        <a:xfrm>
          <a:off x="3927449" y="3859847"/>
          <a:ext cx="996492" cy="996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6772FA-C041-804F-85FF-902C9CBD3552}">
      <dsp:nvSpPr>
        <dsp:cNvPr id="0" name=""/>
        <dsp:cNvSpPr/>
      </dsp:nvSpPr>
      <dsp:spPr>
        <a:xfrm>
          <a:off x="3985971" y="3918613"/>
          <a:ext cx="879449" cy="879329"/>
        </a:xfrm>
        <a:prstGeom prst="ellipse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306" t="-3014" r="-85694" b="3014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A2B138-838B-E945-BEB7-41B4E4938E0D}">
      <dsp:nvSpPr>
        <dsp:cNvPr id="0" name=""/>
        <dsp:cNvSpPr/>
      </dsp:nvSpPr>
      <dsp:spPr>
        <a:xfrm>
          <a:off x="3537305" y="2453244"/>
          <a:ext cx="1278534" cy="12782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720503-186E-9449-9093-DBC81F91C49C}">
      <dsp:nvSpPr>
        <dsp:cNvPr id="0" name=""/>
        <dsp:cNvSpPr/>
      </dsp:nvSpPr>
      <dsp:spPr>
        <a:xfrm>
          <a:off x="5092192" y="118250"/>
          <a:ext cx="418592" cy="418907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D153C0-B750-6646-8EED-9EC870F5C6F7}">
      <dsp:nvSpPr>
        <dsp:cNvPr id="0" name=""/>
        <dsp:cNvSpPr/>
      </dsp:nvSpPr>
      <dsp:spPr>
        <a:xfrm>
          <a:off x="5720486" y="13658"/>
          <a:ext cx="209702" cy="209184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FD6329-4E48-6A42-A260-71A7C0BCFFF3}">
      <dsp:nvSpPr>
        <dsp:cNvPr id="0" name=""/>
        <dsp:cNvSpPr/>
      </dsp:nvSpPr>
      <dsp:spPr>
        <a:xfrm>
          <a:off x="3604767" y="2520636"/>
          <a:ext cx="1143609" cy="114296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F214C1-C503-6F49-B2B7-C8F620FEB8D0}">
      <dsp:nvSpPr>
        <dsp:cNvPr id="0" name=""/>
        <dsp:cNvSpPr/>
      </dsp:nvSpPr>
      <dsp:spPr>
        <a:xfrm>
          <a:off x="3680358" y="1316208"/>
          <a:ext cx="896518" cy="8960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E494DF-85ED-2845-9B6E-13B7579F20C3}">
      <dsp:nvSpPr>
        <dsp:cNvPr id="0" name=""/>
        <dsp:cNvSpPr/>
      </dsp:nvSpPr>
      <dsp:spPr>
        <a:xfrm>
          <a:off x="4987340" y="4829212"/>
          <a:ext cx="313740" cy="314315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14B512-61C7-7D41-92DC-194DFE3B0284}">
      <dsp:nvSpPr>
        <dsp:cNvPr id="0" name=""/>
        <dsp:cNvSpPr/>
      </dsp:nvSpPr>
      <dsp:spPr>
        <a:xfrm>
          <a:off x="3733190" y="1368504"/>
          <a:ext cx="790854" cy="790911"/>
        </a:xfrm>
        <a:prstGeom prst="ellipse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81" t="-1257" r="-159919" b="1257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901933-69BA-9441-A80F-DEF168E11692}">
      <dsp:nvSpPr>
        <dsp:cNvPr id="0" name=""/>
        <dsp:cNvSpPr/>
      </dsp:nvSpPr>
      <dsp:spPr>
        <a:xfrm>
          <a:off x="4308652" y="478392"/>
          <a:ext cx="830681" cy="8308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52A6CB-D64E-994A-8C13-95723615C156}">
      <dsp:nvSpPr>
        <dsp:cNvPr id="0" name=""/>
        <dsp:cNvSpPr/>
      </dsp:nvSpPr>
      <dsp:spPr>
        <a:xfrm>
          <a:off x="4357420" y="528062"/>
          <a:ext cx="733145" cy="731468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2000" r="-132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CC6E04-4B51-F044-96D2-D263F35401DD}">
      <dsp:nvSpPr>
        <dsp:cNvPr id="0" name=""/>
        <dsp:cNvSpPr/>
      </dsp:nvSpPr>
      <dsp:spPr>
        <a:xfrm>
          <a:off x="0" y="2520636"/>
          <a:ext cx="2826918" cy="889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" numCol="1" spcCol="1270" anchor="b" anchorCtr="0">
          <a:noAutofit/>
        </a:bodyPr>
        <a:lstStyle/>
        <a:p>
          <a:pPr marL="0" lvl="0" indent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Sensing</a:t>
          </a:r>
        </a:p>
      </dsp:txBody>
      <dsp:txXfrm>
        <a:off x="0" y="2520636"/>
        <a:ext cx="2826918" cy="889572"/>
      </dsp:txXfrm>
    </dsp:sp>
    <dsp:sp modelId="{F9017B02-4CE1-BE4B-A217-025DA59FCD34}">
      <dsp:nvSpPr>
        <dsp:cNvPr id="0" name=""/>
        <dsp:cNvSpPr/>
      </dsp:nvSpPr>
      <dsp:spPr>
        <a:xfrm>
          <a:off x="5129580" y="3918613"/>
          <a:ext cx="2826918" cy="879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Hybrid Systems</a:t>
          </a:r>
        </a:p>
      </dsp:txBody>
      <dsp:txXfrm>
        <a:off x="5129580" y="3918613"/>
        <a:ext cx="2826918" cy="879329"/>
      </dsp:txXfrm>
    </dsp:sp>
    <dsp:sp modelId="{7A9F0239-C9E5-D749-916F-5858E2F2655D}">
      <dsp:nvSpPr>
        <dsp:cNvPr id="0" name=""/>
        <dsp:cNvSpPr/>
      </dsp:nvSpPr>
      <dsp:spPr>
        <a:xfrm>
          <a:off x="5024729" y="2520636"/>
          <a:ext cx="2826918" cy="1142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Analogues</a:t>
          </a:r>
        </a:p>
      </dsp:txBody>
      <dsp:txXfrm>
        <a:off x="5024729" y="2520636"/>
        <a:ext cx="2826918" cy="1142966"/>
      </dsp:txXfrm>
    </dsp:sp>
    <dsp:sp modelId="{61B582BA-78C8-FC42-A519-A11E8ECAF027}">
      <dsp:nvSpPr>
        <dsp:cNvPr id="0" name=""/>
        <dsp:cNvSpPr/>
      </dsp:nvSpPr>
      <dsp:spPr>
        <a:xfrm>
          <a:off x="4777638" y="1368504"/>
          <a:ext cx="2826918" cy="790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Quantum Information</a:t>
          </a:r>
        </a:p>
      </dsp:txBody>
      <dsp:txXfrm>
        <a:off x="4777638" y="1368504"/>
        <a:ext cx="2826918" cy="790911"/>
      </dsp:txXfrm>
    </dsp:sp>
    <dsp:sp modelId="{675F271C-270F-AA4A-984C-D455A513890D}">
      <dsp:nvSpPr>
        <dsp:cNvPr id="0" name=""/>
        <dsp:cNvSpPr/>
      </dsp:nvSpPr>
      <dsp:spPr>
        <a:xfrm>
          <a:off x="5301081" y="527453"/>
          <a:ext cx="2826918" cy="732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Amplifiers</a:t>
          </a:r>
        </a:p>
      </dsp:txBody>
      <dsp:txXfrm>
        <a:off x="5301081" y="527453"/>
        <a:ext cx="2826918" cy="7326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4EE4D9-26BB-1644-AE02-E3FFB319C307}">
      <dsp:nvSpPr>
        <dsp:cNvPr id="0" name=""/>
        <dsp:cNvSpPr/>
      </dsp:nvSpPr>
      <dsp:spPr>
        <a:xfrm>
          <a:off x="1506521" y="2854783"/>
          <a:ext cx="2995941" cy="0"/>
        </a:xfrm>
        <a:prstGeom prst="line">
          <a:avLst/>
        </a:pr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4A14ED-66AB-6E46-8A22-35D52E0ADC20}">
      <dsp:nvSpPr>
        <dsp:cNvPr id="0" name=""/>
        <dsp:cNvSpPr/>
      </dsp:nvSpPr>
      <dsp:spPr>
        <a:xfrm>
          <a:off x="1506521" y="1810381"/>
          <a:ext cx="2566244" cy="0"/>
        </a:xfrm>
        <a:prstGeom prst="line">
          <a:avLst/>
        </a:pr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CC1E2E-6AF7-514F-95E8-CE9959C506D9}">
      <dsp:nvSpPr>
        <dsp:cNvPr id="0" name=""/>
        <dsp:cNvSpPr/>
      </dsp:nvSpPr>
      <dsp:spPr>
        <a:xfrm>
          <a:off x="1506521" y="765980"/>
          <a:ext cx="2995941" cy="0"/>
        </a:xfrm>
        <a:prstGeom prst="line">
          <a:avLst/>
        </a:pr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AA2FAB-6646-F940-9F4E-72EB4E5C8E83}">
      <dsp:nvSpPr>
        <dsp:cNvPr id="0" name=""/>
        <dsp:cNvSpPr/>
      </dsp:nvSpPr>
      <dsp:spPr>
        <a:xfrm>
          <a:off x="14519" y="318379"/>
          <a:ext cx="2984005" cy="298400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D5545F-6972-D943-8350-69324358282A}">
      <dsp:nvSpPr>
        <dsp:cNvPr id="0" name=""/>
        <dsp:cNvSpPr/>
      </dsp:nvSpPr>
      <dsp:spPr>
        <a:xfrm>
          <a:off x="551639" y="1902886"/>
          <a:ext cx="1909763" cy="984721"/>
        </a:xfrm>
        <a:prstGeom prst="rect">
          <a:avLst/>
        </a:prstGeom>
        <a:noFill/>
        <a:ln w="2222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/>
        </a:p>
      </dsp:txBody>
      <dsp:txXfrm>
        <a:off x="551639" y="1902886"/>
        <a:ext cx="1909763" cy="984721"/>
      </dsp:txXfrm>
    </dsp:sp>
    <dsp:sp modelId="{50EC533C-65B6-284E-8DA2-252BDD8C2DDA}">
      <dsp:nvSpPr>
        <dsp:cNvPr id="0" name=""/>
        <dsp:cNvSpPr/>
      </dsp:nvSpPr>
      <dsp:spPr>
        <a:xfrm>
          <a:off x="4054861" y="318379"/>
          <a:ext cx="895201" cy="89520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61728D-0002-4444-9E11-2E0FE51AD21C}">
      <dsp:nvSpPr>
        <dsp:cNvPr id="0" name=""/>
        <dsp:cNvSpPr/>
      </dsp:nvSpPr>
      <dsp:spPr>
        <a:xfrm>
          <a:off x="4950063" y="318379"/>
          <a:ext cx="974389" cy="895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0" rIns="7239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Photons</a:t>
          </a:r>
        </a:p>
      </dsp:txBody>
      <dsp:txXfrm>
        <a:off x="4950063" y="318379"/>
        <a:ext cx="974389" cy="895201"/>
      </dsp:txXfrm>
    </dsp:sp>
    <dsp:sp modelId="{B61F0E53-8773-7A45-B5C6-D6B195B5FEDD}">
      <dsp:nvSpPr>
        <dsp:cNvPr id="0" name=""/>
        <dsp:cNvSpPr/>
      </dsp:nvSpPr>
      <dsp:spPr>
        <a:xfrm>
          <a:off x="3625165" y="1362781"/>
          <a:ext cx="895201" cy="89520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6E507C-8C59-4D45-82F0-5AE8515F855B}">
      <dsp:nvSpPr>
        <dsp:cNvPr id="0" name=""/>
        <dsp:cNvSpPr/>
      </dsp:nvSpPr>
      <dsp:spPr>
        <a:xfrm>
          <a:off x="4520366" y="1362781"/>
          <a:ext cx="1009805" cy="895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0" rIns="7239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Magnons</a:t>
          </a:r>
        </a:p>
      </dsp:txBody>
      <dsp:txXfrm>
        <a:off x="4520366" y="1362781"/>
        <a:ext cx="1009805" cy="895201"/>
      </dsp:txXfrm>
    </dsp:sp>
    <dsp:sp modelId="{E6E7428F-27C7-1649-92F2-8723F60D426D}">
      <dsp:nvSpPr>
        <dsp:cNvPr id="0" name=""/>
        <dsp:cNvSpPr/>
      </dsp:nvSpPr>
      <dsp:spPr>
        <a:xfrm>
          <a:off x="4054861" y="2407183"/>
          <a:ext cx="895201" cy="895201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6DDEC8-A2B5-984C-A03B-595D94CD33BA}">
      <dsp:nvSpPr>
        <dsp:cNvPr id="0" name=""/>
        <dsp:cNvSpPr/>
      </dsp:nvSpPr>
      <dsp:spPr>
        <a:xfrm>
          <a:off x="4950063" y="2407183"/>
          <a:ext cx="1003427" cy="895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0" rIns="7239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Phonons</a:t>
          </a:r>
        </a:p>
      </dsp:txBody>
      <dsp:txXfrm>
        <a:off x="4950063" y="2407183"/>
        <a:ext cx="1003427" cy="8952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71FA05-CA22-7148-9FEF-D763DB91A48A}" type="datetimeFigureOut">
              <a:rPr lang="en-IT" smtClean="0"/>
              <a:t>05/10/22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C4FC6-B483-6B4E-8B19-3989A538581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46717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A29E3-B786-4A13-BD7C-9CEB0C17503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006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3" name="Shape 2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The single mode and two mode squeezing generation in the last decay became established also in the MW regime, TWO-mode squeezing can be generated with JPA and also with DCE in transmission 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0408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164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281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464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olo sezione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Titolo sezione</a:t>
            </a:r>
          </a:p>
        </p:txBody>
      </p:sp>
      <p:sp>
        <p:nvSpPr>
          <p:cNvPr id="7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000750" y="6542617"/>
            <a:ext cx="184253" cy="187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076363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- normal Slide">
    <p:bg>
      <p:bgPr>
        <a:solidFill>
          <a:srgbClr val="002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/>
        </p:nvSpPr>
        <p:spPr>
          <a:xfrm>
            <a:off x="58847" y="6544357"/>
            <a:ext cx="1341715" cy="287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lang="it-IT" sz="1400" b="0" i="0" dirty="0">
                <a:latin typeface="Calibri" panose="020F0502020204030204" pitchFamily="34" charset="0"/>
                <a:cs typeface="Calibri" panose="020F0502020204030204" pitchFamily="34" charset="0"/>
              </a:rPr>
              <a:t>Martina Esposito</a:t>
            </a:r>
            <a:endParaRPr sz="14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hape 112">
            <a:extLst>
              <a:ext uri="{FF2B5EF4-FFF2-40B4-BE49-F238E27FC236}">
                <a16:creationId xmlns:a16="http://schemas.microsoft.com/office/drawing/2014/main" id="{F66233A9-0417-41BB-8D87-A4EB5AD09BB8}"/>
              </a:ext>
            </a:extLst>
          </p:cNvPr>
          <p:cNvSpPr/>
          <p:nvPr userDrawn="1"/>
        </p:nvSpPr>
        <p:spPr>
          <a:xfrm>
            <a:off x="5186781" y="6515225"/>
            <a:ext cx="1893147" cy="287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lang="en-GB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martina.esposito@cnr.it</a:t>
            </a:r>
            <a:endParaRPr lang="fr-FR" sz="14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hape 112">
            <a:extLst>
              <a:ext uri="{FF2B5EF4-FFF2-40B4-BE49-F238E27FC236}">
                <a16:creationId xmlns:a16="http://schemas.microsoft.com/office/drawing/2014/main" id="{3899044F-2C51-45B0-AB57-954C45907D43}"/>
              </a:ext>
            </a:extLst>
          </p:cNvPr>
          <p:cNvSpPr/>
          <p:nvPr userDrawn="1"/>
        </p:nvSpPr>
        <p:spPr>
          <a:xfrm>
            <a:off x="10688224" y="6541804"/>
            <a:ext cx="1405834" cy="287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lang="en-US" sz="1400" b="0" i="0" noProof="0" dirty="0">
                <a:latin typeface="Calibri" panose="020F0502020204030204" pitchFamily="34" charset="0"/>
                <a:cs typeface="Calibri" panose="020F0502020204030204" pitchFamily="34" charset="0"/>
              </a:rPr>
              <a:t>October</a:t>
            </a:r>
            <a:r>
              <a:rPr lang="it-IT" sz="1400" b="0" i="0" dirty="0">
                <a:latin typeface="Calibri" panose="020F0502020204030204" pitchFamily="34" charset="0"/>
                <a:cs typeface="Calibri" panose="020F0502020204030204" pitchFamily="34" charset="0"/>
              </a:rPr>
              <a:t> 5th, 2022</a:t>
            </a:r>
            <a:endParaRPr sz="14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0E4C57C-2D34-3E63-8394-BED9AF0F79D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6"/>
          <a:stretch/>
        </p:blipFill>
        <p:spPr bwMode="auto">
          <a:xfrm>
            <a:off x="11657165" y="-47535"/>
            <a:ext cx="387198" cy="46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CNR - Consiglio Nazionale delle Ricerche">
            <a:extLst>
              <a:ext uri="{FF2B5EF4-FFF2-40B4-BE49-F238E27FC236}">
                <a16:creationId xmlns:a16="http://schemas.microsoft.com/office/drawing/2014/main" id="{7A74DF42-16F1-8D9B-78D6-D10D0AB28568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Shape 123">
            <a:extLst>
              <a:ext uri="{FF2B5EF4-FFF2-40B4-BE49-F238E27FC236}">
                <a16:creationId xmlns:a16="http://schemas.microsoft.com/office/drawing/2014/main" id="{89867831-55DE-B39A-A56A-2FB34F3A7144}"/>
              </a:ext>
            </a:extLst>
          </p:cNvPr>
          <p:cNvSpPr/>
          <p:nvPr userDrawn="1"/>
        </p:nvSpPr>
        <p:spPr>
          <a:xfrm>
            <a:off x="-1" y="476623"/>
            <a:ext cx="12192001" cy="59993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/>
        </p:spPr>
        <p:txBody>
          <a:bodyPr lIns="35719" tIns="35719" rIns="35719" bIns="35719" anchor="ctr"/>
          <a:lstStyle/>
          <a:p>
            <a:pPr algn="ctr">
              <a:defRPr sz="2400">
                <a:solidFill>
                  <a:srgbClr val="000000"/>
                </a:solidFill>
              </a:defRPr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334653625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108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103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335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40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357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56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272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986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05835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tiff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Relationship Id="rId9" Type="http://schemas.openxmlformats.org/officeDocument/2006/relationships/image" Target="../media/image53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uilding, row, lined, rack&#10;&#10;Description automatically generated">
            <a:extLst>
              <a:ext uri="{FF2B5EF4-FFF2-40B4-BE49-F238E27FC236}">
                <a16:creationId xmlns:a16="http://schemas.microsoft.com/office/drawing/2014/main" id="{E8EA23E9-FFCA-7EAA-6172-04F0010D76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r="31910" b="-2"/>
          <a:stretch/>
        </p:blipFill>
        <p:spPr>
          <a:xfrm rot="5400000">
            <a:off x="348071" y="-348070"/>
            <a:ext cx="6858000" cy="755414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2D4497C-E8CB-4FFD-B78E-6D4AEC5C1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1"/>
            <a:ext cx="3703320" cy="5935131"/>
            <a:chOff x="438068" y="457201"/>
            <a:chExt cx="3703320" cy="593513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050C3FC-A458-430C-81B9-E354FD4E8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41102"/>
              <a:ext cx="3702134" cy="5751230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Rectangle 13">
              <a:extLst>
                <a:ext uri="{FF2B5EF4-FFF2-40B4-BE49-F238E27FC236}">
                  <a16:creationId xmlns:a16="http://schemas.microsoft.com/office/drawing/2014/main" id="{64C4D2F4-F087-4339-B71C-7B88FF25F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1"/>
              <a:ext cx="3703320" cy="914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0B48B4C-B9D5-715A-0446-3BC3CA1A54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200" y="2142067"/>
            <a:ext cx="3412067" cy="2971801"/>
          </a:xfrm>
        </p:spPr>
        <p:txBody>
          <a:bodyPr>
            <a:normAutofit/>
          </a:bodyPr>
          <a:lstStyle/>
          <a:p>
            <a:r>
              <a:rPr lang="en-IT" sz="3300" cap="none">
                <a:solidFill>
                  <a:schemeClr val="bg1"/>
                </a:solidFill>
              </a:rPr>
              <a:t>c</a:t>
            </a:r>
            <a:r>
              <a:rPr lang="en-IT" sz="3300">
                <a:solidFill>
                  <a:schemeClr val="bg1"/>
                </a:solidFill>
              </a:rPr>
              <a:t>QED@</a:t>
            </a:r>
            <a:r>
              <a:rPr lang="en-IT" sz="3300" cap="none">
                <a:solidFill>
                  <a:schemeClr val="bg1"/>
                </a:solidFill>
              </a:rPr>
              <a:t>Tn - From Quantum Devices to Analogues on Superconducting Circuits</a:t>
            </a:r>
            <a:endParaRPr lang="en-IT" sz="330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B09F07-C516-2CE1-BAEC-D583A98FAF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4200" y="5145513"/>
            <a:ext cx="3412067" cy="738820"/>
          </a:xfrm>
        </p:spPr>
        <p:txBody>
          <a:bodyPr>
            <a:normAutofit fontScale="92500" lnSpcReduction="10000"/>
          </a:bodyPr>
          <a:lstStyle/>
          <a:p>
            <a:r>
              <a:rPr lang="en-IT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C Gatti, I Carusotto, P Falferi,  A Vinante, B Margesin, F Mantegazzini, D Babusci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703D50E-7A34-D73C-CBE9-C8A0295668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l="26644" r="35316"/>
          <a:stretch/>
        </p:blipFill>
        <p:spPr>
          <a:xfrm>
            <a:off x="7554139" y="10643"/>
            <a:ext cx="4637861" cy="6857990"/>
          </a:xfrm>
          <a:prstGeom prst="rect">
            <a:avLst/>
          </a:prstGeom>
        </p:spPr>
      </p:pic>
      <p:sp>
        <p:nvSpPr>
          <p:cNvPr id="43" name="Rectangle 15">
            <a:extLst>
              <a:ext uri="{FF2B5EF4-FFF2-40B4-BE49-F238E27FC236}">
                <a16:creationId xmlns:a16="http://schemas.microsoft.com/office/drawing/2014/main" id="{B627DDCB-6532-4FDB-9DE1-3244934F1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11429" y="-460"/>
            <a:ext cx="9144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1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2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9330"/>
            <a:ext cx="12192000" cy="685823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5A80492-4262-4807-B2F0-7AE55ABEE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B23CB1A8-47D8-4CA8-B796-4C170051AAB4}" type="slidenum">
              <a:rPr lang="en-GB" smtClean="0"/>
              <a:t>10</a:t>
            </a:fld>
            <a:endParaRPr lang="en-GB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0CA80BF-89AF-43C6-B06B-1E5E4F8F72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"/>
            <a:ext cx="12192000" cy="6858238"/>
          </a:xfrm>
          <a:prstGeom prst="rect">
            <a:avLst/>
          </a:prstGeom>
        </p:spPr>
      </p:pic>
      <p:cxnSp>
        <p:nvCxnSpPr>
          <p:cNvPr id="8" name="Straight Arrow Connector 3">
            <a:extLst>
              <a:ext uri="{FF2B5EF4-FFF2-40B4-BE49-F238E27FC236}">
                <a16:creationId xmlns:a16="http://schemas.microsoft.com/office/drawing/2014/main" id="{7CE239EA-B902-449A-AC7A-77F94B553AD4}"/>
              </a:ext>
            </a:extLst>
          </p:cNvPr>
          <p:cNvCxnSpPr>
            <a:cxnSpLocks/>
          </p:cNvCxnSpPr>
          <p:nvPr/>
        </p:nvCxnSpPr>
        <p:spPr>
          <a:xfrm>
            <a:off x="6096000" y="5633884"/>
            <a:ext cx="1455174" cy="8849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4">
            <a:extLst>
              <a:ext uri="{FF2B5EF4-FFF2-40B4-BE49-F238E27FC236}">
                <a16:creationId xmlns:a16="http://schemas.microsoft.com/office/drawing/2014/main" id="{F3EAFBD7-1D91-4244-B033-7BB02281CE4F}"/>
              </a:ext>
            </a:extLst>
          </p:cNvPr>
          <p:cNvSpPr txBox="1"/>
          <p:nvPr/>
        </p:nvSpPr>
        <p:spPr>
          <a:xfrm rot="234592">
            <a:off x="6461949" y="538122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3 mm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286506B2-5666-4341-A9EA-BF0DAD80969A}"/>
              </a:ext>
            </a:extLst>
          </p:cNvPr>
          <p:cNvSpPr txBox="1"/>
          <p:nvPr/>
        </p:nvSpPr>
        <p:spPr>
          <a:xfrm rot="266498">
            <a:off x="2833138" y="3244334"/>
            <a:ext cx="84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50 µm</a:t>
            </a:r>
          </a:p>
        </p:txBody>
      </p:sp>
      <p:cxnSp>
        <p:nvCxnSpPr>
          <p:cNvPr id="11" name="Straight Arrow Connector 6">
            <a:extLst>
              <a:ext uri="{FF2B5EF4-FFF2-40B4-BE49-F238E27FC236}">
                <a16:creationId xmlns:a16="http://schemas.microsoft.com/office/drawing/2014/main" id="{A6C88D5C-403F-4E64-A38B-4C065EA35B5E}"/>
              </a:ext>
            </a:extLst>
          </p:cNvPr>
          <p:cNvCxnSpPr>
            <a:cxnSpLocks/>
          </p:cNvCxnSpPr>
          <p:nvPr/>
        </p:nvCxnSpPr>
        <p:spPr>
          <a:xfrm>
            <a:off x="8107274" y="3057549"/>
            <a:ext cx="364067" cy="1396463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7">
            <a:extLst>
              <a:ext uri="{FF2B5EF4-FFF2-40B4-BE49-F238E27FC236}">
                <a16:creationId xmlns:a16="http://schemas.microsoft.com/office/drawing/2014/main" id="{97492B15-443E-4025-8433-965D873C0D87}"/>
              </a:ext>
            </a:extLst>
          </p:cNvPr>
          <p:cNvSpPr txBox="1"/>
          <p:nvPr/>
        </p:nvSpPr>
        <p:spPr>
          <a:xfrm>
            <a:off x="8107274" y="4454012"/>
            <a:ext cx="753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Cavity</a:t>
            </a:r>
          </a:p>
        </p:txBody>
      </p:sp>
      <p:cxnSp>
        <p:nvCxnSpPr>
          <p:cNvPr id="13" name="Straight Arrow Connector 8">
            <a:extLst>
              <a:ext uri="{FF2B5EF4-FFF2-40B4-BE49-F238E27FC236}">
                <a16:creationId xmlns:a16="http://schemas.microsoft.com/office/drawing/2014/main" id="{03663FDF-8453-45A9-85F4-4EC123A09CDC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8149002" y="1951788"/>
            <a:ext cx="1468468" cy="326768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9">
            <a:extLst>
              <a:ext uri="{FF2B5EF4-FFF2-40B4-BE49-F238E27FC236}">
                <a16:creationId xmlns:a16="http://schemas.microsoft.com/office/drawing/2014/main" id="{21631643-02B0-4A01-AAF3-2B8D867F9199}"/>
              </a:ext>
            </a:extLst>
          </p:cNvPr>
          <p:cNvSpPr txBox="1"/>
          <p:nvPr/>
        </p:nvSpPr>
        <p:spPr>
          <a:xfrm>
            <a:off x="9617470" y="1767122"/>
            <a:ext cx="1132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Cantilever</a:t>
            </a:r>
          </a:p>
        </p:txBody>
      </p:sp>
      <p:cxnSp>
        <p:nvCxnSpPr>
          <p:cNvPr id="15" name="Straight Arrow Connector 10">
            <a:extLst>
              <a:ext uri="{FF2B5EF4-FFF2-40B4-BE49-F238E27FC236}">
                <a16:creationId xmlns:a16="http://schemas.microsoft.com/office/drawing/2014/main" id="{BAFD52F4-6D3D-4591-867F-332AD24FB72D}"/>
              </a:ext>
            </a:extLst>
          </p:cNvPr>
          <p:cNvCxnSpPr>
            <a:cxnSpLocks/>
          </p:cNvCxnSpPr>
          <p:nvPr/>
        </p:nvCxnSpPr>
        <p:spPr>
          <a:xfrm>
            <a:off x="2820103" y="3533968"/>
            <a:ext cx="648656" cy="3979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7">
            <a:extLst>
              <a:ext uri="{FF2B5EF4-FFF2-40B4-BE49-F238E27FC236}">
                <a16:creationId xmlns:a16="http://schemas.microsoft.com/office/drawing/2014/main" id="{29932E39-754B-48E5-A89A-E44E92E583D4}"/>
              </a:ext>
            </a:extLst>
          </p:cNvPr>
          <p:cNvSpPr txBox="1"/>
          <p:nvPr/>
        </p:nvSpPr>
        <p:spPr>
          <a:xfrm>
            <a:off x="11353800" y="2482645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pen</a:t>
            </a:r>
          </a:p>
        </p:txBody>
      </p:sp>
      <p:cxnSp>
        <p:nvCxnSpPr>
          <p:cNvPr id="17" name="Straight Arrow Connector 8">
            <a:extLst>
              <a:ext uri="{FF2B5EF4-FFF2-40B4-BE49-F238E27FC236}">
                <a16:creationId xmlns:a16="http://schemas.microsoft.com/office/drawing/2014/main" id="{AC5FA5F5-4611-4B76-954E-8A03CE6AE429}"/>
              </a:ext>
            </a:extLst>
          </p:cNvPr>
          <p:cNvCxnSpPr>
            <a:cxnSpLocks/>
          </p:cNvCxnSpPr>
          <p:nvPr/>
        </p:nvCxnSpPr>
        <p:spPr>
          <a:xfrm flipV="1">
            <a:off x="10684283" y="2688811"/>
            <a:ext cx="669517" cy="108778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06E24F0-6195-AA12-D412-4376BCAECC3C}"/>
              </a:ext>
            </a:extLst>
          </p:cNvPr>
          <p:cNvSpPr txBox="1"/>
          <p:nvPr/>
        </p:nvSpPr>
        <p:spPr>
          <a:xfrm>
            <a:off x="184570" y="401742"/>
            <a:ext cx="19853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Kirchmair</a:t>
            </a:r>
            <a:r>
              <a:rPr lang="en-US" sz="2400" dirty="0"/>
              <a:t> talk</a:t>
            </a:r>
            <a:endParaRPr lang="en-IT" sz="2400" dirty="0"/>
          </a:p>
        </p:txBody>
      </p:sp>
    </p:spTree>
    <p:extLst>
      <p:ext uri="{BB962C8B-B14F-4D97-AF65-F5344CB8AC3E}">
        <p14:creationId xmlns:p14="http://schemas.microsoft.com/office/powerpoint/2010/main" val="527895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07E44DF-21A9-AA50-A94E-1543D5330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115" y="663065"/>
            <a:ext cx="4724569" cy="2504021"/>
          </a:xfrm>
          <a:prstGeom prst="rect">
            <a:avLst/>
          </a:prstGeom>
        </p:spPr>
      </p:pic>
      <p:cxnSp>
        <p:nvCxnSpPr>
          <p:cNvPr id="38" name="Straight Connector 31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nhaltsplatzhalter 3" descr="Diagram&#10;&#10;Description automatically generated">
            <a:extLst>
              <a:ext uri="{FF2B5EF4-FFF2-40B4-BE49-F238E27FC236}">
                <a16:creationId xmlns:a16="http://schemas.microsoft.com/office/drawing/2014/main" id="{B0F1D016-89F0-3F29-CDAC-C28A3E4F49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50" t="7578" r="24069" b="49477"/>
          <a:stretch/>
        </p:blipFill>
        <p:spPr>
          <a:xfrm>
            <a:off x="6774671" y="643467"/>
            <a:ext cx="3860229" cy="2543217"/>
          </a:xfrm>
          <a:prstGeom prst="rect">
            <a:avLst/>
          </a:prstGeom>
        </p:spPr>
      </p:pic>
      <p:cxnSp>
        <p:nvCxnSpPr>
          <p:cNvPr id="39" name="Straight Connector 33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5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87087019-5B18-50AF-FBE7-CA6467346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530" y="3671316"/>
            <a:ext cx="4089739" cy="2545862"/>
          </a:xfrm>
          <a:prstGeom prst="rect">
            <a:avLst/>
          </a:prstGeom>
        </p:spPr>
      </p:pic>
      <p:pic>
        <p:nvPicPr>
          <p:cNvPr id="4" name="Grafik 9">
            <a:extLst>
              <a:ext uri="{FF2B5EF4-FFF2-40B4-BE49-F238E27FC236}">
                <a16:creationId xmlns:a16="http://schemas.microsoft.com/office/drawing/2014/main" id="{81BEFCCF-0FC6-D439-10C1-466653201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7947" y="3671316"/>
            <a:ext cx="3273678" cy="25534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ACCFA-3DD6-24AF-066C-DBA8F409AFFA}"/>
              </a:ext>
            </a:extLst>
          </p:cNvPr>
          <p:cNvSpPr txBox="1"/>
          <p:nvPr/>
        </p:nvSpPr>
        <p:spPr>
          <a:xfrm>
            <a:off x="1994022" y="6227960"/>
            <a:ext cx="229968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effectLst/>
              </a:rPr>
              <a:t>arXiv:1603.01553v3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FF3E26-9FE2-AEAC-157B-7B26B46CF971}"/>
              </a:ext>
            </a:extLst>
          </p:cNvPr>
          <p:cNvSpPr txBox="1"/>
          <p:nvPr/>
        </p:nvSpPr>
        <p:spPr>
          <a:xfrm>
            <a:off x="9800963" y="6214533"/>
            <a:ext cx="18890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See </a:t>
            </a:r>
            <a:r>
              <a:rPr lang="en-US" dirty="0" err="1"/>
              <a:t>Kirchmair</a:t>
            </a:r>
            <a:r>
              <a:rPr lang="en-US" dirty="0"/>
              <a:t> talk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298050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E830057-F4EE-412A-8526-36BE1CE18C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AEBA82-E2D4-4653-AEE3-E95B330DD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86509E-DAF8-4DA0-B09B-FA3FB341C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104403F-BB31-4282-8635-1B39793F3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A28AC4B-805D-4091-A648-61572081C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E9B63AB-B87B-6BB6-7EF8-38F5082B2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6"/>
            <a:ext cx="3409783" cy="1013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Amplifiers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6D733BE-061E-4600-B6A3-62A68EF2C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FF64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D65E78-E9ED-991E-B0BC-9B08B53F5C76}"/>
              </a:ext>
            </a:extLst>
          </p:cNvPr>
          <p:cNvSpPr txBox="1"/>
          <p:nvPr/>
        </p:nvSpPr>
        <p:spPr>
          <a:xfrm>
            <a:off x="601255" y="1964168"/>
            <a:ext cx="3409782" cy="4036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>
                <a:solidFill>
                  <a:schemeClr val="bg1"/>
                </a:solidFill>
              </a:rPr>
              <a:t>M Faverzani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C79E40-A58E-649D-1ABC-4621E9D7F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240" y="1715956"/>
            <a:ext cx="6489819" cy="36505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94B7F9-B2D9-DC7C-90B0-3D914BE23439}"/>
              </a:ext>
            </a:extLst>
          </p:cNvPr>
          <p:cNvSpPr txBox="1"/>
          <p:nvPr/>
        </p:nvSpPr>
        <p:spPr>
          <a:xfrm>
            <a:off x="4700240" y="6000750"/>
            <a:ext cx="4388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See talks by Guarcello, Faverzani, Granata, Enrico, Esposito</a:t>
            </a:r>
          </a:p>
        </p:txBody>
      </p:sp>
    </p:spTree>
    <p:extLst>
      <p:ext uri="{BB962C8B-B14F-4D97-AF65-F5344CB8AC3E}">
        <p14:creationId xmlns:p14="http://schemas.microsoft.com/office/powerpoint/2010/main" val="2079764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0D3D421-99F7-479C-96BC-A3FFA1740E43}"/>
              </a:ext>
            </a:extLst>
          </p:cNvPr>
          <p:cNvSpPr txBox="1"/>
          <p:nvPr/>
        </p:nvSpPr>
        <p:spPr>
          <a:xfrm>
            <a:off x="1854661" y="671013"/>
            <a:ext cx="4241339" cy="4185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/>
            <a:r>
              <a:rPr lang="en-GB" sz="2251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only amplification…..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D270B1-2630-4510-AB06-9BD9F108F6B1}"/>
              </a:ext>
            </a:extLst>
          </p:cNvPr>
          <p:cNvSpPr txBox="1"/>
          <p:nvPr/>
        </p:nvSpPr>
        <p:spPr>
          <a:xfrm>
            <a:off x="6346885" y="2251884"/>
            <a:ext cx="4241339" cy="4185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/>
            <a:r>
              <a:rPr lang="en-GB" sz="2251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Quantum Microwave Photonics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0717FA-36D7-414B-B246-544CE4E18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309" y="1198528"/>
            <a:ext cx="3566361" cy="104590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8A33B72D-B072-42C8-ABE4-C5900A66D4BB}"/>
              </a:ext>
            </a:extLst>
          </p:cNvPr>
          <p:cNvGrpSpPr/>
          <p:nvPr/>
        </p:nvGrpSpPr>
        <p:grpSpPr>
          <a:xfrm>
            <a:off x="6346887" y="991412"/>
            <a:ext cx="3854076" cy="1345947"/>
            <a:chOff x="6859226" y="4298244"/>
            <a:chExt cx="5481520" cy="191429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8567982-B03F-4382-8753-4BEB0A7FA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9226" y="4298244"/>
              <a:ext cx="5481520" cy="1914293"/>
            </a:xfrm>
            <a:prstGeom prst="rect">
              <a:avLst/>
            </a:prstGeom>
          </p:spPr>
        </p:pic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7BF8E5DD-E138-4A42-9CCB-9A6393C38B96}"/>
                </a:ext>
              </a:extLst>
            </p:cNvPr>
            <p:cNvSpPr/>
            <p:nvPr/>
          </p:nvSpPr>
          <p:spPr>
            <a:xfrm rot="5400000">
              <a:off x="9183095" y="4689129"/>
              <a:ext cx="787400" cy="937309"/>
            </a:xfrm>
            <a:prstGeom prst="triangle">
              <a:avLst/>
            </a:prstGeom>
            <a:solidFill>
              <a:srgbClr val="FFFF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GB" sz="1687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332E928-B8A5-494F-9589-A9D25DBF7935}"/>
                </a:ext>
              </a:extLst>
            </p:cNvPr>
            <p:cNvSpPr/>
            <p:nvPr/>
          </p:nvSpPr>
          <p:spPr>
            <a:xfrm>
              <a:off x="8975229" y="4826031"/>
              <a:ext cx="1143000" cy="663508"/>
            </a:xfrm>
            <a:prstGeom prst="roundRect">
              <a:avLst>
                <a:gd name="adj" fmla="val 50000"/>
              </a:avLst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GB" sz="1687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6730A2E0-FA9A-4DD5-933E-39BF3C3A3F8B}"/>
              </a:ext>
            </a:extLst>
          </p:cNvPr>
          <p:cNvSpPr txBox="1"/>
          <p:nvPr/>
        </p:nvSpPr>
        <p:spPr>
          <a:xfrm>
            <a:off x="7882880" y="1398752"/>
            <a:ext cx="843321" cy="3751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/>
            <a:r>
              <a:rPr lang="en-US" sz="196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TWPA</a:t>
            </a:r>
            <a:endParaRPr lang="en-GB" sz="1969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D9F87CF-5CCB-4A3B-B08E-E4BDA13EA11B}"/>
              </a:ext>
            </a:extLst>
          </p:cNvPr>
          <p:cNvSpPr txBox="1"/>
          <p:nvPr/>
        </p:nvSpPr>
        <p:spPr>
          <a:xfrm>
            <a:off x="11751983" y="6601980"/>
            <a:ext cx="440019" cy="2092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/>
            <a:r>
              <a:rPr lang="en-US" sz="89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GB" sz="89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445B008-A071-42CF-B8E5-1D8B79D4CCB1}"/>
              </a:ext>
            </a:extLst>
          </p:cNvPr>
          <p:cNvSpPr txBox="1"/>
          <p:nvPr/>
        </p:nvSpPr>
        <p:spPr>
          <a:xfrm>
            <a:off x="4750442" y="3780347"/>
            <a:ext cx="3531008" cy="331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/>
            <a:r>
              <a:rPr lang="en-US" sz="1687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Quantum enhanced detection </a:t>
            </a:r>
            <a:endParaRPr lang="en-GB" sz="1687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1C1B20-F8EF-425D-B6F1-C8941FF8CB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9134" y="4394605"/>
            <a:ext cx="5541236" cy="1901692"/>
          </a:xfrm>
          <a:prstGeom prst="rect">
            <a:avLst/>
          </a:prstGeom>
        </p:spPr>
      </p:pic>
      <p:sp>
        <p:nvSpPr>
          <p:cNvPr id="41" name="CasellaDiTesto 56">
            <a:extLst>
              <a:ext uri="{FF2B5EF4-FFF2-40B4-BE49-F238E27FC236}">
                <a16:creationId xmlns:a16="http://schemas.microsoft.com/office/drawing/2014/main" id="{FE971FCE-33A6-484E-B333-A9C23A5A6FED}"/>
              </a:ext>
            </a:extLst>
          </p:cNvPr>
          <p:cNvSpPr txBox="1"/>
          <p:nvPr/>
        </p:nvSpPr>
        <p:spPr>
          <a:xfrm>
            <a:off x="311391" y="3239534"/>
            <a:ext cx="2915487" cy="3953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 defTabSz="642899" hangingPunct="1"/>
            <a:r>
              <a:rPr lang="en-GB" sz="1969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Microwave frequencies: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2AB6F7-9560-4D01-9E78-AC2DDA024C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3664"/>
          <a:stretch/>
        </p:blipFill>
        <p:spPr>
          <a:xfrm>
            <a:off x="7682838" y="4340110"/>
            <a:ext cx="787599" cy="2254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32F24C-25C4-4B77-AB56-1FDD9FFD90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574" y="4394440"/>
            <a:ext cx="6130607" cy="104590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1A5810B-FD2D-41BE-8F15-EFFC0CE5A0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55" t="60582"/>
          <a:stretch/>
        </p:blipFill>
        <p:spPr>
          <a:xfrm>
            <a:off x="6633638" y="5187728"/>
            <a:ext cx="5338354" cy="11085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F95881E-6280-43F9-86AC-0592DF19B02A}"/>
              </a:ext>
            </a:extLst>
          </p:cNvPr>
          <p:cNvSpPr txBox="1"/>
          <p:nvPr/>
        </p:nvSpPr>
        <p:spPr>
          <a:xfrm>
            <a:off x="10256911" y="4872812"/>
            <a:ext cx="904293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84EFEE-17E5-4F99-90EC-C252490C6995}"/>
              </a:ext>
            </a:extLst>
          </p:cNvPr>
          <p:cNvSpPr/>
          <p:nvPr/>
        </p:nvSpPr>
        <p:spPr>
          <a:xfrm>
            <a:off x="6659765" y="4340110"/>
            <a:ext cx="5410726" cy="1790724"/>
          </a:xfrm>
          <a:prstGeom prst="rect">
            <a:avLst/>
          </a:prstGeom>
          <a:noFill/>
          <a:ln w="1905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F3C066A-F177-4E01-80CB-D8CA898EED0B}"/>
              </a:ext>
            </a:extLst>
          </p:cNvPr>
          <p:cNvSpPr txBox="1"/>
          <p:nvPr/>
        </p:nvSpPr>
        <p:spPr>
          <a:xfrm>
            <a:off x="3411648" y="3249020"/>
            <a:ext cx="4516458" cy="331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/>
            <a:r>
              <a:rPr lang="en-US" sz="168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Single-mode and Two-mode squeezing in JPAs</a:t>
            </a:r>
          </a:p>
        </p:txBody>
      </p:sp>
      <p:sp>
        <p:nvSpPr>
          <p:cNvPr id="23" name="Shape 213">
            <a:extLst>
              <a:ext uri="{FF2B5EF4-FFF2-40B4-BE49-F238E27FC236}">
                <a16:creationId xmlns:a16="http://schemas.microsoft.com/office/drawing/2014/main" id="{1CD08FF9-FFBD-15C2-E743-FEAB5373DA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7188" y="17463"/>
            <a:ext cx="11834812" cy="45243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en-GB" dirty="0">
                <a:latin typeface="Candara" panose="020E0502030303020204" pitchFamily="34" charset="0"/>
              </a:rPr>
              <a:t>Quantum Optics experiments with TWPAs - Motivations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5FD394-7952-BA77-0A7D-98D5C3C94E8B}"/>
              </a:ext>
            </a:extLst>
          </p:cNvPr>
          <p:cNvSpPr txBox="1"/>
          <p:nvPr/>
        </p:nvSpPr>
        <p:spPr>
          <a:xfrm>
            <a:off x="546652" y="874643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 Esposito</a:t>
            </a:r>
          </a:p>
        </p:txBody>
      </p:sp>
    </p:spTree>
    <p:extLst>
      <p:ext uri="{BB962C8B-B14F-4D97-AF65-F5344CB8AC3E}">
        <p14:creationId xmlns:p14="http://schemas.microsoft.com/office/powerpoint/2010/main" val="1011494178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651FB46-57B9-F8B5-4CC9-1CC4489DD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9" y="1699617"/>
            <a:ext cx="6234663" cy="252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561A17-D5CC-A7DE-8674-CC7EFC9C891F}"/>
              </a:ext>
            </a:extLst>
          </p:cNvPr>
          <p:cNvSpPr txBox="1"/>
          <p:nvPr/>
        </p:nvSpPr>
        <p:spPr>
          <a:xfrm>
            <a:off x="1141081" y="5054706"/>
            <a:ext cx="15438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effectLst/>
              </a:rPr>
              <a:t>arXiv:2203.05530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0641FE-F30F-AC02-D4C2-8919DA0AE520}"/>
              </a:ext>
            </a:extLst>
          </p:cNvPr>
          <p:cNvSpPr txBox="1"/>
          <p:nvPr/>
        </p:nvSpPr>
        <p:spPr>
          <a:xfrm>
            <a:off x="1141081" y="4607109"/>
            <a:ext cx="3702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Microwave Quantum Communication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66BE69-6DEA-DD4A-766C-6FD472A0C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374" y="1159617"/>
            <a:ext cx="3214998" cy="306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3D0D62-55F4-F45A-4CF9-72EA1F1BD4BF}"/>
              </a:ext>
            </a:extLst>
          </p:cNvPr>
          <p:cNvSpPr txBox="1"/>
          <p:nvPr/>
        </p:nvSpPr>
        <p:spPr>
          <a:xfrm>
            <a:off x="7613374" y="4728769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Quantum Radar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29932E-13FE-F56B-1396-13C3F4461BC9}"/>
              </a:ext>
            </a:extLst>
          </p:cNvPr>
          <p:cNvSpPr txBox="1"/>
          <p:nvPr/>
        </p:nvSpPr>
        <p:spPr>
          <a:xfrm>
            <a:off x="7711522" y="5177817"/>
            <a:ext cx="282519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Measurement: Sensors 18 (2021) 100349</a:t>
            </a:r>
          </a:p>
        </p:txBody>
      </p:sp>
    </p:spTree>
    <p:extLst>
      <p:ext uri="{BB962C8B-B14F-4D97-AF65-F5344CB8AC3E}">
        <p14:creationId xmlns:p14="http://schemas.microsoft.com/office/powerpoint/2010/main" val="2192703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Rectangle 1030">
            <a:extLst>
              <a:ext uri="{FF2B5EF4-FFF2-40B4-BE49-F238E27FC236}">
                <a16:creationId xmlns:a16="http://schemas.microsoft.com/office/drawing/2014/main" id="{18A0B39D-673D-47DB-AF94-2D15174D5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9" name="Rectangle 1032">
            <a:extLst>
              <a:ext uri="{FF2B5EF4-FFF2-40B4-BE49-F238E27FC236}">
                <a16:creationId xmlns:a16="http://schemas.microsoft.com/office/drawing/2014/main" id="{0BBAAC85-3967-456F-858E-A7B660076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50" name="Rectangle 1034">
            <a:extLst>
              <a:ext uri="{FF2B5EF4-FFF2-40B4-BE49-F238E27FC236}">
                <a16:creationId xmlns:a16="http://schemas.microsoft.com/office/drawing/2014/main" id="{56124464-57E5-400F-B084-340F5F0E3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51" name="Rectangle 1036">
            <a:extLst>
              <a:ext uri="{FF2B5EF4-FFF2-40B4-BE49-F238E27FC236}">
                <a16:creationId xmlns:a16="http://schemas.microsoft.com/office/drawing/2014/main" id="{FA6E32EF-B747-4030-94EF-6F934F60A8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052" name="Rectangle 1038">
            <a:extLst>
              <a:ext uri="{FF2B5EF4-FFF2-40B4-BE49-F238E27FC236}">
                <a16:creationId xmlns:a16="http://schemas.microsoft.com/office/drawing/2014/main" id="{F875149D-F692-45DA-8324-D5E0193D5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1"/>
            <a:ext cx="12191999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3" name="Rectangle 1040">
            <a:extLst>
              <a:ext uri="{FF2B5EF4-FFF2-40B4-BE49-F238E27FC236}">
                <a16:creationId xmlns:a16="http://schemas.microsoft.com/office/drawing/2014/main" id="{7B89EEFD-93BC-4ACF-962C-E6279E72B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436" y="4149587"/>
            <a:ext cx="3703320" cy="224097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54" name="Rectangle 1042">
            <a:extLst>
              <a:ext uri="{FF2B5EF4-FFF2-40B4-BE49-F238E27FC236}">
                <a16:creationId xmlns:a16="http://schemas.microsoft.com/office/drawing/2014/main" id="{C0B19935-C760-4698-9DD1-973C8A428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55" name="Rectangle 1044">
            <a:extLst>
              <a:ext uri="{FF2B5EF4-FFF2-40B4-BE49-F238E27FC236}">
                <a16:creationId xmlns:a16="http://schemas.microsoft.com/office/drawing/2014/main" id="{08990612-E008-4F02-AEBB-B140BE753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000C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7" name="Rectangle 1046">
            <a:extLst>
              <a:ext uri="{FF2B5EF4-FFF2-40B4-BE49-F238E27FC236}">
                <a16:creationId xmlns:a16="http://schemas.microsoft.com/office/drawing/2014/main" id="{A310A41F-3A14-4150-B6CF-0A577DDDE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Focus on lattice QCD - Journal of Physics G: Nuclear and Particle Physics -  IOPscience">
            <a:extLst>
              <a:ext uri="{FF2B5EF4-FFF2-40B4-BE49-F238E27FC236}">
                <a16:creationId xmlns:a16="http://schemas.microsoft.com/office/drawing/2014/main" id="{73CABA29-49DD-35FF-1B66-0BF7F99BB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999" y="804487"/>
            <a:ext cx="3716757" cy="279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7A7ED9B0-B3FA-DE69-A14E-74728D18F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069" y="1367098"/>
            <a:ext cx="7462932" cy="19217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A2895C-34E7-0463-6042-484A98898B19}"/>
              </a:ext>
            </a:extLst>
          </p:cNvPr>
          <p:cNvSpPr txBox="1"/>
          <p:nvPr/>
        </p:nvSpPr>
        <p:spPr>
          <a:xfrm>
            <a:off x="4561870" y="4149587"/>
            <a:ext cx="7183597" cy="2256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rgbClr val="000CE6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>
                <a:solidFill>
                  <a:schemeClr val="tx2"/>
                </a:solidFill>
              </a:rPr>
              <a:t>“The physical world is quantum mechanical, and therefore the proper problem is the simulation of quantum physics”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859E85-619B-C486-856E-CA8A13B40845}"/>
              </a:ext>
            </a:extLst>
          </p:cNvPr>
          <p:cNvSpPr txBox="1"/>
          <p:nvPr/>
        </p:nvSpPr>
        <p:spPr>
          <a:xfrm>
            <a:off x="823549" y="5118652"/>
            <a:ext cx="2914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dirty="0">
                <a:solidFill>
                  <a:schemeClr val="bg1"/>
                </a:solidFill>
              </a:rPr>
              <a:t>Quantum Information</a:t>
            </a:r>
          </a:p>
        </p:txBody>
      </p:sp>
    </p:spTree>
    <p:extLst>
      <p:ext uri="{BB962C8B-B14F-4D97-AF65-F5344CB8AC3E}">
        <p14:creationId xmlns:p14="http://schemas.microsoft.com/office/powerpoint/2010/main" val="3155347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3261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</a:t>
            </a:r>
            <a:r>
              <a:rPr lang="en-US" dirty="0">
                <a:solidFill>
                  <a:schemeClr val="tx1"/>
                </a:solidFill>
              </a:rPr>
              <a:t>superconducting quantum processor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804" y="1035648"/>
            <a:ext cx="10515600" cy="4351338"/>
          </a:xfrm>
        </p:spPr>
        <p:txBody>
          <a:bodyPr/>
          <a:lstStyle/>
          <a:p>
            <a:r>
              <a:rPr lang="en-US" dirty="0"/>
              <a:t>A Swedish quantum computer </a:t>
            </a:r>
          </a:p>
          <a:p>
            <a:r>
              <a:rPr lang="en-US" dirty="0"/>
              <a:t>Application to use cases within </a:t>
            </a:r>
            <a:br>
              <a:rPr lang="en-US" dirty="0"/>
            </a:br>
            <a:r>
              <a:rPr lang="en-US" dirty="0"/>
              <a:t>optimization and quantum chemistry </a:t>
            </a:r>
          </a:p>
          <a:p>
            <a:r>
              <a:rPr lang="en-US" dirty="0"/>
              <a:t>Full stack HW and SW development</a:t>
            </a:r>
          </a:p>
          <a:p>
            <a:r>
              <a:rPr lang="en-US" dirty="0"/>
              <a:t>Collaboration within EU Flagship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ADF3AED-40AD-614B-895E-668E63E24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" y="4789101"/>
            <a:ext cx="2189007" cy="173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5F97F938-1F1A-FE43-8E8F-E0AFD8466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083" y="4789102"/>
            <a:ext cx="2055435" cy="173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611" y="4789102"/>
            <a:ext cx="2312971" cy="1734729"/>
          </a:xfrm>
          <a:prstGeom prst="rect">
            <a:avLst/>
          </a:prstGeom>
        </p:spPr>
      </p:pic>
      <p:grpSp>
        <p:nvGrpSpPr>
          <p:cNvPr id="13" name="Group 4">
            <a:extLst>
              <a:ext uri="{FF2B5EF4-FFF2-40B4-BE49-F238E27FC236}">
                <a16:creationId xmlns:a16="http://schemas.microsoft.com/office/drawing/2014/main" id="{6FF82787-2E51-9340-989C-04444B685247}"/>
              </a:ext>
            </a:extLst>
          </p:cNvPr>
          <p:cNvGrpSpPr>
            <a:grpSpLocks/>
          </p:cNvGrpSpPr>
          <p:nvPr/>
        </p:nvGrpSpPr>
        <p:grpSpPr bwMode="auto">
          <a:xfrm>
            <a:off x="5900783" y="1875757"/>
            <a:ext cx="3059696" cy="708680"/>
            <a:chOff x="6231854" y="783408"/>
            <a:chExt cx="4484914" cy="1077686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6E927B07-16A2-B648-9A4B-11863F46D81C}"/>
                </a:ext>
              </a:extLst>
            </p:cNvPr>
            <p:cNvSpPr/>
            <p:nvPr/>
          </p:nvSpPr>
          <p:spPr>
            <a:xfrm>
              <a:off x="6231854" y="783408"/>
              <a:ext cx="4484914" cy="1077686"/>
            </a:xfrm>
            <a:prstGeom prst="roundRect">
              <a:avLst>
                <a:gd name="adj" fmla="val 7576"/>
              </a:avLst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38DA31D4-A97C-DC4A-BDA1-C23F46DEA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401" b="70111"/>
            <a:stretch>
              <a:fillRect/>
            </a:stretch>
          </p:blipFill>
          <p:spPr bwMode="auto">
            <a:xfrm>
              <a:off x="6525709" y="813162"/>
              <a:ext cx="3249780" cy="1009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7">
            <a:extLst>
              <a:ext uri="{FF2B5EF4-FFF2-40B4-BE49-F238E27FC236}">
                <a16:creationId xmlns:a16="http://schemas.microsoft.com/office/drawing/2014/main" id="{AC5A89A5-A896-0A4D-98C2-43DE8ADFC33A}"/>
              </a:ext>
            </a:extLst>
          </p:cNvPr>
          <p:cNvGrpSpPr>
            <a:grpSpLocks/>
          </p:cNvGrpSpPr>
          <p:nvPr/>
        </p:nvGrpSpPr>
        <p:grpSpPr bwMode="auto">
          <a:xfrm>
            <a:off x="5900783" y="4003964"/>
            <a:ext cx="3059696" cy="714558"/>
            <a:chOff x="6231854" y="4402856"/>
            <a:chExt cx="4484914" cy="109038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0D0DFAD-4277-6244-A5E7-557FB8CEFF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4335" y="4386715"/>
              <a:ext cx="4498929" cy="1104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58582E44-4AAA-3C43-AB76-2E7343360EDD}"/>
                </a:ext>
              </a:extLst>
            </p:cNvPr>
            <p:cNvSpPr/>
            <p:nvPr/>
          </p:nvSpPr>
          <p:spPr>
            <a:xfrm>
              <a:off x="6231854" y="4408236"/>
              <a:ext cx="4484914" cy="1077831"/>
            </a:xfrm>
            <a:prstGeom prst="roundRect">
              <a:avLst>
                <a:gd name="adj" fmla="val 7576"/>
              </a:avLst>
            </a:pr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</p:grpSp>
      <p:grpSp>
        <p:nvGrpSpPr>
          <p:cNvPr id="19" name="Group 13">
            <a:extLst>
              <a:ext uri="{FF2B5EF4-FFF2-40B4-BE49-F238E27FC236}">
                <a16:creationId xmlns:a16="http://schemas.microsoft.com/office/drawing/2014/main" id="{CBA985C9-B5E4-474A-9477-3EB56AD12D30}"/>
              </a:ext>
            </a:extLst>
          </p:cNvPr>
          <p:cNvGrpSpPr>
            <a:grpSpLocks/>
          </p:cNvGrpSpPr>
          <p:nvPr/>
        </p:nvGrpSpPr>
        <p:grpSpPr bwMode="auto">
          <a:xfrm>
            <a:off x="5900783" y="2626143"/>
            <a:ext cx="3059696" cy="653444"/>
            <a:chOff x="6231854" y="1991723"/>
            <a:chExt cx="4484914" cy="1077686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7751E2B3-D82C-534A-A538-2991F08F2F88}"/>
                </a:ext>
              </a:extLst>
            </p:cNvPr>
            <p:cNvSpPr/>
            <p:nvPr/>
          </p:nvSpPr>
          <p:spPr>
            <a:xfrm>
              <a:off x="6231854" y="1991723"/>
              <a:ext cx="4484914" cy="1077686"/>
            </a:xfrm>
            <a:prstGeom prst="roundRect">
              <a:avLst>
                <a:gd name="adj" fmla="val 7576"/>
              </a:avLst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pic>
          <p:nvPicPr>
            <p:cNvPr id="21" name="Picture 15">
              <a:extLst>
                <a:ext uri="{FF2B5EF4-FFF2-40B4-BE49-F238E27FC236}">
                  <a16:creationId xmlns:a16="http://schemas.microsoft.com/office/drawing/2014/main" id="{C0778F3B-A773-D940-91B8-08EF47461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140"/>
            <a:stretch>
              <a:fillRect/>
            </a:stretch>
          </p:blipFill>
          <p:spPr bwMode="auto">
            <a:xfrm>
              <a:off x="6893168" y="2069737"/>
              <a:ext cx="3186568" cy="973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6">
            <a:extLst>
              <a:ext uri="{FF2B5EF4-FFF2-40B4-BE49-F238E27FC236}">
                <a16:creationId xmlns:a16="http://schemas.microsoft.com/office/drawing/2014/main" id="{1C5B419B-72CC-BF46-AF8D-BC2AF3D67ADE}"/>
              </a:ext>
            </a:extLst>
          </p:cNvPr>
          <p:cNvGrpSpPr>
            <a:grpSpLocks/>
          </p:cNvGrpSpPr>
          <p:nvPr/>
        </p:nvGrpSpPr>
        <p:grpSpPr bwMode="auto">
          <a:xfrm>
            <a:off x="5900783" y="3252695"/>
            <a:ext cx="3059696" cy="713382"/>
            <a:chOff x="6231854" y="3082107"/>
            <a:chExt cx="4484914" cy="1195617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7EB4EDF8-CBD1-F147-9C1C-DF5034070EBF}"/>
                </a:ext>
              </a:extLst>
            </p:cNvPr>
            <p:cNvSpPr/>
            <p:nvPr/>
          </p:nvSpPr>
          <p:spPr>
            <a:xfrm>
              <a:off x="6231854" y="3200290"/>
              <a:ext cx="4484914" cy="1077434"/>
            </a:xfrm>
            <a:prstGeom prst="roundRect">
              <a:avLst>
                <a:gd name="adj" fmla="val 7576"/>
              </a:avLst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pic>
          <p:nvPicPr>
            <p:cNvPr id="24" name="Picture 18">
              <a:extLst>
                <a:ext uri="{FF2B5EF4-FFF2-40B4-BE49-F238E27FC236}">
                  <a16:creationId xmlns:a16="http://schemas.microsoft.com/office/drawing/2014/main" id="{6770C9B8-A7BB-F240-9982-96BECEDA1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184"/>
            <a:stretch>
              <a:fillRect/>
            </a:stretch>
          </p:blipFill>
          <p:spPr bwMode="auto">
            <a:xfrm>
              <a:off x="6840883" y="3082107"/>
              <a:ext cx="3271511" cy="115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5F04315-D5B2-9C4C-8854-90778989A98A}"/>
              </a:ext>
            </a:extLst>
          </p:cNvPr>
          <p:cNvSpPr txBox="1"/>
          <p:nvPr/>
        </p:nvSpPr>
        <p:spPr>
          <a:xfrm>
            <a:off x="6526483" y="1487171"/>
            <a:ext cx="1642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SW stack and FW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60DC74-CDFC-AE42-8074-9CA684ADE5EA}"/>
              </a:ext>
            </a:extLst>
          </p:cNvPr>
          <p:cNvSpPr txBox="1"/>
          <p:nvPr/>
        </p:nvSpPr>
        <p:spPr>
          <a:xfrm>
            <a:off x="9710994" y="1538867"/>
            <a:ext cx="2021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Measurement system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6A1AAC-E6B9-6F40-8EA9-665B287CEABD}"/>
              </a:ext>
            </a:extLst>
          </p:cNvPr>
          <p:cNvSpPr txBox="1"/>
          <p:nvPr/>
        </p:nvSpPr>
        <p:spPr>
          <a:xfrm>
            <a:off x="727300" y="4450548"/>
            <a:ext cx="1356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Quantum HW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10E1E8-9195-49F5-87B8-1973258CA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B2B1-5022-4997-A9C5-9251671D1945}" type="slidenum">
              <a:rPr lang="sv-SE" smtClean="0"/>
              <a:t>16</a:t>
            </a:fld>
            <a:endParaRPr lang="sv-SE" dirty="0"/>
          </a:p>
        </p:txBody>
      </p:sp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D9ACB127-BF0A-96C0-8AAD-6F000CEEA353}"/>
              </a:ext>
            </a:extLst>
          </p:cNvPr>
          <p:cNvSpPr txBox="1">
            <a:spLocks/>
          </p:cNvSpPr>
          <p:nvPr/>
        </p:nvSpPr>
        <p:spPr>
          <a:xfrm>
            <a:off x="-159396" y="6542089"/>
            <a:ext cx="18899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 err="1">
                <a:solidFill>
                  <a:schemeClr val="tx1"/>
                </a:solidFill>
              </a:rPr>
              <a:t>cQED@Tn</a:t>
            </a:r>
            <a:r>
              <a:rPr lang="sv-SE" dirty="0">
                <a:solidFill>
                  <a:schemeClr val="tx1"/>
                </a:solidFill>
              </a:rPr>
              <a:t> – 04/10/ 2022</a:t>
            </a:r>
          </a:p>
        </p:txBody>
      </p:sp>
      <p:pic>
        <p:nvPicPr>
          <p:cNvPr id="7" name="Picture 6" descr="A picture containing text, indoor, several&#10;&#10;Description automatically generated">
            <a:extLst>
              <a:ext uri="{FF2B5EF4-FFF2-40B4-BE49-F238E27FC236}">
                <a16:creationId xmlns:a16="http://schemas.microsoft.com/office/drawing/2014/main" id="{B09EBBA7-9D5F-A83A-6029-74E722FFC2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b="29629"/>
          <a:stretch/>
        </p:blipFill>
        <p:spPr>
          <a:xfrm rot="5400000">
            <a:off x="8254985" y="2605075"/>
            <a:ext cx="4716364" cy="3157665"/>
          </a:xfrm>
          <a:prstGeom prst="rect">
            <a:avLst/>
          </a:prstGeom>
        </p:spPr>
      </p:pic>
      <p:pic>
        <p:nvPicPr>
          <p:cNvPr id="11" name="Picture 10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6A56226B-5BC8-8E9E-4B96-A3A8C1C2EBE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385" r="12387"/>
          <a:stretch/>
        </p:blipFill>
        <p:spPr>
          <a:xfrm>
            <a:off x="6689204" y="4760045"/>
            <a:ext cx="2268883" cy="1763786"/>
          </a:xfrm>
          <a:prstGeom prst="rect">
            <a:avLst/>
          </a:prstGeom>
          <a:noFill/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A4AE4A-FE11-783A-C237-4A9C85FAE10A}"/>
              </a:ext>
            </a:extLst>
          </p:cNvPr>
          <p:cNvSpPr txBox="1"/>
          <p:nvPr/>
        </p:nvSpPr>
        <p:spPr>
          <a:xfrm>
            <a:off x="8958087" y="1019991"/>
            <a:ext cx="256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See talks by Corti, Tancredi, Preti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04DDF2-B803-CCBA-454E-100C8EDCEBCE}"/>
              </a:ext>
            </a:extLst>
          </p:cNvPr>
          <p:cNvSpPr txBox="1"/>
          <p:nvPr/>
        </p:nvSpPr>
        <p:spPr>
          <a:xfrm>
            <a:off x="477078" y="1327768"/>
            <a:ext cx="118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G Tancredi</a:t>
            </a:r>
          </a:p>
        </p:txBody>
      </p:sp>
    </p:spTree>
    <p:extLst>
      <p:ext uri="{BB962C8B-B14F-4D97-AF65-F5344CB8AC3E}">
        <p14:creationId xmlns:p14="http://schemas.microsoft.com/office/powerpoint/2010/main" val="1828713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7D058C88-FA4C-6CF0-6C28-BAE779B10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96" y="2528342"/>
            <a:ext cx="3473450" cy="360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BC6C30-1D60-20F6-ACA8-EF6E8A789469}"/>
              </a:ext>
            </a:extLst>
          </p:cNvPr>
          <p:cNvSpPr txBox="1"/>
          <p:nvPr/>
        </p:nvSpPr>
        <p:spPr>
          <a:xfrm>
            <a:off x="228600" y="6450496"/>
            <a:ext cx="40044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See talks by Kollar, Roch, Paraoanu, Crescini, Rastelli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704119-442E-40E3-EE5C-69727F61D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3456" y="3509294"/>
            <a:ext cx="3953803" cy="234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C57CA1-E3E4-51FB-15A5-16F507109885}"/>
              </a:ext>
            </a:extLst>
          </p:cNvPr>
          <p:cNvSpPr txBox="1"/>
          <p:nvPr/>
        </p:nvSpPr>
        <p:spPr>
          <a:xfrm>
            <a:off x="668008" y="2158630"/>
            <a:ext cx="2725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Non Euclidean Geometries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EC5999-7E8C-919A-357D-EDFE85DBC4C3}"/>
              </a:ext>
            </a:extLst>
          </p:cNvPr>
          <p:cNvSpPr txBox="1"/>
          <p:nvPr/>
        </p:nvSpPr>
        <p:spPr>
          <a:xfrm>
            <a:off x="3983456" y="2527962"/>
            <a:ext cx="3473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Violations of discrete symmetries such as Charge and Parity Conjugation and Time Reversal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EF3FEA-46B1-B316-4FB3-5388A3324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269" y="3071829"/>
            <a:ext cx="3744735" cy="295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A480C9-D545-46E3-6F8E-C8E9ECDA27A7}"/>
              </a:ext>
            </a:extLst>
          </p:cNvPr>
          <p:cNvSpPr txBox="1"/>
          <p:nvPr/>
        </p:nvSpPr>
        <p:spPr>
          <a:xfrm>
            <a:off x="8716617" y="2527962"/>
            <a:ext cx="186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Many body effects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6A7110-5D91-BD40-72D6-E5D18E954542}"/>
              </a:ext>
            </a:extLst>
          </p:cNvPr>
          <p:cNvSpPr txBox="1"/>
          <p:nvPr/>
        </p:nvSpPr>
        <p:spPr>
          <a:xfrm>
            <a:off x="3991574" y="5779126"/>
            <a:ext cx="1058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PT violation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C3F65-2124-E96B-5A25-20C36FADF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Analogues</a:t>
            </a:r>
          </a:p>
        </p:txBody>
      </p:sp>
    </p:spTree>
    <p:extLst>
      <p:ext uri="{BB962C8B-B14F-4D97-AF65-F5344CB8AC3E}">
        <p14:creationId xmlns:p14="http://schemas.microsoft.com/office/powerpoint/2010/main" val="2378568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1"/>
          <p:cNvGrpSpPr/>
          <p:nvPr/>
        </p:nvGrpSpPr>
        <p:grpSpPr>
          <a:xfrm>
            <a:off x="733839" y="1911072"/>
            <a:ext cx="5184581" cy="3545351"/>
            <a:chOff x="5414760" y="196920"/>
            <a:chExt cx="4286880" cy="2931480"/>
          </a:xfrm>
        </p:grpSpPr>
        <p:pic>
          <p:nvPicPr>
            <p:cNvPr id="42" name="Picture 41"/>
            <p:cNvPicPr/>
            <p:nvPr/>
          </p:nvPicPr>
          <p:blipFill>
            <a:blip r:embed="rId2"/>
            <a:srcRect b="24080"/>
            <a:stretch/>
          </p:blipFill>
          <p:spPr>
            <a:xfrm>
              <a:off x="5414760" y="259560"/>
              <a:ext cx="2113200" cy="2310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/>
            <p:cNvPicPr/>
            <p:nvPr/>
          </p:nvPicPr>
          <p:blipFill>
            <a:blip r:embed="rId3"/>
            <a:stretch/>
          </p:blipFill>
          <p:spPr>
            <a:xfrm>
              <a:off x="7590960" y="196920"/>
              <a:ext cx="2110680" cy="2382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4" name="TextShape 2"/>
            <p:cNvSpPr txBox="1"/>
            <p:nvPr/>
          </p:nvSpPr>
          <p:spPr>
            <a:xfrm>
              <a:off x="5933877" y="2586600"/>
              <a:ext cx="3221644" cy="541800"/>
            </a:xfrm>
            <a:prstGeom prst="rect">
              <a:avLst/>
            </a:prstGeom>
            <a:noFill/>
            <a:ln>
              <a:noFill/>
            </a:ln>
          </p:spPr>
          <p:txBody>
            <a:bodyPr lIns="108847" tIns="54423" rIns="108847" bIns="54423">
              <a:noAutofit/>
            </a:bodyPr>
            <a:lstStyle/>
            <a:p>
              <a:pPr algn="ctr"/>
              <a:r>
                <a:rPr lang="en-US" sz="1600" spc="-1" dirty="0">
                  <a:solidFill>
                    <a:srgbClr val="000000"/>
                  </a:solidFill>
                  <a:latin typeface="Times New Roman"/>
                </a:rPr>
                <a:t>First </a:t>
              </a:r>
              <a:r>
                <a:rPr lang="en-US" sz="1600" spc="-1" dirty="0" err="1">
                  <a:solidFill>
                    <a:srgbClr val="000000"/>
                  </a:solidFill>
                  <a:latin typeface="Times New Roman"/>
                </a:rPr>
                <a:t>expt</a:t>
              </a:r>
              <a:r>
                <a:rPr lang="en-US" sz="1600" spc="-1" dirty="0">
                  <a:solidFill>
                    <a:srgbClr val="000000"/>
                  </a:solidFill>
                  <a:latin typeface="Times New Roman"/>
                </a:rPr>
                <a:t>: Ma </a:t>
              </a:r>
              <a:r>
                <a:rPr lang="en-US" sz="1600" i="1" spc="-1" dirty="0">
                  <a:solidFill>
                    <a:srgbClr val="000000"/>
                  </a:solidFill>
                  <a:latin typeface="Times New Roman"/>
                </a:rPr>
                <a:t>et al.</a:t>
              </a:r>
              <a:r>
                <a:rPr lang="en-US" sz="1600" spc="-1" dirty="0">
                  <a:solidFill>
                    <a:srgbClr val="000000"/>
                  </a:solidFill>
                  <a:latin typeface="Times New Roman"/>
                </a:rPr>
                <a:t> Nature 2019</a:t>
              </a:r>
              <a:endParaRPr lang="en-US" sz="1600" spc="-1" dirty="0">
                <a:latin typeface="Arial"/>
              </a:endParaRPr>
            </a:p>
          </p:txBody>
        </p:sp>
      </p:grpSp>
      <p:grpSp>
        <p:nvGrpSpPr>
          <p:cNvPr id="45" name="Group 3"/>
          <p:cNvGrpSpPr/>
          <p:nvPr/>
        </p:nvGrpSpPr>
        <p:grpSpPr>
          <a:xfrm>
            <a:off x="6501134" y="2425045"/>
            <a:ext cx="4749630" cy="1853875"/>
            <a:chOff x="5728680" y="3701160"/>
            <a:chExt cx="3927240" cy="1532880"/>
          </a:xfrm>
        </p:grpSpPr>
        <p:grpSp>
          <p:nvGrpSpPr>
            <p:cNvPr id="46" name="Group 4"/>
            <p:cNvGrpSpPr/>
            <p:nvPr/>
          </p:nvGrpSpPr>
          <p:grpSpPr>
            <a:xfrm>
              <a:off x="5728680" y="3701160"/>
              <a:ext cx="3927240" cy="1532880"/>
              <a:chOff x="5728680" y="3701160"/>
              <a:chExt cx="3927240" cy="1532880"/>
            </a:xfrm>
          </p:grpSpPr>
          <p:pic>
            <p:nvPicPr>
              <p:cNvPr id="47" name="Picture 46"/>
              <p:cNvPicPr/>
              <p:nvPr/>
            </p:nvPicPr>
            <p:blipFill>
              <a:blip r:embed="rId4"/>
              <a:srcRect l="56831" t="54310" b="6031"/>
              <a:stretch/>
            </p:blipFill>
            <p:spPr>
              <a:xfrm>
                <a:off x="7399080" y="3701160"/>
                <a:ext cx="2256840" cy="15328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/>
              <p:cNvPicPr/>
              <p:nvPr/>
            </p:nvPicPr>
            <p:blipFill>
              <a:blip r:embed="rId4"/>
              <a:srcRect l="8551" t="59076" r="57571" b="5354"/>
              <a:stretch/>
            </p:blipFill>
            <p:spPr>
              <a:xfrm>
                <a:off x="5728680" y="3771000"/>
                <a:ext cx="1787040" cy="145404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8651AE2-4FA0-4699-A181-C888037054B5}"/>
              </a:ext>
            </a:extLst>
          </p:cNvPr>
          <p:cNvSpPr txBox="1"/>
          <p:nvPr/>
        </p:nvSpPr>
        <p:spPr>
          <a:xfrm>
            <a:off x="733839" y="1085655"/>
            <a:ext cx="10104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u="sng" dirty="0"/>
              <a:t>Future challenges:</a:t>
            </a:r>
            <a:r>
              <a:rPr lang="en-IT" sz="2800" dirty="0"/>
              <a:t>  Quantum fluids of light in arrays of cavities/qubits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25E48F-FAB0-F617-2C63-65258D4FF0AD}"/>
              </a:ext>
            </a:extLst>
          </p:cNvPr>
          <p:cNvSpPr txBox="1"/>
          <p:nvPr/>
        </p:nvSpPr>
        <p:spPr>
          <a:xfrm>
            <a:off x="1462568" y="5493474"/>
            <a:ext cx="9635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dirty="0"/>
              <a:t>Mott insulator of impenetrable photons – all the contrary we have learnt in undergrad e.m.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8F8364-673C-9D65-A3EB-4CA7E353DE4A}"/>
              </a:ext>
            </a:extLst>
          </p:cNvPr>
          <p:cNvSpPr txBox="1"/>
          <p:nvPr/>
        </p:nvSpPr>
        <p:spPr>
          <a:xfrm>
            <a:off x="258417" y="6374191"/>
            <a:ext cx="7959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Review: IC,… A. J. Kollar, … Photonic materials in circuit QED, Nature Physics 2020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1"/>
          <p:cNvGrpSpPr/>
          <p:nvPr/>
        </p:nvGrpSpPr>
        <p:grpSpPr>
          <a:xfrm>
            <a:off x="795131" y="1590307"/>
            <a:ext cx="4625008" cy="1844114"/>
            <a:chOff x="-923400" y="78120"/>
            <a:chExt cx="7608369" cy="2694962"/>
          </a:xfrm>
        </p:grpSpPr>
        <p:pic>
          <p:nvPicPr>
            <p:cNvPr id="50" name="Picture 49"/>
            <p:cNvPicPr/>
            <p:nvPr/>
          </p:nvPicPr>
          <p:blipFill>
            <a:blip r:embed="rId2"/>
            <a:stretch/>
          </p:blipFill>
          <p:spPr>
            <a:xfrm>
              <a:off x="-923400" y="78120"/>
              <a:ext cx="7315200" cy="2679120"/>
            </a:xfrm>
            <a:prstGeom prst="rect">
              <a:avLst/>
            </a:prstGeom>
            <a:ln>
              <a:noFill/>
            </a:ln>
          </p:spPr>
        </p:pic>
        <p:sp>
          <p:nvSpPr>
            <p:cNvPr id="51" name="TextShape 2"/>
            <p:cNvSpPr txBox="1"/>
            <p:nvPr/>
          </p:nvSpPr>
          <p:spPr>
            <a:xfrm>
              <a:off x="3572280" y="2475000"/>
              <a:ext cx="3112689" cy="29808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0" tIns="0" rIns="0" bIns="0">
              <a:noAutofit/>
            </a:bodyPr>
            <a:lstStyle/>
            <a:p>
              <a:r>
                <a:rPr lang="en-US" sz="1050" spc="-1" dirty="0">
                  <a:latin typeface="Times New Roman"/>
                </a:rPr>
                <a:t>From Ulf Leonhardt's website</a:t>
              </a:r>
            </a:p>
          </p:txBody>
        </p:sp>
      </p:grpSp>
      <p:pic>
        <p:nvPicPr>
          <p:cNvPr id="52" name="Picture 51"/>
          <p:cNvPicPr/>
          <p:nvPr/>
        </p:nvPicPr>
        <p:blipFill>
          <a:blip r:embed="rId3"/>
          <a:stretch/>
        </p:blipFill>
        <p:spPr>
          <a:xfrm>
            <a:off x="740380" y="4056958"/>
            <a:ext cx="4501546" cy="2226319"/>
          </a:xfrm>
          <a:prstGeom prst="rect">
            <a:avLst/>
          </a:prstGeom>
          <a:ln>
            <a:noFill/>
          </a:ln>
        </p:spPr>
      </p:pic>
      <p:pic>
        <p:nvPicPr>
          <p:cNvPr id="53" name="Picture 52"/>
          <p:cNvPicPr/>
          <p:nvPr/>
        </p:nvPicPr>
        <p:blipFill>
          <a:blip r:embed="rId4"/>
          <a:stretch/>
        </p:blipFill>
        <p:spPr>
          <a:xfrm>
            <a:off x="7692886" y="1590307"/>
            <a:ext cx="3887339" cy="2226319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14F89C-80E4-5116-EFC4-2BD629055823}"/>
              </a:ext>
            </a:extLst>
          </p:cNvPr>
          <p:cNvSpPr txBox="1"/>
          <p:nvPr/>
        </p:nvSpPr>
        <p:spPr>
          <a:xfrm>
            <a:off x="391091" y="807702"/>
            <a:ext cx="11395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u="sng" dirty="0"/>
              <a:t>Future challenges: </a:t>
            </a:r>
            <a:r>
              <a:rPr lang="en-IT" sz="2400" dirty="0"/>
              <a:t>analog gravity, a.k.a. quantum simulation of QFTs on curved space-time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3AEF98-53EC-D3C0-319E-106491FAA036}"/>
              </a:ext>
            </a:extLst>
          </p:cNvPr>
          <p:cNvSpPr txBox="1"/>
          <p:nvPr/>
        </p:nvSpPr>
        <p:spPr>
          <a:xfrm>
            <a:off x="6096000" y="4594766"/>
            <a:ext cx="57052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Quantum emission of fish via Hawking mechanism ?</a:t>
            </a:r>
          </a:p>
          <a:p>
            <a:endParaRPr lang="en-IT" dirty="0"/>
          </a:p>
          <a:p>
            <a:endParaRPr lang="en-IT" dirty="0"/>
          </a:p>
          <a:p>
            <a:r>
              <a:rPr lang="en-IT" dirty="0"/>
              <a:t>Quantum emission of phonon from the sub- to super-sonic</a:t>
            </a:r>
            <a:br>
              <a:rPr lang="en-IT" dirty="0"/>
            </a:br>
            <a:r>
              <a:rPr lang="en-IT" dirty="0"/>
              <a:t>horizon in flowing fluid ?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19D0F50-5FAB-D032-6D02-352E5122AF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5993682"/>
              </p:ext>
            </p:extLst>
          </p:nvPr>
        </p:nvGraphicFramePr>
        <p:xfrm>
          <a:off x="1670879" y="84203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88101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/>
          <p:nvPr/>
        </p:nvPicPr>
        <p:blipFill>
          <a:blip r:embed="rId2"/>
          <a:stretch/>
        </p:blipFill>
        <p:spPr>
          <a:xfrm>
            <a:off x="223497" y="1264297"/>
            <a:ext cx="4921607" cy="4052576"/>
          </a:xfrm>
          <a:prstGeom prst="rect">
            <a:avLst/>
          </a:prstGeom>
          <a:ln>
            <a:noFill/>
          </a:ln>
        </p:spPr>
      </p:pic>
      <p:pic>
        <p:nvPicPr>
          <p:cNvPr id="58" name="Picture 57"/>
          <p:cNvPicPr/>
          <p:nvPr/>
        </p:nvPicPr>
        <p:blipFill>
          <a:blip r:embed="rId3"/>
          <a:stretch/>
        </p:blipFill>
        <p:spPr>
          <a:xfrm>
            <a:off x="5676251" y="940607"/>
            <a:ext cx="5880858" cy="4434754"/>
          </a:xfrm>
          <a:prstGeom prst="rect">
            <a:avLst/>
          </a:prstGeom>
          <a:ln>
            <a:noFill/>
          </a:ln>
        </p:spPr>
      </p:pic>
      <p:sp>
        <p:nvSpPr>
          <p:cNvPr id="59" name="TextShape 3"/>
          <p:cNvSpPr txBox="1"/>
          <p:nvPr/>
        </p:nvSpPr>
        <p:spPr>
          <a:xfrm>
            <a:off x="7664492" y="5166811"/>
            <a:ext cx="3269316" cy="4171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1400" u="sng" spc="-1" dirty="0">
                <a:latin typeface="Times New Roman"/>
              </a:rPr>
              <a:t>Theory:</a:t>
            </a:r>
            <a:r>
              <a:rPr lang="en-US" sz="1400" spc="-1" dirty="0">
                <a:latin typeface="Times New Roman"/>
              </a:rPr>
              <a:t> IC et al., NJP 2008</a:t>
            </a:r>
          </a:p>
        </p:txBody>
      </p:sp>
      <p:sp>
        <p:nvSpPr>
          <p:cNvPr id="60" name="TextShape 4"/>
          <p:cNvSpPr txBox="1"/>
          <p:nvPr/>
        </p:nvSpPr>
        <p:spPr>
          <a:xfrm>
            <a:off x="1258192" y="5344057"/>
            <a:ext cx="5607776" cy="6552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1400" u="sng" spc="-1" dirty="0" err="1">
                <a:latin typeface="Times New Roman"/>
              </a:rPr>
              <a:t>Expt</a:t>
            </a:r>
            <a:r>
              <a:rPr lang="en-US" sz="1400" u="sng" spc="-1" dirty="0">
                <a:latin typeface="Times New Roman"/>
              </a:rPr>
              <a:t>:</a:t>
            </a:r>
            <a:r>
              <a:rPr lang="en-US" sz="1400" spc="-1" dirty="0">
                <a:latin typeface="Times New Roman"/>
              </a:rPr>
              <a:t> </a:t>
            </a:r>
            <a:r>
              <a:rPr lang="en-US" sz="1400" spc="-1" dirty="0" err="1">
                <a:latin typeface="Times New Roman"/>
              </a:rPr>
              <a:t>Steinhauer</a:t>
            </a:r>
            <a:r>
              <a:rPr lang="en-US" sz="1400" spc="-1" dirty="0">
                <a:latin typeface="Times New Roman"/>
              </a:rPr>
              <a:t> Nat. Phys. '16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67D521-040B-3E6B-216B-405EA73C7CFC}"/>
              </a:ext>
            </a:extLst>
          </p:cNvPr>
          <p:cNvSpPr txBox="1"/>
          <p:nvPr/>
        </p:nvSpPr>
        <p:spPr>
          <a:xfrm>
            <a:off x="4336782" y="5814647"/>
            <a:ext cx="267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Balbinot-Fabbri moustache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C74E0C4-3EBE-06B9-21DF-6472043B38F4}"/>
              </a:ext>
            </a:extLst>
          </p:cNvPr>
          <p:cNvCxnSpPr/>
          <p:nvPr/>
        </p:nvCxnSpPr>
        <p:spPr>
          <a:xfrm flipH="1" flipV="1">
            <a:off x="2945219" y="3429000"/>
            <a:ext cx="2594344" cy="2242685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DFE9818-74F0-45A6-506A-F9AB4696DF07}"/>
              </a:ext>
            </a:extLst>
          </p:cNvPr>
          <p:cNvCxnSpPr>
            <a:cxnSpLocks/>
          </p:cNvCxnSpPr>
          <p:nvPr/>
        </p:nvCxnSpPr>
        <p:spPr>
          <a:xfrm flipV="1">
            <a:off x="5816009" y="3965944"/>
            <a:ext cx="1998235" cy="170574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8A0B39D-673D-47DB-AF94-2D15174D5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BAAC85-3967-456F-858E-A7B660076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124464-57E5-400F-B084-340F5F0E3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6E32EF-B747-4030-94EF-6F934F60A8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875149D-F692-45DA-8324-D5E0193D5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1"/>
            <a:ext cx="12191999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89EEFD-93BC-4ACF-962C-E6279E72B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436" y="800930"/>
            <a:ext cx="3703320" cy="224097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15DC10-634F-03D3-CBD4-D3ECDF3B0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648" y="1135389"/>
            <a:ext cx="3598690" cy="14610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IN SUPERCONDUCTOR SYSTEMS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0B19935-C760-4698-9DD1-973C8A428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990612-E008-4F02-AEBB-B140BE753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71A4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10A41F-3A14-4150-B6CF-0A577DDDE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92EB87-D951-119B-4931-DE7FF510EE52}"/>
              </a:ext>
            </a:extLst>
          </p:cNvPr>
          <p:cNvSpPr/>
          <p:nvPr/>
        </p:nvSpPr>
        <p:spPr>
          <a:xfrm>
            <a:off x="4561870" y="800930"/>
            <a:ext cx="7183597" cy="2256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rgbClr val="71A4B4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400" dirty="0">
                <a:solidFill>
                  <a:schemeClr val="tx2"/>
                </a:solidFill>
              </a:rPr>
              <a:t>REVIEWS OF MODERN PHYSICS, VOLUME 84, JANUARY–MARCH 2012</a:t>
            </a:r>
            <a:endParaRPr lang="en-US" sz="1400" dirty="0">
              <a:solidFill>
                <a:schemeClr val="tx2"/>
              </a:solidFill>
              <a:effectLst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23B7FC-98FC-1934-ACC7-D270E7F0B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99" y="3261798"/>
            <a:ext cx="3716758" cy="28061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360BF9-1967-0B47-A509-2FFA9CDCB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981" y="2683231"/>
            <a:ext cx="6552528" cy="30469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1A9609-CC07-4559-CADE-1060274D9926}"/>
              </a:ext>
            </a:extLst>
          </p:cNvPr>
          <p:cNvSpPr txBox="1"/>
          <p:nvPr/>
        </p:nvSpPr>
        <p:spPr>
          <a:xfrm>
            <a:off x="9877647" y="5922335"/>
            <a:ext cx="2195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u="sng" dirty="0"/>
              <a:t>Expts.</a:t>
            </a:r>
            <a:r>
              <a:rPr lang="en-IT" dirty="0"/>
              <a:t> </a:t>
            </a:r>
            <a:r>
              <a:rPr lang="en-GB" dirty="0"/>
              <a:t>Wilson-</a:t>
            </a:r>
            <a:r>
              <a:rPr lang="en-GB" dirty="0" err="1"/>
              <a:t>Delsing</a:t>
            </a:r>
            <a:br>
              <a:rPr lang="en-GB" dirty="0"/>
            </a:br>
            <a:r>
              <a:rPr lang="en-GB" dirty="0"/>
              <a:t>	&amp; </a:t>
            </a:r>
            <a:r>
              <a:rPr lang="en-GB" dirty="0" err="1"/>
              <a:t>Paraoanu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583273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/>
          <p:nvPr/>
        </p:nvPicPr>
        <p:blipFill>
          <a:blip r:embed="rId2"/>
          <a:stretch/>
        </p:blipFill>
        <p:spPr>
          <a:xfrm>
            <a:off x="7513767" y="742768"/>
            <a:ext cx="3763480" cy="2606658"/>
          </a:xfrm>
          <a:prstGeom prst="rect">
            <a:avLst/>
          </a:prstGeom>
          <a:ln>
            <a:noFill/>
          </a:ln>
        </p:spPr>
      </p:pic>
      <p:pic>
        <p:nvPicPr>
          <p:cNvPr id="62" name="Picture 61"/>
          <p:cNvPicPr/>
          <p:nvPr/>
        </p:nvPicPr>
        <p:blipFill>
          <a:blip r:embed="rId3"/>
          <a:stretch/>
        </p:blipFill>
        <p:spPr>
          <a:xfrm>
            <a:off x="1138284" y="2991563"/>
            <a:ext cx="3870585" cy="3173096"/>
          </a:xfrm>
          <a:prstGeom prst="rect">
            <a:avLst/>
          </a:prstGeom>
          <a:ln>
            <a:noFill/>
          </a:ln>
        </p:spPr>
      </p:pic>
      <p:pic>
        <p:nvPicPr>
          <p:cNvPr id="63" name="Picture 62"/>
          <p:cNvPicPr/>
          <p:nvPr/>
        </p:nvPicPr>
        <p:blipFill>
          <a:blip r:embed="rId4"/>
          <a:srcRect r="20446"/>
          <a:stretch/>
        </p:blipFill>
        <p:spPr>
          <a:xfrm>
            <a:off x="5991699" y="3504886"/>
            <a:ext cx="5164117" cy="3096468"/>
          </a:xfrm>
          <a:prstGeom prst="rect">
            <a:avLst/>
          </a:prstGeom>
          <a:ln>
            <a:noFill/>
          </a:ln>
        </p:spPr>
      </p:pic>
      <p:sp>
        <p:nvSpPr>
          <p:cNvPr id="64" name="TextShape 1"/>
          <p:cNvSpPr txBox="1"/>
          <p:nvPr/>
        </p:nvSpPr>
        <p:spPr>
          <a:xfrm>
            <a:off x="2566254" y="6544086"/>
            <a:ext cx="9895025" cy="313914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>
            <a:noAutofit/>
          </a:bodyPr>
          <a:lstStyle/>
          <a:p>
            <a:r>
              <a:rPr lang="en-US" sz="1000" spc="-1" dirty="0">
                <a:latin typeface="Arial"/>
              </a:rPr>
              <a:t>S. G. Butera &amp; IC, </a:t>
            </a:r>
            <a:r>
              <a:rPr lang="en-US" sz="1000" i="1" spc="-1" dirty="0">
                <a:latin typeface="Arial"/>
              </a:rPr>
              <a:t>Quantum fluctuations of the friction force induced by the dynamical Casimir emission,</a:t>
            </a:r>
            <a:r>
              <a:rPr lang="en-US" sz="1000" spc="-1" dirty="0">
                <a:latin typeface="Arial"/>
              </a:rPr>
              <a:t>  EPL 128, 24002 (2020).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26A4CF-6709-C03E-C74C-EA2A7A5F1090}"/>
              </a:ext>
            </a:extLst>
          </p:cNvPr>
          <p:cNvSpPr txBox="1"/>
          <p:nvPr/>
        </p:nvSpPr>
        <p:spPr>
          <a:xfrm>
            <a:off x="329609" y="1073888"/>
            <a:ext cx="5733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u="sng" dirty="0"/>
              <a:t>Big question: </a:t>
            </a:r>
            <a:r>
              <a:rPr lang="en-IT" sz="2400" dirty="0"/>
              <a:t>what is long-time fate of a BH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6CFE67-3A48-34C3-3FAF-C2776E455710}"/>
              </a:ext>
            </a:extLst>
          </p:cNvPr>
          <p:cNvSpPr txBox="1"/>
          <p:nvPr/>
        </p:nvSpPr>
        <p:spPr>
          <a:xfrm>
            <a:off x="489098" y="2243470"/>
            <a:ext cx="5885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Baby toy model: friction force on dynamical Casimir emission</a:t>
            </a:r>
            <a:br>
              <a:rPr lang="en-IT" dirty="0"/>
            </a:br>
            <a:r>
              <a:rPr lang="en-IT" dirty="0"/>
              <a:t>	(extends Wilson-Delsing &amp; Paraoanu’s expts)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0CFDD2-6FE9-002F-1399-F1302C000F8E}"/>
              </a:ext>
            </a:extLst>
          </p:cNvPr>
          <p:cNvSpPr txBox="1"/>
          <p:nvPr/>
        </p:nvSpPr>
        <p:spPr>
          <a:xfrm>
            <a:off x="672962" y="1882210"/>
            <a:ext cx="108460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are the recent advances in these fields?</a:t>
            </a:r>
          </a:p>
          <a:p>
            <a:pPr marL="342900" indent="-34290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 offered </a:t>
            </a:r>
            <a:r>
              <a:rPr lang="en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possibilities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hat kind of physics can be explored through circuit engineering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IT" sz="2400" dirty="0">
                <a:effectLst/>
              </a:rPr>
              <a:t> </a:t>
            </a:r>
            <a:endParaRPr lang="en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accent2"/>
              </a:buClr>
              <a:buFont typeface="Wingdings" pitchFamily="2" charset="2"/>
              <a:buChar char="§"/>
            </a:pPr>
            <a:r>
              <a:rPr lang="en-IT" sz="2400" dirty="0"/>
              <a:t>Which are the future technologies for fundamental and applied physics?</a:t>
            </a:r>
          </a:p>
          <a:p>
            <a:pPr marL="342900" indent="-342900">
              <a:buClr>
                <a:schemeClr val="accent2"/>
              </a:buClr>
              <a:buFont typeface="Wingdings" pitchFamily="2" charset="2"/>
              <a:buChar char="§"/>
            </a:pPr>
            <a:r>
              <a:rPr lang="en-IT" sz="2400" dirty="0"/>
              <a:t>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A2988D-EFFA-B1B5-7AC7-E07FA2201806}"/>
              </a:ext>
            </a:extLst>
          </p:cNvPr>
          <p:cNvSpPr txBox="1"/>
          <p:nvPr/>
        </p:nvSpPr>
        <p:spPr>
          <a:xfrm>
            <a:off x="4539516" y="864704"/>
            <a:ext cx="3112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dirty="0"/>
              <a:t>Workshop Round Table</a:t>
            </a:r>
          </a:p>
        </p:txBody>
      </p:sp>
    </p:spTree>
    <p:extLst>
      <p:ext uri="{BB962C8B-B14F-4D97-AF65-F5344CB8AC3E}">
        <p14:creationId xmlns:p14="http://schemas.microsoft.com/office/powerpoint/2010/main" val="2643769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90E70ECC-1F9E-51A3-15A1-C837E541E1BF}"/>
              </a:ext>
            </a:extLst>
          </p:cNvPr>
          <p:cNvSpPr txBox="1">
            <a:spLocks/>
          </p:cNvSpPr>
          <p:nvPr/>
        </p:nvSpPr>
        <p:spPr>
          <a:xfrm>
            <a:off x="303721" y="481285"/>
            <a:ext cx="10430539" cy="7814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>
                <a:ln w="3175">
                  <a:noFill/>
                  <a:prstDash val="solid"/>
                </a:ln>
                <a:solidFill>
                  <a:srgbClr val="31739E"/>
                </a:solidFill>
                <a:latin typeface="+mn-lt"/>
              </a:rPr>
              <a:t>Intro – </a:t>
            </a:r>
            <a:r>
              <a:rPr lang="it-IT" sz="3200" b="1" dirty="0" err="1">
                <a:ln w="3175">
                  <a:noFill/>
                  <a:prstDash val="solid"/>
                </a:ln>
                <a:solidFill>
                  <a:srgbClr val="31739E"/>
                </a:solidFill>
                <a:latin typeface="+mn-lt"/>
              </a:rPr>
              <a:t>why</a:t>
            </a:r>
            <a:r>
              <a:rPr lang="it-IT" sz="3200" b="1" dirty="0">
                <a:ln w="3175">
                  <a:noFill/>
                  <a:prstDash val="solid"/>
                </a:ln>
                <a:solidFill>
                  <a:srgbClr val="31739E"/>
                </a:solidFill>
                <a:latin typeface="+mn-lt"/>
              </a:rPr>
              <a:t> single </a:t>
            </a:r>
            <a:r>
              <a:rPr lang="it-IT" sz="3200" b="1" dirty="0" err="1">
                <a:ln w="3175">
                  <a:noFill/>
                  <a:prstDash val="solid"/>
                </a:ln>
                <a:solidFill>
                  <a:srgbClr val="31739E"/>
                </a:solidFill>
                <a:latin typeface="+mn-lt"/>
              </a:rPr>
              <a:t>photon</a:t>
            </a:r>
            <a:r>
              <a:rPr lang="it-IT" sz="3200" b="1" dirty="0">
                <a:ln w="3175">
                  <a:noFill/>
                  <a:prstDash val="solid"/>
                </a:ln>
                <a:solidFill>
                  <a:srgbClr val="31739E"/>
                </a:solidFill>
                <a:latin typeface="+mn-lt"/>
              </a:rPr>
              <a:t> </a:t>
            </a:r>
            <a:r>
              <a:rPr lang="it-IT" sz="3200" b="1" dirty="0" err="1">
                <a:ln w="3175">
                  <a:noFill/>
                  <a:prstDash val="solid"/>
                </a:ln>
                <a:solidFill>
                  <a:srgbClr val="31739E"/>
                </a:solidFill>
                <a:latin typeface="+mn-lt"/>
              </a:rPr>
              <a:t>detection</a:t>
            </a:r>
            <a:r>
              <a:rPr lang="it-IT" sz="3200" b="1" dirty="0">
                <a:ln w="3175">
                  <a:noFill/>
                  <a:prstDash val="solid"/>
                </a:ln>
                <a:solidFill>
                  <a:srgbClr val="31739E"/>
                </a:solidFill>
                <a:latin typeface="+mn-lt"/>
              </a:rPr>
              <a:t> in the </a:t>
            </a:r>
            <a:r>
              <a:rPr lang="it-IT" sz="3200" b="1" dirty="0" err="1">
                <a:ln w="3175">
                  <a:noFill/>
                  <a:prstDash val="solid"/>
                </a:ln>
                <a:solidFill>
                  <a:srgbClr val="31739E"/>
                </a:solidFill>
                <a:latin typeface="+mn-lt"/>
              </a:rPr>
              <a:t>microwaves</a:t>
            </a:r>
            <a:r>
              <a:rPr lang="it-IT" sz="3200" b="1" dirty="0">
                <a:ln w="3175">
                  <a:noFill/>
                  <a:prstDash val="solid"/>
                </a:ln>
                <a:solidFill>
                  <a:srgbClr val="31739E"/>
                </a:solidFill>
                <a:latin typeface="+mn-lt"/>
              </a:rPr>
              <a:t> </a:t>
            </a: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98218725-E89B-F84E-437E-77719FEF137F}"/>
              </a:ext>
            </a:extLst>
          </p:cNvPr>
          <p:cNvCxnSpPr>
            <a:cxnSpLocks/>
          </p:cNvCxnSpPr>
          <p:nvPr/>
        </p:nvCxnSpPr>
        <p:spPr>
          <a:xfrm>
            <a:off x="390808" y="1084879"/>
            <a:ext cx="9188623" cy="0"/>
          </a:xfrm>
          <a:prstGeom prst="line">
            <a:avLst/>
          </a:prstGeom>
          <a:ln w="28575">
            <a:solidFill>
              <a:srgbClr val="3173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1531812-7071-0AD4-C5C1-0DF0536F54B9}"/>
              </a:ext>
            </a:extLst>
          </p:cNvPr>
          <p:cNvSpPr txBox="1"/>
          <p:nvPr/>
        </p:nvSpPr>
        <p:spPr>
          <a:xfrm>
            <a:off x="303722" y="2265771"/>
            <a:ext cx="29515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/>
              <a:t>The </a:t>
            </a:r>
            <a:r>
              <a:rPr lang="it-IT" sz="2000" dirty="0" err="1"/>
              <a:t>physics</a:t>
            </a:r>
            <a:r>
              <a:rPr lang="it-IT" sz="2000" dirty="0"/>
              <a:t> case: </a:t>
            </a:r>
            <a:r>
              <a:rPr lang="it-IT" sz="2000" dirty="0" err="1"/>
              <a:t>search</a:t>
            </a:r>
            <a:r>
              <a:rPr lang="it-IT" sz="2000" dirty="0"/>
              <a:t> for light dm (</a:t>
            </a:r>
            <a:r>
              <a:rPr lang="it-IT" sz="2000" dirty="0" err="1"/>
              <a:t>axions</a:t>
            </a:r>
            <a:r>
              <a:rPr lang="it-IT" sz="2000" dirty="0"/>
              <a:t>, </a:t>
            </a:r>
            <a:r>
              <a:rPr lang="it-IT" sz="2000" dirty="0" err="1"/>
              <a:t>ALPs</a:t>
            </a:r>
            <a:r>
              <a:rPr lang="it-IT" sz="2000" dirty="0"/>
              <a:t>, </a:t>
            </a:r>
            <a:r>
              <a:rPr lang="it-IT" sz="2000" dirty="0" err="1"/>
              <a:t>hidden</a:t>
            </a:r>
            <a:r>
              <a:rPr lang="it-IT" sz="2000" dirty="0"/>
              <a:t> </a:t>
            </a:r>
            <a:r>
              <a:rPr lang="it-IT" sz="2000" dirty="0" err="1"/>
              <a:t>photons</a:t>
            </a:r>
            <a:r>
              <a:rPr lang="it-IT" sz="2000" dirty="0"/>
              <a:t>…)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9BB8B9F-50FE-CB33-A29F-D43B38823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420" y="1199811"/>
            <a:ext cx="4978167" cy="3274507"/>
          </a:xfrm>
          <a:prstGeom prst="rect">
            <a:avLst/>
          </a:prstGeom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D20F9D19-1E8C-AB44-04CA-1372D6408E47}"/>
              </a:ext>
            </a:extLst>
          </p:cNvPr>
          <p:cNvSpPr/>
          <p:nvPr/>
        </p:nvSpPr>
        <p:spPr>
          <a:xfrm>
            <a:off x="5705275" y="3998976"/>
            <a:ext cx="1349829" cy="247323"/>
          </a:xfrm>
          <a:prstGeom prst="roundRect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62CFE45-F94C-EF9E-2496-A2C1C2EA8A7C}"/>
              </a:ext>
            </a:extLst>
          </p:cNvPr>
          <p:cNvSpPr txBox="1"/>
          <p:nvPr/>
        </p:nvSpPr>
        <p:spPr>
          <a:xfrm rot="21309111">
            <a:off x="5520796" y="3601679"/>
            <a:ext cx="2232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err="1">
                <a:solidFill>
                  <a:srgbClr val="7030A0">
                    <a:alpha val="78000"/>
                  </a:srgbClr>
                </a:solidFill>
              </a:rPr>
              <a:t>Preferred</a:t>
            </a:r>
            <a:r>
              <a:rPr lang="it-IT" sz="1600" b="1" dirty="0">
                <a:solidFill>
                  <a:srgbClr val="7030A0">
                    <a:alpha val="78000"/>
                  </a:srgbClr>
                </a:solidFill>
              </a:rPr>
              <a:t> </a:t>
            </a:r>
            <a:r>
              <a:rPr lang="it-IT" sz="1600" b="1" dirty="0" err="1">
                <a:solidFill>
                  <a:srgbClr val="7030A0">
                    <a:alpha val="78000"/>
                  </a:srgbClr>
                </a:solidFill>
              </a:rPr>
              <a:t>axion</a:t>
            </a:r>
            <a:r>
              <a:rPr lang="it-IT" sz="1600" b="1" dirty="0">
                <a:solidFill>
                  <a:srgbClr val="7030A0">
                    <a:alpha val="78000"/>
                  </a:srgbClr>
                </a:solidFill>
              </a:rPr>
              <a:t> window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B30DBB0-8BB2-FD83-82A9-7A10B0EE9B0C}"/>
              </a:ext>
            </a:extLst>
          </p:cNvPr>
          <p:cNvSpPr txBox="1"/>
          <p:nvPr/>
        </p:nvSpPr>
        <p:spPr>
          <a:xfrm>
            <a:off x="8645205" y="1991839"/>
            <a:ext cx="31577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Linear-</a:t>
            </a:r>
            <a:r>
              <a:rPr lang="it-IT" sz="1600" dirty="0" err="1"/>
              <a:t>amplifier</a:t>
            </a:r>
            <a:r>
              <a:rPr lang="it-IT" sz="1600" dirty="0"/>
              <a:t> </a:t>
            </a:r>
            <a:r>
              <a:rPr lang="it-IT" sz="1600" dirty="0" err="1"/>
              <a:t>noise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prohibitively</a:t>
            </a:r>
            <a:r>
              <a:rPr lang="it-IT" sz="1600" dirty="0"/>
              <a:t> </a:t>
            </a:r>
            <a:r>
              <a:rPr lang="it-IT" sz="1600" dirty="0" err="1"/>
              <a:t>increased</a:t>
            </a:r>
            <a:r>
              <a:rPr lang="it-IT" sz="1600" dirty="0"/>
              <a:t> by standard quantum </a:t>
            </a:r>
            <a:r>
              <a:rPr lang="it-IT" sz="1600" dirty="0" err="1"/>
              <a:t>limit</a:t>
            </a:r>
            <a:r>
              <a:rPr lang="it-IT" sz="1600" dirty="0"/>
              <a:t> </a:t>
            </a:r>
            <a:r>
              <a:rPr lang="it-IT" sz="1600" dirty="0" err="1"/>
              <a:t>above</a:t>
            </a:r>
            <a:r>
              <a:rPr lang="it-IT" sz="1600" dirty="0"/>
              <a:t> 10-20 GHz </a:t>
            </a:r>
            <a:r>
              <a:rPr lang="it-IT" sz="1600" dirty="0" err="1"/>
              <a:t>while</a:t>
            </a:r>
            <a:r>
              <a:rPr lang="it-IT" sz="1600" dirty="0"/>
              <a:t> </a:t>
            </a:r>
            <a:r>
              <a:rPr lang="it-IT" sz="1600" dirty="0" err="1"/>
              <a:t>bolometers</a:t>
            </a:r>
            <a:r>
              <a:rPr lang="it-IT" sz="1600" dirty="0"/>
              <a:t> and </a:t>
            </a:r>
            <a:r>
              <a:rPr lang="it-IT" sz="1600" dirty="0" err="1"/>
              <a:t>photon</a:t>
            </a:r>
            <a:r>
              <a:rPr lang="it-IT" sz="1600" dirty="0"/>
              <a:t> counters are </a:t>
            </a:r>
            <a:r>
              <a:rPr lang="it-IT" sz="1600" dirty="0" err="1"/>
              <a:t>not</a:t>
            </a:r>
            <a:r>
              <a:rPr lang="it-IT" sz="1600" dirty="0"/>
              <a:t> sensitive </a:t>
            </a:r>
            <a:r>
              <a:rPr lang="it-IT" sz="1600" dirty="0" err="1"/>
              <a:t>enough</a:t>
            </a:r>
            <a:r>
              <a:rPr lang="it-IT" sz="1600" dirty="0"/>
              <a:t> (or </a:t>
            </a:r>
            <a:r>
              <a:rPr lang="it-IT" sz="1600" dirty="0" err="1"/>
              <a:t>too</a:t>
            </a:r>
            <a:r>
              <a:rPr lang="it-IT" sz="1600" dirty="0"/>
              <a:t> </a:t>
            </a:r>
            <a:r>
              <a:rPr lang="it-IT" sz="1600" dirty="0" err="1"/>
              <a:t>noisy</a:t>
            </a:r>
            <a:r>
              <a:rPr lang="it-IT" sz="1600" dirty="0"/>
              <a:t>) </a:t>
            </a:r>
            <a:r>
              <a:rPr lang="it-IT" sz="1600" dirty="0" err="1"/>
              <a:t>below</a:t>
            </a:r>
            <a:r>
              <a:rPr lang="it-IT" sz="1600" dirty="0"/>
              <a:t> the </a:t>
            </a:r>
            <a:r>
              <a:rPr lang="it-IT" sz="1600" dirty="0" err="1"/>
              <a:t>THz</a:t>
            </a:r>
            <a:endParaRPr lang="it-IT" sz="1600" dirty="0"/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1C3E48B8-5CD5-61D3-8847-790CAF5F5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11" t="3048" r="1790" b="2160"/>
          <a:stretch/>
        </p:blipFill>
        <p:spPr>
          <a:xfrm>
            <a:off x="4176801" y="5037609"/>
            <a:ext cx="1302122" cy="1260000"/>
          </a:xfrm>
          <a:prstGeom prst="rect">
            <a:avLst/>
          </a:prstGeom>
        </p:spPr>
      </p:pic>
      <p:sp>
        <p:nvSpPr>
          <p:cNvPr id="14" name="TextBox 17">
            <a:extLst>
              <a:ext uri="{FF2B5EF4-FFF2-40B4-BE49-F238E27FC236}">
                <a16:creationId xmlns:a16="http://schemas.microsoft.com/office/drawing/2014/main" id="{241CE49D-2653-0CE9-9241-3CB3BE8FAB48}"/>
              </a:ext>
            </a:extLst>
          </p:cNvPr>
          <p:cNvSpPr txBox="1"/>
          <p:nvPr/>
        </p:nvSpPr>
        <p:spPr>
          <a:xfrm>
            <a:off x="1245017" y="6323139"/>
            <a:ext cx="1239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SQUID (</a:t>
            </a:r>
            <a:r>
              <a:rPr lang="it-IT" sz="1200" dirty="0">
                <a:sym typeface="Wingdings" pitchFamily="2" charset="2"/>
              </a:rPr>
              <a:t></a:t>
            </a:r>
            <a:r>
              <a:rPr lang="it-IT" sz="1200" dirty="0"/>
              <a:t>1 GHz)</a:t>
            </a: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5AE44473-03EB-8B18-F8C7-65732ED88027}"/>
              </a:ext>
            </a:extLst>
          </p:cNvPr>
          <p:cNvSpPr txBox="1"/>
          <p:nvPr/>
        </p:nvSpPr>
        <p:spPr>
          <a:xfrm>
            <a:off x="2649269" y="6323139"/>
            <a:ext cx="18704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MSA SQUID (</a:t>
            </a:r>
            <a:r>
              <a:rPr lang="it-IT" sz="1200" dirty="0">
                <a:sym typeface="Wingdings" pitchFamily="2" charset="2"/>
              </a:rPr>
              <a:t> </a:t>
            </a:r>
            <a:r>
              <a:rPr lang="it-IT" sz="1200" dirty="0" err="1">
                <a:sym typeface="Wingdings" pitchFamily="2" charset="2"/>
              </a:rPr>
              <a:t>few</a:t>
            </a:r>
            <a:r>
              <a:rPr lang="it-IT" sz="1200" dirty="0">
                <a:sym typeface="Wingdings" pitchFamily="2" charset="2"/>
              </a:rPr>
              <a:t> GHz</a:t>
            </a:r>
            <a:r>
              <a:rPr lang="it-IT" sz="1200" dirty="0"/>
              <a:t>)</a:t>
            </a: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1845D078-4BE7-F35C-F8CE-5E527220E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017" y="5282783"/>
            <a:ext cx="1399013" cy="900000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7CD1E28B-7643-7BB9-F98D-F70C4F320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1209" y="5257635"/>
            <a:ext cx="1327171" cy="900000"/>
          </a:xfrm>
          <a:prstGeom prst="rect">
            <a:avLst/>
          </a:prstGeom>
        </p:spPr>
      </p:pic>
      <p:sp>
        <p:nvSpPr>
          <p:cNvPr id="41" name="Rettangolo con angoli arrotondati 40">
            <a:extLst>
              <a:ext uri="{FF2B5EF4-FFF2-40B4-BE49-F238E27FC236}">
                <a16:creationId xmlns:a16="http://schemas.microsoft.com/office/drawing/2014/main" id="{DB00DDA4-77EB-CBF6-81D7-199409E3BC44}"/>
              </a:ext>
            </a:extLst>
          </p:cNvPr>
          <p:cNvSpPr/>
          <p:nvPr/>
        </p:nvSpPr>
        <p:spPr>
          <a:xfrm>
            <a:off x="5843008" y="5314097"/>
            <a:ext cx="2325632" cy="654779"/>
          </a:xfrm>
          <a:prstGeom prst="roundRect">
            <a:avLst/>
          </a:prstGeom>
          <a:solidFill>
            <a:srgbClr val="31739E">
              <a:alpha val="2974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TextBox 37">
            <a:extLst>
              <a:ext uri="{FF2B5EF4-FFF2-40B4-BE49-F238E27FC236}">
                <a16:creationId xmlns:a16="http://schemas.microsoft.com/office/drawing/2014/main" id="{180B5B7D-A970-7463-5A5D-8C7B10086B20}"/>
              </a:ext>
            </a:extLst>
          </p:cNvPr>
          <p:cNvSpPr txBox="1"/>
          <p:nvPr/>
        </p:nvSpPr>
        <p:spPr>
          <a:xfrm>
            <a:off x="4450810" y="6315778"/>
            <a:ext cx="14194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JPA (</a:t>
            </a:r>
            <a:r>
              <a:rPr lang="it-IT" sz="1200" dirty="0">
                <a:sym typeface="Wingdings" pitchFamily="2" charset="2"/>
              </a:rPr>
              <a:t> 10-20 GHz</a:t>
            </a:r>
            <a:r>
              <a:rPr lang="it-IT" sz="12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20">
                <a:extLst>
                  <a:ext uri="{FF2B5EF4-FFF2-40B4-BE49-F238E27FC236}">
                    <a16:creationId xmlns:a16="http://schemas.microsoft.com/office/drawing/2014/main" id="{6EE98404-B2B2-5168-DD62-86758C6DB470}"/>
                  </a:ext>
                </a:extLst>
              </p:cNvPr>
              <p:cNvSpPr txBox="1"/>
              <p:nvPr/>
            </p:nvSpPr>
            <p:spPr>
              <a:xfrm>
                <a:off x="5894897" y="5339925"/>
                <a:ext cx="2269724" cy="584775"/>
              </a:xfrm>
              <a:prstGeom prst="rect">
                <a:avLst/>
              </a:prstGeom>
              <a:noFill/>
              <a:ln cap="rnd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dirty="0"/>
                  <a:t> Quantum </a:t>
                </a:r>
                <a:r>
                  <a:rPr lang="it-IT" dirty="0" err="1"/>
                  <a:t>limit</a:t>
                </a:r>
                <a:endParaRPr lang="it-IT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𝑛𝑜𝑖𝑠𝑒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𝑚𝐾</m:t>
                          </m:r>
                        </m:e>
                      </m:d>
                      <m:r>
                        <a:rPr lang="it-I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≈5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0 × 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𝜈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𝐺𝐻𝑧</m:t>
                          </m:r>
                        </m:e>
                      </m:d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19" name="TextBox 20">
                <a:extLst>
                  <a:ext uri="{FF2B5EF4-FFF2-40B4-BE49-F238E27FC236}">
                    <a16:creationId xmlns:a16="http://schemas.microsoft.com/office/drawing/2014/main" id="{6EE98404-B2B2-5168-DD62-86758C6DB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4897" y="5339925"/>
                <a:ext cx="2269724" cy="584775"/>
              </a:xfrm>
              <a:prstGeom prst="rect">
                <a:avLst/>
              </a:prstGeom>
              <a:blipFill>
                <a:blip r:embed="rId6"/>
                <a:stretch>
                  <a:fillRect t="-4255" b="-6383"/>
                </a:stretch>
              </a:blipFill>
              <a:ln cap="rnd"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22">
            <a:extLst>
              <a:ext uri="{FF2B5EF4-FFF2-40B4-BE49-F238E27FC236}">
                <a16:creationId xmlns:a16="http://schemas.microsoft.com/office/drawing/2014/main" id="{668190C7-4602-BE7A-04F4-E13FD75A50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9790" y="5339925"/>
            <a:ext cx="1712948" cy="540000"/>
          </a:xfrm>
          <a:prstGeom prst="rect">
            <a:avLst/>
          </a:prstGeom>
        </p:spPr>
      </p:pic>
      <p:sp>
        <p:nvSpPr>
          <p:cNvPr id="21" name="TextBox 26">
            <a:extLst>
              <a:ext uri="{FF2B5EF4-FFF2-40B4-BE49-F238E27FC236}">
                <a16:creationId xmlns:a16="http://schemas.microsoft.com/office/drawing/2014/main" id="{7084FBEB-AACE-8A20-A5A8-F59898673ECA}"/>
              </a:ext>
            </a:extLst>
          </p:cNvPr>
          <p:cNvSpPr txBox="1"/>
          <p:nvPr/>
        </p:nvSpPr>
        <p:spPr>
          <a:xfrm>
            <a:off x="8883988" y="4790877"/>
            <a:ext cx="1404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 err="1"/>
              <a:t>Bolometers</a:t>
            </a:r>
            <a:r>
              <a:rPr lang="it-IT" sz="1400" dirty="0"/>
              <a:t>,</a:t>
            </a:r>
          </a:p>
          <a:p>
            <a:pPr algn="ctr"/>
            <a:r>
              <a:rPr lang="it-IT" sz="1400" dirty="0" err="1"/>
              <a:t>photon</a:t>
            </a:r>
            <a:r>
              <a:rPr lang="it-IT" sz="1400" dirty="0"/>
              <a:t> </a:t>
            </a:r>
            <a:r>
              <a:rPr lang="it-IT" sz="1400" dirty="0" err="1"/>
              <a:t>counters</a:t>
            </a:r>
            <a:endParaRPr lang="it-IT" sz="1400" dirty="0"/>
          </a:p>
        </p:txBody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1178ACA0-5687-B367-DAAC-BBB2A2803603}"/>
              </a:ext>
            </a:extLst>
          </p:cNvPr>
          <p:cNvSpPr/>
          <p:nvPr/>
        </p:nvSpPr>
        <p:spPr>
          <a:xfrm>
            <a:off x="8476817" y="6254222"/>
            <a:ext cx="25955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 dirty="0" err="1">
                <a:latin typeface="Helvetica" pitchFamily="2" charset="0"/>
              </a:rPr>
              <a:t>Kokkoniemi</a:t>
            </a:r>
            <a:r>
              <a:rPr lang="it-IT" sz="1000" dirty="0">
                <a:latin typeface="Helvetica" pitchFamily="2" charset="0"/>
              </a:rPr>
              <a:t> et al. </a:t>
            </a:r>
            <a:r>
              <a:rPr lang="it-IT" sz="1000" dirty="0" err="1">
                <a:latin typeface="Helvetica" pitchFamily="2" charset="0"/>
              </a:rPr>
              <a:t>Nat</a:t>
            </a:r>
            <a:r>
              <a:rPr lang="it-IT" sz="1000" dirty="0">
                <a:latin typeface="Helvetica" pitchFamily="2" charset="0"/>
              </a:rPr>
              <a:t>. </a:t>
            </a:r>
            <a:r>
              <a:rPr lang="it-IT" sz="1000" dirty="0" err="1">
                <a:latin typeface="Helvetica" pitchFamily="2" charset="0"/>
              </a:rPr>
              <a:t>Com</a:t>
            </a:r>
            <a:r>
              <a:rPr lang="it-IT" sz="1000" dirty="0">
                <a:latin typeface="Helvetica" pitchFamily="2" charset="0"/>
              </a:rPr>
              <a:t>. </a:t>
            </a:r>
            <a:r>
              <a:rPr lang="it-IT" sz="1000" dirty="0" err="1">
                <a:latin typeface="Helvetica" pitchFamily="2" charset="0"/>
              </a:rPr>
              <a:t>Phys</a:t>
            </a:r>
            <a:r>
              <a:rPr lang="it-IT" sz="1000" dirty="0">
                <a:latin typeface="Helvetica" pitchFamily="2" charset="0"/>
              </a:rPr>
              <a:t>.</a:t>
            </a:r>
          </a:p>
          <a:p>
            <a:r>
              <a:rPr lang="it-IT" sz="1000" dirty="0" err="1">
                <a:latin typeface="Helvetica" pitchFamily="2" charset="0"/>
              </a:rPr>
              <a:t>https</a:t>
            </a:r>
            <a:r>
              <a:rPr lang="it-IT" sz="1000" dirty="0">
                <a:latin typeface="Helvetica" pitchFamily="2" charset="0"/>
              </a:rPr>
              <a:t>://</a:t>
            </a:r>
            <a:r>
              <a:rPr lang="it-IT" sz="1000" dirty="0" err="1">
                <a:latin typeface="Helvetica" pitchFamily="2" charset="0"/>
              </a:rPr>
              <a:t>doi.org</a:t>
            </a:r>
            <a:r>
              <a:rPr lang="it-IT" sz="1000" dirty="0">
                <a:latin typeface="Helvetica" pitchFamily="2" charset="0"/>
              </a:rPr>
              <a:t>/10.1038/s42005-019-0225-6</a:t>
            </a:r>
            <a:endParaRPr lang="it-IT" sz="1000" dirty="0">
              <a:effectLst/>
              <a:latin typeface="Helvetica" pitchFamily="2" charset="0"/>
            </a:endParaRPr>
          </a:p>
        </p:txBody>
      </p:sp>
      <p:sp>
        <p:nvSpPr>
          <p:cNvPr id="23" name="Rectangle 28">
            <a:extLst>
              <a:ext uri="{FF2B5EF4-FFF2-40B4-BE49-F238E27FC236}">
                <a16:creationId xmlns:a16="http://schemas.microsoft.com/office/drawing/2014/main" id="{CB7DD22B-09D8-A9B8-CE75-98B58443C36C}"/>
              </a:ext>
            </a:extLst>
          </p:cNvPr>
          <p:cNvSpPr/>
          <p:nvPr/>
        </p:nvSpPr>
        <p:spPr>
          <a:xfrm>
            <a:off x="8476817" y="5968876"/>
            <a:ext cx="23903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/>
              <a:t>NEP=20 </a:t>
            </a:r>
            <a:r>
              <a:rPr lang="it-IT" sz="1400" dirty="0" err="1"/>
              <a:t>zW</a:t>
            </a:r>
            <a:r>
              <a:rPr lang="it-IT" sz="1400" dirty="0"/>
              <a:t>/√Hz </a:t>
            </a:r>
            <a:r>
              <a:rPr lang="it-IT" sz="1400" dirty="0">
                <a:sym typeface="Wingdings" pitchFamily="2" charset="2"/>
              </a:rPr>
              <a:t> 400 GHz</a:t>
            </a:r>
            <a:endParaRPr lang="it-IT" sz="1400" dirty="0"/>
          </a:p>
        </p:txBody>
      </p:sp>
      <p:cxnSp>
        <p:nvCxnSpPr>
          <p:cNvPr id="24" name="Straight Arrow Connector 9">
            <a:extLst>
              <a:ext uri="{FF2B5EF4-FFF2-40B4-BE49-F238E27FC236}">
                <a16:creationId xmlns:a16="http://schemas.microsoft.com/office/drawing/2014/main" id="{4B70D705-F5C0-F497-054B-54529245F41E}"/>
              </a:ext>
            </a:extLst>
          </p:cNvPr>
          <p:cNvCxnSpPr>
            <a:cxnSpLocks/>
          </p:cNvCxnSpPr>
          <p:nvPr/>
        </p:nvCxnSpPr>
        <p:spPr>
          <a:xfrm>
            <a:off x="4936527" y="4670477"/>
            <a:ext cx="2924652" cy="0"/>
          </a:xfrm>
          <a:prstGeom prst="straightConnector1">
            <a:avLst/>
          </a:prstGeom>
          <a:ln w="25400">
            <a:solidFill>
              <a:srgbClr val="905E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B18E9085-6FA9-4622-FD6E-23960ED98C27}"/>
              </a:ext>
            </a:extLst>
          </p:cNvPr>
          <p:cNvCxnSpPr/>
          <p:nvPr/>
        </p:nvCxnSpPr>
        <p:spPr>
          <a:xfrm>
            <a:off x="5279136" y="4547470"/>
            <a:ext cx="0" cy="207410"/>
          </a:xfrm>
          <a:prstGeom prst="line">
            <a:avLst/>
          </a:prstGeom>
          <a:ln w="12700">
            <a:solidFill>
              <a:srgbClr val="905E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F1BD7B41-E70A-4FAA-78E7-F3D61161168D}"/>
              </a:ext>
            </a:extLst>
          </p:cNvPr>
          <p:cNvCxnSpPr>
            <a:cxnSpLocks/>
          </p:cNvCxnSpPr>
          <p:nvPr/>
        </p:nvCxnSpPr>
        <p:spPr>
          <a:xfrm>
            <a:off x="7496699" y="4535278"/>
            <a:ext cx="0" cy="219529"/>
          </a:xfrm>
          <a:prstGeom prst="line">
            <a:avLst/>
          </a:prstGeom>
          <a:ln w="12700">
            <a:solidFill>
              <a:srgbClr val="905E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B44C6004-B438-77DE-2BD1-0D0A152D8B3B}"/>
              </a:ext>
            </a:extLst>
          </p:cNvPr>
          <p:cNvSpPr txBox="1"/>
          <p:nvPr/>
        </p:nvSpPr>
        <p:spPr>
          <a:xfrm>
            <a:off x="5223345" y="4441677"/>
            <a:ext cx="697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250 MHz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8487A679-DFDD-F372-BA25-FB63D773F8E0}"/>
              </a:ext>
            </a:extLst>
          </p:cNvPr>
          <p:cNvSpPr txBox="1"/>
          <p:nvPr/>
        </p:nvSpPr>
        <p:spPr>
          <a:xfrm>
            <a:off x="6888962" y="4448892"/>
            <a:ext cx="667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250 GHz</a:t>
            </a:r>
          </a:p>
        </p:txBody>
      </p:sp>
      <p:cxnSp>
        <p:nvCxnSpPr>
          <p:cNvPr id="34" name="Connettore 1 33">
            <a:extLst>
              <a:ext uri="{FF2B5EF4-FFF2-40B4-BE49-F238E27FC236}">
                <a16:creationId xmlns:a16="http://schemas.microsoft.com/office/drawing/2014/main" id="{1ED7C910-5748-049A-8691-1257B482DB27}"/>
              </a:ext>
            </a:extLst>
          </p:cNvPr>
          <p:cNvCxnSpPr>
            <a:stCxn id="7" idx="1"/>
            <a:endCxn id="31" idx="1"/>
          </p:cNvCxnSpPr>
          <p:nvPr/>
        </p:nvCxnSpPr>
        <p:spPr>
          <a:xfrm flipH="1">
            <a:off x="5223345" y="4122638"/>
            <a:ext cx="481930" cy="449844"/>
          </a:xfrm>
          <a:prstGeom prst="line">
            <a:avLst/>
          </a:prstGeom>
          <a:ln>
            <a:solidFill>
              <a:srgbClr val="905E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37">
            <a:extLst>
              <a:ext uri="{FF2B5EF4-FFF2-40B4-BE49-F238E27FC236}">
                <a16:creationId xmlns:a16="http://schemas.microsoft.com/office/drawing/2014/main" id="{8E153891-721B-988D-C4D3-F5ABFF7AAF0C}"/>
              </a:ext>
            </a:extLst>
          </p:cNvPr>
          <p:cNvCxnSpPr>
            <a:cxnSpLocks/>
            <a:stCxn id="7" idx="3"/>
            <a:endCxn id="32" idx="3"/>
          </p:cNvCxnSpPr>
          <p:nvPr/>
        </p:nvCxnSpPr>
        <p:spPr>
          <a:xfrm>
            <a:off x="7055104" y="4122638"/>
            <a:ext cx="501028" cy="457059"/>
          </a:xfrm>
          <a:prstGeom prst="line">
            <a:avLst/>
          </a:prstGeom>
          <a:ln>
            <a:solidFill>
              <a:srgbClr val="905E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412E0CC-09FA-A021-34FB-38F01ED164C2}"/>
              </a:ext>
            </a:extLst>
          </p:cNvPr>
          <p:cNvSpPr txBox="1"/>
          <p:nvPr/>
        </p:nvSpPr>
        <p:spPr>
          <a:xfrm>
            <a:off x="10288540" y="982360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A. Rettaroli</a:t>
            </a:r>
          </a:p>
        </p:txBody>
      </p:sp>
    </p:spTree>
    <p:extLst>
      <p:ext uri="{BB962C8B-B14F-4D97-AF65-F5344CB8AC3E}">
        <p14:creationId xmlns:p14="http://schemas.microsoft.com/office/powerpoint/2010/main" val="1382688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9DC2B1-F071-C7EC-5F27-2E8115048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087" y="850588"/>
            <a:ext cx="7772400" cy="547067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0FF327-A324-CD10-ECC5-A9CB52B85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A745A2-E731-FC40-35DF-633FF9273DAB}"/>
              </a:ext>
            </a:extLst>
          </p:cNvPr>
          <p:cNvSpPr txBox="1"/>
          <p:nvPr/>
        </p:nvSpPr>
        <p:spPr>
          <a:xfrm>
            <a:off x="8487369" y="6321262"/>
            <a:ext cx="25971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Chadha-Day et al., Sci. Adv. 8 eabj3618 (2022)</a:t>
            </a:r>
          </a:p>
        </p:txBody>
      </p:sp>
    </p:spTree>
    <p:extLst>
      <p:ext uri="{BB962C8B-B14F-4D97-AF65-F5344CB8AC3E}">
        <p14:creationId xmlns:p14="http://schemas.microsoft.com/office/powerpoint/2010/main" val="3454470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01158-8D7D-1140-AFF4-34F2BC99F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cap="none" dirty="0"/>
              <a:t>Quantum Sensing and Hybrid Systems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313452-D2B8-1347-913A-42994A7B5F90}"/>
              </a:ext>
            </a:extLst>
          </p:cNvPr>
          <p:cNvSpPr txBox="1"/>
          <p:nvPr/>
        </p:nvSpPr>
        <p:spPr>
          <a:xfrm>
            <a:off x="483139" y="1971305"/>
            <a:ext cx="11484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Recent progresses in the ability to measure and manipulate individual quanta such as microwave-photons, phonons and magnons are opening new directions in the detection of Dark Matter and of Fifth Forces, in tests of Quantum Gravity and of Quantum Mechanics in macroscopic objects.</a:t>
            </a:r>
            <a:r>
              <a:rPr lang="en-IT" dirty="0">
                <a:solidFill>
                  <a:schemeClr val="accent1"/>
                </a:solidFill>
              </a:rPr>
              <a:t> 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75CF1DB-50A4-4345-B67E-800066F5E8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1402352"/>
              </p:ext>
            </p:extLst>
          </p:nvPr>
        </p:nvGraphicFramePr>
        <p:xfrm>
          <a:off x="2890178" y="2894635"/>
          <a:ext cx="5968010" cy="3620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8847E-8823-E249-A7F1-83491F541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850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7B85F-779D-7548-BBB2-851B01FCB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cap="none" dirty="0"/>
              <a:t>Dark Matter Searches with SC Qubits -  State of Art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03FDCE-D0FA-194C-AC94-C6286DBBE8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41" y="4666184"/>
            <a:ext cx="5772024" cy="18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BACF79-4A89-3741-AAEA-2C55E6E9F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332" y="4120309"/>
            <a:ext cx="4374029" cy="2520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D204B7-1CFD-C945-8E62-7B3A1E1CC890}"/>
              </a:ext>
            </a:extLst>
          </p:cNvPr>
          <p:cNvSpPr/>
          <p:nvPr/>
        </p:nvSpPr>
        <p:spPr>
          <a:xfrm>
            <a:off x="672967" y="3858699"/>
            <a:ext cx="57168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200"/>
            </a:pPr>
            <a:r>
              <a:rPr lang="en-IT" sz="1400" dirty="0">
                <a:solidFill>
                  <a:schemeClr val="accent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 V Dixit et al., </a:t>
            </a:r>
            <a:r>
              <a:rPr lang="en-US" sz="1400" dirty="0">
                <a:solidFill>
                  <a:schemeClr val="accent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GB" sz="1400" dirty="0">
                <a:solidFill>
                  <a:schemeClr val="accent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Searching for Dark Matter with a Superconducting Qubit</a:t>
            </a:r>
            <a:r>
              <a:rPr lang="en-US" sz="1400" dirty="0">
                <a:solidFill>
                  <a:schemeClr val="accent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,” </a:t>
            </a:r>
            <a:r>
              <a:rPr lang="en-IT" sz="1400" dirty="0">
                <a:solidFill>
                  <a:schemeClr val="accent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Phys. Rev. Lett. 126, 141302 (2021).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BEA6AE-1095-F143-A702-2598E90BD39E}"/>
              </a:ext>
            </a:extLst>
          </p:cNvPr>
          <p:cNvSpPr/>
          <p:nvPr/>
        </p:nvSpPr>
        <p:spPr>
          <a:xfrm>
            <a:off x="6531671" y="3790445"/>
            <a:ext cx="57168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ea typeface="Calibri" panose="020F0502020204030204" pitchFamily="34" charset="0"/>
              </a:rPr>
              <a:t>T Ikeda et al. “Axion search with quantum </a:t>
            </a:r>
            <a:r>
              <a:rPr lang="en-US" sz="1400" dirty="0" err="1">
                <a:solidFill>
                  <a:schemeClr val="accent1"/>
                </a:solidFill>
                <a:ea typeface="Calibri" panose="020F0502020204030204" pitchFamily="34" charset="0"/>
              </a:rPr>
              <a:t>nondemolition</a:t>
            </a:r>
            <a:r>
              <a:rPr lang="en-US" sz="1400" dirty="0">
                <a:solidFill>
                  <a:schemeClr val="accent1"/>
                </a:solidFill>
                <a:ea typeface="Calibri" panose="020F0502020204030204" pitchFamily="34" charset="0"/>
              </a:rPr>
              <a:t> detection of magnons,” arXiv:2102.08764.</a:t>
            </a:r>
            <a:r>
              <a:rPr lang="en-IT" sz="14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893555-75E4-8946-89D6-8703BEF384FF}"/>
              </a:ext>
            </a:extLst>
          </p:cNvPr>
          <p:cNvSpPr txBox="1"/>
          <p:nvPr/>
        </p:nvSpPr>
        <p:spPr>
          <a:xfrm>
            <a:off x="414511" y="2114074"/>
            <a:ext cx="3429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dirty="0">
                <a:solidFill>
                  <a:schemeClr val="accent1"/>
                </a:solidFill>
              </a:rPr>
              <a:t>Photon Sensing - Dark Photons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9486E0-92A3-EC46-9F05-F18640C27FE2}"/>
              </a:ext>
            </a:extLst>
          </p:cNvPr>
          <p:cNvSpPr txBox="1"/>
          <p:nvPr/>
        </p:nvSpPr>
        <p:spPr>
          <a:xfrm>
            <a:off x="6531671" y="2114074"/>
            <a:ext cx="2755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1"/>
                </a:solidFill>
              </a:rPr>
              <a:t>M</a:t>
            </a:r>
            <a:r>
              <a:rPr lang="en-IT" sz="2000" dirty="0">
                <a:solidFill>
                  <a:schemeClr val="accent1"/>
                </a:solidFill>
              </a:rPr>
              <a:t>agnon Sensing - Axions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6824CE5-73BF-D240-9454-7C5E70B4E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654" y="1990445"/>
            <a:ext cx="2547350" cy="1800000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DB461136-3B3B-8145-AB68-6E459AAFD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7554" y="1878699"/>
            <a:ext cx="2421766" cy="19800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B816B48-8515-3844-A352-3B07C2F4BAB4}"/>
              </a:ext>
            </a:extLst>
          </p:cNvPr>
          <p:cNvCxnSpPr/>
          <p:nvPr/>
        </p:nvCxnSpPr>
        <p:spPr>
          <a:xfrm>
            <a:off x="6389800" y="1878699"/>
            <a:ext cx="0" cy="4866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544857B-6D03-6F41-A20F-B371A3FAA51F}"/>
              </a:ext>
            </a:extLst>
          </p:cNvPr>
          <p:cNvSpPr txBox="1"/>
          <p:nvPr/>
        </p:nvSpPr>
        <p:spPr>
          <a:xfrm>
            <a:off x="414511" y="2531968"/>
            <a:ext cx="3429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chemeClr val="tx2"/>
                </a:solidFill>
              </a:rPr>
              <a:t>Photon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  <a:r>
              <a:rPr lang="it-IT" sz="1600" dirty="0" err="1">
                <a:solidFill>
                  <a:schemeClr val="tx2"/>
                </a:solidFill>
              </a:rPr>
              <a:t>sensing</a:t>
            </a:r>
            <a:r>
              <a:rPr lang="it-IT" sz="1600" dirty="0">
                <a:solidFill>
                  <a:schemeClr val="tx2"/>
                </a:solidFill>
              </a:rPr>
              <a:t> with </a:t>
            </a:r>
            <a:r>
              <a:rPr lang="it-IT" sz="1600" dirty="0" err="1">
                <a:solidFill>
                  <a:schemeClr val="tx2"/>
                </a:solidFill>
              </a:rPr>
              <a:t>qubit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  <a:r>
              <a:rPr lang="it-IT" sz="1600" dirty="0" err="1">
                <a:solidFill>
                  <a:schemeClr val="tx2"/>
                </a:solidFill>
              </a:rPr>
              <a:t>recently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  <a:r>
              <a:rPr lang="it-IT" sz="1600" dirty="0" err="1">
                <a:solidFill>
                  <a:schemeClr val="tx2"/>
                </a:solidFill>
              </a:rPr>
              <a:t>used</a:t>
            </a:r>
            <a:r>
              <a:rPr lang="it-IT" sz="1600" dirty="0">
                <a:solidFill>
                  <a:schemeClr val="tx2"/>
                </a:solidFill>
              </a:rPr>
              <a:t> to </a:t>
            </a:r>
            <a:r>
              <a:rPr lang="it-IT" sz="1600" dirty="0" err="1">
                <a:solidFill>
                  <a:schemeClr val="tx2"/>
                </a:solidFill>
              </a:rPr>
              <a:t>search</a:t>
            </a:r>
            <a:r>
              <a:rPr lang="it-IT" sz="1600" dirty="0">
                <a:solidFill>
                  <a:schemeClr val="tx2"/>
                </a:solidFill>
              </a:rPr>
              <a:t> dark </a:t>
            </a:r>
            <a:r>
              <a:rPr lang="it-IT" sz="1600" dirty="0" err="1">
                <a:solidFill>
                  <a:schemeClr val="tx2"/>
                </a:solidFill>
              </a:rPr>
              <a:t>matter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  <a:r>
              <a:rPr lang="it-IT" sz="1600" dirty="0" err="1">
                <a:solidFill>
                  <a:schemeClr val="tx2"/>
                </a:solidFill>
              </a:rPr>
              <a:t>composed</a:t>
            </a:r>
            <a:r>
              <a:rPr lang="it-IT" sz="1600" dirty="0">
                <a:solidFill>
                  <a:schemeClr val="tx2"/>
                </a:solidFill>
              </a:rPr>
              <a:t> of Dark </a:t>
            </a:r>
            <a:r>
              <a:rPr lang="it-IT" sz="1600" dirty="0" err="1">
                <a:solidFill>
                  <a:schemeClr val="tx2"/>
                </a:solidFill>
              </a:rPr>
              <a:t>Photons</a:t>
            </a:r>
            <a:r>
              <a:rPr lang="it-IT" sz="1600" dirty="0">
                <a:solidFill>
                  <a:schemeClr val="tx2"/>
                </a:solidFill>
              </a:rPr>
              <a:t>.</a:t>
            </a:r>
            <a:endParaRPr lang="en-IT" sz="1600" dirty="0">
              <a:solidFill>
                <a:schemeClr val="tx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0A0D08-1504-0342-845F-EF1094C79662}"/>
              </a:ext>
            </a:extLst>
          </p:cNvPr>
          <p:cNvSpPr/>
          <p:nvPr/>
        </p:nvSpPr>
        <p:spPr>
          <a:xfrm>
            <a:off x="6531671" y="2466970"/>
            <a:ext cx="30648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err="1">
                <a:solidFill>
                  <a:schemeClr val="tx2"/>
                </a:solidFill>
              </a:rPr>
              <a:t>Magnon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  <a:r>
              <a:rPr lang="it-IT" sz="1600" dirty="0" err="1">
                <a:solidFill>
                  <a:schemeClr val="tx2"/>
                </a:solidFill>
              </a:rPr>
              <a:t>sensing</a:t>
            </a:r>
            <a:r>
              <a:rPr lang="it-IT" sz="1600" dirty="0">
                <a:solidFill>
                  <a:schemeClr val="tx2"/>
                </a:solidFill>
              </a:rPr>
              <a:t> with </a:t>
            </a:r>
            <a:r>
              <a:rPr lang="it-IT" sz="1600" dirty="0" err="1">
                <a:solidFill>
                  <a:schemeClr val="tx2"/>
                </a:solidFill>
              </a:rPr>
              <a:t>qubit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  <a:r>
              <a:rPr lang="it-IT" sz="1600" dirty="0" err="1">
                <a:solidFill>
                  <a:schemeClr val="tx2"/>
                </a:solidFill>
              </a:rPr>
              <a:t>recently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  <a:r>
              <a:rPr lang="it-IT" sz="1600" dirty="0" err="1">
                <a:solidFill>
                  <a:schemeClr val="tx2"/>
                </a:solidFill>
              </a:rPr>
              <a:t>used</a:t>
            </a:r>
            <a:r>
              <a:rPr lang="it-IT" sz="1600" dirty="0">
                <a:solidFill>
                  <a:schemeClr val="tx2"/>
                </a:solidFill>
              </a:rPr>
              <a:t> to </a:t>
            </a:r>
            <a:r>
              <a:rPr lang="it-IT" sz="1600" dirty="0" err="1">
                <a:solidFill>
                  <a:schemeClr val="tx2"/>
                </a:solidFill>
              </a:rPr>
              <a:t>search</a:t>
            </a:r>
            <a:r>
              <a:rPr lang="it-IT" sz="1600" dirty="0">
                <a:solidFill>
                  <a:schemeClr val="tx2"/>
                </a:solidFill>
              </a:rPr>
              <a:t> dark </a:t>
            </a:r>
            <a:r>
              <a:rPr lang="it-IT" sz="1600" dirty="0" err="1">
                <a:solidFill>
                  <a:schemeClr val="tx2"/>
                </a:solidFill>
              </a:rPr>
              <a:t>matter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  <a:r>
              <a:rPr lang="it-IT" sz="1600" dirty="0" err="1">
                <a:solidFill>
                  <a:schemeClr val="tx2"/>
                </a:solidFill>
              </a:rPr>
              <a:t>composed</a:t>
            </a:r>
            <a:r>
              <a:rPr lang="it-IT" sz="1600" dirty="0">
                <a:solidFill>
                  <a:schemeClr val="tx2"/>
                </a:solidFill>
              </a:rPr>
              <a:t> of </a:t>
            </a:r>
            <a:r>
              <a:rPr lang="it-IT" sz="1600" dirty="0" err="1">
                <a:solidFill>
                  <a:schemeClr val="tx2"/>
                </a:solidFill>
              </a:rPr>
              <a:t>axions</a:t>
            </a:r>
            <a:r>
              <a:rPr lang="it-IT" sz="1600" dirty="0">
                <a:solidFill>
                  <a:schemeClr val="tx2"/>
                </a:solidFill>
              </a:rPr>
              <a:t>, via </a:t>
            </a:r>
            <a:r>
              <a:rPr lang="it-IT" sz="1600" dirty="0" err="1">
                <a:solidFill>
                  <a:schemeClr val="tx2"/>
                </a:solidFill>
              </a:rPr>
              <a:t>axion</a:t>
            </a:r>
            <a:r>
              <a:rPr lang="it-IT" sz="1600" dirty="0">
                <a:solidFill>
                  <a:schemeClr val="tx2"/>
                </a:solidFill>
              </a:rPr>
              <a:t>-spin </a:t>
            </a:r>
            <a:r>
              <a:rPr lang="it-IT" sz="1600" dirty="0" err="1">
                <a:solidFill>
                  <a:schemeClr val="tx2"/>
                </a:solidFill>
              </a:rPr>
              <a:t>coupling</a:t>
            </a:r>
            <a:r>
              <a:rPr lang="it-IT" sz="1600" dirty="0">
                <a:solidFill>
                  <a:schemeClr val="tx2"/>
                </a:solidFill>
              </a:rPr>
              <a:t>.</a:t>
            </a:r>
            <a:endParaRPr lang="en-IT" sz="1600" dirty="0">
              <a:solidFill>
                <a:schemeClr val="tx2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8C13179-BB64-1041-91BB-E877274AD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6ADCA4-AABE-48BF-30D4-6D6194F1BA33}"/>
              </a:ext>
            </a:extLst>
          </p:cNvPr>
          <p:cNvSpPr txBox="1"/>
          <p:nvPr/>
        </p:nvSpPr>
        <p:spPr>
          <a:xfrm>
            <a:off x="6534947" y="6550223"/>
            <a:ext cx="2967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See talks of Albertinale,  Affronte, Leo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707E6F-1767-082A-7BDC-2CA2ACED8AD5}"/>
              </a:ext>
            </a:extLst>
          </p:cNvPr>
          <p:cNvSpPr txBox="1"/>
          <p:nvPr/>
        </p:nvSpPr>
        <p:spPr>
          <a:xfrm>
            <a:off x="168965" y="6550223"/>
            <a:ext cx="4289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See talks of Albertinale, Corti, Felicetti, Rettaroli, Lisitskiy</a:t>
            </a:r>
          </a:p>
        </p:txBody>
      </p:sp>
    </p:spTree>
    <p:extLst>
      <p:ext uri="{BB962C8B-B14F-4D97-AF65-F5344CB8AC3E}">
        <p14:creationId xmlns:p14="http://schemas.microsoft.com/office/powerpoint/2010/main" val="2895600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New Phenomena &amp; Applications"/>
          <p:cNvSpPr txBox="1">
            <a:spLocks noGrp="1"/>
          </p:cNvSpPr>
          <p:nvPr>
            <p:ph type="title"/>
          </p:nvPr>
        </p:nvSpPr>
        <p:spPr>
          <a:xfrm>
            <a:off x="340322" y="-235721"/>
            <a:ext cx="10985502" cy="23241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0" spc="-140"/>
            </a:lvl1pPr>
          </a:lstStyle>
          <a:p>
            <a:r>
              <a:rPr lang="en-GB" sz="3200" cap="none" dirty="0">
                <a:solidFill>
                  <a:schemeClr val="tx1"/>
                </a:solidFill>
              </a:rPr>
              <a:t>New Phenomena &amp; Applications with Hybrid-Spin Systems</a:t>
            </a:r>
          </a:p>
        </p:txBody>
      </p:sp>
      <p:sp>
        <p:nvSpPr>
          <p:cNvPr id="607" name="fast and protected QIP…"/>
          <p:cNvSpPr txBox="1"/>
          <p:nvPr/>
        </p:nvSpPr>
        <p:spPr>
          <a:xfrm>
            <a:off x="594019" y="2077969"/>
            <a:ext cx="5072992" cy="3206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127000" indent="-127000" defTabSz="228600">
              <a:spcBef>
                <a:spcPts val="600"/>
              </a:spcBef>
              <a:buSzPct val="80000"/>
              <a:buBlip>
                <a:blip r:embed="rId2"/>
              </a:buBlip>
              <a:defRPr sz="5000">
                <a:solidFill>
                  <a:srgbClr val="D6D6D6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2500"/>
              <a:t>fast and protected QIP</a:t>
            </a:r>
          </a:p>
          <a:p>
            <a:pPr defTabSz="228600">
              <a:spcBef>
                <a:spcPts val="600"/>
              </a:spcBef>
              <a:defRPr sz="5000">
                <a:solidFill>
                  <a:srgbClr val="D6D6D6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 sz="2500"/>
          </a:p>
          <a:p>
            <a:pPr marL="127000" indent="-127000" defTabSz="228600">
              <a:spcBef>
                <a:spcPts val="600"/>
              </a:spcBef>
              <a:buSzPct val="80000"/>
              <a:buBlip>
                <a:blip r:embed="rId2"/>
              </a:buBlip>
              <a:defRPr sz="5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2500">
                <a:solidFill>
                  <a:srgbClr val="D6D6D6"/>
                </a:solidFill>
              </a:rPr>
              <a:t>nonlinear optics</a:t>
            </a:r>
            <a:r>
              <a:rPr sz="2500"/>
              <a:t> </a:t>
            </a:r>
          </a:p>
          <a:p>
            <a:pPr defTabSz="228600">
              <a:spcBef>
                <a:spcPts val="600"/>
              </a:spcBef>
              <a:defRPr sz="5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 sz="2500"/>
          </a:p>
          <a:p>
            <a:pPr marL="127000" indent="-127000" defTabSz="228600">
              <a:spcBef>
                <a:spcPts val="600"/>
              </a:spcBef>
              <a:buSzPct val="80000"/>
              <a:buBlip>
                <a:blip r:embed="rId2"/>
              </a:buBlip>
              <a:defRPr sz="5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2500"/>
              <a:t>superradiance</a:t>
            </a:r>
          </a:p>
          <a:p>
            <a:pPr defTabSz="228600">
              <a:spcBef>
                <a:spcPts val="600"/>
              </a:spcBef>
              <a:defRPr sz="5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 sz="2500"/>
          </a:p>
          <a:p>
            <a:pPr marL="127000" indent="-127000" defTabSz="228600">
              <a:spcBef>
                <a:spcPts val="600"/>
              </a:spcBef>
              <a:buSzPct val="80000"/>
              <a:buBlip>
                <a:blip r:embed="rId2"/>
              </a:buBlip>
              <a:defRPr sz="5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2500"/>
              <a:t> </a:t>
            </a:r>
            <a:r>
              <a:rPr sz="2500">
                <a:solidFill>
                  <a:srgbClr val="D6D6D6"/>
                </a:solidFill>
              </a:rPr>
              <a:t>enhancement of quantum phenomena</a:t>
            </a:r>
          </a:p>
        </p:txBody>
      </p:sp>
      <p:pic>
        <p:nvPicPr>
          <p:cNvPr id="608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859" y="2327162"/>
            <a:ext cx="2516423" cy="2644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9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494" y="1738810"/>
            <a:ext cx="707601" cy="651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10" name="Immagine" descr="Immagine"/>
          <p:cNvPicPr>
            <a:picLocks noChangeAspect="1"/>
          </p:cNvPicPr>
          <p:nvPr/>
        </p:nvPicPr>
        <p:blipFill>
          <a:blip r:embed="rId5"/>
          <a:srcRect b="27818"/>
          <a:stretch>
            <a:fillRect/>
          </a:stretch>
        </p:blipFill>
        <p:spPr>
          <a:xfrm>
            <a:off x="4961639" y="5534310"/>
            <a:ext cx="2424531" cy="192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611" name="Immagine" descr="Immagin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8207" y="1370575"/>
            <a:ext cx="2516423" cy="1835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2" name="Immagine" descr="Immagin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4939" y="3472311"/>
            <a:ext cx="2142812" cy="1860699"/>
          </a:xfrm>
          <a:prstGeom prst="rect">
            <a:avLst/>
          </a:prstGeom>
          <a:ln w="12700">
            <a:miter lim="400000"/>
          </a:ln>
        </p:spPr>
      </p:pic>
      <p:sp>
        <p:nvSpPr>
          <p:cNvPr id="613" name="g/ω = 0.6 !"/>
          <p:cNvSpPr txBox="1"/>
          <p:nvPr/>
        </p:nvSpPr>
        <p:spPr>
          <a:xfrm>
            <a:off x="9118944" y="5621672"/>
            <a:ext cx="549831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r>
              <a:rPr sz="900"/>
              <a:t>g/ω = 0.6 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88EE22-CD70-897B-53A6-A4CF8A4FEE7D}"/>
              </a:ext>
            </a:extLst>
          </p:cNvPr>
          <p:cNvSpPr txBox="1"/>
          <p:nvPr/>
        </p:nvSpPr>
        <p:spPr>
          <a:xfrm>
            <a:off x="904461" y="6142383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 Affronte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2ED3FC-A751-994C-8DF6-3E75AE2BC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B1D903-89CE-8346-A297-84A6B0E52D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4025" y="682796"/>
            <a:ext cx="7224713" cy="10144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cap="none" dirty="0">
                <a:solidFill>
                  <a:schemeClr val="accent1"/>
                </a:solidFill>
              </a:rPr>
              <a:t>Light Dark Matter and GW with Mechanical Resonators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EC3D32-43BB-1048-A2B0-EE3CF571E891}"/>
              </a:ext>
            </a:extLst>
          </p:cNvPr>
          <p:cNvSpPr/>
          <p:nvPr/>
        </p:nvSpPr>
        <p:spPr>
          <a:xfrm>
            <a:off x="537317" y="2542916"/>
            <a:ext cx="7225074" cy="3962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71450" indent="-171450">
              <a:spcBef>
                <a:spcPct val="20000"/>
              </a:spcBef>
              <a:spcAft>
                <a:spcPts val="600"/>
              </a:spcAft>
              <a:buClr>
                <a:srgbClr val="B2B64C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accent1"/>
                </a:solidFill>
              </a:rPr>
              <a:t>M </a:t>
            </a:r>
            <a:r>
              <a:rPr lang="en-US" dirty="0" err="1">
                <a:solidFill>
                  <a:schemeClr val="accent1"/>
                </a:solidFill>
              </a:rPr>
              <a:t>Goryachev</a:t>
            </a:r>
            <a:r>
              <a:rPr lang="en-US" dirty="0">
                <a:solidFill>
                  <a:schemeClr val="accent1"/>
                </a:solidFill>
              </a:rPr>
              <a:t> and M E Tobar, “Gravitational wave detector with high frequency phonon trapping acoustic cavities ”PHYSICAL REVIEW D 90, 102005 (2014) </a:t>
            </a:r>
          </a:p>
          <a:p>
            <a:pPr marL="171450" indent="-171450">
              <a:spcBef>
                <a:spcPct val="20000"/>
              </a:spcBef>
              <a:spcAft>
                <a:spcPts val="600"/>
              </a:spcAft>
              <a:buClr>
                <a:srgbClr val="B2B64C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accent1"/>
                </a:solidFill>
              </a:rPr>
              <a:t>D Carney et al, “Mechanical quantum sensing in the search for dark matter,” Quantum Sci. Technol. 6 (2021) 024002.</a:t>
            </a:r>
          </a:p>
          <a:p>
            <a:pPr marL="171450" indent="-171450">
              <a:spcBef>
                <a:spcPct val="20000"/>
              </a:spcBef>
              <a:spcAft>
                <a:spcPts val="600"/>
              </a:spcAft>
              <a:buClr>
                <a:srgbClr val="B2B64C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accent1"/>
                </a:solidFill>
              </a:rPr>
              <a:t>A </a:t>
            </a:r>
            <a:r>
              <a:rPr lang="en-US" dirty="0" err="1">
                <a:solidFill>
                  <a:schemeClr val="accent1"/>
                </a:solidFill>
              </a:rPr>
              <a:t>Arvanitaki</a:t>
            </a:r>
            <a:r>
              <a:rPr lang="en-US" dirty="0">
                <a:solidFill>
                  <a:schemeClr val="accent1"/>
                </a:solidFill>
              </a:rPr>
              <a:t> et al, “The sound of dark matter: searching for light scalars with resonant-mass detectors”,  Phis Rev Lett 116 031102 (2016). </a:t>
            </a: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3CDBA45-7584-A549-A492-532F6BD8D0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55" r="12542"/>
          <a:stretch/>
        </p:blipFill>
        <p:spPr>
          <a:xfrm>
            <a:off x="8042147" y="600075"/>
            <a:ext cx="3695828" cy="57927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E8CF4E-2AA4-F040-9918-68115CDEE99E}"/>
              </a:ext>
            </a:extLst>
          </p:cNvPr>
          <p:cNvSpPr/>
          <p:nvPr/>
        </p:nvSpPr>
        <p:spPr>
          <a:xfrm>
            <a:off x="5132112" y="4339383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solidFill>
                  <a:srgbClr val="211E1E"/>
                </a:solidFill>
                <a:latin typeface="AdvOT483a8203"/>
              </a:rPr>
              <a:t> </a:t>
            </a: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8324B2-F254-8448-8F79-2DD0A5A2F07D}"/>
              </a:ext>
            </a:extLst>
          </p:cNvPr>
          <p:cNvSpPr txBox="1"/>
          <p:nvPr/>
        </p:nvSpPr>
        <p:spPr>
          <a:xfrm>
            <a:off x="678342" y="1865915"/>
            <a:ext cx="6102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IT" dirty="0">
                <a:solidFill>
                  <a:schemeClr val="accent1"/>
                </a:solidFill>
              </a:rPr>
              <a:t>Light Dark Matter or high frequency GW can induce oscillation (from MHz to GHz) of </a:t>
            </a:r>
            <a:r>
              <a:rPr lang="en-GB" dirty="0">
                <a:solidFill>
                  <a:schemeClr val="accent1"/>
                </a:solidFill>
              </a:rPr>
              <a:t>piezoelectric quartz bulk acoustic wave (BAW) resonators cooled at </a:t>
            </a:r>
            <a:r>
              <a:rPr lang="en-GB" dirty="0" err="1">
                <a:solidFill>
                  <a:schemeClr val="accent1"/>
                </a:solidFill>
              </a:rPr>
              <a:t>mK</a:t>
            </a:r>
            <a:r>
              <a:rPr lang="en-GB" dirty="0">
                <a:solidFill>
                  <a:schemeClr val="accent1"/>
                </a:solidFill>
              </a:rPr>
              <a:t> temperatures.</a:t>
            </a:r>
            <a:endParaRPr lang="en-IT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960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1C3A2EB6-AC10-77B4-F92C-D6DB838D5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939" y="1629000"/>
            <a:ext cx="971018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50842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65359"/>
      </a:accent1>
      <a:accent2>
        <a:srgbClr val="ED8428"/>
      </a:accent2>
      <a:accent3>
        <a:srgbClr val="E6C46D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5D8C9649-FBE1-4B5B-8258-8A170F9843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{37C1AECD-0AFB-3047-A914-5BBD36FB37F7}tf10001123</Template>
  <TotalTime>206</TotalTime>
  <Words>975</Words>
  <Application>Microsoft Macintosh PowerPoint</Application>
  <PresentationFormat>Widescreen</PresentationFormat>
  <Paragraphs>132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AdvOT483a8203</vt:lpstr>
      <vt:lpstr>Arial</vt:lpstr>
      <vt:lpstr>Calibri</vt:lpstr>
      <vt:lpstr>Cambria Math</vt:lpstr>
      <vt:lpstr>Candara</vt:lpstr>
      <vt:lpstr>Gill Sans MT</vt:lpstr>
      <vt:lpstr>Helvetica</vt:lpstr>
      <vt:lpstr>Helvetica Neue Medium</vt:lpstr>
      <vt:lpstr>Times New Roman</vt:lpstr>
      <vt:lpstr>Times Roman</vt:lpstr>
      <vt:lpstr>Wingdings</vt:lpstr>
      <vt:lpstr>Wingdings 2</vt:lpstr>
      <vt:lpstr>Dividend</vt:lpstr>
      <vt:lpstr>cQED@Tn - From Quantum Devices to Analogues on Superconducting Circuits</vt:lpstr>
      <vt:lpstr>PowerPoint Presentation</vt:lpstr>
      <vt:lpstr>PowerPoint Presentation</vt:lpstr>
      <vt:lpstr>PowerPoint Presentation</vt:lpstr>
      <vt:lpstr>Quantum Sensing and Hybrid Systems</vt:lpstr>
      <vt:lpstr>Dark Matter Searches with SC Qubits -  State of Art </vt:lpstr>
      <vt:lpstr>New Phenomena &amp; Applications with Hybrid-Spin Systems</vt:lpstr>
      <vt:lpstr>Light Dark Matter and GW with Mechanical Resonators</vt:lpstr>
      <vt:lpstr>PowerPoint Presentation</vt:lpstr>
      <vt:lpstr>PowerPoint Presentation</vt:lpstr>
      <vt:lpstr>PowerPoint Presentation</vt:lpstr>
      <vt:lpstr>Amplifiers</vt:lpstr>
      <vt:lpstr>Quantum Optics experiments with TWPAs - Motivations</vt:lpstr>
      <vt:lpstr>PowerPoint Presentation</vt:lpstr>
      <vt:lpstr>PowerPoint Presentation</vt:lpstr>
      <vt:lpstr>A superconducting quantum processor</vt:lpstr>
      <vt:lpstr>Analogues</vt:lpstr>
      <vt:lpstr>PowerPoint Presentation</vt:lpstr>
      <vt:lpstr>PowerPoint Presentation</vt:lpstr>
      <vt:lpstr>PowerPoint Presentation</vt:lpstr>
      <vt:lpstr>IN SUPERCONDUCTOR SYSTEMS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cQED@Tn</dc:title>
  <dc:creator>Claudio Gatti</dc:creator>
  <cp:lastModifiedBy>Claudio Gatti</cp:lastModifiedBy>
  <cp:revision>95</cp:revision>
  <dcterms:created xsi:type="dcterms:W3CDTF">2022-10-04T20:59:12Z</dcterms:created>
  <dcterms:modified xsi:type="dcterms:W3CDTF">2022-10-05T13:29:58Z</dcterms:modified>
</cp:coreProperties>
</file>