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0" r:id="rId2"/>
    <p:sldId id="274" r:id="rId3"/>
    <p:sldId id="307" r:id="rId4"/>
    <p:sldId id="277" r:id="rId5"/>
    <p:sldId id="276" r:id="rId6"/>
    <p:sldId id="302" r:id="rId7"/>
    <p:sldId id="308" r:id="rId8"/>
    <p:sldId id="303" r:id="rId9"/>
    <p:sldId id="316" r:id="rId10"/>
    <p:sldId id="280" r:id="rId11"/>
    <p:sldId id="304" r:id="rId12"/>
    <p:sldId id="293" r:id="rId13"/>
    <p:sldId id="295" r:id="rId14"/>
    <p:sldId id="315" r:id="rId15"/>
    <p:sldId id="311" r:id="rId16"/>
    <p:sldId id="324" r:id="rId17"/>
    <p:sldId id="328" r:id="rId18"/>
    <p:sldId id="329" r:id="rId19"/>
    <p:sldId id="325" r:id="rId20"/>
    <p:sldId id="326" r:id="rId21"/>
    <p:sldId id="327" r:id="rId22"/>
    <p:sldId id="321" r:id="rId23"/>
    <p:sldId id="317" r:id="rId24"/>
    <p:sldId id="320" r:id="rId25"/>
    <p:sldId id="319" r:id="rId26"/>
    <p:sldId id="306" r:id="rId27"/>
    <p:sldId id="318" r:id="rId28"/>
    <p:sldId id="301" r:id="rId29"/>
    <p:sldId id="283" r:id="rId30"/>
    <p:sldId id="30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8596"/>
    <a:srgbClr val="ACDA69"/>
    <a:srgbClr val="0000FF"/>
    <a:srgbClr val="66FFFF"/>
    <a:srgbClr val="F2F2F2"/>
    <a:srgbClr val="FE9B05"/>
    <a:srgbClr val="163E7C"/>
    <a:srgbClr val="007635"/>
    <a:srgbClr val="363333"/>
    <a:srgbClr val="484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90" autoAdjust="0"/>
  </p:normalViewPr>
  <p:slideViewPr>
    <p:cSldViewPr snapToGrid="0">
      <p:cViewPr varScale="1">
        <p:scale>
          <a:sx n="71" d="100"/>
          <a:sy n="71" d="100"/>
        </p:scale>
        <p:origin x="49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04220-282C-460D-B8D7-3F5B5A31F662}" type="datetimeFigureOut">
              <a:rPr lang="en-GB" smtClean="0"/>
              <a:t>03/10/2022</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BEDBA-F2EE-4B4E-B312-BEEC5EDC09A3}" type="slidenum">
              <a:rPr lang="en-GB" smtClean="0"/>
              <a:t>‹N›</a:t>
            </a:fld>
            <a:endParaRPr lang="en-GB"/>
          </a:p>
        </p:txBody>
      </p:sp>
    </p:spTree>
    <p:extLst>
      <p:ext uri="{BB962C8B-B14F-4D97-AF65-F5344CB8AC3E}">
        <p14:creationId xmlns:p14="http://schemas.microsoft.com/office/powerpoint/2010/main" val="175277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791BEDBA-F2EE-4B4E-B312-BEEC5EDC09A3}" type="slidenum">
              <a:rPr lang="en-GB" smtClean="0"/>
              <a:t>4</a:t>
            </a:fld>
            <a:endParaRPr lang="en-GB"/>
          </a:p>
        </p:txBody>
      </p:sp>
    </p:spTree>
    <p:extLst>
      <p:ext uri="{BB962C8B-B14F-4D97-AF65-F5344CB8AC3E}">
        <p14:creationId xmlns:p14="http://schemas.microsoft.com/office/powerpoint/2010/main" val="156667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791BEDBA-F2EE-4B4E-B312-BEEC5EDC09A3}" type="slidenum">
              <a:rPr lang="en-GB" smtClean="0"/>
              <a:t>22</a:t>
            </a:fld>
            <a:endParaRPr lang="en-GB"/>
          </a:p>
        </p:txBody>
      </p:sp>
    </p:spTree>
    <p:extLst>
      <p:ext uri="{BB962C8B-B14F-4D97-AF65-F5344CB8AC3E}">
        <p14:creationId xmlns:p14="http://schemas.microsoft.com/office/powerpoint/2010/main" val="275991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791BEDBA-F2EE-4B4E-B312-BEEC5EDC09A3}" type="slidenum">
              <a:rPr lang="en-GB" smtClean="0"/>
              <a:t>23</a:t>
            </a:fld>
            <a:endParaRPr lang="en-GB"/>
          </a:p>
        </p:txBody>
      </p:sp>
    </p:spTree>
    <p:extLst>
      <p:ext uri="{BB962C8B-B14F-4D97-AF65-F5344CB8AC3E}">
        <p14:creationId xmlns:p14="http://schemas.microsoft.com/office/powerpoint/2010/main" val="52265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791BEDBA-F2EE-4B4E-B312-BEEC5EDC09A3}" type="slidenum">
              <a:rPr lang="en-GB" smtClean="0"/>
              <a:t>24</a:t>
            </a:fld>
            <a:endParaRPr lang="en-GB"/>
          </a:p>
        </p:txBody>
      </p:sp>
    </p:spTree>
    <p:extLst>
      <p:ext uri="{BB962C8B-B14F-4D97-AF65-F5344CB8AC3E}">
        <p14:creationId xmlns:p14="http://schemas.microsoft.com/office/powerpoint/2010/main" val="31677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791BEDBA-F2EE-4B4E-B312-BEEC5EDC09A3}" type="slidenum">
              <a:rPr lang="en-GB" smtClean="0"/>
              <a:t>25</a:t>
            </a:fld>
            <a:endParaRPr lang="en-GB"/>
          </a:p>
        </p:txBody>
      </p:sp>
    </p:spTree>
    <p:extLst>
      <p:ext uri="{BB962C8B-B14F-4D97-AF65-F5344CB8AC3E}">
        <p14:creationId xmlns:p14="http://schemas.microsoft.com/office/powerpoint/2010/main" val="243109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en-GB" dirty="0"/>
          </a:p>
        </p:txBody>
      </p:sp>
      <p:sp>
        <p:nvSpPr>
          <p:cNvPr id="4" name="Segnaposto numero diapositiva 3"/>
          <p:cNvSpPr>
            <a:spLocks noGrp="1"/>
          </p:cNvSpPr>
          <p:nvPr>
            <p:ph type="sldNum" sz="quarter" idx="5"/>
          </p:nvPr>
        </p:nvSpPr>
        <p:spPr/>
        <p:txBody>
          <a:bodyPr/>
          <a:lstStyle/>
          <a:p>
            <a:fld id="{791BEDBA-F2EE-4B4E-B312-BEEC5EDC09A3}" type="slidenum">
              <a:rPr lang="en-GB" smtClean="0"/>
              <a:t>5</a:t>
            </a:fld>
            <a:endParaRPr lang="en-GB"/>
          </a:p>
        </p:txBody>
      </p:sp>
    </p:spTree>
    <p:extLst>
      <p:ext uri="{BB962C8B-B14F-4D97-AF65-F5344CB8AC3E}">
        <p14:creationId xmlns:p14="http://schemas.microsoft.com/office/powerpoint/2010/main" val="277838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en-GB" dirty="0"/>
          </a:p>
        </p:txBody>
      </p:sp>
      <p:sp>
        <p:nvSpPr>
          <p:cNvPr id="4" name="Segnaposto numero diapositiva 3"/>
          <p:cNvSpPr>
            <a:spLocks noGrp="1"/>
          </p:cNvSpPr>
          <p:nvPr>
            <p:ph type="sldNum" sz="quarter" idx="5"/>
          </p:nvPr>
        </p:nvSpPr>
        <p:spPr/>
        <p:txBody>
          <a:bodyPr/>
          <a:lstStyle/>
          <a:p>
            <a:fld id="{791BEDBA-F2EE-4B4E-B312-BEEC5EDC09A3}" type="slidenum">
              <a:rPr lang="en-GB" smtClean="0"/>
              <a:t>6</a:t>
            </a:fld>
            <a:endParaRPr lang="en-GB"/>
          </a:p>
        </p:txBody>
      </p:sp>
    </p:spTree>
    <p:extLst>
      <p:ext uri="{BB962C8B-B14F-4D97-AF65-F5344CB8AC3E}">
        <p14:creationId xmlns:p14="http://schemas.microsoft.com/office/powerpoint/2010/main" val="402333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BEDBA-F2EE-4B4E-B312-BEEC5EDC09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89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BEDBA-F2EE-4B4E-B312-BEEC5EDC09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44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BEDBA-F2EE-4B4E-B312-BEEC5EDC09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78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BEDBA-F2EE-4B4E-B312-BEEC5EDC09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65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BEDBA-F2EE-4B4E-B312-BEEC5EDC09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5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BEDBA-F2EE-4B4E-B312-BEEC5EDC09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9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7F7EDDD7-239A-4509-93FE-EE0684190902}" type="datetime1">
              <a:rPr lang="it-IT" smtClean="0"/>
              <a:t>03/10/2022</a:t>
            </a:fld>
            <a:endParaRPr lang="it-IT"/>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it-IT"/>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B5C4D021-30AF-49B0-A368-8F2D3AEC0AED}" type="slidenum">
              <a:rPr lang="it-IT" smtClean="0"/>
              <a:t>‹N›</a:t>
            </a:fld>
            <a:endParaRPr lang="it-IT"/>
          </a:p>
        </p:txBody>
      </p:sp>
    </p:spTree>
    <p:extLst>
      <p:ext uri="{BB962C8B-B14F-4D97-AF65-F5344CB8AC3E}">
        <p14:creationId xmlns:p14="http://schemas.microsoft.com/office/powerpoint/2010/main" val="122942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6E5C813-8C1F-4F2F-9239-FCFB539E9752}" type="datetime1">
              <a:rPr lang="it-IT" smtClean="0"/>
              <a:t>03/10/2022</a:t>
            </a:fld>
            <a:endParaRPr lang="it-IT"/>
          </a:p>
        </p:txBody>
      </p:sp>
      <p:sp>
        <p:nvSpPr>
          <p:cNvPr id="6" name="Footer Placeholder 5"/>
          <p:cNvSpPr>
            <a:spLocks noGrp="1"/>
          </p:cNvSpPr>
          <p:nvPr>
            <p:ph type="ftr" sz="quarter" idx="11"/>
          </p:nvPr>
        </p:nvSpPr>
        <p:spPr/>
        <p:txBody>
          <a:bodyPr/>
          <a:lstStyle/>
          <a:p>
            <a:endParaRPr lang="it-IT"/>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242492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46F67C-075C-4089-85B9-894C4028BAC7}" type="datetime1">
              <a:rPr lang="it-IT" smtClean="0"/>
              <a:t>03/10/2022</a:t>
            </a:fld>
            <a:endParaRPr lang="it-IT"/>
          </a:p>
        </p:txBody>
      </p:sp>
      <p:sp>
        <p:nvSpPr>
          <p:cNvPr id="5" name="Footer Placeholder 4"/>
          <p:cNvSpPr>
            <a:spLocks noGrp="1"/>
          </p:cNvSpPr>
          <p:nvPr>
            <p:ph type="ftr" sz="quarter" idx="11"/>
          </p:nvPr>
        </p:nvSpPr>
        <p:spPr/>
        <p:txBody>
          <a:bodyPr/>
          <a:lstStyle/>
          <a:p>
            <a:endParaRPr lang="it-IT"/>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365309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9195CC4-DDA5-440B-9D58-046CC93243FC}" type="datetime1">
              <a:rPr lang="it-IT" smtClean="0"/>
              <a:t>03/10/2022</a:t>
            </a:fld>
            <a:endParaRPr lang="it-IT"/>
          </a:p>
        </p:txBody>
      </p:sp>
      <p:sp>
        <p:nvSpPr>
          <p:cNvPr id="5" name="Footer Placeholder 4"/>
          <p:cNvSpPr>
            <a:spLocks noGrp="1"/>
          </p:cNvSpPr>
          <p:nvPr>
            <p:ph type="ftr" sz="quarter" idx="11"/>
          </p:nvPr>
        </p:nvSpPr>
        <p:spPr/>
        <p:txBody>
          <a:bodyPr/>
          <a:lstStyle/>
          <a:p>
            <a:endParaRPr lang="it-IT"/>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4088878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314766D-5734-4B0F-A820-B45800F3034B}" type="datetime1">
              <a:rPr lang="it-IT" smtClean="0"/>
              <a:t>03/10/2022</a:t>
            </a:fld>
            <a:endParaRPr lang="it-IT"/>
          </a:p>
        </p:txBody>
      </p:sp>
      <p:sp>
        <p:nvSpPr>
          <p:cNvPr id="5" name="Footer Placeholder 4"/>
          <p:cNvSpPr>
            <a:spLocks noGrp="1"/>
          </p:cNvSpPr>
          <p:nvPr>
            <p:ph type="ftr" sz="quarter" idx="11"/>
          </p:nvPr>
        </p:nvSpPr>
        <p:spPr/>
        <p:txBody>
          <a:bodyPr/>
          <a:lstStyle/>
          <a:p>
            <a:endParaRPr lang="it-IT"/>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33615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FF5A6D4-2628-4ACB-8CFE-090C6B6E5852}" type="datetime1">
              <a:rPr lang="it-IT" smtClean="0"/>
              <a:t>03/10/2022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2800585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7D91B44-D4CB-4BAC-87A3-D3376AADB2E4}" type="datetime1">
              <a:rPr lang="it-IT" smtClean="0"/>
              <a:t>03/10/2022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281466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776DF5F-2354-4073-AE91-D71C6DB8E718}" type="datetime1">
              <a:rPr lang="it-IT" smtClean="0"/>
              <a:t>03/10/2022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286058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F1B88F1-96DE-426C-8CF1-5AEFC3FACEAD}" type="datetime1">
              <a:rPr lang="it-IT" smtClean="0"/>
              <a:t>03/10/2022</a:t>
            </a:fld>
            <a:endParaRPr lang="it-IT"/>
          </a:p>
        </p:txBody>
      </p:sp>
      <p:sp>
        <p:nvSpPr>
          <p:cNvPr id="5" name="Footer Placeholder 4"/>
          <p:cNvSpPr>
            <a:spLocks noGrp="1"/>
          </p:cNvSpPr>
          <p:nvPr>
            <p:ph type="ftr" sz="quarter" idx="11"/>
          </p:nvPr>
        </p:nvSpPr>
        <p:spPr/>
        <p:txBody>
          <a:bodyPr/>
          <a:lstStyle/>
          <a:p>
            <a:endParaRPr lang="it-IT"/>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25334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053919-D218-481C-BEA7-FF5CE93B71FE}" type="datetime1">
              <a:rPr lang="it-IT" smtClean="0"/>
              <a:t>03/10/2022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848655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9717862-4B8B-4845-BECA-B22AE0502DC4}" type="datetime1">
              <a:rPr lang="it-IT" smtClean="0"/>
              <a:t>03/10/2022</a:t>
            </a:fld>
            <a:endParaRPr lang="it-IT"/>
          </a:p>
        </p:txBody>
      </p:sp>
      <p:sp>
        <p:nvSpPr>
          <p:cNvPr id="5" name="Footer Placeholder 4"/>
          <p:cNvSpPr>
            <a:spLocks noGrp="1"/>
          </p:cNvSpPr>
          <p:nvPr>
            <p:ph type="ftr" sz="quarter" idx="11"/>
          </p:nvPr>
        </p:nvSpPr>
        <p:spPr/>
        <p:txBody>
          <a:bodyPr/>
          <a:lstStyle/>
          <a:p>
            <a:endParaRPr lang="it-IT"/>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207394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A5B7996-BCE1-4AFB-A7B7-7468BCDA0D76}" type="datetime1">
              <a:rPr lang="it-IT" smtClean="0"/>
              <a:t>03/10/2022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4103605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C9D3C3F-567F-4460-B299-19A7E503DF27}" type="datetime1">
              <a:rPr lang="it-IT" smtClean="0"/>
              <a:t>03/10/2022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393944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DBD7BEE-3263-4792-808D-D6AF62E76258}" type="datetime1">
              <a:rPr lang="it-IT" smtClean="0"/>
              <a:t>03/10/2022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389962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687CE-98DE-4BDC-B22F-EB93A15183D2}" type="datetime1">
              <a:rPr lang="it-IT" smtClean="0"/>
              <a:t>03/10/2022</a:t>
            </a:fld>
            <a:endParaRPr lang="it-IT"/>
          </a:p>
        </p:txBody>
      </p:sp>
      <p:sp>
        <p:nvSpPr>
          <p:cNvPr id="3" name="Footer Placeholder 2"/>
          <p:cNvSpPr>
            <a:spLocks noGrp="1"/>
          </p:cNvSpPr>
          <p:nvPr>
            <p:ph type="ftr" sz="quarter" idx="11"/>
          </p:nvPr>
        </p:nvSpPr>
        <p:spPr/>
        <p:txBody>
          <a:bodyPr/>
          <a:lstStyle/>
          <a:p>
            <a:endParaRPr lang="it-IT"/>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170357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EF075A6-E2A6-4944-9A2F-0AD86FBE3936}" type="datetime1">
              <a:rPr lang="it-IT" smtClean="0"/>
              <a:t>03/10/2022</a:t>
            </a:fld>
            <a:endParaRPr lang="it-IT"/>
          </a:p>
        </p:txBody>
      </p:sp>
      <p:sp>
        <p:nvSpPr>
          <p:cNvPr id="6" name="Footer Placeholder 5"/>
          <p:cNvSpPr>
            <a:spLocks noGrp="1"/>
          </p:cNvSpPr>
          <p:nvPr>
            <p:ph type="ftr" sz="quarter" idx="11"/>
          </p:nvPr>
        </p:nvSpPr>
        <p:spPr/>
        <p:txBody>
          <a:bodyPr/>
          <a:lstStyle/>
          <a:p>
            <a:endParaRPr lang="it-IT"/>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46206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DEC58B1-ADE1-48A3-8DD5-BE91491EF14E}" type="datetime1">
              <a:rPr lang="it-IT" smtClean="0"/>
              <a:t>03/10/2022</a:t>
            </a:fld>
            <a:endParaRPr lang="it-IT"/>
          </a:p>
        </p:txBody>
      </p:sp>
      <p:sp>
        <p:nvSpPr>
          <p:cNvPr id="6" name="Footer Placeholder 5"/>
          <p:cNvSpPr>
            <a:spLocks noGrp="1"/>
          </p:cNvSpPr>
          <p:nvPr>
            <p:ph type="ftr" sz="quarter" idx="11"/>
          </p:nvPr>
        </p:nvSpPr>
        <p:spPr/>
        <p:txBody>
          <a:bodyPr/>
          <a:lstStyle/>
          <a:p>
            <a:endParaRPr lang="it-IT"/>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5C4D021-30AF-49B0-A368-8F2D3AEC0AED}" type="slidenum">
              <a:rPr lang="it-IT" smtClean="0"/>
              <a:t>‹N›</a:t>
            </a:fld>
            <a:endParaRPr lang="it-IT"/>
          </a:p>
        </p:txBody>
      </p:sp>
    </p:spTree>
    <p:extLst>
      <p:ext uri="{BB962C8B-B14F-4D97-AF65-F5344CB8AC3E}">
        <p14:creationId xmlns:p14="http://schemas.microsoft.com/office/powerpoint/2010/main" val="2517257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it-IT"/>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EA736C9-8602-4C2E-A3AA-8DB8A3062203}" type="datetime1">
              <a:rPr lang="it-IT" smtClean="0"/>
              <a:t>03/10/2022</a:t>
            </a:fld>
            <a:endParaRPr lang="it-IT"/>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B5C4D021-30AF-49B0-A368-8F2D3AEC0AED}" type="slidenum">
              <a:rPr lang="it-IT" smtClean="0"/>
              <a:t>‹N›</a:t>
            </a:fld>
            <a:endParaRPr lang="it-IT"/>
          </a:p>
        </p:txBody>
      </p:sp>
    </p:spTree>
    <p:extLst>
      <p:ext uri="{BB962C8B-B14F-4D97-AF65-F5344CB8AC3E}">
        <p14:creationId xmlns:p14="http://schemas.microsoft.com/office/powerpoint/2010/main" val="3285182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0.pn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46.png"/><Relationship Id="rId5" Type="http://schemas.openxmlformats.org/officeDocument/2006/relationships/image" Target="../media/image40.gif"/><Relationship Id="rId4" Type="http://schemas.openxmlformats.org/officeDocument/2006/relationships/image" Target="../media/image39.gif"/></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png"/><Relationship Id="rId7" Type="http://schemas.openxmlformats.org/officeDocument/2006/relationships/image" Target="../media/image44.gif"/><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gif"/><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470.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png"/><Relationship Id="rId7" Type="http://schemas.openxmlformats.org/officeDocument/2006/relationships/image" Target="../media/image48.gif"/><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46.gif"/><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470.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5.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9.png"/><Relationship Id="rId4" Type="http://schemas.openxmlformats.org/officeDocument/2006/relationships/image" Target="../media/image60.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1.png"/><Relationship Id="rId10" Type="http://schemas.openxmlformats.org/officeDocument/2006/relationships/image" Target="../media/image70.png"/><Relationship Id="rId4" Type="http://schemas.openxmlformats.org/officeDocument/2006/relationships/image" Target="../media/image60.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60.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1.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87.png"/><Relationship Id="rId7" Type="http://schemas.openxmlformats.org/officeDocument/2006/relationships/image" Target="../media/image91.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0.gif"/><Relationship Id="rId5" Type="http://schemas.openxmlformats.org/officeDocument/2006/relationships/image" Target="../media/image89.gif"/><Relationship Id="rId4" Type="http://schemas.openxmlformats.org/officeDocument/2006/relationships/image" Target="../media/image88.gif"/></Relationships>
</file>

<file path=ppt/slides/_rels/slide23.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92.png"/><Relationship Id="rId7"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92.png"/><Relationship Id="rId7"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660.png"/><Relationship Id="rId7" Type="http://schemas.openxmlformats.org/officeDocument/2006/relationships/image" Target="../media/image107.gif"/><Relationship Id="rId1" Type="http://schemas.openxmlformats.org/officeDocument/2006/relationships/slideLayout" Target="../slideLayouts/slideLayout7.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650.png"/></Relationships>
</file>

<file path=ppt/slides/_rels/slide27.xml.rels><?xml version="1.0" encoding="UTF-8" standalone="yes"?>
<Relationships xmlns="http://schemas.openxmlformats.org/package/2006/relationships"><Relationship Id="rId3" Type="http://schemas.openxmlformats.org/officeDocument/2006/relationships/image" Target="../media/image660.png"/><Relationship Id="rId7" Type="http://schemas.openxmlformats.org/officeDocument/2006/relationships/image" Target="../media/image110.gif"/><Relationship Id="rId1" Type="http://schemas.openxmlformats.org/officeDocument/2006/relationships/slideLayout" Target="../slideLayouts/slideLayout7.xml"/><Relationship Id="rId6" Type="http://schemas.openxmlformats.org/officeDocument/2006/relationships/image" Target="../media/image109.gif"/><Relationship Id="rId5" Type="http://schemas.openxmlformats.org/officeDocument/2006/relationships/image" Target="../media/image108.png"/><Relationship Id="rId4" Type="http://schemas.openxmlformats.org/officeDocument/2006/relationships/image" Target="../media/image650.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1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13.emf"/><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0.png"/><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DBA93AAC-613B-461C-ABC7-16F31133E9BC}"/>
              </a:ext>
            </a:extLst>
          </p:cNvPr>
          <p:cNvSpPr>
            <a:spLocks noGrp="1"/>
          </p:cNvSpPr>
          <p:nvPr>
            <p:ph type="ctrTitle"/>
          </p:nvPr>
        </p:nvSpPr>
        <p:spPr>
          <a:xfrm>
            <a:off x="1154955" y="-140665"/>
            <a:ext cx="9788348" cy="4197278"/>
          </a:xfrm>
        </p:spPr>
        <p:txBody>
          <a:bodyPr anchor="ctr">
            <a:scene3d>
              <a:camera prst="orthographicFront"/>
              <a:lightRig rig="threePt" dir="t"/>
            </a:scene3d>
            <a:sp3d extrusionH="57150">
              <a:bevelT w="38100" h="38100"/>
            </a:sp3d>
          </a:bodyPr>
          <a:lstStyle/>
          <a:p>
            <a:r>
              <a:rPr lang="en-GB" sz="4800" b="1" dirty="0" err="1">
                <a:ln w="0"/>
                <a:effectLst>
                  <a:outerShdw blurRad="38100" dist="19050" dir="2700000" algn="tl" rotWithShape="0">
                    <a:schemeClr val="dk1">
                      <a:alpha val="40000"/>
                    </a:schemeClr>
                  </a:outerShdw>
                </a:effectLst>
              </a:rPr>
              <a:t>Modeling</a:t>
            </a:r>
            <a:r>
              <a:rPr lang="en-GB" sz="4800" b="1" dirty="0">
                <a:ln w="0"/>
                <a:effectLst>
                  <a:outerShdw blurRad="38100" dist="19050" dir="2700000" algn="tl" rotWithShape="0">
                    <a:schemeClr val="dk1">
                      <a:alpha val="40000"/>
                    </a:schemeClr>
                  </a:outerShdw>
                </a:effectLst>
              </a:rPr>
              <a:t> of the nonlinear dynamics of Josephson Traveling-Wave Parametric Amplifiers</a:t>
            </a:r>
          </a:p>
        </p:txBody>
      </p:sp>
      <p:sp>
        <p:nvSpPr>
          <p:cNvPr id="10" name="Sottotitolo 2">
            <a:extLst>
              <a:ext uri="{FF2B5EF4-FFF2-40B4-BE49-F238E27FC236}">
                <a16:creationId xmlns:a16="http://schemas.microsoft.com/office/drawing/2014/main" id="{E56E00AB-4BF9-4A53-9306-897F82BE9023}"/>
              </a:ext>
            </a:extLst>
          </p:cNvPr>
          <p:cNvSpPr>
            <a:spLocks noGrp="1"/>
          </p:cNvSpPr>
          <p:nvPr>
            <p:ph type="subTitle" idx="1"/>
          </p:nvPr>
        </p:nvSpPr>
        <p:spPr>
          <a:xfrm>
            <a:off x="1154954" y="3895245"/>
            <a:ext cx="10366485" cy="1957718"/>
          </a:xfrm>
        </p:spPr>
        <p:txBody>
          <a:bodyPr>
            <a:normAutofit/>
            <a:scene3d>
              <a:camera prst="orthographicFront"/>
              <a:lightRig rig="threePt" dir="t"/>
            </a:scene3d>
            <a:sp3d extrusionH="57150">
              <a:bevelT w="38100" h="38100"/>
            </a:sp3d>
          </a:bodyPr>
          <a:lstStyle/>
          <a:p>
            <a:r>
              <a:rPr lang="it-IT" sz="2800" b="1" dirty="0">
                <a:solidFill>
                  <a:srgbClr val="F29409"/>
                </a:solidFill>
                <a:effectLst>
                  <a:outerShdw blurRad="38100" dist="38100" dir="2700000" algn="tl">
                    <a:srgbClr val="000000">
                      <a:alpha val="43137"/>
                    </a:srgbClr>
                  </a:outerShdw>
                </a:effectLst>
              </a:rPr>
              <a:t>Dr. C. Guarcello</a:t>
            </a:r>
          </a:p>
          <a:p>
            <a:r>
              <a:rPr lang="it-IT" b="1" dirty="0" err="1">
                <a:solidFill>
                  <a:schemeClr val="bg2">
                    <a:lumMod val="90000"/>
                  </a:schemeClr>
                </a:solidFill>
                <a:effectLst>
                  <a:outerShdw blurRad="38100" dist="38100" dir="2700000" algn="tl">
                    <a:srgbClr val="000000">
                      <a:alpha val="43137"/>
                    </a:srgbClr>
                  </a:outerShdw>
                </a:effectLst>
              </a:rPr>
              <a:t>Physics</a:t>
            </a:r>
            <a:r>
              <a:rPr lang="it-IT" b="1" dirty="0">
                <a:solidFill>
                  <a:schemeClr val="bg2">
                    <a:lumMod val="90000"/>
                  </a:schemeClr>
                </a:solidFill>
                <a:effectLst>
                  <a:outerShdw blurRad="38100" dist="38100" dir="2700000" algn="tl">
                    <a:srgbClr val="000000">
                      <a:alpha val="43137"/>
                    </a:srgbClr>
                  </a:outerShdw>
                </a:effectLst>
              </a:rPr>
              <a:t> Department “E.R. Caianiello”, University of Salerno, Fisciano (Sa), </a:t>
            </a:r>
            <a:r>
              <a:rPr lang="it-IT" b="1" dirty="0" err="1">
                <a:solidFill>
                  <a:schemeClr val="bg2">
                    <a:lumMod val="90000"/>
                  </a:schemeClr>
                </a:solidFill>
                <a:effectLst>
                  <a:outerShdw blurRad="38100" dist="38100" dir="2700000" algn="tl">
                    <a:srgbClr val="000000">
                      <a:alpha val="43137"/>
                    </a:srgbClr>
                  </a:outerShdw>
                </a:effectLst>
              </a:rPr>
              <a:t>Italy</a:t>
            </a:r>
            <a:endParaRPr lang="it-IT" b="1" dirty="0">
              <a:solidFill>
                <a:schemeClr val="bg2">
                  <a:lumMod val="90000"/>
                </a:schemeClr>
              </a:solidFill>
              <a:effectLst>
                <a:outerShdw blurRad="38100" dist="38100" dir="2700000" algn="tl">
                  <a:srgbClr val="000000">
                    <a:alpha val="43137"/>
                  </a:srgbClr>
                </a:outerShdw>
              </a:effectLst>
            </a:endParaRPr>
          </a:p>
          <a:p>
            <a:endParaRPr lang="en-GB" dirty="0">
              <a:effectLst>
                <a:outerShdw blurRad="38100" dist="38100" dir="2700000" algn="tl">
                  <a:srgbClr val="000000">
                    <a:alpha val="43137"/>
                  </a:srgbClr>
                </a:outerShdw>
              </a:effectLst>
            </a:endParaRPr>
          </a:p>
        </p:txBody>
      </p:sp>
      <p:pic>
        <p:nvPicPr>
          <p:cNvPr id="1026" name="Picture 2" descr="UNISA | Home">
            <a:extLst>
              <a:ext uri="{FF2B5EF4-FFF2-40B4-BE49-F238E27FC236}">
                <a16:creationId xmlns:a16="http://schemas.microsoft.com/office/drawing/2014/main" id="{909A6DCB-E20A-435C-9500-4DF3E6EAE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982" y="262808"/>
            <a:ext cx="1484457" cy="1484457"/>
          </a:xfrm>
          <a:prstGeom prst="rect">
            <a:avLst/>
          </a:prstGeom>
          <a:noFill/>
          <a:effectLst>
            <a:outerShdw blurRad="76200" dist="63500" dir="2700000" algn="tl" rotWithShape="0">
              <a:prstClr val="black">
                <a:alpha val="89000"/>
              </a:prstClr>
            </a:outerShdw>
          </a:effectLst>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C86D869-8C9B-7E16-0351-F305532C97AA}"/>
              </a:ext>
            </a:extLst>
          </p:cNvPr>
          <p:cNvSpPr txBox="1"/>
          <p:nvPr/>
        </p:nvSpPr>
        <p:spPr>
          <a:xfrm>
            <a:off x="1154953" y="5391298"/>
            <a:ext cx="10281557" cy="923330"/>
          </a:xfrm>
          <a:prstGeom prst="rect">
            <a:avLst/>
          </a:prstGeom>
          <a:noFill/>
        </p:spPr>
        <p:txBody>
          <a:bodyPr wrap="square">
            <a:spAutoFit/>
            <a:scene3d>
              <a:camera prst="orthographicFront"/>
              <a:lightRig rig="threePt" dir="t"/>
            </a:scene3d>
            <a:sp3d extrusionH="57150">
              <a:bevelT w="38100" h="38100"/>
            </a:sp3d>
          </a:bodyPr>
          <a:lstStyle/>
          <a:p>
            <a:pPr algn="ctr"/>
            <a:r>
              <a:rPr lang="en-GB" b="1" dirty="0" err="1">
                <a:solidFill>
                  <a:schemeClr val="accent6">
                    <a:lumMod val="20000"/>
                    <a:lumOff val="80000"/>
                  </a:schemeClr>
                </a:solidFill>
                <a:effectLst>
                  <a:outerShdw blurRad="38100" dist="38100" dir="2700000" algn="tl">
                    <a:srgbClr val="000000">
                      <a:alpha val="43137"/>
                    </a:srgbClr>
                  </a:outerShdw>
                </a:effectLst>
              </a:rPr>
              <a:t>cQED@Tn</a:t>
            </a:r>
            <a:r>
              <a:rPr lang="en-GB" b="1" dirty="0">
                <a:solidFill>
                  <a:schemeClr val="accent6">
                    <a:lumMod val="20000"/>
                    <a:lumOff val="80000"/>
                  </a:schemeClr>
                </a:solidFill>
                <a:effectLst>
                  <a:outerShdw blurRad="38100" dist="38100" dir="2700000" algn="tl">
                    <a:srgbClr val="000000">
                      <a:alpha val="43137"/>
                    </a:srgbClr>
                  </a:outerShdw>
                </a:effectLst>
              </a:rPr>
              <a:t> - "Circuit QED: From Quantum Devices to Analogues on Superconducting Circuits"</a:t>
            </a:r>
          </a:p>
          <a:p>
            <a:pPr algn="ctr"/>
            <a:r>
              <a:rPr lang="en-GB" b="1" dirty="0">
                <a:solidFill>
                  <a:schemeClr val="accent6">
                    <a:lumMod val="20000"/>
                    <a:lumOff val="80000"/>
                  </a:schemeClr>
                </a:solidFill>
                <a:effectLst>
                  <a:outerShdw blurRad="38100" dist="38100" dir="2700000" algn="tl">
                    <a:srgbClr val="000000">
                      <a:alpha val="43137"/>
                    </a:srgbClr>
                  </a:outerShdw>
                </a:effectLst>
              </a:rPr>
              <a:t>Oct 3 – 5, 2022</a:t>
            </a:r>
          </a:p>
          <a:p>
            <a:pPr algn="ctr"/>
            <a:r>
              <a:rPr lang="en-GB" b="1" dirty="0">
                <a:solidFill>
                  <a:schemeClr val="accent6">
                    <a:lumMod val="20000"/>
                    <a:lumOff val="80000"/>
                  </a:schemeClr>
                </a:solidFill>
                <a:effectLst>
                  <a:outerShdw blurRad="38100" dist="38100" dir="2700000" algn="tl">
                    <a:srgbClr val="000000">
                      <a:alpha val="43137"/>
                    </a:srgbClr>
                  </a:outerShdw>
                </a:effectLst>
              </a:rPr>
              <a:t>FBK (Trento, Italy)</a:t>
            </a:r>
          </a:p>
        </p:txBody>
      </p:sp>
      <p:pic>
        <p:nvPicPr>
          <p:cNvPr id="5" name="Picture 2">
            <a:extLst>
              <a:ext uri="{FF2B5EF4-FFF2-40B4-BE49-F238E27FC236}">
                <a16:creationId xmlns:a16="http://schemas.microsoft.com/office/drawing/2014/main" id="{0500063E-DD5F-7640-95BE-4D7108A2B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716" y="1904538"/>
            <a:ext cx="1402794" cy="1021040"/>
          </a:xfrm>
          <a:prstGeom prst="rect">
            <a:avLst/>
          </a:prstGeom>
          <a:noFill/>
          <a:effectLst>
            <a:softEdge rad="0"/>
          </a:effectLst>
        </p:spPr>
      </p:pic>
    </p:spTree>
    <p:extLst>
      <p:ext uri="{BB962C8B-B14F-4D97-AF65-F5344CB8AC3E}">
        <p14:creationId xmlns:p14="http://schemas.microsoft.com/office/powerpoint/2010/main" val="23887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10</a:t>
            </a:fld>
            <a:endParaRPr lang="it-IT"/>
          </a:p>
        </p:txBody>
      </p:sp>
      <p:sp>
        <p:nvSpPr>
          <p:cNvPr id="13" name="Titolo 1">
            <a:extLst>
              <a:ext uri="{FF2B5EF4-FFF2-40B4-BE49-F238E27FC236}">
                <a16:creationId xmlns:a16="http://schemas.microsoft.com/office/drawing/2014/main" id="{3C2E0254-2F43-767B-9446-F3B3B778FD3A}"/>
              </a:ext>
            </a:extLst>
          </p:cNvPr>
          <p:cNvSpPr txBox="1">
            <a:spLocks/>
          </p:cNvSpPr>
          <p:nvPr/>
        </p:nvSpPr>
        <p:spPr>
          <a:xfrm>
            <a:off x="869816" y="271"/>
            <a:ext cx="9622338"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Transmission </a:t>
            </a:r>
            <a:r>
              <a:rPr lang="en-GB" b="1"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rPr>
              <a:t>Line with Josephson elements</a:t>
            </a:r>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E9907E2B-371E-A237-1B16-F2559BF62258}"/>
                  </a:ext>
                </a:extLst>
              </p:cNvPr>
              <p:cNvSpPr txBox="1"/>
              <p:nvPr/>
            </p:nvSpPr>
            <p:spPr>
              <a:xfrm>
                <a:off x="88490" y="1159397"/>
                <a:ext cx="5879691" cy="2785571"/>
              </a:xfrm>
              <a:prstGeom prst="rect">
                <a:avLst/>
              </a:prstGeom>
              <a:noFill/>
            </p:spPr>
            <p:txBody>
              <a:bodyPr wrap="square" rtlCol="0">
                <a:spAutoFit/>
                <a:scene3d>
                  <a:camera prst="orthographicFront"/>
                  <a:lightRig rig="flat" dir="t"/>
                </a:scene3d>
                <a:sp3d extrusionH="57150" prstMaterial="metal">
                  <a:bevelT w="38100" h="38100"/>
                </a:sp3d>
              </a:bodyPr>
              <a:lstStyle/>
              <a:p>
                <a:r>
                  <a:rPr lang="it-IT" dirty="0"/>
                  <a:t>Here, </a:t>
                </a:r>
                <a:r>
                  <a:rPr lang="it-IT" dirty="0" err="1"/>
                  <a:t>we</a:t>
                </a:r>
                <a:r>
                  <a:rPr lang="it-IT" dirty="0"/>
                  <a:t> assume an input </a:t>
                </a:r>
                <a:r>
                  <a:rPr lang="it-IT" dirty="0" err="1"/>
                  <a:t>voltage</a:t>
                </a:r>
                <a:r>
                  <a:rPr lang="it-IT" dirty="0"/>
                  <a:t> </a:t>
                </a:r>
                <a:r>
                  <a:rPr lang="it-IT" dirty="0" err="1"/>
                  <a:t>equal</a:t>
                </a:r>
                <a:r>
                  <a:rPr lang="it-IT" dirty="0"/>
                  <a:t> to</a:t>
                </a:r>
              </a:p>
              <a:p>
                <a:endParaRPr lang="it-IT" dirty="0"/>
              </a:p>
              <a:p>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𝑝𝑢𝑚𝑝</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d>
                          <m:dPr>
                            <m:ctrlPr>
                              <a:rPr lang="it-IT" b="0" i="1" smtClean="0">
                                <a:latin typeface="Cambria Math" panose="02040503050406030204" pitchFamily="18" charset="0"/>
                              </a:rPr>
                            </m:ctrlPr>
                          </m:dPr>
                          <m:e>
                            <m:sSub>
                              <m:sSubPr>
                                <m:ctrlPr>
                                  <a:rPr lang="it-IT" i="1" smtClean="0">
                                    <a:latin typeface="Cambria Math" panose="02040503050406030204" pitchFamily="18" charset="0"/>
                                  </a:rPr>
                                </m:ctrlPr>
                              </m:sSubPr>
                              <m:e>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𝜋𝜔</m:t>
                                </m:r>
                              </m:e>
                              <m:sub>
                                <m:r>
                                  <a:rPr lang="it-IT" b="0" i="1" smtClean="0">
                                    <a:latin typeface="Cambria Math" panose="02040503050406030204" pitchFamily="18" charset="0"/>
                                    <a:ea typeface="Cambria Math" panose="02040503050406030204" pitchFamily="18" charset="0"/>
                                  </a:rPr>
                                  <m:t>𝑝𝑢𝑚𝑝</m:t>
                                </m:r>
                              </m:sub>
                            </m:sSub>
                            <m:r>
                              <a:rPr lang="it-IT" b="0" i="1" smtClean="0">
                                <a:latin typeface="Cambria Math" panose="02040503050406030204" pitchFamily="18" charset="0"/>
                              </a:rPr>
                              <m:t>𝑡</m:t>
                            </m:r>
                          </m:e>
                        </m:d>
                      </m:e>
                    </m:func>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𝑉</m:t>
                        </m:r>
                      </m:e>
                      <m:sub>
                        <m:r>
                          <a:rPr lang="it-IT" i="1">
                            <a:latin typeface="Cambria Math" panose="02040503050406030204" pitchFamily="18" charset="0"/>
                          </a:rPr>
                          <m:t>𝑠𝑖𝑔𝑛</m:t>
                        </m:r>
                      </m:sub>
                    </m:sSub>
                    <m:func>
                      <m:funcPr>
                        <m:ctrlPr>
                          <a:rPr lang="it-IT" i="1">
                            <a:latin typeface="Cambria Math" panose="02040503050406030204" pitchFamily="18" charset="0"/>
                          </a:rPr>
                        </m:ctrlPr>
                      </m:funcPr>
                      <m:fName>
                        <m:r>
                          <m:rPr>
                            <m:sty m:val="p"/>
                          </m:rPr>
                          <a:rPr lang="it-IT">
                            <a:latin typeface="Cambria Math" panose="02040503050406030204" pitchFamily="18" charset="0"/>
                          </a:rPr>
                          <m:t>sin</m:t>
                        </m:r>
                      </m:fName>
                      <m:e>
                        <m:d>
                          <m:dPr>
                            <m:ctrlPr>
                              <a:rPr lang="it-IT" i="1">
                                <a:latin typeface="Cambria Math" panose="02040503050406030204" pitchFamily="18" charset="0"/>
                              </a:rPr>
                            </m:ctrlPr>
                          </m:dPr>
                          <m:e>
                            <m:r>
                              <a:rPr lang="it-IT" i="1">
                                <a:latin typeface="Cambria Math" panose="02040503050406030204" pitchFamily="18" charset="0"/>
                              </a:rPr>
                              <m:t>2</m:t>
                            </m:r>
                            <m:r>
                              <a:rPr lang="it-IT" i="1">
                                <a:latin typeface="Cambria Math" panose="02040503050406030204" pitchFamily="18" charset="0"/>
                                <a:ea typeface="Cambria Math" panose="02040503050406030204" pitchFamily="18" charset="0"/>
                              </a:rPr>
                              <m:t>𝜋</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ea typeface="Cambria Math" panose="02040503050406030204" pitchFamily="18" charset="0"/>
                                  </a:rPr>
                                  <m:t>𝑠𝑖𝑔𝑛</m:t>
                                </m:r>
                              </m:sub>
                            </m:sSub>
                            <m:r>
                              <a:rPr lang="it-IT" i="1">
                                <a:latin typeface="Cambria Math" panose="02040503050406030204" pitchFamily="18" charset="0"/>
                              </a:rPr>
                              <m:t>𝑡</m:t>
                            </m:r>
                          </m:e>
                        </m:d>
                      </m:e>
                    </m:func>
                  </m:oMath>
                </a14:m>
                <a:endParaRPr lang="it-IT" dirty="0"/>
              </a:p>
              <a:p>
                <a:endParaRPr lang="it-IT" dirty="0"/>
              </a:p>
              <a:p>
                <a:r>
                  <a:rPr lang="it-IT" dirty="0"/>
                  <a:t>in the specific case of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i="1">
                            <a:latin typeface="Cambria Math" panose="02040503050406030204" pitchFamily="18" charset="0"/>
                          </a:rPr>
                          <m:t>𝑝𝑢𝑚𝑝</m:t>
                        </m:r>
                      </m:sub>
                    </m:sSub>
                    <m:r>
                      <a:rPr lang="it-IT" i="1">
                        <a:latin typeface="Cambria Math" panose="02040503050406030204" pitchFamily="18" charset="0"/>
                        <a:ea typeface="Cambria Math" panose="02040503050406030204" pitchFamily="18" charset="0"/>
                      </a:rPr>
                      <m:t>≠0</m:t>
                    </m:r>
                  </m:oMath>
                </a14:m>
                <a:r>
                  <a:rPr lang="it-IT" dirty="0"/>
                  <a:t>   and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i="1">
                            <a:latin typeface="Cambria Math" panose="02040503050406030204" pitchFamily="18" charset="0"/>
                          </a:rPr>
                          <m:t>𝑠𝑖𝑔𝑛</m:t>
                        </m:r>
                      </m:sub>
                    </m:sSub>
                    <m:r>
                      <a:rPr lang="it-IT" i="1">
                        <a:latin typeface="Cambria Math" panose="02040503050406030204" pitchFamily="18" charset="0"/>
                        <a:ea typeface="Cambria Math" panose="02040503050406030204" pitchFamily="18" charset="0"/>
                      </a:rPr>
                      <m:t>→0</m:t>
                    </m:r>
                  </m:oMath>
                </a14:m>
                <a:endParaRPr lang="it-IT" dirty="0"/>
              </a:p>
              <a:p>
                <a:endParaRPr lang="it-IT" dirty="0"/>
              </a:p>
              <a:p>
                <a:r>
                  <a:rPr lang="it-IT" dirty="0" err="1"/>
                  <a:t>where</a:t>
                </a:r>
                <a:r>
                  <a:rPr lang="it-IT" dirty="0"/>
                  <a:t>    </a:t>
                </a:r>
                <a14:m>
                  <m:oMath xmlns:m="http://schemas.openxmlformats.org/officeDocument/2006/math">
                    <m:r>
                      <a:rPr lang="it-IT" b="0" i="1" smtClean="0">
                        <a:latin typeface="Cambria Math" panose="02040503050406030204" pitchFamily="18" charset="0"/>
                      </a:rPr>
                      <m:t>𝑉</m:t>
                    </m:r>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𝑖</m:t>
                            </m:r>
                          </m:sub>
                        </m:sSub>
                        <m:r>
                          <a:rPr lang="it-IT" b="0" i="1" smtClean="0">
                            <a:latin typeface="Cambria Math" panose="02040503050406030204" pitchFamily="18" charset="0"/>
                          </a:rPr>
                          <m:t>0.001</m:t>
                        </m:r>
                      </m:e>
                    </m:rad>
                    <m:sSup>
                      <m:sSupPr>
                        <m:ctrlPr>
                          <a:rPr lang="it-IT" b="0" i="1" smtClean="0">
                            <a:latin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rPr>
                          <m:t>10</m:t>
                        </m:r>
                      </m:e>
                      <m:sup>
                        <m:f>
                          <m:fPr>
                            <m:ctrlPr>
                              <a:rPr lang="it-IT" b="0" i="1" smtClean="0">
                                <a:latin typeface="Cambria Math" panose="02040503050406030204" pitchFamily="18" charset="0"/>
                              </a:rPr>
                            </m:ctrlPr>
                          </m:fPr>
                          <m:num>
                            <m:r>
                              <a:rPr lang="it-IT" b="0" i="1" smtClean="0">
                                <a:latin typeface="Cambria Math" panose="02040503050406030204" pitchFamily="18" charset="0"/>
                              </a:rPr>
                              <m:t>𝑃</m:t>
                            </m:r>
                          </m:num>
                          <m:den>
                            <m:r>
                              <a:rPr lang="it-IT" b="0" i="1" smtClean="0">
                                <a:latin typeface="Cambria Math" panose="02040503050406030204" pitchFamily="18" charset="0"/>
                              </a:rPr>
                              <m:t>20</m:t>
                            </m:r>
                          </m:den>
                        </m:f>
                      </m:sup>
                    </m:sSup>
                  </m:oMath>
                </a14:m>
                <a:r>
                  <a:rPr lang="it-IT" dirty="0"/>
                  <a:t>    and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𝑖</m:t>
                        </m:r>
                      </m:sub>
                    </m:sSub>
                    <m:r>
                      <a:rPr lang="it-IT" b="0" i="1" smtClean="0">
                        <a:latin typeface="Cambria Math" panose="02040503050406030204" pitchFamily="18" charset="0"/>
                      </a:rPr>
                      <m:t>=50</m:t>
                    </m:r>
                    <m:r>
                      <m:rPr>
                        <m:sty m:val="p"/>
                      </m:rPr>
                      <a:rPr lang="el-GR" b="0" i="1" smtClean="0">
                        <a:latin typeface="Cambria Math" panose="02040503050406030204" pitchFamily="18" charset="0"/>
                        <a:ea typeface="Cambria Math" panose="02040503050406030204" pitchFamily="18" charset="0"/>
                      </a:rPr>
                      <m:t>Ω</m:t>
                    </m:r>
                  </m:oMath>
                </a14:m>
                <a:r>
                  <a:rPr lang="it-IT" dirty="0"/>
                  <a:t>.</a:t>
                </a:r>
              </a:p>
              <a:p>
                <a:endParaRPr lang="it-IT" dirty="0"/>
              </a:p>
              <a:p>
                <a:r>
                  <a:rPr lang="it-IT" dirty="0"/>
                  <a:t>Next steps…</a:t>
                </a:r>
                <a:endParaRPr lang="en-GB" dirty="0"/>
              </a:p>
            </p:txBody>
          </p:sp>
        </mc:Choice>
        <mc:Fallback xmlns="">
          <p:sp>
            <p:nvSpPr>
              <p:cNvPr id="14" name="CasellaDiTesto 13">
                <a:extLst>
                  <a:ext uri="{FF2B5EF4-FFF2-40B4-BE49-F238E27FC236}">
                    <a16:creationId xmlns:a16="http://schemas.microsoft.com/office/drawing/2014/main" id="{E9907E2B-371E-A237-1B16-F2559BF62258}"/>
                  </a:ext>
                </a:extLst>
              </p:cNvPr>
              <p:cNvSpPr txBox="1">
                <a:spLocks noRot="1" noChangeAspect="1" noMove="1" noResize="1" noEditPoints="1" noAdjustHandles="1" noChangeArrowheads="1" noChangeShapeType="1" noTextEdit="1"/>
              </p:cNvSpPr>
              <p:nvPr/>
            </p:nvSpPr>
            <p:spPr>
              <a:xfrm>
                <a:off x="88490" y="1159397"/>
                <a:ext cx="5879691" cy="2785571"/>
              </a:xfrm>
              <a:prstGeom prst="rect">
                <a:avLst/>
              </a:prstGeom>
              <a:blipFill>
                <a:blip r:embed="rId3"/>
                <a:stretch>
                  <a:fillRect/>
                </a:stretch>
              </a:blipFill>
            </p:spPr>
            <p:txBody>
              <a:bodyPr/>
              <a:lstStyle/>
              <a:p>
                <a:r>
                  <a:rPr lang="en-GB">
                    <a:noFill/>
                  </a:rPr>
                  <a:t> </a:t>
                </a:r>
              </a:p>
            </p:txBody>
          </p:sp>
        </mc:Fallback>
      </mc:AlternateContent>
      <p:sp>
        <p:nvSpPr>
          <p:cNvPr id="15" name="Segno di moltiplicazione 14">
            <a:extLst>
              <a:ext uri="{FF2B5EF4-FFF2-40B4-BE49-F238E27FC236}">
                <a16:creationId xmlns:a16="http://schemas.microsoft.com/office/drawing/2014/main" id="{FF2A9F83-DF3C-23D2-6366-03F6502BA496}"/>
              </a:ext>
            </a:extLst>
          </p:cNvPr>
          <p:cNvSpPr/>
          <p:nvPr/>
        </p:nvSpPr>
        <p:spPr>
          <a:xfrm>
            <a:off x="2281083" y="1671483"/>
            <a:ext cx="3564000" cy="504000"/>
          </a:xfrm>
          <a:prstGeom prst="mathMultiply">
            <a:avLst/>
          </a:prstGeom>
          <a:solidFill>
            <a:srgbClr val="C00000">
              <a:alpha val="70000"/>
            </a:srgbClr>
          </a:solidFill>
          <a:ln>
            <a:noFill/>
            <a:prstDash val="solid"/>
          </a:ln>
          <a:effectLst>
            <a:outerShdw blurRad="50800" dist="38100" dir="2700000" algn="tl"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graphicFrame>
            <p:nvGraphicFramePr>
              <p:cNvPr id="4" name="Tabella 4">
                <a:extLst>
                  <a:ext uri="{FF2B5EF4-FFF2-40B4-BE49-F238E27FC236}">
                    <a16:creationId xmlns:a16="http://schemas.microsoft.com/office/drawing/2014/main" id="{FBAC8152-7347-4306-D739-3E22B111068B}"/>
                  </a:ext>
                </a:extLst>
              </p:cNvPr>
              <p:cNvGraphicFramePr>
                <a:graphicFrameLocks noGrp="1"/>
              </p:cNvGraphicFramePr>
              <p:nvPr>
                <p:extLst>
                  <p:ext uri="{D42A27DB-BD31-4B8C-83A1-F6EECF244321}">
                    <p14:modId xmlns:p14="http://schemas.microsoft.com/office/powerpoint/2010/main" val="1692296226"/>
                  </p:ext>
                </p:extLst>
              </p:nvPr>
            </p:nvGraphicFramePr>
            <p:xfrm>
              <a:off x="193637" y="4054439"/>
              <a:ext cx="5362032" cy="113207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3019490"/>
                      </a:ext>
                    </a:extLst>
                  </a:tr>
                  <a:tr h="370840">
                    <a:tc>
                      <a:txBody>
                        <a:bodyPr/>
                        <a:lstStyle/>
                        <a:p>
                          <a:pPr algn="ctr"/>
                          <a:r>
                            <a:rPr lang="it-IT" b="1" dirty="0"/>
                            <a:t>1)</a:t>
                          </a:r>
                          <a:endParaRPr lang="en-GB" b="1" dirty="0"/>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t>𝟏</m:t>
                                    </m:r>
                                    <m:r>
                                      <a:rPr lang="it-IT" b="1" i="1">
                                        <a:solidFill>
                                          <a:srgbClr val="7030A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t>𝟐𝟕</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latin typeface="Cambria Math" panose="02040503050406030204" pitchFamily="18" charset="0"/>
                                      </a:rPr>
                                    </m:ctrlPr>
                                  </m:dPr>
                                  <m:e>
                                    <m:r>
                                      <a:rPr lang="it-IT" b="1" i="1">
                                        <a:latin typeface="Cambria Math" panose="02040503050406030204" pitchFamily="18" charset="0"/>
                                      </a:rPr>
                                      <m:t>−</m:t>
                                    </m:r>
                                    <m:r>
                                      <a:rPr lang="it-IT" b="1" i="1">
                                        <a:latin typeface="Cambria Math" panose="02040503050406030204" pitchFamily="18" charset="0"/>
                                      </a:rPr>
                                      <m:t>𝟓𝟎</m:t>
                                    </m:r>
                                    <m:r>
                                      <a:rPr lang="it-IT" b="1" i="1">
                                        <a:latin typeface="Cambria Math" panose="02040503050406030204" pitchFamily="18" charset="0"/>
                                      </a:rPr>
                                      <m:t>,−</m:t>
                                    </m:r>
                                    <m:r>
                                      <a:rPr lang="it-IT" b="1" i="1">
                                        <a:latin typeface="Cambria Math" panose="02040503050406030204" pitchFamily="18" charset="0"/>
                                      </a:rPr>
                                      <m:t>𝟔𝟎</m:t>
                                    </m:r>
                                    <m:r>
                                      <a:rPr lang="it-IT" b="1" i="1">
                                        <a:latin typeface="Cambria Math" panose="02040503050406030204" pitchFamily="18" charset="0"/>
                                      </a:rPr>
                                      <m:t>,−</m:t>
                                    </m:r>
                                    <m:r>
                                      <a:rPr lang="it-IT" b="1" i="1">
                                        <a:latin typeface="Cambria Math" panose="02040503050406030204" pitchFamily="18" charset="0"/>
                                      </a:rPr>
                                      <m:t>𝟕𝟎</m:t>
                                    </m:r>
                                  </m:e>
                                </m:d>
                                <m:r>
                                  <a:rPr lang="it-IT" b="1">
                                    <a:latin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72137362"/>
                      </a:ext>
                    </a:extLst>
                  </a:tr>
                  <a:tr h="370840">
                    <a:tc>
                      <a:txBody>
                        <a:bodyPr/>
                        <a:lstStyle/>
                        <a:p>
                          <a:pPr algn="ctr"/>
                          <a:r>
                            <a:rPr lang="it-IT" b="1" dirty="0"/>
                            <a:t>2)</a:t>
                          </a:r>
                          <a:endParaRPr lang="en-GB"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latin typeface="Cambria Math" panose="02040503050406030204" pitchFamily="18" charset="0"/>
                                      </a:rPr>
                                    </m:ctrlPr>
                                  </m:dPr>
                                  <m:e>
                                    <m:r>
                                      <a:rPr lang="it-IT" b="1" i="1">
                                        <a:latin typeface="Cambria Math" panose="02040503050406030204" pitchFamily="18" charset="0"/>
                                      </a:rPr>
                                      <m:t>−</m:t>
                                    </m:r>
                                    <m:r>
                                      <a:rPr lang="it-IT" b="1" i="1">
                                        <a:latin typeface="Cambria Math" panose="02040503050406030204" pitchFamily="18" charset="0"/>
                                      </a:rPr>
                                      <m:t>𝟓𝟎</m:t>
                                    </m:r>
                                    <m:r>
                                      <a:rPr lang="it-IT" b="1" i="1">
                                        <a:latin typeface="Cambria Math" panose="02040503050406030204" pitchFamily="18" charset="0"/>
                                      </a:rPr>
                                      <m:t>,−</m:t>
                                    </m:r>
                                    <m:r>
                                      <a:rPr lang="it-IT" b="1" i="1">
                                        <a:latin typeface="Cambria Math" panose="02040503050406030204" pitchFamily="18" charset="0"/>
                                      </a:rPr>
                                      <m:t>𝟔𝟎</m:t>
                                    </m:r>
                                    <m:r>
                                      <a:rPr lang="it-IT" b="1" i="1">
                                        <a:latin typeface="Cambria Math" panose="02040503050406030204" pitchFamily="18" charset="0"/>
                                      </a:rPr>
                                      <m:t>,−</m:t>
                                    </m:r>
                                    <m:r>
                                      <a:rPr lang="it-IT" b="1" i="1">
                                        <a:latin typeface="Cambria Math" panose="02040503050406030204" pitchFamily="18" charset="0"/>
                                      </a:rPr>
                                      <m:t>𝟕𝟎</m:t>
                                    </m:r>
                                  </m:e>
                                </m:d>
                                <m:r>
                                  <a:rPr lang="it-IT" b="1">
                                    <a:latin typeface="Cambria Math" panose="02040503050406030204" pitchFamily="18" charset="0"/>
                                  </a:rPr>
                                  <m:t> </m:t>
                                </m:r>
                              </m:oMath>
                            </m:oMathPara>
                          </a14:m>
                          <a:endParaRPr lang="en-GB" dirty="0"/>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chemeClr val="accent3">
                                            <a:lumMod val="75000"/>
                                          </a:schemeClr>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chemeClr val="accent3">
                                            <a:lumMod val="75000"/>
                                          </a:schemeClr>
                                        </a:solidFill>
                                        <a:effectLst>
                                          <a:outerShdw blurRad="38100" dist="38100" dir="2700000" algn="tl">
                                            <a:srgbClr val="000000">
                                              <a:alpha val="43137"/>
                                            </a:srgbClr>
                                          </a:outerShdw>
                                        </a:effectLst>
                                        <a:latin typeface="Cambria Math" panose="02040503050406030204" pitchFamily="18" charset="0"/>
                                      </a:rPr>
                                      <m:t>𝟎</m:t>
                                    </m:r>
                                    <m:r>
                                      <a:rPr lang="it-IT" b="1" i="1">
                                        <a:solidFill>
                                          <a:schemeClr val="accent3">
                                            <a:lumMod val="75000"/>
                                          </a:schemeClr>
                                        </a:solidFill>
                                        <a:effectLst>
                                          <a:outerShdw blurRad="38100" dist="38100" dir="2700000" algn="tl">
                                            <a:srgbClr val="000000">
                                              <a:alpha val="43137"/>
                                            </a:srgbClr>
                                          </a:outerShdw>
                                        </a:effectLst>
                                        <a:latin typeface="Cambria Math" panose="02040503050406030204" pitchFamily="18" charset="0"/>
                                      </a:rPr>
                                      <m:t>÷</m:t>
                                    </m:r>
                                    <m:r>
                                      <a:rPr lang="it-IT" b="1" i="1" smtClean="0">
                                        <a:solidFill>
                                          <a:schemeClr val="accent3">
                                            <a:lumMod val="75000"/>
                                          </a:schemeClr>
                                        </a:solidFill>
                                        <a:effectLst>
                                          <a:outerShdw blurRad="38100" dist="38100" dir="2700000" algn="tl">
                                            <a:srgbClr val="000000">
                                              <a:alpha val="43137"/>
                                            </a:srgbClr>
                                          </a:outerShdw>
                                        </a:effectLst>
                                        <a:latin typeface="Cambria Math" panose="02040503050406030204" pitchFamily="18" charset="0"/>
                                      </a:rPr>
                                      <m:t>𝟐𝟓</m:t>
                                    </m:r>
                                  </m:e>
                                </m:d>
                                <m:r>
                                  <a:rPr lang="it-IT" b="1" i="1" smtClean="0">
                                    <a:solidFill>
                                      <a:schemeClr val="accent3">
                                        <a:lumMod val="75000"/>
                                      </a:schemeClr>
                                    </a:solidFill>
                                    <a:effectLst>
                                      <a:outerShdw blurRad="38100" dist="38100" dir="2700000" algn="tl">
                                        <a:srgbClr val="000000">
                                          <a:alpha val="43137"/>
                                        </a:srgbClr>
                                      </a:outerShdw>
                                    </a:effectLst>
                                    <a:latin typeface="Cambria Math" panose="02040503050406030204" pitchFamily="18" charset="0"/>
                                  </a:rPr>
                                  <m:t> </m:t>
                                </m:r>
                              </m:oMath>
                            </m:oMathPara>
                          </a14:m>
                          <a:endParaRPr lang="en-GB"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467211"/>
                      </a:ext>
                    </a:extLst>
                  </a:tr>
                </a:tbl>
              </a:graphicData>
            </a:graphic>
          </p:graphicFrame>
        </mc:Choice>
        <mc:Fallback xmlns="">
          <p:graphicFrame>
            <p:nvGraphicFramePr>
              <p:cNvPr id="4" name="Tabella 4">
                <a:extLst>
                  <a:ext uri="{FF2B5EF4-FFF2-40B4-BE49-F238E27FC236}">
                    <a16:creationId xmlns:a16="http://schemas.microsoft.com/office/drawing/2014/main" id="{FBAC8152-7347-4306-D739-3E22B111068B}"/>
                  </a:ext>
                </a:extLst>
              </p:cNvPr>
              <p:cNvGraphicFramePr>
                <a:graphicFrameLocks noGrp="1"/>
              </p:cNvGraphicFramePr>
              <p:nvPr>
                <p:extLst>
                  <p:ext uri="{D42A27DB-BD31-4B8C-83A1-F6EECF244321}">
                    <p14:modId xmlns:p14="http://schemas.microsoft.com/office/powerpoint/2010/main" val="1692296226"/>
                  </p:ext>
                </p:extLst>
              </p:nvPr>
            </p:nvGraphicFramePr>
            <p:xfrm>
              <a:off x="193637" y="4054439"/>
              <a:ext cx="5362032" cy="113207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90398">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30709" t="-3125" r="-224803" b="-218750"/>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105063" t="-3125" r="-80696" b="-218750"/>
                          </a:stretch>
                        </a:blipFill>
                      </a:tcPr>
                    </a:tc>
                    <a:tc>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275745" t="-3125" r="-8511" b="-218750"/>
                          </a:stretch>
                        </a:blipFill>
                      </a:tcPr>
                    </a:tc>
                    <a:extLst>
                      <a:ext uri="{0D108BD9-81ED-4DB2-BD59-A6C34878D82A}">
                        <a16:rowId xmlns:a16="http://schemas.microsoft.com/office/drawing/2014/main" val="3553019490"/>
                      </a:ext>
                    </a:extLst>
                  </a:tr>
                  <a:tr h="370840">
                    <a:tc>
                      <a:txBody>
                        <a:bodyPr/>
                        <a:lstStyle/>
                        <a:p>
                          <a:pPr algn="ctr"/>
                          <a:r>
                            <a:rPr lang="it-IT" b="1" dirty="0"/>
                            <a:t>1)</a:t>
                          </a:r>
                          <a:endParaRPr lang="en-GB" b="1" dirty="0"/>
                        </a:p>
                      </a:txBody>
                      <a:tcPr>
                        <a:lnL w="12700" cap="flat" cmpd="sng" algn="ctr">
                          <a:solidFill>
                            <a:schemeClr val="tx1"/>
                          </a:solidFill>
                          <a:prstDash val="solid"/>
                          <a:round/>
                          <a:headEnd type="none" w="med" len="med"/>
                          <a:tailEnd type="none" w="med" len="med"/>
                        </a:lnL>
                      </a:tcPr>
                    </a:tc>
                    <a:tc>
                      <a:txBody>
                        <a:bodyPr/>
                        <a:lstStyle/>
                        <a:p>
                          <a:endParaRPr lang="en-US"/>
                        </a:p>
                      </a:txBody>
                      <a:tcPr>
                        <a:blipFill>
                          <a:blip r:embed="rId4"/>
                          <a:stretch>
                            <a:fillRect l="-30709" t="-108197" r="-224803" b="-129508"/>
                          </a:stretch>
                        </a:blipFill>
                      </a:tcPr>
                    </a:tc>
                    <a:tc>
                      <a:txBody>
                        <a:bodyPr/>
                        <a:lstStyle/>
                        <a:p>
                          <a:endParaRPr lang="en-US"/>
                        </a:p>
                      </a:txBody>
                      <a:tcPr>
                        <a:blipFill>
                          <a:blip r:embed="rId4"/>
                          <a:stretch>
                            <a:fillRect l="-105063" t="-108197" r="-80696" b="-129508"/>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75745" t="-108197" r="-8511" b="-129508"/>
                          </a:stretch>
                        </a:blipFill>
                      </a:tcPr>
                    </a:tc>
                    <a:extLst>
                      <a:ext uri="{0D108BD9-81ED-4DB2-BD59-A6C34878D82A}">
                        <a16:rowId xmlns:a16="http://schemas.microsoft.com/office/drawing/2014/main" val="1972137362"/>
                      </a:ext>
                    </a:extLst>
                  </a:tr>
                  <a:tr h="370840">
                    <a:tc>
                      <a:txBody>
                        <a:bodyPr/>
                        <a:lstStyle/>
                        <a:p>
                          <a:pPr algn="ctr"/>
                          <a:r>
                            <a:rPr lang="it-IT" b="1" dirty="0"/>
                            <a:t>2)</a:t>
                          </a:r>
                          <a:endParaRPr lang="en-GB"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30709" t="-208197" r="-224803" b="-29508"/>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105063" t="-208197" r="-80696" b="-29508"/>
                          </a:stretch>
                        </a:blipFill>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4"/>
                          <a:stretch>
                            <a:fillRect l="-275745" t="-208197" r="-8511" b="-29508"/>
                          </a:stretch>
                        </a:blipFill>
                      </a:tcPr>
                    </a:tc>
                    <a:extLst>
                      <a:ext uri="{0D108BD9-81ED-4DB2-BD59-A6C34878D82A}">
                        <a16:rowId xmlns:a16="http://schemas.microsoft.com/office/drawing/2014/main" val="1412467211"/>
                      </a:ext>
                    </a:extLst>
                  </a:tr>
                </a:tbl>
              </a:graphicData>
            </a:graphic>
          </p:graphicFrame>
        </mc:Fallback>
      </mc:AlternateContent>
    </p:spTree>
    <p:extLst>
      <p:ext uri="{BB962C8B-B14F-4D97-AF65-F5344CB8AC3E}">
        <p14:creationId xmlns:p14="http://schemas.microsoft.com/office/powerpoint/2010/main" val="3112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11</a:t>
            </a:fld>
            <a:endParaRPr lang="it-IT"/>
          </a:p>
        </p:txBody>
      </p:sp>
      <p:pic>
        <p:nvPicPr>
          <p:cNvPr id="5" name="Immagine 4">
            <a:extLst>
              <a:ext uri="{FF2B5EF4-FFF2-40B4-BE49-F238E27FC236}">
                <a16:creationId xmlns:a16="http://schemas.microsoft.com/office/drawing/2014/main" id="{5B5B8233-8054-0CC3-CBF5-C035E932431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1675" y="3951880"/>
            <a:ext cx="3959999" cy="2420709"/>
          </a:xfrm>
          <a:prstGeom prst="rect">
            <a:avLst/>
          </a:prstGeom>
        </p:spPr>
      </p:pic>
      <p:pic>
        <p:nvPicPr>
          <p:cNvPr id="7" name="Immagine 6">
            <a:extLst>
              <a:ext uri="{FF2B5EF4-FFF2-40B4-BE49-F238E27FC236}">
                <a16:creationId xmlns:a16="http://schemas.microsoft.com/office/drawing/2014/main" id="{520CF857-2CE6-1FA5-CB53-3ECC00CA36D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585480" y="3951880"/>
            <a:ext cx="3959999" cy="2420709"/>
          </a:xfrm>
          <a:prstGeom prst="rect">
            <a:avLst/>
          </a:prstGeom>
        </p:spPr>
      </p:pic>
      <p:pic>
        <p:nvPicPr>
          <p:cNvPr id="9" name="Immagine 8">
            <a:extLst>
              <a:ext uri="{FF2B5EF4-FFF2-40B4-BE49-F238E27FC236}">
                <a16:creationId xmlns:a16="http://schemas.microsoft.com/office/drawing/2014/main" id="{87B36708-70BC-41B9-B350-A00678800A7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93427" y="3951880"/>
            <a:ext cx="3959999" cy="2420709"/>
          </a:xfrm>
          <a:prstGeom prst="rect">
            <a:avLst/>
          </a:prstGeom>
        </p:spPr>
      </p:pic>
      <p:pic>
        <p:nvPicPr>
          <p:cNvPr id="3" name="Immagine 2">
            <a:extLst>
              <a:ext uri="{FF2B5EF4-FFF2-40B4-BE49-F238E27FC236}">
                <a16:creationId xmlns:a16="http://schemas.microsoft.com/office/drawing/2014/main" id="{E1108DB4-CBD1-4978-CD16-B7161CA315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82540" y="1205884"/>
            <a:ext cx="4560630" cy="2652767"/>
          </a:xfrm>
          <a:prstGeom prst="rect">
            <a:avLst/>
          </a:prstGeom>
          <a:solidFill>
            <a:schemeClr val="bg1"/>
          </a:solidFill>
          <a:effectLst>
            <a:glow rad="101600">
              <a:srgbClr val="FE9B05"/>
            </a:glow>
          </a:effectLst>
        </p:spPr>
      </p:pic>
      <p:sp>
        <p:nvSpPr>
          <p:cNvPr id="16" name="Rettangolo con angoli arrotondati 15">
            <a:extLst>
              <a:ext uri="{FF2B5EF4-FFF2-40B4-BE49-F238E27FC236}">
                <a16:creationId xmlns:a16="http://schemas.microsoft.com/office/drawing/2014/main" id="{4FE75E99-0BBD-FB55-2494-365D1C84FBA7}"/>
              </a:ext>
            </a:extLst>
          </p:cNvPr>
          <p:cNvSpPr/>
          <p:nvPr/>
        </p:nvSpPr>
        <p:spPr>
          <a:xfrm>
            <a:off x="9335553" y="1237629"/>
            <a:ext cx="252000" cy="2230390"/>
          </a:xfrm>
          <a:prstGeom prst="roundRect">
            <a:avLst/>
          </a:prstGeom>
          <a:solidFill>
            <a:srgbClr val="FE9B05">
              <a:alpha val="30000"/>
            </a:srgbClr>
          </a:solidFill>
          <a:ln w="31750">
            <a:solidFill>
              <a:srgbClr val="7030A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1" name="Titolo 1">
                <a:extLst>
                  <a:ext uri="{FF2B5EF4-FFF2-40B4-BE49-F238E27FC236}">
                    <a16:creationId xmlns:a16="http://schemas.microsoft.com/office/drawing/2014/main" id="{03EC2A7C-BF29-F77A-60C7-E310E384761B}"/>
                  </a:ext>
                </a:extLst>
              </p:cNvPr>
              <p:cNvSpPr txBox="1">
                <a:spLocks/>
              </p:cNvSpPr>
              <p:nvPr/>
            </p:nvSpPr>
            <p:spPr>
              <a:xfrm>
                <a:off x="869815" y="0"/>
                <a:ext cx="10899397"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The limit response   vs   </a:t>
                </a:r>
                <a14:m>
                  <m:oMath xmlns:m="http://schemas.openxmlformats.org/officeDocument/2006/math">
                    <m:sSub>
                      <m:sSubPr>
                        <m:ctrlPr>
                          <a:rPr lang="it-IT" b="1" i="1" smtClean="0">
                            <a:solidFill>
                              <a:schemeClr val="accent6"/>
                            </a:solidFill>
                            <a:latin typeface="Cambria Math" panose="02040503050406030204" pitchFamily="18" charset="0"/>
                          </a:rPr>
                        </m:ctrlPr>
                      </m:sSubPr>
                      <m:e>
                        <m:r>
                          <a:rPr lang="it-IT" b="1" i="1" smtClean="0">
                            <a:solidFill>
                              <a:schemeClr val="accent6"/>
                            </a:solidFill>
                            <a:latin typeface="Cambria Math" panose="02040503050406030204" pitchFamily="18" charset="0"/>
                            <a:ea typeface="Cambria Math" panose="02040503050406030204" pitchFamily="18" charset="0"/>
                          </a:rPr>
                          <m:t>𝝂</m:t>
                        </m:r>
                      </m:e>
                      <m:sub>
                        <m:r>
                          <a:rPr lang="it-IT" b="1" i="1" smtClean="0">
                            <a:solidFill>
                              <a:schemeClr val="accent6"/>
                            </a:solidFill>
                            <a:latin typeface="Cambria Math" panose="02040503050406030204" pitchFamily="18" charset="0"/>
                          </a:rPr>
                          <m:t>𝒑𝒖𝒎𝒑</m:t>
                        </m:r>
                      </m:sub>
                    </m:sSub>
                  </m:oMath>
                </a14:m>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ndParaRPr>
              </a:p>
            </p:txBody>
          </p:sp>
        </mc:Choice>
        <mc:Fallback xmlns="">
          <p:sp>
            <p:nvSpPr>
              <p:cNvPr id="11" name="Titolo 1">
                <a:extLst>
                  <a:ext uri="{FF2B5EF4-FFF2-40B4-BE49-F238E27FC236}">
                    <a16:creationId xmlns:a16="http://schemas.microsoft.com/office/drawing/2014/main" id="{03EC2A7C-BF29-F77A-60C7-E310E384761B}"/>
                  </a:ext>
                </a:extLst>
              </p:cNvPr>
              <p:cNvSpPr txBox="1">
                <a:spLocks noRot="1" noChangeAspect="1" noMove="1" noResize="1" noEditPoints="1" noAdjustHandles="1" noChangeArrowheads="1" noChangeShapeType="1" noTextEdit="1"/>
              </p:cNvSpPr>
              <p:nvPr/>
            </p:nvSpPr>
            <p:spPr>
              <a:xfrm>
                <a:off x="869815" y="0"/>
                <a:ext cx="10899397" cy="70696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2" name="Tabella 4">
                <a:extLst>
                  <a:ext uri="{FF2B5EF4-FFF2-40B4-BE49-F238E27FC236}">
                    <a16:creationId xmlns:a16="http://schemas.microsoft.com/office/drawing/2014/main" id="{E76074E8-4716-84D6-AF0F-857686344205}"/>
                  </a:ext>
                </a:extLst>
              </p:cNvPr>
              <p:cNvGraphicFramePr>
                <a:graphicFrameLocks noGrp="1"/>
              </p:cNvGraphicFramePr>
              <p:nvPr>
                <p:extLst>
                  <p:ext uri="{D42A27DB-BD31-4B8C-83A1-F6EECF244321}">
                    <p14:modId xmlns:p14="http://schemas.microsoft.com/office/powerpoint/2010/main" val="2950257450"/>
                  </p:ext>
                </p:extLst>
              </p:nvPr>
            </p:nvGraphicFramePr>
            <p:xfrm>
              <a:off x="804190" y="92423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3019490"/>
                      </a:ext>
                    </a:extLst>
                  </a:tr>
                  <a:tr h="370840">
                    <a:tc>
                      <a:txBody>
                        <a:bodyPr/>
                        <a:lstStyle/>
                        <a:p>
                          <a:pPr algn="ctr"/>
                          <a:r>
                            <a:rPr lang="it-IT" b="1" dirty="0"/>
                            <a:t>1)</a:t>
                          </a:r>
                          <a:endParaRPr lang="en-GB" b="1" dirty="0"/>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t>𝟏</m:t>
                                    </m:r>
                                    <m:r>
                                      <a:rPr lang="it-IT" b="1" i="1">
                                        <a:solidFill>
                                          <a:srgbClr val="7030A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t>𝟐𝟕</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latin typeface="Cambria Math" panose="02040503050406030204" pitchFamily="18" charset="0"/>
                                      </a:rPr>
                                    </m:ctrlPr>
                                  </m:dPr>
                                  <m:e>
                                    <m:r>
                                      <a:rPr lang="it-IT" b="1" i="1" smtClean="0">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𝟓𝟎</m:t>
                                    </m:r>
                                    <m:r>
                                      <a:rPr lang="it-IT" b="1" i="1">
                                        <a:latin typeface="Cambria Math" panose="02040503050406030204" pitchFamily="18" charset="0"/>
                                      </a:rPr>
                                      <m:t>,</m:t>
                                    </m:r>
                                    <m:r>
                                      <a:rPr lang="it-IT" b="1" i="1" smtClean="0">
                                        <a:solidFill>
                                          <a:srgbClr val="007635"/>
                                        </a:solidFill>
                                        <a:latin typeface="Cambria Math" panose="02040503050406030204" pitchFamily="18" charset="0"/>
                                      </a:rPr>
                                      <m:t>−</m:t>
                                    </m:r>
                                    <m:r>
                                      <a:rPr lang="it-IT" b="1" i="1" smtClean="0">
                                        <a:solidFill>
                                          <a:srgbClr val="007635"/>
                                        </a:solidFill>
                                        <a:latin typeface="Cambria Math" panose="02040503050406030204" pitchFamily="18" charset="0"/>
                                      </a:rPr>
                                      <m:t>𝟔𝟎</m:t>
                                    </m:r>
                                    <m:r>
                                      <a:rPr lang="it-IT" b="1" i="1">
                                        <a:latin typeface="Cambria Math" panose="02040503050406030204" pitchFamily="18" charset="0"/>
                                      </a:rPr>
                                      <m:t>,</m:t>
                                    </m:r>
                                    <m:r>
                                      <a:rPr lang="it-IT" b="1" i="1" smtClean="0">
                                        <a:solidFill>
                                          <a:srgbClr val="0000FF"/>
                                        </a:solidFill>
                                        <a:latin typeface="Cambria Math" panose="02040503050406030204" pitchFamily="18" charset="0"/>
                                      </a:rPr>
                                      <m:t>−</m:t>
                                    </m:r>
                                    <m:r>
                                      <a:rPr lang="it-IT" b="1" i="1" smtClean="0">
                                        <a:solidFill>
                                          <a:srgbClr val="0000FF"/>
                                        </a:solidFill>
                                        <a:latin typeface="Cambria Math" panose="02040503050406030204" pitchFamily="18" charset="0"/>
                                      </a:rPr>
                                      <m:t>𝟕𝟎</m:t>
                                    </m:r>
                                  </m:e>
                                </m:d>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72137362"/>
                      </a:ext>
                    </a:extLst>
                  </a:tr>
                </a:tbl>
              </a:graphicData>
            </a:graphic>
          </p:graphicFrame>
        </mc:Choice>
        <mc:Fallback xmlns="">
          <p:graphicFrame>
            <p:nvGraphicFramePr>
              <p:cNvPr id="12" name="Tabella 4">
                <a:extLst>
                  <a:ext uri="{FF2B5EF4-FFF2-40B4-BE49-F238E27FC236}">
                    <a16:creationId xmlns:a16="http://schemas.microsoft.com/office/drawing/2014/main" id="{E76074E8-4716-84D6-AF0F-857686344205}"/>
                  </a:ext>
                </a:extLst>
              </p:cNvPr>
              <p:cNvGraphicFramePr>
                <a:graphicFrameLocks noGrp="1"/>
              </p:cNvGraphicFramePr>
              <p:nvPr>
                <p:extLst>
                  <p:ext uri="{D42A27DB-BD31-4B8C-83A1-F6EECF244321}">
                    <p14:modId xmlns:p14="http://schemas.microsoft.com/office/powerpoint/2010/main" val="2950257450"/>
                  </p:ext>
                </p:extLst>
              </p:nvPr>
            </p:nvGraphicFramePr>
            <p:xfrm>
              <a:off x="804190" y="92423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90398">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blipFill>
                          <a:blip r:embed="rId8"/>
                          <a:stretch>
                            <a:fillRect l="-30709" t="-3077" r="-224803" b="-121538"/>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8"/>
                          <a:stretch>
                            <a:fillRect l="-105063" t="-3077" r="-80696" b="-121538"/>
                          </a:stretch>
                        </a:blipFill>
                      </a:tcPr>
                    </a:tc>
                    <a:tc>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8"/>
                          <a:stretch>
                            <a:fillRect l="-275745" t="-3077" r="-8511" b="-121538"/>
                          </a:stretch>
                        </a:blipFill>
                      </a:tcPr>
                    </a:tc>
                    <a:extLst>
                      <a:ext uri="{0D108BD9-81ED-4DB2-BD59-A6C34878D82A}">
                        <a16:rowId xmlns:a16="http://schemas.microsoft.com/office/drawing/2014/main" val="3553019490"/>
                      </a:ext>
                    </a:extLst>
                  </a:tr>
                  <a:tr h="370840">
                    <a:tc>
                      <a:txBody>
                        <a:bodyPr/>
                        <a:lstStyle/>
                        <a:p>
                          <a:pPr algn="ctr"/>
                          <a:r>
                            <a:rPr lang="it-IT" b="1" dirty="0"/>
                            <a:t>1)</a:t>
                          </a:r>
                          <a:endParaRPr lang="en-GB" b="1" dirty="0"/>
                        </a:p>
                      </a:txBody>
                      <a:tcPr>
                        <a:lnL w="12700" cap="flat" cmpd="sng" algn="ctr">
                          <a:solidFill>
                            <a:schemeClr val="tx1"/>
                          </a:solidFill>
                          <a:prstDash val="solid"/>
                          <a:round/>
                          <a:headEnd type="none" w="med" len="med"/>
                          <a:tailEnd type="none" w="med" len="med"/>
                        </a:lnL>
                      </a:tcPr>
                    </a:tc>
                    <a:tc>
                      <a:txBody>
                        <a:bodyPr/>
                        <a:lstStyle/>
                        <a:p>
                          <a:endParaRPr lang="en-US"/>
                        </a:p>
                      </a:txBody>
                      <a:tcPr>
                        <a:blipFill>
                          <a:blip r:embed="rId8"/>
                          <a:stretch>
                            <a:fillRect l="-30709" t="-109836" r="-224803" b="-29508"/>
                          </a:stretch>
                        </a:blipFill>
                      </a:tcPr>
                    </a:tc>
                    <a:tc>
                      <a:txBody>
                        <a:bodyPr/>
                        <a:lstStyle/>
                        <a:p>
                          <a:endParaRPr lang="en-US"/>
                        </a:p>
                      </a:txBody>
                      <a:tcPr>
                        <a:blipFill>
                          <a:blip r:embed="rId8"/>
                          <a:stretch>
                            <a:fillRect l="-105063" t="-109836" r="-80696" b="-29508"/>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8"/>
                          <a:stretch>
                            <a:fillRect l="-275745" t="-109836" r="-8511" b="-29508"/>
                          </a:stretch>
                        </a:blipFill>
                      </a:tcPr>
                    </a:tc>
                    <a:extLst>
                      <a:ext uri="{0D108BD9-81ED-4DB2-BD59-A6C34878D82A}">
                        <a16:rowId xmlns:a16="http://schemas.microsoft.com/office/drawing/2014/main" val="1972137362"/>
                      </a:ext>
                    </a:extLst>
                  </a:tr>
                </a:tbl>
              </a:graphicData>
            </a:graphic>
          </p:graphicFrame>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824BAA0D-D9DA-B31F-6E42-9712E40C9AA1}"/>
                  </a:ext>
                </a:extLst>
              </p:cNvPr>
              <p:cNvSpPr txBox="1"/>
              <p:nvPr/>
            </p:nvSpPr>
            <p:spPr>
              <a:xfrm>
                <a:off x="183647" y="2352824"/>
                <a:ext cx="6590734" cy="877741"/>
              </a:xfrm>
              <a:prstGeom prst="rect">
                <a:avLst/>
              </a:prstGeom>
              <a:noFill/>
            </p:spPr>
            <p:txBody>
              <a:bodyPr wrap="square">
                <a:spAutoFit/>
              </a:bodyPr>
              <a:lstStyle/>
              <a:p>
                <a:r>
                  <a:rPr lang="en-GB" dirty="0"/>
                  <a:t>The </a:t>
                </a:r>
                <a:r>
                  <a:rPr lang="en-GB" b="1" dirty="0"/>
                  <a:t>attenuation</a:t>
                </a:r>
                <a:r>
                  <a:rPr lang="en-GB" dirty="0"/>
                  <a:t> is calculated as</a:t>
                </a:r>
              </a:p>
              <a:p>
                <a:r>
                  <a:rPr lang="en-GB" dirty="0"/>
                  <a:t> </a:t>
                </a:r>
                <a14:m>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𝑨</m:t>
                        </m:r>
                      </m:e>
                      <m:sub>
                        <m:r>
                          <a:rPr lang="it-IT" b="1" i="1" smtClean="0">
                            <a:latin typeface="Cambria Math" panose="02040503050406030204" pitchFamily="18" charset="0"/>
                          </a:rPr>
                          <m:t>𝒑𝒖𝒎𝒑</m:t>
                        </m:r>
                      </m:sub>
                    </m:sSub>
                    <m:r>
                      <a:rPr lang="it-IT" b="1" i="1">
                        <a:latin typeface="Cambria Math" panose="02040503050406030204" pitchFamily="18" charset="0"/>
                      </a:rPr>
                      <m:t>=</m:t>
                    </m:r>
                    <m:r>
                      <a:rPr lang="it-IT" b="1" i="1">
                        <a:latin typeface="Cambria Math" panose="02040503050406030204" pitchFamily="18" charset="0"/>
                      </a:rPr>
                      <m:t>𝟐𝟎</m:t>
                    </m:r>
                    <m:func>
                      <m:funcPr>
                        <m:ctrlPr>
                          <a:rPr lang="it-IT" b="1" i="1">
                            <a:latin typeface="Cambria Math" panose="02040503050406030204" pitchFamily="18" charset="0"/>
                          </a:rPr>
                        </m:ctrlPr>
                      </m:funcPr>
                      <m:fName>
                        <m:sSub>
                          <m:sSubPr>
                            <m:ctrlPr>
                              <a:rPr lang="it-IT" b="1" i="1">
                                <a:latin typeface="Cambria Math" panose="02040503050406030204" pitchFamily="18" charset="0"/>
                              </a:rPr>
                            </m:ctrlPr>
                          </m:sSubPr>
                          <m:e>
                            <m:r>
                              <a:rPr lang="it-IT" b="1">
                                <a:latin typeface="Cambria Math" panose="02040503050406030204" pitchFamily="18" charset="0"/>
                              </a:rPr>
                              <m:t>𝐥𝐨𝐠</m:t>
                            </m:r>
                          </m:e>
                          <m:sub>
                            <m:r>
                              <a:rPr lang="it-IT" b="1" i="1">
                                <a:latin typeface="Cambria Math" panose="02040503050406030204" pitchFamily="18" charset="0"/>
                              </a:rPr>
                              <m:t>𝟏𝟎</m:t>
                            </m:r>
                          </m:sub>
                        </m:sSub>
                      </m:fName>
                      <m:e>
                        <m:d>
                          <m:dPr>
                            <m:ctrlPr>
                              <a:rPr lang="it-IT" b="1" i="1" smtClean="0">
                                <a:latin typeface="Cambria Math" panose="02040503050406030204" pitchFamily="18" charset="0"/>
                              </a:rPr>
                            </m:ctrlPr>
                          </m:dPr>
                          <m:e>
                            <m:f>
                              <m:fPr>
                                <m:ctrlPr>
                                  <a:rPr lang="it-IT" b="1" i="1">
                                    <a:latin typeface="Cambria Math" panose="02040503050406030204" pitchFamily="18" charset="0"/>
                                  </a:rPr>
                                </m:ctrlPr>
                              </m:fPr>
                              <m:num>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a:latin typeface="Cambria Math" panose="02040503050406030204" pitchFamily="18" charset="0"/>
                                      </a:rPr>
                                      <m:t>𝒐𝒖𝒕</m:t>
                                    </m:r>
                                  </m:sub>
                                </m:sSub>
                              </m:num>
                              <m:den>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smtClean="0">
                                        <a:latin typeface="Cambria Math" panose="02040503050406030204" pitchFamily="18" charset="0"/>
                                      </a:rPr>
                                      <m:t>𝒑𝒖𝒎𝒑</m:t>
                                    </m:r>
                                  </m:sub>
                                </m:sSub>
                              </m:den>
                            </m:f>
                          </m:e>
                        </m:d>
                      </m:e>
                    </m:func>
                    <m:r>
                      <a:rPr lang="it-IT" b="1" i="1">
                        <a:latin typeface="Cambria Math" panose="02040503050406030204" pitchFamily="18" charset="0"/>
                      </a:rPr>
                      <m:t> </m:t>
                    </m:r>
                    <m:r>
                      <a:rPr lang="it-IT" b="1">
                        <a:latin typeface="Cambria Math" panose="02040503050406030204" pitchFamily="18" charset="0"/>
                      </a:rPr>
                      <m:t>𝐝𝐁</m:t>
                    </m:r>
                    <m:r>
                      <a:rPr lang="it-IT">
                        <a:latin typeface="Cambria Math" panose="02040503050406030204" pitchFamily="18" charset="0"/>
                      </a:rPr>
                      <m:t>.</m:t>
                    </m:r>
                  </m:oMath>
                </a14:m>
                <a:endParaRPr lang="en-GB" dirty="0"/>
              </a:p>
            </p:txBody>
          </p:sp>
        </mc:Choice>
        <mc:Fallback xmlns="">
          <p:sp>
            <p:nvSpPr>
              <p:cNvPr id="18" name="CasellaDiTesto 17">
                <a:extLst>
                  <a:ext uri="{FF2B5EF4-FFF2-40B4-BE49-F238E27FC236}">
                    <a16:creationId xmlns:a16="http://schemas.microsoft.com/office/drawing/2014/main" id="{824BAA0D-D9DA-B31F-6E42-9712E40C9AA1}"/>
                  </a:ext>
                </a:extLst>
              </p:cNvPr>
              <p:cNvSpPr txBox="1">
                <a:spLocks noRot="1" noChangeAspect="1" noMove="1" noResize="1" noEditPoints="1" noAdjustHandles="1" noChangeArrowheads="1" noChangeShapeType="1" noTextEdit="1"/>
              </p:cNvSpPr>
              <p:nvPr/>
            </p:nvSpPr>
            <p:spPr>
              <a:xfrm>
                <a:off x="183647" y="2352824"/>
                <a:ext cx="6590734" cy="877741"/>
              </a:xfrm>
              <a:prstGeom prst="rect">
                <a:avLst/>
              </a:prstGeom>
              <a:blipFill>
                <a:blip r:embed="rId9"/>
                <a:stretch>
                  <a:fillRect l="-740" t="-4167"/>
                </a:stretch>
              </a:blipFill>
            </p:spPr>
            <p:txBody>
              <a:bodyPr/>
              <a:lstStyle/>
              <a:p>
                <a:r>
                  <a:rPr lang="en-GB">
                    <a:noFill/>
                  </a:rPr>
                  <a:t> </a:t>
                </a:r>
              </a:p>
            </p:txBody>
          </p:sp>
        </mc:Fallback>
      </mc:AlternateContent>
    </p:spTree>
    <p:extLst>
      <p:ext uri="{BB962C8B-B14F-4D97-AF65-F5344CB8AC3E}">
        <p14:creationId xmlns:p14="http://schemas.microsoft.com/office/powerpoint/2010/main" val="249923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ella 4">
                <a:extLst>
                  <a:ext uri="{FF2B5EF4-FFF2-40B4-BE49-F238E27FC236}">
                    <a16:creationId xmlns:a16="http://schemas.microsoft.com/office/drawing/2014/main" id="{AE872E18-E63D-FCD4-1C56-FF65498F2DB1}"/>
                  </a:ext>
                </a:extLst>
              </p:cNvPr>
              <p:cNvGraphicFramePr>
                <a:graphicFrameLocks noGrp="1"/>
              </p:cNvGraphicFramePr>
              <p:nvPr>
                <p:extLst>
                  <p:ext uri="{D42A27DB-BD31-4B8C-83A1-F6EECF244321}">
                    <p14:modId xmlns:p14="http://schemas.microsoft.com/office/powerpoint/2010/main" val="918508119"/>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3019490"/>
                      </a:ext>
                    </a:extLst>
                  </a:tr>
                  <a:tr h="370840">
                    <a:tc>
                      <a:txBody>
                        <a:bodyPr/>
                        <a:lstStyle/>
                        <a:p>
                          <a:pPr algn="ctr"/>
                          <a:r>
                            <a:rPr lang="it-IT" b="1" dirty="0"/>
                            <a:t>1)</a:t>
                          </a:r>
                          <a:endParaRPr lang="en-GB" b="1" dirty="0"/>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t>𝟏</m:t>
                                    </m:r>
                                    <m:r>
                                      <a:rPr lang="it-IT" b="1" i="1">
                                        <a:solidFill>
                                          <a:srgbClr val="7030A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7030A0"/>
                                        </a:solidFill>
                                        <a:effectLst>
                                          <a:outerShdw blurRad="38100" dist="38100" dir="2700000" algn="tl">
                                            <a:srgbClr val="000000">
                                              <a:alpha val="43137"/>
                                            </a:srgbClr>
                                          </a:outerShdw>
                                        </a:effectLst>
                                        <a:latin typeface="Cambria Math" panose="02040503050406030204" pitchFamily="18" charset="0"/>
                                      </a:rPr>
                                      <m:t>𝟐𝟕</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it-IT" b="1" i="1" smtClean="0">
                                    <a:solidFill>
                                      <a:srgbClr val="007635"/>
                                    </a:solidFill>
                                    <a:latin typeface="Cambria Math" panose="02040503050406030204" pitchFamily="18" charset="0"/>
                                  </a:rPr>
                                  <m:t>−</m:t>
                                </m:r>
                                <m:r>
                                  <a:rPr lang="it-IT" b="1" i="1" smtClean="0">
                                    <a:solidFill>
                                      <a:srgbClr val="007635"/>
                                    </a:solidFill>
                                    <a:latin typeface="Cambria Math" panose="02040503050406030204" pitchFamily="18" charset="0"/>
                                  </a:rPr>
                                  <m:t>𝟔𝟎</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72137362"/>
                      </a:ext>
                    </a:extLst>
                  </a:tr>
                </a:tbl>
              </a:graphicData>
            </a:graphic>
          </p:graphicFrame>
        </mc:Choice>
        <mc:Fallback xmlns="">
          <p:graphicFrame>
            <p:nvGraphicFramePr>
              <p:cNvPr id="6" name="Tabella 4">
                <a:extLst>
                  <a:ext uri="{FF2B5EF4-FFF2-40B4-BE49-F238E27FC236}">
                    <a16:creationId xmlns:a16="http://schemas.microsoft.com/office/drawing/2014/main" id="{AE872E18-E63D-FCD4-1C56-FF65498F2DB1}"/>
                  </a:ext>
                </a:extLst>
              </p:cNvPr>
              <p:cNvGraphicFramePr>
                <a:graphicFrameLocks noGrp="1"/>
              </p:cNvGraphicFramePr>
              <p:nvPr>
                <p:extLst>
                  <p:ext uri="{D42A27DB-BD31-4B8C-83A1-F6EECF244321}">
                    <p14:modId xmlns:p14="http://schemas.microsoft.com/office/powerpoint/2010/main" val="918508119"/>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90398">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blipFill>
                          <a:blip r:embed="rId3"/>
                          <a:stretch>
                            <a:fillRect l="-30709" t="-3077" r="-224803" b="-121538"/>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3"/>
                          <a:stretch>
                            <a:fillRect l="-105063" t="-3077" r="-80696" b="-121538"/>
                          </a:stretch>
                        </a:blipFill>
                      </a:tcPr>
                    </a:tc>
                    <a:tc>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275745" t="-3077" r="-8511" b="-121538"/>
                          </a:stretch>
                        </a:blipFill>
                      </a:tcPr>
                    </a:tc>
                    <a:extLst>
                      <a:ext uri="{0D108BD9-81ED-4DB2-BD59-A6C34878D82A}">
                        <a16:rowId xmlns:a16="http://schemas.microsoft.com/office/drawing/2014/main" val="3553019490"/>
                      </a:ext>
                    </a:extLst>
                  </a:tr>
                  <a:tr h="370840">
                    <a:tc>
                      <a:txBody>
                        <a:bodyPr/>
                        <a:lstStyle/>
                        <a:p>
                          <a:pPr algn="ctr"/>
                          <a:r>
                            <a:rPr lang="it-IT" b="1" dirty="0"/>
                            <a:t>1)</a:t>
                          </a:r>
                          <a:endParaRPr lang="en-GB" b="1" dirty="0"/>
                        </a:p>
                      </a:txBody>
                      <a:tcPr>
                        <a:lnL w="12700" cap="flat" cmpd="sng" algn="ctr">
                          <a:solidFill>
                            <a:schemeClr val="tx1"/>
                          </a:solidFill>
                          <a:prstDash val="solid"/>
                          <a:round/>
                          <a:headEnd type="none" w="med" len="med"/>
                          <a:tailEnd type="none" w="med" len="med"/>
                        </a:lnL>
                      </a:tcPr>
                    </a:tc>
                    <a:tc>
                      <a:txBody>
                        <a:bodyPr/>
                        <a:lstStyle/>
                        <a:p>
                          <a:endParaRPr lang="en-US"/>
                        </a:p>
                      </a:txBody>
                      <a:tcPr>
                        <a:blipFill>
                          <a:blip r:embed="rId3"/>
                          <a:stretch>
                            <a:fillRect l="-30709" t="-109836" r="-224803" b="-29508"/>
                          </a:stretch>
                        </a:blipFill>
                      </a:tcPr>
                    </a:tc>
                    <a:tc>
                      <a:txBody>
                        <a:bodyPr/>
                        <a:lstStyle/>
                        <a:p>
                          <a:endParaRPr lang="en-US"/>
                        </a:p>
                      </a:txBody>
                      <a:tcPr>
                        <a:blipFill>
                          <a:blip r:embed="rId3"/>
                          <a:stretch>
                            <a:fillRect l="-105063" t="-109836" r="-80696" b="-29508"/>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3"/>
                          <a:stretch>
                            <a:fillRect l="-275745" t="-109836" r="-8511" b="-29508"/>
                          </a:stretch>
                        </a:blipFill>
                      </a:tcPr>
                    </a:tc>
                    <a:extLst>
                      <a:ext uri="{0D108BD9-81ED-4DB2-BD59-A6C34878D82A}">
                        <a16:rowId xmlns:a16="http://schemas.microsoft.com/office/drawing/2014/main" val="1972137362"/>
                      </a:ext>
                    </a:extLst>
                  </a:tr>
                </a:tbl>
              </a:graphicData>
            </a:graphic>
          </p:graphicFrame>
        </mc:Fallback>
      </mc:AlternateContent>
      <p:grpSp>
        <p:nvGrpSpPr>
          <p:cNvPr id="4" name="Gruppo 3">
            <a:extLst>
              <a:ext uri="{FF2B5EF4-FFF2-40B4-BE49-F238E27FC236}">
                <a16:creationId xmlns:a16="http://schemas.microsoft.com/office/drawing/2014/main" id="{C7644906-EBF8-07F0-6990-E3E88D627D77}"/>
              </a:ext>
            </a:extLst>
          </p:cNvPr>
          <p:cNvGrpSpPr/>
          <p:nvPr/>
        </p:nvGrpSpPr>
        <p:grpSpPr>
          <a:xfrm>
            <a:off x="98320" y="4198885"/>
            <a:ext cx="8633880" cy="2289240"/>
            <a:chOff x="3509696" y="4395525"/>
            <a:chExt cx="8633880" cy="2289240"/>
          </a:xfrm>
        </p:grpSpPr>
        <p:grpSp>
          <p:nvGrpSpPr>
            <p:cNvPr id="25" name="Gruppo 24">
              <a:extLst>
                <a:ext uri="{FF2B5EF4-FFF2-40B4-BE49-F238E27FC236}">
                  <a16:creationId xmlns:a16="http://schemas.microsoft.com/office/drawing/2014/main" id="{806BE76F-B4AE-B71F-EEB4-CA770D2597FB}"/>
                </a:ext>
              </a:extLst>
            </p:cNvPr>
            <p:cNvGrpSpPr/>
            <p:nvPr/>
          </p:nvGrpSpPr>
          <p:grpSpPr>
            <a:xfrm>
              <a:off x="3509696" y="4395525"/>
              <a:ext cx="8633880" cy="2289240"/>
              <a:chOff x="1957189" y="4044107"/>
              <a:chExt cx="10179476" cy="2699050"/>
            </a:xfrm>
          </p:grpSpPr>
          <p:pic>
            <p:nvPicPr>
              <p:cNvPr id="26" name="Immagine 25">
                <a:extLst>
                  <a:ext uri="{FF2B5EF4-FFF2-40B4-BE49-F238E27FC236}">
                    <a16:creationId xmlns:a16="http://schemas.microsoft.com/office/drawing/2014/main" id="{BE26C9C1-45E2-383D-B258-FABF16E3F3A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57189" y="4044107"/>
                <a:ext cx="10179476" cy="2699050"/>
              </a:xfrm>
              <a:prstGeom prst="rect">
                <a:avLst/>
              </a:prstGeom>
            </p:spPr>
          </p:pic>
          <p:grpSp>
            <p:nvGrpSpPr>
              <p:cNvPr id="29" name="Gruppo 28">
                <a:extLst>
                  <a:ext uri="{FF2B5EF4-FFF2-40B4-BE49-F238E27FC236}">
                    <a16:creationId xmlns:a16="http://schemas.microsoft.com/office/drawing/2014/main" id="{9FF23B44-C05F-3C13-E3E4-908C87F86430}"/>
                  </a:ext>
                </a:extLst>
              </p:cNvPr>
              <p:cNvGrpSpPr/>
              <p:nvPr/>
            </p:nvGrpSpPr>
            <p:grpSpPr>
              <a:xfrm>
                <a:off x="11437334" y="5268108"/>
                <a:ext cx="216003" cy="312447"/>
                <a:chOff x="11437334" y="5323524"/>
                <a:chExt cx="216002" cy="312447"/>
              </a:xfrm>
            </p:grpSpPr>
            <p:cxnSp>
              <p:nvCxnSpPr>
                <p:cNvPr id="30" name="Connettore diritto 29">
                  <a:extLst>
                    <a:ext uri="{FF2B5EF4-FFF2-40B4-BE49-F238E27FC236}">
                      <a16:creationId xmlns:a16="http://schemas.microsoft.com/office/drawing/2014/main" id="{78D224D7-0891-4B86-7FC7-1731BB0A3636}"/>
                    </a:ext>
                  </a:extLst>
                </p:cNvPr>
                <p:cNvCxnSpPr/>
                <p:nvPr/>
              </p:nvCxnSpPr>
              <p:spPr>
                <a:xfrm>
                  <a:off x="11437336" y="5635971"/>
                  <a:ext cx="216000" cy="0"/>
                </a:xfrm>
                <a:prstGeom prst="line">
                  <a:avLst/>
                </a:prstGeom>
                <a:ln w="41275" cap="rnd">
                  <a:gradFill flip="none" rotWithShape="1">
                    <a:gsLst>
                      <a:gs pos="50000">
                        <a:srgbClr val="5FC775"/>
                      </a:gs>
                      <a:gs pos="0">
                        <a:srgbClr val="BBDE60"/>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D3DAA7AD-0C55-FF22-B759-75CBDDD52107}"/>
                    </a:ext>
                  </a:extLst>
                </p:cNvPr>
                <p:cNvCxnSpPr/>
                <p:nvPr/>
              </p:nvCxnSpPr>
              <p:spPr>
                <a:xfrm>
                  <a:off x="11437334" y="5323524"/>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32" name="CasellaDiTesto 31">
              <a:extLst>
                <a:ext uri="{FF2B5EF4-FFF2-40B4-BE49-F238E27FC236}">
                  <a16:creationId xmlns:a16="http://schemas.microsoft.com/office/drawing/2014/main" id="{552FF596-D0E9-5C3A-3E7D-EFEDF8FB9AA0}"/>
                </a:ext>
              </a:extLst>
            </p:cNvPr>
            <p:cNvSpPr txBox="1"/>
            <p:nvPr/>
          </p:nvSpPr>
          <p:spPr>
            <a:xfrm>
              <a:off x="7409178" y="6019094"/>
              <a:ext cx="428322" cy="369332"/>
            </a:xfrm>
            <a:prstGeom prst="rect">
              <a:avLst/>
            </a:prstGeom>
            <a:noFill/>
            <a:effectLst>
              <a:softEdge rad="63500"/>
            </a:effectLst>
          </p:spPr>
          <p:txBody>
            <a:bodyPr wrap="none" rtlCol="0" anchor="ctr">
              <a:spAutoFit/>
            </a:bodyPr>
            <a:lstStyle/>
            <a:p>
              <a:r>
                <a:rPr lang="it-IT" i="1" dirty="0" err="1">
                  <a:solidFill>
                    <a:srgbClr val="FF0000"/>
                  </a:solidFill>
                  <a:latin typeface="Times New Roman" panose="02020603050405020304" pitchFamily="18" charset="0"/>
                  <a:cs typeface="Times New Roman" panose="02020603050405020304" pitchFamily="18" charset="0"/>
                </a:rPr>
                <a:t>t</a:t>
              </a:r>
              <a:r>
                <a:rPr lang="it-IT" i="1" baseline="-25000" dirty="0" err="1">
                  <a:solidFill>
                    <a:srgbClr val="FF0000"/>
                  </a:solidFill>
                  <a:latin typeface="Times New Roman" panose="02020603050405020304" pitchFamily="18" charset="0"/>
                  <a:cs typeface="Times New Roman" panose="02020603050405020304" pitchFamily="18" charset="0"/>
                </a:rPr>
                <a:t>thr</a:t>
              </a:r>
              <a:endParaRPr lang="en-GB" i="1" baseline="-25000" dirty="0">
                <a:solidFill>
                  <a:srgbClr val="FF0000"/>
                </a:solidFill>
                <a:latin typeface="Times New Roman" panose="02020603050405020304" pitchFamily="18" charset="0"/>
                <a:cs typeface="Times New Roman" panose="02020603050405020304" pitchFamily="18" charset="0"/>
              </a:endParaRPr>
            </a:p>
          </p:txBody>
        </p:sp>
        <p:cxnSp>
          <p:nvCxnSpPr>
            <p:cNvPr id="33" name="Connettore diritto 32">
              <a:extLst>
                <a:ext uri="{FF2B5EF4-FFF2-40B4-BE49-F238E27FC236}">
                  <a16:creationId xmlns:a16="http://schemas.microsoft.com/office/drawing/2014/main" id="{5DC990D6-3959-C547-ABAD-CED95B1A666B}"/>
                </a:ext>
              </a:extLst>
            </p:cNvPr>
            <p:cNvCxnSpPr>
              <a:cxnSpLocks/>
            </p:cNvCxnSpPr>
            <p:nvPr/>
          </p:nvCxnSpPr>
          <p:spPr>
            <a:xfrm>
              <a:off x="7620009" y="4709662"/>
              <a:ext cx="0" cy="1399994"/>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grpSp>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2" name="Immagine 21">
            <a:extLst>
              <a:ext uri="{FF2B5EF4-FFF2-40B4-BE49-F238E27FC236}">
                <a16:creationId xmlns:a16="http://schemas.microsoft.com/office/drawing/2014/main" id="{F97E49D0-ED70-6BE0-5EC1-AF916352E2E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47692" y="1963338"/>
            <a:ext cx="3576422" cy="2199500"/>
          </a:xfrm>
          <a:prstGeom prst="rect">
            <a:avLst/>
          </a:prstGeom>
        </p:spPr>
      </p:pic>
      <p:pic>
        <p:nvPicPr>
          <p:cNvPr id="23" name="Immagine 22">
            <a:extLst>
              <a:ext uri="{FF2B5EF4-FFF2-40B4-BE49-F238E27FC236}">
                <a16:creationId xmlns:a16="http://schemas.microsoft.com/office/drawing/2014/main" id="{C4210039-C167-C3FD-9B40-C4F5DF8BF46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0334" y="1921511"/>
            <a:ext cx="3827966" cy="2339998"/>
          </a:xfrm>
          <a:prstGeom prst="rect">
            <a:avLst/>
          </a:prstGeom>
        </p:spPr>
      </p:pic>
      <mc:AlternateContent xmlns:mc="http://schemas.openxmlformats.org/markup-compatibility/2006" xmlns:a14="http://schemas.microsoft.com/office/drawing/2010/main">
        <mc:Choice Requires="a14">
          <p:sp>
            <p:nvSpPr>
              <p:cNvPr id="18" name="Titolo 1">
                <a:extLst>
                  <a:ext uri="{FF2B5EF4-FFF2-40B4-BE49-F238E27FC236}">
                    <a16:creationId xmlns:a16="http://schemas.microsoft.com/office/drawing/2014/main" id="{16902B32-EDFB-3B44-4451-85852A4A792B}"/>
                  </a:ext>
                </a:extLst>
              </p:cNvPr>
              <p:cNvSpPr txBox="1">
                <a:spLocks/>
              </p:cNvSpPr>
              <p:nvPr/>
            </p:nvSpPr>
            <p:spPr>
              <a:xfrm>
                <a:off x="869815" y="0"/>
                <a:ext cx="10899397"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The limit response   vs   </a:t>
                </a:r>
                <a14:m>
                  <m:oMath xmlns:m="http://schemas.openxmlformats.org/officeDocument/2006/math">
                    <m:sSub>
                      <m:sSubPr>
                        <m:ctrlPr>
                          <a:rPr lang="it-IT" b="1" i="1" smtClean="0">
                            <a:solidFill>
                              <a:schemeClr val="accent6"/>
                            </a:solidFill>
                            <a:latin typeface="Cambria Math" panose="02040503050406030204" pitchFamily="18" charset="0"/>
                          </a:rPr>
                        </m:ctrlPr>
                      </m:sSubPr>
                      <m:e>
                        <m:r>
                          <a:rPr lang="it-IT" b="1" i="1" smtClean="0">
                            <a:solidFill>
                              <a:schemeClr val="accent6"/>
                            </a:solidFill>
                            <a:latin typeface="Cambria Math" panose="02040503050406030204" pitchFamily="18" charset="0"/>
                            <a:ea typeface="Cambria Math" panose="02040503050406030204" pitchFamily="18" charset="0"/>
                          </a:rPr>
                          <m:t>𝝂</m:t>
                        </m:r>
                      </m:e>
                      <m:sub>
                        <m:r>
                          <a:rPr lang="it-IT" b="1" i="1" smtClean="0">
                            <a:solidFill>
                              <a:schemeClr val="accent6"/>
                            </a:solidFill>
                            <a:latin typeface="Cambria Math" panose="02040503050406030204" pitchFamily="18" charset="0"/>
                          </a:rPr>
                          <m:t>𝒑𝒖𝒎𝒑</m:t>
                        </m:r>
                      </m:sub>
                    </m:sSub>
                  </m:oMath>
                </a14:m>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ndParaRPr>
              </a:p>
            </p:txBody>
          </p:sp>
        </mc:Choice>
        <mc:Fallback xmlns="">
          <p:sp>
            <p:nvSpPr>
              <p:cNvPr id="18" name="Titolo 1">
                <a:extLst>
                  <a:ext uri="{FF2B5EF4-FFF2-40B4-BE49-F238E27FC236}">
                    <a16:creationId xmlns:a16="http://schemas.microsoft.com/office/drawing/2014/main" id="{16902B32-EDFB-3B44-4451-85852A4A792B}"/>
                  </a:ext>
                </a:extLst>
              </p:cNvPr>
              <p:cNvSpPr txBox="1">
                <a:spLocks noRot="1" noChangeAspect="1" noMove="1" noResize="1" noEditPoints="1" noAdjustHandles="1" noChangeArrowheads="1" noChangeShapeType="1" noTextEdit="1"/>
              </p:cNvSpPr>
              <p:nvPr/>
            </p:nvSpPr>
            <p:spPr>
              <a:xfrm>
                <a:off x="869815" y="0"/>
                <a:ext cx="10899397" cy="706964"/>
              </a:xfrm>
              <a:prstGeom prst="rect">
                <a:avLst/>
              </a:prstGeom>
              <a:blipFill>
                <a:blip r:embed="rId7"/>
                <a:stretch>
                  <a:fillRect/>
                </a:stretch>
              </a:blipFill>
            </p:spPr>
            <p:txBody>
              <a:bodyPr/>
              <a:lstStyle/>
              <a:p>
                <a:r>
                  <a:rPr lang="en-GB">
                    <a:noFill/>
                  </a:rPr>
                  <a:t> </a:t>
                </a:r>
              </a:p>
            </p:txBody>
          </p:sp>
        </mc:Fallback>
      </mc:AlternateContent>
      <p:pic>
        <p:nvPicPr>
          <p:cNvPr id="7" name="Immagine 6">
            <a:extLst>
              <a:ext uri="{FF2B5EF4-FFF2-40B4-BE49-F238E27FC236}">
                <a16:creationId xmlns:a16="http://schemas.microsoft.com/office/drawing/2014/main" id="{A0F7C5E7-A07B-A4B4-116A-2CEB29BD41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82540" y="1205884"/>
            <a:ext cx="4560630" cy="2652767"/>
          </a:xfrm>
          <a:prstGeom prst="rect">
            <a:avLst/>
          </a:prstGeom>
          <a:solidFill>
            <a:schemeClr val="bg1"/>
          </a:solidFill>
          <a:effectLst>
            <a:glow rad="101600">
              <a:srgbClr val="FE9B05"/>
            </a:glow>
          </a:effectLst>
        </p:spPr>
      </p:pic>
      <p:sp>
        <p:nvSpPr>
          <p:cNvPr id="8" name="Rettangolo con angoli arrotondati 7">
            <a:extLst>
              <a:ext uri="{FF2B5EF4-FFF2-40B4-BE49-F238E27FC236}">
                <a16:creationId xmlns:a16="http://schemas.microsoft.com/office/drawing/2014/main" id="{342A7084-D5A5-2275-DD7D-C8850BEF9F96}"/>
              </a:ext>
            </a:extLst>
          </p:cNvPr>
          <p:cNvSpPr/>
          <p:nvPr/>
        </p:nvSpPr>
        <p:spPr>
          <a:xfrm>
            <a:off x="8905244" y="1237629"/>
            <a:ext cx="252000" cy="2230390"/>
          </a:xfrm>
          <a:prstGeom prst="roundRect">
            <a:avLst/>
          </a:prstGeom>
          <a:solidFill>
            <a:srgbClr val="FE9B05">
              <a:alpha val="30000"/>
            </a:srgbClr>
          </a:solidFill>
          <a:ln w="31750">
            <a:solidFill>
              <a:srgbClr val="7030A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D17E0DFD-8FB7-3FC5-8E07-A3B17B964E32}"/>
                  </a:ext>
                </a:extLst>
              </p:cNvPr>
              <p:cNvSpPr txBox="1"/>
              <p:nvPr/>
            </p:nvSpPr>
            <p:spPr>
              <a:xfrm>
                <a:off x="8318947" y="3914558"/>
                <a:ext cx="6137236" cy="599588"/>
              </a:xfrm>
              <a:prstGeom prst="rect">
                <a:avLst/>
              </a:prstGeom>
              <a:noFill/>
            </p:spPr>
            <p:txBody>
              <a:bodyPr wrap="square">
                <a:spAutoFit/>
              </a:bodyPr>
              <a:lstStyle/>
              <a:p>
                <a:r>
                  <a:rPr lang="en-GB" dirty="0"/>
                  <a:t> </a:t>
                </a:r>
                <a14:m>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𝑨</m:t>
                        </m:r>
                      </m:e>
                      <m:sub>
                        <m:r>
                          <a:rPr lang="it-IT" b="1" i="1" smtClean="0">
                            <a:latin typeface="Cambria Math" panose="02040503050406030204" pitchFamily="18" charset="0"/>
                          </a:rPr>
                          <m:t>𝒑𝒖𝒎𝒑</m:t>
                        </m:r>
                      </m:sub>
                    </m:sSub>
                    <m:r>
                      <a:rPr lang="it-IT" b="1" i="1">
                        <a:latin typeface="Cambria Math" panose="02040503050406030204" pitchFamily="18" charset="0"/>
                      </a:rPr>
                      <m:t>=</m:t>
                    </m:r>
                    <m:r>
                      <a:rPr lang="it-IT" b="1" i="1">
                        <a:latin typeface="Cambria Math" panose="02040503050406030204" pitchFamily="18" charset="0"/>
                      </a:rPr>
                      <m:t>𝟐𝟎</m:t>
                    </m:r>
                    <m:func>
                      <m:funcPr>
                        <m:ctrlPr>
                          <a:rPr lang="it-IT" b="1" i="1">
                            <a:latin typeface="Cambria Math" panose="02040503050406030204" pitchFamily="18" charset="0"/>
                          </a:rPr>
                        </m:ctrlPr>
                      </m:funcPr>
                      <m:fName>
                        <m:sSub>
                          <m:sSubPr>
                            <m:ctrlPr>
                              <a:rPr lang="it-IT" b="1" i="1">
                                <a:latin typeface="Cambria Math" panose="02040503050406030204" pitchFamily="18" charset="0"/>
                              </a:rPr>
                            </m:ctrlPr>
                          </m:sSubPr>
                          <m:e>
                            <m:r>
                              <a:rPr lang="it-IT" b="1">
                                <a:latin typeface="Cambria Math" panose="02040503050406030204" pitchFamily="18" charset="0"/>
                              </a:rPr>
                              <m:t>𝐥𝐨𝐠</m:t>
                            </m:r>
                          </m:e>
                          <m:sub>
                            <m:r>
                              <a:rPr lang="it-IT" b="1" i="1">
                                <a:latin typeface="Cambria Math" panose="02040503050406030204" pitchFamily="18" charset="0"/>
                              </a:rPr>
                              <m:t>𝟏𝟎</m:t>
                            </m:r>
                          </m:sub>
                        </m:sSub>
                      </m:fName>
                      <m:e>
                        <m:d>
                          <m:dPr>
                            <m:ctrlPr>
                              <a:rPr lang="it-IT" b="1" i="1" smtClean="0">
                                <a:latin typeface="Cambria Math" panose="02040503050406030204" pitchFamily="18" charset="0"/>
                              </a:rPr>
                            </m:ctrlPr>
                          </m:dPr>
                          <m:e>
                            <m:f>
                              <m:fPr>
                                <m:ctrlPr>
                                  <a:rPr lang="it-IT" b="1" i="1">
                                    <a:latin typeface="Cambria Math" panose="02040503050406030204" pitchFamily="18" charset="0"/>
                                  </a:rPr>
                                </m:ctrlPr>
                              </m:fPr>
                              <m:num>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a:latin typeface="Cambria Math" panose="02040503050406030204" pitchFamily="18" charset="0"/>
                                      </a:rPr>
                                      <m:t>𝒐𝒖𝒕</m:t>
                                    </m:r>
                                  </m:sub>
                                </m:sSub>
                              </m:num>
                              <m:den>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smtClean="0">
                                        <a:latin typeface="Cambria Math" panose="02040503050406030204" pitchFamily="18" charset="0"/>
                                      </a:rPr>
                                      <m:t>𝒑𝒖𝒎𝒑</m:t>
                                    </m:r>
                                  </m:sub>
                                </m:sSub>
                              </m:den>
                            </m:f>
                          </m:e>
                        </m:d>
                      </m:e>
                    </m:func>
                    <m:r>
                      <a:rPr lang="it-IT" b="1" i="1">
                        <a:latin typeface="Cambria Math" panose="02040503050406030204" pitchFamily="18" charset="0"/>
                      </a:rPr>
                      <m:t> </m:t>
                    </m:r>
                    <m:r>
                      <a:rPr lang="it-IT" b="1">
                        <a:latin typeface="Cambria Math" panose="02040503050406030204" pitchFamily="18" charset="0"/>
                      </a:rPr>
                      <m:t>𝐝𝐁</m:t>
                    </m:r>
                  </m:oMath>
                </a14:m>
                <a:endParaRPr lang="en-GB" dirty="0"/>
              </a:p>
            </p:txBody>
          </p:sp>
        </mc:Choice>
        <mc:Fallback xmlns="">
          <p:sp>
            <p:nvSpPr>
              <p:cNvPr id="10" name="CasellaDiTesto 9">
                <a:extLst>
                  <a:ext uri="{FF2B5EF4-FFF2-40B4-BE49-F238E27FC236}">
                    <a16:creationId xmlns:a16="http://schemas.microsoft.com/office/drawing/2014/main" id="{D17E0DFD-8FB7-3FC5-8E07-A3B17B964E32}"/>
                  </a:ext>
                </a:extLst>
              </p:cNvPr>
              <p:cNvSpPr txBox="1">
                <a:spLocks noRot="1" noChangeAspect="1" noMove="1" noResize="1" noEditPoints="1" noAdjustHandles="1" noChangeArrowheads="1" noChangeShapeType="1" noTextEdit="1"/>
              </p:cNvSpPr>
              <p:nvPr/>
            </p:nvSpPr>
            <p:spPr>
              <a:xfrm>
                <a:off x="8318947" y="3914558"/>
                <a:ext cx="6137236" cy="599588"/>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5453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ella 4">
                <a:extLst>
                  <a:ext uri="{FF2B5EF4-FFF2-40B4-BE49-F238E27FC236}">
                    <a16:creationId xmlns:a16="http://schemas.microsoft.com/office/drawing/2014/main" id="{2769338F-C1BB-7A89-DCF4-78C55276D324}"/>
                  </a:ext>
                </a:extLst>
              </p:cNvPr>
              <p:cNvGraphicFramePr>
                <a:graphicFrameLocks noGrp="1"/>
              </p:cNvGraphicFramePr>
              <p:nvPr>
                <p:extLst>
                  <p:ext uri="{D42A27DB-BD31-4B8C-83A1-F6EECF244321}">
                    <p14:modId xmlns:p14="http://schemas.microsoft.com/office/powerpoint/2010/main" val="2633614084"/>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solidFill>
                                      <a:schemeClr val="tx1"/>
                                    </a:solidFill>
                                    <a:effectLst/>
                                    <a:latin typeface="Cambria Math" panose="02040503050406030204" pitchFamily="18" charset="0"/>
                                    <a:ea typeface="Cambria Math" panose="02040503050406030204" pitchFamily="18" charset="0"/>
                                  </a:rPr>
                                  <m:t>𝟕</m:t>
                                </m:r>
                              </m:oMath>
                            </m:oMathPara>
                          </a14:m>
                          <a:endParaRPr lang="en-GB" b="1" dirty="0">
                            <a:solidFill>
                              <a:schemeClr val="tx1"/>
                            </a:solidFill>
                            <a:effectLst/>
                          </a:endParaRPr>
                        </a:p>
                      </a:txBody>
                      <a:tcPr>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latin typeface="Cambria Math" panose="02040503050406030204" pitchFamily="18" charset="0"/>
                                      </a:rPr>
                                    </m:ctrlPr>
                                  </m:dPr>
                                  <m:e>
                                    <m:r>
                                      <a:rPr lang="it-IT" b="1" i="1" smtClean="0">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𝟓𝟎</m:t>
                                    </m:r>
                                    <m:r>
                                      <a:rPr lang="it-IT" b="1" i="1">
                                        <a:latin typeface="Cambria Math" panose="02040503050406030204" pitchFamily="18" charset="0"/>
                                      </a:rPr>
                                      <m:t>,</m:t>
                                    </m:r>
                                    <m:r>
                                      <a:rPr lang="it-IT" b="1" i="1" smtClean="0">
                                        <a:solidFill>
                                          <a:srgbClr val="007635"/>
                                        </a:solidFill>
                                        <a:latin typeface="Cambria Math" panose="02040503050406030204" pitchFamily="18" charset="0"/>
                                      </a:rPr>
                                      <m:t>−</m:t>
                                    </m:r>
                                    <m:r>
                                      <a:rPr lang="it-IT" b="1" i="1" smtClean="0">
                                        <a:solidFill>
                                          <a:srgbClr val="007635"/>
                                        </a:solidFill>
                                        <a:latin typeface="Cambria Math" panose="02040503050406030204" pitchFamily="18" charset="0"/>
                                      </a:rPr>
                                      <m:t>𝟔𝟎</m:t>
                                    </m:r>
                                    <m:r>
                                      <a:rPr lang="it-IT" b="1" i="1">
                                        <a:latin typeface="Cambria Math" panose="02040503050406030204" pitchFamily="18" charset="0"/>
                                      </a:rPr>
                                      <m:t>,</m:t>
                                    </m:r>
                                    <m:r>
                                      <a:rPr lang="it-IT" b="1" i="1" smtClean="0">
                                        <a:solidFill>
                                          <a:srgbClr val="0000FF"/>
                                        </a:solidFill>
                                        <a:latin typeface="Cambria Math" panose="02040503050406030204" pitchFamily="18" charset="0"/>
                                      </a:rPr>
                                      <m:t>−</m:t>
                                    </m:r>
                                    <m:r>
                                      <a:rPr lang="it-IT" b="1" i="1" smtClean="0">
                                        <a:solidFill>
                                          <a:srgbClr val="0000FF"/>
                                        </a:solidFill>
                                        <a:latin typeface="Cambria Math" panose="02040503050406030204" pitchFamily="18" charset="0"/>
                                      </a:rPr>
                                      <m:t>𝟕𝟎</m:t>
                                    </m:r>
                                  </m:e>
                                </m:d>
                              </m:oMath>
                            </m:oMathPara>
                          </a14:m>
                          <a:endParaRPr lang="en-GB" b="1" dirty="0">
                            <a:solidFill>
                              <a:schemeClr val="accent5">
                                <a:lumMod val="60000"/>
                                <a:lumOff val="40000"/>
                              </a:schemeClr>
                            </a:solidFill>
                            <a:effectLst/>
                          </a:endParaRPr>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chemeClr val="accent3">
                                            <a:lumMod val="75000"/>
                                          </a:schemeClr>
                                        </a:solidFill>
                                        <a:effectLst/>
                                        <a:latin typeface="Cambria Math" panose="02040503050406030204" pitchFamily="18" charset="0"/>
                                      </a:rPr>
                                    </m:ctrlPr>
                                  </m:dPr>
                                  <m:e>
                                    <m:r>
                                      <a:rPr lang="it-IT" b="1" i="1" smtClean="0">
                                        <a:solidFill>
                                          <a:schemeClr val="accent3">
                                            <a:lumMod val="75000"/>
                                          </a:schemeClr>
                                        </a:solidFill>
                                        <a:effectLst/>
                                        <a:latin typeface="Cambria Math" panose="02040503050406030204" pitchFamily="18" charset="0"/>
                                      </a:rPr>
                                      <m:t>𝟎</m:t>
                                    </m:r>
                                    <m:r>
                                      <a:rPr lang="it-IT" b="1" i="1">
                                        <a:solidFill>
                                          <a:schemeClr val="accent3">
                                            <a:lumMod val="75000"/>
                                          </a:schemeClr>
                                        </a:solidFill>
                                        <a:effectLst/>
                                        <a:latin typeface="Cambria Math" panose="02040503050406030204" pitchFamily="18" charset="0"/>
                                      </a:rPr>
                                      <m:t>÷</m:t>
                                    </m:r>
                                    <m:r>
                                      <a:rPr lang="it-IT" b="1" i="1" smtClean="0">
                                        <a:solidFill>
                                          <a:schemeClr val="accent3">
                                            <a:lumMod val="75000"/>
                                          </a:schemeClr>
                                        </a:solidFill>
                                        <a:effectLst/>
                                        <a:latin typeface="Cambria Math" panose="02040503050406030204" pitchFamily="18" charset="0"/>
                                      </a:rPr>
                                      <m:t>𝟐𝟓</m:t>
                                    </m:r>
                                  </m:e>
                                </m:d>
                                <m:r>
                                  <a:rPr lang="it-IT" b="1" i="1" smtClean="0">
                                    <a:solidFill>
                                      <a:schemeClr val="accent3">
                                        <a:lumMod val="75000"/>
                                      </a:schemeClr>
                                    </a:solidFill>
                                    <a:effectLst/>
                                    <a:latin typeface="Cambria Math" panose="02040503050406030204" pitchFamily="18" charset="0"/>
                                  </a:rPr>
                                  <m:t> </m:t>
                                </m:r>
                              </m:oMath>
                            </m:oMathPara>
                          </a14:m>
                          <a:endParaRPr lang="en-GB" b="1" dirty="0">
                            <a:solidFill>
                              <a:schemeClr val="accent5">
                                <a:lumMod val="60000"/>
                                <a:lumOff val="40000"/>
                              </a:schemeClr>
                            </a:solidFill>
                            <a:effectLs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467211"/>
                      </a:ext>
                    </a:extLst>
                  </a:tr>
                </a:tbl>
              </a:graphicData>
            </a:graphic>
          </p:graphicFrame>
        </mc:Choice>
        <mc:Fallback xmlns="">
          <p:graphicFrame>
            <p:nvGraphicFramePr>
              <p:cNvPr id="7" name="Tabella 4">
                <a:extLst>
                  <a:ext uri="{FF2B5EF4-FFF2-40B4-BE49-F238E27FC236}">
                    <a16:creationId xmlns:a16="http://schemas.microsoft.com/office/drawing/2014/main" id="{2769338F-C1BB-7A89-DCF4-78C55276D324}"/>
                  </a:ext>
                </a:extLst>
              </p:cNvPr>
              <p:cNvGraphicFramePr>
                <a:graphicFrameLocks noGrp="1"/>
              </p:cNvGraphicFramePr>
              <p:nvPr>
                <p:extLst>
                  <p:ext uri="{D42A27DB-BD31-4B8C-83A1-F6EECF244321}">
                    <p14:modId xmlns:p14="http://schemas.microsoft.com/office/powerpoint/2010/main" val="2633614084"/>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90398">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blipFill>
                          <a:blip r:embed="rId3"/>
                          <a:stretch>
                            <a:fillRect l="-30709" t="-3077" r="-224803" b="-121538"/>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3"/>
                          <a:stretch>
                            <a:fillRect l="-105063" t="-3077" r="-80696" b="-121538"/>
                          </a:stretch>
                        </a:blipFill>
                      </a:tcPr>
                    </a:tc>
                    <a:tc>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275745" t="-3077" r="-8511" b="-121538"/>
                          </a:stretch>
                        </a:blipFill>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3"/>
                          <a:stretch>
                            <a:fillRect l="-30709" t="-109836" r="-224803" b="-29508"/>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3"/>
                          <a:stretch>
                            <a:fillRect l="-105063" t="-109836" r="-80696" b="-29508"/>
                          </a:stretch>
                        </a:blipFill>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l="-275745" t="-109836" r="-8511" b="-29508"/>
                          </a:stretch>
                        </a:blipFill>
                      </a:tcPr>
                    </a:tc>
                    <a:extLst>
                      <a:ext uri="{0D108BD9-81ED-4DB2-BD59-A6C34878D82A}">
                        <a16:rowId xmlns:a16="http://schemas.microsoft.com/office/drawing/2014/main" val="141246721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ella 4">
                <a:extLst>
                  <a:ext uri="{FF2B5EF4-FFF2-40B4-BE49-F238E27FC236}">
                    <a16:creationId xmlns:a16="http://schemas.microsoft.com/office/drawing/2014/main" id="{69069BE0-B2EA-CE35-B76C-EB92E29F4676}"/>
                  </a:ext>
                </a:extLst>
              </p:cNvPr>
              <p:cNvGraphicFramePr>
                <a:graphicFrameLocks noGrp="1"/>
              </p:cNvGraphicFramePr>
              <p:nvPr>
                <p:extLst>
                  <p:ext uri="{D42A27DB-BD31-4B8C-83A1-F6EECF244321}">
                    <p14:modId xmlns:p14="http://schemas.microsoft.com/office/powerpoint/2010/main" val="3813331343"/>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solidFill>
                                      <a:schemeClr val="tx1"/>
                                    </a:solidFill>
                                    <a:effectLst/>
                                    <a:latin typeface="Cambria Math" panose="02040503050406030204" pitchFamily="18" charset="0"/>
                                    <a:ea typeface="Cambria Math" panose="02040503050406030204" pitchFamily="18" charset="0"/>
                                  </a:rPr>
                                  <m:t>𝟕</m:t>
                                </m:r>
                              </m:oMath>
                            </m:oMathPara>
                          </a14:m>
                          <a:endParaRPr lang="en-GB" b="1" dirty="0">
                            <a:solidFill>
                              <a:schemeClr val="tx1"/>
                            </a:solidFill>
                            <a:effectLst/>
                          </a:endParaRPr>
                        </a:p>
                      </a:txBody>
                      <a:tcPr>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it-IT" b="1" i="1" smtClean="0">
                                    <a:solidFill>
                                      <a:srgbClr val="007635"/>
                                    </a:solidFill>
                                    <a:latin typeface="Cambria Math" panose="02040503050406030204" pitchFamily="18" charset="0"/>
                                  </a:rPr>
                                  <m:t>−</m:t>
                                </m:r>
                                <m:r>
                                  <a:rPr lang="it-IT" b="1" i="1" smtClean="0">
                                    <a:solidFill>
                                      <a:srgbClr val="007635"/>
                                    </a:solidFill>
                                    <a:latin typeface="Cambria Math" panose="02040503050406030204" pitchFamily="18" charset="0"/>
                                  </a:rPr>
                                  <m:t>𝟔𝟎</m:t>
                                </m:r>
                              </m:oMath>
                            </m:oMathPara>
                          </a14:m>
                          <a:endParaRPr lang="en-GB" b="1" dirty="0">
                            <a:solidFill>
                              <a:srgbClr val="007635"/>
                            </a:solidFill>
                            <a:effectLst/>
                          </a:endParaRPr>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chemeClr val="accent3">
                                            <a:lumMod val="75000"/>
                                          </a:schemeClr>
                                        </a:solidFill>
                                        <a:effectLst/>
                                        <a:latin typeface="Cambria Math" panose="02040503050406030204" pitchFamily="18" charset="0"/>
                                      </a:rPr>
                                    </m:ctrlPr>
                                  </m:dPr>
                                  <m:e>
                                    <m:r>
                                      <a:rPr lang="it-IT" b="1" i="1" smtClean="0">
                                        <a:solidFill>
                                          <a:schemeClr val="accent3">
                                            <a:lumMod val="75000"/>
                                          </a:schemeClr>
                                        </a:solidFill>
                                        <a:effectLst/>
                                        <a:latin typeface="Cambria Math" panose="02040503050406030204" pitchFamily="18" charset="0"/>
                                      </a:rPr>
                                      <m:t>𝟎</m:t>
                                    </m:r>
                                    <m:r>
                                      <a:rPr lang="it-IT" b="1" i="1">
                                        <a:solidFill>
                                          <a:schemeClr val="accent3">
                                            <a:lumMod val="75000"/>
                                          </a:schemeClr>
                                        </a:solidFill>
                                        <a:effectLst/>
                                        <a:latin typeface="Cambria Math" panose="02040503050406030204" pitchFamily="18" charset="0"/>
                                      </a:rPr>
                                      <m:t>÷</m:t>
                                    </m:r>
                                    <m:r>
                                      <a:rPr lang="it-IT" b="1" i="1" smtClean="0">
                                        <a:solidFill>
                                          <a:schemeClr val="accent3">
                                            <a:lumMod val="75000"/>
                                          </a:schemeClr>
                                        </a:solidFill>
                                        <a:effectLst/>
                                        <a:latin typeface="Cambria Math" panose="02040503050406030204" pitchFamily="18" charset="0"/>
                                      </a:rPr>
                                      <m:t>𝟐𝟓</m:t>
                                    </m:r>
                                  </m:e>
                                </m:d>
                                <m:r>
                                  <a:rPr lang="it-IT" b="1" i="1" smtClean="0">
                                    <a:solidFill>
                                      <a:schemeClr val="accent3">
                                        <a:lumMod val="75000"/>
                                      </a:schemeClr>
                                    </a:solidFill>
                                    <a:effectLst/>
                                    <a:latin typeface="Cambria Math" panose="02040503050406030204" pitchFamily="18" charset="0"/>
                                  </a:rPr>
                                  <m:t> </m:t>
                                </m:r>
                              </m:oMath>
                            </m:oMathPara>
                          </a14:m>
                          <a:endParaRPr lang="en-GB" b="1" dirty="0">
                            <a:solidFill>
                              <a:schemeClr val="accent5">
                                <a:lumMod val="60000"/>
                                <a:lumOff val="40000"/>
                              </a:schemeClr>
                            </a:solidFill>
                            <a:effectLs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467211"/>
                      </a:ext>
                    </a:extLst>
                  </a:tr>
                </a:tbl>
              </a:graphicData>
            </a:graphic>
          </p:graphicFrame>
        </mc:Choice>
        <mc:Fallback xmlns="">
          <p:graphicFrame>
            <p:nvGraphicFramePr>
              <p:cNvPr id="8" name="Tabella 4">
                <a:extLst>
                  <a:ext uri="{FF2B5EF4-FFF2-40B4-BE49-F238E27FC236}">
                    <a16:creationId xmlns:a16="http://schemas.microsoft.com/office/drawing/2014/main" id="{69069BE0-B2EA-CE35-B76C-EB92E29F4676}"/>
                  </a:ext>
                </a:extLst>
              </p:cNvPr>
              <p:cNvGraphicFramePr>
                <a:graphicFrameLocks noGrp="1"/>
              </p:cNvGraphicFramePr>
              <p:nvPr>
                <p:extLst>
                  <p:ext uri="{D42A27DB-BD31-4B8C-83A1-F6EECF244321}">
                    <p14:modId xmlns:p14="http://schemas.microsoft.com/office/powerpoint/2010/main" val="3813331343"/>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90398">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30709" t="-3077" r="-224803" b="-121538"/>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105063" t="-3077" r="-80696" b="-121538"/>
                          </a:stretch>
                        </a:blipFill>
                      </a:tcPr>
                    </a:tc>
                    <a:tc>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275745" t="-3077" r="-8511" b="-121538"/>
                          </a:stretch>
                        </a:blipFill>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30709" t="-109836" r="-224803" b="-29508"/>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105063" t="-109836" r="-80696" b="-29508"/>
                          </a:stretch>
                        </a:blipFill>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4"/>
                          <a:stretch>
                            <a:fillRect l="-275745" t="-109836" r="-8511" b="-29508"/>
                          </a:stretch>
                        </a:blipFill>
                      </a:tcPr>
                    </a:tc>
                    <a:extLst>
                      <a:ext uri="{0D108BD9-81ED-4DB2-BD59-A6C34878D82A}">
                        <a16:rowId xmlns:a16="http://schemas.microsoft.com/office/drawing/2014/main" val="1412467211"/>
                      </a:ext>
                    </a:extLst>
                  </a:tr>
                </a:tbl>
              </a:graphicData>
            </a:graphic>
          </p:graphicFrame>
        </mc:Fallback>
      </mc:AlternateContent>
      <p:grpSp>
        <p:nvGrpSpPr>
          <p:cNvPr id="4" name="Gruppo 3">
            <a:extLst>
              <a:ext uri="{FF2B5EF4-FFF2-40B4-BE49-F238E27FC236}">
                <a16:creationId xmlns:a16="http://schemas.microsoft.com/office/drawing/2014/main" id="{C7644906-EBF8-07F0-6990-E3E88D627D77}"/>
              </a:ext>
            </a:extLst>
          </p:cNvPr>
          <p:cNvGrpSpPr/>
          <p:nvPr/>
        </p:nvGrpSpPr>
        <p:grpSpPr>
          <a:xfrm>
            <a:off x="95081" y="4211191"/>
            <a:ext cx="8633879" cy="2264624"/>
            <a:chOff x="3509696" y="4407831"/>
            <a:chExt cx="8633879" cy="2264624"/>
          </a:xfrm>
        </p:grpSpPr>
        <p:grpSp>
          <p:nvGrpSpPr>
            <p:cNvPr id="25" name="Gruppo 24">
              <a:extLst>
                <a:ext uri="{FF2B5EF4-FFF2-40B4-BE49-F238E27FC236}">
                  <a16:creationId xmlns:a16="http://schemas.microsoft.com/office/drawing/2014/main" id="{806BE76F-B4AE-B71F-EEB4-CA770D2597FB}"/>
                </a:ext>
              </a:extLst>
            </p:cNvPr>
            <p:cNvGrpSpPr/>
            <p:nvPr/>
          </p:nvGrpSpPr>
          <p:grpSpPr>
            <a:xfrm>
              <a:off x="3509696" y="4407831"/>
              <a:ext cx="8633879" cy="2264624"/>
              <a:chOff x="1957189" y="4058617"/>
              <a:chExt cx="10179475" cy="2670028"/>
            </a:xfrm>
          </p:grpSpPr>
          <p:pic>
            <p:nvPicPr>
              <p:cNvPr id="26" name="Immagine 25">
                <a:extLst>
                  <a:ext uri="{FF2B5EF4-FFF2-40B4-BE49-F238E27FC236}">
                    <a16:creationId xmlns:a16="http://schemas.microsoft.com/office/drawing/2014/main" id="{BE26C9C1-45E2-383D-B258-FABF16E3F3A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57189" y="4058617"/>
                <a:ext cx="10179475" cy="2670028"/>
              </a:xfrm>
              <a:prstGeom prst="rect">
                <a:avLst/>
              </a:prstGeom>
            </p:spPr>
          </p:pic>
          <p:grpSp>
            <p:nvGrpSpPr>
              <p:cNvPr id="29" name="Gruppo 28">
                <a:extLst>
                  <a:ext uri="{FF2B5EF4-FFF2-40B4-BE49-F238E27FC236}">
                    <a16:creationId xmlns:a16="http://schemas.microsoft.com/office/drawing/2014/main" id="{9FF23B44-C05F-3C13-E3E4-908C87F86430}"/>
                  </a:ext>
                </a:extLst>
              </p:cNvPr>
              <p:cNvGrpSpPr/>
              <p:nvPr/>
            </p:nvGrpSpPr>
            <p:grpSpPr>
              <a:xfrm>
                <a:off x="11393334" y="5268109"/>
                <a:ext cx="216001" cy="312446"/>
                <a:chOff x="11393334" y="5323524"/>
                <a:chExt cx="216001" cy="312446"/>
              </a:xfrm>
            </p:grpSpPr>
            <p:cxnSp>
              <p:nvCxnSpPr>
                <p:cNvPr id="30" name="Connettore diritto 29">
                  <a:extLst>
                    <a:ext uri="{FF2B5EF4-FFF2-40B4-BE49-F238E27FC236}">
                      <a16:creationId xmlns:a16="http://schemas.microsoft.com/office/drawing/2014/main" id="{78D224D7-0891-4B86-7FC7-1731BB0A3636}"/>
                    </a:ext>
                  </a:extLst>
                </p:cNvPr>
                <p:cNvCxnSpPr/>
                <p:nvPr/>
              </p:nvCxnSpPr>
              <p:spPr>
                <a:xfrm>
                  <a:off x="11393335" y="5635970"/>
                  <a:ext cx="216000" cy="0"/>
                </a:xfrm>
                <a:prstGeom prst="line">
                  <a:avLst/>
                </a:prstGeom>
                <a:ln w="41275" cap="rnd">
                  <a:gradFill flip="none" rotWithShape="1">
                    <a:gsLst>
                      <a:gs pos="0">
                        <a:srgbClr val="ACDA69"/>
                      </a:gs>
                      <a:gs pos="100000">
                        <a:srgbClr val="163E7C"/>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D3DAA7AD-0C55-FF22-B759-75CBDDD52107}"/>
                    </a:ext>
                  </a:extLst>
                </p:cNvPr>
                <p:cNvCxnSpPr/>
                <p:nvPr/>
              </p:nvCxnSpPr>
              <p:spPr>
                <a:xfrm>
                  <a:off x="11393334" y="5323524"/>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32" name="CasellaDiTesto 31">
              <a:extLst>
                <a:ext uri="{FF2B5EF4-FFF2-40B4-BE49-F238E27FC236}">
                  <a16:creationId xmlns:a16="http://schemas.microsoft.com/office/drawing/2014/main" id="{552FF596-D0E9-5C3A-3E7D-EFEDF8FB9AA0}"/>
                </a:ext>
              </a:extLst>
            </p:cNvPr>
            <p:cNvSpPr txBox="1"/>
            <p:nvPr/>
          </p:nvSpPr>
          <p:spPr>
            <a:xfrm>
              <a:off x="7409178" y="6019094"/>
              <a:ext cx="428322" cy="369332"/>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2" name="Immagine 21">
            <a:extLst>
              <a:ext uri="{FF2B5EF4-FFF2-40B4-BE49-F238E27FC236}">
                <a16:creationId xmlns:a16="http://schemas.microsoft.com/office/drawing/2014/main" id="{F97E49D0-ED70-6BE0-5EC1-AF916352E2E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26862" y="1963654"/>
            <a:ext cx="3586141" cy="2187546"/>
          </a:xfrm>
          <a:prstGeom prst="rect">
            <a:avLst/>
          </a:prstGeom>
        </p:spPr>
      </p:pic>
      <p:pic>
        <p:nvPicPr>
          <p:cNvPr id="23" name="Immagine 22">
            <a:extLst>
              <a:ext uri="{FF2B5EF4-FFF2-40B4-BE49-F238E27FC236}">
                <a16:creationId xmlns:a16="http://schemas.microsoft.com/office/drawing/2014/main" id="{C4210039-C167-C3FD-9B40-C4F5DF8BF46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3605" y="1975488"/>
            <a:ext cx="3715976" cy="2253559"/>
          </a:xfrm>
          <a:prstGeom prst="rect">
            <a:avLst/>
          </a:prstGeom>
        </p:spPr>
      </p:pic>
      <p:pic>
        <p:nvPicPr>
          <p:cNvPr id="35" name="Immagine 34">
            <a:extLst>
              <a:ext uri="{FF2B5EF4-FFF2-40B4-BE49-F238E27FC236}">
                <a16:creationId xmlns:a16="http://schemas.microsoft.com/office/drawing/2014/main" id="{9D6D2142-E64A-C48D-AE5A-BD50F654C92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82541" y="1205884"/>
            <a:ext cx="4560628" cy="2652766"/>
          </a:xfrm>
          <a:prstGeom prst="rect">
            <a:avLst/>
          </a:prstGeom>
          <a:solidFill>
            <a:schemeClr val="bg1"/>
          </a:solidFill>
          <a:effectLst>
            <a:glow rad="101600">
              <a:srgbClr val="FE9B05"/>
            </a:glow>
          </a:effectLst>
        </p:spPr>
      </p:pic>
      <mc:AlternateContent xmlns:mc="http://schemas.openxmlformats.org/markup-compatibility/2006" xmlns:a14="http://schemas.microsoft.com/office/drawing/2010/main">
        <mc:Choice Requires="a14">
          <p:sp>
            <p:nvSpPr>
              <p:cNvPr id="19" name="Titolo 1">
                <a:extLst>
                  <a:ext uri="{FF2B5EF4-FFF2-40B4-BE49-F238E27FC236}">
                    <a16:creationId xmlns:a16="http://schemas.microsoft.com/office/drawing/2014/main" id="{0220B6C0-B0BA-06E4-4E53-93735066FAC8}"/>
                  </a:ext>
                </a:extLst>
              </p:cNvPr>
              <p:cNvSpPr txBox="1">
                <a:spLocks/>
              </p:cNvSpPr>
              <p:nvPr/>
            </p:nvSpPr>
            <p:spPr>
              <a:xfrm>
                <a:off x="869815" y="0"/>
                <a:ext cx="10899397"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The limit response   vs   </a:t>
                </a:r>
                <a14:m>
                  <m:oMath xmlns:m="http://schemas.openxmlformats.org/officeDocument/2006/math">
                    <m:sSub>
                      <m:sSubPr>
                        <m:ctrlPr>
                          <a:rPr lang="it-IT" b="1" i="1" smtClean="0">
                            <a:solidFill>
                              <a:schemeClr val="tx1">
                                <a:lumMod val="75000"/>
                                <a:lumOff val="25000"/>
                              </a:schemeClr>
                            </a:solidFill>
                            <a:latin typeface="Cambria Math" panose="02040503050406030204" pitchFamily="18" charset="0"/>
                          </a:rPr>
                        </m:ctrlPr>
                      </m:sSubPr>
                      <m:e>
                        <m:r>
                          <a:rPr lang="it-IT" b="1" i="1" smtClean="0">
                            <a:solidFill>
                              <a:schemeClr val="tx1">
                                <a:lumMod val="75000"/>
                                <a:lumOff val="25000"/>
                              </a:schemeClr>
                            </a:solidFill>
                            <a:latin typeface="Cambria Math" panose="02040503050406030204" pitchFamily="18" charset="0"/>
                            <a:ea typeface="Cambria Math" panose="02040503050406030204" pitchFamily="18" charset="0"/>
                          </a:rPr>
                          <m:t>𝑰</m:t>
                        </m:r>
                      </m:e>
                      <m:sub>
                        <m:r>
                          <a:rPr lang="it-IT" b="1" i="1" smtClean="0">
                            <a:solidFill>
                              <a:schemeClr val="tx1">
                                <a:lumMod val="75000"/>
                                <a:lumOff val="25000"/>
                              </a:schemeClr>
                            </a:solidFill>
                            <a:latin typeface="Cambria Math" panose="02040503050406030204" pitchFamily="18" charset="0"/>
                          </a:rPr>
                          <m:t>𝒃𝒊𝒂𝒔</m:t>
                        </m:r>
                      </m:sub>
                    </m:sSub>
                  </m:oMath>
                </a14:m>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ndParaRPr>
              </a:p>
            </p:txBody>
          </p:sp>
        </mc:Choice>
        <mc:Fallback xmlns="">
          <p:sp>
            <p:nvSpPr>
              <p:cNvPr id="19" name="Titolo 1">
                <a:extLst>
                  <a:ext uri="{FF2B5EF4-FFF2-40B4-BE49-F238E27FC236}">
                    <a16:creationId xmlns:a16="http://schemas.microsoft.com/office/drawing/2014/main" id="{0220B6C0-B0BA-06E4-4E53-93735066FAC8}"/>
                  </a:ext>
                </a:extLst>
              </p:cNvPr>
              <p:cNvSpPr txBox="1">
                <a:spLocks noRot="1" noChangeAspect="1" noMove="1" noResize="1" noEditPoints="1" noAdjustHandles="1" noChangeArrowheads="1" noChangeShapeType="1" noTextEdit="1"/>
              </p:cNvSpPr>
              <p:nvPr/>
            </p:nvSpPr>
            <p:spPr>
              <a:xfrm>
                <a:off x="869815" y="0"/>
                <a:ext cx="10899397" cy="70696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24540826-6789-49D6-708C-10D984ACC0DB}"/>
                  </a:ext>
                </a:extLst>
              </p:cNvPr>
              <p:cNvSpPr txBox="1"/>
              <p:nvPr/>
            </p:nvSpPr>
            <p:spPr>
              <a:xfrm>
                <a:off x="8318947" y="3914558"/>
                <a:ext cx="6137236" cy="599588"/>
              </a:xfrm>
              <a:prstGeom prst="rect">
                <a:avLst/>
              </a:prstGeom>
              <a:noFill/>
            </p:spPr>
            <p:txBody>
              <a:bodyPr wrap="square">
                <a:spAutoFit/>
              </a:bodyPr>
              <a:lstStyle/>
              <a:p>
                <a:r>
                  <a:rPr lang="en-GB" dirty="0"/>
                  <a:t> </a:t>
                </a:r>
                <a14:m>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𝑨</m:t>
                        </m:r>
                      </m:e>
                      <m:sub>
                        <m:r>
                          <a:rPr lang="it-IT" b="1" i="1" smtClean="0">
                            <a:latin typeface="Cambria Math" panose="02040503050406030204" pitchFamily="18" charset="0"/>
                          </a:rPr>
                          <m:t>𝒑𝒖𝒎𝒑</m:t>
                        </m:r>
                      </m:sub>
                    </m:sSub>
                    <m:r>
                      <a:rPr lang="it-IT" b="1" i="1">
                        <a:latin typeface="Cambria Math" panose="02040503050406030204" pitchFamily="18" charset="0"/>
                      </a:rPr>
                      <m:t>=</m:t>
                    </m:r>
                    <m:r>
                      <a:rPr lang="it-IT" b="1" i="1">
                        <a:latin typeface="Cambria Math" panose="02040503050406030204" pitchFamily="18" charset="0"/>
                      </a:rPr>
                      <m:t>𝟐𝟎</m:t>
                    </m:r>
                    <m:func>
                      <m:funcPr>
                        <m:ctrlPr>
                          <a:rPr lang="it-IT" b="1" i="1">
                            <a:latin typeface="Cambria Math" panose="02040503050406030204" pitchFamily="18" charset="0"/>
                          </a:rPr>
                        </m:ctrlPr>
                      </m:funcPr>
                      <m:fName>
                        <m:sSub>
                          <m:sSubPr>
                            <m:ctrlPr>
                              <a:rPr lang="it-IT" b="1" i="1">
                                <a:latin typeface="Cambria Math" panose="02040503050406030204" pitchFamily="18" charset="0"/>
                              </a:rPr>
                            </m:ctrlPr>
                          </m:sSubPr>
                          <m:e>
                            <m:r>
                              <a:rPr lang="it-IT" b="1">
                                <a:latin typeface="Cambria Math" panose="02040503050406030204" pitchFamily="18" charset="0"/>
                              </a:rPr>
                              <m:t>𝐥𝐨𝐠</m:t>
                            </m:r>
                          </m:e>
                          <m:sub>
                            <m:r>
                              <a:rPr lang="it-IT" b="1" i="1">
                                <a:latin typeface="Cambria Math" panose="02040503050406030204" pitchFamily="18" charset="0"/>
                              </a:rPr>
                              <m:t>𝟏𝟎</m:t>
                            </m:r>
                          </m:sub>
                        </m:sSub>
                      </m:fName>
                      <m:e>
                        <m:d>
                          <m:dPr>
                            <m:ctrlPr>
                              <a:rPr lang="it-IT" b="1" i="1" smtClean="0">
                                <a:latin typeface="Cambria Math" panose="02040503050406030204" pitchFamily="18" charset="0"/>
                              </a:rPr>
                            </m:ctrlPr>
                          </m:dPr>
                          <m:e>
                            <m:f>
                              <m:fPr>
                                <m:ctrlPr>
                                  <a:rPr lang="it-IT" b="1" i="1">
                                    <a:latin typeface="Cambria Math" panose="02040503050406030204" pitchFamily="18" charset="0"/>
                                  </a:rPr>
                                </m:ctrlPr>
                              </m:fPr>
                              <m:num>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a:latin typeface="Cambria Math" panose="02040503050406030204" pitchFamily="18" charset="0"/>
                                      </a:rPr>
                                      <m:t>𝒐𝒖𝒕</m:t>
                                    </m:r>
                                  </m:sub>
                                </m:sSub>
                              </m:num>
                              <m:den>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smtClean="0">
                                        <a:latin typeface="Cambria Math" panose="02040503050406030204" pitchFamily="18" charset="0"/>
                                      </a:rPr>
                                      <m:t>𝒑𝒖𝒎𝒑</m:t>
                                    </m:r>
                                  </m:sub>
                                </m:sSub>
                              </m:den>
                            </m:f>
                          </m:e>
                        </m:d>
                      </m:e>
                    </m:func>
                    <m:r>
                      <a:rPr lang="it-IT" b="1" i="1">
                        <a:latin typeface="Cambria Math" panose="02040503050406030204" pitchFamily="18" charset="0"/>
                      </a:rPr>
                      <m:t> </m:t>
                    </m:r>
                    <m:r>
                      <a:rPr lang="it-IT" b="1">
                        <a:latin typeface="Cambria Math" panose="02040503050406030204" pitchFamily="18" charset="0"/>
                      </a:rPr>
                      <m:t>𝐝𝐁</m:t>
                    </m:r>
                  </m:oMath>
                </a14:m>
                <a:endParaRPr lang="en-GB" dirty="0"/>
              </a:p>
            </p:txBody>
          </p:sp>
        </mc:Choice>
        <mc:Fallback xmlns="">
          <p:sp>
            <p:nvSpPr>
              <p:cNvPr id="21" name="CasellaDiTesto 20">
                <a:extLst>
                  <a:ext uri="{FF2B5EF4-FFF2-40B4-BE49-F238E27FC236}">
                    <a16:creationId xmlns:a16="http://schemas.microsoft.com/office/drawing/2014/main" id="{24540826-6789-49D6-708C-10D984ACC0DB}"/>
                  </a:ext>
                </a:extLst>
              </p:cNvPr>
              <p:cNvSpPr txBox="1">
                <a:spLocks noRot="1" noChangeAspect="1" noMove="1" noResize="1" noEditPoints="1" noAdjustHandles="1" noChangeArrowheads="1" noChangeShapeType="1" noTextEdit="1"/>
              </p:cNvSpPr>
              <p:nvPr/>
            </p:nvSpPr>
            <p:spPr>
              <a:xfrm>
                <a:off x="8318947" y="3914558"/>
                <a:ext cx="6137236" cy="599588"/>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738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ella 4">
                <a:extLst>
                  <a:ext uri="{FF2B5EF4-FFF2-40B4-BE49-F238E27FC236}">
                    <a16:creationId xmlns:a16="http://schemas.microsoft.com/office/drawing/2014/main" id="{2769338F-C1BB-7A89-DCF4-78C55276D324}"/>
                  </a:ext>
                </a:extLst>
              </p:cNvPr>
              <p:cNvGraphicFramePr>
                <a:graphicFrameLocks noGrp="1"/>
              </p:cNvGraphicFramePr>
              <p:nvPr>
                <p:extLst>
                  <p:ext uri="{D42A27DB-BD31-4B8C-83A1-F6EECF244321}">
                    <p14:modId xmlns:p14="http://schemas.microsoft.com/office/powerpoint/2010/main" val="204140456"/>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solidFill>
                                      <a:schemeClr val="tx1"/>
                                    </a:solidFill>
                                    <a:effectLst/>
                                    <a:latin typeface="Cambria Math" panose="02040503050406030204" pitchFamily="18" charset="0"/>
                                    <a:ea typeface="Cambria Math" panose="02040503050406030204" pitchFamily="18" charset="0"/>
                                  </a:rPr>
                                  <m:t>𝟕</m:t>
                                </m:r>
                              </m:oMath>
                            </m:oMathPara>
                          </a14:m>
                          <a:endParaRPr lang="en-GB" b="1" dirty="0">
                            <a:solidFill>
                              <a:schemeClr val="tx1"/>
                            </a:solidFill>
                            <a:effectLst/>
                          </a:endParaRPr>
                        </a:p>
                      </a:txBody>
                      <a:tcPr>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it-IT" b="1" i="1" smtClean="0">
                                        <a:latin typeface="Cambria Math" panose="02040503050406030204" pitchFamily="18" charset="0"/>
                                      </a:rPr>
                                    </m:ctrlPr>
                                  </m:dPr>
                                  <m:e>
                                    <m:r>
                                      <a:rPr lang="it-IT" b="1" i="1" smtClean="0">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𝟓𝟎</m:t>
                                    </m:r>
                                    <m:r>
                                      <a:rPr lang="it-IT" b="1" i="1">
                                        <a:latin typeface="Cambria Math" panose="02040503050406030204" pitchFamily="18" charset="0"/>
                                      </a:rPr>
                                      <m:t>,</m:t>
                                    </m:r>
                                    <m:r>
                                      <a:rPr lang="it-IT" b="1" i="1" smtClean="0">
                                        <a:solidFill>
                                          <a:srgbClr val="007635"/>
                                        </a:solidFill>
                                        <a:latin typeface="Cambria Math" panose="02040503050406030204" pitchFamily="18" charset="0"/>
                                      </a:rPr>
                                      <m:t>−</m:t>
                                    </m:r>
                                    <m:r>
                                      <a:rPr lang="it-IT" b="1" i="1" smtClean="0">
                                        <a:solidFill>
                                          <a:srgbClr val="007635"/>
                                        </a:solidFill>
                                        <a:latin typeface="Cambria Math" panose="02040503050406030204" pitchFamily="18" charset="0"/>
                                      </a:rPr>
                                      <m:t>𝟔𝟎</m:t>
                                    </m:r>
                                    <m:r>
                                      <a:rPr lang="it-IT" b="1" i="1">
                                        <a:latin typeface="Cambria Math" panose="02040503050406030204" pitchFamily="18" charset="0"/>
                                      </a:rPr>
                                      <m:t>,</m:t>
                                    </m:r>
                                    <m:r>
                                      <a:rPr lang="it-IT" b="1" i="1" smtClean="0">
                                        <a:solidFill>
                                          <a:srgbClr val="0000FF"/>
                                        </a:solidFill>
                                        <a:latin typeface="Cambria Math" panose="02040503050406030204" pitchFamily="18" charset="0"/>
                                      </a:rPr>
                                      <m:t>−</m:t>
                                    </m:r>
                                    <m:r>
                                      <a:rPr lang="it-IT" b="1" i="1" smtClean="0">
                                        <a:solidFill>
                                          <a:srgbClr val="0000FF"/>
                                        </a:solidFill>
                                        <a:latin typeface="Cambria Math" panose="02040503050406030204" pitchFamily="18" charset="0"/>
                                      </a:rPr>
                                      <m:t>𝟕𝟎</m:t>
                                    </m:r>
                                  </m:e>
                                </m:d>
                              </m:oMath>
                            </m:oMathPara>
                          </a14:m>
                          <a:endParaRPr lang="en-GB" b="1" dirty="0">
                            <a:solidFill>
                              <a:schemeClr val="accent5">
                                <a:lumMod val="60000"/>
                                <a:lumOff val="40000"/>
                              </a:schemeClr>
                            </a:solidFill>
                            <a:effectLst/>
                          </a:endParaRPr>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chemeClr val="accent3">
                                            <a:lumMod val="75000"/>
                                          </a:schemeClr>
                                        </a:solidFill>
                                        <a:effectLst/>
                                        <a:latin typeface="Cambria Math" panose="02040503050406030204" pitchFamily="18" charset="0"/>
                                      </a:rPr>
                                    </m:ctrlPr>
                                  </m:dPr>
                                  <m:e>
                                    <m:r>
                                      <a:rPr lang="it-IT" b="1" i="1" smtClean="0">
                                        <a:solidFill>
                                          <a:schemeClr val="accent3">
                                            <a:lumMod val="75000"/>
                                          </a:schemeClr>
                                        </a:solidFill>
                                        <a:effectLst/>
                                        <a:latin typeface="Cambria Math" panose="02040503050406030204" pitchFamily="18" charset="0"/>
                                      </a:rPr>
                                      <m:t>𝟎</m:t>
                                    </m:r>
                                    <m:r>
                                      <a:rPr lang="it-IT" b="1" i="1">
                                        <a:solidFill>
                                          <a:schemeClr val="accent3">
                                            <a:lumMod val="75000"/>
                                          </a:schemeClr>
                                        </a:solidFill>
                                        <a:effectLst/>
                                        <a:latin typeface="Cambria Math" panose="02040503050406030204" pitchFamily="18" charset="0"/>
                                      </a:rPr>
                                      <m:t>÷</m:t>
                                    </m:r>
                                    <m:r>
                                      <a:rPr lang="it-IT" b="1" i="1" smtClean="0">
                                        <a:solidFill>
                                          <a:schemeClr val="accent3">
                                            <a:lumMod val="75000"/>
                                          </a:schemeClr>
                                        </a:solidFill>
                                        <a:effectLst/>
                                        <a:latin typeface="Cambria Math" panose="02040503050406030204" pitchFamily="18" charset="0"/>
                                      </a:rPr>
                                      <m:t>𝟐𝟓</m:t>
                                    </m:r>
                                  </m:e>
                                </m:d>
                                <m:r>
                                  <a:rPr lang="it-IT" b="1" i="1" smtClean="0">
                                    <a:solidFill>
                                      <a:schemeClr val="accent3">
                                        <a:lumMod val="75000"/>
                                      </a:schemeClr>
                                    </a:solidFill>
                                    <a:effectLst/>
                                    <a:latin typeface="Cambria Math" panose="02040503050406030204" pitchFamily="18" charset="0"/>
                                  </a:rPr>
                                  <m:t> </m:t>
                                </m:r>
                              </m:oMath>
                            </m:oMathPara>
                          </a14:m>
                          <a:endParaRPr lang="en-GB" b="1" dirty="0">
                            <a:solidFill>
                              <a:schemeClr val="accent5">
                                <a:lumMod val="60000"/>
                                <a:lumOff val="40000"/>
                              </a:schemeClr>
                            </a:solidFill>
                            <a:effectLs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467211"/>
                      </a:ext>
                    </a:extLst>
                  </a:tr>
                </a:tbl>
              </a:graphicData>
            </a:graphic>
          </p:graphicFrame>
        </mc:Choice>
        <mc:Fallback xmlns="">
          <p:graphicFrame>
            <p:nvGraphicFramePr>
              <p:cNvPr id="7" name="Tabella 4">
                <a:extLst>
                  <a:ext uri="{FF2B5EF4-FFF2-40B4-BE49-F238E27FC236}">
                    <a16:creationId xmlns:a16="http://schemas.microsoft.com/office/drawing/2014/main" id="{2769338F-C1BB-7A89-DCF4-78C55276D324}"/>
                  </a:ext>
                </a:extLst>
              </p:cNvPr>
              <p:cNvGraphicFramePr>
                <a:graphicFrameLocks noGrp="1"/>
              </p:cNvGraphicFramePr>
              <p:nvPr>
                <p:extLst>
                  <p:ext uri="{D42A27DB-BD31-4B8C-83A1-F6EECF244321}">
                    <p14:modId xmlns:p14="http://schemas.microsoft.com/office/powerpoint/2010/main" val="204140456"/>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90398">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blipFill>
                          <a:blip r:embed="rId3"/>
                          <a:stretch>
                            <a:fillRect l="-30709" t="-3077" r="-224803" b="-121538"/>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3"/>
                          <a:stretch>
                            <a:fillRect l="-105063" t="-3077" r="-80696" b="-121538"/>
                          </a:stretch>
                        </a:blipFill>
                      </a:tcPr>
                    </a:tc>
                    <a:tc>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275745" t="-3077" r="-8511" b="-121538"/>
                          </a:stretch>
                        </a:blipFill>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3"/>
                          <a:stretch>
                            <a:fillRect l="-30709" t="-109836" r="-224803" b="-29508"/>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3"/>
                          <a:stretch>
                            <a:fillRect l="-105063" t="-109836" r="-80696" b="-29508"/>
                          </a:stretch>
                        </a:blipFill>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l="-275745" t="-109836" r="-8511" b="-29508"/>
                          </a:stretch>
                        </a:blipFill>
                      </a:tcPr>
                    </a:tc>
                    <a:extLst>
                      <a:ext uri="{0D108BD9-81ED-4DB2-BD59-A6C34878D82A}">
                        <a16:rowId xmlns:a16="http://schemas.microsoft.com/office/drawing/2014/main" val="141246721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ella 4">
                <a:extLst>
                  <a:ext uri="{FF2B5EF4-FFF2-40B4-BE49-F238E27FC236}">
                    <a16:creationId xmlns:a16="http://schemas.microsoft.com/office/drawing/2014/main" id="{69069BE0-B2EA-CE35-B76C-EB92E29F4676}"/>
                  </a:ext>
                </a:extLst>
              </p:cNvPr>
              <p:cNvGraphicFramePr>
                <a:graphicFrameLocks noGrp="1"/>
              </p:cNvGraphicFramePr>
              <p:nvPr>
                <p:extLst>
                  <p:ext uri="{D42A27DB-BD31-4B8C-83A1-F6EECF244321}">
                    <p14:modId xmlns:p14="http://schemas.microsoft.com/office/powerpoint/2010/main" val="2580928018"/>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solidFill>
                                      <a:schemeClr val="tx1"/>
                                    </a:solidFill>
                                    <a:effectLst/>
                                    <a:latin typeface="Cambria Math" panose="02040503050406030204" pitchFamily="18" charset="0"/>
                                    <a:ea typeface="Cambria Math" panose="02040503050406030204" pitchFamily="18" charset="0"/>
                                  </a:rPr>
                                  <m:t>𝟕</m:t>
                                </m:r>
                              </m:oMath>
                            </m:oMathPara>
                          </a14:m>
                          <a:endParaRPr lang="en-GB" b="1" dirty="0">
                            <a:solidFill>
                              <a:schemeClr val="tx1"/>
                            </a:solidFill>
                            <a:effectLst/>
                          </a:endParaRPr>
                        </a:p>
                      </a:txBody>
                      <a:tcPr>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it-IT" b="1" i="1" smtClean="0">
                                    <a:solidFill>
                                      <a:srgbClr val="0000FF"/>
                                    </a:solidFill>
                                    <a:latin typeface="Cambria Math" panose="02040503050406030204" pitchFamily="18" charset="0"/>
                                  </a:rPr>
                                  <m:t>−</m:t>
                                </m:r>
                                <m:r>
                                  <a:rPr lang="it-IT" b="1" i="1" smtClean="0">
                                    <a:solidFill>
                                      <a:srgbClr val="0000FF"/>
                                    </a:solidFill>
                                    <a:latin typeface="Cambria Math" panose="02040503050406030204" pitchFamily="18" charset="0"/>
                                  </a:rPr>
                                  <m:t>𝟕𝟎</m:t>
                                </m:r>
                              </m:oMath>
                            </m:oMathPara>
                          </a14:m>
                          <a:endParaRPr lang="en-GB" b="1" dirty="0">
                            <a:solidFill>
                              <a:srgbClr val="0000FF"/>
                            </a:solidFill>
                            <a:effectLst/>
                          </a:endParaRPr>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chemeClr val="accent3">
                                            <a:lumMod val="75000"/>
                                          </a:schemeClr>
                                        </a:solidFill>
                                        <a:effectLst/>
                                        <a:latin typeface="Cambria Math" panose="02040503050406030204" pitchFamily="18" charset="0"/>
                                      </a:rPr>
                                    </m:ctrlPr>
                                  </m:dPr>
                                  <m:e>
                                    <m:r>
                                      <a:rPr lang="it-IT" b="1" i="1" smtClean="0">
                                        <a:solidFill>
                                          <a:schemeClr val="accent3">
                                            <a:lumMod val="75000"/>
                                          </a:schemeClr>
                                        </a:solidFill>
                                        <a:effectLst/>
                                        <a:latin typeface="Cambria Math" panose="02040503050406030204" pitchFamily="18" charset="0"/>
                                      </a:rPr>
                                      <m:t>𝟎</m:t>
                                    </m:r>
                                    <m:r>
                                      <a:rPr lang="it-IT" b="1" i="1">
                                        <a:solidFill>
                                          <a:schemeClr val="accent3">
                                            <a:lumMod val="75000"/>
                                          </a:schemeClr>
                                        </a:solidFill>
                                        <a:effectLst/>
                                        <a:latin typeface="Cambria Math" panose="02040503050406030204" pitchFamily="18" charset="0"/>
                                      </a:rPr>
                                      <m:t>÷</m:t>
                                    </m:r>
                                    <m:r>
                                      <a:rPr lang="it-IT" b="1" i="1" smtClean="0">
                                        <a:solidFill>
                                          <a:schemeClr val="accent3">
                                            <a:lumMod val="75000"/>
                                          </a:schemeClr>
                                        </a:solidFill>
                                        <a:effectLst/>
                                        <a:latin typeface="Cambria Math" panose="02040503050406030204" pitchFamily="18" charset="0"/>
                                      </a:rPr>
                                      <m:t>𝟐𝟓</m:t>
                                    </m:r>
                                  </m:e>
                                </m:d>
                                <m:r>
                                  <a:rPr lang="it-IT" b="1" i="1" smtClean="0">
                                    <a:solidFill>
                                      <a:schemeClr val="accent3">
                                        <a:lumMod val="75000"/>
                                      </a:schemeClr>
                                    </a:solidFill>
                                    <a:effectLst/>
                                    <a:latin typeface="Cambria Math" panose="02040503050406030204" pitchFamily="18" charset="0"/>
                                  </a:rPr>
                                  <m:t> </m:t>
                                </m:r>
                              </m:oMath>
                            </m:oMathPara>
                          </a14:m>
                          <a:endParaRPr lang="en-GB" b="1" dirty="0">
                            <a:solidFill>
                              <a:schemeClr val="accent5">
                                <a:lumMod val="60000"/>
                                <a:lumOff val="40000"/>
                              </a:schemeClr>
                            </a:solidFill>
                            <a:effectLs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467211"/>
                      </a:ext>
                    </a:extLst>
                  </a:tr>
                </a:tbl>
              </a:graphicData>
            </a:graphic>
          </p:graphicFrame>
        </mc:Choice>
        <mc:Fallback xmlns="">
          <p:graphicFrame>
            <p:nvGraphicFramePr>
              <p:cNvPr id="8" name="Tabella 4">
                <a:extLst>
                  <a:ext uri="{FF2B5EF4-FFF2-40B4-BE49-F238E27FC236}">
                    <a16:creationId xmlns:a16="http://schemas.microsoft.com/office/drawing/2014/main" id="{69069BE0-B2EA-CE35-B76C-EB92E29F4676}"/>
                  </a:ext>
                </a:extLst>
              </p:cNvPr>
              <p:cNvGraphicFramePr>
                <a:graphicFrameLocks noGrp="1"/>
              </p:cNvGraphicFramePr>
              <p:nvPr>
                <p:extLst>
                  <p:ext uri="{D42A27DB-BD31-4B8C-83A1-F6EECF244321}">
                    <p14:modId xmlns:p14="http://schemas.microsoft.com/office/powerpoint/2010/main" val="2580928018"/>
                  </p:ext>
                </p:extLst>
              </p:nvPr>
            </p:nvGraphicFramePr>
            <p:xfrm>
              <a:off x="804190" y="932099"/>
              <a:ext cx="5362032" cy="761238"/>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62280">
                      <a:extLst>
                        <a:ext uri="{9D8B030D-6E8A-4147-A177-3AD203B41FA5}">
                          <a16:colId xmlns:a16="http://schemas.microsoft.com/office/drawing/2014/main" val="554431762"/>
                        </a:ext>
                      </a:extLst>
                    </a:gridCol>
                    <a:gridCol w="1543366">
                      <a:extLst>
                        <a:ext uri="{9D8B030D-6E8A-4147-A177-3AD203B41FA5}">
                          <a16:colId xmlns:a16="http://schemas.microsoft.com/office/drawing/2014/main" val="80678066"/>
                        </a:ext>
                      </a:extLst>
                    </a:gridCol>
                    <a:gridCol w="1925619">
                      <a:extLst>
                        <a:ext uri="{9D8B030D-6E8A-4147-A177-3AD203B41FA5}">
                          <a16:colId xmlns:a16="http://schemas.microsoft.com/office/drawing/2014/main" val="1147717327"/>
                        </a:ext>
                      </a:extLst>
                    </a:gridCol>
                    <a:gridCol w="1430767">
                      <a:extLst>
                        <a:ext uri="{9D8B030D-6E8A-4147-A177-3AD203B41FA5}">
                          <a16:colId xmlns:a16="http://schemas.microsoft.com/office/drawing/2014/main" val="1463068371"/>
                        </a:ext>
                      </a:extLst>
                    </a:gridCol>
                  </a:tblGrid>
                  <a:tr h="390398">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30709" t="-3077" r="-224803" b="-121538"/>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105063" t="-3077" r="-80696" b="-121538"/>
                          </a:stretch>
                        </a:blipFill>
                      </a:tcPr>
                    </a:tc>
                    <a:tc>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275745" t="-3077" r="-8511" b="-121538"/>
                          </a:stretch>
                        </a:blipFill>
                      </a:tcPr>
                    </a:tc>
                    <a:extLst>
                      <a:ext uri="{0D108BD9-81ED-4DB2-BD59-A6C34878D82A}">
                        <a16:rowId xmlns:a16="http://schemas.microsoft.com/office/drawing/2014/main" val="3553019490"/>
                      </a:ext>
                    </a:extLst>
                  </a:tr>
                  <a:tr h="370840">
                    <a:tc>
                      <a:txBody>
                        <a:bodyPr/>
                        <a:lstStyle/>
                        <a:p>
                          <a:pPr algn="ctr"/>
                          <a:r>
                            <a:rPr lang="it-IT" b="1" dirty="0">
                              <a:solidFill>
                                <a:schemeClr val="tx1"/>
                              </a:solidFill>
                              <a:effectLst/>
                            </a:rPr>
                            <a:t>2)</a:t>
                          </a:r>
                          <a:endParaRPr lang="en-GB" b="1" dirty="0">
                            <a:solidFill>
                              <a:schemeClr val="tx1"/>
                            </a:solidFill>
                            <a:effectLs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30709" t="-109836" r="-224803" b="-29508"/>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105063" t="-109836" r="-80696" b="-29508"/>
                          </a:stretch>
                        </a:blipFill>
                      </a:tcPr>
                    </a:tc>
                    <a:tc>
                      <a:txBody>
                        <a:bodyPr/>
                        <a:lstStyle/>
                        <a:p>
                          <a:endParaRPr lang="en-US"/>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4"/>
                          <a:stretch>
                            <a:fillRect l="-275745" t="-109836" r="-8511" b="-29508"/>
                          </a:stretch>
                        </a:blipFill>
                      </a:tcPr>
                    </a:tc>
                    <a:extLst>
                      <a:ext uri="{0D108BD9-81ED-4DB2-BD59-A6C34878D82A}">
                        <a16:rowId xmlns:a16="http://schemas.microsoft.com/office/drawing/2014/main" val="1412467211"/>
                      </a:ext>
                    </a:extLst>
                  </a:tr>
                </a:tbl>
              </a:graphicData>
            </a:graphic>
          </p:graphicFrame>
        </mc:Fallback>
      </mc:AlternateContent>
      <p:grpSp>
        <p:nvGrpSpPr>
          <p:cNvPr id="4" name="Gruppo 3">
            <a:extLst>
              <a:ext uri="{FF2B5EF4-FFF2-40B4-BE49-F238E27FC236}">
                <a16:creationId xmlns:a16="http://schemas.microsoft.com/office/drawing/2014/main" id="{C7644906-EBF8-07F0-6990-E3E88D627D77}"/>
              </a:ext>
            </a:extLst>
          </p:cNvPr>
          <p:cNvGrpSpPr/>
          <p:nvPr/>
        </p:nvGrpSpPr>
        <p:grpSpPr>
          <a:xfrm>
            <a:off x="95081" y="4211191"/>
            <a:ext cx="8633880" cy="2264624"/>
            <a:chOff x="3509696" y="4407831"/>
            <a:chExt cx="8633880" cy="2264624"/>
          </a:xfrm>
        </p:grpSpPr>
        <p:grpSp>
          <p:nvGrpSpPr>
            <p:cNvPr id="25" name="Gruppo 24">
              <a:extLst>
                <a:ext uri="{FF2B5EF4-FFF2-40B4-BE49-F238E27FC236}">
                  <a16:creationId xmlns:a16="http://schemas.microsoft.com/office/drawing/2014/main" id="{806BE76F-B4AE-B71F-EEB4-CA770D2597FB}"/>
                </a:ext>
              </a:extLst>
            </p:cNvPr>
            <p:cNvGrpSpPr/>
            <p:nvPr/>
          </p:nvGrpSpPr>
          <p:grpSpPr>
            <a:xfrm>
              <a:off x="3509696" y="4407831"/>
              <a:ext cx="8633880" cy="2264624"/>
              <a:chOff x="1957189" y="4058617"/>
              <a:chExt cx="10179476" cy="2670028"/>
            </a:xfrm>
          </p:grpSpPr>
          <p:pic>
            <p:nvPicPr>
              <p:cNvPr id="26" name="Immagine 25">
                <a:extLst>
                  <a:ext uri="{FF2B5EF4-FFF2-40B4-BE49-F238E27FC236}">
                    <a16:creationId xmlns:a16="http://schemas.microsoft.com/office/drawing/2014/main" id="{BE26C9C1-45E2-383D-B258-FABF16E3F3A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57189" y="4058617"/>
                <a:ext cx="10179476" cy="2670028"/>
              </a:xfrm>
              <a:prstGeom prst="rect">
                <a:avLst/>
              </a:prstGeom>
            </p:spPr>
          </p:pic>
          <p:grpSp>
            <p:nvGrpSpPr>
              <p:cNvPr id="29" name="Gruppo 28">
                <a:extLst>
                  <a:ext uri="{FF2B5EF4-FFF2-40B4-BE49-F238E27FC236}">
                    <a16:creationId xmlns:a16="http://schemas.microsoft.com/office/drawing/2014/main" id="{9FF23B44-C05F-3C13-E3E4-908C87F86430}"/>
                  </a:ext>
                </a:extLst>
              </p:cNvPr>
              <p:cNvGrpSpPr/>
              <p:nvPr/>
            </p:nvGrpSpPr>
            <p:grpSpPr>
              <a:xfrm>
                <a:off x="11393334" y="5254962"/>
                <a:ext cx="216001" cy="312446"/>
                <a:chOff x="11393334" y="5310377"/>
                <a:chExt cx="216001" cy="312446"/>
              </a:xfrm>
            </p:grpSpPr>
            <p:cxnSp>
              <p:nvCxnSpPr>
                <p:cNvPr id="30" name="Connettore diritto 29">
                  <a:extLst>
                    <a:ext uri="{FF2B5EF4-FFF2-40B4-BE49-F238E27FC236}">
                      <a16:creationId xmlns:a16="http://schemas.microsoft.com/office/drawing/2014/main" id="{78D224D7-0891-4B86-7FC7-1731BB0A3636}"/>
                    </a:ext>
                  </a:extLst>
                </p:cNvPr>
                <p:cNvCxnSpPr/>
                <p:nvPr/>
              </p:nvCxnSpPr>
              <p:spPr>
                <a:xfrm>
                  <a:off x="11393335" y="5622823"/>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D3DAA7AD-0C55-FF22-B759-75CBDDD52107}"/>
                    </a:ext>
                  </a:extLst>
                </p:cNvPr>
                <p:cNvCxnSpPr/>
                <p:nvPr/>
              </p:nvCxnSpPr>
              <p:spPr>
                <a:xfrm>
                  <a:off x="11393334" y="5310377"/>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32" name="CasellaDiTesto 31">
              <a:extLst>
                <a:ext uri="{FF2B5EF4-FFF2-40B4-BE49-F238E27FC236}">
                  <a16:creationId xmlns:a16="http://schemas.microsoft.com/office/drawing/2014/main" id="{552FF596-D0E9-5C3A-3E7D-EFEDF8FB9AA0}"/>
                </a:ext>
              </a:extLst>
            </p:cNvPr>
            <p:cNvSpPr txBox="1"/>
            <p:nvPr/>
          </p:nvSpPr>
          <p:spPr>
            <a:xfrm>
              <a:off x="7409178" y="6019094"/>
              <a:ext cx="428322" cy="369332"/>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2" name="Immagine 21">
            <a:extLst>
              <a:ext uri="{FF2B5EF4-FFF2-40B4-BE49-F238E27FC236}">
                <a16:creationId xmlns:a16="http://schemas.microsoft.com/office/drawing/2014/main" id="{F97E49D0-ED70-6BE0-5EC1-AF916352E2E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26862" y="1963654"/>
            <a:ext cx="3586141" cy="2187546"/>
          </a:xfrm>
          <a:prstGeom prst="rect">
            <a:avLst/>
          </a:prstGeom>
        </p:spPr>
      </p:pic>
      <p:pic>
        <p:nvPicPr>
          <p:cNvPr id="23" name="Immagine 22">
            <a:extLst>
              <a:ext uri="{FF2B5EF4-FFF2-40B4-BE49-F238E27FC236}">
                <a16:creationId xmlns:a16="http://schemas.microsoft.com/office/drawing/2014/main" id="{C4210039-C167-C3FD-9B40-C4F5DF8BF46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3605" y="1975488"/>
            <a:ext cx="3715976" cy="2253560"/>
          </a:xfrm>
          <a:prstGeom prst="rect">
            <a:avLst/>
          </a:prstGeom>
        </p:spPr>
      </p:pic>
      <p:pic>
        <p:nvPicPr>
          <p:cNvPr id="35" name="Immagine 34">
            <a:extLst>
              <a:ext uri="{FF2B5EF4-FFF2-40B4-BE49-F238E27FC236}">
                <a16:creationId xmlns:a16="http://schemas.microsoft.com/office/drawing/2014/main" id="{9D6D2142-E64A-C48D-AE5A-BD50F654C92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82541" y="1205884"/>
            <a:ext cx="4560628" cy="2652766"/>
          </a:xfrm>
          <a:prstGeom prst="rect">
            <a:avLst/>
          </a:prstGeom>
          <a:solidFill>
            <a:schemeClr val="bg1"/>
          </a:solidFill>
          <a:effectLst>
            <a:glow rad="101600">
              <a:srgbClr val="FE9B05"/>
            </a:glow>
          </a:effectLst>
        </p:spPr>
      </p:pic>
      <mc:AlternateContent xmlns:mc="http://schemas.openxmlformats.org/markup-compatibility/2006" xmlns:a14="http://schemas.microsoft.com/office/drawing/2010/main">
        <mc:Choice Requires="a14">
          <p:sp>
            <p:nvSpPr>
              <p:cNvPr id="19" name="Titolo 1">
                <a:extLst>
                  <a:ext uri="{FF2B5EF4-FFF2-40B4-BE49-F238E27FC236}">
                    <a16:creationId xmlns:a16="http://schemas.microsoft.com/office/drawing/2014/main" id="{0220B6C0-B0BA-06E4-4E53-93735066FAC8}"/>
                  </a:ext>
                </a:extLst>
              </p:cNvPr>
              <p:cNvSpPr txBox="1">
                <a:spLocks/>
              </p:cNvSpPr>
              <p:nvPr/>
            </p:nvSpPr>
            <p:spPr>
              <a:xfrm>
                <a:off x="869815" y="0"/>
                <a:ext cx="10899397"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The limit response   vs   </a:t>
                </a:r>
                <a14:m>
                  <m:oMath xmlns:m="http://schemas.openxmlformats.org/officeDocument/2006/math">
                    <m:sSub>
                      <m:sSubPr>
                        <m:ctrlPr>
                          <a:rPr lang="it-IT" b="1" i="1" smtClean="0">
                            <a:solidFill>
                              <a:schemeClr val="tx1">
                                <a:lumMod val="75000"/>
                                <a:lumOff val="25000"/>
                              </a:schemeClr>
                            </a:solidFill>
                            <a:latin typeface="Cambria Math" panose="02040503050406030204" pitchFamily="18" charset="0"/>
                          </a:rPr>
                        </m:ctrlPr>
                      </m:sSubPr>
                      <m:e>
                        <m:r>
                          <a:rPr lang="it-IT" b="1" i="1" smtClean="0">
                            <a:solidFill>
                              <a:schemeClr val="tx1">
                                <a:lumMod val="75000"/>
                                <a:lumOff val="25000"/>
                              </a:schemeClr>
                            </a:solidFill>
                            <a:latin typeface="Cambria Math" panose="02040503050406030204" pitchFamily="18" charset="0"/>
                            <a:ea typeface="Cambria Math" panose="02040503050406030204" pitchFamily="18" charset="0"/>
                          </a:rPr>
                          <m:t>𝑰</m:t>
                        </m:r>
                      </m:e>
                      <m:sub>
                        <m:r>
                          <a:rPr lang="it-IT" b="1" i="1" smtClean="0">
                            <a:solidFill>
                              <a:schemeClr val="tx1">
                                <a:lumMod val="75000"/>
                                <a:lumOff val="25000"/>
                              </a:schemeClr>
                            </a:solidFill>
                            <a:latin typeface="Cambria Math" panose="02040503050406030204" pitchFamily="18" charset="0"/>
                          </a:rPr>
                          <m:t>𝒃𝒊𝒂𝒔</m:t>
                        </m:r>
                      </m:sub>
                    </m:sSub>
                  </m:oMath>
                </a14:m>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ndParaRPr>
              </a:p>
            </p:txBody>
          </p:sp>
        </mc:Choice>
        <mc:Fallback xmlns="">
          <p:sp>
            <p:nvSpPr>
              <p:cNvPr id="19" name="Titolo 1">
                <a:extLst>
                  <a:ext uri="{FF2B5EF4-FFF2-40B4-BE49-F238E27FC236}">
                    <a16:creationId xmlns:a16="http://schemas.microsoft.com/office/drawing/2014/main" id="{0220B6C0-B0BA-06E4-4E53-93735066FAC8}"/>
                  </a:ext>
                </a:extLst>
              </p:cNvPr>
              <p:cNvSpPr txBox="1">
                <a:spLocks noRot="1" noChangeAspect="1" noMove="1" noResize="1" noEditPoints="1" noAdjustHandles="1" noChangeArrowheads="1" noChangeShapeType="1" noTextEdit="1"/>
              </p:cNvSpPr>
              <p:nvPr/>
            </p:nvSpPr>
            <p:spPr>
              <a:xfrm>
                <a:off x="869815" y="0"/>
                <a:ext cx="10899397" cy="70696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24540826-6789-49D6-708C-10D984ACC0DB}"/>
                  </a:ext>
                </a:extLst>
              </p:cNvPr>
              <p:cNvSpPr txBox="1"/>
              <p:nvPr/>
            </p:nvSpPr>
            <p:spPr>
              <a:xfrm>
                <a:off x="8318947" y="3914558"/>
                <a:ext cx="6137236" cy="599588"/>
              </a:xfrm>
              <a:prstGeom prst="rect">
                <a:avLst/>
              </a:prstGeom>
              <a:noFill/>
            </p:spPr>
            <p:txBody>
              <a:bodyPr wrap="square">
                <a:spAutoFit/>
              </a:bodyPr>
              <a:lstStyle/>
              <a:p>
                <a:r>
                  <a:rPr lang="en-GB" dirty="0"/>
                  <a:t> </a:t>
                </a:r>
                <a14:m>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𝑨</m:t>
                        </m:r>
                      </m:e>
                      <m:sub>
                        <m:r>
                          <a:rPr lang="it-IT" b="1" i="1" smtClean="0">
                            <a:latin typeface="Cambria Math" panose="02040503050406030204" pitchFamily="18" charset="0"/>
                          </a:rPr>
                          <m:t>𝒑𝒖𝒎𝒑</m:t>
                        </m:r>
                      </m:sub>
                    </m:sSub>
                    <m:r>
                      <a:rPr lang="it-IT" b="1" i="1">
                        <a:latin typeface="Cambria Math" panose="02040503050406030204" pitchFamily="18" charset="0"/>
                      </a:rPr>
                      <m:t>=</m:t>
                    </m:r>
                    <m:r>
                      <a:rPr lang="it-IT" b="1" i="1">
                        <a:latin typeface="Cambria Math" panose="02040503050406030204" pitchFamily="18" charset="0"/>
                      </a:rPr>
                      <m:t>𝟐𝟎</m:t>
                    </m:r>
                    <m:func>
                      <m:funcPr>
                        <m:ctrlPr>
                          <a:rPr lang="it-IT" b="1" i="1">
                            <a:latin typeface="Cambria Math" panose="02040503050406030204" pitchFamily="18" charset="0"/>
                          </a:rPr>
                        </m:ctrlPr>
                      </m:funcPr>
                      <m:fName>
                        <m:sSub>
                          <m:sSubPr>
                            <m:ctrlPr>
                              <a:rPr lang="it-IT" b="1" i="1">
                                <a:latin typeface="Cambria Math" panose="02040503050406030204" pitchFamily="18" charset="0"/>
                              </a:rPr>
                            </m:ctrlPr>
                          </m:sSubPr>
                          <m:e>
                            <m:r>
                              <a:rPr lang="it-IT" b="1">
                                <a:latin typeface="Cambria Math" panose="02040503050406030204" pitchFamily="18" charset="0"/>
                              </a:rPr>
                              <m:t>𝐥𝐨𝐠</m:t>
                            </m:r>
                          </m:e>
                          <m:sub>
                            <m:r>
                              <a:rPr lang="it-IT" b="1" i="1">
                                <a:latin typeface="Cambria Math" panose="02040503050406030204" pitchFamily="18" charset="0"/>
                              </a:rPr>
                              <m:t>𝟏𝟎</m:t>
                            </m:r>
                          </m:sub>
                        </m:sSub>
                      </m:fName>
                      <m:e>
                        <m:d>
                          <m:dPr>
                            <m:ctrlPr>
                              <a:rPr lang="it-IT" b="1" i="1" smtClean="0">
                                <a:latin typeface="Cambria Math" panose="02040503050406030204" pitchFamily="18" charset="0"/>
                              </a:rPr>
                            </m:ctrlPr>
                          </m:dPr>
                          <m:e>
                            <m:f>
                              <m:fPr>
                                <m:ctrlPr>
                                  <a:rPr lang="it-IT" b="1" i="1">
                                    <a:latin typeface="Cambria Math" panose="02040503050406030204" pitchFamily="18" charset="0"/>
                                  </a:rPr>
                                </m:ctrlPr>
                              </m:fPr>
                              <m:num>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a:latin typeface="Cambria Math" panose="02040503050406030204" pitchFamily="18" charset="0"/>
                                      </a:rPr>
                                      <m:t>𝒐𝒖𝒕</m:t>
                                    </m:r>
                                  </m:sub>
                                </m:sSub>
                              </m:num>
                              <m:den>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smtClean="0">
                                        <a:latin typeface="Cambria Math" panose="02040503050406030204" pitchFamily="18" charset="0"/>
                                      </a:rPr>
                                      <m:t>𝒑𝒖𝒎𝒑</m:t>
                                    </m:r>
                                  </m:sub>
                                </m:sSub>
                              </m:den>
                            </m:f>
                          </m:e>
                        </m:d>
                      </m:e>
                    </m:func>
                    <m:r>
                      <a:rPr lang="it-IT" b="1" i="1">
                        <a:latin typeface="Cambria Math" panose="02040503050406030204" pitchFamily="18" charset="0"/>
                      </a:rPr>
                      <m:t> </m:t>
                    </m:r>
                    <m:r>
                      <a:rPr lang="it-IT" b="1">
                        <a:latin typeface="Cambria Math" panose="02040503050406030204" pitchFamily="18" charset="0"/>
                      </a:rPr>
                      <m:t>𝐝𝐁</m:t>
                    </m:r>
                  </m:oMath>
                </a14:m>
                <a:endParaRPr lang="en-GB" dirty="0"/>
              </a:p>
            </p:txBody>
          </p:sp>
        </mc:Choice>
        <mc:Fallback xmlns="">
          <p:sp>
            <p:nvSpPr>
              <p:cNvPr id="21" name="CasellaDiTesto 20">
                <a:extLst>
                  <a:ext uri="{FF2B5EF4-FFF2-40B4-BE49-F238E27FC236}">
                    <a16:creationId xmlns:a16="http://schemas.microsoft.com/office/drawing/2014/main" id="{24540826-6789-49D6-708C-10D984ACC0DB}"/>
                  </a:ext>
                </a:extLst>
              </p:cNvPr>
              <p:cNvSpPr txBox="1">
                <a:spLocks noRot="1" noChangeAspect="1" noMove="1" noResize="1" noEditPoints="1" noAdjustHandles="1" noChangeArrowheads="1" noChangeShapeType="1" noTextEdit="1"/>
              </p:cNvSpPr>
              <p:nvPr/>
            </p:nvSpPr>
            <p:spPr>
              <a:xfrm>
                <a:off x="8318947" y="3914558"/>
                <a:ext cx="6137236" cy="599588"/>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24857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15</a:t>
            </a:fld>
            <a:endParaRPr lang="it-IT"/>
          </a:p>
        </p:txBody>
      </p:sp>
      <p:sp>
        <p:nvSpPr>
          <p:cNvPr id="4" name="Titolo 1">
            <a:extLst>
              <a:ext uri="{FF2B5EF4-FFF2-40B4-BE49-F238E27FC236}">
                <a16:creationId xmlns:a16="http://schemas.microsoft.com/office/drawing/2014/main" id="{B51B295E-D361-7444-440A-00CD81983127}"/>
              </a:ext>
            </a:extLst>
          </p:cNvPr>
          <p:cNvSpPr txBox="1">
            <a:spLocks/>
          </p:cNvSpPr>
          <p:nvPr/>
        </p:nvSpPr>
        <p:spPr>
          <a:xfrm>
            <a:off x="256630" y="120830"/>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JTWPA</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43FD2A1-300A-4AE0-817A-3D7B7A25ECD3}"/>
                  </a:ext>
                </a:extLst>
              </p:cNvPr>
              <p:cNvSpPr txBox="1"/>
              <p:nvPr/>
            </p:nvSpPr>
            <p:spPr>
              <a:xfrm>
                <a:off x="88490" y="988709"/>
                <a:ext cx="10823350" cy="2440412"/>
              </a:xfrm>
              <a:prstGeom prst="rect">
                <a:avLst/>
              </a:prstGeom>
              <a:noFill/>
            </p:spPr>
            <p:txBody>
              <a:bodyPr wrap="square" rtlCol="0">
                <a:spAutoFit/>
                <a:scene3d>
                  <a:camera prst="orthographicFront"/>
                  <a:lightRig rig="flat" dir="t"/>
                </a:scene3d>
                <a:sp3d extrusionH="57150" prstMaterial="metal">
                  <a:bevelT w="38100" h="38100"/>
                </a:sp3d>
              </a:bodyPr>
              <a:lstStyle/>
              <a:p>
                <a:r>
                  <a:rPr lang="it-IT" dirty="0"/>
                  <a:t>Here, </a:t>
                </a:r>
                <a:r>
                  <a:rPr lang="it-IT" dirty="0" err="1"/>
                  <a:t>we</a:t>
                </a:r>
                <a:r>
                  <a:rPr lang="it-IT" dirty="0"/>
                  <a:t> assume an input </a:t>
                </a:r>
                <a:r>
                  <a:rPr lang="it-IT" dirty="0" err="1"/>
                  <a:t>voltage</a:t>
                </a:r>
                <a:r>
                  <a:rPr lang="it-IT" dirty="0"/>
                  <a:t> </a:t>
                </a:r>
                <a:r>
                  <a:rPr lang="it-IT" dirty="0" err="1"/>
                  <a:t>equal</a:t>
                </a:r>
                <a:r>
                  <a:rPr lang="it-IT" dirty="0"/>
                  <a:t> to</a:t>
                </a:r>
              </a:p>
              <a:p>
                <a:endParaRPr lang="it-IT" dirty="0"/>
              </a:p>
              <a:p>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𝑝𝑢𝑚𝑝</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d>
                          <m:dPr>
                            <m:ctrlPr>
                              <a:rPr lang="it-IT" b="0" i="1" smtClean="0">
                                <a:latin typeface="Cambria Math" panose="02040503050406030204" pitchFamily="18" charset="0"/>
                              </a:rPr>
                            </m:ctrlPr>
                          </m:dPr>
                          <m:e>
                            <m:sSub>
                              <m:sSubPr>
                                <m:ctrlPr>
                                  <a:rPr lang="it-IT" i="1" smtClean="0">
                                    <a:latin typeface="Cambria Math" panose="02040503050406030204" pitchFamily="18" charset="0"/>
                                  </a:rPr>
                                </m:ctrlPr>
                              </m:sSubPr>
                              <m:e>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𝜋𝜔</m:t>
                                </m:r>
                              </m:e>
                              <m:sub>
                                <m:r>
                                  <a:rPr lang="it-IT" b="0" i="1" smtClean="0">
                                    <a:latin typeface="Cambria Math" panose="02040503050406030204" pitchFamily="18" charset="0"/>
                                    <a:ea typeface="Cambria Math" panose="02040503050406030204" pitchFamily="18" charset="0"/>
                                  </a:rPr>
                                  <m:t>𝑝𝑢𝑚𝑝</m:t>
                                </m:r>
                              </m:sub>
                            </m:sSub>
                            <m:r>
                              <a:rPr lang="it-IT" b="0" i="1" smtClean="0">
                                <a:latin typeface="Cambria Math" panose="02040503050406030204" pitchFamily="18" charset="0"/>
                              </a:rPr>
                              <m:t>𝑡</m:t>
                            </m:r>
                          </m:e>
                        </m:d>
                      </m:e>
                    </m:func>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𝑉</m:t>
                        </m:r>
                      </m:e>
                      <m:sub>
                        <m:r>
                          <a:rPr lang="it-IT" i="1">
                            <a:latin typeface="Cambria Math" panose="02040503050406030204" pitchFamily="18" charset="0"/>
                          </a:rPr>
                          <m:t>𝑠𝑖𝑔𝑛</m:t>
                        </m:r>
                      </m:sub>
                    </m:sSub>
                    <m:func>
                      <m:funcPr>
                        <m:ctrlPr>
                          <a:rPr lang="it-IT" i="1">
                            <a:latin typeface="Cambria Math" panose="02040503050406030204" pitchFamily="18" charset="0"/>
                          </a:rPr>
                        </m:ctrlPr>
                      </m:funcPr>
                      <m:fName>
                        <m:r>
                          <m:rPr>
                            <m:sty m:val="p"/>
                          </m:rPr>
                          <a:rPr lang="it-IT">
                            <a:latin typeface="Cambria Math" panose="02040503050406030204" pitchFamily="18" charset="0"/>
                          </a:rPr>
                          <m:t>sin</m:t>
                        </m:r>
                      </m:fName>
                      <m:e>
                        <m:d>
                          <m:dPr>
                            <m:ctrlPr>
                              <a:rPr lang="it-IT" i="1">
                                <a:latin typeface="Cambria Math" panose="02040503050406030204" pitchFamily="18" charset="0"/>
                              </a:rPr>
                            </m:ctrlPr>
                          </m:dPr>
                          <m:e>
                            <m:r>
                              <a:rPr lang="it-IT" i="1">
                                <a:latin typeface="Cambria Math" panose="02040503050406030204" pitchFamily="18" charset="0"/>
                              </a:rPr>
                              <m:t>2</m:t>
                            </m:r>
                            <m:r>
                              <a:rPr lang="it-IT" i="1">
                                <a:latin typeface="Cambria Math" panose="02040503050406030204" pitchFamily="18" charset="0"/>
                                <a:ea typeface="Cambria Math" panose="02040503050406030204" pitchFamily="18" charset="0"/>
                              </a:rPr>
                              <m:t>𝜋</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ea typeface="Cambria Math" panose="02040503050406030204" pitchFamily="18" charset="0"/>
                                  </a:rPr>
                                  <m:t>𝑠𝑖𝑔𝑛</m:t>
                                </m:r>
                              </m:sub>
                            </m:sSub>
                            <m:r>
                              <a:rPr lang="it-IT" i="1">
                                <a:latin typeface="Cambria Math" panose="02040503050406030204" pitchFamily="18" charset="0"/>
                              </a:rPr>
                              <m:t>𝑡</m:t>
                            </m:r>
                          </m:e>
                        </m:d>
                      </m:e>
                    </m:func>
                  </m:oMath>
                </a14:m>
                <a:endParaRPr lang="it-IT" dirty="0"/>
              </a:p>
              <a:p>
                <a:endParaRPr lang="it-IT" dirty="0"/>
              </a:p>
              <a:p>
                <a:r>
                  <a:rPr lang="it-IT" dirty="0" err="1"/>
                  <a:t>where</a:t>
                </a:r>
                <a:r>
                  <a:rPr lang="it-IT" dirty="0"/>
                  <a:t>    </a:t>
                </a:r>
                <a14:m>
                  <m:oMath xmlns:m="http://schemas.openxmlformats.org/officeDocument/2006/math">
                    <m:r>
                      <a:rPr lang="it-IT" b="0" i="1" smtClean="0">
                        <a:latin typeface="Cambria Math" panose="02040503050406030204" pitchFamily="18" charset="0"/>
                      </a:rPr>
                      <m:t>𝑉</m:t>
                    </m:r>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𝑖</m:t>
                            </m:r>
                          </m:sub>
                        </m:sSub>
                        <m:r>
                          <a:rPr lang="it-IT" b="0" i="1" smtClean="0">
                            <a:latin typeface="Cambria Math" panose="02040503050406030204" pitchFamily="18" charset="0"/>
                          </a:rPr>
                          <m:t>0.001</m:t>
                        </m:r>
                      </m:e>
                    </m:rad>
                    <m:sSup>
                      <m:sSupPr>
                        <m:ctrlPr>
                          <a:rPr lang="it-IT" b="0" i="1" smtClean="0">
                            <a:latin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rPr>
                          <m:t>10</m:t>
                        </m:r>
                      </m:e>
                      <m:sup>
                        <m:f>
                          <m:fPr>
                            <m:ctrlPr>
                              <a:rPr lang="it-IT" b="0" i="1" smtClean="0">
                                <a:latin typeface="Cambria Math" panose="02040503050406030204" pitchFamily="18" charset="0"/>
                              </a:rPr>
                            </m:ctrlPr>
                          </m:fPr>
                          <m:num>
                            <m:r>
                              <a:rPr lang="it-IT" b="0" i="1" smtClean="0">
                                <a:latin typeface="Cambria Math" panose="02040503050406030204" pitchFamily="18" charset="0"/>
                              </a:rPr>
                              <m:t>𝑃</m:t>
                            </m:r>
                          </m:num>
                          <m:den>
                            <m:r>
                              <a:rPr lang="it-IT" b="0" i="1" smtClean="0">
                                <a:latin typeface="Cambria Math" panose="02040503050406030204" pitchFamily="18" charset="0"/>
                              </a:rPr>
                              <m:t>20</m:t>
                            </m:r>
                          </m:den>
                        </m:f>
                      </m:sup>
                    </m:sSup>
                  </m:oMath>
                </a14:m>
                <a:r>
                  <a:rPr lang="it-IT" dirty="0"/>
                  <a:t>.</a:t>
                </a:r>
              </a:p>
              <a:p>
                <a:endParaRPr lang="it-IT" dirty="0"/>
              </a:p>
              <a:p>
                <a:r>
                  <a:rPr lang="en-GB" dirty="0"/>
                  <a:t>The </a:t>
                </a:r>
                <a:r>
                  <a:rPr lang="en-GB" b="1" dirty="0"/>
                  <a:t>gain</a:t>
                </a:r>
                <a:r>
                  <a:rPr lang="en-GB" dirty="0"/>
                  <a:t> is calculated as </a:t>
                </a:r>
                <a14:m>
                  <m:oMath xmlns:m="http://schemas.openxmlformats.org/officeDocument/2006/math">
                    <m:r>
                      <a:rPr lang="it-IT" b="1" i="1">
                        <a:latin typeface="Cambria Math" panose="02040503050406030204" pitchFamily="18" charset="0"/>
                      </a:rPr>
                      <m:t>𝑮𝒂𝒊𝒏</m:t>
                    </m:r>
                    <m:r>
                      <a:rPr lang="it-IT" b="1" i="1">
                        <a:latin typeface="Cambria Math" panose="02040503050406030204" pitchFamily="18" charset="0"/>
                      </a:rPr>
                      <m:t>=</m:t>
                    </m:r>
                    <m:r>
                      <a:rPr lang="it-IT" b="1" i="1">
                        <a:latin typeface="Cambria Math" panose="02040503050406030204" pitchFamily="18" charset="0"/>
                      </a:rPr>
                      <m:t>𝟐𝟎</m:t>
                    </m:r>
                    <m:func>
                      <m:funcPr>
                        <m:ctrlPr>
                          <a:rPr lang="it-IT" b="1" i="1">
                            <a:latin typeface="Cambria Math" panose="02040503050406030204" pitchFamily="18" charset="0"/>
                          </a:rPr>
                        </m:ctrlPr>
                      </m:funcPr>
                      <m:fName>
                        <m:sSub>
                          <m:sSubPr>
                            <m:ctrlPr>
                              <a:rPr lang="it-IT" b="1" i="1">
                                <a:latin typeface="Cambria Math" panose="02040503050406030204" pitchFamily="18" charset="0"/>
                              </a:rPr>
                            </m:ctrlPr>
                          </m:sSubPr>
                          <m:e>
                            <m:r>
                              <a:rPr lang="it-IT" b="1">
                                <a:latin typeface="Cambria Math" panose="02040503050406030204" pitchFamily="18" charset="0"/>
                              </a:rPr>
                              <m:t>𝐥𝐨𝐠</m:t>
                            </m:r>
                          </m:e>
                          <m:sub>
                            <m:r>
                              <a:rPr lang="it-IT" b="1" i="1">
                                <a:latin typeface="Cambria Math" panose="02040503050406030204" pitchFamily="18" charset="0"/>
                              </a:rPr>
                              <m:t>𝟏𝟎</m:t>
                            </m:r>
                          </m:sub>
                        </m:sSub>
                      </m:fName>
                      <m:e>
                        <m:d>
                          <m:dPr>
                            <m:ctrlPr>
                              <a:rPr lang="it-IT" b="1" i="1" smtClean="0">
                                <a:latin typeface="Cambria Math" panose="02040503050406030204" pitchFamily="18" charset="0"/>
                              </a:rPr>
                            </m:ctrlPr>
                          </m:dPr>
                          <m:e>
                            <m:f>
                              <m:fPr>
                                <m:ctrlPr>
                                  <a:rPr lang="it-IT" b="1" i="1">
                                    <a:latin typeface="Cambria Math" panose="02040503050406030204" pitchFamily="18" charset="0"/>
                                  </a:rPr>
                                </m:ctrlPr>
                              </m:fPr>
                              <m:num>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a:latin typeface="Cambria Math" panose="02040503050406030204" pitchFamily="18" charset="0"/>
                                      </a:rPr>
                                      <m:t>𝒐𝒖𝒕</m:t>
                                    </m:r>
                                  </m:sub>
                                </m:sSub>
                              </m:num>
                              <m:den>
                                <m:sSub>
                                  <m:sSubPr>
                                    <m:ctrlPr>
                                      <a:rPr lang="it-IT" b="1" i="1">
                                        <a:latin typeface="Cambria Math" panose="02040503050406030204" pitchFamily="18" charset="0"/>
                                      </a:rPr>
                                    </m:ctrlPr>
                                  </m:sSubPr>
                                  <m:e>
                                    <m:r>
                                      <a:rPr lang="it-IT" b="1" i="1">
                                        <a:latin typeface="Cambria Math" panose="02040503050406030204" pitchFamily="18" charset="0"/>
                                      </a:rPr>
                                      <m:t>𝑽</m:t>
                                    </m:r>
                                  </m:e>
                                  <m:sub>
                                    <m:r>
                                      <a:rPr lang="it-IT" b="1" i="1">
                                        <a:latin typeface="Cambria Math" panose="02040503050406030204" pitchFamily="18" charset="0"/>
                                      </a:rPr>
                                      <m:t>𝒔𝒊𝒈𝒏</m:t>
                                    </m:r>
                                  </m:sub>
                                </m:sSub>
                              </m:den>
                            </m:f>
                          </m:e>
                        </m:d>
                      </m:e>
                    </m:func>
                    <m:r>
                      <a:rPr lang="it-IT" b="1" i="1">
                        <a:latin typeface="Cambria Math" panose="02040503050406030204" pitchFamily="18" charset="0"/>
                      </a:rPr>
                      <m:t> </m:t>
                    </m:r>
                    <m:r>
                      <a:rPr lang="it-IT" b="1">
                        <a:latin typeface="Cambria Math" panose="02040503050406030204" pitchFamily="18" charset="0"/>
                      </a:rPr>
                      <m:t>𝐝𝐁</m:t>
                    </m:r>
                    <m:r>
                      <a:rPr lang="it-IT">
                        <a:latin typeface="Cambria Math" panose="02040503050406030204" pitchFamily="18" charset="0"/>
                      </a:rPr>
                      <m:t>.</m:t>
                    </m:r>
                  </m:oMath>
                </a14:m>
                <a:endParaRPr lang="en-GB" dirty="0"/>
              </a:p>
            </p:txBody>
          </p:sp>
        </mc:Choice>
        <mc:Fallback xmlns="">
          <p:sp>
            <p:nvSpPr>
              <p:cNvPr id="6" name="CasellaDiTesto 5">
                <a:extLst>
                  <a:ext uri="{FF2B5EF4-FFF2-40B4-BE49-F238E27FC236}">
                    <a16:creationId xmlns:a16="http://schemas.microsoft.com/office/drawing/2014/main" id="{043FD2A1-300A-4AE0-817A-3D7B7A25ECD3}"/>
                  </a:ext>
                </a:extLst>
              </p:cNvPr>
              <p:cNvSpPr txBox="1">
                <a:spLocks noRot="1" noChangeAspect="1" noMove="1" noResize="1" noEditPoints="1" noAdjustHandles="1" noChangeArrowheads="1" noChangeShapeType="1" noTextEdit="1"/>
              </p:cNvSpPr>
              <p:nvPr/>
            </p:nvSpPr>
            <p:spPr>
              <a:xfrm>
                <a:off x="88490" y="988709"/>
                <a:ext cx="10823350" cy="2440412"/>
              </a:xfrm>
              <a:prstGeom prst="rect">
                <a:avLst/>
              </a:prstGeom>
              <a:blipFill>
                <a:blip r:embed="rId3"/>
                <a:stretch>
                  <a:fillRect/>
                </a:stretch>
              </a:blipFill>
            </p:spPr>
            <p:txBody>
              <a:bodyPr/>
              <a:lstStyle/>
              <a:p>
                <a:r>
                  <a:rPr lang="en-GB">
                    <a:noFill/>
                  </a:rPr>
                  <a:t> </a:t>
                </a:r>
              </a:p>
            </p:txBody>
          </p:sp>
        </mc:Fallback>
      </mc:AlternateContent>
      <p:pic>
        <p:nvPicPr>
          <p:cNvPr id="8" name="Immagine 7">
            <a:extLst>
              <a:ext uri="{FF2B5EF4-FFF2-40B4-BE49-F238E27FC236}">
                <a16:creationId xmlns:a16="http://schemas.microsoft.com/office/drawing/2014/main" id="{3CA89CAA-89C6-96AD-EC39-BA18F91FAE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03258" y="1871297"/>
            <a:ext cx="3254400" cy="1851023"/>
          </a:xfrm>
          <a:prstGeom prst="rect">
            <a:avLst/>
          </a:prstGeom>
          <a:effectLst>
            <a:glow rad="101600">
              <a:srgbClr val="FE9B05">
                <a:alpha val="40000"/>
              </a:srgbClr>
            </a:glow>
          </a:effectLst>
        </p:spPr>
      </p:pic>
      <mc:AlternateContent xmlns:mc="http://schemas.openxmlformats.org/markup-compatibility/2006" xmlns:a14="http://schemas.microsoft.com/office/drawing/2010/main">
        <mc:Choice Requires="a14">
          <p:graphicFrame>
            <p:nvGraphicFramePr>
              <p:cNvPr id="3" name="Tabella 3">
                <a:extLst>
                  <a:ext uri="{FF2B5EF4-FFF2-40B4-BE49-F238E27FC236}">
                    <a16:creationId xmlns:a16="http://schemas.microsoft.com/office/drawing/2014/main" id="{DF0FAC04-E8E5-35D0-7501-60FDC80BC044}"/>
                  </a:ext>
                </a:extLst>
              </p:cNvPr>
              <p:cNvGraphicFramePr>
                <a:graphicFrameLocks noGrp="1"/>
              </p:cNvGraphicFramePr>
              <p:nvPr>
                <p:extLst>
                  <p:ext uri="{D42A27DB-BD31-4B8C-83A1-F6EECF244321}">
                    <p14:modId xmlns:p14="http://schemas.microsoft.com/office/powerpoint/2010/main" val="1238048619"/>
                  </p:ext>
                </p:extLst>
              </p:nvPr>
            </p:nvGraphicFramePr>
            <p:xfrm>
              <a:off x="50199" y="3969299"/>
              <a:ext cx="8376017" cy="150431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566600">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446467">
                      <a:extLst>
                        <a:ext uri="{9D8B030D-6E8A-4147-A177-3AD203B41FA5}">
                          <a16:colId xmlns:a16="http://schemas.microsoft.com/office/drawing/2014/main" val="3452827648"/>
                        </a:ext>
                      </a:extLst>
                    </a:gridCol>
                    <a:gridCol w="1707892">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𝟕𝟎</m:t>
                                    </m:r>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 ÷−</m:t>
                                    </m:r>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𝟓𝟎</m:t>
                                    </m:r>
                                  </m:e>
                                </m:d>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r h="370840">
                    <a:tc>
                      <a:txBody>
                        <a:bodyPr/>
                        <a:lstStyle/>
                        <a:p>
                          <a:pPr algn="ctr"/>
                          <a:r>
                            <a:rPr lang="it-IT" b="1" dirty="0"/>
                            <a:t>2)</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𝟔𝟎</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007635"/>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007635"/>
                                        </a:solidFill>
                                        <a:effectLst>
                                          <a:outerShdw blurRad="38100" dist="38100" dir="2700000" algn="tl">
                                            <a:srgbClr val="000000">
                                              <a:alpha val="43137"/>
                                            </a:srgbClr>
                                          </a:outerShdw>
                                        </a:effectLst>
                                        <a:latin typeface="Cambria Math" panose="02040503050406030204" pitchFamily="18" charset="0"/>
                                      </a:rPr>
                                      <m:t>𝟏</m:t>
                                    </m:r>
                                    <m:r>
                                      <a:rPr lang="it-IT" b="1" i="1">
                                        <a:solidFill>
                                          <a:srgbClr val="007635"/>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007635"/>
                                        </a:solidFill>
                                        <a:effectLst>
                                          <a:outerShdw blurRad="38100" dist="38100" dir="2700000" algn="tl">
                                            <a:srgbClr val="000000">
                                              <a:alpha val="43137"/>
                                            </a:srgbClr>
                                          </a:outerShdw>
                                        </a:effectLst>
                                        <a:latin typeface="Cambria Math" panose="02040503050406030204" pitchFamily="18" charset="0"/>
                                      </a:rPr>
                                      <m:t>𝟐𝟕</m:t>
                                    </m:r>
                                  </m:e>
                                </m:d>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799555"/>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𝟔𝟎</m:t>
                                </m:r>
                              </m:oMath>
                            </m:oMathPara>
                          </a14:m>
                          <a:endParaRPr lang="en-GB" dirty="0"/>
                        </a:p>
                      </a:txBody>
                      <a:tcP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𝟔</m:t>
                                </m:r>
                              </m:oMath>
                            </m:oMathPara>
                          </a14:m>
                          <a:endParaRPr lang="en-GB" dirty="0"/>
                        </a:p>
                      </a:txBody>
                      <a:tcP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𝟎</m:t>
                                    </m:r>
                                    <m:r>
                                      <a:rPr lang="it-IT"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𝟐𝟓</m:t>
                                    </m:r>
                                  </m:e>
                                </m:d>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oMath>
                            </m:oMathPara>
                          </a14:m>
                          <a:endParaRPr lang="en-GB"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068430"/>
                      </a:ext>
                    </a:extLst>
                  </a:tr>
                </a:tbl>
              </a:graphicData>
            </a:graphic>
          </p:graphicFrame>
        </mc:Choice>
        <mc:Fallback xmlns="">
          <p:graphicFrame>
            <p:nvGraphicFramePr>
              <p:cNvPr id="3" name="Tabella 3">
                <a:extLst>
                  <a:ext uri="{FF2B5EF4-FFF2-40B4-BE49-F238E27FC236}">
                    <a16:creationId xmlns:a16="http://schemas.microsoft.com/office/drawing/2014/main" id="{DF0FAC04-E8E5-35D0-7501-60FDC80BC044}"/>
                  </a:ext>
                </a:extLst>
              </p:cNvPr>
              <p:cNvGraphicFramePr>
                <a:graphicFrameLocks noGrp="1"/>
              </p:cNvGraphicFramePr>
              <p:nvPr>
                <p:extLst>
                  <p:ext uri="{D42A27DB-BD31-4B8C-83A1-F6EECF244321}">
                    <p14:modId xmlns:p14="http://schemas.microsoft.com/office/powerpoint/2010/main" val="1238048619"/>
                  </p:ext>
                </p:extLst>
              </p:nvPr>
            </p:nvGraphicFramePr>
            <p:xfrm>
              <a:off x="50199" y="3969299"/>
              <a:ext cx="8376017" cy="150431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566600">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446467">
                      <a:extLst>
                        <a:ext uri="{9D8B030D-6E8A-4147-A177-3AD203B41FA5}">
                          <a16:colId xmlns:a16="http://schemas.microsoft.com/office/drawing/2014/main" val="3452827648"/>
                        </a:ext>
                      </a:extLst>
                    </a:gridCol>
                    <a:gridCol w="1707892">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5"/>
                          <a:stretch>
                            <a:fillRect l="-39754" t="-6250" r="-434426" b="-320313"/>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5"/>
                          <a:stretch>
                            <a:fillRect l="-134252" t="-6250" r="-317323" b="-320313"/>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5"/>
                          <a:stretch>
                            <a:fillRect l="-223684" t="-6250" r="-203008" b="-320313"/>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5"/>
                          <a:stretch>
                            <a:fillRect l="-361765" t="-6250" r="-126891" b="-320313"/>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5"/>
                          <a:stretch>
                            <a:fillRect l="-392500" t="-6250" r="-7857" b="-320313"/>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5"/>
                          <a:stretch>
                            <a:fillRect l="-39754" t="-111475" r="-434426" b="-236066"/>
                          </a:stretch>
                        </a:blipFill>
                      </a:tcPr>
                    </a:tc>
                    <a:tc>
                      <a:txBody>
                        <a:bodyPr/>
                        <a:lstStyle/>
                        <a:p>
                          <a:endParaRPr lang="en-US"/>
                        </a:p>
                      </a:txBody>
                      <a:tcPr>
                        <a:blipFill>
                          <a:blip r:embed="rId5"/>
                          <a:stretch>
                            <a:fillRect l="-134252" t="-111475" r="-317323" b="-236066"/>
                          </a:stretch>
                        </a:blipFill>
                      </a:tcPr>
                    </a:tc>
                    <a:tc>
                      <a:txBody>
                        <a:bodyPr/>
                        <a:lstStyle/>
                        <a:p>
                          <a:endParaRPr lang="en-US"/>
                        </a:p>
                      </a:txBody>
                      <a:tcPr>
                        <a:blipFill>
                          <a:blip r:embed="rId5"/>
                          <a:stretch>
                            <a:fillRect l="-223684" t="-111475" r="-203008" b="-236066"/>
                          </a:stretch>
                        </a:blipFill>
                      </a:tcPr>
                    </a:tc>
                    <a:tc>
                      <a:txBody>
                        <a:bodyPr/>
                        <a:lstStyle/>
                        <a:p>
                          <a:endParaRPr lang="en-US"/>
                        </a:p>
                      </a:txBody>
                      <a:tcPr>
                        <a:blipFill>
                          <a:blip r:embed="rId5"/>
                          <a:stretch>
                            <a:fillRect l="-361765" t="-111475" r="-126891" b="-236066"/>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5"/>
                          <a:stretch>
                            <a:fillRect l="-392500" t="-111475" r="-7857" b="-236066"/>
                          </a:stretch>
                        </a:blipFill>
                      </a:tcPr>
                    </a:tc>
                    <a:extLst>
                      <a:ext uri="{0D108BD9-81ED-4DB2-BD59-A6C34878D82A}">
                        <a16:rowId xmlns:a16="http://schemas.microsoft.com/office/drawing/2014/main" val="3521039306"/>
                      </a:ext>
                    </a:extLst>
                  </a:tr>
                  <a:tr h="370840">
                    <a:tc>
                      <a:txBody>
                        <a:bodyPr/>
                        <a:lstStyle/>
                        <a:p>
                          <a:pPr algn="ctr"/>
                          <a:r>
                            <a:rPr lang="it-IT" b="1" dirty="0"/>
                            <a:t>2)</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5"/>
                          <a:stretch>
                            <a:fillRect l="-39754" t="-211475" r="-434426" b="-136066"/>
                          </a:stretch>
                        </a:blipFill>
                      </a:tcPr>
                    </a:tc>
                    <a:tc>
                      <a:txBody>
                        <a:bodyPr/>
                        <a:lstStyle/>
                        <a:p>
                          <a:endParaRPr lang="en-US"/>
                        </a:p>
                      </a:txBody>
                      <a:tcPr>
                        <a:blipFill>
                          <a:blip r:embed="rId5"/>
                          <a:stretch>
                            <a:fillRect l="-134252" t="-211475" r="-317323" b="-136066"/>
                          </a:stretch>
                        </a:blipFill>
                      </a:tcPr>
                    </a:tc>
                    <a:tc>
                      <a:txBody>
                        <a:bodyPr/>
                        <a:lstStyle/>
                        <a:p>
                          <a:endParaRPr lang="en-US"/>
                        </a:p>
                      </a:txBody>
                      <a:tcPr>
                        <a:blipFill>
                          <a:blip r:embed="rId5"/>
                          <a:stretch>
                            <a:fillRect l="-223684" t="-211475" r="-203008" b="-136066"/>
                          </a:stretch>
                        </a:blipFill>
                      </a:tcPr>
                    </a:tc>
                    <a:tc>
                      <a:txBody>
                        <a:bodyPr/>
                        <a:lstStyle/>
                        <a:p>
                          <a:endParaRPr lang="en-US"/>
                        </a:p>
                      </a:txBody>
                      <a:tcPr>
                        <a:blipFill>
                          <a:blip r:embed="rId5"/>
                          <a:stretch>
                            <a:fillRect l="-361765" t="-211475" r="-126891" b="-136066"/>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5"/>
                          <a:stretch>
                            <a:fillRect l="-392500" t="-211475" r="-7857" b="-136066"/>
                          </a:stretch>
                        </a:blipFill>
                      </a:tcPr>
                    </a:tc>
                    <a:extLst>
                      <a:ext uri="{0D108BD9-81ED-4DB2-BD59-A6C34878D82A}">
                        <a16:rowId xmlns:a16="http://schemas.microsoft.com/office/drawing/2014/main" val="133799555"/>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US"/>
                        </a:p>
                      </a:txBody>
                      <a:tcPr>
                        <a:lnB w="38100" cap="flat" cmpd="sng" algn="ctr">
                          <a:solidFill>
                            <a:schemeClr val="tx1"/>
                          </a:solidFill>
                          <a:prstDash val="solid"/>
                          <a:round/>
                          <a:headEnd type="none" w="med" len="med"/>
                          <a:tailEnd type="none" w="med" len="med"/>
                        </a:lnB>
                        <a:blipFill>
                          <a:blip r:embed="rId5"/>
                          <a:stretch>
                            <a:fillRect l="-39754" t="-311475" r="-434426" b="-36066"/>
                          </a:stretch>
                        </a:blipFill>
                      </a:tcPr>
                    </a:tc>
                    <a:tc>
                      <a:txBody>
                        <a:bodyPr/>
                        <a:lstStyle/>
                        <a:p>
                          <a:endParaRPr lang="en-US"/>
                        </a:p>
                      </a:txBody>
                      <a:tcPr>
                        <a:lnB w="38100" cap="flat" cmpd="sng" algn="ctr">
                          <a:solidFill>
                            <a:schemeClr val="tx1"/>
                          </a:solidFill>
                          <a:prstDash val="solid"/>
                          <a:round/>
                          <a:headEnd type="none" w="med" len="med"/>
                          <a:tailEnd type="none" w="med" len="med"/>
                        </a:lnB>
                        <a:blipFill>
                          <a:blip r:embed="rId5"/>
                          <a:stretch>
                            <a:fillRect l="-134252" t="-311475" r="-317323" b="-36066"/>
                          </a:stretch>
                        </a:blipFill>
                      </a:tcPr>
                    </a:tc>
                    <a:tc>
                      <a:txBody>
                        <a:bodyPr/>
                        <a:lstStyle/>
                        <a:p>
                          <a:endParaRPr lang="en-US"/>
                        </a:p>
                      </a:txBody>
                      <a:tcPr>
                        <a:lnB w="38100" cap="flat" cmpd="sng" algn="ctr">
                          <a:solidFill>
                            <a:schemeClr val="tx1"/>
                          </a:solidFill>
                          <a:prstDash val="solid"/>
                          <a:round/>
                          <a:headEnd type="none" w="med" len="med"/>
                          <a:tailEnd type="none" w="med" len="med"/>
                        </a:lnB>
                        <a:blipFill>
                          <a:blip r:embed="rId5"/>
                          <a:stretch>
                            <a:fillRect l="-223684" t="-311475" r="-203008" b="-36066"/>
                          </a:stretch>
                        </a:blipFill>
                      </a:tcPr>
                    </a:tc>
                    <a:tc>
                      <a:txBody>
                        <a:bodyPr/>
                        <a:lstStyle/>
                        <a:p>
                          <a:endParaRPr lang="en-US"/>
                        </a:p>
                      </a:txBody>
                      <a:tcPr>
                        <a:lnB w="38100" cap="flat" cmpd="sng" algn="ctr">
                          <a:solidFill>
                            <a:schemeClr val="tx1"/>
                          </a:solidFill>
                          <a:prstDash val="solid"/>
                          <a:round/>
                          <a:headEnd type="none" w="med" len="med"/>
                          <a:tailEnd type="none" w="med" len="med"/>
                        </a:lnB>
                        <a:blipFill>
                          <a:blip r:embed="rId5"/>
                          <a:stretch>
                            <a:fillRect l="-361765" t="-311475" r="-126891" b="-36066"/>
                          </a:stretch>
                        </a:blipFill>
                      </a:tcPr>
                    </a:tc>
                    <a:tc>
                      <a:txBody>
                        <a:bodyPr/>
                        <a:lstStyle/>
                        <a:p>
                          <a:endParaRPr lang="en-US"/>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blipFill>
                          <a:blip r:embed="rId5"/>
                          <a:stretch>
                            <a:fillRect l="-392500" t="-311475" r="-7857" b="-36066"/>
                          </a:stretch>
                        </a:blipFill>
                      </a:tcPr>
                    </a:tc>
                    <a:extLst>
                      <a:ext uri="{0D108BD9-81ED-4DB2-BD59-A6C34878D82A}">
                        <a16:rowId xmlns:a16="http://schemas.microsoft.com/office/drawing/2014/main" val="81606843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ella 3">
                <a:extLst>
                  <a:ext uri="{FF2B5EF4-FFF2-40B4-BE49-F238E27FC236}">
                    <a16:creationId xmlns:a16="http://schemas.microsoft.com/office/drawing/2014/main" id="{9E6879E0-B515-D94E-CEF3-CF2225D053EF}"/>
                  </a:ext>
                </a:extLst>
              </p:cNvPr>
              <p:cNvGraphicFramePr>
                <a:graphicFrameLocks noGrp="1"/>
              </p:cNvGraphicFramePr>
              <p:nvPr>
                <p:extLst>
                  <p:ext uri="{D42A27DB-BD31-4B8C-83A1-F6EECF244321}">
                    <p14:modId xmlns:p14="http://schemas.microsoft.com/office/powerpoint/2010/main" val="593879151"/>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𝟕𝟎</m:t>
                                    </m:r>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 ÷−</m:t>
                                    </m:r>
                                    <m:r>
                                      <a:rPr lang="it-IT" b="1" i="1" smtClean="0">
                                        <a:solidFill>
                                          <a:srgbClr val="0000FF"/>
                                        </a:solidFill>
                                        <a:effectLst>
                                          <a:outerShdw blurRad="38100" dist="38100" dir="2700000" algn="tl">
                                            <a:srgbClr val="000000">
                                              <a:alpha val="43137"/>
                                            </a:srgbClr>
                                          </a:outerShdw>
                                        </a:effectLst>
                                        <a:latin typeface="Cambria Math" panose="02040503050406030204" pitchFamily="18" charset="0"/>
                                      </a:rPr>
                                      <m:t>𝟓𝟎</m:t>
                                    </m:r>
                                  </m:e>
                                </m:d>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p:graphicFrame>
            <p:nvGraphicFramePr>
              <p:cNvPr id="12" name="Tabella 3">
                <a:extLst>
                  <a:ext uri="{FF2B5EF4-FFF2-40B4-BE49-F238E27FC236}">
                    <a16:creationId xmlns:a16="http://schemas.microsoft.com/office/drawing/2014/main" id="{9E6879E0-B515-D94E-CEF3-CF2225D053EF}"/>
                  </a:ext>
                </a:extLst>
              </p:cNvPr>
              <p:cNvGraphicFramePr>
                <a:graphicFrameLocks noGrp="1"/>
              </p:cNvGraphicFramePr>
              <p:nvPr>
                <p:extLst>
                  <p:ext uri="{D42A27DB-BD31-4B8C-83A1-F6EECF244321}">
                    <p14:modId xmlns:p14="http://schemas.microsoft.com/office/powerpoint/2010/main" val="593879151"/>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6"/>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6"/>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6"/>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6"/>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6"/>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6"/>
                          <a:stretch>
                            <a:fillRect l="-30328" t="-113115" r="-411475" b="-32787"/>
                          </a:stretch>
                        </a:blipFill>
                      </a:tcPr>
                    </a:tc>
                    <a:tc>
                      <a:txBody>
                        <a:bodyPr/>
                        <a:lstStyle/>
                        <a:p>
                          <a:endParaRPr lang="en-US"/>
                        </a:p>
                      </a:txBody>
                      <a:tcPr>
                        <a:blipFill>
                          <a:blip r:embed="rId6"/>
                          <a:stretch>
                            <a:fillRect l="-125197" t="-113115" r="-295276" b="-32787"/>
                          </a:stretch>
                        </a:blipFill>
                      </a:tcPr>
                    </a:tc>
                    <a:tc>
                      <a:txBody>
                        <a:bodyPr/>
                        <a:lstStyle/>
                        <a:p>
                          <a:endParaRPr lang="en-US"/>
                        </a:p>
                      </a:txBody>
                      <a:tcPr>
                        <a:blipFill>
                          <a:blip r:embed="rId6"/>
                          <a:stretch>
                            <a:fillRect l="-215038" t="-113115" r="-181955" b="-32787"/>
                          </a:stretch>
                        </a:blipFill>
                      </a:tcPr>
                    </a:tc>
                    <a:tc>
                      <a:txBody>
                        <a:bodyPr/>
                        <a:lstStyle/>
                        <a:p>
                          <a:endParaRPr lang="en-US"/>
                        </a:p>
                      </a:txBody>
                      <a:tcPr>
                        <a:blipFill>
                          <a:blip r:embed="rId6"/>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6"/>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spTree>
    <p:extLst>
      <p:ext uri="{BB962C8B-B14F-4D97-AF65-F5344CB8AC3E}">
        <p14:creationId xmlns:p14="http://schemas.microsoft.com/office/powerpoint/2010/main" val="420566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𝟕𝟎</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𝟓𝟎</m:t>
                                    </m:r>
                                  </m:e>
                                </m:d>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𝟏𝟕</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extLst>
                  <p:ext uri="{D42A27DB-BD31-4B8C-83A1-F6EECF244321}">
                    <p14:modId xmlns:p14="http://schemas.microsoft.com/office/powerpoint/2010/main" val="136110180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4"/>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4"/>
                          <a:stretch>
                            <a:fillRect l="-30328" t="-113115" r="-411475" b="-32787"/>
                          </a:stretch>
                        </a:blipFill>
                      </a:tcPr>
                    </a:tc>
                    <a:tc>
                      <a:txBody>
                        <a:bodyPr/>
                        <a:lstStyle/>
                        <a:p>
                          <a:endParaRPr lang="en-US"/>
                        </a:p>
                      </a:txBody>
                      <a:tcPr>
                        <a:blipFill>
                          <a:blip r:embed="rId4"/>
                          <a:stretch>
                            <a:fillRect l="-125197" t="-113115" r="-295276" b="-32787"/>
                          </a:stretch>
                        </a:blipFill>
                      </a:tcPr>
                    </a:tc>
                    <a:tc>
                      <a:txBody>
                        <a:bodyPr/>
                        <a:lstStyle/>
                        <a:p>
                          <a:endParaRPr lang="en-US"/>
                        </a:p>
                      </a:txBody>
                      <a:tcPr>
                        <a:blipFill>
                          <a:blip r:embed="rId4"/>
                          <a:stretch>
                            <a:fillRect l="-215038" t="-113115" r="-181955" b="-32787"/>
                          </a:stretch>
                        </a:blipFill>
                      </a:tcPr>
                    </a:tc>
                    <a:tc>
                      <a:txBody>
                        <a:bodyPr/>
                        <a:lstStyle/>
                        <a:p>
                          <a:endParaRPr lang="en-US"/>
                        </a:p>
                      </a:txBody>
                      <a:tcPr>
                        <a:blipFill>
                          <a:blip r:embed="rId4"/>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4"/>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03258" y="1871297"/>
            <a:ext cx="3255942" cy="3743484"/>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Titolo 1">
            <a:extLst>
              <a:ext uri="{FF2B5EF4-FFF2-40B4-BE49-F238E27FC236}">
                <a16:creationId xmlns:a16="http://schemas.microsoft.com/office/drawing/2014/main" id="{54A33AD7-3817-0E9A-FB7E-D4A09E22DDAD}"/>
              </a:ext>
            </a:extLst>
          </p:cNvPr>
          <p:cNvSpPr txBox="1">
            <a:spLocks/>
          </p:cNvSpPr>
          <p:nvPr/>
        </p:nvSpPr>
        <p:spPr>
          <a:xfrm>
            <a:off x="4184" y="126942"/>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en-GB" sz="2800" b="1" i="1"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a:t>
            </a:r>
            <a:r>
              <a:rPr kumimoji="0" lang="en-GB" sz="2800" b="1" i="0" u="none" strike="noStrike" kern="1200" cap="none" spc="0" normalizeH="0" baseline="-2500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pump</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grpSp>
        <p:nvGrpSpPr>
          <p:cNvPr id="9" name="Gruppo 8">
            <a:extLst>
              <a:ext uri="{FF2B5EF4-FFF2-40B4-BE49-F238E27FC236}">
                <a16:creationId xmlns:a16="http://schemas.microsoft.com/office/drawing/2014/main" id="{985EC8FF-0A8C-C347-D50B-A90AF651B843}"/>
              </a:ext>
            </a:extLst>
          </p:cNvPr>
          <p:cNvGrpSpPr/>
          <p:nvPr/>
        </p:nvGrpSpPr>
        <p:grpSpPr>
          <a:xfrm>
            <a:off x="259643" y="3577161"/>
            <a:ext cx="6696146" cy="1473767"/>
            <a:chOff x="3842885" y="5016127"/>
            <a:chExt cx="7760847" cy="1708096"/>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062" b="11610"/>
            <a:stretch/>
          </p:blipFill>
          <p:spPr>
            <a:xfrm>
              <a:off x="3842885" y="5016127"/>
              <a:ext cx="7760847" cy="1708096"/>
            </a:xfrm>
            <a:prstGeom prst="rect">
              <a:avLst/>
            </a:prstGeom>
          </p:spPr>
        </p:pic>
        <p:sp>
          <p:nvSpPr>
            <p:cNvPr id="11" name="CasellaDiTesto 10">
              <a:extLst>
                <a:ext uri="{FF2B5EF4-FFF2-40B4-BE49-F238E27FC236}">
                  <a16:creationId xmlns:a16="http://schemas.microsoft.com/office/drawing/2014/main" id="{F25AA6A1-F67D-B4E9-52C2-707035C5F82D}"/>
                </a:ext>
              </a:extLst>
            </p:cNvPr>
            <p:cNvSpPr txBox="1"/>
            <p:nvPr/>
          </p:nvSpPr>
          <p:spPr>
            <a:xfrm>
              <a:off x="7409177" y="6305018"/>
              <a:ext cx="428322" cy="369331"/>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79CC51C4-4944-DBD3-5777-60C1D5AC3FBA}"/>
                </a:ext>
              </a:extLst>
            </p:cNvPr>
            <p:cNvCxnSpPr>
              <a:cxnSpLocks/>
            </p:cNvCxnSpPr>
            <p:nvPr/>
          </p:nvCxnSpPr>
          <p:spPr>
            <a:xfrm>
              <a:off x="7620009" y="5070404"/>
              <a:ext cx="0" cy="1399994"/>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grpSp>
      <p:sp>
        <p:nvSpPr>
          <p:cNvPr id="3" name="Rettangolo con angoli arrotondati 2">
            <a:extLst>
              <a:ext uri="{FF2B5EF4-FFF2-40B4-BE49-F238E27FC236}">
                <a16:creationId xmlns:a16="http://schemas.microsoft.com/office/drawing/2014/main" id="{6B427F4B-D236-3919-1BBE-8BA3C2F05535}"/>
              </a:ext>
            </a:extLst>
          </p:cNvPr>
          <p:cNvSpPr/>
          <p:nvPr/>
        </p:nvSpPr>
        <p:spPr>
          <a:xfrm>
            <a:off x="9077202" y="1871296"/>
            <a:ext cx="292709" cy="3486011"/>
          </a:xfrm>
          <a:prstGeom prst="roundRect">
            <a:avLst/>
          </a:prstGeom>
          <a:solidFill>
            <a:schemeClr val="accent1">
              <a:alpha val="30000"/>
            </a:schemeClr>
          </a:solidFill>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86807" y="1372948"/>
            <a:ext cx="3519196" cy="2199498"/>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6560" y="1419924"/>
            <a:ext cx="3648059" cy="2253559"/>
          </a:xfrm>
          <a:prstGeom prst="rect">
            <a:avLst/>
          </a:prstGeom>
        </p:spPr>
      </p:pic>
      <mc:AlternateContent xmlns:mc="http://schemas.openxmlformats.org/markup-compatibility/2006">
        <mc:Choice xmlns:a14="http://schemas.microsoft.com/office/drawing/2010/main" Requires="a14">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1956980572"/>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solidFill>
                                      <a:srgbClr val="C0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C00000"/>
                                    </a:solidFill>
                                    <a:effectLst>
                                      <a:outerShdw blurRad="38100" dist="38100" dir="2700000" algn="tl">
                                        <a:srgbClr val="000000">
                                          <a:alpha val="43137"/>
                                        </a:srgbClr>
                                      </a:outerShdw>
                                    </a:effectLst>
                                    <a:latin typeface="Cambria Math" panose="02040503050406030204" pitchFamily="18" charset="0"/>
                                  </a:rPr>
                                  <m:t>𝟔𝟓</m:t>
                                </m:r>
                              </m:oMath>
                            </m:oMathPara>
                          </a14:m>
                          <a:endParaRPr lang="en-GB" dirty="0">
                            <a:solidFill>
                              <a:srgbClr val="C00000"/>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1956980572"/>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9"/>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9"/>
                          <a:stretch>
                            <a:fillRect l="-30328" t="-113115" r="-411475" b="-32787"/>
                          </a:stretch>
                        </a:blipFill>
                      </a:tcPr>
                    </a:tc>
                    <a:tc>
                      <a:txBody>
                        <a:bodyPr/>
                        <a:lstStyle/>
                        <a:p>
                          <a:endParaRPr lang="en-US"/>
                        </a:p>
                      </a:txBody>
                      <a:tcPr>
                        <a:blipFill>
                          <a:blip r:embed="rId9"/>
                          <a:stretch>
                            <a:fillRect l="-125197" t="-113115" r="-295276" b="-32787"/>
                          </a:stretch>
                        </a:blipFill>
                      </a:tcPr>
                    </a:tc>
                    <a:tc>
                      <a:txBody>
                        <a:bodyPr/>
                        <a:lstStyle/>
                        <a:p>
                          <a:endParaRPr lang="en-US"/>
                        </a:p>
                      </a:txBody>
                      <a:tcPr>
                        <a:blipFill>
                          <a:blip r:embed="rId9"/>
                          <a:stretch>
                            <a:fillRect l="-215038" t="-113115" r="-181955" b="-32787"/>
                          </a:stretch>
                        </a:blipFill>
                      </a:tcPr>
                    </a:tc>
                    <a:tc>
                      <a:txBody>
                        <a:bodyPr/>
                        <a:lstStyle/>
                        <a:p>
                          <a:endParaRPr lang="en-US"/>
                        </a:p>
                      </a:txBody>
                      <a:tcPr>
                        <a:blipFill>
                          <a:blip r:embed="rId9"/>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9"/>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grpSp>
        <p:nvGrpSpPr>
          <p:cNvPr id="14" name="Gruppo 13">
            <a:extLst>
              <a:ext uri="{FF2B5EF4-FFF2-40B4-BE49-F238E27FC236}">
                <a16:creationId xmlns:a16="http://schemas.microsoft.com/office/drawing/2014/main" id="{BE82139D-D988-2CEC-4C5E-B73B820BE837}"/>
              </a:ext>
            </a:extLst>
          </p:cNvPr>
          <p:cNvGrpSpPr/>
          <p:nvPr/>
        </p:nvGrpSpPr>
        <p:grpSpPr>
          <a:xfrm>
            <a:off x="281159" y="5017530"/>
            <a:ext cx="6674629" cy="2032427"/>
            <a:chOff x="281159" y="5017530"/>
            <a:chExt cx="6674629" cy="2032427"/>
          </a:xfrm>
        </p:grpSpPr>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098" b="-5889"/>
            <a:stretch/>
          </p:blipFill>
          <p:spPr>
            <a:xfrm>
              <a:off x="281159" y="5017530"/>
              <a:ext cx="6674629" cy="2032427"/>
            </a:xfrm>
            <a:prstGeom prst="rect">
              <a:avLst/>
            </a:prstGeom>
          </p:spPr>
        </p:pic>
        <p:sp>
          <p:nvSpPr>
            <p:cNvPr id="5" name="CasellaDiTesto 4">
              <a:extLst>
                <a:ext uri="{FF2B5EF4-FFF2-40B4-BE49-F238E27FC236}">
                  <a16:creationId xmlns:a16="http://schemas.microsoft.com/office/drawing/2014/main" id="{D361BDCC-2072-A464-1D1D-F80582D4E99F}"/>
                </a:ext>
              </a:extLst>
            </p:cNvPr>
            <p:cNvSpPr txBox="1"/>
            <p:nvPr/>
          </p:nvSpPr>
          <p:spPr>
            <a:xfrm rot="16200000">
              <a:off x="423557" y="5627604"/>
              <a:ext cx="279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endPar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90576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𝟕𝟎</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𝟓𝟎</m:t>
                                    </m:r>
                                  </m:e>
                                </m:d>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𝟏𝟕</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extLst>
                  <p:ext uri="{D42A27DB-BD31-4B8C-83A1-F6EECF244321}">
                    <p14:modId xmlns:p14="http://schemas.microsoft.com/office/powerpoint/2010/main" val="136110180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4"/>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4"/>
                          <a:stretch>
                            <a:fillRect l="-30328" t="-113115" r="-411475" b="-32787"/>
                          </a:stretch>
                        </a:blipFill>
                      </a:tcPr>
                    </a:tc>
                    <a:tc>
                      <a:txBody>
                        <a:bodyPr/>
                        <a:lstStyle/>
                        <a:p>
                          <a:endParaRPr lang="en-US"/>
                        </a:p>
                      </a:txBody>
                      <a:tcPr>
                        <a:blipFill>
                          <a:blip r:embed="rId4"/>
                          <a:stretch>
                            <a:fillRect l="-125197" t="-113115" r="-295276" b="-32787"/>
                          </a:stretch>
                        </a:blipFill>
                      </a:tcPr>
                    </a:tc>
                    <a:tc>
                      <a:txBody>
                        <a:bodyPr/>
                        <a:lstStyle/>
                        <a:p>
                          <a:endParaRPr lang="en-US"/>
                        </a:p>
                      </a:txBody>
                      <a:tcPr>
                        <a:blipFill>
                          <a:blip r:embed="rId4"/>
                          <a:stretch>
                            <a:fillRect l="-215038" t="-113115" r="-181955" b="-32787"/>
                          </a:stretch>
                        </a:blipFill>
                      </a:tcPr>
                    </a:tc>
                    <a:tc>
                      <a:txBody>
                        <a:bodyPr/>
                        <a:lstStyle/>
                        <a:p>
                          <a:endParaRPr lang="en-US"/>
                        </a:p>
                      </a:txBody>
                      <a:tcPr>
                        <a:blipFill>
                          <a:blip r:embed="rId4"/>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4"/>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03258" y="1871297"/>
            <a:ext cx="3255942" cy="3743484"/>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Titolo 1">
            <a:extLst>
              <a:ext uri="{FF2B5EF4-FFF2-40B4-BE49-F238E27FC236}">
                <a16:creationId xmlns:a16="http://schemas.microsoft.com/office/drawing/2014/main" id="{54A33AD7-3817-0E9A-FB7E-D4A09E22DDAD}"/>
              </a:ext>
            </a:extLst>
          </p:cNvPr>
          <p:cNvSpPr txBox="1">
            <a:spLocks/>
          </p:cNvSpPr>
          <p:nvPr/>
        </p:nvSpPr>
        <p:spPr>
          <a:xfrm>
            <a:off x="4184" y="126942"/>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en-GB" sz="2800" b="1" i="1"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a:t>
            </a:r>
            <a:r>
              <a:rPr kumimoji="0" lang="en-GB" sz="2800" b="1" i="0" u="none" strike="noStrike" kern="1200" cap="none" spc="0" normalizeH="0" baseline="-2500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pump</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grpSp>
        <p:nvGrpSpPr>
          <p:cNvPr id="9" name="Gruppo 8">
            <a:extLst>
              <a:ext uri="{FF2B5EF4-FFF2-40B4-BE49-F238E27FC236}">
                <a16:creationId xmlns:a16="http://schemas.microsoft.com/office/drawing/2014/main" id="{985EC8FF-0A8C-C347-D50B-A90AF651B843}"/>
              </a:ext>
            </a:extLst>
          </p:cNvPr>
          <p:cNvGrpSpPr/>
          <p:nvPr/>
        </p:nvGrpSpPr>
        <p:grpSpPr>
          <a:xfrm>
            <a:off x="259643" y="3577161"/>
            <a:ext cx="6696146" cy="1473767"/>
            <a:chOff x="3842885" y="5016127"/>
            <a:chExt cx="7760847" cy="1708096"/>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335" b="11335"/>
            <a:stretch/>
          </p:blipFill>
          <p:spPr>
            <a:xfrm>
              <a:off x="3842885" y="5016127"/>
              <a:ext cx="7760847" cy="1708096"/>
            </a:xfrm>
            <a:prstGeom prst="rect">
              <a:avLst/>
            </a:prstGeom>
          </p:spPr>
        </p:pic>
        <p:sp>
          <p:nvSpPr>
            <p:cNvPr id="11" name="CasellaDiTesto 10">
              <a:extLst>
                <a:ext uri="{FF2B5EF4-FFF2-40B4-BE49-F238E27FC236}">
                  <a16:creationId xmlns:a16="http://schemas.microsoft.com/office/drawing/2014/main" id="{F25AA6A1-F67D-B4E9-52C2-707035C5F82D}"/>
                </a:ext>
              </a:extLst>
            </p:cNvPr>
            <p:cNvSpPr txBox="1"/>
            <p:nvPr/>
          </p:nvSpPr>
          <p:spPr>
            <a:xfrm>
              <a:off x="7409177" y="6305018"/>
              <a:ext cx="428322" cy="369331"/>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79CC51C4-4944-DBD3-5777-60C1D5AC3FBA}"/>
                </a:ext>
              </a:extLst>
            </p:cNvPr>
            <p:cNvCxnSpPr>
              <a:cxnSpLocks/>
            </p:cNvCxnSpPr>
            <p:nvPr/>
          </p:nvCxnSpPr>
          <p:spPr>
            <a:xfrm>
              <a:off x="7620009" y="5070404"/>
              <a:ext cx="0" cy="1399994"/>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gr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86807" y="1372948"/>
            <a:ext cx="3519196" cy="2199497"/>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6560" y="1419924"/>
            <a:ext cx="3648059" cy="2253558"/>
          </a:xfrm>
          <a:prstGeom prst="rect">
            <a:avLst/>
          </a:prstGeom>
        </p:spPr>
      </p:pic>
      <mc:AlternateContent xmlns:mc="http://schemas.openxmlformats.org/markup-compatibility/2006">
        <mc:Choice xmlns:a14="http://schemas.microsoft.com/office/drawing/2010/main" Requires="a14">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4290929969"/>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solidFill>
                                      <a:srgbClr val="308596"/>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308596"/>
                                    </a:solidFill>
                                    <a:effectLst>
                                      <a:outerShdw blurRad="38100" dist="38100" dir="2700000" algn="tl">
                                        <a:srgbClr val="000000">
                                          <a:alpha val="43137"/>
                                        </a:srgbClr>
                                      </a:outerShdw>
                                    </a:effectLst>
                                    <a:latin typeface="Cambria Math" panose="02040503050406030204" pitchFamily="18" charset="0"/>
                                  </a:rPr>
                                  <m:t>𝟔𝟎</m:t>
                                </m:r>
                              </m:oMath>
                            </m:oMathPara>
                          </a14:m>
                          <a:endParaRPr lang="en-GB" dirty="0">
                            <a:solidFill>
                              <a:srgbClr val="308596"/>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4290929969"/>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9"/>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9"/>
                          <a:stretch>
                            <a:fillRect l="-30328" t="-113115" r="-411475" b="-32787"/>
                          </a:stretch>
                        </a:blipFill>
                      </a:tcPr>
                    </a:tc>
                    <a:tc>
                      <a:txBody>
                        <a:bodyPr/>
                        <a:lstStyle/>
                        <a:p>
                          <a:endParaRPr lang="en-US"/>
                        </a:p>
                      </a:txBody>
                      <a:tcPr>
                        <a:blipFill>
                          <a:blip r:embed="rId9"/>
                          <a:stretch>
                            <a:fillRect l="-125197" t="-113115" r="-295276" b="-32787"/>
                          </a:stretch>
                        </a:blipFill>
                      </a:tcPr>
                    </a:tc>
                    <a:tc>
                      <a:txBody>
                        <a:bodyPr/>
                        <a:lstStyle/>
                        <a:p>
                          <a:endParaRPr lang="en-US"/>
                        </a:p>
                      </a:txBody>
                      <a:tcPr>
                        <a:blipFill>
                          <a:blip r:embed="rId9"/>
                          <a:stretch>
                            <a:fillRect l="-215038" t="-113115" r="-181955" b="-32787"/>
                          </a:stretch>
                        </a:blipFill>
                      </a:tcPr>
                    </a:tc>
                    <a:tc>
                      <a:txBody>
                        <a:bodyPr/>
                        <a:lstStyle/>
                        <a:p>
                          <a:endParaRPr lang="en-US"/>
                        </a:p>
                      </a:txBody>
                      <a:tcPr>
                        <a:blipFill>
                          <a:blip r:embed="rId9"/>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9"/>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grpSp>
        <p:nvGrpSpPr>
          <p:cNvPr id="14" name="Gruppo 13">
            <a:extLst>
              <a:ext uri="{FF2B5EF4-FFF2-40B4-BE49-F238E27FC236}">
                <a16:creationId xmlns:a16="http://schemas.microsoft.com/office/drawing/2014/main" id="{BE82139D-D988-2CEC-4C5E-B73B820BE837}"/>
              </a:ext>
            </a:extLst>
          </p:cNvPr>
          <p:cNvGrpSpPr/>
          <p:nvPr/>
        </p:nvGrpSpPr>
        <p:grpSpPr>
          <a:xfrm>
            <a:off x="281159" y="4952982"/>
            <a:ext cx="6674629" cy="2032427"/>
            <a:chOff x="281159" y="5017530"/>
            <a:chExt cx="6674629" cy="2032427"/>
          </a:xfrm>
        </p:grpSpPr>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3493" b="-3493"/>
            <a:stretch/>
          </p:blipFill>
          <p:spPr>
            <a:xfrm>
              <a:off x="281159" y="5017530"/>
              <a:ext cx="6674629" cy="2032427"/>
            </a:xfrm>
            <a:prstGeom prst="rect">
              <a:avLst/>
            </a:prstGeom>
          </p:spPr>
        </p:pic>
        <p:sp>
          <p:nvSpPr>
            <p:cNvPr id="5" name="CasellaDiTesto 4">
              <a:extLst>
                <a:ext uri="{FF2B5EF4-FFF2-40B4-BE49-F238E27FC236}">
                  <a16:creationId xmlns:a16="http://schemas.microsoft.com/office/drawing/2014/main" id="{D361BDCC-2072-A464-1D1D-F80582D4E99F}"/>
                </a:ext>
              </a:extLst>
            </p:cNvPr>
            <p:cNvSpPr txBox="1"/>
            <p:nvPr/>
          </p:nvSpPr>
          <p:spPr>
            <a:xfrm rot="16200000">
              <a:off x="423557" y="5627604"/>
              <a:ext cx="279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endPar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5" name="Rettangolo con angoli arrotondati 14">
            <a:extLst>
              <a:ext uri="{FF2B5EF4-FFF2-40B4-BE49-F238E27FC236}">
                <a16:creationId xmlns:a16="http://schemas.microsoft.com/office/drawing/2014/main" id="{18623E68-924C-B87B-93D3-659B1E8B6E04}"/>
              </a:ext>
            </a:extLst>
          </p:cNvPr>
          <p:cNvSpPr/>
          <p:nvPr/>
        </p:nvSpPr>
        <p:spPr>
          <a:xfrm>
            <a:off x="9722661" y="1871296"/>
            <a:ext cx="292709" cy="3486011"/>
          </a:xfrm>
          <a:prstGeom prst="roundRect">
            <a:avLst/>
          </a:prstGeom>
          <a:solidFill>
            <a:srgbClr val="ACDA69">
              <a:alpha val="30000"/>
            </a:srgbClr>
          </a:solidFill>
          <a:ln w="254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088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𝟕𝟎</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𝟓𝟎</m:t>
                                    </m:r>
                                  </m:e>
                                </m:d>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𝟏𝟕</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extLst>
                  <p:ext uri="{D42A27DB-BD31-4B8C-83A1-F6EECF244321}">
                    <p14:modId xmlns:p14="http://schemas.microsoft.com/office/powerpoint/2010/main" val="136110180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4"/>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4"/>
                          <a:stretch>
                            <a:fillRect l="-30328" t="-113115" r="-411475" b="-32787"/>
                          </a:stretch>
                        </a:blipFill>
                      </a:tcPr>
                    </a:tc>
                    <a:tc>
                      <a:txBody>
                        <a:bodyPr/>
                        <a:lstStyle/>
                        <a:p>
                          <a:endParaRPr lang="en-US"/>
                        </a:p>
                      </a:txBody>
                      <a:tcPr>
                        <a:blipFill>
                          <a:blip r:embed="rId4"/>
                          <a:stretch>
                            <a:fillRect l="-125197" t="-113115" r="-295276" b="-32787"/>
                          </a:stretch>
                        </a:blipFill>
                      </a:tcPr>
                    </a:tc>
                    <a:tc>
                      <a:txBody>
                        <a:bodyPr/>
                        <a:lstStyle/>
                        <a:p>
                          <a:endParaRPr lang="en-US"/>
                        </a:p>
                      </a:txBody>
                      <a:tcPr>
                        <a:blipFill>
                          <a:blip r:embed="rId4"/>
                          <a:stretch>
                            <a:fillRect l="-215038" t="-113115" r="-181955" b="-32787"/>
                          </a:stretch>
                        </a:blipFill>
                      </a:tcPr>
                    </a:tc>
                    <a:tc>
                      <a:txBody>
                        <a:bodyPr/>
                        <a:lstStyle/>
                        <a:p>
                          <a:endParaRPr lang="en-US"/>
                        </a:p>
                      </a:txBody>
                      <a:tcPr>
                        <a:blipFill>
                          <a:blip r:embed="rId4"/>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4"/>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03258" y="1871297"/>
            <a:ext cx="3255942" cy="3743484"/>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Titolo 1">
            <a:extLst>
              <a:ext uri="{FF2B5EF4-FFF2-40B4-BE49-F238E27FC236}">
                <a16:creationId xmlns:a16="http://schemas.microsoft.com/office/drawing/2014/main" id="{54A33AD7-3817-0E9A-FB7E-D4A09E22DDAD}"/>
              </a:ext>
            </a:extLst>
          </p:cNvPr>
          <p:cNvSpPr txBox="1">
            <a:spLocks/>
          </p:cNvSpPr>
          <p:nvPr/>
        </p:nvSpPr>
        <p:spPr>
          <a:xfrm>
            <a:off x="4184" y="126942"/>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en-GB" sz="2800" b="1" i="1"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a:t>
            </a:r>
            <a:r>
              <a:rPr kumimoji="0" lang="en-GB" sz="2800" b="1" i="0" u="none" strike="noStrike" kern="1200" cap="none" spc="0" normalizeH="0" baseline="-2500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pump</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grpSp>
        <p:nvGrpSpPr>
          <p:cNvPr id="9" name="Gruppo 8">
            <a:extLst>
              <a:ext uri="{FF2B5EF4-FFF2-40B4-BE49-F238E27FC236}">
                <a16:creationId xmlns:a16="http://schemas.microsoft.com/office/drawing/2014/main" id="{985EC8FF-0A8C-C347-D50B-A90AF651B843}"/>
              </a:ext>
            </a:extLst>
          </p:cNvPr>
          <p:cNvGrpSpPr/>
          <p:nvPr/>
        </p:nvGrpSpPr>
        <p:grpSpPr>
          <a:xfrm>
            <a:off x="259643" y="3577161"/>
            <a:ext cx="6696146" cy="1473767"/>
            <a:chOff x="3842885" y="5016127"/>
            <a:chExt cx="7760847" cy="1708096"/>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335" b="11335"/>
            <a:stretch/>
          </p:blipFill>
          <p:spPr>
            <a:xfrm>
              <a:off x="3842885" y="5016127"/>
              <a:ext cx="7760847" cy="1708096"/>
            </a:xfrm>
            <a:prstGeom prst="rect">
              <a:avLst/>
            </a:prstGeom>
          </p:spPr>
        </p:pic>
        <p:sp>
          <p:nvSpPr>
            <p:cNvPr id="11" name="CasellaDiTesto 10">
              <a:extLst>
                <a:ext uri="{FF2B5EF4-FFF2-40B4-BE49-F238E27FC236}">
                  <a16:creationId xmlns:a16="http://schemas.microsoft.com/office/drawing/2014/main" id="{F25AA6A1-F67D-B4E9-52C2-707035C5F82D}"/>
                </a:ext>
              </a:extLst>
            </p:cNvPr>
            <p:cNvSpPr txBox="1"/>
            <p:nvPr/>
          </p:nvSpPr>
          <p:spPr>
            <a:xfrm>
              <a:off x="7409177" y="6305018"/>
              <a:ext cx="428322" cy="369331"/>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79CC51C4-4944-DBD3-5777-60C1D5AC3FBA}"/>
                </a:ext>
              </a:extLst>
            </p:cNvPr>
            <p:cNvCxnSpPr>
              <a:cxnSpLocks/>
            </p:cNvCxnSpPr>
            <p:nvPr/>
          </p:nvCxnSpPr>
          <p:spPr>
            <a:xfrm>
              <a:off x="7620009" y="5070404"/>
              <a:ext cx="0" cy="1399994"/>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gr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86808" y="1372948"/>
            <a:ext cx="3519194" cy="2199497"/>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6561" y="1419924"/>
            <a:ext cx="3648057" cy="2253558"/>
          </a:xfrm>
          <a:prstGeom prst="rect">
            <a:avLst/>
          </a:prstGeom>
        </p:spPr>
      </p:pic>
      <mc:AlternateContent xmlns:mc="http://schemas.openxmlformats.org/markup-compatibility/2006">
        <mc:Choice xmlns:a14="http://schemas.microsoft.com/office/drawing/2010/main" Requires="a14">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517914336"/>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solidFill>
                                      <a:schemeClr val="bg1">
                                        <a:lumMod val="50000"/>
                                      </a:schemeClr>
                                    </a:solidFill>
                                    <a:effectLst>
                                      <a:outerShdw blurRad="38100" dist="38100" dir="2700000" algn="tl">
                                        <a:srgbClr val="000000">
                                          <a:alpha val="43137"/>
                                        </a:srgbClr>
                                      </a:outerShdw>
                                    </a:effectLst>
                                    <a:latin typeface="Cambria Math" panose="02040503050406030204" pitchFamily="18" charset="0"/>
                                  </a:rPr>
                                  <m:t>−</m:t>
                                </m:r>
                                <m:r>
                                  <a:rPr lang="it-IT" b="1" i="1" smtClean="0">
                                    <a:solidFill>
                                      <a:schemeClr val="bg1">
                                        <a:lumMod val="50000"/>
                                      </a:schemeClr>
                                    </a:solidFill>
                                    <a:effectLst>
                                      <a:outerShdw blurRad="38100" dist="38100" dir="2700000" algn="tl">
                                        <a:srgbClr val="000000">
                                          <a:alpha val="43137"/>
                                        </a:srgbClr>
                                      </a:outerShdw>
                                    </a:effectLst>
                                    <a:latin typeface="Cambria Math" panose="02040503050406030204" pitchFamily="18" charset="0"/>
                                  </a:rPr>
                                  <m:t>𝟓𝟓</m:t>
                                </m:r>
                              </m:oMath>
                            </m:oMathPara>
                          </a14:m>
                          <a:endParaRPr lang="en-GB" dirty="0">
                            <a:solidFill>
                              <a:schemeClr val="bg1">
                                <a:lumMod val="50000"/>
                              </a:schemeClr>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517914336"/>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9"/>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9"/>
                          <a:stretch>
                            <a:fillRect l="-30328" t="-113115" r="-411475" b="-32787"/>
                          </a:stretch>
                        </a:blipFill>
                      </a:tcPr>
                    </a:tc>
                    <a:tc>
                      <a:txBody>
                        <a:bodyPr/>
                        <a:lstStyle/>
                        <a:p>
                          <a:endParaRPr lang="en-US"/>
                        </a:p>
                      </a:txBody>
                      <a:tcPr>
                        <a:blipFill>
                          <a:blip r:embed="rId9"/>
                          <a:stretch>
                            <a:fillRect l="-125197" t="-113115" r="-295276" b="-32787"/>
                          </a:stretch>
                        </a:blipFill>
                      </a:tcPr>
                    </a:tc>
                    <a:tc>
                      <a:txBody>
                        <a:bodyPr/>
                        <a:lstStyle/>
                        <a:p>
                          <a:endParaRPr lang="en-US"/>
                        </a:p>
                      </a:txBody>
                      <a:tcPr>
                        <a:blipFill>
                          <a:blip r:embed="rId9"/>
                          <a:stretch>
                            <a:fillRect l="-215038" t="-113115" r="-181955" b="-32787"/>
                          </a:stretch>
                        </a:blipFill>
                      </a:tcPr>
                    </a:tc>
                    <a:tc>
                      <a:txBody>
                        <a:bodyPr/>
                        <a:lstStyle/>
                        <a:p>
                          <a:endParaRPr lang="en-US"/>
                        </a:p>
                      </a:txBody>
                      <a:tcPr>
                        <a:blipFill>
                          <a:blip r:embed="rId9"/>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9"/>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grpSp>
        <p:nvGrpSpPr>
          <p:cNvPr id="14" name="Gruppo 13">
            <a:extLst>
              <a:ext uri="{FF2B5EF4-FFF2-40B4-BE49-F238E27FC236}">
                <a16:creationId xmlns:a16="http://schemas.microsoft.com/office/drawing/2014/main" id="{BE82139D-D988-2CEC-4C5E-B73B820BE837}"/>
              </a:ext>
            </a:extLst>
          </p:cNvPr>
          <p:cNvGrpSpPr/>
          <p:nvPr/>
        </p:nvGrpSpPr>
        <p:grpSpPr>
          <a:xfrm>
            <a:off x="281159" y="4963740"/>
            <a:ext cx="6674629" cy="2032427"/>
            <a:chOff x="281159" y="5017530"/>
            <a:chExt cx="6674629" cy="2032427"/>
          </a:xfrm>
        </p:grpSpPr>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3493" b="-3493"/>
            <a:stretch/>
          </p:blipFill>
          <p:spPr>
            <a:xfrm>
              <a:off x="281159" y="5017530"/>
              <a:ext cx="6674629" cy="2032427"/>
            </a:xfrm>
            <a:prstGeom prst="rect">
              <a:avLst/>
            </a:prstGeom>
          </p:spPr>
        </p:pic>
        <p:sp>
          <p:nvSpPr>
            <p:cNvPr id="5" name="CasellaDiTesto 4">
              <a:extLst>
                <a:ext uri="{FF2B5EF4-FFF2-40B4-BE49-F238E27FC236}">
                  <a16:creationId xmlns:a16="http://schemas.microsoft.com/office/drawing/2014/main" id="{D361BDCC-2072-A464-1D1D-F80582D4E99F}"/>
                </a:ext>
              </a:extLst>
            </p:cNvPr>
            <p:cNvSpPr txBox="1"/>
            <p:nvPr/>
          </p:nvSpPr>
          <p:spPr>
            <a:xfrm rot="16200000">
              <a:off x="423557" y="5627604"/>
              <a:ext cx="279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endPar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 name="Rettangolo con angoli arrotondati 2">
            <a:extLst>
              <a:ext uri="{FF2B5EF4-FFF2-40B4-BE49-F238E27FC236}">
                <a16:creationId xmlns:a16="http://schemas.microsoft.com/office/drawing/2014/main" id="{FCF70153-CDFB-57F3-EAF7-CC6BDA52308A}"/>
              </a:ext>
            </a:extLst>
          </p:cNvPr>
          <p:cNvSpPr/>
          <p:nvPr/>
        </p:nvSpPr>
        <p:spPr>
          <a:xfrm>
            <a:off x="10357366" y="1871296"/>
            <a:ext cx="292709" cy="3486011"/>
          </a:xfrm>
          <a:prstGeom prst="roundRect">
            <a:avLst/>
          </a:prstGeom>
          <a:solidFill>
            <a:schemeClr val="bg1">
              <a:lumMod val="85000"/>
              <a:alpha val="30000"/>
            </a:schemeClr>
          </a:solidFill>
          <a:ln w="254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769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𝟕𝟎</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𝟓𝟎</m:t>
                                    </m:r>
                                  </m:e>
                                </m:d>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𝟏𝟕</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7" name="Tabella 3">
                <a:extLst>
                  <a:ext uri="{FF2B5EF4-FFF2-40B4-BE49-F238E27FC236}">
                    <a16:creationId xmlns:a16="http://schemas.microsoft.com/office/drawing/2014/main" id="{07E39C30-5227-161F-0AD4-BA300EB8054E}"/>
                  </a:ext>
                </a:extLst>
              </p:cNvPr>
              <p:cNvGraphicFramePr>
                <a:graphicFrameLocks noGrp="1"/>
              </p:cNvGraphicFramePr>
              <p:nvPr>
                <p:extLst>
                  <p:ext uri="{D42A27DB-BD31-4B8C-83A1-F6EECF244321}">
                    <p14:modId xmlns:p14="http://schemas.microsoft.com/office/powerpoint/2010/main" val="136110180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4"/>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4"/>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4"/>
                          <a:stretch>
                            <a:fillRect l="-30328" t="-113115" r="-411475" b="-32787"/>
                          </a:stretch>
                        </a:blipFill>
                      </a:tcPr>
                    </a:tc>
                    <a:tc>
                      <a:txBody>
                        <a:bodyPr/>
                        <a:lstStyle/>
                        <a:p>
                          <a:endParaRPr lang="en-US"/>
                        </a:p>
                      </a:txBody>
                      <a:tcPr>
                        <a:blipFill>
                          <a:blip r:embed="rId4"/>
                          <a:stretch>
                            <a:fillRect l="-125197" t="-113115" r="-295276" b="-32787"/>
                          </a:stretch>
                        </a:blipFill>
                      </a:tcPr>
                    </a:tc>
                    <a:tc>
                      <a:txBody>
                        <a:bodyPr/>
                        <a:lstStyle/>
                        <a:p>
                          <a:endParaRPr lang="en-US"/>
                        </a:p>
                      </a:txBody>
                      <a:tcPr>
                        <a:blipFill>
                          <a:blip r:embed="rId4"/>
                          <a:stretch>
                            <a:fillRect l="-215038" t="-113115" r="-181955" b="-32787"/>
                          </a:stretch>
                        </a:blipFill>
                      </a:tcPr>
                    </a:tc>
                    <a:tc>
                      <a:txBody>
                        <a:bodyPr/>
                        <a:lstStyle/>
                        <a:p>
                          <a:endParaRPr lang="en-US"/>
                        </a:p>
                      </a:txBody>
                      <a:tcPr>
                        <a:blipFill>
                          <a:blip r:embed="rId4"/>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4"/>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03258" y="1871298"/>
            <a:ext cx="3255942" cy="3743482"/>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Titolo 1">
            <a:extLst>
              <a:ext uri="{FF2B5EF4-FFF2-40B4-BE49-F238E27FC236}">
                <a16:creationId xmlns:a16="http://schemas.microsoft.com/office/drawing/2014/main" id="{54A33AD7-3817-0E9A-FB7E-D4A09E22DDAD}"/>
              </a:ext>
            </a:extLst>
          </p:cNvPr>
          <p:cNvSpPr txBox="1">
            <a:spLocks/>
          </p:cNvSpPr>
          <p:nvPr/>
        </p:nvSpPr>
        <p:spPr>
          <a:xfrm>
            <a:off x="4184" y="126942"/>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en-GB" sz="2800" b="1" i="1"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a:t>
            </a:r>
            <a:r>
              <a:rPr kumimoji="0" lang="en-GB" sz="2800" b="1" i="0" u="none" strike="noStrike" kern="1200" cap="none" spc="0" normalizeH="0" baseline="-2500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pump</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grpSp>
        <p:nvGrpSpPr>
          <p:cNvPr id="9" name="Gruppo 8">
            <a:extLst>
              <a:ext uri="{FF2B5EF4-FFF2-40B4-BE49-F238E27FC236}">
                <a16:creationId xmlns:a16="http://schemas.microsoft.com/office/drawing/2014/main" id="{985EC8FF-0A8C-C347-D50B-A90AF651B843}"/>
              </a:ext>
            </a:extLst>
          </p:cNvPr>
          <p:cNvGrpSpPr/>
          <p:nvPr/>
        </p:nvGrpSpPr>
        <p:grpSpPr>
          <a:xfrm>
            <a:off x="12212" y="3562184"/>
            <a:ext cx="7369304" cy="1488737"/>
            <a:chOff x="3556115" y="4549921"/>
            <a:chExt cx="8541040" cy="1725449"/>
          </a:xfrm>
        </p:grpSpPr>
        <p:grpSp>
          <p:nvGrpSpPr>
            <p:cNvPr id="10" name="Gruppo 9">
              <a:extLst>
                <a:ext uri="{FF2B5EF4-FFF2-40B4-BE49-F238E27FC236}">
                  <a16:creationId xmlns:a16="http://schemas.microsoft.com/office/drawing/2014/main" id="{853DF140-EEEA-4215-7469-455AA2563355}"/>
                </a:ext>
              </a:extLst>
            </p:cNvPr>
            <p:cNvGrpSpPr/>
            <p:nvPr/>
          </p:nvGrpSpPr>
          <p:grpSpPr>
            <a:xfrm>
              <a:off x="3556115" y="4549921"/>
              <a:ext cx="8541040" cy="1584389"/>
              <a:chOff x="2011918" y="4226143"/>
              <a:chExt cx="10070017" cy="1868020"/>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2489" b="17548"/>
              <a:stretch/>
            </p:blipFill>
            <p:spPr>
              <a:xfrm>
                <a:off x="2011918" y="4226143"/>
                <a:ext cx="10070017" cy="1868020"/>
              </a:xfrm>
              <a:prstGeom prst="rect">
                <a:avLst/>
              </a:prstGeom>
            </p:spPr>
          </p:pic>
          <p:grpSp>
            <p:nvGrpSpPr>
              <p:cNvPr id="16" name="Gruppo 15">
                <a:extLst>
                  <a:ext uri="{FF2B5EF4-FFF2-40B4-BE49-F238E27FC236}">
                    <a16:creationId xmlns:a16="http://schemas.microsoft.com/office/drawing/2014/main" id="{E588808E-847F-B4AB-1FCE-5B0BCC9CA888}"/>
                  </a:ext>
                </a:extLst>
              </p:cNvPr>
              <p:cNvGrpSpPr/>
              <p:nvPr/>
            </p:nvGrpSpPr>
            <p:grpSpPr>
              <a:xfrm>
                <a:off x="11360329" y="5100779"/>
                <a:ext cx="216000" cy="312446"/>
                <a:chOff x="11360329" y="5156194"/>
                <a:chExt cx="216000" cy="312446"/>
              </a:xfrm>
            </p:grpSpPr>
            <p:cxnSp>
              <p:nvCxnSpPr>
                <p:cNvPr id="17" name="Connettore diritto 16">
                  <a:extLst>
                    <a:ext uri="{FF2B5EF4-FFF2-40B4-BE49-F238E27FC236}">
                      <a16:creationId xmlns:a16="http://schemas.microsoft.com/office/drawing/2014/main" id="{DC359B45-3D4C-20F2-7B45-95A70A785A95}"/>
                    </a:ext>
                  </a:extLst>
                </p:cNvPr>
                <p:cNvCxnSpPr/>
                <p:nvPr/>
              </p:nvCxnSpPr>
              <p:spPr>
                <a:xfrm>
                  <a:off x="11360329" y="5468640"/>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5DC049E-26BB-7E9A-64E3-27550142649D}"/>
                    </a:ext>
                  </a:extLst>
                </p:cNvPr>
                <p:cNvCxnSpPr/>
                <p:nvPr/>
              </p:nvCxnSpPr>
              <p:spPr>
                <a:xfrm>
                  <a:off x="11360329" y="5156194"/>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 name="CasellaDiTesto 10">
              <a:extLst>
                <a:ext uri="{FF2B5EF4-FFF2-40B4-BE49-F238E27FC236}">
                  <a16:creationId xmlns:a16="http://schemas.microsoft.com/office/drawing/2014/main" id="{F25AA6A1-F67D-B4E9-52C2-707035C5F82D}"/>
                </a:ext>
              </a:extLst>
            </p:cNvPr>
            <p:cNvSpPr txBox="1"/>
            <p:nvPr/>
          </p:nvSpPr>
          <p:spPr>
            <a:xfrm>
              <a:off x="7409177" y="5906039"/>
              <a:ext cx="428322" cy="369331"/>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79CC51C4-4944-DBD3-5777-60C1D5AC3FBA}"/>
                </a:ext>
              </a:extLst>
            </p:cNvPr>
            <p:cNvCxnSpPr>
              <a:cxnSpLocks/>
            </p:cNvCxnSpPr>
            <p:nvPr/>
          </p:nvCxnSpPr>
          <p:spPr>
            <a:xfrm>
              <a:off x="7620009" y="4596608"/>
              <a:ext cx="0" cy="1399994"/>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grpSp>
      <p:sp>
        <p:nvSpPr>
          <p:cNvPr id="3" name="Rettangolo con angoli arrotondati 2">
            <a:extLst>
              <a:ext uri="{FF2B5EF4-FFF2-40B4-BE49-F238E27FC236}">
                <a16:creationId xmlns:a16="http://schemas.microsoft.com/office/drawing/2014/main" id="{6B427F4B-D236-3919-1BBE-8BA3C2F05535}"/>
              </a:ext>
            </a:extLst>
          </p:cNvPr>
          <p:cNvSpPr/>
          <p:nvPr/>
        </p:nvSpPr>
        <p:spPr>
          <a:xfrm>
            <a:off x="9077202" y="1871296"/>
            <a:ext cx="292709" cy="3486011"/>
          </a:xfrm>
          <a:prstGeom prst="roundRect">
            <a:avLst/>
          </a:prstGeom>
          <a:solidFill>
            <a:schemeClr val="accent1">
              <a:alpha val="30000"/>
            </a:schemeClr>
          </a:solidFill>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67836" y="1372948"/>
            <a:ext cx="3557139" cy="2199498"/>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212" y="1419924"/>
            <a:ext cx="3796756" cy="2253559"/>
          </a:xfrm>
          <a:prstGeom prst="rect">
            <a:avLst/>
          </a:prstGeom>
        </p:spPr>
      </p:pic>
      <mc:AlternateContent xmlns:mc="http://schemas.openxmlformats.org/markup-compatibility/2006">
        <mc:Choice xmlns:a14="http://schemas.microsoft.com/office/drawing/2010/main" Requires="a14">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1996921481"/>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solidFill>
                                      <a:srgbClr val="C0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C00000"/>
                                    </a:solidFill>
                                    <a:effectLst>
                                      <a:outerShdw blurRad="38100" dist="38100" dir="2700000" algn="tl">
                                        <a:srgbClr val="000000">
                                          <a:alpha val="43137"/>
                                        </a:srgbClr>
                                      </a:outerShdw>
                                    </a:effectLst>
                                    <a:latin typeface="Cambria Math" panose="02040503050406030204" pitchFamily="18" charset="0"/>
                                  </a:rPr>
                                  <m:t>𝟔𝟓</m:t>
                                </m:r>
                              </m:oMath>
                            </m:oMathPara>
                          </a14:m>
                          <a:endParaRPr lang="en-GB" dirty="0">
                            <a:solidFill>
                              <a:srgbClr val="C00000"/>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𝟏𝟕</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p:graphicFrame>
            <p:nvGraphicFramePr>
              <p:cNvPr id="8" name="Tabella 3">
                <a:extLst>
                  <a:ext uri="{FF2B5EF4-FFF2-40B4-BE49-F238E27FC236}">
                    <a16:creationId xmlns:a16="http://schemas.microsoft.com/office/drawing/2014/main" id="{44131328-9BDC-CFD5-28D3-D52DF05E3C1F}"/>
                  </a:ext>
                </a:extLst>
              </p:cNvPr>
              <p:cNvGraphicFramePr>
                <a:graphicFrameLocks noGrp="1"/>
              </p:cNvGraphicFramePr>
              <p:nvPr>
                <p:extLst>
                  <p:ext uri="{D42A27DB-BD31-4B8C-83A1-F6EECF244321}">
                    <p14:modId xmlns:p14="http://schemas.microsoft.com/office/powerpoint/2010/main" val="1996921481"/>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9"/>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9"/>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9"/>
                          <a:stretch>
                            <a:fillRect l="-30328" t="-113115" r="-411475" b="-32787"/>
                          </a:stretch>
                        </a:blipFill>
                      </a:tcPr>
                    </a:tc>
                    <a:tc>
                      <a:txBody>
                        <a:bodyPr/>
                        <a:lstStyle/>
                        <a:p>
                          <a:endParaRPr lang="en-US"/>
                        </a:p>
                      </a:txBody>
                      <a:tcPr>
                        <a:blipFill>
                          <a:blip r:embed="rId9"/>
                          <a:stretch>
                            <a:fillRect l="-125197" t="-113115" r="-295276" b="-32787"/>
                          </a:stretch>
                        </a:blipFill>
                      </a:tcPr>
                    </a:tc>
                    <a:tc>
                      <a:txBody>
                        <a:bodyPr/>
                        <a:lstStyle/>
                        <a:p>
                          <a:endParaRPr lang="en-US"/>
                        </a:p>
                      </a:txBody>
                      <a:tcPr>
                        <a:blipFill>
                          <a:blip r:embed="rId9"/>
                          <a:stretch>
                            <a:fillRect l="-215038" t="-113115" r="-181955" b="-32787"/>
                          </a:stretch>
                        </a:blipFill>
                      </a:tcPr>
                    </a:tc>
                    <a:tc>
                      <a:txBody>
                        <a:bodyPr/>
                        <a:lstStyle/>
                        <a:p>
                          <a:endParaRPr lang="en-US"/>
                        </a:p>
                      </a:txBody>
                      <a:tcPr>
                        <a:blipFill>
                          <a:blip r:embed="rId9"/>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9"/>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grpSp>
        <p:nvGrpSpPr>
          <p:cNvPr id="14" name="Gruppo 13">
            <a:extLst>
              <a:ext uri="{FF2B5EF4-FFF2-40B4-BE49-F238E27FC236}">
                <a16:creationId xmlns:a16="http://schemas.microsoft.com/office/drawing/2014/main" id="{BE82139D-D988-2CEC-4C5E-B73B820BE837}"/>
              </a:ext>
            </a:extLst>
          </p:cNvPr>
          <p:cNvGrpSpPr/>
          <p:nvPr/>
        </p:nvGrpSpPr>
        <p:grpSpPr>
          <a:xfrm>
            <a:off x="281159" y="5137823"/>
            <a:ext cx="6674629" cy="1743840"/>
            <a:chOff x="281159" y="5137823"/>
            <a:chExt cx="6674629" cy="1743840"/>
          </a:xfrm>
        </p:grpSpPr>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353" r="6074"/>
            <a:stretch/>
          </p:blipFill>
          <p:spPr>
            <a:xfrm>
              <a:off x="281159" y="5137823"/>
              <a:ext cx="6674629" cy="1743840"/>
            </a:xfrm>
            <a:prstGeom prst="rect">
              <a:avLst/>
            </a:prstGeom>
          </p:spPr>
        </p:pic>
        <p:sp>
          <p:nvSpPr>
            <p:cNvPr id="5" name="CasellaDiTesto 4">
              <a:extLst>
                <a:ext uri="{FF2B5EF4-FFF2-40B4-BE49-F238E27FC236}">
                  <a16:creationId xmlns:a16="http://schemas.microsoft.com/office/drawing/2014/main" id="{D361BDCC-2072-A464-1D1D-F80582D4E99F}"/>
                </a:ext>
              </a:extLst>
            </p:cNvPr>
            <p:cNvSpPr txBox="1"/>
            <p:nvPr/>
          </p:nvSpPr>
          <p:spPr>
            <a:xfrm rot="16200000">
              <a:off x="423557" y="5627604"/>
              <a:ext cx="279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endPar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675059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33" name="CasellaDiTesto 32">
            <a:extLst>
              <a:ext uri="{FF2B5EF4-FFF2-40B4-BE49-F238E27FC236}">
                <a16:creationId xmlns:a16="http://schemas.microsoft.com/office/drawing/2014/main" id="{5D149A81-7C9D-53C9-FB89-10C17E10F55B}"/>
              </a:ext>
            </a:extLst>
          </p:cNvPr>
          <p:cNvSpPr txBox="1"/>
          <p:nvPr/>
        </p:nvSpPr>
        <p:spPr>
          <a:xfrm>
            <a:off x="1869" y="3373907"/>
            <a:ext cx="10404000" cy="35394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University of Salerno, Department of </a:t>
            </a:r>
            <a:r>
              <a:rPr lang="it-IT" sz="1400" dirty="0" err="1">
                <a:solidFill>
                  <a:prstClr val="black"/>
                </a:solidFill>
                <a:latin typeface="Century Gothic" panose="020B0502020202020204"/>
              </a:rPr>
              <a:t>Physics</a:t>
            </a:r>
            <a:r>
              <a:rPr lang="it-IT" sz="1400" dirty="0">
                <a:solidFill>
                  <a:prstClr val="black"/>
                </a:solidFill>
                <a:latin typeface="Century Gothic" panose="020B0502020202020204"/>
              </a:rPr>
              <a:t>, Fisciano, Salerno, </a:t>
            </a:r>
            <a:r>
              <a:rPr lang="it-IT" sz="1400" dirty="0" err="1">
                <a:solidFill>
                  <a:prstClr val="black"/>
                </a:solidFill>
                <a:latin typeface="Century Gothic" panose="020B0502020202020204"/>
              </a:rPr>
              <a:t>Italy</a:t>
            </a:r>
            <a:r>
              <a:rPr lang="it-IT" sz="1400" dirty="0">
                <a:solidFill>
                  <a:prstClr val="black"/>
                </a:solidFill>
                <a:latin typeface="Century Gothic" panose="020B0502020202020204"/>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INFN - Napoli, Salerno group, Fisciano, Salerno,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University of Milano Bicocca, Department of </a:t>
            </a:r>
            <a:r>
              <a:rPr lang="it-IT" sz="1400" dirty="0" err="1">
                <a:solidFill>
                  <a:prstClr val="black"/>
                </a:solidFill>
                <a:latin typeface="Century Gothic" panose="020B0502020202020204"/>
              </a:rPr>
              <a:t>Physics</a:t>
            </a:r>
            <a:r>
              <a:rPr lang="it-IT" sz="1400" dirty="0">
                <a:solidFill>
                  <a:prstClr val="black"/>
                </a:solidFill>
                <a:latin typeface="Century Gothic" panose="020B0502020202020204"/>
              </a:rPr>
              <a:t>, Milan,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INFN - Milano Bicocca, Milan,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University of Salento, Department of </a:t>
            </a:r>
            <a:r>
              <a:rPr lang="it-IT" sz="1400" dirty="0" err="1">
                <a:solidFill>
                  <a:prstClr val="black"/>
                </a:solidFill>
                <a:latin typeface="Century Gothic" panose="020B0502020202020204"/>
              </a:rPr>
              <a:t>Physics</a:t>
            </a:r>
            <a:r>
              <a:rPr lang="it-IT" sz="1400" dirty="0">
                <a:solidFill>
                  <a:prstClr val="black"/>
                </a:solidFill>
                <a:latin typeface="Century Gothic" panose="020B0502020202020204"/>
              </a:rPr>
              <a:t>, Lecce,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INFN Sezione di Lecce, Lecce,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INO-CNR BEC Center, Povo, Trento,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University of Trento, Department of </a:t>
            </a:r>
            <a:r>
              <a:rPr lang="it-IT" sz="1400" dirty="0" err="1">
                <a:solidFill>
                  <a:prstClr val="black"/>
                </a:solidFill>
                <a:latin typeface="Century Gothic" panose="020B0502020202020204"/>
              </a:rPr>
              <a:t>Physics</a:t>
            </a:r>
            <a:r>
              <a:rPr lang="it-IT" sz="1400" dirty="0">
                <a:solidFill>
                  <a:prstClr val="black"/>
                </a:solidFill>
                <a:latin typeface="Century Gothic" panose="020B0502020202020204"/>
              </a:rPr>
              <a:t>, Povo, Trento,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INFN - Trento Institute for </a:t>
            </a:r>
            <a:r>
              <a:rPr lang="it-IT" sz="1400" dirty="0" err="1">
                <a:solidFill>
                  <a:prstClr val="black"/>
                </a:solidFill>
                <a:latin typeface="Century Gothic" panose="020B0502020202020204"/>
              </a:rPr>
              <a:t>Fundamental</a:t>
            </a:r>
            <a:r>
              <a:rPr lang="it-IT" sz="1400" dirty="0">
                <a:solidFill>
                  <a:prstClr val="black"/>
                </a:solidFill>
                <a:latin typeface="Century Gothic" panose="020B0502020202020204"/>
              </a:rPr>
              <a:t> </a:t>
            </a:r>
            <a:r>
              <a:rPr lang="it-IT" sz="1400" dirty="0" err="1">
                <a:solidFill>
                  <a:prstClr val="black"/>
                </a:solidFill>
                <a:latin typeface="Century Gothic" panose="020B0502020202020204"/>
              </a:rPr>
              <a:t>Physics</a:t>
            </a:r>
            <a:r>
              <a:rPr lang="it-IT" sz="1400" dirty="0">
                <a:solidFill>
                  <a:prstClr val="black"/>
                </a:solidFill>
                <a:latin typeface="Century Gothic" panose="020B0502020202020204"/>
              </a:rPr>
              <a:t> and Applications, Povo, Trento,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Fondazione Bruno Kessler, Povo, Trento,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INFN - Laboratori Nazionali di Frascati, Frascati, Rome,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err="1">
                <a:solidFill>
                  <a:prstClr val="black"/>
                </a:solidFill>
                <a:latin typeface="Century Gothic" panose="020B0502020202020204"/>
              </a:rPr>
              <a:t>INRiM</a:t>
            </a:r>
            <a:r>
              <a:rPr lang="it-IT" sz="1400" dirty="0">
                <a:solidFill>
                  <a:prstClr val="black"/>
                </a:solidFill>
                <a:latin typeface="Century Gothic" panose="020B0502020202020204"/>
              </a:rPr>
              <a:t> - Istituto Nazionale di Ricerca Metrologica, Turin,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IFN-CNR, Povo, Trento,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err="1">
                <a:solidFill>
                  <a:prstClr val="black"/>
                </a:solidFill>
                <a:latin typeface="Century Gothic" panose="020B0502020202020204"/>
              </a:rPr>
              <a:t>Polytechnic</a:t>
            </a:r>
            <a:r>
              <a:rPr lang="it-IT" sz="1400" dirty="0">
                <a:solidFill>
                  <a:prstClr val="black"/>
                </a:solidFill>
                <a:latin typeface="Century Gothic" panose="020B0502020202020204"/>
              </a:rPr>
              <a:t> University of Turin, Turin, </a:t>
            </a:r>
            <a:r>
              <a:rPr lang="it-IT" sz="1400" dirty="0" err="1">
                <a:solidFill>
                  <a:prstClr val="black"/>
                </a:solidFill>
                <a:latin typeface="Century Gothic" panose="020B0502020202020204"/>
              </a:rPr>
              <a:t>Italy</a:t>
            </a:r>
            <a:endParaRPr lang="it-IT" sz="14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University of Sannio, </a:t>
            </a:r>
            <a:r>
              <a:rPr lang="it-IT" sz="1400" dirty="0" err="1">
                <a:solidFill>
                  <a:prstClr val="black"/>
                </a:solidFill>
                <a:latin typeface="Century Gothic" panose="020B0502020202020204"/>
              </a:rPr>
              <a:t>Departments</a:t>
            </a:r>
            <a:r>
              <a:rPr lang="it-IT" sz="1400" dirty="0">
                <a:solidFill>
                  <a:prstClr val="black"/>
                </a:solidFill>
                <a:latin typeface="Century Gothic" panose="020B0502020202020204"/>
              </a:rPr>
              <a:t> of Science and Technology and Engineering, Benevento </a:t>
            </a: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entury Gothic" panose="020B0502020202020204"/>
              </a:rPr>
              <a:t>INFN - Torino, Turin, </a:t>
            </a:r>
            <a:r>
              <a:rPr lang="it-IT" sz="1400" dirty="0" err="1">
                <a:solidFill>
                  <a:prstClr val="black"/>
                </a:solidFill>
                <a:latin typeface="Century Gothic" panose="020B0502020202020204"/>
              </a:rPr>
              <a:t>Italy</a:t>
            </a:r>
            <a:r>
              <a:rPr lang="it-IT" sz="1400" dirty="0">
                <a:solidFill>
                  <a:prstClr val="black"/>
                </a:solidFill>
                <a:latin typeface="Century Gothic" panose="020B0502020202020204"/>
              </a:rPr>
              <a:t> </a:t>
            </a:r>
          </a:p>
        </p:txBody>
      </p:sp>
      <p:sp>
        <p:nvSpPr>
          <p:cNvPr id="2" name="Segnaposto numero diapositiva 1">
            <a:extLst>
              <a:ext uri="{FF2B5EF4-FFF2-40B4-BE49-F238E27FC236}">
                <a16:creationId xmlns:a16="http://schemas.microsoft.com/office/drawing/2014/main" id="{80291FB1-97CC-45DE-B246-8FF6611ABFF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extBox 2">
            <a:extLst>
              <a:ext uri="{FF2B5EF4-FFF2-40B4-BE49-F238E27FC236}">
                <a16:creationId xmlns:a16="http://schemas.microsoft.com/office/drawing/2014/main" id="{8BC56E0F-27D3-4432-859F-67634618CB27}"/>
              </a:ext>
            </a:extLst>
          </p:cNvPr>
          <p:cNvSpPr txBox="1"/>
          <p:nvPr/>
        </p:nvSpPr>
        <p:spPr>
          <a:xfrm>
            <a:off x="-1" y="875348"/>
            <a:ext cx="10404000" cy="6689753"/>
          </a:xfrm>
          <a:prstGeom prst="rect">
            <a:avLst/>
          </a:prstGeom>
          <a:noFill/>
        </p:spPr>
        <p:txBody>
          <a:bodyPr wrap="square" rtlCol="0">
            <a:noAutofit/>
            <a:scene3d>
              <a:camera prst="orthographicFront"/>
              <a:lightRig rig="flat" dir="t"/>
            </a:scene3d>
            <a:sp3d extrusionH="57150" prstMaterial="dkEdge">
              <a:bevelT w="38100" h="38100"/>
            </a:sp3d>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C. Guarcello, G. Avallone, C. Barone, M. Borghesi, S. Capelli, G. Carapella, A.P. Caricato, I.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Carusotto</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A.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Cian</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D. Di Gioacchino, E. Enrico, P.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Falferi</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L. Fasolo, M. Faverzani, E. Ferri, G. Filatrella, C. Gatti, A. Giachero, D. Giubertoni, V. Granata, A. Greco, D. Labranca, A. Leo, C. Ligi, G. Maccarrone, F.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Mantegazzini</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B.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Margesin</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G. Maruccio, C. Mauro, R. Mezzena, A.G. Monteduro, A.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Nucciotti</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L. Oberto, L. Origo, S. Pagano, V. Pierro, L. Piersanti, M.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Rajteri</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A.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Rettaroli</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S. Rizzato, A. </a:t>
            </a:r>
            <a:r>
              <a:rPr kumimoji="0" lang="it-IT" sz="1600" b="0" i="0" u="none" strike="noStrike" kern="1200" cap="none" spc="0" normalizeH="0" baseline="0" noProof="0" dirty="0" err="1">
                <a:ln>
                  <a:noFill/>
                </a:ln>
                <a:solidFill>
                  <a:prstClr val="black"/>
                </a:solidFill>
                <a:effectLst/>
                <a:uLnTx/>
                <a:uFillTx/>
                <a:latin typeface="Century Gothic" panose="020B0502020202020204"/>
                <a:ea typeface="+mn-ea"/>
                <a:cs typeface="+mn-cs"/>
              </a:rPr>
              <a:t>Vinante</a:t>
            </a:r>
            <a:r>
              <a:rPr kumimoji="0" lang="it-IT" sz="1600" b="0" i="0" u="none" strike="noStrike" kern="1200" cap="none" spc="0" normalizeH="0" baseline="0" noProof="0" dirty="0">
                <a:ln>
                  <a:noFill/>
                </a:ln>
                <a:solidFill>
                  <a:prstClr val="black"/>
                </a:solidFill>
                <a:effectLst/>
                <a:uLnTx/>
                <a:uFillTx/>
                <a:latin typeface="Century Gothic" panose="020B0502020202020204"/>
                <a:ea typeface="+mn-ea"/>
                <a:cs typeface="+mn-cs"/>
              </a:rPr>
              <a:t>, and M. Zannoni </a:t>
            </a:r>
          </a:p>
          <a:p>
            <a:pPr marL="0" marR="0" lvl="0" indent="0" algn="just" defTabSz="457200" rtl="0" eaLnBrk="1" fontAlgn="auto" latinLnBrk="0" hangingPunct="1">
              <a:lnSpc>
                <a:spcPct val="150000"/>
              </a:lnSpc>
              <a:spcBef>
                <a:spcPts val="0"/>
              </a:spcBef>
              <a:spcAft>
                <a:spcPts val="0"/>
              </a:spcAft>
              <a:buClrTx/>
              <a:buSzTx/>
              <a:buFontTx/>
              <a:buNone/>
              <a:tabLst/>
              <a:defRPr/>
            </a:pPr>
            <a:endParaRPr lang="it-IT" sz="1600" dirty="0">
              <a:solidFill>
                <a:prstClr val="black"/>
              </a:solidFill>
              <a:latin typeface="Century Gothic" panose="020B0502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2000" dirty="0">
                <a:solidFill>
                  <a:prstClr val="black"/>
                </a:solidFill>
                <a:latin typeface="Century Gothic" panose="020B0502020202020204"/>
              </a:rPr>
              <a:t>The DARTWARS </a:t>
            </a:r>
            <a:r>
              <a:rPr lang="it-IT" sz="2000" dirty="0" err="1">
                <a:solidFill>
                  <a:prstClr val="black"/>
                </a:solidFill>
                <a:latin typeface="Century Gothic" panose="020B0502020202020204"/>
              </a:rPr>
              <a:t>collaboration</a:t>
            </a:r>
            <a:endParaRPr lang="it-IT" sz="2000" dirty="0">
              <a:solidFill>
                <a:prstClr val="black"/>
              </a:solidFill>
              <a:latin typeface="Century Gothic" panose="020B0502020202020204"/>
            </a:endParaRPr>
          </a:p>
        </p:txBody>
      </p:sp>
      <p:pic>
        <p:nvPicPr>
          <p:cNvPr id="13" name="Immagine 12">
            <a:extLst>
              <a:ext uri="{FF2B5EF4-FFF2-40B4-BE49-F238E27FC236}">
                <a16:creationId xmlns:a16="http://schemas.microsoft.com/office/drawing/2014/main" id="{9B35F0B2-B98D-C805-B4F6-18616D419E47}"/>
              </a:ext>
            </a:extLst>
          </p:cNvPr>
          <p:cNvPicPr>
            <a:picLocks noChangeAspect="1"/>
          </p:cNvPicPr>
          <p:nvPr/>
        </p:nvPicPr>
        <p:blipFill rotWithShape="1">
          <a:blip r:embed="rId2">
            <a:extLst>
              <a:ext uri="{28A0092B-C50C-407E-A947-70E740481C1C}">
                <a14:useLocalDpi xmlns:a14="http://schemas.microsoft.com/office/drawing/2010/main" val="0"/>
              </a:ext>
            </a:extLst>
          </a:blip>
          <a:srcRect r="86694" b="72413"/>
          <a:stretch/>
        </p:blipFill>
        <p:spPr>
          <a:xfrm>
            <a:off x="86061" y="46511"/>
            <a:ext cx="1397779" cy="923687"/>
          </a:xfrm>
          <a:prstGeom prst="rect">
            <a:avLst/>
          </a:prstGeom>
        </p:spPr>
      </p:pic>
      <p:grpSp>
        <p:nvGrpSpPr>
          <p:cNvPr id="3" name="Gruppo 2">
            <a:extLst>
              <a:ext uri="{FF2B5EF4-FFF2-40B4-BE49-F238E27FC236}">
                <a16:creationId xmlns:a16="http://schemas.microsoft.com/office/drawing/2014/main" id="{00259656-6B55-5C42-1301-116611FBAF6E}"/>
              </a:ext>
            </a:extLst>
          </p:cNvPr>
          <p:cNvGrpSpPr>
            <a:grpSpLocks noChangeAspect="1"/>
          </p:cNvGrpSpPr>
          <p:nvPr/>
        </p:nvGrpSpPr>
        <p:grpSpPr>
          <a:xfrm>
            <a:off x="8108516" y="2832915"/>
            <a:ext cx="4052011" cy="3978574"/>
            <a:chOff x="6277950" y="1696825"/>
            <a:chExt cx="4243571" cy="4915967"/>
          </a:xfrm>
          <a:effectLst>
            <a:outerShdw blurRad="50800" dist="38100" dir="2700000" algn="tl" rotWithShape="0">
              <a:prstClr val="black">
                <a:alpha val="40000"/>
              </a:prstClr>
            </a:outerShdw>
          </a:effectLst>
        </p:grpSpPr>
        <p:pic>
          <p:nvPicPr>
            <p:cNvPr id="4" name="Immagine 3" descr="Immagine che contiene testo&#10;&#10;Descrizione generata automaticamente">
              <a:extLst>
                <a:ext uri="{FF2B5EF4-FFF2-40B4-BE49-F238E27FC236}">
                  <a16:creationId xmlns:a16="http://schemas.microsoft.com/office/drawing/2014/main" id="{EC554E20-DC1F-E8C9-FD15-C38E3A76A5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277950" y="1696825"/>
              <a:ext cx="4243571" cy="4915967"/>
            </a:xfrm>
            <a:prstGeom prst="rect">
              <a:avLst/>
            </a:prstGeom>
            <a:scene3d>
              <a:camera prst="orthographicFront"/>
              <a:lightRig rig="threePt" dir="t"/>
            </a:scene3d>
            <a:sp3d>
              <a:bevelT/>
            </a:sp3d>
          </p:spPr>
        </p:pic>
        <p:cxnSp>
          <p:nvCxnSpPr>
            <p:cNvPr id="6" name="Connettore curvo 20">
              <a:extLst>
                <a:ext uri="{FF2B5EF4-FFF2-40B4-BE49-F238E27FC236}">
                  <a16:creationId xmlns:a16="http://schemas.microsoft.com/office/drawing/2014/main" id="{B13BBD86-D8FE-091D-464D-4E7D22751FD4}"/>
                </a:ext>
              </a:extLst>
            </p:cNvPr>
            <p:cNvCxnSpPr>
              <a:cxnSpLocks/>
            </p:cNvCxnSpPr>
            <p:nvPr/>
          </p:nvCxnSpPr>
          <p:spPr>
            <a:xfrm rot="16200000" flipH="1">
              <a:off x="8797703" y="3589370"/>
              <a:ext cx="1582613" cy="1036320"/>
            </a:xfrm>
            <a:prstGeom prst="curvedConnector3">
              <a:avLst>
                <a:gd name="adj1" fmla="val 50000"/>
              </a:avLst>
            </a:prstGeom>
            <a:ln w="38100">
              <a:solidFill>
                <a:srgbClr val="FF0000"/>
              </a:solidFill>
              <a:tailEnd type="triangle"/>
            </a:ln>
            <a:scene3d>
              <a:camera prst="orthographicFront"/>
              <a:lightRig rig="threePt" dir="t"/>
            </a:scene3d>
            <a:sp3d/>
          </p:spPr>
          <p:style>
            <a:lnRef idx="1">
              <a:schemeClr val="accent2"/>
            </a:lnRef>
            <a:fillRef idx="0">
              <a:schemeClr val="accent2"/>
            </a:fillRef>
            <a:effectRef idx="0">
              <a:schemeClr val="accent2"/>
            </a:effectRef>
            <a:fontRef idx="minor">
              <a:schemeClr val="tx1"/>
            </a:fontRef>
          </p:style>
        </p:cxnSp>
        <p:cxnSp>
          <p:nvCxnSpPr>
            <p:cNvPr id="7" name="Connettore curvo 26">
              <a:extLst>
                <a:ext uri="{FF2B5EF4-FFF2-40B4-BE49-F238E27FC236}">
                  <a16:creationId xmlns:a16="http://schemas.microsoft.com/office/drawing/2014/main" id="{671C15C9-1612-741B-C8BF-F2A0D632BD69}"/>
                </a:ext>
              </a:extLst>
            </p:cNvPr>
            <p:cNvCxnSpPr>
              <a:cxnSpLocks/>
            </p:cNvCxnSpPr>
            <p:nvPr/>
          </p:nvCxnSpPr>
          <p:spPr>
            <a:xfrm rot="16200000" flipH="1">
              <a:off x="8353044" y="3988308"/>
              <a:ext cx="1277112" cy="158496"/>
            </a:xfrm>
            <a:prstGeom prst="curvedConnector3">
              <a:avLst>
                <a:gd name="adj1" fmla="val 50000"/>
              </a:avLst>
            </a:prstGeom>
            <a:ln w="38100">
              <a:solidFill>
                <a:srgbClr val="FF0000"/>
              </a:solidFill>
              <a:tailEnd type="triangle"/>
            </a:ln>
            <a:scene3d>
              <a:camera prst="orthographicFront"/>
              <a:lightRig rig="threePt" dir="t"/>
            </a:scene3d>
            <a:sp3d/>
          </p:spPr>
          <p:style>
            <a:lnRef idx="1">
              <a:schemeClr val="accent2"/>
            </a:lnRef>
            <a:fillRef idx="0">
              <a:schemeClr val="accent2"/>
            </a:fillRef>
            <a:effectRef idx="0">
              <a:schemeClr val="accent2"/>
            </a:effectRef>
            <a:fontRef idx="minor">
              <a:schemeClr val="tx1"/>
            </a:fontRef>
          </p:style>
        </p:cxnSp>
        <p:cxnSp>
          <p:nvCxnSpPr>
            <p:cNvPr id="9" name="Connettore curvo 30">
              <a:extLst>
                <a:ext uri="{FF2B5EF4-FFF2-40B4-BE49-F238E27FC236}">
                  <a16:creationId xmlns:a16="http://schemas.microsoft.com/office/drawing/2014/main" id="{ADF4521A-74F7-9812-CBD6-7B931E621EBA}"/>
                </a:ext>
              </a:extLst>
            </p:cNvPr>
            <p:cNvCxnSpPr>
              <a:cxnSpLocks/>
            </p:cNvCxnSpPr>
            <p:nvPr/>
          </p:nvCxnSpPr>
          <p:spPr>
            <a:xfrm rot="5400000">
              <a:off x="8280138" y="3442004"/>
              <a:ext cx="554045" cy="302482"/>
            </a:xfrm>
            <a:prstGeom prst="curvedConnector3">
              <a:avLst>
                <a:gd name="adj1" fmla="val 50000"/>
              </a:avLst>
            </a:prstGeom>
            <a:ln w="38100">
              <a:solidFill>
                <a:srgbClr val="FF0000"/>
              </a:solidFill>
              <a:tailEnd type="triangle"/>
            </a:ln>
            <a:scene3d>
              <a:camera prst="orthographicFront"/>
              <a:lightRig rig="threePt" dir="t"/>
            </a:scene3d>
            <a:sp3d/>
          </p:spPr>
          <p:style>
            <a:lnRef idx="1">
              <a:schemeClr val="accent2"/>
            </a:lnRef>
            <a:fillRef idx="0">
              <a:schemeClr val="accent2"/>
            </a:fillRef>
            <a:effectRef idx="0">
              <a:schemeClr val="accent2"/>
            </a:effectRef>
            <a:fontRef idx="minor">
              <a:schemeClr val="tx1"/>
            </a:fontRef>
          </p:style>
        </p:cxnSp>
        <p:cxnSp>
          <p:nvCxnSpPr>
            <p:cNvPr id="10" name="Connettore curvo 34">
              <a:extLst>
                <a:ext uri="{FF2B5EF4-FFF2-40B4-BE49-F238E27FC236}">
                  <a16:creationId xmlns:a16="http://schemas.microsoft.com/office/drawing/2014/main" id="{C18BD723-DF21-7384-92EA-D49BFDA957B6}"/>
                </a:ext>
              </a:extLst>
            </p:cNvPr>
            <p:cNvCxnSpPr>
              <a:cxnSpLocks/>
            </p:cNvCxnSpPr>
            <p:nvPr/>
          </p:nvCxnSpPr>
          <p:spPr>
            <a:xfrm rot="10800000">
              <a:off x="6912868" y="2779783"/>
              <a:ext cx="1644293" cy="426715"/>
            </a:xfrm>
            <a:prstGeom prst="curvedConnector3">
              <a:avLst>
                <a:gd name="adj1" fmla="val 50000"/>
              </a:avLst>
            </a:prstGeom>
            <a:ln w="38100">
              <a:solidFill>
                <a:srgbClr val="FF0000"/>
              </a:solidFill>
              <a:tailEnd type="triangle"/>
            </a:ln>
            <a:scene3d>
              <a:camera prst="orthographicFront"/>
              <a:lightRig rig="threePt" dir="t"/>
            </a:scene3d>
            <a:sp3d/>
          </p:spPr>
          <p:style>
            <a:lnRef idx="1">
              <a:schemeClr val="accent2"/>
            </a:lnRef>
            <a:fillRef idx="0">
              <a:schemeClr val="accent2"/>
            </a:fillRef>
            <a:effectRef idx="0">
              <a:schemeClr val="accent2"/>
            </a:effectRef>
            <a:fontRef idx="minor">
              <a:schemeClr val="tx1"/>
            </a:fontRef>
          </p:style>
        </p:cxnSp>
        <p:cxnSp>
          <p:nvCxnSpPr>
            <p:cNvPr id="11" name="Connettore curvo 37">
              <a:extLst>
                <a:ext uri="{FF2B5EF4-FFF2-40B4-BE49-F238E27FC236}">
                  <a16:creationId xmlns:a16="http://schemas.microsoft.com/office/drawing/2014/main" id="{74F6B757-0CF4-740E-72E0-C8AECF61BDDB}"/>
                </a:ext>
              </a:extLst>
            </p:cNvPr>
            <p:cNvCxnSpPr>
              <a:cxnSpLocks/>
            </p:cNvCxnSpPr>
            <p:nvPr/>
          </p:nvCxnSpPr>
          <p:spPr>
            <a:xfrm rot="10800000">
              <a:off x="7266786" y="2607039"/>
              <a:ext cx="1290377" cy="477539"/>
            </a:xfrm>
            <a:prstGeom prst="curvedConnector3">
              <a:avLst>
                <a:gd name="adj1" fmla="val 50000"/>
              </a:avLst>
            </a:prstGeom>
            <a:ln w="38100">
              <a:solidFill>
                <a:srgbClr val="FF0000"/>
              </a:solidFill>
              <a:tailEnd type="triangle"/>
            </a:ln>
            <a:scene3d>
              <a:camera prst="orthographicFront"/>
              <a:lightRig rig="threePt" dir="t"/>
            </a:scene3d>
            <a:sp3d/>
          </p:spPr>
          <p:style>
            <a:lnRef idx="1">
              <a:schemeClr val="accent2"/>
            </a:lnRef>
            <a:fillRef idx="0">
              <a:schemeClr val="accent2"/>
            </a:fillRef>
            <a:effectRef idx="0">
              <a:schemeClr val="accent2"/>
            </a:effectRef>
            <a:fontRef idx="minor">
              <a:schemeClr val="tx1"/>
            </a:fontRef>
          </p:style>
        </p:cxnSp>
        <p:cxnSp>
          <p:nvCxnSpPr>
            <p:cNvPr id="15" name="Connettore curvo 41">
              <a:extLst>
                <a:ext uri="{FF2B5EF4-FFF2-40B4-BE49-F238E27FC236}">
                  <a16:creationId xmlns:a16="http://schemas.microsoft.com/office/drawing/2014/main" id="{D0026C78-A730-EE74-7030-9E74933D9279}"/>
                </a:ext>
              </a:extLst>
            </p:cNvPr>
            <p:cNvCxnSpPr>
              <a:cxnSpLocks/>
            </p:cNvCxnSpPr>
            <p:nvPr/>
          </p:nvCxnSpPr>
          <p:spPr>
            <a:xfrm rot="10800000">
              <a:off x="8290560" y="2263372"/>
              <a:ext cx="701042" cy="444762"/>
            </a:xfrm>
            <a:prstGeom prst="curvedConnector3">
              <a:avLst>
                <a:gd name="adj1" fmla="val -9130"/>
              </a:avLst>
            </a:prstGeom>
            <a:ln w="38100">
              <a:solidFill>
                <a:srgbClr val="FF0000"/>
              </a:solidFill>
              <a:tailEnd type="triangle"/>
            </a:ln>
            <a:scene3d>
              <a:camera prst="orthographicFront"/>
              <a:lightRig rig="threePt" dir="t"/>
            </a:scene3d>
            <a:sp3d/>
          </p:spPr>
          <p:style>
            <a:lnRef idx="1">
              <a:schemeClr val="accent2"/>
            </a:lnRef>
            <a:fillRef idx="0">
              <a:schemeClr val="accent2"/>
            </a:fillRef>
            <a:effectRef idx="0">
              <a:schemeClr val="accent2"/>
            </a:effectRef>
            <a:fontRef idx="minor">
              <a:schemeClr val="tx1"/>
            </a:fontRef>
          </p:style>
        </p:cxnSp>
        <p:cxnSp>
          <p:nvCxnSpPr>
            <p:cNvPr id="16" name="Connettore curvo 48">
              <a:extLst>
                <a:ext uri="{FF2B5EF4-FFF2-40B4-BE49-F238E27FC236}">
                  <a16:creationId xmlns:a16="http://schemas.microsoft.com/office/drawing/2014/main" id="{A7556F26-EADF-E88E-4B26-3178D741CDB8}"/>
                </a:ext>
              </a:extLst>
            </p:cNvPr>
            <p:cNvCxnSpPr>
              <a:cxnSpLocks/>
            </p:cNvCxnSpPr>
            <p:nvPr/>
          </p:nvCxnSpPr>
          <p:spPr>
            <a:xfrm rot="10800000">
              <a:off x="8211312" y="2526256"/>
              <a:ext cx="429771" cy="291602"/>
            </a:xfrm>
            <a:prstGeom prst="curvedConnector3">
              <a:avLst>
                <a:gd name="adj1" fmla="val 50000"/>
              </a:avLst>
            </a:prstGeom>
            <a:ln w="38100">
              <a:solidFill>
                <a:srgbClr val="FF0000"/>
              </a:solidFill>
              <a:tailEnd type="triangle"/>
            </a:ln>
            <a:scene3d>
              <a:camera prst="orthographicFront"/>
              <a:lightRig rig="threePt" dir="t"/>
            </a:scene3d>
            <a:sp3d/>
          </p:spPr>
          <p:style>
            <a:lnRef idx="1">
              <a:schemeClr val="accent2"/>
            </a:lnRef>
            <a:fillRef idx="0">
              <a:schemeClr val="accent2"/>
            </a:fillRef>
            <a:effectRef idx="0">
              <a:schemeClr val="accent2"/>
            </a:effectRef>
            <a:fontRef idx="minor">
              <a:schemeClr val="tx1"/>
            </a:fontRef>
          </p:style>
        </p:cxnSp>
      </p:grpSp>
      <p:pic>
        <p:nvPicPr>
          <p:cNvPr id="28" name="Immagine 27" descr="Immagine che contiene testo&#10;&#10;Descrizione generata automaticamente">
            <a:extLst>
              <a:ext uri="{FF2B5EF4-FFF2-40B4-BE49-F238E27FC236}">
                <a16:creationId xmlns:a16="http://schemas.microsoft.com/office/drawing/2014/main" id="{4E56E97D-7D7F-C1F8-D4AA-C62EEF8C0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235" y="46511"/>
            <a:ext cx="4591530" cy="923687"/>
          </a:xfrm>
          <a:prstGeom prst="rect">
            <a:avLst/>
          </a:prstGeom>
        </p:spPr>
      </p:pic>
      <p:sp>
        <p:nvSpPr>
          <p:cNvPr id="29" name="AutoShape 2" descr="Logo enti partecipanti">
            <a:extLst>
              <a:ext uri="{FF2B5EF4-FFF2-40B4-BE49-F238E27FC236}">
                <a16:creationId xmlns:a16="http://schemas.microsoft.com/office/drawing/2014/main" id="{6C2EC706-0E73-6FCD-ACE3-DF688BE28A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1" name="Immagine 30">
            <a:extLst>
              <a:ext uri="{FF2B5EF4-FFF2-40B4-BE49-F238E27FC236}">
                <a16:creationId xmlns:a16="http://schemas.microsoft.com/office/drawing/2014/main" id="{74B48BA8-7D80-920E-A8D8-179521A8E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5" y="3651384"/>
            <a:ext cx="7619059" cy="2428575"/>
          </a:xfrm>
          <a:prstGeom prst="rect">
            <a:avLst/>
          </a:prstGeom>
        </p:spPr>
      </p:pic>
      <p:sp>
        <p:nvSpPr>
          <p:cNvPr id="35" name="CasellaDiTesto 34">
            <a:extLst>
              <a:ext uri="{FF2B5EF4-FFF2-40B4-BE49-F238E27FC236}">
                <a16:creationId xmlns:a16="http://schemas.microsoft.com/office/drawing/2014/main" id="{4044EE57-BA71-76C2-D45A-7508A8AD10F4}"/>
              </a:ext>
            </a:extLst>
          </p:cNvPr>
          <p:cNvSpPr txBox="1"/>
          <p:nvPr/>
        </p:nvSpPr>
        <p:spPr>
          <a:xfrm>
            <a:off x="86061" y="6356540"/>
            <a:ext cx="6314738" cy="369332"/>
          </a:xfrm>
          <a:prstGeom prst="rect">
            <a:avLst/>
          </a:prstGeom>
          <a:noFill/>
        </p:spPr>
        <p:txBody>
          <a:bodyPr wrap="square">
            <a:spAutoFit/>
          </a:bodyPr>
          <a:lstStyle/>
          <a:p>
            <a:r>
              <a:rPr lang="en-GB" dirty="0"/>
              <a:t>https://dartwars.unimib.it/</a:t>
            </a:r>
          </a:p>
        </p:txBody>
      </p:sp>
    </p:spTree>
    <p:extLst>
      <p:ext uri="{BB962C8B-B14F-4D97-AF65-F5344CB8AC3E}">
        <p14:creationId xmlns:p14="http://schemas.microsoft.com/office/powerpoint/2010/main" val="394228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3258" y="1871298"/>
            <a:ext cx="3255942" cy="3743482"/>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CasellaDiTesto 21">
            <a:extLst>
              <a:ext uri="{FF2B5EF4-FFF2-40B4-BE49-F238E27FC236}">
                <a16:creationId xmlns:a16="http://schemas.microsoft.com/office/drawing/2014/main" id="{72432EB5-23E8-B156-7E1E-98ADDBAFE5C7}"/>
              </a:ext>
            </a:extLst>
          </p:cNvPr>
          <p:cNvSpPr txBox="1"/>
          <p:nvPr/>
        </p:nvSpPr>
        <p:spPr>
          <a:xfrm>
            <a:off x="6384013" y="896437"/>
            <a:ext cx="2685671" cy="461665"/>
          </a:xfrm>
          <a:prstGeom prst="rect">
            <a:avLst/>
          </a:prstGeom>
          <a:noFill/>
        </p:spPr>
        <p:txBody>
          <a:bodyPr wrap="square">
            <a:spAutoFit/>
            <a:scene3d>
              <a:camera prst="orthographicFront"/>
              <a:lightRig rig="flat" dir="t"/>
            </a:scene3d>
            <a:sp3d extrusionH="57150" prstMaterial="dkEdge">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solidFill>
                  <a:srgbClr val="AA3A54"/>
                </a:solidFill>
              </a:ln>
              <a:solidFill>
                <a:srgbClr val="D34817"/>
              </a:solidFill>
              <a:effectLst>
                <a:outerShdw blurRad="38100" dist="38100" dir="2700000" algn="tl">
                  <a:srgbClr val="000000">
                    <a:alpha val="43137"/>
                  </a:srgbClr>
                </a:outerShdw>
              </a:effectLst>
              <a:uLnTx/>
              <a:uFillTx/>
              <a:latin typeface="Century Gothic" panose="020B0502020202020204"/>
              <a:ea typeface="+mn-ea"/>
              <a:cs typeface="+mn-cs"/>
            </a:endParaRPr>
          </a:p>
        </p:txBody>
      </p:sp>
      <p:grpSp>
        <p:nvGrpSpPr>
          <p:cNvPr id="9" name="Gruppo 8">
            <a:extLst>
              <a:ext uri="{FF2B5EF4-FFF2-40B4-BE49-F238E27FC236}">
                <a16:creationId xmlns:a16="http://schemas.microsoft.com/office/drawing/2014/main" id="{985EC8FF-0A8C-C347-D50B-A90AF651B843}"/>
              </a:ext>
            </a:extLst>
          </p:cNvPr>
          <p:cNvGrpSpPr/>
          <p:nvPr/>
        </p:nvGrpSpPr>
        <p:grpSpPr>
          <a:xfrm>
            <a:off x="12212" y="3524246"/>
            <a:ext cx="7369304" cy="1569708"/>
            <a:chOff x="3556115" y="4456085"/>
            <a:chExt cx="8541040" cy="1819298"/>
          </a:xfrm>
        </p:grpSpPr>
        <p:grpSp>
          <p:nvGrpSpPr>
            <p:cNvPr id="10" name="Gruppo 9">
              <a:extLst>
                <a:ext uri="{FF2B5EF4-FFF2-40B4-BE49-F238E27FC236}">
                  <a16:creationId xmlns:a16="http://schemas.microsoft.com/office/drawing/2014/main" id="{853DF140-EEEA-4215-7469-455AA2563355}"/>
                </a:ext>
              </a:extLst>
            </p:cNvPr>
            <p:cNvGrpSpPr/>
            <p:nvPr/>
          </p:nvGrpSpPr>
          <p:grpSpPr>
            <a:xfrm>
              <a:off x="3556115" y="4456085"/>
              <a:ext cx="8541040" cy="1678223"/>
              <a:chOff x="2011918" y="4115510"/>
              <a:chExt cx="10070017" cy="1978652"/>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0877" b="15018"/>
              <a:stretch/>
            </p:blipFill>
            <p:spPr>
              <a:xfrm>
                <a:off x="2011918" y="4115510"/>
                <a:ext cx="10070017" cy="1978652"/>
              </a:xfrm>
              <a:prstGeom prst="rect">
                <a:avLst/>
              </a:prstGeom>
            </p:spPr>
          </p:pic>
          <p:grpSp>
            <p:nvGrpSpPr>
              <p:cNvPr id="16" name="Gruppo 15">
                <a:extLst>
                  <a:ext uri="{FF2B5EF4-FFF2-40B4-BE49-F238E27FC236}">
                    <a16:creationId xmlns:a16="http://schemas.microsoft.com/office/drawing/2014/main" id="{E588808E-847F-B4AB-1FCE-5B0BCC9CA888}"/>
                  </a:ext>
                </a:extLst>
              </p:cNvPr>
              <p:cNvGrpSpPr/>
              <p:nvPr/>
            </p:nvGrpSpPr>
            <p:grpSpPr>
              <a:xfrm>
                <a:off x="11360329" y="5021155"/>
                <a:ext cx="216000" cy="312445"/>
                <a:chOff x="11360329" y="5076570"/>
                <a:chExt cx="216000" cy="312444"/>
              </a:xfrm>
            </p:grpSpPr>
            <p:cxnSp>
              <p:nvCxnSpPr>
                <p:cNvPr id="17" name="Connettore diritto 16">
                  <a:extLst>
                    <a:ext uri="{FF2B5EF4-FFF2-40B4-BE49-F238E27FC236}">
                      <a16:creationId xmlns:a16="http://schemas.microsoft.com/office/drawing/2014/main" id="{DC359B45-3D4C-20F2-7B45-95A70A785A95}"/>
                    </a:ext>
                  </a:extLst>
                </p:cNvPr>
                <p:cNvCxnSpPr/>
                <p:nvPr/>
              </p:nvCxnSpPr>
              <p:spPr>
                <a:xfrm>
                  <a:off x="11360329" y="5389014"/>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5DC049E-26BB-7E9A-64E3-27550142649D}"/>
                    </a:ext>
                  </a:extLst>
                </p:cNvPr>
                <p:cNvCxnSpPr/>
                <p:nvPr/>
              </p:nvCxnSpPr>
              <p:spPr>
                <a:xfrm>
                  <a:off x="11360329" y="5076570"/>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 name="CasellaDiTesto 10">
              <a:extLst>
                <a:ext uri="{FF2B5EF4-FFF2-40B4-BE49-F238E27FC236}">
                  <a16:creationId xmlns:a16="http://schemas.microsoft.com/office/drawing/2014/main" id="{F25AA6A1-F67D-B4E9-52C2-707035C5F82D}"/>
                </a:ext>
              </a:extLst>
            </p:cNvPr>
            <p:cNvSpPr txBox="1"/>
            <p:nvPr/>
          </p:nvSpPr>
          <p:spPr>
            <a:xfrm>
              <a:off x="7409177" y="5906050"/>
              <a:ext cx="428322" cy="369333"/>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79CC51C4-4944-DBD3-5777-60C1D5AC3FBA}"/>
                </a:ext>
              </a:extLst>
            </p:cNvPr>
            <p:cNvCxnSpPr>
              <a:cxnSpLocks/>
            </p:cNvCxnSpPr>
            <p:nvPr/>
          </p:nvCxnSpPr>
          <p:spPr>
            <a:xfrm>
              <a:off x="7620009" y="4596618"/>
              <a:ext cx="0" cy="1399993"/>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grpSp>
      <p:sp>
        <p:nvSpPr>
          <p:cNvPr id="3" name="Rettangolo con angoli arrotondati 2">
            <a:extLst>
              <a:ext uri="{FF2B5EF4-FFF2-40B4-BE49-F238E27FC236}">
                <a16:creationId xmlns:a16="http://schemas.microsoft.com/office/drawing/2014/main" id="{055ABCA0-2BF8-8188-833E-16055CCE23C0}"/>
              </a:ext>
            </a:extLst>
          </p:cNvPr>
          <p:cNvSpPr/>
          <p:nvPr/>
        </p:nvSpPr>
        <p:spPr>
          <a:xfrm>
            <a:off x="9722661" y="1871296"/>
            <a:ext cx="292709" cy="3486011"/>
          </a:xfrm>
          <a:prstGeom prst="roundRect">
            <a:avLst/>
          </a:prstGeom>
          <a:solidFill>
            <a:srgbClr val="ACDA69">
              <a:alpha val="30000"/>
            </a:srgbClr>
          </a:solidFill>
          <a:ln w="254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67836" y="1368645"/>
            <a:ext cx="3557139" cy="2199497"/>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212" y="1415621"/>
            <a:ext cx="3796756" cy="2253558"/>
          </a:xfrm>
          <a:prstGeom prst="rect">
            <a:avLst/>
          </a:prstGeom>
        </p:spPr>
      </p:pic>
      <mc:AlternateContent xmlns:mc="http://schemas.openxmlformats.org/markup-compatibility/2006">
        <mc:Choice xmlns:a14="http://schemas.microsoft.com/office/drawing/2010/main" Requires="a14">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105937392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solidFill>
                                      <a:srgbClr val="308596"/>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308596"/>
                                    </a:solidFill>
                                    <a:effectLst>
                                      <a:outerShdw blurRad="38100" dist="38100" dir="2700000" algn="tl">
                                        <a:srgbClr val="000000">
                                          <a:alpha val="43137"/>
                                        </a:srgbClr>
                                      </a:outerShdw>
                                    </a:effectLst>
                                    <a:latin typeface="Cambria Math" panose="02040503050406030204" pitchFamily="18" charset="0"/>
                                  </a:rPr>
                                  <m:t>𝟔𝟎</m:t>
                                </m:r>
                              </m:oMath>
                            </m:oMathPara>
                          </a14:m>
                          <a:endParaRPr lang="en-GB" dirty="0">
                            <a:solidFill>
                              <a:srgbClr val="308596"/>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𝟏𝟕</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105937392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7"/>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7"/>
                          <a:stretch>
                            <a:fillRect l="-30328" t="-113115" r="-411475" b="-32787"/>
                          </a:stretch>
                        </a:blipFill>
                      </a:tcPr>
                    </a:tc>
                    <a:tc>
                      <a:txBody>
                        <a:bodyPr/>
                        <a:lstStyle/>
                        <a:p>
                          <a:endParaRPr lang="en-US"/>
                        </a:p>
                      </a:txBody>
                      <a:tcPr>
                        <a:blipFill>
                          <a:blip r:embed="rId7"/>
                          <a:stretch>
                            <a:fillRect l="-125197" t="-113115" r="-295276" b="-32787"/>
                          </a:stretch>
                        </a:blipFill>
                      </a:tcPr>
                    </a:tc>
                    <a:tc>
                      <a:txBody>
                        <a:bodyPr/>
                        <a:lstStyle/>
                        <a:p>
                          <a:endParaRPr lang="en-US"/>
                        </a:p>
                      </a:txBody>
                      <a:tcPr>
                        <a:blipFill>
                          <a:blip r:embed="rId7"/>
                          <a:stretch>
                            <a:fillRect l="-215038" t="-113115" r="-181955" b="-32787"/>
                          </a:stretch>
                        </a:blipFill>
                      </a:tcPr>
                    </a:tc>
                    <a:tc>
                      <a:txBody>
                        <a:bodyPr/>
                        <a:lstStyle/>
                        <a:p>
                          <a:endParaRPr lang="en-US"/>
                        </a:p>
                      </a:txBody>
                      <a:tcPr>
                        <a:blipFill>
                          <a:blip r:embed="rId7"/>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7"/>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sp>
        <p:nvSpPr>
          <p:cNvPr id="26" name="Titolo 1">
            <a:extLst>
              <a:ext uri="{FF2B5EF4-FFF2-40B4-BE49-F238E27FC236}">
                <a16:creationId xmlns:a16="http://schemas.microsoft.com/office/drawing/2014/main" id="{ECA03677-7C89-EB87-B397-B5ACB9889D90}"/>
              </a:ext>
            </a:extLst>
          </p:cNvPr>
          <p:cNvSpPr txBox="1">
            <a:spLocks/>
          </p:cNvSpPr>
          <p:nvPr/>
        </p:nvSpPr>
        <p:spPr>
          <a:xfrm>
            <a:off x="4184" y="116184"/>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en-GB" sz="2800" b="1" i="1"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a:t>
            </a:r>
            <a:r>
              <a:rPr kumimoji="0" lang="en-GB" sz="2800" b="1" i="0" u="none" strike="noStrike" kern="1200" cap="none" spc="0" normalizeH="0" baseline="-2500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pump</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grpSp>
        <p:nvGrpSpPr>
          <p:cNvPr id="6" name="Gruppo 5">
            <a:extLst>
              <a:ext uri="{FF2B5EF4-FFF2-40B4-BE49-F238E27FC236}">
                <a16:creationId xmlns:a16="http://schemas.microsoft.com/office/drawing/2014/main" id="{2BF13799-2B4D-1A33-517E-E2EBDCBBC296}"/>
              </a:ext>
            </a:extLst>
          </p:cNvPr>
          <p:cNvGrpSpPr/>
          <p:nvPr/>
        </p:nvGrpSpPr>
        <p:grpSpPr>
          <a:xfrm>
            <a:off x="287499" y="5137823"/>
            <a:ext cx="6614499" cy="1743840"/>
            <a:chOff x="287499" y="5137823"/>
            <a:chExt cx="6614499" cy="1743840"/>
          </a:xfrm>
        </p:grpSpPr>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353" r="6889"/>
            <a:stretch/>
          </p:blipFill>
          <p:spPr>
            <a:xfrm>
              <a:off x="287499" y="5137823"/>
              <a:ext cx="6614499" cy="1743840"/>
            </a:xfrm>
            <a:prstGeom prst="rect">
              <a:avLst/>
            </a:prstGeom>
          </p:spPr>
        </p:pic>
        <p:sp>
          <p:nvSpPr>
            <p:cNvPr id="5" name="CasellaDiTesto 4">
              <a:extLst>
                <a:ext uri="{FF2B5EF4-FFF2-40B4-BE49-F238E27FC236}">
                  <a16:creationId xmlns:a16="http://schemas.microsoft.com/office/drawing/2014/main" id="{A3EADAF5-F1CE-78CA-4B39-15F1921DE4C4}"/>
                </a:ext>
              </a:extLst>
            </p:cNvPr>
            <p:cNvSpPr txBox="1"/>
            <p:nvPr/>
          </p:nvSpPr>
          <p:spPr>
            <a:xfrm rot="16200000">
              <a:off x="359009" y="5627604"/>
              <a:ext cx="279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endPar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213311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3258" y="1871298"/>
            <a:ext cx="3255942" cy="3743482"/>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CasellaDiTesto 21">
            <a:extLst>
              <a:ext uri="{FF2B5EF4-FFF2-40B4-BE49-F238E27FC236}">
                <a16:creationId xmlns:a16="http://schemas.microsoft.com/office/drawing/2014/main" id="{72432EB5-23E8-B156-7E1E-98ADDBAFE5C7}"/>
              </a:ext>
            </a:extLst>
          </p:cNvPr>
          <p:cNvSpPr txBox="1"/>
          <p:nvPr/>
        </p:nvSpPr>
        <p:spPr>
          <a:xfrm>
            <a:off x="6384013" y="896437"/>
            <a:ext cx="2685671" cy="461665"/>
          </a:xfrm>
          <a:prstGeom prst="rect">
            <a:avLst/>
          </a:prstGeom>
          <a:noFill/>
        </p:spPr>
        <p:txBody>
          <a:bodyPr wrap="square">
            <a:spAutoFit/>
            <a:scene3d>
              <a:camera prst="orthographicFront"/>
              <a:lightRig rig="flat" dir="t"/>
            </a:scene3d>
            <a:sp3d extrusionH="57150" prstMaterial="dkEdge">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solidFill>
                  <a:srgbClr val="AA3A54"/>
                </a:solidFill>
              </a:ln>
              <a:solidFill>
                <a:srgbClr val="D34817"/>
              </a:solidFill>
              <a:effectLst>
                <a:outerShdw blurRad="38100" dist="38100" dir="2700000" algn="tl">
                  <a:srgbClr val="000000">
                    <a:alpha val="43137"/>
                  </a:srgbClr>
                </a:outerShdw>
              </a:effectLst>
              <a:uLnTx/>
              <a:uFillTx/>
              <a:latin typeface="Century Gothic" panose="020B0502020202020204"/>
              <a:ea typeface="+mn-ea"/>
              <a:cs typeface="+mn-cs"/>
            </a:endParaRPr>
          </a:p>
        </p:txBody>
      </p:sp>
      <p:grpSp>
        <p:nvGrpSpPr>
          <p:cNvPr id="9" name="Gruppo 8">
            <a:extLst>
              <a:ext uri="{FF2B5EF4-FFF2-40B4-BE49-F238E27FC236}">
                <a16:creationId xmlns:a16="http://schemas.microsoft.com/office/drawing/2014/main" id="{985EC8FF-0A8C-C347-D50B-A90AF651B843}"/>
              </a:ext>
            </a:extLst>
          </p:cNvPr>
          <p:cNvGrpSpPr/>
          <p:nvPr/>
        </p:nvGrpSpPr>
        <p:grpSpPr>
          <a:xfrm>
            <a:off x="12212" y="3524246"/>
            <a:ext cx="7369304" cy="1496556"/>
            <a:chOff x="3556115" y="4456085"/>
            <a:chExt cx="8541040" cy="1734515"/>
          </a:xfrm>
        </p:grpSpPr>
        <p:grpSp>
          <p:nvGrpSpPr>
            <p:cNvPr id="10" name="Gruppo 9">
              <a:extLst>
                <a:ext uri="{FF2B5EF4-FFF2-40B4-BE49-F238E27FC236}">
                  <a16:creationId xmlns:a16="http://schemas.microsoft.com/office/drawing/2014/main" id="{853DF140-EEEA-4215-7469-455AA2563355}"/>
                </a:ext>
              </a:extLst>
            </p:cNvPr>
            <p:cNvGrpSpPr/>
            <p:nvPr/>
          </p:nvGrpSpPr>
          <p:grpSpPr>
            <a:xfrm>
              <a:off x="3556115" y="4456085"/>
              <a:ext cx="8541040" cy="1678223"/>
              <a:chOff x="2011918" y="4115510"/>
              <a:chExt cx="10070017" cy="1978652"/>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2947" b="12947"/>
              <a:stretch/>
            </p:blipFill>
            <p:spPr>
              <a:xfrm>
                <a:off x="2011918" y="4115510"/>
                <a:ext cx="10070017" cy="1978652"/>
              </a:xfrm>
              <a:prstGeom prst="rect">
                <a:avLst/>
              </a:prstGeom>
            </p:spPr>
          </p:pic>
          <p:grpSp>
            <p:nvGrpSpPr>
              <p:cNvPr id="16" name="Gruppo 15">
                <a:extLst>
                  <a:ext uri="{FF2B5EF4-FFF2-40B4-BE49-F238E27FC236}">
                    <a16:creationId xmlns:a16="http://schemas.microsoft.com/office/drawing/2014/main" id="{E588808E-847F-B4AB-1FCE-5B0BCC9CA888}"/>
                  </a:ext>
                </a:extLst>
              </p:cNvPr>
              <p:cNvGrpSpPr/>
              <p:nvPr/>
            </p:nvGrpSpPr>
            <p:grpSpPr>
              <a:xfrm>
                <a:off x="11360329" y="4965610"/>
                <a:ext cx="216000" cy="312449"/>
                <a:chOff x="11360329" y="5021025"/>
                <a:chExt cx="216000" cy="312449"/>
              </a:xfrm>
            </p:grpSpPr>
            <p:cxnSp>
              <p:nvCxnSpPr>
                <p:cNvPr id="17" name="Connettore diritto 16">
                  <a:extLst>
                    <a:ext uri="{FF2B5EF4-FFF2-40B4-BE49-F238E27FC236}">
                      <a16:creationId xmlns:a16="http://schemas.microsoft.com/office/drawing/2014/main" id="{DC359B45-3D4C-20F2-7B45-95A70A785A95}"/>
                    </a:ext>
                  </a:extLst>
                </p:cNvPr>
                <p:cNvCxnSpPr/>
                <p:nvPr/>
              </p:nvCxnSpPr>
              <p:spPr>
                <a:xfrm>
                  <a:off x="11360329" y="5333474"/>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5DC049E-26BB-7E9A-64E3-27550142649D}"/>
                    </a:ext>
                  </a:extLst>
                </p:cNvPr>
                <p:cNvCxnSpPr/>
                <p:nvPr/>
              </p:nvCxnSpPr>
              <p:spPr>
                <a:xfrm>
                  <a:off x="11360329" y="5021025"/>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 name="CasellaDiTesto 10">
              <a:extLst>
                <a:ext uri="{FF2B5EF4-FFF2-40B4-BE49-F238E27FC236}">
                  <a16:creationId xmlns:a16="http://schemas.microsoft.com/office/drawing/2014/main" id="{F25AA6A1-F67D-B4E9-52C2-707035C5F82D}"/>
                </a:ext>
              </a:extLst>
            </p:cNvPr>
            <p:cNvSpPr txBox="1"/>
            <p:nvPr/>
          </p:nvSpPr>
          <p:spPr>
            <a:xfrm>
              <a:off x="7409177" y="5821267"/>
              <a:ext cx="428322" cy="369333"/>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79CC51C4-4944-DBD3-5777-60C1D5AC3FBA}"/>
                </a:ext>
              </a:extLst>
            </p:cNvPr>
            <p:cNvCxnSpPr>
              <a:cxnSpLocks/>
            </p:cNvCxnSpPr>
            <p:nvPr/>
          </p:nvCxnSpPr>
          <p:spPr>
            <a:xfrm>
              <a:off x="7620009" y="4511834"/>
              <a:ext cx="0" cy="1399991"/>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grpSp>
      <p:sp>
        <p:nvSpPr>
          <p:cNvPr id="3" name="Rettangolo con angoli arrotondati 2">
            <a:extLst>
              <a:ext uri="{FF2B5EF4-FFF2-40B4-BE49-F238E27FC236}">
                <a16:creationId xmlns:a16="http://schemas.microsoft.com/office/drawing/2014/main" id="{055ABCA0-2BF8-8188-833E-16055CCE23C0}"/>
              </a:ext>
            </a:extLst>
          </p:cNvPr>
          <p:cNvSpPr/>
          <p:nvPr/>
        </p:nvSpPr>
        <p:spPr>
          <a:xfrm>
            <a:off x="10357366" y="1871296"/>
            <a:ext cx="292709" cy="3486011"/>
          </a:xfrm>
          <a:prstGeom prst="roundRect">
            <a:avLst/>
          </a:prstGeom>
          <a:solidFill>
            <a:schemeClr val="bg1">
              <a:lumMod val="85000"/>
              <a:alpha val="30000"/>
            </a:schemeClr>
          </a:solidFill>
          <a:ln w="254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67837" y="1372949"/>
            <a:ext cx="3557137" cy="2199497"/>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212" y="1419925"/>
            <a:ext cx="3796755" cy="2253558"/>
          </a:xfrm>
          <a:prstGeom prst="rect">
            <a:avLst/>
          </a:prstGeom>
        </p:spPr>
      </p:pic>
      <mc:AlternateContent xmlns:mc="http://schemas.openxmlformats.org/markup-compatibility/2006">
        <mc:Choice xmlns:a14="http://schemas.microsoft.com/office/drawing/2010/main" Requires="a14">
          <p:graphicFrame>
            <p:nvGraphicFramePr>
              <p:cNvPr id="8" name="Tabella 3">
                <a:extLst>
                  <a:ext uri="{FF2B5EF4-FFF2-40B4-BE49-F238E27FC236}">
                    <a16:creationId xmlns:a16="http://schemas.microsoft.com/office/drawing/2014/main" id="{7453630E-2BAB-3016-01B0-73E10D347247}"/>
                  </a:ext>
                </a:extLst>
              </p:cNvPr>
              <p:cNvGraphicFramePr>
                <a:graphicFrameLocks noGrp="1"/>
              </p:cNvGraphicFramePr>
              <p:nvPr>
                <p:extLst>
                  <p:ext uri="{D42A27DB-BD31-4B8C-83A1-F6EECF244321}">
                    <p14:modId xmlns:p14="http://schemas.microsoft.com/office/powerpoint/2010/main" val="298414602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solidFill>
                                      <a:schemeClr val="bg1">
                                        <a:lumMod val="50000"/>
                                      </a:schemeClr>
                                    </a:solidFill>
                                    <a:effectLst>
                                      <a:outerShdw blurRad="38100" dist="38100" dir="2700000" algn="tl">
                                        <a:srgbClr val="000000">
                                          <a:alpha val="43137"/>
                                        </a:srgbClr>
                                      </a:outerShdw>
                                    </a:effectLst>
                                    <a:latin typeface="Cambria Math" panose="02040503050406030204" pitchFamily="18" charset="0"/>
                                  </a:rPr>
                                  <m:t>−</m:t>
                                </m:r>
                                <m:r>
                                  <a:rPr lang="it-IT" b="1" i="1" smtClean="0">
                                    <a:solidFill>
                                      <a:schemeClr val="bg1">
                                        <a:lumMod val="50000"/>
                                      </a:schemeClr>
                                    </a:solidFill>
                                    <a:effectLst>
                                      <a:outerShdw blurRad="38100" dist="38100" dir="2700000" algn="tl">
                                        <a:srgbClr val="000000">
                                          <a:alpha val="43137"/>
                                        </a:srgbClr>
                                      </a:outerShdw>
                                    </a:effectLst>
                                    <a:latin typeface="Cambria Math" panose="02040503050406030204" pitchFamily="18" charset="0"/>
                                  </a:rPr>
                                  <m:t>𝟓𝟓</m:t>
                                </m:r>
                              </m:oMath>
                            </m:oMathPara>
                          </a14:m>
                          <a:endParaRPr lang="en-GB" dirty="0">
                            <a:solidFill>
                              <a:schemeClr val="bg1">
                                <a:lumMod val="50000"/>
                              </a:schemeClr>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0" smtClean="0">
                                    <a:solidFill>
                                      <a:srgbClr val="FF0000"/>
                                    </a:solidFill>
                                    <a:effectLst>
                                      <a:outerShdw blurRad="38100" dist="38100" dir="2700000" algn="tl">
                                        <a:srgbClr val="000000">
                                          <a:alpha val="43137"/>
                                        </a:srgbClr>
                                      </a:outerShdw>
                                    </a:effectLst>
                                    <a:latin typeface="Cambria Math" panose="02040503050406030204" pitchFamily="18" charset="0"/>
                                  </a:rPr>
                                  <m:t> </m:t>
                                </m:r>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𝟏𝟕</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p:graphicFrame>
            <p:nvGraphicFramePr>
              <p:cNvPr id="8" name="Tabella 3">
                <a:extLst>
                  <a:ext uri="{FF2B5EF4-FFF2-40B4-BE49-F238E27FC236}">
                    <a16:creationId xmlns:a16="http://schemas.microsoft.com/office/drawing/2014/main" id="{7453630E-2BAB-3016-01B0-73E10D347247}"/>
                  </a:ext>
                </a:extLst>
              </p:cNvPr>
              <p:cNvGraphicFramePr>
                <a:graphicFrameLocks noGrp="1"/>
              </p:cNvGraphicFramePr>
              <p:nvPr>
                <p:extLst>
                  <p:ext uri="{D42A27DB-BD31-4B8C-83A1-F6EECF244321}">
                    <p14:modId xmlns:p14="http://schemas.microsoft.com/office/powerpoint/2010/main" val="298414602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7"/>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7"/>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1)</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7"/>
                          <a:stretch>
                            <a:fillRect l="-30328" t="-113115" r="-411475" b="-32787"/>
                          </a:stretch>
                        </a:blipFill>
                      </a:tcPr>
                    </a:tc>
                    <a:tc>
                      <a:txBody>
                        <a:bodyPr/>
                        <a:lstStyle/>
                        <a:p>
                          <a:endParaRPr lang="en-US"/>
                        </a:p>
                      </a:txBody>
                      <a:tcPr>
                        <a:blipFill>
                          <a:blip r:embed="rId7"/>
                          <a:stretch>
                            <a:fillRect l="-125197" t="-113115" r="-295276" b="-32787"/>
                          </a:stretch>
                        </a:blipFill>
                      </a:tcPr>
                    </a:tc>
                    <a:tc>
                      <a:txBody>
                        <a:bodyPr/>
                        <a:lstStyle/>
                        <a:p>
                          <a:endParaRPr lang="en-US"/>
                        </a:p>
                      </a:txBody>
                      <a:tcPr>
                        <a:blipFill>
                          <a:blip r:embed="rId7"/>
                          <a:stretch>
                            <a:fillRect l="-215038" t="-113115" r="-181955" b="-32787"/>
                          </a:stretch>
                        </a:blipFill>
                      </a:tcPr>
                    </a:tc>
                    <a:tc>
                      <a:txBody>
                        <a:bodyPr/>
                        <a:lstStyle/>
                        <a:p>
                          <a:endParaRPr lang="en-US"/>
                        </a:p>
                      </a:txBody>
                      <a:tcPr>
                        <a:blipFill>
                          <a:blip r:embed="rId7"/>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7"/>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sp>
        <p:nvSpPr>
          <p:cNvPr id="23" name="Titolo 1">
            <a:extLst>
              <a:ext uri="{FF2B5EF4-FFF2-40B4-BE49-F238E27FC236}">
                <a16:creationId xmlns:a16="http://schemas.microsoft.com/office/drawing/2014/main" id="{4FB6BDD7-398A-66D2-87B1-30F5D1767D05}"/>
              </a:ext>
            </a:extLst>
          </p:cNvPr>
          <p:cNvSpPr txBox="1">
            <a:spLocks/>
          </p:cNvSpPr>
          <p:nvPr/>
        </p:nvSpPr>
        <p:spPr>
          <a:xfrm>
            <a:off x="4184" y="116184"/>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en-GB" sz="2800" b="1" i="1"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a:t>
            </a:r>
            <a:r>
              <a:rPr kumimoji="0" lang="en-GB" sz="2800" b="1" i="0" u="none" strike="noStrike" kern="1200" cap="none" spc="0" normalizeH="0" baseline="-25000" noProof="0" dirty="0" err="1">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rPr>
              <a:t>pump</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grpSp>
        <p:nvGrpSpPr>
          <p:cNvPr id="6" name="Gruppo 5">
            <a:extLst>
              <a:ext uri="{FF2B5EF4-FFF2-40B4-BE49-F238E27FC236}">
                <a16:creationId xmlns:a16="http://schemas.microsoft.com/office/drawing/2014/main" id="{82272ACC-A7FF-CD41-A7DB-CEF80ED93144}"/>
              </a:ext>
            </a:extLst>
          </p:cNvPr>
          <p:cNvGrpSpPr/>
          <p:nvPr/>
        </p:nvGrpSpPr>
        <p:grpSpPr>
          <a:xfrm>
            <a:off x="276742" y="5137823"/>
            <a:ext cx="6646772" cy="1743840"/>
            <a:chOff x="276742" y="5137823"/>
            <a:chExt cx="6646772" cy="1743840"/>
          </a:xfrm>
        </p:grpSpPr>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353" r="6452"/>
            <a:stretch/>
          </p:blipFill>
          <p:spPr>
            <a:xfrm>
              <a:off x="276742" y="5137823"/>
              <a:ext cx="6646772" cy="1743840"/>
            </a:xfrm>
            <a:prstGeom prst="rect">
              <a:avLst/>
            </a:prstGeom>
          </p:spPr>
        </p:pic>
        <p:sp>
          <p:nvSpPr>
            <p:cNvPr id="5" name="CasellaDiTesto 4">
              <a:extLst>
                <a:ext uri="{FF2B5EF4-FFF2-40B4-BE49-F238E27FC236}">
                  <a16:creationId xmlns:a16="http://schemas.microsoft.com/office/drawing/2014/main" id="{8ADC2AF8-143E-9FBB-7ADE-2ACAE1950C8B}"/>
                </a:ext>
              </a:extLst>
            </p:cNvPr>
            <p:cNvSpPr txBox="1"/>
            <p:nvPr/>
          </p:nvSpPr>
          <p:spPr>
            <a:xfrm rot="16200000">
              <a:off x="359009" y="5627604"/>
              <a:ext cx="2792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endParaRPr kumimoji="0" lang="en-GB"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639656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6608" y="1847680"/>
            <a:ext cx="3402685" cy="3748286"/>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22</a:t>
            </a:fld>
            <a:endParaRPr lang="it-IT"/>
          </a:p>
        </p:txBody>
      </p:sp>
      <p:sp>
        <p:nvSpPr>
          <p:cNvPr id="22" name="CasellaDiTesto 21">
            <a:extLst>
              <a:ext uri="{FF2B5EF4-FFF2-40B4-BE49-F238E27FC236}">
                <a16:creationId xmlns:a16="http://schemas.microsoft.com/office/drawing/2014/main" id="{72432EB5-23E8-B156-7E1E-98ADDBAFE5C7}"/>
              </a:ext>
            </a:extLst>
          </p:cNvPr>
          <p:cNvSpPr txBox="1"/>
          <p:nvPr/>
        </p:nvSpPr>
        <p:spPr>
          <a:xfrm>
            <a:off x="6384013" y="896437"/>
            <a:ext cx="2685671" cy="461665"/>
          </a:xfrm>
          <a:prstGeom prst="rect">
            <a:avLst/>
          </a:prstGeom>
          <a:noFill/>
        </p:spPr>
        <p:txBody>
          <a:bodyPr wrap="square">
            <a:spAutoFit/>
            <a:scene3d>
              <a:camera prst="orthographicFront"/>
              <a:lightRig rig="flat" dir="t"/>
            </a:scene3d>
            <a:sp3d extrusionH="57150" prstMaterial="dkEdge">
              <a:bevelT w="38100" h="38100"/>
            </a:sp3d>
          </a:bodyPr>
          <a:lstStyle/>
          <a:p>
            <a:endParaRPr lang="it-IT" sz="2400" b="1" dirty="0">
              <a:ln>
                <a:solidFill>
                  <a:srgbClr val="AA3A54"/>
                </a:solidFill>
              </a:ln>
              <a:solidFill>
                <a:schemeClr val="accent1"/>
              </a:solidFill>
              <a:effectLst>
                <a:outerShdw blurRad="38100" dist="38100" dir="2700000" algn="tl">
                  <a:srgbClr val="000000">
                    <a:alpha val="43137"/>
                  </a:srgbClr>
                </a:outerShdw>
              </a:effectLst>
            </a:endParaRPr>
          </a:p>
        </p:txBody>
      </p:sp>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95" r="-3395"/>
          <a:stretch/>
        </p:blipFill>
        <p:spPr>
          <a:xfrm>
            <a:off x="-231608" y="4995213"/>
            <a:ext cx="7308000" cy="1926674"/>
          </a:xfrm>
          <a:prstGeom prst="rect">
            <a:avLst/>
          </a:prstGeom>
        </p:spPr>
      </p:pic>
      <p:grpSp>
        <p:nvGrpSpPr>
          <p:cNvPr id="9" name="Gruppo 8">
            <a:extLst>
              <a:ext uri="{FF2B5EF4-FFF2-40B4-BE49-F238E27FC236}">
                <a16:creationId xmlns:a16="http://schemas.microsoft.com/office/drawing/2014/main" id="{985EC8FF-0A8C-C347-D50B-A90AF651B843}"/>
              </a:ext>
            </a:extLst>
          </p:cNvPr>
          <p:cNvGrpSpPr/>
          <p:nvPr/>
        </p:nvGrpSpPr>
        <p:grpSpPr>
          <a:xfrm>
            <a:off x="12212" y="3556521"/>
            <a:ext cx="7369304" cy="1451372"/>
            <a:chOff x="3556115" y="4456085"/>
            <a:chExt cx="8541040" cy="1682146"/>
          </a:xfrm>
        </p:grpSpPr>
        <p:grpSp>
          <p:nvGrpSpPr>
            <p:cNvPr id="10" name="Gruppo 9">
              <a:extLst>
                <a:ext uri="{FF2B5EF4-FFF2-40B4-BE49-F238E27FC236}">
                  <a16:creationId xmlns:a16="http://schemas.microsoft.com/office/drawing/2014/main" id="{853DF140-EEEA-4215-7469-455AA2563355}"/>
                </a:ext>
              </a:extLst>
            </p:cNvPr>
            <p:cNvGrpSpPr/>
            <p:nvPr/>
          </p:nvGrpSpPr>
          <p:grpSpPr>
            <a:xfrm>
              <a:off x="3556115" y="4456085"/>
              <a:ext cx="8541040" cy="1678223"/>
              <a:chOff x="2011918" y="4115510"/>
              <a:chExt cx="10070017" cy="1978652"/>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2544" b="12544"/>
              <a:stretch/>
            </p:blipFill>
            <p:spPr>
              <a:xfrm>
                <a:off x="2011918" y="4115510"/>
                <a:ext cx="10070017" cy="1978652"/>
              </a:xfrm>
              <a:prstGeom prst="rect">
                <a:avLst/>
              </a:prstGeom>
            </p:spPr>
          </p:pic>
          <p:grpSp>
            <p:nvGrpSpPr>
              <p:cNvPr id="16" name="Gruppo 15">
                <a:extLst>
                  <a:ext uri="{FF2B5EF4-FFF2-40B4-BE49-F238E27FC236}">
                    <a16:creationId xmlns:a16="http://schemas.microsoft.com/office/drawing/2014/main" id="{E588808E-847F-B4AB-1FCE-5B0BCC9CA888}"/>
                  </a:ext>
                </a:extLst>
              </p:cNvPr>
              <p:cNvGrpSpPr/>
              <p:nvPr/>
            </p:nvGrpSpPr>
            <p:grpSpPr>
              <a:xfrm>
                <a:off x="11360329" y="4965618"/>
                <a:ext cx="216000" cy="312447"/>
                <a:chOff x="11360329" y="5021034"/>
                <a:chExt cx="216000" cy="312446"/>
              </a:xfrm>
            </p:grpSpPr>
            <p:cxnSp>
              <p:nvCxnSpPr>
                <p:cNvPr id="17" name="Connettore diritto 16">
                  <a:extLst>
                    <a:ext uri="{FF2B5EF4-FFF2-40B4-BE49-F238E27FC236}">
                      <a16:creationId xmlns:a16="http://schemas.microsoft.com/office/drawing/2014/main" id="{DC359B45-3D4C-20F2-7B45-95A70A785A95}"/>
                    </a:ext>
                  </a:extLst>
                </p:cNvPr>
                <p:cNvCxnSpPr/>
                <p:nvPr/>
              </p:nvCxnSpPr>
              <p:spPr>
                <a:xfrm>
                  <a:off x="11360329" y="5333480"/>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5DC049E-26BB-7E9A-64E3-27550142649D}"/>
                    </a:ext>
                  </a:extLst>
                </p:cNvPr>
                <p:cNvCxnSpPr/>
                <p:nvPr/>
              </p:nvCxnSpPr>
              <p:spPr>
                <a:xfrm>
                  <a:off x="11360329" y="5021034"/>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 name="CasellaDiTesto 10">
              <a:extLst>
                <a:ext uri="{FF2B5EF4-FFF2-40B4-BE49-F238E27FC236}">
                  <a16:creationId xmlns:a16="http://schemas.microsoft.com/office/drawing/2014/main" id="{F25AA6A1-F67D-B4E9-52C2-707035C5F82D}"/>
                </a:ext>
              </a:extLst>
            </p:cNvPr>
            <p:cNvSpPr txBox="1"/>
            <p:nvPr/>
          </p:nvSpPr>
          <p:spPr>
            <a:xfrm>
              <a:off x="7409177" y="5768898"/>
              <a:ext cx="428322" cy="369333"/>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82218" y="1377537"/>
            <a:ext cx="3528375" cy="2181712"/>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338" y="1424807"/>
            <a:ext cx="3656504" cy="2235186"/>
          </a:xfrm>
          <a:prstGeom prst="rect">
            <a:avLst/>
          </a:prstGeom>
        </p:spPr>
      </p:pic>
      <mc:AlternateContent xmlns:mc="http://schemas.openxmlformats.org/markup-compatibility/2006" xmlns:a14="http://schemas.microsoft.com/office/drawing/2010/main">
        <mc:Choice Requires="a14">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2155104019"/>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2)</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𝟔𝟎</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007635"/>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007635"/>
                                        </a:solidFill>
                                        <a:effectLst>
                                          <a:outerShdw blurRad="38100" dist="38100" dir="2700000" algn="tl">
                                            <a:srgbClr val="000000">
                                              <a:alpha val="43137"/>
                                            </a:srgbClr>
                                          </a:outerShdw>
                                        </a:effectLst>
                                        <a:latin typeface="Cambria Math" panose="02040503050406030204" pitchFamily="18" charset="0"/>
                                      </a:rPr>
                                      <m:t>𝟏</m:t>
                                    </m:r>
                                    <m:r>
                                      <a:rPr lang="it-IT" b="1" i="1">
                                        <a:solidFill>
                                          <a:srgbClr val="007635"/>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007635"/>
                                        </a:solidFill>
                                        <a:effectLst>
                                          <a:outerShdw blurRad="38100" dist="38100" dir="2700000" algn="tl">
                                            <a:srgbClr val="000000">
                                              <a:alpha val="43137"/>
                                            </a:srgbClr>
                                          </a:outerShdw>
                                        </a:effectLst>
                                        <a:latin typeface="Cambria Math" panose="02040503050406030204" pitchFamily="18" charset="0"/>
                                      </a:rPr>
                                      <m:t>𝟐𝟕</m:t>
                                    </m:r>
                                  </m:e>
                                </m:d>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𝟎</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2155104019"/>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8"/>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2)</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8"/>
                          <a:stretch>
                            <a:fillRect l="-30328" t="-113115" r="-411475" b="-32787"/>
                          </a:stretch>
                        </a:blipFill>
                      </a:tcPr>
                    </a:tc>
                    <a:tc>
                      <a:txBody>
                        <a:bodyPr/>
                        <a:lstStyle/>
                        <a:p>
                          <a:endParaRPr lang="en-US"/>
                        </a:p>
                      </a:txBody>
                      <a:tcPr>
                        <a:blipFill>
                          <a:blip r:embed="rId8"/>
                          <a:stretch>
                            <a:fillRect l="-125197" t="-113115" r="-295276" b="-32787"/>
                          </a:stretch>
                        </a:blipFill>
                      </a:tcPr>
                    </a:tc>
                    <a:tc>
                      <a:txBody>
                        <a:bodyPr/>
                        <a:lstStyle/>
                        <a:p>
                          <a:endParaRPr lang="en-US"/>
                        </a:p>
                      </a:txBody>
                      <a:tcPr>
                        <a:blipFill>
                          <a:blip r:embed="rId8"/>
                          <a:stretch>
                            <a:fillRect l="-215038" t="-113115" r="-181955" b="-32787"/>
                          </a:stretch>
                        </a:blipFill>
                      </a:tcPr>
                    </a:tc>
                    <a:tc>
                      <a:txBody>
                        <a:bodyPr/>
                        <a:lstStyle/>
                        <a:p>
                          <a:endParaRPr lang="en-US"/>
                        </a:p>
                      </a:txBody>
                      <a:tcPr>
                        <a:blipFill>
                          <a:blip r:embed="rId8"/>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8"/>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sp>
        <p:nvSpPr>
          <p:cNvPr id="26" name="Titolo 1">
            <a:extLst>
              <a:ext uri="{FF2B5EF4-FFF2-40B4-BE49-F238E27FC236}">
                <a16:creationId xmlns:a16="http://schemas.microsoft.com/office/drawing/2014/main" id="{ECA03677-7C89-EB87-B397-B5ACB9889D90}"/>
              </a:ext>
            </a:extLst>
          </p:cNvPr>
          <p:cNvSpPr txBox="1">
            <a:spLocks/>
          </p:cNvSpPr>
          <p:nvPr/>
        </p:nvSpPr>
        <p:spPr>
          <a:xfrm>
            <a:off x="4184" y="116184"/>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el-GR" sz="2800" b="1" i="1"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ω</a:t>
            </a:r>
            <a:r>
              <a:rPr kumimoji="0" lang="en-GB" sz="2800" b="1" i="0" u="none" strike="noStrike" kern="1200" cap="none" spc="0" normalizeH="0" baseline="-25000" noProof="0" dirty="0">
                <a:ln w="0"/>
                <a:solidFill>
                  <a:srgbClr val="00B050"/>
                </a:solidFill>
                <a:effectLst>
                  <a:outerShdw blurRad="38100" dist="19050" dir="2700000" algn="tl" rotWithShape="0">
                    <a:prstClr val="black">
                      <a:alpha val="40000"/>
                    </a:prstClr>
                  </a:outerShdw>
                </a:effectLst>
                <a:uLnTx/>
                <a:uFillTx/>
                <a:latin typeface="Century Gothic" panose="020B0502020202020204"/>
                <a:ea typeface="+mj-ea"/>
                <a:cs typeface="+mj-cs"/>
              </a:rPr>
              <a:t>sign</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cxnSp>
        <p:nvCxnSpPr>
          <p:cNvPr id="5" name="Connettore diritto 4">
            <a:extLst>
              <a:ext uri="{FF2B5EF4-FFF2-40B4-BE49-F238E27FC236}">
                <a16:creationId xmlns:a16="http://schemas.microsoft.com/office/drawing/2014/main" id="{5D21B071-6928-D9AF-AD54-98611848A768}"/>
              </a:ext>
            </a:extLst>
          </p:cNvPr>
          <p:cNvCxnSpPr>
            <a:cxnSpLocks/>
          </p:cNvCxnSpPr>
          <p:nvPr/>
        </p:nvCxnSpPr>
        <p:spPr>
          <a:xfrm>
            <a:off x="3518585" y="3572347"/>
            <a:ext cx="0" cy="1207926"/>
          </a:xfrm>
          <a:prstGeom prst="line">
            <a:avLst/>
          </a:prstGeom>
          <a:ln w="22225" cap="rnd">
            <a:solidFill>
              <a:srgbClr val="FF0000"/>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0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1133" y="1847680"/>
            <a:ext cx="3453636" cy="3748286"/>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23</a:t>
            </a:fld>
            <a:endParaRPr lang="it-IT"/>
          </a:p>
        </p:txBody>
      </p:sp>
      <p:sp>
        <p:nvSpPr>
          <p:cNvPr id="22" name="CasellaDiTesto 21">
            <a:extLst>
              <a:ext uri="{FF2B5EF4-FFF2-40B4-BE49-F238E27FC236}">
                <a16:creationId xmlns:a16="http://schemas.microsoft.com/office/drawing/2014/main" id="{72432EB5-23E8-B156-7E1E-98ADDBAFE5C7}"/>
              </a:ext>
            </a:extLst>
          </p:cNvPr>
          <p:cNvSpPr txBox="1"/>
          <p:nvPr/>
        </p:nvSpPr>
        <p:spPr>
          <a:xfrm>
            <a:off x="6384013" y="896437"/>
            <a:ext cx="2685671" cy="461665"/>
          </a:xfrm>
          <a:prstGeom prst="rect">
            <a:avLst/>
          </a:prstGeom>
          <a:noFill/>
        </p:spPr>
        <p:txBody>
          <a:bodyPr wrap="square">
            <a:spAutoFit/>
            <a:scene3d>
              <a:camera prst="orthographicFront"/>
              <a:lightRig rig="flat" dir="t"/>
            </a:scene3d>
            <a:sp3d extrusionH="57150" prstMaterial="dkEdge">
              <a:bevelT w="38100" h="38100"/>
            </a:sp3d>
          </a:bodyPr>
          <a:lstStyle/>
          <a:p>
            <a:endParaRPr lang="it-IT" sz="2400" b="1" dirty="0">
              <a:ln>
                <a:solidFill>
                  <a:srgbClr val="AA3A54"/>
                </a:solidFill>
              </a:ln>
              <a:solidFill>
                <a:schemeClr val="accent1"/>
              </a:solidFill>
              <a:effectLst>
                <a:outerShdw blurRad="38100" dist="38100" dir="2700000" algn="tl">
                  <a:srgbClr val="000000">
                    <a:alpha val="43137"/>
                  </a:srgbClr>
                </a:outerShdw>
              </a:effectLst>
            </a:endParaRPr>
          </a:p>
        </p:txBody>
      </p:sp>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792" b="2792"/>
          <a:stretch/>
        </p:blipFill>
        <p:spPr>
          <a:xfrm>
            <a:off x="1454" y="5028758"/>
            <a:ext cx="6840000" cy="1803291"/>
          </a:xfrm>
          <a:prstGeom prst="rect">
            <a:avLst/>
          </a:prstGeom>
        </p:spPr>
      </p:pic>
      <p:grpSp>
        <p:nvGrpSpPr>
          <p:cNvPr id="9" name="Gruppo 8">
            <a:extLst>
              <a:ext uri="{FF2B5EF4-FFF2-40B4-BE49-F238E27FC236}">
                <a16:creationId xmlns:a16="http://schemas.microsoft.com/office/drawing/2014/main" id="{985EC8FF-0A8C-C347-D50B-A90AF651B843}"/>
              </a:ext>
            </a:extLst>
          </p:cNvPr>
          <p:cNvGrpSpPr/>
          <p:nvPr/>
        </p:nvGrpSpPr>
        <p:grpSpPr>
          <a:xfrm>
            <a:off x="12212" y="3429001"/>
            <a:ext cx="7369304" cy="1543233"/>
            <a:chOff x="3556115" y="4345694"/>
            <a:chExt cx="8541040" cy="1788613"/>
          </a:xfrm>
        </p:grpSpPr>
        <p:grpSp>
          <p:nvGrpSpPr>
            <p:cNvPr id="10" name="Gruppo 9">
              <a:extLst>
                <a:ext uri="{FF2B5EF4-FFF2-40B4-BE49-F238E27FC236}">
                  <a16:creationId xmlns:a16="http://schemas.microsoft.com/office/drawing/2014/main" id="{853DF140-EEEA-4215-7469-455AA2563355}"/>
                </a:ext>
              </a:extLst>
            </p:cNvPr>
            <p:cNvGrpSpPr/>
            <p:nvPr/>
          </p:nvGrpSpPr>
          <p:grpSpPr>
            <a:xfrm>
              <a:off x="3556115" y="4345694"/>
              <a:ext cx="8541040" cy="1788613"/>
              <a:chOff x="2011918" y="3985358"/>
              <a:chExt cx="10070017" cy="2108804"/>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254" b="17250"/>
              <a:stretch/>
            </p:blipFill>
            <p:spPr>
              <a:xfrm>
                <a:off x="2011918" y="3985358"/>
                <a:ext cx="10070017" cy="2108804"/>
              </a:xfrm>
              <a:prstGeom prst="rect">
                <a:avLst/>
              </a:prstGeom>
            </p:spPr>
          </p:pic>
          <p:grpSp>
            <p:nvGrpSpPr>
              <p:cNvPr id="16" name="Gruppo 15">
                <a:extLst>
                  <a:ext uri="{FF2B5EF4-FFF2-40B4-BE49-F238E27FC236}">
                    <a16:creationId xmlns:a16="http://schemas.microsoft.com/office/drawing/2014/main" id="{E588808E-847F-B4AB-1FCE-5B0BCC9CA888}"/>
                  </a:ext>
                </a:extLst>
              </p:cNvPr>
              <p:cNvGrpSpPr/>
              <p:nvPr/>
            </p:nvGrpSpPr>
            <p:grpSpPr>
              <a:xfrm>
                <a:off x="11360329" y="4965618"/>
                <a:ext cx="216000" cy="312447"/>
                <a:chOff x="11360329" y="5021034"/>
                <a:chExt cx="216000" cy="312446"/>
              </a:xfrm>
            </p:grpSpPr>
            <p:cxnSp>
              <p:nvCxnSpPr>
                <p:cNvPr id="17" name="Connettore diritto 16">
                  <a:extLst>
                    <a:ext uri="{FF2B5EF4-FFF2-40B4-BE49-F238E27FC236}">
                      <a16:creationId xmlns:a16="http://schemas.microsoft.com/office/drawing/2014/main" id="{DC359B45-3D4C-20F2-7B45-95A70A785A95}"/>
                    </a:ext>
                  </a:extLst>
                </p:cNvPr>
                <p:cNvCxnSpPr/>
                <p:nvPr/>
              </p:nvCxnSpPr>
              <p:spPr>
                <a:xfrm>
                  <a:off x="11360329" y="5333480"/>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5DC049E-26BB-7E9A-64E3-27550142649D}"/>
                    </a:ext>
                  </a:extLst>
                </p:cNvPr>
                <p:cNvCxnSpPr/>
                <p:nvPr/>
              </p:nvCxnSpPr>
              <p:spPr>
                <a:xfrm>
                  <a:off x="11360329" y="5021034"/>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 name="CasellaDiTesto 10">
              <a:extLst>
                <a:ext uri="{FF2B5EF4-FFF2-40B4-BE49-F238E27FC236}">
                  <a16:creationId xmlns:a16="http://schemas.microsoft.com/office/drawing/2014/main" id="{F25AA6A1-F67D-B4E9-52C2-707035C5F82D}"/>
                </a:ext>
              </a:extLst>
            </p:cNvPr>
            <p:cNvSpPr txBox="1"/>
            <p:nvPr/>
          </p:nvSpPr>
          <p:spPr>
            <a:xfrm>
              <a:off x="7409177" y="5743961"/>
              <a:ext cx="428322" cy="369333"/>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3" name="Rettangolo con angoli arrotondati 2">
            <a:extLst>
              <a:ext uri="{FF2B5EF4-FFF2-40B4-BE49-F238E27FC236}">
                <a16:creationId xmlns:a16="http://schemas.microsoft.com/office/drawing/2014/main" id="{055ABCA0-2BF8-8188-833E-16055CCE23C0}"/>
              </a:ext>
            </a:extLst>
          </p:cNvPr>
          <p:cNvSpPr/>
          <p:nvPr/>
        </p:nvSpPr>
        <p:spPr>
          <a:xfrm>
            <a:off x="8345721" y="1869196"/>
            <a:ext cx="144000" cy="3456000"/>
          </a:xfrm>
          <a:prstGeom prst="roundRect">
            <a:avLst/>
          </a:prstGeom>
          <a:solidFill>
            <a:srgbClr val="ACDA69">
              <a:alpha val="30000"/>
            </a:srgbClr>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67836" y="1377537"/>
            <a:ext cx="3557139" cy="2181712"/>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212" y="1424807"/>
            <a:ext cx="3796756" cy="2235186"/>
          </a:xfrm>
          <a:prstGeom prst="rect">
            <a:avLst/>
          </a:prstGeom>
        </p:spPr>
      </p:pic>
      <mc:AlternateContent xmlns:mc="http://schemas.openxmlformats.org/markup-compatibility/2006" xmlns:a14="http://schemas.microsoft.com/office/drawing/2010/main">
        <mc:Choice Requires="a14">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392997072"/>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𝟔𝟎</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𝟎</m:t>
                                    </m:r>
                                    <m:r>
                                      <a:rPr lang="it-IT"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𝟐𝟓</m:t>
                                    </m:r>
                                  </m:e>
                                </m:d>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392997072"/>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8"/>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8"/>
                          <a:stretch>
                            <a:fillRect l="-30328" t="-113115" r="-411475" b="-32787"/>
                          </a:stretch>
                        </a:blipFill>
                      </a:tcPr>
                    </a:tc>
                    <a:tc>
                      <a:txBody>
                        <a:bodyPr/>
                        <a:lstStyle/>
                        <a:p>
                          <a:endParaRPr lang="en-US"/>
                        </a:p>
                      </a:txBody>
                      <a:tcPr>
                        <a:blipFill>
                          <a:blip r:embed="rId8"/>
                          <a:stretch>
                            <a:fillRect l="-125197" t="-113115" r="-295276" b="-32787"/>
                          </a:stretch>
                        </a:blipFill>
                      </a:tcPr>
                    </a:tc>
                    <a:tc>
                      <a:txBody>
                        <a:bodyPr/>
                        <a:lstStyle/>
                        <a:p>
                          <a:endParaRPr lang="en-US"/>
                        </a:p>
                      </a:txBody>
                      <a:tcPr>
                        <a:blipFill>
                          <a:blip r:embed="rId8"/>
                          <a:stretch>
                            <a:fillRect l="-215038" t="-113115" r="-181955" b="-32787"/>
                          </a:stretch>
                        </a:blipFill>
                      </a:tcPr>
                    </a:tc>
                    <a:tc>
                      <a:txBody>
                        <a:bodyPr/>
                        <a:lstStyle/>
                        <a:p>
                          <a:endParaRPr lang="en-US"/>
                        </a:p>
                      </a:txBody>
                      <a:tcPr>
                        <a:blipFill>
                          <a:blip r:embed="rId8"/>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8"/>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sp>
        <p:nvSpPr>
          <p:cNvPr id="26" name="Titolo 1">
            <a:extLst>
              <a:ext uri="{FF2B5EF4-FFF2-40B4-BE49-F238E27FC236}">
                <a16:creationId xmlns:a16="http://schemas.microsoft.com/office/drawing/2014/main" id="{ECA03677-7C89-EB87-B397-B5ACB9889D90}"/>
              </a:ext>
            </a:extLst>
          </p:cNvPr>
          <p:cNvSpPr txBox="1">
            <a:spLocks/>
          </p:cNvSpPr>
          <p:nvPr/>
        </p:nvSpPr>
        <p:spPr>
          <a:xfrm>
            <a:off x="4184" y="116184"/>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it-IT" sz="2800" b="1" i="1"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I</a:t>
            </a:r>
            <a:r>
              <a:rPr kumimoji="0" lang="en-GB" sz="2800" b="1" i="0" u="none" strike="noStrike" kern="1200" cap="none" spc="0" normalizeH="0" baseline="-2500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bias</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17633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1133" y="1847680"/>
            <a:ext cx="3453636" cy="3748286"/>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24</a:t>
            </a:fld>
            <a:endParaRPr lang="it-IT"/>
          </a:p>
        </p:txBody>
      </p:sp>
      <p:sp>
        <p:nvSpPr>
          <p:cNvPr id="22" name="CasellaDiTesto 21">
            <a:extLst>
              <a:ext uri="{FF2B5EF4-FFF2-40B4-BE49-F238E27FC236}">
                <a16:creationId xmlns:a16="http://schemas.microsoft.com/office/drawing/2014/main" id="{72432EB5-23E8-B156-7E1E-98ADDBAFE5C7}"/>
              </a:ext>
            </a:extLst>
          </p:cNvPr>
          <p:cNvSpPr txBox="1"/>
          <p:nvPr/>
        </p:nvSpPr>
        <p:spPr>
          <a:xfrm>
            <a:off x="6384013" y="896437"/>
            <a:ext cx="2685671" cy="461665"/>
          </a:xfrm>
          <a:prstGeom prst="rect">
            <a:avLst/>
          </a:prstGeom>
          <a:noFill/>
        </p:spPr>
        <p:txBody>
          <a:bodyPr wrap="square">
            <a:spAutoFit/>
            <a:scene3d>
              <a:camera prst="orthographicFront"/>
              <a:lightRig rig="flat" dir="t"/>
            </a:scene3d>
            <a:sp3d extrusionH="57150" prstMaterial="dkEdge">
              <a:bevelT w="38100" h="38100"/>
            </a:sp3d>
          </a:bodyPr>
          <a:lstStyle/>
          <a:p>
            <a:endParaRPr lang="it-IT" sz="2400" b="1" dirty="0">
              <a:ln>
                <a:solidFill>
                  <a:srgbClr val="AA3A54"/>
                </a:solidFill>
              </a:ln>
              <a:solidFill>
                <a:schemeClr val="accent1"/>
              </a:solidFill>
              <a:effectLst>
                <a:outerShdw blurRad="38100" dist="38100" dir="2700000" algn="tl">
                  <a:srgbClr val="000000">
                    <a:alpha val="43137"/>
                  </a:srgbClr>
                </a:outerShdw>
              </a:effectLst>
            </a:endParaRPr>
          </a:p>
        </p:txBody>
      </p:sp>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957" r="-2957"/>
          <a:stretch/>
        </p:blipFill>
        <p:spPr>
          <a:xfrm>
            <a:off x="-184850" y="4999960"/>
            <a:ext cx="7236000" cy="1907692"/>
          </a:xfrm>
          <a:prstGeom prst="rect">
            <a:avLst/>
          </a:prstGeom>
        </p:spPr>
      </p:pic>
      <p:grpSp>
        <p:nvGrpSpPr>
          <p:cNvPr id="9" name="Gruppo 8">
            <a:extLst>
              <a:ext uri="{FF2B5EF4-FFF2-40B4-BE49-F238E27FC236}">
                <a16:creationId xmlns:a16="http://schemas.microsoft.com/office/drawing/2014/main" id="{985EC8FF-0A8C-C347-D50B-A90AF651B843}"/>
              </a:ext>
            </a:extLst>
          </p:cNvPr>
          <p:cNvGrpSpPr/>
          <p:nvPr/>
        </p:nvGrpSpPr>
        <p:grpSpPr>
          <a:xfrm>
            <a:off x="22970" y="3259563"/>
            <a:ext cx="7369304" cy="1748327"/>
            <a:chOff x="3556115" y="4174256"/>
            <a:chExt cx="8541040" cy="2026319"/>
          </a:xfrm>
        </p:grpSpPr>
        <p:grpSp>
          <p:nvGrpSpPr>
            <p:cNvPr id="10" name="Gruppo 9">
              <a:extLst>
                <a:ext uri="{FF2B5EF4-FFF2-40B4-BE49-F238E27FC236}">
                  <a16:creationId xmlns:a16="http://schemas.microsoft.com/office/drawing/2014/main" id="{853DF140-EEEA-4215-7469-455AA2563355}"/>
                </a:ext>
              </a:extLst>
            </p:cNvPr>
            <p:cNvGrpSpPr/>
            <p:nvPr/>
          </p:nvGrpSpPr>
          <p:grpSpPr>
            <a:xfrm>
              <a:off x="3556115" y="4174256"/>
              <a:ext cx="8541040" cy="1960051"/>
              <a:chOff x="2011918" y="3783230"/>
              <a:chExt cx="10070017" cy="2310932"/>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711" b="16500"/>
              <a:stretch/>
            </p:blipFill>
            <p:spPr>
              <a:xfrm>
                <a:off x="2011918" y="3783230"/>
                <a:ext cx="10070017" cy="2310932"/>
              </a:xfrm>
              <a:prstGeom prst="rect">
                <a:avLst/>
              </a:prstGeom>
            </p:spPr>
          </p:pic>
          <p:grpSp>
            <p:nvGrpSpPr>
              <p:cNvPr id="16" name="Gruppo 15">
                <a:extLst>
                  <a:ext uri="{FF2B5EF4-FFF2-40B4-BE49-F238E27FC236}">
                    <a16:creationId xmlns:a16="http://schemas.microsoft.com/office/drawing/2014/main" id="{E588808E-847F-B4AB-1FCE-5B0BCC9CA888}"/>
                  </a:ext>
                </a:extLst>
              </p:cNvPr>
              <p:cNvGrpSpPr/>
              <p:nvPr/>
            </p:nvGrpSpPr>
            <p:grpSpPr>
              <a:xfrm>
                <a:off x="11360329" y="4965618"/>
                <a:ext cx="216000" cy="312447"/>
                <a:chOff x="11360329" y="5021034"/>
                <a:chExt cx="216000" cy="312446"/>
              </a:xfrm>
            </p:grpSpPr>
            <p:cxnSp>
              <p:nvCxnSpPr>
                <p:cNvPr id="17" name="Connettore diritto 16">
                  <a:extLst>
                    <a:ext uri="{FF2B5EF4-FFF2-40B4-BE49-F238E27FC236}">
                      <a16:creationId xmlns:a16="http://schemas.microsoft.com/office/drawing/2014/main" id="{DC359B45-3D4C-20F2-7B45-95A70A785A95}"/>
                    </a:ext>
                  </a:extLst>
                </p:cNvPr>
                <p:cNvCxnSpPr/>
                <p:nvPr/>
              </p:nvCxnSpPr>
              <p:spPr>
                <a:xfrm>
                  <a:off x="11360329" y="5333480"/>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5DC049E-26BB-7E9A-64E3-27550142649D}"/>
                    </a:ext>
                  </a:extLst>
                </p:cNvPr>
                <p:cNvCxnSpPr/>
                <p:nvPr/>
              </p:nvCxnSpPr>
              <p:spPr>
                <a:xfrm>
                  <a:off x="11360329" y="5021034"/>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 name="CasellaDiTesto 10">
              <a:extLst>
                <a:ext uri="{FF2B5EF4-FFF2-40B4-BE49-F238E27FC236}">
                  <a16:creationId xmlns:a16="http://schemas.microsoft.com/office/drawing/2014/main" id="{F25AA6A1-F67D-B4E9-52C2-707035C5F82D}"/>
                </a:ext>
              </a:extLst>
            </p:cNvPr>
            <p:cNvSpPr txBox="1"/>
            <p:nvPr/>
          </p:nvSpPr>
          <p:spPr>
            <a:xfrm>
              <a:off x="7409177" y="5831242"/>
              <a:ext cx="428322" cy="369333"/>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3" name="Rettangolo con angoli arrotondati 2">
            <a:extLst>
              <a:ext uri="{FF2B5EF4-FFF2-40B4-BE49-F238E27FC236}">
                <a16:creationId xmlns:a16="http://schemas.microsoft.com/office/drawing/2014/main" id="{055ABCA0-2BF8-8188-833E-16055CCE23C0}"/>
              </a:ext>
            </a:extLst>
          </p:cNvPr>
          <p:cNvSpPr/>
          <p:nvPr/>
        </p:nvSpPr>
        <p:spPr>
          <a:xfrm>
            <a:off x="8625422" y="1869196"/>
            <a:ext cx="144000" cy="3456000"/>
          </a:xfrm>
          <a:prstGeom prst="roundRect">
            <a:avLst/>
          </a:prstGeom>
          <a:solidFill>
            <a:srgbClr val="FFFF00">
              <a:alpha val="30000"/>
            </a:srgbClr>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67836" y="1377537"/>
            <a:ext cx="3557138" cy="2181712"/>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213" y="1424807"/>
            <a:ext cx="3796754" cy="2235186"/>
          </a:xfrm>
          <a:prstGeom prst="rect">
            <a:avLst/>
          </a:prstGeom>
        </p:spPr>
      </p:pic>
      <mc:AlternateContent xmlns:mc="http://schemas.openxmlformats.org/markup-compatibility/2006" xmlns:a14="http://schemas.microsoft.com/office/drawing/2010/main">
        <mc:Choice Requires="a14">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566381236"/>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𝟔𝟎</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𝟔</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𝟎</m:t>
                                    </m:r>
                                    <m:r>
                                      <a:rPr lang="it-IT"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𝟐𝟓</m:t>
                                    </m:r>
                                  </m:e>
                                </m:d>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oMath>
                            </m:oMathPara>
                          </a14:m>
                          <a:endParaRPr lang="en-GB"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566381236"/>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8"/>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8"/>
                          <a:stretch>
                            <a:fillRect l="-30328" t="-113115" r="-411475" b="-32787"/>
                          </a:stretch>
                        </a:blipFill>
                      </a:tcPr>
                    </a:tc>
                    <a:tc>
                      <a:txBody>
                        <a:bodyPr/>
                        <a:lstStyle/>
                        <a:p>
                          <a:endParaRPr lang="en-US"/>
                        </a:p>
                      </a:txBody>
                      <a:tcPr>
                        <a:blipFill>
                          <a:blip r:embed="rId8"/>
                          <a:stretch>
                            <a:fillRect l="-125197" t="-113115" r="-295276" b="-32787"/>
                          </a:stretch>
                        </a:blipFill>
                      </a:tcPr>
                    </a:tc>
                    <a:tc>
                      <a:txBody>
                        <a:bodyPr/>
                        <a:lstStyle/>
                        <a:p>
                          <a:endParaRPr lang="en-US"/>
                        </a:p>
                      </a:txBody>
                      <a:tcPr>
                        <a:blipFill>
                          <a:blip r:embed="rId8"/>
                          <a:stretch>
                            <a:fillRect l="-215038" t="-113115" r="-181955" b="-32787"/>
                          </a:stretch>
                        </a:blipFill>
                      </a:tcPr>
                    </a:tc>
                    <a:tc>
                      <a:txBody>
                        <a:bodyPr/>
                        <a:lstStyle/>
                        <a:p>
                          <a:endParaRPr lang="en-US"/>
                        </a:p>
                      </a:txBody>
                      <a:tcPr>
                        <a:blipFill>
                          <a:blip r:embed="rId8"/>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8"/>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sp>
        <p:nvSpPr>
          <p:cNvPr id="26" name="Titolo 1">
            <a:extLst>
              <a:ext uri="{FF2B5EF4-FFF2-40B4-BE49-F238E27FC236}">
                <a16:creationId xmlns:a16="http://schemas.microsoft.com/office/drawing/2014/main" id="{ECA03677-7C89-EB87-B397-B5ACB9889D90}"/>
              </a:ext>
            </a:extLst>
          </p:cNvPr>
          <p:cNvSpPr txBox="1">
            <a:spLocks/>
          </p:cNvSpPr>
          <p:nvPr/>
        </p:nvSpPr>
        <p:spPr>
          <a:xfrm>
            <a:off x="4184" y="116184"/>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it-IT" sz="2800" b="1" i="1"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I</a:t>
            </a:r>
            <a:r>
              <a:rPr kumimoji="0" lang="en-GB" sz="2800" b="1" i="0" u="none" strike="noStrike" kern="1200" cap="none" spc="0" normalizeH="0" baseline="-2500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bias</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403753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4D82C51-DFFD-5464-829F-FD87BC20F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1133" y="1847680"/>
            <a:ext cx="3453636" cy="3748286"/>
          </a:xfrm>
          <a:prstGeom prst="rect">
            <a:avLst/>
          </a:prstGeom>
          <a:effectLst>
            <a:glow rad="101600">
              <a:srgbClr val="FE9B05">
                <a:alpha val="40000"/>
              </a:srgbClr>
            </a:glow>
          </a:effectLst>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25</a:t>
            </a:fld>
            <a:endParaRPr lang="it-IT"/>
          </a:p>
        </p:txBody>
      </p:sp>
      <p:sp>
        <p:nvSpPr>
          <p:cNvPr id="22" name="CasellaDiTesto 21">
            <a:extLst>
              <a:ext uri="{FF2B5EF4-FFF2-40B4-BE49-F238E27FC236}">
                <a16:creationId xmlns:a16="http://schemas.microsoft.com/office/drawing/2014/main" id="{72432EB5-23E8-B156-7E1E-98ADDBAFE5C7}"/>
              </a:ext>
            </a:extLst>
          </p:cNvPr>
          <p:cNvSpPr txBox="1"/>
          <p:nvPr/>
        </p:nvSpPr>
        <p:spPr>
          <a:xfrm>
            <a:off x="6384013" y="896437"/>
            <a:ext cx="2685671" cy="461665"/>
          </a:xfrm>
          <a:prstGeom prst="rect">
            <a:avLst/>
          </a:prstGeom>
          <a:noFill/>
        </p:spPr>
        <p:txBody>
          <a:bodyPr wrap="square">
            <a:spAutoFit/>
            <a:scene3d>
              <a:camera prst="orthographicFront"/>
              <a:lightRig rig="flat" dir="t"/>
            </a:scene3d>
            <a:sp3d extrusionH="57150" prstMaterial="dkEdge">
              <a:bevelT w="38100" h="38100"/>
            </a:sp3d>
          </a:bodyPr>
          <a:lstStyle/>
          <a:p>
            <a:endParaRPr lang="it-IT" sz="2400" b="1" dirty="0">
              <a:ln>
                <a:solidFill>
                  <a:srgbClr val="AA3A54"/>
                </a:solidFill>
              </a:ln>
              <a:solidFill>
                <a:schemeClr val="accent1"/>
              </a:solidFill>
              <a:effectLst>
                <a:outerShdw blurRad="38100" dist="38100" dir="2700000" algn="tl">
                  <a:srgbClr val="000000">
                    <a:alpha val="43137"/>
                  </a:srgbClr>
                </a:outerShdw>
              </a:effectLst>
            </a:endParaRPr>
          </a:p>
        </p:txBody>
      </p:sp>
      <p:pic>
        <p:nvPicPr>
          <p:cNvPr id="25" name="Immagine 24">
            <a:extLst>
              <a:ext uri="{FF2B5EF4-FFF2-40B4-BE49-F238E27FC236}">
                <a16:creationId xmlns:a16="http://schemas.microsoft.com/office/drawing/2014/main" id="{DD132515-8C6B-98C1-28B7-0A8A1501FD3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957" r="-2957"/>
          <a:stretch/>
        </p:blipFill>
        <p:spPr>
          <a:xfrm>
            <a:off x="-190903" y="5004886"/>
            <a:ext cx="7236000" cy="1907692"/>
          </a:xfrm>
          <a:prstGeom prst="rect">
            <a:avLst/>
          </a:prstGeom>
        </p:spPr>
      </p:pic>
      <p:grpSp>
        <p:nvGrpSpPr>
          <p:cNvPr id="9" name="Gruppo 8">
            <a:extLst>
              <a:ext uri="{FF2B5EF4-FFF2-40B4-BE49-F238E27FC236}">
                <a16:creationId xmlns:a16="http://schemas.microsoft.com/office/drawing/2014/main" id="{985EC8FF-0A8C-C347-D50B-A90AF651B843}"/>
              </a:ext>
            </a:extLst>
          </p:cNvPr>
          <p:cNvGrpSpPr/>
          <p:nvPr/>
        </p:nvGrpSpPr>
        <p:grpSpPr>
          <a:xfrm>
            <a:off x="12212" y="3345631"/>
            <a:ext cx="7369304" cy="1680393"/>
            <a:chOff x="3556115" y="4186725"/>
            <a:chExt cx="8541040" cy="1947582"/>
          </a:xfrm>
        </p:grpSpPr>
        <p:grpSp>
          <p:nvGrpSpPr>
            <p:cNvPr id="10" name="Gruppo 9">
              <a:extLst>
                <a:ext uri="{FF2B5EF4-FFF2-40B4-BE49-F238E27FC236}">
                  <a16:creationId xmlns:a16="http://schemas.microsoft.com/office/drawing/2014/main" id="{853DF140-EEEA-4215-7469-455AA2563355}"/>
                </a:ext>
              </a:extLst>
            </p:cNvPr>
            <p:cNvGrpSpPr/>
            <p:nvPr/>
          </p:nvGrpSpPr>
          <p:grpSpPr>
            <a:xfrm>
              <a:off x="3556115" y="4186725"/>
              <a:ext cx="8541040" cy="1947582"/>
              <a:chOff x="2011918" y="3797931"/>
              <a:chExt cx="10070017" cy="2296231"/>
            </a:xfrm>
          </p:grpSpPr>
          <p:pic>
            <p:nvPicPr>
              <p:cNvPr id="13" name="Immagine 12">
                <a:extLst>
                  <a:ext uri="{FF2B5EF4-FFF2-40B4-BE49-F238E27FC236}">
                    <a16:creationId xmlns:a16="http://schemas.microsoft.com/office/drawing/2014/main" id="{CBE1A7CA-8E06-8BA7-9DDB-11A4392157A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14" b="12236"/>
              <a:stretch/>
            </p:blipFill>
            <p:spPr>
              <a:xfrm>
                <a:off x="2011918" y="3797931"/>
                <a:ext cx="10070017" cy="2296231"/>
              </a:xfrm>
              <a:prstGeom prst="rect">
                <a:avLst/>
              </a:prstGeom>
            </p:spPr>
          </p:pic>
          <p:grpSp>
            <p:nvGrpSpPr>
              <p:cNvPr id="16" name="Gruppo 15">
                <a:extLst>
                  <a:ext uri="{FF2B5EF4-FFF2-40B4-BE49-F238E27FC236}">
                    <a16:creationId xmlns:a16="http://schemas.microsoft.com/office/drawing/2014/main" id="{E588808E-847F-B4AB-1FCE-5B0BCC9CA888}"/>
                  </a:ext>
                </a:extLst>
              </p:cNvPr>
              <p:cNvGrpSpPr/>
              <p:nvPr/>
            </p:nvGrpSpPr>
            <p:grpSpPr>
              <a:xfrm>
                <a:off x="11360329" y="4965618"/>
                <a:ext cx="216000" cy="312447"/>
                <a:chOff x="11360329" y="5021034"/>
                <a:chExt cx="216000" cy="312446"/>
              </a:xfrm>
            </p:grpSpPr>
            <p:cxnSp>
              <p:nvCxnSpPr>
                <p:cNvPr id="17" name="Connettore diritto 16">
                  <a:extLst>
                    <a:ext uri="{FF2B5EF4-FFF2-40B4-BE49-F238E27FC236}">
                      <a16:creationId xmlns:a16="http://schemas.microsoft.com/office/drawing/2014/main" id="{DC359B45-3D4C-20F2-7B45-95A70A785A95}"/>
                    </a:ext>
                  </a:extLst>
                </p:cNvPr>
                <p:cNvCxnSpPr/>
                <p:nvPr/>
              </p:nvCxnSpPr>
              <p:spPr>
                <a:xfrm>
                  <a:off x="11360329" y="5333480"/>
                  <a:ext cx="216000" cy="0"/>
                </a:xfrm>
                <a:prstGeom prst="line">
                  <a:avLst/>
                </a:prstGeom>
                <a:ln w="41275" cap="rnd">
                  <a:gradFill flip="none" rotWithShape="1">
                    <a:gsLst>
                      <a:gs pos="0">
                        <a:srgbClr val="00B0F0"/>
                      </a:gs>
                      <a:gs pos="100000">
                        <a:srgbClr val="002060"/>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5DC049E-26BB-7E9A-64E3-27550142649D}"/>
                    </a:ext>
                  </a:extLst>
                </p:cNvPr>
                <p:cNvCxnSpPr/>
                <p:nvPr/>
              </p:nvCxnSpPr>
              <p:spPr>
                <a:xfrm>
                  <a:off x="11360329" y="5021034"/>
                  <a:ext cx="216000" cy="0"/>
                </a:xfrm>
                <a:prstGeom prst="line">
                  <a:avLst/>
                </a:prstGeom>
                <a:ln w="41275" cap="rnd">
                  <a:gradFill flip="none" rotWithShape="1">
                    <a:gsLst>
                      <a:gs pos="0">
                        <a:srgbClr val="E7E8DE"/>
                      </a:gs>
                      <a:gs pos="100000">
                        <a:srgbClr val="212324"/>
                      </a:gs>
                    </a:gsLst>
                    <a:lin ang="0" scaled="1"/>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 name="CasellaDiTesto 10">
              <a:extLst>
                <a:ext uri="{FF2B5EF4-FFF2-40B4-BE49-F238E27FC236}">
                  <a16:creationId xmlns:a16="http://schemas.microsoft.com/office/drawing/2014/main" id="{F25AA6A1-F67D-B4E9-52C2-707035C5F82D}"/>
                </a:ext>
              </a:extLst>
            </p:cNvPr>
            <p:cNvSpPr txBox="1"/>
            <p:nvPr/>
          </p:nvSpPr>
          <p:spPr>
            <a:xfrm>
              <a:off x="7409177" y="5743961"/>
              <a:ext cx="428322" cy="369333"/>
            </a:xfrm>
            <a:prstGeom prst="rect">
              <a:avLst/>
            </a:prstGeom>
            <a:noFill/>
            <a:effectLst>
              <a:softEdge rad="63500"/>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it-IT" sz="1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thr</a:t>
              </a:r>
              <a:endParaRPr kumimoji="0" lang="en-GB" sz="18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3" name="Rettangolo con angoli arrotondati 2">
            <a:extLst>
              <a:ext uri="{FF2B5EF4-FFF2-40B4-BE49-F238E27FC236}">
                <a16:creationId xmlns:a16="http://schemas.microsoft.com/office/drawing/2014/main" id="{055ABCA0-2BF8-8188-833E-16055CCE23C0}"/>
              </a:ext>
            </a:extLst>
          </p:cNvPr>
          <p:cNvSpPr/>
          <p:nvPr/>
        </p:nvSpPr>
        <p:spPr>
          <a:xfrm>
            <a:off x="9444236" y="1869196"/>
            <a:ext cx="144000" cy="3456000"/>
          </a:xfrm>
          <a:prstGeom prst="roundRect">
            <a:avLst/>
          </a:prstGeom>
          <a:solidFill>
            <a:srgbClr val="66FFFF">
              <a:alpha val="29804"/>
            </a:srgbClr>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magine 18">
            <a:extLst>
              <a:ext uri="{FF2B5EF4-FFF2-40B4-BE49-F238E27FC236}">
                <a16:creationId xmlns:a16="http://schemas.microsoft.com/office/drawing/2014/main" id="{68DADAC8-2F86-1F2B-1C88-326DFE4ACC4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67836" y="1377537"/>
            <a:ext cx="3557138" cy="2181712"/>
          </a:xfrm>
          <a:prstGeom prst="rect">
            <a:avLst/>
          </a:prstGeom>
        </p:spPr>
      </p:pic>
      <p:pic>
        <p:nvPicPr>
          <p:cNvPr id="20" name="Immagine 19">
            <a:extLst>
              <a:ext uri="{FF2B5EF4-FFF2-40B4-BE49-F238E27FC236}">
                <a16:creationId xmlns:a16="http://schemas.microsoft.com/office/drawing/2014/main" id="{3F2C990E-7CBE-8622-8088-6AD3CF71BA9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213" y="1424807"/>
            <a:ext cx="3796754" cy="2235186"/>
          </a:xfrm>
          <a:prstGeom prst="rect">
            <a:avLst/>
          </a:prstGeom>
        </p:spPr>
      </p:pic>
      <mc:AlternateContent xmlns:mc="http://schemas.openxmlformats.org/markup-compatibility/2006" xmlns:a14="http://schemas.microsoft.com/office/drawing/2010/main">
        <mc:Choice Requires="a14">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253477275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70840">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e>
                                  <m: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𝒑𝒖𝒎𝒑</m:t>
                                    </m:r>
                                  </m:sub>
                                </m:sSub>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𝐝𝐁𝐦</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b="1" i="1" smtClean="0">
                                        <a:effectLst>
                                          <a:outerShdw blurRad="38100" dist="38100" dir="2700000" algn="tl">
                                            <a:srgbClr val="000000">
                                              <a:alpha val="43137"/>
                                            </a:srgbClr>
                                          </a:outerShdw>
                                        </a:effectLst>
                                        <a:latin typeface="Cambria Math" panose="02040503050406030204" pitchFamily="18" charset="0"/>
                                      </a:rPr>
                                    </m:ctrlPr>
                                  </m:sSubPr>
                                  <m:e>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𝝎</m:t>
                                    </m:r>
                                  </m:e>
                                  <m:sub>
                                    <m:r>
                                      <a:rPr lang="it-IT"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𝒔𝒊𝒈𝒏</m:t>
                                    </m:r>
                                  </m:sub>
                                </m:sSub>
                                <m:r>
                                  <a:rPr lang="it-IT"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𝐆𝐇𝐳</m:t>
                                </m:r>
                                <m:r>
                                  <a:rPr lang="it-IT" b="1"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𝑰</m:t>
                                    </m:r>
                                  </m:e>
                                  <m: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𝒃𝒊𝒂𝒔</m:t>
                                    </m:r>
                                  </m:sub>
                                </m:sSub>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it-IT" b="1"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𝝁</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𝐀</m:t>
                                </m:r>
                                <m:r>
                                  <a:rPr lang="it-IT" b="1" i="0"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m:oMathPara>
                          </a14:m>
                          <a:endParaRPr lang="en-GB" dirty="0">
                            <a:effectLst>
                              <a:outerShdw blurRad="38100" dist="38100" dir="2700000" algn="tl">
                                <a:srgbClr val="000000">
                                  <a:alpha val="43137"/>
                                </a:srgbClr>
                              </a:outerShdw>
                            </a:effectLst>
                          </a:endParaRP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8742609"/>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𝟏𝟎𝟎</m:t>
                                </m:r>
                                <m:r>
                                  <a:rPr lang="it-IT" b="1" i="0" smtClean="0">
                                    <a:latin typeface="Cambria Math" panose="02040503050406030204" pitchFamily="18" charset="0"/>
                                    <a:ea typeface="Cambria Math" panose="02040503050406030204" pitchFamily="18" charset="0"/>
                                  </a:rPr>
                                  <m:t> </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𝟕</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𝟔𝟎</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it-IT" b="1" i="1" smtClean="0">
                                    <a:solidFill>
                                      <a:schemeClr val="tx1"/>
                                    </a:solidFill>
                                    <a:latin typeface="Cambria Math" panose="02040503050406030204" pitchFamily="18" charset="0"/>
                                    <a:ea typeface="Cambria Math" panose="02040503050406030204" pitchFamily="18" charset="0"/>
                                  </a:rPr>
                                  <m:t>𝟔</m:t>
                                </m:r>
                              </m:oMath>
                            </m:oMathPara>
                          </a14:m>
                          <a:endParaRPr lang="en-GB"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𝟎</m:t>
                                    </m:r>
                                    <m:r>
                                      <a:rPr lang="it-IT"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𝟐𝟓</m:t>
                                    </m:r>
                                  </m:e>
                                </m:d>
                                <m:r>
                                  <a:rPr lang="it-IT" b="1" i="1" smtClean="0">
                                    <a:solidFill>
                                      <a:srgbClr val="FF0000"/>
                                    </a:solidFill>
                                    <a:effectLst>
                                      <a:outerShdw blurRad="38100" dist="38100" dir="2700000" algn="tl">
                                        <a:srgbClr val="000000">
                                          <a:alpha val="43137"/>
                                        </a:srgbClr>
                                      </a:outerShdw>
                                    </a:effectLst>
                                    <a:latin typeface="Cambria Math" panose="02040503050406030204" pitchFamily="18" charset="0"/>
                                  </a:rPr>
                                  <m:t> </m:t>
                                </m:r>
                              </m:oMath>
                            </m:oMathPara>
                          </a14:m>
                          <a:endParaRPr lang="en-GB" dirty="0">
                            <a:solidFill>
                              <a:srgbClr val="FF0000"/>
                            </a:solidFill>
                          </a:endParaRP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039306"/>
                      </a:ext>
                    </a:extLst>
                  </a:tr>
                </a:tbl>
              </a:graphicData>
            </a:graphic>
          </p:graphicFrame>
        </mc:Choice>
        <mc:Fallback xmlns="">
          <p:graphicFrame>
            <p:nvGraphicFramePr>
              <p:cNvPr id="24" name="Tabella 3">
                <a:extLst>
                  <a:ext uri="{FF2B5EF4-FFF2-40B4-BE49-F238E27FC236}">
                    <a16:creationId xmlns:a16="http://schemas.microsoft.com/office/drawing/2014/main" id="{2FA9D50C-6533-F52E-DE8B-0E56E7D10F18}"/>
                  </a:ext>
                </a:extLst>
              </p:cNvPr>
              <p:cNvGraphicFramePr>
                <a:graphicFrameLocks noGrp="1"/>
              </p:cNvGraphicFramePr>
              <p:nvPr>
                <p:extLst>
                  <p:ext uri="{D42A27DB-BD31-4B8C-83A1-F6EECF244321}">
                    <p14:modId xmlns:p14="http://schemas.microsoft.com/office/powerpoint/2010/main" val="2534772753"/>
                  </p:ext>
                </p:extLst>
              </p:nvPr>
            </p:nvGraphicFramePr>
            <p:xfrm>
              <a:off x="2458601" y="92694"/>
              <a:ext cx="7893939" cy="762635"/>
            </p:xfrm>
            <a:graphic>
              <a:graphicData uri="http://schemas.openxmlformats.org/drawingml/2006/table">
                <a:tbl>
                  <a:tblPr firstRow="1" bandRow="1">
                    <a:effectLst>
                      <a:outerShdw blurRad="50800" dist="63500" dir="2700000" algn="tl" rotWithShape="0">
                        <a:prstClr val="black"/>
                      </a:outerShdw>
                    </a:effectLst>
                    <a:tableStyleId>{5C22544A-7EE6-4342-B048-85BDC9FD1C3A}</a:tableStyleId>
                  </a:tblPr>
                  <a:tblGrid>
                    <a:gridCol w="424007">
                      <a:extLst>
                        <a:ext uri="{9D8B030D-6E8A-4147-A177-3AD203B41FA5}">
                          <a16:colId xmlns:a16="http://schemas.microsoft.com/office/drawing/2014/main" val="3909682041"/>
                        </a:ext>
                      </a:extLst>
                    </a:gridCol>
                    <a:gridCol w="1487741">
                      <a:extLst>
                        <a:ext uri="{9D8B030D-6E8A-4147-A177-3AD203B41FA5}">
                          <a16:colId xmlns:a16="http://schemas.microsoft.com/office/drawing/2014/main" val="755134275"/>
                        </a:ext>
                      </a:extLst>
                    </a:gridCol>
                    <a:gridCol w="1548067">
                      <a:extLst>
                        <a:ext uri="{9D8B030D-6E8A-4147-A177-3AD203B41FA5}">
                          <a16:colId xmlns:a16="http://schemas.microsoft.com/office/drawing/2014/main" val="4106681528"/>
                        </a:ext>
                      </a:extLst>
                    </a:gridCol>
                    <a:gridCol w="1619250">
                      <a:extLst>
                        <a:ext uri="{9D8B030D-6E8A-4147-A177-3AD203B41FA5}">
                          <a16:colId xmlns:a16="http://schemas.microsoft.com/office/drawing/2014/main" val="2623496754"/>
                        </a:ext>
                      </a:extLst>
                    </a:gridCol>
                    <a:gridCol w="1551559">
                      <a:extLst>
                        <a:ext uri="{9D8B030D-6E8A-4147-A177-3AD203B41FA5}">
                          <a16:colId xmlns:a16="http://schemas.microsoft.com/office/drawing/2014/main" val="3452827648"/>
                        </a:ext>
                      </a:extLst>
                    </a:gridCol>
                    <a:gridCol w="1263315">
                      <a:extLst>
                        <a:ext uri="{9D8B030D-6E8A-4147-A177-3AD203B41FA5}">
                          <a16:colId xmlns:a16="http://schemas.microsoft.com/office/drawing/2014/main" val="1048298328"/>
                        </a:ext>
                      </a:extLst>
                    </a:gridCol>
                  </a:tblGrid>
                  <a:tr h="391795">
                    <a:tc>
                      <a:txBody>
                        <a:bodyPr/>
                        <a:lstStyle/>
                        <a:p>
                          <a:pPr algn="ctr"/>
                          <a:endParaRPr lang="en-GB"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0328" t="-6154" r="-41147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125197" t="-6154" r="-295276"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215038" t="-6154" r="-181955" b="-124615"/>
                          </a:stretch>
                        </a:blipFill>
                      </a:tcPr>
                    </a:tc>
                    <a:tc>
                      <a:txBody>
                        <a:bodyPr/>
                        <a:lstStyle/>
                        <a:p>
                          <a:endParaRPr lang="en-US"/>
                        </a:p>
                      </a:txBody>
                      <a:tcPr>
                        <a:lnT w="38100" cap="flat" cmpd="sng" algn="ctr">
                          <a:solidFill>
                            <a:schemeClr val="tx1"/>
                          </a:solidFill>
                          <a:prstDash val="solid"/>
                          <a:round/>
                          <a:headEnd type="none" w="med" len="med"/>
                          <a:tailEnd type="none" w="med" len="med"/>
                        </a:lnT>
                        <a:blipFill>
                          <a:blip r:embed="rId8"/>
                          <a:stretch>
                            <a:fillRect l="-328627" t="-6154" r="-89804" b="-124615"/>
                          </a:stretch>
                        </a:blipFill>
                      </a:tcPr>
                    </a:tc>
                    <a:tc>
                      <a:txBody>
                        <a:bodyPr/>
                        <a:lstStyle/>
                        <a:p>
                          <a:endParaRPr lang="en-US"/>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8"/>
                          <a:stretch>
                            <a:fillRect l="-528019" t="-6154" r="-10628" b="-124615"/>
                          </a:stretch>
                        </a:blipFill>
                      </a:tcPr>
                    </a:tc>
                    <a:extLst>
                      <a:ext uri="{0D108BD9-81ED-4DB2-BD59-A6C34878D82A}">
                        <a16:rowId xmlns:a16="http://schemas.microsoft.com/office/drawing/2014/main" val="3558742609"/>
                      </a:ext>
                    </a:extLst>
                  </a:tr>
                  <a:tr h="370840">
                    <a:tc>
                      <a:txBody>
                        <a:bodyPr/>
                        <a:lstStyle/>
                        <a:p>
                          <a:pPr algn="ctr"/>
                          <a:r>
                            <a:rPr lang="it-IT" b="1" dirty="0"/>
                            <a:t>3)</a:t>
                          </a:r>
                          <a:endParaRPr lang="en-GB" b="1" dirty="0"/>
                        </a:p>
                      </a:txBody>
                      <a:tcPr>
                        <a:lnL w="38100" cap="flat" cmpd="sng" algn="ctr">
                          <a:solidFill>
                            <a:schemeClr val="tx1"/>
                          </a:solidFill>
                          <a:prstDash val="solid"/>
                          <a:round/>
                          <a:headEnd type="none" w="med" len="med"/>
                          <a:tailEnd type="none" w="med" len="med"/>
                        </a:lnL>
                      </a:tcPr>
                    </a:tc>
                    <a:tc>
                      <a:txBody>
                        <a:bodyPr/>
                        <a:lstStyle/>
                        <a:p>
                          <a:endParaRPr lang="en-US"/>
                        </a:p>
                      </a:txBody>
                      <a:tcPr>
                        <a:blipFill>
                          <a:blip r:embed="rId8"/>
                          <a:stretch>
                            <a:fillRect l="-30328" t="-113115" r="-411475" b="-32787"/>
                          </a:stretch>
                        </a:blipFill>
                      </a:tcPr>
                    </a:tc>
                    <a:tc>
                      <a:txBody>
                        <a:bodyPr/>
                        <a:lstStyle/>
                        <a:p>
                          <a:endParaRPr lang="en-US"/>
                        </a:p>
                      </a:txBody>
                      <a:tcPr>
                        <a:blipFill>
                          <a:blip r:embed="rId8"/>
                          <a:stretch>
                            <a:fillRect l="-125197" t="-113115" r="-295276" b="-32787"/>
                          </a:stretch>
                        </a:blipFill>
                      </a:tcPr>
                    </a:tc>
                    <a:tc>
                      <a:txBody>
                        <a:bodyPr/>
                        <a:lstStyle/>
                        <a:p>
                          <a:endParaRPr lang="en-US"/>
                        </a:p>
                      </a:txBody>
                      <a:tcPr>
                        <a:blipFill>
                          <a:blip r:embed="rId8"/>
                          <a:stretch>
                            <a:fillRect l="-215038" t="-113115" r="-181955" b="-32787"/>
                          </a:stretch>
                        </a:blipFill>
                      </a:tcPr>
                    </a:tc>
                    <a:tc>
                      <a:txBody>
                        <a:bodyPr/>
                        <a:lstStyle/>
                        <a:p>
                          <a:endParaRPr lang="en-US"/>
                        </a:p>
                      </a:txBody>
                      <a:tcPr>
                        <a:blipFill>
                          <a:blip r:embed="rId8"/>
                          <a:stretch>
                            <a:fillRect l="-328627" t="-113115" r="-89804" b="-32787"/>
                          </a:stretch>
                        </a:blipFill>
                      </a:tcPr>
                    </a:tc>
                    <a:tc>
                      <a:txBody>
                        <a:bodyPr/>
                        <a:lstStyle/>
                        <a:p>
                          <a:endParaRPr lang="en-US"/>
                        </a:p>
                      </a:txBody>
                      <a:tcPr>
                        <a:lnR w="38100" cap="flat" cmpd="sng" algn="ctr">
                          <a:solidFill>
                            <a:schemeClr val="tx1"/>
                          </a:solidFill>
                          <a:prstDash val="solid"/>
                          <a:round/>
                          <a:headEnd type="none" w="med" len="med"/>
                          <a:tailEnd type="none" w="med" len="med"/>
                        </a:lnR>
                        <a:blipFill>
                          <a:blip r:embed="rId8"/>
                          <a:stretch>
                            <a:fillRect l="-528019" t="-113115" r="-10628" b="-32787"/>
                          </a:stretch>
                        </a:blipFill>
                      </a:tcPr>
                    </a:tc>
                    <a:extLst>
                      <a:ext uri="{0D108BD9-81ED-4DB2-BD59-A6C34878D82A}">
                        <a16:rowId xmlns:a16="http://schemas.microsoft.com/office/drawing/2014/main" val="3521039306"/>
                      </a:ext>
                    </a:extLst>
                  </a:tr>
                </a:tbl>
              </a:graphicData>
            </a:graphic>
          </p:graphicFrame>
        </mc:Fallback>
      </mc:AlternateContent>
      <p:sp>
        <p:nvSpPr>
          <p:cNvPr id="26" name="Titolo 1">
            <a:extLst>
              <a:ext uri="{FF2B5EF4-FFF2-40B4-BE49-F238E27FC236}">
                <a16:creationId xmlns:a16="http://schemas.microsoft.com/office/drawing/2014/main" id="{ECA03677-7C89-EB87-B397-B5ACB9889D90}"/>
              </a:ext>
            </a:extLst>
          </p:cNvPr>
          <p:cNvSpPr txBox="1">
            <a:spLocks/>
          </p:cNvSpPr>
          <p:nvPr/>
        </p:nvSpPr>
        <p:spPr>
          <a:xfrm>
            <a:off x="4184" y="116184"/>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2800" b="1" i="1"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28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 </a:t>
            </a:r>
            <a:r>
              <a:rPr kumimoji="0" lang="it-IT" sz="2800" b="1" i="1"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mj-ea"/>
                <a:cs typeface="Times New Roman" panose="02020603050405020304" pitchFamily="18" charset="0"/>
              </a:rPr>
              <a:t>I</a:t>
            </a:r>
            <a:r>
              <a:rPr kumimoji="0" lang="en-GB" sz="2800" b="1" i="0" u="none" strike="noStrike" kern="1200" cap="none" spc="0" normalizeH="0" baseline="-2500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rPr>
              <a:t>bias</a:t>
            </a:r>
            <a:endParaRPr kumimoji="0" lang="en-GB" sz="2800" b="1" i="0" u="none" strike="noStrike" kern="1200" cap="none" spc="0" normalizeH="0" baseline="-2500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107108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mc:AlternateContent xmlns:mc="http://schemas.openxmlformats.org/markup-compatibility/2006" xmlns:a14="http://schemas.microsoft.com/office/drawing/2010/main">
        <mc:Choice Requires="a14">
          <p:sp>
            <p:nvSpPr>
              <p:cNvPr id="6" name="Titolo 1">
                <a:extLst>
                  <a:ext uri="{FF2B5EF4-FFF2-40B4-BE49-F238E27FC236}">
                    <a16:creationId xmlns:a16="http://schemas.microsoft.com/office/drawing/2014/main" id="{54A33AD7-3817-0E9A-FB7E-D4A09E22DDAD}"/>
                  </a:ext>
                </a:extLst>
              </p:cNvPr>
              <p:cNvSpPr txBox="1">
                <a:spLocks/>
              </p:cNvSpPr>
              <p:nvPr/>
            </p:nvSpPr>
            <p:spPr>
              <a:xfrm>
                <a:off x="869816" y="0"/>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TWJPA – </a:t>
                </a:r>
                <a:r>
                  <a:rPr kumimoji="0" lang="en-GB" sz="3600" b="1" i="0" u="none" strike="noStrike" kern="1200" cap="none" spc="0" normalizeH="0" baseline="0" noProof="0" dirty="0">
                    <a:ln w="0"/>
                    <a:solidFill>
                      <a:schemeClr val="tx1">
                        <a:lumMod val="75000"/>
                        <a:lumOff val="25000"/>
                      </a:schemeClr>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3600" b="1" i="1" u="none" strike="noStrike" kern="1200" cap="none" spc="0" normalizeH="0" baseline="0" noProof="0" dirty="0">
                    <a:ln w="0"/>
                    <a:solidFill>
                      <a:schemeClr val="tx1">
                        <a:lumMod val="75000"/>
                        <a:lumOff val="25000"/>
                      </a:schemeClr>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3600" b="1" i="0" u="none" strike="noStrike" kern="1200" cap="none" spc="0" normalizeH="0" baseline="0" noProof="0" dirty="0">
                    <a:ln w="0"/>
                    <a:solidFill>
                      <a:schemeClr val="tx1">
                        <a:lumMod val="75000"/>
                        <a:lumOff val="25000"/>
                      </a:schemeClr>
                    </a:solidFill>
                    <a:effectLst>
                      <a:outerShdw blurRad="38100" dist="19050" dir="2700000" algn="tl" rotWithShape="0">
                        <a:prstClr val="black">
                          <a:alpha val="40000"/>
                        </a:prstClr>
                      </a:outerShdw>
                    </a:effectLst>
                    <a:uLnTx/>
                    <a:uFillTx/>
                    <a:latin typeface="Century Gothic" panose="020B0502020202020204"/>
                    <a:ea typeface="+mj-ea"/>
                    <a:cs typeface="+mj-cs"/>
                  </a:rPr>
                  <a:t> </a:t>
                </a:r>
                <a14:m>
                  <m:oMath xmlns:m="http://schemas.openxmlformats.org/officeDocument/2006/math">
                    <m:r>
                      <a:rPr kumimoji="0" lang="el-GR" sz="3600" b="1" i="1" u="none" strike="noStrike" kern="1200" cap="none" spc="0" normalizeH="0" baseline="0" noProof="0" dirty="0" smtClean="0">
                        <a:ln w="0"/>
                        <a:solidFill>
                          <a:schemeClr val="tx1">
                            <a:lumMod val="75000"/>
                            <a:lumOff val="25000"/>
                          </a:schemeClr>
                        </a:solidFill>
                        <a:effectLst>
                          <a:outerShdw blurRad="38100" dist="19050" dir="2700000" algn="tl" rotWithShape="0">
                            <a:prstClr val="black">
                              <a:alpha val="40000"/>
                            </a:prstClr>
                          </a:outerShdw>
                        </a:effectLst>
                        <a:uLnTx/>
                        <a:uFillTx/>
                        <a:latin typeface="Cambria Math" panose="02040503050406030204" pitchFamily="18" charset="0"/>
                        <a:cs typeface="Times New Roman" panose="02020603050405020304" pitchFamily="18" charset="0"/>
                      </a:rPr>
                      <m:t>𝜹</m:t>
                    </m:r>
                    <m:r>
                      <a:rPr kumimoji="0" lang="it-IT" sz="3600" b="1" i="1" u="none" strike="noStrike" kern="1200" cap="none" spc="0" normalizeH="0" baseline="0" noProof="0" dirty="0" smtClean="0">
                        <a:ln w="0"/>
                        <a:solidFill>
                          <a:schemeClr val="tx1">
                            <a:lumMod val="75000"/>
                            <a:lumOff val="25000"/>
                          </a:schemeClr>
                        </a:solidFill>
                        <a:effectLst>
                          <a:outerShdw blurRad="38100" dist="19050" dir="2700000" algn="tl" rotWithShape="0">
                            <a:prstClr val="black">
                              <a:alpha val="40000"/>
                            </a:prstClr>
                          </a:outerShdw>
                        </a:effectLst>
                        <a:uLnTx/>
                        <a:uFillTx/>
                        <a:latin typeface="Cambria Math" panose="02040503050406030204" pitchFamily="18" charset="0"/>
                        <a:ea typeface="+mj-ea"/>
                        <a:cs typeface="Times New Roman" panose="02020603050405020304" pitchFamily="18" charset="0"/>
                      </a:rPr>
                      <m:t>𝑰</m:t>
                    </m:r>
                    <m:r>
                      <a:rPr kumimoji="0" lang="en-GB" sz="3600" b="1" i="1" u="none" strike="noStrike" kern="1200" cap="none" spc="0" normalizeH="0" baseline="-25000" noProof="0" dirty="0" smtClean="0">
                        <a:ln w="0"/>
                        <a:solidFill>
                          <a:schemeClr val="tx1">
                            <a:lumMod val="75000"/>
                            <a:lumOff val="25000"/>
                          </a:schemeClr>
                        </a:solidFill>
                        <a:effectLst>
                          <a:outerShdw blurRad="38100" dist="19050" dir="2700000" algn="tl" rotWithShape="0">
                            <a:prstClr val="black">
                              <a:alpha val="40000"/>
                            </a:prstClr>
                          </a:outerShdw>
                        </a:effectLst>
                        <a:uLnTx/>
                        <a:uFillTx/>
                        <a:latin typeface="Cambria Math" panose="02040503050406030204" pitchFamily="18" charset="0"/>
                        <a:ea typeface="+mj-ea"/>
                        <a:cs typeface="+mj-cs"/>
                      </a:rPr>
                      <m:t>𝒄</m:t>
                    </m:r>
                  </m:oMath>
                </a14:m>
                <a:endParaRPr kumimoji="0" lang="en-GB" sz="3600" b="1" i="0" u="none" strike="noStrike" kern="1200" cap="none" spc="0" normalizeH="0" baseline="-2500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mc:Choice>
        <mc:Fallback xmlns="">
          <p:sp>
            <p:nvSpPr>
              <p:cNvPr id="6" name="Titolo 1">
                <a:extLst>
                  <a:ext uri="{FF2B5EF4-FFF2-40B4-BE49-F238E27FC236}">
                    <a16:creationId xmlns:a16="http://schemas.microsoft.com/office/drawing/2014/main" id="{54A33AD7-3817-0E9A-FB7E-D4A09E22DDAD}"/>
                  </a:ext>
                </a:extLst>
              </p:cNvPr>
              <p:cNvSpPr txBox="1">
                <a:spLocks noRot="1" noChangeAspect="1" noMove="1" noResize="1" noEditPoints="1" noAdjustHandles="1" noChangeArrowheads="1" noChangeShapeType="1" noTextEdit="1"/>
              </p:cNvSpPr>
              <p:nvPr/>
            </p:nvSpPr>
            <p:spPr>
              <a:xfrm>
                <a:off x="869816" y="0"/>
                <a:ext cx="8761413" cy="70696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747EEA4A-7B56-53DA-2310-826A65C509B9}"/>
                  </a:ext>
                </a:extLst>
              </p:cNvPr>
              <p:cNvSpPr txBox="1"/>
              <p:nvPr/>
            </p:nvSpPr>
            <p:spPr>
              <a:xfrm>
                <a:off x="88490" y="988709"/>
                <a:ext cx="10823350" cy="2088136"/>
              </a:xfrm>
              <a:prstGeom prst="rect">
                <a:avLst/>
              </a:prstGeom>
              <a:noFill/>
            </p:spPr>
            <p:txBody>
              <a:bodyPr wrap="square" rtlCol="0">
                <a:spAutoFit/>
                <a:scene3d>
                  <a:camera prst="orthographicFront"/>
                  <a:lightRig rig="flat" dir="t"/>
                </a:scene3d>
                <a:sp3d extrusionH="57150" prstMaterial="metal">
                  <a:bevelT w="38100" h="38100"/>
                </a:sp3d>
              </a:bodyPr>
              <a:lstStyle/>
              <a:p>
                <a:r>
                  <a:rPr lang="it-IT" dirty="0"/>
                  <a:t>Here, </a:t>
                </a:r>
                <a:r>
                  <a:rPr lang="it-IT" dirty="0" err="1"/>
                  <a:t>we</a:t>
                </a:r>
                <a:r>
                  <a:rPr lang="it-IT" dirty="0"/>
                  <a:t> assume the </a:t>
                </a:r>
                <a:r>
                  <a:rPr lang="it-IT" dirty="0" err="1"/>
                  <a:t>critical</a:t>
                </a:r>
                <a:r>
                  <a:rPr lang="it-IT" dirty="0"/>
                  <a:t> </a:t>
                </a:r>
                <a:r>
                  <a:rPr lang="it-IT" dirty="0" err="1"/>
                  <a:t>currents</a:t>
                </a:r>
                <a:r>
                  <a:rPr lang="it-IT" dirty="0"/>
                  <a:t> to be </a:t>
                </a:r>
                <a:r>
                  <a:rPr lang="it-IT" dirty="0" err="1"/>
                  <a:t>distributed</a:t>
                </a:r>
                <a:r>
                  <a:rPr lang="it-IT" dirty="0"/>
                  <a:t> </a:t>
                </a:r>
              </a:p>
              <a:p>
                <a:r>
                  <a:rPr lang="it-IT" dirty="0" err="1"/>
                  <a:t>according</a:t>
                </a:r>
                <a:r>
                  <a:rPr lang="it-IT" dirty="0"/>
                  <a:t> to</a:t>
                </a:r>
              </a:p>
              <a:p>
                <a:endParaRPr lang="it-IT" dirty="0"/>
              </a:p>
              <a:p>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𝑐</m:t>
                        </m:r>
                        <m:r>
                          <a:rPr lang="it-IT" b="0" i="1" smtClean="0">
                            <a:latin typeface="Cambria Math" panose="02040503050406030204" pitchFamily="18" charset="0"/>
                          </a:rPr>
                          <m:t>,</m:t>
                        </m:r>
                        <m:r>
                          <a:rPr lang="it-IT" b="0" i="1" smtClean="0">
                            <a:latin typeface="Cambria Math" panose="02040503050406030204" pitchFamily="18" charset="0"/>
                          </a:rPr>
                          <m:t>𝑛</m:t>
                        </m:r>
                      </m:sub>
                    </m:sSub>
                    <m:r>
                      <a:rPr lang="it-IT" b="0" i="1" smtClean="0">
                        <a:latin typeface="Cambria Math" panose="02040503050406030204" pitchFamily="18" charset="0"/>
                      </a:rPr>
                      <m:t>=</m:t>
                    </m:r>
                    <m:acc>
                      <m:accPr>
                        <m:chr m:val="̅"/>
                        <m:ctrlPr>
                          <a:rPr lang="it-IT" b="0" i="1" smtClean="0">
                            <a:latin typeface="Cambria Math" panose="02040503050406030204" pitchFamily="18" charset="0"/>
                          </a:rPr>
                        </m:ctrlPr>
                      </m:acc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𝑐</m:t>
                            </m:r>
                          </m:sub>
                        </m:sSub>
                      </m:e>
                    </m:acc>
                    <m:d>
                      <m:dPr>
                        <m:ctrlPr>
                          <a:rPr lang="it-IT" i="1" smtClean="0">
                            <a:latin typeface="Cambria Math" panose="02040503050406030204" pitchFamily="18" charset="0"/>
                          </a:rPr>
                        </m:ctrlPr>
                      </m:dPr>
                      <m:e>
                        <m:r>
                          <a:rPr lang="it-IT" b="0" i="1" smtClean="0">
                            <a:latin typeface="Cambria Math" panose="02040503050406030204" pitchFamily="18" charset="0"/>
                          </a:rPr>
                          <m:t>1+</m:t>
                        </m:r>
                        <m:sSub>
                          <m:sSubPr>
                            <m:ctrlPr>
                              <a:rPr lang="it-IT" b="0" i="1" smtClean="0">
                                <a:latin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𝛿</m:t>
                            </m:r>
                            <m:r>
                              <a:rPr lang="it-IT" b="0" i="1" smtClean="0">
                                <a:latin typeface="Cambria Math" panose="02040503050406030204" pitchFamily="18" charset="0"/>
                                <a:ea typeface="Cambria Math" panose="02040503050406030204" pitchFamily="18" charset="0"/>
                              </a:rPr>
                              <m:t>𝐼</m:t>
                            </m:r>
                          </m:e>
                          <m:sub>
                            <m:r>
                              <a:rPr lang="it-IT" b="0" i="1" smtClean="0">
                                <a:latin typeface="Cambria Math" panose="02040503050406030204" pitchFamily="18" charset="0"/>
                              </a:rPr>
                              <m:t>𝑐</m:t>
                            </m:r>
                          </m:sub>
                        </m:sSub>
                      </m:e>
                    </m:d>
                  </m:oMath>
                </a14:m>
                <a:endParaRPr lang="it-IT" dirty="0"/>
              </a:p>
              <a:p>
                <a:endParaRPr lang="it-IT" dirty="0"/>
              </a:p>
              <a:p>
                <a:r>
                  <a:rPr lang="it-IT" dirty="0"/>
                  <a:t>with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𝛿</m:t>
                        </m:r>
                        <m:r>
                          <a:rPr lang="it-IT" b="0" i="1" smtClean="0">
                            <a:latin typeface="Cambria Math" panose="02040503050406030204" pitchFamily="18" charset="0"/>
                            <a:ea typeface="Cambria Math" panose="02040503050406030204" pitchFamily="18" charset="0"/>
                          </a:rPr>
                          <m:t>𝐼</m:t>
                        </m:r>
                      </m:e>
                      <m:sub>
                        <m:r>
                          <a:rPr lang="it-IT" b="0" i="1" smtClean="0">
                            <a:latin typeface="Cambria Math" panose="02040503050406030204" pitchFamily="18" charset="0"/>
                          </a:rPr>
                          <m:t>𝑐</m:t>
                        </m:r>
                      </m:sub>
                    </m:sSub>
                  </m:oMath>
                </a14:m>
                <a:r>
                  <a:rPr lang="it-IT" dirty="0"/>
                  <a:t> </a:t>
                </a:r>
                <a:r>
                  <a:rPr lang="it-IT" dirty="0" err="1"/>
                  <a:t>being</a:t>
                </a:r>
                <a:r>
                  <a:rPr lang="it-IT" dirty="0"/>
                  <a:t> a </a:t>
                </a:r>
                <a:r>
                  <a:rPr lang="it-IT" dirty="0" err="1"/>
                  <a:t>Gaussianly</a:t>
                </a:r>
                <a:r>
                  <a:rPr lang="it-IT" dirty="0"/>
                  <a:t> </a:t>
                </a:r>
                <a:r>
                  <a:rPr lang="it-IT" dirty="0" err="1"/>
                  <a:t>distributed</a:t>
                </a:r>
                <a:r>
                  <a:rPr lang="it-IT" dirty="0"/>
                  <a:t> </a:t>
                </a:r>
                <a:r>
                  <a:rPr lang="it-IT" dirty="0" err="1"/>
                  <a:t>number</a:t>
                </a:r>
                <a:r>
                  <a:rPr lang="it-IT" dirty="0"/>
                  <a:t> with </a:t>
                </a:r>
              </a:p>
              <a:p>
                <a:r>
                  <a:rPr lang="it-IT" dirty="0"/>
                  <a:t>zero </a:t>
                </a:r>
                <a:r>
                  <a:rPr lang="it-IT" dirty="0" err="1"/>
                  <a:t>average</a:t>
                </a:r>
                <a:r>
                  <a:rPr lang="it-IT" dirty="0"/>
                  <a:t> and </a:t>
                </a:r>
                <a:r>
                  <a:rPr lang="it-IT" dirty="0" err="1"/>
                  <a:t>variance</a:t>
                </a:r>
                <a:r>
                  <a:rPr lang="it-IT" dirty="0"/>
                  <a:t> </a:t>
                </a:r>
                <a14:m>
                  <m:oMath xmlns:m="http://schemas.openxmlformats.org/officeDocument/2006/math">
                    <m:sSubSup>
                      <m:sSubSupPr>
                        <m:ctrlPr>
                          <a:rPr lang="it-IT" i="1" smtClean="0">
                            <a:latin typeface="Cambria Math" panose="02040503050406030204" pitchFamily="18" charset="0"/>
                          </a:rPr>
                        </m:ctrlPr>
                      </m:sSubSupPr>
                      <m:e>
                        <m:r>
                          <a:rPr lang="it-IT" i="1" smtClean="0">
                            <a:latin typeface="Cambria Math" panose="02040503050406030204" pitchFamily="18" charset="0"/>
                            <a:ea typeface="Cambria Math" panose="02040503050406030204" pitchFamily="18" charset="0"/>
                          </a:rPr>
                          <m:t>𝜎</m:t>
                        </m:r>
                      </m:e>
                      <m:sub>
                        <m:sSub>
                          <m:sSubPr>
                            <m:ctrlPr>
                              <a:rPr lang="it-IT"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𝑐</m:t>
                            </m:r>
                          </m:sub>
                        </m:sSub>
                      </m:sub>
                      <m:sup>
                        <m:r>
                          <a:rPr lang="it-IT" b="0" i="1" smtClean="0">
                            <a:latin typeface="Cambria Math" panose="02040503050406030204" pitchFamily="18" charset="0"/>
                          </a:rPr>
                          <m:t>2</m:t>
                        </m:r>
                      </m:sup>
                    </m:sSubSup>
                  </m:oMath>
                </a14:m>
                <a:r>
                  <a:rPr lang="it-IT" dirty="0"/>
                  <a:t>. </a:t>
                </a:r>
              </a:p>
            </p:txBody>
          </p:sp>
        </mc:Choice>
        <mc:Fallback xmlns="">
          <p:sp>
            <p:nvSpPr>
              <p:cNvPr id="4" name="CasellaDiTesto 3">
                <a:extLst>
                  <a:ext uri="{FF2B5EF4-FFF2-40B4-BE49-F238E27FC236}">
                    <a16:creationId xmlns:a16="http://schemas.microsoft.com/office/drawing/2014/main" id="{747EEA4A-7B56-53DA-2310-826A65C509B9}"/>
                  </a:ext>
                </a:extLst>
              </p:cNvPr>
              <p:cNvSpPr txBox="1">
                <a:spLocks noRot="1" noChangeAspect="1" noMove="1" noResize="1" noEditPoints="1" noAdjustHandles="1" noChangeArrowheads="1" noChangeShapeType="1" noTextEdit="1"/>
              </p:cNvSpPr>
              <p:nvPr/>
            </p:nvSpPr>
            <p:spPr>
              <a:xfrm>
                <a:off x="88490" y="988709"/>
                <a:ext cx="10823350" cy="2088136"/>
              </a:xfrm>
              <a:prstGeom prst="rect">
                <a:avLst/>
              </a:prstGeom>
              <a:blipFill>
                <a:blip r:embed="rId4"/>
                <a:stretch>
                  <a:fillRect/>
                </a:stretch>
              </a:blipFill>
            </p:spPr>
            <p:txBody>
              <a:bodyPr/>
              <a:lstStyle/>
              <a:p>
                <a:r>
                  <a:rPr lang="en-GB">
                    <a:noFill/>
                  </a:rPr>
                  <a:t> </a:t>
                </a:r>
              </a:p>
            </p:txBody>
          </p:sp>
        </mc:Fallback>
      </mc:AlternateContent>
      <p:pic>
        <p:nvPicPr>
          <p:cNvPr id="5" name="Immagine 4">
            <a:extLst>
              <a:ext uri="{FF2B5EF4-FFF2-40B4-BE49-F238E27FC236}">
                <a16:creationId xmlns:a16="http://schemas.microsoft.com/office/drawing/2014/main" id="{516A0CAF-6C8D-05D9-AEBD-6C9E3AA93B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82282" y="1294065"/>
            <a:ext cx="4921228" cy="2764089"/>
          </a:xfrm>
          <a:prstGeom prst="rect">
            <a:avLst/>
          </a:prstGeom>
          <a:effectLst>
            <a:glow rad="101600">
              <a:srgbClr val="FE9B05">
                <a:alpha val="40000"/>
              </a:srgbClr>
            </a:glow>
          </a:effectLst>
        </p:spPr>
      </p:pic>
      <p:grpSp>
        <p:nvGrpSpPr>
          <p:cNvPr id="3" name="Gruppo 2">
            <a:extLst>
              <a:ext uri="{FF2B5EF4-FFF2-40B4-BE49-F238E27FC236}">
                <a16:creationId xmlns:a16="http://schemas.microsoft.com/office/drawing/2014/main" id="{299FCD31-7F08-EE57-367D-FF3F5AE1BDB1}"/>
              </a:ext>
            </a:extLst>
          </p:cNvPr>
          <p:cNvGrpSpPr/>
          <p:nvPr/>
        </p:nvGrpSpPr>
        <p:grpSpPr>
          <a:xfrm>
            <a:off x="4481562" y="4266000"/>
            <a:ext cx="4589573" cy="2592000"/>
            <a:chOff x="4481562" y="3700629"/>
            <a:chExt cx="4589573" cy="2592000"/>
          </a:xfrm>
        </p:grpSpPr>
        <p:pic>
          <p:nvPicPr>
            <p:cNvPr id="8" name="Immagine 7">
              <a:extLst>
                <a:ext uri="{FF2B5EF4-FFF2-40B4-BE49-F238E27FC236}">
                  <a16:creationId xmlns:a16="http://schemas.microsoft.com/office/drawing/2014/main" id="{6371527D-F076-A2F3-8632-02C8672CFF1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81562" y="3700629"/>
              <a:ext cx="4366956" cy="2592000"/>
            </a:xfrm>
            <a:prstGeom prst="rect">
              <a:avLst/>
            </a:prstGeom>
          </p:spPr>
        </p:pic>
        <p:sp>
          <p:nvSpPr>
            <p:cNvPr id="9" name="CasellaDiTesto 8">
              <a:extLst>
                <a:ext uri="{FF2B5EF4-FFF2-40B4-BE49-F238E27FC236}">
                  <a16:creationId xmlns:a16="http://schemas.microsoft.com/office/drawing/2014/main" id="{A7F48FB1-FF6C-A8B7-4879-9D5B6CFA6C59}"/>
                </a:ext>
              </a:extLst>
            </p:cNvPr>
            <p:cNvSpPr txBox="1"/>
            <p:nvPr/>
          </p:nvSpPr>
          <p:spPr>
            <a:xfrm flipH="1">
              <a:off x="6907963" y="3944216"/>
              <a:ext cx="2163172" cy="369332"/>
            </a:xfrm>
            <a:prstGeom prst="rect">
              <a:avLst/>
            </a:prstGeom>
            <a:noFill/>
          </p:spPr>
          <p:txBody>
            <a:bodyPr wrap="square" rtlCol="0">
              <a:spAutoFit/>
            </a:bodyPr>
            <a:lstStyle/>
            <a:p>
              <a:r>
                <a:rPr lang="it-IT" i="1" dirty="0" err="1"/>
                <a:t>I</a:t>
              </a:r>
              <a:r>
                <a:rPr lang="it-IT" baseline="-25000" dirty="0" err="1"/>
                <a:t>bias</a:t>
              </a:r>
              <a:r>
                <a:rPr lang="it-IT" dirty="0"/>
                <a:t>= 17</a:t>
              </a:r>
              <a:r>
                <a:rPr lang="el-GR" dirty="0">
                  <a:latin typeface="Times New Roman" panose="02020603050405020304" pitchFamily="18" charset="0"/>
                  <a:cs typeface="Times New Roman" panose="02020603050405020304" pitchFamily="18" charset="0"/>
                </a:rPr>
                <a:t>μ</a:t>
              </a:r>
              <a:r>
                <a:rPr lang="it-IT" dirty="0"/>
                <a:t>A</a:t>
              </a:r>
              <a:endParaRPr lang="en-GB" dirty="0"/>
            </a:p>
          </p:txBody>
        </p:sp>
      </p:grpSp>
      <p:grpSp>
        <p:nvGrpSpPr>
          <p:cNvPr id="7" name="Gruppo 6">
            <a:extLst>
              <a:ext uri="{FF2B5EF4-FFF2-40B4-BE49-F238E27FC236}">
                <a16:creationId xmlns:a16="http://schemas.microsoft.com/office/drawing/2014/main" id="{B4C914A4-65E6-00AA-F128-BB00D2A9502F}"/>
              </a:ext>
            </a:extLst>
          </p:cNvPr>
          <p:cNvGrpSpPr/>
          <p:nvPr/>
        </p:nvGrpSpPr>
        <p:grpSpPr>
          <a:xfrm>
            <a:off x="0" y="4266000"/>
            <a:ext cx="4366960" cy="2592000"/>
            <a:chOff x="0" y="3700629"/>
            <a:chExt cx="4366960" cy="2592000"/>
          </a:xfrm>
        </p:grpSpPr>
        <p:pic>
          <p:nvPicPr>
            <p:cNvPr id="12" name="Immagine 11">
              <a:extLst>
                <a:ext uri="{FF2B5EF4-FFF2-40B4-BE49-F238E27FC236}">
                  <a16:creationId xmlns:a16="http://schemas.microsoft.com/office/drawing/2014/main" id="{1434F8DC-D68F-EF9C-8F66-7B80C14CCC8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3700629"/>
              <a:ext cx="4366960" cy="2592000"/>
            </a:xfrm>
            <a:prstGeom prst="rect">
              <a:avLst/>
            </a:prstGeom>
          </p:spPr>
        </p:pic>
        <p:sp>
          <p:nvSpPr>
            <p:cNvPr id="13" name="CasellaDiTesto 12">
              <a:extLst>
                <a:ext uri="{FF2B5EF4-FFF2-40B4-BE49-F238E27FC236}">
                  <a16:creationId xmlns:a16="http://schemas.microsoft.com/office/drawing/2014/main" id="{D19994E5-2315-4FAF-27EF-DD0C774CED62}"/>
                </a:ext>
              </a:extLst>
            </p:cNvPr>
            <p:cNvSpPr txBox="1"/>
            <p:nvPr/>
          </p:nvSpPr>
          <p:spPr>
            <a:xfrm flipH="1">
              <a:off x="2409844" y="3944213"/>
              <a:ext cx="1303448" cy="369332"/>
            </a:xfrm>
            <a:prstGeom prst="rect">
              <a:avLst/>
            </a:prstGeom>
            <a:noFill/>
          </p:spPr>
          <p:txBody>
            <a:bodyPr wrap="square" rtlCol="0">
              <a:spAutoFit/>
            </a:bodyPr>
            <a:lstStyle/>
            <a:p>
              <a:r>
                <a:rPr lang="it-IT" i="1" dirty="0" err="1"/>
                <a:t>I</a:t>
              </a:r>
              <a:r>
                <a:rPr lang="it-IT" baseline="-25000" dirty="0" err="1"/>
                <a:t>bias</a:t>
              </a:r>
              <a:r>
                <a:rPr lang="it-IT" dirty="0"/>
                <a:t>= 0</a:t>
              </a:r>
              <a:endParaRPr lang="en-GB" dirty="0"/>
            </a:p>
          </p:txBody>
        </p:sp>
      </p:grpSp>
    </p:spTree>
    <p:extLst>
      <p:ext uri="{BB962C8B-B14F-4D97-AF65-F5344CB8AC3E}">
        <p14:creationId xmlns:p14="http://schemas.microsoft.com/office/powerpoint/2010/main" val="240887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mc:AlternateContent xmlns:mc="http://schemas.openxmlformats.org/markup-compatibility/2006" xmlns:a14="http://schemas.microsoft.com/office/drawing/2010/main">
        <mc:Choice Requires="a14">
          <p:sp>
            <p:nvSpPr>
              <p:cNvPr id="6" name="Titolo 1">
                <a:extLst>
                  <a:ext uri="{FF2B5EF4-FFF2-40B4-BE49-F238E27FC236}">
                    <a16:creationId xmlns:a16="http://schemas.microsoft.com/office/drawing/2014/main" id="{54A33AD7-3817-0E9A-FB7E-D4A09E22DDAD}"/>
                  </a:ext>
                </a:extLst>
              </p:cNvPr>
              <p:cNvSpPr txBox="1">
                <a:spLocks/>
              </p:cNvSpPr>
              <p:nvPr/>
            </p:nvSpPr>
            <p:spPr>
              <a:xfrm>
                <a:off x="869816" y="0"/>
                <a:ext cx="8761413" cy="706964"/>
              </a:xfrm>
              <a:prstGeom prst="rect">
                <a:avLst/>
              </a:prstGeom>
            </p:spPr>
            <p:txBody>
              <a:bodyPr>
                <a:scene3d>
                  <a:camera prst="orthographicFront"/>
                  <a:lightRig rig="flat" dir="t"/>
                </a:scene3d>
                <a:sp3d extrusionH="57150" prstMaterial="dkEdge">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TWJPA – </a:t>
                </a:r>
                <a:r>
                  <a:rPr kumimoji="0" lang="en-GB" sz="3600" b="1" i="0" u="none" strike="noStrike" kern="1200" cap="none" spc="0" normalizeH="0" baseline="0" noProof="0" dirty="0">
                    <a:ln w="0"/>
                    <a:solidFill>
                      <a:schemeClr val="tx1">
                        <a:lumMod val="75000"/>
                        <a:lumOff val="25000"/>
                      </a:schemeClr>
                    </a:solidFill>
                    <a:effectLst>
                      <a:outerShdw blurRad="38100" dist="19050" dir="2700000" algn="tl" rotWithShape="0">
                        <a:prstClr val="black">
                          <a:alpha val="40000"/>
                        </a:prstClr>
                      </a:outerShdw>
                    </a:effectLst>
                    <a:uLnTx/>
                    <a:uFillTx/>
                    <a:latin typeface="Century Gothic" panose="020B0502020202020204"/>
                    <a:ea typeface="+mj-ea"/>
                    <a:cs typeface="+mj-cs"/>
                  </a:rPr>
                  <a:t>Gain </a:t>
                </a:r>
                <a:r>
                  <a:rPr kumimoji="0" lang="en-GB" sz="3600" b="1" i="1" u="none" strike="noStrike" kern="1200" cap="none" spc="0" normalizeH="0" baseline="0" noProof="0" dirty="0">
                    <a:ln w="0"/>
                    <a:solidFill>
                      <a:schemeClr val="tx1">
                        <a:lumMod val="75000"/>
                        <a:lumOff val="25000"/>
                      </a:schemeClr>
                    </a:solidFill>
                    <a:effectLst>
                      <a:outerShdw blurRad="38100" dist="19050" dir="2700000" algn="tl" rotWithShape="0">
                        <a:prstClr val="black">
                          <a:alpha val="40000"/>
                        </a:prstClr>
                      </a:outerShdw>
                    </a:effectLst>
                    <a:uLnTx/>
                    <a:uFillTx/>
                    <a:latin typeface="Century Gothic" panose="020B0502020202020204"/>
                    <a:ea typeface="+mj-ea"/>
                    <a:cs typeface="+mj-cs"/>
                  </a:rPr>
                  <a:t>vs</a:t>
                </a:r>
                <a:r>
                  <a:rPr kumimoji="0" lang="en-GB" sz="3600" b="1" i="0" u="none" strike="noStrike" kern="1200" cap="none" spc="0" normalizeH="0" baseline="0" noProof="0" dirty="0">
                    <a:ln w="0"/>
                    <a:solidFill>
                      <a:schemeClr val="tx1">
                        <a:lumMod val="75000"/>
                        <a:lumOff val="25000"/>
                      </a:schemeClr>
                    </a:solidFill>
                    <a:effectLst>
                      <a:outerShdw blurRad="38100" dist="19050" dir="2700000" algn="tl" rotWithShape="0">
                        <a:prstClr val="black">
                          <a:alpha val="40000"/>
                        </a:prstClr>
                      </a:outerShdw>
                    </a:effectLst>
                    <a:uLnTx/>
                    <a:uFillTx/>
                    <a:latin typeface="Century Gothic" panose="020B0502020202020204"/>
                    <a:ea typeface="+mj-ea"/>
                    <a:cs typeface="+mj-cs"/>
                  </a:rPr>
                  <a:t> </a:t>
                </a:r>
                <a14:m>
                  <m:oMath xmlns:m="http://schemas.openxmlformats.org/officeDocument/2006/math">
                    <m:r>
                      <a:rPr kumimoji="0" lang="el-GR" sz="3600" b="1" i="1" u="none" strike="noStrike" kern="1200" cap="none" spc="0" normalizeH="0" baseline="0" noProof="0" dirty="0" smtClean="0">
                        <a:ln w="0"/>
                        <a:solidFill>
                          <a:schemeClr val="tx1">
                            <a:lumMod val="75000"/>
                            <a:lumOff val="25000"/>
                          </a:schemeClr>
                        </a:solidFill>
                        <a:effectLst>
                          <a:outerShdw blurRad="38100" dist="19050" dir="2700000" algn="tl" rotWithShape="0">
                            <a:prstClr val="black">
                              <a:alpha val="40000"/>
                            </a:prstClr>
                          </a:outerShdw>
                        </a:effectLst>
                        <a:uLnTx/>
                        <a:uFillTx/>
                        <a:latin typeface="Cambria Math" panose="02040503050406030204" pitchFamily="18" charset="0"/>
                        <a:cs typeface="Times New Roman" panose="02020603050405020304" pitchFamily="18" charset="0"/>
                      </a:rPr>
                      <m:t>𝜹</m:t>
                    </m:r>
                    <m:r>
                      <a:rPr kumimoji="0" lang="it-IT" sz="3600" b="1" i="1" u="none" strike="noStrike" kern="1200" cap="none" spc="0" normalizeH="0" baseline="0" noProof="0" dirty="0" smtClean="0">
                        <a:ln w="0"/>
                        <a:solidFill>
                          <a:schemeClr val="tx1">
                            <a:lumMod val="75000"/>
                            <a:lumOff val="25000"/>
                          </a:schemeClr>
                        </a:solidFill>
                        <a:effectLst>
                          <a:outerShdw blurRad="38100" dist="19050" dir="2700000" algn="tl" rotWithShape="0">
                            <a:prstClr val="black">
                              <a:alpha val="40000"/>
                            </a:prstClr>
                          </a:outerShdw>
                        </a:effectLst>
                        <a:uLnTx/>
                        <a:uFillTx/>
                        <a:latin typeface="Cambria Math" panose="02040503050406030204" pitchFamily="18" charset="0"/>
                        <a:ea typeface="+mj-ea"/>
                        <a:cs typeface="Times New Roman" panose="02020603050405020304" pitchFamily="18" charset="0"/>
                      </a:rPr>
                      <m:t>𝑰</m:t>
                    </m:r>
                    <m:r>
                      <a:rPr kumimoji="0" lang="en-GB" sz="3600" b="1" i="1" u="none" strike="noStrike" kern="1200" cap="none" spc="0" normalizeH="0" baseline="-25000" noProof="0" dirty="0" smtClean="0">
                        <a:ln w="0"/>
                        <a:solidFill>
                          <a:schemeClr val="tx1">
                            <a:lumMod val="75000"/>
                            <a:lumOff val="25000"/>
                          </a:schemeClr>
                        </a:solidFill>
                        <a:effectLst>
                          <a:outerShdw blurRad="38100" dist="19050" dir="2700000" algn="tl" rotWithShape="0">
                            <a:prstClr val="black">
                              <a:alpha val="40000"/>
                            </a:prstClr>
                          </a:outerShdw>
                        </a:effectLst>
                        <a:uLnTx/>
                        <a:uFillTx/>
                        <a:latin typeface="Cambria Math" panose="02040503050406030204" pitchFamily="18" charset="0"/>
                        <a:ea typeface="+mj-ea"/>
                        <a:cs typeface="+mj-cs"/>
                      </a:rPr>
                      <m:t>𝒄</m:t>
                    </m:r>
                  </m:oMath>
                </a14:m>
                <a:endParaRPr kumimoji="0" lang="en-GB" sz="3600" b="1" i="0" u="none" strike="noStrike" kern="1200" cap="none" spc="0" normalizeH="0" baseline="-25000" noProof="0" dirty="0">
                  <a:ln w="0"/>
                  <a:solidFill>
                    <a:srgbClr val="0000FF"/>
                  </a:soli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mc:Choice>
        <mc:Fallback xmlns="">
          <p:sp>
            <p:nvSpPr>
              <p:cNvPr id="6" name="Titolo 1">
                <a:extLst>
                  <a:ext uri="{FF2B5EF4-FFF2-40B4-BE49-F238E27FC236}">
                    <a16:creationId xmlns:a16="http://schemas.microsoft.com/office/drawing/2014/main" id="{54A33AD7-3817-0E9A-FB7E-D4A09E22DDAD}"/>
                  </a:ext>
                </a:extLst>
              </p:cNvPr>
              <p:cNvSpPr txBox="1">
                <a:spLocks noRot="1" noChangeAspect="1" noMove="1" noResize="1" noEditPoints="1" noAdjustHandles="1" noChangeArrowheads="1" noChangeShapeType="1" noTextEdit="1"/>
              </p:cNvSpPr>
              <p:nvPr/>
            </p:nvSpPr>
            <p:spPr>
              <a:xfrm>
                <a:off x="869816" y="0"/>
                <a:ext cx="8761413" cy="70696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747EEA4A-7B56-53DA-2310-826A65C509B9}"/>
                  </a:ext>
                </a:extLst>
              </p:cNvPr>
              <p:cNvSpPr txBox="1"/>
              <p:nvPr/>
            </p:nvSpPr>
            <p:spPr>
              <a:xfrm>
                <a:off x="88490" y="988709"/>
                <a:ext cx="10823350" cy="2088136"/>
              </a:xfrm>
              <a:prstGeom prst="rect">
                <a:avLst/>
              </a:prstGeom>
              <a:noFill/>
            </p:spPr>
            <p:txBody>
              <a:bodyPr wrap="square" rtlCol="0">
                <a:spAutoFit/>
                <a:scene3d>
                  <a:camera prst="orthographicFront"/>
                  <a:lightRig rig="flat" dir="t"/>
                </a:scene3d>
                <a:sp3d extrusionH="57150" prstMaterial="metal">
                  <a:bevelT w="38100" h="38100"/>
                </a:sp3d>
              </a:bodyPr>
              <a:lstStyle/>
              <a:p>
                <a:r>
                  <a:rPr lang="it-IT" dirty="0"/>
                  <a:t>Here, </a:t>
                </a:r>
                <a:r>
                  <a:rPr lang="it-IT" dirty="0" err="1"/>
                  <a:t>we</a:t>
                </a:r>
                <a:r>
                  <a:rPr lang="it-IT" dirty="0"/>
                  <a:t> assume the </a:t>
                </a:r>
                <a:r>
                  <a:rPr lang="it-IT" dirty="0" err="1"/>
                  <a:t>critical</a:t>
                </a:r>
                <a:r>
                  <a:rPr lang="it-IT" dirty="0"/>
                  <a:t> </a:t>
                </a:r>
                <a:r>
                  <a:rPr lang="it-IT" dirty="0" err="1"/>
                  <a:t>currents</a:t>
                </a:r>
                <a:r>
                  <a:rPr lang="it-IT" dirty="0"/>
                  <a:t> to be </a:t>
                </a:r>
                <a:r>
                  <a:rPr lang="it-IT" dirty="0" err="1"/>
                  <a:t>distributed</a:t>
                </a:r>
                <a:r>
                  <a:rPr lang="it-IT" dirty="0"/>
                  <a:t> </a:t>
                </a:r>
              </a:p>
              <a:p>
                <a:r>
                  <a:rPr lang="it-IT" dirty="0" err="1"/>
                  <a:t>according</a:t>
                </a:r>
                <a:r>
                  <a:rPr lang="it-IT" dirty="0"/>
                  <a:t> to</a:t>
                </a:r>
              </a:p>
              <a:p>
                <a:endParaRPr lang="it-IT" dirty="0"/>
              </a:p>
              <a:p>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𝑐</m:t>
                        </m:r>
                        <m:r>
                          <a:rPr lang="it-IT" b="0" i="1" smtClean="0">
                            <a:latin typeface="Cambria Math" panose="02040503050406030204" pitchFamily="18" charset="0"/>
                          </a:rPr>
                          <m:t>,</m:t>
                        </m:r>
                        <m:r>
                          <a:rPr lang="it-IT" b="0" i="1" smtClean="0">
                            <a:latin typeface="Cambria Math" panose="02040503050406030204" pitchFamily="18" charset="0"/>
                          </a:rPr>
                          <m:t>𝑛</m:t>
                        </m:r>
                      </m:sub>
                    </m:sSub>
                    <m:r>
                      <a:rPr lang="it-IT" b="0" i="1" smtClean="0">
                        <a:latin typeface="Cambria Math" panose="02040503050406030204" pitchFamily="18" charset="0"/>
                      </a:rPr>
                      <m:t>=</m:t>
                    </m:r>
                    <m:acc>
                      <m:accPr>
                        <m:chr m:val="̅"/>
                        <m:ctrlPr>
                          <a:rPr lang="it-IT" b="0" i="1" smtClean="0">
                            <a:latin typeface="Cambria Math" panose="02040503050406030204" pitchFamily="18" charset="0"/>
                          </a:rPr>
                        </m:ctrlPr>
                      </m:acc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𝑐</m:t>
                            </m:r>
                          </m:sub>
                        </m:sSub>
                      </m:e>
                    </m:acc>
                    <m:d>
                      <m:dPr>
                        <m:ctrlPr>
                          <a:rPr lang="it-IT" i="1" smtClean="0">
                            <a:latin typeface="Cambria Math" panose="02040503050406030204" pitchFamily="18" charset="0"/>
                          </a:rPr>
                        </m:ctrlPr>
                      </m:dPr>
                      <m:e>
                        <m:r>
                          <a:rPr lang="it-IT" b="0" i="1" smtClean="0">
                            <a:latin typeface="Cambria Math" panose="02040503050406030204" pitchFamily="18" charset="0"/>
                          </a:rPr>
                          <m:t>1+</m:t>
                        </m:r>
                        <m:sSub>
                          <m:sSubPr>
                            <m:ctrlPr>
                              <a:rPr lang="it-IT" b="0" i="1" smtClean="0">
                                <a:latin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𝛿</m:t>
                            </m:r>
                            <m:r>
                              <a:rPr lang="it-IT" b="0" i="1" smtClean="0">
                                <a:latin typeface="Cambria Math" panose="02040503050406030204" pitchFamily="18" charset="0"/>
                                <a:ea typeface="Cambria Math" panose="02040503050406030204" pitchFamily="18" charset="0"/>
                              </a:rPr>
                              <m:t>𝐼</m:t>
                            </m:r>
                          </m:e>
                          <m:sub>
                            <m:r>
                              <a:rPr lang="it-IT" b="0" i="1" smtClean="0">
                                <a:latin typeface="Cambria Math" panose="02040503050406030204" pitchFamily="18" charset="0"/>
                              </a:rPr>
                              <m:t>𝑐</m:t>
                            </m:r>
                          </m:sub>
                        </m:sSub>
                      </m:e>
                    </m:d>
                  </m:oMath>
                </a14:m>
                <a:endParaRPr lang="it-IT" dirty="0"/>
              </a:p>
              <a:p>
                <a:endParaRPr lang="it-IT" dirty="0"/>
              </a:p>
              <a:p>
                <a:r>
                  <a:rPr lang="it-IT" dirty="0"/>
                  <a:t>with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𝛿</m:t>
                        </m:r>
                        <m:r>
                          <a:rPr lang="it-IT" b="0" i="1" smtClean="0">
                            <a:latin typeface="Cambria Math" panose="02040503050406030204" pitchFamily="18" charset="0"/>
                            <a:ea typeface="Cambria Math" panose="02040503050406030204" pitchFamily="18" charset="0"/>
                          </a:rPr>
                          <m:t>𝐼</m:t>
                        </m:r>
                      </m:e>
                      <m:sub>
                        <m:r>
                          <a:rPr lang="it-IT" b="0" i="1" smtClean="0">
                            <a:latin typeface="Cambria Math" panose="02040503050406030204" pitchFamily="18" charset="0"/>
                          </a:rPr>
                          <m:t>𝑐</m:t>
                        </m:r>
                      </m:sub>
                    </m:sSub>
                  </m:oMath>
                </a14:m>
                <a:r>
                  <a:rPr lang="it-IT" dirty="0"/>
                  <a:t> </a:t>
                </a:r>
                <a:r>
                  <a:rPr lang="it-IT" dirty="0" err="1"/>
                  <a:t>being</a:t>
                </a:r>
                <a:r>
                  <a:rPr lang="it-IT" dirty="0"/>
                  <a:t> a </a:t>
                </a:r>
                <a:r>
                  <a:rPr lang="it-IT" dirty="0" err="1"/>
                  <a:t>Gaussianly</a:t>
                </a:r>
                <a:r>
                  <a:rPr lang="it-IT" dirty="0"/>
                  <a:t> </a:t>
                </a:r>
                <a:r>
                  <a:rPr lang="it-IT" dirty="0" err="1"/>
                  <a:t>distributed</a:t>
                </a:r>
                <a:r>
                  <a:rPr lang="it-IT" dirty="0"/>
                  <a:t> </a:t>
                </a:r>
                <a:r>
                  <a:rPr lang="it-IT" dirty="0" err="1"/>
                  <a:t>number</a:t>
                </a:r>
                <a:r>
                  <a:rPr lang="it-IT" dirty="0"/>
                  <a:t> with </a:t>
                </a:r>
              </a:p>
              <a:p>
                <a:r>
                  <a:rPr lang="it-IT" dirty="0"/>
                  <a:t>zero </a:t>
                </a:r>
                <a:r>
                  <a:rPr lang="it-IT" dirty="0" err="1"/>
                  <a:t>average</a:t>
                </a:r>
                <a:r>
                  <a:rPr lang="it-IT" dirty="0"/>
                  <a:t> and </a:t>
                </a:r>
                <a:r>
                  <a:rPr lang="it-IT" dirty="0" err="1"/>
                  <a:t>variance</a:t>
                </a:r>
                <a:r>
                  <a:rPr lang="it-IT" dirty="0"/>
                  <a:t> </a:t>
                </a:r>
                <a14:m>
                  <m:oMath xmlns:m="http://schemas.openxmlformats.org/officeDocument/2006/math">
                    <m:sSubSup>
                      <m:sSubSupPr>
                        <m:ctrlPr>
                          <a:rPr lang="it-IT" i="1" smtClean="0">
                            <a:latin typeface="Cambria Math" panose="02040503050406030204" pitchFamily="18" charset="0"/>
                          </a:rPr>
                        </m:ctrlPr>
                      </m:sSubSupPr>
                      <m:e>
                        <m:r>
                          <a:rPr lang="it-IT" i="1" smtClean="0">
                            <a:latin typeface="Cambria Math" panose="02040503050406030204" pitchFamily="18" charset="0"/>
                            <a:ea typeface="Cambria Math" panose="02040503050406030204" pitchFamily="18" charset="0"/>
                          </a:rPr>
                          <m:t>𝜎</m:t>
                        </m:r>
                      </m:e>
                      <m:sub>
                        <m:sSub>
                          <m:sSubPr>
                            <m:ctrlPr>
                              <a:rPr lang="it-IT"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𝑐</m:t>
                            </m:r>
                          </m:sub>
                        </m:sSub>
                      </m:sub>
                      <m:sup>
                        <m:r>
                          <a:rPr lang="it-IT" b="0" i="1" smtClean="0">
                            <a:latin typeface="Cambria Math" panose="02040503050406030204" pitchFamily="18" charset="0"/>
                          </a:rPr>
                          <m:t>2</m:t>
                        </m:r>
                      </m:sup>
                    </m:sSubSup>
                  </m:oMath>
                </a14:m>
                <a:r>
                  <a:rPr lang="it-IT" dirty="0"/>
                  <a:t>. </a:t>
                </a:r>
              </a:p>
            </p:txBody>
          </p:sp>
        </mc:Choice>
        <mc:Fallback xmlns="">
          <p:sp>
            <p:nvSpPr>
              <p:cNvPr id="4" name="CasellaDiTesto 3">
                <a:extLst>
                  <a:ext uri="{FF2B5EF4-FFF2-40B4-BE49-F238E27FC236}">
                    <a16:creationId xmlns:a16="http://schemas.microsoft.com/office/drawing/2014/main" id="{747EEA4A-7B56-53DA-2310-826A65C509B9}"/>
                  </a:ext>
                </a:extLst>
              </p:cNvPr>
              <p:cNvSpPr txBox="1">
                <a:spLocks noRot="1" noChangeAspect="1" noMove="1" noResize="1" noEditPoints="1" noAdjustHandles="1" noChangeArrowheads="1" noChangeShapeType="1" noTextEdit="1"/>
              </p:cNvSpPr>
              <p:nvPr/>
            </p:nvSpPr>
            <p:spPr>
              <a:xfrm>
                <a:off x="88490" y="988709"/>
                <a:ext cx="10823350" cy="2088136"/>
              </a:xfrm>
              <a:prstGeom prst="rect">
                <a:avLst/>
              </a:prstGeom>
              <a:blipFill>
                <a:blip r:embed="rId4"/>
                <a:stretch>
                  <a:fillRect/>
                </a:stretch>
              </a:blipFill>
            </p:spPr>
            <p:txBody>
              <a:bodyPr/>
              <a:lstStyle/>
              <a:p>
                <a:r>
                  <a:rPr lang="en-GB">
                    <a:noFill/>
                  </a:rPr>
                  <a:t> </a:t>
                </a:r>
              </a:p>
            </p:txBody>
          </p:sp>
        </mc:Fallback>
      </mc:AlternateContent>
      <p:pic>
        <p:nvPicPr>
          <p:cNvPr id="5" name="Immagine 4">
            <a:extLst>
              <a:ext uri="{FF2B5EF4-FFF2-40B4-BE49-F238E27FC236}">
                <a16:creationId xmlns:a16="http://schemas.microsoft.com/office/drawing/2014/main" id="{516A0CAF-6C8D-05D9-AEBD-6C9E3AA93B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82283" y="1294065"/>
            <a:ext cx="4921226" cy="2764089"/>
          </a:xfrm>
          <a:prstGeom prst="rect">
            <a:avLst/>
          </a:prstGeom>
          <a:effectLst>
            <a:glow rad="101600">
              <a:srgbClr val="FE9B05">
                <a:alpha val="40000"/>
              </a:srgbClr>
            </a:glow>
          </a:effectLst>
        </p:spPr>
      </p:pic>
      <p:pic>
        <p:nvPicPr>
          <p:cNvPr id="8" name="Immagine 7">
            <a:extLst>
              <a:ext uri="{FF2B5EF4-FFF2-40B4-BE49-F238E27FC236}">
                <a16:creationId xmlns:a16="http://schemas.microsoft.com/office/drawing/2014/main" id="{6371527D-F076-A2F3-8632-02C8672CFF1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44934" y="4266000"/>
            <a:ext cx="4240211" cy="2592000"/>
          </a:xfrm>
          <a:prstGeom prst="rect">
            <a:avLst/>
          </a:prstGeom>
        </p:spPr>
      </p:pic>
      <p:sp>
        <p:nvSpPr>
          <p:cNvPr id="9" name="CasellaDiTesto 8">
            <a:extLst>
              <a:ext uri="{FF2B5EF4-FFF2-40B4-BE49-F238E27FC236}">
                <a16:creationId xmlns:a16="http://schemas.microsoft.com/office/drawing/2014/main" id="{A7F48FB1-FF6C-A8B7-4879-9D5B6CFA6C59}"/>
              </a:ext>
            </a:extLst>
          </p:cNvPr>
          <p:cNvSpPr txBox="1"/>
          <p:nvPr/>
        </p:nvSpPr>
        <p:spPr>
          <a:xfrm flipH="1">
            <a:off x="6961753" y="4584893"/>
            <a:ext cx="2163172" cy="369332"/>
          </a:xfrm>
          <a:prstGeom prst="rect">
            <a:avLst/>
          </a:prstGeom>
          <a:noFill/>
        </p:spPr>
        <p:txBody>
          <a:bodyPr wrap="square" rtlCol="0">
            <a:spAutoFit/>
          </a:bodyPr>
          <a:lstStyle/>
          <a:p>
            <a:r>
              <a:rPr lang="it-IT" i="1" dirty="0" err="1"/>
              <a:t>I</a:t>
            </a:r>
            <a:r>
              <a:rPr lang="it-IT" baseline="-25000" dirty="0" err="1"/>
              <a:t>bias</a:t>
            </a:r>
            <a:r>
              <a:rPr lang="it-IT" dirty="0"/>
              <a:t>= 15 </a:t>
            </a:r>
            <a:r>
              <a:rPr lang="el-GR" dirty="0">
                <a:latin typeface="Times New Roman" panose="02020603050405020304" pitchFamily="18" charset="0"/>
                <a:cs typeface="Times New Roman" panose="02020603050405020304" pitchFamily="18" charset="0"/>
              </a:rPr>
              <a:t>μ</a:t>
            </a:r>
            <a:r>
              <a:rPr lang="it-IT" dirty="0"/>
              <a:t>A</a:t>
            </a:r>
            <a:endParaRPr lang="en-GB" dirty="0"/>
          </a:p>
        </p:txBody>
      </p:sp>
      <p:pic>
        <p:nvPicPr>
          <p:cNvPr id="12" name="Immagine 11">
            <a:extLst>
              <a:ext uri="{FF2B5EF4-FFF2-40B4-BE49-F238E27FC236}">
                <a16:creationId xmlns:a16="http://schemas.microsoft.com/office/drawing/2014/main" id="{1434F8DC-D68F-EF9C-8F66-7B80C14CCC8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3374" y="4266000"/>
            <a:ext cx="4240211" cy="2592000"/>
          </a:xfrm>
          <a:prstGeom prst="rect">
            <a:avLst/>
          </a:prstGeom>
        </p:spPr>
      </p:pic>
      <p:sp>
        <p:nvSpPr>
          <p:cNvPr id="13" name="CasellaDiTesto 12">
            <a:extLst>
              <a:ext uri="{FF2B5EF4-FFF2-40B4-BE49-F238E27FC236}">
                <a16:creationId xmlns:a16="http://schemas.microsoft.com/office/drawing/2014/main" id="{D19994E5-2315-4FAF-27EF-DD0C774CED62}"/>
              </a:ext>
            </a:extLst>
          </p:cNvPr>
          <p:cNvSpPr txBox="1"/>
          <p:nvPr/>
        </p:nvSpPr>
        <p:spPr>
          <a:xfrm flipH="1">
            <a:off x="2463633" y="4584890"/>
            <a:ext cx="1465745" cy="369332"/>
          </a:xfrm>
          <a:prstGeom prst="rect">
            <a:avLst/>
          </a:prstGeom>
          <a:noFill/>
        </p:spPr>
        <p:txBody>
          <a:bodyPr wrap="square" rtlCol="0">
            <a:spAutoFit/>
          </a:bodyPr>
          <a:lstStyle/>
          <a:p>
            <a:r>
              <a:rPr lang="it-IT" i="1" dirty="0" err="1"/>
              <a:t>I</a:t>
            </a:r>
            <a:r>
              <a:rPr lang="it-IT" baseline="-25000" dirty="0" err="1"/>
              <a:t>bias</a:t>
            </a:r>
            <a:r>
              <a:rPr lang="it-IT" dirty="0"/>
              <a:t>= 2.5</a:t>
            </a:r>
            <a:r>
              <a:rPr lang="el-GR" dirty="0">
                <a:latin typeface="Times New Roman" panose="02020603050405020304" pitchFamily="18" charset="0"/>
                <a:cs typeface="Times New Roman" panose="02020603050405020304" pitchFamily="18" charset="0"/>
              </a:rPr>
              <a:t> μ</a:t>
            </a:r>
            <a:r>
              <a:rPr lang="it-IT" dirty="0"/>
              <a:t>A</a:t>
            </a:r>
            <a:endParaRPr lang="en-GB" dirty="0"/>
          </a:p>
        </p:txBody>
      </p:sp>
    </p:spTree>
    <p:extLst>
      <p:ext uri="{BB962C8B-B14F-4D97-AF65-F5344CB8AC3E}">
        <p14:creationId xmlns:p14="http://schemas.microsoft.com/office/powerpoint/2010/main" val="396616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CasellaDiTesto 5">
            <a:extLst>
              <a:ext uri="{FF2B5EF4-FFF2-40B4-BE49-F238E27FC236}">
                <a16:creationId xmlns:a16="http://schemas.microsoft.com/office/drawing/2014/main" id="{D1FE6956-D375-DA0B-10EA-CEE0C9DD2D31}"/>
              </a:ext>
            </a:extLst>
          </p:cNvPr>
          <p:cNvSpPr txBox="1"/>
          <p:nvPr/>
        </p:nvSpPr>
        <p:spPr>
          <a:xfrm>
            <a:off x="-74648" y="6144124"/>
            <a:ext cx="113195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K. O’Brien, </a:t>
            </a:r>
            <a:r>
              <a:rPr kumimoji="0" lang="en-GB" sz="1400" b="0" i="1" u="none" strike="noStrike" kern="1200" cap="none" spc="0" normalizeH="0" baseline="0" noProof="0" dirty="0">
                <a:ln>
                  <a:noFill/>
                </a:ln>
                <a:solidFill>
                  <a:prstClr val="black"/>
                </a:solidFill>
                <a:effectLst/>
                <a:uLnTx/>
                <a:uFillTx/>
                <a:latin typeface="Century Gothic" panose="020B0502020202020204"/>
                <a:ea typeface="+mn-ea"/>
                <a:cs typeface="+mn-cs"/>
              </a:rPr>
              <a:t>et al.</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Resonant Phase Matching of JJ TWPAs, PRL </a:t>
            </a:r>
            <a:r>
              <a:rPr kumimoji="0" lang="en-GB" sz="1400" b="1" i="0" u="none" strike="noStrike" kern="1200" cap="none" spc="0" normalizeH="0" baseline="0" noProof="0" dirty="0">
                <a:ln>
                  <a:noFill/>
                </a:ln>
                <a:solidFill>
                  <a:prstClr val="black"/>
                </a:solidFill>
                <a:effectLst/>
                <a:uLnTx/>
                <a:uFillTx/>
                <a:latin typeface="Century Gothic" panose="020B0502020202020204"/>
                <a:ea typeface="+mn-ea"/>
                <a:cs typeface="+mn-cs"/>
              </a:rPr>
              <a:t>113</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157001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C. Macklin, </a:t>
            </a:r>
            <a:r>
              <a:rPr kumimoji="0" lang="en-GB" sz="1400" b="0" i="1" u="none" strike="noStrike" kern="1200" cap="none" spc="0" normalizeH="0" baseline="0" noProof="0" dirty="0">
                <a:ln>
                  <a:noFill/>
                </a:ln>
                <a:solidFill>
                  <a:prstClr val="black"/>
                </a:solidFill>
                <a:effectLst/>
                <a:uLnTx/>
                <a:uFillTx/>
                <a:latin typeface="Century Gothic" panose="020B0502020202020204"/>
                <a:ea typeface="+mn-ea"/>
                <a:cs typeface="+mn-cs"/>
              </a:rPr>
              <a:t>et al</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A near-quantum-limited JTWPA, Science </a:t>
            </a:r>
            <a:r>
              <a:rPr kumimoji="0" lang="en-GB" sz="1400" b="1" i="0" u="none" strike="noStrike" kern="1200" cap="none" spc="0" normalizeH="0" baseline="0" noProof="0" dirty="0">
                <a:ln>
                  <a:noFill/>
                </a:ln>
                <a:solidFill>
                  <a:prstClr val="black"/>
                </a:solidFill>
                <a:effectLst/>
                <a:uLnTx/>
                <a:uFillTx/>
                <a:latin typeface="Century Gothic" panose="020B0502020202020204"/>
                <a:ea typeface="+mn-ea"/>
                <a:cs typeface="+mn-cs"/>
              </a:rPr>
              <a:t>350</a:t>
            </a:r>
            <a:r>
              <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rPr>
              <a:t>, 307 (2015)</a:t>
            </a:r>
          </a:p>
        </p:txBody>
      </p:sp>
      <p:sp>
        <p:nvSpPr>
          <p:cNvPr id="7" name="Titolo 1">
            <a:extLst>
              <a:ext uri="{FF2B5EF4-FFF2-40B4-BE49-F238E27FC236}">
                <a16:creationId xmlns:a16="http://schemas.microsoft.com/office/drawing/2014/main" id="{44B17F73-85CC-96F8-C777-8A70A616F683}"/>
              </a:ext>
            </a:extLst>
          </p:cNvPr>
          <p:cNvSpPr txBox="1">
            <a:spLocks/>
          </p:cNvSpPr>
          <p:nvPr/>
        </p:nvSpPr>
        <p:spPr>
          <a:xfrm>
            <a:off x="0" y="271"/>
            <a:ext cx="11122090"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Perspectives: Resonant Phase Matching strategy</a:t>
            </a:r>
          </a:p>
        </p:txBody>
      </p:sp>
      <p:pic>
        <p:nvPicPr>
          <p:cNvPr id="9" name="Immagine 8">
            <a:extLst>
              <a:ext uri="{FF2B5EF4-FFF2-40B4-BE49-F238E27FC236}">
                <a16:creationId xmlns:a16="http://schemas.microsoft.com/office/drawing/2014/main" id="{394AEA73-B8B3-C4AA-CADC-81136770E31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6538" y="1207258"/>
            <a:ext cx="4333984" cy="2061983"/>
          </a:xfrm>
          <a:prstGeom prst="rect">
            <a:avLst/>
          </a:prstGeom>
        </p:spPr>
      </p:pic>
      <p:pic>
        <p:nvPicPr>
          <p:cNvPr id="11" name="Immagine 10">
            <a:extLst>
              <a:ext uri="{FF2B5EF4-FFF2-40B4-BE49-F238E27FC236}">
                <a16:creationId xmlns:a16="http://schemas.microsoft.com/office/drawing/2014/main" id="{9A3D3F1F-4B38-5A36-41B4-3E93280EC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028" y="2382229"/>
            <a:ext cx="4429714" cy="3405714"/>
          </a:xfrm>
          <a:prstGeom prst="rect">
            <a:avLst/>
          </a:prstGeom>
          <a:effectLst>
            <a:outerShdw blurRad="50800" dist="38100" dir="2700000" algn="tl" rotWithShape="0">
              <a:prstClr val="black">
                <a:alpha val="40000"/>
              </a:prstClr>
            </a:outerShdw>
          </a:effectLst>
        </p:spPr>
      </p:pic>
      <p:sp>
        <p:nvSpPr>
          <p:cNvPr id="13" name="CasellaDiTesto 12">
            <a:extLst>
              <a:ext uri="{FF2B5EF4-FFF2-40B4-BE49-F238E27FC236}">
                <a16:creationId xmlns:a16="http://schemas.microsoft.com/office/drawing/2014/main" id="{EE8C8790-5027-C0D6-9030-50DC7EB03D03}"/>
              </a:ext>
            </a:extLst>
          </p:cNvPr>
          <p:cNvSpPr txBox="1"/>
          <p:nvPr/>
        </p:nvSpPr>
        <p:spPr>
          <a:xfrm>
            <a:off x="154041" y="3433352"/>
            <a:ext cx="6145160" cy="253268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This new design is specifically made to reduce higher harmonics generation and unwanted mixing products, by lowering the Josephson plasma frequency and making the dispersion relation highly nonlinear with the introduction of elements to induce resonant phase matching</a:t>
            </a:r>
          </a:p>
        </p:txBody>
      </p:sp>
      <p:pic>
        <p:nvPicPr>
          <p:cNvPr id="3" name="Picture 2" descr="Bicocca Low Temperature Detectors Lab - Dart Wars">
            <a:extLst>
              <a:ext uri="{FF2B5EF4-FFF2-40B4-BE49-F238E27FC236}">
                <a16:creationId xmlns:a16="http://schemas.microsoft.com/office/drawing/2014/main" id="{238D110D-EDED-60C7-95E1-392C5FAF094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8532" y="6144124"/>
            <a:ext cx="1772816" cy="60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32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29</a:t>
            </a:fld>
            <a:endParaRPr lang="it-IT"/>
          </a:p>
        </p:txBody>
      </p:sp>
      <p:pic>
        <p:nvPicPr>
          <p:cNvPr id="3" name="Picture 2" descr="E:\Materiale Dottorato\Talk\2013-05-12  Karlsruhe  Breathers in LJJ\Breathers in LJJ - Talk\Thank-You.jpg">
            <a:extLst>
              <a:ext uri="{FF2B5EF4-FFF2-40B4-BE49-F238E27FC236}">
                <a16:creationId xmlns:a16="http://schemas.microsoft.com/office/drawing/2014/main" id="{223AF4D3-E42E-A078-C193-450C42D3E9E1}"/>
              </a:ext>
            </a:extLst>
          </p:cNvPr>
          <p:cNvPicPr>
            <a:picLocks noChangeAspect="1" noChangeArrowheads="1"/>
          </p:cNvPicPr>
          <p:nvPr/>
        </p:nvPicPr>
        <p:blipFill>
          <a:blip r:embed="rId2" cstate="print"/>
          <a:stretch>
            <a:fillRect/>
          </a:stretch>
        </p:blipFill>
        <p:spPr bwMode="auto">
          <a:xfrm>
            <a:off x="3343" y="8055"/>
            <a:ext cx="1772816" cy="1753889"/>
          </a:xfrm>
          <a:prstGeom prst="rect">
            <a:avLst/>
          </a:prstGeom>
          <a:noFill/>
          <a:effectLst/>
        </p:spPr>
      </p:pic>
      <p:sp>
        <p:nvSpPr>
          <p:cNvPr id="4" name="Titolo 1">
            <a:extLst>
              <a:ext uri="{FF2B5EF4-FFF2-40B4-BE49-F238E27FC236}">
                <a16:creationId xmlns:a16="http://schemas.microsoft.com/office/drawing/2014/main" id="{5DD0C7F4-9F41-1614-B0AE-901F51E49D51}"/>
              </a:ext>
            </a:extLst>
          </p:cNvPr>
          <p:cNvSpPr txBox="1">
            <a:spLocks/>
          </p:cNvSpPr>
          <p:nvPr/>
        </p:nvSpPr>
        <p:spPr>
          <a:xfrm>
            <a:off x="1261872" y="0"/>
            <a:ext cx="9692640" cy="1325562"/>
          </a:xfrm>
          <a:prstGeom prst="rect">
            <a:avLst/>
          </a:prstGeom>
        </p:spPr>
        <p:txBody>
          <a:bodyPr>
            <a:scene3d>
              <a:camera prst="orthographicFront"/>
              <a:lightRig rig="flat" dir="t"/>
            </a:scene3d>
            <a:sp3d extrusionH="57150" prstMaterial="powder">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b="1" dirty="0" err="1">
                <a:solidFill>
                  <a:schemeClr val="tx1"/>
                </a:solidFill>
                <a:effectLst>
                  <a:outerShdw blurRad="38100" dist="38100" dir="2700000" algn="tl">
                    <a:srgbClr val="000000">
                      <a:alpha val="43137"/>
                    </a:srgbClr>
                  </a:outerShdw>
                </a:effectLst>
              </a:rPr>
              <a:t>Conclusions</a:t>
            </a:r>
            <a:endParaRPr lang="en-GB" dirty="0">
              <a:solidFill>
                <a:schemeClr val="tx1"/>
              </a:solidFill>
            </a:endParaRPr>
          </a:p>
        </p:txBody>
      </p:sp>
      <p:sp>
        <p:nvSpPr>
          <p:cNvPr id="6" name="CasellaDiTesto 5">
            <a:extLst>
              <a:ext uri="{FF2B5EF4-FFF2-40B4-BE49-F238E27FC236}">
                <a16:creationId xmlns:a16="http://schemas.microsoft.com/office/drawing/2014/main" id="{BD6DD9AA-F399-6FDB-A60B-A2535F3F0BFB}"/>
              </a:ext>
            </a:extLst>
          </p:cNvPr>
          <p:cNvSpPr txBox="1"/>
          <p:nvPr/>
        </p:nvSpPr>
        <p:spPr>
          <a:xfrm>
            <a:off x="0" y="3515610"/>
            <a:ext cx="7992931" cy="33695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rPr>
              <a:t>Perspectives: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dirty="0">
                <a:solidFill>
                  <a:prstClr val="black"/>
                </a:solidFill>
                <a:latin typeface="Century Gothic" panose="020B0502020202020204"/>
              </a:rPr>
              <a:t>Optimization of the system parameter to maximize the amplification;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dirty="0">
                <a:solidFill>
                  <a:prstClr val="black"/>
                </a:solidFill>
                <a:latin typeface="Century Gothic" panose="020B0502020202020204"/>
              </a:rPr>
              <a:t>Study of impact of fluctuations of the various system parameters;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dirty="0">
                <a:solidFill>
                  <a:prstClr val="black"/>
                </a:solidFill>
                <a:latin typeface="Century Gothic" panose="020B0502020202020204"/>
              </a:rPr>
              <a:t>Study of the impact of thermal noise;</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dirty="0">
                <a:solidFill>
                  <a:prstClr val="black"/>
                </a:solidFill>
                <a:latin typeface="Century Gothic" panose="020B0502020202020204"/>
              </a:rPr>
              <a:t>Implementing the “resonant phase matching strategy”;</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dirty="0">
                <a:solidFill>
                  <a:prstClr val="black"/>
                </a:solidFill>
                <a:latin typeface="Century Gothic" panose="020B0502020202020204"/>
              </a:rPr>
              <a:t>Change the specifics of the devices forming the transmission lines, e.g., the CPR of the junction or including dc-SQUID.</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1600" dirty="0">
              <a:solidFill>
                <a:prstClr val="black"/>
              </a:solidFill>
              <a:latin typeface="Century Gothic" panose="020B0502020202020204"/>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8" name="Immagine 7">
            <a:extLst>
              <a:ext uri="{FF2B5EF4-FFF2-40B4-BE49-F238E27FC236}">
                <a16:creationId xmlns:a16="http://schemas.microsoft.com/office/drawing/2014/main" id="{52B09EE2-4EE1-884E-04FC-5960279E0B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6933" y="3166493"/>
            <a:ext cx="4265945" cy="1631418"/>
          </a:xfrm>
          <a:prstGeom prst="rect">
            <a:avLst/>
          </a:prstGeom>
        </p:spPr>
      </p:pic>
      <p:sp>
        <p:nvSpPr>
          <p:cNvPr id="10" name="CasellaDiTesto 9">
            <a:extLst>
              <a:ext uri="{FF2B5EF4-FFF2-40B4-BE49-F238E27FC236}">
                <a16:creationId xmlns:a16="http://schemas.microsoft.com/office/drawing/2014/main" id="{E47A6F21-DE60-EF73-8774-500E1D289D5E}"/>
              </a:ext>
            </a:extLst>
          </p:cNvPr>
          <p:cNvSpPr txBox="1"/>
          <p:nvPr/>
        </p:nvSpPr>
        <p:spPr>
          <a:xfrm>
            <a:off x="0" y="1654532"/>
            <a:ext cx="8087473" cy="24692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rPr>
              <a:t>We demonstrated:</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rPr>
              <a:t>the amplification of a weak signal in the presence of a strong pump tone in a TWJPA, obtaining a Gain up to ~10 dB for a specific device configuration;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dirty="0">
                <a:solidFill>
                  <a:prstClr val="black"/>
                </a:solidFill>
                <a:latin typeface="Century Gothic" panose="020B0502020202020204"/>
              </a:rPr>
              <a:t>the robustness of the effect against unavoidable fluctuations in the main Josephson parameter, i.e., the critical current.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2" descr="UNISA | Home">
            <a:extLst>
              <a:ext uri="{FF2B5EF4-FFF2-40B4-BE49-F238E27FC236}">
                <a16:creationId xmlns:a16="http://schemas.microsoft.com/office/drawing/2014/main" id="{13FDEA9E-3747-4462-7154-EF27D9335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746" y="662781"/>
            <a:ext cx="960942" cy="960942"/>
          </a:xfrm>
          <a:prstGeom prst="rect">
            <a:avLst/>
          </a:prstGeom>
          <a:noFill/>
          <a:effectLst>
            <a:outerShdw blurRad="76200" dist="63500" dir="2700000" algn="tl" rotWithShape="0">
              <a:prstClr val="black">
                <a:alpha val="89000"/>
              </a:prstClr>
            </a:outerShdw>
          </a:effectLst>
          <a:extLst>
            <a:ext uri="{909E8E84-426E-40DD-AFC4-6F175D3DCCD1}">
              <a14:hiddenFill xmlns:a14="http://schemas.microsoft.com/office/drawing/2010/main">
                <a:solidFill>
                  <a:srgbClr val="FFFFFF"/>
                </a:solidFill>
              </a14:hiddenFill>
            </a:ext>
          </a:extLst>
        </p:spPr>
      </p:pic>
      <p:pic>
        <p:nvPicPr>
          <p:cNvPr id="11" name="Picture 2" descr="Bicocca Low Temperature Detectors Lab - Dart Wars">
            <a:extLst>
              <a:ext uri="{FF2B5EF4-FFF2-40B4-BE49-F238E27FC236}">
                <a16:creationId xmlns:a16="http://schemas.microsoft.com/office/drawing/2014/main" id="{9E9589D5-CDC6-FDC4-8318-BA757FC8516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2221" y="879583"/>
            <a:ext cx="1772816" cy="607097"/>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C63FEFBA-CABE-08DB-425B-9839ADFD3773}"/>
              </a:ext>
            </a:extLst>
          </p:cNvPr>
          <p:cNvPicPr>
            <a:picLocks noChangeAspect="1"/>
          </p:cNvPicPr>
          <p:nvPr/>
        </p:nvPicPr>
        <p:blipFill rotWithShape="1">
          <a:blip r:embed="rId6">
            <a:extLst>
              <a:ext uri="{28A0092B-C50C-407E-A947-70E740481C1C}">
                <a14:useLocalDpi xmlns:a14="http://schemas.microsoft.com/office/drawing/2010/main" val="0"/>
              </a:ext>
            </a:extLst>
          </a:blip>
          <a:srcRect b="51139"/>
          <a:stretch/>
        </p:blipFill>
        <p:spPr>
          <a:xfrm>
            <a:off x="8453595" y="1222789"/>
            <a:ext cx="3453636" cy="1831435"/>
          </a:xfrm>
          <a:prstGeom prst="rect">
            <a:avLst/>
          </a:prstGeom>
          <a:effectLst>
            <a:glow rad="101600">
              <a:srgbClr val="FE9B05">
                <a:alpha val="40000"/>
              </a:srgbClr>
            </a:glow>
          </a:effectLst>
        </p:spPr>
      </p:pic>
      <p:pic>
        <p:nvPicPr>
          <p:cNvPr id="9" name="Immagine 8">
            <a:extLst>
              <a:ext uri="{FF2B5EF4-FFF2-40B4-BE49-F238E27FC236}">
                <a16:creationId xmlns:a16="http://schemas.microsoft.com/office/drawing/2014/main" id="{1D7F620F-00C7-ACCA-41EB-31351F602B78}"/>
              </a:ext>
            </a:extLst>
          </p:cNvPr>
          <p:cNvPicPr>
            <a:picLocks noChangeAspect="1"/>
          </p:cNvPicPr>
          <p:nvPr/>
        </p:nvPicPr>
        <p:blipFill rotWithShape="1">
          <a:blip r:embed="rId7">
            <a:extLst>
              <a:ext uri="{28A0092B-C50C-407E-A947-70E740481C1C}">
                <a14:useLocalDpi xmlns:a14="http://schemas.microsoft.com/office/drawing/2010/main" val="0"/>
              </a:ext>
            </a:extLst>
          </a:blip>
          <a:srcRect r="86694" b="72413"/>
          <a:stretch/>
        </p:blipFill>
        <p:spPr>
          <a:xfrm>
            <a:off x="4964976" y="729140"/>
            <a:ext cx="1400359" cy="925392"/>
          </a:xfrm>
          <a:prstGeom prst="rect">
            <a:avLst/>
          </a:prstGeom>
        </p:spPr>
      </p:pic>
    </p:spTree>
    <p:extLst>
      <p:ext uri="{BB962C8B-B14F-4D97-AF65-F5344CB8AC3E}">
        <p14:creationId xmlns:p14="http://schemas.microsoft.com/office/powerpoint/2010/main" val="41134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3</a:t>
            </a:fld>
            <a:endParaRPr lang="it-IT"/>
          </a:p>
        </p:txBody>
      </p:sp>
      <p:sp>
        <p:nvSpPr>
          <p:cNvPr id="6" name="Titolo 1">
            <a:extLst>
              <a:ext uri="{FF2B5EF4-FFF2-40B4-BE49-F238E27FC236}">
                <a16:creationId xmlns:a16="http://schemas.microsoft.com/office/drawing/2014/main" id="{775BB372-FDAD-55FA-17B7-E9795865B41C}"/>
              </a:ext>
            </a:extLst>
          </p:cNvPr>
          <p:cNvSpPr txBox="1">
            <a:spLocks/>
          </p:cNvSpPr>
          <p:nvPr/>
        </p:nvSpPr>
        <p:spPr>
          <a:xfrm>
            <a:off x="869816" y="271"/>
            <a:ext cx="8761413"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Josephson Traveling-Wave Parametric Amplifiers (JTWPA)</a:t>
            </a:r>
          </a:p>
        </p:txBody>
      </p:sp>
      <p:pic>
        <p:nvPicPr>
          <p:cNvPr id="4" name="Immagine 3">
            <a:extLst>
              <a:ext uri="{FF2B5EF4-FFF2-40B4-BE49-F238E27FC236}">
                <a16:creationId xmlns:a16="http://schemas.microsoft.com/office/drawing/2014/main" id="{C5B90907-AD18-C1D0-4D2F-B68C16D0B2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0825" y="1206533"/>
            <a:ext cx="6362424" cy="3082274"/>
          </a:xfrm>
          <a:prstGeom prst="rect">
            <a:avLst/>
          </a:prstGeom>
          <a:effectLst>
            <a:softEdge rad="50800"/>
          </a:effectLst>
        </p:spPr>
      </p:pic>
      <p:sp>
        <p:nvSpPr>
          <p:cNvPr id="11" name="CasellaDiTesto 10">
            <a:extLst>
              <a:ext uri="{FF2B5EF4-FFF2-40B4-BE49-F238E27FC236}">
                <a16:creationId xmlns:a16="http://schemas.microsoft.com/office/drawing/2014/main" id="{B7407129-A5C2-9DC6-AB84-76DF250115FB}"/>
              </a:ext>
            </a:extLst>
          </p:cNvPr>
          <p:cNvSpPr txBox="1"/>
          <p:nvPr/>
        </p:nvSpPr>
        <p:spPr>
          <a:xfrm>
            <a:off x="88751" y="1320661"/>
            <a:ext cx="5236284" cy="4609275"/>
          </a:xfrm>
          <a:prstGeom prst="rect">
            <a:avLst/>
          </a:prstGeom>
          <a:noFill/>
        </p:spPr>
        <p:txBody>
          <a:bodyPr wrap="square">
            <a:spAutoFit/>
            <a:scene3d>
              <a:camera prst="orthographicFront"/>
              <a:lightRig rig="flat" dir="t"/>
            </a:scene3d>
            <a:sp3d extrusionH="57150" prstMaterial="dkEdge">
              <a:bevelT w="38100" h="38100"/>
            </a:sp3d>
          </a:bodyPr>
          <a:lstStyle/>
          <a:p>
            <a:pPr algn="just">
              <a:lnSpc>
                <a:spcPct val="150000"/>
              </a:lnSpc>
            </a:pPr>
            <a:r>
              <a:rPr lang="en-GB" dirty="0"/>
              <a:t>A weak signal traveling in a metamaterial can interact with a strong pump tone at a different frequency, activating the so-called </a:t>
            </a:r>
            <a:r>
              <a:rPr lang="en-GB" b="1" dirty="0"/>
              <a:t>parametric amplification</a:t>
            </a:r>
            <a:r>
              <a:rPr lang="en-GB" dirty="0"/>
              <a:t>.</a:t>
            </a:r>
          </a:p>
          <a:p>
            <a:pPr algn="just">
              <a:lnSpc>
                <a:spcPct val="150000"/>
              </a:lnSpc>
            </a:pPr>
            <a:endParaRPr lang="en-GB" dirty="0"/>
          </a:p>
          <a:p>
            <a:pPr algn="just">
              <a:lnSpc>
                <a:spcPct val="150000"/>
              </a:lnSpc>
            </a:pPr>
            <a:endParaRPr lang="en-GB" dirty="0"/>
          </a:p>
          <a:p>
            <a:pPr algn="just">
              <a:lnSpc>
                <a:spcPct val="150000"/>
              </a:lnSpc>
            </a:pPr>
            <a:endParaRPr lang="en-GB" dirty="0"/>
          </a:p>
          <a:p>
            <a:pPr algn="just">
              <a:lnSpc>
                <a:spcPct val="150000"/>
              </a:lnSpc>
            </a:pPr>
            <a:r>
              <a:rPr lang="en-GB" dirty="0"/>
              <a:t>The class of devices where these phenomena are promoted is commonly known as </a:t>
            </a:r>
            <a:r>
              <a:rPr lang="en-GB" b="1" dirty="0"/>
              <a:t>Josephson traveling-wave parametric amplifiers (JTWPA)</a:t>
            </a:r>
          </a:p>
        </p:txBody>
      </p:sp>
      <p:sp>
        <p:nvSpPr>
          <p:cNvPr id="7" name="CasellaDiTesto 6">
            <a:extLst>
              <a:ext uri="{FF2B5EF4-FFF2-40B4-BE49-F238E27FC236}">
                <a16:creationId xmlns:a16="http://schemas.microsoft.com/office/drawing/2014/main" id="{35CDB33B-E4D1-ED22-CB3E-5B4AD16CAD6C}"/>
              </a:ext>
            </a:extLst>
          </p:cNvPr>
          <p:cNvSpPr txBox="1"/>
          <p:nvPr/>
        </p:nvSpPr>
        <p:spPr>
          <a:xfrm>
            <a:off x="-1" y="6119065"/>
            <a:ext cx="10768405" cy="523220"/>
          </a:xfrm>
          <a:prstGeom prst="rect">
            <a:avLst/>
          </a:prstGeom>
          <a:noFill/>
        </p:spPr>
        <p:txBody>
          <a:bodyPr wrap="square">
            <a:spAutoFit/>
          </a:bodyPr>
          <a:lstStyle/>
          <a:p>
            <a:r>
              <a:rPr lang="en-GB" sz="1400" dirty="0"/>
              <a:t>L. </a:t>
            </a:r>
            <a:r>
              <a:rPr lang="en-GB" sz="1400" dirty="0" err="1"/>
              <a:t>Fasolo</a:t>
            </a:r>
            <a:r>
              <a:rPr lang="en-GB" sz="1400" dirty="0"/>
              <a:t>, </a:t>
            </a:r>
            <a:r>
              <a:rPr lang="en-GB" sz="1400" i="1" dirty="0"/>
              <a:t>et al. </a:t>
            </a:r>
            <a:r>
              <a:rPr lang="en-GB" sz="1400" dirty="0"/>
              <a:t>"Superconducting </a:t>
            </a:r>
            <a:r>
              <a:rPr lang="en-GB" sz="1400" dirty="0" err="1"/>
              <a:t>josephson</a:t>
            </a:r>
            <a:r>
              <a:rPr lang="en-GB" sz="1400" dirty="0"/>
              <a:t>-based metamaterials for quantum-limited parametric amplification: A review." Adv. Condensed-Matter Materials Physics–Rudimentary Res. Topical Technol.. </a:t>
            </a:r>
            <a:r>
              <a:rPr lang="en-GB" sz="1400" dirty="0" err="1"/>
              <a:t>IntechOpen</a:t>
            </a:r>
            <a:r>
              <a:rPr lang="en-GB" sz="1400" dirty="0"/>
              <a:t>, 2019.</a:t>
            </a:r>
          </a:p>
        </p:txBody>
      </p:sp>
    </p:spTree>
    <p:extLst>
      <p:ext uri="{BB962C8B-B14F-4D97-AF65-F5344CB8AC3E}">
        <p14:creationId xmlns:p14="http://schemas.microsoft.com/office/powerpoint/2010/main" val="76867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431AE62-D041-D414-8D5A-141F2CC3D77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6933" y="3166493"/>
            <a:ext cx="4265945" cy="1631418"/>
          </a:xfrm>
          <a:prstGeom prst="rect">
            <a:avLst/>
          </a:prstGeom>
        </p:spPr>
      </p:pic>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30</a:t>
            </a:fld>
            <a:endParaRPr lang="it-IT"/>
          </a:p>
        </p:txBody>
      </p:sp>
      <p:pic>
        <p:nvPicPr>
          <p:cNvPr id="3" name="Picture 2" descr="E:\Materiale Dottorato\Talk\2013-05-12  Karlsruhe  Breathers in LJJ\Breathers in LJJ - Talk\Thank-You.jpg">
            <a:extLst>
              <a:ext uri="{FF2B5EF4-FFF2-40B4-BE49-F238E27FC236}">
                <a16:creationId xmlns:a16="http://schemas.microsoft.com/office/drawing/2014/main" id="{223AF4D3-E42E-A078-C193-450C42D3E9E1}"/>
              </a:ext>
            </a:extLst>
          </p:cNvPr>
          <p:cNvPicPr>
            <a:picLocks noChangeAspect="1" noChangeArrowheads="1"/>
          </p:cNvPicPr>
          <p:nvPr/>
        </p:nvPicPr>
        <p:blipFill>
          <a:blip r:embed="rId3" cstate="print"/>
          <a:stretch>
            <a:fillRect/>
          </a:stretch>
        </p:blipFill>
        <p:spPr bwMode="auto">
          <a:xfrm>
            <a:off x="3343" y="8055"/>
            <a:ext cx="1772816" cy="1753889"/>
          </a:xfrm>
          <a:prstGeom prst="rect">
            <a:avLst/>
          </a:prstGeom>
          <a:noFill/>
          <a:effectLst/>
        </p:spPr>
      </p:pic>
      <p:sp>
        <p:nvSpPr>
          <p:cNvPr id="4" name="Titolo 1">
            <a:extLst>
              <a:ext uri="{FF2B5EF4-FFF2-40B4-BE49-F238E27FC236}">
                <a16:creationId xmlns:a16="http://schemas.microsoft.com/office/drawing/2014/main" id="{5DD0C7F4-9F41-1614-B0AE-901F51E49D51}"/>
              </a:ext>
            </a:extLst>
          </p:cNvPr>
          <p:cNvSpPr txBox="1">
            <a:spLocks/>
          </p:cNvSpPr>
          <p:nvPr/>
        </p:nvSpPr>
        <p:spPr>
          <a:xfrm>
            <a:off x="1261872" y="0"/>
            <a:ext cx="9692640" cy="1325562"/>
          </a:xfrm>
          <a:prstGeom prst="rect">
            <a:avLst/>
          </a:prstGeom>
        </p:spPr>
        <p:txBody>
          <a:bodyPr>
            <a:scene3d>
              <a:camera prst="orthographicFront"/>
              <a:lightRig rig="flat" dir="t"/>
            </a:scene3d>
            <a:sp3d extrusionH="57150" prstMaterial="powder">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b="1" dirty="0" err="1">
                <a:solidFill>
                  <a:schemeClr val="tx1"/>
                </a:solidFill>
                <a:effectLst>
                  <a:outerShdw blurRad="38100" dist="38100" dir="2700000" algn="tl">
                    <a:srgbClr val="000000">
                      <a:alpha val="43137"/>
                    </a:srgbClr>
                  </a:outerShdw>
                </a:effectLst>
              </a:rPr>
              <a:t>Conclusions</a:t>
            </a:r>
            <a:endParaRPr lang="en-GB" dirty="0">
              <a:solidFill>
                <a:schemeClr val="tx1"/>
              </a:solidFill>
            </a:endParaRPr>
          </a:p>
        </p:txBody>
      </p:sp>
      <p:sp>
        <p:nvSpPr>
          <p:cNvPr id="8" name="CasellaDiTesto 7">
            <a:extLst>
              <a:ext uri="{FF2B5EF4-FFF2-40B4-BE49-F238E27FC236}">
                <a16:creationId xmlns:a16="http://schemas.microsoft.com/office/drawing/2014/main" id="{3F978E1C-3F6A-E8DD-FBB8-E9C8CBD0ED06}"/>
              </a:ext>
            </a:extLst>
          </p:cNvPr>
          <p:cNvSpPr txBox="1"/>
          <p:nvPr/>
        </p:nvSpPr>
        <p:spPr>
          <a:xfrm>
            <a:off x="0" y="4078375"/>
            <a:ext cx="12192000" cy="2446182"/>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GB" sz="1600" dirty="0">
                <a:solidFill>
                  <a:prstClr val="black"/>
                </a:solidFill>
                <a:latin typeface="Century Gothic" panose="020B0502020202020204"/>
              </a:rPr>
              <a:t>DARTWARS publications</a:t>
            </a:r>
            <a:endPar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1200" dirty="0">
                <a:solidFill>
                  <a:prstClr val="black"/>
                </a:solidFill>
                <a:latin typeface="Century Gothic" panose="020B0502020202020204"/>
              </a:rPr>
              <a:t>C. Guarcello, </a:t>
            </a:r>
            <a:r>
              <a:rPr lang="en-GB" sz="1200" i="1" dirty="0">
                <a:solidFill>
                  <a:prstClr val="black"/>
                </a:solidFill>
                <a:latin typeface="Century Gothic" panose="020B0502020202020204"/>
              </a:rPr>
              <a:t>et al</a:t>
            </a:r>
            <a:r>
              <a:rPr lang="en-GB" sz="1200" dirty="0">
                <a:solidFill>
                  <a:prstClr val="black"/>
                </a:solidFill>
                <a:latin typeface="Century Gothic" panose="020B0502020202020204"/>
              </a:rPr>
              <a:t>., </a:t>
            </a:r>
            <a:r>
              <a:rPr lang="en-GB" sz="1200" i="1" dirty="0" err="1">
                <a:solidFill>
                  <a:prstClr val="black"/>
                </a:solidFill>
                <a:latin typeface="Century Gothic" panose="020B0502020202020204"/>
              </a:rPr>
              <a:t>Modeling</a:t>
            </a:r>
            <a:r>
              <a:rPr lang="en-GB" sz="1200" i="1" dirty="0">
                <a:solidFill>
                  <a:prstClr val="black"/>
                </a:solidFill>
                <a:latin typeface="Century Gothic" panose="020B0502020202020204"/>
              </a:rPr>
              <a:t> of Josephson Traveling Wave Parametric Amplifiers</a:t>
            </a:r>
            <a:r>
              <a:rPr lang="en-GB" sz="1200" dirty="0">
                <a:solidFill>
                  <a:prstClr val="black"/>
                </a:solidFill>
                <a:latin typeface="Century Gothic" panose="020B0502020202020204"/>
              </a:rPr>
              <a:t>, accepted on IEEE TAS, 2022</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1200" dirty="0">
                <a:solidFill>
                  <a:prstClr val="black"/>
                </a:solidFill>
                <a:latin typeface="Century Gothic" panose="020B0502020202020204"/>
              </a:rPr>
              <a:t>M. </a:t>
            </a:r>
            <a:r>
              <a:rPr lang="en-GB" sz="1200" dirty="0" err="1">
                <a:solidFill>
                  <a:prstClr val="black"/>
                </a:solidFill>
                <a:latin typeface="Century Gothic" panose="020B0502020202020204"/>
              </a:rPr>
              <a:t>Borghesi</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et al</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Progress in the development of a KITWPA for the DARTWARS project</a:t>
            </a:r>
            <a:r>
              <a:rPr lang="en-GB" sz="1200" dirty="0">
                <a:solidFill>
                  <a:prstClr val="black"/>
                </a:solidFill>
                <a:latin typeface="Century Gothic" panose="020B0502020202020204"/>
              </a:rPr>
              <a:t>, under review on NIMA, 2022</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1200" dirty="0">
                <a:solidFill>
                  <a:prstClr val="black"/>
                </a:solidFill>
                <a:latin typeface="Century Gothic" panose="020B0502020202020204"/>
              </a:rPr>
              <a:t>V. </a:t>
            </a:r>
            <a:r>
              <a:rPr lang="en-GB" sz="1200" dirty="0" err="1">
                <a:solidFill>
                  <a:prstClr val="black"/>
                </a:solidFill>
                <a:latin typeface="Century Gothic" panose="020B0502020202020204"/>
              </a:rPr>
              <a:t>Granata</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et al.</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Characterization of Traveling-Wave Josephson Parametric Amplifiers at T = 0.3 K</a:t>
            </a:r>
            <a:r>
              <a:rPr lang="en-GB" sz="1200" dirty="0">
                <a:solidFill>
                  <a:prstClr val="black"/>
                </a:solidFill>
                <a:latin typeface="Century Gothic" panose="020B0502020202020204"/>
              </a:rPr>
              <a:t>, under review on IEEE TAS, 2022</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1200" dirty="0">
                <a:solidFill>
                  <a:prstClr val="black"/>
                </a:solidFill>
                <a:latin typeface="Century Gothic" panose="020B0502020202020204"/>
              </a:rPr>
              <a:t>A. </a:t>
            </a:r>
            <a:r>
              <a:rPr lang="en-GB" sz="1200" dirty="0" err="1">
                <a:solidFill>
                  <a:prstClr val="black"/>
                </a:solidFill>
                <a:latin typeface="Century Gothic" panose="020B0502020202020204"/>
              </a:rPr>
              <a:t>Rettaroli</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et al.</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Ultra low noise readout with travelling wave parametric amplifiers: the DARTWARS project</a:t>
            </a:r>
            <a:r>
              <a:rPr lang="en-GB" sz="1200" dirty="0">
                <a:solidFill>
                  <a:prstClr val="black"/>
                </a:solidFill>
                <a:latin typeface="Century Gothic" panose="020B0502020202020204"/>
              </a:rPr>
              <a:t>, under review on NIMA, 2022</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1200" dirty="0">
                <a:solidFill>
                  <a:prstClr val="black"/>
                </a:solidFill>
                <a:latin typeface="Century Gothic" panose="020B0502020202020204"/>
              </a:rPr>
              <a:t>A. </a:t>
            </a:r>
            <a:r>
              <a:rPr lang="en-GB" sz="1200" dirty="0" err="1">
                <a:solidFill>
                  <a:prstClr val="black"/>
                </a:solidFill>
                <a:latin typeface="Century Gothic" panose="020B0502020202020204"/>
              </a:rPr>
              <a:t>Giachero</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et al.</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Detector Array Readout with Traveling Wave Amplifiers,</a:t>
            </a:r>
            <a:r>
              <a:rPr lang="en-GB" sz="1200" dirty="0">
                <a:solidFill>
                  <a:prstClr val="black"/>
                </a:solidFill>
                <a:latin typeface="Century Gothic" panose="020B0502020202020204"/>
              </a:rPr>
              <a:t> J Low Temp Phys, 2022</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GB" sz="1200" dirty="0">
                <a:solidFill>
                  <a:prstClr val="black"/>
                </a:solidFill>
                <a:latin typeface="Century Gothic" panose="020B0502020202020204"/>
              </a:rPr>
              <a:t>S. Pagano, </a:t>
            </a:r>
            <a:r>
              <a:rPr lang="en-GB" sz="1200" i="1" dirty="0">
                <a:solidFill>
                  <a:prstClr val="black"/>
                </a:solidFill>
                <a:latin typeface="Century Gothic" panose="020B0502020202020204"/>
              </a:rPr>
              <a:t>et al.</a:t>
            </a:r>
            <a:r>
              <a:rPr lang="en-GB" sz="1200" dirty="0">
                <a:solidFill>
                  <a:prstClr val="black"/>
                </a:solidFill>
                <a:latin typeface="Century Gothic" panose="020B0502020202020204"/>
              </a:rPr>
              <a:t>, </a:t>
            </a:r>
            <a:r>
              <a:rPr lang="en-GB" sz="1200" i="1" dirty="0">
                <a:solidFill>
                  <a:prstClr val="black"/>
                </a:solidFill>
                <a:latin typeface="Century Gothic" panose="020B0502020202020204"/>
              </a:rPr>
              <a:t>Development of Quantum Limited Superconducting Amplifiers for Advanced Detection</a:t>
            </a:r>
            <a:r>
              <a:rPr lang="en-GB" sz="1200" dirty="0">
                <a:solidFill>
                  <a:prstClr val="black"/>
                </a:solidFill>
                <a:latin typeface="Century Gothic" panose="020B0502020202020204"/>
              </a:rPr>
              <a:t>, IEEE TAS, </a:t>
            </a:r>
            <a:r>
              <a:rPr lang="en-GB" sz="1200" b="1" dirty="0">
                <a:solidFill>
                  <a:prstClr val="black"/>
                </a:solidFill>
                <a:latin typeface="Century Gothic" panose="020B0502020202020204"/>
              </a:rPr>
              <a:t>32</a:t>
            </a:r>
            <a:r>
              <a:rPr lang="en-GB" sz="1200" dirty="0">
                <a:solidFill>
                  <a:prstClr val="black"/>
                </a:solidFill>
                <a:latin typeface="Century Gothic" panose="020B0502020202020204"/>
              </a:rPr>
              <a:t>, 4, 1-5, 2022</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CasellaDiTesto 9">
            <a:extLst>
              <a:ext uri="{FF2B5EF4-FFF2-40B4-BE49-F238E27FC236}">
                <a16:creationId xmlns:a16="http://schemas.microsoft.com/office/drawing/2014/main" id="{A4E2AF52-32C0-D2D2-B5A2-23E98DA3DE26}"/>
              </a:ext>
            </a:extLst>
          </p:cNvPr>
          <p:cNvSpPr txBox="1"/>
          <p:nvPr/>
        </p:nvSpPr>
        <p:spPr>
          <a:xfrm>
            <a:off x="0" y="1654532"/>
            <a:ext cx="8087473" cy="24692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rPr>
              <a:t>We demonstrated:</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rPr>
              <a:t>the amplification of a weak signal in the presence of a strong pump tone in a TWJPA, obtaining a Gain up to ~10 dB for a specific device configuration;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dirty="0">
                <a:solidFill>
                  <a:prstClr val="black"/>
                </a:solidFill>
                <a:latin typeface="Century Gothic" panose="020B0502020202020204"/>
              </a:rPr>
              <a:t>the robustness of the effect against unavoidable fluctuations in the main Josephson parameter, i.e., the critical current.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026" name="Picture 2" descr="Bicocca Low Temperature Detectors Lab - Dart Wars">
            <a:extLst>
              <a:ext uri="{FF2B5EF4-FFF2-40B4-BE49-F238E27FC236}">
                <a16:creationId xmlns:a16="http://schemas.microsoft.com/office/drawing/2014/main" id="{616A305B-6CAF-5342-5CA3-B2932DCE000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2221" y="879583"/>
            <a:ext cx="1772816" cy="6070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SA | Home">
            <a:extLst>
              <a:ext uri="{FF2B5EF4-FFF2-40B4-BE49-F238E27FC236}">
                <a16:creationId xmlns:a16="http://schemas.microsoft.com/office/drawing/2014/main" id="{D1F93205-3B0E-42B6-7C30-0CD85646E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746" y="662781"/>
            <a:ext cx="960942" cy="960942"/>
          </a:xfrm>
          <a:prstGeom prst="rect">
            <a:avLst/>
          </a:prstGeom>
          <a:noFill/>
          <a:effectLst>
            <a:outerShdw blurRad="76200" dist="63500" dir="2700000" algn="tl" rotWithShape="0">
              <a:prstClr val="black">
                <a:alpha val="89000"/>
              </a:prstClr>
            </a:outerShdw>
          </a:effectLst>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64AF6A0C-3001-BBF3-DB37-3EF692B8BF52}"/>
              </a:ext>
            </a:extLst>
          </p:cNvPr>
          <p:cNvPicPr>
            <a:picLocks noChangeAspect="1"/>
          </p:cNvPicPr>
          <p:nvPr/>
        </p:nvPicPr>
        <p:blipFill rotWithShape="1">
          <a:blip r:embed="rId6">
            <a:extLst>
              <a:ext uri="{28A0092B-C50C-407E-A947-70E740481C1C}">
                <a14:useLocalDpi xmlns:a14="http://schemas.microsoft.com/office/drawing/2010/main" val="0"/>
              </a:ext>
            </a:extLst>
          </a:blip>
          <a:srcRect b="51139"/>
          <a:stretch/>
        </p:blipFill>
        <p:spPr>
          <a:xfrm>
            <a:off x="8453595" y="1222789"/>
            <a:ext cx="3453636" cy="1831435"/>
          </a:xfrm>
          <a:prstGeom prst="rect">
            <a:avLst/>
          </a:prstGeom>
          <a:effectLst>
            <a:glow rad="101600">
              <a:srgbClr val="FE9B05">
                <a:alpha val="40000"/>
              </a:srgbClr>
            </a:glow>
          </a:effectLst>
        </p:spPr>
      </p:pic>
      <p:pic>
        <p:nvPicPr>
          <p:cNvPr id="5" name="Immagine 4">
            <a:extLst>
              <a:ext uri="{FF2B5EF4-FFF2-40B4-BE49-F238E27FC236}">
                <a16:creationId xmlns:a16="http://schemas.microsoft.com/office/drawing/2014/main" id="{B30ED08C-6B92-29B1-29A8-D792E45317B9}"/>
              </a:ext>
            </a:extLst>
          </p:cNvPr>
          <p:cNvPicPr>
            <a:picLocks noChangeAspect="1"/>
          </p:cNvPicPr>
          <p:nvPr/>
        </p:nvPicPr>
        <p:blipFill rotWithShape="1">
          <a:blip r:embed="rId7">
            <a:extLst>
              <a:ext uri="{28A0092B-C50C-407E-A947-70E740481C1C}">
                <a14:useLocalDpi xmlns:a14="http://schemas.microsoft.com/office/drawing/2010/main" val="0"/>
              </a:ext>
            </a:extLst>
          </a:blip>
          <a:srcRect r="86694" b="72413"/>
          <a:stretch/>
        </p:blipFill>
        <p:spPr>
          <a:xfrm>
            <a:off x="4964976" y="729140"/>
            <a:ext cx="1400359" cy="925392"/>
          </a:xfrm>
          <a:prstGeom prst="rect">
            <a:avLst/>
          </a:prstGeom>
        </p:spPr>
      </p:pic>
    </p:spTree>
    <p:extLst>
      <p:ext uri="{BB962C8B-B14F-4D97-AF65-F5344CB8AC3E}">
        <p14:creationId xmlns:p14="http://schemas.microsoft.com/office/powerpoint/2010/main" val="107319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2C80F07B-0711-23BF-42FF-7C6D0B6E956A}"/>
              </a:ext>
            </a:extLst>
          </p:cNvPr>
          <p:cNvSpPr/>
          <p:nvPr/>
        </p:nvSpPr>
        <p:spPr>
          <a:xfrm>
            <a:off x="5608309" y="1320661"/>
            <a:ext cx="6361200" cy="4176000"/>
          </a:xfrm>
          <a:prstGeom prst="rect">
            <a:avLst/>
          </a:prstGeom>
          <a:gradFill>
            <a:gsLst>
              <a:gs pos="0">
                <a:srgbClr val="FE9B05"/>
              </a:gs>
              <a:gs pos="100000">
                <a:srgbClr val="FFFF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4</a:t>
            </a:fld>
            <a:endParaRPr lang="it-IT"/>
          </a:p>
        </p:txBody>
      </p:sp>
      <p:pic>
        <p:nvPicPr>
          <p:cNvPr id="7" name="Immagine 6">
            <a:extLst>
              <a:ext uri="{FF2B5EF4-FFF2-40B4-BE49-F238E27FC236}">
                <a16:creationId xmlns:a16="http://schemas.microsoft.com/office/drawing/2014/main" id="{8B003201-F18C-1C7D-9D81-C7CC60EB7C37}"/>
              </a:ext>
            </a:extLst>
          </p:cNvPr>
          <p:cNvPicPr>
            <a:picLocks noChangeAspect="1"/>
          </p:cNvPicPr>
          <p:nvPr/>
        </p:nvPicPr>
        <p:blipFill>
          <a:blip r:embed="rId3"/>
          <a:stretch>
            <a:fillRect/>
          </a:stretch>
        </p:blipFill>
        <p:spPr>
          <a:xfrm>
            <a:off x="152395" y="4567539"/>
            <a:ext cx="4278362" cy="1648952"/>
          </a:xfrm>
          <a:prstGeom prst="rect">
            <a:avLst/>
          </a:prstGeom>
        </p:spPr>
      </p:pic>
      <p:sp>
        <p:nvSpPr>
          <p:cNvPr id="6" name="Titolo 1">
            <a:extLst>
              <a:ext uri="{FF2B5EF4-FFF2-40B4-BE49-F238E27FC236}">
                <a16:creationId xmlns:a16="http://schemas.microsoft.com/office/drawing/2014/main" id="{775BB372-FDAD-55FA-17B7-E9795865B41C}"/>
              </a:ext>
            </a:extLst>
          </p:cNvPr>
          <p:cNvSpPr txBox="1">
            <a:spLocks/>
          </p:cNvSpPr>
          <p:nvPr/>
        </p:nvSpPr>
        <p:spPr>
          <a:xfrm>
            <a:off x="869816" y="271"/>
            <a:ext cx="8761413"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Layout of a TWJPA Chip TWJPA_X52</a:t>
            </a:r>
          </a:p>
        </p:txBody>
      </p:sp>
      <p:sp>
        <p:nvSpPr>
          <p:cNvPr id="8" name="CasellaDiTesto 7">
            <a:extLst>
              <a:ext uri="{FF2B5EF4-FFF2-40B4-BE49-F238E27FC236}">
                <a16:creationId xmlns:a16="http://schemas.microsoft.com/office/drawing/2014/main" id="{7A741399-734C-B4C6-508E-450F3CF8703E}"/>
              </a:ext>
            </a:extLst>
          </p:cNvPr>
          <p:cNvSpPr txBox="1"/>
          <p:nvPr/>
        </p:nvSpPr>
        <p:spPr>
          <a:xfrm>
            <a:off x="110860" y="1270264"/>
            <a:ext cx="5497449" cy="3363678"/>
          </a:xfrm>
          <a:prstGeom prst="rect">
            <a:avLst/>
          </a:prstGeom>
          <a:noFill/>
        </p:spPr>
        <p:txBody>
          <a:bodyPr wrap="square">
            <a:spAutoFit/>
          </a:bodyPr>
          <a:lstStyle/>
          <a:p>
            <a:pPr algn="just">
              <a:lnSpc>
                <a:spcPct val="150000"/>
              </a:lnSpc>
            </a:pPr>
            <a:r>
              <a:rPr lang="en-GB" dirty="0"/>
              <a:t>Layout of a the </a:t>
            </a:r>
            <a:r>
              <a:rPr lang="en-GB" b="1" dirty="0"/>
              <a:t>Traveling Wave Josephson Parametric Amplifiers (TWJPA)</a:t>
            </a:r>
            <a:r>
              <a:rPr lang="en-GB" dirty="0"/>
              <a:t> Chip TWJPA_X52 (size 10x10 mm2) based on a sequence of 990 elementary cells each formed by an RF-SQUID in series and an interdigital capacitor to ground. </a:t>
            </a:r>
          </a:p>
          <a:p>
            <a:pPr algn="just">
              <a:lnSpc>
                <a:spcPct val="150000"/>
              </a:lnSpc>
            </a:pPr>
            <a:endParaRPr lang="en-GB" dirty="0"/>
          </a:p>
          <a:p>
            <a:pPr algn="just">
              <a:lnSpc>
                <a:spcPct val="150000"/>
              </a:lnSpc>
            </a:pPr>
            <a:r>
              <a:rPr lang="en-GB" dirty="0"/>
              <a:t>Equivalent circuit of 3 elementary cells</a:t>
            </a:r>
          </a:p>
        </p:txBody>
      </p:sp>
      <p:sp>
        <p:nvSpPr>
          <p:cNvPr id="10" name="CasellaDiTesto 9">
            <a:extLst>
              <a:ext uri="{FF2B5EF4-FFF2-40B4-BE49-F238E27FC236}">
                <a16:creationId xmlns:a16="http://schemas.microsoft.com/office/drawing/2014/main" id="{F9B7BDE1-8989-18A1-00C7-118C2D3A8AFA}"/>
              </a:ext>
            </a:extLst>
          </p:cNvPr>
          <p:cNvSpPr txBox="1"/>
          <p:nvPr/>
        </p:nvSpPr>
        <p:spPr>
          <a:xfrm>
            <a:off x="0" y="6138080"/>
            <a:ext cx="9442580" cy="523220"/>
          </a:xfrm>
          <a:prstGeom prst="rect">
            <a:avLst/>
          </a:prstGeom>
          <a:noFill/>
        </p:spPr>
        <p:txBody>
          <a:bodyPr wrap="square">
            <a:spAutoFit/>
          </a:bodyPr>
          <a:lstStyle/>
          <a:p>
            <a:r>
              <a:rPr lang="en-GB" sz="1400" dirty="0"/>
              <a:t>S. Pagano </a:t>
            </a:r>
            <a:r>
              <a:rPr lang="en-GB" sz="1400" i="1" dirty="0"/>
              <a:t>et al</a:t>
            </a:r>
            <a:r>
              <a:rPr lang="en-GB" sz="1400" dirty="0"/>
              <a:t>., ”Development of Quantum Limited Superconducting Amplifiers for Advanced Detection,” in IEEE Transactions on Applied Superconductivity, </a:t>
            </a:r>
            <a:r>
              <a:rPr lang="en-GB" sz="1400" b="1" dirty="0"/>
              <a:t>32</a:t>
            </a:r>
            <a:r>
              <a:rPr lang="en-GB" sz="1400" dirty="0"/>
              <a:t>, 4, 1-5 (2022)</a:t>
            </a:r>
          </a:p>
        </p:txBody>
      </p:sp>
      <p:pic>
        <p:nvPicPr>
          <p:cNvPr id="4" name="Immagine 3">
            <a:extLst>
              <a:ext uri="{FF2B5EF4-FFF2-40B4-BE49-F238E27FC236}">
                <a16:creationId xmlns:a16="http://schemas.microsoft.com/office/drawing/2014/main" id="{C5B90907-AD18-C1D0-4D2F-B68C16D0B26B}"/>
              </a:ext>
            </a:extLst>
          </p:cNvPr>
          <p:cNvPicPr>
            <a:picLocks noChangeAspect="1"/>
          </p:cNvPicPr>
          <p:nvPr/>
        </p:nvPicPr>
        <p:blipFill>
          <a:blip r:embed="rId4"/>
          <a:stretch>
            <a:fillRect/>
          </a:stretch>
        </p:blipFill>
        <p:spPr>
          <a:xfrm>
            <a:off x="5608309" y="1320661"/>
            <a:ext cx="6362424" cy="4176000"/>
          </a:xfrm>
          <a:prstGeom prst="rect">
            <a:avLst/>
          </a:prstGeom>
          <a:effectLst>
            <a:softEdge rad="38100"/>
          </a:effectLst>
        </p:spPr>
      </p:pic>
      <p:pic>
        <p:nvPicPr>
          <p:cNvPr id="3" name="Picture 2" descr="Bicocca Low Temperature Detectors Lab - Dart Wars">
            <a:extLst>
              <a:ext uri="{FF2B5EF4-FFF2-40B4-BE49-F238E27FC236}">
                <a16:creationId xmlns:a16="http://schemas.microsoft.com/office/drawing/2014/main" id="{D4B7670D-71A3-4F4A-2B59-E27126EEBCE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2540" y="6216491"/>
            <a:ext cx="1772816" cy="60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8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2" name="CasellaDiTesto 31">
                <a:extLst>
                  <a:ext uri="{FF2B5EF4-FFF2-40B4-BE49-F238E27FC236}">
                    <a16:creationId xmlns:a16="http://schemas.microsoft.com/office/drawing/2014/main" id="{DD94AF61-AEB2-69AE-222E-ABD01791E0E1}"/>
                  </a:ext>
                </a:extLst>
              </p:cNvPr>
              <p:cNvSpPr txBox="1"/>
              <p:nvPr/>
            </p:nvSpPr>
            <p:spPr>
              <a:xfrm>
                <a:off x="115198" y="3324010"/>
                <a:ext cx="11075541" cy="3064300"/>
              </a:xfrm>
              <a:prstGeom prst="rect">
                <a:avLst/>
              </a:prstGeom>
              <a:noFill/>
            </p:spPr>
            <p:txBody>
              <a:bodyPr wrap="square" rtlCol="0">
                <a:spAutoFit/>
                <a:scene3d>
                  <a:camera prst="orthographicFront"/>
                  <a:lightRig rig="flat" dir="t"/>
                </a:scene3d>
                <a:sp3d extrusionH="57150" prstMaterial="powder">
                  <a:bevelT w="38100" h="38100"/>
                </a:sp3d>
              </a:bodyPr>
              <a:lstStyle/>
              <a:p>
                <a:pPr algn="just"/>
                <a:r>
                  <a:rPr lang="it-IT" sz="1600" dirty="0"/>
                  <a:t>For a </a:t>
                </a:r>
                <a:r>
                  <a:rPr lang="it-IT" sz="1600" b="1" dirty="0" err="1"/>
                  <a:t>weak</a:t>
                </a:r>
                <a:r>
                  <a:rPr lang="it-IT" sz="1600" b="1" dirty="0"/>
                  <a:t> </a:t>
                </a:r>
                <a:r>
                  <a:rPr lang="it-IT" sz="1600" b="1" dirty="0" err="1"/>
                  <a:t>nonlinearity</a:t>
                </a:r>
                <a:r>
                  <a:rPr lang="it-IT" sz="1600" dirty="0"/>
                  <a:t>, </a:t>
                </a:r>
                <a14:m>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𝐼</m:t>
                        </m:r>
                      </m:e>
                      <m:sub>
                        <m:r>
                          <a:rPr lang="it-IT" sz="1600" b="0" i="1" smtClean="0">
                            <a:latin typeface="Cambria Math" panose="02040503050406030204" pitchFamily="18" charset="0"/>
                          </a:rPr>
                          <m:t>𝐿</m:t>
                        </m:r>
                        <m:r>
                          <a:rPr lang="it-IT" sz="1600" b="0" i="1" smtClean="0">
                            <a:latin typeface="Cambria Math" panose="02040503050406030204" pitchFamily="18" charset="0"/>
                          </a:rPr>
                          <m:t>,</m:t>
                        </m:r>
                        <m:r>
                          <a:rPr lang="it-IT" sz="1600" b="0" i="1" smtClean="0">
                            <a:latin typeface="Cambria Math" panose="02040503050406030204" pitchFamily="18" charset="0"/>
                          </a:rPr>
                          <m:t>𝑛</m:t>
                        </m:r>
                      </m:sub>
                    </m:sSub>
                    <m:r>
                      <a:rPr lang="it-IT" sz="1600" i="1" smtClean="0">
                        <a:latin typeface="Cambria Math" panose="02040503050406030204" pitchFamily="18" charset="0"/>
                        <a:ea typeface="Cambria Math" panose="02040503050406030204" pitchFamily="18" charset="0"/>
                      </a:rPr>
                      <m:t>≪</m:t>
                    </m:r>
                    <m:sSub>
                      <m:sSubPr>
                        <m:ctrlPr>
                          <a:rPr lang="it-IT" sz="160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𝐼</m:t>
                        </m:r>
                      </m:e>
                      <m:sub>
                        <m:r>
                          <a:rPr lang="it-IT" sz="1600" b="0" i="1" smtClean="0">
                            <a:latin typeface="Cambria Math" panose="02040503050406030204" pitchFamily="18" charset="0"/>
                            <a:ea typeface="Cambria Math" panose="02040503050406030204" pitchFamily="18" charset="0"/>
                          </a:rPr>
                          <m:t>𝐽</m:t>
                        </m:r>
                      </m:sub>
                    </m:sSub>
                    <m:r>
                      <a:rPr lang="it-IT" sz="1600" b="0" i="0" smtClean="0">
                        <a:latin typeface="Cambria Math" panose="02040503050406030204" pitchFamily="18" charset="0"/>
                        <a:ea typeface="Cambria Math" panose="02040503050406030204" pitchFamily="18" charset="0"/>
                      </a:rPr>
                      <m:t>:</m:t>
                    </m:r>
                  </m:oMath>
                </a14:m>
                <a:r>
                  <a:rPr lang="en-GB" sz="1600" dirty="0"/>
                  <a:t> </a:t>
                </a:r>
              </a:p>
              <a:p>
                <a:pPr algn="just"/>
                <a:endParaRPr lang="en-GB" sz="1600" dirty="0"/>
              </a:p>
              <a:p>
                <a:pPr algn="just"/>
                <a:r>
                  <a:rPr lang="en-GB" sz="1600" dirty="0"/>
                  <a:t>from which, </a:t>
                </a:r>
                <a:r>
                  <a:rPr lang="en-GB" sz="1600" b="1" dirty="0"/>
                  <a:t>expanding further the nonlinear term</a:t>
                </a:r>
                <a:r>
                  <a:rPr lang="en-GB" sz="1600" dirty="0"/>
                  <a:t>, one obtain</a:t>
                </a:r>
              </a:p>
              <a:p>
                <a:pPr algn="just"/>
                <a:endParaRPr lang="en-GB" sz="1600" dirty="0"/>
              </a:p>
              <a:p>
                <a:pPr algn="just"/>
                <a:r>
                  <a:rPr lang="en-GB" sz="1600" dirty="0"/>
                  <a:t>The usual strategy is to seek a solution for the obtained “weakly nonlinear wave equation” as a </a:t>
                </a:r>
                <a:r>
                  <a:rPr lang="en-GB" sz="1600" b="1" dirty="0"/>
                  <a:t>superposition of three waves (pump, signal, and idler)</a:t>
                </a:r>
              </a:p>
              <a:p>
                <a:pPr algn="just"/>
                <a:endParaRPr lang="en-GB" sz="1600" b="1" dirty="0"/>
              </a:p>
              <a:p>
                <a:pPr algn="just"/>
                <a:endParaRPr lang="en-GB" sz="1600" b="1" dirty="0"/>
              </a:p>
              <a:p>
                <a:pPr algn="just"/>
                <a:r>
                  <a:rPr lang="en-GB" sz="1600" dirty="0"/>
                  <a:t>Here, the first 3 terms describe weakly dispersive linear waves with spatially dependent phase velocity, while the 4</a:t>
                </a:r>
                <a:r>
                  <a:rPr lang="en-GB" sz="1600" baseline="30000" dirty="0"/>
                  <a:t>th</a:t>
                </a:r>
                <a:r>
                  <a:rPr lang="en-GB" sz="1600" dirty="0"/>
                  <a:t> and 5</a:t>
                </a:r>
                <a:r>
                  <a:rPr lang="en-GB" sz="1600" baseline="30000" dirty="0"/>
                  <a:t>th</a:t>
                </a:r>
                <a:r>
                  <a:rPr lang="en-GB" sz="1600" dirty="0"/>
                  <a:t> terms represent the nonlinearity and dissipation. </a:t>
                </a:r>
              </a:p>
              <a:p>
                <a:pPr algn="just"/>
                <a:r>
                  <a:rPr lang="en-GB" sz="1600" dirty="0"/>
                  <a:t>It is the </a:t>
                </a:r>
                <a:r>
                  <a:rPr lang="en-GB" sz="1600" b="1" dirty="0"/>
                  <a:t>combination of the weak dispersion and cubic nonlinearity</a:t>
                </a:r>
                <a:r>
                  <a:rPr lang="en-GB" sz="1600" dirty="0"/>
                  <a:t> which allows efficient parametric amplification via the </a:t>
                </a:r>
                <a:r>
                  <a:rPr lang="en-GB" sz="1600" b="1" dirty="0">
                    <a:solidFill>
                      <a:srgbClr val="FF0000"/>
                    </a:solidFill>
                  </a:rPr>
                  <a:t>four-wave mixing (4WM)</a:t>
                </a:r>
                <a:r>
                  <a:rPr lang="en-GB" sz="1600" dirty="0">
                    <a:solidFill>
                      <a:srgbClr val="FF0000"/>
                    </a:solidFill>
                  </a:rPr>
                  <a:t> </a:t>
                </a:r>
                <a:r>
                  <a:rPr lang="en-GB" sz="1600" dirty="0"/>
                  <a:t>process.</a:t>
                </a:r>
                <a:r>
                  <a:rPr lang="en-GB" sz="1600" b="1" dirty="0"/>
                  <a:t> </a:t>
                </a:r>
              </a:p>
            </p:txBody>
          </p:sp>
        </mc:Choice>
        <mc:Fallback>
          <p:sp>
            <p:nvSpPr>
              <p:cNvPr id="32" name="CasellaDiTesto 31">
                <a:extLst>
                  <a:ext uri="{FF2B5EF4-FFF2-40B4-BE49-F238E27FC236}">
                    <a16:creationId xmlns:a16="http://schemas.microsoft.com/office/drawing/2014/main" id="{DD94AF61-AEB2-69AE-222E-ABD01791E0E1}"/>
                  </a:ext>
                </a:extLst>
              </p:cNvPr>
              <p:cNvSpPr txBox="1">
                <a:spLocks noRot="1" noChangeAspect="1" noMove="1" noResize="1" noEditPoints="1" noAdjustHandles="1" noChangeArrowheads="1" noChangeShapeType="1" noTextEdit="1"/>
              </p:cNvSpPr>
              <p:nvPr/>
            </p:nvSpPr>
            <p:spPr>
              <a:xfrm>
                <a:off x="115198" y="3324010"/>
                <a:ext cx="11075541" cy="3064300"/>
              </a:xfrm>
              <a:prstGeom prst="rect">
                <a:avLst/>
              </a:prstGeom>
              <a:blipFill>
                <a:blip r:embed="rId3"/>
                <a:stretch>
                  <a:fillRect/>
                </a:stretch>
              </a:blipFill>
            </p:spPr>
            <p:txBody>
              <a:bodyPr/>
              <a:lstStyle/>
              <a:p>
                <a:r>
                  <a:rPr lang="en-GB">
                    <a:noFill/>
                  </a:rPr>
                  <a:t> </a:t>
                </a:r>
              </a:p>
            </p:txBody>
          </p:sp>
        </mc:Fallback>
      </mc:AlternateContent>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5</a:t>
            </a:fld>
            <a:endParaRPr lang="it-IT"/>
          </a:p>
        </p:txBody>
      </p:sp>
      <p:sp>
        <p:nvSpPr>
          <p:cNvPr id="9" name="Titolo 1">
            <a:extLst>
              <a:ext uri="{FF2B5EF4-FFF2-40B4-BE49-F238E27FC236}">
                <a16:creationId xmlns:a16="http://schemas.microsoft.com/office/drawing/2014/main" id="{087D9649-DB12-2DB0-4E93-5DB3F6B142A4}"/>
              </a:ext>
            </a:extLst>
          </p:cNvPr>
          <p:cNvSpPr txBox="1">
            <a:spLocks/>
          </p:cNvSpPr>
          <p:nvPr/>
        </p:nvSpPr>
        <p:spPr>
          <a:xfrm>
            <a:off x="869816" y="271"/>
            <a:ext cx="8761413"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State of the art: the theoretical model</a:t>
            </a:r>
          </a:p>
        </p:txBody>
      </p:sp>
      <p:sp>
        <p:nvSpPr>
          <p:cNvPr id="11" name="CasellaDiTesto 10">
            <a:extLst>
              <a:ext uri="{FF2B5EF4-FFF2-40B4-BE49-F238E27FC236}">
                <a16:creationId xmlns:a16="http://schemas.microsoft.com/office/drawing/2014/main" id="{7D12C92A-5B68-A112-5942-EBFDA9E1FC1E}"/>
              </a:ext>
            </a:extLst>
          </p:cNvPr>
          <p:cNvSpPr txBox="1"/>
          <p:nvPr/>
        </p:nvSpPr>
        <p:spPr>
          <a:xfrm>
            <a:off x="0" y="6531239"/>
            <a:ext cx="6097554" cy="307777"/>
          </a:xfrm>
          <a:prstGeom prst="rect">
            <a:avLst/>
          </a:prstGeom>
          <a:noFill/>
        </p:spPr>
        <p:txBody>
          <a:bodyPr wrap="square">
            <a:spAutoFit/>
          </a:bodyPr>
          <a:lstStyle/>
          <a:p>
            <a:r>
              <a:rPr lang="en-GB" sz="1400" dirty="0" err="1"/>
              <a:t>Yaakoby</a:t>
            </a:r>
            <a:r>
              <a:rPr lang="en-GB" sz="1400" dirty="0"/>
              <a:t>, </a:t>
            </a:r>
            <a:r>
              <a:rPr lang="en-GB" sz="1400" i="1" dirty="0"/>
              <a:t>et al.</a:t>
            </a:r>
            <a:r>
              <a:rPr lang="en-GB" sz="1400" dirty="0"/>
              <a:t>, PRB </a:t>
            </a:r>
            <a:r>
              <a:rPr lang="en-GB" sz="1400" b="1" dirty="0"/>
              <a:t>87</a:t>
            </a:r>
            <a:r>
              <a:rPr lang="en-GB" sz="1400" dirty="0"/>
              <a:t>, 144301 (2013)</a:t>
            </a:r>
          </a:p>
        </p:txBody>
      </p:sp>
      <p:pic>
        <p:nvPicPr>
          <p:cNvPr id="13" name="Immagine 12">
            <a:extLst>
              <a:ext uri="{FF2B5EF4-FFF2-40B4-BE49-F238E27FC236}">
                <a16:creationId xmlns:a16="http://schemas.microsoft.com/office/drawing/2014/main" id="{12FD73DB-ADCD-A452-17CC-8D6F308AD4BE}"/>
              </a:ext>
            </a:extLst>
          </p:cNvPr>
          <p:cNvPicPr>
            <a:picLocks noChangeAspect="1"/>
          </p:cNvPicPr>
          <p:nvPr/>
        </p:nvPicPr>
        <p:blipFill>
          <a:blip r:embed="rId4"/>
          <a:stretch>
            <a:fillRect/>
          </a:stretch>
        </p:blipFill>
        <p:spPr>
          <a:xfrm>
            <a:off x="8007079" y="1221538"/>
            <a:ext cx="4069723" cy="2266681"/>
          </a:xfrm>
          <a:prstGeom prst="rect">
            <a:avLst/>
          </a:prstGeom>
          <a:effectLst>
            <a:glow rad="63500">
              <a:srgbClr val="FDBE5C"/>
            </a:glow>
          </a:effectLst>
        </p:spPr>
      </p:pic>
      <p:sp>
        <p:nvSpPr>
          <p:cNvPr id="16" name="CasellaDiTesto 15">
            <a:extLst>
              <a:ext uri="{FF2B5EF4-FFF2-40B4-BE49-F238E27FC236}">
                <a16:creationId xmlns:a16="http://schemas.microsoft.com/office/drawing/2014/main" id="{BE04640A-26FE-5476-242D-7780CA061327}"/>
              </a:ext>
            </a:extLst>
          </p:cNvPr>
          <p:cNvSpPr txBox="1"/>
          <p:nvPr/>
        </p:nvSpPr>
        <p:spPr>
          <a:xfrm>
            <a:off x="201262" y="809189"/>
            <a:ext cx="7558834" cy="646331"/>
          </a:xfrm>
          <a:prstGeom prst="rect">
            <a:avLst/>
          </a:prstGeom>
          <a:noFill/>
        </p:spPr>
        <p:txBody>
          <a:bodyPr wrap="square" rtlCol="0">
            <a:spAutoFit/>
          </a:bodyPr>
          <a:lstStyle/>
          <a:p>
            <a:r>
              <a:rPr lang="en-US" dirty="0"/>
              <a:t>The TWJPA is a series of current-biased JJs with an input voltage control, used to amplify a weak signal. </a:t>
            </a:r>
            <a:endParaRPr lang="en-US" b="1" dirty="0"/>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F0D9A63B-DD82-FE45-E6D2-9E1A6A33772F}"/>
                  </a:ext>
                </a:extLst>
              </p:cNvPr>
              <p:cNvSpPr txBox="1"/>
              <p:nvPr/>
            </p:nvSpPr>
            <p:spPr>
              <a:xfrm>
                <a:off x="201262" y="1642914"/>
                <a:ext cx="1962012"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𝑛</m:t>
                          </m:r>
                          <m:r>
                            <a:rPr lang="it-IT" b="0" i="1" smtClean="0">
                              <a:latin typeface="Cambria Math" panose="02040503050406030204" pitchFamily="18" charset="0"/>
                            </a:rPr>
                            <m:t>+1</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𝑛</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𝑑</m:t>
                          </m:r>
                          <m:sSub>
                            <m:sSubPr>
                              <m:ctrlPr>
                                <a:rPr lang="it-IT"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Φ</m:t>
                              </m:r>
                            </m:e>
                            <m:sub>
                              <m:r>
                                <a:rPr lang="it-IT" b="0" i="1" smtClean="0">
                                  <a:latin typeface="Cambria Math" panose="02040503050406030204" pitchFamily="18" charset="0"/>
                                </a:rPr>
                                <m:t>𝑛</m:t>
                              </m:r>
                            </m:sub>
                          </m:sSub>
                        </m:num>
                        <m:den>
                          <m:r>
                            <a:rPr lang="it-IT" b="0" i="1" smtClean="0">
                              <a:latin typeface="Cambria Math" panose="02040503050406030204" pitchFamily="18" charset="0"/>
                            </a:rPr>
                            <m:t>𝑑</m:t>
                          </m:r>
                          <m:acc>
                            <m:accPr>
                              <m:chr m:val="̃"/>
                              <m:ctrlPr>
                                <a:rPr lang="it-IT" b="0" i="1" smtClean="0">
                                  <a:latin typeface="Cambria Math" panose="02040503050406030204" pitchFamily="18" charset="0"/>
                                </a:rPr>
                              </m:ctrlPr>
                            </m:accPr>
                            <m:e>
                              <m:r>
                                <a:rPr lang="it-IT" b="0" i="1" smtClean="0">
                                  <a:latin typeface="Cambria Math" panose="02040503050406030204" pitchFamily="18" charset="0"/>
                                </a:rPr>
                                <m:t>𝑡</m:t>
                              </m:r>
                            </m:e>
                          </m:acc>
                        </m:den>
                      </m:f>
                    </m:oMath>
                  </m:oMathPara>
                </a14:m>
                <a:endParaRPr lang="en-GB" dirty="0"/>
              </a:p>
            </p:txBody>
          </p:sp>
        </mc:Choice>
        <mc:Fallback xmlns="">
          <p:sp>
            <p:nvSpPr>
              <p:cNvPr id="3" name="CasellaDiTesto 2">
                <a:extLst>
                  <a:ext uri="{FF2B5EF4-FFF2-40B4-BE49-F238E27FC236}">
                    <a16:creationId xmlns:a16="http://schemas.microsoft.com/office/drawing/2014/main" id="{F0D9A63B-DD82-FE45-E6D2-9E1A6A33772F}"/>
                  </a:ext>
                </a:extLst>
              </p:cNvPr>
              <p:cNvSpPr txBox="1">
                <a:spLocks noRot="1" noChangeAspect="1" noMove="1" noResize="1" noEditPoints="1" noAdjustHandles="1" noChangeArrowheads="1" noChangeShapeType="1" noTextEdit="1"/>
              </p:cNvSpPr>
              <p:nvPr/>
            </p:nvSpPr>
            <p:spPr>
              <a:xfrm>
                <a:off x="201262" y="1642914"/>
                <a:ext cx="1962012" cy="52591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8CB24D6F-6BF6-CCE5-029F-32B877CDC9B5}"/>
                  </a:ext>
                </a:extLst>
              </p:cNvPr>
              <p:cNvSpPr txBox="1"/>
              <p:nvPr/>
            </p:nvSpPr>
            <p:spPr>
              <a:xfrm>
                <a:off x="2566266" y="1594695"/>
                <a:ext cx="1786964"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𝐿</m:t>
                          </m:r>
                          <m:r>
                            <a:rPr lang="it-IT" b="0" i="1" smtClean="0">
                              <a:latin typeface="Cambria Math" panose="02040503050406030204" pitchFamily="18" charset="0"/>
                            </a:rPr>
                            <m:t>,</m:t>
                          </m:r>
                          <m:r>
                            <a:rPr lang="it-IT" b="0" i="1" smtClean="0">
                              <a:latin typeface="Cambria Math" panose="02040503050406030204" pitchFamily="18" charset="0"/>
                            </a:rPr>
                            <m:t>𝑛</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𝐽</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d>
                            <m:dPr>
                              <m:ctrlPr>
                                <a:rPr lang="it-IT" b="0" i="1" smtClean="0">
                                  <a:latin typeface="Cambria Math" panose="02040503050406030204" pitchFamily="18" charset="0"/>
                                </a:rPr>
                              </m:ctrlPr>
                            </m:dPr>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it-IT" i="1">
                                          <a:latin typeface="Cambria Math" panose="02040503050406030204" pitchFamily="18" charset="0"/>
                                        </a:rPr>
                                        <m:t>𝑛</m:t>
                                      </m:r>
                                    </m:sub>
                                  </m:sSub>
                                </m:num>
                                <m:den>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rPr>
                                        <m:t>0</m:t>
                                      </m:r>
                                    </m:sub>
                                  </m:sSub>
                                </m:den>
                              </m:f>
                            </m:e>
                          </m:d>
                        </m:e>
                      </m:func>
                    </m:oMath>
                  </m:oMathPara>
                </a14:m>
                <a:endParaRPr lang="en-GB" dirty="0"/>
              </a:p>
            </p:txBody>
          </p:sp>
        </mc:Choice>
        <mc:Fallback xmlns="">
          <p:sp>
            <p:nvSpPr>
              <p:cNvPr id="4" name="CasellaDiTesto 3">
                <a:extLst>
                  <a:ext uri="{FF2B5EF4-FFF2-40B4-BE49-F238E27FC236}">
                    <a16:creationId xmlns:a16="http://schemas.microsoft.com/office/drawing/2014/main" id="{8CB24D6F-6BF6-CCE5-029F-32B877CDC9B5}"/>
                  </a:ext>
                </a:extLst>
              </p:cNvPr>
              <p:cNvSpPr txBox="1">
                <a:spLocks noRot="1" noChangeAspect="1" noMove="1" noResize="1" noEditPoints="1" noAdjustHandles="1" noChangeArrowheads="1" noChangeShapeType="1" noTextEdit="1"/>
              </p:cNvSpPr>
              <p:nvPr/>
            </p:nvSpPr>
            <p:spPr>
              <a:xfrm>
                <a:off x="2566266" y="1594695"/>
                <a:ext cx="1786964" cy="62235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C736E467-EEAC-5DD1-A5F8-452D3BEFB4EF}"/>
                  </a:ext>
                </a:extLst>
              </p:cNvPr>
              <p:cNvSpPr txBox="1"/>
              <p:nvPr/>
            </p:nvSpPr>
            <p:spPr>
              <a:xfrm>
                <a:off x="4756223" y="1594695"/>
                <a:ext cx="254544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r>
                            <a:rPr lang="it-IT" b="0" i="1" smtClean="0">
                              <a:latin typeface="Cambria Math" panose="02040503050406030204" pitchFamily="18" charset="0"/>
                            </a:rPr>
                            <m:t>𝑑</m:t>
                          </m:r>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𝐿</m:t>
                              </m:r>
                              <m:r>
                                <a:rPr lang="it-IT" i="1">
                                  <a:latin typeface="Cambria Math" panose="02040503050406030204" pitchFamily="18" charset="0"/>
                                </a:rPr>
                                <m:t>,</m:t>
                              </m:r>
                              <m:r>
                                <a:rPr lang="it-IT" i="1">
                                  <a:latin typeface="Cambria Math" panose="02040503050406030204" pitchFamily="18" charset="0"/>
                                </a:rPr>
                                <m:t>𝑛</m:t>
                              </m:r>
                            </m:sub>
                          </m:sSub>
                        </m:num>
                        <m:den>
                          <m:r>
                            <a:rPr lang="it-IT" b="0" i="1" smtClean="0">
                              <a:latin typeface="Cambria Math" panose="02040503050406030204" pitchFamily="18" charset="0"/>
                            </a:rPr>
                            <m:t>𝑑𝑡</m:t>
                          </m:r>
                        </m:den>
                      </m:f>
                      <m:r>
                        <a:rPr lang="it-IT" b="0" i="1" smtClean="0">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b="0" i="1" smtClean="0">
                                  <a:latin typeface="Cambria Math" panose="02040503050406030204" pitchFamily="18" charset="0"/>
                                </a:rPr>
                                <m:t>𝐽</m:t>
                              </m:r>
                            </m:sub>
                          </m:sSub>
                        </m:num>
                        <m:den>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rPr>
                                <m:t>0</m:t>
                              </m:r>
                            </m:sub>
                          </m:sSub>
                        </m:den>
                      </m:f>
                      <m:func>
                        <m:funcPr>
                          <m:ctrlPr>
                            <a:rPr lang="it-IT" i="1" smtClean="0">
                              <a:latin typeface="Cambria Math" panose="02040503050406030204" pitchFamily="18" charset="0"/>
                            </a:rPr>
                          </m:ctrlPr>
                        </m:funcPr>
                        <m:fName>
                          <m:r>
                            <m:rPr>
                              <m:sty m:val="p"/>
                            </m:rPr>
                            <a:rPr lang="it-IT" i="0" smtClean="0">
                              <a:latin typeface="Cambria Math" panose="02040503050406030204" pitchFamily="18" charset="0"/>
                            </a:rPr>
                            <m:t>cos</m:t>
                          </m:r>
                        </m:fName>
                        <m:e>
                          <m:d>
                            <m:dPr>
                              <m:ctrlPr>
                                <a:rPr lang="it-IT" i="1">
                                  <a:latin typeface="Cambria Math" panose="02040503050406030204" pitchFamily="18" charset="0"/>
                                </a:rPr>
                              </m:ctrlPr>
                            </m:dPr>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it-IT" i="1">
                                          <a:latin typeface="Cambria Math" panose="02040503050406030204" pitchFamily="18" charset="0"/>
                                        </a:rPr>
                                        <m:t>𝑛</m:t>
                                      </m:r>
                                    </m:sub>
                                  </m:sSub>
                                </m:num>
                                <m:den>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rPr>
                                        <m:t>0</m:t>
                                      </m:r>
                                    </m:sub>
                                  </m:sSub>
                                </m:den>
                              </m:f>
                            </m:e>
                          </m:d>
                        </m:e>
                      </m:func>
                      <m:f>
                        <m:fPr>
                          <m:ctrlPr>
                            <a:rPr lang="it-IT" i="1">
                              <a:latin typeface="Cambria Math" panose="02040503050406030204" pitchFamily="18" charset="0"/>
                            </a:rPr>
                          </m:ctrlPr>
                        </m:fPr>
                        <m:num>
                          <m:r>
                            <a:rPr lang="it-IT" i="1">
                              <a:latin typeface="Cambria Math" panose="02040503050406030204" pitchFamily="18" charset="0"/>
                            </a:rPr>
                            <m:t>𝑑</m:t>
                          </m:r>
                          <m:sSub>
                            <m:sSubPr>
                              <m:ctrlPr>
                                <a:rPr lang="it-IT"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it-IT" i="1">
                                  <a:latin typeface="Cambria Math" panose="02040503050406030204" pitchFamily="18" charset="0"/>
                                </a:rPr>
                                <m:t>𝑛</m:t>
                              </m:r>
                            </m:sub>
                          </m:sSub>
                        </m:num>
                        <m:den>
                          <m:r>
                            <a:rPr lang="it-IT" i="1">
                              <a:latin typeface="Cambria Math" panose="02040503050406030204" pitchFamily="18" charset="0"/>
                            </a:rPr>
                            <m:t>𝑑</m:t>
                          </m:r>
                          <m:acc>
                            <m:accPr>
                              <m:chr m:val="̃"/>
                              <m:ctrlPr>
                                <a:rPr lang="it-IT" i="1">
                                  <a:latin typeface="Cambria Math" panose="02040503050406030204" pitchFamily="18" charset="0"/>
                                </a:rPr>
                              </m:ctrlPr>
                            </m:accPr>
                            <m:e>
                              <m:r>
                                <a:rPr lang="it-IT" i="1">
                                  <a:latin typeface="Cambria Math" panose="02040503050406030204" pitchFamily="18" charset="0"/>
                                </a:rPr>
                                <m:t>𝑡</m:t>
                              </m:r>
                            </m:e>
                          </m:acc>
                        </m:den>
                      </m:f>
                    </m:oMath>
                  </m:oMathPara>
                </a14:m>
                <a:endParaRPr lang="en-GB" dirty="0"/>
              </a:p>
            </p:txBody>
          </p:sp>
        </mc:Choice>
        <mc:Fallback xmlns="">
          <p:sp>
            <p:nvSpPr>
              <p:cNvPr id="5" name="CasellaDiTesto 4">
                <a:extLst>
                  <a:ext uri="{FF2B5EF4-FFF2-40B4-BE49-F238E27FC236}">
                    <a16:creationId xmlns:a16="http://schemas.microsoft.com/office/drawing/2014/main" id="{C736E467-EEAC-5DD1-A5F8-452D3BEFB4EF}"/>
                  </a:ext>
                </a:extLst>
              </p:cNvPr>
              <p:cNvSpPr txBox="1">
                <a:spLocks noRot="1" noChangeAspect="1" noMove="1" noResize="1" noEditPoints="1" noAdjustHandles="1" noChangeArrowheads="1" noChangeShapeType="1" noTextEdit="1"/>
              </p:cNvSpPr>
              <p:nvPr/>
            </p:nvSpPr>
            <p:spPr>
              <a:xfrm>
                <a:off x="4756223" y="1594695"/>
                <a:ext cx="2545440" cy="62235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CF710B90-85B1-A87D-9F97-2988F8E0BC80}"/>
                  </a:ext>
                </a:extLst>
              </p:cNvPr>
              <p:cNvSpPr txBox="1"/>
              <p:nvPr/>
            </p:nvSpPr>
            <p:spPr>
              <a:xfrm>
                <a:off x="115198" y="2272796"/>
                <a:ext cx="3432671" cy="7779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r>
                            <a:rPr lang="it-IT" i="1">
                              <a:latin typeface="Cambria Math" panose="02040503050406030204" pitchFamily="18" charset="0"/>
                            </a:rPr>
                            <m:t>𝑑</m:t>
                          </m:r>
                          <m:sSub>
                            <m:sSubPr>
                              <m:ctrlPr>
                                <a:rPr lang="it-IT"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it-IT" i="1">
                                  <a:latin typeface="Cambria Math" panose="02040503050406030204" pitchFamily="18" charset="0"/>
                                </a:rPr>
                                <m:t>𝑛</m:t>
                              </m:r>
                            </m:sub>
                          </m:sSub>
                        </m:num>
                        <m:den>
                          <m:r>
                            <a:rPr lang="it-IT" i="1">
                              <a:latin typeface="Cambria Math" panose="02040503050406030204" pitchFamily="18" charset="0"/>
                            </a:rPr>
                            <m:t>𝑑</m:t>
                          </m:r>
                          <m:acc>
                            <m:accPr>
                              <m:chr m:val="̃"/>
                              <m:ctrlPr>
                                <a:rPr lang="it-IT" i="1">
                                  <a:latin typeface="Cambria Math" panose="02040503050406030204" pitchFamily="18" charset="0"/>
                                </a:rPr>
                              </m:ctrlPr>
                            </m:accPr>
                            <m:e>
                              <m:r>
                                <a:rPr lang="it-IT" i="1">
                                  <a:latin typeface="Cambria Math" panose="02040503050406030204" pitchFamily="18" charset="0"/>
                                </a:rPr>
                                <m:t>𝑡</m:t>
                              </m:r>
                            </m:e>
                          </m:acc>
                        </m:den>
                      </m:f>
                      <m:r>
                        <a:rPr lang="it-IT" b="0" i="1" smtClean="0">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rPr>
                                <m:t>0</m:t>
                              </m:r>
                            </m:sub>
                          </m:sSub>
                        </m:num>
                        <m:den>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𝐽</m:t>
                              </m:r>
                            </m:sub>
                          </m:sSub>
                        </m:den>
                      </m:f>
                      <m:sSup>
                        <m:sSupPr>
                          <m:ctrlPr>
                            <a:rPr lang="it-IT" i="1" smtClean="0">
                              <a:latin typeface="Cambria Math" panose="02040503050406030204" pitchFamily="18" charset="0"/>
                            </a:rPr>
                          </m:ctrlPr>
                        </m:sSupPr>
                        <m:e>
                          <m:d>
                            <m:dPr>
                              <m:begChr m:val="["/>
                              <m:endChr m:val="]"/>
                              <m:ctrlPr>
                                <a:rPr lang="it-IT" i="1" smtClean="0">
                                  <a:latin typeface="Cambria Math" panose="02040503050406030204" pitchFamily="18" charset="0"/>
                                </a:rPr>
                              </m:ctrlPr>
                            </m:dPr>
                            <m:e>
                              <m:r>
                                <a:rPr lang="it-IT" b="0" i="1" smtClean="0">
                                  <a:latin typeface="Cambria Math" panose="02040503050406030204" pitchFamily="18" charset="0"/>
                                </a:rPr>
                                <m:t>1−</m:t>
                              </m:r>
                              <m:func>
                                <m:funcPr>
                                  <m:ctrlPr>
                                    <a:rPr lang="it-IT" b="0" i="1" smtClean="0">
                                      <a:latin typeface="Cambria Math" panose="02040503050406030204" pitchFamily="18" charset="0"/>
                                    </a:rPr>
                                  </m:ctrlPr>
                                </m:funcPr>
                                <m:fName>
                                  <m:sSup>
                                    <m:sSupPr>
                                      <m:ctrlPr>
                                        <a:rPr lang="it-IT" b="0" i="1" smtClean="0">
                                          <a:latin typeface="Cambria Math" panose="02040503050406030204" pitchFamily="18" charset="0"/>
                                        </a:rPr>
                                      </m:ctrlPr>
                                    </m:sSupPr>
                                    <m:e>
                                      <m:r>
                                        <m:rPr>
                                          <m:sty m:val="p"/>
                                        </m:rPr>
                                        <a:rPr lang="it-IT">
                                          <a:latin typeface="Cambria Math" panose="02040503050406030204" pitchFamily="18" charset="0"/>
                                        </a:rPr>
                                        <m:t>sin</m:t>
                                      </m:r>
                                    </m:e>
                                    <m:sup>
                                      <m:r>
                                        <a:rPr lang="it-IT" b="0" i="1" smtClean="0">
                                          <a:latin typeface="Cambria Math" panose="02040503050406030204" pitchFamily="18" charset="0"/>
                                        </a:rPr>
                                        <m:t>2</m:t>
                                      </m:r>
                                    </m:sup>
                                  </m:sSup>
                                </m:fName>
                                <m:e>
                                  <m:d>
                                    <m:dPr>
                                      <m:ctrlPr>
                                        <a:rPr lang="it-IT" i="1">
                                          <a:latin typeface="Cambria Math" panose="02040503050406030204" pitchFamily="18" charset="0"/>
                                        </a:rPr>
                                      </m:ctrlPr>
                                    </m:dPr>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it-IT" i="1">
                                                  <a:latin typeface="Cambria Math" panose="02040503050406030204" pitchFamily="18" charset="0"/>
                                                </a:rPr>
                                                <m:t>𝑛</m:t>
                                              </m:r>
                                            </m:sub>
                                          </m:sSub>
                                        </m:num>
                                        <m:den>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rPr>
                                                <m:t>0</m:t>
                                              </m:r>
                                            </m:sub>
                                          </m:sSub>
                                        </m:den>
                                      </m:f>
                                    </m:e>
                                  </m:d>
                                </m:e>
                              </m:func>
                            </m:e>
                          </m:d>
                        </m:e>
                        <m:sup>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den>
                          </m:f>
                        </m:sup>
                      </m:sSup>
                      <m:f>
                        <m:fPr>
                          <m:ctrlPr>
                            <a:rPr lang="it-IT" i="1">
                              <a:latin typeface="Cambria Math" panose="02040503050406030204" pitchFamily="18" charset="0"/>
                            </a:rPr>
                          </m:ctrlPr>
                        </m:fPr>
                        <m:num>
                          <m:r>
                            <a:rPr lang="it-IT" i="1">
                              <a:latin typeface="Cambria Math" panose="02040503050406030204" pitchFamily="18" charset="0"/>
                            </a:rPr>
                            <m:t>𝑑</m:t>
                          </m:r>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𝐿</m:t>
                              </m:r>
                              <m:r>
                                <a:rPr lang="it-IT" i="1">
                                  <a:latin typeface="Cambria Math" panose="02040503050406030204" pitchFamily="18" charset="0"/>
                                </a:rPr>
                                <m:t>,</m:t>
                              </m:r>
                              <m:r>
                                <a:rPr lang="it-IT" i="1">
                                  <a:latin typeface="Cambria Math" panose="02040503050406030204" pitchFamily="18" charset="0"/>
                                </a:rPr>
                                <m:t>𝑛</m:t>
                              </m:r>
                            </m:sub>
                          </m:sSub>
                        </m:num>
                        <m:den>
                          <m:r>
                            <a:rPr lang="it-IT" i="1">
                              <a:latin typeface="Cambria Math" panose="02040503050406030204" pitchFamily="18" charset="0"/>
                            </a:rPr>
                            <m:t>𝑑𝑡</m:t>
                          </m:r>
                        </m:den>
                      </m:f>
                    </m:oMath>
                  </m:oMathPara>
                </a14:m>
                <a:endParaRPr lang="en-GB" dirty="0"/>
              </a:p>
            </p:txBody>
          </p:sp>
        </mc:Choice>
        <mc:Fallback xmlns="">
          <p:sp>
            <p:nvSpPr>
              <p:cNvPr id="6" name="CasellaDiTesto 5">
                <a:extLst>
                  <a:ext uri="{FF2B5EF4-FFF2-40B4-BE49-F238E27FC236}">
                    <a16:creationId xmlns:a16="http://schemas.microsoft.com/office/drawing/2014/main" id="{CF710B90-85B1-A87D-9F97-2988F8E0BC80}"/>
                  </a:ext>
                </a:extLst>
              </p:cNvPr>
              <p:cNvSpPr txBox="1">
                <a:spLocks noRot="1" noChangeAspect="1" noMove="1" noResize="1" noEditPoints="1" noAdjustHandles="1" noChangeArrowheads="1" noChangeShapeType="1" noTextEdit="1"/>
              </p:cNvSpPr>
              <p:nvPr/>
            </p:nvSpPr>
            <p:spPr>
              <a:xfrm>
                <a:off x="115198" y="2272796"/>
                <a:ext cx="3432671" cy="77797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ACD29C25-7AE9-AD55-A4F5-561ADD7CD6BD}"/>
                  </a:ext>
                </a:extLst>
              </p:cNvPr>
              <p:cNvSpPr txBox="1"/>
              <p:nvPr/>
            </p:nvSpPr>
            <p:spPr>
              <a:xfrm>
                <a:off x="4293711" y="2272796"/>
                <a:ext cx="3019737" cy="7779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r>
                            <a:rPr lang="it-IT" i="1">
                              <a:latin typeface="Cambria Math" panose="02040503050406030204" pitchFamily="18" charset="0"/>
                            </a:rPr>
                            <m:t>𝑑</m:t>
                          </m:r>
                          <m:sSub>
                            <m:sSubPr>
                              <m:ctrlPr>
                                <a:rPr lang="it-IT"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it-IT" i="1">
                                  <a:latin typeface="Cambria Math" panose="02040503050406030204" pitchFamily="18" charset="0"/>
                                </a:rPr>
                                <m:t>𝑛</m:t>
                              </m:r>
                            </m:sub>
                          </m:sSub>
                        </m:num>
                        <m:den>
                          <m:r>
                            <a:rPr lang="it-IT" i="1">
                              <a:latin typeface="Cambria Math" panose="02040503050406030204" pitchFamily="18" charset="0"/>
                            </a:rPr>
                            <m:t>𝑑</m:t>
                          </m:r>
                          <m:acc>
                            <m:accPr>
                              <m:chr m:val="̃"/>
                              <m:ctrlPr>
                                <a:rPr lang="it-IT" i="1">
                                  <a:latin typeface="Cambria Math" panose="02040503050406030204" pitchFamily="18" charset="0"/>
                                </a:rPr>
                              </m:ctrlPr>
                            </m:accPr>
                            <m:e>
                              <m:r>
                                <a:rPr lang="it-IT" i="1">
                                  <a:latin typeface="Cambria Math" panose="02040503050406030204" pitchFamily="18" charset="0"/>
                                </a:rPr>
                                <m:t>𝑡</m:t>
                              </m:r>
                            </m:e>
                          </m:acc>
                        </m:den>
                      </m:f>
                      <m:r>
                        <a:rPr lang="it-IT" b="0" i="1" smtClean="0">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rPr>
                                <m:t>0</m:t>
                              </m:r>
                            </m:sub>
                          </m:sSub>
                        </m:num>
                        <m:den>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𝐽</m:t>
                              </m:r>
                            </m:sub>
                          </m:sSub>
                        </m:den>
                      </m:f>
                      <m:sSup>
                        <m:sSupPr>
                          <m:ctrlPr>
                            <a:rPr lang="it-IT" i="1" smtClean="0">
                              <a:latin typeface="Cambria Math" panose="02040503050406030204" pitchFamily="18" charset="0"/>
                            </a:rPr>
                          </m:ctrlPr>
                        </m:sSupPr>
                        <m:e>
                          <m:d>
                            <m:dPr>
                              <m:begChr m:val="["/>
                              <m:endChr m:val="]"/>
                              <m:ctrlPr>
                                <a:rPr lang="it-IT" i="1" smtClean="0">
                                  <a:latin typeface="Cambria Math" panose="02040503050406030204" pitchFamily="18" charset="0"/>
                                </a:rPr>
                              </m:ctrlPr>
                            </m:dPr>
                            <m:e>
                              <m:r>
                                <a:rPr lang="it-IT" b="0" i="1" smtClean="0">
                                  <a:latin typeface="Cambria Math" panose="02040503050406030204" pitchFamily="18" charset="0"/>
                                </a:rPr>
                                <m:t>1−</m:t>
                              </m:r>
                              <m:d>
                                <m:dPr>
                                  <m:ctrlPr>
                                    <a:rPr lang="it-IT" b="0" i="1" smtClean="0">
                                      <a:latin typeface="Cambria Math" panose="02040503050406030204" pitchFamily="18" charset="0"/>
                                    </a:rPr>
                                  </m:ctrlPr>
                                </m:dPr>
                                <m:e>
                                  <m:f>
                                    <m:fPr>
                                      <m:ctrlPr>
                                        <a:rPr lang="it-IT" b="0" i="1" smtClean="0">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𝐿</m:t>
                                          </m:r>
                                          <m:r>
                                            <a:rPr lang="it-IT" i="1">
                                              <a:latin typeface="Cambria Math" panose="02040503050406030204" pitchFamily="18" charset="0"/>
                                            </a:rPr>
                                            <m:t>,</m:t>
                                          </m:r>
                                          <m:r>
                                            <a:rPr lang="it-IT" i="1">
                                              <a:latin typeface="Cambria Math" panose="02040503050406030204" pitchFamily="18" charset="0"/>
                                            </a:rPr>
                                            <m:t>𝑛</m:t>
                                          </m:r>
                                        </m:sub>
                                      </m:sSub>
                                    </m:num>
                                    <m:den>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b="0" i="1" smtClean="0">
                                              <a:latin typeface="Cambria Math" panose="02040503050406030204" pitchFamily="18" charset="0"/>
                                            </a:rPr>
                                            <m:t>𝐽</m:t>
                                          </m:r>
                                        </m:sub>
                                      </m:sSub>
                                    </m:den>
                                  </m:f>
                                </m:e>
                              </m:d>
                            </m:e>
                          </m:d>
                        </m:e>
                        <m:sup>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den>
                          </m:f>
                        </m:sup>
                      </m:sSup>
                      <m:f>
                        <m:fPr>
                          <m:ctrlPr>
                            <a:rPr lang="it-IT" i="1">
                              <a:latin typeface="Cambria Math" panose="02040503050406030204" pitchFamily="18" charset="0"/>
                            </a:rPr>
                          </m:ctrlPr>
                        </m:fPr>
                        <m:num>
                          <m:r>
                            <a:rPr lang="it-IT" i="1">
                              <a:latin typeface="Cambria Math" panose="02040503050406030204" pitchFamily="18" charset="0"/>
                            </a:rPr>
                            <m:t>𝑑</m:t>
                          </m:r>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𝐿</m:t>
                              </m:r>
                              <m:r>
                                <a:rPr lang="it-IT" i="1">
                                  <a:latin typeface="Cambria Math" panose="02040503050406030204" pitchFamily="18" charset="0"/>
                                </a:rPr>
                                <m:t>,</m:t>
                              </m:r>
                              <m:r>
                                <a:rPr lang="it-IT" i="1">
                                  <a:latin typeface="Cambria Math" panose="02040503050406030204" pitchFamily="18" charset="0"/>
                                </a:rPr>
                                <m:t>𝑛</m:t>
                              </m:r>
                            </m:sub>
                          </m:sSub>
                        </m:num>
                        <m:den>
                          <m:r>
                            <a:rPr lang="it-IT" i="1">
                              <a:latin typeface="Cambria Math" panose="02040503050406030204" pitchFamily="18" charset="0"/>
                            </a:rPr>
                            <m:t>𝑑𝑡</m:t>
                          </m:r>
                        </m:den>
                      </m:f>
                    </m:oMath>
                  </m:oMathPara>
                </a14:m>
                <a:endParaRPr lang="en-GB" dirty="0"/>
              </a:p>
            </p:txBody>
          </p:sp>
        </mc:Choice>
        <mc:Fallback xmlns="">
          <p:sp>
            <p:nvSpPr>
              <p:cNvPr id="7" name="CasellaDiTesto 6">
                <a:extLst>
                  <a:ext uri="{FF2B5EF4-FFF2-40B4-BE49-F238E27FC236}">
                    <a16:creationId xmlns:a16="http://schemas.microsoft.com/office/drawing/2014/main" id="{ACD29C25-7AE9-AD55-A4F5-561ADD7CD6BD}"/>
                  </a:ext>
                </a:extLst>
              </p:cNvPr>
              <p:cNvSpPr txBox="1">
                <a:spLocks noRot="1" noChangeAspect="1" noMove="1" noResize="1" noEditPoints="1" noAdjustHandles="1" noChangeArrowheads="1" noChangeShapeType="1" noTextEdit="1"/>
              </p:cNvSpPr>
              <p:nvPr/>
            </p:nvSpPr>
            <p:spPr>
              <a:xfrm>
                <a:off x="4293711" y="2272796"/>
                <a:ext cx="3019737" cy="77797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2122C02B-7199-19FE-77BF-302B4B001838}"/>
                  </a:ext>
                </a:extLst>
              </p:cNvPr>
              <p:cNvSpPr txBox="1"/>
              <p:nvPr/>
            </p:nvSpPr>
            <p:spPr>
              <a:xfrm>
                <a:off x="4293711" y="3091479"/>
                <a:ext cx="3071545" cy="7250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r>
                            <a:rPr lang="it-IT" i="1">
                              <a:latin typeface="Cambria Math" panose="02040503050406030204" pitchFamily="18" charset="0"/>
                            </a:rPr>
                            <m:t>𝑑</m:t>
                          </m:r>
                          <m:sSub>
                            <m:sSubPr>
                              <m:ctrlPr>
                                <a:rPr lang="it-IT"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it-IT" i="1">
                                  <a:latin typeface="Cambria Math" panose="02040503050406030204" pitchFamily="18" charset="0"/>
                                </a:rPr>
                                <m:t>𝑛</m:t>
                              </m:r>
                            </m:sub>
                          </m:sSub>
                        </m:num>
                        <m:den>
                          <m:r>
                            <a:rPr lang="it-IT" i="1">
                              <a:latin typeface="Cambria Math" panose="02040503050406030204" pitchFamily="18" charset="0"/>
                            </a:rPr>
                            <m:t>𝑑</m:t>
                          </m:r>
                          <m:acc>
                            <m:accPr>
                              <m:chr m:val="̃"/>
                              <m:ctrlPr>
                                <a:rPr lang="it-IT" i="1">
                                  <a:latin typeface="Cambria Math" panose="02040503050406030204" pitchFamily="18" charset="0"/>
                                </a:rPr>
                              </m:ctrlPr>
                            </m:accPr>
                            <m:e>
                              <m:r>
                                <a:rPr lang="it-IT" i="1">
                                  <a:latin typeface="Cambria Math" panose="02040503050406030204" pitchFamily="18" charset="0"/>
                                </a:rPr>
                                <m:t>𝑡</m:t>
                              </m:r>
                            </m:e>
                          </m:acc>
                        </m:den>
                      </m:f>
                      <m:r>
                        <a:rPr lang="it-IT" b="0" i="1" smtClean="0">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𝜑</m:t>
                              </m:r>
                            </m:e>
                            <m:sub>
                              <m:r>
                                <a:rPr lang="it-IT" i="1">
                                  <a:latin typeface="Cambria Math" panose="02040503050406030204" pitchFamily="18" charset="0"/>
                                </a:rPr>
                                <m:t>0</m:t>
                              </m:r>
                            </m:sub>
                          </m:sSub>
                        </m:num>
                        <m:den>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𝐽</m:t>
                              </m:r>
                            </m:sub>
                          </m:sSub>
                        </m:den>
                      </m:f>
                      <m:d>
                        <m:dPr>
                          <m:begChr m:val="["/>
                          <m:endChr m:val="]"/>
                          <m:ctrlPr>
                            <a:rPr lang="it-IT" i="1" smtClean="0">
                              <a:latin typeface="Cambria Math" panose="02040503050406030204" pitchFamily="18" charset="0"/>
                            </a:rPr>
                          </m:ctrlPr>
                        </m:dPr>
                        <m:e>
                          <m:r>
                            <a:rPr lang="it-IT" b="0" i="1" smtClean="0">
                              <a:latin typeface="Cambria Math" panose="02040503050406030204" pitchFamily="18" charset="0"/>
                            </a:rPr>
                            <m:t>1+</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den>
                          </m:f>
                          <m:sSup>
                            <m:sSupPr>
                              <m:ctrlPr>
                                <a:rPr lang="it-IT" b="0" i="1" smtClean="0">
                                  <a:latin typeface="Cambria Math" panose="02040503050406030204" pitchFamily="18" charset="0"/>
                                </a:rPr>
                              </m:ctrlPr>
                            </m:sSupPr>
                            <m:e>
                              <m:d>
                                <m:dPr>
                                  <m:ctrlPr>
                                    <a:rPr lang="it-IT" i="1">
                                      <a:latin typeface="Cambria Math" panose="02040503050406030204" pitchFamily="18" charset="0"/>
                                    </a:rPr>
                                  </m:ctrlPr>
                                </m:dPr>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𝐿</m:t>
                                          </m:r>
                                          <m:r>
                                            <a:rPr lang="it-IT" i="1">
                                              <a:latin typeface="Cambria Math" panose="02040503050406030204" pitchFamily="18" charset="0"/>
                                            </a:rPr>
                                            <m:t>,</m:t>
                                          </m:r>
                                          <m:r>
                                            <a:rPr lang="it-IT" i="1">
                                              <a:latin typeface="Cambria Math" panose="02040503050406030204" pitchFamily="18" charset="0"/>
                                            </a:rPr>
                                            <m:t>𝑛</m:t>
                                          </m:r>
                                        </m:sub>
                                      </m:sSub>
                                    </m:num>
                                    <m:den>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𝐽</m:t>
                                          </m:r>
                                        </m:sub>
                                      </m:sSub>
                                    </m:den>
                                  </m:f>
                                </m:e>
                              </m:d>
                            </m:e>
                            <m:sup>
                              <m:r>
                                <a:rPr lang="it-IT" b="0" i="1" smtClean="0">
                                  <a:latin typeface="Cambria Math" panose="02040503050406030204" pitchFamily="18" charset="0"/>
                                </a:rPr>
                                <m:t>2</m:t>
                              </m:r>
                            </m:sup>
                          </m:sSup>
                        </m:e>
                      </m:d>
                      <m:f>
                        <m:fPr>
                          <m:ctrlPr>
                            <a:rPr lang="it-IT" i="1">
                              <a:latin typeface="Cambria Math" panose="02040503050406030204" pitchFamily="18" charset="0"/>
                            </a:rPr>
                          </m:ctrlPr>
                        </m:fPr>
                        <m:num>
                          <m:r>
                            <a:rPr lang="it-IT" i="1">
                              <a:latin typeface="Cambria Math" panose="02040503050406030204" pitchFamily="18" charset="0"/>
                            </a:rPr>
                            <m:t>𝑑</m:t>
                          </m:r>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𝐿</m:t>
                              </m:r>
                              <m:r>
                                <a:rPr lang="it-IT" i="1">
                                  <a:latin typeface="Cambria Math" panose="02040503050406030204" pitchFamily="18" charset="0"/>
                                </a:rPr>
                                <m:t>,</m:t>
                              </m:r>
                              <m:r>
                                <a:rPr lang="it-IT" i="1">
                                  <a:latin typeface="Cambria Math" panose="02040503050406030204" pitchFamily="18" charset="0"/>
                                </a:rPr>
                                <m:t>𝑛</m:t>
                              </m:r>
                            </m:sub>
                          </m:sSub>
                        </m:num>
                        <m:den>
                          <m:r>
                            <a:rPr lang="it-IT" i="1">
                              <a:latin typeface="Cambria Math" panose="02040503050406030204" pitchFamily="18" charset="0"/>
                            </a:rPr>
                            <m:t>𝑑𝑡</m:t>
                          </m:r>
                        </m:den>
                      </m:f>
                    </m:oMath>
                  </m:oMathPara>
                </a14:m>
                <a:endParaRPr lang="en-GB" dirty="0"/>
              </a:p>
            </p:txBody>
          </p:sp>
        </mc:Choice>
        <mc:Fallback xmlns="">
          <p:sp>
            <p:nvSpPr>
              <p:cNvPr id="8" name="CasellaDiTesto 7">
                <a:extLst>
                  <a:ext uri="{FF2B5EF4-FFF2-40B4-BE49-F238E27FC236}">
                    <a16:creationId xmlns:a16="http://schemas.microsoft.com/office/drawing/2014/main" id="{2122C02B-7199-19FE-77BF-302B4B001838}"/>
                  </a:ext>
                </a:extLst>
              </p:cNvPr>
              <p:cNvSpPr txBox="1">
                <a:spLocks noRot="1" noChangeAspect="1" noMove="1" noResize="1" noEditPoints="1" noAdjustHandles="1" noChangeArrowheads="1" noChangeShapeType="1" noTextEdit="1"/>
              </p:cNvSpPr>
              <p:nvPr/>
            </p:nvSpPr>
            <p:spPr>
              <a:xfrm>
                <a:off x="4293711" y="3091479"/>
                <a:ext cx="3071545" cy="72507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1A088C70-0103-2B97-81C5-D1F5F41DAF1C}"/>
                  </a:ext>
                </a:extLst>
              </p:cNvPr>
              <p:cNvSpPr txBox="1"/>
              <p:nvPr/>
            </p:nvSpPr>
            <p:spPr>
              <a:xfrm>
                <a:off x="6803584" y="3650371"/>
                <a:ext cx="4628031" cy="7176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𝐿</m:t>
                          </m:r>
                          <m:r>
                            <a:rPr lang="it-IT" i="1">
                              <a:latin typeface="Cambria Math" panose="02040503050406030204" pitchFamily="18" charset="0"/>
                            </a:rPr>
                            <m:t>,</m:t>
                          </m:r>
                          <m:r>
                            <a:rPr lang="it-IT" i="1">
                              <a:latin typeface="Cambria Math" panose="02040503050406030204" pitchFamily="18" charset="0"/>
                            </a:rPr>
                            <m:t>𝑛</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𝐿</m:t>
                          </m:r>
                        </m:den>
                      </m:f>
                      <m:d>
                        <m:dPr>
                          <m:ctrlPr>
                            <a:rPr lang="it-IT" b="0" i="1" smtClean="0">
                              <a:latin typeface="Cambria Math" panose="02040503050406030204" pitchFamily="18" charset="0"/>
                            </a:rPr>
                          </m:ctrlPr>
                        </m:dPr>
                        <m:e>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𝜑</m:t>
                                  </m:r>
                                </m:e>
                              </m:acc>
                            </m:e>
                            <m:sub>
                              <m:r>
                                <a:rPr lang="it-IT" i="1">
                                  <a:latin typeface="Cambria Math" panose="02040503050406030204" pitchFamily="18" charset="0"/>
                                </a:rPr>
                                <m:t>𝑛</m:t>
                              </m:r>
                              <m:r>
                                <a:rPr lang="it-IT" i="1">
                                  <a:latin typeface="Cambria Math" panose="02040503050406030204" pitchFamily="18" charset="0"/>
                                </a:rPr>
                                <m:t>+1</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𝜑</m:t>
                                  </m:r>
                                </m:e>
                              </m:acc>
                            </m:e>
                            <m:sub>
                              <m:r>
                                <a:rPr lang="it-IT" i="1">
                                  <a:latin typeface="Cambria Math" panose="02040503050406030204" pitchFamily="18" charset="0"/>
                                </a:rPr>
                                <m:t>𝑛</m:t>
                              </m:r>
                            </m:sub>
                          </m:sSub>
                        </m:e>
                      </m:d>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𝜑</m:t>
                              </m:r>
                            </m:e>
                            <m:sub>
                              <m:r>
                                <a:rPr lang="it-IT" b="0" i="1" smtClean="0">
                                  <a:latin typeface="Cambria Math" panose="02040503050406030204" pitchFamily="18" charset="0"/>
                                </a:rPr>
                                <m:t>0</m:t>
                              </m:r>
                            </m:sub>
                          </m:sSub>
                        </m:num>
                        <m:den>
                          <m:r>
                            <a:rPr lang="it-IT" b="0" i="1" smtClean="0">
                              <a:latin typeface="Cambria Math" panose="02040503050406030204" pitchFamily="18" charset="0"/>
                            </a:rPr>
                            <m:t>6</m:t>
                          </m:r>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𝐼</m:t>
                              </m:r>
                            </m:e>
                            <m:sub>
                              <m:r>
                                <a:rPr lang="it-IT" b="0" i="1" smtClean="0">
                                  <a:latin typeface="Cambria Math" panose="02040503050406030204" pitchFamily="18" charset="0"/>
                                </a:rPr>
                                <m:t>𝐽</m:t>
                              </m:r>
                            </m:sub>
                            <m:sup>
                              <m:r>
                                <a:rPr lang="it-IT" b="0" i="1" smtClean="0">
                                  <a:latin typeface="Cambria Math" panose="02040503050406030204" pitchFamily="18" charset="0"/>
                                </a:rPr>
                                <m:t>3</m:t>
                              </m:r>
                            </m:sup>
                          </m:sSubSup>
                          <m:sSup>
                            <m:sSupPr>
                              <m:ctrlPr>
                                <a:rPr lang="it-IT" b="0" i="1" smtClean="0">
                                  <a:latin typeface="Cambria Math" panose="02040503050406030204" pitchFamily="18" charset="0"/>
                                </a:rPr>
                              </m:ctrlPr>
                            </m:sSupPr>
                            <m:e>
                              <m:r>
                                <a:rPr lang="it-IT" b="0" i="1" smtClean="0">
                                  <a:latin typeface="Cambria Math" panose="02040503050406030204" pitchFamily="18" charset="0"/>
                                </a:rPr>
                                <m:t>𝐿</m:t>
                              </m:r>
                            </m:e>
                            <m:sup>
                              <m:r>
                                <a:rPr lang="it-IT" b="0" i="1" smtClean="0">
                                  <a:latin typeface="Cambria Math" panose="02040503050406030204" pitchFamily="18" charset="0"/>
                                </a:rPr>
                                <m:t>4</m:t>
                              </m:r>
                            </m:sup>
                          </m:sSup>
                        </m:den>
                      </m:f>
                      <m:sSup>
                        <m:sSupPr>
                          <m:ctrlPr>
                            <a:rPr lang="it-IT" b="0" i="1" smtClean="0">
                              <a:latin typeface="Cambria Math" panose="02040503050406030204" pitchFamily="18" charset="0"/>
                            </a:rPr>
                          </m:ctrlPr>
                        </m:sSupPr>
                        <m:e>
                          <m:d>
                            <m:dPr>
                              <m:ctrlPr>
                                <a:rPr lang="it-IT" i="1">
                                  <a:latin typeface="Cambria Math" panose="02040503050406030204" pitchFamily="18" charset="0"/>
                                </a:rPr>
                              </m:ctrlPr>
                            </m:dPr>
                            <m:e>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𝜑</m:t>
                                      </m:r>
                                    </m:e>
                                  </m:acc>
                                </m:e>
                                <m:sub>
                                  <m:r>
                                    <a:rPr lang="it-IT" i="1">
                                      <a:latin typeface="Cambria Math" panose="02040503050406030204" pitchFamily="18" charset="0"/>
                                    </a:rPr>
                                    <m:t>𝑛</m:t>
                                  </m:r>
                                  <m:r>
                                    <a:rPr lang="it-IT" i="1">
                                      <a:latin typeface="Cambria Math" panose="02040503050406030204" pitchFamily="18" charset="0"/>
                                    </a:rPr>
                                    <m:t>+1</m:t>
                                  </m:r>
                                </m:sub>
                              </m:sSub>
                              <m:r>
                                <a:rPr lang="it-IT" i="1">
                                  <a:latin typeface="Cambria Math" panose="02040503050406030204" pitchFamily="18" charset="0"/>
                                </a:rPr>
                                <m:t>−</m:t>
                              </m:r>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𝜑</m:t>
                                      </m:r>
                                    </m:e>
                                  </m:acc>
                                </m:e>
                                <m:sub>
                                  <m:r>
                                    <a:rPr lang="it-IT" i="1">
                                      <a:latin typeface="Cambria Math" panose="02040503050406030204" pitchFamily="18" charset="0"/>
                                    </a:rPr>
                                    <m:t>𝑛</m:t>
                                  </m:r>
                                </m:sub>
                              </m:sSub>
                            </m:e>
                          </m:d>
                        </m:e>
                        <m:sup>
                          <m:r>
                            <a:rPr lang="it-IT" b="0" i="1" smtClean="0">
                              <a:latin typeface="Cambria Math" panose="02040503050406030204" pitchFamily="18" charset="0"/>
                            </a:rPr>
                            <m:t>3</m:t>
                          </m:r>
                        </m:sup>
                      </m:sSup>
                    </m:oMath>
                  </m:oMathPara>
                </a14:m>
                <a:endParaRPr lang="en-GB" dirty="0"/>
              </a:p>
            </p:txBody>
          </p:sp>
        </mc:Choice>
        <mc:Fallback xmlns="">
          <p:sp>
            <p:nvSpPr>
              <p:cNvPr id="12" name="CasellaDiTesto 11">
                <a:extLst>
                  <a:ext uri="{FF2B5EF4-FFF2-40B4-BE49-F238E27FC236}">
                    <a16:creationId xmlns:a16="http://schemas.microsoft.com/office/drawing/2014/main" id="{1A088C70-0103-2B97-81C5-D1F5F41DAF1C}"/>
                  </a:ext>
                </a:extLst>
              </p:cNvPr>
              <p:cNvSpPr txBox="1">
                <a:spLocks noRot="1" noChangeAspect="1" noMove="1" noResize="1" noEditPoints="1" noAdjustHandles="1" noChangeArrowheads="1" noChangeShapeType="1" noTextEdit="1"/>
              </p:cNvSpPr>
              <p:nvPr/>
            </p:nvSpPr>
            <p:spPr>
              <a:xfrm>
                <a:off x="6803584" y="3650371"/>
                <a:ext cx="4628031" cy="7176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 name="CasellaDiTesto 14">
                <a:extLst>
                  <a:ext uri="{FF2B5EF4-FFF2-40B4-BE49-F238E27FC236}">
                    <a16:creationId xmlns:a16="http://schemas.microsoft.com/office/drawing/2014/main" id="{736A55E6-CD66-5DB8-B302-F2DBAD69CA7D}"/>
                  </a:ext>
                </a:extLst>
              </p:cNvPr>
              <p:cNvSpPr txBox="1"/>
              <p:nvPr/>
            </p:nvSpPr>
            <p:spPr>
              <a:xfrm>
                <a:off x="2476325" y="4895834"/>
                <a:ext cx="6104964" cy="4131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it-IT" i="1" smtClean="0">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𝜑</m:t>
                          </m:r>
                        </m:e>
                      </m:acc>
                      <m:d>
                        <m:dPr>
                          <m:ctrlPr>
                            <a:rPr lang="it-IT" i="1" smtClean="0">
                              <a:latin typeface="Cambria Math" panose="02040503050406030204" pitchFamily="18" charset="0"/>
                              <a:ea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𝑥</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𝑡</m:t>
                          </m:r>
                        </m:e>
                      </m:d>
                      <m:r>
                        <a:rPr lang="it-IT" b="0" i="1" smtClean="0">
                          <a:latin typeface="Cambria Math" panose="02040503050406030204" pitchFamily="18" charset="0"/>
                          <a:ea typeface="Cambria Math" panose="02040503050406030204" pitchFamily="18" charset="0"/>
                        </a:rPr>
                        <m:t>=</m:t>
                      </m:r>
                      <m:d>
                        <m:dPr>
                          <m:begChr m:val="["/>
                          <m:endChr m:val="]"/>
                          <m:ctrlPr>
                            <a:rPr lang="it-IT" i="1" smtClean="0">
                              <a:latin typeface="Cambria Math" panose="02040503050406030204" pitchFamily="18" charset="0"/>
                              <a:ea typeface="Cambria Math" panose="02040503050406030204" pitchFamily="18" charset="0"/>
                            </a:rPr>
                          </m:ctrlPr>
                        </m:dPr>
                        <m:e>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𝐴</m:t>
                                  </m:r>
                                </m:e>
                              </m:acc>
                            </m:e>
                            <m:sub>
                              <m:r>
                                <a:rPr lang="it-IT" i="1">
                                  <a:latin typeface="Cambria Math" panose="02040503050406030204" pitchFamily="18" charset="0"/>
                                </a:rPr>
                                <m:t>𝑝</m:t>
                              </m:r>
                            </m:sub>
                          </m:sSub>
                          <m:d>
                            <m:dPr>
                              <m:ctrlPr>
                                <a:rPr lang="it-IT" i="1">
                                  <a:latin typeface="Cambria Math" panose="02040503050406030204" pitchFamily="18" charset="0"/>
                                </a:rPr>
                              </m:ctrlPr>
                            </m:dPr>
                            <m:e>
                              <m:r>
                                <a:rPr lang="it-IT" i="1">
                                  <a:latin typeface="Cambria Math" panose="02040503050406030204" pitchFamily="18" charset="0"/>
                                </a:rPr>
                                <m:t>𝑥</m:t>
                              </m:r>
                            </m:e>
                          </m:d>
                          <m:sSup>
                            <m:sSupPr>
                              <m:ctrlPr>
                                <a:rPr lang="it-IT" i="1">
                                  <a:latin typeface="Cambria Math" panose="02040503050406030204" pitchFamily="18" charset="0"/>
                                </a:rPr>
                              </m:ctrlPr>
                            </m:sSupPr>
                            <m:e>
                              <m:r>
                                <a:rPr lang="it-IT" i="1">
                                  <a:latin typeface="Cambria Math" panose="02040503050406030204" pitchFamily="18" charset="0"/>
                                </a:rPr>
                                <m:t>𝑒</m:t>
                              </m:r>
                            </m:e>
                            <m:sup>
                              <m:r>
                                <a:rPr lang="it-IT" i="1">
                                  <a:latin typeface="Cambria Math" panose="02040503050406030204" pitchFamily="18" charset="0"/>
                                </a:rPr>
                                <m:t>𝑖</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𝜓</m:t>
                                  </m:r>
                                </m:e>
                                <m:sub>
                                  <m:r>
                                    <a:rPr lang="it-IT" i="1">
                                      <a:latin typeface="Cambria Math" panose="02040503050406030204" pitchFamily="18" charset="0"/>
                                    </a:rPr>
                                    <m:t>𝑝</m:t>
                                  </m:r>
                                </m:sub>
                              </m:sSub>
                            </m:sup>
                          </m:sSup>
                          <m:r>
                            <a:rPr lang="it-IT" b="0" i="1" smtClean="0">
                              <a:latin typeface="Cambria Math" panose="02040503050406030204" pitchFamily="18" charset="0"/>
                            </a:rPr>
                            <m:t>+</m:t>
                          </m:r>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𝐴</m:t>
                                  </m:r>
                                </m:e>
                              </m:acc>
                            </m:e>
                            <m:sub>
                              <m:r>
                                <a:rPr lang="it-IT" b="0" i="1" smtClean="0">
                                  <a:latin typeface="Cambria Math" panose="02040503050406030204" pitchFamily="18" charset="0"/>
                                </a:rPr>
                                <m:t>𝑠</m:t>
                              </m:r>
                            </m:sub>
                          </m:sSub>
                          <m:d>
                            <m:dPr>
                              <m:ctrlPr>
                                <a:rPr lang="it-IT" i="1">
                                  <a:latin typeface="Cambria Math" panose="02040503050406030204" pitchFamily="18" charset="0"/>
                                </a:rPr>
                              </m:ctrlPr>
                            </m:dPr>
                            <m:e>
                              <m:r>
                                <a:rPr lang="it-IT" i="1">
                                  <a:latin typeface="Cambria Math" panose="02040503050406030204" pitchFamily="18" charset="0"/>
                                </a:rPr>
                                <m:t>𝑥</m:t>
                              </m:r>
                            </m:e>
                          </m:d>
                          <m:sSup>
                            <m:sSupPr>
                              <m:ctrlPr>
                                <a:rPr lang="it-IT" i="1">
                                  <a:latin typeface="Cambria Math" panose="02040503050406030204" pitchFamily="18" charset="0"/>
                                </a:rPr>
                              </m:ctrlPr>
                            </m:sSupPr>
                            <m:e>
                              <m:r>
                                <a:rPr lang="it-IT" i="1">
                                  <a:latin typeface="Cambria Math" panose="02040503050406030204" pitchFamily="18" charset="0"/>
                                </a:rPr>
                                <m:t>𝑒</m:t>
                              </m:r>
                            </m:e>
                            <m:sup>
                              <m:r>
                                <a:rPr lang="it-IT" i="1">
                                  <a:latin typeface="Cambria Math" panose="02040503050406030204" pitchFamily="18" charset="0"/>
                                </a:rPr>
                                <m:t>𝑖</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𝜓</m:t>
                                  </m:r>
                                </m:e>
                                <m:sub>
                                  <m:r>
                                    <a:rPr lang="it-IT" b="0" i="1" smtClean="0">
                                      <a:latin typeface="Cambria Math" panose="02040503050406030204" pitchFamily="18" charset="0"/>
                                      <a:ea typeface="Cambria Math" panose="02040503050406030204" pitchFamily="18" charset="0"/>
                                    </a:rPr>
                                    <m:t>𝑠</m:t>
                                  </m:r>
                                </m:sub>
                              </m:sSub>
                            </m:sup>
                          </m:sSup>
                          <m:r>
                            <a:rPr lang="it-IT" b="0" i="1" smtClean="0">
                              <a:latin typeface="Cambria Math" panose="02040503050406030204" pitchFamily="18" charset="0"/>
                            </a:rPr>
                            <m:t>+</m:t>
                          </m:r>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ea typeface="Cambria Math" panose="02040503050406030204" pitchFamily="18" charset="0"/>
                                    </a:rPr>
                                    <m:t>𝐴</m:t>
                                  </m:r>
                                </m:e>
                              </m:acc>
                            </m:e>
                            <m:sub>
                              <m:r>
                                <a:rPr lang="it-IT" b="0" i="1" smtClean="0">
                                  <a:latin typeface="Cambria Math" panose="02040503050406030204" pitchFamily="18" charset="0"/>
                                </a:rPr>
                                <m:t>𝑖</m:t>
                              </m:r>
                            </m:sub>
                          </m:sSub>
                          <m:d>
                            <m:dPr>
                              <m:ctrlPr>
                                <a:rPr lang="it-IT" i="1">
                                  <a:latin typeface="Cambria Math" panose="02040503050406030204" pitchFamily="18" charset="0"/>
                                </a:rPr>
                              </m:ctrlPr>
                            </m:dPr>
                            <m:e>
                              <m:r>
                                <a:rPr lang="it-IT" i="1">
                                  <a:latin typeface="Cambria Math" panose="02040503050406030204" pitchFamily="18" charset="0"/>
                                </a:rPr>
                                <m:t>𝑥</m:t>
                              </m:r>
                            </m:e>
                          </m:d>
                          <m:sSup>
                            <m:sSupPr>
                              <m:ctrlPr>
                                <a:rPr lang="it-IT" i="1">
                                  <a:latin typeface="Cambria Math" panose="02040503050406030204" pitchFamily="18" charset="0"/>
                                </a:rPr>
                              </m:ctrlPr>
                            </m:sSupPr>
                            <m:e>
                              <m:r>
                                <a:rPr lang="it-IT" i="1">
                                  <a:latin typeface="Cambria Math" panose="02040503050406030204" pitchFamily="18" charset="0"/>
                                </a:rPr>
                                <m:t>𝑒</m:t>
                              </m:r>
                            </m:e>
                            <m:sup>
                              <m:r>
                                <a:rPr lang="it-IT" i="1">
                                  <a:latin typeface="Cambria Math" panose="02040503050406030204" pitchFamily="18" charset="0"/>
                                </a:rPr>
                                <m:t>𝑖</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𝜓</m:t>
                                  </m:r>
                                </m:e>
                                <m:sub>
                                  <m:r>
                                    <a:rPr lang="it-IT" b="0" i="1" smtClean="0">
                                      <a:latin typeface="Cambria Math" panose="02040503050406030204" pitchFamily="18" charset="0"/>
                                    </a:rPr>
                                    <m:t>𝑖</m:t>
                                  </m:r>
                                </m:sub>
                              </m:sSub>
                            </m:sup>
                          </m:sSup>
                          <m:r>
                            <a:rPr lang="it-IT" b="0" i="1" smtClean="0">
                              <a:latin typeface="Cambria Math" panose="02040503050406030204" pitchFamily="18" charset="0"/>
                            </a:rPr>
                            <m:t>+</m:t>
                          </m:r>
                          <m:r>
                            <m:rPr>
                              <m:sty m:val="p"/>
                            </m:rPr>
                            <a:rPr lang="it-IT" b="0" i="0" smtClean="0">
                              <a:latin typeface="Cambria Math" panose="02040503050406030204" pitchFamily="18" charset="0"/>
                            </a:rPr>
                            <m:t>c</m:t>
                          </m:r>
                          <m:r>
                            <a:rPr lang="it-IT" b="0" i="0" smtClean="0">
                              <a:latin typeface="Cambria Math" panose="02040503050406030204" pitchFamily="18" charset="0"/>
                            </a:rPr>
                            <m:t>.</m:t>
                          </m:r>
                          <m:r>
                            <m:rPr>
                              <m:sty m:val="p"/>
                            </m:rPr>
                            <a:rPr lang="it-IT" b="0" i="0" smtClean="0">
                              <a:latin typeface="Cambria Math" panose="02040503050406030204" pitchFamily="18" charset="0"/>
                            </a:rPr>
                            <m:t>c</m:t>
                          </m:r>
                          <m:r>
                            <a:rPr lang="it-IT" b="0" i="0" smtClean="0">
                              <a:latin typeface="Cambria Math" panose="02040503050406030204" pitchFamily="18" charset="0"/>
                            </a:rPr>
                            <m:t>.</m:t>
                          </m:r>
                        </m:e>
                      </m:d>
                      <m:r>
                        <a:rPr lang="it-IT" b="0" i="1" smtClean="0">
                          <a:latin typeface="Cambria Math" panose="02040503050406030204" pitchFamily="18" charset="0"/>
                          <a:ea typeface="Cambria Math" panose="02040503050406030204" pitchFamily="18" charset="0"/>
                        </a:rPr>
                        <m:t>/2</m:t>
                      </m:r>
                    </m:oMath>
                  </m:oMathPara>
                </a14:m>
                <a:endParaRPr lang="en-GB" dirty="0"/>
              </a:p>
            </p:txBody>
          </p:sp>
        </mc:Choice>
        <mc:Fallback>
          <p:sp>
            <p:nvSpPr>
              <p:cNvPr id="15" name="CasellaDiTesto 14">
                <a:extLst>
                  <a:ext uri="{FF2B5EF4-FFF2-40B4-BE49-F238E27FC236}">
                    <a16:creationId xmlns:a16="http://schemas.microsoft.com/office/drawing/2014/main" id="{736A55E6-CD66-5DB8-B302-F2DBAD69CA7D}"/>
                  </a:ext>
                </a:extLst>
              </p:cNvPr>
              <p:cNvSpPr txBox="1">
                <a:spLocks noRot="1" noChangeAspect="1" noMove="1" noResize="1" noEditPoints="1" noAdjustHandles="1" noChangeArrowheads="1" noChangeShapeType="1" noTextEdit="1"/>
              </p:cNvSpPr>
              <p:nvPr/>
            </p:nvSpPr>
            <p:spPr>
              <a:xfrm>
                <a:off x="2476325" y="4895834"/>
                <a:ext cx="6104964" cy="413190"/>
              </a:xfrm>
              <a:prstGeom prst="rect">
                <a:avLst/>
              </a:prstGeom>
              <a:blipFill>
                <a:blip r:embed="rId13"/>
                <a:stretch>
                  <a:fillRect b="-7353"/>
                </a:stretch>
              </a:blipFill>
            </p:spPr>
            <p:txBody>
              <a:bodyPr/>
              <a:lstStyle/>
              <a:p>
                <a:r>
                  <a:rPr lang="en-GB">
                    <a:noFill/>
                  </a:rPr>
                  <a:t> </a:t>
                </a:r>
              </a:p>
            </p:txBody>
          </p:sp>
        </mc:Fallback>
      </mc:AlternateContent>
    </p:spTree>
    <p:extLst>
      <p:ext uri="{BB962C8B-B14F-4D97-AF65-F5344CB8AC3E}">
        <p14:creationId xmlns:p14="http://schemas.microsoft.com/office/powerpoint/2010/main" val="12554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6</a:t>
            </a:fld>
            <a:endParaRPr lang="it-IT"/>
          </a:p>
        </p:txBody>
      </p:sp>
      <p:sp>
        <p:nvSpPr>
          <p:cNvPr id="9" name="Titolo 1">
            <a:extLst>
              <a:ext uri="{FF2B5EF4-FFF2-40B4-BE49-F238E27FC236}">
                <a16:creationId xmlns:a16="http://schemas.microsoft.com/office/drawing/2014/main" id="{087D9649-DB12-2DB0-4E93-5DB3F6B142A4}"/>
              </a:ext>
            </a:extLst>
          </p:cNvPr>
          <p:cNvSpPr txBox="1">
            <a:spLocks/>
          </p:cNvSpPr>
          <p:nvPr/>
        </p:nvSpPr>
        <p:spPr>
          <a:xfrm>
            <a:off x="762239" y="271"/>
            <a:ext cx="9930862"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State of the art: the amplification mechanisms</a:t>
            </a:r>
          </a:p>
        </p:txBody>
      </p:sp>
      <p:sp>
        <p:nvSpPr>
          <p:cNvPr id="11" name="CasellaDiTesto 10">
            <a:extLst>
              <a:ext uri="{FF2B5EF4-FFF2-40B4-BE49-F238E27FC236}">
                <a16:creationId xmlns:a16="http://schemas.microsoft.com/office/drawing/2014/main" id="{7D12C92A-5B68-A112-5942-EBFDA9E1FC1E}"/>
              </a:ext>
            </a:extLst>
          </p:cNvPr>
          <p:cNvSpPr txBox="1"/>
          <p:nvPr/>
        </p:nvSpPr>
        <p:spPr>
          <a:xfrm>
            <a:off x="-1" y="6240779"/>
            <a:ext cx="11985523" cy="523220"/>
          </a:xfrm>
          <a:prstGeom prst="rect">
            <a:avLst/>
          </a:prstGeom>
          <a:noFill/>
        </p:spPr>
        <p:txBody>
          <a:bodyPr wrap="square">
            <a:spAutoFit/>
          </a:bodyPr>
          <a:lstStyle/>
          <a:p>
            <a:r>
              <a:rPr lang="en-GB" sz="1400" dirty="0" err="1"/>
              <a:t>Zorin</a:t>
            </a:r>
            <a:r>
              <a:rPr lang="en-GB" sz="1400" dirty="0"/>
              <a:t>, </a:t>
            </a:r>
            <a:r>
              <a:rPr lang="en-GB" sz="1400" dirty="0" err="1"/>
              <a:t>PRAppl</a:t>
            </a:r>
            <a:r>
              <a:rPr lang="en-GB" sz="1400" dirty="0"/>
              <a:t>. </a:t>
            </a:r>
            <a:r>
              <a:rPr lang="en-GB" sz="1400" b="1" dirty="0"/>
              <a:t>6</a:t>
            </a:r>
            <a:r>
              <a:rPr lang="en-GB" sz="1400" dirty="0"/>
              <a:t>, 034006 (2016)					</a:t>
            </a:r>
            <a:r>
              <a:rPr lang="en-GB" sz="1400" dirty="0" err="1"/>
              <a:t>Yaakoby</a:t>
            </a:r>
            <a:r>
              <a:rPr lang="en-GB" sz="1400" dirty="0"/>
              <a:t>, </a:t>
            </a:r>
            <a:r>
              <a:rPr lang="en-GB" sz="1400" i="1" dirty="0"/>
              <a:t>et al.</a:t>
            </a:r>
            <a:r>
              <a:rPr lang="en-GB" sz="1400" dirty="0"/>
              <a:t>, PRB </a:t>
            </a:r>
            <a:r>
              <a:rPr lang="en-GB" sz="1400" b="1" dirty="0"/>
              <a:t>87</a:t>
            </a:r>
            <a:r>
              <a:rPr lang="en-GB" sz="1400" dirty="0"/>
              <a:t>, 144301 (2013)</a:t>
            </a:r>
          </a:p>
          <a:p>
            <a:r>
              <a:rPr lang="en-GB" sz="1400" dirty="0" err="1"/>
              <a:t>Zorin</a:t>
            </a:r>
            <a:r>
              <a:rPr lang="en-GB" sz="1400" dirty="0"/>
              <a:t>, </a:t>
            </a:r>
            <a:r>
              <a:rPr lang="en-GB" sz="1400" dirty="0" err="1"/>
              <a:t>PRAppl</a:t>
            </a:r>
            <a:r>
              <a:rPr lang="en-GB" sz="1400" dirty="0"/>
              <a:t>. </a:t>
            </a:r>
            <a:r>
              <a:rPr lang="en-GB" sz="1400" b="1" dirty="0"/>
              <a:t>12</a:t>
            </a:r>
            <a:r>
              <a:rPr lang="en-GB" sz="1400" dirty="0"/>
              <a:t>, 044051 (2019)</a:t>
            </a:r>
          </a:p>
        </p:txBody>
      </p:sp>
      <p:pic>
        <p:nvPicPr>
          <p:cNvPr id="13" name="Immagine 12">
            <a:extLst>
              <a:ext uri="{FF2B5EF4-FFF2-40B4-BE49-F238E27FC236}">
                <a16:creationId xmlns:a16="http://schemas.microsoft.com/office/drawing/2014/main" id="{12FD73DB-ADCD-A452-17CC-8D6F308AD4BE}"/>
              </a:ext>
            </a:extLst>
          </p:cNvPr>
          <p:cNvPicPr>
            <a:picLocks noChangeAspect="1"/>
          </p:cNvPicPr>
          <p:nvPr/>
        </p:nvPicPr>
        <p:blipFill rotWithShape="1">
          <a:blip r:embed="rId3">
            <a:clrChange>
              <a:clrFrom>
                <a:srgbClr val="FFFFFF"/>
              </a:clrFrom>
              <a:clrTo>
                <a:srgbClr val="FFFFFF">
                  <a:alpha val="0"/>
                </a:srgbClr>
              </a:clrTo>
            </a:clrChange>
          </a:blip>
          <a:srcRect l="2230" t="-1" r="1878" b="8946"/>
          <a:stretch/>
        </p:blipFill>
        <p:spPr>
          <a:xfrm>
            <a:off x="6373586" y="1649577"/>
            <a:ext cx="3902528" cy="2063904"/>
          </a:xfrm>
          <a:prstGeom prst="rect">
            <a:avLst/>
          </a:prstGeom>
          <a:effectLst/>
        </p:spPr>
      </p:pic>
      <p:pic>
        <p:nvPicPr>
          <p:cNvPr id="4" name="Immagine 3">
            <a:extLst>
              <a:ext uri="{FF2B5EF4-FFF2-40B4-BE49-F238E27FC236}">
                <a16:creationId xmlns:a16="http://schemas.microsoft.com/office/drawing/2014/main" id="{27C755EF-DA77-7F88-CFC6-57ED45AE6371}"/>
              </a:ext>
            </a:extLst>
          </p:cNvPr>
          <p:cNvPicPr>
            <a:picLocks noChangeAspect="1"/>
          </p:cNvPicPr>
          <p:nvPr/>
        </p:nvPicPr>
        <p:blipFill rotWithShape="1">
          <a:blip r:embed="rId4">
            <a:clrChange>
              <a:clrFrom>
                <a:srgbClr val="FFFFFF"/>
              </a:clrFrom>
              <a:clrTo>
                <a:srgbClr val="FFFFFF">
                  <a:alpha val="0"/>
                </a:srgbClr>
              </a:clrTo>
            </a:clrChange>
          </a:blip>
          <a:srcRect l="9081" r="1535" b="58831"/>
          <a:stretch/>
        </p:blipFill>
        <p:spPr>
          <a:xfrm>
            <a:off x="357483" y="1550925"/>
            <a:ext cx="4769688" cy="2125396"/>
          </a:xfrm>
          <a:prstGeom prst="rect">
            <a:avLst/>
          </a:prstGeom>
        </p:spPr>
      </p:pic>
      <p:sp>
        <p:nvSpPr>
          <p:cNvPr id="17" name="CasellaDiTesto 16">
            <a:extLst>
              <a:ext uri="{FF2B5EF4-FFF2-40B4-BE49-F238E27FC236}">
                <a16:creationId xmlns:a16="http://schemas.microsoft.com/office/drawing/2014/main" id="{089F2013-9C43-8571-318E-634034FE5E9D}"/>
              </a:ext>
            </a:extLst>
          </p:cNvPr>
          <p:cNvSpPr txBox="1"/>
          <p:nvPr/>
        </p:nvSpPr>
        <p:spPr>
          <a:xfrm>
            <a:off x="200906" y="1145226"/>
            <a:ext cx="5497449" cy="414857"/>
          </a:xfrm>
          <a:prstGeom prst="rect">
            <a:avLst/>
          </a:prstGeom>
          <a:noFill/>
        </p:spPr>
        <p:txBody>
          <a:bodyPr wrap="square">
            <a:spAutoFit/>
          </a:bodyPr>
          <a:lstStyle/>
          <a:p>
            <a:pPr algn="just">
              <a:lnSpc>
                <a:spcPct val="150000"/>
              </a:lnSpc>
            </a:pPr>
            <a:r>
              <a:rPr lang="it-IT" sz="1600" dirty="0"/>
              <a:t>Two </a:t>
            </a:r>
            <a:r>
              <a:rPr lang="it-IT" sz="1600" dirty="0" err="1"/>
              <a:t>different</a:t>
            </a:r>
            <a:r>
              <a:rPr lang="it-IT" sz="1600" dirty="0"/>
              <a:t> operative </a:t>
            </a:r>
            <a:r>
              <a:rPr lang="it-IT" sz="1600" dirty="0" err="1"/>
              <a:t>modes</a:t>
            </a:r>
            <a:r>
              <a:rPr lang="it-IT" sz="1600" dirty="0"/>
              <a:t>:</a:t>
            </a:r>
            <a:endParaRPr lang="en-GB" sz="1600" dirty="0"/>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50BCCF93-B331-70CF-1000-E976B153196D}"/>
                  </a:ext>
                </a:extLst>
              </p:cNvPr>
              <p:cNvSpPr txBox="1"/>
              <p:nvPr/>
            </p:nvSpPr>
            <p:spPr>
              <a:xfrm>
                <a:off x="7141096" y="3804519"/>
                <a:ext cx="2736000" cy="880754"/>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rtlCol="0">
                <a:spAutoFit/>
              </a:bodyPr>
              <a:lstStyle/>
              <a:p>
                <a:pPr algn="ctr"/>
                <a:r>
                  <a:rPr lang="it-IT" sz="1600" dirty="0"/>
                  <a:t>4-Wave Mixing (4WM)</a:t>
                </a:r>
              </a:p>
              <a:p>
                <a:pPr algn="ct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2</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𝜔</m:t>
                          </m:r>
                        </m:e>
                        <m:sub>
                          <m:r>
                            <a:rPr lang="it-IT" sz="1600" b="0" i="1" smtClean="0">
                              <a:latin typeface="Cambria Math" panose="02040503050406030204" pitchFamily="18" charset="0"/>
                            </a:rPr>
                            <m:t>𝑝</m:t>
                          </m:r>
                        </m:sub>
                      </m:sSub>
                      <m:r>
                        <a:rPr lang="it-IT" sz="1600" b="0" i="1" smtClean="0">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𝜔</m:t>
                          </m:r>
                        </m:e>
                        <m:sub>
                          <m:r>
                            <a:rPr lang="it-IT" sz="1600" b="0" i="1" smtClean="0">
                              <a:latin typeface="Cambria Math" panose="02040503050406030204" pitchFamily="18" charset="0"/>
                              <a:ea typeface="Cambria Math" panose="02040503050406030204" pitchFamily="18" charset="0"/>
                            </a:rPr>
                            <m:t>𝑠</m:t>
                          </m:r>
                        </m:sub>
                      </m:sSub>
                      <m:r>
                        <a:rPr lang="it-IT" sz="1600" b="0" i="1" smtClean="0">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𝜔</m:t>
                          </m:r>
                        </m:e>
                        <m:sub>
                          <m:r>
                            <a:rPr lang="it-IT" sz="1600" b="0" i="1" smtClean="0">
                              <a:latin typeface="Cambria Math" panose="02040503050406030204" pitchFamily="18" charset="0"/>
                              <a:ea typeface="Cambria Math" panose="02040503050406030204" pitchFamily="18" charset="0"/>
                            </a:rPr>
                            <m:t>𝑖</m:t>
                          </m:r>
                        </m:sub>
                      </m:sSub>
                    </m:oMath>
                  </m:oMathPara>
                </a14:m>
                <a:endParaRPr lang="it-IT" sz="1600" dirty="0"/>
              </a:p>
              <a:p>
                <a:pPr algn="ctr"/>
                <a:r>
                  <a:rPr lang="it-IT" sz="1600" dirty="0" err="1"/>
                  <a:t>unbiased</a:t>
                </a:r>
                <a:r>
                  <a:rPr lang="it-IT" sz="1600" dirty="0"/>
                  <a:t> transmission line</a:t>
                </a:r>
                <a:endParaRPr lang="en-GB" sz="1600" dirty="0"/>
              </a:p>
            </p:txBody>
          </p:sp>
        </mc:Choice>
        <mc:Fallback xmlns="">
          <p:sp>
            <p:nvSpPr>
              <p:cNvPr id="18" name="CasellaDiTesto 17">
                <a:extLst>
                  <a:ext uri="{FF2B5EF4-FFF2-40B4-BE49-F238E27FC236}">
                    <a16:creationId xmlns:a16="http://schemas.microsoft.com/office/drawing/2014/main" id="{50BCCF93-B331-70CF-1000-E976B153196D}"/>
                  </a:ext>
                </a:extLst>
              </p:cNvPr>
              <p:cNvSpPr txBox="1">
                <a:spLocks noRot="1" noChangeAspect="1" noMove="1" noResize="1" noEditPoints="1" noAdjustHandles="1" noChangeArrowheads="1" noChangeShapeType="1" noTextEdit="1"/>
              </p:cNvSpPr>
              <p:nvPr/>
            </p:nvSpPr>
            <p:spPr>
              <a:xfrm>
                <a:off x="7141096" y="3804519"/>
                <a:ext cx="2736000" cy="880754"/>
              </a:xfrm>
              <a:prstGeom prst="rect">
                <a:avLst/>
              </a:prstGeom>
              <a:blipFill>
                <a:blip r:embed="rId6"/>
                <a:stretch>
                  <a:fillRect/>
                </a:stretch>
              </a:blipFill>
              <a:ln>
                <a:solidFill>
                  <a:schemeClr val="accent2"/>
                </a:solidFill>
              </a:ln>
              <a:effectLst>
                <a:outerShdw blurRad="50800" dist="38100" dir="2700000" algn="tl" rotWithShape="0">
                  <a:prstClr val="black">
                    <a:alpha val="40000"/>
                  </a:prst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2E6E9D6-F8DB-7165-FB4F-7533E6EAAC32}"/>
                  </a:ext>
                </a:extLst>
              </p:cNvPr>
              <p:cNvSpPr txBox="1"/>
              <p:nvPr/>
            </p:nvSpPr>
            <p:spPr>
              <a:xfrm>
                <a:off x="1415271" y="3804519"/>
                <a:ext cx="2736000" cy="880754"/>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it-IT" sz="1600" dirty="0"/>
                  <a:t>3-Wave Mixing (3WM)</a:t>
                </a:r>
              </a:p>
              <a:p>
                <a:pPr algn="ctr"/>
                <a14:m>
                  <m:oMathPara xmlns:m="http://schemas.openxmlformats.org/officeDocument/2006/math">
                    <m:oMathParaPr>
                      <m:jc m:val="centerGroup"/>
                    </m:oMathParaPr>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𝜔</m:t>
                          </m:r>
                        </m:e>
                        <m:sub>
                          <m:r>
                            <a:rPr lang="it-IT" sz="1600" b="0" i="1" smtClean="0">
                              <a:latin typeface="Cambria Math" panose="02040503050406030204" pitchFamily="18" charset="0"/>
                            </a:rPr>
                            <m:t>𝑝</m:t>
                          </m:r>
                        </m:sub>
                      </m:sSub>
                      <m:r>
                        <a:rPr lang="it-IT" sz="1600" b="0" i="1" smtClean="0">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𝜔</m:t>
                          </m:r>
                        </m:e>
                        <m:sub>
                          <m:r>
                            <a:rPr lang="it-IT" sz="1600" b="0" i="1" smtClean="0">
                              <a:latin typeface="Cambria Math" panose="02040503050406030204" pitchFamily="18" charset="0"/>
                              <a:ea typeface="Cambria Math" panose="02040503050406030204" pitchFamily="18" charset="0"/>
                            </a:rPr>
                            <m:t>𝑠</m:t>
                          </m:r>
                        </m:sub>
                      </m:sSub>
                      <m:r>
                        <a:rPr lang="it-IT" sz="1600" b="0" i="1" smtClean="0">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𝜔</m:t>
                          </m:r>
                        </m:e>
                        <m:sub>
                          <m:r>
                            <a:rPr lang="it-IT" sz="1600" b="0" i="1" smtClean="0">
                              <a:latin typeface="Cambria Math" panose="02040503050406030204" pitchFamily="18" charset="0"/>
                              <a:ea typeface="Cambria Math" panose="02040503050406030204" pitchFamily="18" charset="0"/>
                            </a:rPr>
                            <m:t>𝑖</m:t>
                          </m:r>
                        </m:sub>
                      </m:sSub>
                    </m:oMath>
                  </m:oMathPara>
                </a14:m>
                <a:endParaRPr lang="it-IT" sz="1600" dirty="0"/>
              </a:p>
              <a:p>
                <a:pPr algn="ctr"/>
                <a:r>
                  <a:rPr lang="it-IT" sz="1600" dirty="0" err="1"/>
                  <a:t>biased</a:t>
                </a:r>
                <a:r>
                  <a:rPr lang="it-IT" sz="1600" dirty="0"/>
                  <a:t> transmission line</a:t>
                </a:r>
                <a:endParaRPr lang="en-GB" sz="1600" dirty="0"/>
              </a:p>
            </p:txBody>
          </p:sp>
        </mc:Choice>
        <mc:Fallback xmlns="">
          <p:sp>
            <p:nvSpPr>
              <p:cNvPr id="20" name="CasellaDiTesto 19">
                <a:extLst>
                  <a:ext uri="{FF2B5EF4-FFF2-40B4-BE49-F238E27FC236}">
                    <a16:creationId xmlns:a16="http://schemas.microsoft.com/office/drawing/2014/main" id="{D2E6E9D6-F8DB-7165-FB4F-7533E6EAAC32}"/>
                  </a:ext>
                </a:extLst>
              </p:cNvPr>
              <p:cNvSpPr txBox="1">
                <a:spLocks noRot="1" noChangeAspect="1" noMove="1" noResize="1" noEditPoints="1" noAdjustHandles="1" noChangeArrowheads="1" noChangeShapeType="1" noTextEdit="1"/>
              </p:cNvSpPr>
              <p:nvPr/>
            </p:nvSpPr>
            <p:spPr>
              <a:xfrm>
                <a:off x="1415271" y="3804519"/>
                <a:ext cx="2736000" cy="880754"/>
              </a:xfrm>
              <a:prstGeom prst="rect">
                <a:avLst/>
              </a:prstGeom>
              <a:blipFill>
                <a:blip r:embed="rId7"/>
                <a:stretch>
                  <a:fillRect/>
                </a:stretch>
              </a:blipFill>
              <a:ln>
                <a:solidFill>
                  <a:schemeClr val="accent1"/>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2" name="CasellaDiTesto 11">
            <a:extLst>
              <a:ext uri="{FF2B5EF4-FFF2-40B4-BE49-F238E27FC236}">
                <a16:creationId xmlns:a16="http://schemas.microsoft.com/office/drawing/2014/main" id="{BDBB9001-9525-58F5-9493-51E689A693BF}"/>
              </a:ext>
            </a:extLst>
          </p:cNvPr>
          <p:cNvSpPr txBox="1"/>
          <p:nvPr/>
        </p:nvSpPr>
        <p:spPr>
          <a:xfrm>
            <a:off x="-2692" y="3819498"/>
            <a:ext cx="5544000" cy="2630848"/>
          </a:xfrm>
          <a:prstGeom prst="rect">
            <a:avLst/>
          </a:prstGeom>
          <a:noFill/>
        </p:spPr>
        <p:txBody>
          <a:bodyPr wrap="square">
            <a:spAutoFit/>
          </a:bodyPr>
          <a:lstStyle/>
          <a:p>
            <a:pPr algn="just">
              <a:lnSpc>
                <a:spcPct val="150000"/>
              </a:lnSpc>
            </a:pPr>
            <a:r>
              <a:rPr lang="en-GB" sz="1600" b="0" i="0" u="none" strike="noStrike" baseline="0" dirty="0" err="1">
                <a:latin typeface="+mj-lt"/>
              </a:rPr>
              <a:t>Zorin</a:t>
            </a:r>
            <a:r>
              <a:rPr lang="en-GB" sz="1600" b="0" i="0" u="none" strike="noStrike" baseline="0" dirty="0">
                <a:latin typeface="+mj-lt"/>
              </a:rPr>
              <a:t> showed that by embedding a chain of rf-SQUIDs into a coplanar waveguide, it is possible to tune both the </a:t>
            </a:r>
            <a:r>
              <a:rPr lang="en-GB" sz="1600" dirty="0">
                <a:latin typeface="+mj-lt"/>
              </a:rPr>
              <a:t>2</a:t>
            </a:r>
            <a:r>
              <a:rPr lang="en-GB" sz="1600" b="0" i="0" u="none" strike="noStrike" baseline="30000" dirty="0">
                <a:latin typeface="+mj-lt"/>
              </a:rPr>
              <a:t>nd</a:t>
            </a:r>
            <a:r>
              <a:rPr lang="en-GB" sz="1600" b="0" i="0" u="none" strike="noStrike" baseline="0" dirty="0">
                <a:latin typeface="+mj-lt"/>
              </a:rPr>
              <a:t> and </a:t>
            </a:r>
            <a:r>
              <a:rPr lang="en-GB" sz="1600" dirty="0">
                <a:latin typeface="+mj-lt"/>
              </a:rPr>
              <a:t>3</a:t>
            </a:r>
            <a:r>
              <a:rPr lang="en-GB" sz="1600" b="0" i="0" u="none" strike="noStrike" baseline="30000" dirty="0">
                <a:latin typeface="+mj-lt"/>
              </a:rPr>
              <a:t>rd</a:t>
            </a:r>
            <a:r>
              <a:rPr lang="en-GB" sz="1600" b="0" i="0" u="none" strike="noStrike" baseline="0" dirty="0">
                <a:latin typeface="+mj-lt"/>
              </a:rPr>
              <a:t> order nonlinearities of their CPR. This is a novel approach to the TWJPA, for the possibility to use a </a:t>
            </a:r>
            <a:r>
              <a:rPr lang="en-GB" sz="1600" b="1" i="0" u="none" strike="noStrike" baseline="0" dirty="0">
                <a:latin typeface="+mj-lt"/>
              </a:rPr>
              <a:t>quadratic term </a:t>
            </a:r>
            <a:r>
              <a:rPr lang="en-GB" sz="1600" b="0" i="0" u="none" strike="noStrike" baseline="0" dirty="0">
                <a:latin typeface="+mj-lt"/>
              </a:rPr>
              <a:t>as a source of nonlinearity allows to work in the so called </a:t>
            </a:r>
            <a:r>
              <a:rPr lang="en-GB" sz="1600" b="1" i="0" u="none" strike="noStrike" baseline="0" dirty="0">
                <a:solidFill>
                  <a:srgbClr val="0000FF"/>
                </a:solidFill>
                <a:latin typeface="+mj-lt"/>
              </a:rPr>
              <a:t>3-Wave Mixing (3WM) </a:t>
            </a:r>
            <a:r>
              <a:rPr lang="en-GB" sz="1600" b="0" i="0" u="none" strike="noStrike" baseline="0" dirty="0">
                <a:latin typeface="+mj-lt"/>
              </a:rPr>
              <a:t>regime.</a:t>
            </a:r>
            <a:endParaRPr lang="en-GB" sz="1600" dirty="0">
              <a:latin typeface="+mj-lt"/>
            </a:endParaRPr>
          </a:p>
        </p:txBody>
      </p:sp>
    </p:spTree>
    <p:extLst>
      <p:ext uri="{BB962C8B-B14F-4D97-AF65-F5344CB8AC3E}">
        <p14:creationId xmlns:p14="http://schemas.microsoft.com/office/powerpoint/2010/main" val="41100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grpSp>
        <p:nvGrpSpPr>
          <p:cNvPr id="59" name="Gruppo 58">
            <a:extLst>
              <a:ext uri="{FF2B5EF4-FFF2-40B4-BE49-F238E27FC236}">
                <a16:creationId xmlns:a16="http://schemas.microsoft.com/office/drawing/2014/main" id="{0E13AA36-3B51-810A-0280-B8782F2DC182}"/>
              </a:ext>
            </a:extLst>
          </p:cNvPr>
          <p:cNvGrpSpPr/>
          <p:nvPr/>
        </p:nvGrpSpPr>
        <p:grpSpPr>
          <a:xfrm>
            <a:off x="7930555" y="645322"/>
            <a:ext cx="4265710" cy="2198672"/>
            <a:chOff x="7836330" y="321516"/>
            <a:chExt cx="4265710" cy="2198672"/>
          </a:xfrm>
        </p:grpSpPr>
        <p:grpSp>
          <p:nvGrpSpPr>
            <p:cNvPr id="60" name="Gruppo 59">
              <a:extLst>
                <a:ext uri="{FF2B5EF4-FFF2-40B4-BE49-F238E27FC236}">
                  <a16:creationId xmlns:a16="http://schemas.microsoft.com/office/drawing/2014/main" id="{6B7B6C3E-97FB-6E06-E8A0-E87EBE976177}"/>
                </a:ext>
              </a:extLst>
            </p:cNvPr>
            <p:cNvGrpSpPr/>
            <p:nvPr/>
          </p:nvGrpSpPr>
          <p:grpSpPr>
            <a:xfrm>
              <a:off x="8246821" y="955796"/>
              <a:ext cx="3748496" cy="756000"/>
              <a:chOff x="3575676" y="2526890"/>
              <a:chExt cx="3748496" cy="756000"/>
            </a:xfrm>
          </p:grpSpPr>
          <p:cxnSp>
            <p:nvCxnSpPr>
              <p:cNvPr id="97" name="Connettore diritto 96">
                <a:extLst>
                  <a:ext uri="{FF2B5EF4-FFF2-40B4-BE49-F238E27FC236}">
                    <a16:creationId xmlns:a16="http://schemas.microsoft.com/office/drawing/2014/main" id="{AE3386A4-9EE7-E807-91AD-EE750A7FD04F}"/>
                  </a:ext>
                </a:extLst>
              </p:cNvPr>
              <p:cNvCxnSpPr>
                <a:cxnSpLocks/>
              </p:cNvCxnSpPr>
              <p:nvPr/>
            </p:nvCxnSpPr>
            <p:spPr>
              <a:xfrm flipV="1">
                <a:off x="6568172" y="2526890"/>
                <a:ext cx="756000" cy="756000"/>
              </a:xfrm>
              <a:prstGeom prst="line">
                <a:avLst/>
              </a:prstGeom>
              <a:ln w="34925" cap="rnd">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Connettore diritto 97">
                <a:extLst>
                  <a:ext uri="{FF2B5EF4-FFF2-40B4-BE49-F238E27FC236}">
                    <a16:creationId xmlns:a16="http://schemas.microsoft.com/office/drawing/2014/main" id="{B435763C-E6AB-0701-BC87-825C2DC2D481}"/>
                  </a:ext>
                </a:extLst>
              </p:cNvPr>
              <p:cNvCxnSpPr>
                <a:cxnSpLocks/>
              </p:cNvCxnSpPr>
              <p:nvPr/>
            </p:nvCxnSpPr>
            <p:spPr>
              <a:xfrm flipV="1">
                <a:off x="3575676" y="2526890"/>
                <a:ext cx="756000" cy="756000"/>
              </a:xfrm>
              <a:prstGeom prst="line">
                <a:avLst/>
              </a:prstGeom>
              <a:ln w="34925" cap="rnd">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Connettore diritto 98">
                <a:extLst>
                  <a:ext uri="{FF2B5EF4-FFF2-40B4-BE49-F238E27FC236}">
                    <a16:creationId xmlns:a16="http://schemas.microsoft.com/office/drawing/2014/main" id="{5494244B-953F-EAEF-5F82-35D72D45B4BC}"/>
                  </a:ext>
                </a:extLst>
              </p:cNvPr>
              <p:cNvCxnSpPr>
                <a:cxnSpLocks/>
              </p:cNvCxnSpPr>
              <p:nvPr/>
            </p:nvCxnSpPr>
            <p:spPr>
              <a:xfrm>
                <a:off x="4333073" y="2526890"/>
                <a:ext cx="2988000" cy="0"/>
              </a:xfrm>
              <a:prstGeom prst="line">
                <a:avLst/>
              </a:prstGeom>
              <a:ln w="34925" cap="rnd">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61" name="Connettore diritto 60">
              <a:extLst>
                <a:ext uri="{FF2B5EF4-FFF2-40B4-BE49-F238E27FC236}">
                  <a16:creationId xmlns:a16="http://schemas.microsoft.com/office/drawing/2014/main" id="{91780E21-5A4B-F9E8-A18F-2B277ED1E6F6}"/>
                </a:ext>
              </a:extLst>
            </p:cNvPr>
            <p:cNvCxnSpPr>
              <a:cxnSpLocks/>
            </p:cNvCxnSpPr>
            <p:nvPr/>
          </p:nvCxnSpPr>
          <p:spPr>
            <a:xfrm>
              <a:off x="7836330" y="1714024"/>
              <a:ext cx="612000" cy="0"/>
            </a:xfrm>
            <a:prstGeom prst="line">
              <a:avLst/>
            </a:prstGeom>
            <a:ln w="34925" cap="rnd">
              <a:solidFill>
                <a:schemeClr val="tx1"/>
              </a:soli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2" name="Gruppo 61">
              <a:extLst>
                <a:ext uri="{FF2B5EF4-FFF2-40B4-BE49-F238E27FC236}">
                  <a16:creationId xmlns:a16="http://schemas.microsoft.com/office/drawing/2014/main" id="{B558A6F5-8903-F21C-9411-275FD656B907}"/>
                </a:ext>
              </a:extLst>
            </p:cNvPr>
            <p:cNvGrpSpPr/>
            <p:nvPr/>
          </p:nvGrpSpPr>
          <p:grpSpPr>
            <a:xfrm>
              <a:off x="8355576" y="1493966"/>
              <a:ext cx="2411569" cy="1026222"/>
              <a:chOff x="9314128" y="1188362"/>
              <a:chExt cx="2411569" cy="1026222"/>
            </a:xfrm>
          </p:grpSpPr>
          <p:grpSp>
            <p:nvGrpSpPr>
              <p:cNvPr id="83" name="Gruppo 82">
                <a:extLst>
                  <a:ext uri="{FF2B5EF4-FFF2-40B4-BE49-F238E27FC236}">
                    <a16:creationId xmlns:a16="http://schemas.microsoft.com/office/drawing/2014/main" id="{18E8A26D-4AE6-E1F5-9121-50664053722D}"/>
                  </a:ext>
                </a:extLst>
              </p:cNvPr>
              <p:cNvGrpSpPr/>
              <p:nvPr/>
            </p:nvGrpSpPr>
            <p:grpSpPr>
              <a:xfrm>
                <a:off x="9314128" y="1188362"/>
                <a:ext cx="2411569" cy="883181"/>
                <a:chOff x="632771" y="1674264"/>
                <a:chExt cx="3135369" cy="1248696"/>
              </a:xfrm>
              <a:effectLst>
                <a:outerShdw blurRad="76200" dir="18900000" sy="23000" kx="-1200000" algn="bl" rotWithShape="0">
                  <a:prstClr val="black">
                    <a:alpha val="20000"/>
                  </a:prstClr>
                </a:outerShdw>
              </a:effectLst>
            </p:grpSpPr>
            <p:grpSp>
              <p:nvGrpSpPr>
                <p:cNvPr id="92" name="Gruppo 91">
                  <a:extLst>
                    <a:ext uri="{FF2B5EF4-FFF2-40B4-BE49-F238E27FC236}">
                      <a16:creationId xmlns:a16="http://schemas.microsoft.com/office/drawing/2014/main" id="{321DF86E-147B-7BF6-18CB-2509DB76DEEA}"/>
                    </a:ext>
                  </a:extLst>
                </p:cNvPr>
                <p:cNvGrpSpPr/>
                <p:nvPr/>
              </p:nvGrpSpPr>
              <p:grpSpPr>
                <a:xfrm>
                  <a:off x="632771" y="1674264"/>
                  <a:ext cx="3135369" cy="1248696"/>
                  <a:chOff x="609600" y="1700981"/>
                  <a:chExt cx="3135369" cy="1248696"/>
                </a:xfrm>
                <a:scene3d>
                  <a:camera prst="obliqueTopRight"/>
                  <a:lightRig rig="threePt" dir="t"/>
                </a:scene3d>
              </p:grpSpPr>
              <p:sp>
                <p:nvSpPr>
                  <p:cNvPr id="94" name="Rettangolo 93">
                    <a:extLst>
                      <a:ext uri="{FF2B5EF4-FFF2-40B4-BE49-F238E27FC236}">
                        <a16:creationId xmlns:a16="http://schemas.microsoft.com/office/drawing/2014/main" id="{F294C3E9-0C88-5B35-D814-7F6280AEB39A}"/>
                      </a:ext>
                    </a:extLst>
                  </p:cNvPr>
                  <p:cNvSpPr/>
                  <p:nvPr/>
                </p:nvSpPr>
                <p:spPr>
                  <a:xfrm>
                    <a:off x="609600" y="1700981"/>
                    <a:ext cx="1425677" cy="1248696"/>
                  </a:xfrm>
                  <a:prstGeom prst="rect">
                    <a:avLst/>
                  </a:prstGeom>
                  <a:solidFill>
                    <a:srgbClr val="C00000"/>
                  </a:solidFill>
                  <a:ln>
                    <a:noFill/>
                  </a:ln>
                  <a:sp3d extrusionH="1905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ttangolo 94">
                    <a:extLst>
                      <a:ext uri="{FF2B5EF4-FFF2-40B4-BE49-F238E27FC236}">
                        <a16:creationId xmlns:a16="http://schemas.microsoft.com/office/drawing/2014/main" id="{35A8B028-7591-CFBC-37AE-03D2ACC2283B}"/>
                      </a:ext>
                    </a:extLst>
                  </p:cNvPr>
                  <p:cNvSpPr/>
                  <p:nvPr/>
                </p:nvSpPr>
                <p:spPr>
                  <a:xfrm>
                    <a:off x="2319292" y="1700981"/>
                    <a:ext cx="1425677" cy="1248696"/>
                  </a:xfrm>
                  <a:prstGeom prst="rect">
                    <a:avLst/>
                  </a:prstGeom>
                  <a:solidFill>
                    <a:srgbClr val="C00000"/>
                  </a:solidFill>
                  <a:ln>
                    <a:noFill/>
                  </a:ln>
                  <a:sp3d extrusionH="1905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ttangolo 95">
                    <a:extLst>
                      <a:ext uri="{FF2B5EF4-FFF2-40B4-BE49-F238E27FC236}">
                        <a16:creationId xmlns:a16="http://schemas.microsoft.com/office/drawing/2014/main" id="{EFE1D8B3-2369-0D9E-A9B4-D2AFC9F46AB2}"/>
                      </a:ext>
                    </a:extLst>
                  </p:cNvPr>
                  <p:cNvSpPr/>
                  <p:nvPr/>
                </p:nvSpPr>
                <p:spPr>
                  <a:xfrm>
                    <a:off x="2035278" y="1700981"/>
                    <a:ext cx="284014" cy="1248696"/>
                  </a:xfrm>
                  <a:prstGeom prst="rect">
                    <a:avLst/>
                  </a:prstGeom>
                  <a:solidFill>
                    <a:srgbClr val="FFC000"/>
                  </a:solidFill>
                  <a:ln>
                    <a:noFill/>
                  </a:ln>
                  <a:sp3d extrusionH="1905000">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3" name="CasellaDiTesto 92">
                  <a:extLst>
                    <a:ext uri="{FF2B5EF4-FFF2-40B4-BE49-F238E27FC236}">
                      <a16:creationId xmlns:a16="http://schemas.microsoft.com/office/drawing/2014/main" id="{4B317608-7D7A-C2AA-6A86-50AEDAA8A002}"/>
                    </a:ext>
                  </a:extLst>
                </p:cNvPr>
                <p:cNvSpPr txBox="1"/>
                <p:nvPr/>
              </p:nvSpPr>
              <p:spPr>
                <a:xfrm>
                  <a:off x="2696830" y="1960058"/>
                  <a:ext cx="85" cy="696246"/>
                </a:xfrm>
                <a:prstGeom prst="rect">
                  <a:avLst/>
                </a:prstGeom>
                <a:noFill/>
              </p:spPr>
              <p:txBody>
                <a:bodyPr wrap="none" lIns="0" tIns="0" rIns="0" bIns="0" rtlCol="0">
                  <a:spAutoFit/>
                  <a:scene3d>
                    <a:camera prst="orthographicFront"/>
                    <a:lightRig rig="threePt" dir="t"/>
                  </a:scene3d>
                  <a:sp3d extrusionH="57150">
                    <a:bevelT w="38100" h="38100"/>
                  </a:sp3d>
                </a:bodyPr>
                <a:lstStyle/>
                <a:p>
                  <a:endParaRPr lang="en-GB" sz="3200" b="1" dirty="0">
                    <a:solidFill>
                      <a:schemeClr val="bg1"/>
                    </a:solidFill>
                  </a:endParaRPr>
                </a:p>
              </p:txBody>
            </p:sp>
          </p:grpSp>
          <p:grpSp>
            <p:nvGrpSpPr>
              <p:cNvPr id="84" name="Gruppo 83">
                <a:extLst>
                  <a:ext uri="{FF2B5EF4-FFF2-40B4-BE49-F238E27FC236}">
                    <a16:creationId xmlns:a16="http://schemas.microsoft.com/office/drawing/2014/main" id="{EE5887F2-18BE-3B0C-778A-7C5DCF097ECD}"/>
                  </a:ext>
                </a:extLst>
              </p:cNvPr>
              <p:cNvGrpSpPr/>
              <p:nvPr/>
            </p:nvGrpSpPr>
            <p:grpSpPr>
              <a:xfrm>
                <a:off x="9445564" y="1601667"/>
                <a:ext cx="1737739" cy="612917"/>
                <a:chOff x="9480007" y="1870028"/>
                <a:chExt cx="2025392" cy="714375"/>
              </a:xfrm>
            </p:grpSpPr>
            <p:cxnSp>
              <p:nvCxnSpPr>
                <p:cNvPr id="85" name="Connettore diritto 84">
                  <a:extLst>
                    <a:ext uri="{FF2B5EF4-FFF2-40B4-BE49-F238E27FC236}">
                      <a16:creationId xmlns:a16="http://schemas.microsoft.com/office/drawing/2014/main" id="{9D504F2C-088B-E81B-137A-3773DE394A3C}"/>
                    </a:ext>
                  </a:extLst>
                </p:cNvPr>
                <p:cNvCxnSpPr>
                  <a:cxnSpLocks/>
                </p:cNvCxnSpPr>
                <p:nvPr/>
              </p:nvCxnSpPr>
              <p:spPr>
                <a:xfrm flipV="1">
                  <a:off x="9514596" y="1913109"/>
                  <a:ext cx="478532" cy="485907"/>
                </a:xfrm>
                <a:prstGeom prst="line">
                  <a:avLst/>
                </a:prstGeom>
                <a:ln w="34925">
                  <a:gradFill>
                    <a:gsLst>
                      <a:gs pos="0">
                        <a:srgbClr val="1A120C"/>
                      </a:gs>
                      <a:gs pos="100000">
                        <a:schemeClr val="tx1"/>
                      </a:gs>
                    </a:gsLst>
                    <a:lin ang="5400000" scaled="1"/>
                  </a:gra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6" name="Gruppo 85">
                  <a:extLst>
                    <a:ext uri="{FF2B5EF4-FFF2-40B4-BE49-F238E27FC236}">
                      <a16:creationId xmlns:a16="http://schemas.microsoft.com/office/drawing/2014/main" id="{B23D675A-405B-7559-7BE5-F3339EBC96DD}"/>
                    </a:ext>
                  </a:extLst>
                </p:cNvPr>
                <p:cNvGrpSpPr/>
                <p:nvPr/>
              </p:nvGrpSpPr>
              <p:grpSpPr>
                <a:xfrm>
                  <a:off x="9480007" y="1870028"/>
                  <a:ext cx="1546860" cy="714375"/>
                  <a:chOff x="5541129" y="282346"/>
                  <a:chExt cx="1546860" cy="714375"/>
                </a:xfrm>
                <a:scene3d>
                  <a:camera prst="isometricOffAxis2Top">
                    <a:rot lat="17178436" lon="2412096" rev="19260000"/>
                  </a:camera>
                  <a:lightRig rig="threePt" dir="t"/>
                </a:scene3d>
              </p:grpSpPr>
              <p:sp>
                <p:nvSpPr>
                  <p:cNvPr id="88" name="Figura a mano libera: forma 87">
                    <a:extLst>
                      <a:ext uri="{FF2B5EF4-FFF2-40B4-BE49-F238E27FC236}">
                        <a16:creationId xmlns:a16="http://schemas.microsoft.com/office/drawing/2014/main" id="{2A7EA2DD-D563-D49F-4C64-EA0BA6D9F6C0}"/>
                      </a:ext>
                    </a:extLst>
                  </p:cNvPr>
                  <p:cNvSpPr/>
                  <p:nvPr/>
                </p:nvSpPr>
                <p:spPr>
                  <a:xfrm>
                    <a:off x="5541129" y="282346"/>
                    <a:ext cx="1546860" cy="714375"/>
                  </a:xfrm>
                  <a:custGeom>
                    <a:avLst/>
                    <a:gdLst>
                      <a:gd name="connsiteX0" fmla="*/ 1905 w 1544955"/>
                      <a:gd name="connsiteY0" fmla="*/ 0 h 714375"/>
                      <a:gd name="connsiteX1" fmla="*/ 0 w 1544955"/>
                      <a:gd name="connsiteY1" fmla="*/ 712470 h 714375"/>
                      <a:gd name="connsiteX2" fmla="*/ 352425 w 1544955"/>
                      <a:gd name="connsiteY2" fmla="*/ 714375 h 714375"/>
                      <a:gd name="connsiteX3" fmla="*/ 350520 w 1544955"/>
                      <a:gd name="connsiteY3" fmla="*/ 626745 h 714375"/>
                      <a:gd name="connsiteX4" fmla="*/ 1194435 w 1544955"/>
                      <a:gd name="connsiteY4" fmla="*/ 628650 h 714375"/>
                      <a:gd name="connsiteX5" fmla="*/ 1194435 w 1544955"/>
                      <a:gd name="connsiteY5" fmla="*/ 712470 h 714375"/>
                      <a:gd name="connsiteX6" fmla="*/ 1541145 w 1544955"/>
                      <a:gd name="connsiteY6" fmla="*/ 710565 h 714375"/>
                      <a:gd name="connsiteX7" fmla="*/ 1544955 w 1544955"/>
                      <a:gd name="connsiteY7" fmla="*/ 0 h 714375"/>
                      <a:gd name="connsiteX8" fmla="*/ 1186815 w 1544955"/>
                      <a:gd name="connsiteY8" fmla="*/ 3810 h 714375"/>
                      <a:gd name="connsiteX9" fmla="*/ 1184910 w 1544955"/>
                      <a:gd name="connsiteY9" fmla="*/ 78105 h 714375"/>
                      <a:gd name="connsiteX10" fmla="*/ 350520 w 1544955"/>
                      <a:gd name="connsiteY10" fmla="*/ 74295 h 714375"/>
                      <a:gd name="connsiteX11" fmla="*/ 350520 w 1544955"/>
                      <a:gd name="connsiteY11" fmla="*/ 0 h 714375"/>
                      <a:gd name="connsiteX12" fmla="*/ 1905 w 1544955"/>
                      <a:gd name="connsiteY12" fmla="*/ 0 h 714375"/>
                      <a:gd name="connsiteX0" fmla="*/ 0 w 1546860"/>
                      <a:gd name="connsiteY0" fmla="*/ 0 h 714375"/>
                      <a:gd name="connsiteX1" fmla="*/ 1905 w 1546860"/>
                      <a:gd name="connsiteY1" fmla="*/ 712470 h 714375"/>
                      <a:gd name="connsiteX2" fmla="*/ 354330 w 1546860"/>
                      <a:gd name="connsiteY2" fmla="*/ 714375 h 714375"/>
                      <a:gd name="connsiteX3" fmla="*/ 352425 w 1546860"/>
                      <a:gd name="connsiteY3" fmla="*/ 626745 h 714375"/>
                      <a:gd name="connsiteX4" fmla="*/ 1196340 w 1546860"/>
                      <a:gd name="connsiteY4" fmla="*/ 628650 h 714375"/>
                      <a:gd name="connsiteX5" fmla="*/ 1196340 w 1546860"/>
                      <a:gd name="connsiteY5" fmla="*/ 712470 h 714375"/>
                      <a:gd name="connsiteX6" fmla="*/ 1543050 w 1546860"/>
                      <a:gd name="connsiteY6" fmla="*/ 710565 h 714375"/>
                      <a:gd name="connsiteX7" fmla="*/ 1546860 w 1546860"/>
                      <a:gd name="connsiteY7" fmla="*/ 0 h 714375"/>
                      <a:gd name="connsiteX8" fmla="*/ 1188720 w 1546860"/>
                      <a:gd name="connsiteY8" fmla="*/ 3810 h 714375"/>
                      <a:gd name="connsiteX9" fmla="*/ 1186815 w 1546860"/>
                      <a:gd name="connsiteY9" fmla="*/ 78105 h 714375"/>
                      <a:gd name="connsiteX10" fmla="*/ 352425 w 1546860"/>
                      <a:gd name="connsiteY10" fmla="*/ 74295 h 714375"/>
                      <a:gd name="connsiteX11" fmla="*/ 352425 w 1546860"/>
                      <a:gd name="connsiteY11" fmla="*/ 0 h 714375"/>
                      <a:gd name="connsiteX12" fmla="*/ 0 w 1546860"/>
                      <a:gd name="connsiteY12" fmla="*/ 0 h 714375"/>
                      <a:gd name="connsiteX0" fmla="*/ 0 w 1546860"/>
                      <a:gd name="connsiteY0" fmla="*/ 1905 h 716280"/>
                      <a:gd name="connsiteX1" fmla="*/ 1905 w 1546860"/>
                      <a:gd name="connsiteY1" fmla="*/ 714375 h 716280"/>
                      <a:gd name="connsiteX2" fmla="*/ 354330 w 1546860"/>
                      <a:gd name="connsiteY2" fmla="*/ 716280 h 716280"/>
                      <a:gd name="connsiteX3" fmla="*/ 352425 w 1546860"/>
                      <a:gd name="connsiteY3" fmla="*/ 628650 h 716280"/>
                      <a:gd name="connsiteX4" fmla="*/ 1196340 w 1546860"/>
                      <a:gd name="connsiteY4" fmla="*/ 630555 h 716280"/>
                      <a:gd name="connsiteX5" fmla="*/ 1196340 w 1546860"/>
                      <a:gd name="connsiteY5" fmla="*/ 714375 h 716280"/>
                      <a:gd name="connsiteX6" fmla="*/ 1543050 w 1546860"/>
                      <a:gd name="connsiteY6" fmla="*/ 712470 h 716280"/>
                      <a:gd name="connsiteX7" fmla="*/ 1546860 w 1546860"/>
                      <a:gd name="connsiteY7" fmla="*/ 1905 h 716280"/>
                      <a:gd name="connsiteX8" fmla="*/ 1186815 w 1546860"/>
                      <a:gd name="connsiteY8" fmla="*/ 0 h 716280"/>
                      <a:gd name="connsiteX9" fmla="*/ 1186815 w 1546860"/>
                      <a:gd name="connsiteY9" fmla="*/ 80010 h 716280"/>
                      <a:gd name="connsiteX10" fmla="*/ 352425 w 1546860"/>
                      <a:gd name="connsiteY10" fmla="*/ 76200 h 716280"/>
                      <a:gd name="connsiteX11" fmla="*/ 352425 w 1546860"/>
                      <a:gd name="connsiteY11" fmla="*/ 1905 h 716280"/>
                      <a:gd name="connsiteX12" fmla="*/ 0 w 1546860"/>
                      <a:gd name="connsiteY12" fmla="*/ 1905 h 716280"/>
                      <a:gd name="connsiteX0" fmla="*/ 0 w 1546860"/>
                      <a:gd name="connsiteY0" fmla="*/ 1905 h 716280"/>
                      <a:gd name="connsiteX1" fmla="*/ 1905 w 1546860"/>
                      <a:gd name="connsiteY1" fmla="*/ 714375 h 716280"/>
                      <a:gd name="connsiteX2" fmla="*/ 354330 w 1546860"/>
                      <a:gd name="connsiteY2" fmla="*/ 716280 h 716280"/>
                      <a:gd name="connsiteX3" fmla="*/ 352425 w 1546860"/>
                      <a:gd name="connsiteY3" fmla="*/ 628650 h 716280"/>
                      <a:gd name="connsiteX4" fmla="*/ 1196340 w 1546860"/>
                      <a:gd name="connsiteY4" fmla="*/ 630555 h 716280"/>
                      <a:gd name="connsiteX5" fmla="*/ 1196340 w 1546860"/>
                      <a:gd name="connsiteY5" fmla="*/ 714375 h 716280"/>
                      <a:gd name="connsiteX6" fmla="*/ 1544955 w 1546860"/>
                      <a:gd name="connsiteY6" fmla="*/ 714375 h 716280"/>
                      <a:gd name="connsiteX7" fmla="*/ 1546860 w 1546860"/>
                      <a:gd name="connsiteY7" fmla="*/ 1905 h 716280"/>
                      <a:gd name="connsiteX8" fmla="*/ 1186815 w 1546860"/>
                      <a:gd name="connsiteY8" fmla="*/ 0 h 716280"/>
                      <a:gd name="connsiteX9" fmla="*/ 1186815 w 1546860"/>
                      <a:gd name="connsiteY9" fmla="*/ 80010 h 716280"/>
                      <a:gd name="connsiteX10" fmla="*/ 352425 w 1546860"/>
                      <a:gd name="connsiteY10" fmla="*/ 76200 h 716280"/>
                      <a:gd name="connsiteX11" fmla="*/ 352425 w 1546860"/>
                      <a:gd name="connsiteY11" fmla="*/ 1905 h 716280"/>
                      <a:gd name="connsiteX12" fmla="*/ 0 w 1546860"/>
                      <a:gd name="connsiteY12" fmla="*/ 1905 h 716280"/>
                      <a:gd name="connsiteX0" fmla="*/ 0 w 1546860"/>
                      <a:gd name="connsiteY0" fmla="*/ 1905 h 714375"/>
                      <a:gd name="connsiteX1" fmla="*/ 1905 w 1546860"/>
                      <a:gd name="connsiteY1" fmla="*/ 714375 h 714375"/>
                      <a:gd name="connsiteX2" fmla="*/ 354330 w 1546860"/>
                      <a:gd name="connsiteY2" fmla="*/ 714375 h 714375"/>
                      <a:gd name="connsiteX3" fmla="*/ 352425 w 1546860"/>
                      <a:gd name="connsiteY3" fmla="*/ 628650 h 714375"/>
                      <a:gd name="connsiteX4" fmla="*/ 1196340 w 1546860"/>
                      <a:gd name="connsiteY4" fmla="*/ 630555 h 714375"/>
                      <a:gd name="connsiteX5" fmla="*/ 1196340 w 1546860"/>
                      <a:gd name="connsiteY5" fmla="*/ 714375 h 714375"/>
                      <a:gd name="connsiteX6" fmla="*/ 1544955 w 1546860"/>
                      <a:gd name="connsiteY6" fmla="*/ 714375 h 714375"/>
                      <a:gd name="connsiteX7" fmla="*/ 1546860 w 1546860"/>
                      <a:gd name="connsiteY7" fmla="*/ 1905 h 714375"/>
                      <a:gd name="connsiteX8" fmla="*/ 1186815 w 1546860"/>
                      <a:gd name="connsiteY8" fmla="*/ 0 h 714375"/>
                      <a:gd name="connsiteX9" fmla="*/ 1186815 w 1546860"/>
                      <a:gd name="connsiteY9" fmla="*/ 80010 h 714375"/>
                      <a:gd name="connsiteX10" fmla="*/ 352425 w 1546860"/>
                      <a:gd name="connsiteY10" fmla="*/ 76200 h 714375"/>
                      <a:gd name="connsiteX11" fmla="*/ 352425 w 1546860"/>
                      <a:gd name="connsiteY11" fmla="*/ 1905 h 714375"/>
                      <a:gd name="connsiteX12" fmla="*/ 0 w 1546860"/>
                      <a:gd name="connsiteY12" fmla="*/ 190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6860" h="714375">
                        <a:moveTo>
                          <a:pt x="0" y="1905"/>
                        </a:moveTo>
                        <a:lnTo>
                          <a:pt x="1905" y="714375"/>
                        </a:lnTo>
                        <a:lnTo>
                          <a:pt x="354330" y="714375"/>
                        </a:lnTo>
                        <a:lnTo>
                          <a:pt x="352425" y="628650"/>
                        </a:lnTo>
                        <a:lnTo>
                          <a:pt x="1196340" y="630555"/>
                        </a:lnTo>
                        <a:lnTo>
                          <a:pt x="1196340" y="714375"/>
                        </a:lnTo>
                        <a:lnTo>
                          <a:pt x="1544955" y="714375"/>
                        </a:lnTo>
                        <a:lnTo>
                          <a:pt x="1546860" y="1905"/>
                        </a:lnTo>
                        <a:lnTo>
                          <a:pt x="1186815" y="0"/>
                        </a:lnTo>
                        <a:lnTo>
                          <a:pt x="1186815" y="80010"/>
                        </a:lnTo>
                        <a:lnTo>
                          <a:pt x="352425" y="76200"/>
                        </a:lnTo>
                        <a:lnTo>
                          <a:pt x="352425" y="1905"/>
                        </a:lnTo>
                        <a:lnTo>
                          <a:pt x="0" y="1905"/>
                        </a:lnTo>
                        <a:close/>
                      </a:path>
                    </a:pathLst>
                  </a:custGeom>
                  <a:solidFill>
                    <a:srgbClr val="D49F6A"/>
                  </a:solidFill>
                  <a:ln>
                    <a:noFill/>
                  </a:ln>
                  <a:effectLst>
                    <a:outerShdw blurRad="50800" dist="38100" dir="2700000" algn="tl" rotWithShape="0">
                      <a:prstClr val="black">
                        <a:alpha val="40000"/>
                      </a:prstClr>
                    </a:outerShdw>
                  </a:effectLst>
                  <a:sp3d extrusionH="158750"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ttangolo 88">
                    <a:extLst>
                      <a:ext uri="{FF2B5EF4-FFF2-40B4-BE49-F238E27FC236}">
                        <a16:creationId xmlns:a16="http://schemas.microsoft.com/office/drawing/2014/main" id="{A197897A-F503-6E6B-3D77-97770FB89EF5}"/>
                      </a:ext>
                    </a:extLst>
                  </p:cNvPr>
                  <p:cNvSpPr/>
                  <p:nvPr/>
                </p:nvSpPr>
                <p:spPr>
                  <a:xfrm>
                    <a:off x="5968074" y="363639"/>
                    <a:ext cx="160020" cy="551788"/>
                  </a:xfrm>
                  <a:prstGeom prst="rect">
                    <a:avLst/>
                  </a:prstGeom>
                  <a:solidFill>
                    <a:srgbClr val="00B050"/>
                  </a:solidFill>
                  <a:ln>
                    <a:solidFill>
                      <a:srgbClr val="00B050"/>
                    </a:solidFill>
                  </a:ln>
                  <a:sp3d z="38100" extrusionH="203200"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ttangolo 89">
                    <a:extLst>
                      <a:ext uri="{FF2B5EF4-FFF2-40B4-BE49-F238E27FC236}">
                        <a16:creationId xmlns:a16="http://schemas.microsoft.com/office/drawing/2014/main" id="{DFC5769F-6CD5-31FA-1EF2-F17A80361BC4}"/>
                      </a:ext>
                    </a:extLst>
                  </p:cNvPr>
                  <p:cNvSpPr/>
                  <p:nvPr/>
                </p:nvSpPr>
                <p:spPr>
                  <a:xfrm>
                    <a:off x="6234550" y="363639"/>
                    <a:ext cx="160020" cy="551788"/>
                  </a:xfrm>
                  <a:prstGeom prst="rect">
                    <a:avLst/>
                  </a:prstGeom>
                  <a:solidFill>
                    <a:srgbClr val="FF0000"/>
                  </a:solidFill>
                  <a:ln>
                    <a:solidFill>
                      <a:srgbClr val="FF0000"/>
                    </a:solidFill>
                  </a:ln>
                  <a:sp3d z="38100" extrusionH="203200"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ttangolo 90">
                    <a:extLst>
                      <a:ext uri="{FF2B5EF4-FFF2-40B4-BE49-F238E27FC236}">
                        <a16:creationId xmlns:a16="http://schemas.microsoft.com/office/drawing/2014/main" id="{D8FCCBC3-F6F1-B287-96A9-7AD9DA4B2590}"/>
                      </a:ext>
                    </a:extLst>
                  </p:cNvPr>
                  <p:cNvSpPr/>
                  <p:nvPr/>
                </p:nvSpPr>
                <p:spPr>
                  <a:xfrm>
                    <a:off x="6501025" y="363639"/>
                    <a:ext cx="160020" cy="551788"/>
                  </a:xfrm>
                  <a:prstGeom prst="rect">
                    <a:avLst/>
                  </a:prstGeom>
                  <a:solidFill>
                    <a:srgbClr val="0000FF"/>
                  </a:solidFill>
                  <a:ln>
                    <a:solidFill>
                      <a:srgbClr val="0000FF"/>
                    </a:solidFill>
                  </a:ln>
                  <a:sp3d z="38100" extrusionH="203200"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Connettore diritto 86">
                  <a:extLst>
                    <a:ext uri="{FF2B5EF4-FFF2-40B4-BE49-F238E27FC236}">
                      <a16:creationId xmlns:a16="http://schemas.microsoft.com/office/drawing/2014/main" id="{FDE088C3-728A-59B9-1484-E84974B2A642}"/>
                    </a:ext>
                  </a:extLst>
                </p:cNvPr>
                <p:cNvCxnSpPr>
                  <a:cxnSpLocks/>
                </p:cNvCxnSpPr>
                <p:nvPr/>
              </p:nvCxnSpPr>
              <p:spPr>
                <a:xfrm flipV="1">
                  <a:off x="11026867" y="1913109"/>
                  <a:ext cx="478532" cy="485907"/>
                </a:xfrm>
                <a:prstGeom prst="line">
                  <a:avLst/>
                </a:prstGeom>
                <a:ln w="34925">
                  <a:gradFill>
                    <a:gsLst>
                      <a:gs pos="0">
                        <a:srgbClr val="1A120C"/>
                      </a:gs>
                      <a:gs pos="100000">
                        <a:schemeClr val="tx1"/>
                      </a:gs>
                    </a:gsLst>
                    <a:lin ang="5400000" scaled="1"/>
                  </a:gra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cxnSp>
          <p:nvCxnSpPr>
            <p:cNvPr id="63" name="Connettore diritto 62">
              <a:extLst>
                <a:ext uri="{FF2B5EF4-FFF2-40B4-BE49-F238E27FC236}">
                  <a16:creationId xmlns:a16="http://schemas.microsoft.com/office/drawing/2014/main" id="{B43EE0C3-022A-0A9B-CF1B-E0089B796B37}"/>
                </a:ext>
              </a:extLst>
            </p:cNvPr>
            <p:cNvCxnSpPr>
              <a:cxnSpLocks/>
            </p:cNvCxnSpPr>
            <p:nvPr/>
          </p:nvCxnSpPr>
          <p:spPr>
            <a:xfrm>
              <a:off x="11020940" y="1714024"/>
              <a:ext cx="972000" cy="0"/>
            </a:xfrm>
            <a:prstGeom prst="line">
              <a:avLst/>
            </a:prstGeom>
            <a:ln w="34925" cap="rnd">
              <a:gradFill flip="none" rotWithShape="1">
                <a:gsLst>
                  <a:gs pos="0">
                    <a:srgbClr val="230D0D"/>
                  </a:gs>
                  <a:gs pos="100000">
                    <a:schemeClr val="tx1"/>
                  </a:gs>
                </a:gsLst>
                <a:lin ang="0" scaled="1"/>
                <a:tileRect/>
              </a:gradFill>
              <a:headEnd type="oval"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CasellaDiTesto 63">
              <a:extLst>
                <a:ext uri="{FF2B5EF4-FFF2-40B4-BE49-F238E27FC236}">
                  <a16:creationId xmlns:a16="http://schemas.microsoft.com/office/drawing/2014/main" id="{BEE2C612-B2D0-BBA9-22D3-AFBF06A9EE0A}"/>
                </a:ext>
              </a:extLst>
            </p:cNvPr>
            <p:cNvSpPr txBox="1"/>
            <p:nvPr/>
          </p:nvSpPr>
          <p:spPr>
            <a:xfrm>
              <a:off x="7840037" y="1103718"/>
              <a:ext cx="468000" cy="584775"/>
            </a:xfrm>
            <a:prstGeom prst="rect">
              <a:avLst/>
            </a:prstGeom>
            <a:noFill/>
          </p:spPr>
          <p:txBody>
            <a:bodyPr wrap="square" rtlCol="0">
              <a:spAutoFit/>
              <a:scene3d>
                <a:camera prst="orthographicFront"/>
                <a:lightRig rig="harsh" dir="t"/>
              </a:scene3d>
              <a:sp3d extrusionH="57150" prstMaterial="dkEdge">
                <a:bevelT w="95250" h="38100"/>
              </a:sp3d>
            </a:bodyPr>
            <a:lstStyle/>
            <a:p>
              <a:r>
                <a:rPr lang="it-IT" sz="3200" i="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a:t>
              </a:r>
              <a:r>
                <a:rPr lang="it-IT" sz="3200" i="1" baseline="-250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b</a:t>
              </a:r>
              <a:endParaRPr lang="it-IT" sz="3200" baseline="-250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5" name="CasellaDiTesto 64">
              <a:extLst>
                <a:ext uri="{FF2B5EF4-FFF2-40B4-BE49-F238E27FC236}">
                  <a16:creationId xmlns:a16="http://schemas.microsoft.com/office/drawing/2014/main" id="{3D533CC2-F9FA-EFC1-542F-6CA31BAD32A4}"/>
                </a:ext>
              </a:extLst>
            </p:cNvPr>
            <p:cNvSpPr txBox="1"/>
            <p:nvPr/>
          </p:nvSpPr>
          <p:spPr>
            <a:xfrm>
              <a:off x="9830825" y="321516"/>
              <a:ext cx="823706" cy="769313"/>
            </a:xfrm>
            <a:prstGeom prst="rect">
              <a:avLst/>
            </a:prstGeom>
            <a:noFill/>
          </p:spPr>
          <p:txBody>
            <a:bodyPr wrap="square" rtlCol="0">
              <a:spAutoFit/>
              <a:scene3d>
                <a:camera prst="orthographicFront"/>
                <a:lightRig rig="harsh" dir="t"/>
              </a:scene3d>
              <a:sp3d extrusionH="57150" prstMaterial="dkEdge">
                <a:bevelT w="95250" h="38100"/>
              </a:sp3d>
            </a:bodyPr>
            <a:lstStyle/>
            <a:p>
              <a:r>
                <a:rPr lang="it-IT" sz="4399" i="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V</a:t>
              </a:r>
              <a:endParaRPr lang="it-IT" sz="4399" i="1" baseline="-250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6" name="CasellaDiTesto 65">
              <a:extLst>
                <a:ext uri="{FF2B5EF4-FFF2-40B4-BE49-F238E27FC236}">
                  <a16:creationId xmlns:a16="http://schemas.microsoft.com/office/drawing/2014/main" id="{5DCAB742-482A-990B-1113-C2EC980F35EC}"/>
                </a:ext>
              </a:extLst>
            </p:cNvPr>
            <p:cNvSpPr txBox="1"/>
            <p:nvPr/>
          </p:nvSpPr>
          <p:spPr>
            <a:xfrm>
              <a:off x="11634040" y="1103718"/>
              <a:ext cx="468000" cy="584775"/>
            </a:xfrm>
            <a:prstGeom prst="rect">
              <a:avLst/>
            </a:prstGeom>
            <a:noFill/>
          </p:spPr>
          <p:txBody>
            <a:bodyPr wrap="square" rtlCol="0">
              <a:spAutoFit/>
              <a:scene3d>
                <a:camera prst="orthographicFront"/>
                <a:lightRig rig="harsh" dir="t"/>
              </a:scene3d>
              <a:sp3d extrusionH="57150" prstMaterial="dkEdge">
                <a:bevelT w="95250" h="38100"/>
              </a:sp3d>
            </a:bodyPr>
            <a:lstStyle/>
            <a:p>
              <a:r>
                <a:rPr lang="it-IT" sz="3200" i="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a:t>
              </a:r>
              <a:r>
                <a:rPr lang="it-IT" sz="3200" i="1" baseline="-250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b</a:t>
              </a:r>
              <a:endParaRPr lang="it-IT" sz="3200" baseline="-250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58" name="Gruppo 57">
            <a:extLst>
              <a:ext uri="{FF2B5EF4-FFF2-40B4-BE49-F238E27FC236}">
                <a16:creationId xmlns:a16="http://schemas.microsoft.com/office/drawing/2014/main" id="{B5321659-AFCC-4EA5-CD3F-D988FE98F15A}"/>
              </a:ext>
            </a:extLst>
          </p:cNvPr>
          <p:cNvGrpSpPr/>
          <p:nvPr/>
        </p:nvGrpSpPr>
        <p:grpSpPr>
          <a:xfrm>
            <a:off x="0" y="1534045"/>
            <a:ext cx="11462356" cy="4524559"/>
            <a:chOff x="0" y="1534045"/>
            <a:chExt cx="11462356" cy="4524559"/>
          </a:xfrm>
        </p:grpSpPr>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C27B0F83-ECE0-428A-9D50-4FCD0A9F70EE}"/>
                    </a:ext>
                  </a:extLst>
                </p:cNvPr>
                <p:cNvSpPr txBox="1"/>
                <p:nvPr/>
              </p:nvSpPr>
              <p:spPr>
                <a:xfrm>
                  <a:off x="0" y="3930085"/>
                  <a:ext cx="1907317" cy="461088"/>
                </a:xfrm>
                <a:prstGeom prst="rect">
                  <a:avLst/>
                </a:prstGeom>
                <a:noFill/>
              </p:spPr>
              <p:txBody>
                <a:bodyPr wrap="none" lIns="0" tIns="0" rIns="0" bIns="0" rtlCol="0">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𝐼</m:t>
                            </m:r>
                          </m:e>
                          <m:sub>
                            <m: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𝐽</m:t>
                            </m:r>
                          </m:sub>
                        </m:sSub>
                        <m: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sSub>
                          <m:sSubPr>
                            <m:ctrlP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𝐼</m:t>
                            </m:r>
                          </m:e>
                          <m:sub>
                            <m: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𝑐</m:t>
                            </m:r>
                          </m:sub>
                        </m:sSub>
                        <m:func>
                          <m:funcPr>
                            <m:ctrlP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funcPr>
                          <m:fName>
                            <m:r>
                              <m:rPr>
                                <m:sty m:val="p"/>
                              </m:rPr>
                              <a:rPr kumimoji="0" lang="it-IT" sz="2800" b="0"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sin</m:t>
                            </m:r>
                          </m:fName>
                          <m:e>
                            <m:r>
                              <a:rPr kumimoji="0" lang="it-IT" sz="28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𝜑</m:t>
                            </m:r>
                          </m:e>
                        </m:func>
                      </m:oMath>
                    </m:oMathPara>
                  </a14:m>
                  <a:endParaRPr kumimoji="0" lang="en-GB" sz="2800" b="0" i="0" u="none" strike="noStrike" kern="1200" cap="none" spc="0" normalizeH="0" baseline="0" noProof="0" dirty="0">
                    <a:ln>
                      <a:noFill/>
                    </a:ln>
                    <a:solidFill>
                      <a:srgbClr val="C00000"/>
                    </a:solidFill>
                    <a:effectLst/>
                    <a:uLnTx/>
                    <a:uFillTx/>
                    <a:latin typeface="Century Gothic" panose="020B0502020202020204"/>
                    <a:ea typeface="+mn-ea"/>
                    <a:cs typeface="+mn-cs"/>
                  </a:endParaRPr>
                </a:p>
              </p:txBody>
            </p:sp>
          </mc:Choice>
          <mc:Fallback xmlns="">
            <p:sp>
              <p:nvSpPr>
                <p:cNvPr id="51" name="CasellaDiTesto 50">
                  <a:extLst>
                    <a:ext uri="{FF2B5EF4-FFF2-40B4-BE49-F238E27FC236}">
                      <a16:creationId xmlns:a16="http://schemas.microsoft.com/office/drawing/2014/main" id="{C27B0F83-ECE0-428A-9D50-4FCD0A9F70EE}"/>
                    </a:ext>
                  </a:extLst>
                </p:cNvPr>
                <p:cNvSpPr txBox="1">
                  <a:spLocks noRot="1" noChangeAspect="1" noMove="1" noResize="1" noEditPoints="1" noAdjustHandles="1" noChangeArrowheads="1" noChangeShapeType="1" noTextEdit="1"/>
                </p:cNvSpPr>
                <p:nvPr/>
              </p:nvSpPr>
              <p:spPr>
                <a:xfrm>
                  <a:off x="0" y="3930085"/>
                  <a:ext cx="1907317" cy="461088"/>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BF167237-793C-40DD-A163-80FFF51D5D65}"/>
                    </a:ext>
                  </a:extLst>
                </p:cNvPr>
                <p:cNvSpPr txBox="1"/>
                <p:nvPr/>
              </p:nvSpPr>
              <p:spPr>
                <a:xfrm>
                  <a:off x="3924089" y="5550580"/>
                  <a:ext cx="3523722" cy="5080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50800"/>
                </a:effectLst>
              </p:spPr>
              <p:txBody>
                <a:bodyPr wrap="none" lIns="0" tIns="0" rIns="0" bIns="0" rtlCol="0">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sub>
                            </m:sSub>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sub>
                        </m:sSub>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sSub>
                              <m:sSubPr>
                                <m:ctrlP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𝐽</m:t>
                                </m:r>
                              </m:sub>
                            </m:sSub>
                          </m:sub>
                        </m:sSub>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sSub>
                              <m:sSubPr>
                                <m:ctrlP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it-I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𝐽</m:t>
                                </m:r>
                              </m:sub>
                            </m:sSub>
                          </m:sub>
                        </m:sSub>
                      </m:oMath>
                    </m:oMathPara>
                  </a14:m>
                  <a:endPar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mc:Choice>
          <mc:Fallback xmlns="">
            <p:sp>
              <p:nvSpPr>
                <p:cNvPr id="52" name="CasellaDiTesto 51">
                  <a:extLst>
                    <a:ext uri="{FF2B5EF4-FFF2-40B4-BE49-F238E27FC236}">
                      <a16:creationId xmlns:a16="http://schemas.microsoft.com/office/drawing/2014/main" id="{BF167237-793C-40DD-A163-80FFF51D5D65}"/>
                    </a:ext>
                  </a:extLst>
                </p:cNvPr>
                <p:cNvSpPr txBox="1">
                  <a:spLocks noRot="1" noChangeAspect="1" noMove="1" noResize="1" noEditPoints="1" noAdjustHandles="1" noChangeArrowheads="1" noChangeShapeType="1" noTextEdit="1"/>
                </p:cNvSpPr>
                <p:nvPr/>
              </p:nvSpPr>
              <p:spPr>
                <a:xfrm>
                  <a:off x="3924089" y="5550580"/>
                  <a:ext cx="3523722" cy="508024"/>
                </a:xfrm>
                <a:prstGeom prst="rect">
                  <a:avLst/>
                </a:prstGeom>
                <a:blipFill>
                  <a:blip r:embed="rId4"/>
                  <a:stretch>
                    <a:fillRect b="-3614"/>
                  </a:stretch>
                </a:blipFill>
                <a:effectLst>
                  <a:softEdge rad="50800"/>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58DF7CB3-B572-4C12-839A-62AC39F21412}"/>
                    </a:ext>
                  </a:extLst>
                </p:cNvPr>
                <p:cNvSpPr txBox="1"/>
                <p:nvPr/>
              </p:nvSpPr>
              <p:spPr>
                <a:xfrm>
                  <a:off x="693605" y="4753100"/>
                  <a:ext cx="3196965" cy="935128"/>
                </a:xfrm>
                <a:prstGeom prst="rect">
                  <a:avLst/>
                </a:prstGeom>
                <a:noFill/>
              </p:spPr>
              <p:txBody>
                <a:bodyPr wrap="none" lIns="0" tIns="0" rIns="0" bIns="0" rtlCol="0">
                  <a:spAutoFit/>
                  <a:scene3d>
                    <a:camera prst="orthographicFront"/>
                    <a:lightRig rig="threePt" dir="t"/>
                  </a:scene3d>
                  <a:sp3d extrusionH="57150">
                    <a:bevelT w="38100" h="38100"/>
                  </a:sp3d>
                </a:bodyPr>
                <a:lstStyle/>
                <a:p>
                  <a:pPr lvl="0" defTabSz="457200"/>
                  <a14:m>
                    <m:oMathPara xmlns:m="http://schemas.openxmlformats.org/officeDocument/2006/math">
                      <m:oMathParaPr>
                        <m:jc m:val="centerGroup"/>
                      </m:oMathParaPr>
                      <m:oMath xmlns:m="http://schemas.openxmlformats.org/officeDocument/2006/math">
                        <m:sSub>
                          <m:sSubPr>
                            <m:ctrlP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𝐼</m:t>
                            </m:r>
                          </m:e>
                          <m:sub>
                            <m:sSub>
                              <m:sSubPr>
                                <m:ctrlPr>
                                  <a:rPr kumimoji="0" lang="it-IT" sz="2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𝑅</m:t>
                                </m:r>
                              </m:e>
                              <m:sub>
                                <m:r>
                                  <a:rPr kumimoji="0" lang="it-IT" sz="2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𝐽</m:t>
                                </m:r>
                              </m:sub>
                            </m:sSub>
                          </m:sub>
                        </m:sSub>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f>
                          <m:fPr>
                            <m:ctrlP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fPr>
                          <m:num>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𝑉</m:t>
                            </m:r>
                          </m:num>
                          <m:den>
                            <m:sSub>
                              <m:sSubPr>
                                <m:ctrlP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𝑅</m:t>
                                </m:r>
                              </m:e>
                              <m:sub>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𝐽</m:t>
                                </m:r>
                              </m:sub>
                            </m:sSub>
                          </m:den>
                        </m:f>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f>
                          <m:fPr>
                            <m:ctrlPr>
                              <a:rPr lang="it-IT" sz="2800" i="1">
                                <a:solidFill>
                                  <a:srgbClr val="0070C0"/>
                                </a:solidFill>
                                <a:latin typeface="Cambria Math" panose="02040503050406030204" pitchFamily="18" charset="0"/>
                              </a:rPr>
                            </m:ctrlPr>
                          </m:fPr>
                          <m:num>
                            <m:r>
                              <a:rPr lang="it-IT" sz="2800" i="1">
                                <a:solidFill>
                                  <a:srgbClr val="0070C0"/>
                                </a:solidFill>
                                <a:latin typeface="Cambria Math" panose="02040503050406030204" pitchFamily="18" charset="0"/>
                              </a:rPr>
                              <m:t>1</m:t>
                            </m:r>
                          </m:num>
                          <m:den>
                            <m:sSub>
                              <m:sSubPr>
                                <m:ctrlPr>
                                  <a:rPr lang="it-IT" sz="2800" i="1">
                                    <a:solidFill>
                                      <a:srgbClr val="0070C0"/>
                                    </a:solidFill>
                                    <a:latin typeface="Cambria Math" panose="02040503050406030204" pitchFamily="18" charset="0"/>
                                  </a:rPr>
                                </m:ctrlPr>
                              </m:sSubPr>
                              <m:e>
                                <m:r>
                                  <a:rPr lang="it-IT" sz="2800" i="1">
                                    <a:solidFill>
                                      <a:srgbClr val="0070C0"/>
                                    </a:solidFill>
                                    <a:latin typeface="Cambria Math" panose="02040503050406030204" pitchFamily="18" charset="0"/>
                                  </a:rPr>
                                  <m:t>𝑅</m:t>
                                </m:r>
                              </m:e>
                              <m:sub>
                                <m:r>
                                  <a:rPr lang="it-IT" sz="2800" i="1">
                                    <a:solidFill>
                                      <a:srgbClr val="0070C0"/>
                                    </a:solidFill>
                                    <a:latin typeface="Cambria Math" panose="02040503050406030204" pitchFamily="18" charset="0"/>
                                  </a:rPr>
                                  <m:t>𝐽</m:t>
                                </m:r>
                              </m:sub>
                            </m:sSub>
                          </m:den>
                        </m:f>
                        <m:f>
                          <m:fPr>
                            <m:ctrlP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fPr>
                          <m:num>
                            <m:sSub>
                              <m:sSubPr>
                                <m:ctrlP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m:rPr>
                                    <m:sty m:val="p"/>
                                  </m:rPr>
                                  <a:rPr kumimoji="0" lang="el-GR" sz="2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Φ</m:t>
                                </m:r>
                              </m:e>
                              <m:sub>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sub>
                            </m:sSub>
                          </m:num>
                          <m:den>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𝜋</m:t>
                            </m:r>
                          </m:den>
                        </m:f>
                        <m:f>
                          <m:fPr>
                            <m:ctrlP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fPr>
                          <m:num>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𝑑</m:t>
                            </m:r>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𝜑</m:t>
                            </m:r>
                          </m:num>
                          <m:den>
                            <m:r>
                              <a:rPr kumimoji="0" lang="it-IT" sz="2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𝑑𝑡</m:t>
                            </m:r>
                          </m:den>
                        </m:f>
                      </m:oMath>
                    </m:oMathPara>
                  </a14:m>
                  <a:endParaRPr kumimoji="0" lang="en-GB" sz="2800" b="0" i="0" u="none" strike="noStrike" kern="1200" cap="none" spc="0" normalizeH="0" baseline="0" noProof="0" dirty="0">
                    <a:ln>
                      <a:noFill/>
                    </a:ln>
                    <a:solidFill>
                      <a:srgbClr val="0070C0"/>
                    </a:solidFill>
                    <a:effectLst/>
                    <a:uLnTx/>
                    <a:uFillTx/>
                    <a:latin typeface="Century Gothic" panose="020B0502020202020204"/>
                    <a:ea typeface="+mn-ea"/>
                    <a:cs typeface="+mn-cs"/>
                  </a:endParaRPr>
                </a:p>
              </p:txBody>
            </p:sp>
          </mc:Choice>
          <mc:Fallback xmlns="">
            <p:sp>
              <p:nvSpPr>
                <p:cNvPr id="53" name="CasellaDiTesto 52">
                  <a:extLst>
                    <a:ext uri="{FF2B5EF4-FFF2-40B4-BE49-F238E27FC236}">
                      <a16:creationId xmlns:a16="http://schemas.microsoft.com/office/drawing/2014/main" id="{58DF7CB3-B572-4C12-839A-62AC39F21412}"/>
                    </a:ext>
                  </a:extLst>
                </p:cNvPr>
                <p:cNvSpPr txBox="1">
                  <a:spLocks noRot="1" noChangeAspect="1" noMove="1" noResize="1" noEditPoints="1" noAdjustHandles="1" noChangeArrowheads="1" noChangeShapeType="1" noTextEdit="1"/>
                </p:cNvSpPr>
                <p:nvPr/>
              </p:nvSpPr>
              <p:spPr>
                <a:xfrm>
                  <a:off x="693605" y="4753100"/>
                  <a:ext cx="3196965" cy="935128"/>
                </a:xfrm>
                <a:prstGeom prst="rect">
                  <a:avLst/>
                </a:prstGeom>
                <a:blipFill>
                  <a:blip r:embed="rId5"/>
                  <a:stretch>
                    <a:fillRect b="-6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C05F3408-0111-4418-BF84-A3DE3983BC21}"/>
                    </a:ext>
                  </a:extLst>
                </p:cNvPr>
                <p:cNvSpPr txBox="1"/>
                <p:nvPr/>
              </p:nvSpPr>
              <p:spPr>
                <a:xfrm>
                  <a:off x="7232333" y="4698980"/>
                  <a:ext cx="3956083" cy="890821"/>
                </a:xfrm>
                <a:prstGeom prst="rect">
                  <a:avLst/>
                </a:prstGeom>
                <a:noFill/>
              </p:spPr>
              <p:txBody>
                <a:bodyPr wrap="none" lIns="0" tIns="0" rIns="0" bIns="0" rtlCol="0">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𝐼</m:t>
                            </m:r>
                          </m:e>
                          <m:sub>
                            <m:sSub>
                              <m:sSubPr>
                                <m:ctrlP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𝐶</m:t>
                                </m:r>
                              </m:e>
                              <m:sub>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𝐽</m:t>
                                </m:r>
                              </m:sub>
                            </m:sSub>
                          </m:sub>
                        </m:sSub>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m:t>
                        </m:r>
                        <m:sSub>
                          <m:sSubPr>
                            <m:ctrlP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𝐶</m:t>
                            </m:r>
                          </m:e>
                          <m:sub>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𝐽</m:t>
                            </m:r>
                          </m:sub>
                        </m:sSub>
                        <m:f>
                          <m:fPr>
                            <m:ctrlP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ctrlPr>
                          </m:fPr>
                          <m:num>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𝑑</m:t>
                            </m:r>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Cambria Math" panose="02040503050406030204" pitchFamily="18" charset="0"/>
                                <a:cs typeface="+mn-cs"/>
                              </a:rPr>
                              <m:t>𝑉</m:t>
                            </m:r>
                          </m:num>
                          <m:den>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𝑑𝑡</m:t>
                            </m:r>
                          </m:den>
                        </m:f>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m:t>
                        </m:r>
                        <m:f>
                          <m:fPr>
                            <m:ctrlP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ctrlPr>
                          </m:fPr>
                          <m:num>
                            <m:sSub>
                              <m:sSubPr>
                                <m:ctrlP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ctrlPr>
                              </m:sSubPr>
                              <m:e>
                                <m:r>
                                  <m:rPr>
                                    <m:sty m:val="p"/>
                                  </m:rPr>
                                  <a:rPr kumimoji="0" lang="el-GR" sz="2800" b="0" i="1" u="none" strike="noStrike" kern="1200" cap="none" spc="0" normalizeH="0" baseline="0" noProof="0" smtClean="0">
                                    <a:ln>
                                      <a:noFill/>
                                    </a:ln>
                                    <a:solidFill>
                                      <a:srgbClr val="C87700"/>
                                    </a:solidFill>
                                    <a:effectLst/>
                                    <a:uLnTx/>
                                    <a:uFillTx/>
                                    <a:latin typeface="Cambria Math" panose="02040503050406030204" pitchFamily="18" charset="0"/>
                                    <a:ea typeface="Cambria Math" panose="02040503050406030204" pitchFamily="18" charset="0"/>
                                    <a:cs typeface="+mn-cs"/>
                                  </a:rPr>
                                  <m:t>Φ</m:t>
                                </m:r>
                              </m:e>
                              <m:sub>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0</m:t>
                                </m:r>
                              </m:sub>
                            </m:sSub>
                          </m:num>
                          <m:den>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2</m:t>
                            </m:r>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Cambria Math" panose="02040503050406030204" pitchFamily="18" charset="0"/>
                                <a:cs typeface="+mn-cs"/>
                              </a:rPr>
                              <m:t>𝜋</m:t>
                            </m:r>
                          </m:den>
                        </m:f>
                        <m:sSub>
                          <m:sSubPr>
                            <m:ctrlP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𝐶</m:t>
                            </m:r>
                          </m:e>
                          <m:sub>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𝐽</m:t>
                            </m:r>
                          </m:sub>
                        </m:sSub>
                        <m:f>
                          <m:fPr>
                            <m:ctrlP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ctrlPr>
                          </m:fPr>
                          <m:num>
                            <m:sSup>
                              <m:sSupPr>
                                <m:ctrlP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ctrlPr>
                              </m:sSupPr>
                              <m:e>
                                <m:r>
                                  <a:rPr kumimoji="0" lang="it-IT" sz="2800" b="0" i="1" u="none" strike="noStrike" kern="1200" cap="none" spc="0" normalizeH="0" baseline="0" noProof="0">
                                    <a:ln>
                                      <a:noFill/>
                                    </a:ln>
                                    <a:solidFill>
                                      <a:srgbClr val="C87700"/>
                                    </a:solidFill>
                                    <a:effectLst/>
                                    <a:uLnTx/>
                                    <a:uFillTx/>
                                    <a:latin typeface="Cambria Math" panose="02040503050406030204" pitchFamily="18" charset="0"/>
                                    <a:ea typeface="+mn-ea"/>
                                    <a:cs typeface="+mn-cs"/>
                                  </a:rPr>
                                  <m:t>𝑑</m:t>
                                </m:r>
                              </m:e>
                              <m:sup>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2</m:t>
                                </m:r>
                              </m:sup>
                            </m:sSup>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Cambria Math" panose="02040503050406030204" pitchFamily="18" charset="0"/>
                                <a:cs typeface="+mn-cs"/>
                              </a:rPr>
                              <m:t>𝜑</m:t>
                            </m:r>
                          </m:num>
                          <m:den>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𝑑</m:t>
                            </m:r>
                            <m:sSup>
                              <m:sSupPr>
                                <m:ctrlP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ctrlPr>
                              </m:sSupPr>
                              <m:e>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𝑡</m:t>
                                </m:r>
                              </m:e>
                              <m:sup>
                                <m:r>
                                  <a:rPr kumimoji="0" lang="it-IT" sz="2800" b="0" i="1" u="none" strike="noStrike" kern="1200" cap="none" spc="0" normalizeH="0" baseline="0" noProof="0" smtClean="0">
                                    <a:ln>
                                      <a:noFill/>
                                    </a:ln>
                                    <a:solidFill>
                                      <a:srgbClr val="C87700"/>
                                    </a:solidFill>
                                    <a:effectLst/>
                                    <a:uLnTx/>
                                    <a:uFillTx/>
                                    <a:latin typeface="Cambria Math" panose="02040503050406030204" pitchFamily="18" charset="0"/>
                                    <a:ea typeface="+mn-ea"/>
                                    <a:cs typeface="+mn-cs"/>
                                  </a:rPr>
                                  <m:t>2</m:t>
                                </m:r>
                              </m:sup>
                            </m:sSup>
                          </m:den>
                        </m:f>
                      </m:oMath>
                    </m:oMathPara>
                  </a14:m>
                  <a:endParaRPr kumimoji="0" lang="en-GB" sz="2800" b="0" i="0" u="none" strike="noStrike" kern="1200" cap="none" spc="0" normalizeH="0" baseline="0" noProof="0" dirty="0">
                    <a:ln>
                      <a:noFill/>
                    </a:ln>
                    <a:solidFill>
                      <a:srgbClr val="C87700"/>
                    </a:solidFill>
                    <a:effectLst/>
                    <a:uLnTx/>
                    <a:uFillTx/>
                    <a:latin typeface="Century Gothic" panose="020B0502020202020204"/>
                    <a:ea typeface="+mn-ea"/>
                    <a:cs typeface="+mn-cs"/>
                  </a:endParaRPr>
                </a:p>
              </p:txBody>
            </p:sp>
          </mc:Choice>
          <mc:Fallback xmlns="">
            <p:sp>
              <p:nvSpPr>
                <p:cNvPr id="54" name="CasellaDiTesto 53">
                  <a:extLst>
                    <a:ext uri="{FF2B5EF4-FFF2-40B4-BE49-F238E27FC236}">
                      <a16:creationId xmlns:a16="http://schemas.microsoft.com/office/drawing/2014/main" id="{C05F3408-0111-4418-BF84-A3DE3983BC21}"/>
                    </a:ext>
                  </a:extLst>
                </p:cNvPr>
                <p:cNvSpPr txBox="1">
                  <a:spLocks noRot="1" noChangeAspect="1" noMove="1" noResize="1" noEditPoints="1" noAdjustHandles="1" noChangeArrowheads="1" noChangeShapeType="1" noTextEdit="1"/>
                </p:cNvSpPr>
                <p:nvPr/>
              </p:nvSpPr>
              <p:spPr>
                <a:xfrm>
                  <a:off x="7232333" y="4698980"/>
                  <a:ext cx="3956083" cy="89082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700C1637-4ECB-4A94-8021-7967E1F6C543}"/>
                    </a:ext>
                  </a:extLst>
                </p:cNvPr>
                <p:cNvSpPr txBox="1"/>
                <p:nvPr/>
              </p:nvSpPr>
              <p:spPr>
                <a:xfrm>
                  <a:off x="8906356" y="3951204"/>
                  <a:ext cx="2556000" cy="465384"/>
                </a:xfrm>
                <a:prstGeom prst="rect">
                  <a:avLst/>
                </a:prstGeom>
                <a:noFill/>
              </p:spPr>
              <p:txBody>
                <a:bodyPr wrap="none" lIns="0" tIns="0" rIns="0" bIns="0" rtlCol="0">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800" b="0" i="1" u="none" strike="noStrike" kern="1200" cap="none" spc="0" normalizeH="0" baseline="0" noProof="0" smtClean="0">
                                <a:ln>
                                  <a:noFill/>
                                </a:ln>
                                <a:solidFill>
                                  <a:srgbClr val="006600"/>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srgbClr val="006600"/>
                                </a:solidFill>
                                <a:effectLst/>
                                <a:uLnTx/>
                                <a:uFillTx/>
                                <a:latin typeface="Cambria Math" panose="02040503050406030204" pitchFamily="18" charset="0"/>
                                <a:ea typeface="+mn-ea"/>
                                <a:cs typeface="+mn-cs"/>
                              </a:rPr>
                              <m:t>𝐼</m:t>
                            </m:r>
                          </m:e>
                          <m:sub>
                            <m:r>
                              <a:rPr kumimoji="0" lang="it-IT" sz="2800" b="0" i="1" u="none" strike="noStrike" kern="1200" cap="none" spc="0" normalizeH="0" baseline="0" noProof="0" smtClean="0">
                                <a:ln>
                                  <a:noFill/>
                                </a:ln>
                                <a:solidFill>
                                  <a:srgbClr val="006600"/>
                                </a:solidFill>
                                <a:effectLst/>
                                <a:uLnTx/>
                                <a:uFillTx/>
                                <a:latin typeface="Cambria Math" panose="02040503050406030204" pitchFamily="18" charset="0"/>
                                <a:ea typeface="+mn-ea"/>
                                <a:cs typeface="+mn-cs"/>
                              </a:rPr>
                              <m:t>𝑓</m:t>
                            </m:r>
                          </m:sub>
                        </m:sSub>
                        <m:r>
                          <a:rPr kumimoji="0" lang="it-IT" sz="2800" b="0" i="1" u="none" strike="noStrike" kern="1200" cap="none" spc="0" normalizeH="0" baseline="0" noProof="0" smtClean="0">
                            <a:ln>
                              <a:noFill/>
                            </a:ln>
                            <a:solidFill>
                              <a:srgbClr val="006600"/>
                            </a:solidFill>
                            <a:effectLst/>
                            <a:uLnTx/>
                            <a:uFillTx/>
                            <a:latin typeface="Cambria Math" panose="02040503050406030204" pitchFamily="18" charset="0"/>
                            <a:ea typeface="+mn-ea"/>
                            <a:cs typeface="+mn-cs"/>
                          </a:rPr>
                          <m:t>=</m:t>
                        </m:r>
                        <m:r>
                          <m:rPr>
                            <m:sty m:val="p"/>
                          </m:rPr>
                          <a:rPr kumimoji="0" lang="it-IT" sz="2800" b="0" i="0" u="none" strike="noStrike" kern="1200" cap="none" spc="0" normalizeH="0" baseline="0" noProof="0" smtClean="0">
                            <a:ln>
                              <a:noFill/>
                            </a:ln>
                            <a:solidFill>
                              <a:srgbClr val="006600"/>
                            </a:solidFill>
                            <a:effectLst/>
                            <a:uLnTx/>
                            <a:uFillTx/>
                            <a:latin typeface="Cambria Math" panose="02040503050406030204" pitchFamily="18" charset="0"/>
                            <a:ea typeface="+mn-ea"/>
                            <a:cs typeface="+mn-cs"/>
                          </a:rPr>
                          <m:t>White</m:t>
                        </m:r>
                        <m:r>
                          <a:rPr kumimoji="0" lang="it-IT" sz="2800" b="0" i="0" u="none" strike="noStrike" kern="1200" cap="none" spc="0" normalizeH="0" baseline="0" noProof="0" smtClean="0">
                            <a:ln>
                              <a:noFill/>
                            </a:ln>
                            <a:solidFill>
                              <a:srgbClr val="006600"/>
                            </a:solidFill>
                            <a:effectLst/>
                            <a:uLnTx/>
                            <a:uFillTx/>
                            <a:latin typeface="Cambria Math" panose="02040503050406030204" pitchFamily="18" charset="0"/>
                            <a:ea typeface="+mn-ea"/>
                            <a:cs typeface="+mn-cs"/>
                          </a:rPr>
                          <m:t> </m:t>
                        </m:r>
                        <m:r>
                          <m:rPr>
                            <m:sty m:val="p"/>
                          </m:rPr>
                          <a:rPr kumimoji="0" lang="it-IT" sz="2800" b="0" i="0" u="none" strike="noStrike" kern="1200" cap="none" spc="0" normalizeH="0" baseline="0" noProof="0" smtClean="0">
                            <a:ln>
                              <a:noFill/>
                            </a:ln>
                            <a:solidFill>
                              <a:srgbClr val="006600"/>
                            </a:solidFill>
                            <a:effectLst/>
                            <a:uLnTx/>
                            <a:uFillTx/>
                            <a:latin typeface="Cambria Math" panose="02040503050406030204" pitchFamily="18" charset="0"/>
                            <a:ea typeface="+mn-ea"/>
                            <a:cs typeface="+mn-cs"/>
                          </a:rPr>
                          <m:t>noise</m:t>
                        </m:r>
                      </m:oMath>
                    </m:oMathPara>
                  </a14:m>
                  <a:endParaRPr kumimoji="0" lang="en-GB" sz="2800" b="0" i="0" u="none" strike="noStrike" kern="1200" cap="none" spc="0" normalizeH="0" baseline="0" noProof="0" dirty="0">
                    <a:ln>
                      <a:noFill/>
                    </a:ln>
                    <a:solidFill>
                      <a:srgbClr val="006600"/>
                    </a:solidFill>
                    <a:effectLst/>
                    <a:uLnTx/>
                    <a:uFillTx/>
                    <a:latin typeface="Century Gothic" panose="020B0502020202020204"/>
                    <a:ea typeface="+mn-ea"/>
                    <a:cs typeface="+mn-cs"/>
                  </a:endParaRPr>
                </a:p>
              </p:txBody>
            </p:sp>
          </mc:Choice>
          <mc:Fallback xmlns="">
            <p:sp>
              <p:nvSpPr>
                <p:cNvPr id="55" name="CasellaDiTesto 54">
                  <a:extLst>
                    <a:ext uri="{FF2B5EF4-FFF2-40B4-BE49-F238E27FC236}">
                      <a16:creationId xmlns:a16="http://schemas.microsoft.com/office/drawing/2014/main" id="{700C1637-4ECB-4A94-8021-7967E1F6C543}"/>
                    </a:ext>
                  </a:extLst>
                </p:cNvPr>
                <p:cNvSpPr txBox="1">
                  <a:spLocks noRot="1" noChangeAspect="1" noMove="1" noResize="1" noEditPoints="1" noAdjustHandles="1" noChangeArrowheads="1" noChangeShapeType="1" noTextEdit="1"/>
                </p:cNvSpPr>
                <p:nvPr/>
              </p:nvSpPr>
              <p:spPr>
                <a:xfrm>
                  <a:off x="8906356" y="3951204"/>
                  <a:ext cx="2556000" cy="465384"/>
                </a:xfrm>
                <a:prstGeom prst="rect">
                  <a:avLst/>
                </a:prstGeom>
                <a:blipFill>
                  <a:blip r:embed="rId7"/>
                  <a:stretch>
                    <a:fillRect b="-2597"/>
                  </a:stretch>
                </a:blipFill>
              </p:spPr>
              <p:txBody>
                <a:bodyPr/>
                <a:lstStyle/>
                <a:p>
                  <a:r>
                    <a:rPr lang="en-GB">
                      <a:noFill/>
                    </a:rPr>
                    <a:t> </a:t>
                  </a:r>
                </a:p>
              </p:txBody>
            </p:sp>
          </mc:Fallback>
        </mc:AlternateContent>
        <p:sp>
          <p:nvSpPr>
            <p:cNvPr id="68" name="CasellaDiTesto 67">
              <a:extLst>
                <a:ext uri="{FF2B5EF4-FFF2-40B4-BE49-F238E27FC236}">
                  <a16:creationId xmlns:a16="http://schemas.microsoft.com/office/drawing/2014/main" id="{4C1D3A09-A2EE-4FED-9516-7D7595C8531F}"/>
                </a:ext>
              </a:extLst>
            </p:cNvPr>
            <p:cNvSpPr txBox="1"/>
            <p:nvPr/>
          </p:nvSpPr>
          <p:spPr>
            <a:xfrm>
              <a:off x="163002" y="1534045"/>
              <a:ext cx="1907318"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0033CC"/>
                  </a:solidFill>
                  <a:effectLst>
                    <a:outerShdw blurRad="38100" dist="19050" dir="2700000" algn="tl" rotWithShape="0">
                      <a:prstClr val="black">
                        <a:alpha val="40000"/>
                      </a:prstClr>
                    </a:outerShdw>
                  </a:effectLst>
                  <a:uLnTx/>
                  <a:uFillTx/>
                  <a:latin typeface="Century Gothic" panose="020B0502020202020204"/>
                  <a:ea typeface="+mn-ea"/>
                  <a:cs typeface="+mn-cs"/>
                </a:rPr>
                <a:t>Short Josephson junction</a:t>
              </a: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grpSp>
        <p:nvGrpSpPr>
          <p:cNvPr id="2" name="Gruppo 1">
            <a:extLst>
              <a:ext uri="{FF2B5EF4-FFF2-40B4-BE49-F238E27FC236}">
                <a16:creationId xmlns:a16="http://schemas.microsoft.com/office/drawing/2014/main" id="{70F97003-734F-4809-BDAC-D73721658E08}"/>
              </a:ext>
            </a:extLst>
          </p:cNvPr>
          <p:cNvGrpSpPr/>
          <p:nvPr/>
        </p:nvGrpSpPr>
        <p:grpSpPr>
          <a:xfrm>
            <a:off x="2356032" y="1685046"/>
            <a:ext cx="5857129" cy="3039062"/>
            <a:chOff x="5400401" y="3665122"/>
            <a:chExt cx="5857129" cy="3039062"/>
          </a:xfrm>
        </p:grpSpPr>
        <p:sp>
          <p:nvSpPr>
            <p:cNvPr id="3" name="CasellaDiTesto 2">
              <a:extLst>
                <a:ext uri="{FF2B5EF4-FFF2-40B4-BE49-F238E27FC236}">
                  <a16:creationId xmlns:a16="http://schemas.microsoft.com/office/drawing/2014/main" id="{DDC66092-F4FC-4A4A-ACDB-C3933A8864D0}"/>
                </a:ext>
              </a:extLst>
            </p:cNvPr>
            <p:cNvSpPr txBox="1"/>
            <p:nvPr/>
          </p:nvSpPr>
          <p:spPr>
            <a:xfrm>
              <a:off x="9506905" y="5498266"/>
              <a:ext cx="823706" cy="769313"/>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399" b="0"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it-IT" sz="4399" b="0" i="1" u="none" strike="noStrike" kern="1200" cap="none" spc="0" normalizeH="0" baseline="-2500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p>
          </p:txBody>
        </p:sp>
        <p:sp>
          <p:nvSpPr>
            <p:cNvPr id="4" name="CasellaDiTesto 3">
              <a:extLst>
                <a:ext uri="{FF2B5EF4-FFF2-40B4-BE49-F238E27FC236}">
                  <a16:creationId xmlns:a16="http://schemas.microsoft.com/office/drawing/2014/main" id="{D5FC37F8-663E-4C2F-836B-879B1E595509}"/>
                </a:ext>
              </a:extLst>
            </p:cNvPr>
            <p:cNvSpPr txBox="1"/>
            <p:nvPr/>
          </p:nvSpPr>
          <p:spPr>
            <a:xfrm>
              <a:off x="8108705" y="5494746"/>
              <a:ext cx="758536" cy="769313"/>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399" b="0"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R</a:t>
              </a:r>
              <a:r>
                <a:rPr kumimoji="0" lang="it-IT" sz="4399" b="0" i="1" u="none" strike="noStrike" kern="1200" cap="none" spc="0" normalizeH="0" baseline="-2500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p>
          </p:txBody>
        </p:sp>
        <p:grpSp>
          <p:nvGrpSpPr>
            <p:cNvPr id="5" name="Gruppo 4">
              <a:extLst>
                <a:ext uri="{FF2B5EF4-FFF2-40B4-BE49-F238E27FC236}">
                  <a16:creationId xmlns:a16="http://schemas.microsoft.com/office/drawing/2014/main" id="{C9113976-30E2-464C-B35B-6D7E441E44B2}"/>
                </a:ext>
              </a:extLst>
            </p:cNvPr>
            <p:cNvGrpSpPr/>
            <p:nvPr/>
          </p:nvGrpSpPr>
          <p:grpSpPr>
            <a:xfrm>
              <a:off x="7845554" y="5053101"/>
              <a:ext cx="462826" cy="724897"/>
              <a:chOff x="11013196" y="2036780"/>
              <a:chExt cx="900000" cy="1350000"/>
            </a:xfrm>
            <a:scene3d>
              <a:camera prst="orthographicFront"/>
              <a:lightRig rig="threePt" dir="t"/>
            </a:scene3d>
          </p:grpSpPr>
          <p:cxnSp>
            <p:nvCxnSpPr>
              <p:cNvPr id="44" name="Connettore diritto 43">
                <a:extLst>
                  <a:ext uri="{FF2B5EF4-FFF2-40B4-BE49-F238E27FC236}">
                    <a16:creationId xmlns:a16="http://schemas.microsoft.com/office/drawing/2014/main" id="{F5B96007-14B1-462D-A1A0-9F83314AAEEC}"/>
                  </a:ext>
                </a:extLst>
              </p:cNvPr>
              <p:cNvCxnSpPr>
                <a:cxnSpLocks/>
              </p:cNvCxnSpPr>
              <p:nvPr/>
            </p:nvCxnSpPr>
            <p:spPr>
              <a:xfrm flipH="1" flipV="1">
                <a:off x="11463196" y="2036780"/>
                <a:ext cx="450000" cy="1125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5" name="Connettore diritto 44">
                <a:extLst>
                  <a:ext uri="{FF2B5EF4-FFF2-40B4-BE49-F238E27FC236}">
                    <a16:creationId xmlns:a16="http://schemas.microsoft.com/office/drawing/2014/main" id="{6A7EE541-FF12-48A3-8DBC-31BF040332F5}"/>
                  </a:ext>
                </a:extLst>
              </p:cNvPr>
              <p:cNvCxnSpPr>
                <a:cxnSpLocks/>
              </p:cNvCxnSpPr>
              <p:nvPr/>
            </p:nvCxnSpPr>
            <p:spPr>
              <a:xfrm flipH="1">
                <a:off x="11013196" y="2149280"/>
                <a:ext cx="900000" cy="2250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6" name="Connettore diritto 45">
                <a:extLst>
                  <a:ext uri="{FF2B5EF4-FFF2-40B4-BE49-F238E27FC236}">
                    <a16:creationId xmlns:a16="http://schemas.microsoft.com/office/drawing/2014/main" id="{C8293FEF-1C05-473E-AF9A-B066655958C1}"/>
                  </a:ext>
                </a:extLst>
              </p:cNvPr>
              <p:cNvCxnSpPr>
                <a:cxnSpLocks/>
              </p:cNvCxnSpPr>
              <p:nvPr/>
            </p:nvCxnSpPr>
            <p:spPr>
              <a:xfrm flipH="1" flipV="1">
                <a:off x="11013196" y="2374280"/>
                <a:ext cx="900000" cy="2250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E567603C-9F38-4EF4-9747-FE90D49F70F6}"/>
                  </a:ext>
                </a:extLst>
              </p:cNvPr>
              <p:cNvCxnSpPr>
                <a:cxnSpLocks/>
              </p:cNvCxnSpPr>
              <p:nvPr/>
            </p:nvCxnSpPr>
            <p:spPr>
              <a:xfrm flipH="1">
                <a:off x="11013196" y="2599280"/>
                <a:ext cx="900000" cy="2250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9F60632C-000F-41EB-86AB-905DA0520323}"/>
                  </a:ext>
                </a:extLst>
              </p:cNvPr>
              <p:cNvCxnSpPr>
                <a:cxnSpLocks/>
              </p:cNvCxnSpPr>
              <p:nvPr/>
            </p:nvCxnSpPr>
            <p:spPr>
              <a:xfrm flipH="1" flipV="1">
                <a:off x="11013196" y="2824280"/>
                <a:ext cx="900000" cy="2250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9" name="Connettore diritto 48">
                <a:extLst>
                  <a:ext uri="{FF2B5EF4-FFF2-40B4-BE49-F238E27FC236}">
                    <a16:creationId xmlns:a16="http://schemas.microsoft.com/office/drawing/2014/main" id="{8C18BF20-9105-4D66-9E94-54EDE111761F}"/>
                  </a:ext>
                </a:extLst>
              </p:cNvPr>
              <p:cNvCxnSpPr>
                <a:cxnSpLocks/>
              </p:cNvCxnSpPr>
              <p:nvPr/>
            </p:nvCxnSpPr>
            <p:spPr>
              <a:xfrm flipH="1">
                <a:off x="11013196" y="3049280"/>
                <a:ext cx="900000" cy="2250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50" name="Connettore diritto 49">
                <a:extLst>
                  <a:ext uri="{FF2B5EF4-FFF2-40B4-BE49-F238E27FC236}">
                    <a16:creationId xmlns:a16="http://schemas.microsoft.com/office/drawing/2014/main" id="{2DA75CB8-803E-4CA1-8087-9CE89F816747}"/>
                  </a:ext>
                </a:extLst>
              </p:cNvPr>
              <p:cNvCxnSpPr>
                <a:cxnSpLocks/>
              </p:cNvCxnSpPr>
              <p:nvPr/>
            </p:nvCxnSpPr>
            <p:spPr>
              <a:xfrm flipH="1" flipV="1">
                <a:off x="11013196" y="3274280"/>
                <a:ext cx="450000" cy="1125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grpSp>
        <p:cxnSp>
          <p:nvCxnSpPr>
            <p:cNvPr id="6" name="Connettore diritto 5">
              <a:extLst>
                <a:ext uri="{FF2B5EF4-FFF2-40B4-BE49-F238E27FC236}">
                  <a16:creationId xmlns:a16="http://schemas.microsoft.com/office/drawing/2014/main" id="{1146F10F-2FF4-4AB4-B1BF-6A2AE09D5B33}"/>
                </a:ext>
              </a:extLst>
            </p:cNvPr>
            <p:cNvCxnSpPr>
              <a:cxnSpLocks/>
            </p:cNvCxnSpPr>
            <p:nvPr/>
          </p:nvCxnSpPr>
          <p:spPr>
            <a:xfrm>
              <a:off x="8071250" y="4533866"/>
              <a:ext cx="4101" cy="502594"/>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F97760EF-FC62-4CA6-BBEA-BF2B0B627ABF}"/>
                </a:ext>
              </a:extLst>
            </p:cNvPr>
            <p:cNvCxnSpPr>
              <a:cxnSpLocks/>
            </p:cNvCxnSpPr>
            <p:nvPr/>
          </p:nvCxnSpPr>
          <p:spPr>
            <a:xfrm>
              <a:off x="8077373" y="5787432"/>
              <a:ext cx="4101" cy="514828"/>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C18BDC26-52F7-45FB-959C-BC6EB3D6A3FA}"/>
                </a:ext>
              </a:extLst>
            </p:cNvPr>
            <p:cNvCxnSpPr>
              <a:cxnSpLocks/>
            </p:cNvCxnSpPr>
            <p:nvPr/>
          </p:nvCxnSpPr>
          <p:spPr>
            <a:xfrm>
              <a:off x="6653323" y="4532138"/>
              <a:ext cx="4320000" cy="0"/>
            </a:xfrm>
            <a:prstGeom prst="line">
              <a:avLst/>
            </a:prstGeom>
            <a:ln w="63500" cap="rnd">
              <a:solidFill>
                <a:schemeClr val="tx1"/>
              </a:solidFill>
              <a:headEnd type="none" w="sm" len="sm"/>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446F4302-99DE-4A55-80DC-E36F20A42765}"/>
                </a:ext>
              </a:extLst>
            </p:cNvPr>
            <p:cNvCxnSpPr>
              <a:cxnSpLocks/>
            </p:cNvCxnSpPr>
            <p:nvPr/>
          </p:nvCxnSpPr>
          <p:spPr>
            <a:xfrm>
              <a:off x="6664753" y="6307340"/>
              <a:ext cx="4320000" cy="0"/>
            </a:xfrm>
            <a:prstGeom prst="line">
              <a:avLst/>
            </a:prstGeom>
            <a:ln w="63500" cap="rnd">
              <a:solidFill>
                <a:schemeClr val="tx1"/>
              </a:solidFill>
              <a:headEnd type="none" w="sm" len="sm"/>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C44E9DC6-298A-4DA2-93B6-C9A952FE8762}"/>
                </a:ext>
              </a:extLst>
            </p:cNvPr>
            <p:cNvSpPr txBox="1"/>
            <p:nvPr/>
          </p:nvSpPr>
          <p:spPr>
            <a:xfrm>
              <a:off x="8919203" y="3665122"/>
              <a:ext cx="1010870" cy="584775"/>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3200" b="0" i="1" u="none" strike="noStrike" kern="1200" cap="none" spc="0" normalizeH="0" baseline="-2500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endParaRPr kumimoji="0" lang="it-IT" sz="3200" b="0" i="0" u="none" strike="noStrike" kern="1200" cap="none" spc="0" normalizeH="0" baseline="-2500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CasellaDiTesto 10">
              <a:extLst>
                <a:ext uri="{FF2B5EF4-FFF2-40B4-BE49-F238E27FC236}">
                  <a16:creationId xmlns:a16="http://schemas.microsoft.com/office/drawing/2014/main" id="{DB1232BC-67C8-485C-BF30-8A557A42673B}"/>
                </a:ext>
              </a:extLst>
            </p:cNvPr>
            <p:cNvSpPr txBox="1"/>
            <p:nvPr/>
          </p:nvSpPr>
          <p:spPr>
            <a:xfrm>
              <a:off x="6089103" y="4452747"/>
              <a:ext cx="540000" cy="584775"/>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3200" b="1" i="1" u="none" strike="noStrike" kern="1200" cap="none" spc="0" normalizeH="0" baseline="-25000" noProof="0" dirty="0">
                  <a:ln>
                    <a:noFill/>
                  </a:ln>
                  <a:solidFill>
                    <a:srgbClr val="C0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endParaRPr kumimoji="0" lang="it-IT" sz="3200" b="1" i="0" u="none" strike="noStrike" kern="1200" cap="none" spc="0" normalizeH="0" baseline="-25000" noProof="0" dirty="0">
                <a:ln>
                  <a:noFill/>
                </a:ln>
                <a:solidFill>
                  <a:srgbClr val="C0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90E2A766-BA39-45A1-B486-DD57BC9202E6}"/>
                </a:ext>
              </a:extLst>
            </p:cNvPr>
            <p:cNvCxnSpPr>
              <a:cxnSpLocks/>
            </p:cNvCxnSpPr>
            <p:nvPr/>
          </p:nvCxnSpPr>
          <p:spPr>
            <a:xfrm>
              <a:off x="5961764" y="4426798"/>
              <a:ext cx="0" cy="1908000"/>
            </a:xfrm>
            <a:prstGeom prst="line">
              <a:avLst/>
            </a:prstGeom>
            <a:ln w="31750" cap="rnd">
              <a:solidFill>
                <a:schemeClr val="tx1"/>
              </a:solidFill>
              <a:headEnd type="stealth" w="lg" len="lg"/>
              <a:tailEnd type="stealth" w="lg" len="lg"/>
            </a:ln>
            <a:effectLst>
              <a:outerShdw blurRad="50800" dist="38100" dir="2700000" algn="tl" rotWithShape="0">
                <a:prstClr val="black">
                  <a:alpha val="40000"/>
                </a:prstClr>
              </a:outerShdw>
            </a:effectLst>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grpSp>
          <p:nvGrpSpPr>
            <p:cNvPr id="13" name="Gruppo 12">
              <a:extLst>
                <a:ext uri="{FF2B5EF4-FFF2-40B4-BE49-F238E27FC236}">
                  <a16:creationId xmlns:a16="http://schemas.microsoft.com/office/drawing/2014/main" id="{4BA38357-42CB-4890-9583-21FA7172C541}"/>
                </a:ext>
              </a:extLst>
            </p:cNvPr>
            <p:cNvGrpSpPr/>
            <p:nvPr/>
          </p:nvGrpSpPr>
          <p:grpSpPr>
            <a:xfrm>
              <a:off x="9255027" y="4537035"/>
              <a:ext cx="462826" cy="1764358"/>
              <a:chOff x="6247144" y="2308947"/>
              <a:chExt cx="462826" cy="1764358"/>
            </a:xfrm>
          </p:grpSpPr>
          <p:cxnSp>
            <p:nvCxnSpPr>
              <p:cNvPr id="40" name="Connettore diritto 39">
                <a:extLst>
                  <a:ext uri="{FF2B5EF4-FFF2-40B4-BE49-F238E27FC236}">
                    <a16:creationId xmlns:a16="http://schemas.microsoft.com/office/drawing/2014/main" id="{4C3E0505-4D82-44A3-96B4-07676907DEA5}"/>
                  </a:ext>
                </a:extLst>
              </p:cNvPr>
              <p:cNvCxnSpPr>
                <a:cxnSpLocks/>
              </p:cNvCxnSpPr>
              <p:nvPr/>
            </p:nvCxnSpPr>
            <p:spPr>
              <a:xfrm>
                <a:off x="6247144" y="3012127"/>
                <a:ext cx="462826" cy="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id="{1A88C817-45B1-432A-907F-A00EBF673DC9}"/>
                  </a:ext>
                </a:extLst>
              </p:cNvPr>
              <p:cNvCxnSpPr>
                <a:cxnSpLocks/>
              </p:cNvCxnSpPr>
              <p:nvPr/>
            </p:nvCxnSpPr>
            <p:spPr>
              <a:xfrm>
                <a:off x="6247144" y="3388933"/>
                <a:ext cx="462826" cy="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2" name="Connettore diritto 41">
                <a:extLst>
                  <a:ext uri="{FF2B5EF4-FFF2-40B4-BE49-F238E27FC236}">
                    <a16:creationId xmlns:a16="http://schemas.microsoft.com/office/drawing/2014/main" id="{D1A3D754-A9BC-4182-9FDA-F3E9F6C6C29E}"/>
                  </a:ext>
                </a:extLst>
              </p:cNvPr>
              <p:cNvCxnSpPr>
                <a:cxnSpLocks/>
              </p:cNvCxnSpPr>
              <p:nvPr/>
            </p:nvCxnSpPr>
            <p:spPr>
              <a:xfrm>
                <a:off x="6476507" y="3389305"/>
                <a:ext cx="4101" cy="68400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43" name="Connettore diritto 42">
                <a:extLst>
                  <a:ext uri="{FF2B5EF4-FFF2-40B4-BE49-F238E27FC236}">
                    <a16:creationId xmlns:a16="http://schemas.microsoft.com/office/drawing/2014/main" id="{76D03373-206B-436F-8AA6-80D7662DC851}"/>
                  </a:ext>
                </a:extLst>
              </p:cNvPr>
              <p:cNvCxnSpPr>
                <a:cxnSpLocks/>
              </p:cNvCxnSpPr>
              <p:nvPr/>
            </p:nvCxnSpPr>
            <p:spPr>
              <a:xfrm>
                <a:off x="6476507" y="2308947"/>
                <a:ext cx="4101" cy="68400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grpSp>
        <p:cxnSp>
          <p:nvCxnSpPr>
            <p:cNvPr id="14" name="Connettore diritto 13">
              <a:extLst>
                <a:ext uri="{FF2B5EF4-FFF2-40B4-BE49-F238E27FC236}">
                  <a16:creationId xmlns:a16="http://schemas.microsoft.com/office/drawing/2014/main" id="{55FC674B-EC68-4DEA-B279-0D037395B9AD}"/>
                </a:ext>
              </a:extLst>
            </p:cNvPr>
            <p:cNvCxnSpPr>
              <a:cxnSpLocks/>
            </p:cNvCxnSpPr>
            <p:nvPr/>
          </p:nvCxnSpPr>
          <p:spPr>
            <a:xfrm>
              <a:off x="6645073" y="4537035"/>
              <a:ext cx="17829" cy="1754556"/>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EDF2DC42-F6CE-4EEA-9B11-F1519EDB975F}"/>
                </a:ext>
              </a:extLst>
            </p:cNvPr>
            <p:cNvSpPr txBox="1"/>
            <p:nvPr/>
          </p:nvSpPr>
          <p:spPr>
            <a:xfrm>
              <a:off x="6694313" y="5596774"/>
              <a:ext cx="640935" cy="769313"/>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399"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JJ</a:t>
              </a:r>
              <a:endParaRPr kumimoji="0" lang="it-IT" sz="5400" b="0" i="0" u="none" strike="noStrike" kern="1200" cap="none" spc="0" normalizeH="0" baseline="-2500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cxnSp>
          <p:nvCxnSpPr>
            <p:cNvPr id="16" name="Connettore diritto 15">
              <a:extLst>
                <a:ext uri="{FF2B5EF4-FFF2-40B4-BE49-F238E27FC236}">
                  <a16:creationId xmlns:a16="http://schemas.microsoft.com/office/drawing/2014/main" id="{69749888-9722-4D25-B6CB-9DAA5EF5FF2A}"/>
                </a:ext>
              </a:extLst>
            </p:cNvPr>
            <p:cNvCxnSpPr>
              <a:cxnSpLocks/>
            </p:cNvCxnSpPr>
            <p:nvPr/>
          </p:nvCxnSpPr>
          <p:spPr>
            <a:xfrm rot="16200000" flipH="1">
              <a:off x="6537759" y="4826414"/>
              <a:ext cx="220736" cy="0"/>
            </a:xfrm>
            <a:prstGeom prst="line">
              <a:avLst/>
            </a:prstGeom>
            <a:ln w="63500" cap="rnd">
              <a:solidFill>
                <a:schemeClr val="tx1"/>
              </a:solidFill>
              <a:headEnd type="none" w="lg" len="lg"/>
              <a:tailEnd type="stealth" w="lg" len="lg"/>
            </a:ln>
            <a:effectLst>
              <a:outerShdw blurRad="50800" dist="38100" dir="2700000" algn="tl" rotWithShape="0">
                <a:prstClr val="black">
                  <a:alpha val="40000"/>
                </a:prstClr>
              </a:outerShdw>
            </a:effectLst>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AD96F922-1D20-4AE0-B076-EEB0D777DB61}"/>
                </a:ext>
              </a:extLst>
            </p:cNvPr>
            <p:cNvCxnSpPr>
              <a:cxnSpLocks/>
            </p:cNvCxnSpPr>
            <p:nvPr/>
          </p:nvCxnSpPr>
          <p:spPr>
            <a:xfrm rot="16200000" flipH="1">
              <a:off x="7966599" y="4826414"/>
              <a:ext cx="220736" cy="0"/>
            </a:xfrm>
            <a:prstGeom prst="line">
              <a:avLst/>
            </a:prstGeom>
            <a:ln w="63500" cap="rnd">
              <a:solidFill>
                <a:schemeClr val="tx1"/>
              </a:solidFill>
              <a:headEnd type="none" w="lg" len="lg"/>
              <a:tailEnd type="stealth" w="lg" len="lg"/>
            </a:ln>
            <a:effectLst>
              <a:outerShdw blurRad="50800" dist="38100" dir="2700000" algn="tl" rotWithShape="0">
                <a:prstClr val="black">
                  <a:alpha val="40000"/>
                </a:prstClr>
              </a:outerShdw>
            </a:effectLst>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385F4194-F807-4123-B721-DA3000858CE8}"/>
                </a:ext>
              </a:extLst>
            </p:cNvPr>
            <p:cNvCxnSpPr>
              <a:cxnSpLocks/>
            </p:cNvCxnSpPr>
            <p:nvPr/>
          </p:nvCxnSpPr>
          <p:spPr>
            <a:xfrm rot="16200000" flipH="1">
              <a:off x="9376072" y="4826414"/>
              <a:ext cx="220736" cy="0"/>
            </a:xfrm>
            <a:prstGeom prst="line">
              <a:avLst/>
            </a:prstGeom>
            <a:ln w="63500" cap="rnd">
              <a:solidFill>
                <a:schemeClr val="tx1"/>
              </a:solidFill>
              <a:headEnd type="none" w="lg" len="lg"/>
              <a:tailEnd type="stealth" w="lg" len="lg"/>
            </a:ln>
            <a:effectLst>
              <a:outerShdw blurRad="50800" dist="38100" dir="2700000" algn="tl" rotWithShape="0">
                <a:prstClr val="black">
                  <a:alpha val="40000"/>
                </a:prstClr>
              </a:outerShdw>
            </a:effectLst>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4B19B525-7570-4691-A0C0-12DF98945BDB}"/>
                </a:ext>
              </a:extLst>
            </p:cNvPr>
            <p:cNvSpPr txBox="1"/>
            <p:nvPr/>
          </p:nvSpPr>
          <p:spPr>
            <a:xfrm>
              <a:off x="5400401" y="4954526"/>
              <a:ext cx="823706" cy="769313"/>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399" b="0"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a:t>
              </a:r>
              <a:endParaRPr kumimoji="0" lang="it-IT" sz="4399" b="0" i="1" u="none" strike="noStrike" kern="1200" cap="none" spc="0" normalizeH="0" baseline="-2500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0" name="CasellaDiTesto 19">
              <a:extLst>
                <a:ext uri="{FF2B5EF4-FFF2-40B4-BE49-F238E27FC236}">
                  <a16:creationId xmlns:a16="http://schemas.microsoft.com/office/drawing/2014/main" id="{03D4F2A4-0D2A-4B7E-B715-969055C47C8B}"/>
                </a:ext>
              </a:extLst>
            </p:cNvPr>
            <p:cNvSpPr txBox="1"/>
            <p:nvPr/>
          </p:nvSpPr>
          <p:spPr>
            <a:xfrm>
              <a:off x="7444288" y="4452747"/>
              <a:ext cx="819605" cy="584775"/>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3200" b="1" i="1" u="none" strike="noStrike" kern="1200" cap="none" spc="0" normalizeH="0" baseline="-2500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R</a:t>
              </a:r>
              <a:r>
                <a:rPr kumimoji="0" lang="it-IT" sz="2400" b="1" i="1" u="none" strike="noStrike" kern="1200" cap="none" spc="0" normalizeH="0" baseline="-5000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endParaRPr kumimoji="0" lang="it-IT" sz="2400" b="1" i="0" u="none" strike="noStrike" kern="1200" cap="none" spc="0" normalizeH="0" baseline="-5000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1" name="CasellaDiTesto 20">
              <a:extLst>
                <a:ext uri="{FF2B5EF4-FFF2-40B4-BE49-F238E27FC236}">
                  <a16:creationId xmlns:a16="http://schemas.microsoft.com/office/drawing/2014/main" id="{38360B3D-F031-49FC-AF11-0D381793E85A}"/>
                </a:ext>
              </a:extLst>
            </p:cNvPr>
            <p:cNvSpPr txBox="1"/>
            <p:nvPr/>
          </p:nvSpPr>
          <p:spPr>
            <a:xfrm>
              <a:off x="8860137" y="4452747"/>
              <a:ext cx="819605" cy="584775"/>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3200" b="1" i="1" u="none" strike="noStrike" kern="1200" cap="none" spc="0" normalizeH="0" baseline="-2500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it-IT" sz="2400" b="1" i="1" u="none" strike="noStrike" kern="1200" cap="none" spc="0" normalizeH="0" baseline="-5000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endParaRPr kumimoji="0" lang="it-IT" sz="2400" b="1" i="0" u="none" strike="noStrike" kern="1200" cap="none" spc="0" normalizeH="0" baseline="-5000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grpSp>
          <p:nvGrpSpPr>
            <p:cNvPr id="22" name="Gruppo 21">
              <a:extLst>
                <a:ext uri="{FF2B5EF4-FFF2-40B4-BE49-F238E27FC236}">
                  <a16:creationId xmlns:a16="http://schemas.microsoft.com/office/drawing/2014/main" id="{18CEEA70-B2D0-4C06-B3FE-4D3ADB9B2987}"/>
                </a:ext>
              </a:extLst>
            </p:cNvPr>
            <p:cNvGrpSpPr/>
            <p:nvPr/>
          </p:nvGrpSpPr>
          <p:grpSpPr>
            <a:xfrm>
              <a:off x="6361291" y="5079480"/>
              <a:ext cx="576000" cy="576000"/>
              <a:chOff x="8280797" y="5492436"/>
              <a:chExt cx="576000" cy="576000"/>
            </a:xfrm>
            <a:scene3d>
              <a:camera prst="orthographicFront"/>
              <a:lightRig rig="threePt" dir="t"/>
            </a:scene3d>
          </p:grpSpPr>
          <p:cxnSp>
            <p:nvCxnSpPr>
              <p:cNvPr id="38" name="Connettore diritto 37">
                <a:extLst>
                  <a:ext uri="{FF2B5EF4-FFF2-40B4-BE49-F238E27FC236}">
                    <a16:creationId xmlns:a16="http://schemas.microsoft.com/office/drawing/2014/main" id="{04B98C6E-A54E-4519-BEC7-5A1B9CA3D929}"/>
                  </a:ext>
                </a:extLst>
              </p:cNvPr>
              <p:cNvCxnSpPr>
                <a:cxnSpLocks/>
              </p:cNvCxnSpPr>
              <p:nvPr/>
            </p:nvCxnSpPr>
            <p:spPr>
              <a:xfrm>
                <a:off x="8280797" y="5492436"/>
                <a:ext cx="576000" cy="5760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F8477D69-1A2B-4B63-9D71-5E2D69B0FFAD}"/>
                  </a:ext>
                </a:extLst>
              </p:cNvPr>
              <p:cNvCxnSpPr>
                <a:cxnSpLocks/>
              </p:cNvCxnSpPr>
              <p:nvPr/>
            </p:nvCxnSpPr>
            <p:spPr>
              <a:xfrm flipH="1">
                <a:off x="8280797" y="5492436"/>
                <a:ext cx="576000" cy="576000"/>
              </a:xfrm>
              <a:prstGeom prst="line">
                <a:avLst/>
              </a:prstGeom>
              <a:ln w="63500" cap="rnd">
                <a:solidFill>
                  <a:schemeClr val="tx1"/>
                </a:solidFill>
              </a:ln>
              <a:sp3d prstMaterial="dkEdge">
                <a:bevelT w="107950" h="107950"/>
              </a:sp3d>
            </p:spPr>
            <p:style>
              <a:lnRef idx="1">
                <a:schemeClr val="accent1"/>
              </a:lnRef>
              <a:fillRef idx="0">
                <a:schemeClr val="accent1"/>
              </a:fillRef>
              <a:effectRef idx="0">
                <a:schemeClr val="accent1"/>
              </a:effectRef>
              <a:fontRef idx="minor">
                <a:schemeClr val="tx1"/>
              </a:fontRef>
            </p:style>
          </p:cxnSp>
        </p:grpSp>
        <p:cxnSp>
          <p:nvCxnSpPr>
            <p:cNvPr id="23" name="Connettore diritto 22">
              <a:extLst>
                <a:ext uri="{FF2B5EF4-FFF2-40B4-BE49-F238E27FC236}">
                  <a16:creationId xmlns:a16="http://schemas.microsoft.com/office/drawing/2014/main" id="{1AD58143-623A-43EB-A202-D88868658C17}"/>
                </a:ext>
              </a:extLst>
            </p:cNvPr>
            <p:cNvCxnSpPr>
              <a:cxnSpLocks/>
            </p:cNvCxnSpPr>
            <p:nvPr/>
          </p:nvCxnSpPr>
          <p:spPr>
            <a:xfrm>
              <a:off x="10978616" y="4541952"/>
              <a:ext cx="17829" cy="1754556"/>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grpSp>
          <p:nvGrpSpPr>
            <p:cNvPr id="24" name="Gruppo 23">
              <a:extLst>
                <a:ext uri="{FF2B5EF4-FFF2-40B4-BE49-F238E27FC236}">
                  <a16:creationId xmlns:a16="http://schemas.microsoft.com/office/drawing/2014/main" id="{4E55C49D-D18D-40E3-9718-F915A0BDE8C8}"/>
                </a:ext>
              </a:extLst>
            </p:cNvPr>
            <p:cNvGrpSpPr/>
            <p:nvPr/>
          </p:nvGrpSpPr>
          <p:grpSpPr>
            <a:xfrm>
              <a:off x="10717530" y="5063490"/>
              <a:ext cx="540000" cy="732415"/>
              <a:chOff x="10709910" y="4994910"/>
              <a:chExt cx="540000" cy="732415"/>
            </a:xfrm>
          </p:grpSpPr>
          <p:sp>
            <p:nvSpPr>
              <p:cNvPr id="36" name="Ovale 35">
                <a:extLst>
                  <a:ext uri="{FF2B5EF4-FFF2-40B4-BE49-F238E27FC236}">
                    <a16:creationId xmlns:a16="http://schemas.microsoft.com/office/drawing/2014/main" id="{C67C890E-FE2D-4183-A48A-A849CC5EE6D3}"/>
                  </a:ext>
                </a:extLst>
              </p:cNvPr>
              <p:cNvSpPr/>
              <p:nvPr/>
            </p:nvSpPr>
            <p:spPr>
              <a:xfrm>
                <a:off x="10709910" y="4994910"/>
                <a:ext cx="540000" cy="541439"/>
              </a:xfrm>
              <a:prstGeom prst="ellipse">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Ovale 36">
                <a:extLst>
                  <a:ext uri="{FF2B5EF4-FFF2-40B4-BE49-F238E27FC236}">
                    <a16:creationId xmlns:a16="http://schemas.microsoft.com/office/drawing/2014/main" id="{C6015AB6-9F02-4DAB-B261-702C19871B2A}"/>
                  </a:ext>
                </a:extLst>
              </p:cNvPr>
              <p:cNvSpPr/>
              <p:nvPr/>
            </p:nvSpPr>
            <p:spPr>
              <a:xfrm>
                <a:off x="10709910" y="5185886"/>
                <a:ext cx="540000" cy="541439"/>
              </a:xfrm>
              <a:prstGeom prst="ellipse">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cxnSp>
          <p:nvCxnSpPr>
            <p:cNvPr id="25" name="Connettore diritto 24">
              <a:extLst>
                <a:ext uri="{FF2B5EF4-FFF2-40B4-BE49-F238E27FC236}">
                  <a16:creationId xmlns:a16="http://schemas.microsoft.com/office/drawing/2014/main" id="{84BA689D-FB6D-4505-901C-CD7353188053}"/>
                </a:ext>
              </a:extLst>
            </p:cNvPr>
            <p:cNvCxnSpPr>
              <a:cxnSpLocks/>
            </p:cNvCxnSpPr>
            <p:nvPr/>
          </p:nvCxnSpPr>
          <p:spPr>
            <a:xfrm rot="5400000" flipH="1" flipV="1">
              <a:off x="10866197" y="4755485"/>
              <a:ext cx="220736" cy="0"/>
            </a:xfrm>
            <a:prstGeom prst="line">
              <a:avLst/>
            </a:prstGeom>
            <a:ln w="63500" cap="rnd">
              <a:solidFill>
                <a:schemeClr val="tx1"/>
              </a:solidFill>
              <a:headEnd type="none" w="lg" len="lg"/>
              <a:tailEnd type="stealth" w="lg" len="lg"/>
            </a:ln>
            <a:effectLst>
              <a:outerShdw blurRad="50800" dist="38100" dir="2700000" algn="tl" rotWithShape="0">
                <a:prstClr val="black">
                  <a:alpha val="40000"/>
                </a:prstClr>
              </a:outerShdw>
            </a:effectLst>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25670B08-64A7-4588-8805-7370F7FF578F}"/>
                </a:ext>
              </a:extLst>
            </p:cNvPr>
            <p:cNvSpPr txBox="1"/>
            <p:nvPr/>
          </p:nvSpPr>
          <p:spPr>
            <a:xfrm>
              <a:off x="10407958" y="4450643"/>
              <a:ext cx="819605" cy="584775"/>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a:ln>
                    <a:noFill/>
                  </a:ln>
                  <a:solidFill>
                    <a:srgbClr val="0066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3200" b="1" i="1" u="none" strike="noStrike" kern="1200" cap="none" spc="0" normalizeH="0" baseline="-25000" noProof="0" dirty="0" err="1">
                  <a:ln>
                    <a:noFill/>
                  </a:ln>
                  <a:solidFill>
                    <a:srgbClr val="0066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a:t>
              </a:r>
              <a:endParaRPr kumimoji="0" lang="it-IT" sz="2400" b="1" i="0" u="none" strike="noStrike" kern="1200" cap="none" spc="0" normalizeH="0" baseline="-25000" noProof="0" dirty="0">
                <a:ln>
                  <a:noFill/>
                </a:ln>
                <a:solidFill>
                  <a:srgbClr val="0066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cxnSp>
          <p:nvCxnSpPr>
            <p:cNvPr id="27" name="Connettore diritto 26">
              <a:extLst>
                <a:ext uri="{FF2B5EF4-FFF2-40B4-BE49-F238E27FC236}">
                  <a16:creationId xmlns:a16="http://schemas.microsoft.com/office/drawing/2014/main" id="{0A325480-B4CA-4BA3-9CC3-DFE3575FEABB}"/>
                </a:ext>
              </a:extLst>
            </p:cNvPr>
            <p:cNvCxnSpPr>
              <a:cxnSpLocks/>
            </p:cNvCxnSpPr>
            <p:nvPr/>
          </p:nvCxnSpPr>
          <p:spPr>
            <a:xfrm>
              <a:off x="8811273" y="3807677"/>
              <a:ext cx="4101" cy="68400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grpSp>
          <p:nvGrpSpPr>
            <p:cNvPr id="28" name="Gruppo 27">
              <a:extLst>
                <a:ext uri="{FF2B5EF4-FFF2-40B4-BE49-F238E27FC236}">
                  <a16:creationId xmlns:a16="http://schemas.microsoft.com/office/drawing/2014/main" id="{294A6D65-755F-4414-AD5E-909478F02124}"/>
                </a:ext>
              </a:extLst>
            </p:cNvPr>
            <p:cNvGrpSpPr/>
            <p:nvPr/>
          </p:nvGrpSpPr>
          <p:grpSpPr>
            <a:xfrm>
              <a:off x="8586309" y="6312205"/>
              <a:ext cx="462826" cy="391979"/>
              <a:chOff x="8586309" y="6312205"/>
              <a:chExt cx="462826" cy="391979"/>
            </a:xfrm>
          </p:grpSpPr>
          <p:cxnSp>
            <p:nvCxnSpPr>
              <p:cNvPr id="32" name="Connettore diritto 31">
                <a:extLst>
                  <a:ext uri="{FF2B5EF4-FFF2-40B4-BE49-F238E27FC236}">
                    <a16:creationId xmlns:a16="http://schemas.microsoft.com/office/drawing/2014/main" id="{26B11BCC-2786-4FCA-84C9-465AD7865975}"/>
                  </a:ext>
                </a:extLst>
              </p:cNvPr>
              <p:cNvCxnSpPr>
                <a:cxnSpLocks/>
              </p:cNvCxnSpPr>
              <p:nvPr/>
            </p:nvCxnSpPr>
            <p:spPr>
              <a:xfrm>
                <a:off x="8586309" y="6517494"/>
                <a:ext cx="462826" cy="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C1D764F9-09D2-442E-87A5-3D20E024AA53}"/>
                  </a:ext>
                </a:extLst>
              </p:cNvPr>
              <p:cNvCxnSpPr>
                <a:cxnSpLocks/>
              </p:cNvCxnSpPr>
              <p:nvPr/>
            </p:nvCxnSpPr>
            <p:spPr>
              <a:xfrm>
                <a:off x="8811273" y="6312205"/>
                <a:ext cx="4101" cy="18000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35CD01E7-4224-4571-ADDD-A7F5DFC80423}"/>
                  </a:ext>
                </a:extLst>
              </p:cNvPr>
              <p:cNvCxnSpPr>
                <a:cxnSpLocks/>
              </p:cNvCxnSpPr>
              <p:nvPr/>
            </p:nvCxnSpPr>
            <p:spPr>
              <a:xfrm>
                <a:off x="8637722" y="6608934"/>
                <a:ext cx="360000" cy="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35A156A7-C090-412B-A438-4A5227341293}"/>
                  </a:ext>
                </a:extLst>
              </p:cNvPr>
              <p:cNvCxnSpPr>
                <a:cxnSpLocks/>
              </p:cNvCxnSpPr>
              <p:nvPr/>
            </p:nvCxnSpPr>
            <p:spPr>
              <a:xfrm>
                <a:off x="8691722" y="6704184"/>
                <a:ext cx="252000" cy="0"/>
              </a:xfrm>
              <a:prstGeom prst="line">
                <a:avLst/>
              </a:prstGeom>
              <a:ln w="63500" cap="rnd">
                <a:solidFill>
                  <a:schemeClr val="tx1"/>
                </a:solidFill>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grpSp>
        <p:cxnSp>
          <p:nvCxnSpPr>
            <p:cNvPr id="29" name="Connettore diritto 28">
              <a:extLst>
                <a:ext uri="{FF2B5EF4-FFF2-40B4-BE49-F238E27FC236}">
                  <a16:creationId xmlns:a16="http://schemas.microsoft.com/office/drawing/2014/main" id="{1B0684E3-B718-49FD-9025-BDE7E4E74247}"/>
                </a:ext>
              </a:extLst>
            </p:cNvPr>
            <p:cNvCxnSpPr>
              <a:cxnSpLocks/>
            </p:cNvCxnSpPr>
            <p:nvPr/>
          </p:nvCxnSpPr>
          <p:spPr>
            <a:xfrm>
              <a:off x="5861583" y="6421869"/>
              <a:ext cx="2916000" cy="0"/>
            </a:xfrm>
            <a:prstGeom prst="line">
              <a:avLst/>
            </a:prstGeom>
            <a:ln w="63500" cap="rnd">
              <a:solidFill>
                <a:schemeClr val="tx1"/>
              </a:solidFill>
              <a:headEnd type="oval" w="sm" len="sm"/>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FDF375DE-F5E2-4B9C-8392-2026A5502DBD}"/>
                </a:ext>
              </a:extLst>
            </p:cNvPr>
            <p:cNvCxnSpPr>
              <a:cxnSpLocks/>
            </p:cNvCxnSpPr>
            <p:nvPr/>
          </p:nvCxnSpPr>
          <p:spPr>
            <a:xfrm>
              <a:off x="5861583" y="4372600"/>
              <a:ext cx="2916000" cy="0"/>
            </a:xfrm>
            <a:prstGeom prst="line">
              <a:avLst/>
            </a:prstGeom>
            <a:ln w="63500" cap="rnd">
              <a:solidFill>
                <a:schemeClr val="tx1"/>
              </a:solidFill>
              <a:headEnd type="oval" w="sm" len="sm"/>
            </a:ln>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F1F8B6D1-FA00-45DA-A4F4-C71ACA3AE299}"/>
                </a:ext>
              </a:extLst>
            </p:cNvPr>
            <p:cNvCxnSpPr>
              <a:cxnSpLocks/>
            </p:cNvCxnSpPr>
            <p:nvPr/>
          </p:nvCxnSpPr>
          <p:spPr>
            <a:xfrm rot="16200000" flipH="1">
              <a:off x="8702955" y="4102095"/>
              <a:ext cx="220736" cy="0"/>
            </a:xfrm>
            <a:prstGeom prst="line">
              <a:avLst/>
            </a:prstGeom>
            <a:ln w="63500" cap="rnd">
              <a:solidFill>
                <a:schemeClr val="tx1"/>
              </a:solidFill>
              <a:headEnd type="none" w="lg" len="lg"/>
              <a:tailEnd type="stealth" w="lg" len="lg"/>
            </a:ln>
            <a:effectLst>
              <a:outerShdw blurRad="50800" dist="38100" dir="2700000" algn="tl" rotWithShape="0">
                <a:prstClr val="black">
                  <a:alpha val="40000"/>
                </a:prstClr>
              </a:outerShdw>
            </a:effectLst>
            <a:scene3d>
              <a:camera prst="orthographicFront"/>
              <a:lightRig rig="harsh" dir="t">
                <a:rot lat="0" lon="0" rev="3000000"/>
              </a:lightRig>
            </a:scene3d>
            <a:sp3d prstMaterial="dkEdge">
              <a:bevelT w="107950" h="107950"/>
            </a:sp3d>
          </p:spPr>
          <p:style>
            <a:lnRef idx="1">
              <a:schemeClr val="accent1"/>
            </a:lnRef>
            <a:fillRef idx="0">
              <a:schemeClr val="accent1"/>
            </a:fillRef>
            <a:effectRef idx="0">
              <a:schemeClr val="accent1"/>
            </a:effectRef>
            <a:fontRef idx="minor">
              <a:schemeClr val="tx1"/>
            </a:fontRef>
          </p:style>
        </p:cxnSp>
      </p:grpSp>
      <p:sp>
        <p:nvSpPr>
          <p:cNvPr id="56" name="Titolo 1">
            <a:extLst>
              <a:ext uri="{FF2B5EF4-FFF2-40B4-BE49-F238E27FC236}">
                <a16:creationId xmlns:a16="http://schemas.microsoft.com/office/drawing/2014/main" id="{AC7C676F-2A55-4AC7-AC6D-30CC312B4E8D}"/>
              </a:ext>
            </a:extLst>
          </p:cNvPr>
          <p:cNvSpPr txBox="1">
            <a:spLocks/>
          </p:cNvSpPr>
          <p:nvPr/>
        </p:nvSpPr>
        <p:spPr>
          <a:xfrm>
            <a:off x="869816" y="271"/>
            <a:ext cx="8761413"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The Resistively Capacitance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Shunted Junction (RCSJ) model</a:t>
            </a:r>
          </a:p>
        </p:txBody>
      </p:sp>
      <p:sp>
        <p:nvSpPr>
          <p:cNvPr id="57" name="Segnaposto numero diapositiva 56">
            <a:extLst>
              <a:ext uri="{FF2B5EF4-FFF2-40B4-BE49-F238E27FC236}">
                <a16:creationId xmlns:a16="http://schemas.microsoft.com/office/drawing/2014/main" id="{1C895706-9B90-4D0A-9B08-1FC11414A95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5C4D021-30AF-49B0-A368-8F2D3AEC0AED}"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7" name="Gruppo 66">
            <a:extLst>
              <a:ext uri="{FF2B5EF4-FFF2-40B4-BE49-F238E27FC236}">
                <a16:creationId xmlns:a16="http://schemas.microsoft.com/office/drawing/2014/main" id="{AEF1D5F9-AD17-4F56-F460-371A8C54EBAD}"/>
              </a:ext>
            </a:extLst>
          </p:cNvPr>
          <p:cNvGrpSpPr/>
          <p:nvPr/>
        </p:nvGrpSpPr>
        <p:grpSpPr>
          <a:xfrm>
            <a:off x="36036" y="1592594"/>
            <a:ext cx="11374888" cy="4788154"/>
            <a:chOff x="36036" y="1592594"/>
            <a:chExt cx="11374888" cy="4788154"/>
          </a:xfrm>
        </p:grpSpPr>
        <mc:AlternateContent xmlns:mc="http://schemas.openxmlformats.org/markup-compatibility/2006" xmlns:a14="http://schemas.microsoft.com/office/drawing/2010/main">
          <mc:Choice Requires="a14">
            <p:sp>
              <p:nvSpPr>
                <p:cNvPr id="69" name="Rettangolo 68">
                  <a:extLst>
                    <a:ext uri="{FF2B5EF4-FFF2-40B4-BE49-F238E27FC236}">
                      <a16:creationId xmlns:a16="http://schemas.microsoft.com/office/drawing/2014/main" id="{35B33B03-9C0E-72F5-FDE7-3FB5EAF26BC6}"/>
                    </a:ext>
                  </a:extLst>
                </p:cNvPr>
                <p:cNvSpPr/>
                <p:nvPr/>
              </p:nvSpPr>
              <p:spPr>
                <a:xfrm>
                  <a:off x="36036" y="1592594"/>
                  <a:ext cx="141269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GB"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e>
                            <m:sub>
                              <m:r>
                                <a:rPr kumimoji="0" lang="it-IT"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𝒃</m:t>
                              </m:r>
                            </m:sub>
                          </m:sSub>
                        </m:e>
                      </m:d>
                      <m:r>
                        <a:rPr kumimoji="0" lang="it-IT"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m:t>
                      </m:r>
                      <m:sSub>
                        <m:sSubPr>
                          <m:ctrlPr>
                            <a:rPr kumimoji="0" lang="it-IT"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𝑰</m:t>
                          </m:r>
                        </m:e>
                        <m:sub>
                          <m:r>
                            <a:rPr kumimoji="0" lang="it-IT"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𝒄</m:t>
                          </m:r>
                        </m:sub>
                      </m:sSub>
                    </m:oMath>
                  </a14:m>
                  <a:r>
                    <a:rPr kumimoji="0" lang="en-GB" sz="2400" b="1"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mc:Choice>
          <mc:Fallback xmlns="">
            <p:sp>
              <p:nvSpPr>
                <p:cNvPr id="69" name="Rettangolo 68">
                  <a:extLst>
                    <a:ext uri="{FF2B5EF4-FFF2-40B4-BE49-F238E27FC236}">
                      <a16:creationId xmlns:a16="http://schemas.microsoft.com/office/drawing/2014/main" id="{35B33B03-9C0E-72F5-FDE7-3FB5EAF26BC6}"/>
                    </a:ext>
                  </a:extLst>
                </p:cNvPr>
                <p:cNvSpPr>
                  <a:spLocks noRot="1" noChangeAspect="1" noMove="1" noResize="1" noEditPoints="1" noAdjustHandles="1" noChangeArrowheads="1" noChangeShapeType="1" noTextEdit="1"/>
                </p:cNvSpPr>
                <p:nvPr/>
              </p:nvSpPr>
              <p:spPr>
                <a:xfrm>
                  <a:off x="36036" y="1592594"/>
                  <a:ext cx="1412694" cy="461665"/>
                </a:xfrm>
                <a:prstGeom prst="rect">
                  <a:avLst/>
                </a:prstGeom>
                <a:blipFill>
                  <a:blip r:embed="rId10"/>
                  <a:stretch>
                    <a:fillRect b="-6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ttangolo 69">
                  <a:extLst>
                    <a:ext uri="{FF2B5EF4-FFF2-40B4-BE49-F238E27FC236}">
                      <a16:creationId xmlns:a16="http://schemas.microsoft.com/office/drawing/2014/main" id="{573F7D40-0E99-A221-83A4-87B0EEDD810F}"/>
                    </a:ext>
                  </a:extLst>
                </p:cNvPr>
                <p:cNvSpPr/>
                <p:nvPr/>
              </p:nvSpPr>
              <p:spPr>
                <a:xfrm>
                  <a:off x="1906924" y="1610211"/>
                  <a:ext cx="9504000" cy="4770537"/>
                </a:xfrm>
                <a:prstGeom prst="rect">
                  <a:avLst/>
                </a:prstGeom>
              </p:spPr>
              <p:txBody>
                <a:bodyPr wrap="square">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a:ea typeface="+mn-ea"/>
                      <a:cs typeface="+mn-cs"/>
                    </a:rPr>
                    <a:t>finite voltage state </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𝜑</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it-IT" sz="1800" b="0" i="1" u="none" strike="noStrike" kern="1200" cap="none" spc="0" normalizeH="0" baseline="0" noProof="0" dirty="0" err="1">
                      <a:ln>
                        <a:noFill/>
                      </a:ln>
                      <a:solidFill>
                        <a:prstClr val="black"/>
                      </a:solidFill>
                      <a:effectLst/>
                      <a:uLnTx/>
                      <a:uFillTx/>
                      <a:latin typeface="Century Gothic" panose="020B0502020202020204"/>
                      <a:ea typeface="+mn-ea"/>
                      <a:cs typeface="+mn-cs"/>
                    </a:rPr>
                    <a:t>evolves</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in time – </a:t>
                  </a:r>
                  <a:r>
                    <a:rPr kumimoji="0" lang="it-IT" sz="1800" b="0" i="1" u="none" strike="noStrike" kern="1200" cap="none" spc="0" normalizeH="0" baseline="0" noProof="0" dirty="0" err="1">
                      <a:ln>
                        <a:noFill/>
                      </a:ln>
                      <a:solidFill>
                        <a:prstClr val="black"/>
                      </a:solidFill>
                      <a:effectLst/>
                      <a:uLnTx/>
                      <a:uFillTx/>
                      <a:latin typeface="Century Gothic" panose="020B0502020202020204"/>
                      <a:ea typeface="+mn-ea"/>
                      <a:cs typeface="+mn-cs"/>
                    </a:rPr>
                    <a:t>dynamic</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state of the JJ</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The </a:t>
                  </a:r>
                  <a:r>
                    <a:rPr kumimoji="0" lang="it-IT" sz="1800" b="0" i="1" u="none" strike="noStrike" kern="1200" cap="none" spc="0" normalizeH="0" baseline="0" noProof="0" dirty="0" err="1">
                      <a:ln>
                        <a:noFill/>
                      </a:ln>
                      <a:solidFill>
                        <a:prstClr val="black"/>
                      </a:solidFill>
                      <a:effectLst/>
                      <a:uLnTx/>
                      <a:uFillTx/>
                      <a:latin typeface="Century Gothic" panose="020B0502020202020204"/>
                      <a:ea typeface="+mn-ea"/>
                      <a:cs typeface="+mn-cs"/>
                    </a:rPr>
                    <a:t>total</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it-IT" sz="1800" b="0" i="1" u="none" strike="noStrike" kern="1200" cap="none" spc="0" normalizeH="0" baseline="0" noProof="0" dirty="0" err="1">
                      <a:ln>
                        <a:noFill/>
                      </a:ln>
                      <a:solidFill>
                        <a:prstClr val="black"/>
                      </a:solidFill>
                      <a:effectLst/>
                      <a:uLnTx/>
                      <a:uFillTx/>
                      <a:latin typeface="Century Gothic" panose="020B0502020202020204"/>
                      <a:ea typeface="+mn-ea"/>
                      <a:cs typeface="+mn-cs"/>
                    </a:rPr>
                    <a:t>current</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it-IT" sz="1800" b="0" i="1" u="none" strike="noStrike" kern="1200" cap="none" spc="0" normalizeH="0" baseline="0" noProof="0" dirty="0" err="1">
                      <a:ln>
                        <a:noFill/>
                      </a:ln>
                      <a:solidFill>
                        <a:prstClr val="black"/>
                      </a:solidFill>
                      <a:effectLst/>
                      <a:uLnTx/>
                      <a:uFillTx/>
                      <a:latin typeface="Century Gothic" panose="020B0502020202020204"/>
                      <a:ea typeface="+mn-ea"/>
                      <a:cs typeface="+mn-cs"/>
                    </a:rPr>
                    <a:t>is</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it-IT" sz="1800" b="0" i="1" u="none" strike="noStrike" kern="1200" cap="none" spc="0" normalizeH="0" baseline="0" noProof="0" dirty="0" err="1">
                      <a:ln>
                        <a:noFill/>
                      </a:ln>
                      <a:solidFill>
                        <a:prstClr val="black"/>
                      </a:solidFill>
                      <a:effectLst/>
                      <a:uLnTx/>
                      <a:uFillTx/>
                      <a:latin typeface="Century Gothic" panose="020B0502020202020204"/>
                      <a:ea typeface="+mn-ea"/>
                      <a:cs typeface="+mn-cs"/>
                    </a:rPr>
                    <a:t>composed</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by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Josephson «</a:t>
                  </a:r>
                  <a:r>
                    <a:rPr kumimoji="0" lang="it-IT" sz="1800" b="1"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dissipationless</a:t>
                  </a:r>
                  <a:r>
                    <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r>
                    <a:rPr kumimoji="0" lang="it-IT" sz="1800" b="1"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channel</a:t>
                  </a:r>
                  <a:endPar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Resistive </a:t>
                  </a:r>
                  <a:r>
                    <a:rPr kumimoji="0" lang="it-IT" sz="1800" b="1"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channel</a:t>
                  </a:r>
                  <a:r>
                    <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Capacitive </a:t>
                  </a:r>
                  <a:r>
                    <a:rPr kumimoji="0" lang="it-IT" sz="1800" b="1"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channel</a:t>
                  </a:r>
                  <a:endPar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Noise contribution</a:t>
                  </a:r>
                  <a:endParaRPr kumimoji="0" lang="en-GB"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68288" marR="0" lvl="0" indent="-268288"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mc:Choice>
          <mc:Fallback xmlns="">
            <p:sp>
              <p:nvSpPr>
                <p:cNvPr id="70" name="Rettangolo 69">
                  <a:extLst>
                    <a:ext uri="{FF2B5EF4-FFF2-40B4-BE49-F238E27FC236}">
                      <a16:creationId xmlns:a16="http://schemas.microsoft.com/office/drawing/2014/main" id="{573F7D40-0E99-A221-83A4-87B0EEDD810F}"/>
                    </a:ext>
                  </a:extLst>
                </p:cNvPr>
                <p:cNvSpPr>
                  <a:spLocks noRot="1" noChangeAspect="1" noMove="1" noResize="1" noEditPoints="1" noAdjustHandles="1" noChangeArrowheads="1" noChangeShapeType="1" noTextEdit="1"/>
                </p:cNvSpPr>
                <p:nvPr/>
              </p:nvSpPr>
              <p:spPr>
                <a:xfrm>
                  <a:off x="1906924" y="1610211"/>
                  <a:ext cx="9504000" cy="4770537"/>
                </a:xfrm>
                <a:prstGeom prst="rect">
                  <a:avLst/>
                </a:prstGeom>
                <a:blipFill>
                  <a:blip r:embed="rId11"/>
                  <a:stretch>
                    <a:fillRect/>
                  </a:stretch>
                </a:blipFill>
              </p:spPr>
              <p:txBody>
                <a:bodyPr/>
                <a:lstStyle/>
                <a:p>
                  <a:r>
                    <a:rPr lang="en-GB">
                      <a:noFill/>
                    </a:rPr>
                    <a:t> </a:t>
                  </a:r>
                </a:p>
              </p:txBody>
            </p:sp>
          </mc:Fallback>
        </mc:AlternateContent>
        <p:sp>
          <p:nvSpPr>
            <p:cNvPr id="71" name="CasellaDiTesto 70">
              <a:extLst>
                <a:ext uri="{FF2B5EF4-FFF2-40B4-BE49-F238E27FC236}">
                  <a16:creationId xmlns:a16="http://schemas.microsoft.com/office/drawing/2014/main" id="{866A9529-CAD4-6ED6-F0CC-752181B72C97}"/>
                </a:ext>
              </a:extLst>
            </p:cNvPr>
            <p:cNvSpPr txBox="1"/>
            <p:nvPr/>
          </p:nvSpPr>
          <p:spPr>
            <a:xfrm>
              <a:off x="1451278" y="2628243"/>
              <a:ext cx="540000" cy="523220"/>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2800" b="1" i="1" u="none" strike="noStrike" kern="1200" cap="none" spc="0" normalizeH="0" baseline="-25000" noProof="0" dirty="0">
                  <a:ln>
                    <a:noFill/>
                  </a:ln>
                  <a:solidFill>
                    <a:srgbClr val="C0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endParaRPr kumimoji="0" lang="it-IT" sz="2800" b="1" i="0" u="none" strike="noStrike" kern="1200" cap="none" spc="0" normalizeH="0" baseline="-25000" noProof="0" dirty="0">
                <a:ln>
                  <a:noFill/>
                </a:ln>
                <a:solidFill>
                  <a:srgbClr val="C0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2" name="CasellaDiTesto 71">
              <a:extLst>
                <a:ext uri="{FF2B5EF4-FFF2-40B4-BE49-F238E27FC236}">
                  <a16:creationId xmlns:a16="http://schemas.microsoft.com/office/drawing/2014/main" id="{1B29B9DD-CE4B-F764-4D5F-EF2538AA4177}"/>
                </a:ext>
              </a:extLst>
            </p:cNvPr>
            <p:cNvSpPr txBox="1"/>
            <p:nvPr/>
          </p:nvSpPr>
          <p:spPr>
            <a:xfrm>
              <a:off x="1451278" y="3401581"/>
              <a:ext cx="819605" cy="523220"/>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2800" b="1" i="1" u="none" strike="noStrike" kern="1200" cap="none" spc="0" normalizeH="0" baseline="-2500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R</a:t>
              </a:r>
              <a:r>
                <a:rPr kumimoji="0" lang="it-IT" sz="2000" b="1" i="1" u="none" strike="noStrike" kern="1200" cap="none" spc="0" normalizeH="0" baseline="-5000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endParaRPr kumimoji="0" lang="it-IT" sz="2000" b="1" i="0" u="none" strike="noStrike" kern="1200" cap="none" spc="0" normalizeH="0" baseline="-50000" noProof="0" dirty="0">
                <a:ln>
                  <a:noFill/>
                </a:ln>
                <a:solidFill>
                  <a:srgbClr val="0070C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3" name="CasellaDiTesto 72">
              <a:extLst>
                <a:ext uri="{FF2B5EF4-FFF2-40B4-BE49-F238E27FC236}">
                  <a16:creationId xmlns:a16="http://schemas.microsoft.com/office/drawing/2014/main" id="{A3A90375-5984-ADF3-78B4-A8743086C1EA}"/>
                </a:ext>
              </a:extLst>
            </p:cNvPr>
            <p:cNvSpPr txBox="1"/>
            <p:nvPr/>
          </p:nvSpPr>
          <p:spPr>
            <a:xfrm>
              <a:off x="1451278" y="4641404"/>
              <a:ext cx="819605" cy="523220"/>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2800" b="1" i="1" u="none" strike="noStrike" kern="1200" cap="none" spc="0" normalizeH="0" baseline="-2500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it-IT" sz="2000" b="1" i="1" u="none" strike="noStrike" kern="1200" cap="none" spc="0" normalizeH="0" baseline="-5000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a:t>
              </a:r>
              <a:endParaRPr kumimoji="0" lang="it-IT" sz="2000" b="1" i="0" u="none" strike="noStrike" kern="1200" cap="none" spc="0" normalizeH="0" baseline="-50000" noProof="0" dirty="0">
                <a:ln>
                  <a:noFill/>
                </a:ln>
                <a:solidFill>
                  <a:srgbClr val="C877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4" name="CasellaDiTesto 73">
              <a:extLst>
                <a:ext uri="{FF2B5EF4-FFF2-40B4-BE49-F238E27FC236}">
                  <a16:creationId xmlns:a16="http://schemas.microsoft.com/office/drawing/2014/main" id="{AD4FDAB1-ED3C-BAC1-12CE-D94B9539E3AA}"/>
                </a:ext>
              </a:extLst>
            </p:cNvPr>
            <p:cNvSpPr txBox="1"/>
            <p:nvPr/>
          </p:nvSpPr>
          <p:spPr>
            <a:xfrm>
              <a:off x="1451278" y="5290187"/>
              <a:ext cx="819605" cy="523220"/>
            </a:xfrm>
            <a:prstGeom prst="rect">
              <a:avLst/>
            </a:prstGeom>
            <a:noFill/>
          </p:spPr>
          <p:txBody>
            <a:bodyPr wrap="square" rtlCol="0">
              <a:spAutoFit/>
              <a:scene3d>
                <a:camera prst="orthographicFront"/>
                <a:lightRig rig="harsh" dir="t"/>
              </a:scene3d>
              <a:sp3d extrusionH="57150" prstMaterial="dkEdge">
                <a:bevelT w="9525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err="1">
                  <a:ln>
                    <a:noFill/>
                  </a:ln>
                  <a:solidFill>
                    <a:srgbClr val="0066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I</a:t>
              </a:r>
              <a:r>
                <a:rPr kumimoji="0" lang="it-IT" sz="2800" b="1" i="1" u="none" strike="noStrike" kern="1200" cap="none" spc="0" normalizeH="0" baseline="-25000" noProof="0" dirty="0" err="1">
                  <a:ln>
                    <a:noFill/>
                  </a:ln>
                  <a:solidFill>
                    <a:srgbClr val="0066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a:t>
              </a:r>
              <a:endParaRPr kumimoji="0" lang="it-IT" sz="2000" b="1" i="0" u="none" strike="noStrike" kern="1200" cap="none" spc="0" normalizeH="0" baseline="-25000" noProof="0" dirty="0">
                <a:ln>
                  <a:noFill/>
                </a:ln>
                <a:solidFill>
                  <a:srgbClr val="0066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Rettangolo 74">
                  <a:extLst>
                    <a:ext uri="{FF2B5EF4-FFF2-40B4-BE49-F238E27FC236}">
                      <a16:creationId xmlns:a16="http://schemas.microsoft.com/office/drawing/2014/main" id="{2C32F0CA-F3AC-F83F-75E4-CA7BE33EA41A}"/>
                    </a:ext>
                  </a:extLst>
                </p:cNvPr>
                <p:cNvSpPr/>
                <p:nvPr/>
              </p:nvSpPr>
              <p:spPr>
                <a:xfrm>
                  <a:off x="4641666" y="3120280"/>
                  <a:ext cx="6264000" cy="2716128"/>
                </a:xfrm>
                <a:prstGeom prst="rect">
                  <a:avLst/>
                </a:prstGeom>
              </p:spPr>
              <p:txBody>
                <a:bodyPr wrap="square">
                  <a:spAutoFit/>
                  <a:scene3d>
                    <a:camera prst="orthographicFront"/>
                    <a:lightRig rig="threePt" dir="t"/>
                  </a:scene3d>
                  <a:sp3d extrusionH="57150">
                    <a:bevelT w="38100" h="38100"/>
                  </a:sp3d>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rPr>
                    <a:t>At </a:t>
                  </a:r>
                  <a14:m>
                    <m:oMath xmlns:m="http://schemas.openxmlformats.org/officeDocument/2006/math">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𝑇</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&gt;0</m:t>
                      </m:r>
                    </m:oMath>
                  </a14:m>
                  <a:r>
                    <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rPr>
                    <a:t>, there is a finite probability for Cooper pairs to be broken up by thermal excitation thereby generating unpaired “normal” electrons (i.e., quasiparticles). If </a:t>
                  </a:r>
                  <a14:m>
                    <m:oMath xmlns:m="http://schemas.openxmlformats.org/officeDocument/2006/math">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𝑉</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0</m:t>
                      </m:r>
                    </m:oMath>
                  </a14:m>
                  <a:r>
                    <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rPr>
                    <a:t>, these normal electrons contribute to the current. In contrast to the Josephson current, this normal current channel is resistive.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rPr>
                    <a:t>An SIS tunnel JJ just represents a parallel plate capacitor.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rPr>
                    <a:t>In the presence of </a:t>
                  </a:r>
                  <a14:m>
                    <m:oMath xmlns:m="http://schemas.openxmlformats.org/officeDocument/2006/math">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𝑉</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)≠0</m:t>
                      </m:r>
                    </m:oMath>
                  </a14:m>
                  <a:r>
                    <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rPr>
                    <a:t> we have a finite displacement current across this capacitor.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050" b="0" i="1"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a:ea typeface="+mn-ea"/>
                      <a:cs typeface="+mn-cs"/>
                    </a:rPr>
                    <a:t>A temperature-dependent fluctuating current contribution</a:t>
                  </a:r>
                  <a:endParaRPr kumimoji="0" lang="en-GB"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mc:Choice>
          <mc:Fallback xmlns="">
            <p:sp>
              <p:nvSpPr>
                <p:cNvPr id="75" name="Rettangolo 74">
                  <a:extLst>
                    <a:ext uri="{FF2B5EF4-FFF2-40B4-BE49-F238E27FC236}">
                      <a16:creationId xmlns:a16="http://schemas.microsoft.com/office/drawing/2014/main" id="{2C32F0CA-F3AC-F83F-75E4-CA7BE33EA41A}"/>
                    </a:ext>
                  </a:extLst>
                </p:cNvPr>
                <p:cNvSpPr>
                  <a:spLocks noRot="1" noChangeAspect="1" noMove="1" noResize="1" noEditPoints="1" noAdjustHandles="1" noChangeArrowheads="1" noChangeShapeType="1" noTextEdit="1"/>
                </p:cNvSpPr>
                <p:nvPr/>
              </p:nvSpPr>
              <p:spPr>
                <a:xfrm>
                  <a:off x="4641666" y="3120280"/>
                  <a:ext cx="6264000" cy="2716128"/>
                </a:xfrm>
                <a:prstGeom prst="rect">
                  <a:avLst/>
                </a:prstGeom>
                <a:blipFill>
                  <a:blip r:embed="rId12"/>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55524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54167E-6 3.7037E-7 L 0.34011 -0.15347 " pathEditMode="relative" rAng="0" ptsTypes="AA">
                                      <p:cBhvr>
                                        <p:cTn id="6" dur="2000" fill="hold"/>
                                        <p:tgtEl>
                                          <p:spTgt spid="2"/>
                                        </p:tgtEl>
                                        <p:attrNameLst>
                                          <p:attrName>ppt_x</p:attrName>
                                          <p:attrName>ppt_y</p:attrName>
                                        </p:attrNameLst>
                                      </p:cBhvr>
                                      <p:rCtr x="17005" y="-7685"/>
                                    </p:animMotion>
                                  </p:childTnLst>
                                </p:cTn>
                              </p:par>
                              <p:par>
                                <p:cTn id="7" presetID="6" presetClass="emph" presetSubtype="0" accel="50000" decel="50000" fill="hold" nodeType="withEffect">
                                  <p:stCondLst>
                                    <p:cond delay="0"/>
                                  </p:stCondLst>
                                  <p:childTnLst>
                                    <p:animScale>
                                      <p:cBhvr>
                                        <p:cTn id="8" dur="2000" fill="hold"/>
                                        <p:tgtEl>
                                          <p:spTgt spid="2"/>
                                        </p:tgtEl>
                                      </p:cBhvr>
                                      <p:by x="50000" y="50000"/>
                                    </p:animScale>
                                  </p:childTnLst>
                                </p:cTn>
                              </p:par>
                              <p:par>
                                <p:cTn id="9" presetID="10" presetClass="exit" presetSubtype="0" fill="hold" nodeType="withEffect">
                                  <p:stCondLst>
                                    <p:cond delay="1800"/>
                                  </p:stCondLst>
                                  <p:childTnLst>
                                    <p:animEffect transition="out" filter="fade">
                                      <p:cBhvr>
                                        <p:cTn id="10" dur="500"/>
                                        <p:tgtEl>
                                          <p:spTgt spid="58"/>
                                        </p:tgtEl>
                                      </p:cBhvr>
                                    </p:animEffect>
                                    <p:set>
                                      <p:cBhvr>
                                        <p:cTn id="11" dur="1" fill="hold">
                                          <p:stCondLst>
                                            <p:cond delay="499"/>
                                          </p:stCondLst>
                                        </p:cTn>
                                        <p:tgtEl>
                                          <p:spTgt spid="58"/>
                                        </p:tgtEl>
                                        <p:attrNameLst>
                                          <p:attrName>style.visibility</p:attrName>
                                        </p:attrNameLst>
                                      </p:cBhvr>
                                      <p:to>
                                        <p:strVal val="hidden"/>
                                      </p:to>
                                    </p:set>
                                  </p:childTnLst>
                                </p:cTn>
                              </p:par>
                              <p:par>
                                <p:cTn id="12" presetID="10" presetClass="exit" presetSubtype="0" fill="hold" nodeType="withEffect">
                                  <p:stCondLst>
                                    <p:cond delay="1800"/>
                                  </p:stCondLst>
                                  <p:childTnLst>
                                    <p:animEffect transition="out" filter="fade">
                                      <p:cBhvr>
                                        <p:cTn id="13" dur="500"/>
                                        <p:tgtEl>
                                          <p:spTgt spid="59"/>
                                        </p:tgtEl>
                                      </p:cBhvr>
                                    </p:animEffect>
                                    <p:set>
                                      <p:cBhvr>
                                        <p:cTn id="14" dur="1" fill="hold">
                                          <p:stCondLst>
                                            <p:cond delay="499"/>
                                          </p:stCondLst>
                                        </p:cTn>
                                        <p:tgtEl>
                                          <p:spTgt spid="59"/>
                                        </p:tgtEl>
                                        <p:attrNameLst>
                                          <p:attrName>style.visibility</p:attrName>
                                        </p:attrNameLst>
                                      </p:cBhvr>
                                      <p:to>
                                        <p:strVal val="hidden"/>
                                      </p:to>
                                    </p:set>
                                  </p:childTnLst>
                                </p:cTn>
                              </p:par>
                              <p:par>
                                <p:cTn id="15" presetID="10" presetClass="entr" presetSubtype="0" fill="hold" nodeType="withEffect">
                                  <p:stCondLst>
                                    <p:cond delay="250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D56866A-A795-1EBF-2B45-0E2673BF256B}"/>
              </a:ext>
            </a:extLst>
          </p:cNvPr>
          <p:cNvSpPr>
            <a:spLocks noGrp="1"/>
          </p:cNvSpPr>
          <p:nvPr>
            <p:ph type="sldNum" sz="quarter" idx="12"/>
          </p:nvPr>
        </p:nvSpPr>
        <p:spPr/>
        <p:txBody>
          <a:bodyPr/>
          <a:lstStyle/>
          <a:p>
            <a:fld id="{B5C4D021-30AF-49B0-A368-8F2D3AEC0AED}" type="slidenum">
              <a:rPr lang="it-IT" smtClean="0"/>
              <a:t>8</a:t>
            </a:fld>
            <a:endParaRPr lang="it-IT"/>
          </a:p>
        </p:txBody>
      </p:sp>
      <p:pic>
        <p:nvPicPr>
          <p:cNvPr id="371" name="Immagine 370">
            <a:extLst>
              <a:ext uri="{FF2B5EF4-FFF2-40B4-BE49-F238E27FC236}">
                <a16:creationId xmlns:a16="http://schemas.microsoft.com/office/drawing/2014/main" id="{A732C346-732B-9532-0D1A-865F1730CC8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73660"/>
            <a:ext cx="11541967" cy="4413974"/>
          </a:xfrm>
          <a:prstGeom prst="rect">
            <a:avLst/>
          </a:prstGeom>
        </p:spPr>
      </p:pic>
      <p:sp>
        <p:nvSpPr>
          <p:cNvPr id="374" name="Titolo 1">
            <a:extLst>
              <a:ext uri="{FF2B5EF4-FFF2-40B4-BE49-F238E27FC236}">
                <a16:creationId xmlns:a16="http://schemas.microsoft.com/office/drawing/2014/main" id="{129D0E72-4FE8-E249-860D-248EE82C39DC}"/>
              </a:ext>
            </a:extLst>
          </p:cNvPr>
          <p:cNvSpPr txBox="1">
            <a:spLocks/>
          </p:cNvSpPr>
          <p:nvPr/>
        </p:nvSpPr>
        <p:spPr>
          <a:xfrm>
            <a:off x="869816" y="271"/>
            <a:ext cx="8761413"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The </a:t>
            </a:r>
            <a:r>
              <a:rPr lang="en-GB" b="1"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rPr>
              <a:t>TWJPA: the design</a:t>
            </a:r>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p:sp>
        <p:nvSpPr>
          <p:cNvPr id="10" name="Titolo 1">
            <a:extLst>
              <a:ext uri="{FF2B5EF4-FFF2-40B4-BE49-F238E27FC236}">
                <a16:creationId xmlns:a16="http://schemas.microsoft.com/office/drawing/2014/main" id="{786126CD-34E2-C348-50CD-897F94F238F7}"/>
              </a:ext>
            </a:extLst>
          </p:cNvPr>
          <p:cNvSpPr txBox="1">
            <a:spLocks/>
          </p:cNvSpPr>
          <p:nvPr/>
        </p:nvSpPr>
        <p:spPr>
          <a:xfrm>
            <a:off x="869816" y="271"/>
            <a:ext cx="9811990"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The </a:t>
            </a:r>
            <a:r>
              <a:rPr lang="en-GB" b="1"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rPr>
              <a:t>TWJPA: the design and the modelling</a:t>
            </a:r>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C9FBF26A-148D-745A-1F96-BA7FAE91857C}"/>
                  </a:ext>
                </a:extLst>
              </p:cNvPr>
              <p:cNvSpPr txBox="1"/>
              <p:nvPr/>
            </p:nvSpPr>
            <p:spPr>
              <a:xfrm>
                <a:off x="122903" y="4136619"/>
                <a:ext cx="1456745" cy="1938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𝑖</m:t>
                          </m:r>
                        </m:sub>
                      </m:sSub>
                      <m:r>
                        <a:rPr lang="it-IT" b="0" i="1" smtClean="0">
                          <a:latin typeface="Cambria Math" panose="02040503050406030204" pitchFamily="18" charset="0"/>
                        </a:rPr>
                        <m:t>=50 </m:t>
                      </m:r>
                      <m:r>
                        <m:rPr>
                          <m:sty m:val="p"/>
                        </m:rPr>
                        <a:rPr lang="el-GR" b="0" i="1" smtClean="0">
                          <a:latin typeface="Cambria Math" panose="02040503050406030204" pitchFamily="18" charset="0"/>
                          <a:ea typeface="Cambria Math" panose="02040503050406030204" pitchFamily="18" charset="0"/>
                        </a:rPr>
                        <m:t>Ω</m:t>
                      </m:r>
                    </m:oMath>
                  </m:oMathPara>
                </a14:m>
                <a:endParaRPr lang="en-GB" dirty="0"/>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ea typeface="Cambria Math" panose="02040503050406030204" pitchFamily="18" charset="0"/>
                            </a:rPr>
                            <m:t>𝑖</m:t>
                          </m:r>
                        </m:sub>
                      </m:sSub>
                      <m:r>
                        <a:rPr lang="it-IT" b="0" i="1" smtClean="0">
                          <a:latin typeface="Cambria Math" panose="02040503050406030204" pitchFamily="18" charset="0"/>
                        </a:rPr>
                        <m:t>=24 </m:t>
                      </m:r>
                      <m:r>
                        <m:rPr>
                          <m:sty m:val="p"/>
                        </m:rPr>
                        <a:rPr lang="it-IT" b="0" i="0" smtClean="0">
                          <a:latin typeface="Cambria Math" panose="02040503050406030204" pitchFamily="18" charset="0"/>
                        </a:rPr>
                        <m:t>fF</m:t>
                      </m:r>
                    </m:oMath>
                  </m:oMathPara>
                </a14:m>
                <a:endParaRPr lang="en-GB" dirty="0"/>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ea typeface="Cambria Math" panose="02040503050406030204" pitchFamily="18" charset="0"/>
                            </a:rPr>
                            <m:t>ℓ</m:t>
                          </m:r>
                        </m:sub>
                      </m:sSub>
                      <m:r>
                        <a:rPr lang="it-IT" b="0" i="1" smtClean="0">
                          <a:latin typeface="Cambria Math" panose="02040503050406030204" pitchFamily="18" charset="0"/>
                        </a:rPr>
                        <m:t>=50 </m:t>
                      </m:r>
                      <m:r>
                        <m:rPr>
                          <m:sty m:val="p"/>
                        </m:rPr>
                        <a:rPr lang="el-GR" b="0" i="1" smtClean="0">
                          <a:latin typeface="Cambria Math" panose="02040503050406030204" pitchFamily="18" charset="0"/>
                          <a:ea typeface="Cambria Math" panose="02040503050406030204" pitchFamily="18" charset="0"/>
                        </a:rPr>
                        <m:t>Ω</m:t>
                      </m:r>
                    </m:oMath>
                  </m:oMathPara>
                </a14:m>
                <a:endParaRPr lang="en-GB" dirty="0"/>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ea typeface="Cambria Math" panose="02040503050406030204" pitchFamily="18" charset="0"/>
                            </a:rPr>
                            <m:t>ℓ</m:t>
                          </m:r>
                        </m:sub>
                      </m:sSub>
                      <m:r>
                        <a:rPr lang="it-IT" b="0" i="1" smtClean="0">
                          <a:latin typeface="Cambria Math" panose="02040503050406030204" pitchFamily="18" charset="0"/>
                        </a:rPr>
                        <m:t>=1 </m:t>
                      </m:r>
                      <m:r>
                        <m:rPr>
                          <m:sty m:val="p"/>
                        </m:rPr>
                        <a:rPr lang="it-IT" b="0" i="0" smtClean="0">
                          <a:latin typeface="Cambria Math" panose="02040503050406030204" pitchFamily="18" charset="0"/>
                        </a:rPr>
                        <m:t>nF</m:t>
                      </m:r>
                    </m:oMath>
                  </m:oMathPara>
                </a14:m>
                <a:endParaRPr lang="en-GB" dirty="0"/>
              </a:p>
              <a:p>
                <a:endParaRPr lang="en-GB" dirty="0"/>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rPr>
                            <m:t>𝑛</m:t>
                          </m:r>
                        </m:sub>
                      </m:sSub>
                      <m:r>
                        <a:rPr lang="it-IT" b="0" i="1" smtClean="0">
                          <a:latin typeface="Cambria Math" panose="02040503050406030204" pitchFamily="18" charset="0"/>
                        </a:rPr>
                        <m:t>=24 </m:t>
                      </m:r>
                      <m:r>
                        <m:rPr>
                          <m:sty m:val="p"/>
                        </m:rPr>
                        <a:rPr lang="it-IT" b="0" i="0" smtClean="0">
                          <a:latin typeface="Cambria Math" panose="02040503050406030204" pitchFamily="18" charset="0"/>
                        </a:rPr>
                        <m:t>fF</m:t>
                      </m:r>
                    </m:oMath>
                  </m:oMathPara>
                </a14:m>
                <a:endParaRPr lang="it-IT" b="0" dirty="0"/>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𝐿</m:t>
                          </m:r>
                        </m:e>
                        <m:sub>
                          <m:r>
                            <a:rPr lang="it-IT" b="0" i="1" smtClean="0">
                              <a:latin typeface="Cambria Math" panose="02040503050406030204" pitchFamily="18" charset="0"/>
                            </a:rPr>
                            <m:t>𝑛</m:t>
                          </m:r>
                        </m:sub>
                      </m:sSub>
                      <m:r>
                        <a:rPr lang="it-IT" b="0" i="1" smtClean="0">
                          <a:latin typeface="Cambria Math" panose="02040503050406030204" pitchFamily="18" charset="0"/>
                        </a:rPr>
                        <m:t>=120 </m:t>
                      </m:r>
                      <m:r>
                        <m:rPr>
                          <m:sty m:val="p"/>
                        </m:rPr>
                        <a:rPr lang="it-IT" b="0" i="0" smtClean="0">
                          <a:latin typeface="Cambria Math" panose="02040503050406030204" pitchFamily="18" charset="0"/>
                        </a:rPr>
                        <m:t>pH</m:t>
                      </m:r>
                    </m:oMath>
                  </m:oMathPara>
                </a14:m>
                <a:endParaRPr lang="en-GB" dirty="0"/>
              </a:p>
            </p:txBody>
          </p:sp>
        </mc:Choice>
        <mc:Fallback xmlns="">
          <p:sp>
            <p:nvSpPr>
              <p:cNvPr id="11" name="CasellaDiTesto 10">
                <a:extLst>
                  <a:ext uri="{FF2B5EF4-FFF2-40B4-BE49-F238E27FC236}">
                    <a16:creationId xmlns:a16="http://schemas.microsoft.com/office/drawing/2014/main" id="{C9FBF26A-148D-745A-1F96-BA7FAE91857C}"/>
                  </a:ext>
                </a:extLst>
              </p:cNvPr>
              <p:cNvSpPr txBox="1">
                <a:spLocks noRot="1" noChangeAspect="1" noMove="1" noResize="1" noEditPoints="1" noAdjustHandles="1" noChangeArrowheads="1" noChangeShapeType="1" noTextEdit="1"/>
              </p:cNvSpPr>
              <p:nvPr/>
            </p:nvSpPr>
            <p:spPr>
              <a:xfrm>
                <a:off x="122903" y="4136619"/>
                <a:ext cx="1456745" cy="1938992"/>
              </a:xfrm>
              <a:prstGeom prst="rect">
                <a:avLst/>
              </a:prstGeom>
              <a:blipFill>
                <a:blip r:embed="rId4"/>
                <a:stretch>
                  <a:fillRect b="-34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C1FD765B-3E90-E4C9-AFB9-C4B0BE5ED801}"/>
                  </a:ext>
                </a:extLst>
              </p:cNvPr>
              <p:cNvSpPr txBox="1"/>
              <p:nvPr/>
            </p:nvSpPr>
            <p:spPr>
              <a:xfrm>
                <a:off x="9399660" y="4136619"/>
                <a:ext cx="1282146" cy="1423851"/>
              </a:xfrm>
              <a:prstGeom prst="rect">
                <a:avLst/>
              </a:prstGeom>
              <a:noFill/>
            </p:spPr>
            <p:txBody>
              <a:bodyPr wrap="none" lIns="0" tIns="0" rIns="0" bIns="0" rtlCol="0">
                <a:spAutoFit/>
              </a:bodyPr>
              <a:lstStyle/>
              <a:p>
                <a14:m>
                  <m:oMath xmlns:m="http://schemas.openxmlformats.org/officeDocument/2006/math">
                    <m:r>
                      <a:rPr lang="en-GB" i="1" dirty="0" smtClean="0">
                        <a:latin typeface="Cambria Math" panose="02040503050406030204" pitchFamily="18" charset="0"/>
                      </a:rPr>
                      <m:t>𝑁</m:t>
                    </m:r>
                    <m:r>
                      <a:rPr lang="en-GB" i="1" dirty="0" smtClean="0">
                        <a:latin typeface="Cambria Math" panose="02040503050406030204" pitchFamily="18" charset="0"/>
                      </a:rPr>
                      <m:t>=990 </m:t>
                    </m:r>
                  </m:oMath>
                </a14:m>
                <a:r>
                  <a:rPr lang="en-GB" dirty="0">
                    <a:latin typeface="Cambria Math" panose="02040503050406030204" pitchFamily="18" charset="0"/>
                  </a:rPr>
                  <a:t>JJs</a:t>
                </a:r>
              </a:p>
              <a:p>
                <a:endParaRPr lang="en-GB"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𝐽</m:t>
                          </m:r>
                        </m:sub>
                      </m:sSub>
                      <m:r>
                        <a:rPr lang="it-IT" b="0" i="1" smtClean="0">
                          <a:latin typeface="Cambria Math" panose="02040503050406030204" pitchFamily="18" charset="0"/>
                        </a:rPr>
                        <m:t>=20 </m:t>
                      </m:r>
                      <m:r>
                        <m:rPr>
                          <m:sty m:val="p"/>
                        </m:rPr>
                        <a:rPr lang="it-IT" b="0" i="0" smtClean="0">
                          <a:latin typeface="Cambria Math" panose="02040503050406030204" pitchFamily="18" charset="0"/>
                        </a:rPr>
                        <m:t>k</m:t>
                      </m:r>
                      <m:r>
                        <m:rPr>
                          <m:sty m:val="p"/>
                        </m:rPr>
                        <a:rPr lang="el-GR" b="0" i="1" smtClean="0">
                          <a:latin typeface="Cambria Math" panose="02040503050406030204" pitchFamily="18" charset="0"/>
                          <a:ea typeface="Cambria Math" panose="02040503050406030204" pitchFamily="18" charset="0"/>
                        </a:rPr>
                        <m:t>Ω</m:t>
                      </m:r>
                    </m:oMath>
                  </m:oMathPara>
                </a14:m>
                <a:endParaRPr lang="en-GB" dirty="0"/>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ea typeface="Cambria Math" panose="02040503050406030204" pitchFamily="18" charset="0"/>
                            </a:rPr>
                            <m:t>𝐽</m:t>
                          </m:r>
                        </m:sub>
                      </m:sSub>
                      <m:r>
                        <a:rPr lang="it-IT" b="0" i="1" smtClean="0">
                          <a:latin typeface="Cambria Math" panose="02040503050406030204" pitchFamily="18" charset="0"/>
                        </a:rPr>
                        <m:t>=200 </m:t>
                      </m:r>
                      <m:r>
                        <m:rPr>
                          <m:sty m:val="p"/>
                        </m:rPr>
                        <a:rPr lang="it-IT" b="0" i="0" smtClean="0">
                          <a:latin typeface="Cambria Math" panose="02040503050406030204" pitchFamily="18" charset="0"/>
                        </a:rPr>
                        <m:t>fF</m:t>
                      </m:r>
                    </m:oMath>
                  </m:oMathPara>
                </a14:m>
                <a:endParaRPr lang="en-GB" dirty="0"/>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ea typeface="Cambria Math" panose="02040503050406030204" pitchFamily="18" charset="0"/>
                            </a:rPr>
                            <m:t>𝑐</m:t>
                          </m:r>
                        </m:sub>
                      </m:sSub>
                      <m:r>
                        <a:rPr lang="it-IT" b="0" i="1" smtClean="0">
                          <a:latin typeface="Cambria Math" panose="02040503050406030204" pitchFamily="18" charset="0"/>
                        </a:rPr>
                        <m:t>=2 </m:t>
                      </m:r>
                      <m:r>
                        <a:rPr lang="it-IT" b="0" i="1" smtClean="0">
                          <a:latin typeface="Cambria Math" panose="02040503050406030204" pitchFamily="18" charset="0"/>
                          <a:ea typeface="Cambria Math" panose="02040503050406030204" pitchFamily="18" charset="0"/>
                        </a:rPr>
                        <m:t>𝜇</m:t>
                      </m:r>
                      <m:r>
                        <m:rPr>
                          <m:sty m:val="p"/>
                        </m:rPr>
                        <a:rPr lang="it-IT" b="0" i="0" smtClean="0">
                          <a:latin typeface="Cambria Math" panose="02040503050406030204" pitchFamily="18" charset="0"/>
                          <a:ea typeface="Cambria Math" panose="02040503050406030204" pitchFamily="18" charset="0"/>
                        </a:rPr>
                        <m:t>A</m:t>
                      </m:r>
                    </m:oMath>
                  </m:oMathPara>
                </a14:m>
                <a:endParaRPr lang="en-GB" dirty="0"/>
              </a:p>
            </p:txBody>
          </p:sp>
        </mc:Choice>
        <mc:Fallback xmlns="">
          <p:sp>
            <p:nvSpPr>
              <p:cNvPr id="12" name="CasellaDiTesto 11">
                <a:extLst>
                  <a:ext uri="{FF2B5EF4-FFF2-40B4-BE49-F238E27FC236}">
                    <a16:creationId xmlns:a16="http://schemas.microsoft.com/office/drawing/2014/main" id="{C1FD765B-3E90-E4C9-AFB9-C4B0BE5ED801}"/>
                  </a:ext>
                </a:extLst>
              </p:cNvPr>
              <p:cNvSpPr txBox="1">
                <a:spLocks noRot="1" noChangeAspect="1" noMove="1" noResize="1" noEditPoints="1" noAdjustHandles="1" noChangeArrowheads="1" noChangeShapeType="1" noTextEdit="1"/>
              </p:cNvSpPr>
              <p:nvPr/>
            </p:nvSpPr>
            <p:spPr>
              <a:xfrm>
                <a:off x="9399660" y="4136619"/>
                <a:ext cx="1282146" cy="1423851"/>
              </a:xfrm>
              <a:prstGeom prst="rect">
                <a:avLst/>
              </a:prstGeom>
              <a:blipFill>
                <a:blip r:embed="rId5"/>
                <a:stretch>
                  <a:fillRect l="-6667" t="-6009" r="-952" b="-4292"/>
                </a:stretch>
              </a:blipFill>
            </p:spPr>
            <p:txBody>
              <a:bodyPr/>
              <a:lstStyle/>
              <a:p>
                <a:r>
                  <a:rPr lang="en-GB">
                    <a:noFill/>
                  </a:rPr>
                  <a:t> </a:t>
                </a:r>
              </a:p>
            </p:txBody>
          </p:sp>
        </mc:Fallback>
      </mc:AlternateContent>
      <p:sp>
        <p:nvSpPr>
          <p:cNvPr id="13" name="CasellaDiTesto 12">
            <a:extLst>
              <a:ext uri="{FF2B5EF4-FFF2-40B4-BE49-F238E27FC236}">
                <a16:creationId xmlns:a16="http://schemas.microsoft.com/office/drawing/2014/main" id="{F5278E9C-D808-F12F-023D-7C1FB03E6928}"/>
              </a:ext>
            </a:extLst>
          </p:cNvPr>
          <p:cNvSpPr txBox="1"/>
          <p:nvPr/>
        </p:nvSpPr>
        <p:spPr>
          <a:xfrm>
            <a:off x="171519" y="3429000"/>
            <a:ext cx="2651470" cy="646331"/>
          </a:xfrm>
          <a:prstGeom prst="rect">
            <a:avLst/>
          </a:prstGeom>
          <a:noFill/>
        </p:spPr>
        <p:txBody>
          <a:bodyPr wrap="square">
            <a:spAutoFit/>
          </a:bodyPr>
          <a:lstStyle/>
          <a:p>
            <a:r>
              <a:rPr lang="en-GB" sz="1800" dirty="0"/>
              <a:t>Chip TWJPA_X52</a:t>
            </a:r>
          </a:p>
          <a:p>
            <a:r>
              <a:rPr lang="en-GB" dirty="0"/>
              <a:t>specifics</a:t>
            </a:r>
            <a:r>
              <a:rPr lang="en-GB" sz="1800" dirty="0"/>
              <a:t> </a:t>
            </a:r>
            <a:endParaRPr lang="en-GB" dirty="0"/>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F56ECEE9-93EE-5483-713C-3100FC1E604F}"/>
                  </a:ext>
                </a:extLst>
              </p:cNvPr>
              <p:cNvSpPr txBox="1"/>
              <p:nvPr/>
            </p:nvSpPr>
            <p:spPr>
              <a:xfrm>
                <a:off x="4667588" y="3214097"/>
                <a:ext cx="710131" cy="830997"/>
              </a:xfrm>
              <a:prstGeom prst="rect">
                <a:avLst/>
              </a:prstGeom>
              <a:noFill/>
              <a:effectLst>
                <a:outerShdw blurRad="50800" dist="38100" dir="2700000" algn="tl" rotWithShape="0">
                  <a:prstClr val="black">
                    <a:alpha val="40000"/>
                  </a:prstClr>
                </a:outerShdw>
              </a:effectLst>
              <a:scene3d>
                <a:camera prst="orthographicFront"/>
                <a:lightRig rig="flat" dir="t"/>
              </a:scene3d>
              <a:sp3d prstMaterial="dkEdge">
                <a:bevelT/>
              </a:sp3d>
            </p:spPr>
            <p:txBody>
              <a:bodyPr wrap="none" lIns="0" tIns="0" rIns="0" bIns="0" rtlCol="0">
                <a:spAutoFit/>
                <a:sp3d extrusionH="57150">
                  <a:bevelT w="38100" h="38100"/>
                </a:sp3d>
              </a:bodyPr>
              <a:lstStyle/>
              <a:p>
                <a:pPr/>
                <a14:m>
                  <m:oMathPara xmlns:m="http://schemas.openxmlformats.org/officeDocument/2006/math">
                    <m:oMathParaPr>
                      <m:jc m:val="centerGroup"/>
                    </m:oMathParaPr>
                    <m:oMath xmlns:m="http://schemas.openxmlformats.org/officeDocument/2006/math">
                      <m:r>
                        <a:rPr lang="en-GB" sz="540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4" name="CasellaDiTesto 13">
                <a:extLst>
                  <a:ext uri="{FF2B5EF4-FFF2-40B4-BE49-F238E27FC236}">
                    <a16:creationId xmlns:a16="http://schemas.microsoft.com/office/drawing/2014/main" id="{F56ECEE9-93EE-5483-713C-3100FC1E604F}"/>
                  </a:ext>
                </a:extLst>
              </p:cNvPr>
              <p:cNvSpPr txBox="1">
                <a:spLocks noRot="1" noChangeAspect="1" noMove="1" noResize="1" noEditPoints="1" noAdjustHandles="1" noChangeArrowheads="1" noChangeShapeType="1" noTextEdit="1"/>
              </p:cNvSpPr>
              <p:nvPr/>
            </p:nvSpPr>
            <p:spPr>
              <a:xfrm>
                <a:off x="4667588" y="3214097"/>
                <a:ext cx="710131" cy="830997"/>
              </a:xfrm>
              <a:prstGeom prst="rect">
                <a:avLst/>
              </a:prstGeom>
              <a:blipFill>
                <a:blip r:embed="rId6"/>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pic>
        <p:nvPicPr>
          <p:cNvPr id="15" name="Immagine 14">
            <a:extLst>
              <a:ext uri="{FF2B5EF4-FFF2-40B4-BE49-F238E27FC236}">
                <a16:creationId xmlns:a16="http://schemas.microsoft.com/office/drawing/2014/main" id="{36FA07C0-1B25-62D1-008F-F6B29BFB6574}"/>
              </a:ext>
            </a:extLst>
          </p:cNvPr>
          <p:cNvPicPr>
            <a:picLocks noChangeAspect="1"/>
          </p:cNvPicPr>
          <p:nvPr/>
        </p:nvPicPr>
        <p:blipFill rotWithShape="1">
          <a:blip r:embed="rId7">
            <a:clrChange>
              <a:clrFrom>
                <a:srgbClr val="FFFFFF"/>
              </a:clrFrom>
              <a:clrTo>
                <a:srgbClr val="FFFFFF">
                  <a:alpha val="0"/>
                </a:srgbClr>
              </a:clrTo>
            </a:clrChange>
          </a:blip>
          <a:srcRect b="16272"/>
          <a:stretch/>
        </p:blipFill>
        <p:spPr>
          <a:xfrm>
            <a:off x="5426581" y="1133886"/>
            <a:ext cx="5924414" cy="4090220"/>
          </a:xfrm>
          <a:prstGeom prst="rect">
            <a:avLst/>
          </a:prstGeom>
        </p:spPr>
      </p:pic>
      <p:pic>
        <p:nvPicPr>
          <p:cNvPr id="16" name="Immagine 15">
            <a:extLst>
              <a:ext uri="{FF2B5EF4-FFF2-40B4-BE49-F238E27FC236}">
                <a16:creationId xmlns:a16="http://schemas.microsoft.com/office/drawing/2014/main" id="{83A08E65-B09F-7EFE-F569-B4EE4E76AEF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398760" y="5397983"/>
            <a:ext cx="6519183" cy="1153973"/>
          </a:xfrm>
          <a:prstGeom prst="rect">
            <a:avLst/>
          </a:prstGeom>
          <a:effectLst>
            <a:softEdge rad="0"/>
          </a:effectLst>
        </p:spPr>
      </p:pic>
    </p:spTree>
    <p:extLst>
      <p:ext uri="{BB962C8B-B14F-4D97-AF65-F5344CB8AC3E}">
        <p14:creationId xmlns:p14="http://schemas.microsoft.com/office/powerpoint/2010/main" val="15614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28425 0.0662 L 2.70833E-6 2.59259E-6 " pathEditMode="relative" rAng="0" ptsTypes="AA">
                                      <p:cBhvr>
                                        <p:cTn id="6" dur="2000" spd="-100000" fill="hold"/>
                                        <p:tgtEl>
                                          <p:spTgt spid="371"/>
                                        </p:tgtEl>
                                        <p:attrNameLst>
                                          <p:attrName>ppt_x</p:attrName>
                                          <p:attrName>ppt_y</p:attrName>
                                        </p:attrNameLst>
                                      </p:cBhvr>
                                      <p:rCtr x="14206" y="-3310"/>
                                    </p:animMotion>
                                  </p:childTnLst>
                                </p:cTn>
                              </p:par>
                              <p:par>
                                <p:cTn id="7" presetID="6" presetClass="emph" presetSubtype="0" accel="50000" decel="50000" fill="hold" nodeType="withEffect">
                                  <p:stCondLst>
                                    <p:cond delay="0"/>
                                  </p:stCondLst>
                                  <p:childTnLst>
                                    <p:animScale>
                                      <p:cBhvr>
                                        <p:cTn id="8" dur="2000" fill="hold"/>
                                        <p:tgtEl>
                                          <p:spTgt spid="371"/>
                                        </p:tgtEl>
                                      </p:cBhvr>
                                      <p:by x="40000" y="40000"/>
                                    </p:animScale>
                                  </p:childTnLst>
                                </p:cTn>
                              </p:par>
                              <p:par>
                                <p:cTn id="9" presetID="10" presetClass="exit" presetSubtype="0" fill="hold" grpId="0" nodeType="with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ntr" presetSubtype="0" fill="hold" grpId="0" nodeType="withEffect">
                                  <p:stCondLst>
                                    <p:cond delay="2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2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20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E7E8DE"/>
            </a:gs>
            <a:gs pos="100000">
              <a:schemeClr val="bg1">
                <a:lumMod val="75000"/>
              </a:schemeClr>
            </a:gs>
          </a:gsLst>
          <a:lin ang="0" scaled="1"/>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5B7428B-86D6-6494-E815-71540AA6ACCF}"/>
              </a:ext>
            </a:extLst>
          </p:cNvPr>
          <p:cNvSpPr>
            <a:spLocks noGrp="1"/>
          </p:cNvSpPr>
          <p:nvPr>
            <p:ph type="sldNum" sz="quarter" idx="12"/>
          </p:nvPr>
        </p:nvSpPr>
        <p:spPr/>
        <p:txBody>
          <a:bodyPr/>
          <a:lstStyle/>
          <a:p>
            <a:fld id="{B5C4D021-30AF-49B0-A368-8F2D3AEC0AED}" type="slidenum">
              <a:rPr lang="it-IT" smtClean="0"/>
              <a:t>9</a:t>
            </a:fld>
            <a:endParaRPr lang="it-IT"/>
          </a:p>
        </p:txBody>
      </p:sp>
      <p:sp>
        <p:nvSpPr>
          <p:cNvPr id="3" name="Titolo 1">
            <a:extLst>
              <a:ext uri="{FF2B5EF4-FFF2-40B4-BE49-F238E27FC236}">
                <a16:creationId xmlns:a16="http://schemas.microsoft.com/office/drawing/2014/main" id="{E4D1231F-0444-A74C-141D-6AB2B09C10A6}"/>
              </a:ext>
            </a:extLst>
          </p:cNvPr>
          <p:cNvSpPr txBox="1">
            <a:spLocks/>
          </p:cNvSpPr>
          <p:nvPr/>
        </p:nvSpPr>
        <p:spPr>
          <a:xfrm>
            <a:off x="869816" y="271"/>
            <a:ext cx="9622338"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1) Transmission </a:t>
            </a:r>
            <a:r>
              <a:rPr lang="en-GB" b="1"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rPr>
              <a:t>Line</a:t>
            </a:r>
            <a:endPar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endParaRP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62EE61ED-8B56-931A-98CC-4AEDC2259C07}"/>
                  </a:ext>
                </a:extLst>
              </p:cNvPr>
              <p:cNvSpPr txBox="1"/>
              <p:nvPr/>
            </p:nvSpPr>
            <p:spPr>
              <a:xfrm>
                <a:off x="88490" y="1159397"/>
                <a:ext cx="5879691" cy="1819216"/>
              </a:xfrm>
              <a:prstGeom prst="rect">
                <a:avLst/>
              </a:prstGeom>
              <a:noFill/>
            </p:spPr>
            <p:txBody>
              <a:bodyPr wrap="square" rtlCol="0">
                <a:spAutoFit/>
                <a:scene3d>
                  <a:camera prst="orthographicFront"/>
                  <a:lightRig rig="flat" dir="t"/>
                </a:scene3d>
                <a:sp3d extrusionH="57150" prstMaterial="metal">
                  <a:bevelT w="38100" h="38100"/>
                </a:sp3d>
              </a:bodyPr>
              <a:lstStyle/>
              <a:p>
                <a:r>
                  <a:rPr lang="it-IT" dirty="0"/>
                  <a:t>First, </a:t>
                </a:r>
                <a:r>
                  <a:rPr lang="it-IT" dirty="0" err="1"/>
                  <a:t>we</a:t>
                </a:r>
                <a:r>
                  <a:rPr lang="it-IT" dirty="0"/>
                  <a:t> assume an input </a:t>
                </a:r>
                <a:r>
                  <a:rPr lang="it-IT" dirty="0" err="1"/>
                  <a:t>voltage</a:t>
                </a:r>
                <a:r>
                  <a:rPr lang="it-IT" dirty="0"/>
                  <a:t> </a:t>
                </a:r>
                <a:r>
                  <a:rPr lang="it-IT" dirty="0" err="1"/>
                  <a:t>equal</a:t>
                </a:r>
                <a:r>
                  <a:rPr lang="it-IT" dirty="0"/>
                  <a:t> to</a:t>
                </a:r>
              </a:p>
              <a:p>
                <a:endParaRPr lang="it-IT" dirty="0"/>
              </a:p>
              <a:p>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𝑝𝑢𝑚𝑝</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d>
                          <m:dPr>
                            <m:ctrlPr>
                              <a:rPr lang="it-IT" b="0" i="1" smtClean="0">
                                <a:latin typeface="Cambria Math" panose="02040503050406030204" pitchFamily="18" charset="0"/>
                              </a:rPr>
                            </m:ctrlPr>
                          </m:dPr>
                          <m:e>
                            <m:sSub>
                              <m:sSubPr>
                                <m:ctrlPr>
                                  <a:rPr lang="it-IT" i="1" smtClean="0">
                                    <a:latin typeface="Cambria Math" panose="02040503050406030204" pitchFamily="18" charset="0"/>
                                  </a:rPr>
                                </m:ctrlPr>
                              </m:sSubPr>
                              <m:e>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𝜋𝜔</m:t>
                                </m:r>
                              </m:e>
                              <m:sub>
                                <m:r>
                                  <a:rPr lang="it-IT" b="0" i="1" smtClean="0">
                                    <a:latin typeface="Cambria Math" panose="02040503050406030204" pitchFamily="18" charset="0"/>
                                    <a:ea typeface="Cambria Math" panose="02040503050406030204" pitchFamily="18" charset="0"/>
                                  </a:rPr>
                                  <m:t>𝑝𝑢𝑚𝑝</m:t>
                                </m:r>
                              </m:sub>
                            </m:sSub>
                            <m:r>
                              <a:rPr lang="it-IT" b="0" i="1" smtClean="0">
                                <a:latin typeface="Cambria Math" panose="02040503050406030204" pitchFamily="18" charset="0"/>
                              </a:rPr>
                              <m:t>𝑡</m:t>
                            </m:r>
                          </m:e>
                        </m:d>
                      </m:e>
                    </m:func>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𝑉</m:t>
                        </m:r>
                      </m:e>
                      <m:sub>
                        <m:r>
                          <a:rPr lang="it-IT" i="1">
                            <a:latin typeface="Cambria Math" panose="02040503050406030204" pitchFamily="18" charset="0"/>
                          </a:rPr>
                          <m:t>𝑠𝑖𝑔𝑛</m:t>
                        </m:r>
                      </m:sub>
                    </m:sSub>
                    <m:func>
                      <m:funcPr>
                        <m:ctrlPr>
                          <a:rPr lang="it-IT" i="1">
                            <a:latin typeface="Cambria Math" panose="02040503050406030204" pitchFamily="18" charset="0"/>
                          </a:rPr>
                        </m:ctrlPr>
                      </m:funcPr>
                      <m:fName>
                        <m:r>
                          <m:rPr>
                            <m:sty m:val="p"/>
                          </m:rPr>
                          <a:rPr lang="it-IT">
                            <a:latin typeface="Cambria Math" panose="02040503050406030204" pitchFamily="18" charset="0"/>
                          </a:rPr>
                          <m:t>sin</m:t>
                        </m:r>
                      </m:fName>
                      <m:e>
                        <m:d>
                          <m:dPr>
                            <m:ctrlPr>
                              <a:rPr lang="it-IT" i="1">
                                <a:latin typeface="Cambria Math" panose="02040503050406030204" pitchFamily="18" charset="0"/>
                              </a:rPr>
                            </m:ctrlPr>
                          </m:dPr>
                          <m:e>
                            <m:r>
                              <a:rPr lang="it-IT" i="1">
                                <a:latin typeface="Cambria Math" panose="02040503050406030204" pitchFamily="18" charset="0"/>
                              </a:rPr>
                              <m:t>2</m:t>
                            </m:r>
                            <m:r>
                              <a:rPr lang="it-IT" i="1">
                                <a:latin typeface="Cambria Math" panose="02040503050406030204" pitchFamily="18" charset="0"/>
                                <a:ea typeface="Cambria Math" panose="02040503050406030204" pitchFamily="18" charset="0"/>
                              </a:rPr>
                              <m:t>𝜋</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ea typeface="Cambria Math" panose="02040503050406030204" pitchFamily="18" charset="0"/>
                                  </a:rPr>
                                  <m:t>𝑠𝑖𝑔𝑛</m:t>
                                </m:r>
                              </m:sub>
                            </m:sSub>
                            <m:r>
                              <a:rPr lang="it-IT" i="1">
                                <a:latin typeface="Cambria Math" panose="02040503050406030204" pitchFamily="18" charset="0"/>
                              </a:rPr>
                              <m:t>𝑡</m:t>
                            </m:r>
                          </m:e>
                        </m:d>
                      </m:e>
                    </m:func>
                  </m:oMath>
                </a14:m>
                <a:endParaRPr lang="it-IT" dirty="0"/>
              </a:p>
              <a:p>
                <a:endParaRPr lang="it-IT" dirty="0"/>
              </a:p>
              <a:p>
                <a:r>
                  <a:rPr lang="it-IT" dirty="0"/>
                  <a:t>in the specific case of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i="1">
                            <a:latin typeface="Cambria Math" panose="02040503050406030204" pitchFamily="18" charset="0"/>
                          </a:rPr>
                          <m:t>𝑝𝑢𝑚𝑝</m:t>
                        </m:r>
                      </m:sub>
                    </m:sSub>
                    <m:r>
                      <a:rPr lang="it-IT" i="1">
                        <a:latin typeface="Cambria Math" panose="02040503050406030204" pitchFamily="18" charset="0"/>
                        <a:ea typeface="Cambria Math" panose="02040503050406030204" pitchFamily="18" charset="0"/>
                      </a:rPr>
                      <m:t>≠0</m:t>
                    </m:r>
                  </m:oMath>
                </a14:m>
                <a:r>
                  <a:rPr lang="it-IT" dirty="0"/>
                  <a:t>   and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i="1">
                            <a:latin typeface="Cambria Math" panose="02040503050406030204" pitchFamily="18" charset="0"/>
                          </a:rPr>
                          <m:t>𝑠𝑖𝑔𝑛</m:t>
                        </m:r>
                      </m:sub>
                    </m:sSub>
                    <m:r>
                      <a:rPr lang="it-IT" i="1">
                        <a:latin typeface="Cambria Math" panose="02040503050406030204" pitchFamily="18" charset="0"/>
                        <a:ea typeface="Cambria Math" panose="02040503050406030204" pitchFamily="18" charset="0"/>
                      </a:rPr>
                      <m:t>→0</m:t>
                    </m:r>
                  </m:oMath>
                </a14:m>
                <a:endParaRPr lang="it-IT" dirty="0"/>
              </a:p>
              <a:p>
                <a:endParaRPr lang="it-IT" dirty="0"/>
              </a:p>
            </p:txBody>
          </p:sp>
        </mc:Choice>
        <mc:Fallback xmlns="">
          <p:sp>
            <p:nvSpPr>
              <p:cNvPr id="4" name="CasellaDiTesto 3">
                <a:extLst>
                  <a:ext uri="{FF2B5EF4-FFF2-40B4-BE49-F238E27FC236}">
                    <a16:creationId xmlns:a16="http://schemas.microsoft.com/office/drawing/2014/main" id="{62EE61ED-8B56-931A-98CC-4AEDC2259C07}"/>
                  </a:ext>
                </a:extLst>
              </p:cNvPr>
              <p:cNvSpPr txBox="1">
                <a:spLocks noRot="1" noChangeAspect="1" noMove="1" noResize="1" noEditPoints="1" noAdjustHandles="1" noChangeArrowheads="1" noChangeShapeType="1" noTextEdit="1"/>
              </p:cNvSpPr>
              <p:nvPr/>
            </p:nvSpPr>
            <p:spPr>
              <a:xfrm>
                <a:off x="88490" y="1159397"/>
                <a:ext cx="5879691" cy="1819216"/>
              </a:xfrm>
              <a:prstGeom prst="rect">
                <a:avLst/>
              </a:prstGeom>
              <a:blipFill>
                <a:blip r:embed="rId3"/>
                <a:stretch>
                  <a:fillRect/>
                </a:stretch>
              </a:blipFill>
            </p:spPr>
            <p:txBody>
              <a:bodyPr/>
              <a:lstStyle/>
              <a:p>
                <a:r>
                  <a:rPr lang="en-GB">
                    <a:noFill/>
                  </a:rPr>
                  <a:t> </a:t>
                </a:r>
              </a:p>
            </p:txBody>
          </p:sp>
        </mc:Fallback>
      </mc:AlternateContent>
      <p:sp>
        <p:nvSpPr>
          <p:cNvPr id="5" name="Titolo 1">
            <a:extLst>
              <a:ext uri="{FF2B5EF4-FFF2-40B4-BE49-F238E27FC236}">
                <a16:creationId xmlns:a16="http://schemas.microsoft.com/office/drawing/2014/main" id="{31BD0EE7-9F97-7222-DB53-8F5A17E1ED38}"/>
              </a:ext>
            </a:extLst>
          </p:cNvPr>
          <p:cNvSpPr txBox="1">
            <a:spLocks/>
          </p:cNvSpPr>
          <p:nvPr/>
        </p:nvSpPr>
        <p:spPr>
          <a:xfrm>
            <a:off x="871604" y="3487535"/>
            <a:ext cx="9622338" cy="706964"/>
          </a:xfrm>
          <a:prstGeom prst="rect">
            <a:avLst/>
          </a:prstGeom>
        </p:spPr>
        <p:txBody>
          <a:bodyPr>
            <a:scene3d>
              <a:camera prst="orthographicFront"/>
              <a:lightRig rig="threePt" dir="t"/>
            </a:scene3d>
            <a:sp3d extrusionH="57150">
              <a:bevelT w="38100" h="38100"/>
            </a:sp3d>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kumimoji="0" lang="en-GB" sz="3600" b="1" i="0" u="none" strike="noStrike" kern="1200" cap="none" spc="0" normalizeH="0" baseline="0" noProof="0" dirty="0">
                <a:ln w="0"/>
                <a:gradFill>
                  <a:gsLst>
                    <a:gs pos="0">
                      <a:srgbClr val="D34817">
                        <a:lumMod val="5000"/>
                        <a:lumOff val="95000"/>
                      </a:srgbClr>
                    </a:gs>
                    <a:gs pos="74000">
                      <a:srgbClr val="D34817">
                        <a:lumMod val="45000"/>
                        <a:lumOff val="55000"/>
                      </a:srgbClr>
                    </a:gs>
                    <a:gs pos="83000">
                      <a:srgbClr val="D34817">
                        <a:lumMod val="45000"/>
                        <a:lumOff val="55000"/>
                      </a:srgbClr>
                    </a:gs>
                    <a:gs pos="100000">
                      <a:srgbClr val="D34817">
                        <a:lumMod val="30000"/>
                        <a:lumOff val="70000"/>
                      </a:srgbClr>
                    </a:gs>
                  </a:gsLst>
                  <a:lin ang="5400000" scaled="1"/>
                </a:gradFill>
                <a:effectLst>
                  <a:outerShdw blurRad="38100" dist="19050" dir="2700000" algn="tl" rotWithShape="0">
                    <a:prstClr val="black">
                      <a:alpha val="40000"/>
                    </a:prstClr>
                  </a:outerShdw>
                </a:effectLst>
                <a:uLnTx/>
                <a:uFillTx/>
                <a:latin typeface="Century Gothic" panose="020B0502020202020204"/>
                <a:ea typeface="+mj-ea"/>
                <a:cs typeface="+mj-cs"/>
              </a:rPr>
              <a:t>2) TWPA</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35A3B7C-CA07-6DFC-EEBC-790DEC5DADB7}"/>
                  </a:ext>
                </a:extLst>
              </p:cNvPr>
              <p:cNvSpPr txBox="1"/>
              <p:nvPr/>
            </p:nvSpPr>
            <p:spPr>
              <a:xfrm>
                <a:off x="90278" y="4646661"/>
                <a:ext cx="5879691" cy="1819216"/>
              </a:xfrm>
              <a:prstGeom prst="rect">
                <a:avLst/>
              </a:prstGeom>
              <a:noFill/>
            </p:spPr>
            <p:txBody>
              <a:bodyPr wrap="square" rtlCol="0">
                <a:spAutoFit/>
                <a:scene3d>
                  <a:camera prst="orthographicFront"/>
                  <a:lightRig rig="flat" dir="t"/>
                </a:scene3d>
                <a:sp3d extrusionH="57150" prstMaterial="metal">
                  <a:bevelT w="38100" h="38100"/>
                </a:sp3d>
              </a:bodyPr>
              <a:lstStyle/>
              <a:p>
                <a:r>
                  <a:rPr lang="it-IT" dirty="0" err="1"/>
                  <a:t>Then</a:t>
                </a:r>
                <a:r>
                  <a:rPr lang="it-IT" dirty="0"/>
                  <a:t>, </a:t>
                </a:r>
                <a:r>
                  <a:rPr lang="it-IT" dirty="0" err="1"/>
                  <a:t>we</a:t>
                </a:r>
                <a:r>
                  <a:rPr lang="it-IT" dirty="0"/>
                  <a:t> assume an input </a:t>
                </a:r>
                <a:r>
                  <a:rPr lang="it-IT" dirty="0" err="1"/>
                  <a:t>voltage</a:t>
                </a:r>
                <a:r>
                  <a:rPr lang="it-IT" dirty="0"/>
                  <a:t> </a:t>
                </a:r>
                <a:r>
                  <a:rPr lang="it-IT" dirty="0" err="1"/>
                  <a:t>equal</a:t>
                </a:r>
                <a:r>
                  <a:rPr lang="it-IT" dirty="0"/>
                  <a:t> to</a:t>
                </a:r>
              </a:p>
              <a:p>
                <a:endParaRPr lang="it-IT" dirty="0"/>
              </a:p>
              <a:p>
                <a:r>
                  <a:rPr lang="it-IT" dirty="0"/>
                  <a:t>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𝑝𝑢𝑚𝑝</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d>
                          <m:dPr>
                            <m:ctrlPr>
                              <a:rPr lang="it-IT" b="0" i="1" smtClean="0">
                                <a:latin typeface="Cambria Math" panose="02040503050406030204" pitchFamily="18" charset="0"/>
                              </a:rPr>
                            </m:ctrlPr>
                          </m:dPr>
                          <m:e>
                            <m:sSub>
                              <m:sSubPr>
                                <m:ctrlPr>
                                  <a:rPr lang="it-IT" i="1" smtClean="0">
                                    <a:latin typeface="Cambria Math" panose="02040503050406030204" pitchFamily="18" charset="0"/>
                                  </a:rPr>
                                </m:ctrlPr>
                              </m:sSubPr>
                              <m:e>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𝜋𝜔</m:t>
                                </m:r>
                              </m:e>
                              <m:sub>
                                <m:r>
                                  <a:rPr lang="it-IT" b="0" i="1" smtClean="0">
                                    <a:latin typeface="Cambria Math" panose="02040503050406030204" pitchFamily="18" charset="0"/>
                                    <a:ea typeface="Cambria Math" panose="02040503050406030204" pitchFamily="18" charset="0"/>
                                  </a:rPr>
                                  <m:t>𝑝𝑢𝑚𝑝</m:t>
                                </m:r>
                              </m:sub>
                            </m:sSub>
                            <m:r>
                              <a:rPr lang="it-IT" b="0" i="1" smtClean="0">
                                <a:latin typeface="Cambria Math" panose="02040503050406030204" pitchFamily="18" charset="0"/>
                              </a:rPr>
                              <m:t>𝑡</m:t>
                            </m:r>
                          </m:e>
                        </m:d>
                      </m:e>
                    </m:func>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𝑉</m:t>
                        </m:r>
                      </m:e>
                      <m:sub>
                        <m:r>
                          <a:rPr lang="it-IT" i="1">
                            <a:latin typeface="Cambria Math" panose="02040503050406030204" pitchFamily="18" charset="0"/>
                          </a:rPr>
                          <m:t>𝑠𝑖𝑔𝑛</m:t>
                        </m:r>
                      </m:sub>
                    </m:sSub>
                    <m:func>
                      <m:funcPr>
                        <m:ctrlPr>
                          <a:rPr lang="it-IT" i="1">
                            <a:latin typeface="Cambria Math" panose="02040503050406030204" pitchFamily="18" charset="0"/>
                          </a:rPr>
                        </m:ctrlPr>
                      </m:funcPr>
                      <m:fName>
                        <m:r>
                          <m:rPr>
                            <m:sty m:val="p"/>
                          </m:rPr>
                          <a:rPr lang="it-IT">
                            <a:latin typeface="Cambria Math" panose="02040503050406030204" pitchFamily="18" charset="0"/>
                          </a:rPr>
                          <m:t>sin</m:t>
                        </m:r>
                      </m:fName>
                      <m:e>
                        <m:d>
                          <m:dPr>
                            <m:ctrlPr>
                              <a:rPr lang="it-IT" i="1">
                                <a:latin typeface="Cambria Math" panose="02040503050406030204" pitchFamily="18" charset="0"/>
                              </a:rPr>
                            </m:ctrlPr>
                          </m:dPr>
                          <m:e>
                            <m:r>
                              <a:rPr lang="it-IT" i="1">
                                <a:latin typeface="Cambria Math" panose="02040503050406030204" pitchFamily="18" charset="0"/>
                              </a:rPr>
                              <m:t>2</m:t>
                            </m:r>
                            <m:r>
                              <a:rPr lang="it-IT" i="1">
                                <a:latin typeface="Cambria Math" panose="02040503050406030204" pitchFamily="18" charset="0"/>
                                <a:ea typeface="Cambria Math" panose="02040503050406030204" pitchFamily="18" charset="0"/>
                              </a:rPr>
                              <m:t>𝜋</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ea typeface="Cambria Math" panose="02040503050406030204" pitchFamily="18" charset="0"/>
                                  </a:rPr>
                                  <m:t>𝑠𝑖𝑔𝑛</m:t>
                                </m:r>
                              </m:sub>
                            </m:sSub>
                            <m:r>
                              <a:rPr lang="it-IT" i="1">
                                <a:latin typeface="Cambria Math" panose="02040503050406030204" pitchFamily="18" charset="0"/>
                              </a:rPr>
                              <m:t>𝑡</m:t>
                            </m:r>
                          </m:e>
                        </m:d>
                      </m:e>
                    </m:func>
                  </m:oMath>
                </a14:m>
                <a:endParaRPr lang="it-IT" dirty="0"/>
              </a:p>
              <a:p>
                <a:endParaRPr lang="it-IT" dirty="0"/>
              </a:p>
              <a:p>
                <a:r>
                  <a:rPr lang="it-IT" dirty="0"/>
                  <a:t>in the specific case of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i="1">
                            <a:latin typeface="Cambria Math" panose="02040503050406030204" pitchFamily="18" charset="0"/>
                          </a:rPr>
                          <m:t>𝑝𝑢𝑚𝑝</m:t>
                        </m:r>
                      </m:sub>
                    </m:sSub>
                    <m:r>
                      <a:rPr lang="it-IT" i="1">
                        <a:latin typeface="Cambria Math" panose="02040503050406030204" pitchFamily="18" charset="0"/>
                        <a:ea typeface="Cambria Math" panose="02040503050406030204" pitchFamily="18" charset="0"/>
                      </a:rPr>
                      <m:t>≠0</m:t>
                    </m:r>
                  </m:oMath>
                </a14:m>
                <a:r>
                  <a:rPr lang="it-IT" dirty="0"/>
                  <a:t>   and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𝑉</m:t>
                        </m:r>
                      </m:e>
                      <m:sub>
                        <m:r>
                          <a:rPr lang="it-IT" i="1">
                            <a:latin typeface="Cambria Math" panose="02040503050406030204" pitchFamily="18" charset="0"/>
                          </a:rPr>
                          <m:t>𝑠𝑖𝑔𝑛</m:t>
                        </m:r>
                      </m:sub>
                    </m:sSub>
                    <m:r>
                      <a:rPr lang="it-IT" i="1">
                        <a:latin typeface="Cambria Math" panose="02040503050406030204" pitchFamily="18" charset="0"/>
                        <a:ea typeface="Cambria Math" panose="02040503050406030204" pitchFamily="18" charset="0"/>
                      </a:rPr>
                      <m:t>≠0</m:t>
                    </m:r>
                  </m:oMath>
                </a14:m>
                <a:endParaRPr lang="it-IT" dirty="0"/>
              </a:p>
              <a:p>
                <a:endParaRPr lang="it-IT" dirty="0"/>
              </a:p>
            </p:txBody>
          </p:sp>
        </mc:Choice>
        <mc:Fallback xmlns="">
          <p:sp>
            <p:nvSpPr>
              <p:cNvPr id="6" name="CasellaDiTesto 5">
                <a:extLst>
                  <a:ext uri="{FF2B5EF4-FFF2-40B4-BE49-F238E27FC236}">
                    <a16:creationId xmlns:a16="http://schemas.microsoft.com/office/drawing/2014/main" id="{935A3B7C-CA07-6DFC-EEBC-790DEC5DADB7}"/>
                  </a:ext>
                </a:extLst>
              </p:cNvPr>
              <p:cNvSpPr txBox="1">
                <a:spLocks noRot="1" noChangeAspect="1" noMove="1" noResize="1" noEditPoints="1" noAdjustHandles="1" noChangeArrowheads="1" noChangeShapeType="1" noTextEdit="1"/>
              </p:cNvSpPr>
              <p:nvPr/>
            </p:nvSpPr>
            <p:spPr>
              <a:xfrm>
                <a:off x="90278" y="4646661"/>
                <a:ext cx="5879691" cy="1819216"/>
              </a:xfrm>
              <a:prstGeom prst="rect">
                <a:avLst/>
              </a:prstGeom>
              <a:blipFill>
                <a:blip r:embed="rId4"/>
                <a:stretch>
                  <a:fillRect/>
                </a:stretch>
              </a:blipFill>
            </p:spPr>
            <p:txBody>
              <a:bodyPr/>
              <a:lstStyle/>
              <a:p>
                <a:r>
                  <a:rPr lang="en-GB">
                    <a:noFill/>
                  </a:rPr>
                  <a:t> </a:t>
                </a:r>
              </a:p>
            </p:txBody>
          </p:sp>
        </mc:Fallback>
      </mc:AlternateContent>
      <p:sp>
        <p:nvSpPr>
          <p:cNvPr id="7" name="Segno di moltiplicazione 6">
            <a:extLst>
              <a:ext uri="{FF2B5EF4-FFF2-40B4-BE49-F238E27FC236}">
                <a16:creationId xmlns:a16="http://schemas.microsoft.com/office/drawing/2014/main" id="{5EE43F4F-BA57-3D4E-D171-63725A13B248}"/>
              </a:ext>
            </a:extLst>
          </p:cNvPr>
          <p:cNvSpPr/>
          <p:nvPr/>
        </p:nvSpPr>
        <p:spPr>
          <a:xfrm>
            <a:off x="2281083" y="1671483"/>
            <a:ext cx="3564000" cy="504000"/>
          </a:xfrm>
          <a:prstGeom prst="mathMultiply">
            <a:avLst/>
          </a:prstGeom>
          <a:solidFill>
            <a:srgbClr val="C00000">
              <a:alpha val="70000"/>
            </a:srgbClr>
          </a:solidFill>
          <a:ln>
            <a:noFill/>
            <a:prstDash val="solid"/>
          </a:ln>
          <a:effectLst>
            <a:outerShdw blurRad="50800" dist="38100" dir="2700000" algn="tl"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570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iunioni ione">
  <a:themeElements>
    <a:clrScheme name="Arancione ross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iunioni 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iunioni 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4036</TotalTime>
  <Words>2599</Words>
  <Application>Microsoft Office PowerPoint</Application>
  <PresentationFormat>Widescreen</PresentationFormat>
  <Paragraphs>528</Paragraphs>
  <Slides>30</Slides>
  <Notes>13</Notes>
  <HiddenSlides>3</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30</vt:i4>
      </vt:variant>
    </vt:vector>
  </HeadingPairs>
  <TitlesOfParts>
    <vt:vector size="38" baseType="lpstr">
      <vt:lpstr>Arial</vt:lpstr>
      <vt:lpstr>Calibri</vt:lpstr>
      <vt:lpstr>Cambria Math</vt:lpstr>
      <vt:lpstr>Century Gothic</vt:lpstr>
      <vt:lpstr>Times New Roman</vt:lpstr>
      <vt:lpstr>Wingdings</vt:lpstr>
      <vt:lpstr>Wingdings 3</vt:lpstr>
      <vt:lpstr>Riunioni ione</vt:lpstr>
      <vt:lpstr>Modeling of the nonlinear dynamics of Josephson Traveling-Wave Parametric Amplifiers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Thermal noise effect on the magnetization reversal phenomenon in anomalous Josephson junctions</dc:title>
  <dc:creator>Claudio Guarcello</dc:creator>
  <cp:lastModifiedBy>Claudio Guarcello</cp:lastModifiedBy>
  <cp:revision>105</cp:revision>
  <dcterms:created xsi:type="dcterms:W3CDTF">2022-06-05T04:53:43Z</dcterms:created>
  <dcterms:modified xsi:type="dcterms:W3CDTF">2022-10-03T23:11:36Z</dcterms:modified>
</cp:coreProperties>
</file>