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0" r:id="rId3"/>
    <p:sldId id="269" r:id="rId4"/>
    <p:sldId id="271" r:id="rId5"/>
    <p:sldId id="272" r:id="rId6"/>
    <p:sldId id="266" r:id="rId7"/>
    <p:sldId id="274" r:id="rId8"/>
    <p:sldId id="277" r:id="rId9"/>
    <p:sldId id="278" r:id="rId10"/>
    <p:sldId id="275" r:id="rId11"/>
    <p:sldId id="264" r:id="rId12"/>
    <p:sldId id="263" r:id="rId13"/>
    <p:sldId id="265" r:id="rId14"/>
    <p:sldId id="262" r:id="rId15"/>
    <p:sldId id="283" r:id="rId16"/>
    <p:sldId id="282" r:id="rId17"/>
    <p:sldId id="267" r:id="rId18"/>
    <p:sldId id="257" r:id="rId19"/>
    <p:sldId id="260" r:id="rId20"/>
    <p:sldId id="261" r:id="rId21"/>
    <p:sldId id="285" r:id="rId22"/>
    <p:sldId id="287" r:id="rId23"/>
    <p:sldId id="286" r:id="rId24"/>
    <p:sldId id="259" r:id="rId25"/>
    <p:sldId id="281" r:id="rId26"/>
    <p:sldId id="284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00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9"/>
    <p:restoredTop sz="94856"/>
  </p:normalViewPr>
  <p:slideViewPr>
    <p:cSldViewPr snapToGrid="0" snapToObjects="1">
      <p:cViewPr>
        <p:scale>
          <a:sx n="75" d="100"/>
          <a:sy n="75" d="100"/>
        </p:scale>
        <p:origin x="-1368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4:32.5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49.7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162 1 24575,'-52'26'0,"5"-2"0,19-8 0,8-4 0,10-4 0,6-5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50.1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51.4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143 166 24575,'-17'-29'0,"5"8"0,-5-3 0,5 11 0,0-2 0,4 7 0,1 2 0,5 3 0,-8-8 0,2 3 0,-6-4 0,3 3 0,6 7 0,-1-1 0,5 2 0,1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53.4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105 0 24575,'38'21'0,"-7"-5"0,-5-2 0,-11-5 0,-3-2 0,-6-1 0,-2-2 0,-1 0 0,1 2 0,1 1 0,1 1 0,-1 0 0,-1-1 0,-1-2 0,-1-1 0,-1-2 0,2 1 0,-2 1 0,2 2 0,0 0 0,-2-2 0,2-1 0,-3 1 0,-1 1 0,-7 7 0,0-1 0,-12 10 0,-2-3 0,0 0 0,-4 0 0,9-5 0,-4 1 0,5-3 0,-4 1 0,4-1 0,-4 3 0,6-4 0,1-1 0,7-3 0,1-3 0,0 1 0,0-1 0,0 1 0,1-1 0,1 0 0,1 0 0,1 0 0,0-1 0,0 1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24:27.7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2189 24575,'0'-8'0,"0"-1"0,1 0 0,-1 1 0,1-1 0,0 3 0,-1 3 0,3-9 0,5-13 0,-1-6 0,9-12 0,-3 8 0,5 1 0,-6 5 0,-2 8 0,-6 4 0,-2 10 0,-1 0 0,0 5 0,-1 0 0,1-11 0,0-6 0,1-6 0,-2-4 0,1 9 0,-1 0 0,0 7 0,0 2 0,0 4 0,0 2 0,0 2 0,0-3 0,0 1 0,0-4 0,0 1 0,0-4 0,0 2 0,0-3 0,0 6 0,0-1 0,0 4 0,0-2 0,0 1 0,0-4 0,0 1 0,0-2 0,0 3 0,1 1 0,-1 0 0,1 1 0,-1 1 0,0 1 0,1-3 0,-1 1 0,1-3 0,-1 2 0,0-1 0,0 3 0,1 0 0,-1-1 0,1-1 0,-1-1 0,1-2 0,1-4 0,1-1 0,0-3 0,-1 3 0,0 0 0,-1 0 0,1 2 0,0-2 0,-1 1 0,1 1 0,-1 2 0,2 1 0,-2 1 0,0 1 0,-1-1 0,0 1 0,1-1 0,0 3 0,0 1 0,-1 1 0,0-2 0,0 1 0,1-1 0,-1 1 0,4-20 0,-1-3 0,8-22 0,-1 10 0,6-6 0,-6 14 0,-1 1 0,-5 8 0,-1 3 0,1 2 0,0-2 0,-1 3 0,3-3 0,-1 3 0,3-3 0,2-1 0,3-2 0,2-5 0,1 4 0,3-7 0,-2 9 0,5-6 0,-5 11 0,4-4 0,-5 7 0,6-3 0,-3 3 0,2-1 0,1 5 0,0-2 0,11 3 0,-5 0 0,9-2 0,-4 5 0,12-2 0,0 3 0,-4 1 0,3-1 0,-13 3 0,9-1 0,-10 1 0,-1 1 0,-8 0 0,9 0 0,5 0 0,15 1 0,-3 1 0,-1 2 0,-12-1 0,-9 2 0,-3 0 0,-6 0 0,0 0 0,-3 0 0,3 2 0,1 2 0,13 4 0,-2 1 0,6 2 0,-9-3 0,-3-1 0,-1-1 0,-3-1 0,2 2 0,-3-1 0,4 5 0,-2-2 0,7 8 0,-2-1 0,11 8 0,-2-1 0,-2-2 0,0 4 0,-11-9 0,5 4 0,-5-4 0,5 1 0,-5-3 0,7 3 0,-6-5 0,9 6 0,-1-2 0,3 1 0,7 2 0,-2-5 0,12 6 0,6-2 0,13 7 0,-5-7 0,7 1 0,-16-9 0,8 1 0,-8-4 0,3-1 0,-1-2 0,-12-1 0,6 0 0,-19 0 0,7-3 0,-9 1 0,8-2 0,-5 2 0,5-2 0,-2 2 0,-1-2 0,9 2 0,-3 1 0,10 0 0,-4 0 0,17 1 0,-14-1 0,25 2 0,-17-3 0,21 1 0,0 4 0,6-1 0,-32-3 0,2 1 0,42 2 0,-40-3 0,-1 0 0,28 2 0,7 1 0,-20-4 0,22 2 0,-18-3 0,15 1 0,-11 2 0,0-3 0,3 3 0,-23-5 0,6 3 0,-21-4 0,6 4 0,-3-3 0,0 1 0,0-1 0,3-1 0,1 1 0,3 0 0,8 2 0,-6 0 0,16 2 0,-10-4 0,19 4 0,-13-2 0,19 1 0,-17-2 0,12-1 0,-11-3 0,-3 3 0,8-2 0,-21 1 0,8 2 0,-18-1 0,16 2 0,-2-1 0,20 2 0,-12-1 0,17 2 0,-10-1 0,3-1 0,4-1 0,-13-1 0,18-3 0,-8 3 0,18-2 0,-12 2 0,16-3 0,-14 2 0,-33-2 0,1 0 0,43 0 0,-6 0 0,1 0 0,-15-2 0,11 0 0,-16-1 0,9-1 0,-20 2 0,14 0 0,-17 2 0,11 0 0,-11 0 0,-3-1 0,-1-2 0,-18-1 0,2-5 0,-14 4 0,1-5 0,-3 1 0,1-4 0,0-1 0,6-7 0,4-3 0,1-1 0,7-7 0,-8 4 0,2-7 0,-12 6 0,-5-7 0,-8 5 0,-1-8 0,-2 6 0,2-5 0,-1 4 0,-2 3 0,-3-2 0,-2 11 0,0-6 0,0 4 0,0-9 0,0 4 0,0-9 0,-1 10 0,-2-8 0,-7 1 0,-1-4 0,-7-9 0,5 9 0,0-4 0,6 12 0,1-3 0,3 10 0,1-4 0,-1 7 0,0-7 0,0 0 0,0-1 0,1-2 0,0 6 0,2-3 0,-2 5 0,2-1 0,-1 6 0,0-4 0,-1 6 0,-1-9 0,1 3 0,0-2 0,1 0 0,1 8 0,0-4 0,-1 3 0,0-3 0,0 2 0,1-3 0,0 5 0,0 1 0,0 3 0,0 2 0,0 0 0,0 0 0,1 2 0,0-1 0,0 0 0,0 3 0,0 1 0,-1 2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39:49.1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164 0 24575,'32'47'0,"-9"-12"0,-1-7 0,-7-11 0,7 9 0,-3-5 0,3 2 0,-8-7 0,-4-5 0,-1-2 0,-3-3 0,3 1 0,-2-2 0,4 2 0,-1 0 0,4 4 0,-3-2 0,1 1 0,0 0 0,-2 0 0,5 3 0,-2-4 0,2 2 0,-3-3 0,-3-3 0,-17 1 0,-5-1 0,-14 2 0,0-1 0,-8 3 0,-3 0 0,-5 1 0,-12 3 0,15-3 0,-11 4 0,23-3 0,-4 1 0,12-3 0,1 0 0,6-1 0,1-1 0,2 1 0,1 0 0,0 0 0,1-1 0,0 0 0,2-1 0,1-2 0,4-2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1T10:49:50.0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2016 1530 24575,'-5'4'0,"2"0"0,0-2 0,1 0 0,1 0 0,-2-1 0,-2 2 0,-2 0 0,-1 1 0,0-1 0,2-1 0,-2 0 0,3 0 0,0-1 0,4 0 0,-2-1 0,0 1 0,-1 0 0,1 0 0,0 0 0,2 1 0,-8-1 0,0 3 0,-9-2 0,-1 5 0,-1-4 0,-10 5 0,9-4 0,-7 1 0,15-2 0,2-5 0,-5-14 0,-5-4 0,-3-4 0,-2 4 0,6 9 0,6 2 0,1 1 0,6 2 0,-13-19 0,-8 0 0,-4-10 0,5 12 0,5 2 0,4 6 0,-3-5 0,6 7 0,5 3 0,4 3 0,2-1 0,1 1 0,0-1 0,0 1 0,0 0 0,-2-1 0,0-4 0,-3-1 0,1-1 0,1-3 0,1 3 0,1-2 0,1 2 0,1 2 0,-1-2 0,1 1 0,-2-2 0,0 1 0,2 1 0,-1 0 0,3 4 0,-2-2 0,1 1 0,-2-4 0,0 0 0,-3-2 0,0-3 0,1 4 0,0-5 0,2 0 0,-1 0 0,-2-4 0,-1 4 0,-3-3 0,-1 2 0,1 1 0,2-5 0,1 8 0,0-9 0,0 6 0,0-2 0,-1-2 0,1 5 0,-5-7 0,-2 3 0,-6-6 0,-1 0 0,-1 1 0,-3-5 0,3 8 0,1-5 0,-2 2 0,7 3 0,-8-8 0,9 8 0,-15-9 0,1 5 0,-3 1 0,2 4 0,8 7 0,2 1 0,5 3 0,3 1 0,1 1 0,1 0 0,-5 1 0,3 2 0,-2 1 0,3 3 0,0 0 0,-5-1 0,3 1 0,0 0 0,1 1 0,4 1 0,-1 1 0,1-1 0,-38-8 0,5 3 0,-25-4 0,17 6 0,3 3 0,4-1 0,2 3 0,15-2 0,11 1 0,-1 1 0,-1-2 0,1 1 0,-3 0 0,3 1 0,-2 0 0,-2 0 0,6 0 0,2 0 0,5 0 0,-5 0 0,1 0 0,-6-1 0,-1 1 0,5-2 0,0 2 0,6 0 0,-1 0 0,5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1T10:49:52.39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2112 3 24575,'-22'0'0,"-22"0"0,-17 0 0,-8 0 0,-2 0 0,20 0 0,-4 0 0,19 0 0,7 0 0,-2 0 0,-23-2 0,-22 1 0,21 1 0,-2 0 0,3 1 0,0 1 0,0 0 0,1 0 0,-1 0 0,3-1 0,-26 0 0,12-1 0,32 0 0,16 0 0,-13 0 0,-2 0 0,-34 2 0,7-1 0,2 2 0,11-3 0,16 1 0,0-1 0,6 0 0,8 0 0,5 0 0,5 0 0,-4 0 0,0 0 0,-4 0 0,-1 0 0,-7 0 0,-7 0 0,-15 0 0,8 0 0,-1 0 0,17 0 0,8 1 0,6 0 0,1 0 0,2-1 0,-10 0 0,0 0 0,-7 0 0,3 0 0,-1 0 0,-4 0 0,-4 0 0,-6 1 0,5-1 0,9 2 0,8-1 0,9-1 0,0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1T10:49:52.80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1T10:49:58.53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4299 0 24575,'-1'15'0,"1"-2"0,-3 3 0,1 0 0,-5 12 0,2-3 0,-3 6 0,3-11 0,1-3 0,-1-5 0,3-5 0,-1-1 0,0 1 0,-5 3 0,-1 3 0,-5 1 0,4-2 0,-3 2 0,2-1 0,-1 0 0,3-1 0,-3-6 0,-12-2 0,-2-3 0,-7-1 0,4 0 0,2 0 0,3 0 0,0 0 0,12 0 0,0-1 0,6 0 0,-7 0 0,-1 1 0,-5 0 0,-4-1 0,-8 1 0,-8-3 0,-14 2 0,4 0 0,-19-1 0,19 2 0,-12-5 0,25 4 0,6-2 0,15 2 0,9 1 0,0-1 0,1 0 0,-4 0 0,-11 0 0,-9 1 0,-18 0 0,-9-1 0,0 0 0,0 0 0,24-1 0,2 2 0,16-1 0,1 0 0,-2-1 0,-5 0 0,-20-2 0,-1 1 0,-15-1 0,15 3 0,1-1 0,6 2 0,6-1 0,-7 0 0,5 0 0,-6 1 0,0 0 0,7 0 0,3 0 0,10 0 0,6 0 0,1-1 0,-1 1 0,-15-1 0,-16 1 0,-2 0 0,-8 0 0,18 0 0,-1 0 0,7 0 0,3 0 0,3 0 0,9 0 0,-2 0 0,7 0 0,-1 0 0,1 0 0,-2 0 0,-3 0 0,2 0 0,-3 0 0,0 0 0,-6 0 0,-2 0 0,0 0 0,-4 0 0,-5 0 0,0 0 0,0 0 0,14 0 0,5 0 0,6 0 0,-7 0 0,-8 0 0,-13 0 0,-21 1 0,-16 0 0,0-1 0,-5-1 0,28 0 0,0 1 0,4-2 0,-1 2 0,-5-2 0,14 2 0,-3 0 0,7 0 0,-1 0 0,-1 0 0,6 0 0,-2 0 0,5 0 0,3 0 0,1 0 0,5 1 0,-3 0 0,3 0 0,0 0 0,-1-1 0,4 2 0,-4-2 0,2 3 0,-4-1 0,0 1 0,-2 1 0,-1 0 0,3-1 0,-2 1 0,4-2 0,3 1 0,1-1 0,6 0 0,-2 0 0,4 2 0,-2-2 0,0 1 0,2 0 0,-7 1 0,0 6 0,-10 1 0,-6 8 0,-5 0 0,-5 2 0,7-3 0,6-4 0,11-5 0,5-5 0,4-2 0,0 0 0,-2 3 0,-1 2 0,-9 4 0,2 1 0,-7 2 0,3 1 0,-2-2 0,0 4 0,3-6 0,3 2 0,1-2 0,3-1 0,-6 3 0,0 2 0,-8 6 0,0 4 0,0-2 0,1 1 0,7-6 0,-2 1 0,3-1 0,2-2 0,0 1 0,2-5 0,-2 3 0,3 0 0,-3 1 0,5-1 0,-1-2 0,3-1 0,1-2 0,1 2 0,0-2 0,1 3 0,-2-3 0,1 2 0,-1 1 0,0 4 0,2 1 0,-2 4 0,3-1 0,0 6 0,-1 1 0,1 3 0,1 0 0,-1-8 0,1 2 0,1-6 0,-1 3 0,1-5 0,0 2 0,0-5 0,0 0 0,1-1 0,0-1 0,0 1 0,1-2 0,0 2 0,0-1 0,1 5 0,-1 1 0,2 4 0,0-3 0,0-2 0,1-3 0,-2-4 0,2 1 0,-1-3 0,2 3 0,0 0 0,-1 2 0,3 2 0,-3-2 0,6 7 0,2 0 0,4 2 0,4 2 0,-4-8 0,-2-2 0,-7-7 0,-2-3 0,-3-2 0,-1-1 0,0 0 0,2 1 0,-2-2 0,3 3 0,1-1 0,1 0 0,4 0 0,-3 0 0,3 0 0,1 0 0,1 1 0,6-1 0,5 1 0,-2-1 0,3 0 0,-8-2 0,2 3 0,-2-3 0,0 1 0,0 0 0,-5 0 0,-3 0 0,-5-1 0,10 0 0,20 0 0,16 0 0,8 0 0,7 0 0,-18 0 0,2-2 0,-19 2 0,-12-1 0,-7 1 0,-4 0 0,2 0 0,-1 0 0,2 0 0,-3 0 0,6 0 0,4 0 0,3-2 0,5 2 0,-4-1 0,-3 1 0,-2 0 0,-4 0 0,1 0 0,-4 0 0,-2 0 0,-3 0 0,-2-1 0,4 1 0,-2-1 0,4 1 0,5 0 0,0 0 0,5 0 0,-7 0 0,-2 0 0,-7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26.45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1048 24575,'6'-26'0,"-2"5"0,2-9 0,-1 6 0,1-8 0,0 5 0,-2-2 0,0 9 0,-2-4 0,0 8 0,0 1 0,0-3 0,-2 2 0,2-8 0,-1 2 0,0-6 0,-1 4 0,0-1 0,0 3 0,0 4 0,1-1 0,-1 5 0,1-6 0,-1 1 0,0-7 0,-1 4 0,1-7 0,-3 5 0,3-7 0,-2 5 0,2 3 0,-2 5 0,2 4 0,0-2 0,2 0 0,-2-3 0,2 1 0,-2-4 0,1 2 0,-1-4 0,0 3 0,0-1 0,1 1 0,-1 5 0,2 2 0,-2 5 0,-1 1 0,0 2 0,1-2 0,0-1 0,0-2 0,0 1 0,0 3 0,0 3 0,0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33.5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0 227 24575,'22'-25'0,"-1"0"0,1 0 0,-4 4 0,2 2 0,-2 5 0,-2 0 0,-4 4 0,-1-1 0,-4 3 0,1-4 0,-1 2 0,1-2 0,-1 2 0,-3 4 0,-1 2 0,-2 3 0,1 9 0,2 2 0,0 4 0,1-1 0,-3-5 0,-1-2 0,-1 0 0,1 7 0,-1 2 0,3 7 0,-2-5 0,3 1 0,-1-6 0,2-3 0,-3-5 0,0 0 0,6-1 0,3 1 0,0 0 0,4 3 0,-8-5 0,0 2 0,1-1 0,0 1 0,-2-2 0,2 0 0,-7-2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35.6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24575,'14'19'0,"0"-2"0,6 2 0,-1-1 0,-8-6 0,2 0 0,-6-3 0,0-4 0,-3 0 0,0 0 0,-2-2 0,1 2 0,0 0 0,0 0 0,-1 2 0,0 0 0,1 2 0,-1-2 0,2 0 0,-1-2 0,-1-2 0,0-1 0,-2 0 0,5-3 0,8-5 0,1-2 0,8-3 0,-10 2 0,-2 4 0,-4 1 0,-1 3 0,3-1 0,4-1 0,5-2 0,1-2 0,-2-1 0,-5 3 0,-5 2 0,-4 3 0,1-1 0,-1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16.1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 24575,'48'0'0,"6"2"0,11-1 0,1-1 0,-19-4 0,10 2 0,0-1 0,-14 3 0,-6 0 0,-13 0 0,9 0 0,3 2 0,24-1 0,2 1 0,34 2 0,-15-4 0,-29 1 0,-1 0 0,28-1 0,-8 0 0,-20 0 0,-26-1 0,-11 1 0,-9-1 0,9 1 0,-4 0 0,12 0 0,-7 0 0,3 0 0,-3-1 0,-2 1 0,-6-1 0,14 1 0,0 0 0,15-2 0,6 1 0,-14-2 0,-1 1 0,-19 1 0,-6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12.9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9 24575,'49'6'0,"6"0"0,-4 1 0,17-2 0,5 2 0,-3-4 0,-1 1 0,-17-4 0,16 0 0,-3-3 0,22-1 0,-23 0 0,2-2 0,-23 2 0,-1 1 0,-13 1 0,11 0 0,-1-1 0,8 1 0,4 0 0,-13 0 0,0-1 0,-13 0 0,2 2 0,-3 0 0,-3 1 0,-4 0 0,-5-1 0,-5 1 0,17 1 0,-1 1 0,11 1 0,-7-1 0,-14-2 0,-11 0 0,-8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14.3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11 24575,'44'1'0,"-2"0"0,52-3 0,-44 1 0,4-1 0,40 1 0,5 0-844,-15 0 1,1 0 843,-11 1 0,3 0 0,-7 0 0,-4 0 0,-5 0 204,-4 0 0,-6 0-204,3 0 0,-23 0 0,-13 0 0,12 0 0,11 0 1279,16-1-1279,19 0 0,9 0 0,-5 2 0,-7 0 0,-42 0 0,-16-1 0,-15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45.3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53 0 24575,'39'24'0,"-6"-4"0,-15-8 0,-3-2 0,-6-4 0,0 0 0,0-2 0,0 2 0,1-3 0,-4 1 0,-1-3 0,0 2 0,-3-2 0,4 1 0,-2 1 0,-1-2 0,2 3 0,-3-2 0,1 1 0,-8 2 0,-9 3 0,-5 4 0,-16 6 0,3-1 0,-5 0 0,11-3 0,9-6 0,9-3 0,4-4 0,-6 7 0,1-2 0,-4 3 0,5-2 0,3-4 0,4-1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48.3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140CF-A2B1-334A-8239-AF9F16E824F8}" type="datetimeFigureOut">
              <a:rPr lang="it-IT" smtClean="0"/>
              <a:t>02/10/22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5C1CF-7C87-E442-8A7A-B651764CD6F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circuit based design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5C1CF-7C87-E442-8A7A-B651764CD6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83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9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42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5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customXml" Target="../ink/ink2.xml"/><Relationship Id="rId20" Type="http://schemas.openxmlformats.org/officeDocument/2006/relationships/customXml" Target="../ink/ink6.xml"/><Relationship Id="rId21" Type="http://schemas.openxmlformats.org/officeDocument/2006/relationships/image" Target="../media/image32.png"/><Relationship Id="rId22" Type="http://schemas.openxmlformats.org/officeDocument/2006/relationships/customXml" Target="../ink/ink7.xml"/><Relationship Id="rId23" Type="http://schemas.openxmlformats.org/officeDocument/2006/relationships/image" Target="../media/image33.png"/><Relationship Id="rId24" Type="http://schemas.openxmlformats.org/officeDocument/2006/relationships/customXml" Target="../ink/ink8.xml"/><Relationship Id="rId25" Type="http://schemas.openxmlformats.org/officeDocument/2006/relationships/image" Target="../media/image34.png"/><Relationship Id="rId26" Type="http://schemas.openxmlformats.org/officeDocument/2006/relationships/customXml" Target="../ink/ink9.xml"/><Relationship Id="rId27" Type="http://schemas.openxmlformats.org/officeDocument/2006/relationships/image" Target="../media/image35.png"/><Relationship Id="rId28" Type="http://schemas.openxmlformats.org/officeDocument/2006/relationships/customXml" Target="../ink/ink10.xml"/><Relationship Id="rId29" Type="http://schemas.openxmlformats.org/officeDocument/2006/relationships/image" Target="../media/image36.png"/><Relationship Id="rId30" Type="http://schemas.openxmlformats.org/officeDocument/2006/relationships/customXml" Target="../ink/ink11.xml"/><Relationship Id="rId31" Type="http://schemas.openxmlformats.org/officeDocument/2006/relationships/customXml" Target="../ink/ink12.xml"/><Relationship Id="rId32" Type="http://schemas.openxmlformats.org/officeDocument/2006/relationships/image" Target="../media/image37.png"/><Relationship Id="rId33" Type="http://schemas.openxmlformats.org/officeDocument/2006/relationships/customXml" Target="../ink/ink13.xml"/><Relationship Id="rId34" Type="http://schemas.openxmlformats.org/officeDocument/2006/relationships/image" Target="../media/image38.png"/><Relationship Id="rId35" Type="http://schemas.openxmlformats.org/officeDocument/2006/relationships/image" Target="../media/image26.png"/><Relationship Id="rId13" Type="http://schemas.openxmlformats.org/officeDocument/2006/relationships/image" Target="../media/image28.png"/><Relationship Id="rId14" Type="http://schemas.openxmlformats.org/officeDocument/2006/relationships/customXml" Target="../ink/ink3.xml"/><Relationship Id="rId15" Type="http://schemas.openxmlformats.org/officeDocument/2006/relationships/image" Target="../media/image29.png"/><Relationship Id="rId16" Type="http://schemas.openxmlformats.org/officeDocument/2006/relationships/customXml" Target="../ink/ink4.xml"/><Relationship Id="rId17" Type="http://schemas.openxmlformats.org/officeDocument/2006/relationships/image" Target="../media/image30.png"/><Relationship Id="rId18" Type="http://schemas.openxmlformats.org/officeDocument/2006/relationships/customXml" Target="../ink/ink5.xml"/><Relationship Id="rId19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customXml" Target="../ink/ink1.xml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16.jpeg"/><Relationship Id="rId7" Type="http://schemas.openxmlformats.org/officeDocument/2006/relationships/customXml" Target="../ink/ink14.xml"/><Relationship Id="rId20" Type="http://schemas.openxmlformats.org/officeDocument/2006/relationships/image" Target="../media/image14.png"/><Relationship Id="rId21" Type="http://schemas.openxmlformats.org/officeDocument/2006/relationships/customXml" Target="../ink/ink15.xml"/><Relationship Id="rId30" Type="http://schemas.openxmlformats.org/officeDocument/2006/relationships/image" Target="../media/image190.png"/><Relationship Id="rId31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0.png"/><Relationship Id="rId21" Type="http://schemas.openxmlformats.org/officeDocument/2006/relationships/customXml" Target="../ink/ink19.xml"/><Relationship Id="rId22" Type="http://schemas.openxmlformats.org/officeDocument/2006/relationships/image" Target="../media/image51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customXml" Target="../ink/ink16.xml"/><Relationship Id="rId1" Type="http://schemas.openxmlformats.org/officeDocument/2006/relationships/slideLayout" Target="../slideLayouts/slideLayout3.xml"/><Relationship Id="rId16" Type="http://schemas.openxmlformats.org/officeDocument/2006/relationships/image" Target="../media/image48.png"/><Relationship Id="rId17" Type="http://schemas.openxmlformats.org/officeDocument/2006/relationships/customXml" Target="../ink/ink17.xml"/><Relationship Id="rId18" Type="http://schemas.openxmlformats.org/officeDocument/2006/relationships/image" Target="../media/image49.png"/><Relationship Id="rId19" Type="http://schemas.openxmlformats.org/officeDocument/2006/relationships/customXml" Target="../ink/ink18.xml"/><Relationship Id="rId2" Type="http://schemas.openxmlformats.org/officeDocument/2006/relationships/image" Target="../media/image32.jpeg"/><Relationship Id="rId3" Type="http://schemas.openxmlformats.org/officeDocument/2006/relationships/image" Target="../media/image30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jpe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eg"/><Relationship Id="rId3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00859837-09E0-DB4B-A0EB-12D8E187C76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55059" y="2835024"/>
            <a:ext cx="10040469" cy="10783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u="sng" dirty="0" smtClean="0">
                <a:latin typeface="Calibri"/>
                <a:cs typeface="Calibri"/>
              </a:rPr>
              <a:t>V</a:t>
            </a:r>
            <a:r>
              <a:rPr lang="en-GB" sz="3000" u="sng" dirty="0" smtClean="0">
                <a:latin typeface="Calibri"/>
                <a:cs typeface="Calibri"/>
              </a:rPr>
              <a:t>. Granata</a:t>
            </a:r>
            <a:r>
              <a:rPr lang="en-GB" sz="3000" dirty="0" smtClean="0">
                <a:latin typeface="Calibri"/>
                <a:cs typeface="Calibri"/>
              </a:rPr>
              <a:t>°, C. Mauro°, C. </a:t>
            </a:r>
            <a:r>
              <a:rPr lang="en-GB" sz="3000" dirty="0" err="1" smtClean="0">
                <a:latin typeface="Calibri"/>
                <a:cs typeface="Calibri"/>
              </a:rPr>
              <a:t>Barone</a:t>
            </a:r>
            <a:r>
              <a:rPr lang="en-GB" sz="3000" dirty="0" smtClean="0">
                <a:latin typeface="Calibri"/>
                <a:cs typeface="Calibri"/>
              </a:rPr>
              <a:t>°, G. </a:t>
            </a:r>
            <a:r>
              <a:rPr lang="en-GB" sz="3000" dirty="0" err="1" smtClean="0">
                <a:latin typeface="Calibri"/>
                <a:cs typeface="Calibri"/>
              </a:rPr>
              <a:t>Carapella</a:t>
            </a:r>
            <a:r>
              <a:rPr lang="en-GB" sz="3000" dirty="0" smtClean="0">
                <a:latin typeface="Calibri"/>
                <a:cs typeface="Calibri"/>
              </a:rPr>
              <a:t>°, L. </a:t>
            </a:r>
            <a:r>
              <a:rPr lang="en-GB" sz="3000" dirty="0" err="1" smtClean="0">
                <a:latin typeface="Calibri"/>
                <a:cs typeface="Calibri"/>
              </a:rPr>
              <a:t>Fasolo</a:t>
            </a:r>
            <a:r>
              <a:rPr lang="en-GB" sz="3000" dirty="0" smtClean="0">
                <a:latin typeface="Calibri"/>
                <a:cs typeface="Calibri"/>
              </a:rPr>
              <a:t>*, E. Enrico* and S. Pagano° for the DARTWARS collaboration</a:t>
            </a:r>
            <a:endParaRPr lang="en-GB" sz="3000" dirty="0">
              <a:latin typeface="Calibri"/>
              <a:cs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981810"/>
            <a:ext cx="12192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200" b="1" dirty="0" smtClean="0">
                <a:solidFill>
                  <a:srgbClr val="0000FF"/>
                </a:solidFill>
                <a:cs typeface="Calibri"/>
              </a:rPr>
              <a:t>A </a:t>
            </a:r>
            <a:r>
              <a:rPr lang="en-GB" sz="5200" b="1" dirty="0">
                <a:solidFill>
                  <a:srgbClr val="0000FF"/>
                </a:solidFill>
                <a:cs typeface="Calibri"/>
              </a:rPr>
              <a:t>preliminary study of Traveling-wave Josephson parametric amplifiers (TWJPA</a:t>
            </a:r>
            <a:r>
              <a:rPr lang="en-GB" sz="5200" b="1" dirty="0" smtClean="0">
                <a:solidFill>
                  <a:srgbClr val="0000FF"/>
                </a:solidFill>
                <a:cs typeface="Calibri"/>
              </a:rPr>
              <a:t>) </a:t>
            </a:r>
            <a:endParaRPr lang="en-GB" sz="5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AA4BAA3F-002C-4DB8-A8D4-85A5BBC7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0" y="5582439"/>
            <a:ext cx="4591530" cy="923687"/>
          </a:xfrm>
          <a:prstGeom prst="rect">
            <a:avLst/>
          </a:prstGeom>
        </p:spPr>
      </p:pic>
      <p:pic>
        <p:nvPicPr>
          <p:cNvPr id="7" name="Picture 9" descr="logo">
            <a:extLst>
              <a:ext uri="{FF2B5EF4-FFF2-40B4-BE49-F238E27FC236}">
                <a16:creationId xmlns:a16="http://schemas.microsoft.com/office/drawing/2014/main" xmlns="" id="{9DBF19BF-8897-46FF-8580-26F695A0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6459" y="5329289"/>
            <a:ext cx="1342113" cy="132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C25E2BA-F40D-4DC3-A012-6DF54D71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13" y="5426126"/>
            <a:ext cx="213626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7B1A7EE5-5E5E-4960-A697-BA29FB1EC6AF}"/>
              </a:ext>
            </a:extLst>
          </p:cNvPr>
          <p:cNvSpPr txBox="1"/>
          <p:nvPr/>
        </p:nvSpPr>
        <p:spPr>
          <a:xfrm>
            <a:off x="1907607" y="3778871"/>
            <a:ext cx="8760393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alibri"/>
                <a:cs typeface="Calibri"/>
              </a:rPr>
              <a:t>°Physics Department, University of Salerno, Italy</a:t>
            </a:r>
          </a:p>
          <a:p>
            <a:pPr algn="ctr"/>
            <a:r>
              <a:rPr lang="en-GB" sz="2400" dirty="0">
                <a:latin typeface="Calibri"/>
                <a:cs typeface="Calibri"/>
              </a:rPr>
              <a:t>*</a:t>
            </a:r>
            <a:r>
              <a:rPr lang="en-GB" sz="2400" dirty="0" err="1">
                <a:latin typeface="Calibri"/>
                <a:cs typeface="Calibri"/>
              </a:rPr>
              <a:t>INRiM</a:t>
            </a:r>
            <a:r>
              <a:rPr lang="en-GB" sz="2400" dirty="0">
                <a:latin typeface="Calibri"/>
                <a:cs typeface="Calibri"/>
              </a:rPr>
              <a:t>, Turin, Italy</a:t>
            </a:r>
          </a:p>
          <a:p>
            <a:pPr algn="ctr"/>
            <a:r>
              <a:rPr lang="en-GB" sz="2400" dirty="0">
                <a:latin typeface="Calibri"/>
                <a:cs typeface="Calibri"/>
              </a:rPr>
              <a:t>INFN, Italy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944" y="5572007"/>
            <a:ext cx="2893938" cy="9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1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4111" y="83542"/>
            <a:ext cx="12191999" cy="523876"/>
            <a:chOff x="1002" y="0"/>
            <a:chExt cx="4640" cy="330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419" y="0"/>
              <a:ext cx="1987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sample properties</a:t>
              </a: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486034" y="1063011"/>
            <a:ext cx="11508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00FF"/>
                </a:solidFill>
                <a:latin typeface="Calibri"/>
                <a:cs typeface="Calibri"/>
              </a:rPr>
              <a:t>The nominal values of the individual components of the circuit are: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02849" y="2225492"/>
            <a:ext cx="10478635" cy="2492990"/>
          </a:xfrm>
          <a:prstGeom prst="rect">
            <a:avLst/>
          </a:prstGeom>
          <a:solidFill>
            <a:srgbClr val="00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Critical current of Josephson junctions: 𝐼</a:t>
            </a:r>
            <a:r>
              <a:rPr lang="en-GB" sz="2600" baseline="-25000" dirty="0">
                <a:solidFill>
                  <a:srgbClr val="0000FF"/>
                </a:solidFill>
                <a:latin typeface="Calibri"/>
                <a:cs typeface="Calibri"/>
              </a:rPr>
              <a:t>𝐶</a:t>
            </a: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 = 2 </a:t>
            </a:r>
            <a:r>
              <a:rPr lang="en-GB" sz="2600" dirty="0" err="1">
                <a:solidFill>
                  <a:srgbClr val="0000FF"/>
                </a:solidFill>
                <a:latin typeface="Calibri"/>
                <a:cs typeface="Calibri"/>
              </a:rPr>
              <a:t>μA</a:t>
            </a: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Josephson junction capacity: 𝐶 = 200 </a:t>
            </a:r>
            <a:r>
              <a:rPr lang="en-GB" sz="2600" dirty="0" err="1">
                <a:solidFill>
                  <a:srgbClr val="0000FF"/>
                </a:solidFill>
                <a:latin typeface="Calibri"/>
                <a:cs typeface="Calibri"/>
              </a:rPr>
              <a:t>fF</a:t>
            </a: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Inductance of the Josephson junction at the working point: 𝐿</a:t>
            </a:r>
            <a:r>
              <a:rPr lang="en-GB" sz="2600" baseline="-25000" dirty="0">
                <a:solidFill>
                  <a:srgbClr val="0000FF"/>
                </a:solidFill>
                <a:latin typeface="Calibri"/>
                <a:cs typeface="Calibri"/>
              </a:rPr>
              <a:t>𝐽</a:t>
            </a: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 = 258.5 pH 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Geometric inductance: 𝐿</a:t>
            </a:r>
            <a:r>
              <a:rPr lang="en-GB" sz="2600" baseline="-25000" dirty="0">
                <a:solidFill>
                  <a:srgbClr val="0000FF"/>
                </a:solidFill>
                <a:latin typeface="Calibri"/>
                <a:cs typeface="Calibri"/>
              </a:rPr>
              <a:t>𝑔</a:t>
            </a: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 = 120 pH 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Plasma frequency: 𝜈</a:t>
            </a:r>
            <a:r>
              <a:rPr lang="en-GB" sz="2600" baseline="-25000" dirty="0">
                <a:solidFill>
                  <a:srgbClr val="0000FF"/>
                </a:solidFill>
                <a:latin typeface="Calibri"/>
                <a:cs typeface="Calibri"/>
              </a:rPr>
              <a:t>𝑝</a:t>
            </a: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 = 38 GHz 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Resonator quality factor: 𝑄 = 100 </a:t>
            </a:r>
          </a:p>
        </p:txBody>
      </p:sp>
    </p:spTree>
    <p:extLst>
      <p:ext uri="{BB962C8B-B14F-4D97-AF65-F5344CB8AC3E}">
        <p14:creationId xmlns:p14="http://schemas.microsoft.com/office/powerpoint/2010/main" val="238884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xmlns="" id="{3DABB30C-B0DC-FC4B-8FBF-90F190D30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91" r="25828" b="31792"/>
          <a:stretch/>
        </p:blipFill>
        <p:spPr>
          <a:xfrm rot="5400000">
            <a:off x="8944788" y="1728306"/>
            <a:ext cx="3854654" cy="1887166"/>
          </a:xfrm>
          <a:prstGeom prst="rect">
            <a:avLst/>
          </a:prstGeom>
        </p:spPr>
      </p:pic>
      <p:pic>
        <p:nvPicPr>
          <p:cNvPr id="28" name="Immagine 27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xmlns="" id="{B2687B5B-5AD1-054D-8293-5423E815B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3" r="7619" b="46983"/>
          <a:stretch/>
        </p:blipFill>
        <p:spPr>
          <a:xfrm rot="10800000">
            <a:off x="176893" y="2024258"/>
            <a:ext cx="8447314" cy="2460174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80ADF083-6B19-B94C-9CF0-FB99715BEA89}"/>
              </a:ext>
            </a:extLst>
          </p:cNvPr>
          <p:cNvSpPr txBox="1"/>
          <p:nvPr/>
        </p:nvSpPr>
        <p:spPr>
          <a:xfrm>
            <a:off x="941657" y="4947974"/>
            <a:ext cx="142292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Sample stage</a:t>
            </a:r>
          </a:p>
        </p:txBody>
      </p:sp>
      <p:pic>
        <p:nvPicPr>
          <p:cNvPr id="5" name="Immagine 4" descr="Immagine che contiene musica, fagotto&#10;&#10;Descrizione generata automaticamente">
            <a:extLst>
              <a:ext uri="{FF2B5EF4-FFF2-40B4-BE49-F238E27FC236}">
                <a16:creationId xmlns:a16="http://schemas.microsoft.com/office/drawing/2014/main" xmlns="" id="{4B22E558-4C3A-DE4A-A45A-8492ED8A1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515"/>
          <a:stretch/>
        </p:blipFill>
        <p:spPr>
          <a:xfrm>
            <a:off x="-3004" y="5317306"/>
            <a:ext cx="10280073" cy="1533915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DD6325FB-4D7B-8C4E-8FC9-CA1E2F9100A0}"/>
              </a:ext>
            </a:extLst>
          </p:cNvPr>
          <p:cNvSpPr txBox="1"/>
          <p:nvPr/>
        </p:nvSpPr>
        <p:spPr>
          <a:xfrm>
            <a:off x="3217581" y="4947974"/>
            <a:ext cx="142292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baseline="300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He stage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xmlns="" id="{B9C037CF-3AD7-2546-87C2-9270387E5CE4}"/>
              </a:ext>
            </a:extLst>
          </p:cNvPr>
          <p:cNvSpPr txBox="1"/>
          <p:nvPr/>
        </p:nvSpPr>
        <p:spPr>
          <a:xfrm>
            <a:off x="5524408" y="4947974"/>
            <a:ext cx="149666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1K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pot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xmlns="" id="{F212F74A-BF79-574B-8190-AD6B98EA2292}"/>
              </a:ext>
            </a:extLst>
          </p:cNvPr>
          <p:cNvSpPr txBox="1"/>
          <p:nvPr/>
        </p:nvSpPr>
        <p:spPr>
          <a:xfrm>
            <a:off x="8319065" y="4669098"/>
            <a:ext cx="195800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Cryogenic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Amplifier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@ 4.2K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19497AC0-6F9C-0E40-ADB5-824F36D9B4AC}"/>
              </a:ext>
            </a:extLst>
          </p:cNvPr>
          <p:cNvSpPr txBox="1"/>
          <p:nvPr/>
        </p:nvSpPr>
        <p:spPr>
          <a:xfrm>
            <a:off x="10659691" y="5606694"/>
            <a:ext cx="81593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RF in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D07F95F5-5D6F-C748-AEC0-B3B239793F8B}"/>
              </a:ext>
            </a:extLst>
          </p:cNvPr>
          <p:cNvSpPr txBox="1"/>
          <p:nvPr/>
        </p:nvSpPr>
        <p:spPr>
          <a:xfrm>
            <a:off x="10659691" y="6084263"/>
            <a:ext cx="81593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RF out</a:t>
            </a: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xmlns="" id="{4ABAD880-C04E-2543-8D31-64047DA84A36}"/>
              </a:ext>
            </a:extLst>
          </p:cNvPr>
          <p:cNvSpPr/>
          <p:nvPr/>
        </p:nvSpPr>
        <p:spPr>
          <a:xfrm>
            <a:off x="10277069" y="6204317"/>
            <a:ext cx="382622" cy="12847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destra 43">
            <a:extLst>
              <a:ext uri="{FF2B5EF4-FFF2-40B4-BE49-F238E27FC236}">
                <a16:creationId xmlns:a16="http://schemas.microsoft.com/office/drawing/2014/main" xmlns="" id="{84DFD34E-2AB8-4C4F-8064-CB9E059C8717}"/>
              </a:ext>
            </a:extLst>
          </p:cNvPr>
          <p:cNvSpPr/>
          <p:nvPr/>
        </p:nvSpPr>
        <p:spPr>
          <a:xfrm rot="10800000">
            <a:off x="10277069" y="5740742"/>
            <a:ext cx="382622" cy="12847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110C34F4-8BB4-E047-96F5-1D2D402AA4C5}"/>
              </a:ext>
            </a:extLst>
          </p:cNvPr>
          <p:cNvSpPr txBox="1"/>
          <p:nvPr/>
        </p:nvSpPr>
        <p:spPr>
          <a:xfrm>
            <a:off x="2977625" y="3601327"/>
            <a:ext cx="131222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baseline="3000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He stage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xmlns="" id="{F3B3198A-15D9-CD47-9460-6AE762F76B5F}"/>
              </a:ext>
            </a:extLst>
          </p:cNvPr>
          <p:cNvSpPr txBox="1"/>
          <p:nvPr/>
        </p:nvSpPr>
        <p:spPr>
          <a:xfrm>
            <a:off x="941657" y="3621494"/>
            <a:ext cx="92132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shield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0150A39C-B9AA-F347-A759-49BC6652E9B3}"/>
              </a:ext>
            </a:extLst>
          </p:cNvPr>
          <p:cNvCxnSpPr/>
          <p:nvPr/>
        </p:nvCxnSpPr>
        <p:spPr>
          <a:xfrm flipH="1">
            <a:off x="8624207" y="2024258"/>
            <a:ext cx="2154260" cy="140474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10637" y="57274"/>
            <a:ext cx="12191999" cy="523876"/>
            <a:chOff x="1002" y="0"/>
            <a:chExt cx="4640" cy="330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4164" y="0"/>
              <a:ext cx="124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Cryogenic setup</a:t>
              </a: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" y="581150"/>
            <a:ext cx="2282403" cy="109776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849163" y="361404"/>
            <a:ext cx="60247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  <a:cs typeface="Calibri"/>
              </a:rPr>
              <a:t>Oxford </a:t>
            </a:r>
            <a:r>
              <a:rPr lang="en-US" sz="2800" b="1" dirty="0" err="1">
                <a:solidFill>
                  <a:srgbClr val="0000FF"/>
                </a:solidFill>
                <a:latin typeface="Calibri"/>
                <a:cs typeface="Calibri"/>
              </a:rPr>
              <a:t>Heliox</a:t>
            </a:r>
            <a:r>
              <a:rPr lang="en-US" sz="2800" b="1" dirty="0">
                <a:solidFill>
                  <a:srgbClr val="0000FF"/>
                </a:solidFill>
                <a:latin typeface="Calibri"/>
                <a:cs typeface="Calibri"/>
              </a:rPr>
              <a:t> VL </a:t>
            </a:r>
            <a:r>
              <a:rPr lang="en-US" sz="2800" b="1" baseline="30000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Calibri"/>
                <a:cs typeface="Calibri"/>
              </a:rPr>
              <a:t>He  cryostat</a:t>
            </a:r>
          </a:p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Base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T = 245mK 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	Cooling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Power = 40 </a:t>
            </a:r>
            <a:r>
              <a:rPr lang="en-US" dirty="0" err="1" smtClean="0">
                <a:solidFill>
                  <a:srgbClr val="0000FF"/>
                </a:solidFill>
                <a:latin typeface="Calibri"/>
                <a:cs typeface="Calibri"/>
              </a:rPr>
              <a:t>μW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at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T &lt; 290 </a:t>
            </a:r>
            <a:r>
              <a:rPr lang="en-US" dirty="0" err="1" smtClean="0">
                <a:solidFill>
                  <a:srgbClr val="0000FF"/>
                </a:solidFill>
                <a:latin typeface="Calibri"/>
                <a:cs typeface="Calibri"/>
              </a:rPr>
              <a:t>mK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Hold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time = several 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hours 	Recycle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time = 1h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OK for testing Al based junctions</a:t>
            </a:r>
          </a:p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Needed adaptations for MW signals</a:t>
            </a:r>
          </a:p>
        </p:txBody>
      </p:sp>
      <p:sp>
        <p:nvSpPr>
          <p:cNvPr id="2" name="Freccia angolare in su 1">
            <a:extLst>
              <a:ext uri="{FF2B5EF4-FFF2-40B4-BE49-F238E27FC236}">
                <a16:creationId xmlns:a16="http://schemas.microsoft.com/office/drawing/2014/main" xmlns="" id="{8BF3613F-825E-734F-96C2-92E1AD0DACB6}"/>
              </a:ext>
            </a:extLst>
          </p:cNvPr>
          <p:cNvSpPr/>
          <p:nvPr/>
        </p:nvSpPr>
        <p:spPr>
          <a:xfrm rot="14774418">
            <a:off x="693331" y="3205660"/>
            <a:ext cx="452927" cy="512748"/>
          </a:xfrm>
          <a:prstGeom prst="bentUp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su 6">
            <a:extLst>
              <a:ext uri="{FF2B5EF4-FFF2-40B4-BE49-F238E27FC236}">
                <a16:creationId xmlns:a16="http://schemas.microsoft.com/office/drawing/2014/main" xmlns="" id="{E0CD2C25-E953-1042-8385-22CC55F448EE}"/>
              </a:ext>
            </a:extLst>
          </p:cNvPr>
          <p:cNvSpPr/>
          <p:nvPr/>
        </p:nvSpPr>
        <p:spPr>
          <a:xfrm>
            <a:off x="3689088" y="3106278"/>
            <a:ext cx="239282" cy="495049"/>
          </a:xfrm>
          <a:prstGeom prst="up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88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arete&#10;&#10;Descrizione generata automaticamente">
            <a:extLst>
              <a:ext uri="{FF2B5EF4-FFF2-40B4-BE49-F238E27FC236}">
                <a16:creationId xmlns:a16="http://schemas.microsoft.com/office/drawing/2014/main" xmlns="" id="{14F8004D-125C-A540-A8C9-B1D118B29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29" t="26204" r="32900" b="24825"/>
          <a:stretch/>
        </p:blipFill>
        <p:spPr>
          <a:xfrm rot="16200000">
            <a:off x="1465119" y="65988"/>
            <a:ext cx="1491342" cy="3195720"/>
          </a:xfrm>
          <a:prstGeom prst="rect">
            <a:avLst/>
          </a:prstGeom>
        </p:spPr>
      </p:pic>
      <p:pic>
        <p:nvPicPr>
          <p:cNvPr id="16" name="Immagine 15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xmlns="" id="{30559EB5-D64D-D041-8C6C-4997A959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90"/>
          <a:stretch/>
        </p:blipFill>
        <p:spPr>
          <a:xfrm rot="5400000">
            <a:off x="1199938" y="3283561"/>
            <a:ext cx="3033934" cy="271502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FFE4C252-2235-FE44-8859-5CA2188641AC}"/>
              </a:ext>
            </a:extLst>
          </p:cNvPr>
          <p:cNvSpPr txBox="1"/>
          <p:nvPr/>
        </p:nvSpPr>
        <p:spPr>
          <a:xfrm>
            <a:off x="1286627" y="519647"/>
            <a:ext cx="209549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8000"/>
                </a:solidFill>
                <a:latin typeface="Calibri"/>
                <a:cs typeface="Calibri"/>
              </a:rPr>
              <a:t>Sample holder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BBF6100A-4669-CD4C-9453-F4402711DD1F}"/>
              </a:ext>
            </a:extLst>
          </p:cNvPr>
          <p:cNvSpPr txBox="1"/>
          <p:nvPr/>
        </p:nvSpPr>
        <p:spPr>
          <a:xfrm>
            <a:off x="1669156" y="2754775"/>
            <a:ext cx="209549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TWJPA X52-A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5F41103A-8114-C947-BE8B-BDB5BEC8D4A4}"/>
              </a:ext>
            </a:extLst>
          </p:cNvPr>
          <p:cNvSpPr txBox="1"/>
          <p:nvPr/>
        </p:nvSpPr>
        <p:spPr>
          <a:xfrm>
            <a:off x="4570395" y="4027276"/>
            <a:ext cx="81593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8000"/>
                </a:solidFill>
                <a:latin typeface="Calibri"/>
                <a:cs typeface="Calibri"/>
              </a:rPr>
              <a:t>RF in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E2FF2CAE-3C53-6841-9207-EC78EC01DB21}"/>
              </a:ext>
            </a:extLst>
          </p:cNvPr>
          <p:cNvSpPr txBox="1"/>
          <p:nvPr/>
        </p:nvSpPr>
        <p:spPr>
          <a:xfrm>
            <a:off x="64741" y="4087076"/>
            <a:ext cx="941901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8000"/>
                </a:solidFill>
                <a:latin typeface="Calibri"/>
                <a:cs typeface="Calibri"/>
              </a:rPr>
              <a:t>RF out</a:t>
            </a:r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xmlns="" id="{B13DCEC0-9738-8A4A-BCB5-4D667463810F}"/>
              </a:ext>
            </a:extLst>
          </p:cNvPr>
          <p:cNvSpPr/>
          <p:nvPr/>
        </p:nvSpPr>
        <p:spPr>
          <a:xfrm rot="10800000">
            <a:off x="911652" y="4207507"/>
            <a:ext cx="382622" cy="12847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xmlns="" id="{D689599D-4AEB-2944-B7B8-2D30206668CF}"/>
              </a:ext>
            </a:extLst>
          </p:cNvPr>
          <p:cNvSpPr/>
          <p:nvPr/>
        </p:nvSpPr>
        <p:spPr>
          <a:xfrm rot="10800000">
            <a:off x="4187773" y="4161324"/>
            <a:ext cx="382622" cy="1284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A508DD56-4C43-AC45-A8AB-39550C621871}"/>
              </a:ext>
            </a:extLst>
          </p:cNvPr>
          <p:cNvSpPr txBox="1"/>
          <p:nvPr/>
        </p:nvSpPr>
        <p:spPr>
          <a:xfrm>
            <a:off x="1359392" y="6171259"/>
            <a:ext cx="251011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8000"/>
                </a:solidFill>
                <a:latin typeface="Calibri"/>
                <a:cs typeface="Calibri"/>
              </a:rPr>
              <a:t>DC bias and test lines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A8D4E911-0F6E-DE43-93FD-579F27E93D3A}"/>
              </a:ext>
            </a:extLst>
          </p:cNvPr>
          <p:cNvSpPr txBox="1"/>
          <p:nvPr/>
        </p:nvSpPr>
        <p:spPr>
          <a:xfrm>
            <a:off x="4251364" y="3049514"/>
            <a:ext cx="13290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8000"/>
                </a:solidFill>
                <a:latin typeface="Calibri"/>
                <a:cs typeface="Calibri"/>
              </a:rPr>
              <a:t>Ultrasonic bonding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xmlns="" id="{AA241FCB-053F-4A40-AA05-73A9F741159E}"/>
              </a:ext>
            </a:extLst>
          </p:cNvPr>
          <p:cNvCxnSpPr/>
          <p:nvPr/>
        </p:nvCxnSpPr>
        <p:spPr>
          <a:xfrm flipH="1">
            <a:off x="3582030" y="3429000"/>
            <a:ext cx="605742" cy="732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xmlns="" id="{6065992C-BA2E-1E4A-9476-2D05CA969D05}"/>
                  </a:ext>
                </a:extLst>
              </p14:cNvPr>
              <p14:cNvContentPartPr/>
              <p14:nvPr/>
            </p14:nvContentPartPr>
            <p14:xfrm>
              <a:off x="8417603" y="2524034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065992C-BA2E-1E4A-9476-2D05CA969D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99963" y="2506034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0">
            <a:extLst>
              <a:ext uri="{FF2B5EF4-FFF2-40B4-BE49-F238E27FC236}">
                <a16:creationId xmlns:a16="http://schemas.microsoft.com/office/drawing/2014/main" xmlns="" id="{222CA289-CD00-9246-97E4-C057E591C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8101" y="610348"/>
            <a:ext cx="3283884" cy="342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Users\T_no\Downloads\IMG_20220505_103315.jpg">
            <a:extLst>
              <a:ext uri="{FF2B5EF4-FFF2-40B4-BE49-F238E27FC236}">
                <a16:creationId xmlns:a16="http://schemas.microsoft.com/office/drawing/2014/main" xmlns="" id="{88749716-4057-6E40-BDB2-206A22127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716" t="11793" r="13396" b="11994"/>
          <a:stretch/>
        </p:blipFill>
        <p:spPr bwMode="auto">
          <a:xfrm>
            <a:off x="7450043" y="4289794"/>
            <a:ext cx="2784566" cy="1944752"/>
          </a:xfrm>
          <a:prstGeom prst="rect">
            <a:avLst/>
          </a:prstGeom>
          <a:noFill/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51ADD3D9-EDB1-1243-8EC2-123B97970782}"/>
              </a:ext>
            </a:extLst>
          </p:cNvPr>
          <p:cNvSpPr txBox="1"/>
          <p:nvPr/>
        </p:nvSpPr>
        <p:spPr>
          <a:xfrm>
            <a:off x="7450043" y="6263840"/>
            <a:ext cx="254860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008000"/>
                </a:solidFill>
                <a:latin typeface="Calibri"/>
                <a:cs typeface="Calibri"/>
              </a:rPr>
              <a:t>Low</a:t>
            </a:r>
            <a:r>
              <a:rPr lang="it-IT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000" dirty="0" err="1">
                <a:solidFill>
                  <a:srgbClr val="008000"/>
                </a:solidFill>
                <a:latin typeface="Calibri"/>
                <a:cs typeface="Calibri"/>
              </a:rPr>
              <a:t>Noise</a:t>
            </a:r>
            <a:r>
              <a:rPr lang="it-IT" sz="2000" dirty="0">
                <a:solidFill>
                  <a:srgbClr val="008000"/>
                </a:solidFill>
                <a:latin typeface="Calibri"/>
                <a:cs typeface="Calibri"/>
              </a:rPr>
              <a:t> DC </a:t>
            </a:r>
            <a:r>
              <a:rPr lang="it-IT" sz="2000" dirty="0" err="1">
                <a:solidFill>
                  <a:srgbClr val="008000"/>
                </a:solidFill>
                <a:latin typeface="Calibri"/>
                <a:cs typeface="Calibri"/>
              </a:rPr>
              <a:t>readout</a:t>
            </a:r>
            <a:endParaRPr lang="it-IT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xmlns="" id="{9CF426DA-03A5-9C4C-8960-2FA41A95C672}"/>
              </a:ext>
            </a:extLst>
          </p:cNvPr>
          <p:cNvSpPr/>
          <p:nvPr/>
        </p:nvSpPr>
        <p:spPr>
          <a:xfrm>
            <a:off x="10832608" y="4335977"/>
            <a:ext cx="1190618" cy="201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alibri"/>
                <a:cs typeface="Calibri"/>
              </a:rPr>
              <a:t>DAC/ADC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xmlns="" id="{F6A2B321-07E0-274B-9AEB-A6EA14B9C863}"/>
              </a:ext>
            </a:extLst>
          </p:cNvPr>
          <p:cNvSpPr/>
          <p:nvPr/>
        </p:nvSpPr>
        <p:spPr>
          <a:xfrm>
            <a:off x="10832608" y="1929467"/>
            <a:ext cx="1190618" cy="201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alibri"/>
                <a:cs typeface="Calibri"/>
              </a:rPr>
              <a:t>PC</a:t>
            </a:r>
          </a:p>
        </p:txBody>
      </p:sp>
      <p:pic>
        <p:nvPicPr>
          <p:cNvPr id="28" name="Input penna 27">
            <a:extLst>
              <a:ext uri="{FF2B5EF4-FFF2-40B4-BE49-F238E27FC236}">
                <a16:creationId xmlns:a16="http://schemas.microsoft.com/office/drawing/2014/main" xmlns="" id="{AD8E43E3-CAC8-7C4F-9310-39D6A00779F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058003" y="5335274"/>
            <a:ext cx="685800" cy="47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xmlns="" id="{5B013875-3715-4A4B-9DEF-5221E9DA4B01}"/>
                  </a:ext>
                </a:extLst>
              </p14:cNvPr>
              <p14:cNvContentPartPr/>
              <p14:nvPr/>
            </p14:nvContentPartPr>
            <p14:xfrm>
              <a:off x="11374283" y="3956474"/>
              <a:ext cx="20520" cy="37764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B013875-3715-4A4B-9DEF-5221E9DA4B0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56643" y="3938474"/>
                <a:ext cx="5616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xmlns="" id="{8BF12C54-9DF6-2541-9461-337ABA66490C}"/>
                  </a:ext>
                </a:extLst>
              </p14:cNvPr>
              <p14:cNvContentPartPr/>
              <p14:nvPr/>
            </p14:nvContentPartPr>
            <p14:xfrm>
              <a:off x="11335403" y="3977714"/>
              <a:ext cx="120600" cy="8208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BF12C54-9DF6-2541-9461-337ABA66490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317403" y="3959714"/>
                <a:ext cx="1562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xmlns="" id="{B78DC89C-5007-154C-B889-F0B546262B79}"/>
                  </a:ext>
                </a:extLst>
              </p14:cNvPr>
              <p14:cNvContentPartPr/>
              <p14:nvPr/>
            </p14:nvContentPartPr>
            <p14:xfrm>
              <a:off x="11323163" y="4234034"/>
              <a:ext cx="119160" cy="6804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78DC89C-5007-154C-B889-F0B546262B7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05163" y="4216394"/>
                <a:ext cx="154800" cy="10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uppo 46">
            <a:extLst>
              <a:ext uri="{FF2B5EF4-FFF2-40B4-BE49-F238E27FC236}">
                <a16:creationId xmlns:a16="http://schemas.microsoft.com/office/drawing/2014/main" xmlns="" id="{70948301-7194-C348-AD50-5A597D3AB3E1}"/>
              </a:ext>
            </a:extLst>
          </p:cNvPr>
          <p:cNvGrpSpPr/>
          <p:nvPr/>
        </p:nvGrpSpPr>
        <p:grpSpPr>
          <a:xfrm>
            <a:off x="10233443" y="5118914"/>
            <a:ext cx="631800" cy="456840"/>
            <a:chOff x="10233443" y="5118914"/>
            <a:chExt cx="631800" cy="45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xmlns="" id="{BFD4CD24-E8AD-FD45-B51E-FE52CAFB3429}"/>
                    </a:ext>
                  </a:extLst>
                </p14:cNvPr>
                <p14:cNvContentPartPr/>
                <p14:nvPr/>
              </p14:nvContentPartPr>
              <p14:xfrm>
                <a:off x="10268363" y="5515994"/>
                <a:ext cx="545040" cy="50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BFD4CD24-E8AD-FD45-B51E-FE52CAFB342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250363" y="5497994"/>
                  <a:ext cx="5806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xmlns="" id="{734CA29B-4FC9-FE4A-9A0D-71B7F7D477DC}"/>
                    </a:ext>
                  </a:extLst>
                </p14:cNvPr>
                <p14:cNvContentPartPr/>
                <p14:nvPr/>
              </p14:nvContentPartPr>
              <p14:xfrm>
                <a:off x="10256123" y="5171474"/>
                <a:ext cx="525960" cy="172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734CA29B-4FC9-FE4A-9A0D-71B7F7D477D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238123" y="5153834"/>
                  <a:ext cx="5616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xmlns="" id="{DCD2E5AA-FD00-A642-B940-DE842CCB8D0B}"/>
                    </a:ext>
                  </a:extLst>
                </p14:cNvPr>
                <p14:cNvContentPartPr/>
                <p14:nvPr/>
              </p14:nvContentPartPr>
              <p14:xfrm>
                <a:off x="10255043" y="5337074"/>
                <a:ext cx="610200" cy="46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DCD2E5AA-FD00-A642-B940-DE842CCB8D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237403" y="5319434"/>
                  <a:ext cx="6458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xmlns="" id="{00685B81-9F6A-EE47-B60C-4F5828D403D8}"/>
                    </a:ext>
                  </a:extLst>
                </p14:cNvPr>
                <p14:cNvContentPartPr/>
                <p14:nvPr/>
              </p14:nvContentPartPr>
              <p14:xfrm>
                <a:off x="10716203" y="5118914"/>
                <a:ext cx="88200" cy="92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00685B81-9F6A-EE47-B60C-4F5828D403D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98563" y="5100914"/>
                  <a:ext cx="1238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xmlns="" id="{F125D624-A77C-194F-AC97-BC7AE91BE922}"/>
                    </a:ext>
                  </a:extLst>
                </p14:cNvPr>
                <p14:cNvContentPartPr/>
                <p14:nvPr/>
              </p14:nvContentPartPr>
              <p14:xfrm>
                <a:off x="10757963" y="5284154"/>
                <a:ext cx="360" cy="3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F125D624-A77C-194F-AC97-BC7AE91BE92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739963" y="526651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xmlns="" id="{60E0F1ED-E2F3-E140-8C5F-612619DEA3F7}"/>
                    </a:ext>
                  </a:extLst>
                </p14:cNvPr>
                <p14:cNvContentPartPr/>
                <p14:nvPr/>
              </p14:nvContentPartPr>
              <p14:xfrm>
                <a:off x="10233443" y="5311514"/>
                <a:ext cx="58320" cy="324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0E0F1ED-E2F3-E140-8C5F-612619DEA3F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15803" y="5293874"/>
                  <a:ext cx="939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xmlns="" id="{44B1560B-9334-734B-A008-4451771EFEA8}"/>
                    </a:ext>
                  </a:extLst>
                </p14:cNvPr>
                <p14:cNvContentPartPr/>
                <p14:nvPr/>
              </p14:nvContentPartPr>
              <p14:xfrm>
                <a:off x="10299323" y="5400794"/>
                <a:ext cx="360" cy="3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4B1560B-9334-734B-A008-4451771EFEA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281683" y="53831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xmlns="" id="{039FD8BA-40E2-3C4F-9537-EE6924A1E588}"/>
                    </a:ext>
                  </a:extLst>
                </p14:cNvPr>
                <p14:cNvContentPartPr/>
                <p14:nvPr/>
              </p14:nvContentPartPr>
              <p14:xfrm>
                <a:off x="10248203" y="5341394"/>
                <a:ext cx="51480" cy="597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039FD8BA-40E2-3C4F-9537-EE6924A1E58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230563" y="5323754"/>
                  <a:ext cx="871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xmlns="" id="{940F55AE-C4B9-9E47-8EED-7B2BF7D70387}"/>
                    </a:ext>
                  </a:extLst>
                </p14:cNvPr>
                <p14:cNvContentPartPr/>
                <p14:nvPr/>
              </p14:nvContentPartPr>
              <p14:xfrm>
                <a:off x="10736003" y="5433194"/>
                <a:ext cx="102240" cy="1425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940F55AE-C4B9-9E47-8EED-7B2BF7D7038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718363" y="5415194"/>
                  <a:ext cx="137880" cy="178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6" name="Picture 2" descr="C:\Users\T_no\Downloads\groundign_box.pn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570395" y="4517329"/>
            <a:ext cx="2266948" cy="1700211"/>
          </a:xfrm>
          <a:prstGeom prst="rect">
            <a:avLst/>
          </a:prstGeom>
          <a:noFill/>
        </p:spPr>
      </p:pic>
      <p:sp>
        <p:nvSpPr>
          <p:cNvPr id="41" name="Figura a mano libera 40"/>
          <p:cNvSpPr/>
          <p:nvPr/>
        </p:nvSpPr>
        <p:spPr>
          <a:xfrm>
            <a:off x="6840638" y="5405377"/>
            <a:ext cx="648182" cy="210416"/>
          </a:xfrm>
          <a:custGeom>
            <a:avLst/>
            <a:gdLst>
              <a:gd name="connsiteX0" fmla="*/ 0 w 648182"/>
              <a:gd name="connsiteY0" fmla="*/ 0 h 210416"/>
              <a:gd name="connsiteX1" fmla="*/ 138896 w 648182"/>
              <a:gd name="connsiteY1" fmla="*/ 23150 h 210416"/>
              <a:gd name="connsiteX2" fmla="*/ 208344 w 648182"/>
              <a:gd name="connsiteY2" fmla="*/ 46299 h 210416"/>
              <a:gd name="connsiteX3" fmla="*/ 243068 w 648182"/>
              <a:gd name="connsiteY3" fmla="*/ 57874 h 210416"/>
              <a:gd name="connsiteX4" fmla="*/ 277792 w 648182"/>
              <a:gd name="connsiteY4" fmla="*/ 81023 h 210416"/>
              <a:gd name="connsiteX5" fmla="*/ 300942 w 648182"/>
              <a:gd name="connsiteY5" fmla="*/ 104172 h 210416"/>
              <a:gd name="connsiteX6" fmla="*/ 370390 w 648182"/>
              <a:gd name="connsiteY6" fmla="*/ 138896 h 210416"/>
              <a:gd name="connsiteX7" fmla="*/ 393539 w 648182"/>
              <a:gd name="connsiteY7" fmla="*/ 162046 h 210416"/>
              <a:gd name="connsiteX8" fmla="*/ 462987 w 648182"/>
              <a:gd name="connsiteY8" fmla="*/ 185195 h 210416"/>
              <a:gd name="connsiteX9" fmla="*/ 567159 w 648182"/>
              <a:gd name="connsiteY9" fmla="*/ 208345 h 210416"/>
              <a:gd name="connsiteX10" fmla="*/ 648182 w 648182"/>
              <a:gd name="connsiteY10" fmla="*/ 208345 h 21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8182" h="210416">
                <a:moveTo>
                  <a:pt x="0" y="0"/>
                </a:moveTo>
                <a:cubicBezTo>
                  <a:pt x="34784" y="4969"/>
                  <a:pt x="101658" y="12994"/>
                  <a:pt x="138896" y="23150"/>
                </a:cubicBezTo>
                <a:cubicBezTo>
                  <a:pt x="162438" y="29570"/>
                  <a:pt x="185195" y="38583"/>
                  <a:pt x="208344" y="46299"/>
                </a:cubicBezTo>
                <a:cubicBezTo>
                  <a:pt x="219919" y="50157"/>
                  <a:pt x="232916" y="51106"/>
                  <a:pt x="243068" y="57874"/>
                </a:cubicBezTo>
                <a:cubicBezTo>
                  <a:pt x="254643" y="65590"/>
                  <a:pt x="266929" y="72333"/>
                  <a:pt x="277792" y="81023"/>
                </a:cubicBezTo>
                <a:cubicBezTo>
                  <a:pt x="286314" y="87840"/>
                  <a:pt x="291584" y="98557"/>
                  <a:pt x="300942" y="104172"/>
                </a:cubicBezTo>
                <a:cubicBezTo>
                  <a:pt x="386507" y="155511"/>
                  <a:pt x="282593" y="68658"/>
                  <a:pt x="370390" y="138896"/>
                </a:cubicBezTo>
                <a:cubicBezTo>
                  <a:pt x="378911" y="145713"/>
                  <a:pt x="383778" y="157166"/>
                  <a:pt x="393539" y="162046"/>
                </a:cubicBezTo>
                <a:cubicBezTo>
                  <a:pt x="415364" y="172959"/>
                  <a:pt x="439838" y="177479"/>
                  <a:pt x="462987" y="185195"/>
                </a:cubicBezTo>
                <a:cubicBezTo>
                  <a:pt x="505150" y="199249"/>
                  <a:pt x="514192" y="204271"/>
                  <a:pt x="567159" y="208345"/>
                </a:cubicBezTo>
                <a:cubicBezTo>
                  <a:pt x="594087" y="210416"/>
                  <a:pt x="621174" y="208345"/>
                  <a:pt x="648182" y="208345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51ADD3D9-EDB1-1243-8EC2-123B97970782}"/>
              </a:ext>
            </a:extLst>
          </p:cNvPr>
          <p:cNvSpPr txBox="1"/>
          <p:nvPr/>
        </p:nvSpPr>
        <p:spPr>
          <a:xfrm>
            <a:off x="4251365" y="6263840"/>
            <a:ext cx="3089387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8000"/>
                </a:solidFill>
                <a:latin typeface="Calibri"/>
                <a:cs typeface="Calibri"/>
              </a:rPr>
              <a:t>Filtering and grounding box</a:t>
            </a:r>
          </a:p>
        </p:txBody>
      </p:sp>
      <p:grpSp>
        <p:nvGrpSpPr>
          <p:cNvPr id="48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49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4718" y="0"/>
              <a:ext cx="688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DC Setup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17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2" y="1782937"/>
            <a:ext cx="6063742" cy="4662380"/>
          </a:xfrm>
          <a:prstGeom prst="rect">
            <a:avLst/>
          </a:prstGeom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xmlns="" id="{64A0BAFE-C4F0-E645-ADB6-8C7A49C2C5C7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it-IT"/>
              <a:t/>
            </a:r>
            <a:br>
              <a:rPr lang="it-IT"/>
            </a:br>
            <a:endParaRPr lang="it-IT" b="1" u="sng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it-IT" sz="2500" b="1" u="sng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it-IT" sz="250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it-IT" sz="2500" u="sng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it-IT" sz="25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AB60049D-4AD8-7942-92BA-F6A98FE4CF18}"/>
              </a:ext>
            </a:extLst>
          </p:cNvPr>
          <p:cNvSpPr txBox="1"/>
          <p:nvPr/>
        </p:nvSpPr>
        <p:spPr>
          <a:xfrm>
            <a:off x="6335023" y="1782937"/>
            <a:ext cx="57677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²"/>
            </a:pPr>
            <a:r>
              <a:rPr lang="it-IT" sz="2800" dirty="0">
                <a:solidFill>
                  <a:srgbClr val="0000FF"/>
                </a:solidFill>
                <a:latin typeface="Calibri"/>
                <a:cs typeface="Calibri"/>
              </a:rPr>
              <a:t>T = 0.350 K</a:t>
            </a:r>
          </a:p>
          <a:p>
            <a:pPr marL="457200" indent="-457200">
              <a:buFont typeface="Wingdings" charset="2"/>
              <a:buChar char="²"/>
            </a:pPr>
            <a:r>
              <a:rPr lang="it-IT" sz="2800" dirty="0" err="1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lang="it-IT" sz="2800" baseline="-25000" dirty="0" err="1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lang="it-IT" sz="2800" dirty="0">
                <a:solidFill>
                  <a:srgbClr val="0000FF"/>
                </a:solidFill>
                <a:latin typeface="Calibri"/>
                <a:cs typeface="Calibri"/>
              </a:rPr>
              <a:t> = 1.6 </a:t>
            </a:r>
            <a:r>
              <a:rPr lang="it-IT" sz="28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μ</a:t>
            </a:r>
            <a:r>
              <a:rPr lang="it-IT" sz="2800" dirty="0" err="1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it-IT" sz="2800" dirty="0">
                <a:solidFill>
                  <a:srgbClr val="0000FF"/>
                </a:solidFill>
                <a:latin typeface="Calibri"/>
                <a:cs typeface="Calibri"/>
              </a:rPr>
              <a:t>, 1.9 </a:t>
            </a:r>
            <a:r>
              <a:rPr lang="it-IT" sz="28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μ</a:t>
            </a:r>
            <a:r>
              <a:rPr lang="it-IT" sz="2800" dirty="0" err="1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it-IT" sz="2800" dirty="0">
                <a:solidFill>
                  <a:srgbClr val="0000FF"/>
                </a:solidFill>
                <a:latin typeface="Calibri"/>
                <a:cs typeface="Calibri"/>
              </a:rPr>
              <a:t> and 2.3 </a:t>
            </a:r>
            <a:r>
              <a:rPr lang="it-IT" sz="28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μ</a:t>
            </a:r>
            <a:r>
              <a:rPr lang="it-IT" sz="2800" dirty="0" err="1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endParaRPr lang="it-IT" sz="280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457200" indent="-457200">
              <a:buFont typeface="Wingdings" charset="2"/>
              <a:buChar char="²"/>
            </a:pPr>
            <a:r>
              <a:rPr lang="it-IT" sz="2800" dirty="0" err="1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lang="it-IT" sz="2800" baseline="-25000" dirty="0" err="1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lang="it-IT" sz="2800" dirty="0">
                <a:solidFill>
                  <a:srgbClr val="0000FF"/>
                </a:solidFill>
                <a:latin typeface="Calibri"/>
                <a:cs typeface="Calibri"/>
              </a:rPr>
              <a:t> = 237 </a:t>
            </a:r>
            <a:r>
              <a:rPr lang="it-IT" sz="28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it-IT" sz="28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it-IT" sz="2800" dirty="0">
                <a:solidFill>
                  <a:srgbClr val="0000FF"/>
                </a:solidFill>
                <a:latin typeface="Calibri"/>
                <a:cs typeface="Calibri"/>
                <a:sym typeface="Wingdings" pitchFamily="2" charset="2"/>
              </a:rPr>
              <a:t> 79 </a:t>
            </a:r>
            <a:r>
              <a:rPr lang="it-IT" sz="28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it-IT" sz="2800" dirty="0">
                <a:solidFill>
                  <a:srgbClr val="0000FF"/>
                </a:solidFill>
                <a:latin typeface="Calibri"/>
                <a:cs typeface="Calibri"/>
                <a:sym typeface="Wingdings" pitchFamily="2" charset="2"/>
              </a:rPr>
              <a:t>/</a:t>
            </a:r>
            <a:r>
              <a:rPr lang="it-IT" sz="2800" dirty="0" err="1">
                <a:solidFill>
                  <a:srgbClr val="0000FF"/>
                </a:solidFill>
                <a:latin typeface="Calibri"/>
                <a:cs typeface="Calibri"/>
                <a:sym typeface="Wingdings" pitchFamily="2" charset="2"/>
              </a:rPr>
              <a:t>junction</a:t>
            </a:r>
            <a:endParaRPr lang="it-IT" sz="2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750" y="0"/>
              <a:ext cx="1656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DC Measurement Results</a:t>
              </a:r>
            </a:p>
          </p:txBody>
        </p:sp>
      </p:grpSp>
      <p:sp>
        <p:nvSpPr>
          <p:cNvPr id="10" name="Rettangolo 9"/>
          <p:cNvSpPr/>
          <p:nvPr/>
        </p:nvSpPr>
        <p:spPr>
          <a:xfrm>
            <a:off x="3529666" y="684538"/>
            <a:ext cx="3583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rgbClr val="FF6600"/>
                </a:solidFill>
                <a:latin typeface="Calibri"/>
                <a:cs typeface="Calibri"/>
              </a:rPr>
              <a:t>3 </a:t>
            </a:r>
            <a:r>
              <a:rPr lang="it-IT" sz="4000" b="1" dirty="0" smtClean="0">
                <a:solidFill>
                  <a:srgbClr val="FF6600"/>
                </a:solidFill>
                <a:latin typeface="Calibri"/>
                <a:cs typeface="Calibri"/>
              </a:rPr>
              <a:t>Junction </a:t>
            </a:r>
            <a:r>
              <a:rPr lang="it-IT" sz="4000" b="1" dirty="0">
                <a:solidFill>
                  <a:srgbClr val="FF6600"/>
                </a:solidFill>
                <a:latin typeface="Calibri"/>
                <a:cs typeface="Calibri"/>
              </a:rPr>
              <a:t>array </a:t>
            </a:r>
            <a:endParaRPr lang="en-US" sz="40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484251" y="3396021"/>
            <a:ext cx="51309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rgbClr val="0000FF"/>
                </a:solidFill>
                <a:latin typeface="Calibri"/>
                <a:cs typeface="Calibri"/>
                <a:sym typeface="Wingdings" pitchFamily="2" charset="2"/>
              </a:rPr>
              <a:t>The measurements of other test junction in the same chip give open or short circuits, due to  damaged JJs. The damage of the JJs is most probably due to </a:t>
            </a: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  <a:sym typeface="Wingdings" pitchFamily="2" charset="2"/>
              </a:rPr>
              <a:t>ESD </a:t>
            </a:r>
            <a:r>
              <a:rPr lang="en-GB" sz="2200" dirty="0">
                <a:solidFill>
                  <a:srgbClr val="0000FF"/>
                </a:solidFill>
                <a:latin typeface="Calibri"/>
                <a:cs typeface="Calibri"/>
                <a:sym typeface="Wingdings" pitchFamily="2" charset="2"/>
              </a:rPr>
              <a:t>during the chip mounting procedure (bonding, chip and sample holder handling).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6841066" y="5675876"/>
            <a:ext cx="52785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6600"/>
                </a:solidFill>
                <a:latin typeface="Calibri"/>
                <a:cs typeface="Calibri"/>
              </a:rPr>
              <a:t>This procedure has to be revised to eliminate the problem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65200" y="1321272"/>
            <a:ext cx="2158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X52-A c Sample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91643" y="6472607"/>
            <a:ext cx="7021056" cy="33855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V. Granata et al., submit to</a:t>
            </a:r>
            <a:r>
              <a:rPr lang="en-US" sz="1600" i="1" dirty="0" smtClean="0">
                <a:latin typeface="Times New Roman"/>
                <a:cs typeface="Times New Roman"/>
              </a:rPr>
              <a:t> IEEE Transactions </a:t>
            </a:r>
            <a:r>
              <a:rPr lang="en-US" sz="1600" i="1" dirty="0">
                <a:latin typeface="Times New Roman"/>
                <a:cs typeface="Times New Roman"/>
              </a:rPr>
              <a:t>on Applied </a:t>
            </a:r>
            <a:r>
              <a:rPr lang="en-US" sz="1600" i="1" dirty="0" smtClean="0">
                <a:latin typeface="Times New Roman"/>
                <a:cs typeface="Times New Roman"/>
              </a:rPr>
              <a:t>Superconductivity (TAS)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324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xmlns="" id="{AC559918-0A21-3B48-BE21-4B47F9D31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1" r="31111"/>
          <a:stretch/>
        </p:blipFill>
        <p:spPr>
          <a:xfrm rot="5400000">
            <a:off x="1107215" y="472748"/>
            <a:ext cx="1734560" cy="27228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E241689-7E54-484B-8222-7790890E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753" y="3455743"/>
            <a:ext cx="2241976" cy="168148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64480FCC-CCE9-344A-8B5C-BF14EC0A346B}"/>
              </a:ext>
            </a:extLst>
          </p:cNvPr>
          <p:cNvSpPr txBox="1"/>
          <p:nvPr/>
        </p:nvSpPr>
        <p:spPr>
          <a:xfrm>
            <a:off x="436089" y="553767"/>
            <a:ext cx="328892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0-20 GHz generator  (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Pump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EAF0A46-902A-AA4A-A4C4-65BA1CCE2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9532" r="10436" b="51498"/>
          <a:stretch/>
        </p:blipFill>
        <p:spPr bwMode="auto">
          <a:xfrm>
            <a:off x="278489" y="3614750"/>
            <a:ext cx="2019438" cy="11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AB425478-CA51-4E46-AD21-DA64193F1E41}"/>
              </a:ext>
            </a:extLst>
          </p:cNvPr>
          <p:cNvSpPr txBox="1"/>
          <p:nvPr/>
        </p:nvSpPr>
        <p:spPr>
          <a:xfrm>
            <a:off x="2725246" y="4476727"/>
            <a:ext cx="136071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0-10 dB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var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 attenuator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4F495975-8CA8-F140-9050-35D7E215725A}"/>
              </a:ext>
            </a:extLst>
          </p:cNvPr>
          <p:cNvSpPr txBox="1"/>
          <p:nvPr/>
        </p:nvSpPr>
        <p:spPr>
          <a:xfrm>
            <a:off x="171027" y="4817127"/>
            <a:ext cx="222942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  <a:latin typeface="Calibri"/>
                <a:cs typeface="Calibri"/>
              </a:rPr>
              <a:t>0-19 GHz generator  (Signal)</a:t>
            </a:r>
            <a:endParaRPr lang="en-GB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xmlns="" id="{8BDD0A00-0371-0840-9AD5-7532D3C84C5D}"/>
              </a:ext>
            </a:extLst>
          </p:cNvPr>
          <p:cNvSpPr/>
          <p:nvPr/>
        </p:nvSpPr>
        <p:spPr>
          <a:xfrm>
            <a:off x="2725247" y="3943394"/>
            <a:ext cx="1360715" cy="4554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xmlns="" id="{6BE307F2-9E5B-5242-9701-A32C67D4CA79}"/>
              </a:ext>
            </a:extLst>
          </p:cNvPr>
          <p:cNvSpPr/>
          <p:nvPr/>
        </p:nvSpPr>
        <p:spPr>
          <a:xfrm>
            <a:off x="4446910" y="1746501"/>
            <a:ext cx="1360715" cy="4554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xmlns="" id="{025349E2-0A05-054B-878B-7B8C058861D3}"/>
              </a:ext>
            </a:extLst>
          </p:cNvPr>
          <p:cNvSpPr/>
          <p:nvPr/>
        </p:nvSpPr>
        <p:spPr>
          <a:xfrm rot="10800000" flipV="1">
            <a:off x="4424825" y="2055125"/>
            <a:ext cx="1611086" cy="646330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xmlns="" id="{1D0A054C-662C-484E-91EB-335EC0BA9DBE}"/>
              </a:ext>
            </a:extLst>
          </p:cNvPr>
          <p:cNvCxnSpPr/>
          <p:nvPr/>
        </p:nvCxnSpPr>
        <p:spPr>
          <a:xfrm>
            <a:off x="4346151" y="1974202"/>
            <a:ext cx="15978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C60605B0-D924-2142-8B40-07F0C23DE2CC}"/>
              </a:ext>
            </a:extLst>
          </p:cNvPr>
          <p:cNvSpPr txBox="1"/>
          <p:nvPr/>
        </p:nvSpPr>
        <p:spPr>
          <a:xfrm>
            <a:off x="4336030" y="1291040"/>
            <a:ext cx="230552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20 dB dir </a:t>
            </a:r>
            <a:r>
              <a:rPr lang="en-GB" sz="2000" dirty="0">
                <a:solidFill>
                  <a:srgbClr val="FF0000"/>
                </a:solidFill>
                <a:latin typeface="Calibri"/>
                <a:cs typeface="Calibri"/>
              </a:rPr>
              <a:t>coupler</a:t>
            </a:r>
          </a:p>
        </p:txBody>
      </p:sp>
      <p:pic>
        <p:nvPicPr>
          <p:cNvPr id="1028" name="Picture 4" descr="HP Agilent Keysight, 8563E">
            <a:extLst>
              <a:ext uri="{FF2B5EF4-FFF2-40B4-BE49-F238E27FC236}">
                <a16:creationId xmlns:a16="http://schemas.microsoft.com/office/drawing/2014/main" xmlns="" id="{49FF502A-D4A1-BC46-B00F-09400EF8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24" y="582908"/>
            <a:ext cx="3961764" cy="22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xmlns="" id="{D6CFF53B-C2D4-B54F-BF29-949E391DB225}"/>
              </a:ext>
            </a:extLst>
          </p:cNvPr>
          <p:cNvSpPr/>
          <p:nvPr/>
        </p:nvSpPr>
        <p:spPr>
          <a:xfrm>
            <a:off x="3725015" y="4001755"/>
            <a:ext cx="270042" cy="3094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xmlns="" id="{3DABB30C-B0DC-FC4B-8FBF-90F190D30B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791" r="25828" b="31792"/>
          <a:stretch/>
        </p:blipFill>
        <p:spPr>
          <a:xfrm rot="5400000">
            <a:off x="4065404" y="3405350"/>
            <a:ext cx="4237215" cy="2074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xmlns="" id="{945694E8-B265-7E49-863D-C0E1E153DDF8}"/>
                  </a:ext>
                </a:extLst>
              </p14:cNvPr>
              <p14:cNvContentPartPr/>
              <p14:nvPr/>
            </p14:nvContentPartPr>
            <p14:xfrm>
              <a:off x="6373883" y="2305514"/>
              <a:ext cx="3247560" cy="78840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45694E8-B265-7E49-863D-C0E1E153DDF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56243" y="2287514"/>
                <a:ext cx="3283200" cy="8240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0C4923E1-79BA-8241-BE09-4A562C17373A}"/>
              </a:ext>
            </a:extLst>
          </p:cNvPr>
          <p:cNvSpPr txBox="1"/>
          <p:nvPr/>
        </p:nvSpPr>
        <p:spPr>
          <a:xfrm>
            <a:off x="9301402" y="5298720"/>
            <a:ext cx="29012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alibri"/>
                <a:cs typeface="Calibri"/>
              </a:rPr>
              <a:t>Cryogenic amplifier (4.2 K)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xmlns="" id="{EE281AF8-76A1-6D44-A1D9-FA354A17E92E}"/>
                  </a:ext>
                </a:extLst>
              </p14:cNvPr>
              <p14:cNvContentPartPr/>
              <p14:nvPr/>
            </p14:nvContentPartPr>
            <p14:xfrm>
              <a:off x="8196563" y="2761994"/>
              <a:ext cx="186480" cy="20052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E281AF8-76A1-6D44-A1D9-FA354A17E92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178563" y="2743994"/>
                <a:ext cx="222120" cy="236160"/>
              </a:xfrm>
              <a:prstGeom prst="rect">
                <a:avLst/>
              </a:prstGeom>
            </p:spPr>
          </p:pic>
        </mc:Fallback>
      </mc:AlternateContent>
      <p:pic>
        <p:nvPicPr>
          <p:cNvPr id="53" name="Immagine 52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xmlns="" id="{132AD7E5-5E69-0B43-8F7D-344D343E6558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r="16190"/>
          <a:stretch/>
        </p:blipFill>
        <p:spPr>
          <a:xfrm rot="5400000">
            <a:off x="7454724" y="3552324"/>
            <a:ext cx="1787091" cy="1599243"/>
          </a:xfrm>
          <a:prstGeom prst="rect">
            <a:avLst/>
          </a:prstGeom>
        </p:spPr>
      </p:pic>
      <p:sp>
        <p:nvSpPr>
          <p:cNvPr id="58" name="Freccia destra 57">
            <a:extLst>
              <a:ext uri="{FF2B5EF4-FFF2-40B4-BE49-F238E27FC236}">
                <a16:creationId xmlns:a16="http://schemas.microsoft.com/office/drawing/2014/main" xmlns="" id="{D8366DA5-1392-C741-85DA-E92F8DF9544F}"/>
              </a:ext>
            </a:extLst>
          </p:cNvPr>
          <p:cNvSpPr/>
          <p:nvPr/>
        </p:nvSpPr>
        <p:spPr>
          <a:xfrm>
            <a:off x="7276375" y="4070954"/>
            <a:ext cx="382622" cy="1284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xmlns="" id="{4D5BB374-9805-2745-AAFB-04BEC3EAFAAA}"/>
              </a:ext>
            </a:extLst>
          </p:cNvPr>
          <p:cNvSpPr txBox="1"/>
          <p:nvPr/>
        </p:nvSpPr>
        <p:spPr>
          <a:xfrm>
            <a:off x="7481929" y="5313531"/>
            <a:ext cx="177358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TWJPA (0.3 K)</a:t>
            </a:r>
          </a:p>
        </p:txBody>
      </p:sp>
      <p:grpSp>
        <p:nvGrpSpPr>
          <p:cNvPr id="51" name="Group 4"/>
          <p:cNvGrpSpPr>
            <a:grpSpLocks/>
          </p:cNvGrpSpPr>
          <p:nvPr/>
        </p:nvGrpSpPr>
        <p:grpSpPr bwMode="auto">
          <a:xfrm>
            <a:off x="10637" y="57274"/>
            <a:ext cx="12191999" cy="523876"/>
            <a:chOff x="1002" y="0"/>
            <a:chExt cx="4640" cy="330"/>
          </a:xfrm>
        </p:grpSpPr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Text Box 6"/>
            <p:cNvSpPr txBox="1">
              <a:spLocks noChangeArrowheads="1"/>
            </p:cNvSpPr>
            <p:nvPr/>
          </p:nvSpPr>
          <p:spPr bwMode="auto">
            <a:xfrm>
              <a:off x="4604" y="0"/>
              <a:ext cx="80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setup</a:t>
              </a:r>
            </a:p>
          </p:txBody>
        </p:sp>
      </p:grpSp>
      <p:cxnSp>
        <p:nvCxnSpPr>
          <p:cNvPr id="4" name="Connettore 4 3"/>
          <p:cNvCxnSpPr/>
          <p:nvPr/>
        </p:nvCxnSpPr>
        <p:spPr>
          <a:xfrm flipV="1">
            <a:off x="4056768" y="2392889"/>
            <a:ext cx="338863" cy="1792805"/>
          </a:xfrm>
          <a:prstGeom prst="bent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3335923" y="1974202"/>
            <a:ext cx="1000107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1026" idx="3"/>
            <a:endCxn id="27" idx="1"/>
          </p:cNvCxnSpPr>
          <p:nvPr/>
        </p:nvCxnSpPr>
        <p:spPr>
          <a:xfrm flipV="1">
            <a:off x="2297927" y="4171095"/>
            <a:ext cx="427320" cy="733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4 16"/>
          <p:cNvCxnSpPr/>
          <p:nvPr/>
        </p:nvCxnSpPr>
        <p:spPr>
          <a:xfrm rot="16200000" flipH="1">
            <a:off x="5589119" y="2420994"/>
            <a:ext cx="1119712" cy="226128"/>
          </a:xfrm>
          <a:prstGeom prst="bentConnector3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endCxn id="10" idx="1"/>
          </p:cNvCxnSpPr>
          <p:nvPr/>
        </p:nvCxnSpPr>
        <p:spPr>
          <a:xfrm>
            <a:off x="9147891" y="4296484"/>
            <a:ext cx="318862" cy="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10" idx="3"/>
          </p:cNvCxnSpPr>
          <p:nvPr/>
        </p:nvCxnSpPr>
        <p:spPr>
          <a:xfrm>
            <a:off x="11708729" y="4296484"/>
            <a:ext cx="483271" cy="14752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xmlns="" id="{AC559918-0A21-3B48-BE21-4B47F9D31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111" r="31111"/>
          <a:stretch/>
        </p:blipFill>
        <p:spPr>
          <a:xfrm rot="5400000">
            <a:off x="611839" y="597389"/>
            <a:ext cx="1297580" cy="2036899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64480FCC-CCE9-344A-8B5C-BF14EC0A346B}"/>
              </a:ext>
            </a:extLst>
          </p:cNvPr>
          <p:cNvSpPr txBox="1"/>
          <p:nvPr/>
        </p:nvSpPr>
        <p:spPr>
          <a:xfrm>
            <a:off x="160820" y="567291"/>
            <a:ext cx="326511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0-20 GHz generator  (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Pump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EAF0A46-902A-AA4A-A4C4-65BA1CCE2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9532" r="10436" b="51498"/>
          <a:stretch/>
        </p:blipFill>
        <p:spPr bwMode="auto">
          <a:xfrm>
            <a:off x="263002" y="2929967"/>
            <a:ext cx="2019439" cy="11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AB425478-CA51-4E46-AD21-DA64193F1E41}"/>
              </a:ext>
            </a:extLst>
          </p:cNvPr>
          <p:cNvSpPr txBox="1"/>
          <p:nvPr/>
        </p:nvSpPr>
        <p:spPr>
          <a:xfrm>
            <a:off x="2725247" y="4064829"/>
            <a:ext cx="157031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0-10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dB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var. attenuator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4F495975-8CA8-F140-9050-35D7E215725A}"/>
              </a:ext>
            </a:extLst>
          </p:cNvPr>
          <p:cNvSpPr txBox="1"/>
          <p:nvPr/>
        </p:nvSpPr>
        <p:spPr>
          <a:xfrm>
            <a:off x="263949" y="4088547"/>
            <a:ext cx="230319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0-19 GHz generator  (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Signal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C60605B0-D924-2142-8B40-07F0C23DE2CC}"/>
              </a:ext>
            </a:extLst>
          </p:cNvPr>
          <p:cNvSpPr txBox="1"/>
          <p:nvPr/>
        </p:nvSpPr>
        <p:spPr>
          <a:xfrm>
            <a:off x="4336032" y="1350805"/>
            <a:ext cx="190400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20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dB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dir.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coupler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028" name="Picture 4" descr="HP Agilent Keysight, 8563E">
            <a:extLst>
              <a:ext uri="{FF2B5EF4-FFF2-40B4-BE49-F238E27FC236}">
                <a16:creationId xmlns:a16="http://schemas.microsoft.com/office/drawing/2014/main" xmlns="" id="{49FF502A-D4A1-BC46-B00F-09400EF8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729" y="975948"/>
            <a:ext cx="2265305" cy="12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magine 52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xmlns="" id="{132AD7E5-5E69-0B43-8F7D-344D343E65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16190"/>
          <a:stretch/>
        </p:blipFill>
        <p:spPr>
          <a:xfrm rot="5400000">
            <a:off x="5075266" y="5176789"/>
            <a:ext cx="1227187" cy="1098191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xmlns="" id="{4D5BB374-9805-2745-AAFB-04BEC3EAFAAA}"/>
              </a:ext>
            </a:extLst>
          </p:cNvPr>
          <p:cNvSpPr txBox="1"/>
          <p:nvPr/>
        </p:nvSpPr>
        <p:spPr>
          <a:xfrm>
            <a:off x="4766236" y="6426513"/>
            <a:ext cx="171113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TWJPA (0.3 K)</a:t>
            </a:r>
          </a:p>
        </p:txBody>
      </p:sp>
      <p:pic>
        <p:nvPicPr>
          <p:cNvPr id="5" name="Picture 2" descr="C:\Users\T_no\Downloads\BW-S20W2+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6924" y="1808238"/>
            <a:ext cx="456450" cy="456391"/>
          </a:xfrm>
          <a:prstGeom prst="rect">
            <a:avLst/>
          </a:prstGeom>
          <a:noFill/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xmlns="" id="{C60605B0-D924-2142-8B40-07F0C23DE2CC}"/>
              </a:ext>
            </a:extLst>
          </p:cNvPr>
          <p:cNvSpPr txBox="1"/>
          <p:nvPr/>
        </p:nvSpPr>
        <p:spPr>
          <a:xfrm>
            <a:off x="2362855" y="1351674"/>
            <a:ext cx="17886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20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dB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attenuator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027" name="Picture 3" descr="C:\Users\T_no\Downloads\HT2679_coupl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86184">
            <a:off x="4223548" y="1421524"/>
            <a:ext cx="1333674" cy="1333500"/>
          </a:xfrm>
          <a:prstGeom prst="rect">
            <a:avLst/>
          </a:prstGeom>
          <a:noFill/>
        </p:spPr>
      </p:pic>
      <p:pic>
        <p:nvPicPr>
          <p:cNvPr id="6" name="Picture 4" descr="C:\Users\T_no\Downloads\atten_H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3717" y="3152715"/>
            <a:ext cx="1641848" cy="84010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41000"/>
          </a:blip>
          <a:srcRect/>
          <a:stretch>
            <a:fillRect/>
          </a:stretch>
        </p:blipFill>
        <p:spPr bwMode="auto">
          <a:xfrm>
            <a:off x="6387357" y="1760573"/>
            <a:ext cx="1598505" cy="498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3" descr="C:\Users\T_no\Downloads\CrioFlex-CF2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199664">
            <a:off x="5695965" y="3908052"/>
            <a:ext cx="1056453" cy="770096"/>
          </a:xfrm>
          <a:prstGeom prst="rect">
            <a:avLst/>
          </a:prstGeom>
          <a:noFill/>
        </p:spPr>
      </p:pic>
      <p:pic>
        <p:nvPicPr>
          <p:cNvPr id="57" name="Picture 3" descr="C:\Users\T_no\Downloads\CrioFlex-CF2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253855">
            <a:off x="7537791" y="5050823"/>
            <a:ext cx="1056453" cy="770096"/>
          </a:xfrm>
          <a:prstGeom prst="rect">
            <a:avLst/>
          </a:prstGeom>
          <a:noFill/>
        </p:spPr>
      </p:pic>
      <p:cxnSp>
        <p:nvCxnSpPr>
          <p:cNvPr id="64" name="Connettore 2 63"/>
          <p:cNvCxnSpPr/>
          <p:nvPr/>
        </p:nvCxnSpPr>
        <p:spPr>
          <a:xfrm flipH="1">
            <a:off x="6309973" y="6297076"/>
            <a:ext cx="506200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T_no\Downloads\rigid rf cable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3921" y="2696677"/>
            <a:ext cx="270511" cy="893333"/>
          </a:xfrm>
          <a:prstGeom prst="rect">
            <a:avLst/>
          </a:prstGeom>
          <a:noFill/>
        </p:spPr>
      </p:pic>
      <p:pic>
        <p:nvPicPr>
          <p:cNvPr id="65" name="Picture 3" descr="C:\Users\T_no\Downloads\rigid rf cable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94356" y="2912701"/>
            <a:ext cx="270511" cy="893333"/>
          </a:xfrm>
          <a:prstGeom prst="rect">
            <a:avLst/>
          </a:prstGeom>
          <a:noFill/>
        </p:spPr>
      </p:pic>
      <p:pic>
        <p:nvPicPr>
          <p:cNvPr id="12" name="Picture 5" descr="C:\Users\T_no\Downloads\sma_cable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333040">
            <a:off x="8301247" y="2309759"/>
            <a:ext cx="1089666" cy="810159"/>
          </a:xfrm>
          <a:prstGeom prst="rect">
            <a:avLst/>
          </a:prstGeom>
          <a:noFill/>
        </p:spPr>
      </p:pic>
      <p:cxnSp>
        <p:nvCxnSpPr>
          <p:cNvPr id="67" name="Forma 66"/>
          <p:cNvCxnSpPr>
            <a:endCxn id="1028" idx="2"/>
          </p:cNvCxnSpPr>
          <p:nvPr/>
        </p:nvCxnSpPr>
        <p:spPr>
          <a:xfrm flipV="1">
            <a:off x="9408799" y="2264628"/>
            <a:ext cx="844583" cy="504056"/>
          </a:xfrm>
          <a:prstGeom prst="curvedConnector2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>
            <a:off x="2351096" y="2120612"/>
            <a:ext cx="64815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2 72"/>
          <p:cNvCxnSpPr/>
          <p:nvPr/>
        </p:nvCxnSpPr>
        <p:spPr>
          <a:xfrm>
            <a:off x="3503374" y="2120612"/>
            <a:ext cx="64815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5" descr="C:\Users\T_no\Downloads\sma_cable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063226">
            <a:off x="5689240" y="1819794"/>
            <a:ext cx="871329" cy="648424"/>
          </a:xfrm>
          <a:prstGeom prst="rect">
            <a:avLst/>
          </a:prstGeom>
          <a:noFill/>
        </p:spPr>
      </p:pic>
      <p:cxnSp>
        <p:nvCxnSpPr>
          <p:cNvPr id="80" name="Forma 79"/>
          <p:cNvCxnSpPr>
            <a:stCxn id="6" idx="3"/>
          </p:cNvCxnSpPr>
          <p:nvPr/>
        </p:nvCxnSpPr>
        <p:spPr>
          <a:xfrm flipV="1">
            <a:off x="4295565" y="2408644"/>
            <a:ext cx="1008243" cy="1164124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/>
          <p:cNvCxnSpPr/>
          <p:nvPr/>
        </p:nvCxnSpPr>
        <p:spPr>
          <a:xfrm>
            <a:off x="2351096" y="3560772"/>
            <a:ext cx="21605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e 83"/>
          <p:cNvSpPr/>
          <p:nvPr/>
        </p:nvSpPr>
        <p:spPr>
          <a:xfrm>
            <a:off x="6793020" y="5888178"/>
            <a:ext cx="864208" cy="864096"/>
          </a:xfrm>
          <a:prstGeom prst="ellipse">
            <a:avLst/>
          </a:prstGeom>
          <a:solidFill>
            <a:srgbClr val="00B050">
              <a:alpha val="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xmlns="" id="{64480FCC-CCE9-344A-8B5C-BF14EC0A346B}"/>
              </a:ext>
            </a:extLst>
          </p:cNvPr>
          <p:cNvSpPr txBox="1"/>
          <p:nvPr/>
        </p:nvSpPr>
        <p:spPr>
          <a:xfrm>
            <a:off x="8429677" y="652046"/>
            <a:ext cx="364741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9 kHz -26.5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GHz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spectrum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analyzer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93" name="Connettore 2 92"/>
          <p:cNvCxnSpPr/>
          <p:nvPr/>
        </p:nvCxnSpPr>
        <p:spPr>
          <a:xfrm>
            <a:off x="5879947" y="2768684"/>
            <a:ext cx="0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sellaDiTesto 93"/>
          <p:cNvSpPr txBox="1"/>
          <p:nvPr/>
        </p:nvSpPr>
        <p:spPr>
          <a:xfrm>
            <a:off x="5603455" y="2524395"/>
            <a:ext cx="653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Gill Sans"/>
                <a:cs typeface="Gill Sans"/>
              </a:rPr>
              <a:t>RF in</a:t>
            </a:r>
          </a:p>
        </p:txBody>
      </p:sp>
      <p:cxnSp>
        <p:nvCxnSpPr>
          <p:cNvPr id="95" name="Connettore 2 94"/>
          <p:cNvCxnSpPr/>
          <p:nvPr/>
        </p:nvCxnSpPr>
        <p:spPr>
          <a:xfrm rot="10800000" flipH="1">
            <a:off x="8388979" y="3156990"/>
            <a:ext cx="0" cy="64807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sellaDiTesto 95"/>
          <p:cNvSpPr txBox="1"/>
          <p:nvPr/>
        </p:nvSpPr>
        <p:spPr>
          <a:xfrm>
            <a:off x="8063622" y="2924276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00B050"/>
                </a:solidFill>
                <a:latin typeface="Gill Sans"/>
                <a:cs typeface="Gill Sans"/>
              </a:rPr>
              <a:t>RF out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xmlns="" id="{C60605B0-D924-2142-8B40-07F0C23DE2CC}"/>
              </a:ext>
            </a:extLst>
          </p:cNvPr>
          <p:cNvSpPr txBox="1"/>
          <p:nvPr/>
        </p:nvSpPr>
        <p:spPr>
          <a:xfrm>
            <a:off x="6744156" y="1340099"/>
            <a:ext cx="190400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Heliox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lang="it-IT" baseline="300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He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insert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40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4692" y="0"/>
              <a:ext cx="714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setup</a:t>
              </a:r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4D5BB374-9805-2745-AAFB-04BEC3EAFAAA}"/>
              </a:ext>
            </a:extLst>
          </p:cNvPr>
          <p:cNvSpPr txBox="1"/>
          <p:nvPr/>
        </p:nvSpPr>
        <p:spPr>
          <a:xfrm>
            <a:off x="1145597" y="436602"/>
            <a:ext cx="989664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00FF"/>
                </a:solidFill>
                <a:latin typeface="Calibri"/>
                <a:cs typeface="Calibri"/>
              </a:rPr>
              <a:t>System calibration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xmlns="" id="{4D5BB374-9805-2745-AAFB-04BEC3EAFAAA}"/>
              </a:ext>
            </a:extLst>
          </p:cNvPr>
          <p:cNvSpPr txBox="1"/>
          <p:nvPr/>
        </p:nvSpPr>
        <p:spPr>
          <a:xfrm>
            <a:off x="8116205" y="5494590"/>
            <a:ext cx="203508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FF0000"/>
                </a:solidFill>
                <a:latin typeface="Gill Sans"/>
                <a:cs typeface="Gill Sans"/>
              </a:defRPr>
            </a:lvl1pPr>
          </a:lstStyle>
          <a:p>
            <a:pPr algn="ctr"/>
            <a:r>
              <a:rPr lang="it-IT" dirty="0">
                <a:latin typeface="Calibri"/>
                <a:cs typeface="Calibri"/>
              </a:rPr>
              <a:t>Cri/</a:t>
            </a:r>
            <a:r>
              <a:rPr lang="it-IT" dirty="0" err="1">
                <a:latin typeface="Calibri"/>
                <a:cs typeface="Calibri"/>
              </a:rPr>
              <a:t>oFlex</a:t>
            </a:r>
            <a:r>
              <a:rPr lang="it-IT" dirty="0">
                <a:latin typeface="Calibri"/>
                <a:cs typeface="Calibri"/>
              </a:rPr>
              <a:t> 2 (CF2)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16B3F33E-6B47-244F-B513-1BF133EC517B}"/>
              </a:ext>
            </a:extLst>
          </p:cNvPr>
          <p:cNvSpPr txBox="1"/>
          <p:nvPr/>
        </p:nvSpPr>
        <p:spPr>
          <a:xfrm>
            <a:off x="8556491" y="4079079"/>
            <a:ext cx="349070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Cryogenic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 Low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Noise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Amplifier</a:t>
            </a:r>
            <a:endParaRPr lang="it-IT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LNF 0.3-14 GHz Gain 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  <a:sym typeface="Symbol"/>
              </a:rPr>
              <a:t>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36 dB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0B3442AE-BFED-6843-A9F8-2D3B76D4F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8282" t="20050" r="8229" b="23038"/>
          <a:stretch/>
        </p:blipFill>
        <p:spPr bwMode="auto">
          <a:xfrm rot="16200000">
            <a:off x="7496460" y="4014940"/>
            <a:ext cx="1312179" cy="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xmlns="" id="{93E8FF83-0F4A-FE4C-9F86-96C21F0961EB}"/>
              </a:ext>
            </a:extLst>
          </p:cNvPr>
          <p:cNvSpPr txBox="1"/>
          <p:nvPr/>
        </p:nvSpPr>
        <p:spPr>
          <a:xfrm>
            <a:off x="6257014" y="3437152"/>
            <a:ext cx="110374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 = 1.5K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xmlns="" id="{96217C6D-762B-0E4B-8503-258886386265}"/>
              </a:ext>
            </a:extLst>
          </p:cNvPr>
          <p:cNvSpPr txBox="1"/>
          <p:nvPr/>
        </p:nvSpPr>
        <p:spPr>
          <a:xfrm>
            <a:off x="8529187" y="3621818"/>
            <a:ext cx="1289458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Calibri"/>
                <a:cs typeface="Calibri"/>
              </a:rPr>
              <a:t>T = 4.2K</a:t>
            </a:r>
            <a:endParaRPr lang="it-IT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xmlns="" id="{0C78DAAE-7C3A-034E-91F0-5732142DCD34}"/>
              </a:ext>
            </a:extLst>
          </p:cNvPr>
          <p:cNvSpPr txBox="1"/>
          <p:nvPr/>
        </p:nvSpPr>
        <p:spPr>
          <a:xfrm>
            <a:off x="4323461" y="4329287"/>
            <a:ext cx="190007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FF0000"/>
                </a:solidFill>
                <a:latin typeface="Gill Sans"/>
                <a:cs typeface="Gill Sans"/>
              </a:defRPr>
            </a:lvl1pPr>
          </a:lstStyle>
          <a:p>
            <a:pPr algn="ctr"/>
            <a:r>
              <a:rPr lang="it-IT" dirty="0">
                <a:latin typeface="Calibri"/>
                <a:cs typeface="Calibri"/>
              </a:rPr>
              <a:t>Cri/</a:t>
            </a:r>
            <a:r>
              <a:rPr lang="it-IT" dirty="0" err="1">
                <a:latin typeface="Calibri"/>
                <a:cs typeface="Calibri"/>
              </a:rPr>
              <a:t>oFlex</a:t>
            </a:r>
            <a:r>
              <a:rPr lang="it-IT" dirty="0">
                <a:latin typeface="Calibri"/>
                <a:cs typeface="Calibri"/>
              </a:rPr>
              <a:t> 2 (</a:t>
            </a:r>
            <a:r>
              <a:rPr lang="it-IT" dirty="0" smtClean="0">
                <a:latin typeface="Calibri"/>
                <a:cs typeface="Calibri"/>
              </a:rPr>
              <a:t>CF2)</a:t>
            </a:r>
            <a:endParaRPr lang="it-IT" dirty="0">
              <a:latin typeface="Calibri"/>
              <a:cs typeface="Calibri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xmlns="" id="{F1770185-8BA9-8345-9597-036CAD84D875}"/>
              </a:ext>
            </a:extLst>
          </p:cNvPr>
          <p:cNvGrpSpPr/>
          <p:nvPr/>
        </p:nvGrpSpPr>
        <p:grpSpPr>
          <a:xfrm>
            <a:off x="4706835" y="4931172"/>
            <a:ext cx="3379680" cy="1186920"/>
            <a:chOff x="4706835" y="4931172"/>
            <a:chExt cx="3379680" cy="118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xmlns="" id="{D314B3D8-0692-AD4E-9E00-8F55B1E22989}"/>
                    </a:ext>
                  </a:extLst>
                </p14:cNvPr>
                <p14:cNvContentPartPr/>
                <p14:nvPr/>
              </p14:nvContentPartPr>
              <p14:xfrm>
                <a:off x="7360755" y="5538852"/>
                <a:ext cx="725760" cy="5792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D314B3D8-0692-AD4E-9E00-8F55B1E2298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51755" y="5529852"/>
                  <a:ext cx="74340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xmlns="" id="{4C492EE4-10BF-C84F-9691-ABAFE10CD17B}"/>
                    </a:ext>
                  </a:extLst>
                </p14:cNvPr>
                <p14:cNvContentPartPr/>
                <p14:nvPr/>
              </p14:nvContentPartPr>
              <p14:xfrm>
                <a:off x="6307395" y="5541012"/>
                <a:ext cx="760680" cy="9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4C492EE4-10BF-C84F-9691-ABAFE10CD17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98755" y="5532012"/>
                  <a:ext cx="7783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xmlns="" id="{C7B55755-29F3-B747-9CD5-B49C9E067873}"/>
                    </a:ext>
                  </a:extLst>
                </p14:cNvPr>
                <p14:cNvContentPartPr/>
                <p14:nvPr/>
              </p14:nvContentPartPr>
              <p14:xfrm>
                <a:off x="6279675" y="5550012"/>
                <a:ext cx="360" cy="3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C7B55755-29F3-B747-9CD5-B49C9E06787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271035" y="55413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xmlns="" id="{DCD20868-237E-C24E-BC20-BC90CE2D5278}"/>
                    </a:ext>
                  </a:extLst>
                </p14:cNvPr>
                <p14:cNvContentPartPr/>
                <p14:nvPr/>
              </p14:nvContentPartPr>
              <p14:xfrm>
                <a:off x="4706835" y="4931172"/>
                <a:ext cx="1548000" cy="6357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DCD20868-237E-C24E-BC20-BC90CE2D52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98195" y="4922172"/>
                  <a:ext cx="1565640" cy="653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404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820" t="10669"/>
          <a:stretch/>
        </p:blipFill>
        <p:spPr>
          <a:xfrm>
            <a:off x="61948" y="1371766"/>
            <a:ext cx="4245424" cy="3239996"/>
          </a:xfrm>
          <a:prstGeom prst="rect">
            <a:avLst/>
          </a:prstGeom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4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4190" y="0"/>
              <a:ext cx="1216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Setup Attenuation </a:t>
              </a: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357" y="1181246"/>
            <a:ext cx="3933536" cy="341999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10574" y="602322"/>
            <a:ext cx="25377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Cryogenic amplifiers </a:t>
            </a:r>
          </a:p>
          <a:p>
            <a:r>
              <a:rPr lang="en-US" sz="2200" dirty="0">
                <a:solidFill>
                  <a:srgbClr val="3366FF"/>
                </a:solidFill>
                <a:latin typeface="Calibri"/>
                <a:cs typeface="Calibri"/>
              </a:rPr>
              <a:t>T = 4 K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195134" y="757036"/>
            <a:ext cx="2375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3366FF"/>
                </a:solidFill>
                <a:latin typeface="Calibri"/>
                <a:cs typeface="Calibri"/>
              </a:rPr>
              <a:t>Heliox</a:t>
            </a:r>
            <a:r>
              <a:rPr lang="en-US" sz="22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200" baseline="30000" dirty="0">
                <a:solidFill>
                  <a:srgbClr val="3366FF"/>
                </a:solidFill>
                <a:latin typeface="Calibri"/>
                <a:cs typeface="Calibri"/>
              </a:rPr>
              <a:t>3</a:t>
            </a:r>
            <a:r>
              <a:rPr lang="en-US" sz="2200" dirty="0">
                <a:solidFill>
                  <a:srgbClr val="3366FF"/>
                </a:solidFill>
                <a:latin typeface="Calibri"/>
                <a:cs typeface="Calibri"/>
              </a:rPr>
              <a:t>He </a:t>
            </a:r>
            <a:r>
              <a:rPr lang="en-US" sz="2200" dirty="0" err="1">
                <a:solidFill>
                  <a:srgbClr val="3366FF"/>
                </a:solidFill>
                <a:latin typeface="Calibri"/>
                <a:cs typeface="Calibri"/>
              </a:rPr>
              <a:t>rf</a:t>
            </a:r>
            <a:r>
              <a:rPr lang="en-US" sz="2200" dirty="0">
                <a:solidFill>
                  <a:srgbClr val="3366FF"/>
                </a:solidFill>
                <a:latin typeface="Calibri"/>
                <a:cs typeface="Calibri"/>
              </a:rPr>
              <a:t> cable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862" y="3816444"/>
            <a:ext cx="3972285" cy="288335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789777" y="3327993"/>
            <a:ext cx="28456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dirty="0" err="1">
                <a:solidFill>
                  <a:srgbClr val="0000FF"/>
                </a:solidFill>
                <a:latin typeface="Calibri"/>
                <a:cs typeface="Calibri"/>
              </a:rPr>
              <a:t>CrioFlex</a:t>
            </a:r>
            <a:r>
              <a:rPr lang="it-IT" sz="2200" dirty="0">
                <a:solidFill>
                  <a:srgbClr val="0000FF"/>
                </a:solidFill>
                <a:latin typeface="Calibri"/>
                <a:cs typeface="Calibri"/>
              </a:rPr>
              <a:t> 2 (CF2) </a:t>
            </a:r>
            <a:r>
              <a:rPr lang="it-IT" sz="2200" dirty="0" err="1">
                <a:solidFill>
                  <a:srgbClr val="0000FF"/>
                </a:solidFill>
                <a:latin typeface="Calibri"/>
                <a:cs typeface="Calibri"/>
              </a:rPr>
              <a:t>cabling</a:t>
            </a:r>
            <a:endParaRPr lang="it-IT" sz="2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91345" y="1292609"/>
            <a:ext cx="1744615" cy="232615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/>
          <a:srcRect r="6869" b="16269"/>
          <a:stretch/>
        </p:blipFill>
        <p:spPr>
          <a:xfrm>
            <a:off x="510740" y="4821400"/>
            <a:ext cx="2751155" cy="110081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9579" y="4821400"/>
            <a:ext cx="2887578" cy="10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8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6" y="1329015"/>
            <a:ext cx="7379998" cy="5455340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xmlns="" id="{4D5BB374-9805-2745-AAFB-04BEC3EAFAAA}"/>
              </a:ext>
            </a:extLst>
          </p:cNvPr>
          <p:cNvSpPr txBox="1"/>
          <p:nvPr/>
        </p:nvSpPr>
        <p:spPr>
          <a:xfrm>
            <a:off x="802826" y="761053"/>
            <a:ext cx="9896648" cy="492443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00FF"/>
                </a:solidFill>
                <a:latin typeface="Calibri"/>
                <a:cs typeface="Calibri"/>
              </a:rPr>
              <a:t>IN/OUT measurement of frequency response without sample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692" y="0"/>
              <a:ext cx="714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setup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8016840" y="1812291"/>
            <a:ext cx="3611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  <a:latin typeface="Calibri"/>
                <a:cs typeface="Calibri"/>
              </a:rPr>
              <a:t>Input Power = -30 dBm</a:t>
            </a:r>
          </a:p>
        </p:txBody>
      </p:sp>
      <p:sp>
        <p:nvSpPr>
          <p:cNvPr id="4" name="Freccia su 3"/>
          <p:cNvSpPr/>
          <p:nvPr/>
        </p:nvSpPr>
        <p:spPr>
          <a:xfrm>
            <a:off x="2556365" y="3853002"/>
            <a:ext cx="454677" cy="978553"/>
          </a:xfrm>
          <a:prstGeom prst="up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sx="117000" sy="117000" algn="tl" rotWithShape="0">
              <a:schemeClr val="bg1">
                <a:lumMod val="65000"/>
                <a:alpha val="43000"/>
              </a:schemeClr>
            </a:outerShdw>
            <a:reflection stA="50000" endPos="75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435995" y="4943186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Geometrical resonance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xmlns="" id="{4898E50D-54F4-0A45-BDA0-5C8B4D1B375C}"/>
              </a:ext>
            </a:extLst>
          </p:cNvPr>
          <p:cNvCxnSpPr/>
          <p:nvPr/>
        </p:nvCxnSpPr>
        <p:spPr>
          <a:xfrm flipV="1">
            <a:off x="5426057" y="1440529"/>
            <a:ext cx="0" cy="4393046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orologio, mensola&#10;&#10;Descrizione generata automaticamente">
            <a:extLst>
              <a:ext uri="{FF2B5EF4-FFF2-40B4-BE49-F238E27FC236}">
                <a16:creationId xmlns:a16="http://schemas.microsoft.com/office/drawing/2014/main" xmlns="" id="{490A20ED-AB78-5941-9838-D70AE3F88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45" t="2947" r="16943"/>
          <a:stretch/>
        </p:blipFill>
        <p:spPr>
          <a:xfrm rot="5400000">
            <a:off x="7223147" y="1390137"/>
            <a:ext cx="3712033" cy="4956686"/>
          </a:xfrm>
          <a:prstGeom prst="rect">
            <a:avLst/>
          </a:prstGeom>
        </p:spPr>
      </p:pic>
      <p:pic>
        <p:nvPicPr>
          <p:cNvPr id="14" name="Immagine 13" descr="Immagine che contiene testo, monitor, vendita&#10;&#10;Descrizione generata automaticamente">
            <a:extLst>
              <a:ext uri="{FF2B5EF4-FFF2-40B4-BE49-F238E27FC236}">
                <a16:creationId xmlns:a16="http://schemas.microsoft.com/office/drawing/2014/main" xmlns="" id="{8CB3C23F-2CC4-D643-8300-9F4627B60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91" t="6190" r="2382"/>
          <a:stretch/>
        </p:blipFill>
        <p:spPr>
          <a:xfrm rot="5400000">
            <a:off x="1262741" y="1455932"/>
            <a:ext cx="3712031" cy="482509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440A5A4-7A0A-E649-86CE-95FCC8A699D6}"/>
              </a:ext>
            </a:extLst>
          </p:cNvPr>
          <p:cNvSpPr txBox="1"/>
          <p:nvPr/>
        </p:nvSpPr>
        <p:spPr>
          <a:xfrm>
            <a:off x="1649184" y="1102719"/>
            <a:ext cx="3556081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Fpump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9.10 GHz    RF OFF</a:t>
            </a:r>
          </a:p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Fsignal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4.40 GHz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801B23EC-6108-8646-9449-A7416B8E68D4}"/>
              </a:ext>
            </a:extLst>
          </p:cNvPr>
          <p:cNvSpPr txBox="1"/>
          <p:nvPr/>
        </p:nvSpPr>
        <p:spPr>
          <a:xfrm>
            <a:off x="7382513" y="1151664"/>
            <a:ext cx="3842062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Fpump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9.10 GHz    RF ON</a:t>
            </a:r>
          </a:p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Fsignal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4.40 GHz</a:t>
            </a:r>
          </a:p>
        </p:txBody>
      </p:sp>
      <p:sp>
        <p:nvSpPr>
          <p:cNvPr id="18" name="Freccia su 17">
            <a:extLst>
              <a:ext uri="{FF2B5EF4-FFF2-40B4-BE49-F238E27FC236}">
                <a16:creationId xmlns:a16="http://schemas.microsoft.com/office/drawing/2014/main" xmlns="" id="{5D898474-B2F1-BC45-B072-BC68E6B88076}"/>
              </a:ext>
            </a:extLst>
          </p:cNvPr>
          <p:cNvSpPr/>
          <p:nvPr/>
        </p:nvSpPr>
        <p:spPr>
          <a:xfrm>
            <a:off x="2852056" y="5046418"/>
            <a:ext cx="185058" cy="85374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su 18">
            <a:extLst>
              <a:ext uri="{FF2B5EF4-FFF2-40B4-BE49-F238E27FC236}">
                <a16:creationId xmlns:a16="http://schemas.microsoft.com/office/drawing/2014/main" xmlns="" id="{F019EF9F-2444-8F47-9F60-E85E867E4647}"/>
              </a:ext>
            </a:extLst>
          </p:cNvPr>
          <p:cNvSpPr/>
          <p:nvPr/>
        </p:nvSpPr>
        <p:spPr>
          <a:xfrm>
            <a:off x="8730341" y="5224906"/>
            <a:ext cx="185058" cy="96618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8D2CDA1B-4935-344C-B2E6-E7C643769494}"/>
              </a:ext>
            </a:extLst>
          </p:cNvPr>
          <p:cNvSpPr txBox="1"/>
          <p:nvPr/>
        </p:nvSpPr>
        <p:spPr>
          <a:xfrm>
            <a:off x="2892875" y="5803240"/>
            <a:ext cx="11464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3366FF"/>
                </a:solidFill>
                <a:latin typeface="Calibri"/>
                <a:cs typeface="Calibri"/>
              </a:rPr>
              <a:t>Fpump</a:t>
            </a:r>
            <a:r>
              <a:rPr lang="it-IT" dirty="0">
                <a:solidFill>
                  <a:srgbClr val="3366FF"/>
                </a:solidFill>
                <a:latin typeface="Calibri"/>
                <a:cs typeface="Calibri"/>
              </a:rPr>
              <a:t>/2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BF1D1390-9942-474F-86BF-ACBF324A1F67}"/>
              </a:ext>
            </a:extLst>
          </p:cNvPr>
          <p:cNvSpPr txBox="1"/>
          <p:nvPr/>
        </p:nvSpPr>
        <p:spPr>
          <a:xfrm>
            <a:off x="8342196" y="6170371"/>
            <a:ext cx="11464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3366FF"/>
                </a:solidFill>
                <a:latin typeface="Calibri"/>
                <a:cs typeface="Calibri"/>
              </a:rPr>
              <a:t>Fpump</a:t>
            </a:r>
            <a:r>
              <a:rPr lang="it-IT" dirty="0">
                <a:solidFill>
                  <a:srgbClr val="3366FF"/>
                </a:solidFill>
                <a:latin typeface="Calibri"/>
                <a:cs typeface="Calibri"/>
              </a:rPr>
              <a:t>/2</a:t>
            </a:r>
          </a:p>
        </p:txBody>
      </p:sp>
      <p:sp>
        <p:nvSpPr>
          <p:cNvPr id="22" name="Freccia su 21">
            <a:extLst>
              <a:ext uri="{FF2B5EF4-FFF2-40B4-BE49-F238E27FC236}">
                <a16:creationId xmlns:a16="http://schemas.microsoft.com/office/drawing/2014/main" xmlns="" id="{FCC276E1-2BBA-3043-9F50-9D3CBAC75514}"/>
              </a:ext>
            </a:extLst>
          </p:cNvPr>
          <p:cNvSpPr/>
          <p:nvPr/>
        </p:nvSpPr>
        <p:spPr>
          <a:xfrm>
            <a:off x="2362200" y="5013756"/>
            <a:ext cx="185058" cy="85374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5ACD0DA7-CF15-A44F-B5E6-9DCCEE1DAA53}"/>
              </a:ext>
            </a:extLst>
          </p:cNvPr>
          <p:cNvSpPr txBox="1"/>
          <p:nvPr/>
        </p:nvSpPr>
        <p:spPr>
          <a:xfrm>
            <a:off x="1613809" y="5803240"/>
            <a:ext cx="88718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3366FF"/>
                </a:solidFill>
                <a:latin typeface="Calibri"/>
                <a:cs typeface="Calibri"/>
              </a:rPr>
              <a:t>Fsignal</a:t>
            </a:r>
            <a:endParaRPr lang="it-IT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sp>
        <p:nvSpPr>
          <p:cNvPr id="24" name="Freccia su 23">
            <a:extLst>
              <a:ext uri="{FF2B5EF4-FFF2-40B4-BE49-F238E27FC236}">
                <a16:creationId xmlns:a16="http://schemas.microsoft.com/office/drawing/2014/main" xmlns="" id="{3973E472-548E-D94A-B6B9-3AA7028AFE0D}"/>
              </a:ext>
            </a:extLst>
          </p:cNvPr>
          <p:cNvSpPr/>
          <p:nvPr/>
        </p:nvSpPr>
        <p:spPr>
          <a:xfrm>
            <a:off x="8215990" y="5198422"/>
            <a:ext cx="185058" cy="85374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3A185674-2CBA-5B41-BF13-ED17FA4FE03B}"/>
              </a:ext>
            </a:extLst>
          </p:cNvPr>
          <p:cNvSpPr txBox="1"/>
          <p:nvPr/>
        </p:nvSpPr>
        <p:spPr>
          <a:xfrm>
            <a:off x="7513862" y="5803240"/>
            <a:ext cx="88718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3366FF"/>
                </a:solidFill>
                <a:latin typeface="Calibri"/>
                <a:cs typeface="Calibri"/>
              </a:rPr>
              <a:t>Fsignal</a:t>
            </a:r>
            <a:endParaRPr lang="it-IT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sp>
        <p:nvSpPr>
          <p:cNvPr id="26" name="Freccia su 25">
            <a:extLst>
              <a:ext uri="{FF2B5EF4-FFF2-40B4-BE49-F238E27FC236}">
                <a16:creationId xmlns:a16="http://schemas.microsoft.com/office/drawing/2014/main" xmlns="" id="{DB69FEE8-7916-A943-B135-6C7802D5C9A2}"/>
              </a:ext>
            </a:extLst>
          </p:cNvPr>
          <p:cNvSpPr/>
          <p:nvPr/>
        </p:nvSpPr>
        <p:spPr>
          <a:xfrm>
            <a:off x="9264420" y="5206324"/>
            <a:ext cx="185058" cy="85374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1BC32829-1E0B-F644-A886-6DDB17EE4945}"/>
              </a:ext>
            </a:extLst>
          </p:cNvPr>
          <p:cNvSpPr txBox="1"/>
          <p:nvPr/>
        </p:nvSpPr>
        <p:spPr>
          <a:xfrm>
            <a:off x="9303544" y="5801039"/>
            <a:ext cx="88718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3366FF"/>
                </a:solidFill>
                <a:latin typeface="Calibri"/>
                <a:cs typeface="Calibri"/>
              </a:rPr>
              <a:t>Fidle</a:t>
            </a:r>
            <a:endParaRPr lang="it-IT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3864" y="0"/>
              <a:ext cx="154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preliminary Results</a:t>
              </a:r>
            </a:p>
          </p:txBody>
        </p:sp>
      </p:grp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xmlns="" id="{EC3ECB44-4B2D-5043-86C8-3B261D4BF5A3}"/>
              </a:ext>
            </a:extLst>
          </p:cNvPr>
          <p:cNvCxnSpPr/>
          <p:nvPr/>
        </p:nvCxnSpPr>
        <p:spPr>
          <a:xfrm>
            <a:off x="850368" y="6334263"/>
            <a:ext cx="3621244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C3C16576-263F-C648-8C2B-EADB1AF3C393}"/>
              </a:ext>
            </a:extLst>
          </p:cNvPr>
          <p:cNvSpPr txBox="1"/>
          <p:nvPr/>
        </p:nvSpPr>
        <p:spPr>
          <a:xfrm>
            <a:off x="2069564" y="6339932"/>
            <a:ext cx="92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1 GHz</a:t>
            </a:r>
          </a:p>
        </p:txBody>
      </p:sp>
    </p:spTree>
    <p:extLst>
      <p:ext uri="{BB962C8B-B14F-4D97-AF65-F5344CB8AC3E}">
        <p14:creationId xmlns:p14="http://schemas.microsoft.com/office/powerpoint/2010/main" val="154704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o&#10;&#10;Descrizione generata automaticamente">
            <a:extLst>
              <a:ext uri="{FF2B5EF4-FFF2-40B4-BE49-F238E27FC236}">
                <a16:creationId xmlns:a16="http://schemas.microsoft.com/office/drawing/2014/main" xmlns="" id="{075C7DAA-04DA-6C45-A760-F6F8DFCA7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1" t="1957" r="19683"/>
          <a:stretch/>
        </p:blipFill>
        <p:spPr>
          <a:xfrm rot="5400000">
            <a:off x="1159178" y="1661264"/>
            <a:ext cx="4058107" cy="5039996"/>
          </a:xfrm>
          <a:prstGeom prst="rect">
            <a:avLst/>
          </a:prstGeom>
        </p:spPr>
      </p:pic>
      <p:pic>
        <p:nvPicPr>
          <p:cNvPr id="9" name="Immagine 8" descr="Immagine che contiene testo, mensola, elettronico, schermo&#10;&#10;Descrizione generata automaticamente">
            <a:extLst>
              <a:ext uri="{FF2B5EF4-FFF2-40B4-BE49-F238E27FC236}">
                <a16:creationId xmlns:a16="http://schemas.microsoft.com/office/drawing/2014/main" xmlns="" id="{F05455B0-EE15-6640-A36F-6D45A6BF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2" r="25874"/>
          <a:stretch/>
        </p:blipFill>
        <p:spPr>
          <a:xfrm rot="5400000">
            <a:off x="6956713" y="1733464"/>
            <a:ext cx="4093709" cy="485999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381028AD-A052-4948-B0DB-535448FB6CCE}"/>
              </a:ext>
            </a:extLst>
          </p:cNvPr>
          <p:cNvSpPr txBox="1"/>
          <p:nvPr/>
        </p:nvSpPr>
        <p:spPr>
          <a:xfrm>
            <a:off x="1435876" y="866704"/>
            <a:ext cx="3265625" cy="110799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Fpump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10.0 GHz   RF OFF</a:t>
            </a:r>
          </a:p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Fsignal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5.15 GHz</a:t>
            </a:r>
          </a:p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Asignal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-40 </a:t>
            </a:r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dBm</a:t>
            </a:r>
            <a:endParaRPr lang="it-IT" sz="22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C303BBD6-E97A-7343-8E25-EC1E0D42CCA4}"/>
              </a:ext>
            </a:extLst>
          </p:cNvPr>
          <p:cNvSpPr txBox="1"/>
          <p:nvPr/>
        </p:nvSpPr>
        <p:spPr>
          <a:xfrm>
            <a:off x="7153674" y="865062"/>
            <a:ext cx="3521029" cy="110799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Fpump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10.0 GHz   RF ON</a:t>
            </a:r>
          </a:p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Fsignal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5.15 GHz</a:t>
            </a:r>
          </a:p>
          <a:p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Asignal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= -36.7 </a:t>
            </a:r>
            <a:r>
              <a:rPr lang="it-IT" sz="2200" dirty="0" err="1">
                <a:solidFill>
                  <a:srgbClr val="3366FF"/>
                </a:solidFill>
                <a:latin typeface="Calibri"/>
                <a:cs typeface="Calibri"/>
              </a:rPr>
              <a:t>dBm</a:t>
            </a:r>
            <a:r>
              <a:rPr lang="it-IT" sz="2200" dirty="0">
                <a:solidFill>
                  <a:srgbClr val="3366FF"/>
                </a:solidFill>
                <a:latin typeface="Calibri"/>
                <a:cs typeface="Calibri"/>
              </a:rPr>
              <a:t> ≈ + 3 dB</a:t>
            </a: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864" y="0"/>
              <a:ext cx="154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preliminary Results</a:t>
              </a:r>
            </a:p>
          </p:txBody>
        </p:sp>
      </p:grp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B690A268-26DA-284D-BACE-A52BF09075E6}"/>
              </a:ext>
            </a:extLst>
          </p:cNvPr>
          <p:cNvCxnSpPr/>
          <p:nvPr/>
        </p:nvCxnSpPr>
        <p:spPr>
          <a:xfrm>
            <a:off x="850368" y="6334263"/>
            <a:ext cx="3621244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416B4E29-01CD-8341-8894-1308B299F776}"/>
              </a:ext>
            </a:extLst>
          </p:cNvPr>
          <p:cNvSpPr txBox="1"/>
          <p:nvPr/>
        </p:nvSpPr>
        <p:spPr>
          <a:xfrm>
            <a:off x="2069564" y="6339932"/>
            <a:ext cx="99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1 MHz</a:t>
            </a:r>
          </a:p>
        </p:txBody>
      </p:sp>
    </p:spTree>
    <p:extLst>
      <p:ext uri="{BB962C8B-B14F-4D97-AF65-F5344CB8AC3E}">
        <p14:creationId xmlns:p14="http://schemas.microsoft.com/office/powerpoint/2010/main" val="46422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71128"/>
            <a:ext cx="12192000" cy="584200"/>
            <a:chOff x="1002" y="0"/>
            <a:chExt cx="4640" cy="368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897" y="0"/>
              <a:ext cx="565" cy="3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333399"/>
                  </a:solidFill>
                  <a:latin typeface="Calibri"/>
                  <a:cs typeface="Calibri"/>
                </a:rPr>
                <a:t>Outline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26F7A1EA-3D90-4EAC-8A3F-11042B2C3F7E}"/>
              </a:ext>
            </a:extLst>
          </p:cNvPr>
          <p:cNvSpPr txBox="1"/>
          <p:nvPr/>
        </p:nvSpPr>
        <p:spPr>
          <a:xfrm>
            <a:off x="286022" y="298952"/>
            <a:ext cx="11617926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charset="2"/>
              <a:buChar char="Ø"/>
            </a:pPr>
            <a:r>
              <a:rPr lang="en-GB" sz="3000" b="1" dirty="0" smtClean="0">
                <a:solidFill>
                  <a:srgbClr val="0000FF"/>
                </a:solidFill>
                <a:latin typeface="Calibri"/>
                <a:cs typeface="Calibri"/>
              </a:rPr>
              <a:t>Low </a:t>
            </a:r>
            <a:r>
              <a:rPr lang="en-GB" sz="3000" b="1" dirty="0">
                <a:solidFill>
                  <a:srgbClr val="0000FF"/>
                </a:solidFill>
                <a:latin typeface="Calibri"/>
                <a:cs typeface="Calibri"/>
              </a:rPr>
              <a:t>noise microwave detection</a:t>
            </a:r>
          </a:p>
          <a:p>
            <a:pPr marL="457200" indent="-457200">
              <a:lnSpc>
                <a:spcPct val="200000"/>
              </a:lnSpc>
              <a:buFont typeface="Wingdings" charset="2"/>
              <a:buChar char="Ø"/>
            </a:pPr>
            <a:r>
              <a:rPr lang="en-GB" sz="3000" b="1" dirty="0">
                <a:solidFill>
                  <a:srgbClr val="0000FF"/>
                </a:solidFill>
                <a:latin typeface="Calibri"/>
                <a:cs typeface="Calibri"/>
              </a:rPr>
              <a:t>Principle of operation of </a:t>
            </a:r>
            <a:r>
              <a:rPr lang="en-GB" sz="3000" b="1" dirty="0" smtClean="0">
                <a:solidFill>
                  <a:srgbClr val="0000FF"/>
                </a:solidFill>
                <a:latin typeface="Calibri"/>
                <a:cs typeface="Calibri"/>
              </a:rPr>
              <a:t>JTWPA</a:t>
            </a:r>
          </a:p>
          <a:p>
            <a:pPr marL="457200" indent="-457200">
              <a:lnSpc>
                <a:spcPct val="200000"/>
              </a:lnSpc>
              <a:buFont typeface="Wingdings" charset="2"/>
              <a:buChar char="Ø"/>
            </a:pPr>
            <a:r>
              <a:rPr lang="en-GB" sz="3000" b="1" dirty="0" smtClean="0">
                <a:solidFill>
                  <a:srgbClr val="0000FF"/>
                </a:solidFill>
                <a:cs typeface="Calibri"/>
              </a:rPr>
              <a:t>The </a:t>
            </a:r>
            <a:r>
              <a:rPr lang="en-GB" sz="3000" b="1" dirty="0">
                <a:solidFill>
                  <a:srgbClr val="0000FF"/>
                </a:solidFill>
                <a:cs typeface="Calibri"/>
              </a:rPr>
              <a:t>DARTWARS </a:t>
            </a:r>
            <a:r>
              <a:rPr lang="en-GB" sz="3000" b="1" dirty="0" smtClean="0">
                <a:solidFill>
                  <a:srgbClr val="0000FF"/>
                </a:solidFill>
                <a:cs typeface="Calibri"/>
              </a:rPr>
              <a:t>project</a:t>
            </a:r>
            <a:endParaRPr lang="en-GB" sz="30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457200" indent="-457200">
              <a:lnSpc>
                <a:spcPct val="200000"/>
              </a:lnSpc>
              <a:buFont typeface="Wingdings" charset="2"/>
              <a:buChar char="Ø"/>
            </a:pPr>
            <a:r>
              <a:rPr lang="en-GB" sz="3000" b="1" dirty="0">
                <a:solidFill>
                  <a:srgbClr val="0000FF"/>
                </a:solidFill>
                <a:latin typeface="Calibri"/>
                <a:cs typeface="Calibri"/>
              </a:rPr>
              <a:t>Samples description</a:t>
            </a:r>
          </a:p>
          <a:p>
            <a:pPr marL="457200" indent="-457200">
              <a:lnSpc>
                <a:spcPct val="200000"/>
              </a:lnSpc>
              <a:buFont typeface="Wingdings" charset="2"/>
              <a:buChar char="Ø"/>
            </a:pPr>
            <a:r>
              <a:rPr lang="en-GB" sz="3000" b="1" dirty="0">
                <a:solidFill>
                  <a:srgbClr val="0000FF"/>
                </a:solidFill>
                <a:latin typeface="Calibri"/>
                <a:cs typeface="Calibri"/>
              </a:rPr>
              <a:t>Experimental setup</a:t>
            </a:r>
          </a:p>
          <a:p>
            <a:pPr marL="457200" indent="-457200">
              <a:lnSpc>
                <a:spcPct val="200000"/>
              </a:lnSpc>
              <a:buFont typeface="Wingdings" charset="2"/>
              <a:buChar char="Ø"/>
            </a:pPr>
            <a:r>
              <a:rPr lang="en-GB" sz="3000" b="1" dirty="0">
                <a:solidFill>
                  <a:srgbClr val="0000FF"/>
                </a:solidFill>
                <a:latin typeface="Calibri"/>
                <a:cs typeface="Calibri"/>
              </a:rPr>
              <a:t>Preliminary results</a:t>
            </a:r>
          </a:p>
          <a:p>
            <a:pPr marL="457200" indent="-457200">
              <a:lnSpc>
                <a:spcPct val="200000"/>
              </a:lnSpc>
              <a:buFont typeface="Wingdings" charset="2"/>
              <a:buChar char="Ø"/>
            </a:pPr>
            <a:r>
              <a:rPr lang="en-GB" sz="3000" b="1" dirty="0">
                <a:solidFill>
                  <a:srgbClr val="0000FF"/>
                </a:solidFill>
                <a:latin typeface="Calibri"/>
                <a:cs typeface="Calibri"/>
              </a:rPr>
              <a:t>Conclusions and </a:t>
            </a:r>
            <a:r>
              <a:rPr lang="en-GB" sz="3000" b="1" dirty="0" smtClean="0">
                <a:solidFill>
                  <a:srgbClr val="0000FF"/>
                </a:solidFill>
                <a:cs typeface="Calibri"/>
              </a:rPr>
              <a:t>outlook</a:t>
            </a:r>
            <a:endParaRPr lang="en-GB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80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864" y="0"/>
              <a:ext cx="154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preliminary Results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638531" y="2863065"/>
            <a:ext cx="10866812" cy="1138773"/>
          </a:xfrm>
          <a:prstGeom prst="rect">
            <a:avLst/>
          </a:prstGeom>
          <a:noFill/>
          <a:ln w="57150" cmpd="sng">
            <a:solidFill>
              <a:srgbClr val="008000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>
                <a:solidFill>
                  <a:srgbClr val="0000FF"/>
                </a:solidFill>
                <a:latin typeface="Calibri"/>
                <a:cs typeface="Calibri"/>
              </a:rPr>
              <a:t>Effect due to a direct coupling between the cables in / out of the device and cryogenic amplifier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18" y="607528"/>
            <a:ext cx="1812928" cy="158631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555325" y="1116658"/>
            <a:ext cx="764125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8000"/>
                </a:solidFill>
                <a:latin typeface="Calibri"/>
                <a:cs typeface="Calibri"/>
              </a:rPr>
              <a:t>The same effect is visible at T &gt; T</a:t>
            </a:r>
            <a:r>
              <a:rPr lang="en-US" sz="3800" b="1" baseline="-2500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lang="en-US" sz="3800" b="1" dirty="0">
                <a:solidFill>
                  <a:srgbClr val="008000"/>
                </a:solidFill>
                <a:latin typeface="Calibri"/>
                <a:cs typeface="Calibri"/>
              </a:rPr>
              <a:t>(Al)</a:t>
            </a:r>
          </a:p>
          <a:p>
            <a:r>
              <a:rPr lang="en-US" sz="3800" b="1" dirty="0">
                <a:solidFill>
                  <a:srgbClr val="008000"/>
                </a:solidFill>
                <a:latin typeface="Calibri"/>
                <a:cs typeface="Calibri"/>
                <a:sym typeface="Wingdings" pitchFamily="2" charset="2"/>
              </a:rPr>
              <a:t> </a:t>
            </a:r>
            <a:r>
              <a:rPr lang="en-US" sz="3800" b="1" dirty="0">
                <a:solidFill>
                  <a:srgbClr val="008000"/>
                </a:solidFill>
                <a:latin typeface="Calibri"/>
                <a:cs typeface="Calibri"/>
              </a:rPr>
              <a:t>It is not due to the JTWPA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084751" y="5123311"/>
            <a:ext cx="7353365" cy="615553"/>
          </a:xfrm>
          <a:prstGeom prst="rect">
            <a:avLst/>
          </a:prstGeom>
          <a:noFill/>
          <a:ln w="57150" cmpd="sng">
            <a:solidFill>
              <a:srgbClr val="008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00FF"/>
                </a:solidFill>
                <a:latin typeface="Gill Sans"/>
                <a:cs typeface="Gill Sans"/>
              </a:rPr>
              <a:t> </a:t>
            </a:r>
            <a:r>
              <a:rPr lang="en-GB" sz="3400" dirty="0">
                <a:solidFill>
                  <a:srgbClr val="0000FF"/>
                </a:solidFill>
                <a:latin typeface="Calibri"/>
                <a:cs typeface="Calibri"/>
              </a:rPr>
              <a:t>cable connectors have been shielded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01" y="4393002"/>
            <a:ext cx="1816755" cy="17999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588" y="1243933"/>
            <a:ext cx="896062" cy="8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3B13FED-1DD3-4A47-9827-EBE7A4463DBD}"/>
              </a:ext>
            </a:extLst>
          </p:cNvPr>
          <p:cNvSpPr txBox="1"/>
          <p:nvPr/>
        </p:nvSpPr>
        <p:spPr>
          <a:xfrm>
            <a:off x="101150" y="681194"/>
            <a:ext cx="542001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rgbClr val="FF0000"/>
                </a:solidFill>
                <a:latin typeface="Calibri"/>
                <a:cs typeface="Calibri"/>
              </a:rPr>
              <a:t>ID_013_01 JTWPA</a:t>
            </a:r>
          </a:p>
          <a:p>
            <a:pPr marL="342900" indent="-342900">
              <a:buFont typeface="Wingdings" charset="2"/>
              <a:buChar char="v"/>
            </a:pP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Complete redesign of TW</a:t>
            </a:r>
          </a:p>
          <a:p>
            <a:pPr marL="342900" indent="-342900">
              <a:buFont typeface="Wingdings" charset="2"/>
              <a:buChar char="v"/>
            </a:pP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Added lumped resonant structure for resonant phase matching </a:t>
            </a:r>
          </a:p>
          <a:p>
            <a:pPr marL="342900" indent="-342900">
              <a:buFont typeface="Wingdings" charset="2"/>
              <a:buChar char="v"/>
            </a:pP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No EBL lithography (faster turnaround)</a:t>
            </a:r>
          </a:p>
          <a:p>
            <a:pPr marL="342900" indent="-342900">
              <a:buFont typeface="Wingdings" charset="2"/>
              <a:buChar char="v"/>
            </a:pP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Added Ti </a:t>
            </a:r>
            <a:r>
              <a:rPr lang="en-GB" sz="2200" dirty="0" err="1" smtClean="0">
                <a:solidFill>
                  <a:srgbClr val="0000FF"/>
                </a:solidFill>
                <a:latin typeface="Calibri"/>
                <a:cs typeface="Calibri"/>
              </a:rPr>
              <a:t>underlayer</a:t>
            </a: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 for base electrode to improve surface uniformity</a:t>
            </a:r>
          </a:p>
          <a:p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GB" sz="2600" b="1" dirty="0">
                <a:solidFill>
                  <a:srgbClr val="FF0000"/>
                </a:solidFill>
                <a:latin typeface="Calibri"/>
                <a:cs typeface="Calibri"/>
              </a:rPr>
              <a:t>SUB_02 Test </a:t>
            </a:r>
            <a:r>
              <a:rPr lang="en-GB" sz="2600" b="1" dirty="0" smtClean="0">
                <a:solidFill>
                  <a:srgbClr val="FF0000"/>
                </a:solidFill>
                <a:latin typeface="Calibri"/>
                <a:cs typeface="Calibri"/>
              </a:rPr>
              <a:t>chip</a:t>
            </a:r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²"/>
            </a:pPr>
            <a:r>
              <a:rPr lang="en-GB" sz="2200" dirty="0">
                <a:solidFill>
                  <a:srgbClr val="0000FF"/>
                </a:solidFill>
                <a:latin typeface="Calibri"/>
                <a:cs typeface="Calibri"/>
              </a:rPr>
              <a:t>Test chip with several JJ arrays with 1 to 5 </a:t>
            </a: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junctions</a:t>
            </a:r>
          </a:p>
          <a:p>
            <a:pPr marL="342900" indent="-342900" algn="just">
              <a:buFont typeface="Wingdings" charset="2"/>
              <a:buChar char="²"/>
            </a:pP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JJ </a:t>
            </a:r>
            <a:r>
              <a:rPr lang="en-GB" sz="2200" dirty="0">
                <a:solidFill>
                  <a:srgbClr val="0000FF"/>
                </a:solidFill>
                <a:latin typeface="Calibri"/>
                <a:cs typeface="Calibri"/>
              </a:rPr>
              <a:t>resistance measured at MIB at room </a:t>
            </a: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temperature</a:t>
            </a:r>
            <a:endParaRPr lang="en-GB" sz="2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305B012F-7D0C-182E-3180-B4DB3EFD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080" y="1338198"/>
            <a:ext cx="3080406" cy="44910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8DEC42D8-C28E-7375-9460-1758552F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445" y="1338198"/>
            <a:ext cx="2725627" cy="2695566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F2A66BF4-EFA8-E3FF-13F4-BDB05E5E3A99}"/>
              </a:ext>
            </a:extLst>
          </p:cNvPr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4" name="Line 5">
              <a:extLst>
                <a:ext uri="{FF2B5EF4-FFF2-40B4-BE49-F238E27FC236}">
                  <a16:creationId xmlns:a16="http://schemas.microsoft.com/office/drawing/2014/main" xmlns="" id="{B6DE1789-1CAA-E1FD-D68D-AD6CE0335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xmlns="" id="{F67CD36C-2BB3-1E2E-0D74-8CFF9019B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6" y="0"/>
              <a:ext cx="3290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samples description – </a:t>
              </a:r>
              <a:r>
                <a:rPr lang="en-GB" sz="2800" b="1" kern="0" dirty="0" smtClean="0">
                  <a:solidFill>
                    <a:srgbClr val="333399"/>
                  </a:solidFill>
                  <a:latin typeface="Gill Sans"/>
                  <a:cs typeface="Gill Sans"/>
                </a:rPr>
                <a:t>2</a:t>
              </a:r>
              <a:r>
                <a:rPr lang="en-GB" sz="2800" b="1" kern="0" baseline="30000" dirty="0" smtClean="0">
                  <a:solidFill>
                    <a:srgbClr val="333399"/>
                  </a:solidFill>
                  <a:latin typeface="Gill Sans"/>
                  <a:cs typeface="Gill Sans"/>
                </a:rPr>
                <a:t>nd</a:t>
              </a:r>
              <a:r>
                <a:rPr lang="en-GB" sz="2800" b="1" kern="0" dirty="0" smtClean="0">
                  <a:solidFill>
                    <a:srgbClr val="333399"/>
                  </a:solidFill>
                  <a:latin typeface="Gill Sans"/>
                  <a:cs typeface="Gill Sans"/>
                </a:rPr>
                <a:t> generation </a:t>
              </a:r>
              <a:endParaRPr lang="en-GB" sz="2800" b="1" kern="0" dirty="0">
                <a:solidFill>
                  <a:srgbClr val="333399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6E049140-8C23-A3D4-6B41-4F913BA988A3}"/>
              </a:ext>
            </a:extLst>
          </p:cNvPr>
          <p:cNvSpPr txBox="1"/>
          <p:nvPr/>
        </p:nvSpPr>
        <p:spPr>
          <a:xfrm>
            <a:off x="6464026" y="943404"/>
            <a:ext cx="991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SUB_02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D699B8D1-5180-B95C-FF9E-EDAB9333C895}"/>
              </a:ext>
            </a:extLst>
          </p:cNvPr>
          <p:cNvSpPr txBox="1"/>
          <p:nvPr/>
        </p:nvSpPr>
        <p:spPr>
          <a:xfrm>
            <a:off x="9490509" y="921818"/>
            <a:ext cx="1549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ID_013_01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FE39B8A6-78E3-3FCF-3FC5-877C1A1EE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679" y="5829210"/>
            <a:ext cx="2063884" cy="92892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5405737"/>
            <a:ext cx="3361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cs typeface="Calibri"/>
              </a:rPr>
              <a:t>Chips delivered</a:t>
            </a:r>
          </a:p>
          <a:p>
            <a:r>
              <a:rPr lang="en-GB" dirty="0">
                <a:solidFill>
                  <a:srgbClr val="0000FF"/>
                </a:solidFill>
                <a:cs typeface="Calibri"/>
              </a:rPr>
              <a:t>ID_013_01_A   JTWPA</a:t>
            </a:r>
          </a:p>
          <a:p>
            <a:r>
              <a:rPr lang="en-GB" dirty="0">
                <a:solidFill>
                  <a:srgbClr val="0000FF"/>
                </a:solidFill>
                <a:cs typeface="Calibri"/>
              </a:rPr>
              <a:t>ID_013_01_B   JTWPA</a:t>
            </a:r>
          </a:p>
          <a:p>
            <a:r>
              <a:rPr lang="en-GB" dirty="0">
                <a:solidFill>
                  <a:srgbClr val="0000FF"/>
                </a:solidFill>
                <a:cs typeface="Calibri"/>
              </a:rPr>
              <a:t>SUB_02_F  test JJ arrays  </a:t>
            </a:r>
          </a:p>
          <a:p>
            <a:r>
              <a:rPr lang="en-GB" dirty="0">
                <a:solidFill>
                  <a:srgbClr val="0000FF"/>
                </a:solidFill>
                <a:cs typeface="Calibri"/>
              </a:rPr>
              <a:t>SUB_02_J  test JJ arrays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893" y="4554527"/>
            <a:ext cx="2840284" cy="21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4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0" y="607418"/>
            <a:ext cx="12191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0000FF"/>
                </a:solidFill>
                <a:latin typeface="Calibri"/>
                <a:cs typeface="Calibri"/>
              </a:rPr>
              <a:t>Optical and SEM Images</a:t>
            </a:r>
            <a:endParaRPr lang="en-GB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F2A66BF4-EFA8-E3FF-13F4-BDB05E5E3A99}"/>
              </a:ext>
            </a:extLst>
          </p:cNvPr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10" name="Line 5">
              <a:extLst>
                <a:ext uri="{FF2B5EF4-FFF2-40B4-BE49-F238E27FC236}">
                  <a16:creationId xmlns:a16="http://schemas.microsoft.com/office/drawing/2014/main" xmlns="" id="{B6DE1789-1CAA-E1FD-D68D-AD6CE0335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xmlns="" id="{F67CD36C-2BB3-1E2E-0D74-8CFF9019B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6" y="0"/>
              <a:ext cx="3290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samples description – </a:t>
              </a:r>
              <a:r>
                <a:rPr lang="en-GB" sz="2800" b="1" kern="0" dirty="0" smtClean="0">
                  <a:solidFill>
                    <a:srgbClr val="333399"/>
                  </a:solidFill>
                  <a:latin typeface="Gill Sans"/>
                  <a:cs typeface="Gill Sans"/>
                </a:rPr>
                <a:t>2</a:t>
              </a:r>
              <a:r>
                <a:rPr lang="en-GB" sz="2800" b="1" kern="0" baseline="30000" dirty="0" smtClean="0">
                  <a:solidFill>
                    <a:srgbClr val="333399"/>
                  </a:solidFill>
                  <a:latin typeface="Gill Sans"/>
                  <a:cs typeface="Gill Sans"/>
                </a:rPr>
                <a:t>nd</a:t>
              </a:r>
              <a:r>
                <a:rPr lang="en-GB" sz="2800" b="1" kern="0" dirty="0" smtClean="0">
                  <a:solidFill>
                    <a:srgbClr val="333399"/>
                  </a:solidFill>
                  <a:latin typeface="Gill Sans"/>
                  <a:cs typeface="Gill Sans"/>
                </a:rPr>
                <a:t> generation </a:t>
              </a:r>
              <a:endParaRPr lang="en-GB" sz="2800" b="1" kern="0" dirty="0">
                <a:solidFill>
                  <a:srgbClr val="333399"/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581" y="4115125"/>
            <a:ext cx="3131994" cy="270742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00032" y="453230"/>
            <a:ext cx="3334185" cy="3888000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294105" y="1901321"/>
            <a:ext cx="6101221" cy="3495656"/>
            <a:chOff x="294105" y="1901321"/>
            <a:chExt cx="6101221" cy="349565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105" y="1940964"/>
              <a:ext cx="2633026" cy="3456013"/>
            </a:xfrm>
            <a:prstGeom prst="rect">
              <a:avLst/>
            </a:prstGeom>
          </p:spPr>
        </p:pic>
        <p:grpSp>
          <p:nvGrpSpPr>
            <p:cNvPr id="6" name="Gruppo 5"/>
            <p:cNvGrpSpPr/>
            <p:nvPr/>
          </p:nvGrpSpPr>
          <p:grpSpPr>
            <a:xfrm>
              <a:off x="454526" y="1901321"/>
              <a:ext cx="5940800" cy="2340000"/>
              <a:chOff x="454526" y="1901321"/>
              <a:chExt cx="5940800" cy="2340000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477" y="1914356"/>
                <a:ext cx="3039849" cy="2320615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454526" y="2712786"/>
                <a:ext cx="1310106" cy="756000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rapezio 4"/>
              <p:cNvSpPr>
                <a:spLocks/>
              </p:cNvSpPr>
              <p:nvPr/>
            </p:nvSpPr>
            <p:spPr>
              <a:xfrm rot="16200000">
                <a:off x="1404634" y="2261321"/>
                <a:ext cx="2340000" cy="1620000"/>
              </a:xfrm>
              <a:prstGeom prst="trapezoid">
                <a:avLst>
                  <a:gd name="adj" fmla="val 47353"/>
                </a:avLst>
              </a:prstGeom>
              <a:solidFill>
                <a:schemeClr val="bg1">
                  <a:lumMod val="85000"/>
                  <a:alpha val="6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533" y="4383123"/>
            <a:ext cx="2609051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7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213" y="0"/>
              <a:ext cx="3193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DC Measurement </a:t>
              </a:r>
              <a:r>
                <a:rPr lang="en-GB" sz="2800" b="1" kern="0" dirty="0" err="1" smtClean="0">
                  <a:solidFill>
                    <a:srgbClr val="333399"/>
                  </a:solidFill>
                  <a:latin typeface="Gill Sans"/>
                  <a:cs typeface="Gill Sans"/>
                </a:rPr>
                <a:t>Resultsof</a:t>
              </a:r>
              <a:r>
                <a:rPr lang="en-GB" sz="2800" b="1" kern="0" dirty="0" smtClean="0">
                  <a:solidFill>
                    <a:srgbClr val="333399"/>
                  </a:solidFill>
                  <a:latin typeface="Gill Sans"/>
                  <a:cs typeface="Gill Sans"/>
                </a:rPr>
                <a:t> </a:t>
              </a:r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 2</a:t>
              </a:r>
              <a:r>
                <a:rPr lang="en-GB" sz="2800" b="1" kern="0" baseline="30000" dirty="0">
                  <a:solidFill>
                    <a:srgbClr val="333399"/>
                  </a:solidFill>
                  <a:latin typeface="Gill Sans"/>
                  <a:cs typeface="Gill Sans"/>
                </a:rPr>
                <a:t>nd</a:t>
              </a:r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 generation</a:t>
              </a: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BD9C3D4C-54FD-90EB-919F-CAF48DD13B42}"/>
              </a:ext>
            </a:extLst>
          </p:cNvPr>
          <p:cNvSpPr txBox="1"/>
          <p:nvPr/>
        </p:nvSpPr>
        <p:spPr>
          <a:xfrm>
            <a:off x="5191399" y="634674"/>
            <a:ext cx="6959129" cy="566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2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r>
              <a:rPr lang="en-GB" sz="2800" b="1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lang="en-GB" sz="2800" b="1" dirty="0" smtClean="0">
                <a:solidFill>
                  <a:srgbClr val="008000"/>
                </a:solidFill>
                <a:latin typeface="Calibri"/>
                <a:cs typeface="Calibri"/>
              </a:rPr>
              <a:t>hip  SUB_02F</a:t>
            </a:r>
          </a:p>
          <a:p>
            <a:pPr algn="just"/>
            <a:r>
              <a:rPr lang="en-GB" sz="2400" dirty="0" smtClean="0">
                <a:solidFill>
                  <a:srgbClr val="0000FF"/>
                </a:solidFill>
                <a:latin typeface="Calibri"/>
                <a:cs typeface="Calibri"/>
              </a:rPr>
              <a:t>The I-V curves show signatures of superconducting gap</a:t>
            </a:r>
          </a:p>
          <a:p>
            <a:pPr algn="just"/>
            <a:r>
              <a:rPr lang="en-GB" sz="2400" dirty="0" smtClean="0">
                <a:solidFill>
                  <a:srgbClr val="0000FF"/>
                </a:solidFill>
                <a:latin typeface="Calibri"/>
                <a:cs typeface="Calibri"/>
              </a:rPr>
              <a:t>No critical current visible. </a:t>
            </a:r>
          </a:p>
          <a:p>
            <a:pPr algn="just"/>
            <a:endParaRPr lang="en-GB" sz="24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r>
              <a:rPr lang="en-GB" sz="2400" dirty="0" smtClean="0">
                <a:solidFill>
                  <a:srgbClr val="0000FF"/>
                </a:solidFill>
                <a:latin typeface="Calibri"/>
                <a:cs typeface="Calibri"/>
              </a:rPr>
              <a:t>At T = 400 </a:t>
            </a:r>
            <a:r>
              <a:rPr lang="en-GB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mK</a:t>
            </a:r>
            <a:r>
              <a:rPr lang="en-GB" sz="2400" dirty="0" smtClean="0">
                <a:solidFill>
                  <a:srgbClr val="0000FF"/>
                </a:solidFill>
                <a:latin typeface="Calibri"/>
                <a:cs typeface="Calibri"/>
              </a:rPr>
              <a:t> one at least of the junction electrodes is still in the normal state. </a:t>
            </a:r>
          </a:p>
          <a:p>
            <a:pPr algn="just"/>
            <a:endParaRPr lang="en-GB" sz="24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r>
              <a:rPr lang="en-GB" sz="2400" dirty="0" smtClean="0">
                <a:solidFill>
                  <a:srgbClr val="0000FF"/>
                </a:solidFill>
                <a:latin typeface="Calibri"/>
                <a:cs typeface="Calibri"/>
              </a:rPr>
              <a:t>This is most probably due to the bilayer Ti(5nm)/Al(25nm) used as base electrode which has decreased its T</a:t>
            </a:r>
            <a:r>
              <a:rPr lang="en-GB" sz="24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lang="en-GB" sz="2400" dirty="0" smtClean="0">
                <a:solidFill>
                  <a:srgbClr val="0000FF"/>
                </a:solidFill>
                <a:latin typeface="Calibri"/>
                <a:cs typeface="Calibri"/>
              </a:rPr>
              <a:t> below 400 </a:t>
            </a:r>
            <a:r>
              <a:rPr lang="en-GB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mK</a:t>
            </a:r>
            <a:endParaRPr lang="en-GB" sz="24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endParaRPr lang="en-GB" sz="24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r>
              <a:rPr lang="en-GB" sz="2400" dirty="0" smtClean="0">
                <a:solidFill>
                  <a:srgbClr val="0000FF"/>
                </a:solidFill>
                <a:latin typeface="Calibri"/>
                <a:cs typeface="Calibri"/>
              </a:rPr>
              <a:t>Therefore it is not possible to test the RF properties of JTWPA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5" y="1535529"/>
            <a:ext cx="5140471" cy="38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6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&#10;&#10;Descrizione generata automaticamente">
            <a:extLst>
              <a:ext uri="{FF2B5EF4-FFF2-40B4-BE49-F238E27FC236}">
                <a16:creationId xmlns:a16="http://schemas.microsoft.com/office/drawing/2014/main" xmlns="" id="{AF6163AC-084B-814A-80E9-6F9231DBC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5180" y="2168006"/>
            <a:ext cx="5607907" cy="4205930"/>
          </a:xfrm>
          <a:prstGeom prst="rect">
            <a:avLst/>
          </a:prstGeom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109" y="0"/>
              <a:ext cx="1297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Preliminary Results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4D5BB374-9805-2745-AAFB-04BEC3EAFAAA}"/>
              </a:ext>
            </a:extLst>
          </p:cNvPr>
          <p:cNvSpPr txBox="1"/>
          <p:nvPr/>
        </p:nvSpPr>
        <p:spPr>
          <a:xfrm>
            <a:off x="435179" y="1003360"/>
            <a:ext cx="3882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FF00FF"/>
                </a:solidFill>
                <a:latin typeface="Calibri"/>
                <a:cs typeface="Calibri"/>
              </a:rPr>
              <a:t>The Salerno group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98" y="1028526"/>
            <a:ext cx="3568349" cy="47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3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3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3809" y="0"/>
              <a:ext cx="1597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Conclusions and Outlook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6782E611-FC2E-4BBB-B3D7-38D63F055093}"/>
              </a:ext>
            </a:extLst>
          </p:cNvPr>
          <p:cNvSpPr txBox="1"/>
          <p:nvPr/>
        </p:nvSpPr>
        <p:spPr>
          <a:xfrm>
            <a:off x="0" y="677756"/>
            <a:ext cx="122026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²"/>
            </a:pP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JTWPA </a:t>
            </a:r>
            <a:r>
              <a:rPr lang="en-US" sz="2000" b="1" dirty="0">
                <a:solidFill>
                  <a:srgbClr val="3366FF"/>
                </a:solidFill>
                <a:latin typeface="Calibri"/>
                <a:cs typeface="Calibri"/>
              </a:rPr>
              <a:t>are promising candidates as quantum limited microwave amplifiers for applications in fundamental physics experiments and quantum computing</a:t>
            </a:r>
          </a:p>
          <a:p>
            <a:pPr algn="just"/>
            <a:endParaRPr lang="en-US" sz="2000" b="1" dirty="0">
              <a:solidFill>
                <a:srgbClr val="3366FF"/>
              </a:solidFill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²"/>
            </a:pPr>
            <a:r>
              <a:rPr lang="en-US" sz="2000" b="1" dirty="0">
                <a:solidFill>
                  <a:srgbClr val="3366FF"/>
                </a:solidFill>
                <a:latin typeface="Calibri"/>
                <a:cs typeface="Calibri"/>
              </a:rPr>
              <a:t>Within the DARTWARS collaboration we are developing 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JTWPA </a:t>
            </a:r>
            <a:r>
              <a:rPr lang="en-US" sz="2000" b="1" dirty="0">
                <a:solidFill>
                  <a:srgbClr val="3366FF"/>
                </a:solidFill>
                <a:latin typeface="Calibri"/>
                <a:cs typeface="Calibri"/>
              </a:rPr>
              <a:t>with different designs</a:t>
            </a:r>
          </a:p>
          <a:p>
            <a:pPr algn="just"/>
            <a:endParaRPr lang="en-US" sz="2000" b="1" dirty="0">
              <a:solidFill>
                <a:srgbClr val="3366FF"/>
              </a:solidFill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²"/>
            </a:pPr>
            <a:r>
              <a:rPr lang="en-US" sz="2000" b="1" dirty="0">
                <a:solidFill>
                  <a:srgbClr val="3366FF"/>
                </a:solidFill>
                <a:latin typeface="Calibri"/>
                <a:cs typeface="Calibri"/>
              </a:rPr>
              <a:t>We have setup a cryogenic and RF system to test the amplifier, operating at 0.3 K and based on a relatively easy to use cryostat with fast turn around</a:t>
            </a:r>
          </a:p>
          <a:p>
            <a:pPr marL="342900" indent="-342900" algn="just">
              <a:buFont typeface="Wingdings" charset="2"/>
              <a:buChar char="²"/>
            </a:pPr>
            <a:endParaRPr lang="en-US" sz="2000" b="1" dirty="0">
              <a:solidFill>
                <a:srgbClr val="3366FF"/>
              </a:solidFill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²"/>
            </a:pPr>
            <a:r>
              <a:rPr lang="en-US" sz="2000" b="1" dirty="0">
                <a:solidFill>
                  <a:srgbClr val="3366FF"/>
                </a:solidFill>
                <a:latin typeface="Calibri"/>
                <a:cs typeface="Calibri"/>
              </a:rPr>
              <a:t>The preliminary results show that the system is operating; further work to optimize it is in 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progress</a:t>
            </a:r>
          </a:p>
          <a:p>
            <a:pPr algn="just"/>
            <a:endParaRPr lang="en-US" sz="2000" b="1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²"/>
            </a:pP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The DC measurements of the 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1</a:t>
            </a:r>
            <a:r>
              <a:rPr lang="en-GB" sz="2000" b="1" baseline="30000" dirty="0" smtClean="0">
                <a:solidFill>
                  <a:srgbClr val="3366FF"/>
                </a:solidFill>
                <a:latin typeface="Calibri"/>
                <a:cs typeface="Calibri"/>
              </a:rPr>
              <a:t>nd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 generation 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JTWPA (X_52) show JJ with critical current in the correct range, but with a relatively high 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dispersion, the 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chip is very sensitive to ESD and a more accurate handling procedure is 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necessary</a:t>
            </a:r>
          </a:p>
          <a:p>
            <a:pPr algn="just"/>
            <a:endParaRPr lang="en-GB" sz="2000" b="1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pPr marL="342900" indent="-342900" algn="just">
              <a:buFont typeface="Wingdings" charset="2"/>
              <a:buChar char="²"/>
            </a:pP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The 2</a:t>
            </a:r>
            <a:r>
              <a:rPr lang="en-GB" sz="2000" b="1" baseline="-25000" dirty="0" smtClean="0">
                <a:solidFill>
                  <a:srgbClr val="3366FF"/>
                </a:solidFill>
                <a:latin typeface="Calibri"/>
                <a:cs typeface="Calibri"/>
              </a:rPr>
              <a:t>nd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generation 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chips do 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not show critical currents down to 350 </a:t>
            </a:r>
            <a:r>
              <a:rPr lang="en-GB" sz="2000" b="1" dirty="0" err="1">
                <a:solidFill>
                  <a:srgbClr val="3366FF"/>
                </a:solidFill>
                <a:latin typeface="Calibri"/>
                <a:cs typeface="Calibri"/>
              </a:rPr>
              <a:t>mK.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 The opening of superconducting gap is evident at 400 </a:t>
            </a:r>
            <a:r>
              <a:rPr lang="en-GB" sz="2000" b="1" dirty="0" err="1">
                <a:solidFill>
                  <a:srgbClr val="3366FF"/>
                </a:solidFill>
                <a:latin typeface="Calibri"/>
                <a:cs typeface="Calibri"/>
              </a:rPr>
              <a:t>mK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 but at least one of the electrodes is still in the normal 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state. After 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discussion with colleagues at INRIM, we have concluded that this is due to the presence of a bi-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layer Ti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/Al as base electrode in the 2</a:t>
            </a:r>
            <a:r>
              <a:rPr lang="en-GB" sz="2000" b="1" baseline="30000" dirty="0">
                <a:solidFill>
                  <a:srgbClr val="3366FF"/>
                </a:solidFill>
                <a:latin typeface="Calibri"/>
                <a:cs typeface="Calibri"/>
              </a:rPr>
              <a:t>nd</a:t>
            </a:r>
            <a:r>
              <a:rPr lang="en-GB" sz="2000" b="1" dirty="0">
                <a:solidFill>
                  <a:srgbClr val="3366FF"/>
                </a:solidFill>
                <a:latin typeface="Calibri"/>
                <a:cs typeface="Calibri"/>
              </a:rPr>
              <a:t> generation chips, which strongly decreases its critical temperature. Such bilayer will be eliminated in next </a:t>
            </a:r>
            <a:r>
              <a:rPr lang="en-GB" sz="2000" b="1" dirty="0" smtClean="0">
                <a:solidFill>
                  <a:srgbClr val="3366FF"/>
                </a:solidFill>
                <a:latin typeface="Calibri"/>
                <a:cs typeface="Calibri"/>
              </a:rPr>
              <a:t>chips</a:t>
            </a:r>
            <a:endParaRPr lang="en-GB" sz="2000" b="1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45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2 1"/>
          <p:cNvSpPr/>
          <p:nvPr/>
        </p:nvSpPr>
        <p:spPr>
          <a:xfrm>
            <a:off x="1623418" y="484479"/>
            <a:ext cx="9243009" cy="5132862"/>
          </a:xfrm>
          <a:prstGeom prst="horizontalScroll">
            <a:avLst/>
          </a:prstGeom>
          <a:solidFill>
            <a:srgbClr val="00FF00">
              <a:alpha val="2000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20000" endPos="75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FF"/>
                </a:solidFill>
                <a:latin typeface="Calibri"/>
                <a:cs typeface="Calibri"/>
              </a:rPr>
              <a:t>Thanks for your attention</a:t>
            </a:r>
            <a:endParaRPr lang="en-US" sz="6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97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83542"/>
            <a:ext cx="12191999" cy="554038"/>
            <a:chOff x="1002" y="0"/>
            <a:chExt cx="4640" cy="349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413" y="0"/>
              <a:ext cx="2031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altLang="ja-JP" sz="3000" b="1" kern="0" dirty="0">
                  <a:solidFill>
                    <a:srgbClr val="333399"/>
                  </a:solidFill>
                  <a:latin typeface="Calibri"/>
                  <a:cs typeface="Calibri"/>
                </a:rPr>
                <a:t>Low noise microwave detection 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69C1DE9F-31A3-46B6-88C6-EF9C68BABF8B}"/>
              </a:ext>
            </a:extLst>
          </p:cNvPr>
          <p:cNvSpPr txBox="1"/>
          <p:nvPr/>
        </p:nvSpPr>
        <p:spPr>
          <a:xfrm>
            <a:off x="0" y="676601"/>
            <a:ext cx="12191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Superconducting quantum computing and several fundamental physics experimental demand quantum limited and wide bandwidth cryogenic amplifiers in the microwave frequency range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9BE7E889-FF1F-4A9B-8F26-62198C6832A9}"/>
              </a:ext>
            </a:extLst>
          </p:cNvPr>
          <p:cNvSpPr txBox="1"/>
          <p:nvPr/>
        </p:nvSpPr>
        <p:spPr>
          <a:xfrm>
            <a:off x="699585" y="5008909"/>
            <a:ext cx="36013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alibri"/>
                <a:cs typeface="Calibri"/>
              </a:rPr>
              <a:t>Narrow bandwidth 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(∼100 MHz): One JPA per cavity or few qubit per read out per line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5121" y="2120574"/>
            <a:ext cx="12191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Cryogenic semiconductor based amplifiers can achieve a minimum noise temperature of 2 - 5 K*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Superconducting amplifiers, being almost non dissipative, can be a good alternatives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3299" y="3037384"/>
            <a:ext cx="4594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660066"/>
                </a:solidFill>
                <a:latin typeface="Calibri"/>
                <a:cs typeface="Calibri"/>
              </a:rPr>
              <a:t>JPA</a:t>
            </a:r>
          </a:p>
          <a:p>
            <a:r>
              <a:rPr lang="en-GB" sz="1600" b="1" dirty="0">
                <a:solidFill>
                  <a:srgbClr val="660066"/>
                </a:solidFill>
                <a:latin typeface="Calibri"/>
                <a:cs typeface="Calibri"/>
              </a:rPr>
              <a:t>Josephson parametric amplifier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99585" y="4002830"/>
            <a:ext cx="3056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Large gain</a:t>
            </a:r>
          </a:p>
          <a:p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Quantum limited noise</a:t>
            </a:r>
          </a:p>
        </p:txBody>
      </p:sp>
      <p:sp>
        <p:nvSpPr>
          <p:cNvPr id="21" name="Freccia su 20"/>
          <p:cNvSpPr/>
          <p:nvPr/>
        </p:nvSpPr>
        <p:spPr>
          <a:xfrm>
            <a:off x="144906" y="3937684"/>
            <a:ext cx="554679" cy="836766"/>
          </a:xfrm>
          <a:prstGeom prst="upArrow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  <a:cs typeface="Gill Sans"/>
            </a:endParaRPr>
          </a:p>
        </p:txBody>
      </p:sp>
      <p:sp>
        <p:nvSpPr>
          <p:cNvPr id="22" name="Freccia su 21"/>
          <p:cNvSpPr/>
          <p:nvPr/>
        </p:nvSpPr>
        <p:spPr>
          <a:xfrm rot="10800000">
            <a:off x="138476" y="5317237"/>
            <a:ext cx="554679" cy="83676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  <a:cs typeface="Gill Sans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102839" y="3077016"/>
            <a:ext cx="449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660066"/>
                </a:solidFill>
                <a:latin typeface="Calibri"/>
                <a:cs typeface="Calibri"/>
              </a:rPr>
              <a:t>KITWPA</a:t>
            </a:r>
          </a:p>
          <a:p>
            <a:pPr algn="just"/>
            <a:r>
              <a:rPr lang="en-GB" sz="1600" b="1" dirty="0">
                <a:solidFill>
                  <a:srgbClr val="660066"/>
                </a:solidFill>
                <a:latin typeface="Calibri"/>
                <a:cs typeface="Calibri"/>
              </a:rPr>
              <a:t>TL based on nonlinear kinetic inductance of SC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960421" y="4005009"/>
            <a:ext cx="3056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Wide BW (4-5 GHz)</a:t>
            </a:r>
          </a:p>
          <a:p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Quantum limited noise</a:t>
            </a:r>
          </a:p>
        </p:txBody>
      </p:sp>
      <p:sp>
        <p:nvSpPr>
          <p:cNvPr id="25" name="Freccia su 24"/>
          <p:cNvSpPr/>
          <p:nvPr/>
        </p:nvSpPr>
        <p:spPr>
          <a:xfrm>
            <a:off x="4362557" y="3968476"/>
            <a:ext cx="554679" cy="836766"/>
          </a:xfrm>
          <a:prstGeom prst="upArrow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  <a:cs typeface="Gill San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9BE7E889-FF1F-4A9B-8F26-62198C6832A9}"/>
              </a:ext>
            </a:extLst>
          </p:cNvPr>
          <p:cNvSpPr txBox="1"/>
          <p:nvPr/>
        </p:nvSpPr>
        <p:spPr>
          <a:xfrm>
            <a:off x="4929801" y="5214596"/>
            <a:ext cx="33400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TL lengths in the order of one meter are required</a:t>
            </a:r>
          </a:p>
        </p:txBody>
      </p:sp>
      <p:sp>
        <p:nvSpPr>
          <p:cNvPr id="27" name="Freccia su 26"/>
          <p:cNvSpPr/>
          <p:nvPr/>
        </p:nvSpPr>
        <p:spPr>
          <a:xfrm rot="10800000">
            <a:off x="4350672" y="5318555"/>
            <a:ext cx="554679" cy="83676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  <a:cs typeface="Gill San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601439" y="2939400"/>
            <a:ext cx="33557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660066"/>
                </a:solidFill>
                <a:latin typeface="Calibri"/>
                <a:cs typeface="Calibri"/>
              </a:rPr>
              <a:t>JTWPA</a:t>
            </a:r>
          </a:p>
          <a:p>
            <a:pPr algn="just"/>
            <a:r>
              <a:rPr lang="en-GB" sz="1600" b="1" dirty="0">
                <a:solidFill>
                  <a:srgbClr val="660066"/>
                </a:solidFill>
                <a:latin typeface="Calibri"/>
                <a:cs typeface="Calibri"/>
              </a:rPr>
              <a:t>TL based on nonlinear inductance of Josephson junctions</a:t>
            </a:r>
          </a:p>
          <a:p>
            <a:pPr algn="just"/>
            <a:endParaRPr lang="en-GB" sz="2400" b="1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9001303" y="3982102"/>
            <a:ext cx="35791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Wide BW (4-5 GHz)</a:t>
            </a:r>
          </a:p>
          <a:p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Quantum limited noise</a:t>
            </a:r>
          </a:p>
          <a:p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Shorter length devices</a:t>
            </a:r>
          </a:p>
        </p:txBody>
      </p:sp>
      <p:sp>
        <p:nvSpPr>
          <p:cNvPr id="29" name="Freccia su 28"/>
          <p:cNvSpPr/>
          <p:nvPr/>
        </p:nvSpPr>
        <p:spPr>
          <a:xfrm>
            <a:off x="8510267" y="4043920"/>
            <a:ext cx="505977" cy="836766"/>
          </a:xfrm>
          <a:prstGeom prst="upArrow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  <a:cs typeface="Gill Sans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9BE7E889-FF1F-4A9B-8F26-62198C6832A9}"/>
              </a:ext>
            </a:extLst>
          </p:cNvPr>
          <p:cNvSpPr txBox="1"/>
          <p:nvPr/>
        </p:nvSpPr>
        <p:spPr>
          <a:xfrm>
            <a:off x="8971421" y="5272076"/>
            <a:ext cx="3250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Design and fabrication more complex</a:t>
            </a:r>
          </a:p>
        </p:txBody>
      </p:sp>
      <p:sp>
        <p:nvSpPr>
          <p:cNvPr id="31" name="Freccia su 30"/>
          <p:cNvSpPr/>
          <p:nvPr/>
        </p:nvSpPr>
        <p:spPr>
          <a:xfrm rot="10800000">
            <a:off x="8510267" y="5312006"/>
            <a:ext cx="505977" cy="83676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  <a:cs typeface="Gill San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A2A4FBB3-A8D5-AC4C-BD67-CFAD65E85678}"/>
              </a:ext>
            </a:extLst>
          </p:cNvPr>
          <p:cNvSpPr/>
          <p:nvPr/>
        </p:nvSpPr>
        <p:spPr>
          <a:xfrm>
            <a:off x="7357699" y="6476060"/>
            <a:ext cx="4769867" cy="33855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latin typeface="Times New Roman"/>
                <a:cs typeface="Times New Roman"/>
              </a:rPr>
              <a:t>*</a:t>
            </a:r>
            <a:r>
              <a:rPr lang="it-IT" sz="1600" dirty="0" err="1">
                <a:latin typeface="Times New Roman"/>
                <a:cs typeface="Times New Roman"/>
              </a:rPr>
              <a:t>J.Schleeh</a:t>
            </a:r>
            <a:r>
              <a:rPr lang="it-IT" sz="1600" dirty="0">
                <a:latin typeface="Times New Roman"/>
                <a:cs typeface="Times New Roman"/>
              </a:rPr>
              <a:t> et al., </a:t>
            </a:r>
            <a:r>
              <a:rPr lang="it-IT" sz="1600" i="1" dirty="0">
                <a:latin typeface="Times New Roman"/>
                <a:cs typeface="Times New Roman"/>
              </a:rPr>
              <a:t>Solid-State Electron</a:t>
            </a:r>
            <a:r>
              <a:rPr lang="it-IT" sz="1600" dirty="0" smtClean="0">
                <a:latin typeface="Times New Roman"/>
                <a:cs typeface="Times New Roman"/>
              </a:rPr>
              <a:t>. </a:t>
            </a:r>
            <a:r>
              <a:rPr lang="it-IT" sz="1600" b="1" dirty="0" smtClean="0">
                <a:latin typeface="Times New Roman"/>
                <a:cs typeface="Times New Roman"/>
              </a:rPr>
              <a:t>91</a:t>
            </a:r>
            <a:r>
              <a:rPr lang="it-IT" sz="1600" dirty="0" smtClean="0">
                <a:latin typeface="Times New Roman"/>
                <a:cs typeface="Times New Roman"/>
              </a:rPr>
              <a:t>, 74</a:t>
            </a:r>
            <a:r>
              <a:rPr lang="it-IT" sz="1600" dirty="0">
                <a:latin typeface="Times New Roman"/>
                <a:cs typeface="Times New Roman"/>
              </a:rPr>
              <a:t>–</a:t>
            </a:r>
            <a:r>
              <a:rPr lang="it-IT" sz="1600" dirty="0" smtClean="0">
                <a:latin typeface="Times New Roman"/>
                <a:cs typeface="Times New Roman"/>
              </a:rPr>
              <a:t>77 (2014)</a:t>
            </a:r>
            <a:endParaRPr lang="it-IT" sz="1600" dirty="0">
              <a:latin typeface="Times New Roman"/>
              <a:cs typeface="Times New Roman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6471" y="6472607"/>
            <a:ext cx="5478629" cy="33855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J. </a:t>
            </a:r>
            <a:r>
              <a:rPr lang="en-US" sz="1600" dirty="0" err="1">
                <a:latin typeface="Times New Roman"/>
                <a:cs typeface="Times New Roman"/>
              </a:rPr>
              <a:t>Aumentado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i="1" dirty="0">
                <a:latin typeface="Times New Roman"/>
                <a:cs typeface="Times New Roman"/>
              </a:rPr>
              <a:t>IEEE MICROWAVE magazine </a:t>
            </a:r>
            <a:r>
              <a:rPr lang="en-US" sz="1600" dirty="0">
                <a:latin typeface="Times New Roman"/>
                <a:cs typeface="Times New Roman"/>
              </a:rPr>
              <a:t>1527-3342 (2020)</a:t>
            </a:r>
          </a:p>
        </p:txBody>
      </p:sp>
    </p:spTree>
    <p:extLst>
      <p:ext uri="{BB962C8B-B14F-4D97-AF65-F5344CB8AC3E}">
        <p14:creationId xmlns:p14="http://schemas.microsoft.com/office/powerpoint/2010/main" val="6700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20" grpId="0"/>
      <p:bldP spid="21" grpId="0" animBg="1"/>
      <p:bldP spid="22" grpId="0" animBg="1"/>
      <p:bldP spid="23" grpId="0"/>
      <p:bldP spid="24" grpId="0"/>
      <p:bldP spid="25" grpId="0" animBg="1"/>
      <p:bldP spid="26" grpId="0"/>
      <p:bldP spid="27" grpId="0" animBg="1"/>
      <p:bldP spid="18" grpId="0"/>
      <p:bldP spid="28" grpId="0"/>
      <p:bldP spid="29" grpId="0" animBg="1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271" y="0"/>
              <a:ext cx="4135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Josephson Traveling Wave Parametric Amplifiers (JTWPA)</a:t>
              </a:r>
              <a:endParaRPr lang="en-GB" altLang="ja-JP" sz="2800" b="1" kern="0" dirty="0">
                <a:solidFill>
                  <a:srgbClr val="333399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37444" y="1368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23BE03F-9D0E-4E33-96C4-DCD5236EFAEF}"/>
              </a:ext>
            </a:extLst>
          </p:cNvPr>
          <p:cNvSpPr txBox="1"/>
          <p:nvPr/>
        </p:nvSpPr>
        <p:spPr>
          <a:xfrm>
            <a:off x="144626" y="867768"/>
            <a:ext cx="11796888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Josephson Traveling Wave Parametric Amplifiers 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(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JTWPA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) has an architecture of a discrete microwave transmission line made of periodically repeated sections, including either single Josephson junctions or superconducting quantum-interference devices (SQUIDs)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2" y="2514364"/>
            <a:ext cx="5731058" cy="245616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153" y="2420306"/>
            <a:ext cx="5027965" cy="279781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723BE03F-9D0E-4E33-96C4-DCD5236EFAEF}"/>
              </a:ext>
            </a:extLst>
          </p:cNvPr>
          <p:cNvSpPr txBox="1"/>
          <p:nvPr/>
        </p:nvSpPr>
        <p:spPr>
          <a:xfrm>
            <a:off x="2" y="5514050"/>
            <a:ext cx="12191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JTWPA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employ the nonlinear dependence of the Josephson inductance </a:t>
            </a:r>
            <a:r>
              <a:rPr lang="en-US" sz="2400" i="1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L</a:t>
            </a:r>
            <a:r>
              <a:rPr lang="en-US" sz="2400" i="1" baseline="-250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J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on current I(t), enabling time variation of </a:t>
            </a:r>
            <a:r>
              <a:rPr lang="en-US" sz="2400" i="1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L</a:t>
            </a:r>
            <a:r>
              <a:rPr lang="en-US" sz="2400" i="1" baseline="-250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J</a:t>
            </a:r>
            <a:r>
              <a:rPr lang="en-US" sz="2400" i="1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(I(t))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following a pump signal at frequency </a:t>
            </a:r>
            <a:r>
              <a:rPr lang="en-GB" sz="24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en-GB" sz="2400" baseline="-25000" dirty="0" err="1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799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271" y="0"/>
              <a:ext cx="4135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Josephson Traveling Wave Parametric Amplifiers (JTWPA)</a:t>
              </a:r>
              <a:endParaRPr lang="en-GB" altLang="ja-JP" sz="2800" b="1" kern="0" dirty="0">
                <a:solidFill>
                  <a:srgbClr val="333399"/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F6E580B-7808-45F2-8056-568FA9514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0" y="1538111"/>
            <a:ext cx="4996268" cy="385577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37444" y="1368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23BE03F-9D0E-4E33-96C4-DCD5236EFAEF}"/>
              </a:ext>
            </a:extLst>
          </p:cNvPr>
          <p:cNvSpPr txBox="1"/>
          <p:nvPr/>
        </p:nvSpPr>
        <p:spPr>
          <a:xfrm>
            <a:off x="30975" y="814780"/>
            <a:ext cx="1219199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JTWPA</a:t>
            </a:r>
            <a:r>
              <a:rPr lang="en-US" sz="26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transfers power from a strong microwave tone (</a:t>
            </a:r>
            <a:r>
              <a:rPr lang="en-US" sz="2600" b="1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PUMP</a:t>
            </a:r>
            <a:r>
              <a:rPr lang="en-US" sz="26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) to a weak one (</a:t>
            </a:r>
            <a:r>
              <a:rPr lang="en-US" sz="2600" b="1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SIGNAL</a:t>
            </a:r>
            <a:r>
              <a:rPr lang="en-US" sz="26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723BE03F-9D0E-4E33-96C4-DCD5236EFAEF}"/>
              </a:ext>
            </a:extLst>
          </p:cNvPr>
          <p:cNvSpPr txBox="1"/>
          <p:nvPr/>
        </p:nvSpPr>
        <p:spPr>
          <a:xfrm>
            <a:off x="211666" y="5801969"/>
            <a:ext cx="11867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JTWPA in principle provide a larger bandwidth with respect to JPA and possibly allow a higher gain and dynamic range   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F1B7E09-B6CF-4B24-9508-EA3533FBD75D}"/>
              </a:ext>
            </a:extLst>
          </p:cNvPr>
          <p:cNvSpPr txBox="1"/>
          <p:nvPr/>
        </p:nvSpPr>
        <p:spPr>
          <a:xfrm>
            <a:off x="5142550" y="1467556"/>
            <a:ext cx="69365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A large pump tone modulates this inductance, coupling the pump (</a:t>
            </a:r>
            <a:r>
              <a:rPr lang="en-GB" sz="24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en-GB" sz="2400" baseline="-25000" dirty="0" err="1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) to a signal (</a:t>
            </a:r>
            <a:r>
              <a:rPr lang="en-GB" sz="24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en-GB" sz="2400" baseline="-25000" dirty="0" err="1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) and idler (</a:t>
            </a:r>
            <a:r>
              <a:rPr lang="en-GB" sz="24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en-GB" sz="2400" baseline="-25000" dirty="0" err="1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) tone via frequency mixing. </a:t>
            </a:r>
          </a:p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The relation between the frequencies depend on the type of nonlinearity and can be: 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281145"/>
              </p:ext>
            </p:extLst>
          </p:nvPr>
        </p:nvGraphicFramePr>
        <p:xfrm>
          <a:off x="6796396" y="3458482"/>
          <a:ext cx="2447437" cy="75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" name="Equation" r:id="rId4" imgW="863600" imgH="266700" progId="Equation.3">
                  <p:embed/>
                </p:oleObj>
              </mc:Choice>
              <mc:Fallback>
                <p:oleObj name="Equation" r:id="rId4" imgW="863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96396" y="3458482"/>
                        <a:ext cx="2447437" cy="755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021850"/>
              </p:ext>
            </p:extLst>
          </p:nvPr>
        </p:nvGraphicFramePr>
        <p:xfrm>
          <a:off x="6764866" y="4361421"/>
          <a:ext cx="223202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" name="Equation" r:id="rId6" imgW="787400" imgH="266700" progId="Equation.3">
                  <p:embed/>
                </p:oleObj>
              </mc:Choice>
              <mc:Fallback>
                <p:oleObj name="Equation" r:id="rId6" imgW="7874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64866" y="4361421"/>
                        <a:ext cx="2232025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DF1B7E09-B6CF-4B24-9508-EA3533FBD75D}"/>
              </a:ext>
            </a:extLst>
          </p:cNvPr>
          <p:cNvSpPr txBox="1"/>
          <p:nvPr/>
        </p:nvSpPr>
        <p:spPr>
          <a:xfrm>
            <a:off x="9492435" y="3611845"/>
            <a:ext cx="16227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4WM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DF1B7E09-B6CF-4B24-9508-EA3533FBD75D}"/>
              </a:ext>
            </a:extLst>
          </p:cNvPr>
          <p:cNvSpPr txBox="1"/>
          <p:nvPr/>
        </p:nvSpPr>
        <p:spPr>
          <a:xfrm>
            <a:off x="9492435" y="4522493"/>
            <a:ext cx="16227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>
                <a:solidFill>
                  <a:srgbClr val="0000FF"/>
                </a:solidFill>
                <a:latin typeface="Calibri"/>
                <a:cs typeface="Calibri"/>
              </a:rPr>
              <a:t>3WM</a:t>
            </a:r>
          </a:p>
        </p:txBody>
      </p:sp>
    </p:spTree>
    <p:extLst>
      <p:ext uri="{BB962C8B-B14F-4D97-AF65-F5344CB8AC3E}">
        <p14:creationId xmlns:p14="http://schemas.microsoft.com/office/powerpoint/2010/main" val="248629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FA84203E-2D70-472B-8613-3F850743FF1C}"/>
              </a:ext>
            </a:extLst>
          </p:cNvPr>
          <p:cNvGrpSpPr>
            <a:grpSpLocks noChangeAspect="1"/>
          </p:cNvGrpSpPr>
          <p:nvPr/>
        </p:nvGrpSpPr>
        <p:grpSpPr>
          <a:xfrm>
            <a:off x="390819" y="1142735"/>
            <a:ext cx="4729720" cy="4644000"/>
            <a:chOff x="6277950" y="1696825"/>
            <a:chExt cx="4243571" cy="4915967"/>
          </a:xfrm>
        </p:grpSpPr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xmlns="" id="{67026D86-8100-44D4-AAD3-32FC10F73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950" y="1696825"/>
              <a:ext cx="4243571" cy="4915967"/>
            </a:xfrm>
            <a:prstGeom prst="rect">
              <a:avLst/>
            </a:prstGeom>
          </p:spPr>
        </p:pic>
        <p:cxnSp>
          <p:nvCxnSpPr>
            <p:cNvPr id="9" name="Connettore curvo 20">
              <a:extLst>
                <a:ext uri="{FF2B5EF4-FFF2-40B4-BE49-F238E27FC236}">
                  <a16:creationId xmlns:a16="http://schemas.microsoft.com/office/drawing/2014/main" xmlns="" id="{A02C450A-9089-49B1-BA97-4BA0932B437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97703" y="3589370"/>
              <a:ext cx="1582613" cy="103632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ttore curvo 26">
              <a:extLst>
                <a:ext uri="{FF2B5EF4-FFF2-40B4-BE49-F238E27FC236}">
                  <a16:creationId xmlns:a16="http://schemas.microsoft.com/office/drawing/2014/main" xmlns="" id="{BD33E144-24DD-4961-832B-BB439F275DD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353044" y="3988308"/>
              <a:ext cx="1277112" cy="158496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Connettore curvo 30">
              <a:extLst>
                <a:ext uri="{FF2B5EF4-FFF2-40B4-BE49-F238E27FC236}">
                  <a16:creationId xmlns:a16="http://schemas.microsoft.com/office/drawing/2014/main" xmlns="" id="{303A5209-C834-4279-AE9D-325B30ADFF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280138" y="3442004"/>
              <a:ext cx="554045" cy="30248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Connettore curvo 34">
              <a:extLst>
                <a:ext uri="{FF2B5EF4-FFF2-40B4-BE49-F238E27FC236}">
                  <a16:creationId xmlns:a16="http://schemas.microsoft.com/office/drawing/2014/main" xmlns="" id="{35CB2F07-0F45-4527-A910-55C0E4C2402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12868" y="2779783"/>
              <a:ext cx="1644293" cy="42671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Connettore curvo 37">
              <a:extLst>
                <a:ext uri="{FF2B5EF4-FFF2-40B4-BE49-F238E27FC236}">
                  <a16:creationId xmlns:a16="http://schemas.microsoft.com/office/drawing/2014/main" xmlns="" id="{7DDB340E-7C1C-4A9F-8213-A9B85DC79F0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6786" y="2607039"/>
              <a:ext cx="1290377" cy="477539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ttore curvo 41">
              <a:extLst>
                <a:ext uri="{FF2B5EF4-FFF2-40B4-BE49-F238E27FC236}">
                  <a16:creationId xmlns:a16="http://schemas.microsoft.com/office/drawing/2014/main" xmlns="" id="{B38B379D-A1C0-4E46-8336-DAF8A44E17E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290560" y="2263372"/>
              <a:ext cx="701042" cy="444762"/>
            </a:xfrm>
            <a:prstGeom prst="curvedConnector3">
              <a:avLst>
                <a:gd name="adj1" fmla="val -913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onnettore curvo 48">
              <a:extLst>
                <a:ext uri="{FF2B5EF4-FFF2-40B4-BE49-F238E27FC236}">
                  <a16:creationId xmlns:a16="http://schemas.microsoft.com/office/drawing/2014/main" xmlns="" id="{CC3E0D9A-5DF1-4115-956F-389D2C84D2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211312" y="2526256"/>
              <a:ext cx="429771" cy="29160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6" name="Picture 4" descr="INFN">
            <a:extLst>
              <a:ext uri="{FF2B5EF4-FFF2-40B4-BE49-F238E27FC236}">
                <a16:creationId xmlns:a16="http://schemas.microsoft.com/office/drawing/2014/main" xmlns="" id="{8E196F4C-C982-4EC8-BBFC-F9669C46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" y="5857419"/>
            <a:ext cx="6453406" cy="99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0" y="83542"/>
            <a:ext cx="12191999" cy="523875"/>
            <a:chOff x="1002" y="0"/>
            <a:chExt cx="4640" cy="330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3177" y="0"/>
              <a:ext cx="2267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altLang="ja-JP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The DARTWARS Collaboration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7B1A7EE5-5E5E-4960-A697-BA29FB1EC6AF}"/>
              </a:ext>
            </a:extLst>
          </p:cNvPr>
          <p:cNvSpPr txBox="1"/>
          <p:nvPr/>
        </p:nvSpPr>
        <p:spPr>
          <a:xfrm>
            <a:off x="5372629" y="2527929"/>
            <a:ext cx="684390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Calibri"/>
                <a:cs typeface="Calibri"/>
              </a:rPr>
              <a:t>University of Salerno, Department of </a:t>
            </a:r>
            <a:r>
              <a:rPr lang="it-IT" sz="1400" dirty="0" err="1">
                <a:latin typeface="Calibri"/>
                <a:cs typeface="Calibri"/>
              </a:rPr>
              <a:t>Physics</a:t>
            </a:r>
            <a:r>
              <a:rPr lang="it-IT" sz="1400" dirty="0">
                <a:latin typeface="Calibri"/>
                <a:cs typeface="Calibri"/>
              </a:rPr>
              <a:t>, Fisciano, Salerno,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r>
              <a:rPr lang="it-IT" sz="1400" dirty="0">
                <a:latin typeface="Calibri"/>
                <a:cs typeface="Calibri"/>
              </a:rPr>
              <a:t> </a:t>
            </a:r>
          </a:p>
          <a:p>
            <a:r>
              <a:rPr lang="it-IT" sz="1400" dirty="0">
                <a:latin typeface="Calibri"/>
                <a:cs typeface="Calibri"/>
              </a:rPr>
              <a:t>INFN - Napoli, Salerno </a:t>
            </a:r>
            <a:r>
              <a:rPr lang="it-IT" sz="1400" dirty="0" err="1">
                <a:latin typeface="Calibri"/>
                <a:cs typeface="Calibri"/>
              </a:rPr>
              <a:t>group</a:t>
            </a:r>
            <a:r>
              <a:rPr lang="it-IT" sz="1400" dirty="0">
                <a:latin typeface="Calibri"/>
                <a:cs typeface="Calibri"/>
              </a:rPr>
              <a:t>, Fisciano, Salerno,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University of Milano Bicocca, Department of </a:t>
            </a:r>
            <a:r>
              <a:rPr lang="it-IT" sz="1400" dirty="0" err="1">
                <a:latin typeface="Calibri"/>
                <a:cs typeface="Calibri"/>
              </a:rPr>
              <a:t>Physics</a:t>
            </a:r>
            <a:r>
              <a:rPr lang="it-IT" sz="1400" dirty="0">
                <a:latin typeface="Calibri"/>
                <a:cs typeface="Calibri"/>
              </a:rPr>
              <a:t>, Milan,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INFN - Milano Bicocca, Milan,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University of Salento, Department of </a:t>
            </a:r>
            <a:r>
              <a:rPr lang="it-IT" sz="1400" dirty="0" err="1">
                <a:latin typeface="Calibri"/>
                <a:cs typeface="Calibri"/>
              </a:rPr>
              <a:t>Physics</a:t>
            </a:r>
            <a:r>
              <a:rPr lang="it-IT" sz="1400" dirty="0">
                <a:latin typeface="Calibri"/>
                <a:cs typeface="Calibri"/>
              </a:rPr>
              <a:t>, Lecce,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INFN Sezione di Lecce, Lecce,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INO-CNR BEC Center, Povo, Trento,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University of Trento, Department of </a:t>
            </a:r>
            <a:r>
              <a:rPr lang="it-IT" sz="1400" dirty="0" err="1">
                <a:latin typeface="Calibri"/>
                <a:cs typeface="Calibri"/>
              </a:rPr>
              <a:t>Physics</a:t>
            </a:r>
            <a:r>
              <a:rPr lang="it-IT" sz="1400" dirty="0">
                <a:latin typeface="Calibri"/>
                <a:cs typeface="Calibri"/>
              </a:rPr>
              <a:t>, Povo, Trento,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INFN - Trento Institute for </a:t>
            </a:r>
            <a:r>
              <a:rPr lang="it-IT" sz="1400" dirty="0" err="1">
                <a:latin typeface="Calibri"/>
                <a:cs typeface="Calibri"/>
              </a:rPr>
              <a:t>Fundamental</a:t>
            </a:r>
            <a:r>
              <a:rPr lang="it-IT" sz="1400" dirty="0">
                <a:latin typeface="Calibri"/>
                <a:cs typeface="Calibri"/>
              </a:rPr>
              <a:t> </a:t>
            </a:r>
            <a:r>
              <a:rPr lang="it-IT" sz="1400" dirty="0" err="1">
                <a:latin typeface="Calibri"/>
                <a:cs typeface="Calibri"/>
              </a:rPr>
              <a:t>Physics</a:t>
            </a:r>
            <a:r>
              <a:rPr lang="it-IT" sz="1400" dirty="0">
                <a:latin typeface="Calibri"/>
                <a:cs typeface="Calibri"/>
              </a:rPr>
              <a:t> and Applications, Povo, Trento,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Fondazione Bruno Kessler, Povo, Trento,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INFN - Laboratori Nazionali di Frascati, Frascati, Rome,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 err="1">
                <a:latin typeface="Calibri"/>
                <a:cs typeface="Calibri"/>
              </a:rPr>
              <a:t>INRiM</a:t>
            </a:r>
            <a:r>
              <a:rPr lang="it-IT" sz="1400" dirty="0">
                <a:latin typeface="Calibri"/>
                <a:cs typeface="Calibri"/>
              </a:rPr>
              <a:t> - Istituto Nazionale di Ricerca Metrologica, Turin,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IFN-CNR, Povo, Trento,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 err="1">
                <a:latin typeface="Calibri"/>
                <a:cs typeface="Calibri"/>
              </a:rPr>
              <a:t>Polytechnic</a:t>
            </a:r>
            <a:r>
              <a:rPr lang="it-IT" sz="1400" dirty="0">
                <a:latin typeface="Calibri"/>
                <a:cs typeface="Calibri"/>
              </a:rPr>
              <a:t> University of Turin, </a:t>
            </a:r>
            <a:r>
              <a:rPr lang="it-IT" sz="1400" dirty="0" err="1">
                <a:latin typeface="Calibri"/>
                <a:cs typeface="Calibri"/>
              </a:rPr>
              <a:t>Turin</a:t>
            </a:r>
            <a:r>
              <a:rPr lang="it-IT" sz="1400" dirty="0">
                <a:latin typeface="Calibri"/>
                <a:cs typeface="Calibri"/>
              </a:rPr>
              <a:t>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University of Sannio, Department of Science and Technology, Benevento </a:t>
            </a:r>
          </a:p>
          <a:p>
            <a:r>
              <a:rPr lang="it-IT" sz="1400" dirty="0">
                <a:latin typeface="Calibri"/>
                <a:cs typeface="Calibri"/>
              </a:rPr>
              <a:t>University of Sannio, Department of Engineering, Benevento,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endParaRPr lang="it-IT" sz="1400" dirty="0">
              <a:latin typeface="Calibri"/>
              <a:cs typeface="Calibri"/>
            </a:endParaRPr>
          </a:p>
          <a:p>
            <a:r>
              <a:rPr lang="it-IT" sz="1400" dirty="0">
                <a:latin typeface="Calibri"/>
                <a:cs typeface="Calibri"/>
              </a:rPr>
              <a:t>INFN - Torino, </a:t>
            </a:r>
            <a:r>
              <a:rPr lang="it-IT" sz="1400" dirty="0" err="1">
                <a:latin typeface="Calibri"/>
                <a:cs typeface="Calibri"/>
              </a:rPr>
              <a:t>Turin</a:t>
            </a:r>
            <a:r>
              <a:rPr lang="it-IT" sz="1400" dirty="0">
                <a:latin typeface="Calibri"/>
                <a:cs typeface="Calibri"/>
              </a:rPr>
              <a:t>, </a:t>
            </a:r>
            <a:r>
              <a:rPr lang="it-IT" sz="1400" dirty="0" err="1">
                <a:latin typeface="Calibri"/>
                <a:cs typeface="Calibri"/>
              </a:rPr>
              <a:t>Italy</a:t>
            </a:r>
            <a:r>
              <a:rPr lang="it-IT" sz="1400" dirty="0">
                <a:latin typeface="Calibri"/>
                <a:cs typeface="Calibri"/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234400" y="2122009"/>
            <a:ext cx="25907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3366FF"/>
                </a:solidFill>
                <a:latin typeface="Calibri"/>
                <a:cs typeface="Calibri"/>
              </a:rPr>
              <a:t>Involved Institutions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0449424F-1095-4145-AD3E-71F68A991800}"/>
              </a:ext>
            </a:extLst>
          </p:cNvPr>
          <p:cNvSpPr/>
          <p:nvPr/>
        </p:nvSpPr>
        <p:spPr>
          <a:xfrm>
            <a:off x="1870219" y="584925"/>
            <a:ext cx="8374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GB" sz="2800" dirty="0" smtClean="0">
                <a:solidFill>
                  <a:srgbClr val="FF0000"/>
                </a:solidFill>
                <a:latin typeface="Calibri"/>
                <a:cs typeface="Calibri"/>
              </a:rPr>
              <a:t>etector </a:t>
            </a:r>
            <a:r>
              <a:rPr lang="en-GB" sz="2800" b="1" dirty="0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GB" sz="2800" dirty="0" smtClean="0">
                <a:solidFill>
                  <a:srgbClr val="FF0000"/>
                </a:solidFill>
                <a:latin typeface="Calibri"/>
                <a:cs typeface="Calibri"/>
              </a:rPr>
              <a:t>rray </a:t>
            </a:r>
            <a:r>
              <a:rPr lang="en-GB" sz="2800" b="1" dirty="0" smtClean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GB" sz="2800" dirty="0" smtClean="0">
                <a:solidFill>
                  <a:srgbClr val="FF0000"/>
                </a:solidFill>
                <a:latin typeface="Calibri"/>
                <a:cs typeface="Calibri"/>
              </a:rPr>
              <a:t>eadout with </a:t>
            </a:r>
            <a:r>
              <a:rPr lang="en-GB" sz="2800" b="1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GB" sz="2800" dirty="0" smtClean="0">
                <a:solidFill>
                  <a:srgbClr val="FF0000"/>
                </a:solidFill>
                <a:latin typeface="Calibri"/>
                <a:cs typeface="Calibri"/>
              </a:rPr>
              <a:t>raveling </a:t>
            </a:r>
            <a:r>
              <a:rPr lang="en-GB" sz="2800" b="1" dirty="0" smtClean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lang="en-GB" sz="2800" dirty="0" smtClean="0">
                <a:solidFill>
                  <a:srgbClr val="FF0000"/>
                </a:solidFill>
                <a:latin typeface="Calibri"/>
                <a:cs typeface="Calibri"/>
              </a:rPr>
              <a:t>ave </a:t>
            </a:r>
            <a:r>
              <a:rPr lang="en-GB" sz="2800" b="1" dirty="0" err="1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GB" sz="2800" dirty="0" err="1" smtClean="0">
                <a:solidFill>
                  <a:srgbClr val="FF0000"/>
                </a:solidFill>
                <a:latin typeface="Calibri"/>
                <a:cs typeface="Calibri"/>
              </a:rPr>
              <a:t>mplifie</a:t>
            </a:r>
            <a:r>
              <a:rPr lang="en-GB" sz="2800" b="1" dirty="0" err="1" smtClean="0">
                <a:solidFill>
                  <a:srgbClr val="FF0000"/>
                </a:solidFill>
                <a:latin typeface="Calibri"/>
                <a:cs typeface="Calibri"/>
              </a:rPr>
              <a:t>RS</a:t>
            </a:r>
            <a:endParaRPr lang="en-GB" sz="2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863D325-1EF9-434C-B4EC-CA5CF69EEF62}"/>
              </a:ext>
            </a:extLst>
          </p:cNvPr>
          <p:cNvSpPr/>
          <p:nvPr/>
        </p:nvSpPr>
        <p:spPr>
          <a:xfrm>
            <a:off x="5371382" y="1119204"/>
            <a:ext cx="6609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evelopment of wideband superconducting amplifiers with noise at the quantum limit and the implementation of a quantum-limited read-out in different types of superconducting detectors and </a:t>
            </a:r>
            <a:r>
              <a:rPr lang="en-GB" b="1" dirty="0" err="1" smtClean="0">
                <a:solidFill>
                  <a:srgbClr val="0000FF"/>
                </a:solidFill>
                <a:latin typeface="Calibri"/>
                <a:cs typeface="Calibri"/>
              </a:rPr>
              <a:t>qubit</a:t>
            </a:r>
            <a:endParaRPr lang="en-GB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09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735" y="0"/>
              <a:ext cx="1671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initial design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37444" y="1368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23BE03F-9D0E-4E33-96C4-DCD5236EFAEF}"/>
              </a:ext>
            </a:extLst>
          </p:cNvPr>
          <p:cNvSpPr txBox="1"/>
          <p:nvPr/>
        </p:nvSpPr>
        <p:spPr>
          <a:xfrm>
            <a:off x="1" y="710193"/>
            <a:ext cx="121919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u"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JTWPA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is a two-port superconducting device consisting in a coplanar waveguide in which is embedded a repetition of hundreds of elementary cells</a:t>
            </a:r>
          </a:p>
          <a:p>
            <a:pPr marL="342900" indent="-342900" algn="just">
              <a:buFont typeface="Wingdings" charset="2"/>
              <a:buChar char="u"/>
            </a:pP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One unit cell consists of RF-Superconducting Quantum Interference Device (RF-SQUID) coupled to ground through </a:t>
            </a:r>
            <a:r>
              <a:rPr lang="en-US" sz="2400" i="1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C</a:t>
            </a:r>
            <a:r>
              <a:rPr lang="en-US" sz="2400" i="1" baseline="-250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g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. </a:t>
            </a:r>
          </a:p>
          <a:p>
            <a:pPr marL="342900" indent="-342900" algn="just">
              <a:buFont typeface="Wingdings" charset="2"/>
              <a:buChar char="u"/>
            </a:pP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Each RF-SQUID consists in a superconducting loop containing a geometrical inductor </a:t>
            </a:r>
            <a:r>
              <a:rPr lang="en-US" sz="2400" i="1" dirty="0" err="1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L</a:t>
            </a:r>
            <a:r>
              <a:rPr lang="en-US" sz="2400" i="1" baseline="-25000" dirty="0" err="1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g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and Josephson junction (JJ) characterized by an intrinsic inductance </a:t>
            </a:r>
            <a:r>
              <a:rPr lang="en-US" sz="2400" i="1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L</a:t>
            </a:r>
            <a:r>
              <a:rPr lang="en-US" sz="2400" i="1" baseline="-250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J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, an intrinsic capacitance </a:t>
            </a:r>
            <a:r>
              <a:rPr lang="en-US" sz="2400" i="1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C</a:t>
            </a:r>
            <a:r>
              <a:rPr lang="en-US" sz="2400" i="1" baseline="-250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J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and an intrinsic resistance </a:t>
            </a:r>
            <a:r>
              <a:rPr lang="en-US" sz="2400" i="1" dirty="0" err="1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R</a:t>
            </a:r>
            <a:r>
              <a:rPr lang="en-US" sz="2400" i="1" baseline="-25000" dirty="0" err="1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j</a:t>
            </a:r>
            <a:r>
              <a:rPr lang="en-US" sz="2400" dirty="0">
                <a:solidFill>
                  <a:srgbClr val="0000FF"/>
                </a:solidFill>
                <a:latin typeface="Calibri"/>
                <a:ea typeface="Times New Roman" panose="02020603050405020304" pitchFamily="18" charset="0"/>
                <a:cs typeface="Calibri"/>
              </a:rPr>
              <a:t> (assumed very large at the operating temperature and therefore neglected).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15" y="3747879"/>
            <a:ext cx="6390502" cy="2396438"/>
          </a:xfrm>
          <a:prstGeom prst="rect">
            <a:avLst/>
          </a:prstGeom>
        </p:spPr>
      </p:pic>
      <p:pic>
        <p:nvPicPr>
          <p:cNvPr id="9" name="Immagine 8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xmlns="" id="{59EE31BC-C6D9-4942-9632-065517E65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2000" contrast="84000"/>
                    </a14:imgEffect>
                  </a14:imgLayer>
                </a14:imgProps>
              </a:ext>
            </a:extLst>
          </a:blip>
          <a:srcRect l="12622" t="22981" r="50712" b="26781"/>
          <a:stretch/>
        </p:blipFill>
        <p:spPr>
          <a:xfrm rot="5400000">
            <a:off x="1889400" y="3840983"/>
            <a:ext cx="262745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3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628" y="1319326"/>
            <a:ext cx="2968372" cy="958145"/>
          </a:xfrm>
          <a:prstGeom prst="rect">
            <a:avLst/>
          </a:prstGeom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284" y="0"/>
              <a:ext cx="212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samples description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23BE03F-9D0E-4E33-96C4-DCD5236EFAEF}"/>
              </a:ext>
            </a:extLst>
          </p:cNvPr>
          <p:cNvSpPr txBox="1"/>
          <p:nvPr/>
        </p:nvSpPr>
        <p:spPr>
          <a:xfrm>
            <a:off x="1" y="654191"/>
            <a:ext cx="12191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Design and production by the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Istituto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Nazionale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 di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Ricerca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Metrologica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INRiM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, Turin, Italy)</a:t>
            </a:r>
            <a:endParaRPr lang="en-US" sz="2400" dirty="0">
              <a:solidFill>
                <a:srgbClr val="0000FF"/>
              </a:solidFill>
              <a:latin typeface="Calibri"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988" y="1323829"/>
            <a:ext cx="589737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Repetition of N = 990 elementary cells </a:t>
            </a:r>
          </a:p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Cell size a = 63  </a:t>
            </a:r>
            <a:r>
              <a:rPr lang="en-US" sz="2400" dirty="0" err="1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μ</a:t>
            </a:r>
            <a:r>
              <a:rPr lang="en-US" sz="2400" dirty="0" err="1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, </a:t>
            </a:r>
          </a:p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Total length l = a · N ≈ 6.25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cm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05" y="2397372"/>
            <a:ext cx="5798521" cy="39239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56392" y="2814442"/>
            <a:ext cx="5519661" cy="769441"/>
          </a:xfrm>
          <a:prstGeom prst="rect">
            <a:avLst/>
          </a:prstGeom>
          <a:ln w="38100" cmpd="sng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Calibri"/>
                <a:cs typeface="Calibri"/>
              </a:rPr>
              <a:t>To make this device as compact as possible the coplanar waveguide is folded in 15 segments</a:t>
            </a:r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4988" y="3742728"/>
            <a:ext cx="62952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i="1" dirty="0" err="1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lang="en-GB" sz="2400" i="1" baseline="-25000" dirty="0" err="1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 has been engineered in the form of a bi-dimensional meander inductor</a:t>
            </a:r>
          </a:p>
          <a:p>
            <a:pPr algn="just"/>
            <a:endParaRPr lang="en-GB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Ground capacitance </a:t>
            </a:r>
            <a:r>
              <a:rPr lang="en-GB" sz="2400" i="1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lang="en-GB" sz="2400" i="1" baseline="-25000"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 has been divided in two </a:t>
            </a:r>
            <a:r>
              <a:rPr lang="en-GB" sz="2400" dirty="0" err="1">
                <a:solidFill>
                  <a:srgbClr val="0000FF"/>
                </a:solidFill>
                <a:latin typeface="Calibri"/>
                <a:cs typeface="Calibri"/>
              </a:rPr>
              <a:t>interdigitate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 capacitors </a:t>
            </a:r>
            <a:r>
              <a:rPr lang="en-GB" sz="2400" i="1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lang="en-GB" sz="2400" i="1" baseline="-25000"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lang="en-GB" sz="2400" i="1" dirty="0" smtClean="0">
                <a:solidFill>
                  <a:srgbClr val="0000FF"/>
                </a:solidFill>
                <a:latin typeface="Calibri"/>
                <a:cs typeface="Calibri"/>
              </a:rPr>
              <a:t>/2</a:t>
            </a:r>
            <a:endParaRPr lang="en-GB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endParaRPr lang="en-GB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An array of 8 preliminary characterization units (PCU) is present on both sides of the chip</a:t>
            </a:r>
          </a:p>
        </p:txBody>
      </p:sp>
    </p:spTree>
    <p:extLst>
      <p:ext uri="{BB962C8B-B14F-4D97-AF65-F5344CB8AC3E}">
        <p14:creationId xmlns:p14="http://schemas.microsoft.com/office/powerpoint/2010/main" val="357282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3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2833" y="0"/>
              <a:ext cx="2573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sample fabrication process</a:t>
              </a:r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29" y="3355108"/>
            <a:ext cx="9244184" cy="28799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332" y="6174772"/>
            <a:ext cx="2116667" cy="68322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681195"/>
            <a:ext cx="1219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Substrate: p-doped, 100 oriented, Si/SiO2(300nm)</a:t>
            </a:r>
          </a:p>
          <a:p>
            <a:pPr algn="just"/>
            <a:endParaRPr lang="en-GB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The geometry is defined by a single-step Electron Beam Lithography (EBL) process. </a:t>
            </a:r>
          </a:p>
          <a:p>
            <a:pPr algn="just"/>
            <a:endParaRPr lang="en-GB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just"/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JJs: Al(30 nm)/Al-Ox/Al(80 nm) deposited by a ultra-low pressure electron beam evaporator, equipped with a </a:t>
            </a:r>
            <a:r>
              <a:rPr lang="en-GB" sz="2400" dirty="0" err="1">
                <a:solidFill>
                  <a:srgbClr val="0000FF"/>
                </a:solidFill>
                <a:latin typeface="Calibri"/>
                <a:cs typeface="Calibri"/>
              </a:rPr>
              <a:t>tiltable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GB" sz="2400" dirty="0" smtClean="0">
                <a:solidFill>
                  <a:srgbClr val="0000FF"/>
                </a:solidFill>
                <a:latin typeface="Calibri"/>
                <a:cs typeface="Calibri"/>
              </a:rPr>
              <a:t>sample holder 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</a:rPr>
              <a:t>that ensure the possibility to create exploiting the Niemeyer-Dolan technique.</a:t>
            </a:r>
          </a:p>
        </p:txBody>
      </p:sp>
    </p:spTree>
    <p:extLst>
      <p:ext uri="{BB962C8B-B14F-4D97-AF65-F5344CB8AC3E}">
        <p14:creationId xmlns:p14="http://schemas.microsoft.com/office/powerpoint/2010/main" val="382934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18416</TotalTime>
  <Words>1863</Words>
  <Application>Microsoft Macintosh PowerPoint</Application>
  <PresentationFormat>Personalizzato</PresentationFormat>
  <Paragraphs>238</Paragraphs>
  <Slides>26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8" baseType="lpstr">
      <vt:lpstr>Tema di Office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Veronica Granata</dc:creator>
  <cp:keywords/>
  <dc:description/>
  <cp:lastModifiedBy>Veronica Granata</cp:lastModifiedBy>
  <cp:revision>231</cp:revision>
  <dcterms:created xsi:type="dcterms:W3CDTF">2022-05-24T13:09:05Z</dcterms:created>
  <dcterms:modified xsi:type="dcterms:W3CDTF">2022-10-03T13:46:44Z</dcterms:modified>
  <cp:category/>
</cp:coreProperties>
</file>