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69" r:id="rId21"/>
    <p:sldId id="270" r:id="rId22"/>
    <p:sldId id="271" r:id="rId23"/>
    <p:sldId id="272" r:id="rId24"/>
    <p:sldId id="285" r:id="rId25"/>
    <p:sldId id="282" r:id="rId26"/>
    <p:sldId id="273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5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ichele\INFN\CSN2\Resoconto_Finale_CSN2P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Persone in GR2-Pg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'Persone (2)'!$T$1</c:f>
              <c:strCache>
                <c:ptCount val="1"/>
                <c:pt idx="0">
                  <c:v>Astroparticle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'Persone (2)'!$S$2:$S$9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'Persone (2)'!$T$2:$T$9</c:f>
              <c:numCache>
                <c:formatCode>General</c:formatCode>
                <c:ptCount val="8"/>
                <c:pt idx="0">
                  <c:v>34</c:v>
                </c:pt>
                <c:pt idx="1">
                  <c:v>46</c:v>
                </c:pt>
                <c:pt idx="2">
                  <c:v>43</c:v>
                </c:pt>
                <c:pt idx="3">
                  <c:v>43</c:v>
                </c:pt>
                <c:pt idx="4">
                  <c:v>52</c:v>
                </c:pt>
                <c:pt idx="5">
                  <c:v>42</c:v>
                </c:pt>
                <c:pt idx="6">
                  <c:v>39</c:v>
                </c:pt>
                <c:pt idx="7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C3-47E6-8C31-9A7921643CFB}"/>
            </c:ext>
          </c:extLst>
        </c:ser>
        <c:ser>
          <c:idx val="1"/>
          <c:order val="1"/>
          <c:tx>
            <c:strRef>
              <c:f>'Persone (2)'!$U$1</c:f>
              <c:strCache>
                <c:ptCount val="1"/>
                <c:pt idx="0">
                  <c:v>GW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'Persone (2)'!$S$2:$S$9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'Persone (2)'!$U$2:$U$9</c:f>
              <c:numCache>
                <c:formatCode>General</c:formatCode>
                <c:ptCount val="8"/>
                <c:pt idx="0">
                  <c:v>12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16</c:v>
                </c:pt>
                <c:pt idx="5">
                  <c:v>16</c:v>
                </c:pt>
                <c:pt idx="6">
                  <c:v>17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C3-47E6-8C31-9A7921643CFB}"/>
            </c:ext>
          </c:extLst>
        </c:ser>
        <c:ser>
          <c:idx val="2"/>
          <c:order val="2"/>
          <c:tx>
            <c:strRef>
              <c:f>'Persone (2)'!$V$1</c:f>
              <c:strCache>
                <c:ptCount val="1"/>
                <c:pt idx="0">
                  <c:v>DM, FP and Neutrino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'Persone (2)'!$S$2:$S$9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'Persone (2)'!$V$2:$V$9</c:f>
              <c:numCache>
                <c:formatCode>General</c:formatCode>
                <c:ptCount val="8"/>
                <c:pt idx="0">
                  <c:v>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16</c:v>
                </c:pt>
                <c:pt idx="5">
                  <c:v>15</c:v>
                </c:pt>
                <c:pt idx="6">
                  <c:v>12</c:v>
                </c:pt>
                <c:pt idx="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C3-47E6-8C31-9A7921643C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9174367"/>
        <c:axId val="1819176447"/>
      </c:areaChart>
      <c:catAx>
        <c:axId val="18191743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9176447"/>
        <c:crosses val="autoZero"/>
        <c:auto val="1"/>
        <c:lblAlgn val="ctr"/>
        <c:lblOffset val="100"/>
        <c:noMultiLvlLbl val="0"/>
      </c:catAx>
      <c:valAx>
        <c:axId val="181917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91743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DAD64-27AE-485D-88E5-9EFB76C84139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04F87-6026-4074-B7AB-9A07E12EB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85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33DF2-6A5E-F564-9BD7-FE1032A03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EC1A76-01DB-B839-7618-DD02728AD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E62F29-B733-B6D3-1ADE-29E309B13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D307-16AB-4FEE-A575-BA544DC8FAB5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09054C-F067-2FCC-3A10-6CBB6892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87C232-11B3-5E3E-7719-CF5DA3A8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40A03-4FCB-467E-7BDC-EACCE52A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9C0119-E385-1CC0-665C-90F7C62A0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DC0562-45C0-5266-B8C6-E38C4A42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2DA53-A94D-4856-BAB9-3DA3124BFE02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623015-C759-A74C-2736-49811403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0A616F-4E7E-ECE4-4AC7-7D47B675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86729BE-D5A5-9E97-146F-85E4C6F70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34DEC2-FA35-7D2F-ACAD-344B19E97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920C17-48BE-1C79-0D07-5014B9201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7173-3E49-49E9-B6F1-DAD1F4FD2190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EA648C-8FC2-50CC-B837-56608BF6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EC6CC5-FD86-D78D-9351-C4563C03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1248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AF546-6239-14A0-D244-E0D618CE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EACF81-4889-2F87-4934-AA4C58A5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E5A029-08AB-DA04-9F18-95F9C7253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C663D-93B9-44E7-A0CC-C03D4EB75A71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2E587B-99B0-85EB-1563-7F55849C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A31FF-6685-5EC9-A419-0E2B8572D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7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AF8BC-E426-9230-52A0-62A4A90F8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8F5DE0-F274-6C8F-4C84-57FAC617A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C4AC15-4C4D-EE43-ADF3-C9A99F949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4127E-CE62-4CB5-8D57-69EAED22E207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2B4094-1EF2-F69F-7056-63FDA2ED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A2B483-D078-F182-2D74-17BD5125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2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39B44-BABD-8CFB-61BA-17E12493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AE923-6AFC-9BAF-FB4D-189DEEF5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577BF0-97EC-210F-2765-72205B0E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4C04F6-171E-C438-8DE5-0064CA8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C79F-65FB-427F-8FF0-23BAE301F053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69D827-4BA4-D7E4-8E35-903EBBB9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D02896-6660-ACBA-0805-13CB62E6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9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0033A5-45AD-F38B-2179-9E3C855D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D73CA5-1472-D95C-FB0D-E6A69F2DE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86D581-3B04-51D1-1B56-DF78093AB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C4960C-160B-2F89-A5E4-06D3346DB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773B31-7529-144B-3EB4-A9674EE526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A21CF20-AB37-80F6-1E45-85994605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F292-3DEF-4D89-9498-63EAFABA95E4}" type="datetime1">
              <a:rPr lang="en-US" smtClean="0"/>
              <a:t>5/13/2022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82E163-DE04-42DD-E971-94D2099A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3AE129A-7BBC-F974-07BF-DBAF2CC6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3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916096-EC89-6C33-CDD3-FF6F22C43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E304DD-E1F8-5E63-FF1A-39DA5C97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3F9D-27E9-44EB-A068-5BEBBFA89B17}" type="datetime1">
              <a:rPr lang="en-US" smtClean="0"/>
              <a:t>5/13/2022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596420-1B19-D430-F4BC-0573B7B9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2CE8D9-3F37-78A9-C43F-C883A471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0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0624B1-6CE1-B466-16AC-98B76536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48EC-0B8B-4E97-9A54-75B3F121049A}" type="datetime1">
              <a:rPr lang="en-US" smtClean="0"/>
              <a:t>5/13/2022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2006383-4335-7DD2-59D7-4CBF18E8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D48D62-1E7E-28C8-16F8-C45F12471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6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CF33C0-AFF2-107B-00AA-E716FA65E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1AF71C-F847-D725-0E6E-A249676D0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9C0ECB-DF7E-A602-3828-1649C898B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3096E8-FACF-8B44-277B-7629A31B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7F332-E574-45E2-BF40-636AC9036C4C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8E6686-5754-3575-B889-D667FE16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31BC85-293C-D8A8-E0EE-AE68AFD3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1BBFEC-CF04-E861-06F6-3A6C5425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292472-159F-83EF-D7DC-CD47E2A7E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45ED13-5510-F23E-2016-64AEA2EBA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8749D3-AA1A-211A-5526-80253544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4845-B882-4F49-AEB9-C4BB65F9661E}" type="datetime1">
              <a:rPr lang="en-US" smtClean="0"/>
              <a:t>5/13/2022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F45B3C-D705-82C2-D5D9-C4DF8A97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46866D-EDC5-9AEB-89C0-7C313B3E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B327A7-96EA-B3B0-6E37-59289A66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826A6D-BCCD-46CE-4010-BDB1355F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36597E-3957-8D29-D921-049D67DF5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55F1-72F8-464E-95D8-70E4CF852F0C}" type="datetime1">
              <a:rPr lang="en-US" smtClean="0"/>
              <a:t>5/13/2022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731BD3-6868-E531-B765-AB82D3E42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8DFDBE-96AC-EEDA-17C1-AC6C5624D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E239F-EBBC-48EF-8281-D510C53B52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interni, edificio, vecchio&#10;&#10;Descrizione generata automaticamente">
            <a:extLst>
              <a:ext uri="{FF2B5EF4-FFF2-40B4-BE49-F238E27FC236}">
                <a16:creationId xmlns:a16="http://schemas.microsoft.com/office/drawing/2014/main" id="{14EC3FC7-11B6-9B0C-32FD-EE9823AC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magine 5" descr="Immagine che contiene satellite, trasporto, cielo notturno&#10;&#10;Descrizione generata automaticamente">
            <a:extLst>
              <a:ext uri="{FF2B5EF4-FFF2-40B4-BE49-F238E27FC236}">
                <a16:creationId xmlns:a16="http://schemas.microsoft.com/office/drawing/2014/main" id="{AA054F94-4FEB-9F05-F2C4-5AB5E98EF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4" name="Immagine 3" descr="Immagine che contiene motore&#10;&#10;Descrizione generata automaticamente">
            <a:extLst>
              <a:ext uri="{FF2B5EF4-FFF2-40B4-BE49-F238E27FC236}">
                <a16:creationId xmlns:a16="http://schemas.microsoft.com/office/drawing/2014/main" id="{AD68516E-001F-BCCA-81E4-64A86A01C4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9" r="-2" b="-2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magine 4" descr="Immagine che contiene interni, trasporto&#10;&#10;Descrizione generata automaticamente">
            <a:extLst>
              <a:ext uri="{FF2B5EF4-FFF2-40B4-BE49-F238E27FC236}">
                <a16:creationId xmlns:a16="http://schemas.microsoft.com/office/drawing/2014/main" id="{641642E2-B935-12B5-A287-49A69FDE2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5" r="13774" b="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E069B5C-B99D-7952-E75C-2AFAC1169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080808"/>
                </a:solidFill>
              </a:rPr>
              <a:t>Michele Punturo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19BE9F4-D6F1-39F6-801E-B697DE62D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it-IT" sz="3200">
                <a:solidFill>
                  <a:srgbClr val="080808"/>
                </a:solidFill>
              </a:rPr>
              <a:t>Gruppo 2 a Pg</a:t>
            </a:r>
            <a:endParaRPr lang="en-US" sz="3200">
              <a:solidFill>
                <a:srgbClr val="080808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6F51EE-D4E3-316A-9DA4-147088934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80" y="2207288"/>
            <a:ext cx="1099482" cy="689968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2B050C9-67BA-E4AB-D568-9BCFDE29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38322"/>
            <a:ext cx="10651671" cy="3751008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dirty="0" err="1">
                <a:latin typeface="Helvetica" pitchFamily="2" charset="0"/>
              </a:rPr>
              <a:t>Misura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Flusso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Protoni</a:t>
            </a:r>
            <a:endParaRPr lang="en-US" sz="1600" dirty="0">
              <a:latin typeface="Helvetica" pitchFamily="2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Flusso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He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del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flusso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Antiprotoni</a:t>
            </a:r>
            <a:endParaRPr lang="en-US" sz="16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B e C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Nuove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osservazioni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sui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He, C e O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Nuove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osservazioni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sui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Li, Be e B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nel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tempo di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Protoni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e He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della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variazione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temporale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                  di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elettroni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e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positroni</a:t>
            </a:r>
            <a:endParaRPr lang="en-US" sz="16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del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flusso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N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del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flusso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positroni</a:t>
            </a:r>
            <a:endParaRPr lang="en-US" sz="16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del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flusso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elettroni</a:t>
            </a:r>
            <a:endParaRPr lang="en-US" sz="1600" b="1" dirty="0">
              <a:solidFill>
                <a:srgbClr val="C00000"/>
              </a:solidFill>
              <a:latin typeface="Helvetica" pitchFamily="2" charset="0"/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Misura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dei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flussi</a:t>
            </a:r>
            <a:r>
              <a:rPr lang="en-US" sz="1600" dirty="0">
                <a:latin typeface="Helvetica" pitchFamily="2" charset="0"/>
              </a:rPr>
              <a:t>  </a:t>
            </a:r>
            <a:r>
              <a:rPr lang="en-US" sz="1600" dirty="0" err="1">
                <a:latin typeface="Helvetica" pitchFamily="2" charset="0"/>
              </a:rPr>
              <a:t>degli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isotopi</a:t>
            </a:r>
            <a:r>
              <a:rPr lang="en-US" sz="1600" dirty="0">
                <a:latin typeface="Helvetica" pitchFamily="2" charset="0"/>
              </a:rPr>
              <a:t> di He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 Ne, Mg e Si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Misura</a:t>
            </a:r>
            <a:r>
              <a:rPr lang="en-US" sz="1600" dirty="0">
                <a:latin typeface="Helvetica" pitchFamily="2" charset="0"/>
              </a:rPr>
              <a:t> del </a:t>
            </a:r>
            <a:r>
              <a:rPr lang="en-US" sz="1600" dirty="0" err="1">
                <a:latin typeface="Helvetica" pitchFamily="2" charset="0"/>
              </a:rPr>
              <a:t>flusso</a:t>
            </a:r>
            <a:r>
              <a:rPr lang="en-US" sz="1600" dirty="0">
                <a:latin typeface="Helvetica" pitchFamily="2" charset="0"/>
              </a:rPr>
              <a:t> di Fe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Misura</a:t>
            </a:r>
            <a:r>
              <a:rPr lang="en-US" sz="1600" dirty="0">
                <a:latin typeface="Helvetica" pitchFamily="2" charset="0"/>
              </a:rPr>
              <a:t> del </a:t>
            </a:r>
            <a:r>
              <a:rPr lang="en-US" sz="1600" dirty="0" err="1">
                <a:latin typeface="Helvetica" pitchFamily="2" charset="0"/>
              </a:rPr>
              <a:t>flusso</a:t>
            </a:r>
            <a:r>
              <a:rPr lang="en-US" sz="1600" dirty="0">
                <a:latin typeface="Helvetica" pitchFamily="2" charset="0"/>
              </a:rPr>
              <a:t> di F 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dei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Helvetica" pitchFamily="2" charset="0"/>
              </a:rPr>
              <a:t>flussi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 di S, Al e Ni.</a:t>
            </a:r>
          </a:p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Misura</a:t>
            </a:r>
            <a:r>
              <a:rPr lang="en-US" sz="1600" dirty="0">
                <a:latin typeface="Helvetica" pitchFamily="2" charset="0"/>
              </a:rPr>
              <a:t> del </a:t>
            </a:r>
            <a:r>
              <a:rPr lang="en-US" sz="1600" dirty="0" err="1">
                <a:latin typeface="Helvetica" pitchFamily="2" charset="0"/>
              </a:rPr>
              <a:t>flusso</a:t>
            </a:r>
            <a:r>
              <a:rPr lang="en-US" sz="1600" dirty="0">
                <a:latin typeface="Helvetica" pitchFamily="2" charset="0"/>
              </a:rPr>
              <a:t> </a:t>
            </a:r>
            <a:r>
              <a:rPr lang="en-US" sz="1600" dirty="0" err="1">
                <a:latin typeface="Helvetica" pitchFamily="2" charset="0"/>
              </a:rPr>
              <a:t>giornaliero</a:t>
            </a:r>
            <a:r>
              <a:rPr lang="en-US" sz="1600" dirty="0">
                <a:latin typeface="Helvetica" pitchFamily="2" charset="0"/>
              </a:rPr>
              <a:t> di </a:t>
            </a:r>
            <a:r>
              <a:rPr lang="en-US" sz="1600" dirty="0" err="1">
                <a:latin typeface="Helvetica" pitchFamily="2" charset="0"/>
              </a:rPr>
              <a:t>protoni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F616328-163E-774C-8532-8691DD2FC375}"/>
              </a:ext>
            </a:extLst>
          </p:cNvPr>
          <p:cNvSpPr/>
          <p:nvPr/>
        </p:nvSpPr>
        <p:spPr>
          <a:xfrm>
            <a:off x="0" y="5709"/>
            <a:ext cx="11364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Risultati di INFN-PG in AMS_2 nel periodo 2015-2022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63B6E8D-BA82-EE44-8C62-C528B3E30C49}"/>
              </a:ext>
            </a:extLst>
          </p:cNvPr>
          <p:cNvSpPr/>
          <p:nvPr/>
        </p:nvSpPr>
        <p:spPr>
          <a:xfrm>
            <a:off x="277585" y="629682"/>
            <a:ext cx="11364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/>
              <a:t>ARTICOLI DELLA COLLABORAZIONE SU PHYSICS REVIEW LETTERS </a:t>
            </a:r>
          </a:p>
          <a:p>
            <a:r>
              <a:rPr lang="it-IT" sz="2000" b="1" dirty="0"/>
              <a:t>	</a:t>
            </a:r>
            <a:r>
              <a:rPr lang="it-IT" dirty="0"/>
              <a:t>(in </a:t>
            </a:r>
            <a:r>
              <a:rPr lang="it-IT" dirty="0">
                <a:solidFill>
                  <a:srgbClr val="C00000"/>
                </a:solidFill>
              </a:rPr>
              <a:t>rosso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sono evidenziati quelli in cui c’è stato un significativo contributo da parte del gruppo di </a:t>
            </a:r>
            <a:r>
              <a:rPr lang="it-IT" dirty="0">
                <a:solidFill>
                  <a:srgbClr val="C00000"/>
                </a:solidFill>
              </a:rPr>
              <a:t>Perugia</a:t>
            </a:r>
            <a:r>
              <a:rPr lang="it-IT" dirty="0"/>
              <a:t>) </a:t>
            </a:r>
            <a:endParaRPr lang="it-IT" sz="20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CE0F7A8-CEF9-3E44-9FE1-0BCF68B5D6A2}"/>
              </a:ext>
            </a:extLst>
          </p:cNvPr>
          <p:cNvSpPr/>
          <p:nvPr/>
        </p:nvSpPr>
        <p:spPr>
          <a:xfrm>
            <a:off x="277585" y="5290084"/>
            <a:ext cx="11364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/>
              <a:t>INSTALLAZIONE CON SUCCESSO DELL’UTTPS (2020)</a:t>
            </a:r>
          </a:p>
        </p:txBody>
      </p:sp>
      <p:pic>
        <p:nvPicPr>
          <p:cNvPr id="2050" name="Picture 2" descr="Immagine">
            <a:extLst>
              <a:ext uri="{FF2B5EF4-FFF2-40B4-BE49-F238E27FC236}">
                <a16:creationId xmlns:a16="http://schemas.microsoft.com/office/drawing/2014/main" id="{331CD339-83A2-F64D-A0BA-BC710F817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39" y="3770254"/>
            <a:ext cx="4553859" cy="30396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26DDC4A-894B-5B4E-B39E-165C7594F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5189330"/>
            <a:ext cx="1683653" cy="1683653"/>
          </a:xfrm>
          <a:prstGeom prst="rect">
            <a:avLst/>
          </a:prstGeom>
        </p:spPr>
      </p:pic>
      <p:pic>
        <p:nvPicPr>
          <p:cNvPr id="20" name="Picture 8" descr="AMS-02 | The Alpha Magnetic Spectrometer Experiment">
            <a:extLst>
              <a:ext uri="{FF2B5EF4-FFF2-40B4-BE49-F238E27FC236}">
                <a16:creationId xmlns:a16="http://schemas.microsoft.com/office/drawing/2014/main" id="{56E7621B-C24C-2648-84F6-139F5F76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82" y="99172"/>
            <a:ext cx="786633" cy="10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7CB85E-7607-9E43-B7EB-BAC88A4F87BF}"/>
              </a:ext>
            </a:extLst>
          </p:cNvPr>
          <p:cNvSpPr txBox="1"/>
          <p:nvPr/>
        </p:nvSpPr>
        <p:spPr>
          <a:xfrm>
            <a:off x="8480563" y="6333617"/>
            <a:ext cx="2884123" cy="33855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Luca </a:t>
            </a:r>
            <a:r>
              <a:rPr lang="it-IT" sz="1600" i="1" dirty="0" err="1">
                <a:solidFill>
                  <a:schemeClr val="bg1"/>
                </a:solidFill>
                <a:latin typeface="Helvetica" pitchFamily="2" charset="0"/>
              </a:rPr>
              <a:t>Parmitano</a:t>
            </a:r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 con l’UTTPS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F706278-8F2E-0822-EB3B-38D3C414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HERD_DMP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Descrizione Target Scientifici/Tecnici 2015-2022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04B04D-E4DD-F46F-FD5C-29E1CB447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800" u="sng" dirty="0"/>
              <a:t>DAMPE:</a:t>
            </a:r>
          </a:p>
          <a:p>
            <a:pPr>
              <a:lnSpc>
                <a:spcPct val="80000"/>
              </a:lnSpc>
            </a:pPr>
            <a:r>
              <a:rPr lang="en-US" sz="1800" dirty="0" err="1"/>
              <a:t>lancio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err="1"/>
              <a:t>misura</a:t>
            </a:r>
            <a:r>
              <a:rPr lang="en-US" sz="1800" dirty="0"/>
              <a:t> </a:t>
            </a:r>
            <a:r>
              <a:rPr lang="en-US" sz="1800" dirty="0" err="1"/>
              <a:t>flusso</a:t>
            </a:r>
            <a:r>
              <a:rPr lang="en-US" sz="1800" dirty="0"/>
              <a:t> </a:t>
            </a:r>
            <a:r>
              <a:rPr lang="en-US" sz="1800" dirty="0" err="1"/>
              <a:t>elettroni+positroni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err="1"/>
              <a:t>misure</a:t>
            </a:r>
            <a:r>
              <a:rPr lang="en-US" sz="1800" dirty="0"/>
              <a:t> </a:t>
            </a:r>
            <a:r>
              <a:rPr lang="en-US" sz="1800" dirty="0" err="1"/>
              <a:t>flussi</a:t>
            </a:r>
            <a:r>
              <a:rPr lang="en-US" sz="1800" dirty="0"/>
              <a:t> specie </a:t>
            </a:r>
            <a:r>
              <a:rPr lang="en-US" sz="1800" dirty="0" err="1"/>
              <a:t>nucleari</a:t>
            </a:r>
            <a:r>
              <a:rPr lang="en-US" sz="1800" dirty="0"/>
              <a:t> (p, He, …)</a:t>
            </a:r>
          </a:p>
          <a:p>
            <a:pPr>
              <a:lnSpc>
                <a:spcPct val="80000"/>
              </a:lnSpc>
            </a:pPr>
            <a:r>
              <a:rPr lang="en-US" sz="1800" dirty="0" err="1"/>
              <a:t>misure</a:t>
            </a:r>
            <a:r>
              <a:rPr lang="en-US" sz="1800" dirty="0"/>
              <a:t> </a:t>
            </a:r>
            <a:r>
              <a:rPr lang="en-US" sz="1800" dirty="0" err="1"/>
              <a:t>fotoni</a:t>
            </a:r>
            <a:r>
              <a:rPr lang="en-US" sz="1800" dirty="0"/>
              <a:t> di </a:t>
            </a:r>
            <a:r>
              <a:rPr lang="en-US" sz="1800" dirty="0" err="1"/>
              <a:t>alta</a:t>
            </a:r>
            <a:r>
              <a:rPr lang="en-US" sz="1800" dirty="0"/>
              <a:t> </a:t>
            </a:r>
            <a:r>
              <a:rPr lang="en-US" sz="1800" dirty="0" err="1"/>
              <a:t>energia</a:t>
            </a: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r>
              <a:rPr lang="en-US" sz="1800" u="sng" dirty="0"/>
              <a:t>HERD:</a:t>
            </a:r>
          </a:p>
          <a:p>
            <a:pPr>
              <a:lnSpc>
                <a:spcPct val="80000"/>
              </a:lnSpc>
            </a:pPr>
            <a:r>
              <a:rPr lang="en-US" sz="1800" dirty="0" err="1"/>
              <a:t>definizione</a:t>
            </a:r>
            <a:r>
              <a:rPr lang="en-US" sz="1800" dirty="0"/>
              <a:t> del </a:t>
            </a:r>
            <a:r>
              <a:rPr lang="en-US" sz="1800" dirty="0" err="1"/>
              <a:t>caso</a:t>
            </a:r>
            <a:r>
              <a:rPr lang="en-US" sz="1800" dirty="0"/>
              <a:t> </a:t>
            </a:r>
            <a:r>
              <a:rPr lang="en-US" sz="1800" dirty="0" err="1"/>
              <a:t>scientifico</a:t>
            </a:r>
            <a:r>
              <a:rPr lang="en-US" sz="1800" dirty="0"/>
              <a:t> e </a:t>
            </a:r>
            <a:r>
              <a:rPr lang="en-US" sz="1800" dirty="0" err="1"/>
              <a:t>prestazioni</a:t>
            </a:r>
            <a:r>
              <a:rPr lang="en-US" sz="1800" dirty="0"/>
              <a:t> </a:t>
            </a:r>
            <a:r>
              <a:rPr lang="en-US" sz="1800" dirty="0" err="1"/>
              <a:t>attese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design del </a:t>
            </a:r>
            <a:r>
              <a:rPr lang="en-US" sz="1800" dirty="0" err="1"/>
              <a:t>rivelatore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err="1"/>
              <a:t>scelta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tecnologie</a:t>
            </a:r>
            <a:r>
              <a:rPr lang="en-US" sz="1800" dirty="0"/>
              <a:t> per </a:t>
            </a:r>
            <a:r>
              <a:rPr lang="en-US" sz="1800" dirty="0" err="1"/>
              <a:t>i</a:t>
            </a:r>
            <a:r>
              <a:rPr lang="en-US" sz="1800" dirty="0"/>
              <a:t> sotto-</a:t>
            </a:r>
            <a:r>
              <a:rPr lang="en-US" sz="1800" dirty="0" err="1"/>
              <a:t>rivelatori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err="1"/>
              <a:t>preparazione</a:t>
            </a:r>
            <a:r>
              <a:rPr lang="en-US" sz="1800" dirty="0"/>
              <a:t> SW di </a:t>
            </a:r>
            <a:r>
              <a:rPr lang="en-US" sz="1800" dirty="0" err="1"/>
              <a:t>esperimento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beam-test con </a:t>
            </a:r>
            <a:r>
              <a:rPr lang="en-US" sz="1800" dirty="0" err="1"/>
              <a:t>sottorivelatori</a:t>
            </a:r>
            <a:r>
              <a:rPr lang="en-US" sz="1800" dirty="0"/>
              <a:t> e con "</a:t>
            </a:r>
            <a:r>
              <a:rPr lang="en-US" sz="1800" dirty="0" err="1"/>
              <a:t>settore</a:t>
            </a:r>
            <a:r>
              <a:rPr lang="en-US" sz="1800" dirty="0"/>
              <a:t>" </a:t>
            </a:r>
            <a:r>
              <a:rPr lang="en-US" sz="1800" dirty="0" err="1"/>
              <a:t>integrato</a:t>
            </a:r>
            <a:r>
              <a:rPr lang="en-US" sz="1800" dirty="0"/>
              <a:t> con tutti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sottorivelatori</a:t>
            </a:r>
            <a:endParaRPr lang="en-US" sz="18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216400"/>
          </a:xfrm>
        </p:spPr>
        <p:txBody>
          <a:bodyPr numCol="1"/>
          <a:lstStyle/>
          <a:p>
            <a:r>
              <a:rPr lang="it-IT" sz="1600" dirty="0"/>
              <a:t>Coordinatore Locale: M. Duranti</a:t>
            </a:r>
          </a:p>
          <a:p>
            <a:r>
              <a:rPr lang="en-US" sz="1600" dirty="0" err="1"/>
              <a:t>Ricercatori</a:t>
            </a:r>
            <a:r>
              <a:rPr lang="en-US" sz="1600" dirty="0"/>
              <a:t>:</a:t>
            </a:r>
          </a:p>
          <a:p>
            <a:pPr marL="0" indent="0">
              <a:lnSpc>
                <a:spcPts val="600"/>
              </a:lnSpc>
              <a:buNone/>
            </a:pPr>
            <a:endParaRPr lang="en-US" sz="1600" dirty="0"/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G. </a:t>
            </a:r>
            <a:r>
              <a:rPr lang="en-US" sz="1600" dirty="0" err="1"/>
              <a:t>Ambrosi</a:t>
            </a:r>
            <a:r>
              <a:rPr lang="en-US" sz="1600" dirty="0"/>
              <a:t>      (INFN)  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70%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M. </a:t>
            </a:r>
            <a:r>
              <a:rPr lang="en-US" sz="1600" dirty="0" err="1"/>
              <a:t>Barbanera</a:t>
            </a:r>
            <a:r>
              <a:rPr lang="en-US" sz="1600" dirty="0"/>
              <a:t> (INFN)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100%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B. </a:t>
            </a:r>
            <a:r>
              <a:rPr lang="en-US" sz="1600" dirty="0" err="1"/>
              <a:t>Bertucci</a:t>
            </a:r>
            <a:r>
              <a:rPr lang="en-US" sz="1600" dirty="0"/>
              <a:t>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20%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C. </a:t>
            </a:r>
            <a:r>
              <a:rPr lang="en-US" sz="1600" dirty="0" err="1"/>
              <a:t>Braccesi</a:t>
            </a:r>
            <a:r>
              <a:rPr lang="en-US" sz="1600" dirty="0"/>
              <a:t>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E. </a:t>
            </a:r>
            <a:r>
              <a:rPr lang="en-US" sz="1600" dirty="0" err="1"/>
              <a:t>Catanzani</a:t>
            </a:r>
            <a:r>
              <a:rPr lang="en-US" sz="1600" dirty="0"/>
              <a:t>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100%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F. </a:t>
            </a:r>
            <a:r>
              <a:rPr lang="en-US" sz="1600" dirty="0" err="1"/>
              <a:t>Cianetti</a:t>
            </a:r>
            <a:r>
              <a:rPr lang="en-US" sz="1600" dirty="0"/>
              <a:t>  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F. </a:t>
            </a:r>
            <a:r>
              <a:rPr lang="en-US" sz="1600" dirty="0" err="1"/>
              <a:t>Cossio</a:t>
            </a:r>
            <a:r>
              <a:rPr lang="en-US" sz="1600" dirty="0"/>
              <a:t>          (INFN)   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D. </a:t>
            </a:r>
            <a:r>
              <a:rPr lang="en-US" sz="1600" dirty="0" err="1"/>
              <a:t>D'Urso</a:t>
            </a:r>
            <a:r>
              <a:rPr lang="en-US" sz="1600" dirty="0"/>
              <a:t>         (</a:t>
            </a:r>
            <a:r>
              <a:rPr lang="en-US" sz="1600" dirty="0" err="1"/>
              <a:t>UniSS</a:t>
            </a:r>
            <a:r>
              <a:rPr lang="en-US" sz="1600" dirty="0"/>
              <a:t> - Sassari)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10%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M. </a:t>
            </a:r>
            <a:r>
              <a:rPr lang="en-US" sz="1600" dirty="0" err="1"/>
              <a:t>Duranti</a:t>
            </a:r>
            <a:r>
              <a:rPr lang="en-US" sz="1600" dirty="0"/>
              <a:t>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M. </a:t>
            </a:r>
            <a:r>
              <a:rPr lang="en-US" sz="1600" dirty="0" err="1"/>
              <a:t>Ionica</a:t>
            </a:r>
            <a:r>
              <a:rPr lang="en-US" sz="1600" dirty="0"/>
              <a:t>         (INFN)  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30%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L. </a:t>
            </a:r>
            <a:r>
              <a:rPr lang="en-US" sz="1600" dirty="0" err="1"/>
              <a:t>Landi</a:t>
            </a:r>
            <a:r>
              <a:rPr lang="en-US" sz="1600" dirty="0"/>
              <a:t>      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E. Mancini       (INFN) 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100%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G. </a:t>
            </a:r>
            <a:r>
              <a:rPr lang="en-US" sz="1600" dirty="0" err="1"/>
              <a:t>Morettini</a:t>
            </a:r>
            <a:r>
              <a:rPr lang="en-US" sz="1600" dirty="0"/>
              <a:t>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30%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L. Mussolin      (</a:t>
            </a:r>
            <a:r>
              <a:rPr lang="en-US" sz="1600" dirty="0" err="1"/>
              <a:t>UniPG</a:t>
            </a:r>
            <a:r>
              <a:rPr lang="en-US" sz="1600" dirty="0"/>
              <a:t> - Terni)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M. </a:t>
            </a:r>
            <a:r>
              <a:rPr lang="en-US" sz="1600" dirty="0" err="1"/>
              <a:t>Pauluzzi</a:t>
            </a:r>
            <a:r>
              <a:rPr lang="en-US" sz="1600" dirty="0"/>
              <a:t>      (</a:t>
            </a:r>
            <a:r>
              <a:rPr lang="en-US" sz="1600" dirty="0" err="1"/>
              <a:t>UniPG</a:t>
            </a:r>
            <a:r>
              <a:rPr lang="en-US" sz="1600" dirty="0"/>
              <a:t>)        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</a:p>
          <a:p>
            <a:pPr marL="514350" indent="-514350">
              <a:lnSpc>
                <a:spcPts val="600"/>
              </a:lnSpc>
              <a:buFont typeface="+mj-lt"/>
              <a:buAutoNum type="arabicPeriod"/>
            </a:pPr>
            <a:r>
              <a:rPr lang="en-US" sz="1600" dirty="0"/>
              <a:t>V. Vagelli          (ASI - Roma)                                         </a:t>
            </a:r>
            <a:r>
              <a:rPr lang="en-US" sz="1600" dirty="0">
                <a:solidFill>
                  <a:srgbClr val="0070C0"/>
                </a:solidFill>
              </a:rPr>
              <a:t>50%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Ruoli di INFN-PG in HERD_DMP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Resp. Naz. (G. Ambrosi)</a:t>
            </a:r>
          </a:p>
          <a:p>
            <a:pPr marL="0" indent="0">
              <a:buNone/>
            </a:pPr>
            <a:r>
              <a:rPr lang="it-IT" sz="2000" u="sng" dirty="0"/>
              <a:t>DAMPE:</a:t>
            </a:r>
          </a:p>
          <a:p>
            <a:r>
              <a:rPr lang="it-IT" sz="2000" dirty="0"/>
              <a:t>misura </a:t>
            </a:r>
            <a:r>
              <a:rPr lang="it-IT" sz="2000" dirty="0" err="1"/>
              <a:t>elettroni+positroni</a:t>
            </a:r>
            <a:endParaRPr lang="it-IT" sz="2000" dirty="0"/>
          </a:p>
          <a:p>
            <a:r>
              <a:rPr lang="it-IT" sz="2000" dirty="0"/>
              <a:t>trasferimento dati Cina-EU (CNAF)</a:t>
            </a:r>
          </a:p>
          <a:p>
            <a:r>
              <a:rPr lang="it-IT" sz="2000" dirty="0"/>
              <a:t>co-responsabilità (</a:t>
            </a:r>
            <a:r>
              <a:rPr lang="it-IT" sz="2000" dirty="0" err="1"/>
              <a:t>UniGinevra</a:t>
            </a:r>
            <a:r>
              <a:rPr lang="it-IT" sz="2000" dirty="0"/>
              <a:t>) costruzione, installazione, </a:t>
            </a:r>
            <a:r>
              <a:rPr lang="it-IT" sz="2000" dirty="0" err="1"/>
              <a:t>commissioning</a:t>
            </a:r>
            <a:r>
              <a:rPr lang="it-IT" sz="2000" dirty="0"/>
              <a:t> e operazioni del tracciatore al silicio ("STK")</a:t>
            </a:r>
          </a:p>
          <a:p>
            <a:pPr marL="0" indent="0">
              <a:buNone/>
            </a:pPr>
            <a:r>
              <a:rPr lang="en-US" sz="2000" u="sng" dirty="0"/>
              <a:t>HERD:</a:t>
            </a:r>
          </a:p>
          <a:p>
            <a:r>
              <a:rPr lang="en-US" sz="2000" dirty="0" err="1"/>
              <a:t>responsabilità</a:t>
            </a:r>
            <a:r>
              <a:rPr lang="en-US" sz="2000" dirty="0"/>
              <a:t> </a:t>
            </a:r>
            <a:r>
              <a:rPr lang="en-US" sz="2000" dirty="0" err="1"/>
              <a:t>tracciatore</a:t>
            </a:r>
            <a:r>
              <a:rPr lang="en-US" sz="2000" dirty="0"/>
              <a:t> al </a:t>
            </a:r>
            <a:r>
              <a:rPr lang="en-US" sz="2000" dirty="0" err="1"/>
              <a:t>silicio</a:t>
            </a:r>
            <a:r>
              <a:rPr lang="en-US" sz="2000" dirty="0"/>
              <a:t> ("SCD")</a:t>
            </a:r>
          </a:p>
          <a:p>
            <a:r>
              <a:rPr lang="en-US" sz="2000" dirty="0" err="1"/>
              <a:t>strumenti</a:t>
            </a:r>
            <a:r>
              <a:rPr lang="en-US" sz="2000" dirty="0"/>
              <a:t> di tracking </a:t>
            </a:r>
            <a:r>
              <a:rPr lang="en-US" sz="2000" dirty="0" err="1"/>
              <a:t>durante</a:t>
            </a:r>
            <a:r>
              <a:rPr lang="en-US" sz="2000" dirty="0"/>
              <a:t> I BT</a:t>
            </a:r>
          </a:p>
          <a:p>
            <a:r>
              <a:rPr lang="en-US" sz="2000" dirty="0" err="1"/>
              <a:t>misura</a:t>
            </a:r>
            <a:r>
              <a:rPr lang="en-US" sz="2000" dirty="0"/>
              <a:t> </a:t>
            </a:r>
            <a:r>
              <a:rPr lang="en-US" sz="2000" dirty="0" err="1"/>
              <a:t>elettroni+positroni</a:t>
            </a:r>
            <a:r>
              <a:rPr lang="en-US" sz="2000" dirty="0"/>
              <a:t> (per </a:t>
            </a:r>
            <a:r>
              <a:rPr lang="en-US" sz="2000" dirty="0" err="1"/>
              <a:t>ora</a:t>
            </a:r>
            <a:r>
              <a:rPr lang="en-US" sz="2000" dirty="0"/>
              <a:t> </a:t>
            </a:r>
            <a:r>
              <a:rPr lang="en-US" sz="2000" dirty="0" err="1"/>
              <a:t>preparazione</a:t>
            </a:r>
            <a:r>
              <a:rPr lang="en-US" sz="2000" dirty="0"/>
              <a:t> </a:t>
            </a:r>
            <a:r>
              <a:rPr lang="en-US" sz="2000" dirty="0" err="1"/>
              <a:t>tramite</a:t>
            </a:r>
            <a:r>
              <a:rPr lang="en-US" sz="2000" dirty="0"/>
              <a:t> MC)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7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96EEB8C-5EF1-626B-4140-791C8FF32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6330">
            <a:off x="9525656" y="3498984"/>
            <a:ext cx="1974623" cy="302058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Risultati di HERD + DAMPE / contributo di 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33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it-IT" sz="2000" u="sng" dirty="0"/>
              <a:t>DAMPE: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lancio! (17 </a:t>
            </a:r>
            <a:r>
              <a:rPr lang="it-IT" sz="2000" dirty="0" err="1">
                <a:solidFill>
                  <a:srgbClr val="C00000"/>
                </a:solidFill>
              </a:rPr>
              <a:t>Dec</a:t>
            </a:r>
            <a:r>
              <a:rPr lang="it-IT" sz="2000" dirty="0">
                <a:solidFill>
                  <a:srgbClr val="C00000"/>
                </a:solidFill>
              </a:rPr>
              <a:t> 2015)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tracciatore funzionante come da specifiche, bassissimo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sz="2000" dirty="0">
                <a:solidFill>
                  <a:srgbClr val="C00000"/>
                </a:solidFill>
              </a:rPr>
              <a:t>    numero di canali morti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pubblicazione su Nature del flusso </a:t>
            </a:r>
            <a:r>
              <a:rPr lang="it-IT" sz="2000" dirty="0" err="1">
                <a:solidFill>
                  <a:srgbClr val="C00000"/>
                </a:solidFill>
              </a:rPr>
              <a:t>elettroni+positroni</a:t>
            </a:r>
            <a:endParaRPr lang="it-IT" sz="2000" dirty="0">
              <a:solidFill>
                <a:srgbClr val="C00000"/>
              </a:solidFill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t-IT" sz="2000" dirty="0">
                <a:solidFill>
                  <a:srgbClr val="C00000"/>
                </a:solidFill>
              </a:rPr>
              <a:t>    (upgrade fino al 2021 in corso, tesi PhD Perugia)</a:t>
            </a:r>
          </a:p>
          <a:p>
            <a:pPr>
              <a:lnSpc>
                <a:spcPct val="70000"/>
              </a:lnSpc>
            </a:pPr>
            <a:r>
              <a:rPr lang="it-IT" sz="2000" dirty="0"/>
              <a:t>misure dei flussi di protoni</a:t>
            </a:r>
          </a:p>
          <a:p>
            <a:pPr>
              <a:lnSpc>
                <a:spcPct val="70000"/>
              </a:lnSpc>
            </a:pPr>
            <a:r>
              <a:rPr lang="it-IT" sz="2000" dirty="0"/>
              <a:t>misure di fotoni di alta energia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it-IT" sz="2000" u="sng" dirty="0"/>
              <a:t>HERD: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definizione caso scientifico e prestazioni attese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definizione disegno apparato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definizione disegno e tecnologia SCD</a:t>
            </a:r>
          </a:p>
          <a:p>
            <a:pPr>
              <a:lnSpc>
                <a:spcPct val="70000"/>
              </a:lnSpc>
            </a:pPr>
            <a:r>
              <a:rPr lang="it-IT" sz="2000" dirty="0" err="1">
                <a:solidFill>
                  <a:srgbClr val="C00000"/>
                </a:solidFill>
              </a:rPr>
              <a:t>prototipaggio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dirty="0" err="1">
                <a:solidFill>
                  <a:srgbClr val="C00000"/>
                </a:solidFill>
              </a:rPr>
              <a:t>ladder</a:t>
            </a:r>
            <a:r>
              <a:rPr lang="it-IT" sz="2000" dirty="0">
                <a:solidFill>
                  <a:srgbClr val="C00000"/>
                </a:solidFill>
              </a:rPr>
              <a:t> SCD</a:t>
            </a:r>
          </a:p>
          <a:p>
            <a:pPr>
              <a:lnSpc>
                <a:spcPct val="70000"/>
              </a:lnSpc>
            </a:pPr>
            <a:r>
              <a:rPr lang="it-IT" sz="2000" dirty="0"/>
              <a:t>realizzazione SW di esperimento</a:t>
            </a:r>
          </a:p>
          <a:p>
            <a:pPr>
              <a:lnSpc>
                <a:spcPct val="70000"/>
              </a:lnSpc>
            </a:pPr>
            <a:r>
              <a:rPr lang="it-IT" sz="2000" dirty="0">
                <a:solidFill>
                  <a:srgbClr val="C00000"/>
                </a:solidFill>
              </a:rPr>
              <a:t>BT </a:t>
            </a:r>
            <a:r>
              <a:rPr lang="it-IT" sz="2000" dirty="0" err="1">
                <a:solidFill>
                  <a:srgbClr val="C00000"/>
                </a:solidFill>
              </a:rPr>
              <a:t>sottorivelatori</a:t>
            </a:r>
            <a:endParaRPr lang="it-IT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13</a:t>
            </a:fld>
            <a:endParaRPr lang="en-US"/>
          </a:p>
        </p:txBody>
      </p:sp>
      <p:sp>
        <p:nvSpPr>
          <p:cNvPr id="5" name="Segnaposto contenuto 7">
            <a:extLst>
              <a:ext uri="{FF2B5EF4-FFF2-40B4-BE49-F238E27FC236}">
                <a16:creationId xmlns:a16="http://schemas.microsoft.com/office/drawing/2014/main" id="{BD7DC396-EB0E-FA20-57D9-4933EF835EA3}"/>
              </a:ext>
            </a:extLst>
          </p:cNvPr>
          <p:cNvSpPr txBox="1">
            <a:spLocks/>
          </p:cNvSpPr>
          <p:nvPr/>
        </p:nvSpPr>
        <p:spPr>
          <a:xfrm>
            <a:off x="7242316" y="6231973"/>
            <a:ext cx="4946373" cy="626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</a:pPr>
            <a:r>
              <a:rPr lang="it-IT" sz="1400" dirty="0"/>
              <a:t>contributo di INFN-PG non determinante</a:t>
            </a:r>
          </a:p>
          <a:p>
            <a:pPr algn="r">
              <a:lnSpc>
                <a:spcPct val="70000"/>
              </a:lnSpc>
            </a:pPr>
            <a:r>
              <a:rPr lang="it-IT" sz="1400" dirty="0">
                <a:solidFill>
                  <a:srgbClr val="C00000"/>
                </a:solidFill>
              </a:rPr>
              <a:t>contributo di INFN-PG determinante/importante/riconosciuto</a:t>
            </a:r>
            <a:endParaRPr lang="it-IT" sz="18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3256079-D5EC-6263-622D-A819E38E6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78" y="1247255"/>
            <a:ext cx="4373218" cy="303038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277EC0-6E62-281C-E90D-5CF55F79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620" y="3815766"/>
            <a:ext cx="2787625" cy="26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0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olo 3"/>
          <p:cNvSpPr txBox="1">
            <a:spLocks noGrp="1"/>
          </p:cNvSpPr>
          <p:nvPr>
            <p:ph type="title"/>
          </p:nvPr>
        </p:nvSpPr>
        <p:spPr>
          <a:xfrm>
            <a:off x="839787" y="730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FERMI</a:t>
            </a:r>
          </a:p>
        </p:txBody>
      </p:sp>
      <p:sp>
        <p:nvSpPr>
          <p:cNvPr id="95" name="Segnaposto testo 4"/>
          <p:cNvSpPr txBox="1">
            <a:spLocks noGrp="1"/>
          </p:cNvSpPr>
          <p:nvPr>
            <p:ph type="body" sz="quarter" idx="1"/>
          </p:nvPr>
        </p:nvSpPr>
        <p:spPr>
          <a:xfrm>
            <a:off x="839787" y="1109663"/>
            <a:ext cx="5157789" cy="823913"/>
          </a:xfrm>
          <a:prstGeom prst="rect">
            <a:avLst/>
          </a:prstGeom>
        </p:spPr>
        <p:txBody>
          <a:bodyPr/>
          <a:lstStyle/>
          <a:p>
            <a:r>
              <a:t>Descrizione Target Scientifici/Tecnici 2015-2022</a:t>
            </a:r>
          </a:p>
        </p:txBody>
      </p:sp>
      <p:sp>
        <p:nvSpPr>
          <p:cNvPr id="96" name="Segnaposto testo 6"/>
          <p:cNvSpPr>
            <a:spLocks noGrp="1"/>
          </p:cNvSpPr>
          <p:nvPr>
            <p:ph type="body" idx="21"/>
          </p:nvPr>
        </p:nvSpPr>
        <p:spPr>
          <a:xfrm>
            <a:off x="6273800" y="1211263"/>
            <a:ext cx="5183188" cy="8239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Descrizione gruppo INFN-PG</a:t>
            </a:r>
          </a:p>
        </p:txBody>
      </p:sp>
      <p:sp>
        <p:nvSpPr>
          <p:cNvPr id="97" name="Segnaposto contenuto 7"/>
          <p:cNvSpPr txBox="1"/>
          <p:nvPr/>
        </p:nvSpPr>
        <p:spPr>
          <a:xfrm>
            <a:off x="6319520" y="2088355"/>
            <a:ext cx="5091748" cy="417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6303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Coordinatore Locale: Sara Cutini</a:t>
            </a:r>
          </a:p>
          <a:p>
            <a:pPr marL="146303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Coordinatore Nazionale: Nicola Maziotta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Membri di Fermi, INFN-PG: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Sara Cutini (INFN)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Pasquale Lubrano (INFN)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Gino Tosti (UniPG)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Stefano Germani (UniPG)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Alessandra Berretta (UniPG)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Paolo Orestano Cristarella (UniPG)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Tobia Matcovich (UniPG)</a:t>
            </a:r>
          </a:p>
          <a:p>
            <a:pPr marL="438911" lvl="1" indent="-146303" defTabSz="585215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1792"/>
            </a:pPr>
            <a:r>
              <a:t>+ assegnista UniPG Alberto Bonnolo (presa di servizio Maggio 2022)</a:t>
            </a:r>
          </a:p>
          <a:p>
            <a:pPr defTabSz="585215">
              <a:lnSpc>
                <a:spcPct val="90000"/>
              </a:lnSpc>
              <a:spcBef>
                <a:spcPts val="600"/>
              </a:spcBef>
              <a:defRPr sz="1792"/>
            </a:pPr>
            <a:r>
              <a:t>Totale FTE: 5</a:t>
            </a:r>
          </a:p>
        </p:txBody>
      </p:sp>
      <p:sp>
        <p:nvSpPr>
          <p:cNvPr id="98" name="Segnaposto numero diapositiva 8"/>
          <p:cNvSpPr txBox="1">
            <a:spLocks noGrp="1"/>
          </p:cNvSpPr>
          <p:nvPr>
            <p:ph type="sldNum" sz="quarter" idx="2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99" name="Ricerca indiretta  di dark matter"/>
          <p:cNvSpPr txBox="1"/>
          <p:nvPr/>
        </p:nvSpPr>
        <p:spPr>
          <a:xfrm>
            <a:off x="860351" y="4729162"/>
            <a:ext cx="410028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Ricerca indiretta  di dark matter</a:t>
            </a:r>
          </a:p>
        </p:txBody>
      </p:sp>
      <p:sp>
        <p:nvSpPr>
          <p:cNvPr id="100" name="Lancio nel 2008"/>
          <p:cNvSpPr txBox="1"/>
          <p:nvPr/>
        </p:nvSpPr>
        <p:spPr>
          <a:xfrm>
            <a:off x="834951" y="2036978"/>
            <a:ext cx="410028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Lancio nel 2008</a:t>
            </a:r>
          </a:p>
        </p:txBody>
      </p:sp>
      <p:sp>
        <p:nvSpPr>
          <p:cNvPr id="101" name="Comprensione dei modelli di emissione delle sorgenti galattiche ed extragalattiche (pulsar, SNR, Novae, Blazar, radio galaxy, GRB, FRB, etc.)"/>
          <p:cNvSpPr txBox="1"/>
          <p:nvPr/>
        </p:nvSpPr>
        <p:spPr>
          <a:xfrm>
            <a:off x="834951" y="3446534"/>
            <a:ext cx="4100283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Comprensione dei modelli di emissione delle sorgenti galattiche ed extragalattiche (pulsar, SNR, Novae, Blazar, radio galaxy, GRB, FRB, etc.)</a:t>
            </a:r>
          </a:p>
        </p:txBody>
      </p:sp>
      <p:sp>
        <p:nvSpPr>
          <p:cNvPr id="102" name="Release cataloghi scientifici di sorgenti astrofisiche gamma a 4yr, 8yr, 10yr, 12yr e transienti su scala temporale del mese"/>
          <p:cNvSpPr txBox="1"/>
          <p:nvPr/>
        </p:nvSpPr>
        <p:spPr>
          <a:xfrm>
            <a:off x="822251" y="2430606"/>
            <a:ext cx="410028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Release cataloghi scientifici di sorgenti astrofisiche gamma a 4yr, 8yr, 10yr, 12yr e transienti su scala temporale del mese</a:t>
            </a:r>
          </a:p>
        </p:txBody>
      </p:sp>
      <p:sp>
        <p:nvSpPr>
          <p:cNvPr id="103" name="Follow-up elettromagnetico di sorgenti multimessaggero: onde gravitazionali e neutrini"/>
          <p:cNvSpPr txBox="1"/>
          <p:nvPr/>
        </p:nvSpPr>
        <p:spPr>
          <a:xfrm>
            <a:off x="860351" y="5122789"/>
            <a:ext cx="4100283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Follow-up elettromagnetico di sorgenti multimessaggero: onde gravitazionali e neutrini</a:t>
            </a:r>
          </a:p>
        </p:txBody>
      </p:sp>
      <p:sp>
        <p:nvSpPr>
          <p:cNvPr id="104" name="Fisica del sole"/>
          <p:cNvSpPr txBox="1"/>
          <p:nvPr/>
        </p:nvSpPr>
        <p:spPr>
          <a:xfrm>
            <a:off x="860351" y="5978668"/>
            <a:ext cx="410028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180473" indent="-180473">
              <a:buSzPct val="100000"/>
              <a:buChar char="•"/>
            </a:lvl1pPr>
          </a:lstStyle>
          <a:p>
            <a:r>
              <a:t>Fisica del sole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olo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FERMI: ruolo della componente di Perugia</a:t>
            </a:r>
          </a:p>
        </p:txBody>
      </p:sp>
      <p:sp>
        <p:nvSpPr>
          <p:cNvPr id="107" name="Segnaposto contenuto 7"/>
          <p:cNvSpPr txBox="1">
            <a:spLocks noGrp="1"/>
          </p:cNvSpPr>
          <p:nvPr>
            <p:ph type="body" idx="1"/>
          </p:nvPr>
        </p:nvSpPr>
        <p:spPr>
          <a:xfrm>
            <a:off x="838200" y="1609725"/>
            <a:ext cx="10778034" cy="4568231"/>
          </a:xfrm>
          <a:prstGeom prst="rect">
            <a:avLst/>
          </a:prstGeom>
        </p:spPr>
        <p:txBody>
          <a:bodyPr/>
          <a:lstStyle/>
          <a:p>
            <a:pPr marL="153162" indent="-153162" defTabSz="612648">
              <a:spcBef>
                <a:spcPts val="600"/>
              </a:spcBef>
              <a:defRPr sz="1876"/>
            </a:pPr>
            <a:r>
              <a:t>Il gruppo di Fermi a INFN Perugia ricopre un ruolo chiave all’interno della collaborazione Fermi-LAT perchè si interfaccia direttamente con la comunità di VIRGO/ET per la costruzione di un gruppo scientifico che opera nel campo dell’astronomia multimessenger —&gt; costruzione e test di pipeline di analisi per il follow-up di GW</a:t>
            </a:r>
          </a:p>
          <a:p>
            <a:pPr marL="153162" indent="-153162" defTabSz="612648">
              <a:spcBef>
                <a:spcPts val="600"/>
              </a:spcBef>
              <a:defRPr sz="1876"/>
            </a:pPr>
            <a:r>
              <a:t>Sviluppo di strumenti di analisi dei dati di Fermi attraverso l’infrastruttura di calcolo all’interno di INFN CLOUD</a:t>
            </a:r>
          </a:p>
          <a:p>
            <a:pPr marL="153162" indent="-153162" defTabSz="612648">
              <a:spcBef>
                <a:spcPts val="600"/>
              </a:spcBef>
              <a:defRPr sz="1876"/>
            </a:pPr>
            <a:endParaRPr/>
          </a:p>
          <a:p>
            <a:pPr marL="153162" indent="-153162" defTabSz="612648">
              <a:spcBef>
                <a:spcPts val="600"/>
              </a:spcBef>
              <a:defRPr sz="1876"/>
            </a:pPr>
            <a:r>
              <a:t>Applicazione di metodi di Machine Learning per l’identificazione e classificazione di nuove classi di gamma-ray emitters</a:t>
            </a:r>
          </a:p>
          <a:p>
            <a:pPr marL="153162" indent="-153162" defTabSz="612648">
              <a:spcBef>
                <a:spcPts val="600"/>
              </a:spcBef>
              <a:defRPr sz="1876"/>
            </a:pPr>
            <a:endParaRPr/>
          </a:p>
          <a:p>
            <a:pPr marL="153162" indent="-153162" defTabSz="612648">
              <a:spcBef>
                <a:spcPts val="600"/>
              </a:spcBef>
              <a:defRPr sz="1876"/>
            </a:pPr>
            <a:r>
              <a:t>Studi di periodicità long-term su AGN per individuare l’eventuale presenza di un sistema binario di buchi neri supermassicci</a:t>
            </a:r>
          </a:p>
          <a:p>
            <a:pPr marL="153162" indent="-153162" defTabSz="612648">
              <a:spcBef>
                <a:spcPts val="600"/>
              </a:spcBef>
              <a:defRPr sz="1876"/>
            </a:pPr>
            <a:endParaRPr/>
          </a:p>
          <a:p>
            <a:pPr marL="153162" indent="-153162" defTabSz="612648">
              <a:spcBef>
                <a:spcPts val="600"/>
              </a:spcBef>
              <a:defRPr sz="1876"/>
            </a:pPr>
            <a:r>
              <a:t>Attività di duty legate al monitoraggio della qualità dei dati del satellite ed eventuale detection di sorgenti transienti e GRB (DQM, Flare advocate, Burst Advocate)</a:t>
            </a:r>
          </a:p>
        </p:txBody>
      </p:sp>
      <p:sp>
        <p:nvSpPr>
          <p:cNvPr id="108" name="Segnaposto numero diapositiva 6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egnaposto contenuto 7"/>
          <p:cNvSpPr txBox="1">
            <a:spLocks noGrp="1"/>
          </p:cNvSpPr>
          <p:nvPr>
            <p:ph type="body" idx="1"/>
          </p:nvPr>
        </p:nvSpPr>
        <p:spPr>
          <a:xfrm>
            <a:off x="419100" y="3778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Raggiungimenti scientifici di Fermi a Perugia nel periodo 2015/2022</a:t>
            </a:r>
          </a:p>
        </p:txBody>
      </p:sp>
      <p:sp>
        <p:nvSpPr>
          <p:cNvPr id="111" name="Segnaposto numero diapositiva 6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/>
          </a:p>
        </p:txBody>
      </p:sp>
      <p:sp>
        <p:nvSpPr>
          <p:cNvPr id="112" name="Gruppo di Perugia è stato coinvolto in circa 70 Pubblicazioni dal 2015-2022, alcuni esempi di notevole interesse scientifico:…"/>
          <p:cNvSpPr txBox="1"/>
          <p:nvPr/>
        </p:nvSpPr>
        <p:spPr>
          <a:xfrm>
            <a:off x="428551" y="951128"/>
            <a:ext cx="11474716" cy="5529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•"/>
              <a:defRPr sz="1900" b="1"/>
            </a:pPr>
            <a:r>
              <a:t>Gruppo di Perugia è stato coinvolto in circa 70 Pubblicazioni dal 2015-2022, alcuni esempi di notevole interesse scientifico:</a:t>
            </a:r>
          </a:p>
          <a:p>
            <a:pPr>
              <a:defRPr b="1"/>
            </a:pPr>
            <a:endParaRPr/>
          </a:p>
          <a:p>
            <a:pPr marL="180473" indent="-180473">
              <a:buSzPct val="100000"/>
              <a:buChar char="•"/>
              <a:defRPr b="1"/>
            </a:pPr>
            <a:r>
              <a:rPr b="0"/>
              <a:t>Primo catalogo di sorgenti transienti:</a:t>
            </a:r>
            <a:r>
              <a:t> ”Catalog of Long-term Transient Sources in the First 10 yr of Fermi-LAT Data“ Astrophysical Journal Supplement, 2021</a:t>
            </a:r>
          </a:p>
          <a:p>
            <a:pPr marL="561473" lvl="1" indent="-180473">
              <a:buSzPct val="100000"/>
              <a:buChar char="•"/>
            </a:pPr>
            <a:r>
              <a:t>Per la creazione del catalogo è stato utilizzata l’infrastruttura di calcolo dentro INFN cloud.</a:t>
            </a:r>
          </a:p>
          <a:p>
            <a:endParaRPr/>
          </a:p>
          <a:p>
            <a:pPr marL="180473" indent="-180473">
              <a:buSzPct val="100000"/>
              <a:buChar char="•"/>
            </a:pPr>
            <a:r>
              <a:t>Prima detection di un flare di una magnetar extragalattica: </a:t>
            </a:r>
            <a:r>
              <a:rPr b="1"/>
              <a:t>“High-energy emission from a magnetar giant flare in the Sculptor galaxy “ Nature Astronomy 2021</a:t>
            </a:r>
          </a:p>
          <a:p>
            <a:endParaRPr b="1"/>
          </a:p>
          <a:p>
            <a:pPr marL="180473" indent="-180473">
              <a:buSzPct val="100000"/>
              <a:buChar char="•"/>
            </a:pPr>
            <a:r>
              <a:t>Primo catalogo di AGN che mostrano una periodicità </a:t>
            </a:r>
            <a:r>
              <a:rPr b="1"/>
              <a:t>"Systematic Search for γ-Ray Periodicity in Active Galactic Nuclei Detected by the Fermi Large Area Telescope “ Astrophysical journal 2020</a:t>
            </a:r>
          </a:p>
          <a:p>
            <a:endParaRPr b="1"/>
          </a:p>
          <a:p>
            <a:pPr marL="180473" indent="-180473">
              <a:buSzPct val="100000"/>
              <a:buChar char="•"/>
            </a:pPr>
            <a:r>
              <a:t>Serie di lavoro che usano metodi di ML per l’identificazione e classificazione di sorgenti gamma-ray </a:t>
            </a:r>
            <a:r>
              <a:rPr b="1"/>
              <a:t>(pubblicati su Monthly Notices of the Royal Astronomical Society nel 2020)</a:t>
            </a:r>
          </a:p>
          <a:p>
            <a:pPr marL="541421" lvl="1" indent="-16042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1600" b="1"/>
            </a:pPr>
            <a:r>
              <a:t>Artificial Neural Network classification of 4FGL sources </a:t>
            </a:r>
          </a:p>
          <a:p>
            <a:pPr marL="541421" lvl="1" indent="-16042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1600" b="1"/>
            </a:pPr>
            <a:r>
              <a:t>Classification of blazar candidates of uncertain type from the Fermi LAT 8-yr source catalogue with an artificial neural network</a:t>
            </a:r>
          </a:p>
          <a:p>
            <a:pPr marL="541421" lvl="1" indent="-160421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sz="1600" b="1"/>
            </a:pPr>
            <a:r>
              <a:t>Optimizing neural network techniques in classifying Fermi-LAT gamma-ray sources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Target Scientifico/Tecnici 2015-2022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04B04D-E4DD-F46F-FD5C-29E1CB447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err="1"/>
              <a:t>continuazione</a:t>
            </a:r>
            <a:r>
              <a:rPr lang="en-US" sz="2400" dirty="0"/>
              <a:t> MAGIC</a:t>
            </a:r>
          </a:p>
          <a:p>
            <a:pPr>
              <a:buFontTx/>
              <a:buChar char="-"/>
            </a:pPr>
            <a:r>
              <a:rPr lang="en-US" sz="2400" dirty="0" err="1"/>
              <a:t>sviluppo</a:t>
            </a:r>
            <a:r>
              <a:rPr lang="en-US" sz="2400" dirty="0"/>
              <a:t> LST (piano </a:t>
            </a:r>
            <a:r>
              <a:rPr lang="en-US" sz="2400" dirty="0" err="1"/>
              <a:t>focale</a:t>
            </a:r>
            <a:r>
              <a:rPr lang="en-US" sz="2400" dirty="0"/>
              <a:t> con PMT)</a:t>
            </a:r>
          </a:p>
          <a:p>
            <a:pPr>
              <a:buFontTx/>
              <a:buChar char="-"/>
            </a:pPr>
            <a:r>
              <a:rPr lang="en-US" sz="2400" dirty="0" err="1"/>
              <a:t>sviluppo</a:t>
            </a:r>
            <a:r>
              <a:rPr lang="en-US" sz="2400" dirty="0"/>
              <a:t> </a:t>
            </a:r>
            <a:r>
              <a:rPr lang="en-US" sz="2400" dirty="0" err="1"/>
              <a:t>pSCT</a:t>
            </a:r>
            <a:r>
              <a:rPr lang="en-US" sz="2400" dirty="0"/>
              <a:t> (medium size telescopes con </a:t>
            </a:r>
            <a:r>
              <a:rPr lang="en-US" sz="2400" dirty="0" err="1"/>
              <a:t>SiPM</a:t>
            </a:r>
            <a:r>
              <a:rPr lang="en-US" sz="2400" dirty="0"/>
              <a:t> per il piano </a:t>
            </a:r>
            <a:r>
              <a:rPr lang="en-US" sz="2400" dirty="0" err="1"/>
              <a:t>focale</a:t>
            </a:r>
            <a:r>
              <a:rPr lang="en-US" sz="2400" dirty="0"/>
              <a:t>)</a:t>
            </a:r>
          </a:p>
          <a:p>
            <a:pPr>
              <a:buFontTx/>
              <a:buChar char="-"/>
            </a:pP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prestazioni</a:t>
            </a:r>
            <a:r>
              <a:rPr lang="en-US" sz="2400" dirty="0"/>
              <a:t> e reach </a:t>
            </a:r>
            <a:r>
              <a:rPr lang="en-US" sz="2400" dirty="0" err="1"/>
              <a:t>scientifici</a:t>
            </a:r>
            <a:r>
              <a:rPr lang="en-US" sz="2400" dirty="0"/>
              <a:t> in </a:t>
            </a:r>
            <a:r>
              <a:rPr lang="en-US" sz="2400" dirty="0" err="1"/>
              <a:t>ambito</a:t>
            </a:r>
            <a:r>
              <a:rPr lang="en-US" sz="2400" dirty="0"/>
              <a:t> </a:t>
            </a:r>
            <a:r>
              <a:rPr lang="en-US" sz="2400" dirty="0" err="1"/>
              <a:t>astrofisico</a:t>
            </a:r>
            <a:r>
              <a:rPr lang="en-US" sz="2400" dirty="0"/>
              <a:t>, di </a:t>
            </a:r>
            <a:r>
              <a:rPr lang="en-US" sz="2400" dirty="0" err="1"/>
              <a:t>fisica</a:t>
            </a:r>
            <a:r>
              <a:rPr lang="en-US" sz="2400" dirty="0"/>
              <a:t> </a:t>
            </a:r>
            <a:r>
              <a:rPr lang="en-US" sz="2400" dirty="0" err="1"/>
              <a:t>fondamentale</a:t>
            </a:r>
            <a:r>
              <a:rPr lang="en-US" sz="2400" dirty="0"/>
              <a:t> e </a:t>
            </a:r>
            <a:r>
              <a:rPr lang="en-US" sz="2400" dirty="0" err="1"/>
              <a:t>cosmologico</a:t>
            </a:r>
            <a:endParaRPr lang="en-US" sz="24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42878" cy="3684588"/>
          </a:xfrm>
        </p:spPr>
        <p:txBody>
          <a:bodyPr>
            <a:normAutofit/>
          </a:bodyPr>
          <a:lstStyle/>
          <a:p>
            <a:r>
              <a:rPr lang="it-IT" sz="2000" dirty="0"/>
              <a:t>Coordinatore Locale: Emanuele </a:t>
            </a:r>
            <a:r>
              <a:rPr lang="it-IT" sz="2000" dirty="0" err="1"/>
              <a:t>Fiandrini</a:t>
            </a:r>
            <a:r>
              <a:rPr lang="it-IT" sz="2000" dirty="0"/>
              <a:t> </a:t>
            </a:r>
          </a:p>
          <a:p>
            <a:pPr marL="0" indent="0">
              <a:buNone/>
            </a:pPr>
            <a:r>
              <a:rPr lang="it-IT" sz="2000" dirty="0"/>
              <a:t>Ricercatori/Tecnologi:</a:t>
            </a:r>
          </a:p>
          <a:p>
            <a:r>
              <a:rPr lang="en-US" sz="2000" dirty="0"/>
              <a:t>Giovanni Ambrosi (INFN) 		 10%</a:t>
            </a:r>
          </a:p>
          <a:p>
            <a:r>
              <a:rPr lang="en-US" sz="2000" dirty="0"/>
              <a:t>Bruna </a:t>
            </a:r>
            <a:r>
              <a:rPr lang="en-US" sz="2000" dirty="0" err="1"/>
              <a:t>Bertucci</a:t>
            </a:r>
            <a:r>
              <a:rPr lang="en-US" sz="2000" dirty="0"/>
              <a:t> (UniPG) 			 10%</a:t>
            </a:r>
          </a:p>
          <a:p>
            <a:r>
              <a:rPr lang="en-US" sz="2000" dirty="0"/>
              <a:t>Emanuele </a:t>
            </a:r>
            <a:r>
              <a:rPr lang="en-US" sz="2000" dirty="0" err="1"/>
              <a:t>Fiandrini</a:t>
            </a:r>
            <a:r>
              <a:rPr lang="en-US" sz="2000" dirty="0"/>
              <a:t> (UniPG) 		 50%</a:t>
            </a:r>
          </a:p>
          <a:p>
            <a:r>
              <a:rPr lang="en-US" sz="2000" dirty="0"/>
              <a:t>Stefano </a:t>
            </a:r>
            <a:r>
              <a:rPr lang="en-US" sz="2000" dirty="0" err="1"/>
              <a:t>Germani</a:t>
            </a:r>
            <a:r>
              <a:rPr lang="en-US" sz="2000" dirty="0"/>
              <a:t> (RTDA UniPG) 		 50%</a:t>
            </a:r>
          </a:p>
          <a:p>
            <a:r>
              <a:rPr lang="en-US" sz="2000" dirty="0"/>
              <a:t>Gino </a:t>
            </a:r>
            <a:r>
              <a:rPr lang="en-US" sz="2000" dirty="0" err="1"/>
              <a:t>Tosti</a:t>
            </a:r>
            <a:r>
              <a:rPr lang="en-US" sz="2000" dirty="0"/>
              <a:t> (UniPG) 			 50%</a:t>
            </a:r>
          </a:p>
          <a:p>
            <a:r>
              <a:rPr lang="en-US" sz="2000" dirty="0"/>
              <a:t>Luca </a:t>
            </a:r>
            <a:r>
              <a:rPr lang="en-US" sz="2000" dirty="0" err="1"/>
              <a:t>Tosti</a:t>
            </a:r>
            <a:r>
              <a:rPr lang="en-US" sz="2000" dirty="0"/>
              <a:t> (ass. INFN) 			100%</a:t>
            </a:r>
          </a:p>
          <a:p>
            <a:r>
              <a:rPr lang="en-US" sz="2000" dirty="0"/>
              <a:t>Maria </a:t>
            </a:r>
            <a:r>
              <a:rPr lang="en-US" sz="2000" dirty="0" err="1"/>
              <a:t>Movileanu</a:t>
            </a:r>
            <a:r>
              <a:rPr lang="en-US" sz="2000" dirty="0"/>
              <a:t> (INFN) 		  20%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021" y="281772"/>
            <a:ext cx="10515600" cy="1325563"/>
          </a:xfrm>
        </p:spPr>
        <p:txBody>
          <a:bodyPr/>
          <a:lstStyle/>
          <a:p>
            <a:r>
              <a:rPr lang="it-IT" dirty="0"/>
              <a:t>CTA : Ruolo di INFN-PG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127" y="3713626"/>
            <a:ext cx="2743200" cy="365125"/>
          </a:xfrm>
        </p:spPr>
        <p:txBody>
          <a:bodyPr/>
          <a:lstStyle/>
          <a:p>
            <a:fld id="{8FC8AC6E-A60B-4E2B-9E67-EC220FDB878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254B2-B64D-A057-7720-2F1D67425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127" y="1379980"/>
            <a:ext cx="2853873" cy="2698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6E0D4A-A553-C6E2-A9A0-D63052D75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t="10117" r="21513" b="27322"/>
          <a:stretch/>
        </p:blipFill>
        <p:spPr>
          <a:xfrm>
            <a:off x="5773104" y="1690688"/>
            <a:ext cx="2490193" cy="22679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C481C0-E9F4-CF5E-CC8D-1798BBB9528A}"/>
              </a:ext>
            </a:extLst>
          </p:cNvPr>
          <p:cNvSpPr/>
          <p:nvPr/>
        </p:nvSpPr>
        <p:spPr>
          <a:xfrm>
            <a:off x="6864373" y="2784253"/>
            <a:ext cx="343144" cy="3305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1BBCC4-F3BB-5ED7-A794-B789EE69F7EA}"/>
              </a:ext>
            </a:extLst>
          </p:cNvPr>
          <p:cNvCxnSpPr>
            <a:cxnSpLocks/>
          </p:cNvCxnSpPr>
          <p:nvPr/>
        </p:nvCxnSpPr>
        <p:spPr>
          <a:xfrm flipV="1">
            <a:off x="7207517" y="1446029"/>
            <a:ext cx="2172099" cy="133822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D0651-4087-F380-9E17-22A51E61E7E7}"/>
              </a:ext>
            </a:extLst>
          </p:cNvPr>
          <p:cNvCxnSpPr>
            <a:cxnSpLocks/>
          </p:cNvCxnSpPr>
          <p:nvPr/>
        </p:nvCxnSpPr>
        <p:spPr>
          <a:xfrm>
            <a:off x="7239606" y="3122737"/>
            <a:ext cx="2140010" cy="91124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E79320-A692-84F6-B1D3-90AF18279862}"/>
              </a:ext>
            </a:extLst>
          </p:cNvPr>
          <p:cNvSpPr txBox="1">
            <a:spLocks/>
          </p:cNvSpPr>
          <p:nvPr/>
        </p:nvSpPr>
        <p:spPr>
          <a:xfrm>
            <a:off x="406021" y="1565049"/>
            <a:ext cx="4578463" cy="83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dirty="0"/>
              <a:t>Sviluppo procedure e montaggio di </a:t>
            </a:r>
            <a:r>
              <a:rPr lang="it-IT" sz="1600" dirty="0" err="1"/>
              <a:t>SiPM</a:t>
            </a:r>
            <a:r>
              <a:rPr lang="it-IT" sz="1600" dirty="0"/>
              <a:t> FBK su schede interfaccia con FEE</a:t>
            </a:r>
            <a:endParaRPr lang="en-US" sz="16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B4648F-5F1A-70ED-EC47-1E8EC4FDE6FA}"/>
              </a:ext>
            </a:extLst>
          </p:cNvPr>
          <p:cNvSpPr txBox="1">
            <a:spLocks/>
          </p:cNvSpPr>
          <p:nvPr/>
        </p:nvSpPr>
        <p:spPr>
          <a:xfrm>
            <a:off x="137652" y="3114797"/>
            <a:ext cx="5269975" cy="83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Verifica elettrica e caratterizzazione dei moduli per </a:t>
            </a:r>
            <a:r>
              <a:rPr lang="it-IT" sz="1600" dirty="0" err="1"/>
              <a:t>pSCT</a:t>
            </a:r>
            <a:endParaRPr lang="it-IT" sz="1600" dirty="0"/>
          </a:p>
          <a:p>
            <a:endParaRPr lang="en-US" sz="1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02E8BB-6E90-037B-3267-5D346F4CB8E0}"/>
              </a:ext>
            </a:extLst>
          </p:cNvPr>
          <p:cNvSpPr txBox="1">
            <a:spLocks/>
          </p:cNvSpPr>
          <p:nvPr/>
        </p:nvSpPr>
        <p:spPr>
          <a:xfrm>
            <a:off x="177396" y="2313416"/>
            <a:ext cx="5269975" cy="83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Caratterizzazione delle prestazioni </a:t>
            </a:r>
            <a:r>
              <a:rPr lang="it-IT" sz="1600" dirty="0" err="1"/>
              <a:t>SiPM</a:t>
            </a:r>
            <a:r>
              <a:rPr lang="it-IT" sz="1600" dirty="0"/>
              <a:t> (guadagno, DCR, </a:t>
            </a:r>
            <a:r>
              <a:rPr lang="it-IT" sz="1600" dirty="0" err="1"/>
              <a:t>crosstalk</a:t>
            </a:r>
            <a:r>
              <a:rPr lang="it-IT" sz="1600" dirty="0"/>
              <a:t>, …)</a:t>
            </a:r>
          </a:p>
          <a:p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98D1A-25A6-6306-07F2-869D5708C246}"/>
              </a:ext>
            </a:extLst>
          </p:cNvPr>
          <p:cNvSpPr txBox="1"/>
          <p:nvPr/>
        </p:nvSpPr>
        <p:spPr>
          <a:xfrm>
            <a:off x="214753" y="3755585"/>
            <a:ext cx="55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+ partecipazione alla presa dati di MAGIC e ai working group su DM della collaborazione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5B89F-D177-3704-18CC-56DBF3F49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121" y="4372468"/>
            <a:ext cx="4120490" cy="1961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DE6389-7C82-806B-4A8F-4FDF4BFA3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639" y="4369994"/>
            <a:ext cx="3403790" cy="244076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F8DB61-EDE8-D377-9666-2E62717AFD49}"/>
              </a:ext>
            </a:extLst>
          </p:cNvPr>
          <p:cNvSpPr txBox="1">
            <a:spLocks/>
          </p:cNvSpPr>
          <p:nvPr/>
        </p:nvSpPr>
        <p:spPr>
          <a:xfrm>
            <a:off x="9002421" y="4298580"/>
            <a:ext cx="2974826" cy="232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uniformity for 576 sensors selected for operation on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2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CTA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 descr="Responsive image">
            <a:extLst>
              <a:ext uri="{FF2B5EF4-FFF2-40B4-BE49-F238E27FC236}">
                <a16:creationId xmlns:a16="http://schemas.microsoft.com/office/drawing/2014/main" id="{AE6B460E-9C05-894F-4FA4-2A721470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871" y="365125"/>
            <a:ext cx="3065929" cy="30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52AB-CA21-2D2B-5E2A-65D699C8B8C4}"/>
              </a:ext>
            </a:extLst>
          </p:cNvPr>
          <p:cNvSpPr txBox="1"/>
          <p:nvPr/>
        </p:nvSpPr>
        <p:spPr>
          <a:xfrm>
            <a:off x="8480308" y="2968670"/>
            <a:ext cx="24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Inauguration : Jan. 2019</a:t>
            </a:r>
          </a:p>
        </p:txBody>
      </p:sp>
      <p:pic>
        <p:nvPicPr>
          <p:cNvPr id="14" name="Picture 26" descr="https://icecube.wisc.edu/~jholder/run328630/gammas/run328630_ev185785_calibratedSkyHeatmap.png">
            <a:extLst>
              <a:ext uri="{FF2B5EF4-FFF2-40B4-BE49-F238E27FC236}">
                <a16:creationId xmlns:a16="http://schemas.microsoft.com/office/drawing/2014/main" id="{64F29607-6C7D-0132-E11C-47C663AAF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3700" y="3812081"/>
            <a:ext cx="1813797" cy="17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B2729-741E-6350-8705-B10FD5A40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5" t="3597" r="4699" b="3780"/>
          <a:stretch/>
        </p:blipFill>
        <p:spPr>
          <a:xfrm>
            <a:off x="6727590" y="3625613"/>
            <a:ext cx="1913158" cy="1955299"/>
          </a:xfrm>
          <a:prstGeom prst="ellipse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691146-DE41-3376-1586-B2CC98686A45}"/>
              </a:ext>
            </a:extLst>
          </p:cNvPr>
          <p:cNvSpPr txBox="1">
            <a:spLocks/>
          </p:cNvSpPr>
          <p:nvPr/>
        </p:nvSpPr>
        <p:spPr>
          <a:xfrm>
            <a:off x="6698599" y="5838631"/>
            <a:ext cx="6191959" cy="2848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2020: 3.5 TeV gamma-ray observed simultaneously</a:t>
            </a:r>
          </a:p>
          <a:p>
            <a:r>
              <a:rPr lang="en-US" sz="1600" dirty="0"/>
              <a:t> by VERITAS T4 and </a:t>
            </a:r>
            <a:r>
              <a:rPr lang="en-US" sz="1600" dirty="0" err="1"/>
              <a:t>pSCT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E4E1F-F65C-67E6-F7DF-DCEAF17F3CE6}"/>
              </a:ext>
            </a:extLst>
          </p:cNvPr>
          <p:cNvSpPr txBox="1"/>
          <p:nvPr/>
        </p:nvSpPr>
        <p:spPr>
          <a:xfrm>
            <a:off x="123891" y="1460599"/>
            <a:ext cx="78981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Acharyya, A; et al, </a:t>
            </a:r>
          </a:p>
          <a:p>
            <a:r>
              <a:rPr lang="en-GB" sz="1200" dirty="0"/>
              <a:t>Sensitivity of the Cherenkov Telescope Array to a dark matter signal from the Galactic centre, JCAP (2021)</a:t>
            </a:r>
          </a:p>
          <a:p>
            <a:endParaRPr lang="en-GB" sz="1200" dirty="0"/>
          </a:p>
          <a:p>
            <a:r>
              <a:rPr lang="en-GB" sz="1200" dirty="0">
                <a:solidFill>
                  <a:srgbClr val="FF0000"/>
                </a:solidFill>
              </a:rPr>
              <a:t>Adams, CB et al Detection of the Crab Nebula with the 9.7 m prototype Schwarzschild-Couder telescope Mar 2021 | ASTROPARTICLE PHYSICS 128 </a:t>
            </a:r>
          </a:p>
          <a:p>
            <a:r>
              <a:rPr lang="en-GB" sz="1200" dirty="0">
                <a:solidFill>
                  <a:srgbClr val="FF0000"/>
                </a:solidFill>
              </a:rPr>
              <a:t>[ </a:t>
            </a:r>
            <a:r>
              <a:rPr lang="en-GB" sz="1200" dirty="0" err="1">
                <a:solidFill>
                  <a:srgbClr val="FF0000"/>
                </a:solidFill>
              </a:rPr>
              <a:t>fondamentale</a:t>
            </a:r>
            <a:r>
              <a:rPr lang="en-GB" sz="1200" dirty="0">
                <a:solidFill>
                  <a:srgbClr val="FF0000"/>
                </a:solidFill>
              </a:rPr>
              <a:t> come proof del </a:t>
            </a:r>
            <a:r>
              <a:rPr lang="en-GB" sz="1200" dirty="0" err="1">
                <a:solidFill>
                  <a:srgbClr val="FF0000"/>
                </a:solidFill>
              </a:rPr>
              <a:t>concetto</a:t>
            </a:r>
            <a:r>
              <a:rPr lang="en-GB" sz="1200" dirty="0">
                <a:solidFill>
                  <a:srgbClr val="FF0000"/>
                </a:solidFill>
              </a:rPr>
              <a:t> di </a:t>
            </a:r>
            <a:r>
              <a:rPr lang="en-GB" sz="1200" dirty="0" err="1">
                <a:solidFill>
                  <a:srgbClr val="FF0000"/>
                </a:solidFill>
              </a:rPr>
              <a:t>pSCT</a:t>
            </a:r>
            <a:r>
              <a:rPr lang="en-GB" sz="1200" dirty="0">
                <a:solidFill>
                  <a:srgbClr val="FF0000"/>
                </a:solidFill>
              </a:rPr>
              <a:t> ]</a:t>
            </a:r>
          </a:p>
          <a:p>
            <a:endParaRPr lang="en-GB" sz="1200" dirty="0"/>
          </a:p>
          <a:p>
            <a:r>
              <a:rPr lang="en-GB" sz="1200" dirty="0"/>
              <a:t>Sensitivity of the Cherenkov Telescope Array for probing cosmology and fundamental physics with gamma-ray propagation</a:t>
            </a:r>
          </a:p>
          <a:p>
            <a:r>
              <a:rPr lang="en-GB" sz="1200" dirty="0"/>
              <a:t>Abdalla, H; Abe, H; (...); </a:t>
            </a:r>
            <a:r>
              <a:rPr lang="en-GB" sz="1200" dirty="0" err="1"/>
              <a:t>Zivec</a:t>
            </a:r>
            <a:r>
              <a:rPr lang="en-GB" sz="1200" dirty="0"/>
              <a:t>, M</a:t>
            </a:r>
          </a:p>
          <a:p>
            <a:r>
              <a:rPr lang="en-GB" sz="1200" dirty="0"/>
              <a:t>Feb 2021 | JOURNAL OF COSMOLOGY AND ASTROPARTICLE PHYSICS (2) </a:t>
            </a:r>
          </a:p>
          <a:p>
            <a:endParaRPr lang="en-GB" sz="1200" dirty="0"/>
          </a:p>
          <a:p>
            <a:r>
              <a:rPr lang="en-GB" sz="1200" dirty="0"/>
              <a:t>Monte Carlo studies for the optimisation of the Cherenkov Telescope Array layout</a:t>
            </a:r>
          </a:p>
          <a:p>
            <a:r>
              <a:rPr lang="en-GB" sz="1200" dirty="0"/>
              <a:t>Acharyya, A; </a:t>
            </a:r>
            <a:r>
              <a:rPr lang="en-GB" sz="1200" dirty="0" err="1"/>
              <a:t>Agudo</a:t>
            </a:r>
            <a:r>
              <a:rPr lang="en-GB" sz="1200" dirty="0"/>
              <a:t>, I; (...); Zorn, J</a:t>
            </a:r>
          </a:p>
          <a:p>
            <a:r>
              <a:rPr lang="en-GB" sz="1200" dirty="0"/>
              <a:t>Sep 2019 | ASTROPARTICLE PHYSICS 111 , pp.35-53 </a:t>
            </a:r>
          </a:p>
          <a:p>
            <a:endParaRPr lang="en-GB" sz="1200" dirty="0"/>
          </a:p>
          <a:p>
            <a:r>
              <a:rPr lang="en-GB" sz="1200" dirty="0">
                <a:solidFill>
                  <a:srgbClr val="FF0000"/>
                </a:solidFill>
              </a:rPr>
              <a:t>Ambrosi et al, Readout chain validation of INFN modules for the CTA-</a:t>
            </a:r>
            <a:r>
              <a:rPr lang="en-GB" sz="1200" dirty="0" err="1">
                <a:solidFill>
                  <a:srgbClr val="FF0000"/>
                </a:solidFill>
              </a:rPr>
              <a:t>pSCT</a:t>
            </a:r>
            <a:r>
              <a:rPr lang="en-GB" sz="1200" dirty="0">
                <a:solidFill>
                  <a:srgbClr val="FF0000"/>
                </a:solidFill>
              </a:rPr>
              <a:t> camera, NIMA 936(2019)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>
                <a:solidFill>
                  <a:srgbClr val="FF0000"/>
                </a:solidFill>
              </a:rPr>
              <a:t>Adams et al,  Status of the development of NUV </a:t>
            </a:r>
            <a:r>
              <a:rPr lang="en-GB" sz="1200" dirty="0" err="1">
                <a:solidFill>
                  <a:srgbClr val="FF0000"/>
                </a:solidFill>
              </a:rPr>
              <a:t>SiPMs</a:t>
            </a:r>
            <a:r>
              <a:rPr lang="en-GB" sz="1200" dirty="0">
                <a:solidFill>
                  <a:srgbClr val="FF0000"/>
                </a:solidFill>
              </a:rPr>
              <a:t> for INFN optical modules for the SCT medium sized telescope proposed for the CTA observatory, NIMA 982 (2020)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>
                <a:solidFill>
                  <a:srgbClr val="FF0000"/>
                </a:solidFill>
              </a:rPr>
              <a:t>Design and performance of the prototype Schwarzschild-Couder telescope camera</a:t>
            </a:r>
          </a:p>
          <a:p>
            <a:r>
              <a:rPr lang="en-GB" sz="1200" dirty="0">
                <a:solidFill>
                  <a:srgbClr val="FF0000"/>
                </a:solidFill>
              </a:rPr>
              <a:t>Adams, CB; Ambrosi, G; (...); Zink, A</a:t>
            </a:r>
          </a:p>
          <a:p>
            <a:r>
              <a:rPr lang="en-GB" sz="1200" dirty="0">
                <a:solidFill>
                  <a:srgbClr val="FF0000"/>
                </a:solidFill>
              </a:rPr>
              <a:t>Jan 1 2022 | JOURNAL OF ASTRONOMICAL TELESCOPES INSTRUMENTS AND SYSTEMS 8 (1) </a:t>
            </a:r>
          </a:p>
          <a:p>
            <a:endParaRPr lang="en-GB" sz="1200" dirty="0">
              <a:solidFill>
                <a:srgbClr val="FF0000"/>
              </a:solidFill>
            </a:endParaRPr>
          </a:p>
          <a:p>
            <a:r>
              <a:rPr lang="en-GB" sz="1200" dirty="0">
                <a:solidFill>
                  <a:srgbClr val="FF0000"/>
                </a:solidFill>
              </a:rPr>
              <a:t>...+ 11 conference proceedings </a:t>
            </a:r>
            <a:r>
              <a:rPr lang="en-GB" sz="1200" dirty="0" err="1">
                <a:solidFill>
                  <a:srgbClr val="FF0000"/>
                </a:solidFill>
              </a:rPr>
              <a:t>su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>
                <a:solidFill>
                  <a:srgbClr val="FF0000"/>
                </a:solidFill>
              </a:rPr>
              <a:t>dettagli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GB" sz="1200" dirty="0" err="1">
                <a:solidFill>
                  <a:srgbClr val="FF0000"/>
                </a:solidFill>
              </a:rPr>
              <a:t>tecnici</a:t>
            </a:r>
            <a:r>
              <a:rPr lang="en-GB" sz="1200" dirty="0">
                <a:solidFill>
                  <a:srgbClr val="FF0000"/>
                </a:solidFill>
              </a:rPr>
              <a:t> di  </a:t>
            </a:r>
            <a:r>
              <a:rPr lang="en-GB" sz="1200" dirty="0" err="1">
                <a:solidFill>
                  <a:srgbClr val="FF0000"/>
                </a:solidFill>
              </a:rPr>
              <a:t>pSCT</a:t>
            </a:r>
            <a:endParaRPr lang="en-GB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2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A0322F-647F-1857-FE03-4F30C72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88" y="730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it-IT" dirty="0"/>
              <a:t>CSN2</a:t>
            </a:r>
            <a:endParaRPr lang="en-US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2BDFA11-C869-3D58-3AC1-BB8D2B061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3" y="936098"/>
            <a:ext cx="5157787" cy="823912"/>
          </a:xfrm>
        </p:spPr>
        <p:txBody>
          <a:bodyPr/>
          <a:lstStyle/>
          <a:p>
            <a:r>
              <a:rPr lang="it-IT" dirty="0"/>
              <a:t>Dal sito web della CSN2</a:t>
            </a:r>
            <a:endParaRPr lang="en-US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CFBE1EF-3881-7879-15E5-33993F6D8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9" y="1760009"/>
            <a:ext cx="5955242" cy="4788957"/>
          </a:xfrm>
        </p:spPr>
        <p:txBody>
          <a:bodyPr>
            <a:normAutofit/>
          </a:bodyPr>
          <a:lstStyle/>
          <a:p>
            <a:r>
              <a:rPr lang="it-IT" sz="2000" dirty="0"/>
              <a:t>La CSN2 coordina le ricerche nel campo della fisica delle </a:t>
            </a:r>
            <a:r>
              <a:rPr lang="it-IT" sz="2000" dirty="0" err="1"/>
              <a:t>Astroparticelle</a:t>
            </a:r>
            <a:r>
              <a:rPr lang="it-IT" sz="2000" dirty="0"/>
              <a:t>. Queste ricerche studiano gli aspetti della fisica fondamentale che non possiamo indagare con gli acceleratori di particelle e sono condotte indirettamente, sfruttando il Cosmo come acceleratore naturale di tutti i tipi di radiazione, oppure studiando processi rarissimi in Laboratori come quello del Gran Sasso.</a:t>
            </a:r>
          </a:p>
          <a:p>
            <a:r>
              <a:rPr lang="it-IT" sz="2000" dirty="0"/>
              <a:t>Una delle sfide attuali più affascinanti è lo studio della gravità e in particolare quello delle onde gravitazionali predette da Einstein e recentemente osservate dalla collaborazione Virgo-Ligo, con cui si apre una nuova e molto promettente finestra per l’osservazione dell’Universo e lo studio dei buchi neri.</a:t>
            </a:r>
            <a:endParaRPr lang="en-US" sz="200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0F44EFF-C5CF-CECD-3745-70B126C59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36098"/>
            <a:ext cx="5183188" cy="823912"/>
          </a:xfrm>
        </p:spPr>
        <p:txBody>
          <a:bodyPr/>
          <a:lstStyle/>
          <a:p>
            <a:r>
              <a:rPr lang="it-IT" dirty="0"/>
              <a:t>Budget 2020</a:t>
            </a:r>
            <a:endParaRPr lang="en-US" dirty="0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7BD1E929-3D57-F834-35F0-49243C5B0E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11051" y="2302602"/>
            <a:ext cx="5104182" cy="3233044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668F7E5-A46E-A798-9EA2-67FAAE812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78" y="167001"/>
            <a:ext cx="1926650" cy="1209048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05CE2AE-B891-4D19-8833-3FA79BCD9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F0"/>
                </a:solidFill>
              </a:rPr>
              <a:t>BOREXINO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698" y="1681163"/>
            <a:ext cx="5157787" cy="823912"/>
          </a:xfrm>
        </p:spPr>
        <p:txBody>
          <a:bodyPr/>
          <a:lstStyle/>
          <a:p>
            <a:r>
              <a:rPr lang="it-IT" dirty="0"/>
              <a:t>Descrizione Target Scientifici/Tecnici 2015-2022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25219" cy="3684588"/>
          </a:xfrm>
        </p:spPr>
        <p:txBody>
          <a:bodyPr>
            <a:normAutofit/>
          </a:bodyPr>
          <a:lstStyle/>
          <a:p>
            <a:r>
              <a:rPr lang="it-IT" dirty="0"/>
              <a:t>Coordinatore Locale: </a:t>
            </a:r>
            <a:r>
              <a:rPr lang="it-IT" b="1" dirty="0">
                <a:solidFill>
                  <a:srgbClr val="00B0F0"/>
                </a:solidFill>
              </a:rPr>
              <a:t>Fausto Ortica</a:t>
            </a:r>
          </a:p>
          <a:p>
            <a:r>
              <a:rPr lang="en-US" dirty="0" err="1"/>
              <a:t>Descrizione</a:t>
            </a:r>
            <a:r>
              <a:rPr lang="en-US" dirty="0"/>
              <a:t> </a:t>
            </a:r>
            <a:r>
              <a:rPr lang="en-US" dirty="0" err="1"/>
              <a:t>geografica</a:t>
            </a:r>
            <a:r>
              <a:rPr lang="en-US" dirty="0"/>
              <a:t> (INFN </a:t>
            </a:r>
            <a:r>
              <a:rPr lang="it-IT" dirty="0"/>
              <a:t>Ferrara; Genova; Laboratori Nazionali del Gran Sasso; Milano; </a:t>
            </a:r>
            <a:r>
              <a:rPr lang="it-IT" dirty="0">
                <a:solidFill>
                  <a:srgbClr val="00B0F0"/>
                </a:solidFill>
              </a:rPr>
              <a:t>Perugia</a:t>
            </a:r>
            <a:r>
              <a:rPr lang="en-US" dirty="0"/>
              <a:t>) </a:t>
            </a:r>
          </a:p>
          <a:p>
            <a:r>
              <a:rPr lang="en-US" dirty="0" err="1">
                <a:solidFill>
                  <a:srgbClr val="00B0F0"/>
                </a:solidFill>
              </a:rPr>
              <a:t>Anagrafica</a:t>
            </a:r>
            <a:r>
              <a:rPr lang="en-US" dirty="0">
                <a:solidFill>
                  <a:srgbClr val="00B0F0"/>
                </a:solidFill>
              </a:rPr>
              <a:t> Perugia</a:t>
            </a:r>
            <a:r>
              <a:rPr lang="en-US" dirty="0"/>
              <a:t>: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Fausto Ortica </a:t>
            </a:r>
            <a:r>
              <a:rPr lang="en-US" sz="1400" dirty="0"/>
              <a:t>– Prof. </a:t>
            </a:r>
            <a:r>
              <a:rPr lang="en-US" sz="1400" dirty="0" err="1"/>
              <a:t>Associato</a:t>
            </a:r>
            <a:r>
              <a:rPr lang="en-US" sz="1400" dirty="0"/>
              <a:t> – 10%</a:t>
            </a:r>
          </a:p>
          <a:p>
            <a:r>
              <a:rPr lang="en-US" sz="1400" dirty="0">
                <a:solidFill>
                  <a:srgbClr val="00B0F0"/>
                </a:solidFill>
              </a:rPr>
              <a:t>Aldo Romani </a:t>
            </a:r>
            <a:r>
              <a:rPr lang="en-US" sz="1400" dirty="0"/>
              <a:t>– Prof. </a:t>
            </a:r>
            <a:r>
              <a:rPr lang="en-US" sz="1400" dirty="0" err="1"/>
              <a:t>Associato</a:t>
            </a:r>
            <a:r>
              <a:rPr lang="en-US" sz="1400" dirty="0"/>
              <a:t> – 10%</a:t>
            </a:r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20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735C7D8-CB75-4EE2-B5CB-9C47EDA61143}"/>
              </a:ext>
            </a:extLst>
          </p:cNvPr>
          <p:cNvSpPr/>
          <p:nvPr/>
        </p:nvSpPr>
        <p:spPr>
          <a:xfrm>
            <a:off x="180679" y="2639209"/>
            <a:ext cx="58391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dirty="0" err="1"/>
              <a:t>Borexino</a:t>
            </a:r>
            <a:r>
              <a:rPr lang="it-IT" dirty="0"/>
              <a:t> è un esperimento costruito ai LNGS con l’intento di realizzare un </a:t>
            </a:r>
            <a:r>
              <a:rPr lang="it-IT" b="1" dirty="0">
                <a:solidFill>
                  <a:srgbClr val="FF0000"/>
                </a:solidFill>
              </a:rPr>
              <a:t>rivelatore in tempo reale per i neutrini solari a bassa energia</a:t>
            </a:r>
            <a:r>
              <a:rPr lang="it-IT" dirty="0"/>
              <a:t>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Il </a:t>
            </a:r>
            <a:r>
              <a:rPr lang="en-US" dirty="0" err="1"/>
              <a:t>cuore</a:t>
            </a:r>
            <a:r>
              <a:rPr lang="en-US" dirty="0"/>
              <a:t> del </a:t>
            </a:r>
            <a:r>
              <a:rPr lang="en-US" dirty="0" err="1"/>
              <a:t>rivelatore</a:t>
            </a:r>
            <a:r>
              <a:rPr lang="en-US" dirty="0"/>
              <a:t> è </a:t>
            </a:r>
            <a:r>
              <a:rPr lang="en-US" dirty="0" err="1"/>
              <a:t>costitutito</a:t>
            </a:r>
            <a:r>
              <a:rPr lang="en-US" dirty="0"/>
              <a:t> da </a:t>
            </a:r>
            <a:r>
              <a:rPr lang="en-US" dirty="0" err="1"/>
              <a:t>uno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scintillatore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liquido</a:t>
            </a:r>
            <a:r>
              <a:rPr lang="en-US" dirty="0"/>
              <a:t> </a:t>
            </a:r>
            <a:r>
              <a:rPr lang="en-US" dirty="0" err="1"/>
              <a:t>basato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pseudocumene</a:t>
            </a:r>
            <a:r>
              <a:rPr lang="en-US" dirty="0"/>
              <a:t> (</a:t>
            </a:r>
            <a:r>
              <a:rPr lang="en-US" b="1" dirty="0">
                <a:solidFill>
                  <a:srgbClr val="FF0000"/>
                </a:solidFill>
              </a:rPr>
              <a:t>PC</a:t>
            </a:r>
            <a:r>
              <a:rPr lang="en-US" dirty="0"/>
              <a:t>) e 2,5-difenilossazolo (</a:t>
            </a:r>
            <a:r>
              <a:rPr lang="en-US" b="1" dirty="0">
                <a:solidFill>
                  <a:srgbClr val="FF0000"/>
                </a:solidFill>
              </a:rPr>
              <a:t>PPO</a:t>
            </a:r>
            <a:r>
              <a:rPr lang="en-US" dirty="0"/>
              <a:t>),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quale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fenomeni</a:t>
            </a:r>
            <a:r>
              <a:rPr lang="en-US" dirty="0"/>
              <a:t> di scattering</a:t>
            </a:r>
            <a:r>
              <a:rPr lang="it-IT" dirty="0"/>
              <a:t> </a:t>
            </a:r>
            <a:r>
              <a:rPr lang="en-US" dirty="0"/>
              <a:t>neutrino-</a:t>
            </a:r>
            <a:r>
              <a:rPr lang="en-US" dirty="0" err="1"/>
              <a:t>elettrone</a:t>
            </a:r>
            <a:r>
              <a:rPr lang="en-US" dirty="0"/>
              <a:t> </a:t>
            </a:r>
            <a:r>
              <a:rPr lang="en-US" dirty="0" err="1"/>
              <a:t>vengono</a:t>
            </a:r>
            <a:r>
              <a:rPr lang="en-US" dirty="0"/>
              <a:t> </a:t>
            </a:r>
            <a:r>
              <a:rPr lang="en-US" dirty="0" err="1"/>
              <a:t>osservati</a:t>
            </a:r>
            <a:r>
              <a:rPr lang="en-US" dirty="0"/>
              <a:t> da 2000 </a:t>
            </a:r>
            <a:r>
              <a:rPr lang="en-US" dirty="0" err="1"/>
              <a:t>tubi</a:t>
            </a:r>
            <a:r>
              <a:rPr lang="en-US" dirty="0"/>
              <a:t> </a:t>
            </a:r>
            <a:r>
              <a:rPr lang="en-US" dirty="0" err="1"/>
              <a:t>fotomoltiplicatori</a:t>
            </a:r>
            <a:r>
              <a:rPr lang="en-US" dirty="0"/>
              <a:t>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L’esperimento</a:t>
            </a:r>
            <a:r>
              <a:rPr lang="en-US" dirty="0"/>
              <a:t> è </a:t>
            </a:r>
            <a:r>
              <a:rPr lang="en-US" b="1" dirty="0"/>
              <a:t>in </a:t>
            </a:r>
            <a:r>
              <a:rPr lang="en-US" b="1" dirty="0" err="1"/>
              <a:t>fase</a:t>
            </a:r>
            <a:r>
              <a:rPr lang="en-US" b="1" dirty="0"/>
              <a:t> di </a:t>
            </a:r>
            <a:r>
              <a:rPr lang="en-US" b="1" dirty="0" err="1"/>
              <a:t>chiusura</a:t>
            </a:r>
            <a:r>
              <a:rPr lang="en-US" dirty="0"/>
              <a:t> ed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rivelatore</a:t>
            </a:r>
            <a:r>
              <a:rPr lang="en-US" dirty="0"/>
              <a:t> in </a:t>
            </a:r>
            <a:r>
              <a:rPr lang="en-US" dirty="0" err="1"/>
              <a:t>fase</a:t>
            </a:r>
            <a:r>
              <a:rPr lang="en-US" dirty="0"/>
              <a:t> di </a:t>
            </a:r>
            <a:r>
              <a:rPr lang="en-US" dirty="0" err="1"/>
              <a:t>smantellamento</a:t>
            </a:r>
            <a:endParaRPr lang="it-IT" dirty="0"/>
          </a:p>
          <a:p>
            <a:pPr algn="just"/>
            <a:endParaRPr lang="it-IT" dirty="0"/>
          </a:p>
        </p:txBody>
      </p:sp>
      <p:pic>
        <p:nvPicPr>
          <p:cNvPr id="10" name="Immagine 9" descr="Borexinologo.png">
            <a:extLst>
              <a:ext uri="{FF2B5EF4-FFF2-40B4-BE49-F238E27FC236}">
                <a16:creationId xmlns:a16="http://schemas.microsoft.com/office/drawing/2014/main" id="{B33B6510-BC09-4409-A227-60A0CD9BC9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2547" y="429818"/>
            <a:ext cx="1186653" cy="11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F0"/>
                </a:solidFill>
              </a:rPr>
              <a:t>BOREXINO-PG_DTZ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36" y="1825625"/>
            <a:ext cx="10982864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Il </a:t>
            </a:r>
            <a:r>
              <a:rPr lang="en-US" dirty="0" err="1"/>
              <a:t>contributo</a:t>
            </a:r>
            <a:r>
              <a:rPr lang="en-US" dirty="0"/>
              <a:t> del </a:t>
            </a:r>
            <a:r>
              <a:rPr lang="en-US" dirty="0" err="1"/>
              <a:t>gruppo</a:t>
            </a:r>
            <a:r>
              <a:rPr lang="en-US" dirty="0"/>
              <a:t> </a:t>
            </a:r>
            <a:r>
              <a:rPr lang="en-US" dirty="0" err="1"/>
              <a:t>all’esperimento</a:t>
            </a:r>
            <a:r>
              <a:rPr lang="en-US" dirty="0"/>
              <a:t> ha </a:t>
            </a:r>
            <a:r>
              <a:rPr lang="en-US" dirty="0" err="1"/>
              <a:t>riguardato</a:t>
            </a:r>
            <a:r>
              <a:rPr lang="en-US" dirty="0"/>
              <a:t> </a:t>
            </a:r>
            <a:r>
              <a:rPr lang="en-US" dirty="0" err="1"/>
              <a:t>prevalentemente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r>
              <a:rPr lang="en-US" sz="2400" dirty="0"/>
              <a:t>- la </a:t>
            </a:r>
            <a:r>
              <a:rPr lang="en-US" sz="2400" dirty="0" err="1"/>
              <a:t>caratterizzazione</a:t>
            </a:r>
            <a:r>
              <a:rPr lang="en-US" sz="2400" dirty="0"/>
              <a:t> </a:t>
            </a:r>
            <a:r>
              <a:rPr lang="en-US" sz="2400" dirty="0" err="1"/>
              <a:t>ottica</a:t>
            </a:r>
            <a:r>
              <a:rPr lang="en-US" sz="2400" dirty="0"/>
              <a:t> ed </a:t>
            </a:r>
            <a:r>
              <a:rPr lang="en-US" sz="2400" dirty="0" err="1"/>
              <a:t>i</a:t>
            </a:r>
            <a:r>
              <a:rPr lang="en-US" sz="2400" dirty="0"/>
              <a:t> test </a:t>
            </a:r>
            <a:r>
              <a:rPr lang="en-US" sz="2400" dirty="0" err="1"/>
              <a:t>periodici</a:t>
            </a:r>
            <a:r>
              <a:rPr lang="en-US" sz="2400" dirty="0"/>
              <a:t> di </a:t>
            </a:r>
            <a:r>
              <a:rPr lang="en-US" sz="2400" dirty="0" err="1"/>
              <a:t>controllo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sistemi</a:t>
            </a:r>
            <a:r>
              <a:rPr lang="en-US" sz="2400" dirty="0"/>
              <a:t> </a:t>
            </a:r>
            <a:r>
              <a:rPr lang="en-US" sz="2400" dirty="0" err="1"/>
              <a:t>utilizzati</a:t>
            </a:r>
            <a:r>
              <a:rPr lang="en-US" sz="2400" dirty="0"/>
              <a:t> come </a:t>
            </a:r>
            <a:r>
              <a:rPr lang="en-US" sz="2400" dirty="0" err="1"/>
              <a:t>scintillatori</a:t>
            </a:r>
            <a:r>
              <a:rPr lang="en-US" sz="2400" dirty="0"/>
              <a:t> (</a:t>
            </a:r>
            <a:r>
              <a:rPr lang="en-US" sz="2400" dirty="0" err="1"/>
              <a:t>misure</a:t>
            </a:r>
            <a:r>
              <a:rPr lang="en-US" sz="2400" dirty="0"/>
              <a:t> di </a:t>
            </a:r>
            <a:r>
              <a:rPr lang="en-US" sz="2400" dirty="0" err="1"/>
              <a:t>lunghezza</a:t>
            </a:r>
            <a:r>
              <a:rPr lang="en-US" sz="2400" dirty="0"/>
              <a:t> di </a:t>
            </a:r>
            <a:r>
              <a:rPr lang="en-US" sz="2400" dirty="0" err="1"/>
              <a:t>attenuazione</a:t>
            </a:r>
            <a:r>
              <a:rPr lang="en-US" sz="2400" dirty="0"/>
              <a:t>, </a:t>
            </a:r>
            <a:r>
              <a:rPr lang="en-US" sz="2400" dirty="0" err="1"/>
              <a:t>spettri</a:t>
            </a:r>
            <a:r>
              <a:rPr lang="en-US" sz="2400" dirty="0"/>
              <a:t> di </a:t>
            </a:r>
            <a:r>
              <a:rPr lang="en-US" sz="2400" dirty="0" err="1"/>
              <a:t>assorbimento</a:t>
            </a:r>
            <a:r>
              <a:rPr lang="en-US" sz="2400" dirty="0"/>
              <a:t> e di </a:t>
            </a:r>
            <a:r>
              <a:rPr lang="en-US" sz="2400" dirty="0" err="1"/>
              <a:t>emissione</a:t>
            </a:r>
            <a:r>
              <a:rPr lang="en-US" sz="2400" dirty="0"/>
              <a:t> </a:t>
            </a:r>
            <a:r>
              <a:rPr lang="en-US" sz="2400" dirty="0" err="1"/>
              <a:t>nelle</a:t>
            </a:r>
            <a:r>
              <a:rPr lang="en-US" sz="2400" dirty="0"/>
              <a:t> </a:t>
            </a:r>
            <a:r>
              <a:rPr lang="en-US" sz="2400" dirty="0" err="1"/>
              <a:t>regioni</a:t>
            </a:r>
            <a:r>
              <a:rPr lang="en-US" sz="2400" dirty="0"/>
              <a:t> </a:t>
            </a:r>
            <a:r>
              <a:rPr lang="en-US" sz="2400" dirty="0" err="1"/>
              <a:t>dell’UV</a:t>
            </a:r>
            <a:r>
              <a:rPr lang="en-US" sz="2400" dirty="0"/>
              <a:t> e del </a:t>
            </a:r>
            <a:r>
              <a:rPr lang="en-US" sz="2400" dirty="0" err="1"/>
              <a:t>visibile</a:t>
            </a:r>
            <a:r>
              <a:rPr lang="en-US" sz="2400" dirty="0"/>
              <a:t>, tempi di vita di </a:t>
            </a:r>
            <a:r>
              <a:rPr lang="en-US" sz="2400" dirty="0" err="1"/>
              <a:t>decadimento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fluorescenza</a:t>
            </a:r>
            <a:r>
              <a:rPr lang="en-US" sz="2400" dirty="0"/>
              <a:t>);</a:t>
            </a:r>
          </a:p>
          <a:p>
            <a:pPr marL="0" indent="0" algn="just">
              <a:buNone/>
            </a:pPr>
            <a:r>
              <a:rPr lang="en-US" sz="2400" dirty="0"/>
              <a:t>-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possibile</a:t>
            </a:r>
            <a:r>
              <a:rPr lang="en-US" sz="2400" dirty="0"/>
              <a:t> </a:t>
            </a:r>
            <a:r>
              <a:rPr lang="en-US" sz="2400" dirty="0" err="1"/>
              <a:t>miglioramento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caratteristiche</a:t>
            </a:r>
            <a:r>
              <a:rPr lang="en-US" sz="2400" dirty="0"/>
              <a:t> </a:t>
            </a:r>
            <a:r>
              <a:rPr lang="en-US" sz="2400" dirty="0" err="1"/>
              <a:t>ottiche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scintillatori</a:t>
            </a:r>
            <a:r>
              <a:rPr lang="en-US" sz="2400" dirty="0"/>
              <a:t> (ad </a:t>
            </a:r>
            <a:r>
              <a:rPr lang="en-US" sz="2400" dirty="0" err="1"/>
              <a:t>esempio</a:t>
            </a:r>
            <a:r>
              <a:rPr lang="en-US" sz="2400" dirty="0"/>
              <a:t>, </a:t>
            </a:r>
            <a:r>
              <a:rPr lang="en-US" sz="2400" dirty="0" err="1"/>
              <a:t>tramite</a:t>
            </a:r>
            <a:r>
              <a:rPr lang="en-US" sz="2400" dirty="0"/>
              <a:t> </a:t>
            </a:r>
            <a:r>
              <a:rPr lang="en-US" sz="2400" dirty="0" err="1"/>
              <a:t>purificazione</a:t>
            </a:r>
            <a:r>
              <a:rPr lang="en-US" sz="2400" dirty="0"/>
              <a:t> per </a:t>
            </a:r>
            <a:r>
              <a:rPr lang="en-US" sz="2400" dirty="0" err="1"/>
              <a:t>distillazione</a:t>
            </a:r>
            <a:r>
              <a:rPr lang="en-US" sz="2400" dirty="0"/>
              <a:t> </a:t>
            </a:r>
            <a:r>
              <a:rPr lang="en-US" sz="2400" dirty="0" err="1"/>
              <a:t>frazionata</a:t>
            </a:r>
            <a:r>
              <a:rPr lang="en-US" sz="2400" dirty="0"/>
              <a:t>, sotto </a:t>
            </a:r>
            <a:r>
              <a:rPr lang="en-US" sz="2400" dirty="0" err="1"/>
              <a:t>vuoto</a:t>
            </a:r>
            <a:r>
              <a:rPr lang="en-US" sz="2400" dirty="0"/>
              <a:t>, etc.);</a:t>
            </a:r>
          </a:p>
          <a:p>
            <a:pPr marL="0" indent="0" algn="just">
              <a:buNone/>
            </a:pPr>
            <a:r>
              <a:rPr lang="en-US" sz="2400" dirty="0"/>
              <a:t>- test di </a:t>
            </a:r>
            <a:r>
              <a:rPr lang="en-US" sz="2400" dirty="0" err="1"/>
              <a:t>compatibilità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scintillatori</a:t>
            </a:r>
            <a:r>
              <a:rPr lang="en-US" sz="2400" dirty="0"/>
              <a:t> con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materiali</a:t>
            </a:r>
            <a:r>
              <a:rPr lang="en-US" sz="2400" dirty="0"/>
              <a:t> con cui </a:t>
            </a:r>
            <a:r>
              <a:rPr lang="en-US" sz="2400" dirty="0" err="1"/>
              <a:t>vengono</a:t>
            </a:r>
            <a:r>
              <a:rPr lang="en-US" sz="2400" dirty="0"/>
              <a:t> a </a:t>
            </a:r>
            <a:r>
              <a:rPr lang="en-US" sz="2400" dirty="0" err="1"/>
              <a:t>contatto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realizzazione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esperimenti</a:t>
            </a:r>
            <a:r>
              <a:rPr lang="en-US" sz="2400" dirty="0"/>
              <a:t>.</a:t>
            </a:r>
            <a:endParaRPr lang="it-IT" sz="2400" dirty="0"/>
          </a:p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76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F0"/>
                </a:solidFill>
              </a:rPr>
              <a:t>JUNO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698" y="1681163"/>
            <a:ext cx="5157787" cy="823912"/>
          </a:xfrm>
        </p:spPr>
        <p:txBody>
          <a:bodyPr/>
          <a:lstStyle/>
          <a:p>
            <a:r>
              <a:rPr lang="it-IT" dirty="0"/>
              <a:t>Descrizione Target Scientifici/Tecnici 2015-2022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25219" cy="3684588"/>
          </a:xfrm>
        </p:spPr>
        <p:txBody>
          <a:bodyPr/>
          <a:lstStyle/>
          <a:p>
            <a:r>
              <a:rPr lang="it-IT" dirty="0"/>
              <a:t>Coordinatore Locale: </a:t>
            </a:r>
            <a:r>
              <a:rPr lang="it-IT" b="1" dirty="0">
                <a:solidFill>
                  <a:srgbClr val="00B0F0"/>
                </a:solidFill>
              </a:rPr>
              <a:t>Fausto Ortica</a:t>
            </a:r>
          </a:p>
          <a:p>
            <a:r>
              <a:rPr lang="en-US" dirty="0" err="1"/>
              <a:t>Descrizione</a:t>
            </a:r>
            <a:r>
              <a:rPr lang="en-US" dirty="0"/>
              <a:t> </a:t>
            </a:r>
            <a:r>
              <a:rPr lang="en-US" dirty="0" err="1"/>
              <a:t>geografica</a:t>
            </a:r>
            <a:r>
              <a:rPr lang="en-US" dirty="0"/>
              <a:t> (INFN </a:t>
            </a:r>
            <a:r>
              <a:rPr lang="it-IT" dirty="0"/>
              <a:t>Catania; Ferrara; Laboratori Nazionali Frascati; Milano; Milano Bicocca; Padova; </a:t>
            </a:r>
            <a:r>
              <a:rPr lang="it-IT" dirty="0">
                <a:solidFill>
                  <a:srgbClr val="00B0F0"/>
                </a:solidFill>
              </a:rPr>
              <a:t>Perugia</a:t>
            </a:r>
            <a:r>
              <a:rPr lang="it-IT" dirty="0"/>
              <a:t>; Roma 3</a:t>
            </a:r>
            <a:r>
              <a:rPr lang="en-US" dirty="0"/>
              <a:t>) </a:t>
            </a:r>
          </a:p>
          <a:p>
            <a:r>
              <a:rPr lang="en-US" dirty="0" err="1">
                <a:solidFill>
                  <a:srgbClr val="00B0F0"/>
                </a:solidFill>
              </a:rPr>
              <a:t>Anagrafica</a:t>
            </a:r>
            <a:r>
              <a:rPr lang="en-US" dirty="0">
                <a:solidFill>
                  <a:srgbClr val="00B0F0"/>
                </a:solidFill>
              </a:rPr>
              <a:t> Perugia</a:t>
            </a:r>
            <a:r>
              <a:rPr lang="en-US" dirty="0"/>
              <a:t>:</a:t>
            </a:r>
          </a:p>
          <a:p>
            <a:r>
              <a:rPr lang="en-US" sz="1400" b="1" dirty="0">
                <a:solidFill>
                  <a:srgbClr val="00B0F0"/>
                </a:solidFill>
              </a:rPr>
              <a:t>Fausto Ortica </a:t>
            </a:r>
            <a:r>
              <a:rPr lang="en-US" sz="1400" dirty="0"/>
              <a:t>– Prof. </a:t>
            </a:r>
            <a:r>
              <a:rPr lang="en-US" sz="1400" dirty="0" err="1"/>
              <a:t>Associato</a:t>
            </a:r>
            <a:r>
              <a:rPr lang="en-US" sz="1400" dirty="0"/>
              <a:t> – 90%</a:t>
            </a:r>
          </a:p>
          <a:p>
            <a:r>
              <a:rPr lang="en-US" sz="1400" dirty="0">
                <a:solidFill>
                  <a:srgbClr val="00B0F0"/>
                </a:solidFill>
              </a:rPr>
              <a:t>Catia Clementi </a:t>
            </a:r>
            <a:r>
              <a:rPr lang="en-US" sz="1400" dirty="0"/>
              <a:t>– </a:t>
            </a:r>
            <a:r>
              <a:rPr lang="en-US" sz="1400" dirty="0" err="1"/>
              <a:t>Ricercatrice</a:t>
            </a:r>
            <a:r>
              <a:rPr lang="en-US" sz="1400" dirty="0"/>
              <a:t> </a:t>
            </a:r>
            <a:r>
              <a:rPr lang="en-US" sz="1400" dirty="0" err="1"/>
              <a:t>universitaria</a:t>
            </a:r>
            <a:r>
              <a:rPr lang="en-US" sz="1400" dirty="0"/>
              <a:t> – 100%</a:t>
            </a:r>
          </a:p>
          <a:p>
            <a:r>
              <a:rPr lang="en-US" sz="1400" dirty="0">
                <a:solidFill>
                  <a:srgbClr val="00B0F0"/>
                </a:solidFill>
              </a:rPr>
              <a:t>Aldo Romani </a:t>
            </a:r>
            <a:r>
              <a:rPr lang="en-US" sz="1400" dirty="0"/>
              <a:t>– Prof. </a:t>
            </a:r>
            <a:r>
              <a:rPr lang="en-US" sz="1400" dirty="0" err="1"/>
              <a:t>Associato</a:t>
            </a:r>
            <a:r>
              <a:rPr lang="en-US" sz="1400" dirty="0"/>
              <a:t> – 90%</a:t>
            </a:r>
          </a:p>
          <a:p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22</a:t>
            </a:fld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735C7D8-CB75-4EE2-B5CB-9C47EDA61143}"/>
              </a:ext>
            </a:extLst>
          </p:cNvPr>
          <p:cNvSpPr/>
          <p:nvPr/>
        </p:nvSpPr>
        <p:spPr>
          <a:xfrm>
            <a:off x="180679" y="2508490"/>
            <a:ext cx="58391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JUNO (</a:t>
            </a:r>
            <a:r>
              <a:rPr lang="it-IT" b="1" dirty="0" err="1">
                <a:solidFill>
                  <a:srgbClr val="FF0000"/>
                </a:solidFill>
              </a:rPr>
              <a:t>Jiangmen</a:t>
            </a:r>
            <a:r>
              <a:rPr lang="it-IT" b="1" dirty="0">
                <a:solidFill>
                  <a:srgbClr val="FF0000"/>
                </a:solidFill>
              </a:rPr>
              <a:t> Underground Neutrino Observatory) </a:t>
            </a:r>
            <a:r>
              <a:rPr lang="it-IT" dirty="0"/>
              <a:t>è un esperimento multifunzionale progettato per:</a:t>
            </a:r>
          </a:p>
          <a:p>
            <a:pPr algn="just"/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determinare le gerarchie di massa dei neutrini e misurarne con precisione i parametri di oscillazione, tramite l’osservazione dei neutrini prodotti dai reattori degli impianti di </a:t>
            </a:r>
            <a:r>
              <a:rPr lang="it-IT" dirty="0" err="1"/>
              <a:t>Yangjiang</a:t>
            </a:r>
            <a:r>
              <a:rPr lang="it-IT" dirty="0"/>
              <a:t> e </a:t>
            </a:r>
            <a:r>
              <a:rPr lang="it-IT" dirty="0" err="1"/>
              <a:t>Taishan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osservare neutrini da supernova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studiare neutrini atmosferici, solari e </a:t>
            </a:r>
            <a:r>
              <a:rPr lang="it-IT" dirty="0" err="1"/>
              <a:t>geoneutrini</a:t>
            </a:r>
            <a:endParaRPr lang="it-IT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Utilizzerà un </a:t>
            </a:r>
            <a:r>
              <a:rPr lang="it-IT" b="1" dirty="0">
                <a:solidFill>
                  <a:srgbClr val="FF0000"/>
                </a:solidFill>
              </a:rPr>
              <a:t>rivelatore da 20000 tonnellate di scintillatore liquido</a:t>
            </a:r>
            <a:r>
              <a:rPr lang="it-IT" dirty="0"/>
              <a:t>, basato su linear </a:t>
            </a:r>
            <a:r>
              <a:rPr lang="it-IT" dirty="0" err="1"/>
              <a:t>alchil</a:t>
            </a:r>
            <a:r>
              <a:rPr lang="it-IT" dirty="0"/>
              <a:t> benzeni (</a:t>
            </a:r>
            <a:r>
              <a:rPr lang="it-IT" b="1" dirty="0">
                <a:solidFill>
                  <a:srgbClr val="FF0000"/>
                </a:solidFill>
              </a:rPr>
              <a:t>LAB</a:t>
            </a:r>
            <a:r>
              <a:rPr lang="it-IT" dirty="0"/>
              <a:t>), </a:t>
            </a:r>
            <a:r>
              <a:rPr lang="en-US" dirty="0"/>
              <a:t>2,5-difenilossazolo (</a:t>
            </a:r>
            <a:r>
              <a:rPr lang="en-US" b="1" dirty="0">
                <a:solidFill>
                  <a:srgbClr val="FF0000"/>
                </a:solidFill>
              </a:rPr>
              <a:t>PPO</a:t>
            </a:r>
            <a:r>
              <a:rPr lang="en-US" dirty="0"/>
              <a:t>) e 1,4-Bis(2-metilstiril)-benzene (</a:t>
            </a:r>
            <a:r>
              <a:rPr lang="en-US" b="1" dirty="0" err="1">
                <a:solidFill>
                  <a:srgbClr val="FF0000"/>
                </a:solidFill>
              </a:rPr>
              <a:t>BisMSB</a:t>
            </a:r>
            <a:r>
              <a:rPr lang="en-US" dirty="0"/>
              <a:t>)</a:t>
            </a:r>
            <a:r>
              <a:rPr lang="it-IT" dirty="0"/>
              <a:t> con una risoluzione di energia mai realizzata finora del 3% (a 1 </a:t>
            </a:r>
            <a:r>
              <a:rPr lang="it-IT" dirty="0" err="1"/>
              <a:t>MeV</a:t>
            </a:r>
            <a:r>
              <a:rPr lang="it-IT" dirty="0"/>
              <a:t>) a 700 metri di profondità.</a:t>
            </a:r>
          </a:p>
        </p:txBody>
      </p:sp>
      <p:pic>
        <p:nvPicPr>
          <p:cNvPr id="10" name="Immagine 9" descr="Junologo.jpg">
            <a:extLst>
              <a:ext uri="{FF2B5EF4-FFF2-40B4-BE49-F238E27FC236}">
                <a16:creationId xmlns:a16="http://schemas.microsoft.com/office/drawing/2014/main" id="{E8CAD65C-D4D1-4809-B310-4A201F11E1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562" y="413385"/>
            <a:ext cx="1235203" cy="11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8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B0F0"/>
                </a:solidFill>
              </a:rPr>
              <a:t>JUNO-PG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Il </a:t>
            </a:r>
            <a:r>
              <a:rPr lang="en-US" dirty="0" err="1"/>
              <a:t>contributo</a:t>
            </a:r>
            <a:r>
              <a:rPr lang="en-US" dirty="0"/>
              <a:t> del </a:t>
            </a:r>
            <a:r>
              <a:rPr lang="en-US" dirty="0" err="1"/>
              <a:t>gruppo</a:t>
            </a:r>
            <a:r>
              <a:rPr lang="en-US" dirty="0"/>
              <a:t> </a:t>
            </a:r>
            <a:r>
              <a:rPr lang="en-US" dirty="0" err="1"/>
              <a:t>all’esperimento</a:t>
            </a:r>
            <a:r>
              <a:rPr lang="en-US" dirty="0"/>
              <a:t> </a:t>
            </a:r>
            <a:r>
              <a:rPr lang="en-US" dirty="0" err="1"/>
              <a:t>riguarda</a:t>
            </a:r>
            <a:r>
              <a:rPr lang="en-US" dirty="0"/>
              <a:t> </a:t>
            </a:r>
            <a:r>
              <a:rPr lang="en-US" dirty="0" err="1"/>
              <a:t>prevalentemente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r>
              <a:rPr lang="en-US" sz="2400" dirty="0"/>
              <a:t>- la </a:t>
            </a:r>
            <a:r>
              <a:rPr lang="en-US" sz="2400" dirty="0" err="1"/>
              <a:t>caratterizzazione</a:t>
            </a:r>
            <a:r>
              <a:rPr lang="en-US" sz="2400" dirty="0"/>
              <a:t> </a:t>
            </a:r>
            <a:r>
              <a:rPr lang="en-US" sz="2400" dirty="0" err="1"/>
              <a:t>ottica</a:t>
            </a:r>
            <a:r>
              <a:rPr lang="en-US" sz="2400" dirty="0"/>
              <a:t> ed </a:t>
            </a:r>
            <a:r>
              <a:rPr lang="en-US" sz="2400" dirty="0" err="1"/>
              <a:t>i</a:t>
            </a:r>
            <a:r>
              <a:rPr lang="en-US" sz="2400" dirty="0"/>
              <a:t> test </a:t>
            </a:r>
            <a:r>
              <a:rPr lang="en-US" sz="2400" dirty="0" err="1"/>
              <a:t>periodici</a:t>
            </a:r>
            <a:r>
              <a:rPr lang="en-US" sz="2400" dirty="0"/>
              <a:t> di </a:t>
            </a:r>
            <a:r>
              <a:rPr lang="en-US" sz="2400" dirty="0" err="1"/>
              <a:t>controllo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sistemi</a:t>
            </a:r>
            <a:r>
              <a:rPr lang="en-US" sz="2400" dirty="0"/>
              <a:t> </a:t>
            </a:r>
            <a:r>
              <a:rPr lang="en-US" sz="2400" dirty="0" err="1"/>
              <a:t>utilizzati</a:t>
            </a:r>
            <a:r>
              <a:rPr lang="en-US" sz="2400" dirty="0"/>
              <a:t> come </a:t>
            </a:r>
            <a:r>
              <a:rPr lang="en-US" sz="2400" dirty="0" err="1"/>
              <a:t>scintillatori</a:t>
            </a:r>
            <a:r>
              <a:rPr lang="en-US" sz="2400" dirty="0"/>
              <a:t> (</a:t>
            </a:r>
            <a:r>
              <a:rPr lang="en-US" sz="2400" dirty="0" err="1"/>
              <a:t>misure</a:t>
            </a:r>
            <a:r>
              <a:rPr lang="en-US" sz="2400" dirty="0"/>
              <a:t> di </a:t>
            </a:r>
            <a:r>
              <a:rPr lang="en-US" sz="2400" dirty="0" err="1"/>
              <a:t>lunghezza</a:t>
            </a:r>
            <a:r>
              <a:rPr lang="en-US" sz="2400" dirty="0"/>
              <a:t> di </a:t>
            </a:r>
            <a:r>
              <a:rPr lang="en-US" sz="2400" dirty="0" err="1"/>
              <a:t>attenuazione</a:t>
            </a:r>
            <a:r>
              <a:rPr lang="en-US" sz="2400" dirty="0"/>
              <a:t>, </a:t>
            </a:r>
            <a:r>
              <a:rPr lang="en-US" sz="2400" dirty="0" err="1"/>
              <a:t>spettri</a:t>
            </a:r>
            <a:r>
              <a:rPr lang="en-US" sz="2400" dirty="0"/>
              <a:t> di </a:t>
            </a:r>
            <a:r>
              <a:rPr lang="en-US" sz="2400" dirty="0" err="1"/>
              <a:t>assorbimento</a:t>
            </a:r>
            <a:r>
              <a:rPr lang="en-US" sz="2400" dirty="0"/>
              <a:t> e di </a:t>
            </a:r>
            <a:r>
              <a:rPr lang="en-US" sz="2400" dirty="0" err="1"/>
              <a:t>emissione</a:t>
            </a:r>
            <a:r>
              <a:rPr lang="en-US" sz="2400" dirty="0"/>
              <a:t> </a:t>
            </a:r>
            <a:r>
              <a:rPr lang="en-US" sz="2400" dirty="0" err="1"/>
              <a:t>nelle</a:t>
            </a:r>
            <a:r>
              <a:rPr lang="en-US" sz="2400" dirty="0"/>
              <a:t> </a:t>
            </a:r>
            <a:r>
              <a:rPr lang="en-US" sz="2400" dirty="0" err="1"/>
              <a:t>regioni</a:t>
            </a:r>
            <a:r>
              <a:rPr lang="en-US" sz="2400" dirty="0"/>
              <a:t> </a:t>
            </a:r>
            <a:r>
              <a:rPr lang="en-US" sz="2400" dirty="0" err="1"/>
              <a:t>dell’UV</a:t>
            </a:r>
            <a:r>
              <a:rPr lang="en-US" sz="2400" dirty="0"/>
              <a:t> e del </a:t>
            </a:r>
            <a:r>
              <a:rPr lang="en-US" sz="2400" dirty="0" err="1"/>
              <a:t>visibile</a:t>
            </a:r>
            <a:r>
              <a:rPr lang="en-US" sz="2400" dirty="0"/>
              <a:t>, tempi di vita di </a:t>
            </a:r>
            <a:r>
              <a:rPr lang="en-US" sz="2400" dirty="0" err="1"/>
              <a:t>decadimento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fluorescenza</a:t>
            </a:r>
            <a:r>
              <a:rPr lang="en-US" sz="2400" dirty="0"/>
              <a:t>) a T </a:t>
            </a:r>
            <a:r>
              <a:rPr lang="en-US" sz="2400" dirty="0" err="1"/>
              <a:t>ambiente</a:t>
            </a:r>
            <a:r>
              <a:rPr lang="en-US" sz="2400" dirty="0"/>
              <a:t> ed a </a:t>
            </a:r>
            <a:r>
              <a:rPr lang="en-US" sz="2400" dirty="0" err="1"/>
              <a:t>bassa</a:t>
            </a:r>
            <a:r>
              <a:rPr lang="en-US" sz="2400" dirty="0"/>
              <a:t> T;</a:t>
            </a:r>
          </a:p>
          <a:p>
            <a:pPr marL="0" indent="0" algn="just">
              <a:buNone/>
            </a:pPr>
            <a:r>
              <a:rPr lang="en-US" sz="2400" dirty="0"/>
              <a:t>-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possibile</a:t>
            </a:r>
            <a:r>
              <a:rPr lang="en-US" sz="2400" dirty="0"/>
              <a:t> </a:t>
            </a:r>
            <a:r>
              <a:rPr lang="en-US" sz="2400" dirty="0" err="1"/>
              <a:t>miglioramento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caratteristiche</a:t>
            </a:r>
            <a:r>
              <a:rPr lang="en-US" sz="2400" dirty="0"/>
              <a:t> </a:t>
            </a:r>
            <a:r>
              <a:rPr lang="en-US" sz="2400" dirty="0" err="1"/>
              <a:t>ottiche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scintillatori</a:t>
            </a:r>
            <a:r>
              <a:rPr lang="en-US" sz="2400" dirty="0"/>
              <a:t> (ad </a:t>
            </a:r>
            <a:r>
              <a:rPr lang="en-US" sz="2400" dirty="0" err="1"/>
              <a:t>esempio</a:t>
            </a:r>
            <a:r>
              <a:rPr lang="en-US" sz="2400" dirty="0"/>
              <a:t>, </a:t>
            </a:r>
            <a:r>
              <a:rPr lang="en-US" sz="2400" dirty="0" err="1"/>
              <a:t>tramite</a:t>
            </a:r>
            <a:r>
              <a:rPr lang="en-US" sz="2400" dirty="0"/>
              <a:t> </a:t>
            </a:r>
            <a:r>
              <a:rPr lang="en-US" sz="2400" dirty="0" err="1"/>
              <a:t>purificazione</a:t>
            </a:r>
            <a:r>
              <a:rPr lang="en-US" sz="2400" dirty="0"/>
              <a:t> per </a:t>
            </a:r>
            <a:r>
              <a:rPr lang="en-US" sz="2400" dirty="0" err="1"/>
              <a:t>distillazione</a:t>
            </a:r>
            <a:r>
              <a:rPr lang="en-US" sz="2400" dirty="0"/>
              <a:t> </a:t>
            </a:r>
            <a:r>
              <a:rPr lang="en-US" sz="2400" dirty="0" err="1"/>
              <a:t>frazionata</a:t>
            </a:r>
            <a:r>
              <a:rPr lang="en-US" sz="2400" dirty="0"/>
              <a:t>, sotto </a:t>
            </a:r>
            <a:r>
              <a:rPr lang="en-US" sz="2400" dirty="0" err="1"/>
              <a:t>vuoto</a:t>
            </a:r>
            <a:r>
              <a:rPr lang="en-US" sz="2400" dirty="0"/>
              <a:t>, etc.);</a:t>
            </a:r>
          </a:p>
          <a:p>
            <a:pPr marL="0" indent="0" algn="just">
              <a:buNone/>
            </a:pPr>
            <a:r>
              <a:rPr lang="en-US" sz="2400" dirty="0"/>
              <a:t>- test di </a:t>
            </a:r>
            <a:r>
              <a:rPr lang="en-US" sz="2400" dirty="0" err="1"/>
              <a:t>compatibilità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scintillatori</a:t>
            </a:r>
            <a:r>
              <a:rPr lang="en-US" sz="2400" dirty="0"/>
              <a:t> con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materiali</a:t>
            </a:r>
            <a:r>
              <a:rPr lang="en-US" sz="2400" dirty="0"/>
              <a:t> con cui </a:t>
            </a:r>
            <a:r>
              <a:rPr lang="en-US" sz="2400" dirty="0" err="1"/>
              <a:t>vengono</a:t>
            </a:r>
            <a:r>
              <a:rPr lang="en-US" sz="2400" dirty="0"/>
              <a:t> a </a:t>
            </a:r>
            <a:r>
              <a:rPr lang="en-US" sz="2400" dirty="0" err="1"/>
              <a:t>contatto</a:t>
            </a:r>
            <a:r>
              <a:rPr lang="en-US" sz="2400" dirty="0"/>
              <a:t>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realizzazione</a:t>
            </a:r>
            <a:r>
              <a:rPr lang="en-US" sz="2400" dirty="0"/>
              <a:t>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esperimenti</a:t>
            </a:r>
            <a:r>
              <a:rPr lang="en-US" sz="2400" dirty="0"/>
              <a:t>.</a:t>
            </a:r>
            <a:endParaRPr lang="it-IT" sz="2400" dirty="0"/>
          </a:p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10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1BBB1-B489-0692-8222-CCB294DD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248"/>
            <a:ext cx="2470679" cy="760942"/>
          </a:xfrm>
        </p:spPr>
        <p:txBody>
          <a:bodyPr/>
          <a:lstStyle/>
          <a:p>
            <a:r>
              <a:rPr lang="it-IT" dirty="0"/>
              <a:t>Virgo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5DD697-9EA5-9FC7-7812-D2ACD380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023" y="1063097"/>
            <a:ext cx="5157787" cy="823912"/>
          </a:xfrm>
        </p:spPr>
        <p:txBody>
          <a:bodyPr/>
          <a:lstStyle/>
          <a:p>
            <a:r>
              <a:rPr lang="it-IT" dirty="0"/>
              <a:t>Advanced Virgo (</a:t>
            </a:r>
            <a:r>
              <a:rPr lang="it-IT" dirty="0" err="1"/>
              <a:t>AdV</a:t>
            </a:r>
            <a:r>
              <a:rPr lang="it-IT" dirty="0"/>
              <a:t>) e </a:t>
            </a:r>
            <a:r>
              <a:rPr lang="it-IT" dirty="0" err="1"/>
              <a:t>AdV</a:t>
            </a:r>
            <a:r>
              <a:rPr lang="it-IT" dirty="0"/>
              <a:t>+ in 2015-2022</a:t>
            </a:r>
            <a:endParaRPr lang="en-US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17A2BB-E124-4F39-2B16-845722D8F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023" y="1887009"/>
            <a:ext cx="5157787" cy="4695824"/>
          </a:xfrm>
        </p:spPr>
        <p:txBody>
          <a:bodyPr>
            <a:noAutofit/>
          </a:bodyPr>
          <a:lstStyle/>
          <a:p>
            <a:r>
              <a:rPr lang="it-IT" sz="2000" dirty="0" err="1"/>
              <a:t>Run</a:t>
            </a:r>
            <a:r>
              <a:rPr lang="it-IT" sz="2000" dirty="0"/>
              <a:t> scientifici O1, O2 e O3</a:t>
            </a:r>
          </a:p>
          <a:p>
            <a:r>
              <a:rPr lang="it-IT" sz="2000" dirty="0"/>
              <a:t>Scoperte monumentali 2015-2020 del network </a:t>
            </a:r>
            <a:r>
              <a:rPr lang="it-IT" sz="2000" dirty="0" err="1"/>
              <a:t>LIGO-Virgo</a:t>
            </a:r>
            <a:endParaRPr lang="it-IT" sz="2000" dirty="0"/>
          </a:p>
          <a:p>
            <a:pPr lvl="1"/>
            <a:r>
              <a:rPr lang="it-IT" sz="2000" dirty="0"/>
              <a:t>Prima </a:t>
            </a:r>
            <a:r>
              <a:rPr lang="it-IT" sz="2000" dirty="0" err="1"/>
              <a:t>detection</a:t>
            </a:r>
            <a:r>
              <a:rPr lang="it-IT" sz="2000" dirty="0"/>
              <a:t> GW</a:t>
            </a:r>
          </a:p>
          <a:p>
            <a:pPr lvl="1"/>
            <a:r>
              <a:rPr lang="it-IT" sz="2000" dirty="0"/>
              <a:t>Primo evento MM con GW</a:t>
            </a:r>
          </a:p>
          <a:p>
            <a:pPr lvl="1"/>
            <a:r>
              <a:rPr lang="it-IT" sz="2000" dirty="0"/>
              <a:t>Misure velocità GW, massa «gravitone», dispersione GW, Misura alternativa H0, Test GR, Modi superiori (binarie «sbilanciate»), BH di massa intermedia, ….</a:t>
            </a:r>
          </a:p>
          <a:p>
            <a:r>
              <a:rPr lang="it-IT" sz="2000" dirty="0"/>
              <a:t>Preparazione O4</a:t>
            </a:r>
          </a:p>
          <a:p>
            <a:r>
              <a:rPr lang="it-IT" sz="2000" dirty="0" err="1"/>
              <a:t>AdV</a:t>
            </a:r>
            <a:r>
              <a:rPr lang="it-IT" sz="2000" dirty="0"/>
              <a:t>+ (O5) upgrade</a:t>
            </a:r>
          </a:p>
          <a:p>
            <a:r>
              <a:rPr lang="it-IT" sz="2000" dirty="0"/>
              <a:t>Post O5</a:t>
            </a:r>
            <a:endParaRPr lang="en-US" sz="200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19A78E8-3A9D-AC29-F73F-C47834416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9867" y="131763"/>
            <a:ext cx="5183188" cy="823912"/>
          </a:xfrm>
        </p:spPr>
        <p:txBody>
          <a:bodyPr/>
          <a:lstStyle/>
          <a:p>
            <a:r>
              <a:rPr lang="it-IT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Descrizione gruppo INFN-PG</a:t>
            </a:r>
            <a:endParaRPr lang="it-IT" sz="2400" b="0" strike="noStrike" spc="-1" dirty="0">
              <a:latin typeface="Arial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E838EB7-97BA-28C6-8E5E-5910CBE3B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26067"/>
            <a:ext cx="5791200" cy="5063596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Coordinatore: Helios Vocca</a:t>
            </a:r>
          </a:p>
          <a:p>
            <a:r>
              <a:rPr lang="en-US" dirty="0"/>
              <a:t>E. Z. </a:t>
            </a:r>
            <a:r>
              <a:rPr lang="en-US" dirty="0" err="1"/>
              <a:t>Appavuravther</a:t>
            </a:r>
            <a:r>
              <a:rPr lang="en-US" dirty="0"/>
              <a:t> 		(UNICAM)	100%</a:t>
            </a:r>
          </a:p>
          <a:p>
            <a:r>
              <a:rPr lang="en-US" dirty="0"/>
              <a:t>M. Bawaj 	  	(UNIPG) 	100%</a:t>
            </a:r>
          </a:p>
          <a:p>
            <a:r>
              <a:rPr lang="en-US" dirty="0"/>
              <a:t>S. Corezzi 	  	(UNIPG) 	50%</a:t>
            </a:r>
          </a:p>
          <a:p>
            <a:r>
              <a:rPr lang="en-US" dirty="0"/>
              <a:t>S. Cutini 	  		(INFN)	20%</a:t>
            </a:r>
          </a:p>
          <a:p>
            <a:r>
              <a:rPr lang="en-US" dirty="0"/>
              <a:t>A. Di Cicco 	  	(UNICAM) 	30%</a:t>
            </a:r>
          </a:p>
          <a:p>
            <a:r>
              <a:rPr lang="en-US" dirty="0"/>
              <a:t>A. Di Michele 		(UNIPG) 	100%</a:t>
            </a:r>
          </a:p>
          <a:p>
            <a:r>
              <a:rPr lang="en-US" dirty="0"/>
              <a:t>G. Grignani 		(UNIPG) 	40%</a:t>
            </a:r>
          </a:p>
          <a:p>
            <a:r>
              <a:rPr lang="en-US" dirty="0"/>
              <a:t>F. Marchesoni 		(UNICAM)	30%</a:t>
            </a:r>
          </a:p>
          <a:p>
            <a:r>
              <a:rPr lang="en-US" dirty="0"/>
              <a:t>M. Orselli 	  	(UNIPG) 	40%</a:t>
            </a:r>
          </a:p>
          <a:p>
            <a:r>
              <a:rPr lang="en-US" dirty="0"/>
              <a:t>A. Placidi		(UNIPG) 	100%</a:t>
            </a:r>
          </a:p>
          <a:p>
            <a:r>
              <a:rPr lang="en-US" dirty="0"/>
              <a:t>M. Punturo		(INFN) 	40%</a:t>
            </a:r>
          </a:p>
          <a:p>
            <a:r>
              <a:rPr lang="en-US" dirty="0"/>
              <a:t>L. </a:t>
            </a:r>
            <a:r>
              <a:rPr lang="en-US" dirty="0" err="1"/>
              <a:t>Silenzi</a:t>
            </a:r>
            <a:r>
              <a:rPr lang="en-US" dirty="0"/>
              <a:t>	  		(UNICAM) 	100%</a:t>
            </a:r>
          </a:p>
          <a:p>
            <a:r>
              <a:rPr lang="en-US" dirty="0"/>
              <a:t>A. Trapananti		(UNICAM) 	40%</a:t>
            </a:r>
          </a:p>
          <a:p>
            <a:r>
              <a:rPr lang="en-US" dirty="0"/>
              <a:t>F. Travasso		(UNICAM) 	60%</a:t>
            </a:r>
          </a:p>
          <a:p>
            <a:r>
              <a:rPr lang="en-US" dirty="0"/>
              <a:t>D. Vitali	  		(UNICAM) 	0%</a:t>
            </a:r>
          </a:p>
          <a:p>
            <a:r>
              <a:rPr lang="en-US" dirty="0"/>
              <a:t>H. Vocca	  		(UNIPG) 	60%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98A918-AA3F-C856-9216-58D760E2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Ruolo di VIRGO-PG</a:t>
            </a:r>
            <a:endParaRPr lang="it-IT" sz="4400" b="0" strike="noStrike" spc="-1" dirty="0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186267" y="1825560"/>
            <a:ext cx="11166693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Coordinamento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AdV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+ SUM (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Suspensions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&amp;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Mirrors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latin typeface="Calibri"/>
                <a:ea typeface="DejaVu Sans"/>
              </a:rPr>
              <a:t>Coordinamento e assemblaggio sospensioni monolitiche tramite 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tecnica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silicate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bonding</a:t>
            </a:r>
            <a:endParaRPr lang="it-IT" sz="20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Coating R&amp;D: 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</a:rPr>
              <a:t>Test propriet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à termo-meccaniche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coatings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 HR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AdV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AdV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+</a:t>
            </a:r>
            <a:endParaRPr lang="it-IT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Squeezing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ottico+ dimostratore EPR</a:t>
            </a:r>
          </a:p>
          <a:p>
            <a:pPr marL="685800" lvl="1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task-leader per il disegno dell’elettronica di foto-rivelatori</a:t>
            </a:r>
            <a:endParaRPr lang="it-IT" sz="20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coordinamento dell’automazione del sottosistema Frequency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Dependent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Squeezing</a:t>
            </a:r>
            <a:endParaRPr lang="it-IT" sz="2000" b="0" strike="noStrike" spc="-1" dirty="0">
              <a:latin typeface="Arial"/>
            </a:endParaRPr>
          </a:p>
          <a:p>
            <a:pPr marL="343620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Multi-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messenger</a:t>
            </a:r>
            <a:endParaRPr lang="it-IT" sz="20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685800" lvl="1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latin typeface="Calibri"/>
              </a:rPr>
              <a:t>Low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latency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analysis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, Virtual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Observatory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 (implementazione di sistemi di interoperabilità per la visualizzazione e la gestione dei dati astronomici e astrofisici del Virtual </a:t>
            </a:r>
            <a:r>
              <a:rPr lang="it-IT" sz="2000" spc="-1" dirty="0" err="1">
                <a:solidFill>
                  <a:srgbClr val="000000"/>
                </a:solidFill>
                <a:latin typeface="Calibri"/>
              </a:rPr>
              <a:t>Observatory</a:t>
            </a:r>
            <a:r>
              <a:rPr lang="it-IT" sz="2000" spc="-1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latin typeface="Arial"/>
              </a:rPr>
              <a:t>Modelli teorici: sviluppi teorici dell’approccio EOB (</a:t>
            </a:r>
            <a:r>
              <a:rPr lang="it-IT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TEOBResumS</a:t>
            </a: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20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Outreach</a:t>
            </a:r>
          </a:p>
        </p:txBody>
      </p:sp>
      <p:sp>
        <p:nvSpPr>
          <p:cNvPr id="84" name="CustomShape 3"/>
          <p:cNvSpPr/>
          <p:nvPr/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28B56BE-9B3F-44EE-BA7C-E7282CD3219D}" type="slidenum"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25</a:t>
            </a:fld>
            <a:endParaRPr lang="it-IT" sz="1200" b="0" strike="noStrike" spc="-1">
              <a:latin typeface="Arial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5AE1689-A57E-2CEC-3760-08890DBB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ET-Italia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Target Scientifici/Tecnici 2015-2022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04B04D-E4DD-F46F-FD5C-29E1CB447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Sigla nasce nel 2019 grazie al finanziamento MUR «Fedeli-Ferroni» per la candidatura del sito in Sardegna</a:t>
            </a:r>
          </a:p>
          <a:p>
            <a:r>
              <a:rPr lang="it-IT" dirty="0"/>
              <a:t>Gli scopi iniziali della sigla sono:</a:t>
            </a:r>
          </a:p>
          <a:p>
            <a:pPr lvl="1"/>
            <a:r>
              <a:rPr lang="it-IT" dirty="0"/>
              <a:t>Inizializzare il progetto ET e preparare la candidatura ESFRI</a:t>
            </a:r>
          </a:p>
          <a:p>
            <a:pPr lvl="1"/>
            <a:r>
              <a:rPr lang="it-IT" dirty="0"/>
              <a:t>Sviluppare la candidatura della Sardegna</a:t>
            </a:r>
          </a:p>
          <a:p>
            <a:pPr lvl="1"/>
            <a:r>
              <a:rPr lang="it-IT" dirty="0"/>
              <a:t>Sviluppo delle tecnologie abilitanti</a:t>
            </a:r>
            <a:endParaRPr lang="en-US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Coordinatore Locale: Michele Punturo</a:t>
            </a:r>
          </a:p>
          <a:p>
            <a:r>
              <a:rPr lang="en-US" dirty="0" err="1"/>
              <a:t>Descrizione</a:t>
            </a:r>
            <a:r>
              <a:rPr lang="en-US" dirty="0"/>
              <a:t> </a:t>
            </a:r>
            <a:r>
              <a:rPr lang="en-US" dirty="0" err="1"/>
              <a:t>geografica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INFN-PG, </a:t>
            </a:r>
            <a:r>
              <a:rPr lang="en-US" dirty="0" err="1"/>
              <a:t>UniPG</a:t>
            </a:r>
            <a:r>
              <a:rPr lang="en-US" dirty="0"/>
              <a:t>, </a:t>
            </a:r>
            <a:r>
              <a:rPr lang="en-US" dirty="0" err="1"/>
              <a:t>UniCamerino</a:t>
            </a:r>
            <a:endParaRPr lang="en-US" dirty="0"/>
          </a:p>
          <a:p>
            <a:r>
              <a:rPr lang="en-US" dirty="0" err="1"/>
              <a:t>Composizione</a:t>
            </a:r>
            <a:r>
              <a:rPr lang="en-US" dirty="0"/>
              <a:t> 2022:</a:t>
            </a:r>
          </a:p>
          <a:p>
            <a:pPr lvl="1"/>
            <a:r>
              <a:rPr lang="en-US" dirty="0"/>
              <a:t>Berretta Alessandra 50%</a:t>
            </a:r>
          </a:p>
          <a:p>
            <a:pPr lvl="1"/>
            <a:r>
              <a:rPr lang="en-US" dirty="0"/>
              <a:t>Marchesoni Fabio 30%</a:t>
            </a:r>
          </a:p>
          <a:p>
            <a:pPr lvl="1"/>
            <a:r>
              <a:rPr lang="en-US" dirty="0"/>
              <a:t>Greco Giuseppe 50% (aHEAD2020)</a:t>
            </a:r>
          </a:p>
          <a:p>
            <a:pPr lvl="1"/>
            <a:r>
              <a:rPr lang="en-US" dirty="0"/>
              <a:t>Punturo Michele 60%</a:t>
            </a:r>
          </a:p>
          <a:p>
            <a:pPr lvl="1"/>
            <a:r>
              <a:rPr lang="en-US" dirty="0"/>
              <a:t>Travasso Flavio 40%</a:t>
            </a:r>
          </a:p>
          <a:p>
            <a:pPr lvl="1"/>
            <a:r>
              <a:rPr lang="en-US" dirty="0"/>
              <a:t>Vocca Helios 40%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26</a:t>
            </a:fld>
            <a:endParaRPr lang="en-US"/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264E731-AE6B-CFFB-E36D-617F8BD20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4" y="1166857"/>
            <a:ext cx="2152381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023A8-6DDD-E351-F1DD-361547A5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ET-Italia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3 anime del gruppo</a:t>
            </a:r>
          </a:p>
          <a:p>
            <a:pPr lvl="1"/>
            <a:r>
              <a:rPr lang="en-US" dirty="0"/>
              <a:t>Management:</a:t>
            </a:r>
          </a:p>
          <a:p>
            <a:pPr lvl="2"/>
            <a:r>
              <a:rPr lang="en-US" dirty="0" err="1"/>
              <a:t>Coordinamento</a:t>
            </a:r>
            <a:r>
              <a:rPr lang="en-US" dirty="0"/>
              <a:t> </a:t>
            </a:r>
            <a:r>
              <a:rPr lang="en-US" dirty="0" err="1"/>
              <a:t>nazionale</a:t>
            </a:r>
            <a:r>
              <a:rPr lang="en-US" dirty="0"/>
              <a:t> ed </a:t>
            </a:r>
            <a:r>
              <a:rPr lang="en-US" dirty="0" err="1"/>
              <a:t>internazionale</a:t>
            </a:r>
            <a:r>
              <a:rPr lang="en-US" dirty="0"/>
              <a:t> della </a:t>
            </a:r>
            <a:r>
              <a:rPr lang="en-US" dirty="0" err="1"/>
              <a:t>collaborazione</a:t>
            </a:r>
            <a:r>
              <a:rPr lang="en-US" dirty="0"/>
              <a:t> ET</a:t>
            </a:r>
          </a:p>
          <a:p>
            <a:pPr lvl="3"/>
            <a:r>
              <a:rPr lang="en-US" dirty="0"/>
              <a:t>Proposal ESFRI</a:t>
            </a:r>
          </a:p>
          <a:p>
            <a:pPr lvl="3"/>
            <a:r>
              <a:rPr lang="en-US" dirty="0"/>
              <a:t>Proposal ETIC</a:t>
            </a:r>
          </a:p>
          <a:p>
            <a:pPr lvl="3"/>
            <a:r>
              <a:rPr lang="en-US" dirty="0" err="1"/>
              <a:t>Realizzazione</a:t>
            </a:r>
            <a:r>
              <a:rPr lang="en-US" dirty="0"/>
              <a:t> </a:t>
            </a:r>
            <a:r>
              <a:rPr lang="en-US" dirty="0" err="1"/>
              <a:t>collaborazione</a:t>
            </a:r>
            <a:r>
              <a:rPr lang="en-US" dirty="0"/>
              <a:t> </a:t>
            </a:r>
            <a:r>
              <a:rPr lang="en-US" dirty="0" err="1"/>
              <a:t>formale</a:t>
            </a:r>
            <a:r>
              <a:rPr lang="en-US" dirty="0"/>
              <a:t> Einstein Telescope</a:t>
            </a:r>
          </a:p>
          <a:p>
            <a:pPr lvl="1"/>
            <a:r>
              <a:rPr lang="en-US" dirty="0" err="1"/>
              <a:t>Disegno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sospensioni</a:t>
            </a:r>
            <a:r>
              <a:rPr lang="en-US" dirty="0"/>
              <a:t> (di </a:t>
            </a:r>
            <a:r>
              <a:rPr lang="en-US" dirty="0" err="1"/>
              <a:t>silicio</a:t>
            </a:r>
            <a:r>
              <a:rPr lang="en-US" dirty="0"/>
              <a:t>) di ET</a:t>
            </a:r>
          </a:p>
          <a:p>
            <a:pPr lvl="2"/>
            <a:r>
              <a:rPr lang="en-US" dirty="0" err="1"/>
              <a:t>Progettazione</a:t>
            </a:r>
            <a:r>
              <a:rPr lang="en-US" dirty="0"/>
              <a:t> e tests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laboratori</a:t>
            </a:r>
            <a:r>
              <a:rPr lang="en-US" dirty="0"/>
              <a:t> di Perugia</a:t>
            </a:r>
          </a:p>
          <a:p>
            <a:pPr lvl="2"/>
            <a:r>
              <a:rPr lang="en-US" dirty="0"/>
              <a:t>Test coatings </a:t>
            </a:r>
            <a:r>
              <a:rPr lang="en-US" dirty="0" err="1"/>
              <a:t>ottici</a:t>
            </a:r>
            <a:r>
              <a:rPr lang="en-US" dirty="0"/>
              <a:t> per ET</a:t>
            </a:r>
          </a:p>
          <a:p>
            <a:pPr lvl="1"/>
            <a:r>
              <a:rPr lang="en-US" dirty="0" err="1"/>
              <a:t>Astrofisica</a:t>
            </a:r>
            <a:r>
              <a:rPr lang="en-US" dirty="0"/>
              <a:t> </a:t>
            </a:r>
            <a:r>
              <a:rPr lang="en-US" dirty="0" err="1"/>
              <a:t>multimessenger</a:t>
            </a:r>
            <a:r>
              <a:rPr lang="en-US" dirty="0"/>
              <a:t> con ET</a:t>
            </a:r>
          </a:p>
          <a:p>
            <a:pPr lvl="2"/>
            <a:r>
              <a:rPr lang="en-US" dirty="0" err="1"/>
              <a:t>Preparazione</a:t>
            </a:r>
            <a:r>
              <a:rPr lang="en-US" dirty="0"/>
              <a:t> al </a:t>
            </a:r>
            <a:r>
              <a:rPr lang="en-US" dirty="0" err="1"/>
              <a:t>cambiamento</a:t>
            </a:r>
            <a:r>
              <a:rPr lang="en-US" dirty="0"/>
              <a:t> di </a:t>
            </a:r>
            <a:r>
              <a:rPr lang="en-US" dirty="0" err="1"/>
              <a:t>paradigma</a:t>
            </a:r>
            <a:r>
              <a:rPr lang="en-US" dirty="0"/>
              <a:t>: ET </a:t>
            </a:r>
            <a:r>
              <a:rPr lang="en-US" dirty="0" err="1"/>
              <a:t>sarà</a:t>
            </a:r>
            <a:r>
              <a:rPr lang="en-US" dirty="0"/>
              <a:t> </a:t>
            </a:r>
            <a:r>
              <a:rPr lang="en-US" dirty="0" err="1"/>
              <a:t>dominato</a:t>
            </a:r>
            <a:r>
              <a:rPr lang="en-US" dirty="0"/>
              <a:t> dal </a:t>
            </a:r>
            <a:r>
              <a:rPr lang="en-US" dirty="0" err="1"/>
              <a:t>segnale</a:t>
            </a:r>
            <a:r>
              <a:rPr lang="en-US" dirty="0"/>
              <a:t> e non dal </a:t>
            </a:r>
            <a:r>
              <a:rPr lang="en-US" dirty="0" err="1"/>
              <a:t>rumore</a:t>
            </a:r>
            <a:r>
              <a:rPr lang="en-US" dirty="0"/>
              <a:t>. Come </a:t>
            </a:r>
            <a:r>
              <a:rPr lang="en-US" dirty="0" err="1"/>
              <a:t>gestire</a:t>
            </a:r>
            <a:r>
              <a:rPr lang="en-US" dirty="0"/>
              <a:t> 10^5 alerts per anno?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27</a:t>
            </a:fld>
            <a:endParaRPr lang="en-US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2AC061A5-898F-C704-35FD-9AD832BDF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34" y="1166857"/>
            <a:ext cx="2152381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2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97937-E8A3-9904-ECE5-4D4A18A3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it-IT" dirty="0"/>
              <a:t>Evoluzione anagrafica Gr2 a Perugia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DB0C975-1590-FBDC-C643-77E3E85E1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60" y="1219201"/>
            <a:ext cx="12041918" cy="54737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155CF08-2558-CA82-B248-06813CDD8257}"/>
              </a:ext>
            </a:extLst>
          </p:cNvPr>
          <p:cNvSpPr/>
          <p:nvPr/>
        </p:nvSpPr>
        <p:spPr>
          <a:xfrm>
            <a:off x="8534400" y="914399"/>
            <a:ext cx="3304903" cy="15615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Le 4 «componenti» della CSN2 sono presenti (con bilanciamento differente) a </a:t>
            </a:r>
            <a:r>
              <a:rPr lang="it-IT" dirty="0" err="1"/>
              <a:t>Pg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382833F-E695-6180-0C64-1E37EE92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3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E9CD85-7043-9145-8FF2-65B5B2B33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136525"/>
            <a:ext cx="1099482" cy="6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97937-E8A3-9904-ECE5-4D4A18A3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rmAutofit fontScale="90000"/>
          </a:bodyPr>
          <a:lstStyle/>
          <a:p>
            <a:r>
              <a:rPr lang="it-IT" dirty="0"/>
              <a:t>Evoluzione anagrafica Gr2 a Perugia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DB0C975-1590-FBDC-C643-77E3E85E1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60" y="1219201"/>
            <a:ext cx="12041918" cy="54737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155CF08-2558-CA82-B248-06813CDD8257}"/>
              </a:ext>
            </a:extLst>
          </p:cNvPr>
          <p:cNvSpPr/>
          <p:nvPr/>
        </p:nvSpPr>
        <p:spPr>
          <a:xfrm>
            <a:off x="8337452" y="1472419"/>
            <a:ext cx="3304903" cy="1441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L’evoluzione delle sigle ha seguito la naturale vita delle attività sperimentali in CSN2, per esempio: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75E145-3C57-79C7-A64D-C8B27F67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4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35F900-FD4C-DFA7-2ED2-B847CAA1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136525"/>
            <a:ext cx="1099482" cy="6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298925-3336-D219-585E-44E486FD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anagrafica Gr2 a Perugia </a:t>
            </a:r>
            <a:endParaRPr lang="en-US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269108D-4F4F-5A6E-61AF-B260688433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101CE31-9BC7-8FAA-445A-4A1D86CE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5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02007F4-4836-09F2-7D8A-98B77ABD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136525"/>
            <a:ext cx="1099482" cy="6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4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4B0C06-989A-DF5E-70E8-0CE41721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8709"/>
          </a:xfrm>
        </p:spPr>
        <p:txBody>
          <a:bodyPr/>
          <a:lstStyle/>
          <a:p>
            <a:r>
              <a:rPr lang="it-IT" dirty="0"/>
              <a:t>Evoluzione FTE Gr2 (subset) a Perugia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BCDF210-7268-5184-9056-12FD90216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569" y="1690688"/>
            <a:ext cx="9630375" cy="4900183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B1C9B0A-7A73-0971-9375-7861B879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6</a:t>
            </a:fld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661916-E69A-7A72-B6A6-4FD0C4F20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136525"/>
            <a:ext cx="1099482" cy="6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20FC0F-41D9-9EE5-2951-5B76EA66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45" y="219758"/>
            <a:ext cx="10515600" cy="694641"/>
          </a:xfrm>
        </p:spPr>
        <p:txBody>
          <a:bodyPr>
            <a:normAutofit fontScale="90000"/>
          </a:bodyPr>
          <a:lstStyle/>
          <a:p>
            <a:r>
              <a:rPr lang="it-IT" dirty="0"/>
              <a:t>Evoluzione Budget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20FE8E-C7F0-3C41-6448-3B0249BEF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1112862"/>
            <a:ext cx="3764846" cy="5405342"/>
          </a:xfrm>
        </p:spPr>
        <p:txBody>
          <a:bodyPr/>
          <a:lstStyle/>
          <a:p>
            <a:r>
              <a:rPr lang="it-IT" dirty="0"/>
              <a:t>Il budget dell’area di Gr2 è molto più ampio del budget di CSN2 a Perugia</a:t>
            </a:r>
          </a:p>
          <a:p>
            <a:r>
              <a:rPr lang="it-IT" dirty="0"/>
              <a:t>Escludendo i fondi «dirottati» all’Università quelli da convenzioni con EGO</a:t>
            </a:r>
          </a:p>
          <a:p>
            <a:r>
              <a:rPr lang="it-IT" dirty="0"/>
              <a:t>Provenienze principali:</a:t>
            </a:r>
          </a:p>
          <a:p>
            <a:pPr lvl="1"/>
            <a:r>
              <a:rPr lang="it-IT" dirty="0"/>
              <a:t>ASI</a:t>
            </a:r>
          </a:p>
          <a:p>
            <a:pPr lvl="1"/>
            <a:r>
              <a:rPr lang="it-IT" dirty="0"/>
              <a:t>MIUR</a:t>
            </a:r>
          </a:p>
          <a:p>
            <a:pPr lvl="1"/>
            <a:r>
              <a:rPr lang="it-IT" dirty="0"/>
              <a:t>EU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FADC08-DC32-D56E-5000-0B273185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389" y="1232899"/>
            <a:ext cx="8046069" cy="540534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721804-1045-50B0-44E0-EBACCEB1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239F-EBBC-48EF-8281-D510C53B5254}" type="slidenum">
              <a:rPr lang="en-US" smtClean="0"/>
              <a:t>7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1644C6-3BCE-2ECD-D61B-A2E225DE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136525"/>
            <a:ext cx="1099482" cy="68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2F9C3-2C49-C793-D05E-ACE2A619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2782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  <a:latin typeface="+mn-lt"/>
              </a:rPr>
              <a:t>AMS_2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2BB8D-BC7A-F068-3191-2C8068927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6808"/>
            <a:ext cx="5157787" cy="823912"/>
          </a:xfrm>
        </p:spPr>
        <p:txBody>
          <a:bodyPr/>
          <a:lstStyle/>
          <a:p>
            <a:r>
              <a:rPr lang="it-IT" dirty="0"/>
              <a:t>Descrizione Target Scientifici/Tecnici 2015-2022</a:t>
            </a:r>
            <a:endParaRPr lang="en-US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04B04D-E4DD-F46F-FD5C-29E1CB447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6473"/>
            <a:ext cx="5157787" cy="36845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it-IT" sz="2000" dirty="0"/>
              <a:t>Misura dei flussi di elettroni e positroni</a:t>
            </a:r>
          </a:p>
          <a:p>
            <a:pPr>
              <a:lnSpc>
                <a:spcPct val="120000"/>
              </a:lnSpc>
            </a:pPr>
            <a:r>
              <a:rPr lang="it-IT" sz="2000" dirty="0"/>
              <a:t>Misura di nuclei di </a:t>
            </a:r>
            <a:r>
              <a:rPr lang="it-IT" sz="2000" dirty="0" err="1"/>
              <a:t>antielio</a:t>
            </a:r>
            <a:endParaRPr lang="it-IT" sz="2000" dirty="0"/>
          </a:p>
          <a:p>
            <a:pPr>
              <a:lnSpc>
                <a:spcPct val="120000"/>
              </a:lnSpc>
            </a:pPr>
            <a:r>
              <a:rPr lang="it-IT" sz="2000" dirty="0"/>
              <a:t>Misura di nuclei di </a:t>
            </a:r>
            <a:r>
              <a:rPr lang="it-IT" sz="2000" dirty="0" err="1"/>
              <a:t>antideuterio</a:t>
            </a:r>
            <a:endParaRPr lang="it-IT" sz="2000" dirty="0"/>
          </a:p>
          <a:p>
            <a:pPr>
              <a:lnSpc>
                <a:spcPct val="120000"/>
              </a:lnSpc>
            </a:pPr>
            <a:r>
              <a:rPr lang="it-IT" sz="2000" dirty="0"/>
              <a:t>Misura dei nuclei con carica 2 ≤ </a:t>
            </a:r>
            <a:r>
              <a:rPr lang="it-IT" sz="2000" dirty="0" err="1"/>
              <a:t>Z</a:t>
            </a:r>
            <a:r>
              <a:rPr lang="it-IT" sz="2000" dirty="0"/>
              <a:t> ≤ 8</a:t>
            </a:r>
          </a:p>
          <a:p>
            <a:pPr>
              <a:lnSpc>
                <a:spcPct val="120000"/>
              </a:lnSpc>
            </a:pPr>
            <a:r>
              <a:rPr lang="it-IT" sz="2000" dirty="0"/>
              <a:t>Misura del flusso del Ferro</a:t>
            </a:r>
          </a:p>
          <a:p>
            <a:pPr>
              <a:lnSpc>
                <a:spcPct val="120000"/>
              </a:lnSpc>
            </a:pPr>
            <a:r>
              <a:rPr lang="it-IT" sz="2000" dirty="0"/>
              <a:t>prolungare la vita di AMS e migliorare le sue performance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it-IT" sz="2000" dirty="0"/>
            </a:br>
            <a:endParaRPr lang="en-US" sz="20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623494D-C6D7-1D77-65B6-699B3E835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31649"/>
            <a:ext cx="5183188" cy="823912"/>
          </a:xfrm>
        </p:spPr>
        <p:txBody>
          <a:bodyPr/>
          <a:lstStyle/>
          <a:p>
            <a:r>
              <a:rPr lang="it-IT" dirty="0"/>
              <a:t>Descrizione gruppo INFN-PG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67D037E-355F-1200-E016-D8F410BAA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6473"/>
            <a:ext cx="5183188" cy="4216400"/>
          </a:xfrm>
        </p:spPr>
        <p:txBody>
          <a:bodyPr>
            <a:noAutofit/>
          </a:bodyPr>
          <a:lstStyle/>
          <a:p>
            <a:r>
              <a:rPr lang="it-IT" sz="2000" dirty="0"/>
              <a:t>Coordinatore Locale: Maura Graziani</a:t>
            </a:r>
          </a:p>
          <a:p>
            <a:r>
              <a:rPr lang="en-US" sz="2000" dirty="0" err="1"/>
              <a:t>Anagrafica</a:t>
            </a:r>
            <a:r>
              <a:rPr lang="en-US" sz="2000" dirty="0"/>
              <a:t> (</a:t>
            </a:r>
            <a:r>
              <a:rPr lang="en-US" sz="2000" b="1" dirty="0"/>
              <a:t>7.8 FTE/11 </a:t>
            </a:r>
            <a:r>
              <a:rPr lang="en-US" sz="2000" b="1" dirty="0" err="1"/>
              <a:t>persone</a:t>
            </a:r>
            <a:r>
              <a:rPr lang="en-US" sz="2000" dirty="0"/>
              <a:t>):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Alpat</a:t>
            </a:r>
            <a:r>
              <a:rPr lang="en-US" sz="1800" dirty="0"/>
              <a:t> Bechet, INFN, </a:t>
            </a:r>
            <a:r>
              <a:rPr lang="en-US" sz="1800" dirty="0">
                <a:solidFill>
                  <a:srgbClr val="0432FF"/>
                </a:solidFill>
              </a:rPr>
              <a:t>60%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Ambrosi</a:t>
            </a:r>
            <a:r>
              <a:rPr lang="en-US" sz="1800" dirty="0"/>
              <a:t> Giovanni, INFN, </a:t>
            </a:r>
            <a:r>
              <a:rPr lang="en-US" sz="1800" dirty="0">
                <a:solidFill>
                  <a:srgbClr val="0432FF"/>
                </a:solidFill>
              </a:rPr>
              <a:t>20%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Bertucci</a:t>
            </a:r>
            <a:r>
              <a:rPr lang="en-US" sz="1800" dirty="0"/>
              <a:t> Bruna, UNIPG, </a:t>
            </a:r>
            <a:r>
              <a:rPr lang="en-US" sz="1800" dirty="0">
                <a:solidFill>
                  <a:srgbClr val="0432FF"/>
                </a:solidFill>
              </a:rPr>
              <a:t>70%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Donnini Federico, INFN, </a:t>
            </a:r>
            <a:r>
              <a:rPr lang="en-US" sz="1800" dirty="0">
                <a:solidFill>
                  <a:srgbClr val="0432FF"/>
                </a:solidFill>
              </a:rPr>
              <a:t>100%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Duranti</a:t>
            </a:r>
            <a:r>
              <a:rPr lang="en-US" sz="1800" dirty="0"/>
              <a:t> Matteo, INFN, </a:t>
            </a:r>
            <a:r>
              <a:rPr lang="en-US" sz="1800" dirty="0">
                <a:solidFill>
                  <a:srgbClr val="0432FF"/>
                </a:solidFill>
              </a:rPr>
              <a:t>50%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Faldi</a:t>
            </a:r>
            <a:r>
              <a:rPr lang="en-US" sz="1800" dirty="0"/>
              <a:t> Francesco, UNIPG,</a:t>
            </a:r>
            <a:r>
              <a:rPr lang="en-US" sz="1800" dirty="0">
                <a:solidFill>
                  <a:srgbClr val="0432FF"/>
                </a:solidFill>
              </a:rPr>
              <a:t> 100%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Emanuele </a:t>
            </a:r>
            <a:r>
              <a:rPr lang="en-US" sz="1800" dirty="0" err="1"/>
              <a:t>Fiandrini</a:t>
            </a:r>
            <a:r>
              <a:rPr lang="en-US" sz="1800" dirty="0"/>
              <a:t>, UNIPG, </a:t>
            </a:r>
            <a:r>
              <a:rPr lang="en-US" sz="1800" dirty="0">
                <a:solidFill>
                  <a:srgbClr val="0432FF"/>
                </a:solidFill>
              </a:rPr>
              <a:t>30%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Mussolin</a:t>
            </a:r>
            <a:r>
              <a:rPr lang="en-US" sz="1800" dirty="0"/>
              <a:t> Lorenzo, UNIPG (TERNI), </a:t>
            </a:r>
            <a:r>
              <a:rPr lang="en-US" sz="1800" dirty="0">
                <a:solidFill>
                  <a:srgbClr val="0432FF"/>
                </a:solidFill>
              </a:rPr>
              <a:t>50%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Pauluzzi</a:t>
            </a:r>
            <a:r>
              <a:rPr lang="en-US" sz="1800" dirty="0"/>
              <a:t> Michele UNIPG, </a:t>
            </a:r>
            <a:r>
              <a:rPr lang="en-US" sz="1800" dirty="0">
                <a:solidFill>
                  <a:srgbClr val="0432FF"/>
                </a:solidFill>
              </a:rPr>
              <a:t>50%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Tomassetti</a:t>
            </a:r>
            <a:r>
              <a:rPr lang="en-US" sz="1800" dirty="0"/>
              <a:t> Nicola UNIPG, </a:t>
            </a:r>
            <a:r>
              <a:rPr lang="en-US" sz="1800" dirty="0">
                <a:solidFill>
                  <a:srgbClr val="0432FF"/>
                </a:solidFill>
              </a:rPr>
              <a:t>100%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 err="1"/>
              <a:t>Vagelli</a:t>
            </a:r>
            <a:r>
              <a:rPr lang="en-US" sz="1800" dirty="0"/>
              <a:t> Valerio ASI, </a:t>
            </a:r>
            <a:r>
              <a:rPr lang="en-US" sz="1800" dirty="0">
                <a:solidFill>
                  <a:srgbClr val="0432FF"/>
                </a:solidFill>
              </a:rPr>
              <a:t>50%</a:t>
            </a:r>
          </a:p>
          <a:p>
            <a:endParaRPr lang="en-US" sz="200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E8C096F-725E-E81C-0DE9-A489D4AD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FC8AC6E-A60B-4E2B-9E67-EC220FDB8785}" type="slidenum">
              <a:rPr lang="en-US" smtClean="0"/>
              <a:t>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64768-3D14-084C-BB98-DB3030392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406"/>
            <a:ext cx="336631" cy="292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inherit"/>
              </a:rPr>
              <a:t>     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6AF8A8B-E413-684F-9C1E-14FB23395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7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Picture 8" descr="AMS-02 | The Alpha Magnetic Spectrometer Experiment">
            <a:extLst>
              <a:ext uri="{FF2B5EF4-FFF2-40B4-BE49-F238E27FC236}">
                <a16:creationId xmlns:a16="http://schemas.microsoft.com/office/drawing/2014/main" id="{6FF7676F-86AF-0C42-A091-3AB86650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782" y="99172"/>
            <a:ext cx="786633" cy="10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4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>
            <a:extLst>
              <a:ext uri="{FF2B5EF4-FFF2-40B4-BE49-F238E27FC236}">
                <a16:creationId xmlns:a16="http://schemas.microsoft.com/office/drawing/2014/main" id="{AFED6E74-2148-3A4D-B8A9-EF76306F7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r="23724" b="227"/>
          <a:stretch/>
        </p:blipFill>
        <p:spPr bwMode="auto">
          <a:xfrm>
            <a:off x="8476842" y="3320779"/>
            <a:ext cx="2947544" cy="2949704"/>
          </a:xfrm>
          <a:prstGeom prst="roundRect">
            <a:avLst>
              <a:gd name="adj" fmla="val 260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17CD4A0-0BC8-161D-4F55-A988CC0C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6016"/>
            <a:ext cx="12075363" cy="658803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it-IT" sz="2000" b="1" cap="all" dirty="0">
                <a:solidFill>
                  <a:srgbClr val="C00000"/>
                </a:solidFill>
              </a:rPr>
              <a:t>ANALISI DATI</a:t>
            </a:r>
          </a:p>
          <a:p>
            <a:pPr lvl="2">
              <a:lnSpc>
                <a:spcPct val="100000"/>
              </a:lnSpc>
            </a:pPr>
            <a:r>
              <a:rPr lang="it-IT" sz="1800" dirty="0"/>
              <a:t>Misura della componente di elettroni e positroni nei raggi cosmici (RC):</a:t>
            </a:r>
          </a:p>
          <a:p>
            <a:pPr lvl="3">
              <a:lnSpc>
                <a:spcPct val="100000"/>
              </a:lnSpc>
              <a:buFontTx/>
              <a:buChar char="-"/>
            </a:pPr>
            <a:r>
              <a:rPr lang="it-IT" dirty="0"/>
              <a:t>Ad alte energie (E</a:t>
            </a:r>
            <a:r>
              <a:rPr lang="it-IT" dirty="0">
                <a:latin typeface="Helvetica" pitchFamily="2" charset="0"/>
              </a:rPr>
              <a:t>~</a:t>
            </a:r>
            <a:r>
              <a:rPr lang="it-IT" dirty="0"/>
              <a:t>O(</a:t>
            </a:r>
            <a:r>
              <a:rPr lang="it-IT" dirty="0" err="1"/>
              <a:t>TeV</a:t>
            </a:r>
            <a:r>
              <a:rPr lang="it-IT" dirty="0"/>
              <a:t>))  </a:t>
            </a:r>
            <a:r>
              <a:rPr lang="it-IT" dirty="0">
                <a:sym typeface="Wingdings" pitchFamily="2" charset="2"/>
              </a:rPr>
              <a:t> ricerca </a:t>
            </a:r>
            <a:r>
              <a:rPr lang="it-IT" dirty="0"/>
              <a:t>materia oscura</a:t>
            </a:r>
          </a:p>
          <a:p>
            <a:pPr lvl="3">
              <a:lnSpc>
                <a:spcPct val="100000"/>
              </a:lnSpc>
              <a:buFontTx/>
              <a:buChar char="-"/>
            </a:pPr>
            <a:r>
              <a:rPr lang="it-IT" dirty="0"/>
              <a:t>A basse energie (E&lt;20 </a:t>
            </a:r>
            <a:r>
              <a:rPr lang="it-IT" dirty="0" err="1"/>
              <a:t>GeV</a:t>
            </a:r>
            <a:r>
              <a:rPr lang="it-IT" dirty="0"/>
              <a:t>) </a:t>
            </a:r>
            <a:r>
              <a:rPr lang="it-IT" dirty="0">
                <a:sym typeface="Wingdings" pitchFamily="2" charset="2"/>
              </a:rPr>
              <a:t> Fisica solare, </a:t>
            </a:r>
            <a:r>
              <a:rPr lang="it-IT" dirty="0"/>
              <a:t>Space </a:t>
            </a:r>
            <a:r>
              <a:rPr lang="it-IT" dirty="0" err="1"/>
              <a:t>Weather</a:t>
            </a:r>
            <a:endParaRPr lang="it-IT" dirty="0"/>
          </a:p>
          <a:p>
            <a:pPr lvl="2">
              <a:lnSpc>
                <a:spcPct val="100000"/>
              </a:lnSpc>
            </a:pPr>
            <a:r>
              <a:rPr lang="it-IT" sz="1800" dirty="0"/>
              <a:t>Misura dei flussi della componente nucleare:</a:t>
            </a:r>
          </a:p>
          <a:p>
            <a:pPr lvl="3">
              <a:lnSpc>
                <a:spcPct val="100000"/>
              </a:lnSpc>
              <a:buFontTx/>
              <a:buChar char="-"/>
            </a:pPr>
            <a:r>
              <a:rPr lang="it-IT" dirty="0"/>
              <a:t>Ad alte energie (E</a:t>
            </a:r>
            <a:r>
              <a:rPr lang="it-IT" dirty="0">
                <a:latin typeface="Helvetica" pitchFamily="2" charset="0"/>
              </a:rPr>
              <a:t>~</a:t>
            </a:r>
            <a:r>
              <a:rPr lang="it-IT" dirty="0"/>
              <a:t>O(</a:t>
            </a:r>
            <a:r>
              <a:rPr lang="it-IT" dirty="0" err="1"/>
              <a:t>TeV</a:t>
            </a:r>
            <a:r>
              <a:rPr lang="it-IT" dirty="0"/>
              <a:t>))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studio della propagazione dei RC</a:t>
            </a:r>
          </a:p>
          <a:p>
            <a:pPr lvl="3">
              <a:lnSpc>
                <a:spcPct val="100000"/>
              </a:lnSpc>
              <a:buFontTx/>
              <a:buChar char="-"/>
            </a:pPr>
            <a:r>
              <a:rPr lang="it-IT" dirty="0"/>
              <a:t>A basse energie (E&lt;20 </a:t>
            </a:r>
            <a:r>
              <a:rPr lang="it-IT" dirty="0" err="1"/>
              <a:t>GeV</a:t>
            </a:r>
            <a:r>
              <a:rPr lang="it-IT" dirty="0"/>
              <a:t>) </a:t>
            </a:r>
            <a:r>
              <a:rPr lang="it-IT" dirty="0">
                <a:sym typeface="Wingdings" pitchFamily="2" charset="2"/>
              </a:rPr>
              <a:t> Fisica solare, </a:t>
            </a:r>
            <a:r>
              <a:rPr lang="it-IT" dirty="0"/>
              <a:t>Space </a:t>
            </a:r>
            <a:r>
              <a:rPr lang="it-IT" dirty="0" err="1"/>
              <a:t>Weather</a:t>
            </a:r>
            <a:endParaRPr lang="it-IT" dirty="0"/>
          </a:p>
          <a:p>
            <a:pPr lvl="2">
              <a:lnSpc>
                <a:spcPct val="100000"/>
              </a:lnSpc>
            </a:pPr>
            <a:r>
              <a:rPr lang="it-IT" sz="1800" dirty="0"/>
              <a:t>Fenomenologia</a:t>
            </a:r>
          </a:p>
          <a:p>
            <a:pPr lvl="2">
              <a:lnSpc>
                <a:spcPct val="100000"/>
              </a:lnSpc>
            </a:pPr>
            <a:endParaRPr lang="it-IT" sz="1800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it-IT" sz="2000" b="1" cap="all" dirty="0">
                <a:solidFill>
                  <a:srgbClr val="C00000"/>
                </a:solidFill>
              </a:rPr>
              <a:t>CONTROLLO E GESTIONE DELL'APPARATO 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solidFill>
                  <a:prstClr val="black"/>
                </a:solidFill>
              </a:rPr>
              <a:t>responsabilità del funzionamento e della gestione del tracciatore in silicio;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solidFill>
                  <a:prstClr val="black"/>
                </a:solidFill>
              </a:rPr>
              <a:t>Turni di </a:t>
            </a:r>
            <a:r>
              <a:rPr lang="it-IT" sz="1800" dirty="0" err="1">
                <a:solidFill>
                  <a:prstClr val="black"/>
                </a:solidFill>
              </a:rPr>
              <a:t>Run</a:t>
            </a:r>
            <a:r>
              <a:rPr lang="it-IT" sz="1800" dirty="0">
                <a:solidFill>
                  <a:prstClr val="black"/>
                </a:solidFill>
              </a:rPr>
              <a:t> coordinator della presa dati di AMS;</a:t>
            </a:r>
          </a:p>
          <a:p>
            <a:pPr lvl="2" fontAlgn="base">
              <a:lnSpc>
                <a:spcPct val="100000"/>
              </a:lnSpc>
            </a:pPr>
            <a:r>
              <a:rPr lang="it-IT" sz="1800" dirty="0">
                <a:solidFill>
                  <a:prstClr val="black"/>
                </a:solidFill>
              </a:rPr>
              <a:t>Turni di controllo dell'apparato.</a:t>
            </a:r>
          </a:p>
          <a:p>
            <a:pPr lvl="2" fontAlgn="base">
              <a:lnSpc>
                <a:spcPct val="100000"/>
              </a:lnSpc>
            </a:pPr>
            <a:r>
              <a:rPr lang="it-IT" sz="1800" dirty="0">
                <a:solidFill>
                  <a:prstClr val="black"/>
                </a:solidFill>
              </a:rPr>
              <a:t>Realizzazione e mantenimento dei </a:t>
            </a:r>
            <a:r>
              <a:rPr lang="it-IT" sz="1800" dirty="0" err="1">
                <a:solidFill>
                  <a:prstClr val="black"/>
                </a:solidFill>
              </a:rPr>
              <a:t>tool</a:t>
            </a:r>
            <a:r>
              <a:rPr lang="it-IT" sz="1800" dirty="0">
                <a:solidFill>
                  <a:prstClr val="black"/>
                </a:solidFill>
              </a:rPr>
              <a:t> software di </a:t>
            </a:r>
            <a:r>
              <a:rPr lang="it-IT" sz="1800" dirty="0" err="1">
                <a:solidFill>
                  <a:prstClr val="black"/>
                </a:solidFill>
              </a:rPr>
              <a:t>monitoring</a:t>
            </a:r>
            <a:endParaRPr lang="it-IT" sz="1800" b="1" cap="all" dirty="0"/>
          </a:p>
          <a:p>
            <a:pPr lvl="2" fontAlgn="base">
              <a:lnSpc>
                <a:spcPct val="100000"/>
              </a:lnSpc>
            </a:pPr>
            <a:endParaRPr lang="it-IT" sz="1800" b="1" cap="all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it-IT" sz="2000" b="1" cap="all" dirty="0">
                <a:solidFill>
                  <a:srgbClr val="C00000"/>
                </a:solidFill>
              </a:rPr>
              <a:t>UTTPS</a:t>
            </a:r>
          </a:p>
          <a:p>
            <a:pPr lvl="2">
              <a:lnSpc>
                <a:spcPct val="100000"/>
              </a:lnSpc>
            </a:pPr>
            <a:r>
              <a:rPr lang="it-IT" sz="1800" dirty="0">
                <a:latin typeface="Helvetica" pitchFamily="2" charset="0"/>
              </a:rPr>
              <a:t>Progettazione e </a:t>
            </a:r>
            <a:r>
              <a:rPr lang="it-IT" sz="1800" dirty="0" err="1">
                <a:latin typeface="Helvetica" pitchFamily="2" charset="0"/>
              </a:rPr>
              <a:t>testing</a:t>
            </a:r>
            <a:r>
              <a:rPr lang="it-IT" sz="1800" dirty="0">
                <a:latin typeface="Helvetica" pitchFamily="2" charset="0"/>
              </a:rPr>
              <a:t> dell’UTTPS (upgrade del sistema di raffreddamento del tracciatore)</a:t>
            </a:r>
            <a:endParaRPr lang="it-IT" sz="1100" b="1" cap="all" dirty="0"/>
          </a:p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8ADA73-8A91-2F92-F003-C869ABC2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AC6E-A60B-4E2B-9E67-EC220FDB8785}" type="slidenum">
              <a:rPr lang="en-US" smtClean="0"/>
              <a:t>9</a:t>
            </a:fld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E901D7-9AFE-AB4F-AE78-B319552F87FD}"/>
              </a:ext>
            </a:extLst>
          </p:cNvPr>
          <p:cNvSpPr txBox="1"/>
          <p:nvPr/>
        </p:nvSpPr>
        <p:spPr>
          <a:xfrm>
            <a:off x="168394" y="5133"/>
            <a:ext cx="5681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Attività di INFN-PG in AMS_2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8E3F90B-F28F-A146-AD6D-E44BF21FFE3C}"/>
              </a:ext>
            </a:extLst>
          </p:cNvPr>
          <p:cNvSpPr txBox="1"/>
          <p:nvPr/>
        </p:nvSpPr>
        <p:spPr>
          <a:xfrm>
            <a:off x="9078249" y="3477768"/>
            <a:ext cx="1639871" cy="58477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Test sull’UTTPS</a:t>
            </a:r>
          </a:p>
          <a:p>
            <a:pPr algn="ctr"/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@TERNI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D28D24E-81FE-AD42-9F90-CA1D080C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30" r="918"/>
          <a:stretch/>
        </p:blipFill>
        <p:spPr>
          <a:xfrm>
            <a:off x="8180074" y="111010"/>
            <a:ext cx="3690213" cy="3092363"/>
          </a:xfrm>
          <a:prstGeom prst="round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D6F8DE6-EA49-C744-AFEF-5BB5DC999536}"/>
              </a:ext>
            </a:extLst>
          </p:cNvPr>
          <p:cNvSpPr txBox="1"/>
          <p:nvPr/>
        </p:nvSpPr>
        <p:spPr>
          <a:xfrm>
            <a:off x="8924930" y="231241"/>
            <a:ext cx="2428870" cy="584775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Evoluzione temporale di </a:t>
            </a:r>
          </a:p>
          <a:p>
            <a:pPr algn="ctr"/>
            <a:r>
              <a:rPr lang="it-IT" sz="1600" i="1" dirty="0">
                <a:solidFill>
                  <a:schemeClr val="bg1"/>
                </a:solidFill>
                <a:latin typeface="Helvetica" pitchFamily="2" charset="0"/>
              </a:rPr>
              <a:t>Elettroni e positroni</a:t>
            </a:r>
          </a:p>
        </p:txBody>
      </p:sp>
    </p:spTree>
    <p:extLst>
      <p:ext uri="{BB962C8B-B14F-4D97-AF65-F5344CB8AC3E}">
        <p14:creationId xmlns:p14="http://schemas.microsoft.com/office/powerpoint/2010/main" val="31437269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3044</Words>
  <Application>Microsoft Office PowerPoint</Application>
  <PresentationFormat>Widescreen</PresentationFormat>
  <Paragraphs>380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Tema di Office</vt:lpstr>
      <vt:lpstr>Gruppo 2 a Pg</vt:lpstr>
      <vt:lpstr>CSN2</vt:lpstr>
      <vt:lpstr>Evoluzione anagrafica Gr2 a Perugia </vt:lpstr>
      <vt:lpstr>Evoluzione anagrafica Gr2 a Perugia </vt:lpstr>
      <vt:lpstr>Evoluzione anagrafica Gr2 a Perugia </vt:lpstr>
      <vt:lpstr>Evoluzione FTE Gr2 (subset) a Perugia </vt:lpstr>
      <vt:lpstr>Evoluzione Budget</vt:lpstr>
      <vt:lpstr>AMS_2</vt:lpstr>
      <vt:lpstr>Presentazione standard di PowerPoint</vt:lpstr>
      <vt:lpstr>Presentazione standard di PowerPoint</vt:lpstr>
      <vt:lpstr>HERD_DMP</vt:lpstr>
      <vt:lpstr>Ruoli di INFN-PG in HERD_DMP</vt:lpstr>
      <vt:lpstr>Risultati di HERD + DAMPE / contributo di PG</vt:lpstr>
      <vt:lpstr>FERMI</vt:lpstr>
      <vt:lpstr>FERMI: ruolo della componente di Perugia</vt:lpstr>
      <vt:lpstr>Presentazione standard di PowerPoint</vt:lpstr>
      <vt:lpstr>CTA</vt:lpstr>
      <vt:lpstr>CTA : Ruolo di INFN-PG</vt:lpstr>
      <vt:lpstr>CTA</vt:lpstr>
      <vt:lpstr>BOREXINO</vt:lpstr>
      <vt:lpstr>BOREXINO-PG_DTZ</vt:lpstr>
      <vt:lpstr>JUNO</vt:lpstr>
      <vt:lpstr>JUNO-PG</vt:lpstr>
      <vt:lpstr>Virgo</vt:lpstr>
      <vt:lpstr>Presentazione standard di PowerPoint</vt:lpstr>
      <vt:lpstr>ET-Italia</vt:lpstr>
      <vt:lpstr>ET-Italia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2 a Pg</dc:title>
  <dc:creator>Michele Punturo</dc:creator>
  <cp:lastModifiedBy>Michele Punturo</cp:lastModifiedBy>
  <cp:revision>6</cp:revision>
  <dcterms:created xsi:type="dcterms:W3CDTF">2022-05-12T08:22:25Z</dcterms:created>
  <dcterms:modified xsi:type="dcterms:W3CDTF">2022-05-13T12:09:31Z</dcterms:modified>
</cp:coreProperties>
</file>