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6" r:id="rId1"/>
  </p:sldMasterIdLst>
  <p:notesMasterIdLst>
    <p:notesMasterId r:id="rId42"/>
  </p:notesMasterIdLst>
  <p:handoutMasterIdLst>
    <p:handoutMasterId r:id="rId43"/>
  </p:handoutMasterIdLst>
  <p:sldIdLst>
    <p:sldId id="256" r:id="rId2"/>
    <p:sldId id="265" r:id="rId3"/>
    <p:sldId id="291" r:id="rId4"/>
    <p:sldId id="298" r:id="rId5"/>
    <p:sldId id="300" r:id="rId6"/>
    <p:sldId id="295" r:id="rId7"/>
    <p:sldId id="296" r:id="rId8"/>
    <p:sldId id="297" r:id="rId9"/>
    <p:sldId id="266" r:id="rId10"/>
    <p:sldId id="267" r:id="rId11"/>
    <p:sldId id="268" r:id="rId12"/>
    <p:sldId id="301" r:id="rId13"/>
    <p:sldId id="269" r:id="rId14"/>
    <p:sldId id="271" r:id="rId15"/>
    <p:sldId id="270" r:id="rId16"/>
    <p:sldId id="299" r:id="rId17"/>
    <p:sldId id="273" r:id="rId18"/>
    <p:sldId id="277" r:id="rId19"/>
    <p:sldId id="274" r:id="rId20"/>
    <p:sldId id="275" r:id="rId21"/>
    <p:sldId id="293" r:id="rId22"/>
    <p:sldId id="276" r:id="rId23"/>
    <p:sldId id="257" r:id="rId24"/>
    <p:sldId id="278" r:id="rId25"/>
    <p:sldId id="294" r:id="rId26"/>
    <p:sldId id="282" r:id="rId27"/>
    <p:sldId id="272" r:id="rId28"/>
    <p:sldId id="279" r:id="rId29"/>
    <p:sldId id="280" r:id="rId30"/>
    <p:sldId id="281" r:id="rId31"/>
    <p:sldId id="283" r:id="rId32"/>
    <p:sldId id="284" r:id="rId33"/>
    <p:sldId id="285" r:id="rId34"/>
    <p:sldId id="286" r:id="rId35"/>
    <p:sldId id="302" r:id="rId36"/>
    <p:sldId id="287" r:id="rId37"/>
    <p:sldId id="259" r:id="rId38"/>
    <p:sldId id="288" r:id="rId39"/>
    <p:sldId id="290" r:id="rId40"/>
    <p:sldId id="292" r:id="rId41"/>
  </p:sldIdLst>
  <p:sldSz cx="9144000" cy="5143500" type="screen16x9"/>
  <p:notesSz cx="6858000" cy="9144000"/>
  <p:defaultTextStyle>
    <a:defPPr>
      <a:defRPr lang="fr-FR"/>
    </a:defPPr>
    <a:lvl1pPr marL="0" algn="l" defTabSz="914317" rtl="0" eaLnBrk="1" latinLnBrk="0" hangingPunct="1">
      <a:defRPr sz="1800" kern="1200">
        <a:solidFill>
          <a:schemeClr val="tx1"/>
        </a:solidFill>
        <a:latin typeface="+mn-lt"/>
        <a:ea typeface="+mn-ea"/>
        <a:cs typeface="+mn-cs"/>
      </a:defRPr>
    </a:lvl1pPr>
    <a:lvl2pPr marL="457160" algn="l" defTabSz="914317" rtl="0" eaLnBrk="1" latinLnBrk="0" hangingPunct="1">
      <a:defRPr sz="1800" kern="1200">
        <a:solidFill>
          <a:schemeClr val="tx1"/>
        </a:solidFill>
        <a:latin typeface="+mn-lt"/>
        <a:ea typeface="+mn-ea"/>
        <a:cs typeface="+mn-cs"/>
      </a:defRPr>
    </a:lvl2pPr>
    <a:lvl3pPr marL="914317" algn="l" defTabSz="914317" rtl="0" eaLnBrk="1" latinLnBrk="0" hangingPunct="1">
      <a:defRPr sz="1800" kern="1200">
        <a:solidFill>
          <a:schemeClr val="tx1"/>
        </a:solidFill>
        <a:latin typeface="+mn-lt"/>
        <a:ea typeface="+mn-ea"/>
        <a:cs typeface="+mn-cs"/>
      </a:defRPr>
    </a:lvl3pPr>
    <a:lvl4pPr marL="1371477" algn="l" defTabSz="914317" rtl="0" eaLnBrk="1" latinLnBrk="0" hangingPunct="1">
      <a:defRPr sz="1800" kern="1200">
        <a:solidFill>
          <a:schemeClr val="tx1"/>
        </a:solidFill>
        <a:latin typeface="+mn-lt"/>
        <a:ea typeface="+mn-ea"/>
        <a:cs typeface="+mn-cs"/>
      </a:defRPr>
    </a:lvl4pPr>
    <a:lvl5pPr marL="1828636" algn="l" defTabSz="914317" rtl="0" eaLnBrk="1" latinLnBrk="0" hangingPunct="1">
      <a:defRPr sz="1800" kern="1200">
        <a:solidFill>
          <a:schemeClr val="tx1"/>
        </a:solidFill>
        <a:latin typeface="+mn-lt"/>
        <a:ea typeface="+mn-ea"/>
        <a:cs typeface="+mn-cs"/>
      </a:defRPr>
    </a:lvl5pPr>
    <a:lvl6pPr marL="2285794" algn="l" defTabSz="914317" rtl="0" eaLnBrk="1" latinLnBrk="0" hangingPunct="1">
      <a:defRPr sz="1800" kern="1200">
        <a:solidFill>
          <a:schemeClr val="tx1"/>
        </a:solidFill>
        <a:latin typeface="+mn-lt"/>
        <a:ea typeface="+mn-ea"/>
        <a:cs typeface="+mn-cs"/>
      </a:defRPr>
    </a:lvl6pPr>
    <a:lvl7pPr marL="2742952" algn="l" defTabSz="914317" rtl="0" eaLnBrk="1" latinLnBrk="0" hangingPunct="1">
      <a:defRPr sz="1800" kern="1200">
        <a:solidFill>
          <a:schemeClr val="tx1"/>
        </a:solidFill>
        <a:latin typeface="+mn-lt"/>
        <a:ea typeface="+mn-ea"/>
        <a:cs typeface="+mn-cs"/>
      </a:defRPr>
    </a:lvl7pPr>
    <a:lvl8pPr marL="3200112" algn="l" defTabSz="914317" rtl="0" eaLnBrk="1" latinLnBrk="0" hangingPunct="1">
      <a:defRPr sz="1800" kern="1200">
        <a:solidFill>
          <a:schemeClr val="tx1"/>
        </a:solidFill>
        <a:latin typeface="+mn-lt"/>
        <a:ea typeface="+mn-ea"/>
        <a:cs typeface="+mn-cs"/>
      </a:defRPr>
    </a:lvl8pPr>
    <a:lvl9pPr marL="3657272" algn="l" defTabSz="91431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ilisateur de Microsoft Office" initials="Office" lastIdx="1" clrIdx="0">
    <p:extLst/>
  </p:cmAuthor>
  <p:cmAuthor id="2" name="Utilisateur de Microsoft Office" initials="Office [2]"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E4ED"/>
    <a:srgbClr val="76D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7"/>
    <p:restoredTop sz="92866"/>
  </p:normalViewPr>
  <p:slideViewPr>
    <p:cSldViewPr snapToGrid="0" snapToObjects="1">
      <p:cViewPr varScale="1">
        <p:scale>
          <a:sx n="102" d="100"/>
          <a:sy n="102" d="100"/>
        </p:scale>
        <p:origin x="130" y="67"/>
      </p:cViewPr>
      <p:guideLst>
        <p:guide orient="horz" pos="1620"/>
        <p:guide pos="2880"/>
      </p:guideLst>
    </p:cSldViewPr>
  </p:slideViewPr>
  <p:notesTextViewPr>
    <p:cViewPr>
      <p:scale>
        <a:sx n="1" d="1"/>
        <a:sy n="1" d="1"/>
      </p:scale>
      <p:origin x="0" y="0"/>
    </p:cViewPr>
  </p:notesTextViewPr>
  <p:sorterViewPr>
    <p:cViewPr>
      <p:scale>
        <a:sx n="100" d="100"/>
        <a:sy n="100" d="100"/>
      </p:scale>
      <p:origin x="0" y="-3144"/>
    </p:cViewPr>
  </p:sorterViewPr>
  <p:notesViewPr>
    <p:cSldViewPr snapToGrid="0" snapToObjects="1">
      <p:cViewPr varScale="1">
        <p:scale>
          <a:sx n="108" d="100"/>
          <a:sy n="108" d="100"/>
        </p:scale>
        <p:origin x="4160"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D96376-E71A-4942-A452-29D43CC7888A}" type="datetimeFigureOut">
              <a:rPr lang="en-US" smtClean="0"/>
              <a:t>5/18/2022</a:t>
            </a:fld>
            <a:endParaRPr lang="en-US"/>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031A72-CDD1-0E4F-B5BD-66FA3A5AD531}" type="slidenum">
              <a:rPr lang="en-US" smtClean="0"/>
              <a:t>‹N°›</a:t>
            </a:fld>
            <a:endParaRPr lang="en-US"/>
          </a:p>
        </p:txBody>
      </p:sp>
    </p:spTree>
    <p:extLst>
      <p:ext uri="{BB962C8B-B14F-4D97-AF65-F5344CB8AC3E}">
        <p14:creationId xmlns:p14="http://schemas.microsoft.com/office/powerpoint/2010/main" val="14521624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342454-72C6-C049-83CE-EB6862BB40BD}" type="datetimeFigureOut">
              <a:rPr lang="fr-FR" smtClean="0"/>
              <a:t>18/05/2022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E72188-33C4-4346-813F-CCE8AB8D1843}" type="slidenum">
              <a:rPr lang="fr-FR" smtClean="0"/>
              <a:t>‹N°›</a:t>
            </a:fld>
            <a:endParaRPr lang="fr-FR"/>
          </a:p>
        </p:txBody>
      </p:sp>
    </p:spTree>
    <p:extLst>
      <p:ext uri="{BB962C8B-B14F-4D97-AF65-F5344CB8AC3E}">
        <p14:creationId xmlns:p14="http://schemas.microsoft.com/office/powerpoint/2010/main" val="1906143302"/>
      </p:ext>
    </p:extLst>
  </p:cSld>
  <p:clrMap bg1="lt1" tx1="dk1" bg2="lt2" tx2="dk2" accent1="accent1" accent2="accent2" accent3="accent3" accent4="accent4" accent5="accent5" accent6="accent6" hlink="hlink" folHlink="folHlink"/>
  <p:notesStyle>
    <a:lvl1pPr marL="0" algn="l" defTabSz="914317" rtl="0" eaLnBrk="1" latinLnBrk="0" hangingPunct="1">
      <a:defRPr sz="1200" kern="1200">
        <a:solidFill>
          <a:schemeClr val="tx1"/>
        </a:solidFill>
        <a:latin typeface="+mn-lt"/>
        <a:ea typeface="+mn-ea"/>
        <a:cs typeface="+mn-cs"/>
      </a:defRPr>
    </a:lvl1pPr>
    <a:lvl2pPr marL="457160" algn="l" defTabSz="914317" rtl="0" eaLnBrk="1" latinLnBrk="0" hangingPunct="1">
      <a:defRPr sz="1200" kern="1200">
        <a:solidFill>
          <a:schemeClr val="tx1"/>
        </a:solidFill>
        <a:latin typeface="+mn-lt"/>
        <a:ea typeface="+mn-ea"/>
        <a:cs typeface="+mn-cs"/>
      </a:defRPr>
    </a:lvl2pPr>
    <a:lvl3pPr marL="914317" algn="l" defTabSz="914317" rtl="0" eaLnBrk="1" latinLnBrk="0" hangingPunct="1">
      <a:defRPr sz="1200" kern="1200">
        <a:solidFill>
          <a:schemeClr val="tx1"/>
        </a:solidFill>
        <a:latin typeface="+mn-lt"/>
        <a:ea typeface="+mn-ea"/>
        <a:cs typeface="+mn-cs"/>
      </a:defRPr>
    </a:lvl3pPr>
    <a:lvl4pPr marL="1371477" algn="l" defTabSz="914317" rtl="0" eaLnBrk="1" latinLnBrk="0" hangingPunct="1">
      <a:defRPr sz="1200" kern="1200">
        <a:solidFill>
          <a:schemeClr val="tx1"/>
        </a:solidFill>
        <a:latin typeface="+mn-lt"/>
        <a:ea typeface="+mn-ea"/>
        <a:cs typeface="+mn-cs"/>
      </a:defRPr>
    </a:lvl4pPr>
    <a:lvl5pPr marL="1828636" algn="l" defTabSz="914317" rtl="0" eaLnBrk="1" latinLnBrk="0" hangingPunct="1">
      <a:defRPr sz="1200" kern="1200">
        <a:solidFill>
          <a:schemeClr val="tx1"/>
        </a:solidFill>
        <a:latin typeface="+mn-lt"/>
        <a:ea typeface="+mn-ea"/>
        <a:cs typeface="+mn-cs"/>
      </a:defRPr>
    </a:lvl5pPr>
    <a:lvl6pPr marL="2285794" algn="l" defTabSz="914317" rtl="0" eaLnBrk="1" latinLnBrk="0" hangingPunct="1">
      <a:defRPr sz="1200" kern="1200">
        <a:solidFill>
          <a:schemeClr val="tx1"/>
        </a:solidFill>
        <a:latin typeface="+mn-lt"/>
        <a:ea typeface="+mn-ea"/>
        <a:cs typeface="+mn-cs"/>
      </a:defRPr>
    </a:lvl6pPr>
    <a:lvl7pPr marL="2742952" algn="l" defTabSz="914317" rtl="0" eaLnBrk="1" latinLnBrk="0" hangingPunct="1">
      <a:defRPr sz="1200" kern="1200">
        <a:solidFill>
          <a:schemeClr val="tx1"/>
        </a:solidFill>
        <a:latin typeface="+mn-lt"/>
        <a:ea typeface="+mn-ea"/>
        <a:cs typeface="+mn-cs"/>
      </a:defRPr>
    </a:lvl7pPr>
    <a:lvl8pPr marL="3200112" algn="l" defTabSz="914317" rtl="0" eaLnBrk="1" latinLnBrk="0" hangingPunct="1">
      <a:defRPr sz="1200" kern="1200">
        <a:solidFill>
          <a:schemeClr val="tx1"/>
        </a:solidFill>
        <a:latin typeface="+mn-lt"/>
        <a:ea typeface="+mn-ea"/>
        <a:cs typeface="+mn-cs"/>
      </a:defRPr>
    </a:lvl8pPr>
    <a:lvl9pPr marL="3657272" algn="l" defTabSz="91431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AE72188-33C4-4346-813F-CCE8AB8D1843}" type="slidenum">
              <a:rPr lang="fr-FR" smtClean="0"/>
              <a:t>3</a:t>
            </a:fld>
            <a:endParaRPr lang="fr-FR"/>
          </a:p>
        </p:txBody>
      </p:sp>
    </p:spTree>
    <p:extLst>
      <p:ext uri="{BB962C8B-B14F-4D97-AF65-F5344CB8AC3E}">
        <p14:creationId xmlns:p14="http://schemas.microsoft.com/office/powerpoint/2010/main" val="4289494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AE72188-33C4-4346-813F-CCE8AB8D1843}" type="slidenum">
              <a:rPr lang="fr-FR" smtClean="0"/>
              <a:t>9</a:t>
            </a:fld>
            <a:endParaRPr lang="fr-FR"/>
          </a:p>
        </p:txBody>
      </p:sp>
    </p:spTree>
    <p:extLst>
      <p:ext uri="{BB962C8B-B14F-4D97-AF65-F5344CB8AC3E}">
        <p14:creationId xmlns:p14="http://schemas.microsoft.com/office/powerpoint/2010/main" val="1004898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AE72188-33C4-4346-813F-CCE8AB8D1843}" type="slidenum">
              <a:rPr lang="fr-FR" smtClean="0"/>
              <a:t>12</a:t>
            </a:fld>
            <a:endParaRPr lang="fr-FR"/>
          </a:p>
        </p:txBody>
      </p:sp>
    </p:spTree>
    <p:extLst>
      <p:ext uri="{BB962C8B-B14F-4D97-AF65-F5344CB8AC3E}">
        <p14:creationId xmlns:p14="http://schemas.microsoft.com/office/powerpoint/2010/main" val="1221336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676400"/>
            <a:ext cx="6858000" cy="1790700"/>
          </a:xfrm>
        </p:spPr>
        <p:txBody>
          <a:bodyPr anchor="ctr" anchorCtr="1"/>
          <a:lstStyle>
            <a:lvl1pPr algn="ctr">
              <a:defRPr sz="3600"/>
            </a:lvl1pPr>
          </a:lstStyle>
          <a:p>
            <a:r>
              <a:rPr lang="fr-FR"/>
              <a:t>Cliquez et modifiez le titre</a:t>
            </a:r>
            <a:endParaRPr lang="en-US" dirty="0"/>
          </a:p>
        </p:txBody>
      </p:sp>
      <p:sp>
        <p:nvSpPr>
          <p:cNvPr id="3" name="Subtitle 2"/>
          <p:cNvSpPr>
            <a:spLocks noGrp="1"/>
          </p:cNvSpPr>
          <p:nvPr>
            <p:ph type="subTitle" idx="1" hasCustomPrompt="1"/>
          </p:nvPr>
        </p:nvSpPr>
        <p:spPr>
          <a:xfrm>
            <a:off x="1143000" y="4593108"/>
            <a:ext cx="6858000" cy="322326"/>
          </a:xfrm>
        </p:spPr>
        <p:txBody>
          <a:bodyPr>
            <a:normAutofit/>
          </a:bodyPr>
          <a:lstStyle>
            <a:lvl1pPr marL="0" indent="0" algn="r">
              <a:buNone/>
              <a:defRPr sz="1200" b="0" i="1" baseline="0">
                <a:solidFill>
                  <a:schemeClr val="bg2">
                    <a:lumMod val="50000"/>
                  </a:schemeClr>
                </a:solidFill>
                <a:latin typeface="Aganè Light" charset="0"/>
                <a:ea typeface="Aganè Light" charset="0"/>
                <a:cs typeface="Aganè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Patrick </a:t>
            </a:r>
            <a:r>
              <a:rPr lang="fr-FR" dirty="0" err="1"/>
              <a:t>Robbe</a:t>
            </a:r>
            <a:r>
              <a:rPr lang="fr-FR" dirty="0"/>
              <a:t>, LAL Orsay,</a:t>
            </a:r>
            <a:endParaRPr lang="en-US" dirty="0"/>
          </a:p>
        </p:txBody>
      </p:sp>
    </p:spTree>
    <p:extLst>
      <p:ext uri="{BB962C8B-B14F-4D97-AF65-F5344CB8AC3E}">
        <p14:creationId xmlns:p14="http://schemas.microsoft.com/office/powerpoint/2010/main" val="120414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Slide Number Placeholder 5"/>
          <p:cNvSpPr>
            <a:spLocks noGrp="1"/>
          </p:cNvSpPr>
          <p:nvPr>
            <p:ph type="sldNum" sz="quarter" idx="12"/>
          </p:nvPr>
        </p:nvSpPr>
        <p:spPr/>
        <p:txBody>
          <a:bodyPr/>
          <a:lstStyle/>
          <a:p>
            <a:fld id="{76C469FD-F6FD-0649-A221-1E17ECBCC294}" type="slidenum">
              <a:rPr lang="fr-FR" smtClean="0"/>
              <a:t>‹N°›</a:t>
            </a:fld>
            <a:endParaRPr lang="fr-FR"/>
          </a:p>
        </p:txBody>
      </p:sp>
    </p:spTree>
    <p:extLst>
      <p:ext uri="{BB962C8B-B14F-4D97-AF65-F5344CB8AC3E}">
        <p14:creationId xmlns:p14="http://schemas.microsoft.com/office/powerpoint/2010/main" val="935169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2022" y="273844"/>
            <a:ext cx="1809641" cy="4358879"/>
          </a:xfrm>
        </p:spPr>
        <p:txBody>
          <a:bodyPr vert="eaVert"/>
          <a:lstStyle/>
          <a:p>
            <a:r>
              <a:rPr lang="fr-FR"/>
              <a:t>Cliquez et modifiez le titre</a:t>
            </a:r>
            <a:endParaRPr lang="en-US" dirty="0"/>
          </a:p>
        </p:txBody>
      </p:sp>
      <p:sp>
        <p:nvSpPr>
          <p:cNvPr id="3" name="Vertical Text Placeholder 2"/>
          <p:cNvSpPr>
            <a:spLocks noGrp="1"/>
          </p:cNvSpPr>
          <p:nvPr>
            <p:ph type="body" orient="vert" idx="1"/>
          </p:nvPr>
        </p:nvSpPr>
        <p:spPr>
          <a:xfrm>
            <a:off x="391886" y="273844"/>
            <a:ext cx="6426925" cy="435887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Slide Number Placeholder 5"/>
          <p:cNvSpPr>
            <a:spLocks noGrp="1"/>
          </p:cNvSpPr>
          <p:nvPr>
            <p:ph type="sldNum" sz="quarter" idx="12"/>
          </p:nvPr>
        </p:nvSpPr>
        <p:spPr/>
        <p:txBody>
          <a:bodyPr/>
          <a:lstStyle/>
          <a:p>
            <a:fld id="{76C469FD-F6FD-0649-A221-1E17ECBCC294}" type="slidenum">
              <a:rPr lang="fr-FR" smtClean="0"/>
              <a:t>‹N°›</a:t>
            </a:fld>
            <a:endParaRPr lang="fr-FR"/>
          </a:p>
        </p:txBody>
      </p:sp>
    </p:spTree>
    <p:extLst>
      <p:ext uri="{BB962C8B-B14F-4D97-AF65-F5344CB8AC3E}">
        <p14:creationId xmlns:p14="http://schemas.microsoft.com/office/powerpoint/2010/main" val="2106978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402336" y="273844"/>
            <a:ext cx="8339328" cy="924020"/>
          </a:xfrm>
        </p:spPr>
        <p:txBody>
          <a:bodyPr/>
          <a:lstStyle/>
          <a:p>
            <a:r>
              <a:rPr lang="fr-FR"/>
              <a:t>Cliquez et modifiez le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Slide Number Placeholder 5"/>
          <p:cNvSpPr>
            <a:spLocks noGrp="1"/>
          </p:cNvSpPr>
          <p:nvPr>
            <p:ph type="sldNum" sz="quarter" idx="12"/>
          </p:nvPr>
        </p:nvSpPr>
        <p:spPr/>
        <p:txBody>
          <a:bodyPr/>
          <a:lstStyle/>
          <a:p>
            <a:fld id="{76C469FD-F6FD-0649-A221-1E17ECBCC294}" type="slidenum">
              <a:rPr lang="fr-FR" smtClean="0"/>
              <a:t>‹N°›</a:t>
            </a:fld>
            <a:endParaRPr lang="fr-FR"/>
          </a:p>
        </p:txBody>
      </p:sp>
    </p:spTree>
    <p:extLst>
      <p:ext uri="{BB962C8B-B14F-4D97-AF65-F5344CB8AC3E}">
        <p14:creationId xmlns:p14="http://schemas.microsoft.com/office/powerpoint/2010/main" val="135427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282304"/>
            <a:ext cx="6858000" cy="2139553"/>
          </a:xfrm>
        </p:spPr>
        <p:txBody>
          <a:bodyPr anchor="ctr" anchorCtr="1"/>
          <a:lstStyle>
            <a:lvl1pPr algn="ctr">
              <a:defRPr sz="3600"/>
            </a:lvl1pPr>
          </a:lstStyle>
          <a:p>
            <a:r>
              <a:rPr lang="fr-FR"/>
              <a:t>Cliquez et modifiez le titre</a:t>
            </a:r>
            <a:endParaRPr lang="en-US" dirty="0"/>
          </a:p>
        </p:txBody>
      </p:sp>
      <p:sp>
        <p:nvSpPr>
          <p:cNvPr id="3" name="Text Placeholder 2"/>
          <p:cNvSpPr>
            <a:spLocks noGrp="1"/>
          </p:cNvSpPr>
          <p:nvPr>
            <p:ph type="body" idx="1" hasCustomPrompt="1"/>
          </p:nvPr>
        </p:nvSpPr>
        <p:spPr>
          <a:xfrm>
            <a:off x="628650" y="4626022"/>
            <a:ext cx="7886700" cy="256495"/>
          </a:xfrm>
        </p:spPr>
        <p:txBody>
          <a:bodyPr>
            <a:normAutofit/>
          </a:bodyPr>
          <a:lstStyle>
            <a:lvl1pPr marL="0" indent="0" algn="r">
              <a:buNone/>
              <a:defRPr sz="1200" b="0" i="0" baseline="0">
                <a:solidFill>
                  <a:schemeClr val="tx1">
                    <a:tint val="75000"/>
                  </a:schemeClr>
                </a:solidFill>
                <a:latin typeface="Aganè Light" charset="0"/>
                <a:ea typeface="Aganè Light" charset="0"/>
                <a:cs typeface="Aganè Light"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Patrick </a:t>
            </a:r>
            <a:r>
              <a:rPr lang="fr-FR" dirty="0" err="1"/>
              <a:t>Robbe</a:t>
            </a:r>
            <a:r>
              <a:rPr lang="fr-FR" dirty="0"/>
              <a:t>, LAL Orsay,</a:t>
            </a:r>
          </a:p>
        </p:txBody>
      </p:sp>
    </p:spTree>
    <p:extLst>
      <p:ext uri="{BB962C8B-B14F-4D97-AF65-F5344CB8AC3E}">
        <p14:creationId xmlns:p14="http://schemas.microsoft.com/office/powerpoint/2010/main" val="194433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402336" y="273844"/>
            <a:ext cx="8339328" cy="924020"/>
          </a:xfrm>
        </p:spPr>
        <p:txBody>
          <a:bodyPr/>
          <a:lstStyle/>
          <a:p>
            <a:r>
              <a:rPr lang="fr-FR"/>
              <a:t>Cliquez et modifiez le titre</a:t>
            </a:r>
            <a:endParaRPr lang="en-US" dirty="0"/>
          </a:p>
        </p:txBody>
      </p:sp>
      <p:sp>
        <p:nvSpPr>
          <p:cNvPr id="3" name="Content Placeholder 2"/>
          <p:cNvSpPr>
            <a:spLocks noGrp="1"/>
          </p:cNvSpPr>
          <p:nvPr>
            <p:ph sz="half" idx="1"/>
          </p:nvPr>
        </p:nvSpPr>
        <p:spPr>
          <a:xfrm>
            <a:off x="402336" y="1297577"/>
            <a:ext cx="4112514" cy="333514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297577"/>
            <a:ext cx="4112514" cy="333514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Slide Number Placeholder 6"/>
          <p:cNvSpPr>
            <a:spLocks noGrp="1"/>
          </p:cNvSpPr>
          <p:nvPr>
            <p:ph type="sldNum" sz="quarter" idx="12"/>
          </p:nvPr>
        </p:nvSpPr>
        <p:spPr/>
        <p:txBody>
          <a:bodyPr/>
          <a:lstStyle/>
          <a:p>
            <a:fld id="{76C469FD-F6FD-0649-A221-1E17ECBCC294}" type="slidenum">
              <a:rPr lang="fr-FR" smtClean="0"/>
              <a:t>‹N°›</a:t>
            </a:fld>
            <a:endParaRPr lang="fr-FR"/>
          </a:p>
        </p:txBody>
      </p:sp>
    </p:spTree>
    <p:extLst>
      <p:ext uri="{BB962C8B-B14F-4D97-AF65-F5344CB8AC3E}">
        <p14:creationId xmlns:p14="http://schemas.microsoft.com/office/powerpoint/2010/main" val="259202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391886" y="273844"/>
            <a:ext cx="8349778" cy="994172"/>
          </a:xfrm>
        </p:spPr>
        <p:txBody>
          <a:bodyPr/>
          <a:lstStyle/>
          <a:p>
            <a:r>
              <a:rPr lang="fr-FR"/>
              <a:t>Cliquez et modifiez le titre</a:t>
            </a:r>
            <a:endParaRPr lang="en-US" dirty="0"/>
          </a:p>
        </p:txBody>
      </p:sp>
      <p:sp>
        <p:nvSpPr>
          <p:cNvPr id="3" name="Text Placeholder 2"/>
          <p:cNvSpPr>
            <a:spLocks noGrp="1"/>
          </p:cNvSpPr>
          <p:nvPr>
            <p:ph type="body" idx="1"/>
          </p:nvPr>
        </p:nvSpPr>
        <p:spPr>
          <a:xfrm>
            <a:off x="391886" y="1260872"/>
            <a:ext cx="4106296"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391886" y="1878806"/>
            <a:ext cx="4106296" cy="276344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260872"/>
            <a:ext cx="4112514"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4629150" y="1878806"/>
            <a:ext cx="4112514" cy="276344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Slide Number Placeholder 8"/>
          <p:cNvSpPr>
            <a:spLocks noGrp="1"/>
          </p:cNvSpPr>
          <p:nvPr>
            <p:ph type="sldNum" sz="quarter" idx="12"/>
          </p:nvPr>
        </p:nvSpPr>
        <p:spPr/>
        <p:txBody>
          <a:bodyPr/>
          <a:lstStyle/>
          <a:p>
            <a:fld id="{76C469FD-F6FD-0649-A221-1E17ECBCC294}" type="slidenum">
              <a:rPr lang="fr-FR" smtClean="0"/>
              <a:t>‹N°›</a:t>
            </a:fld>
            <a:endParaRPr lang="fr-FR"/>
          </a:p>
        </p:txBody>
      </p:sp>
    </p:spTree>
    <p:extLst>
      <p:ext uri="{BB962C8B-B14F-4D97-AF65-F5344CB8AC3E}">
        <p14:creationId xmlns:p14="http://schemas.microsoft.com/office/powerpoint/2010/main" val="1319883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5" name="Slide Number Placeholder 4"/>
          <p:cNvSpPr>
            <a:spLocks noGrp="1"/>
          </p:cNvSpPr>
          <p:nvPr>
            <p:ph type="sldNum" sz="quarter" idx="12"/>
          </p:nvPr>
        </p:nvSpPr>
        <p:spPr/>
        <p:txBody>
          <a:bodyPr/>
          <a:lstStyle/>
          <a:p>
            <a:fld id="{76C469FD-F6FD-0649-A221-1E17ECBCC294}" type="slidenum">
              <a:rPr lang="fr-FR" smtClean="0"/>
              <a:t>‹N°›</a:t>
            </a:fld>
            <a:endParaRPr lang="fr-FR"/>
          </a:p>
        </p:txBody>
      </p:sp>
    </p:spTree>
    <p:extLst>
      <p:ext uri="{BB962C8B-B14F-4D97-AF65-F5344CB8AC3E}">
        <p14:creationId xmlns:p14="http://schemas.microsoft.com/office/powerpoint/2010/main" val="1930285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6C469FD-F6FD-0649-A221-1E17ECBCC294}" type="slidenum">
              <a:rPr lang="fr-FR" smtClean="0"/>
              <a:t>‹N°›</a:t>
            </a:fld>
            <a:endParaRPr lang="fr-FR"/>
          </a:p>
        </p:txBody>
      </p:sp>
    </p:spTree>
    <p:extLst>
      <p:ext uri="{BB962C8B-B14F-4D97-AF65-F5344CB8AC3E}">
        <p14:creationId xmlns:p14="http://schemas.microsoft.com/office/powerpoint/2010/main" val="273060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91886" y="342900"/>
            <a:ext cx="3187133" cy="1024346"/>
          </a:xfrm>
        </p:spPr>
        <p:txBody>
          <a:bodyPr anchor="b"/>
          <a:lstStyle>
            <a:lvl1pPr>
              <a:defRPr sz="2400"/>
            </a:lvl1pPr>
          </a:lstStyle>
          <a:p>
            <a:r>
              <a:rPr lang="fr-FR"/>
              <a:t>Cliquez et modifiez le titre</a:t>
            </a:r>
            <a:endParaRPr lang="en-US" dirty="0"/>
          </a:p>
        </p:txBody>
      </p:sp>
      <p:sp>
        <p:nvSpPr>
          <p:cNvPr id="3" name="Content Placeholder 2"/>
          <p:cNvSpPr>
            <a:spLocks noGrp="1"/>
          </p:cNvSpPr>
          <p:nvPr>
            <p:ph idx="1"/>
          </p:nvPr>
        </p:nvSpPr>
        <p:spPr>
          <a:xfrm>
            <a:off x="3692434" y="342900"/>
            <a:ext cx="5049229" cy="429005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391886" y="1489166"/>
            <a:ext cx="3187133" cy="314379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7" name="Slide Number Placeholder 6"/>
          <p:cNvSpPr>
            <a:spLocks noGrp="1"/>
          </p:cNvSpPr>
          <p:nvPr>
            <p:ph type="sldNum" sz="quarter" idx="12"/>
          </p:nvPr>
        </p:nvSpPr>
        <p:spPr/>
        <p:txBody>
          <a:bodyPr/>
          <a:lstStyle/>
          <a:p>
            <a:fld id="{76C469FD-F6FD-0649-A221-1E17ECBCC294}" type="slidenum">
              <a:rPr lang="fr-FR" smtClean="0"/>
              <a:t>‹N°›</a:t>
            </a:fld>
            <a:endParaRPr lang="fr-FR"/>
          </a:p>
        </p:txBody>
      </p:sp>
    </p:spTree>
    <p:extLst>
      <p:ext uri="{BB962C8B-B14F-4D97-AF65-F5344CB8AC3E}">
        <p14:creationId xmlns:p14="http://schemas.microsoft.com/office/powerpoint/2010/main" val="162328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83177" y="342900"/>
            <a:ext cx="3195842" cy="1085306"/>
          </a:xfrm>
        </p:spPr>
        <p:txBody>
          <a:bodyPr anchor="b"/>
          <a:lstStyle>
            <a:lvl1pPr>
              <a:defRPr sz="2400"/>
            </a:lvl1pPr>
          </a:lstStyle>
          <a:p>
            <a:r>
              <a:rPr lang="fr-FR"/>
              <a:t>Cliquez et modifiez le titre</a:t>
            </a:r>
            <a:endParaRPr lang="en-US" dirty="0"/>
          </a:p>
        </p:txBody>
      </p:sp>
      <p:sp>
        <p:nvSpPr>
          <p:cNvPr id="3" name="Picture Placeholder 2"/>
          <p:cNvSpPr>
            <a:spLocks noGrp="1" noChangeAspect="1"/>
          </p:cNvSpPr>
          <p:nvPr>
            <p:ph type="pic" idx="1"/>
          </p:nvPr>
        </p:nvSpPr>
        <p:spPr>
          <a:xfrm>
            <a:off x="3675017" y="342901"/>
            <a:ext cx="5066647" cy="4307476"/>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Faire glisser l'image vers l'espace réservé ou cliquer sur l'icône pour l'ajouter</a:t>
            </a:r>
            <a:endParaRPr lang="en-US" dirty="0"/>
          </a:p>
        </p:txBody>
      </p:sp>
      <p:sp>
        <p:nvSpPr>
          <p:cNvPr id="4" name="Text Placeholder 3"/>
          <p:cNvSpPr>
            <a:spLocks noGrp="1"/>
          </p:cNvSpPr>
          <p:nvPr>
            <p:ph type="body" sz="half" idx="2"/>
          </p:nvPr>
        </p:nvSpPr>
        <p:spPr>
          <a:xfrm>
            <a:off x="383177" y="1543050"/>
            <a:ext cx="3195842" cy="31073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7" name="Slide Number Placeholder 6"/>
          <p:cNvSpPr>
            <a:spLocks noGrp="1"/>
          </p:cNvSpPr>
          <p:nvPr>
            <p:ph type="sldNum" sz="quarter" idx="12"/>
          </p:nvPr>
        </p:nvSpPr>
        <p:spPr/>
        <p:txBody>
          <a:bodyPr/>
          <a:lstStyle/>
          <a:p>
            <a:fld id="{76C469FD-F6FD-0649-A221-1E17ECBCC294}" type="slidenum">
              <a:rPr lang="fr-FR" smtClean="0"/>
              <a:t>‹N°›</a:t>
            </a:fld>
            <a:endParaRPr lang="fr-FR"/>
          </a:p>
        </p:txBody>
      </p:sp>
    </p:spTree>
    <p:extLst>
      <p:ext uri="{BB962C8B-B14F-4D97-AF65-F5344CB8AC3E}">
        <p14:creationId xmlns:p14="http://schemas.microsoft.com/office/powerpoint/2010/main" val="955926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2336" y="273844"/>
            <a:ext cx="8339328" cy="924020"/>
          </a:xfrm>
          <a:prstGeom prst="rect">
            <a:avLst/>
          </a:prstGeom>
          <a:gradFill>
            <a:gsLst>
              <a:gs pos="0">
                <a:schemeClr val="bg1"/>
              </a:gs>
              <a:gs pos="50000">
                <a:srgbClr val="C4E4ED"/>
              </a:gs>
              <a:gs pos="100000">
                <a:schemeClr val="bg1"/>
              </a:gs>
            </a:gsLst>
            <a:lin ang="0" scaled="0"/>
          </a:gradFill>
        </p:spPr>
        <p:txBody>
          <a:bodyPr vert="horz" lIns="91440" tIns="45720" rIns="91440" bIns="45720" rtlCol="0" anchor="ctr">
            <a:normAutofit/>
          </a:bodyPr>
          <a:lstStyle/>
          <a:p>
            <a:r>
              <a:rPr lang="fr-FR" dirty="0"/>
              <a:t>Cliquez et modifiez le titre</a:t>
            </a:r>
            <a:endParaRPr lang="en-US" dirty="0"/>
          </a:p>
        </p:txBody>
      </p:sp>
      <p:sp>
        <p:nvSpPr>
          <p:cNvPr id="3" name="Text Placeholder 2"/>
          <p:cNvSpPr>
            <a:spLocks noGrp="1"/>
          </p:cNvSpPr>
          <p:nvPr>
            <p:ph type="body" idx="1"/>
          </p:nvPr>
        </p:nvSpPr>
        <p:spPr>
          <a:xfrm>
            <a:off x="402336" y="1298448"/>
            <a:ext cx="8339328" cy="3334275"/>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6" name="Slide Number Placeholder 5"/>
          <p:cNvSpPr>
            <a:spLocks noGrp="1"/>
          </p:cNvSpPr>
          <p:nvPr>
            <p:ph type="sldNum" sz="quarter" idx="4"/>
          </p:nvPr>
        </p:nvSpPr>
        <p:spPr>
          <a:xfrm>
            <a:off x="6684264" y="4733926"/>
            <a:ext cx="2057400" cy="273844"/>
          </a:xfrm>
          <a:prstGeom prst="rect">
            <a:avLst/>
          </a:prstGeom>
        </p:spPr>
        <p:txBody>
          <a:bodyPr vert="horz" lIns="91440" tIns="45720" rIns="91440" bIns="45720" rtlCol="0" anchor="ctr"/>
          <a:lstStyle>
            <a:lvl1pPr algn="r">
              <a:defRPr sz="900">
                <a:solidFill>
                  <a:schemeClr val="tx1">
                    <a:tint val="75000"/>
                  </a:schemeClr>
                </a:solidFill>
                <a:latin typeface="Aileron" charset="0"/>
                <a:ea typeface="Aileron" charset="0"/>
                <a:cs typeface="Aileron" charset="0"/>
              </a:defRPr>
            </a:lvl1pPr>
          </a:lstStyle>
          <a:p>
            <a:fld id="{76C469FD-F6FD-0649-A221-1E17ECBCC294}" type="slidenum">
              <a:rPr lang="fr-FR" smtClean="0"/>
              <a:pPr/>
              <a:t>‹N°›</a:t>
            </a:fld>
            <a:endParaRPr lang="fr-FR" dirty="0"/>
          </a:p>
        </p:txBody>
      </p:sp>
    </p:spTree>
    <p:extLst>
      <p:ext uri="{BB962C8B-B14F-4D97-AF65-F5344CB8AC3E}">
        <p14:creationId xmlns:p14="http://schemas.microsoft.com/office/powerpoint/2010/main" val="25957895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685800" rtl="0" eaLnBrk="1" latinLnBrk="0" hangingPunct="1">
        <a:lnSpc>
          <a:spcPct val="90000"/>
        </a:lnSpc>
        <a:spcBef>
          <a:spcPct val="0"/>
        </a:spcBef>
        <a:buNone/>
        <a:defRPr sz="3200" b="1" i="0" kern="1200">
          <a:solidFill>
            <a:schemeClr val="tx1"/>
          </a:solidFill>
          <a:latin typeface="Aileron SemiBold" charset="0"/>
          <a:ea typeface="Aileron SemiBold" charset="0"/>
          <a:cs typeface="Aileron SemiBold"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Source Sans Pro" charset="0"/>
          <a:ea typeface="Source Sans Pro" charset="0"/>
          <a:cs typeface="Source Sans Pro"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Source Sans Pro" charset="0"/>
          <a:ea typeface="Source Sans Pro" charset="0"/>
          <a:cs typeface="Source Sans Pro"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Source Sans Pro" charset="0"/>
          <a:ea typeface="Source Sans Pro" charset="0"/>
          <a:cs typeface="Source Sans Pro"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Source Sans Pro" charset="0"/>
          <a:ea typeface="Source Sans Pro" charset="0"/>
          <a:cs typeface="Source Sans Pro"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Source Sans Pro" charset="0"/>
          <a:ea typeface="Source Sans Pro" charset="0"/>
          <a:cs typeface="Source Sans Pro"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en-US" dirty="0"/>
              <a:t>Running a </a:t>
            </a:r>
            <a:r>
              <a:rPr lang="en-US" dirty="0" err="1"/>
              <a:t>flavour</a:t>
            </a:r>
            <a:r>
              <a:rPr lang="en-US" dirty="0"/>
              <a:t> experiment at the LHC</a:t>
            </a:r>
          </a:p>
        </p:txBody>
      </p:sp>
      <p:sp>
        <p:nvSpPr>
          <p:cNvPr id="3" name="Sous-titre 2"/>
          <p:cNvSpPr>
            <a:spLocks noGrp="1"/>
          </p:cNvSpPr>
          <p:nvPr>
            <p:ph type="subTitle" idx="1"/>
          </p:nvPr>
        </p:nvSpPr>
        <p:spPr/>
        <p:txBody>
          <a:bodyPr/>
          <a:lstStyle/>
          <a:p>
            <a:r>
              <a:rPr lang="en-US" dirty="0"/>
              <a:t>Patrick Robbe, </a:t>
            </a:r>
            <a:r>
              <a:rPr lang="en-US" dirty="0" err="1"/>
              <a:t>IJCLab</a:t>
            </a:r>
            <a:r>
              <a:rPr lang="en-US" dirty="0"/>
              <a:t> Orsay, 19/05/2022</a:t>
            </a:r>
          </a:p>
        </p:txBody>
      </p:sp>
      <p:pic>
        <p:nvPicPr>
          <p:cNvPr id="6" name="Image 5">
            <a:extLst>
              <a:ext uri="{FF2B5EF4-FFF2-40B4-BE49-F238E27FC236}">
                <a16:creationId xmlns:a16="http://schemas.microsoft.com/office/drawing/2014/main" id="{0663AE79-7F7C-4AA8-9BF0-BB4EE903171A}"/>
              </a:ext>
            </a:extLst>
          </p:cNvPr>
          <p:cNvPicPr>
            <a:picLocks noChangeAspect="1"/>
          </p:cNvPicPr>
          <p:nvPr/>
        </p:nvPicPr>
        <p:blipFill>
          <a:blip r:embed="rId2"/>
          <a:stretch>
            <a:fillRect/>
          </a:stretch>
        </p:blipFill>
        <p:spPr>
          <a:xfrm>
            <a:off x="7519386" y="38840"/>
            <a:ext cx="1425752" cy="1074556"/>
          </a:xfrm>
          <a:prstGeom prst="rect">
            <a:avLst/>
          </a:prstGeom>
        </p:spPr>
      </p:pic>
      <p:pic>
        <p:nvPicPr>
          <p:cNvPr id="8" name="Image 7">
            <a:extLst>
              <a:ext uri="{FF2B5EF4-FFF2-40B4-BE49-F238E27FC236}">
                <a16:creationId xmlns:a16="http://schemas.microsoft.com/office/drawing/2014/main" id="{C8933812-5264-427D-A2FE-14D2D1360671}"/>
              </a:ext>
            </a:extLst>
          </p:cNvPr>
          <p:cNvPicPr>
            <a:picLocks noChangeAspect="1"/>
          </p:cNvPicPr>
          <p:nvPr/>
        </p:nvPicPr>
        <p:blipFill>
          <a:blip r:embed="rId3"/>
          <a:stretch>
            <a:fillRect/>
          </a:stretch>
        </p:blipFill>
        <p:spPr>
          <a:xfrm>
            <a:off x="6135950" y="290186"/>
            <a:ext cx="1448274" cy="650910"/>
          </a:xfrm>
          <a:prstGeom prst="rect">
            <a:avLst/>
          </a:prstGeom>
        </p:spPr>
      </p:pic>
      <p:pic>
        <p:nvPicPr>
          <p:cNvPr id="1028" name="Picture 4" descr="LHCb">
            <a:extLst>
              <a:ext uri="{FF2B5EF4-FFF2-40B4-BE49-F238E27FC236}">
                <a16:creationId xmlns:a16="http://schemas.microsoft.com/office/drawing/2014/main" id="{8539BF3B-3BE1-47CB-8991-23ACA7313B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02" y="105567"/>
            <a:ext cx="1147519" cy="765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316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Constraints</a:t>
            </a:r>
          </a:p>
        </p:txBody>
      </p:sp>
      <p:sp>
        <p:nvSpPr>
          <p:cNvPr id="3" name="Espace réservé du contenu 2"/>
          <p:cNvSpPr>
            <a:spLocks noGrp="1"/>
          </p:cNvSpPr>
          <p:nvPr>
            <p:ph idx="1"/>
          </p:nvPr>
        </p:nvSpPr>
        <p:spPr>
          <a:xfrm>
            <a:off x="290945" y="1298448"/>
            <a:ext cx="5419899" cy="3334275"/>
          </a:xfrm>
        </p:spPr>
        <p:txBody>
          <a:bodyPr>
            <a:noAutofit/>
          </a:bodyPr>
          <a:lstStyle/>
          <a:p>
            <a:pPr>
              <a:lnSpc>
                <a:spcPct val="100000"/>
              </a:lnSpc>
              <a:spcBef>
                <a:spcPts val="1350"/>
              </a:spcBef>
            </a:pPr>
            <a:r>
              <a:rPr lang="en-US" sz="2000" dirty="0"/>
              <a:t>The </a:t>
            </a:r>
            <a:r>
              <a:rPr lang="en-US" sz="2000" dirty="0" err="1"/>
              <a:t>LHCb</a:t>
            </a:r>
            <a:r>
              <a:rPr lang="en-US" sz="2000" dirty="0"/>
              <a:t> detector is built to run with low multiplicities, the performances of the detector degrade with high multiplicity.</a:t>
            </a:r>
          </a:p>
          <a:p>
            <a:pPr>
              <a:lnSpc>
                <a:spcPct val="100000"/>
              </a:lnSpc>
              <a:spcBef>
                <a:spcPts val="1350"/>
              </a:spcBef>
            </a:pPr>
            <a:r>
              <a:rPr lang="en-US" sz="2000" dirty="0"/>
              <a:t>The multiplicity is proportional to </a:t>
            </a:r>
            <a:r>
              <a:rPr lang="en-US" sz="2000" dirty="0">
                <a:latin typeface="Symbol" charset="2"/>
                <a:ea typeface="Symbol" charset="2"/>
                <a:cs typeface="Symbol" charset="2"/>
              </a:rPr>
              <a:t>m </a:t>
            </a:r>
            <a:r>
              <a:rPr lang="en-US" sz="2000" dirty="0"/>
              <a:t>= average number of </a:t>
            </a:r>
            <a:r>
              <a:rPr lang="en-US" sz="2000" u="sng" dirty="0"/>
              <a:t>interactions</a:t>
            </a:r>
            <a:r>
              <a:rPr lang="en-US" sz="2000" dirty="0"/>
              <a:t> per crossing. This is determined by the instantaneous luminosity per bunch.</a:t>
            </a:r>
          </a:p>
          <a:p>
            <a:pPr>
              <a:lnSpc>
                <a:spcPct val="100000"/>
              </a:lnSpc>
              <a:spcBef>
                <a:spcPts val="1350"/>
              </a:spcBef>
            </a:pPr>
            <a:r>
              <a:rPr lang="en-US" sz="2000" dirty="0"/>
              <a:t>Since the performance of the detector depends on multiplicity, keep the average multiplicity constant over time to have uniform datasets. </a:t>
            </a:r>
          </a:p>
        </p:txBody>
      </p:sp>
      <p:sp>
        <p:nvSpPr>
          <p:cNvPr id="4" name="Espace réservé du numéro de diapositive 3"/>
          <p:cNvSpPr>
            <a:spLocks noGrp="1"/>
          </p:cNvSpPr>
          <p:nvPr>
            <p:ph type="sldNum" sz="quarter" idx="12"/>
          </p:nvPr>
        </p:nvSpPr>
        <p:spPr/>
        <p:txBody>
          <a:bodyPr/>
          <a:lstStyle/>
          <a:p>
            <a:fld id="{76C469FD-F6FD-0649-A221-1E17ECBCC294}" type="slidenum">
              <a:rPr lang="fr-FR" smtClean="0"/>
              <a:t>10</a:t>
            </a:fld>
            <a:endParaRPr lang="fr-FR" dirty="0"/>
          </a:p>
        </p:txBody>
      </p:sp>
      <p:pic>
        <p:nvPicPr>
          <p:cNvPr id="5" name="Image 4"/>
          <p:cNvPicPr>
            <a:picLocks noChangeAspect="1"/>
          </p:cNvPicPr>
          <p:nvPr/>
        </p:nvPicPr>
        <p:blipFill>
          <a:blip r:embed="rId2"/>
          <a:stretch>
            <a:fillRect/>
          </a:stretch>
        </p:blipFill>
        <p:spPr>
          <a:xfrm>
            <a:off x="5710844" y="1496291"/>
            <a:ext cx="3134536" cy="2391986"/>
          </a:xfrm>
          <a:prstGeom prst="rect">
            <a:avLst/>
          </a:prstGeom>
        </p:spPr>
      </p:pic>
      <p:sp>
        <p:nvSpPr>
          <p:cNvPr id="6" name="ZoneTexte 5"/>
          <p:cNvSpPr txBox="1"/>
          <p:nvPr/>
        </p:nvSpPr>
        <p:spPr>
          <a:xfrm>
            <a:off x="6778609" y="3836321"/>
            <a:ext cx="2365391" cy="369332"/>
          </a:xfrm>
          <a:prstGeom prst="rect">
            <a:avLst/>
          </a:prstGeom>
          <a:noFill/>
        </p:spPr>
        <p:txBody>
          <a:bodyPr wrap="none" rtlCol="0">
            <a:spAutoFit/>
          </a:bodyPr>
          <a:lstStyle/>
          <a:p>
            <a:r>
              <a:rPr lang="en-US" u="sng" dirty="0"/>
              <a:t>Number of interactions</a:t>
            </a:r>
          </a:p>
        </p:txBody>
      </p:sp>
    </p:spTree>
    <p:extLst>
      <p:ext uri="{BB962C8B-B14F-4D97-AF65-F5344CB8AC3E}">
        <p14:creationId xmlns:p14="http://schemas.microsoft.com/office/powerpoint/2010/main" val="30794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Luminosity levelling</a:t>
            </a:r>
          </a:p>
        </p:txBody>
      </p:sp>
      <p:sp>
        <p:nvSpPr>
          <p:cNvPr id="3" name="Espace réservé du contenu 2"/>
          <p:cNvSpPr>
            <a:spLocks noGrp="1"/>
          </p:cNvSpPr>
          <p:nvPr>
            <p:ph idx="1"/>
          </p:nvPr>
        </p:nvSpPr>
        <p:spPr>
          <a:xfrm>
            <a:off x="149630" y="1298448"/>
            <a:ext cx="5444836" cy="3709322"/>
          </a:xfrm>
        </p:spPr>
        <p:txBody>
          <a:bodyPr>
            <a:normAutofit fontScale="92500" lnSpcReduction="10000"/>
          </a:bodyPr>
          <a:lstStyle/>
          <a:p>
            <a:r>
              <a:rPr lang="en-US" sz="1800" dirty="0"/>
              <a:t>Naturally the luminosity decreases because of burn-off</a:t>
            </a:r>
          </a:p>
          <a:p>
            <a:r>
              <a:rPr lang="en-US" sz="1800" u="sng" dirty="0"/>
              <a:t>Luminosity levelling</a:t>
            </a:r>
            <a:r>
              <a:rPr lang="en-US" sz="1800" dirty="0"/>
              <a:t>: beams are displaced with respect to each other continuously to keep the instantaneous luminosity per bunch constant, i.e. </a:t>
            </a:r>
            <a:r>
              <a:rPr lang="en-US" sz="1800" dirty="0">
                <a:latin typeface="Symbol" panose="05050102010706020507" pitchFamily="18" charset="2"/>
              </a:rPr>
              <a:t>m</a:t>
            </a:r>
            <a:r>
              <a:rPr lang="en-US" sz="1800" dirty="0"/>
              <a:t> (and thus the multiplicity)</a:t>
            </a:r>
          </a:p>
          <a:p>
            <a:r>
              <a:rPr lang="en-US" sz="1800" dirty="0"/>
              <a:t>An </a:t>
            </a:r>
            <a:r>
              <a:rPr lang="en-US" sz="1800" u="sng" dirty="0"/>
              <a:t>interaction</a:t>
            </a:r>
            <a:r>
              <a:rPr lang="en-US" sz="1800" dirty="0"/>
              <a:t> in </a:t>
            </a:r>
            <a:r>
              <a:rPr lang="en-US" sz="1800" dirty="0" err="1"/>
              <a:t>LHCb</a:t>
            </a:r>
            <a:r>
              <a:rPr lang="en-US" sz="1800" dirty="0"/>
              <a:t> is defined as a collision visible in the calorimeter (ECAL + HCAL).</a:t>
            </a:r>
          </a:p>
          <a:p>
            <a:r>
              <a:rPr lang="en-US" sz="1800" dirty="0"/>
              <a:t>The average number </a:t>
            </a:r>
            <a:r>
              <a:rPr lang="en-US" sz="1800" dirty="0">
                <a:latin typeface="Symbol" panose="05050102010706020507" pitchFamily="18" charset="2"/>
              </a:rPr>
              <a:t>m </a:t>
            </a:r>
            <a:r>
              <a:rPr lang="en-US" sz="1800" dirty="0"/>
              <a:t>is measured from the rate of non-empty beam crossings with 0 interaction in the </a:t>
            </a:r>
            <a:r>
              <a:rPr lang="en-US" sz="1800" dirty="0" err="1"/>
              <a:t>calo</a:t>
            </a:r>
            <a:r>
              <a:rPr lang="en-US" sz="1800" dirty="0"/>
              <a:t> and sent as feedback to the LHC: allows it to maintain a constant luminosity.</a:t>
            </a:r>
          </a:p>
          <a:p>
            <a:r>
              <a:rPr lang="en-US" sz="1800" dirty="0"/>
              <a:t>In Run I (2012), </a:t>
            </a:r>
            <a:r>
              <a:rPr lang="en-US" sz="1800" dirty="0">
                <a:latin typeface="Symbol" charset="2"/>
                <a:ea typeface="Symbol" charset="2"/>
                <a:cs typeface="Symbol" charset="2"/>
              </a:rPr>
              <a:t>m</a:t>
            </a:r>
            <a:r>
              <a:rPr lang="en-US" sz="1800" dirty="0"/>
              <a:t> was kept to </a:t>
            </a:r>
            <a:r>
              <a:rPr lang="en-US" sz="1800" b="1" u="sng" dirty="0"/>
              <a:t>1.7</a:t>
            </a:r>
            <a:r>
              <a:rPr lang="en-US" sz="1800" dirty="0"/>
              <a:t>. Because of the change in center-of-mass energy (8 </a:t>
            </a:r>
            <a:r>
              <a:rPr lang="en-US" sz="1800" dirty="0" err="1"/>
              <a:t>TeV</a:t>
            </a:r>
            <a:r>
              <a:rPr lang="en-US" sz="1800" dirty="0"/>
              <a:t> to 13 </a:t>
            </a:r>
            <a:r>
              <a:rPr lang="en-US" sz="1800" dirty="0" err="1"/>
              <a:t>TeV</a:t>
            </a:r>
            <a:r>
              <a:rPr lang="en-US" sz="1800" dirty="0"/>
              <a:t>), to keep a constant multiplicity, </a:t>
            </a:r>
            <a:r>
              <a:rPr lang="en-US" sz="1800" dirty="0">
                <a:latin typeface="Symbol" charset="2"/>
                <a:ea typeface="Symbol" charset="2"/>
                <a:cs typeface="Symbol" charset="2"/>
              </a:rPr>
              <a:t>m</a:t>
            </a:r>
            <a:r>
              <a:rPr lang="en-US" sz="1800" dirty="0"/>
              <a:t> in Run II (2015-2018) was </a:t>
            </a:r>
            <a:r>
              <a:rPr lang="en-US" sz="1800" b="1" u="sng" dirty="0"/>
              <a:t>1.1</a:t>
            </a:r>
          </a:p>
        </p:txBody>
      </p:sp>
      <p:sp>
        <p:nvSpPr>
          <p:cNvPr id="4" name="Espace réservé du numéro de diapositive 3"/>
          <p:cNvSpPr>
            <a:spLocks noGrp="1"/>
          </p:cNvSpPr>
          <p:nvPr>
            <p:ph type="sldNum" sz="quarter" idx="12"/>
          </p:nvPr>
        </p:nvSpPr>
        <p:spPr/>
        <p:txBody>
          <a:bodyPr/>
          <a:lstStyle/>
          <a:p>
            <a:fld id="{76C469FD-F6FD-0649-A221-1E17ECBCC294}" type="slidenum">
              <a:rPr lang="fr-FR" smtClean="0"/>
              <a:t>11</a:t>
            </a:fld>
            <a:endParaRPr lang="fr-FR"/>
          </a:p>
        </p:txBody>
      </p:sp>
      <p:pic>
        <p:nvPicPr>
          <p:cNvPr id="5" name="Image 4"/>
          <p:cNvPicPr>
            <a:picLocks noChangeAspect="1"/>
          </p:cNvPicPr>
          <p:nvPr/>
        </p:nvPicPr>
        <p:blipFill>
          <a:blip r:embed="rId2"/>
          <a:stretch>
            <a:fillRect/>
          </a:stretch>
        </p:blipFill>
        <p:spPr>
          <a:xfrm>
            <a:off x="6387382" y="3582785"/>
            <a:ext cx="1936659" cy="799754"/>
          </a:xfrm>
          <a:prstGeom prst="rect">
            <a:avLst/>
          </a:prstGeom>
        </p:spPr>
      </p:pic>
      <p:pic>
        <p:nvPicPr>
          <p:cNvPr id="6" name="Image 5"/>
          <p:cNvPicPr>
            <a:picLocks noChangeAspect="1"/>
          </p:cNvPicPr>
          <p:nvPr/>
        </p:nvPicPr>
        <p:blipFill>
          <a:blip r:embed="rId3"/>
          <a:stretch>
            <a:fillRect/>
          </a:stretch>
        </p:blipFill>
        <p:spPr>
          <a:xfrm>
            <a:off x="5843186" y="1298448"/>
            <a:ext cx="3025050" cy="2308975"/>
          </a:xfrm>
          <a:prstGeom prst="rect">
            <a:avLst/>
          </a:prstGeom>
        </p:spPr>
      </p:pic>
    </p:spTree>
    <p:extLst>
      <p:ext uri="{BB962C8B-B14F-4D97-AF65-F5344CB8AC3E}">
        <p14:creationId xmlns:p14="http://schemas.microsoft.com/office/powerpoint/2010/main" val="470437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2336" y="161419"/>
            <a:ext cx="8339328" cy="718536"/>
          </a:xfrm>
        </p:spPr>
        <p:txBody>
          <a:bodyPr>
            <a:normAutofit/>
          </a:bodyPr>
          <a:lstStyle/>
          <a:p>
            <a:r>
              <a:rPr lang="en-US" dirty="0"/>
              <a:t>Constraints</a:t>
            </a:r>
          </a:p>
        </p:txBody>
      </p:sp>
      <p:sp>
        <p:nvSpPr>
          <p:cNvPr id="3" name="Espace réservé du contenu 2"/>
          <p:cNvSpPr>
            <a:spLocks noGrp="1"/>
          </p:cNvSpPr>
          <p:nvPr>
            <p:ph idx="1"/>
          </p:nvPr>
        </p:nvSpPr>
        <p:spPr>
          <a:xfrm>
            <a:off x="402336" y="880647"/>
            <a:ext cx="8339328" cy="2942537"/>
          </a:xfrm>
        </p:spPr>
        <p:txBody>
          <a:bodyPr>
            <a:normAutofit lnSpcReduction="10000"/>
          </a:bodyPr>
          <a:lstStyle/>
          <a:p>
            <a:r>
              <a:rPr lang="en-US" dirty="0"/>
              <a:t>How to push up statistics of recorded events:</a:t>
            </a:r>
          </a:p>
          <a:p>
            <a:pPr lvl="1"/>
            <a:r>
              <a:rPr lang="en-US" dirty="0"/>
              <a:t>LHC:</a:t>
            </a:r>
          </a:p>
          <a:p>
            <a:pPr marL="1028700" lvl="2" indent="-342900">
              <a:buFont typeface="+mj-lt"/>
              <a:buAutoNum type="arabicPeriod"/>
            </a:pPr>
            <a:r>
              <a:rPr lang="en-US" dirty="0"/>
              <a:t>Increase </a:t>
            </a:r>
            <a:r>
              <a:rPr lang="en-US" u="sng" dirty="0"/>
              <a:t>luminosity per bunch</a:t>
            </a:r>
            <a:r>
              <a:rPr lang="en-US" dirty="0"/>
              <a:t> (does not work for </a:t>
            </a:r>
            <a:r>
              <a:rPr lang="en-US" dirty="0" err="1"/>
              <a:t>LHCb</a:t>
            </a:r>
            <a:r>
              <a:rPr lang="en-US" dirty="0"/>
              <a:t>)</a:t>
            </a:r>
          </a:p>
          <a:p>
            <a:pPr marL="1028700" lvl="2" indent="-342900">
              <a:buFont typeface="+mj-lt"/>
              <a:buAutoNum type="arabicPeriod"/>
            </a:pPr>
            <a:r>
              <a:rPr lang="en-US" dirty="0"/>
              <a:t>Increase </a:t>
            </a:r>
            <a:r>
              <a:rPr lang="en-US" u="sng" dirty="0"/>
              <a:t>number of bunches</a:t>
            </a:r>
            <a:r>
              <a:rPr lang="en-US" dirty="0"/>
              <a:t> (ultimately the only possibility for </a:t>
            </a:r>
            <a:r>
              <a:rPr lang="en-US" dirty="0" err="1"/>
              <a:t>LHCb</a:t>
            </a:r>
            <a:r>
              <a:rPr lang="en-US" dirty="0"/>
              <a:t>)</a:t>
            </a:r>
          </a:p>
          <a:p>
            <a:pPr lvl="3"/>
            <a:r>
              <a:rPr lang="en-US" dirty="0"/>
              <a:t>The maximum number of bunches in the LHC is </a:t>
            </a:r>
            <a:r>
              <a:rPr lang="en-US" b="1" dirty="0"/>
              <a:t>2808</a:t>
            </a:r>
            <a:r>
              <a:rPr lang="en-US" dirty="0"/>
              <a:t>. Because the </a:t>
            </a:r>
            <a:r>
              <a:rPr lang="en-US" dirty="0" err="1"/>
              <a:t>LHCb</a:t>
            </a:r>
            <a:r>
              <a:rPr lang="en-US" dirty="0"/>
              <a:t> interaction point is displaced with respect to the center of the cavern, less bunches collide in </a:t>
            </a:r>
            <a:r>
              <a:rPr lang="en-US" dirty="0" err="1"/>
              <a:t>LHCb</a:t>
            </a:r>
            <a:r>
              <a:rPr lang="en-US" dirty="0"/>
              <a:t>, about 90%</a:t>
            </a:r>
          </a:p>
          <a:p>
            <a:pPr lvl="3"/>
            <a:r>
              <a:rPr lang="en-US" dirty="0"/>
              <a:t>This maximum was never reached:</a:t>
            </a:r>
          </a:p>
          <a:p>
            <a:pPr lvl="4"/>
            <a:r>
              <a:rPr lang="en-US" dirty="0"/>
              <a:t>During Run I, the spacing between bunches was 50ns: maximum of 1400 bunches</a:t>
            </a:r>
          </a:p>
          <a:p>
            <a:pPr lvl="4"/>
            <a:r>
              <a:rPr lang="en-US" dirty="0"/>
              <a:t>During Run II, </a:t>
            </a:r>
          </a:p>
          <a:p>
            <a:pPr lvl="5"/>
            <a:r>
              <a:rPr lang="en-US" dirty="0"/>
              <a:t>In 2016, vacuum leak in the SPS</a:t>
            </a:r>
          </a:p>
          <a:p>
            <a:pPr lvl="5"/>
            <a:r>
              <a:rPr lang="en-US" dirty="0"/>
              <a:t>In 2017, frozen air in one LHC magnet</a:t>
            </a:r>
          </a:p>
          <a:p>
            <a:pPr lvl="5"/>
            <a:r>
              <a:rPr lang="en-US" dirty="0"/>
              <a:t>In 2018, ultimately limited by cryogenics</a:t>
            </a:r>
          </a:p>
        </p:txBody>
      </p:sp>
      <p:sp>
        <p:nvSpPr>
          <p:cNvPr id="4" name="Espace réservé du numéro de diapositive 3"/>
          <p:cNvSpPr>
            <a:spLocks noGrp="1"/>
          </p:cNvSpPr>
          <p:nvPr>
            <p:ph type="sldNum" sz="quarter" idx="12"/>
          </p:nvPr>
        </p:nvSpPr>
        <p:spPr/>
        <p:txBody>
          <a:bodyPr/>
          <a:lstStyle/>
          <a:p>
            <a:fld id="{76C469FD-F6FD-0649-A221-1E17ECBCC294}" type="slidenum">
              <a:rPr lang="fr-FR" smtClean="0"/>
              <a:t>12</a:t>
            </a:fld>
            <a:endParaRPr lang="fr-FR"/>
          </a:p>
        </p:txBody>
      </p:sp>
      <p:pic>
        <p:nvPicPr>
          <p:cNvPr id="5" name="Image 4"/>
          <p:cNvPicPr>
            <a:picLocks noChangeAspect="1"/>
          </p:cNvPicPr>
          <p:nvPr/>
        </p:nvPicPr>
        <p:blipFill>
          <a:blip r:embed="rId3"/>
          <a:stretch>
            <a:fillRect/>
          </a:stretch>
        </p:blipFill>
        <p:spPr>
          <a:xfrm>
            <a:off x="5653690" y="3708194"/>
            <a:ext cx="2998033" cy="1299576"/>
          </a:xfrm>
          <a:prstGeom prst="rect">
            <a:avLst/>
          </a:prstGeom>
        </p:spPr>
      </p:pic>
      <p:pic>
        <p:nvPicPr>
          <p:cNvPr id="6" name="Image 5"/>
          <p:cNvPicPr>
            <a:picLocks noChangeAspect="1"/>
          </p:cNvPicPr>
          <p:nvPr/>
        </p:nvPicPr>
        <p:blipFill>
          <a:blip r:embed="rId4"/>
          <a:stretch>
            <a:fillRect/>
          </a:stretch>
        </p:blipFill>
        <p:spPr>
          <a:xfrm>
            <a:off x="178276" y="3786863"/>
            <a:ext cx="4182256" cy="1220907"/>
          </a:xfrm>
          <a:prstGeom prst="rect">
            <a:avLst/>
          </a:prstGeom>
        </p:spPr>
      </p:pic>
      <p:sp>
        <p:nvSpPr>
          <p:cNvPr id="7" name="Rectangle 6"/>
          <p:cNvSpPr/>
          <p:nvPr/>
        </p:nvSpPr>
        <p:spPr>
          <a:xfrm>
            <a:off x="5653690" y="4111519"/>
            <a:ext cx="3087974" cy="4497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Connecteur droit avec flèche 8">
            <a:extLst>
              <a:ext uri="{FF2B5EF4-FFF2-40B4-BE49-F238E27FC236}">
                <a16:creationId xmlns:a16="http://schemas.microsoft.com/office/drawing/2014/main" id="{41C49045-5FBC-4FF4-AF4A-6372FFF7FDDC}"/>
              </a:ext>
            </a:extLst>
          </p:cNvPr>
          <p:cNvCxnSpPr>
            <a:cxnSpLocks/>
          </p:cNvCxnSpPr>
          <p:nvPr/>
        </p:nvCxnSpPr>
        <p:spPr>
          <a:xfrm flipH="1" flipV="1">
            <a:off x="4360532" y="4661808"/>
            <a:ext cx="1293158" cy="866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D6A8178C-79BE-4BB3-9914-124EEC2D98E6}"/>
              </a:ext>
            </a:extLst>
          </p:cNvPr>
          <p:cNvCxnSpPr>
            <a:cxnSpLocks/>
            <a:stCxn id="7" idx="1"/>
            <a:endCxn id="6" idx="3"/>
          </p:cNvCxnSpPr>
          <p:nvPr/>
        </p:nvCxnSpPr>
        <p:spPr>
          <a:xfrm flipH="1">
            <a:off x="4360532" y="4336372"/>
            <a:ext cx="1293158" cy="6094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EE0E060F-43D1-4A31-9282-ACA3BFADE135}"/>
              </a:ext>
            </a:extLst>
          </p:cNvPr>
          <p:cNvCxnSpPr>
            <a:cxnSpLocks/>
          </p:cNvCxnSpPr>
          <p:nvPr/>
        </p:nvCxnSpPr>
        <p:spPr>
          <a:xfrm flipH="1">
            <a:off x="4360532" y="3948801"/>
            <a:ext cx="1293158" cy="169346"/>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132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Luminosity</a:t>
            </a:r>
          </a:p>
        </p:txBody>
      </p:sp>
      <p:sp>
        <p:nvSpPr>
          <p:cNvPr id="4" name="Espace réservé du numéro de diapositive 3"/>
          <p:cNvSpPr>
            <a:spLocks noGrp="1"/>
          </p:cNvSpPr>
          <p:nvPr>
            <p:ph type="sldNum" sz="quarter" idx="12"/>
          </p:nvPr>
        </p:nvSpPr>
        <p:spPr/>
        <p:txBody>
          <a:bodyPr/>
          <a:lstStyle/>
          <a:p>
            <a:fld id="{76C469FD-F6FD-0649-A221-1E17ECBCC294}" type="slidenum">
              <a:rPr lang="fr-FR" smtClean="0"/>
              <a:t>13</a:t>
            </a:fld>
            <a:endParaRPr lang="fr-FR"/>
          </a:p>
        </p:txBody>
      </p:sp>
      <p:sp>
        <p:nvSpPr>
          <p:cNvPr id="9" name="AutoShape 10" descr="ttps://lbgroups.cern.ch/online/OperationsPlots/index_files/IntegratedLumiLHCbTime_Yearly.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6717" y="1542955"/>
            <a:ext cx="4337283" cy="2744232"/>
          </a:xfrm>
          <a:prstGeom prst="rect">
            <a:avLst/>
          </a:prstGeom>
        </p:spPr>
      </p:pic>
      <p:sp>
        <p:nvSpPr>
          <p:cNvPr id="12" name="ZoneTexte 11"/>
          <p:cNvSpPr txBox="1"/>
          <p:nvPr/>
        </p:nvSpPr>
        <p:spPr>
          <a:xfrm>
            <a:off x="402336" y="4686182"/>
            <a:ext cx="7214091" cy="369332"/>
          </a:xfrm>
          <a:prstGeom prst="rect">
            <a:avLst/>
          </a:prstGeom>
          <a:noFill/>
        </p:spPr>
        <p:txBody>
          <a:bodyPr wrap="none" rtlCol="0">
            <a:spAutoFit/>
          </a:bodyPr>
          <a:lstStyle/>
          <a:p>
            <a:r>
              <a:rPr lang="en-US" i="1" dirty="0"/>
              <a:t>NB: the heavy-</a:t>
            </a:r>
            <a:r>
              <a:rPr lang="en-US" i="1" dirty="0" err="1"/>
              <a:t>flavour</a:t>
            </a:r>
            <a:r>
              <a:rPr lang="en-US" i="1" dirty="0"/>
              <a:t> cross-section is ~twice at 13 </a:t>
            </a:r>
            <a:r>
              <a:rPr lang="en-US" i="1" dirty="0" err="1"/>
              <a:t>TeV</a:t>
            </a:r>
            <a:r>
              <a:rPr lang="en-US" i="1" dirty="0"/>
              <a:t> compared to 8 </a:t>
            </a:r>
            <a:r>
              <a:rPr lang="en-US" i="1" dirty="0" err="1"/>
              <a:t>TeV</a:t>
            </a:r>
            <a:endParaRPr lang="en-US" i="1" dirty="0"/>
          </a:p>
        </p:txBody>
      </p:sp>
      <p:graphicFrame>
        <p:nvGraphicFramePr>
          <p:cNvPr id="13" name="Tableau 12"/>
          <p:cNvGraphicFramePr>
            <a:graphicFrameLocks noGrp="1"/>
          </p:cNvGraphicFramePr>
          <p:nvPr>
            <p:extLst>
              <p:ext uri="{D42A27DB-BD31-4B8C-83A1-F6EECF244321}">
                <p14:modId xmlns:p14="http://schemas.microsoft.com/office/powerpoint/2010/main" val="1965206907"/>
              </p:ext>
            </p:extLst>
          </p:nvPr>
        </p:nvGraphicFramePr>
        <p:xfrm>
          <a:off x="304800" y="1056307"/>
          <a:ext cx="4267201" cy="3469640"/>
        </p:xfrm>
        <a:graphic>
          <a:graphicData uri="http://schemas.openxmlformats.org/drawingml/2006/table">
            <a:tbl>
              <a:tblPr firstRow="1" bandRow="1">
                <a:tableStyleId>{5C22544A-7EE6-4342-B048-85BDC9FD1C3A}</a:tableStyleId>
              </a:tblPr>
              <a:tblGrid>
                <a:gridCol w="800793">
                  <a:extLst>
                    <a:ext uri="{9D8B030D-6E8A-4147-A177-3AD203B41FA5}">
                      <a16:colId xmlns:a16="http://schemas.microsoft.com/office/drawing/2014/main" val="20000"/>
                    </a:ext>
                  </a:extLst>
                </a:gridCol>
                <a:gridCol w="1039091">
                  <a:extLst>
                    <a:ext uri="{9D8B030D-6E8A-4147-A177-3AD203B41FA5}">
                      <a16:colId xmlns:a16="http://schemas.microsoft.com/office/drawing/2014/main" val="20001"/>
                    </a:ext>
                  </a:extLst>
                </a:gridCol>
                <a:gridCol w="706581">
                  <a:extLst>
                    <a:ext uri="{9D8B030D-6E8A-4147-A177-3AD203B41FA5}">
                      <a16:colId xmlns:a16="http://schemas.microsoft.com/office/drawing/2014/main" val="20002"/>
                    </a:ext>
                  </a:extLst>
                </a:gridCol>
                <a:gridCol w="448888">
                  <a:extLst>
                    <a:ext uri="{9D8B030D-6E8A-4147-A177-3AD203B41FA5}">
                      <a16:colId xmlns:a16="http://schemas.microsoft.com/office/drawing/2014/main" val="20003"/>
                    </a:ext>
                  </a:extLst>
                </a:gridCol>
                <a:gridCol w="1271848">
                  <a:extLst>
                    <a:ext uri="{9D8B030D-6E8A-4147-A177-3AD203B41FA5}">
                      <a16:colId xmlns:a16="http://schemas.microsoft.com/office/drawing/2014/main" val="20004"/>
                    </a:ext>
                  </a:extLst>
                </a:gridCol>
              </a:tblGrid>
              <a:tr h="370840">
                <a:tc>
                  <a:txBody>
                    <a:bodyPr/>
                    <a:lstStyle/>
                    <a:p>
                      <a:r>
                        <a:rPr lang="en-US" sz="1100" dirty="0"/>
                        <a:t>Year</a:t>
                      </a:r>
                    </a:p>
                  </a:txBody>
                  <a:tcPr/>
                </a:tc>
                <a:tc>
                  <a:txBody>
                    <a:bodyPr/>
                    <a:lstStyle/>
                    <a:p>
                      <a:r>
                        <a:rPr lang="en-US" sz="1100" dirty="0"/>
                        <a:t>Max # bunches</a:t>
                      </a:r>
                    </a:p>
                  </a:txBody>
                  <a:tcPr/>
                </a:tc>
                <a:tc>
                  <a:txBody>
                    <a:bodyPr/>
                    <a:lstStyle/>
                    <a:p>
                      <a:r>
                        <a:rPr lang="en-US" sz="1100" dirty="0"/>
                        <a:t>Energy</a:t>
                      </a:r>
                    </a:p>
                  </a:txBody>
                  <a:tcPr/>
                </a:tc>
                <a:tc>
                  <a:txBody>
                    <a:bodyPr/>
                    <a:lstStyle/>
                    <a:p>
                      <a:r>
                        <a:rPr lang="en-US" sz="1100" dirty="0">
                          <a:latin typeface="Symbol" charset="2"/>
                          <a:ea typeface="Symbol" charset="2"/>
                          <a:cs typeface="Symbol" charset="2"/>
                        </a:rPr>
                        <a:t>m</a:t>
                      </a:r>
                    </a:p>
                  </a:txBody>
                  <a:tcPr/>
                </a:tc>
                <a:tc>
                  <a:txBody>
                    <a:bodyPr/>
                    <a:lstStyle/>
                    <a:p>
                      <a:r>
                        <a:rPr lang="en-US" sz="1100" dirty="0" err="1"/>
                        <a:t>Lumi</a:t>
                      </a:r>
                      <a:endParaRPr lang="en-US" sz="1100" dirty="0"/>
                    </a:p>
                  </a:txBody>
                  <a:tcPr/>
                </a:tc>
                <a:extLst>
                  <a:ext uri="{0D108BD9-81ED-4DB2-BD59-A6C34878D82A}">
                    <a16:rowId xmlns:a16="http://schemas.microsoft.com/office/drawing/2014/main" val="10000"/>
                  </a:ext>
                </a:extLst>
              </a:tr>
              <a:tr h="370840">
                <a:tc>
                  <a:txBody>
                    <a:bodyPr/>
                    <a:lstStyle/>
                    <a:p>
                      <a:r>
                        <a:rPr lang="en-US" sz="1100" dirty="0"/>
                        <a:t>2011</a:t>
                      </a:r>
                    </a:p>
                  </a:txBody>
                  <a:tcPr/>
                </a:tc>
                <a:tc>
                  <a:txBody>
                    <a:bodyPr/>
                    <a:lstStyle/>
                    <a:p>
                      <a:r>
                        <a:rPr lang="en-US" sz="1100" dirty="0"/>
                        <a:t>1320</a:t>
                      </a:r>
                    </a:p>
                  </a:txBody>
                  <a:tcPr/>
                </a:tc>
                <a:tc>
                  <a:txBody>
                    <a:bodyPr/>
                    <a:lstStyle/>
                    <a:p>
                      <a:r>
                        <a:rPr lang="en-US" sz="1100" dirty="0"/>
                        <a:t>7 </a:t>
                      </a:r>
                      <a:r>
                        <a:rPr lang="en-US" sz="1100" dirty="0" err="1"/>
                        <a:t>TeV</a:t>
                      </a:r>
                      <a:endParaRPr lang="en-US" sz="1100" dirty="0"/>
                    </a:p>
                  </a:txBody>
                  <a:tcPr/>
                </a:tc>
                <a:tc>
                  <a:txBody>
                    <a:bodyPr/>
                    <a:lstStyle/>
                    <a:p>
                      <a:r>
                        <a:rPr lang="en-US" sz="1100" dirty="0"/>
                        <a:t>1.4</a:t>
                      </a:r>
                    </a:p>
                  </a:txBody>
                  <a:tcPr/>
                </a:tc>
                <a:tc>
                  <a:txBody>
                    <a:bodyPr/>
                    <a:lstStyle/>
                    <a:p>
                      <a:r>
                        <a:rPr lang="en-US" sz="1100" dirty="0"/>
                        <a:t>3.5x10</a:t>
                      </a:r>
                      <a:r>
                        <a:rPr lang="en-US" sz="1100" baseline="30000" dirty="0"/>
                        <a:t>32</a:t>
                      </a:r>
                      <a:r>
                        <a:rPr lang="en-US" sz="1100" dirty="0"/>
                        <a:t> cm</a:t>
                      </a:r>
                      <a:r>
                        <a:rPr lang="en-US" sz="1100" baseline="30000" dirty="0"/>
                        <a:t>-2</a:t>
                      </a:r>
                      <a:r>
                        <a:rPr lang="en-US" sz="1100" dirty="0"/>
                        <a:t>s</a:t>
                      </a:r>
                      <a:r>
                        <a:rPr lang="en-US" sz="1100" baseline="30000" dirty="0"/>
                        <a:t>-1</a:t>
                      </a:r>
                    </a:p>
                  </a:txBody>
                  <a:tcPr/>
                </a:tc>
                <a:extLst>
                  <a:ext uri="{0D108BD9-81ED-4DB2-BD59-A6C34878D82A}">
                    <a16:rowId xmlns:a16="http://schemas.microsoft.com/office/drawing/2014/main" val="10001"/>
                  </a:ext>
                </a:extLst>
              </a:tr>
              <a:tr h="370840">
                <a:tc>
                  <a:txBody>
                    <a:bodyPr/>
                    <a:lstStyle/>
                    <a:p>
                      <a:r>
                        <a:rPr lang="en-US" sz="1100" dirty="0"/>
                        <a:t>2012</a:t>
                      </a:r>
                    </a:p>
                  </a:txBody>
                  <a:tcPr/>
                </a:tc>
                <a:tc>
                  <a:txBody>
                    <a:bodyPr/>
                    <a:lstStyle/>
                    <a:p>
                      <a:r>
                        <a:rPr lang="en-US" sz="1100" dirty="0"/>
                        <a:t>1262</a:t>
                      </a:r>
                    </a:p>
                  </a:txBody>
                  <a:tcPr/>
                </a:tc>
                <a:tc>
                  <a:txBody>
                    <a:bodyPr/>
                    <a:lstStyle/>
                    <a:p>
                      <a:r>
                        <a:rPr lang="en-US" sz="1100" dirty="0"/>
                        <a:t>8 </a:t>
                      </a:r>
                      <a:r>
                        <a:rPr lang="en-US" sz="1100" dirty="0" err="1"/>
                        <a:t>TeV</a:t>
                      </a:r>
                      <a:endParaRPr lang="en-US" sz="1100" dirty="0"/>
                    </a:p>
                  </a:txBody>
                  <a:tcPr/>
                </a:tc>
                <a:tc>
                  <a:txBody>
                    <a:bodyPr/>
                    <a:lstStyle/>
                    <a:p>
                      <a:r>
                        <a:rPr lang="en-US" sz="1100" dirty="0"/>
                        <a:t>1.7</a:t>
                      </a: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dirty="0"/>
                        <a:t>4.0x10</a:t>
                      </a:r>
                      <a:r>
                        <a:rPr lang="en-US" sz="1100" baseline="30000" dirty="0"/>
                        <a:t>32</a:t>
                      </a:r>
                      <a:r>
                        <a:rPr lang="en-US" sz="1100" dirty="0"/>
                        <a:t> cm</a:t>
                      </a:r>
                      <a:r>
                        <a:rPr lang="en-US" sz="1100" baseline="30000" dirty="0"/>
                        <a:t>-2</a:t>
                      </a:r>
                      <a:r>
                        <a:rPr lang="en-US" sz="1100" dirty="0"/>
                        <a:t>s</a:t>
                      </a:r>
                      <a:r>
                        <a:rPr lang="en-US" sz="1100" baseline="30000" dirty="0"/>
                        <a:t>-1</a:t>
                      </a:r>
                    </a:p>
                  </a:txBody>
                  <a:tcPr/>
                </a:tc>
                <a:extLst>
                  <a:ext uri="{0D108BD9-81ED-4DB2-BD59-A6C34878D82A}">
                    <a16:rowId xmlns:a16="http://schemas.microsoft.com/office/drawing/2014/main" val="10002"/>
                  </a:ext>
                </a:extLst>
              </a:tr>
              <a:tr h="370840">
                <a:tc>
                  <a:txBody>
                    <a:bodyPr/>
                    <a:lstStyle/>
                    <a:p>
                      <a:r>
                        <a:rPr lang="en-US" sz="1100" dirty="0"/>
                        <a:t>2015</a:t>
                      </a:r>
                    </a:p>
                  </a:txBody>
                  <a:tcPr/>
                </a:tc>
                <a:tc>
                  <a:txBody>
                    <a:bodyPr/>
                    <a:lstStyle/>
                    <a:p>
                      <a:r>
                        <a:rPr lang="en-US" sz="1100" dirty="0"/>
                        <a:t>2036</a:t>
                      </a:r>
                    </a:p>
                  </a:txBody>
                  <a:tcPr/>
                </a:tc>
                <a:tc>
                  <a:txBody>
                    <a:bodyPr/>
                    <a:lstStyle/>
                    <a:p>
                      <a:r>
                        <a:rPr lang="en-US" sz="1100" dirty="0"/>
                        <a:t>13 </a:t>
                      </a:r>
                      <a:r>
                        <a:rPr lang="en-US" sz="1100" dirty="0" err="1"/>
                        <a:t>TeV</a:t>
                      </a:r>
                      <a:endParaRPr lang="en-US" sz="1100" dirty="0"/>
                    </a:p>
                  </a:txBody>
                  <a:tcPr/>
                </a:tc>
                <a:tc>
                  <a:txBody>
                    <a:bodyPr/>
                    <a:lstStyle/>
                    <a:p>
                      <a:r>
                        <a:rPr lang="en-US" sz="1100" dirty="0"/>
                        <a:t>1.1</a:t>
                      </a:r>
                    </a:p>
                  </a:txBody>
                  <a:tcPr/>
                </a:tc>
                <a:tc>
                  <a:txBody>
                    <a:bodyPr/>
                    <a:lstStyle/>
                    <a:p>
                      <a:r>
                        <a:rPr lang="en-US" sz="1100" dirty="0"/>
                        <a:t>3.5x10</a:t>
                      </a:r>
                      <a:r>
                        <a:rPr lang="en-US" sz="1100" baseline="30000" dirty="0"/>
                        <a:t>32</a:t>
                      </a:r>
                      <a:r>
                        <a:rPr lang="en-US" sz="1100" dirty="0"/>
                        <a:t> cm</a:t>
                      </a:r>
                      <a:r>
                        <a:rPr lang="en-US" sz="1100" baseline="30000" dirty="0"/>
                        <a:t>-2</a:t>
                      </a:r>
                      <a:r>
                        <a:rPr lang="en-US" sz="1100" dirty="0"/>
                        <a:t>s</a:t>
                      </a:r>
                      <a:r>
                        <a:rPr lang="en-US" sz="1100" baseline="30000" dirty="0"/>
                        <a:t>-1</a:t>
                      </a:r>
                    </a:p>
                  </a:txBody>
                  <a:tcPr/>
                </a:tc>
                <a:extLst>
                  <a:ext uri="{0D108BD9-81ED-4DB2-BD59-A6C34878D82A}">
                    <a16:rowId xmlns:a16="http://schemas.microsoft.com/office/drawing/2014/main" val="10003"/>
                  </a:ext>
                </a:extLst>
              </a:tr>
              <a:tr h="370840">
                <a:tc>
                  <a:txBody>
                    <a:bodyPr/>
                    <a:lstStyle/>
                    <a:p>
                      <a:r>
                        <a:rPr lang="en-US" sz="1100" dirty="0"/>
                        <a:t>2016</a:t>
                      </a:r>
                    </a:p>
                  </a:txBody>
                  <a:tcPr/>
                </a:tc>
                <a:tc>
                  <a:txBody>
                    <a:bodyPr/>
                    <a:lstStyle/>
                    <a:p>
                      <a:r>
                        <a:rPr lang="en-US" sz="1100" dirty="0"/>
                        <a:t>2036</a:t>
                      </a:r>
                    </a:p>
                  </a:txBody>
                  <a:tcPr/>
                </a:tc>
                <a:tc>
                  <a:txBody>
                    <a:bodyPr/>
                    <a:lstStyle/>
                    <a:p>
                      <a:r>
                        <a:rPr lang="en-US" sz="1100" dirty="0"/>
                        <a:t>13 </a:t>
                      </a:r>
                      <a:r>
                        <a:rPr lang="en-US" sz="1100" dirty="0" err="1"/>
                        <a:t>TeV</a:t>
                      </a:r>
                      <a:endParaRPr lang="en-US" sz="1100" dirty="0"/>
                    </a:p>
                  </a:txBody>
                  <a:tcPr/>
                </a:tc>
                <a:tc>
                  <a:txBody>
                    <a:bodyPr/>
                    <a:lstStyle/>
                    <a:p>
                      <a:r>
                        <a:rPr lang="en-US" sz="1100" dirty="0"/>
                        <a:t>1.1</a:t>
                      </a: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dirty="0"/>
                        <a:t>3.5x10</a:t>
                      </a:r>
                      <a:r>
                        <a:rPr lang="en-US" sz="1100" baseline="30000" dirty="0"/>
                        <a:t>32</a:t>
                      </a:r>
                      <a:r>
                        <a:rPr lang="en-US" sz="1100" dirty="0"/>
                        <a:t> cm</a:t>
                      </a:r>
                      <a:r>
                        <a:rPr lang="en-US" sz="1100" baseline="30000" dirty="0"/>
                        <a:t>-2</a:t>
                      </a:r>
                      <a:r>
                        <a:rPr lang="en-US" sz="1100" dirty="0"/>
                        <a:t>s</a:t>
                      </a:r>
                      <a:r>
                        <a:rPr lang="en-US" sz="1100" baseline="30000" dirty="0"/>
                        <a:t>-1</a:t>
                      </a:r>
                    </a:p>
                  </a:txBody>
                  <a:tcPr/>
                </a:tc>
                <a:extLst>
                  <a:ext uri="{0D108BD9-81ED-4DB2-BD59-A6C34878D82A}">
                    <a16:rowId xmlns:a16="http://schemas.microsoft.com/office/drawing/2014/main" val="10004"/>
                  </a:ext>
                </a:extLst>
              </a:tr>
              <a:tr h="370840">
                <a:tc>
                  <a:txBody>
                    <a:bodyPr/>
                    <a:lstStyle/>
                    <a:p>
                      <a:r>
                        <a:rPr lang="en-US" sz="1100" dirty="0"/>
                        <a:t>2017 (before summer)</a:t>
                      </a:r>
                    </a:p>
                  </a:txBody>
                  <a:tcPr/>
                </a:tc>
                <a:tc>
                  <a:txBody>
                    <a:bodyPr/>
                    <a:lstStyle/>
                    <a:p>
                      <a:r>
                        <a:rPr lang="en-US" sz="1100" dirty="0"/>
                        <a:t>2332</a:t>
                      </a:r>
                    </a:p>
                  </a:txBody>
                  <a:tcPr/>
                </a:tc>
                <a:tc>
                  <a:txBody>
                    <a:bodyPr/>
                    <a:lstStyle/>
                    <a:p>
                      <a:r>
                        <a:rPr lang="en-US" sz="1100" dirty="0"/>
                        <a:t>13 </a:t>
                      </a:r>
                      <a:r>
                        <a:rPr lang="en-US" sz="1100" dirty="0" err="1"/>
                        <a:t>TeV</a:t>
                      </a:r>
                      <a:endParaRPr lang="en-US" sz="1100" dirty="0"/>
                    </a:p>
                  </a:txBody>
                  <a:tcPr/>
                </a:tc>
                <a:tc>
                  <a:txBody>
                    <a:bodyPr/>
                    <a:lstStyle/>
                    <a:p>
                      <a:r>
                        <a:rPr lang="en-US" sz="1100" dirty="0"/>
                        <a:t>1.1</a:t>
                      </a: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dirty="0"/>
                        <a:t>4.4x10</a:t>
                      </a:r>
                      <a:r>
                        <a:rPr lang="en-US" sz="1100" baseline="30000" dirty="0"/>
                        <a:t>32</a:t>
                      </a:r>
                      <a:r>
                        <a:rPr lang="en-US" sz="1100" dirty="0"/>
                        <a:t> cm</a:t>
                      </a:r>
                      <a:r>
                        <a:rPr lang="en-US" sz="1100" baseline="30000" dirty="0"/>
                        <a:t>-2</a:t>
                      </a:r>
                      <a:r>
                        <a:rPr lang="en-US" sz="1100" dirty="0"/>
                        <a:t>s</a:t>
                      </a:r>
                      <a:r>
                        <a:rPr lang="en-US" sz="1100" baseline="30000" dirty="0"/>
                        <a:t>-1</a:t>
                      </a:r>
                    </a:p>
                    <a:p>
                      <a:pPr marL="0" marR="0" indent="0" algn="l" defTabSz="685800" rtl="0" eaLnBrk="1" fontAlgn="auto" latinLnBrk="0" hangingPunct="1">
                        <a:lnSpc>
                          <a:spcPct val="100000"/>
                        </a:lnSpc>
                        <a:spcBef>
                          <a:spcPts val="0"/>
                        </a:spcBef>
                        <a:spcAft>
                          <a:spcPts val="0"/>
                        </a:spcAft>
                        <a:buClrTx/>
                        <a:buSzTx/>
                        <a:buFontTx/>
                        <a:buNone/>
                        <a:tabLst/>
                        <a:defRPr/>
                      </a:pPr>
                      <a:endParaRPr lang="en-US" sz="1100" baseline="30000" dirty="0"/>
                    </a:p>
                  </a:txBody>
                  <a:tcPr/>
                </a:tc>
                <a:extLst>
                  <a:ext uri="{0D108BD9-81ED-4DB2-BD59-A6C34878D82A}">
                    <a16:rowId xmlns:a16="http://schemas.microsoft.com/office/drawing/2014/main" val="10005"/>
                  </a:ext>
                </a:extLst>
              </a:tr>
              <a:tr h="370840">
                <a:tc>
                  <a:txBody>
                    <a:bodyPr/>
                    <a:lstStyle/>
                    <a:p>
                      <a:r>
                        <a:rPr lang="en-US" sz="1100" dirty="0"/>
                        <a:t>2017 (after summer)</a:t>
                      </a:r>
                    </a:p>
                  </a:txBody>
                  <a:tcPr/>
                </a:tc>
                <a:tc>
                  <a:txBody>
                    <a:bodyPr/>
                    <a:lstStyle/>
                    <a:p>
                      <a:r>
                        <a:rPr lang="en-US" sz="1100" dirty="0"/>
                        <a:t>1749</a:t>
                      </a:r>
                    </a:p>
                  </a:txBody>
                  <a:tcPr/>
                </a:tc>
                <a:tc>
                  <a:txBody>
                    <a:bodyPr/>
                    <a:lstStyle/>
                    <a:p>
                      <a:r>
                        <a:rPr lang="en-US" sz="1100" dirty="0"/>
                        <a:t>13 </a:t>
                      </a:r>
                      <a:r>
                        <a:rPr lang="en-US" sz="1100" dirty="0" err="1"/>
                        <a:t>TeV</a:t>
                      </a:r>
                      <a:endParaRPr lang="en-US" sz="1100" dirty="0"/>
                    </a:p>
                  </a:txBody>
                  <a:tcPr/>
                </a:tc>
                <a:tc>
                  <a:txBody>
                    <a:bodyPr/>
                    <a:lstStyle/>
                    <a:p>
                      <a:r>
                        <a:rPr lang="en-US" sz="1100" dirty="0"/>
                        <a:t>1.1</a:t>
                      </a: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dirty="0"/>
                        <a:t>3.3x10</a:t>
                      </a:r>
                      <a:r>
                        <a:rPr lang="en-US" sz="1100" baseline="30000" dirty="0"/>
                        <a:t>32</a:t>
                      </a:r>
                      <a:r>
                        <a:rPr lang="en-US" sz="1100" dirty="0"/>
                        <a:t> cm</a:t>
                      </a:r>
                      <a:r>
                        <a:rPr lang="en-US" sz="1100" baseline="30000" dirty="0"/>
                        <a:t>-2</a:t>
                      </a:r>
                      <a:r>
                        <a:rPr lang="en-US" sz="1100" dirty="0"/>
                        <a:t>s</a:t>
                      </a:r>
                      <a:r>
                        <a:rPr lang="en-US" sz="1100" baseline="30000" dirty="0"/>
                        <a:t>-1</a:t>
                      </a:r>
                    </a:p>
                    <a:p>
                      <a:endParaRPr lang="en-US" sz="1100" dirty="0"/>
                    </a:p>
                  </a:txBody>
                  <a:tcPr/>
                </a:tc>
                <a:extLst>
                  <a:ext uri="{0D108BD9-81ED-4DB2-BD59-A6C34878D82A}">
                    <a16:rowId xmlns:a16="http://schemas.microsoft.com/office/drawing/2014/main" val="10006"/>
                  </a:ext>
                </a:extLst>
              </a:tr>
              <a:tr h="370840">
                <a:tc>
                  <a:txBody>
                    <a:bodyPr/>
                    <a:lstStyle/>
                    <a:p>
                      <a:r>
                        <a:rPr lang="en-US" sz="1100" dirty="0"/>
                        <a:t>2018</a:t>
                      </a:r>
                    </a:p>
                  </a:txBody>
                  <a:tcPr/>
                </a:tc>
                <a:tc>
                  <a:txBody>
                    <a:bodyPr/>
                    <a:lstStyle/>
                    <a:p>
                      <a:r>
                        <a:rPr lang="en-US" sz="1100" dirty="0"/>
                        <a:t>2332</a:t>
                      </a:r>
                    </a:p>
                  </a:txBody>
                  <a:tcPr/>
                </a:tc>
                <a:tc>
                  <a:txBody>
                    <a:bodyPr/>
                    <a:lstStyle/>
                    <a:p>
                      <a:r>
                        <a:rPr lang="en-US" sz="1100" dirty="0"/>
                        <a:t>13 </a:t>
                      </a:r>
                      <a:r>
                        <a:rPr lang="en-US" sz="1100" dirty="0" err="1"/>
                        <a:t>TeV</a:t>
                      </a:r>
                      <a:endParaRPr lang="en-US" sz="1100" dirty="0"/>
                    </a:p>
                  </a:txBody>
                  <a:tcPr/>
                </a:tc>
                <a:tc>
                  <a:txBody>
                    <a:bodyPr/>
                    <a:lstStyle/>
                    <a:p>
                      <a:r>
                        <a:rPr lang="en-US" sz="1100" dirty="0"/>
                        <a:t>1.1</a:t>
                      </a: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dirty="0"/>
                        <a:t>4.4x10</a:t>
                      </a:r>
                      <a:r>
                        <a:rPr lang="en-US" sz="1100" baseline="30000" dirty="0"/>
                        <a:t>32</a:t>
                      </a:r>
                      <a:r>
                        <a:rPr lang="en-US" sz="1100" dirty="0"/>
                        <a:t> cm</a:t>
                      </a:r>
                      <a:r>
                        <a:rPr lang="en-US" sz="1100" baseline="30000" dirty="0"/>
                        <a:t>-2</a:t>
                      </a:r>
                      <a:r>
                        <a:rPr lang="en-US" sz="1100" dirty="0"/>
                        <a:t>s</a:t>
                      </a:r>
                      <a:r>
                        <a:rPr lang="en-US" sz="1100" baseline="30000" dirty="0"/>
                        <a:t>-1</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684309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Luminosity levelling</a:t>
            </a:r>
          </a:p>
        </p:txBody>
      </p:sp>
      <p:sp>
        <p:nvSpPr>
          <p:cNvPr id="3" name="Espace réservé du contenu 2"/>
          <p:cNvSpPr>
            <a:spLocks noGrp="1"/>
          </p:cNvSpPr>
          <p:nvPr>
            <p:ph idx="1"/>
          </p:nvPr>
        </p:nvSpPr>
        <p:spPr>
          <a:xfrm>
            <a:off x="0" y="1214721"/>
            <a:ext cx="4436036" cy="3635108"/>
          </a:xfrm>
        </p:spPr>
        <p:txBody>
          <a:bodyPr>
            <a:noAutofit/>
          </a:bodyPr>
          <a:lstStyle/>
          <a:p>
            <a:r>
              <a:rPr lang="en-US" sz="1600" dirty="0"/>
              <a:t>Because of radiation, the calorimeter response changes as a function of time: </a:t>
            </a:r>
            <a:r>
              <a:rPr lang="en-US" sz="1600" b="1" dirty="0"/>
              <a:t>ageing</a:t>
            </a:r>
            <a:r>
              <a:rPr lang="en-US" sz="1600" dirty="0"/>
              <a:t>. The optical fibers collecting the scintillation light of the HCAL loose transparency. This is compensated by calibrating with a LED system to maintain response constant. </a:t>
            </a:r>
          </a:p>
          <a:p>
            <a:r>
              <a:rPr lang="en-US" sz="1600" dirty="0"/>
              <a:t>This system does not exist for the ECAL (well it exists but it ages also), and is replaced by the monitoring of occupancy.</a:t>
            </a:r>
          </a:p>
          <a:p>
            <a:r>
              <a:rPr lang="en-US" sz="1600" dirty="0"/>
              <a:t>The High Voltage of the calorimeter photo-multipliers are adjusted every day, but sometimes it is not enough and can vary during long fills.</a:t>
            </a:r>
          </a:p>
          <a:p>
            <a:r>
              <a:rPr lang="en-US" sz="1600" dirty="0"/>
              <a:t>Also the value of </a:t>
            </a:r>
            <a:r>
              <a:rPr lang="en-US" sz="1600" dirty="0">
                <a:latin typeface="Symbol" charset="2"/>
                <a:ea typeface="Symbol" charset="2"/>
                <a:cs typeface="Symbol" charset="2"/>
              </a:rPr>
              <a:t>m</a:t>
            </a:r>
            <a:r>
              <a:rPr lang="en-US" sz="1600" dirty="0"/>
              <a:t> can vary a lot bunch by bunch </a:t>
            </a:r>
          </a:p>
        </p:txBody>
      </p:sp>
      <p:sp>
        <p:nvSpPr>
          <p:cNvPr id="4" name="Espace réservé du numéro de diapositive 3"/>
          <p:cNvSpPr>
            <a:spLocks noGrp="1"/>
          </p:cNvSpPr>
          <p:nvPr>
            <p:ph type="sldNum" sz="quarter" idx="12"/>
          </p:nvPr>
        </p:nvSpPr>
        <p:spPr/>
        <p:txBody>
          <a:bodyPr/>
          <a:lstStyle/>
          <a:p>
            <a:fld id="{76C469FD-F6FD-0649-A221-1E17ECBCC294}" type="slidenum">
              <a:rPr lang="fr-FR" smtClean="0"/>
              <a:t>14</a:t>
            </a:fld>
            <a:endParaRPr lang="fr-FR"/>
          </a:p>
        </p:txBody>
      </p:sp>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r="52321" b="47635"/>
          <a:stretch/>
        </p:blipFill>
        <p:spPr>
          <a:xfrm>
            <a:off x="4263038" y="2859579"/>
            <a:ext cx="2594224" cy="2232654"/>
          </a:xfrm>
          <a:prstGeom prst="rect">
            <a:avLst/>
          </a:prstGeom>
        </p:spPr>
      </p:pic>
      <p:pic>
        <p:nvPicPr>
          <p:cNvPr id="6" name="Picture 4"/>
          <p:cNvPicPr>
            <a:picLocks noChangeAspect="1"/>
          </p:cNvPicPr>
          <p:nvPr/>
        </p:nvPicPr>
        <p:blipFill>
          <a:blip r:embed="rId3"/>
          <a:stretch>
            <a:fillRect/>
          </a:stretch>
        </p:blipFill>
        <p:spPr>
          <a:xfrm>
            <a:off x="4436036" y="1197865"/>
            <a:ext cx="4646449" cy="1661714"/>
          </a:xfrm>
          <a:prstGeom prst="rect">
            <a:avLst/>
          </a:prstGeom>
        </p:spPr>
      </p:pic>
      <p:sp>
        <p:nvSpPr>
          <p:cNvPr id="7" name="ZoneTexte 6"/>
          <p:cNvSpPr txBox="1"/>
          <p:nvPr/>
        </p:nvSpPr>
        <p:spPr>
          <a:xfrm>
            <a:off x="8219329" y="1214721"/>
            <a:ext cx="652743" cy="369332"/>
          </a:xfrm>
          <a:prstGeom prst="rect">
            <a:avLst/>
          </a:prstGeom>
          <a:noFill/>
        </p:spPr>
        <p:txBody>
          <a:bodyPr wrap="none" rtlCol="0">
            <a:spAutoFit/>
          </a:bodyPr>
          <a:lstStyle/>
          <a:p>
            <a:r>
              <a:rPr lang="en-US"/>
              <a:t>2011</a:t>
            </a: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6867" y="3357797"/>
            <a:ext cx="2235618" cy="1492032"/>
          </a:xfrm>
          <a:prstGeom prst="rect">
            <a:avLst/>
          </a:prstGeom>
        </p:spPr>
      </p:pic>
    </p:spTree>
    <p:extLst>
      <p:ext uri="{BB962C8B-B14F-4D97-AF65-F5344CB8AC3E}">
        <p14:creationId xmlns:p14="http://schemas.microsoft.com/office/powerpoint/2010/main" val="671893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Luminosity levelling</a:t>
            </a:r>
          </a:p>
        </p:txBody>
      </p:sp>
      <p:sp>
        <p:nvSpPr>
          <p:cNvPr id="3" name="Espace réservé du contenu 2"/>
          <p:cNvSpPr>
            <a:spLocks noGrp="1"/>
          </p:cNvSpPr>
          <p:nvPr>
            <p:ph idx="1"/>
          </p:nvPr>
        </p:nvSpPr>
        <p:spPr/>
        <p:txBody>
          <a:bodyPr/>
          <a:lstStyle/>
          <a:p>
            <a:r>
              <a:rPr lang="en-US" dirty="0"/>
              <a:t>Worked perfectly during 7 years, based on calorimeter measurement, except during the very last week of running... </a:t>
            </a:r>
          </a:p>
          <a:p>
            <a:r>
              <a:rPr lang="en-US" dirty="0"/>
              <a:t>One cooling turbine of the calorimeter electronics failed and had to be replaced during an emergency access, and after that the calorimeter measurement changed</a:t>
            </a:r>
            <a:r>
              <a:rPr lang="mr-IN" dirty="0"/>
              <a:t>…</a:t>
            </a:r>
            <a:r>
              <a:rPr lang="en-US" dirty="0"/>
              <a:t>. </a:t>
            </a:r>
          </a:p>
        </p:txBody>
      </p:sp>
      <p:sp>
        <p:nvSpPr>
          <p:cNvPr id="4" name="Espace réservé du numéro de diapositive 3"/>
          <p:cNvSpPr>
            <a:spLocks noGrp="1"/>
          </p:cNvSpPr>
          <p:nvPr>
            <p:ph type="sldNum" sz="quarter" idx="12"/>
          </p:nvPr>
        </p:nvSpPr>
        <p:spPr/>
        <p:txBody>
          <a:bodyPr/>
          <a:lstStyle/>
          <a:p>
            <a:fld id="{76C469FD-F6FD-0649-A221-1E17ECBCC294}" type="slidenum">
              <a:rPr lang="fr-FR" smtClean="0"/>
              <a:t>15</a:t>
            </a:fld>
            <a:endParaRPr lang="fr-F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069" y="3054725"/>
            <a:ext cx="3476849" cy="1953045"/>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445" y="2701318"/>
            <a:ext cx="3717561" cy="2352129"/>
          </a:xfrm>
          <a:prstGeom prst="rect">
            <a:avLst/>
          </a:prstGeom>
        </p:spPr>
      </p:pic>
      <p:cxnSp>
        <p:nvCxnSpPr>
          <p:cNvPr id="8" name="Connecteur droit 7">
            <a:extLst>
              <a:ext uri="{FF2B5EF4-FFF2-40B4-BE49-F238E27FC236}">
                <a16:creationId xmlns:a16="http://schemas.microsoft.com/office/drawing/2014/main" id="{F824D1A9-4668-4EC7-822F-8034C262132D}"/>
              </a:ext>
            </a:extLst>
          </p:cNvPr>
          <p:cNvCxnSpPr/>
          <p:nvPr/>
        </p:nvCxnSpPr>
        <p:spPr>
          <a:xfrm>
            <a:off x="4849318" y="4122295"/>
            <a:ext cx="29155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8D568BE8-9A41-457A-BDAB-880150DCFC50}"/>
              </a:ext>
            </a:extLst>
          </p:cNvPr>
          <p:cNvCxnSpPr>
            <a:cxnSpLocks/>
          </p:cNvCxnSpPr>
          <p:nvPr/>
        </p:nvCxnSpPr>
        <p:spPr>
          <a:xfrm>
            <a:off x="7817366" y="4184755"/>
            <a:ext cx="4821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6F6E3978-67E8-4C8F-A98B-D77EE3AF4AD0}"/>
              </a:ext>
            </a:extLst>
          </p:cNvPr>
          <p:cNvCxnSpPr/>
          <p:nvPr/>
        </p:nvCxnSpPr>
        <p:spPr>
          <a:xfrm flipH="1">
            <a:off x="7869836" y="3447738"/>
            <a:ext cx="429714" cy="6745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0751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7CFBB1-285B-4B19-B3C9-44622A2617AC}"/>
              </a:ext>
            </a:extLst>
          </p:cNvPr>
          <p:cNvSpPr>
            <a:spLocks noGrp="1"/>
          </p:cNvSpPr>
          <p:nvPr>
            <p:ph type="title"/>
          </p:nvPr>
        </p:nvSpPr>
        <p:spPr/>
        <p:txBody>
          <a:bodyPr/>
          <a:lstStyle/>
          <a:p>
            <a:r>
              <a:rPr lang="fr-FR" dirty="0"/>
              <a:t>A </a:t>
            </a:r>
            <a:r>
              <a:rPr lang="fr-FR" dirty="0" err="1"/>
              <a:t>typical</a:t>
            </a:r>
            <a:r>
              <a:rPr lang="fr-FR" dirty="0"/>
              <a:t> LHC cycle</a:t>
            </a:r>
          </a:p>
        </p:txBody>
      </p:sp>
      <p:sp>
        <p:nvSpPr>
          <p:cNvPr id="4" name="Espace réservé du numéro de diapositive 3">
            <a:extLst>
              <a:ext uri="{FF2B5EF4-FFF2-40B4-BE49-F238E27FC236}">
                <a16:creationId xmlns:a16="http://schemas.microsoft.com/office/drawing/2014/main" id="{07A8987F-F9BF-4392-A054-E2EBAAB8A555}"/>
              </a:ext>
            </a:extLst>
          </p:cNvPr>
          <p:cNvSpPr>
            <a:spLocks noGrp="1"/>
          </p:cNvSpPr>
          <p:nvPr>
            <p:ph type="sldNum" sz="quarter" idx="12"/>
          </p:nvPr>
        </p:nvSpPr>
        <p:spPr/>
        <p:txBody>
          <a:bodyPr/>
          <a:lstStyle/>
          <a:p>
            <a:fld id="{76C469FD-F6FD-0649-A221-1E17ECBCC294}" type="slidenum">
              <a:rPr lang="fr-FR" smtClean="0"/>
              <a:t>16</a:t>
            </a:fld>
            <a:endParaRPr lang="fr-FR"/>
          </a:p>
        </p:txBody>
      </p:sp>
      <p:pic>
        <p:nvPicPr>
          <p:cNvPr id="5" name="Image 4">
            <a:extLst>
              <a:ext uri="{FF2B5EF4-FFF2-40B4-BE49-F238E27FC236}">
                <a16:creationId xmlns:a16="http://schemas.microsoft.com/office/drawing/2014/main" id="{333A0DE3-7BD3-42B9-AE84-5AFA0DB68740}"/>
              </a:ext>
            </a:extLst>
          </p:cNvPr>
          <p:cNvPicPr>
            <a:picLocks noChangeAspect="1"/>
          </p:cNvPicPr>
          <p:nvPr/>
        </p:nvPicPr>
        <p:blipFill>
          <a:blip r:embed="rId2"/>
          <a:stretch>
            <a:fillRect/>
          </a:stretch>
        </p:blipFill>
        <p:spPr>
          <a:xfrm>
            <a:off x="1314937" y="1197864"/>
            <a:ext cx="6056102" cy="3949142"/>
          </a:xfrm>
          <a:prstGeom prst="rect">
            <a:avLst/>
          </a:prstGeom>
        </p:spPr>
      </p:pic>
    </p:spTree>
    <p:extLst>
      <p:ext uri="{BB962C8B-B14F-4D97-AF65-F5344CB8AC3E}">
        <p14:creationId xmlns:p14="http://schemas.microsoft.com/office/powerpoint/2010/main" val="2634038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Interplay with the LHC</a:t>
            </a:r>
          </a:p>
        </p:txBody>
      </p:sp>
      <p:sp>
        <p:nvSpPr>
          <p:cNvPr id="3" name="Espace réservé du contenu 2"/>
          <p:cNvSpPr>
            <a:spLocks noGrp="1"/>
          </p:cNvSpPr>
          <p:nvPr>
            <p:ph idx="1"/>
          </p:nvPr>
        </p:nvSpPr>
        <p:spPr>
          <a:xfrm>
            <a:off x="177892" y="1399651"/>
            <a:ext cx="4718304" cy="3334275"/>
          </a:xfrm>
        </p:spPr>
        <p:txBody>
          <a:bodyPr/>
          <a:lstStyle/>
          <a:p>
            <a:r>
              <a:rPr lang="en-US" dirty="0"/>
              <a:t>The number of colliding bunches in </a:t>
            </a:r>
            <a:r>
              <a:rPr lang="en-US" dirty="0" err="1"/>
              <a:t>LHCb</a:t>
            </a:r>
            <a:r>
              <a:rPr lang="en-US" dirty="0"/>
              <a:t> is not the only handle from the LHC side to increase the statistics:</a:t>
            </a:r>
          </a:p>
          <a:p>
            <a:pPr lvl="1"/>
            <a:r>
              <a:rPr lang="en-US" dirty="0"/>
              <a:t>The time in collisions for physics (stable beam) and the LHC running efficiency plays an important role.</a:t>
            </a:r>
          </a:p>
          <a:p>
            <a:r>
              <a:rPr lang="en-US" dirty="0"/>
              <a:t>Every minute counts:</a:t>
            </a:r>
          </a:p>
          <a:p>
            <a:pPr lvl="1"/>
            <a:r>
              <a:rPr lang="en-US" dirty="0"/>
              <a:t>For example, optimization of the collision sequence in ATLAS/CMS gained 8 h of Stable Beams per year</a:t>
            </a:r>
          </a:p>
        </p:txBody>
      </p:sp>
      <p:sp>
        <p:nvSpPr>
          <p:cNvPr id="4" name="Espace réservé du numéro de diapositive 3"/>
          <p:cNvSpPr>
            <a:spLocks noGrp="1"/>
          </p:cNvSpPr>
          <p:nvPr>
            <p:ph type="sldNum" sz="quarter" idx="12"/>
          </p:nvPr>
        </p:nvSpPr>
        <p:spPr/>
        <p:txBody>
          <a:bodyPr/>
          <a:lstStyle/>
          <a:p>
            <a:fld id="{76C469FD-F6FD-0649-A221-1E17ECBCC294}" type="slidenum">
              <a:rPr lang="fr-FR" smtClean="0"/>
              <a:t>17</a:t>
            </a:fld>
            <a:endParaRPr lang="fr-FR"/>
          </a:p>
        </p:txBody>
      </p:sp>
      <p:pic>
        <p:nvPicPr>
          <p:cNvPr id="6" name="Image 5"/>
          <p:cNvPicPr>
            <a:picLocks noChangeAspect="1"/>
          </p:cNvPicPr>
          <p:nvPr/>
        </p:nvPicPr>
        <p:blipFill>
          <a:blip r:embed="rId2"/>
          <a:stretch>
            <a:fillRect/>
          </a:stretch>
        </p:blipFill>
        <p:spPr>
          <a:xfrm>
            <a:off x="4896196" y="1334180"/>
            <a:ext cx="4124388" cy="3094415"/>
          </a:xfrm>
          <a:prstGeom prst="rect">
            <a:avLst/>
          </a:prstGeom>
        </p:spPr>
      </p:pic>
    </p:spTree>
    <p:extLst>
      <p:ext uri="{BB962C8B-B14F-4D97-AF65-F5344CB8AC3E}">
        <p14:creationId xmlns:p14="http://schemas.microsoft.com/office/powerpoint/2010/main" val="158429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Interplay with the LHC</a:t>
            </a:r>
          </a:p>
        </p:txBody>
      </p:sp>
      <p:sp>
        <p:nvSpPr>
          <p:cNvPr id="3" name="Espace réservé du contenu 2"/>
          <p:cNvSpPr>
            <a:spLocks noGrp="1"/>
          </p:cNvSpPr>
          <p:nvPr>
            <p:ph idx="1"/>
          </p:nvPr>
        </p:nvSpPr>
        <p:spPr/>
        <p:txBody>
          <a:bodyPr>
            <a:normAutofit/>
          </a:bodyPr>
          <a:lstStyle/>
          <a:p>
            <a:r>
              <a:rPr lang="en-US" sz="2000" dirty="0"/>
              <a:t>The position of the interaction moves because of the LHC magnets (triplets)</a:t>
            </a:r>
          </a:p>
          <a:p>
            <a:r>
              <a:rPr lang="en-US" sz="2000" dirty="0"/>
              <a:t>PV = Primary Vertex (position of the interaction)</a:t>
            </a:r>
          </a:p>
        </p:txBody>
      </p:sp>
      <p:sp>
        <p:nvSpPr>
          <p:cNvPr id="4" name="Espace réservé du numéro de diapositive 3"/>
          <p:cNvSpPr>
            <a:spLocks noGrp="1"/>
          </p:cNvSpPr>
          <p:nvPr>
            <p:ph type="sldNum" sz="quarter" idx="12"/>
          </p:nvPr>
        </p:nvSpPr>
        <p:spPr/>
        <p:txBody>
          <a:bodyPr/>
          <a:lstStyle/>
          <a:p>
            <a:fld id="{76C469FD-F6FD-0649-A221-1E17ECBCC294}" type="slidenum">
              <a:rPr lang="fr-FR" smtClean="0"/>
              <a:t>18</a:t>
            </a:fld>
            <a:endParaRPr lang="fr-FR"/>
          </a:p>
        </p:txBody>
      </p:sp>
      <p:pic>
        <p:nvPicPr>
          <p:cNvPr id="5" name="Image 4"/>
          <p:cNvPicPr>
            <a:picLocks noChangeAspect="1"/>
          </p:cNvPicPr>
          <p:nvPr/>
        </p:nvPicPr>
        <p:blipFill>
          <a:blip r:embed="rId2"/>
          <a:stretch>
            <a:fillRect/>
          </a:stretch>
        </p:blipFill>
        <p:spPr>
          <a:xfrm>
            <a:off x="441226" y="2666770"/>
            <a:ext cx="4731605" cy="2468071"/>
          </a:xfrm>
          <a:prstGeom prst="rect">
            <a:avLst/>
          </a:prstGeom>
        </p:spPr>
      </p:pic>
      <p:pic>
        <p:nvPicPr>
          <p:cNvPr id="6" name="Picture 4"/>
          <p:cNvPicPr>
            <a:picLocks noChangeAspect="1"/>
          </p:cNvPicPr>
          <p:nvPr/>
        </p:nvPicPr>
        <p:blipFill rotWithShape="1">
          <a:blip r:embed="rId3"/>
          <a:srcRect l="67094" b="52039"/>
          <a:stretch/>
        </p:blipFill>
        <p:spPr>
          <a:xfrm>
            <a:off x="5615798" y="2040376"/>
            <a:ext cx="3164755" cy="2254245"/>
          </a:xfrm>
          <a:prstGeom prst="rect">
            <a:avLst/>
          </a:prstGeom>
        </p:spPr>
      </p:pic>
      <p:sp>
        <p:nvSpPr>
          <p:cNvPr id="7" name="ZoneTexte 6"/>
          <p:cNvSpPr txBox="1"/>
          <p:nvPr/>
        </p:nvSpPr>
        <p:spPr>
          <a:xfrm>
            <a:off x="4163523" y="1989662"/>
            <a:ext cx="1732141" cy="338554"/>
          </a:xfrm>
          <a:prstGeom prst="rect">
            <a:avLst/>
          </a:prstGeom>
          <a:noFill/>
        </p:spPr>
        <p:txBody>
          <a:bodyPr wrap="none" rtlCol="0">
            <a:spAutoFit/>
          </a:bodyPr>
          <a:lstStyle/>
          <a:p>
            <a:r>
              <a:rPr lang="fr-FR" sz="1600" dirty="0"/>
              <a:t>IR8 triplet position</a:t>
            </a:r>
          </a:p>
        </p:txBody>
      </p:sp>
      <p:sp>
        <p:nvSpPr>
          <p:cNvPr id="9" name="ZoneTexte 8"/>
          <p:cNvSpPr txBox="1"/>
          <p:nvPr/>
        </p:nvSpPr>
        <p:spPr>
          <a:xfrm>
            <a:off x="6799299" y="1701822"/>
            <a:ext cx="2232471" cy="338554"/>
          </a:xfrm>
          <a:prstGeom prst="rect">
            <a:avLst/>
          </a:prstGeom>
          <a:noFill/>
        </p:spPr>
        <p:txBody>
          <a:bodyPr wrap="none" rtlCol="0">
            <a:spAutoFit/>
          </a:bodyPr>
          <a:lstStyle/>
          <a:p>
            <a:r>
              <a:rPr lang="fr-FR" sz="1600" dirty="0" err="1"/>
              <a:t>LHCb</a:t>
            </a:r>
            <a:r>
              <a:rPr lang="fr-FR" sz="1600" dirty="0"/>
              <a:t> PV z position (mm)</a:t>
            </a:r>
          </a:p>
        </p:txBody>
      </p:sp>
      <p:sp>
        <p:nvSpPr>
          <p:cNvPr id="11" name="ZoneTexte 10"/>
          <p:cNvSpPr txBox="1"/>
          <p:nvPr/>
        </p:nvSpPr>
        <p:spPr>
          <a:xfrm>
            <a:off x="6684264" y="4460633"/>
            <a:ext cx="821187" cy="308418"/>
          </a:xfrm>
          <a:prstGeom prst="rect">
            <a:avLst/>
          </a:prstGeom>
          <a:noFill/>
        </p:spPr>
        <p:txBody>
          <a:bodyPr wrap="none" rtlCol="0">
            <a:spAutoFit/>
          </a:bodyPr>
          <a:lstStyle/>
          <a:p>
            <a:r>
              <a:rPr lang="fr-FR" dirty="0"/>
              <a:t>16 </a:t>
            </a:r>
            <a:r>
              <a:rPr lang="fr-FR" dirty="0" err="1"/>
              <a:t>hours</a:t>
            </a:r>
            <a:endParaRPr lang="fr-FR" dirty="0"/>
          </a:p>
        </p:txBody>
      </p:sp>
      <p:cxnSp>
        <p:nvCxnSpPr>
          <p:cNvPr id="12" name="Connecteur droit avec flèche 11"/>
          <p:cNvCxnSpPr/>
          <p:nvPr/>
        </p:nvCxnSpPr>
        <p:spPr>
          <a:xfrm>
            <a:off x="6064273" y="4395205"/>
            <a:ext cx="2340000" cy="0"/>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a:off x="5550985" y="2328216"/>
            <a:ext cx="583808" cy="414984"/>
          </a:xfrm>
          <a:prstGeom prst="straightConnector1">
            <a:avLst/>
          </a:prstGeom>
          <a:ln w="222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flipH="1">
            <a:off x="8116432" y="2040376"/>
            <a:ext cx="146419" cy="790702"/>
          </a:xfrm>
          <a:prstGeom prst="straightConnector1">
            <a:avLst/>
          </a:prstGeom>
          <a:ln w="222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615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Interplay with other experiments</a:t>
            </a:r>
          </a:p>
        </p:txBody>
      </p:sp>
      <p:sp>
        <p:nvSpPr>
          <p:cNvPr id="3" name="Espace réservé du contenu 2"/>
          <p:cNvSpPr>
            <a:spLocks noGrp="1"/>
          </p:cNvSpPr>
          <p:nvPr>
            <p:ph idx="1"/>
          </p:nvPr>
        </p:nvSpPr>
        <p:spPr/>
        <p:txBody>
          <a:bodyPr/>
          <a:lstStyle/>
          <a:p>
            <a:r>
              <a:rPr lang="en-US" dirty="0"/>
              <a:t>ATLAS and CMS loose luminosity when the duration of the fill is too long (because of luminosity decay), optimal around 12h of stable beams.</a:t>
            </a:r>
          </a:p>
          <a:p>
            <a:r>
              <a:rPr lang="en-US" dirty="0"/>
              <a:t>This is in conflict with </a:t>
            </a:r>
            <a:r>
              <a:rPr lang="en-US" dirty="0" err="1"/>
              <a:t>LHCb</a:t>
            </a:r>
            <a:r>
              <a:rPr lang="en-US" dirty="0"/>
              <a:t> where long fills are preferable</a:t>
            </a:r>
          </a:p>
        </p:txBody>
      </p:sp>
      <p:sp>
        <p:nvSpPr>
          <p:cNvPr id="4" name="Espace réservé du numéro de diapositive 3"/>
          <p:cNvSpPr>
            <a:spLocks noGrp="1"/>
          </p:cNvSpPr>
          <p:nvPr>
            <p:ph type="sldNum" sz="quarter" idx="12"/>
          </p:nvPr>
        </p:nvSpPr>
        <p:spPr/>
        <p:txBody>
          <a:bodyPr/>
          <a:lstStyle/>
          <a:p>
            <a:fld id="{76C469FD-F6FD-0649-A221-1E17ECBCC294}" type="slidenum">
              <a:rPr lang="fr-FR" smtClean="0"/>
              <a:t>19</a:t>
            </a:fld>
            <a:endParaRPr lang="fr-FR"/>
          </a:p>
        </p:txBody>
      </p:sp>
      <p:pic>
        <p:nvPicPr>
          <p:cNvPr id="5" name="Image 4"/>
          <p:cNvPicPr>
            <a:picLocks noChangeAspect="1"/>
          </p:cNvPicPr>
          <p:nvPr/>
        </p:nvPicPr>
        <p:blipFill>
          <a:blip r:embed="rId2"/>
          <a:stretch>
            <a:fillRect/>
          </a:stretch>
        </p:blipFill>
        <p:spPr>
          <a:xfrm>
            <a:off x="2233534" y="2374586"/>
            <a:ext cx="4450730" cy="2751662"/>
          </a:xfrm>
          <a:prstGeom prst="rect">
            <a:avLst/>
          </a:prstGeom>
        </p:spPr>
      </p:pic>
      <p:sp>
        <p:nvSpPr>
          <p:cNvPr id="6" name="ZoneTexte 5"/>
          <p:cNvSpPr txBox="1"/>
          <p:nvPr/>
        </p:nvSpPr>
        <p:spPr>
          <a:xfrm>
            <a:off x="1377834" y="2883256"/>
            <a:ext cx="652743" cy="369332"/>
          </a:xfrm>
          <a:prstGeom prst="rect">
            <a:avLst/>
          </a:prstGeom>
          <a:noFill/>
        </p:spPr>
        <p:txBody>
          <a:bodyPr wrap="none" rtlCol="0">
            <a:spAutoFit/>
          </a:bodyPr>
          <a:lstStyle/>
          <a:p>
            <a:r>
              <a:rPr lang="en-US" dirty="0"/>
              <a:t>2017</a:t>
            </a:r>
          </a:p>
        </p:txBody>
      </p:sp>
      <p:sp>
        <p:nvSpPr>
          <p:cNvPr id="7" name="Ellipse 6">
            <a:extLst>
              <a:ext uri="{FF2B5EF4-FFF2-40B4-BE49-F238E27FC236}">
                <a16:creationId xmlns:a16="http://schemas.microsoft.com/office/drawing/2014/main" id="{D7A40F9F-29C7-4CD8-87C3-1EF2672C0B83}"/>
              </a:ext>
            </a:extLst>
          </p:cNvPr>
          <p:cNvSpPr/>
          <p:nvPr/>
        </p:nvSpPr>
        <p:spPr>
          <a:xfrm>
            <a:off x="5890375" y="2451252"/>
            <a:ext cx="929391" cy="3693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42191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Introduction</a:t>
            </a:r>
          </a:p>
        </p:txBody>
      </p:sp>
      <p:sp>
        <p:nvSpPr>
          <p:cNvPr id="3" name="Espace réservé du contenu 2"/>
          <p:cNvSpPr>
            <a:spLocks noGrp="1"/>
          </p:cNvSpPr>
          <p:nvPr>
            <p:ph idx="1"/>
          </p:nvPr>
        </p:nvSpPr>
        <p:spPr>
          <a:xfrm>
            <a:off x="402336" y="1690007"/>
            <a:ext cx="8339328" cy="2942716"/>
          </a:xfrm>
        </p:spPr>
        <p:txBody>
          <a:bodyPr/>
          <a:lstStyle/>
          <a:p>
            <a:r>
              <a:rPr lang="en-US" dirty="0"/>
              <a:t>How to </a:t>
            </a:r>
            <a:r>
              <a:rPr lang="en-US" dirty="0" err="1"/>
              <a:t>maximise</a:t>
            </a:r>
            <a:r>
              <a:rPr lang="en-US" dirty="0"/>
              <a:t> data taking of a </a:t>
            </a:r>
            <a:r>
              <a:rPr lang="en-US" dirty="0" err="1"/>
              <a:t>flavour</a:t>
            </a:r>
            <a:r>
              <a:rPr lang="en-US" dirty="0"/>
              <a:t> physics experiment</a:t>
            </a:r>
          </a:p>
          <a:p>
            <a:pPr lvl="1"/>
            <a:r>
              <a:rPr lang="en-US" dirty="0"/>
              <a:t>Example of </a:t>
            </a:r>
            <a:r>
              <a:rPr lang="en-US" dirty="0" err="1"/>
              <a:t>LHCb</a:t>
            </a:r>
            <a:r>
              <a:rPr lang="en-US" dirty="0"/>
              <a:t> at the LHC</a:t>
            </a:r>
          </a:p>
          <a:p>
            <a:pPr lvl="1"/>
            <a:endParaRPr lang="en-US" dirty="0"/>
          </a:p>
          <a:p>
            <a:r>
              <a:rPr lang="en-US" dirty="0"/>
              <a:t>The </a:t>
            </a:r>
            <a:r>
              <a:rPr lang="en-US" dirty="0" err="1"/>
              <a:t>LHCb</a:t>
            </a:r>
            <a:r>
              <a:rPr lang="en-US" dirty="0"/>
              <a:t> experiment is finishing operation before its first upgrade:</a:t>
            </a:r>
          </a:p>
          <a:p>
            <a:pPr lvl="1"/>
            <a:r>
              <a:rPr lang="en-US" dirty="0"/>
              <a:t>Almost 10 fb</a:t>
            </a:r>
            <a:r>
              <a:rPr lang="en-US" baseline="30000" dirty="0"/>
              <a:t>-1</a:t>
            </a:r>
            <a:r>
              <a:rPr lang="en-US" dirty="0"/>
              <a:t> were collected since 2011</a:t>
            </a:r>
          </a:p>
          <a:p>
            <a:pPr lvl="1"/>
            <a:r>
              <a:rPr lang="en-US" dirty="0"/>
              <a:t>Pushing the limits of the detector in order to maximize the data taking efficiency</a:t>
            </a:r>
          </a:p>
        </p:txBody>
      </p:sp>
      <p:sp>
        <p:nvSpPr>
          <p:cNvPr id="4" name="Espace réservé du numéro de diapositive 3"/>
          <p:cNvSpPr>
            <a:spLocks noGrp="1"/>
          </p:cNvSpPr>
          <p:nvPr>
            <p:ph type="sldNum" sz="quarter" idx="12"/>
          </p:nvPr>
        </p:nvSpPr>
        <p:spPr/>
        <p:txBody>
          <a:bodyPr/>
          <a:lstStyle/>
          <a:p>
            <a:fld id="{76C469FD-F6FD-0649-A221-1E17ECBCC294}" type="slidenum">
              <a:rPr lang="fr-FR" smtClean="0"/>
              <a:t>2</a:t>
            </a:fld>
            <a:endParaRPr lang="fr-FR"/>
          </a:p>
        </p:txBody>
      </p:sp>
    </p:spTree>
    <p:extLst>
      <p:ext uri="{BB962C8B-B14F-4D97-AF65-F5344CB8AC3E}">
        <p14:creationId xmlns:p14="http://schemas.microsoft.com/office/powerpoint/2010/main" val="1507359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Interplay with other experiments</a:t>
            </a:r>
          </a:p>
        </p:txBody>
      </p:sp>
      <p:sp>
        <p:nvSpPr>
          <p:cNvPr id="3" name="Espace réservé du contenu 2"/>
          <p:cNvSpPr>
            <a:spLocks noGrp="1"/>
          </p:cNvSpPr>
          <p:nvPr>
            <p:ph idx="1"/>
          </p:nvPr>
        </p:nvSpPr>
        <p:spPr>
          <a:xfrm>
            <a:off x="402336" y="1190448"/>
            <a:ext cx="8339328" cy="3845052"/>
          </a:xfrm>
        </p:spPr>
        <p:txBody>
          <a:bodyPr>
            <a:noAutofit/>
          </a:bodyPr>
          <a:lstStyle/>
          <a:p>
            <a:r>
              <a:rPr lang="en-US" sz="1400" dirty="0"/>
              <a:t>Bunch length decreases over time because of proton synchrotron radiation</a:t>
            </a:r>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r>
              <a:rPr lang="en-US" sz="1400" dirty="0"/>
              <a:t>When the interaction region is too small, more difficult to find the PV associated to the particles of interest</a:t>
            </a:r>
          </a:p>
          <a:p>
            <a:r>
              <a:rPr lang="en-US" sz="1400" dirty="0"/>
              <a:t>When the length is below 37mm, the fraction of </a:t>
            </a:r>
            <a:r>
              <a:rPr lang="en-US" sz="1400" dirty="0" err="1"/>
              <a:t>mis</a:t>
            </a:r>
            <a:r>
              <a:rPr lang="en-US" sz="1400" dirty="0"/>
              <a:t>-associated PV increases by 10%</a:t>
            </a:r>
          </a:p>
          <a:p>
            <a:r>
              <a:rPr lang="en-US" sz="1400" dirty="0"/>
              <a:t>Asked the LHC to keep this length above 37mm  </a:t>
            </a:r>
          </a:p>
          <a:p>
            <a:endParaRPr lang="en-US" sz="1400" dirty="0"/>
          </a:p>
        </p:txBody>
      </p:sp>
      <p:sp>
        <p:nvSpPr>
          <p:cNvPr id="4" name="Espace réservé du numéro de diapositive 3"/>
          <p:cNvSpPr>
            <a:spLocks noGrp="1"/>
          </p:cNvSpPr>
          <p:nvPr>
            <p:ph type="sldNum" sz="quarter" idx="12"/>
          </p:nvPr>
        </p:nvSpPr>
        <p:spPr/>
        <p:txBody>
          <a:bodyPr/>
          <a:lstStyle/>
          <a:p>
            <a:fld id="{76C469FD-F6FD-0649-A221-1E17ECBCC294}" type="slidenum">
              <a:rPr lang="fr-FR" smtClean="0"/>
              <a:t>20</a:t>
            </a:fld>
            <a:endParaRPr lang="fr-FR"/>
          </a:p>
        </p:txBody>
      </p:sp>
      <p:pic>
        <p:nvPicPr>
          <p:cNvPr id="6" name="Picture 4"/>
          <p:cNvPicPr>
            <a:picLocks noChangeAspect="1"/>
          </p:cNvPicPr>
          <p:nvPr/>
        </p:nvPicPr>
        <p:blipFill rotWithShape="1">
          <a:blip r:embed="rId2"/>
          <a:srcRect l="67094" t="48037"/>
          <a:stretch/>
        </p:blipFill>
        <p:spPr>
          <a:xfrm>
            <a:off x="990028" y="1578917"/>
            <a:ext cx="3116459" cy="2405080"/>
          </a:xfrm>
          <a:prstGeom prst="rect">
            <a:avLst/>
          </a:prstGeom>
        </p:spPr>
      </p:pic>
      <p:sp>
        <p:nvSpPr>
          <p:cNvPr id="8" name="ZoneTexte 7"/>
          <p:cNvSpPr txBox="1"/>
          <p:nvPr/>
        </p:nvSpPr>
        <p:spPr>
          <a:xfrm>
            <a:off x="-34278" y="1931806"/>
            <a:ext cx="1278042" cy="338554"/>
          </a:xfrm>
          <a:prstGeom prst="rect">
            <a:avLst/>
          </a:prstGeom>
          <a:noFill/>
        </p:spPr>
        <p:txBody>
          <a:bodyPr wrap="none" rtlCol="0">
            <a:spAutoFit/>
          </a:bodyPr>
          <a:lstStyle/>
          <a:p>
            <a:r>
              <a:rPr lang="fr-FR" sz="1600" dirty="0" err="1"/>
              <a:t>Bunch</a:t>
            </a:r>
            <a:r>
              <a:rPr lang="fr-FR" sz="1600" dirty="0"/>
              <a:t> </a:t>
            </a:r>
            <a:r>
              <a:rPr lang="fr-FR" sz="1600" dirty="0" err="1"/>
              <a:t>length</a:t>
            </a:r>
            <a:endParaRPr lang="fr-FR" sz="1600" dirty="0"/>
          </a:p>
        </p:txBody>
      </p:sp>
      <p:sp>
        <p:nvSpPr>
          <p:cNvPr id="10" name="ZoneTexte 9"/>
          <p:cNvSpPr txBox="1"/>
          <p:nvPr/>
        </p:nvSpPr>
        <p:spPr>
          <a:xfrm>
            <a:off x="3332688" y="2233558"/>
            <a:ext cx="1864100" cy="338554"/>
          </a:xfrm>
          <a:prstGeom prst="rect">
            <a:avLst/>
          </a:prstGeom>
          <a:noFill/>
        </p:spPr>
        <p:txBody>
          <a:bodyPr wrap="none" rtlCol="0">
            <a:spAutoFit/>
          </a:bodyPr>
          <a:lstStyle/>
          <a:p>
            <a:r>
              <a:rPr lang="fr-FR" sz="1600" dirty="0" err="1"/>
              <a:t>LHCb</a:t>
            </a:r>
            <a:r>
              <a:rPr lang="fr-FR" sz="1600" dirty="0"/>
              <a:t> PV z size (mm)</a:t>
            </a:r>
          </a:p>
        </p:txBody>
      </p:sp>
      <p:sp>
        <p:nvSpPr>
          <p:cNvPr id="11" name="ZoneTexte 10"/>
          <p:cNvSpPr txBox="1"/>
          <p:nvPr/>
        </p:nvSpPr>
        <p:spPr>
          <a:xfrm>
            <a:off x="2137663" y="3573210"/>
            <a:ext cx="821187" cy="308418"/>
          </a:xfrm>
          <a:prstGeom prst="rect">
            <a:avLst/>
          </a:prstGeom>
          <a:noFill/>
        </p:spPr>
        <p:txBody>
          <a:bodyPr wrap="none" rtlCol="0">
            <a:spAutoFit/>
          </a:bodyPr>
          <a:lstStyle/>
          <a:p>
            <a:r>
              <a:rPr lang="fr-FR" dirty="0"/>
              <a:t>16 </a:t>
            </a:r>
            <a:r>
              <a:rPr lang="fr-FR" dirty="0" err="1"/>
              <a:t>hours</a:t>
            </a:r>
            <a:endParaRPr lang="fr-FR" dirty="0"/>
          </a:p>
        </p:txBody>
      </p:sp>
      <p:cxnSp>
        <p:nvCxnSpPr>
          <p:cNvPr id="12" name="Connecteur droit avec flèche 11"/>
          <p:cNvCxnSpPr/>
          <p:nvPr/>
        </p:nvCxnSpPr>
        <p:spPr>
          <a:xfrm flipV="1">
            <a:off x="1376161" y="3562717"/>
            <a:ext cx="2344190" cy="7101"/>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a:off x="810896" y="2314412"/>
            <a:ext cx="565265" cy="224507"/>
          </a:xfrm>
          <a:prstGeom prst="straightConnector1">
            <a:avLst/>
          </a:prstGeom>
          <a:ln w="222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flipH="1">
            <a:off x="2635336" y="2426666"/>
            <a:ext cx="761732" cy="95041"/>
          </a:xfrm>
          <a:prstGeom prst="straightConnector1">
            <a:avLst/>
          </a:prstGeom>
          <a:ln w="222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0" name="Image 19"/>
          <p:cNvPicPr>
            <a:picLocks noChangeAspect="1"/>
          </p:cNvPicPr>
          <p:nvPr/>
        </p:nvPicPr>
        <p:blipFill>
          <a:blip r:embed="rId3"/>
          <a:stretch>
            <a:fillRect/>
          </a:stretch>
        </p:blipFill>
        <p:spPr>
          <a:xfrm>
            <a:off x="5196788" y="1571364"/>
            <a:ext cx="3943073" cy="2274849"/>
          </a:xfrm>
          <a:prstGeom prst="rect">
            <a:avLst/>
          </a:prstGeom>
        </p:spPr>
      </p:pic>
    </p:spTree>
    <p:extLst>
      <p:ext uri="{BB962C8B-B14F-4D97-AF65-F5344CB8AC3E}">
        <p14:creationId xmlns:p14="http://schemas.microsoft.com/office/powerpoint/2010/main" val="1333959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6C469FD-F6FD-0649-A221-1E17ECBCC294}" type="slidenum">
              <a:rPr lang="fr-FR" smtClean="0"/>
              <a:t>21</a:t>
            </a:fld>
            <a:endParaRPr lang="fr-FR"/>
          </a:p>
        </p:txBody>
      </p:sp>
      <p:pic>
        <p:nvPicPr>
          <p:cNvPr id="6" name="Image 5"/>
          <p:cNvPicPr>
            <a:picLocks noChangeAspect="1"/>
          </p:cNvPicPr>
          <p:nvPr/>
        </p:nvPicPr>
        <p:blipFill>
          <a:blip r:embed="rId2"/>
          <a:stretch>
            <a:fillRect/>
          </a:stretch>
        </p:blipFill>
        <p:spPr>
          <a:xfrm>
            <a:off x="0" y="0"/>
            <a:ext cx="6907409" cy="5143500"/>
          </a:xfrm>
          <a:prstGeom prst="rect">
            <a:avLst/>
          </a:prstGeom>
        </p:spPr>
      </p:pic>
      <p:pic>
        <p:nvPicPr>
          <p:cNvPr id="5" name="Image 4"/>
          <p:cNvPicPr>
            <a:picLocks noChangeAspect="1"/>
          </p:cNvPicPr>
          <p:nvPr/>
        </p:nvPicPr>
        <p:blipFill>
          <a:blip r:embed="rId3"/>
          <a:stretch>
            <a:fillRect/>
          </a:stretch>
        </p:blipFill>
        <p:spPr>
          <a:xfrm>
            <a:off x="6194803" y="2766362"/>
            <a:ext cx="2604583" cy="1630002"/>
          </a:xfrm>
          <a:prstGeom prst="rect">
            <a:avLst/>
          </a:prstGeom>
        </p:spPr>
      </p:pic>
      <p:cxnSp>
        <p:nvCxnSpPr>
          <p:cNvPr id="8" name="Connecteur droit avec flèche 7"/>
          <p:cNvCxnSpPr>
            <a:cxnSpLocks/>
          </p:cNvCxnSpPr>
          <p:nvPr/>
        </p:nvCxnSpPr>
        <p:spPr>
          <a:xfrm flipH="1">
            <a:off x="8535128" y="2019226"/>
            <a:ext cx="76721" cy="1642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1A89C331-305A-4F57-A70E-93892C56B87A}"/>
              </a:ext>
            </a:extLst>
          </p:cNvPr>
          <p:cNvSpPr txBox="1"/>
          <p:nvPr/>
        </p:nvSpPr>
        <p:spPr>
          <a:xfrm>
            <a:off x="7294510" y="1649894"/>
            <a:ext cx="1763368" cy="369332"/>
          </a:xfrm>
          <a:prstGeom prst="rect">
            <a:avLst/>
          </a:prstGeom>
          <a:noFill/>
        </p:spPr>
        <p:txBody>
          <a:bodyPr wrap="none" rtlCol="0">
            <a:spAutoFit/>
          </a:bodyPr>
          <a:lstStyle/>
          <a:p>
            <a:r>
              <a:rPr lang="fr-FR" dirty="0" err="1">
                <a:latin typeface="Symbol" panose="05050102010706020507" pitchFamily="18" charset="2"/>
              </a:rPr>
              <a:t>s</a:t>
            </a:r>
            <a:r>
              <a:rPr lang="fr-FR" baseline="-25000" dirty="0" err="1"/>
              <a:t>z</a:t>
            </a:r>
            <a:r>
              <a:rPr lang="fr-FR" dirty="0"/>
              <a:t>=</a:t>
            </a:r>
            <a:r>
              <a:rPr lang="fr-FR" dirty="0" err="1"/>
              <a:t>bunch</a:t>
            </a:r>
            <a:r>
              <a:rPr lang="fr-FR" dirty="0"/>
              <a:t> </a:t>
            </a:r>
            <a:r>
              <a:rPr lang="fr-FR" dirty="0" err="1"/>
              <a:t>length</a:t>
            </a:r>
            <a:endParaRPr lang="fr-FR" dirty="0"/>
          </a:p>
        </p:txBody>
      </p:sp>
    </p:spTree>
    <p:extLst>
      <p:ext uri="{BB962C8B-B14F-4D97-AF65-F5344CB8AC3E}">
        <p14:creationId xmlns:p14="http://schemas.microsoft.com/office/powerpoint/2010/main" val="1982817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Trigger and reconstruction (Run 1)</a:t>
            </a:r>
          </a:p>
        </p:txBody>
      </p:sp>
      <p:pic>
        <p:nvPicPr>
          <p:cNvPr id="7" name="Espace réservé du contenu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6928" y="1299020"/>
            <a:ext cx="2189014" cy="3333750"/>
          </a:xfrm>
        </p:spPr>
      </p:pic>
      <p:sp>
        <p:nvSpPr>
          <p:cNvPr id="4" name="Espace réservé du numéro de diapositive 3"/>
          <p:cNvSpPr>
            <a:spLocks noGrp="1"/>
          </p:cNvSpPr>
          <p:nvPr>
            <p:ph type="sldNum" sz="quarter" idx="12"/>
          </p:nvPr>
        </p:nvSpPr>
        <p:spPr/>
        <p:txBody>
          <a:bodyPr/>
          <a:lstStyle/>
          <a:p>
            <a:fld id="{76C469FD-F6FD-0649-A221-1E17ECBCC294}" type="slidenum">
              <a:rPr lang="fr-FR" smtClean="0"/>
              <a:t>22</a:t>
            </a:fld>
            <a:endParaRPr lang="fr-FR"/>
          </a:p>
        </p:txBody>
      </p:sp>
      <p:sp>
        <p:nvSpPr>
          <p:cNvPr id="8" name="Espace réservé du contenu 2"/>
          <p:cNvSpPr txBox="1">
            <a:spLocks/>
          </p:cNvSpPr>
          <p:nvPr/>
        </p:nvSpPr>
        <p:spPr>
          <a:xfrm>
            <a:off x="3500202" y="1298448"/>
            <a:ext cx="5241461" cy="3334275"/>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Source Sans Pro" charset="0"/>
                <a:ea typeface="Source Sans Pro" charset="0"/>
                <a:cs typeface="Source Sans Pro"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Source Sans Pro" charset="0"/>
                <a:ea typeface="Source Sans Pro" charset="0"/>
                <a:cs typeface="Source Sans Pro"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Source Sans Pro" charset="0"/>
                <a:ea typeface="Source Sans Pro" charset="0"/>
                <a:cs typeface="Source Sans Pro"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Source Sans Pro" charset="0"/>
                <a:ea typeface="Source Sans Pro" charset="0"/>
                <a:cs typeface="Source Sans Pro"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Source Sans Pro" charset="0"/>
                <a:ea typeface="Source Sans Pro" charset="0"/>
                <a:cs typeface="Source Sans Pro"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Detector readout was limited by construction to 1 MHz</a:t>
            </a:r>
          </a:p>
          <a:p>
            <a:r>
              <a:rPr lang="en-US" dirty="0"/>
              <a:t>Collision rate reduced by a hardware trigger based on calorimeter and muon </a:t>
            </a:r>
            <a:r>
              <a:rPr lang="en-US" dirty="0" err="1"/>
              <a:t>informations</a:t>
            </a:r>
            <a:endParaRPr lang="en-US" dirty="0"/>
          </a:p>
          <a:p>
            <a:r>
              <a:rPr lang="en-US" dirty="0"/>
              <a:t>Because it is done in electronics, not very precise: main goal is to optimize as much as possible the input bandwidth not to loose what is gained from beam operation</a:t>
            </a:r>
          </a:p>
          <a:p>
            <a:r>
              <a:rPr lang="en-US" dirty="0"/>
              <a:t>Other bottleneck is the rate to storage system</a:t>
            </a:r>
          </a:p>
        </p:txBody>
      </p:sp>
      <p:sp>
        <p:nvSpPr>
          <p:cNvPr id="3" name="Ellipse 2">
            <a:extLst>
              <a:ext uri="{FF2B5EF4-FFF2-40B4-BE49-F238E27FC236}">
                <a16:creationId xmlns:a16="http://schemas.microsoft.com/office/drawing/2014/main" id="{B94FE68B-2AC8-430B-86EE-AF17608C674C}"/>
              </a:ext>
            </a:extLst>
          </p:cNvPr>
          <p:cNvSpPr/>
          <p:nvPr/>
        </p:nvSpPr>
        <p:spPr>
          <a:xfrm>
            <a:off x="866928" y="3812583"/>
            <a:ext cx="667404" cy="356461"/>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72CC546F-D4BF-4CBA-B1D0-C00DE7EF957B}"/>
              </a:ext>
            </a:extLst>
          </p:cNvPr>
          <p:cNvSpPr/>
          <p:nvPr/>
        </p:nvSpPr>
        <p:spPr>
          <a:xfrm>
            <a:off x="2276966" y="1963200"/>
            <a:ext cx="667404" cy="356461"/>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19341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2336" y="82652"/>
            <a:ext cx="8339328" cy="924020"/>
          </a:xfrm>
        </p:spPr>
        <p:txBody>
          <a:bodyPr/>
          <a:lstStyle/>
          <a:p>
            <a:r>
              <a:rPr lang="en-US" dirty="0"/>
              <a:t>Trigger and reconstruction</a:t>
            </a:r>
          </a:p>
        </p:txBody>
      </p:sp>
      <p:sp>
        <p:nvSpPr>
          <p:cNvPr id="3" name="Espace réservé du contenu 2"/>
          <p:cNvSpPr>
            <a:spLocks noGrp="1"/>
          </p:cNvSpPr>
          <p:nvPr>
            <p:ph idx="1"/>
          </p:nvPr>
        </p:nvSpPr>
        <p:spPr>
          <a:xfrm>
            <a:off x="0" y="1035822"/>
            <a:ext cx="6013342" cy="3971948"/>
          </a:xfrm>
        </p:spPr>
        <p:txBody>
          <a:bodyPr>
            <a:noAutofit/>
          </a:bodyPr>
          <a:lstStyle/>
          <a:p>
            <a:r>
              <a:rPr lang="en-US" sz="1600" dirty="0"/>
              <a:t>The output rate is controlled by the software trigger, closer to physics analysis and more flexible</a:t>
            </a:r>
          </a:p>
          <a:p>
            <a:r>
              <a:rPr lang="en-US" sz="1600" dirty="0"/>
              <a:t>It can however be dangerous: each CPU should process one event within ~30ms but some events can take very long, timing increases exponentially with multiplicity:</a:t>
            </a:r>
          </a:p>
          <a:p>
            <a:pPr lvl="1"/>
            <a:r>
              <a:rPr lang="en-US" sz="1400" dirty="0"/>
              <a:t>The number of interaction distribution is a Poisson distribution, some events can have many interactions</a:t>
            </a:r>
          </a:p>
          <a:p>
            <a:pPr lvl="1"/>
            <a:r>
              <a:rPr lang="en-US" sz="1400" dirty="0"/>
              <a:t>Upstream beam gas interactions also can produced showers of particles in the detector</a:t>
            </a:r>
          </a:p>
          <a:p>
            <a:r>
              <a:rPr lang="en-US" sz="1600" dirty="0"/>
              <a:t>Software trigger tasks get stuck one after the other and the entire acquisition chain is blocked within few minutes: </a:t>
            </a:r>
          </a:p>
          <a:p>
            <a:pPr lvl="1"/>
            <a:r>
              <a:rPr lang="en-US" sz="1400" dirty="0"/>
              <a:t>“St Petersburg Crisis” in 2010</a:t>
            </a:r>
          </a:p>
          <a:p>
            <a:pPr lvl="1"/>
            <a:r>
              <a:rPr lang="en-US" sz="1400" dirty="0"/>
              <a:t>Apply cuts on event multiplicity in the software trigger</a:t>
            </a:r>
          </a:p>
          <a:p>
            <a:r>
              <a:rPr lang="en-US" sz="1600" dirty="0"/>
              <a:t>In order not to waste input bandwidth, apply also multiplicity cuts at hardware trigger, on SPD hit multiplicity: 450 for </a:t>
            </a:r>
            <a:r>
              <a:rPr lang="en-US" sz="1600" dirty="0" err="1"/>
              <a:t>calo</a:t>
            </a:r>
            <a:r>
              <a:rPr lang="en-US" sz="1600" dirty="0"/>
              <a:t> triggers, 900 for muon triggers</a:t>
            </a:r>
          </a:p>
        </p:txBody>
      </p:sp>
      <p:sp>
        <p:nvSpPr>
          <p:cNvPr id="4" name="Espace réservé du numéro de diapositive 3"/>
          <p:cNvSpPr>
            <a:spLocks noGrp="1"/>
          </p:cNvSpPr>
          <p:nvPr>
            <p:ph type="sldNum" sz="quarter" idx="12"/>
          </p:nvPr>
        </p:nvSpPr>
        <p:spPr/>
        <p:txBody>
          <a:bodyPr/>
          <a:lstStyle/>
          <a:p>
            <a:fld id="{76C469FD-F6FD-0649-A221-1E17ECBCC294}" type="slidenum">
              <a:rPr lang="fr-FR" smtClean="0"/>
              <a:t>23</a:t>
            </a:fld>
            <a:endParaRPr lang="fr-FR"/>
          </a:p>
        </p:txBody>
      </p:sp>
      <p:pic>
        <p:nvPicPr>
          <p:cNvPr id="5" name="Image 4"/>
          <p:cNvPicPr>
            <a:picLocks noChangeAspect="1"/>
          </p:cNvPicPr>
          <p:nvPr/>
        </p:nvPicPr>
        <p:blipFill>
          <a:blip r:embed="rId2"/>
          <a:stretch>
            <a:fillRect/>
          </a:stretch>
        </p:blipFill>
        <p:spPr>
          <a:xfrm>
            <a:off x="5916216" y="1769591"/>
            <a:ext cx="3227784" cy="2391987"/>
          </a:xfrm>
          <a:prstGeom prst="rect">
            <a:avLst/>
          </a:prstGeom>
        </p:spPr>
      </p:pic>
    </p:spTree>
    <p:extLst>
      <p:ext uri="{BB962C8B-B14F-4D97-AF65-F5344CB8AC3E}">
        <p14:creationId xmlns:p14="http://schemas.microsoft.com/office/powerpoint/2010/main" val="1169971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2336" y="72368"/>
            <a:ext cx="8339328" cy="924020"/>
          </a:xfrm>
        </p:spPr>
        <p:txBody>
          <a:bodyPr/>
          <a:lstStyle/>
          <a:p>
            <a:r>
              <a:rPr lang="en-US" dirty="0"/>
              <a:t>Hardware trigger optimization</a:t>
            </a:r>
          </a:p>
        </p:txBody>
      </p:sp>
      <p:sp>
        <p:nvSpPr>
          <p:cNvPr id="3" name="Espace réservé du contenu 2"/>
          <p:cNvSpPr>
            <a:spLocks noGrp="1"/>
          </p:cNvSpPr>
          <p:nvPr>
            <p:ph idx="1"/>
          </p:nvPr>
        </p:nvSpPr>
        <p:spPr>
          <a:xfrm>
            <a:off x="108066" y="1108129"/>
            <a:ext cx="4463934" cy="3899641"/>
          </a:xfrm>
        </p:spPr>
        <p:txBody>
          <a:bodyPr>
            <a:normAutofit fontScale="92500" lnSpcReduction="20000"/>
          </a:bodyPr>
          <a:lstStyle/>
          <a:p>
            <a:r>
              <a:rPr lang="en-US" dirty="0"/>
              <a:t>Features of readout electronics</a:t>
            </a:r>
          </a:p>
          <a:p>
            <a:pPr lvl="1"/>
            <a:r>
              <a:rPr lang="en-US" dirty="0"/>
              <a:t>Cannot read out two consecutive bunch crossings (25ns),</a:t>
            </a:r>
          </a:p>
          <a:p>
            <a:pPr lvl="1"/>
            <a:r>
              <a:rPr lang="en-US" dirty="0"/>
              <a:t>Buffer limited in the Front-End electronics,</a:t>
            </a:r>
            <a:r>
              <a:rPr lang="mr-IN" dirty="0"/>
              <a:t>…</a:t>
            </a:r>
            <a:endParaRPr lang="en-US" dirty="0"/>
          </a:p>
          <a:p>
            <a:pPr lvl="1"/>
            <a:r>
              <a:rPr lang="en-US" dirty="0"/>
              <a:t>When these limits are reached, the events are rejected: </a:t>
            </a:r>
            <a:r>
              <a:rPr lang="en-US" dirty="0" err="1"/>
              <a:t>deadtime</a:t>
            </a:r>
            <a:endParaRPr lang="en-US" dirty="0"/>
          </a:p>
          <a:p>
            <a:r>
              <a:rPr lang="en-US" dirty="0"/>
              <a:t>Deadtime depends then on hardware trigger rate and can be predicted precisely with a known filling scheme.</a:t>
            </a:r>
          </a:p>
          <a:p>
            <a:r>
              <a:rPr lang="en-US" dirty="0"/>
              <a:t>What is important to maximize is the final number of “interesting B events”</a:t>
            </a:r>
          </a:p>
          <a:p>
            <a:r>
              <a:rPr lang="en-US" dirty="0"/>
              <a:t>Decide the hardware trigger cut on optimal value: we found out it is better to run with non-zero </a:t>
            </a:r>
            <a:r>
              <a:rPr lang="en-US" dirty="0" err="1"/>
              <a:t>deadtime</a:t>
            </a:r>
            <a:r>
              <a:rPr lang="en-US" dirty="0"/>
              <a:t> (up to 10%) with looser cuts</a:t>
            </a:r>
          </a:p>
        </p:txBody>
      </p:sp>
      <p:sp>
        <p:nvSpPr>
          <p:cNvPr id="4" name="Espace réservé du numéro de diapositive 3"/>
          <p:cNvSpPr>
            <a:spLocks noGrp="1"/>
          </p:cNvSpPr>
          <p:nvPr>
            <p:ph type="sldNum" sz="quarter" idx="12"/>
          </p:nvPr>
        </p:nvSpPr>
        <p:spPr/>
        <p:txBody>
          <a:bodyPr/>
          <a:lstStyle/>
          <a:p>
            <a:fld id="{76C469FD-F6FD-0649-A221-1E17ECBCC294}" type="slidenum">
              <a:rPr lang="fr-FR" smtClean="0"/>
              <a:t>24</a:t>
            </a:fld>
            <a:endParaRPr lang="fr-FR"/>
          </a:p>
        </p:txBody>
      </p:sp>
      <p:pic>
        <p:nvPicPr>
          <p:cNvPr id="5" name="Picture 6"/>
          <p:cNvPicPr>
            <a:picLocks noChangeAspect="1"/>
          </p:cNvPicPr>
          <p:nvPr/>
        </p:nvPicPr>
        <p:blipFill>
          <a:blip r:embed="rId2"/>
          <a:stretch>
            <a:fillRect/>
          </a:stretch>
        </p:blipFill>
        <p:spPr>
          <a:xfrm>
            <a:off x="4495534" y="1232241"/>
            <a:ext cx="4594066" cy="3466688"/>
          </a:xfrm>
          <a:prstGeom prst="rect">
            <a:avLst/>
          </a:prstGeom>
        </p:spPr>
      </p:pic>
      <p:sp>
        <p:nvSpPr>
          <p:cNvPr id="6" name="TextBox 5"/>
          <p:cNvSpPr txBox="1"/>
          <p:nvPr/>
        </p:nvSpPr>
        <p:spPr>
          <a:xfrm>
            <a:off x="3876540" y="4063931"/>
            <a:ext cx="1654620" cy="253916"/>
          </a:xfrm>
          <a:prstGeom prst="rect">
            <a:avLst/>
          </a:prstGeom>
          <a:noFill/>
          <a:scene3d>
            <a:camera prst="orthographicFront">
              <a:rot lat="0" lon="0" rev="5400000"/>
            </a:camera>
            <a:lightRig rig="threePt" dir="t"/>
          </a:scene3d>
        </p:spPr>
        <p:txBody>
          <a:bodyPr wrap="none" rtlCol="0">
            <a:spAutoFit/>
          </a:bodyPr>
          <a:lstStyle/>
          <a:p>
            <a:r>
              <a:rPr lang="fr-FR" sz="1050" dirty="0"/>
              <a:t>(1-deadtime) x input rate =</a:t>
            </a:r>
          </a:p>
        </p:txBody>
      </p:sp>
    </p:spTree>
    <p:extLst>
      <p:ext uri="{BB962C8B-B14F-4D97-AF65-F5344CB8AC3E}">
        <p14:creationId xmlns:p14="http://schemas.microsoft.com/office/powerpoint/2010/main" val="1700625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Hardware trigger optimization</a:t>
            </a:r>
          </a:p>
        </p:txBody>
      </p:sp>
      <p:sp>
        <p:nvSpPr>
          <p:cNvPr id="3" name="Espace réservé du contenu 2"/>
          <p:cNvSpPr>
            <a:spLocks noGrp="1"/>
          </p:cNvSpPr>
          <p:nvPr>
            <p:ph idx="1"/>
          </p:nvPr>
        </p:nvSpPr>
        <p:spPr>
          <a:xfrm>
            <a:off x="402336" y="1298448"/>
            <a:ext cx="8339328" cy="3709322"/>
          </a:xfrm>
        </p:spPr>
        <p:txBody>
          <a:bodyPr>
            <a:normAutofit/>
          </a:bodyPr>
          <a:lstStyle/>
          <a:p>
            <a:r>
              <a:rPr lang="en-US" dirty="0"/>
              <a:t>The ultimate </a:t>
            </a:r>
            <a:r>
              <a:rPr lang="en-US" dirty="0" err="1"/>
              <a:t>bottelneck</a:t>
            </a:r>
            <a:r>
              <a:rPr lang="en-US" dirty="0"/>
              <a:t> for the hardware trigger is due to the size of the events: when the events are too big, there is not enough bandwidth to send them to the software trigger.</a:t>
            </a:r>
          </a:p>
          <a:p>
            <a:r>
              <a:rPr lang="en-US" dirty="0"/>
              <a:t>The detector reaching this limit first is the Outer Tracker, because it sends information about several consecutive bunch crossings. </a:t>
            </a:r>
          </a:p>
          <a:p>
            <a:r>
              <a:rPr lang="en-US" dirty="0"/>
              <a:t>It can be reduced requiring events where the previous crossing had low multiplicity:</a:t>
            </a:r>
          </a:p>
          <a:p>
            <a:pPr lvl="1"/>
            <a:r>
              <a:rPr lang="en-US" dirty="0"/>
              <a:t>Introduce a new cut in the trigger level which is the multiplicity of the previous crossing</a:t>
            </a:r>
          </a:p>
          <a:p>
            <a:r>
              <a:rPr lang="en-US" dirty="0"/>
              <a:t>Ultimate trigger rate of </a:t>
            </a:r>
            <a:r>
              <a:rPr lang="en-US" dirty="0" err="1"/>
              <a:t>LHCb</a:t>
            </a:r>
            <a:r>
              <a:rPr lang="en-US" dirty="0"/>
              <a:t>: 970 kHz with 8% </a:t>
            </a:r>
            <a:r>
              <a:rPr lang="en-US" dirty="0" err="1"/>
              <a:t>deadtime</a:t>
            </a:r>
            <a:r>
              <a:rPr lang="en-US" dirty="0"/>
              <a:t> (with one magnet polarity, with the other the maximum rate was 950 kHz)</a:t>
            </a:r>
          </a:p>
        </p:txBody>
      </p:sp>
      <p:sp>
        <p:nvSpPr>
          <p:cNvPr id="4" name="Espace réservé du numéro de diapositive 3"/>
          <p:cNvSpPr>
            <a:spLocks noGrp="1"/>
          </p:cNvSpPr>
          <p:nvPr>
            <p:ph type="sldNum" sz="quarter" idx="12"/>
          </p:nvPr>
        </p:nvSpPr>
        <p:spPr/>
        <p:txBody>
          <a:bodyPr/>
          <a:lstStyle/>
          <a:p>
            <a:fld id="{76C469FD-F6FD-0649-A221-1E17ECBCC294}" type="slidenum">
              <a:rPr lang="fr-FR" smtClean="0"/>
              <a:t>25</a:t>
            </a:fld>
            <a:endParaRPr lang="fr-FR"/>
          </a:p>
        </p:txBody>
      </p:sp>
    </p:spTree>
    <p:extLst>
      <p:ext uri="{BB962C8B-B14F-4D97-AF65-F5344CB8AC3E}">
        <p14:creationId xmlns:p14="http://schemas.microsoft.com/office/powerpoint/2010/main" val="21393308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Trigger</a:t>
            </a:r>
            <a:r>
              <a:rPr lang="mr-IN" dirty="0"/>
              <a:t>…</a:t>
            </a:r>
            <a:endParaRPr lang="en-US" dirty="0"/>
          </a:p>
        </p:txBody>
      </p:sp>
      <p:sp>
        <p:nvSpPr>
          <p:cNvPr id="3" name="Espace réservé du contenu 2"/>
          <p:cNvSpPr>
            <a:spLocks noGrp="1"/>
          </p:cNvSpPr>
          <p:nvPr>
            <p:ph idx="1"/>
          </p:nvPr>
        </p:nvSpPr>
        <p:spPr>
          <a:xfrm>
            <a:off x="0" y="1298448"/>
            <a:ext cx="8848800" cy="3709322"/>
          </a:xfrm>
        </p:spPr>
        <p:txBody>
          <a:bodyPr>
            <a:normAutofit/>
          </a:bodyPr>
          <a:lstStyle/>
          <a:p>
            <a:r>
              <a:rPr lang="en-US" dirty="0"/>
              <a:t>Playing with the trigger was really the way to optimize data taking once the environmental conditions were fixed</a:t>
            </a:r>
          </a:p>
          <a:p>
            <a:r>
              <a:rPr lang="en-US" dirty="0"/>
              <a:t>In total, 175 hardware trigger configurations used during the lifetime of the experiment</a:t>
            </a:r>
          </a:p>
          <a:p>
            <a:r>
              <a:rPr lang="en-US" dirty="0"/>
              <a:t>Mainly small variations around common main features to keep analysis easy:</a:t>
            </a:r>
          </a:p>
          <a:p>
            <a:pPr lvl="1"/>
            <a:r>
              <a:rPr lang="en-US" dirty="0"/>
              <a:t>Cannot rely on simulation to describe all possible configurations</a:t>
            </a:r>
          </a:p>
          <a:p>
            <a:pPr lvl="1"/>
            <a:r>
              <a:rPr lang="en-US" dirty="0"/>
              <a:t>Need of calibration or unbiased trigger lines to determine efficiencies</a:t>
            </a:r>
          </a:p>
        </p:txBody>
      </p:sp>
      <p:sp>
        <p:nvSpPr>
          <p:cNvPr id="4" name="Espace réservé du numéro de diapositive 3"/>
          <p:cNvSpPr>
            <a:spLocks noGrp="1"/>
          </p:cNvSpPr>
          <p:nvPr>
            <p:ph type="sldNum" sz="quarter" idx="12"/>
          </p:nvPr>
        </p:nvSpPr>
        <p:spPr/>
        <p:txBody>
          <a:bodyPr/>
          <a:lstStyle/>
          <a:p>
            <a:fld id="{76C469FD-F6FD-0649-A221-1E17ECBCC294}" type="slidenum">
              <a:rPr lang="fr-FR" smtClean="0"/>
              <a:t>26</a:t>
            </a:fld>
            <a:endParaRPr lang="fr-FR"/>
          </a:p>
        </p:txBody>
      </p:sp>
    </p:spTree>
    <p:extLst>
      <p:ext uri="{BB962C8B-B14F-4D97-AF65-F5344CB8AC3E}">
        <p14:creationId xmlns:p14="http://schemas.microsoft.com/office/powerpoint/2010/main" val="17818779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Calibration</a:t>
            </a:r>
          </a:p>
        </p:txBody>
      </p:sp>
      <p:sp>
        <p:nvSpPr>
          <p:cNvPr id="3" name="Espace réservé du contenu 2"/>
          <p:cNvSpPr>
            <a:spLocks noGrp="1"/>
          </p:cNvSpPr>
          <p:nvPr>
            <p:ph idx="1"/>
          </p:nvPr>
        </p:nvSpPr>
        <p:spPr/>
        <p:txBody>
          <a:bodyPr/>
          <a:lstStyle/>
          <a:p>
            <a:r>
              <a:rPr lang="en-US" dirty="0"/>
              <a:t>Since </a:t>
            </a:r>
          </a:p>
          <a:p>
            <a:pPr lvl="1"/>
            <a:r>
              <a:rPr lang="en-US" dirty="0"/>
              <a:t>conditions can vary even if all is done to keep them stable</a:t>
            </a:r>
          </a:p>
          <a:p>
            <a:pPr lvl="1"/>
            <a:r>
              <a:rPr lang="en-US" dirty="0"/>
              <a:t>Monte Carlo simulation cannot cover all possible conditions.</a:t>
            </a:r>
          </a:p>
          <a:p>
            <a:r>
              <a:rPr lang="en-US" dirty="0"/>
              <a:t>Need to calibrate using data directly to reduce systematic uncertainties.</a:t>
            </a:r>
          </a:p>
          <a:p>
            <a:r>
              <a:rPr lang="en-US" dirty="0"/>
              <a:t>Most of them are automatic (one of them is rather manual: MUON detector is moved and aligned physically by hand at the beginning of every year to correct for mis-alignment in the trigger):</a:t>
            </a:r>
          </a:p>
          <a:p>
            <a:pPr lvl="1"/>
            <a:r>
              <a:rPr lang="en-US" dirty="0"/>
              <a:t>They are done in the software trigger</a:t>
            </a:r>
          </a:p>
        </p:txBody>
      </p:sp>
      <p:sp>
        <p:nvSpPr>
          <p:cNvPr id="4" name="Espace réservé du numéro de diapositive 3"/>
          <p:cNvSpPr>
            <a:spLocks noGrp="1"/>
          </p:cNvSpPr>
          <p:nvPr>
            <p:ph type="sldNum" sz="quarter" idx="12"/>
          </p:nvPr>
        </p:nvSpPr>
        <p:spPr/>
        <p:txBody>
          <a:bodyPr/>
          <a:lstStyle/>
          <a:p>
            <a:fld id="{76C469FD-F6FD-0649-A221-1E17ECBCC294}" type="slidenum">
              <a:rPr lang="fr-FR" smtClean="0"/>
              <a:t>27</a:t>
            </a:fld>
            <a:endParaRPr lang="fr-FR"/>
          </a:p>
        </p:txBody>
      </p:sp>
    </p:spTree>
    <p:extLst>
      <p:ext uri="{BB962C8B-B14F-4D97-AF65-F5344CB8AC3E}">
        <p14:creationId xmlns:p14="http://schemas.microsoft.com/office/powerpoint/2010/main" val="29915360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LHC sequence</a:t>
            </a:r>
          </a:p>
        </p:txBody>
      </p:sp>
      <p:sp>
        <p:nvSpPr>
          <p:cNvPr id="4" name="Espace réservé du numéro de diapositive 3"/>
          <p:cNvSpPr>
            <a:spLocks noGrp="1"/>
          </p:cNvSpPr>
          <p:nvPr>
            <p:ph type="sldNum" sz="quarter" idx="12"/>
          </p:nvPr>
        </p:nvSpPr>
        <p:spPr/>
        <p:txBody>
          <a:bodyPr/>
          <a:lstStyle/>
          <a:p>
            <a:fld id="{76C469FD-F6FD-0649-A221-1E17ECBCC294}" type="slidenum">
              <a:rPr lang="fr-FR" smtClean="0"/>
              <a:t>28</a:t>
            </a:fld>
            <a:endParaRPr lang="fr-FR"/>
          </a:p>
        </p:txBody>
      </p:sp>
      <p:pic>
        <p:nvPicPr>
          <p:cNvPr id="5" name="Image 4"/>
          <p:cNvPicPr>
            <a:picLocks noChangeAspect="1"/>
          </p:cNvPicPr>
          <p:nvPr/>
        </p:nvPicPr>
        <p:blipFill>
          <a:blip r:embed="rId2"/>
          <a:stretch>
            <a:fillRect/>
          </a:stretch>
        </p:blipFill>
        <p:spPr>
          <a:xfrm>
            <a:off x="116379" y="1197864"/>
            <a:ext cx="5594873" cy="3028564"/>
          </a:xfrm>
          <a:prstGeom prst="rect">
            <a:avLst/>
          </a:prstGeom>
        </p:spPr>
      </p:pic>
      <p:pic>
        <p:nvPicPr>
          <p:cNvPr id="7" name="Image 6"/>
          <p:cNvPicPr>
            <a:picLocks noChangeAspect="1"/>
          </p:cNvPicPr>
          <p:nvPr/>
        </p:nvPicPr>
        <p:blipFill rotWithShape="1">
          <a:blip r:embed="rId3">
            <a:extLst>
              <a:ext uri="{28A0092B-C50C-407E-A947-70E740481C1C}">
                <a14:useLocalDpi xmlns:a14="http://schemas.microsoft.com/office/drawing/2010/main" val="0"/>
              </a:ext>
            </a:extLst>
          </a:blip>
          <a:srcRect l="13420" r="27392"/>
          <a:stretch/>
        </p:blipFill>
        <p:spPr>
          <a:xfrm>
            <a:off x="5768814" y="1197863"/>
            <a:ext cx="3258807" cy="2967389"/>
          </a:xfrm>
          <a:prstGeom prst="rect">
            <a:avLst/>
          </a:prstGeom>
        </p:spPr>
      </p:pic>
      <p:sp>
        <p:nvSpPr>
          <p:cNvPr id="8" name="Espace réservé du contenu 7"/>
          <p:cNvSpPr>
            <a:spLocks noGrp="1"/>
          </p:cNvSpPr>
          <p:nvPr>
            <p:ph idx="1"/>
          </p:nvPr>
        </p:nvSpPr>
        <p:spPr>
          <a:xfrm>
            <a:off x="402335" y="4344635"/>
            <a:ext cx="8550471" cy="744637"/>
          </a:xfrm>
        </p:spPr>
        <p:txBody>
          <a:bodyPr>
            <a:normAutofit fontScale="92500"/>
          </a:bodyPr>
          <a:lstStyle/>
          <a:p>
            <a:r>
              <a:rPr lang="en-US" dirty="0"/>
              <a:t>Instead of running the software trigger during stable beams, run it also when there is no collision. This will allow to increase the effective output rate.</a:t>
            </a:r>
          </a:p>
        </p:txBody>
      </p:sp>
    </p:spTree>
    <p:extLst>
      <p:ext uri="{BB962C8B-B14F-4D97-AF65-F5344CB8AC3E}">
        <p14:creationId xmlns:p14="http://schemas.microsoft.com/office/powerpoint/2010/main" val="358762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Run II Trigger Scheme</a:t>
            </a:r>
          </a:p>
        </p:txBody>
      </p:sp>
      <p:pic>
        <p:nvPicPr>
          <p:cNvPr id="6" name="Espace réservé du conten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2336" y="1299019"/>
            <a:ext cx="2340864" cy="3565009"/>
          </a:xfrm>
        </p:spPr>
      </p:pic>
      <p:sp>
        <p:nvSpPr>
          <p:cNvPr id="4" name="Espace réservé du numéro de diapositive 3"/>
          <p:cNvSpPr>
            <a:spLocks noGrp="1"/>
          </p:cNvSpPr>
          <p:nvPr>
            <p:ph type="sldNum" sz="quarter" idx="12"/>
          </p:nvPr>
        </p:nvSpPr>
        <p:spPr/>
        <p:txBody>
          <a:bodyPr/>
          <a:lstStyle/>
          <a:p>
            <a:fld id="{76C469FD-F6FD-0649-A221-1E17ECBCC294}" type="slidenum">
              <a:rPr lang="fr-FR" smtClean="0"/>
              <a:t>29</a:t>
            </a:fld>
            <a:endParaRPr lang="fr-FR"/>
          </a:p>
        </p:txBody>
      </p:sp>
      <p:sp>
        <p:nvSpPr>
          <p:cNvPr id="7" name="Espace réservé du contenu 7"/>
          <p:cNvSpPr txBox="1">
            <a:spLocks/>
          </p:cNvSpPr>
          <p:nvPr/>
        </p:nvSpPr>
        <p:spPr>
          <a:xfrm>
            <a:off x="3028013" y="1527280"/>
            <a:ext cx="5593730" cy="3336748"/>
          </a:xfrm>
          <a:prstGeom prst="rect">
            <a:avLst/>
          </a:prstGeom>
        </p:spPr>
        <p:txBody>
          <a:bodyPr vert="horz" lIns="91440" tIns="45720" rIns="91440" bIns="45720" rtlCol="0">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Source Sans Pro" charset="0"/>
                <a:ea typeface="Source Sans Pro" charset="0"/>
                <a:cs typeface="Source Sans Pro"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Source Sans Pro" charset="0"/>
                <a:ea typeface="Source Sans Pro" charset="0"/>
                <a:cs typeface="Source Sans Pro"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Source Sans Pro" charset="0"/>
                <a:ea typeface="Source Sans Pro" charset="0"/>
                <a:cs typeface="Source Sans Pro"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Source Sans Pro" charset="0"/>
                <a:ea typeface="Source Sans Pro" charset="0"/>
                <a:cs typeface="Source Sans Pro"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Source Sans Pro" charset="0"/>
                <a:ea typeface="Source Sans Pro" charset="0"/>
                <a:cs typeface="Source Sans Pro"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After the hardware trigger, a loose software selection is applied, and events are written to disks attached to the CPU (access is much faster than central storage). </a:t>
            </a:r>
          </a:p>
          <a:p>
            <a:r>
              <a:rPr lang="en-US" dirty="0"/>
              <a:t>Second part of software trigger is ran continuously (at full speed when there is no collision, and at reduced speed when there are collisions) but not anymore synchronized to the first part</a:t>
            </a:r>
          </a:p>
          <a:p>
            <a:r>
              <a:rPr lang="en-US" dirty="0"/>
              <a:t>Take advantage of the delay between the two software stages to perform calibration and alignment:</a:t>
            </a:r>
          </a:p>
          <a:p>
            <a:pPr lvl="1"/>
            <a:r>
              <a:rPr lang="en-US" dirty="0"/>
              <a:t>More and better quality data</a:t>
            </a:r>
          </a:p>
        </p:txBody>
      </p:sp>
      <p:sp>
        <p:nvSpPr>
          <p:cNvPr id="8" name="Ellipse 7">
            <a:extLst>
              <a:ext uri="{FF2B5EF4-FFF2-40B4-BE49-F238E27FC236}">
                <a16:creationId xmlns:a16="http://schemas.microsoft.com/office/drawing/2014/main" id="{D7F4E234-1521-4356-A707-DA2C8301413B}"/>
              </a:ext>
            </a:extLst>
          </p:cNvPr>
          <p:cNvSpPr/>
          <p:nvPr/>
        </p:nvSpPr>
        <p:spPr>
          <a:xfrm>
            <a:off x="402336" y="4555695"/>
            <a:ext cx="774392" cy="356461"/>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D8A38608-CD63-4D57-ABDB-FEC3F3192B51}"/>
              </a:ext>
            </a:extLst>
          </p:cNvPr>
          <p:cNvSpPr/>
          <p:nvPr/>
        </p:nvSpPr>
        <p:spPr>
          <a:xfrm>
            <a:off x="1943264" y="1996861"/>
            <a:ext cx="667404" cy="356461"/>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00769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a:t>LHCb</a:t>
            </a:r>
            <a:r>
              <a:rPr lang="en-US" dirty="0"/>
              <a:t> Detector</a:t>
            </a:r>
          </a:p>
        </p:txBody>
      </p:sp>
      <p:sp>
        <p:nvSpPr>
          <p:cNvPr id="4" name="Espace réservé du numéro de diapositive 3"/>
          <p:cNvSpPr>
            <a:spLocks noGrp="1"/>
          </p:cNvSpPr>
          <p:nvPr>
            <p:ph type="sldNum" sz="quarter" idx="12"/>
          </p:nvPr>
        </p:nvSpPr>
        <p:spPr/>
        <p:txBody>
          <a:bodyPr/>
          <a:lstStyle/>
          <a:p>
            <a:fld id="{76C469FD-F6FD-0649-A221-1E17ECBCC294}" type="slidenum">
              <a:rPr lang="fr-FR" smtClean="0"/>
              <a:t>3</a:t>
            </a:fld>
            <a:endParaRPr lang="fr-FR"/>
          </a:p>
        </p:txBody>
      </p:sp>
      <p:pic>
        <p:nvPicPr>
          <p:cNvPr id="2052" name="Picture 4" descr="ttp://lhcb-public.web.cern.ch/lhcb-public/en/LHCb-outreach/multimedia/LHCbDetectorpngligh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416" y="1669653"/>
            <a:ext cx="5024516" cy="26977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cds.cern.ch/record/1087860/files/gene-2008-002.jpg?subformat=icon-14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6715" y="1669653"/>
            <a:ext cx="3889948" cy="2736470"/>
          </a:xfrm>
          <a:prstGeom prst="rect">
            <a:avLst/>
          </a:prstGeom>
          <a:noFill/>
          <a:extLst>
            <a:ext uri="{909E8E84-426E-40DD-AFC4-6F175D3DCCD1}">
              <a14:hiddenFill xmlns:a14="http://schemas.microsoft.com/office/drawing/2010/main">
                <a:solidFill>
                  <a:srgbClr val="FFFFFF"/>
                </a:solidFill>
              </a14:hiddenFill>
            </a:ext>
          </a:extLst>
        </p:spPr>
      </p:pic>
      <p:sp>
        <p:nvSpPr>
          <p:cNvPr id="3" name="Étoile : 5 branches 2">
            <a:extLst>
              <a:ext uri="{FF2B5EF4-FFF2-40B4-BE49-F238E27FC236}">
                <a16:creationId xmlns:a16="http://schemas.microsoft.com/office/drawing/2014/main" id="{8ADEE150-C88C-4332-B2C7-6FB1EC1D1782}"/>
              </a:ext>
            </a:extLst>
          </p:cNvPr>
          <p:cNvSpPr/>
          <p:nvPr/>
        </p:nvSpPr>
        <p:spPr>
          <a:xfrm>
            <a:off x="5453743" y="3257550"/>
            <a:ext cx="146957" cy="15512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3D0D6705-BE07-446C-A48D-A3C41B493F65}"/>
              </a:ext>
            </a:extLst>
          </p:cNvPr>
          <p:cNvSpPr txBox="1"/>
          <p:nvPr/>
        </p:nvSpPr>
        <p:spPr>
          <a:xfrm>
            <a:off x="5527221" y="1396094"/>
            <a:ext cx="1747530" cy="369332"/>
          </a:xfrm>
          <a:prstGeom prst="rect">
            <a:avLst/>
          </a:prstGeom>
          <a:noFill/>
        </p:spPr>
        <p:txBody>
          <a:bodyPr wrap="none" rtlCol="0">
            <a:spAutoFit/>
          </a:bodyPr>
          <a:lstStyle/>
          <a:p>
            <a:r>
              <a:rPr lang="fr-FR" dirty="0"/>
              <a:t>Interaction Point</a:t>
            </a:r>
          </a:p>
        </p:txBody>
      </p:sp>
      <p:cxnSp>
        <p:nvCxnSpPr>
          <p:cNvPr id="7" name="Connecteur droit avec flèche 6">
            <a:extLst>
              <a:ext uri="{FF2B5EF4-FFF2-40B4-BE49-F238E27FC236}">
                <a16:creationId xmlns:a16="http://schemas.microsoft.com/office/drawing/2014/main" id="{9541EF81-6CE3-4126-AB15-58B5EFA2FC05}"/>
              </a:ext>
            </a:extLst>
          </p:cNvPr>
          <p:cNvCxnSpPr>
            <a:cxnSpLocks/>
            <a:stCxn id="5" idx="2"/>
          </p:cNvCxnSpPr>
          <p:nvPr/>
        </p:nvCxnSpPr>
        <p:spPr>
          <a:xfrm flipH="1">
            <a:off x="5527222" y="1765426"/>
            <a:ext cx="873764" cy="139415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245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Run II Trigger Scheme</a:t>
            </a:r>
          </a:p>
        </p:txBody>
      </p:sp>
      <p:sp>
        <p:nvSpPr>
          <p:cNvPr id="3" name="Espace réservé du contenu 2"/>
          <p:cNvSpPr>
            <a:spLocks noGrp="1"/>
          </p:cNvSpPr>
          <p:nvPr>
            <p:ph idx="1"/>
          </p:nvPr>
        </p:nvSpPr>
        <p:spPr/>
        <p:txBody>
          <a:bodyPr>
            <a:normAutofit/>
          </a:bodyPr>
          <a:lstStyle/>
          <a:p>
            <a:r>
              <a:rPr lang="en-US" sz="1600" dirty="0"/>
              <a:t>Another constrain is then the size of the buffer disks: 5 PB. Should not be filled otherwise data taking is impossible. </a:t>
            </a:r>
          </a:p>
          <a:p>
            <a:r>
              <a:rPr lang="en-US" sz="1600" dirty="0"/>
              <a:t>Filling speed must be predicted but depends on many factors:</a:t>
            </a:r>
          </a:p>
          <a:p>
            <a:pPr lvl="1"/>
            <a:r>
              <a:rPr lang="en-US" sz="1200" dirty="0"/>
              <a:t>Main one is the time the LHC spends in collisions, which is unpredictable</a:t>
            </a:r>
          </a:p>
        </p:txBody>
      </p:sp>
      <p:sp>
        <p:nvSpPr>
          <p:cNvPr id="4" name="Espace réservé du numéro de diapositive 3"/>
          <p:cNvSpPr>
            <a:spLocks noGrp="1"/>
          </p:cNvSpPr>
          <p:nvPr>
            <p:ph type="sldNum" sz="quarter" idx="12"/>
          </p:nvPr>
        </p:nvSpPr>
        <p:spPr/>
        <p:txBody>
          <a:bodyPr/>
          <a:lstStyle/>
          <a:p>
            <a:fld id="{76C469FD-F6FD-0649-A221-1E17ECBCC294}" type="slidenum">
              <a:rPr lang="fr-FR" smtClean="0"/>
              <a:t>30</a:t>
            </a:fld>
            <a:endParaRPr lang="fr-F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134" y="2315979"/>
            <a:ext cx="4156650" cy="2815085"/>
          </a:xfrm>
          <a:prstGeom prst="rect">
            <a:avLst/>
          </a:prstGeom>
        </p:spPr>
      </p:pic>
      <p:sp>
        <p:nvSpPr>
          <p:cNvPr id="6" name="ZoneTexte 5"/>
          <p:cNvSpPr txBox="1"/>
          <p:nvPr/>
        </p:nvSpPr>
        <p:spPr>
          <a:xfrm>
            <a:off x="4976734" y="2571750"/>
            <a:ext cx="3380282" cy="2308324"/>
          </a:xfrm>
          <a:prstGeom prst="rect">
            <a:avLst/>
          </a:prstGeom>
          <a:noFill/>
        </p:spPr>
        <p:txBody>
          <a:bodyPr wrap="square" rtlCol="0">
            <a:spAutoFit/>
          </a:bodyPr>
          <a:lstStyle/>
          <a:p>
            <a:pPr marL="342900" indent="-342900">
              <a:buFont typeface="+mj-lt"/>
              <a:buAutoNum type="arabicPeriod"/>
            </a:pPr>
            <a:r>
              <a:rPr lang="en-US" dirty="0"/>
              <a:t>Write to disk buffer at 130 kHz out of the 1</a:t>
            </a:r>
            <a:r>
              <a:rPr lang="en-US" baseline="30000" dirty="0"/>
              <a:t>st</a:t>
            </a:r>
            <a:r>
              <a:rPr lang="en-US" dirty="0"/>
              <a:t> software trigger stage</a:t>
            </a:r>
          </a:p>
          <a:p>
            <a:pPr marL="342900" indent="-342900">
              <a:buFont typeface="+mj-lt"/>
              <a:buAutoNum type="arabicPeriod"/>
            </a:pPr>
            <a:r>
              <a:rPr lang="en-US" dirty="0"/>
              <a:t>LHC performing better than expecting: reduce rate to 115 kHz</a:t>
            </a:r>
          </a:p>
          <a:p>
            <a:pPr marL="342900" indent="-342900">
              <a:buFont typeface="+mj-lt"/>
              <a:buAutoNum type="arabicPeriod"/>
            </a:pPr>
            <a:r>
              <a:rPr lang="en-US" dirty="0"/>
              <a:t>Reduce to 85 kHz</a:t>
            </a:r>
          </a:p>
          <a:p>
            <a:pPr marL="342900" indent="-342900">
              <a:buFont typeface="+mj-lt"/>
              <a:buAutoNum type="arabicPeriod"/>
            </a:pPr>
            <a:r>
              <a:rPr lang="en-US" dirty="0"/>
              <a:t>Relax to 105 kHz</a:t>
            </a:r>
          </a:p>
        </p:txBody>
      </p:sp>
      <p:sp>
        <p:nvSpPr>
          <p:cNvPr id="7" name="ZoneTexte 6"/>
          <p:cNvSpPr txBox="1"/>
          <p:nvPr/>
        </p:nvSpPr>
        <p:spPr>
          <a:xfrm>
            <a:off x="1716379" y="4069830"/>
            <a:ext cx="359394" cy="369332"/>
          </a:xfrm>
          <a:prstGeom prst="rect">
            <a:avLst/>
          </a:prstGeom>
          <a:noFill/>
        </p:spPr>
        <p:txBody>
          <a:bodyPr wrap="none" rtlCol="0">
            <a:spAutoFit/>
          </a:bodyPr>
          <a:lstStyle/>
          <a:p>
            <a:r>
              <a:rPr lang="en-US"/>
              <a:t>1.</a:t>
            </a:r>
          </a:p>
        </p:txBody>
      </p:sp>
      <p:sp>
        <p:nvSpPr>
          <p:cNvPr id="8" name="ZoneTexte 7"/>
          <p:cNvSpPr txBox="1"/>
          <p:nvPr/>
        </p:nvSpPr>
        <p:spPr>
          <a:xfrm>
            <a:off x="1966214" y="3967400"/>
            <a:ext cx="359394" cy="369332"/>
          </a:xfrm>
          <a:prstGeom prst="rect">
            <a:avLst/>
          </a:prstGeom>
          <a:noFill/>
        </p:spPr>
        <p:txBody>
          <a:bodyPr wrap="none" rtlCol="0">
            <a:spAutoFit/>
          </a:bodyPr>
          <a:lstStyle/>
          <a:p>
            <a:r>
              <a:rPr lang="en-US"/>
              <a:t>2.</a:t>
            </a:r>
          </a:p>
        </p:txBody>
      </p:sp>
      <p:sp>
        <p:nvSpPr>
          <p:cNvPr id="9" name="ZoneTexte 8"/>
          <p:cNvSpPr txBox="1"/>
          <p:nvPr/>
        </p:nvSpPr>
        <p:spPr>
          <a:xfrm>
            <a:off x="2245888" y="3645032"/>
            <a:ext cx="359394" cy="369332"/>
          </a:xfrm>
          <a:prstGeom prst="rect">
            <a:avLst/>
          </a:prstGeom>
          <a:noFill/>
        </p:spPr>
        <p:txBody>
          <a:bodyPr wrap="none" rtlCol="0">
            <a:spAutoFit/>
          </a:bodyPr>
          <a:lstStyle/>
          <a:p>
            <a:r>
              <a:rPr lang="en-US" dirty="0"/>
              <a:t>3.</a:t>
            </a:r>
          </a:p>
        </p:txBody>
      </p:sp>
      <p:sp>
        <p:nvSpPr>
          <p:cNvPr id="10" name="ZoneTexte 9"/>
          <p:cNvSpPr txBox="1"/>
          <p:nvPr/>
        </p:nvSpPr>
        <p:spPr>
          <a:xfrm>
            <a:off x="3013019" y="3695085"/>
            <a:ext cx="359394" cy="369332"/>
          </a:xfrm>
          <a:prstGeom prst="rect">
            <a:avLst/>
          </a:prstGeom>
          <a:noFill/>
        </p:spPr>
        <p:txBody>
          <a:bodyPr wrap="none" rtlCol="0">
            <a:spAutoFit/>
          </a:bodyPr>
          <a:lstStyle/>
          <a:p>
            <a:r>
              <a:rPr lang="en-US" dirty="0"/>
              <a:t>4.</a:t>
            </a:r>
          </a:p>
        </p:txBody>
      </p:sp>
    </p:spTree>
    <p:extLst>
      <p:ext uri="{BB962C8B-B14F-4D97-AF65-F5344CB8AC3E}">
        <p14:creationId xmlns:p14="http://schemas.microsoft.com/office/powerpoint/2010/main" val="220117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2336" y="138934"/>
            <a:ext cx="8339328" cy="924020"/>
          </a:xfrm>
        </p:spPr>
        <p:txBody>
          <a:bodyPr/>
          <a:lstStyle/>
          <a:p>
            <a:r>
              <a:rPr lang="en-US" dirty="0"/>
              <a:t>Simulation</a:t>
            </a:r>
          </a:p>
        </p:txBody>
      </p:sp>
      <p:sp>
        <p:nvSpPr>
          <p:cNvPr id="3" name="Espace réservé du contenu 2"/>
          <p:cNvSpPr>
            <a:spLocks noGrp="1"/>
          </p:cNvSpPr>
          <p:nvPr>
            <p:ph idx="1"/>
          </p:nvPr>
        </p:nvSpPr>
        <p:spPr>
          <a:xfrm>
            <a:off x="402336" y="1206708"/>
            <a:ext cx="8339328" cy="3801062"/>
          </a:xfrm>
        </p:spPr>
        <p:txBody>
          <a:bodyPr>
            <a:normAutofit fontScale="92500" lnSpcReduction="10000"/>
          </a:bodyPr>
          <a:lstStyle/>
          <a:p>
            <a:r>
              <a:rPr lang="en-US" dirty="0"/>
              <a:t>Large need of simulation: usually simulate each type of event for every data taking year and magnet polarity. </a:t>
            </a:r>
          </a:p>
          <a:p>
            <a:endParaRPr lang="en-US" dirty="0"/>
          </a:p>
          <a:p>
            <a:endParaRPr lang="en-US" dirty="0"/>
          </a:p>
          <a:p>
            <a:endParaRPr lang="en-US" dirty="0"/>
          </a:p>
          <a:p>
            <a:endParaRPr lang="en-US" dirty="0"/>
          </a:p>
          <a:p>
            <a:endParaRPr lang="en-US" dirty="0"/>
          </a:p>
          <a:p>
            <a:endParaRPr lang="en-US" dirty="0"/>
          </a:p>
          <a:p>
            <a:endParaRPr lang="en-US" dirty="0"/>
          </a:p>
          <a:p>
            <a:r>
              <a:rPr lang="en-US" dirty="0"/>
              <a:t>Simulation events are mainly produced on the grid.</a:t>
            </a:r>
          </a:p>
          <a:p>
            <a:r>
              <a:rPr lang="en-US" dirty="0"/>
              <a:t>Use also the time with no beam to simulate events on the trigger computing farm. </a:t>
            </a:r>
          </a:p>
        </p:txBody>
      </p:sp>
      <p:sp>
        <p:nvSpPr>
          <p:cNvPr id="4" name="Espace réservé du numéro de diapositive 3"/>
          <p:cNvSpPr>
            <a:spLocks noGrp="1"/>
          </p:cNvSpPr>
          <p:nvPr>
            <p:ph type="sldNum" sz="quarter" idx="12"/>
          </p:nvPr>
        </p:nvSpPr>
        <p:spPr/>
        <p:txBody>
          <a:bodyPr/>
          <a:lstStyle/>
          <a:p>
            <a:fld id="{76C469FD-F6FD-0649-A221-1E17ECBCC294}" type="slidenum">
              <a:rPr lang="fr-FR" smtClean="0"/>
              <a:t>31</a:t>
            </a:fld>
            <a:endParaRPr lang="fr-FR"/>
          </a:p>
        </p:txBody>
      </p:sp>
      <p:pic>
        <p:nvPicPr>
          <p:cNvPr id="5" name="Image 4"/>
          <p:cNvPicPr>
            <a:picLocks noChangeAspect="1"/>
          </p:cNvPicPr>
          <p:nvPr/>
        </p:nvPicPr>
        <p:blipFill>
          <a:blip r:embed="rId2"/>
          <a:stretch>
            <a:fillRect/>
          </a:stretch>
        </p:blipFill>
        <p:spPr>
          <a:xfrm>
            <a:off x="1172230" y="1850196"/>
            <a:ext cx="6640643" cy="1888959"/>
          </a:xfrm>
          <a:prstGeom prst="rect">
            <a:avLst/>
          </a:prstGeom>
        </p:spPr>
      </p:pic>
    </p:spTree>
    <p:extLst>
      <p:ext uri="{BB962C8B-B14F-4D97-AF65-F5344CB8AC3E}">
        <p14:creationId xmlns:p14="http://schemas.microsoft.com/office/powerpoint/2010/main" val="1545018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Simulation</a:t>
            </a:r>
          </a:p>
        </p:txBody>
      </p:sp>
      <p:sp>
        <p:nvSpPr>
          <p:cNvPr id="3" name="Espace réservé du contenu 2"/>
          <p:cNvSpPr>
            <a:spLocks noGrp="1"/>
          </p:cNvSpPr>
          <p:nvPr>
            <p:ph idx="1"/>
          </p:nvPr>
        </p:nvSpPr>
        <p:spPr>
          <a:xfrm>
            <a:off x="402336" y="3895839"/>
            <a:ext cx="8339328" cy="1111931"/>
          </a:xfrm>
        </p:spPr>
        <p:txBody>
          <a:bodyPr>
            <a:normAutofit fontScale="70000" lnSpcReduction="20000"/>
          </a:bodyPr>
          <a:lstStyle/>
          <a:p>
            <a:r>
              <a:rPr lang="en-US" dirty="0"/>
              <a:t>Example here: profit from a 2 day unforeseen stop of the LHC to produce simulation events and stop production when beams come back</a:t>
            </a:r>
          </a:p>
          <a:p>
            <a:r>
              <a:rPr lang="en-US" dirty="0"/>
              <a:t>There is also a small continuous simulation production running</a:t>
            </a:r>
          </a:p>
          <a:p>
            <a:r>
              <a:rPr lang="en-US" dirty="0"/>
              <a:t>It is not a gadget: when trigger farm is fully available, it doubles the computing capacities for simulation (compared to the grid alone)</a:t>
            </a:r>
          </a:p>
        </p:txBody>
      </p:sp>
      <p:sp>
        <p:nvSpPr>
          <p:cNvPr id="4" name="Espace réservé du numéro de diapositive 3"/>
          <p:cNvSpPr>
            <a:spLocks noGrp="1"/>
          </p:cNvSpPr>
          <p:nvPr>
            <p:ph type="sldNum" sz="quarter" idx="12"/>
          </p:nvPr>
        </p:nvSpPr>
        <p:spPr/>
        <p:txBody>
          <a:bodyPr/>
          <a:lstStyle/>
          <a:p>
            <a:fld id="{76C469FD-F6FD-0649-A221-1E17ECBCC294}" type="slidenum">
              <a:rPr lang="fr-FR" smtClean="0"/>
              <a:t>32</a:t>
            </a:fld>
            <a:endParaRPr lang="fr-FR"/>
          </a:p>
        </p:txBody>
      </p:sp>
      <p:pic>
        <p:nvPicPr>
          <p:cNvPr id="5" name="Image 4"/>
          <p:cNvPicPr>
            <a:picLocks noChangeAspect="1"/>
          </p:cNvPicPr>
          <p:nvPr/>
        </p:nvPicPr>
        <p:blipFill>
          <a:blip r:embed="rId2"/>
          <a:stretch>
            <a:fillRect/>
          </a:stretch>
        </p:blipFill>
        <p:spPr>
          <a:xfrm>
            <a:off x="402336" y="1197864"/>
            <a:ext cx="4591362" cy="2518563"/>
          </a:xfrm>
          <a:prstGeom prst="rect">
            <a:avLst/>
          </a:prstGeom>
        </p:spPr>
      </p:pic>
      <p:sp>
        <p:nvSpPr>
          <p:cNvPr id="6" name="ZoneTexte 5"/>
          <p:cNvSpPr txBox="1"/>
          <p:nvPr/>
        </p:nvSpPr>
        <p:spPr>
          <a:xfrm>
            <a:off x="622092" y="1377276"/>
            <a:ext cx="639086" cy="369332"/>
          </a:xfrm>
          <a:prstGeom prst="rect">
            <a:avLst/>
          </a:prstGeom>
          <a:noFill/>
        </p:spPr>
        <p:txBody>
          <a:bodyPr wrap="none" rtlCol="0">
            <a:spAutoFit/>
          </a:bodyPr>
          <a:lstStyle/>
          <a:p>
            <a:r>
              <a:rPr lang="en-US" dirty="0">
                <a:solidFill>
                  <a:schemeClr val="accent6">
                    <a:lumMod val="75000"/>
                  </a:schemeClr>
                </a:solidFill>
              </a:rPr>
              <a:t>HLT1</a:t>
            </a:r>
          </a:p>
        </p:txBody>
      </p:sp>
      <p:sp>
        <p:nvSpPr>
          <p:cNvPr id="7" name="ZoneTexte 6"/>
          <p:cNvSpPr txBox="1"/>
          <p:nvPr/>
        </p:nvSpPr>
        <p:spPr>
          <a:xfrm>
            <a:off x="1104275" y="1556688"/>
            <a:ext cx="639086" cy="369332"/>
          </a:xfrm>
          <a:prstGeom prst="rect">
            <a:avLst/>
          </a:prstGeom>
          <a:noFill/>
        </p:spPr>
        <p:txBody>
          <a:bodyPr wrap="none" rtlCol="0">
            <a:spAutoFit/>
          </a:bodyPr>
          <a:lstStyle/>
          <a:p>
            <a:r>
              <a:rPr lang="en-US" dirty="0">
                <a:solidFill>
                  <a:schemeClr val="accent1">
                    <a:lumMod val="50000"/>
                  </a:schemeClr>
                </a:solidFill>
              </a:rPr>
              <a:t>HLT2</a:t>
            </a:r>
          </a:p>
        </p:txBody>
      </p:sp>
      <p:sp>
        <p:nvSpPr>
          <p:cNvPr id="8" name="ZoneTexte 7"/>
          <p:cNvSpPr txBox="1"/>
          <p:nvPr/>
        </p:nvSpPr>
        <p:spPr>
          <a:xfrm>
            <a:off x="2369431" y="1626643"/>
            <a:ext cx="1184491" cy="369332"/>
          </a:xfrm>
          <a:prstGeom prst="rect">
            <a:avLst/>
          </a:prstGeom>
          <a:noFill/>
        </p:spPr>
        <p:txBody>
          <a:bodyPr wrap="none" rtlCol="0">
            <a:spAutoFit/>
          </a:bodyPr>
          <a:lstStyle/>
          <a:p>
            <a:r>
              <a:rPr lang="en-US" dirty="0">
                <a:solidFill>
                  <a:srgbClr val="FF0000"/>
                </a:solidFill>
              </a:rPr>
              <a:t>Simulation</a:t>
            </a:r>
          </a:p>
        </p:txBody>
      </p:sp>
      <p:pic>
        <p:nvPicPr>
          <p:cNvPr id="9" name="Image 8"/>
          <p:cNvPicPr>
            <a:picLocks noChangeAspect="1"/>
          </p:cNvPicPr>
          <p:nvPr/>
        </p:nvPicPr>
        <p:blipFill>
          <a:blip r:embed="rId3"/>
          <a:stretch>
            <a:fillRect/>
          </a:stretch>
        </p:blipFill>
        <p:spPr>
          <a:xfrm>
            <a:off x="5521017" y="1377276"/>
            <a:ext cx="3131819" cy="2266559"/>
          </a:xfrm>
          <a:prstGeom prst="rect">
            <a:avLst/>
          </a:prstGeom>
        </p:spPr>
      </p:pic>
    </p:spTree>
    <p:extLst>
      <p:ext uri="{BB962C8B-B14F-4D97-AF65-F5344CB8AC3E}">
        <p14:creationId xmlns:p14="http://schemas.microsoft.com/office/powerpoint/2010/main" val="612214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Shifts</a:t>
            </a:r>
          </a:p>
        </p:txBody>
      </p:sp>
      <p:sp>
        <p:nvSpPr>
          <p:cNvPr id="3" name="Espace réservé du contenu 2"/>
          <p:cNvSpPr>
            <a:spLocks noGrp="1"/>
          </p:cNvSpPr>
          <p:nvPr>
            <p:ph idx="1"/>
          </p:nvPr>
        </p:nvSpPr>
        <p:spPr>
          <a:xfrm>
            <a:off x="402336" y="1298448"/>
            <a:ext cx="6005959" cy="3334275"/>
          </a:xfrm>
        </p:spPr>
        <p:txBody>
          <a:bodyPr>
            <a:normAutofit/>
          </a:bodyPr>
          <a:lstStyle/>
          <a:p>
            <a:r>
              <a:rPr lang="en-US" dirty="0"/>
              <a:t>The last parameter in the </a:t>
            </a:r>
            <a:r>
              <a:rPr lang="en-US" dirty="0" err="1"/>
              <a:t>optimisation</a:t>
            </a:r>
            <a:r>
              <a:rPr lang="en-US" dirty="0"/>
              <a:t> of the data taking is the operation efficiency. It is 97.6% over the </a:t>
            </a:r>
            <a:r>
              <a:rPr lang="en-US" dirty="0" err="1"/>
              <a:t>LHCb</a:t>
            </a:r>
            <a:r>
              <a:rPr lang="en-US" dirty="0"/>
              <a:t> lifetime. </a:t>
            </a:r>
          </a:p>
          <a:p>
            <a:r>
              <a:rPr lang="en-US" dirty="0"/>
              <a:t>Large level of </a:t>
            </a:r>
            <a:r>
              <a:rPr lang="en-US" dirty="0" err="1"/>
              <a:t>automatisation</a:t>
            </a:r>
            <a:r>
              <a:rPr lang="en-US" dirty="0"/>
              <a:t>: two persons on shift:</a:t>
            </a:r>
          </a:p>
          <a:p>
            <a:pPr lvl="1"/>
            <a:r>
              <a:rPr lang="en-US" dirty="0"/>
              <a:t>Shift Leader</a:t>
            </a:r>
          </a:p>
          <a:p>
            <a:pPr lvl="1"/>
            <a:r>
              <a:rPr lang="en-US" dirty="0"/>
              <a:t>Data Manager: essential role, in a </a:t>
            </a:r>
            <a:r>
              <a:rPr lang="en-US" dirty="0" err="1"/>
              <a:t>flavour</a:t>
            </a:r>
            <a:r>
              <a:rPr lang="en-US" dirty="0"/>
              <a:t> physics experiment, data where one detector is not working properly has to be discarded</a:t>
            </a:r>
          </a:p>
          <a:p>
            <a:r>
              <a:rPr lang="en-US" dirty="0"/>
              <a:t>And 12 </a:t>
            </a:r>
            <a:r>
              <a:rPr lang="en-US" dirty="0" err="1"/>
              <a:t>piquets</a:t>
            </a:r>
            <a:r>
              <a:rPr lang="en-US" dirty="0"/>
              <a:t> (detector expert on site for 1 week)</a:t>
            </a:r>
          </a:p>
        </p:txBody>
      </p:sp>
      <p:sp>
        <p:nvSpPr>
          <p:cNvPr id="4" name="Espace réservé du numéro de diapositive 3"/>
          <p:cNvSpPr>
            <a:spLocks noGrp="1"/>
          </p:cNvSpPr>
          <p:nvPr>
            <p:ph type="sldNum" sz="quarter" idx="12"/>
          </p:nvPr>
        </p:nvSpPr>
        <p:spPr/>
        <p:txBody>
          <a:bodyPr/>
          <a:lstStyle/>
          <a:p>
            <a:fld id="{76C469FD-F6FD-0649-A221-1E17ECBCC294}" type="slidenum">
              <a:rPr lang="fr-FR" smtClean="0"/>
              <a:t>33</a:t>
            </a:fld>
            <a:endParaRPr lang="fr-FR"/>
          </a:p>
        </p:txBody>
      </p:sp>
      <p:pic>
        <p:nvPicPr>
          <p:cNvPr id="5" name="Picture 6"/>
          <p:cNvPicPr>
            <a:picLocks noChangeAspect="1"/>
          </p:cNvPicPr>
          <p:nvPr/>
        </p:nvPicPr>
        <p:blipFill>
          <a:blip r:embed="rId2"/>
          <a:stretch>
            <a:fillRect/>
          </a:stretch>
        </p:blipFill>
        <p:spPr>
          <a:xfrm>
            <a:off x="6684264" y="1466876"/>
            <a:ext cx="1998692" cy="2998038"/>
          </a:xfrm>
          <a:prstGeom prst="rect">
            <a:avLst/>
          </a:prstGeom>
        </p:spPr>
      </p:pic>
    </p:spTree>
    <p:extLst>
      <p:ext uri="{BB962C8B-B14F-4D97-AF65-F5344CB8AC3E}">
        <p14:creationId xmlns:p14="http://schemas.microsoft.com/office/powerpoint/2010/main" val="9200109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2336" y="45859"/>
            <a:ext cx="8339328" cy="924020"/>
          </a:xfrm>
        </p:spPr>
        <p:txBody>
          <a:bodyPr/>
          <a:lstStyle/>
          <a:p>
            <a:r>
              <a:rPr lang="en-US" dirty="0"/>
              <a:t>Upgrade</a:t>
            </a:r>
          </a:p>
        </p:txBody>
      </p:sp>
      <p:sp>
        <p:nvSpPr>
          <p:cNvPr id="3" name="Espace réservé du contenu 2"/>
          <p:cNvSpPr>
            <a:spLocks noGrp="1"/>
          </p:cNvSpPr>
          <p:nvPr>
            <p:ph idx="1"/>
          </p:nvPr>
        </p:nvSpPr>
        <p:spPr>
          <a:xfrm>
            <a:off x="402336" y="976298"/>
            <a:ext cx="8339328" cy="3334275"/>
          </a:xfrm>
        </p:spPr>
        <p:txBody>
          <a:bodyPr>
            <a:normAutofit/>
          </a:bodyPr>
          <a:lstStyle/>
          <a:p>
            <a:r>
              <a:rPr lang="en-US" sz="1600" dirty="0"/>
              <a:t>Now that we reached the optimal operation working point, it is time to replace the detector to do better. </a:t>
            </a:r>
          </a:p>
          <a:p>
            <a:r>
              <a:rPr lang="en-US" sz="1600" dirty="0"/>
              <a:t>To increase statistics, the only way now is to increase the instantaneous luminosity per bunch, and reach in total 2x10</a:t>
            </a:r>
            <a:r>
              <a:rPr lang="en-US" sz="1600" baseline="30000" dirty="0"/>
              <a:t>33</a:t>
            </a:r>
            <a:r>
              <a:rPr lang="en-US" sz="1600" dirty="0"/>
              <a:t> cm</a:t>
            </a:r>
            <a:r>
              <a:rPr lang="en-US" sz="1600" baseline="30000" dirty="0"/>
              <a:t>-2</a:t>
            </a:r>
            <a:r>
              <a:rPr lang="en-US" sz="1600" dirty="0"/>
              <a:t>s</a:t>
            </a:r>
            <a:r>
              <a:rPr lang="en-US" sz="1600" baseline="30000" dirty="0"/>
              <a:t>-1</a:t>
            </a:r>
            <a:r>
              <a:rPr lang="en-US" sz="1600" dirty="0"/>
              <a:t> (</a:t>
            </a:r>
            <a:r>
              <a:rPr lang="en-US" sz="1600" dirty="0">
                <a:latin typeface="Symbol" charset="2"/>
                <a:ea typeface="Symbol" charset="2"/>
                <a:cs typeface="Symbol" charset="2"/>
              </a:rPr>
              <a:t>m</a:t>
            </a:r>
            <a:r>
              <a:rPr lang="en-US" sz="1600" dirty="0"/>
              <a:t>=5.5). But the gain in statistics would be lost because of the imprecision of the hardware trigger -&gt; remove hardware trigger</a:t>
            </a:r>
          </a:p>
        </p:txBody>
      </p:sp>
      <p:sp>
        <p:nvSpPr>
          <p:cNvPr id="4" name="Espace réservé du numéro de diapositive 3"/>
          <p:cNvSpPr>
            <a:spLocks noGrp="1"/>
          </p:cNvSpPr>
          <p:nvPr>
            <p:ph type="sldNum" sz="quarter" idx="12"/>
          </p:nvPr>
        </p:nvSpPr>
        <p:spPr/>
        <p:txBody>
          <a:bodyPr/>
          <a:lstStyle/>
          <a:p>
            <a:fld id="{76C469FD-F6FD-0649-A221-1E17ECBCC294}" type="slidenum">
              <a:rPr lang="fr-FR" smtClean="0"/>
              <a:t>34</a:t>
            </a:fld>
            <a:endParaRPr lang="fr-FR"/>
          </a:p>
        </p:txBody>
      </p:sp>
      <p:pic>
        <p:nvPicPr>
          <p:cNvPr id="5" name="Picture 5"/>
          <p:cNvPicPr>
            <a:picLocks noChangeAspect="1"/>
          </p:cNvPicPr>
          <p:nvPr/>
        </p:nvPicPr>
        <p:blipFill>
          <a:blip r:embed="rId2"/>
          <a:stretch>
            <a:fillRect/>
          </a:stretch>
        </p:blipFill>
        <p:spPr>
          <a:xfrm>
            <a:off x="4726868" y="2563653"/>
            <a:ext cx="3457844" cy="2579847"/>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6618" y="2335876"/>
            <a:ext cx="1843548" cy="2807624"/>
          </a:xfrm>
          <a:prstGeom prst="rect">
            <a:avLst/>
          </a:prstGeom>
        </p:spPr>
      </p:pic>
      <p:sp>
        <p:nvSpPr>
          <p:cNvPr id="7" name="Ellipse 6">
            <a:extLst>
              <a:ext uri="{FF2B5EF4-FFF2-40B4-BE49-F238E27FC236}">
                <a16:creationId xmlns:a16="http://schemas.microsoft.com/office/drawing/2014/main" id="{7CCAC32E-8572-44AF-BC9B-6FAE1D872C2B}"/>
              </a:ext>
            </a:extLst>
          </p:cNvPr>
          <p:cNvSpPr/>
          <p:nvPr/>
        </p:nvSpPr>
        <p:spPr>
          <a:xfrm>
            <a:off x="1694000" y="4787039"/>
            <a:ext cx="774392" cy="356461"/>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C060CFAE-BFBC-4ED4-9671-E5B586181672}"/>
              </a:ext>
            </a:extLst>
          </p:cNvPr>
          <p:cNvSpPr/>
          <p:nvPr/>
        </p:nvSpPr>
        <p:spPr>
          <a:xfrm>
            <a:off x="1546618" y="2385422"/>
            <a:ext cx="667404" cy="356461"/>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506335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7CECED-88BB-4570-A6B8-834D27C64FAA}"/>
              </a:ext>
            </a:extLst>
          </p:cNvPr>
          <p:cNvSpPr>
            <a:spLocks noGrp="1"/>
          </p:cNvSpPr>
          <p:nvPr>
            <p:ph type="title"/>
          </p:nvPr>
        </p:nvSpPr>
        <p:spPr/>
        <p:txBody>
          <a:bodyPr/>
          <a:lstStyle/>
          <a:p>
            <a:r>
              <a:rPr lang="fr-FR" dirty="0"/>
              <a:t>Upgrade I detector</a:t>
            </a:r>
          </a:p>
        </p:txBody>
      </p:sp>
      <p:sp>
        <p:nvSpPr>
          <p:cNvPr id="3" name="Espace réservé du contenu 2">
            <a:extLst>
              <a:ext uri="{FF2B5EF4-FFF2-40B4-BE49-F238E27FC236}">
                <a16:creationId xmlns:a16="http://schemas.microsoft.com/office/drawing/2014/main" id="{45B4B7B9-8167-4A62-B281-E8E0CC203597}"/>
              </a:ext>
            </a:extLst>
          </p:cNvPr>
          <p:cNvSpPr>
            <a:spLocks noGrp="1"/>
          </p:cNvSpPr>
          <p:nvPr>
            <p:ph idx="1"/>
          </p:nvPr>
        </p:nvSpPr>
        <p:spPr/>
        <p:txBody>
          <a:bodyPr>
            <a:normAutofit/>
          </a:bodyPr>
          <a:lstStyle/>
          <a:p>
            <a:r>
              <a:rPr lang="en-US" sz="1800" dirty="0"/>
              <a:t>But this implies building new tracking detectors to cope with higher multiplicities</a:t>
            </a:r>
          </a:p>
          <a:p>
            <a:endParaRPr lang="fr-FR" sz="1800" dirty="0"/>
          </a:p>
        </p:txBody>
      </p:sp>
      <p:sp>
        <p:nvSpPr>
          <p:cNvPr id="4" name="Espace réservé du numéro de diapositive 3">
            <a:extLst>
              <a:ext uri="{FF2B5EF4-FFF2-40B4-BE49-F238E27FC236}">
                <a16:creationId xmlns:a16="http://schemas.microsoft.com/office/drawing/2014/main" id="{162B1C59-190B-4D37-8D1F-CBA4091D76D6}"/>
              </a:ext>
            </a:extLst>
          </p:cNvPr>
          <p:cNvSpPr>
            <a:spLocks noGrp="1"/>
          </p:cNvSpPr>
          <p:nvPr>
            <p:ph type="sldNum" sz="quarter" idx="12"/>
          </p:nvPr>
        </p:nvSpPr>
        <p:spPr/>
        <p:txBody>
          <a:bodyPr/>
          <a:lstStyle/>
          <a:p>
            <a:fld id="{76C469FD-F6FD-0649-A221-1E17ECBCC294}" type="slidenum">
              <a:rPr lang="fr-FR" smtClean="0"/>
              <a:t>35</a:t>
            </a:fld>
            <a:endParaRPr lang="fr-FR"/>
          </a:p>
        </p:txBody>
      </p:sp>
      <p:pic>
        <p:nvPicPr>
          <p:cNvPr id="5" name="Image 4">
            <a:extLst>
              <a:ext uri="{FF2B5EF4-FFF2-40B4-BE49-F238E27FC236}">
                <a16:creationId xmlns:a16="http://schemas.microsoft.com/office/drawing/2014/main" id="{999485B7-58FF-43B0-B8EE-5B86E4CFB7E6}"/>
              </a:ext>
            </a:extLst>
          </p:cNvPr>
          <p:cNvPicPr>
            <a:picLocks noChangeAspect="1"/>
          </p:cNvPicPr>
          <p:nvPr/>
        </p:nvPicPr>
        <p:blipFill>
          <a:blip r:embed="rId2"/>
          <a:stretch>
            <a:fillRect/>
          </a:stretch>
        </p:blipFill>
        <p:spPr>
          <a:xfrm>
            <a:off x="1858782" y="1663909"/>
            <a:ext cx="5462375" cy="3479592"/>
          </a:xfrm>
          <a:prstGeom prst="rect">
            <a:avLst/>
          </a:prstGeom>
        </p:spPr>
      </p:pic>
    </p:spTree>
    <p:extLst>
      <p:ext uri="{BB962C8B-B14F-4D97-AF65-F5344CB8AC3E}">
        <p14:creationId xmlns:p14="http://schemas.microsoft.com/office/powerpoint/2010/main" val="2653516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2336" y="41088"/>
            <a:ext cx="8339328" cy="924020"/>
          </a:xfrm>
        </p:spPr>
        <p:txBody>
          <a:bodyPr/>
          <a:lstStyle/>
          <a:p>
            <a:r>
              <a:rPr lang="en-US" dirty="0"/>
              <a:t>Upgrade</a:t>
            </a:r>
          </a:p>
        </p:txBody>
      </p:sp>
      <p:sp>
        <p:nvSpPr>
          <p:cNvPr id="3" name="Espace réservé du contenu 2"/>
          <p:cNvSpPr>
            <a:spLocks noGrp="1"/>
          </p:cNvSpPr>
          <p:nvPr>
            <p:ph idx="1"/>
          </p:nvPr>
        </p:nvSpPr>
        <p:spPr>
          <a:xfrm>
            <a:off x="402336" y="1039092"/>
            <a:ext cx="8339328" cy="3593632"/>
          </a:xfrm>
        </p:spPr>
        <p:txBody>
          <a:bodyPr/>
          <a:lstStyle/>
          <a:p>
            <a:r>
              <a:rPr lang="en-US" dirty="0"/>
              <a:t>And designing new readout Front-End and backends boards.</a:t>
            </a:r>
          </a:p>
          <a:p>
            <a:r>
              <a:rPr lang="en-US" dirty="0"/>
              <a:t>PCIe40 boards made to fulfill this new backend role: 500 in total will be produced. </a:t>
            </a:r>
            <a:r>
              <a:rPr lang="en-US" dirty="0" err="1"/>
              <a:t>Bandwitdh</a:t>
            </a:r>
            <a:r>
              <a:rPr lang="en-US" dirty="0"/>
              <a:t> of 100 Gb/s</a:t>
            </a:r>
          </a:p>
        </p:txBody>
      </p:sp>
      <p:sp>
        <p:nvSpPr>
          <p:cNvPr id="4" name="Espace réservé du numéro de diapositive 3"/>
          <p:cNvSpPr>
            <a:spLocks noGrp="1"/>
          </p:cNvSpPr>
          <p:nvPr>
            <p:ph type="sldNum" sz="quarter" idx="12"/>
          </p:nvPr>
        </p:nvSpPr>
        <p:spPr/>
        <p:txBody>
          <a:bodyPr/>
          <a:lstStyle/>
          <a:p>
            <a:fld id="{76C469FD-F6FD-0649-A221-1E17ECBCC294}" type="slidenum">
              <a:rPr lang="fr-FR" smtClean="0"/>
              <a:t>36</a:t>
            </a:fld>
            <a:endParaRPr lang="fr-FR"/>
          </a:p>
        </p:txBody>
      </p:sp>
      <p:pic>
        <p:nvPicPr>
          <p:cNvPr id="1026" name="Picture 2" descr="https://www.cppm.in2p3.fr/web/en/know-how/engineering/IMG_00334(3)_zoom.jpg">
            <a:extLst>
              <a:ext uri="{FF2B5EF4-FFF2-40B4-BE49-F238E27FC236}">
                <a16:creationId xmlns:a16="http://schemas.microsoft.com/office/drawing/2014/main" id="{0FA825E5-8918-4E34-ABFE-020AAE8D6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9497" y="2122076"/>
            <a:ext cx="4033572" cy="2980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9553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a:t>LHCb</a:t>
            </a:r>
            <a:r>
              <a:rPr lang="en-US" dirty="0"/>
              <a:t> fixed target </a:t>
            </a:r>
            <a:r>
              <a:rPr lang="mr-IN" dirty="0"/>
              <a:t>–</a:t>
            </a:r>
            <a:r>
              <a:rPr lang="en-US" dirty="0"/>
              <a:t> SMOG </a:t>
            </a:r>
          </a:p>
        </p:txBody>
      </p:sp>
      <p:sp>
        <p:nvSpPr>
          <p:cNvPr id="4" name="Espace réservé du numéro de diapositive 3"/>
          <p:cNvSpPr>
            <a:spLocks noGrp="1"/>
          </p:cNvSpPr>
          <p:nvPr>
            <p:ph type="sldNum" sz="quarter" idx="12"/>
          </p:nvPr>
        </p:nvSpPr>
        <p:spPr/>
        <p:txBody>
          <a:bodyPr/>
          <a:lstStyle/>
          <a:p>
            <a:fld id="{76C469FD-F6FD-0649-A221-1E17ECBCC294}" type="slidenum">
              <a:rPr lang="fr-FR" smtClean="0"/>
              <a:t>37</a:t>
            </a:fld>
            <a:endParaRPr lang="fr-FR"/>
          </a:p>
        </p:txBody>
      </p:sp>
      <p:sp>
        <p:nvSpPr>
          <p:cNvPr id="6" name="Espace réservé du contenu 5"/>
          <p:cNvSpPr>
            <a:spLocks noGrp="1"/>
          </p:cNvSpPr>
          <p:nvPr>
            <p:ph idx="1"/>
          </p:nvPr>
        </p:nvSpPr>
        <p:spPr>
          <a:xfrm>
            <a:off x="174567" y="1298448"/>
            <a:ext cx="4846320" cy="3709322"/>
          </a:xfrm>
        </p:spPr>
        <p:txBody>
          <a:bodyPr>
            <a:normAutofit/>
          </a:bodyPr>
          <a:lstStyle/>
          <a:p>
            <a:pPr>
              <a:lnSpc>
                <a:spcPct val="110000"/>
              </a:lnSpc>
            </a:pPr>
            <a:r>
              <a:rPr lang="fr-FR" sz="1600" dirty="0" err="1"/>
              <a:t>Gas</a:t>
            </a:r>
            <a:r>
              <a:rPr lang="fr-FR" sz="1600" dirty="0"/>
              <a:t> </a:t>
            </a:r>
            <a:r>
              <a:rPr lang="fr-FR" sz="1600" dirty="0" err="1"/>
              <a:t>can</a:t>
            </a:r>
            <a:r>
              <a:rPr lang="fr-FR" sz="1600" dirty="0"/>
              <a:t> </a:t>
            </a:r>
            <a:r>
              <a:rPr lang="fr-FR" sz="1600" dirty="0" err="1"/>
              <a:t>be</a:t>
            </a:r>
            <a:r>
              <a:rPr lang="fr-FR" sz="1600" dirty="0"/>
              <a:t> </a:t>
            </a:r>
            <a:r>
              <a:rPr lang="fr-FR" sz="1600" dirty="0" err="1"/>
              <a:t>injected</a:t>
            </a:r>
            <a:r>
              <a:rPr lang="fr-FR" sz="1600" dirty="0"/>
              <a:t> in the interaction </a:t>
            </a:r>
            <a:r>
              <a:rPr lang="fr-FR" sz="1600" dirty="0" err="1"/>
              <a:t>region</a:t>
            </a:r>
            <a:r>
              <a:rPr lang="fr-FR" sz="1600" dirty="0"/>
              <a:t> of </a:t>
            </a:r>
            <a:r>
              <a:rPr lang="fr-FR" sz="1600" dirty="0" err="1"/>
              <a:t>LHCb</a:t>
            </a:r>
            <a:r>
              <a:rPr lang="fr-FR" sz="1600" dirty="0"/>
              <a:t>, in the VELO </a:t>
            </a:r>
            <a:r>
              <a:rPr lang="fr-FR" sz="1600" dirty="0" err="1"/>
              <a:t>vaccuum</a:t>
            </a:r>
            <a:r>
              <a:rPr lang="fr-FR" sz="1600" dirty="0"/>
              <a:t> (</a:t>
            </a:r>
            <a:r>
              <a:rPr lang="fr-FR" sz="1600" i="1" dirty="0" err="1"/>
              <a:t>ie</a:t>
            </a:r>
            <a:r>
              <a:rPr lang="fr-FR" sz="1600" dirty="0"/>
              <a:t> the LHC </a:t>
            </a:r>
            <a:r>
              <a:rPr lang="fr-FR" sz="1600" dirty="0" err="1"/>
              <a:t>vaccuum</a:t>
            </a:r>
            <a:r>
              <a:rPr lang="fr-FR" sz="1600" dirty="0"/>
              <a:t>).</a:t>
            </a:r>
          </a:p>
          <a:p>
            <a:pPr>
              <a:lnSpc>
                <a:spcPct val="110000"/>
              </a:lnSpc>
            </a:pPr>
            <a:r>
              <a:rPr lang="fr-FR" sz="1600" dirty="0" err="1"/>
              <a:t>Initially</a:t>
            </a:r>
            <a:r>
              <a:rPr lang="fr-FR" sz="1600" dirty="0"/>
              <a:t> </a:t>
            </a:r>
            <a:r>
              <a:rPr lang="fr-FR" sz="1600" dirty="0" err="1"/>
              <a:t>this</a:t>
            </a:r>
            <a:r>
              <a:rPr lang="fr-FR" sz="1600" dirty="0"/>
              <a:t> </a:t>
            </a:r>
            <a:r>
              <a:rPr lang="fr-FR" sz="1600" dirty="0" err="1"/>
              <a:t>was</a:t>
            </a:r>
            <a:r>
              <a:rPr lang="fr-FR" sz="1600" dirty="0"/>
              <a:t> </a:t>
            </a:r>
            <a:r>
              <a:rPr lang="fr-FR" sz="1600" dirty="0" err="1"/>
              <a:t>designed</a:t>
            </a:r>
            <a:r>
              <a:rPr lang="fr-FR" sz="1600" dirty="0"/>
              <a:t> to </a:t>
            </a:r>
            <a:r>
              <a:rPr lang="fr-FR" sz="1600" dirty="0" err="1"/>
              <a:t>measure</a:t>
            </a:r>
            <a:r>
              <a:rPr lang="fr-FR" sz="1600" dirty="0"/>
              <a:t> the </a:t>
            </a:r>
            <a:r>
              <a:rPr lang="fr-FR" sz="1600" dirty="0" err="1"/>
              <a:t>luminosity</a:t>
            </a:r>
            <a:r>
              <a:rPr lang="fr-FR" sz="1600" dirty="0"/>
              <a:t> of </a:t>
            </a:r>
            <a:r>
              <a:rPr lang="fr-FR" sz="1600" dirty="0" err="1"/>
              <a:t>LHCb</a:t>
            </a:r>
            <a:r>
              <a:rPr lang="fr-FR" sz="1600" dirty="0"/>
              <a:t>, by </a:t>
            </a:r>
            <a:r>
              <a:rPr lang="fr-FR" sz="1600" dirty="0" err="1"/>
              <a:t>measuring</a:t>
            </a:r>
            <a:r>
              <a:rPr lang="fr-FR" sz="1600" dirty="0"/>
              <a:t> the </a:t>
            </a:r>
            <a:r>
              <a:rPr lang="fr-FR" sz="1600" dirty="0" err="1"/>
              <a:t>beam</a:t>
            </a:r>
            <a:r>
              <a:rPr lang="fr-FR" sz="1600" dirty="0"/>
              <a:t> images </a:t>
            </a:r>
            <a:r>
              <a:rPr lang="fr-FR" sz="1600" dirty="0" err="1"/>
              <a:t>with</a:t>
            </a:r>
            <a:r>
              <a:rPr lang="fr-FR" sz="1600" dirty="0"/>
              <a:t> </a:t>
            </a:r>
            <a:r>
              <a:rPr lang="fr-FR" sz="1600" dirty="0" err="1"/>
              <a:t>beam-gas</a:t>
            </a:r>
            <a:r>
              <a:rPr lang="fr-FR" sz="1600" dirty="0"/>
              <a:t> </a:t>
            </a:r>
            <a:r>
              <a:rPr lang="fr-FR" sz="1600" dirty="0" err="1"/>
              <a:t>vertices</a:t>
            </a:r>
            <a:r>
              <a:rPr lang="fr-FR" sz="1600" dirty="0"/>
              <a:t>: </a:t>
            </a:r>
            <a:r>
              <a:rPr lang="fr-FR" sz="1600" dirty="0" err="1"/>
              <a:t>used</a:t>
            </a:r>
            <a:r>
              <a:rPr lang="fr-FR" sz="1600" dirty="0"/>
              <a:t> </a:t>
            </a:r>
            <a:r>
              <a:rPr lang="fr-FR" sz="1600" dirty="0" err="1"/>
              <a:t>during</a:t>
            </a:r>
            <a:r>
              <a:rPr lang="fr-FR" sz="1600" dirty="0"/>
              <a:t> LHC van der </a:t>
            </a:r>
            <a:r>
              <a:rPr lang="fr-FR" sz="1600" dirty="0" err="1"/>
              <a:t>Meer</a:t>
            </a:r>
            <a:r>
              <a:rPr lang="fr-FR" sz="1600" dirty="0"/>
              <a:t> scan sessions: 1.2% </a:t>
            </a:r>
            <a:r>
              <a:rPr lang="fr-FR" sz="1600" dirty="0" err="1"/>
              <a:t>precision</a:t>
            </a:r>
            <a:r>
              <a:rPr lang="fr-FR" sz="1600" dirty="0"/>
              <a:t> on </a:t>
            </a:r>
            <a:r>
              <a:rPr lang="fr-FR" sz="1600" dirty="0" err="1"/>
              <a:t>integrated</a:t>
            </a:r>
            <a:r>
              <a:rPr lang="fr-FR" sz="1600" dirty="0"/>
              <a:t> </a:t>
            </a:r>
            <a:r>
              <a:rPr lang="fr-FR" sz="1600" dirty="0" err="1"/>
              <a:t>luminosity</a:t>
            </a:r>
            <a:r>
              <a:rPr lang="fr-FR" sz="1600" dirty="0"/>
              <a:t>.</a:t>
            </a:r>
          </a:p>
          <a:p>
            <a:pPr>
              <a:lnSpc>
                <a:spcPct val="110000"/>
              </a:lnSpc>
            </a:pPr>
            <a:r>
              <a:rPr lang="fr-FR" sz="1600" dirty="0" err="1"/>
              <a:t>Other</a:t>
            </a:r>
            <a:r>
              <a:rPr lang="fr-FR" sz="1600" dirty="0"/>
              <a:t> use cases </a:t>
            </a:r>
            <a:r>
              <a:rPr lang="fr-FR" sz="1600" dirty="0" err="1"/>
              <a:t>emerged</a:t>
            </a:r>
            <a:r>
              <a:rPr lang="fr-FR" sz="1600" dirty="0"/>
              <a:t>:</a:t>
            </a:r>
          </a:p>
          <a:p>
            <a:pPr lvl="1">
              <a:lnSpc>
                <a:spcPct val="110000"/>
              </a:lnSpc>
            </a:pPr>
            <a:r>
              <a:rPr lang="fr-FR" sz="1400" dirty="0" err="1"/>
              <a:t>Measure</a:t>
            </a:r>
            <a:r>
              <a:rPr lang="fr-FR" sz="1400" dirty="0"/>
              <a:t> LHC </a:t>
            </a:r>
            <a:r>
              <a:rPr lang="fr-FR" sz="1400" dirty="0" err="1"/>
              <a:t>ghost</a:t>
            </a:r>
            <a:r>
              <a:rPr lang="fr-FR" sz="1400" dirty="0"/>
              <a:t> charge (proportion of </a:t>
            </a:r>
            <a:r>
              <a:rPr lang="fr-FR" sz="1400" dirty="0" err="1"/>
              <a:t>particles</a:t>
            </a:r>
            <a:r>
              <a:rPr lang="fr-FR" sz="1400" dirty="0"/>
              <a:t> </a:t>
            </a:r>
            <a:r>
              <a:rPr lang="fr-FR" sz="1400" dirty="0" err="1"/>
              <a:t>outside</a:t>
            </a:r>
            <a:r>
              <a:rPr lang="fr-FR" sz="1400" dirty="0"/>
              <a:t> the </a:t>
            </a:r>
            <a:r>
              <a:rPr lang="fr-FR" sz="1400" dirty="0" err="1"/>
              <a:t>colliding</a:t>
            </a:r>
            <a:r>
              <a:rPr lang="fr-FR" sz="1400" dirty="0"/>
              <a:t> </a:t>
            </a:r>
            <a:r>
              <a:rPr lang="fr-FR" sz="1400" dirty="0" err="1"/>
              <a:t>buckets</a:t>
            </a:r>
            <a:r>
              <a:rPr lang="fr-FR" sz="1400" dirty="0"/>
              <a:t>) for the ALICE, ATLAS and CMS </a:t>
            </a:r>
            <a:r>
              <a:rPr lang="fr-FR" sz="1400" dirty="0" err="1"/>
              <a:t>luminosity</a:t>
            </a:r>
            <a:r>
              <a:rPr lang="fr-FR" sz="1400" dirty="0"/>
              <a:t>.</a:t>
            </a:r>
          </a:p>
          <a:p>
            <a:pPr lvl="1">
              <a:lnSpc>
                <a:spcPct val="110000"/>
              </a:lnSpc>
            </a:pPr>
            <a:r>
              <a:rPr lang="fr-FR" sz="1400" dirty="0" err="1"/>
              <a:t>Fixed</a:t>
            </a:r>
            <a:r>
              <a:rPr lang="fr-FR" sz="1400" dirty="0"/>
              <a:t> </a:t>
            </a:r>
            <a:r>
              <a:rPr lang="fr-FR" sz="1400" dirty="0" err="1"/>
              <a:t>target</a:t>
            </a:r>
            <a:r>
              <a:rPr lang="fr-FR" sz="1400" dirty="0"/>
              <a:t> </a:t>
            </a:r>
            <a:r>
              <a:rPr lang="fr-FR" sz="1400" dirty="0" err="1"/>
              <a:t>physics</a:t>
            </a:r>
            <a:r>
              <a:rPr lang="fr-FR" sz="1400" dirty="0"/>
              <a:t> </a:t>
            </a:r>
            <a:r>
              <a:rPr lang="fr-FR" sz="1400" dirty="0" err="1"/>
              <a:t>interesting</a:t>
            </a:r>
            <a:r>
              <a:rPr lang="fr-FR" sz="1400" dirty="0"/>
              <a:t> at the LHC </a:t>
            </a:r>
            <a:r>
              <a:rPr lang="fr-FR" sz="1400" dirty="0">
                <a:solidFill>
                  <a:srgbClr val="C00000"/>
                </a:solidFill>
              </a:rPr>
              <a:t>[S. Brodsky, F. Fleuret, C. </a:t>
            </a:r>
            <a:r>
              <a:rPr lang="fr-FR" sz="1400" dirty="0" err="1">
                <a:solidFill>
                  <a:srgbClr val="C00000"/>
                </a:solidFill>
              </a:rPr>
              <a:t>Hadjidakis</a:t>
            </a:r>
            <a:r>
              <a:rPr lang="fr-FR" sz="1400" dirty="0">
                <a:solidFill>
                  <a:srgbClr val="C00000"/>
                </a:solidFill>
              </a:rPr>
              <a:t>, J.P. </a:t>
            </a:r>
            <a:r>
              <a:rPr lang="fr-FR" sz="1400" dirty="0" err="1">
                <a:solidFill>
                  <a:srgbClr val="C00000"/>
                </a:solidFill>
              </a:rPr>
              <a:t>Lansberg</a:t>
            </a:r>
            <a:r>
              <a:rPr lang="fr-FR" sz="1400" dirty="0">
                <a:solidFill>
                  <a:srgbClr val="C00000"/>
                </a:solidFill>
              </a:rPr>
              <a:t>, Phys. </a:t>
            </a:r>
            <a:r>
              <a:rPr lang="fr-FR" sz="1400" dirty="0" err="1">
                <a:solidFill>
                  <a:srgbClr val="C00000"/>
                </a:solidFill>
              </a:rPr>
              <a:t>Rep</a:t>
            </a:r>
            <a:r>
              <a:rPr lang="fr-FR" sz="1400" dirty="0">
                <a:solidFill>
                  <a:srgbClr val="C00000"/>
                </a:solidFill>
              </a:rPr>
              <a:t>. 522 (2013) 239]</a:t>
            </a:r>
            <a:r>
              <a:rPr lang="fr-FR" sz="1400" dirty="0"/>
              <a:t>. </a:t>
            </a:r>
          </a:p>
          <a:p>
            <a:endParaRPr lang="en-US" dirty="0"/>
          </a:p>
        </p:txBody>
      </p:sp>
      <p:pic>
        <p:nvPicPr>
          <p:cNvPr id="7" name="Picture 4" descr="panoramix_solid_3563_6.pdf"/>
          <p:cNvPicPr>
            <a:picLocks noChangeAspect="1"/>
          </p:cNvPicPr>
          <p:nvPr/>
        </p:nvPicPr>
        <p:blipFill>
          <a:blip r:embed="rId2">
            <a:extLst>
              <a:ext uri="{28A0092B-C50C-407E-A947-70E740481C1C}">
                <a14:useLocalDpi xmlns:a14="http://schemas.microsoft.com/office/drawing/2010/main" val="0"/>
              </a:ext>
            </a:extLst>
          </a:blip>
          <a:srcRect l="1144" r="1523" b="2432"/>
          <a:stretch>
            <a:fillRect/>
          </a:stretch>
        </p:blipFill>
        <p:spPr bwMode="auto">
          <a:xfrm>
            <a:off x="5090324" y="3348760"/>
            <a:ext cx="2889893" cy="1700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descr="\\cern.ch\dfs\Users\m\massi\Documents\My Pictures\DSC03113.jpg"/>
          <p:cNvPicPr>
            <a:picLocks noChangeAspect="1" noChangeArrowheads="1"/>
          </p:cNvPicPr>
          <p:nvPr/>
        </p:nvPicPr>
        <p:blipFill>
          <a:blip r:embed="rId3">
            <a:extLst>
              <a:ext uri="{28A0092B-C50C-407E-A947-70E740481C1C}">
                <a14:useLocalDpi xmlns:a14="http://schemas.microsoft.com/office/drawing/2010/main" val="0"/>
              </a:ext>
            </a:extLst>
          </a:blip>
          <a:srcRect t="16373"/>
          <a:stretch>
            <a:fillRect/>
          </a:stretch>
        </p:blipFill>
        <p:spPr bwMode="auto">
          <a:xfrm>
            <a:off x="6727973" y="480006"/>
            <a:ext cx="2225161" cy="1395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ttp://lhcb-public.web.cern.ch/lhcb-public/en/LHCb-outreach/multimedia/LHCbDetectorpnglight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0959" y="2024093"/>
            <a:ext cx="2190056" cy="1175898"/>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necteur droit avec flèche 9"/>
          <p:cNvCxnSpPr/>
          <p:nvPr/>
        </p:nvCxnSpPr>
        <p:spPr>
          <a:xfrm flipH="1">
            <a:off x="6276109" y="1314842"/>
            <a:ext cx="1340427" cy="12151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01107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a:t>LHCb</a:t>
            </a:r>
            <a:r>
              <a:rPr lang="en-US" dirty="0"/>
              <a:t> fixed target operation</a:t>
            </a:r>
          </a:p>
        </p:txBody>
      </p:sp>
      <p:sp>
        <p:nvSpPr>
          <p:cNvPr id="3" name="Espace réservé du contenu 2"/>
          <p:cNvSpPr>
            <a:spLocks noGrp="1"/>
          </p:cNvSpPr>
          <p:nvPr>
            <p:ph idx="1"/>
          </p:nvPr>
        </p:nvSpPr>
        <p:spPr>
          <a:xfrm>
            <a:off x="402336" y="3522570"/>
            <a:ext cx="8339328" cy="1620930"/>
          </a:xfrm>
        </p:spPr>
        <p:txBody>
          <a:bodyPr>
            <a:noAutofit/>
          </a:bodyPr>
          <a:lstStyle/>
          <a:p>
            <a:r>
              <a:rPr lang="en-US" sz="1600" dirty="0"/>
              <a:t>During Run II, the possibility to operate in parallel </a:t>
            </a:r>
            <a:r>
              <a:rPr lang="en-US" sz="1600" dirty="0" err="1"/>
              <a:t>LHCb</a:t>
            </a:r>
            <a:r>
              <a:rPr lang="en-US" sz="1600" dirty="0"/>
              <a:t> in fixed target mode and in collision mode was established. </a:t>
            </a:r>
          </a:p>
          <a:p>
            <a:r>
              <a:rPr lang="en-US" sz="1600" dirty="0"/>
              <a:t> This proves more generally that fixed target experiments can be run without interfering with the normal LHC running. This opens possibilities for dedicated experiments, ideally with larger statistics than what is possible now. For example, measurement of charm or </a:t>
            </a:r>
            <a:r>
              <a:rPr lang="en-US" sz="1600" dirty="0">
                <a:latin typeface="Symbol" charset="2"/>
                <a:ea typeface="Symbol" charset="2"/>
                <a:cs typeface="Symbol" charset="2"/>
              </a:rPr>
              <a:t>t</a:t>
            </a:r>
            <a:r>
              <a:rPr lang="en-US" sz="1600" dirty="0"/>
              <a:t> MDM.</a:t>
            </a:r>
          </a:p>
          <a:p>
            <a:endParaRPr lang="en-US" sz="1600" dirty="0"/>
          </a:p>
        </p:txBody>
      </p:sp>
      <p:sp>
        <p:nvSpPr>
          <p:cNvPr id="4" name="Espace réservé du numéro de diapositive 3"/>
          <p:cNvSpPr>
            <a:spLocks noGrp="1"/>
          </p:cNvSpPr>
          <p:nvPr>
            <p:ph type="sldNum" sz="quarter" idx="12"/>
          </p:nvPr>
        </p:nvSpPr>
        <p:spPr/>
        <p:txBody>
          <a:bodyPr/>
          <a:lstStyle/>
          <a:p>
            <a:fld id="{76C469FD-F6FD-0649-A221-1E17ECBCC294}" type="slidenum">
              <a:rPr lang="fr-FR" smtClean="0"/>
              <a:t>38</a:t>
            </a:fld>
            <a:endParaRPr lang="fr-FR"/>
          </a:p>
        </p:txBody>
      </p:sp>
      <p:pic>
        <p:nvPicPr>
          <p:cNvPr id="5" name="Image 4"/>
          <p:cNvPicPr>
            <a:picLocks noChangeAspect="1"/>
          </p:cNvPicPr>
          <p:nvPr/>
        </p:nvPicPr>
        <p:blipFill rotWithShape="1">
          <a:blip r:embed="rId2"/>
          <a:srcRect t="9038"/>
          <a:stretch/>
        </p:blipFill>
        <p:spPr>
          <a:xfrm>
            <a:off x="402336" y="1197864"/>
            <a:ext cx="3795205" cy="2118194"/>
          </a:xfrm>
          <a:prstGeom prst="rect">
            <a:avLst/>
          </a:prstGeom>
        </p:spPr>
      </p:pic>
      <p:pic>
        <p:nvPicPr>
          <p:cNvPr id="6" name="Image 5"/>
          <p:cNvPicPr>
            <a:picLocks noChangeAspect="1"/>
          </p:cNvPicPr>
          <p:nvPr/>
        </p:nvPicPr>
        <p:blipFill>
          <a:blip r:embed="rId3"/>
          <a:stretch>
            <a:fillRect/>
          </a:stretch>
        </p:blipFill>
        <p:spPr>
          <a:xfrm>
            <a:off x="5135801" y="1295419"/>
            <a:ext cx="3096926" cy="2227151"/>
          </a:xfrm>
          <a:prstGeom prst="rect">
            <a:avLst/>
          </a:prstGeom>
        </p:spPr>
      </p:pic>
    </p:spTree>
    <p:extLst>
      <p:ext uri="{BB962C8B-B14F-4D97-AF65-F5344CB8AC3E}">
        <p14:creationId xmlns:p14="http://schemas.microsoft.com/office/powerpoint/2010/main" val="15709134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Conclusions</a:t>
            </a:r>
          </a:p>
        </p:txBody>
      </p:sp>
      <p:sp>
        <p:nvSpPr>
          <p:cNvPr id="3" name="Espace réservé du contenu 2"/>
          <p:cNvSpPr>
            <a:spLocks noGrp="1"/>
          </p:cNvSpPr>
          <p:nvPr>
            <p:ph idx="1"/>
          </p:nvPr>
        </p:nvSpPr>
        <p:spPr/>
        <p:txBody>
          <a:bodyPr/>
          <a:lstStyle/>
          <a:p>
            <a:r>
              <a:rPr lang="en-US" dirty="0" err="1"/>
              <a:t>LHCb</a:t>
            </a:r>
            <a:r>
              <a:rPr lang="en-US" dirty="0"/>
              <a:t> TDR stated:</a:t>
            </a:r>
          </a:p>
          <a:p>
            <a:endParaRPr lang="en-US" dirty="0"/>
          </a:p>
          <a:p>
            <a:endParaRPr lang="en-US" dirty="0"/>
          </a:p>
          <a:p>
            <a:endParaRPr lang="en-US" dirty="0"/>
          </a:p>
          <a:p>
            <a:r>
              <a:rPr lang="en-US" dirty="0"/>
              <a:t>A lot of creativity and innovations were needed to achieve the goals set, which will benefit to the </a:t>
            </a:r>
            <a:r>
              <a:rPr lang="en-US" dirty="0" err="1"/>
              <a:t>LHCb</a:t>
            </a:r>
            <a:r>
              <a:rPr lang="en-US" dirty="0"/>
              <a:t> upgrades and other experiments</a:t>
            </a:r>
          </a:p>
          <a:p>
            <a:r>
              <a:rPr lang="en-US" dirty="0"/>
              <a:t>A large part of the success is due to the LHC which also surpassed all predictions. </a:t>
            </a:r>
          </a:p>
          <a:p>
            <a:r>
              <a:rPr lang="en-US" dirty="0"/>
              <a:t>This is not by chance:</a:t>
            </a:r>
          </a:p>
        </p:txBody>
      </p:sp>
      <p:sp>
        <p:nvSpPr>
          <p:cNvPr id="4" name="Espace réservé du numéro de diapositive 3"/>
          <p:cNvSpPr>
            <a:spLocks noGrp="1"/>
          </p:cNvSpPr>
          <p:nvPr>
            <p:ph type="sldNum" sz="quarter" idx="12"/>
          </p:nvPr>
        </p:nvSpPr>
        <p:spPr/>
        <p:txBody>
          <a:bodyPr/>
          <a:lstStyle/>
          <a:p>
            <a:fld id="{76C469FD-F6FD-0649-A221-1E17ECBCC294}" type="slidenum">
              <a:rPr lang="fr-FR" smtClean="0"/>
              <a:t>39</a:t>
            </a:fld>
            <a:endParaRPr lang="fr-FR"/>
          </a:p>
        </p:txBody>
      </p:sp>
      <p:pic>
        <p:nvPicPr>
          <p:cNvPr id="6" name="Image 5"/>
          <p:cNvPicPr>
            <a:picLocks noChangeAspect="1"/>
          </p:cNvPicPr>
          <p:nvPr/>
        </p:nvPicPr>
        <p:blipFill>
          <a:blip r:embed="rId2"/>
          <a:stretch>
            <a:fillRect/>
          </a:stretch>
        </p:blipFill>
        <p:spPr>
          <a:xfrm>
            <a:off x="2826327" y="1358891"/>
            <a:ext cx="3793721" cy="1339511"/>
          </a:xfrm>
          <a:prstGeom prst="rect">
            <a:avLst/>
          </a:prstGeom>
          <a:ln>
            <a:solidFill>
              <a:schemeClr val="accent1"/>
            </a:solidFill>
          </a:ln>
        </p:spPr>
      </p:pic>
      <p:sp>
        <p:nvSpPr>
          <p:cNvPr id="5" name="Ellipse 4">
            <a:extLst>
              <a:ext uri="{FF2B5EF4-FFF2-40B4-BE49-F238E27FC236}">
                <a16:creationId xmlns:a16="http://schemas.microsoft.com/office/drawing/2014/main" id="{62823686-8D63-4952-A651-C416ECE99F6E}"/>
              </a:ext>
            </a:extLst>
          </p:cNvPr>
          <p:cNvSpPr/>
          <p:nvPr/>
        </p:nvSpPr>
        <p:spPr>
          <a:xfrm>
            <a:off x="4572000" y="2153222"/>
            <a:ext cx="1446551" cy="40567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51324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D42DAA-E52D-476C-A9C3-360B45D905E8}"/>
              </a:ext>
            </a:extLst>
          </p:cNvPr>
          <p:cNvSpPr>
            <a:spLocks noGrp="1"/>
          </p:cNvSpPr>
          <p:nvPr>
            <p:ph type="title"/>
          </p:nvPr>
        </p:nvSpPr>
        <p:spPr/>
        <p:txBody>
          <a:bodyPr/>
          <a:lstStyle/>
          <a:p>
            <a:r>
              <a:rPr lang="fr-FR" dirty="0" err="1"/>
              <a:t>LHCb</a:t>
            </a:r>
            <a:r>
              <a:rPr lang="fr-FR" dirty="0"/>
              <a:t> Data </a:t>
            </a:r>
            <a:r>
              <a:rPr lang="fr-FR" dirty="0" err="1"/>
              <a:t>taking</a:t>
            </a:r>
            <a:endParaRPr lang="fr-FR" dirty="0"/>
          </a:p>
        </p:txBody>
      </p:sp>
      <p:sp>
        <p:nvSpPr>
          <p:cNvPr id="4" name="Espace réservé du numéro de diapositive 3">
            <a:extLst>
              <a:ext uri="{FF2B5EF4-FFF2-40B4-BE49-F238E27FC236}">
                <a16:creationId xmlns:a16="http://schemas.microsoft.com/office/drawing/2014/main" id="{C57F964D-E960-4531-BCE6-C5AE4BCD8385}"/>
              </a:ext>
            </a:extLst>
          </p:cNvPr>
          <p:cNvSpPr>
            <a:spLocks noGrp="1"/>
          </p:cNvSpPr>
          <p:nvPr>
            <p:ph type="sldNum" sz="quarter" idx="12"/>
          </p:nvPr>
        </p:nvSpPr>
        <p:spPr/>
        <p:txBody>
          <a:bodyPr/>
          <a:lstStyle/>
          <a:p>
            <a:fld id="{76C469FD-F6FD-0649-A221-1E17ECBCC294}" type="slidenum">
              <a:rPr lang="fr-FR" smtClean="0"/>
              <a:t>4</a:t>
            </a:fld>
            <a:endParaRPr lang="fr-FR"/>
          </a:p>
        </p:txBody>
      </p:sp>
      <p:pic>
        <p:nvPicPr>
          <p:cNvPr id="5" name="Image 4">
            <a:extLst>
              <a:ext uri="{FF2B5EF4-FFF2-40B4-BE49-F238E27FC236}">
                <a16:creationId xmlns:a16="http://schemas.microsoft.com/office/drawing/2014/main" id="{0C8D46EA-B5BA-4BB9-8D2E-0D7DFEA2793F}"/>
              </a:ext>
            </a:extLst>
          </p:cNvPr>
          <p:cNvPicPr>
            <a:picLocks noChangeAspect="1"/>
          </p:cNvPicPr>
          <p:nvPr/>
        </p:nvPicPr>
        <p:blipFill>
          <a:blip r:embed="rId2"/>
          <a:stretch>
            <a:fillRect/>
          </a:stretch>
        </p:blipFill>
        <p:spPr>
          <a:xfrm>
            <a:off x="1657350" y="1125240"/>
            <a:ext cx="6090557" cy="3842541"/>
          </a:xfrm>
          <a:prstGeom prst="rect">
            <a:avLst/>
          </a:prstGeom>
        </p:spPr>
      </p:pic>
      <p:sp>
        <p:nvSpPr>
          <p:cNvPr id="6" name="ZoneTexte 5">
            <a:extLst>
              <a:ext uri="{FF2B5EF4-FFF2-40B4-BE49-F238E27FC236}">
                <a16:creationId xmlns:a16="http://schemas.microsoft.com/office/drawing/2014/main" id="{50E6998E-8D1B-4336-8664-CD926FA53A0E}"/>
              </a:ext>
            </a:extLst>
          </p:cNvPr>
          <p:cNvSpPr txBox="1"/>
          <p:nvPr/>
        </p:nvSpPr>
        <p:spPr>
          <a:xfrm>
            <a:off x="2990968" y="4850540"/>
            <a:ext cx="723275" cy="369332"/>
          </a:xfrm>
          <a:prstGeom prst="rect">
            <a:avLst/>
          </a:prstGeom>
          <a:noFill/>
        </p:spPr>
        <p:txBody>
          <a:bodyPr wrap="none" rtlCol="0">
            <a:spAutoFit/>
          </a:bodyPr>
          <a:lstStyle/>
          <a:p>
            <a:r>
              <a:rPr lang="fr-FR" dirty="0"/>
              <a:t>Run 1</a:t>
            </a:r>
          </a:p>
        </p:txBody>
      </p:sp>
      <p:sp>
        <p:nvSpPr>
          <p:cNvPr id="7" name="ZoneTexte 6">
            <a:extLst>
              <a:ext uri="{FF2B5EF4-FFF2-40B4-BE49-F238E27FC236}">
                <a16:creationId xmlns:a16="http://schemas.microsoft.com/office/drawing/2014/main" id="{9256FAB9-301E-4805-AA3A-D8A5895524CC}"/>
              </a:ext>
            </a:extLst>
          </p:cNvPr>
          <p:cNvSpPr txBox="1"/>
          <p:nvPr/>
        </p:nvSpPr>
        <p:spPr>
          <a:xfrm>
            <a:off x="5679314" y="4834326"/>
            <a:ext cx="723275" cy="369332"/>
          </a:xfrm>
          <a:prstGeom prst="rect">
            <a:avLst/>
          </a:prstGeom>
          <a:noFill/>
        </p:spPr>
        <p:txBody>
          <a:bodyPr wrap="none" rtlCol="0">
            <a:spAutoFit/>
          </a:bodyPr>
          <a:lstStyle/>
          <a:p>
            <a:r>
              <a:rPr lang="fr-FR" dirty="0"/>
              <a:t>Run 2</a:t>
            </a:r>
          </a:p>
        </p:txBody>
      </p:sp>
      <p:cxnSp>
        <p:nvCxnSpPr>
          <p:cNvPr id="9" name="Connecteur droit avec flèche 8">
            <a:extLst>
              <a:ext uri="{FF2B5EF4-FFF2-40B4-BE49-F238E27FC236}">
                <a16:creationId xmlns:a16="http://schemas.microsoft.com/office/drawing/2014/main" id="{93A4A483-4A2F-44D8-9178-C00495210677}"/>
              </a:ext>
            </a:extLst>
          </p:cNvPr>
          <p:cNvCxnSpPr>
            <a:cxnSpLocks/>
          </p:cNvCxnSpPr>
          <p:nvPr/>
        </p:nvCxnSpPr>
        <p:spPr>
          <a:xfrm>
            <a:off x="2469264" y="4849531"/>
            <a:ext cx="1449593" cy="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0" name="Connecteur droit avec flèche 9">
            <a:extLst>
              <a:ext uri="{FF2B5EF4-FFF2-40B4-BE49-F238E27FC236}">
                <a16:creationId xmlns:a16="http://schemas.microsoft.com/office/drawing/2014/main" id="{BCB78C2A-746D-4410-8A9B-7A3DF18FE35D}"/>
              </a:ext>
            </a:extLst>
          </p:cNvPr>
          <p:cNvCxnSpPr>
            <a:cxnSpLocks/>
          </p:cNvCxnSpPr>
          <p:nvPr/>
        </p:nvCxnSpPr>
        <p:spPr>
          <a:xfrm flipV="1">
            <a:off x="5166342" y="4846287"/>
            <a:ext cx="1809263" cy="1"/>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12" name="ZoneTexte 11">
            <a:extLst>
              <a:ext uri="{FF2B5EF4-FFF2-40B4-BE49-F238E27FC236}">
                <a16:creationId xmlns:a16="http://schemas.microsoft.com/office/drawing/2014/main" id="{A41AEF31-ECC1-45DC-A6C2-7DA7133E7AD4}"/>
              </a:ext>
            </a:extLst>
          </p:cNvPr>
          <p:cNvSpPr txBox="1"/>
          <p:nvPr/>
        </p:nvSpPr>
        <p:spPr>
          <a:xfrm>
            <a:off x="2868705" y="3724934"/>
            <a:ext cx="693138" cy="369332"/>
          </a:xfrm>
          <a:prstGeom prst="rect">
            <a:avLst/>
          </a:prstGeom>
          <a:noFill/>
        </p:spPr>
        <p:txBody>
          <a:bodyPr wrap="none" rtlCol="0">
            <a:spAutoFit/>
          </a:bodyPr>
          <a:lstStyle/>
          <a:p>
            <a:r>
              <a:rPr lang="fr-FR" dirty="0"/>
              <a:t>7 </a:t>
            </a:r>
            <a:r>
              <a:rPr lang="fr-FR" dirty="0" err="1"/>
              <a:t>TeV</a:t>
            </a:r>
            <a:endParaRPr lang="fr-FR" dirty="0"/>
          </a:p>
        </p:txBody>
      </p:sp>
      <p:sp>
        <p:nvSpPr>
          <p:cNvPr id="13" name="ZoneTexte 12">
            <a:extLst>
              <a:ext uri="{FF2B5EF4-FFF2-40B4-BE49-F238E27FC236}">
                <a16:creationId xmlns:a16="http://schemas.microsoft.com/office/drawing/2014/main" id="{1F505F19-B9C4-4BEB-9E74-94AE10DE6FAF}"/>
              </a:ext>
            </a:extLst>
          </p:cNvPr>
          <p:cNvSpPr txBox="1"/>
          <p:nvPr/>
        </p:nvSpPr>
        <p:spPr>
          <a:xfrm>
            <a:off x="3714243" y="3724934"/>
            <a:ext cx="693138" cy="369332"/>
          </a:xfrm>
          <a:prstGeom prst="rect">
            <a:avLst/>
          </a:prstGeom>
          <a:noFill/>
        </p:spPr>
        <p:txBody>
          <a:bodyPr wrap="none" rtlCol="0">
            <a:spAutoFit/>
          </a:bodyPr>
          <a:lstStyle/>
          <a:p>
            <a:r>
              <a:rPr lang="fr-FR" dirty="0"/>
              <a:t>8 </a:t>
            </a:r>
            <a:r>
              <a:rPr lang="fr-FR" dirty="0" err="1"/>
              <a:t>TeV</a:t>
            </a:r>
            <a:endParaRPr lang="fr-FR" dirty="0"/>
          </a:p>
        </p:txBody>
      </p:sp>
      <p:sp>
        <p:nvSpPr>
          <p:cNvPr id="14" name="ZoneTexte 13">
            <a:extLst>
              <a:ext uri="{FF2B5EF4-FFF2-40B4-BE49-F238E27FC236}">
                <a16:creationId xmlns:a16="http://schemas.microsoft.com/office/drawing/2014/main" id="{72692D8B-D6F3-407D-8584-11E123524D66}"/>
              </a:ext>
            </a:extLst>
          </p:cNvPr>
          <p:cNvSpPr txBox="1"/>
          <p:nvPr/>
        </p:nvSpPr>
        <p:spPr>
          <a:xfrm>
            <a:off x="5529843" y="3294134"/>
            <a:ext cx="810158" cy="369332"/>
          </a:xfrm>
          <a:prstGeom prst="rect">
            <a:avLst/>
          </a:prstGeom>
          <a:noFill/>
        </p:spPr>
        <p:txBody>
          <a:bodyPr wrap="none" rtlCol="0">
            <a:spAutoFit/>
          </a:bodyPr>
          <a:lstStyle/>
          <a:p>
            <a:r>
              <a:rPr lang="fr-FR" dirty="0"/>
              <a:t>13 </a:t>
            </a:r>
            <a:r>
              <a:rPr lang="fr-FR" dirty="0" err="1"/>
              <a:t>TeV</a:t>
            </a:r>
            <a:endParaRPr lang="fr-FR" dirty="0"/>
          </a:p>
        </p:txBody>
      </p:sp>
    </p:spTree>
    <p:extLst>
      <p:ext uri="{BB962C8B-B14F-4D97-AF65-F5344CB8AC3E}">
        <p14:creationId xmlns:p14="http://schemas.microsoft.com/office/powerpoint/2010/main" val="13117683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6C469FD-F6FD-0649-A221-1E17ECBCC294}" type="slidenum">
              <a:rPr lang="fr-FR" smtClean="0"/>
              <a:t>40</a:t>
            </a:fld>
            <a:endParaRPr lang="fr-FR"/>
          </a:p>
        </p:txBody>
      </p:sp>
      <p:pic>
        <p:nvPicPr>
          <p:cNvPr id="5" name="Image 4"/>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1281499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671A5E-4C47-4BAE-8795-30B3C9D4D5B8}"/>
              </a:ext>
            </a:extLst>
          </p:cNvPr>
          <p:cNvSpPr>
            <a:spLocks noGrp="1"/>
          </p:cNvSpPr>
          <p:nvPr>
            <p:ph type="title"/>
          </p:nvPr>
        </p:nvSpPr>
        <p:spPr/>
        <p:txBody>
          <a:bodyPr/>
          <a:lstStyle/>
          <a:p>
            <a:r>
              <a:rPr lang="fr-FR" dirty="0" err="1"/>
              <a:t>LHCb</a:t>
            </a:r>
            <a:r>
              <a:rPr lang="fr-FR" dirty="0"/>
              <a:t> </a:t>
            </a:r>
            <a:r>
              <a:rPr lang="fr-FR" dirty="0" err="1"/>
              <a:t>Physics</a:t>
            </a:r>
            <a:r>
              <a:rPr lang="fr-FR" dirty="0"/>
              <a:t> Program</a:t>
            </a:r>
          </a:p>
        </p:txBody>
      </p:sp>
      <p:sp>
        <p:nvSpPr>
          <p:cNvPr id="3" name="Espace réservé du contenu 2">
            <a:extLst>
              <a:ext uri="{FF2B5EF4-FFF2-40B4-BE49-F238E27FC236}">
                <a16:creationId xmlns:a16="http://schemas.microsoft.com/office/drawing/2014/main" id="{3989AECA-3903-49CF-9391-21C35E9EE372}"/>
              </a:ext>
            </a:extLst>
          </p:cNvPr>
          <p:cNvSpPr>
            <a:spLocks noGrp="1"/>
          </p:cNvSpPr>
          <p:nvPr>
            <p:ph idx="1"/>
          </p:nvPr>
        </p:nvSpPr>
        <p:spPr/>
        <p:txBody>
          <a:bodyPr/>
          <a:lstStyle/>
          <a:p>
            <a:r>
              <a:rPr lang="fr-FR" dirty="0" err="1"/>
              <a:t>Study</a:t>
            </a:r>
            <a:r>
              <a:rPr lang="fr-FR" dirty="0"/>
              <a:t> of rare </a:t>
            </a:r>
            <a:r>
              <a:rPr lang="fr-FR" dirty="0" err="1"/>
              <a:t>decays</a:t>
            </a:r>
            <a:r>
              <a:rPr lang="fr-FR" dirty="0"/>
              <a:t> of beauty and </a:t>
            </a:r>
            <a:r>
              <a:rPr lang="fr-FR" dirty="0" err="1"/>
              <a:t>charm</a:t>
            </a:r>
            <a:r>
              <a:rPr lang="fr-FR" dirty="0"/>
              <a:t> hadrons:</a:t>
            </a:r>
          </a:p>
          <a:p>
            <a:pPr lvl="1"/>
            <a:r>
              <a:rPr lang="fr-FR" dirty="0" err="1"/>
              <a:t>Search</a:t>
            </a:r>
            <a:r>
              <a:rPr lang="fr-FR" dirty="0"/>
              <a:t> for New </a:t>
            </a:r>
            <a:r>
              <a:rPr lang="fr-FR" dirty="0" err="1"/>
              <a:t>Physics</a:t>
            </a:r>
            <a:endParaRPr lang="fr-FR" dirty="0"/>
          </a:p>
          <a:p>
            <a:pPr lvl="1"/>
            <a:r>
              <a:rPr lang="fr-FR" dirty="0" err="1"/>
              <a:t>Require</a:t>
            </a:r>
            <a:r>
              <a:rPr lang="fr-FR" dirty="0"/>
              <a:t> a lot of </a:t>
            </a:r>
            <a:r>
              <a:rPr lang="fr-FR" dirty="0" err="1"/>
              <a:t>statistics</a:t>
            </a:r>
            <a:endParaRPr lang="fr-FR" dirty="0"/>
          </a:p>
          <a:p>
            <a:r>
              <a:rPr lang="fr-FR" dirty="0" err="1"/>
              <a:t>Precision</a:t>
            </a:r>
            <a:r>
              <a:rPr lang="fr-FR" dirty="0"/>
              <a:t> </a:t>
            </a:r>
            <a:r>
              <a:rPr lang="fr-FR" dirty="0" err="1"/>
              <a:t>measurement</a:t>
            </a:r>
            <a:r>
              <a:rPr lang="fr-FR" dirty="0"/>
              <a:t> of CP violation </a:t>
            </a:r>
            <a:r>
              <a:rPr lang="fr-FR" dirty="0" err="1"/>
              <a:t>parameters</a:t>
            </a:r>
            <a:r>
              <a:rPr lang="fr-FR" dirty="0"/>
              <a:t> in B </a:t>
            </a:r>
            <a:r>
              <a:rPr lang="fr-FR" dirty="0" err="1"/>
              <a:t>decays</a:t>
            </a:r>
            <a:r>
              <a:rPr lang="fr-FR" dirty="0"/>
              <a:t>:</a:t>
            </a:r>
          </a:p>
          <a:p>
            <a:pPr lvl="1"/>
            <a:r>
              <a:rPr lang="fr-FR" dirty="0"/>
              <a:t>Test of CKM </a:t>
            </a:r>
            <a:r>
              <a:rPr lang="fr-FR" dirty="0" err="1"/>
              <a:t>formalism</a:t>
            </a:r>
            <a:r>
              <a:rPr lang="fr-FR" dirty="0"/>
              <a:t> in the Standard Model</a:t>
            </a:r>
          </a:p>
          <a:p>
            <a:pPr lvl="1"/>
            <a:r>
              <a:rPr lang="fr-FR" dirty="0" err="1"/>
              <a:t>Requires</a:t>
            </a:r>
            <a:r>
              <a:rPr lang="fr-FR" dirty="0"/>
              <a:t> </a:t>
            </a:r>
            <a:r>
              <a:rPr lang="fr-FR" dirty="0" err="1"/>
              <a:t>well-known</a:t>
            </a:r>
            <a:r>
              <a:rPr lang="fr-FR" dirty="0"/>
              <a:t> and </a:t>
            </a:r>
            <a:r>
              <a:rPr lang="fr-FR" dirty="0" err="1"/>
              <a:t>calibrated</a:t>
            </a:r>
            <a:r>
              <a:rPr lang="fr-FR" dirty="0"/>
              <a:t> data</a:t>
            </a:r>
          </a:p>
        </p:txBody>
      </p:sp>
      <p:sp>
        <p:nvSpPr>
          <p:cNvPr id="4" name="Espace réservé du numéro de diapositive 3">
            <a:extLst>
              <a:ext uri="{FF2B5EF4-FFF2-40B4-BE49-F238E27FC236}">
                <a16:creationId xmlns:a16="http://schemas.microsoft.com/office/drawing/2014/main" id="{CD722B5A-62EA-4CAD-B3B2-35B733A3616E}"/>
              </a:ext>
            </a:extLst>
          </p:cNvPr>
          <p:cNvSpPr>
            <a:spLocks noGrp="1"/>
          </p:cNvSpPr>
          <p:nvPr>
            <p:ph type="sldNum" sz="quarter" idx="12"/>
          </p:nvPr>
        </p:nvSpPr>
        <p:spPr/>
        <p:txBody>
          <a:bodyPr/>
          <a:lstStyle/>
          <a:p>
            <a:fld id="{76C469FD-F6FD-0649-A221-1E17ECBCC294}" type="slidenum">
              <a:rPr lang="fr-FR" smtClean="0"/>
              <a:t>5</a:t>
            </a:fld>
            <a:endParaRPr lang="fr-FR"/>
          </a:p>
        </p:txBody>
      </p:sp>
    </p:spTree>
    <p:extLst>
      <p:ext uri="{BB962C8B-B14F-4D97-AF65-F5344CB8AC3E}">
        <p14:creationId xmlns:p14="http://schemas.microsoft.com/office/powerpoint/2010/main" val="2792120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0C8FC3-92E2-48E6-B987-A929E6499794}"/>
              </a:ext>
            </a:extLst>
          </p:cNvPr>
          <p:cNvSpPr>
            <a:spLocks noGrp="1"/>
          </p:cNvSpPr>
          <p:nvPr>
            <p:ph type="title"/>
          </p:nvPr>
        </p:nvSpPr>
        <p:spPr>
          <a:xfrm>
            <a:off x="402336" y="87685"/>
            <a:ext cx="8339328" cy="924020"/>
          </a:xfrm>
        </p:spPr>
        <p:txBody>
          <a:bodyPr/>
          <a:lstStyle/>
          <a:p>
            <a:r>
              <a:rPr lang="fr-FR" dirty="0"/>
              <a:t>LHC</a:t>
            </a:r>
          </a:p>
        </p:txBody>
      </p:sp>
      <p:sp>
        <p:nvSpPr>
          <p:cNvPr id="4" name="Espace réservé du numéro de diapositive 3">
            <a:extLst>
              <a:ext uri="{FF2B5EF4-FFF2-40B4-BE49-F238E27FC236}">
                <a16:creationId xmlns:a16="http://schemas.microsoft.com/office/drawing/2014/main" id="{AFBAAB14-E3C7-4EBA-B20C-75C29E70CD53}"/>
              </a:ext>
            </a:extLst>
          </p:cNvPr>
          <p:cNvSpPr>
            <a:spLocks noGrp="1"/>
          </p:cNvSpPr>
          <p:nvPr>
            <p:ph type="sldNum" sz="quarter" idx="12"/>
          </p:nvPr>
        </p:nvSpPr>
        <p:spPr/>
        <p:txBody>
          <a:bodyPr/>
          <a:lstStyle/>
          <a:p>
            <a:fld id="{76C469FD-F6FD-0649-A221-1E17ECBCC294}" type="slidenum">
              <a:rPr lang="fr-FR" smtClean="0"/>
              <a:t>6</a:t>
            </a:fld>
            <a:endParaRPr lang="fr-FR"/>
          </a:p>
        </p:txBody>
      </p:sp>
      <p:pic>
        <p:nvPicPr>
          <p:cNvPr id="5" name="Image 4">
            <a:extLst>
              <a:ext uri="{FF2B5EF4-FFF2-40B4-BE49-F238E27FC236}">
                <a16:creationId xmlns:a16="http://schemas.microsoft.com/office/drawing/2014/main" id="{844E795E-D82E-430F-9765-8DD00DFDBDA6}"/>
              </a:ext>
            </a:extLst>
          </p:cNvPr>
          <p:cNvPicPr>
            <a:picLocks noChangeAspect="1"/>
          </p:cNvPicPr>
          <p:nvPr/>
        </p:nvPicPr>
        <p:blipFill>
          <a:blip r:embed="rId2"/>
          <a:stretch>
            <a:fillRect/>
          </a:stretch>
        </p:blipFill>
        <p:spPr>
          <a:xfrm>
            <a:off x="1386937" y="1011705"/>
            <a:ext cx="5926175" cy="3996065"/>
          </a:xfrm>
          <a:prstGeom prst="rect">
            <a:avLst/>
          </a:prstGeom>
        </p:spPr>
      </p:pic>
    </p:spTree>
    <p:extLst>
      <p:ext uri="{BB962C8B-B14F-4D97-AF65-F5344CB8AC3E}">
        <p14:creationId xmlns:p14="http://schemas.microsoft.com/office/powerpoint/2010/main" val="4003999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B536DF-B419-44DC-BCA7-2489C2FDA11A}"/>
              </a:ext>
            </a:extLst>
          </p:cNvPr>
          <p:cNvSpPr>
            <a:spLocks noGrp="1"/>
          </p:cNvSpPr>
          <p:nvPr>
            <p:ph type="title"/>
          </p:nvPr>
        </p:nvSpPr>
        <p:spPr/>
        <p:txBody>
          <a:bodyPr/>
          <a:lstStyle/>
          <a:p>
            <a:r>
              <a:rPr lang="fr-FR" dirty="0"/>
              <a:t>LHC Beam </a:t>
            </a:r>
            <a:r>
              <a:rPr lang="fr-FR" dirty="0" err="1"/>
              <a:t>Parameters</a:t>
            </a:r>
            <a:endParaRPr lang="fr-FR" dirty="0"/>
          </a:p>
        </p:txBody>
      </p:sp>
      <p:sp>
        <p:nvSpPr>
          <p:cNvPr id="4" name="Espace réservé du numéro de diapositive 3">
            <a:extLst>
              <a:ext uri="{FF2B5EF4-FFF2-40B4-BE49-F238E27FC236}">
                <a16:creationId xmlns:a16="http://schemas.microsoft.com/office/drawing/2014/main" id="{B855DB47-F6E0-4AB4-920E-B20A21CFE63E}"/>
              </a:ext>
            </a:extLst>
          </p:cNvPr>
          <p:cNvSpPr>
            <a:spLocks noGrp="1"/>
          </p:cNvSpPr>
          <p:nvPr>
            <p:ph type="sldNum" sz="quarter" idx="12"/>
          </p:nvPr>
        </p:nvSpPr>
        <p:spPr/>
        <p:txBody>
          <a:bodyPr/>
          <a:lstStyle/>
          <a:p>
            <a:fld id="{76C469FD-F6FD-0649-A221-1E17ECBCC294}" type="slidenum">
              <a:rPr lang="fr-FR" smtClean="0"/>
              <a:t>7</a:t>
            </a:fld>
            <a:endParaRPr lang="fr-FR"/>
          </a:p>
        </p:txBody>
      </p:sp>
      <p:pic>
        <p:nvPicPr>
          <p:cNvPr id="5" name="Image 4">
            <a:extLst>
              <a:ext uri="{FF2B5EF4-FFF2-40B4-BE49-F238E27FC236}">
                <a16:creationId xmlns:a16="http://schemas.microsoft.com/office/drawing/2014/main" id="{39A5C5D0-93EC-41AF-8857-B93BB8F0C100}"/>
              </a:ext>
            </a:extLst>
          </p:cNvPr>
          <p:cNvPicPr>
            <a:picLocks noChangeAspect="1"/>
          </p:cNvPicPr>
          <p:nvPr/>
        </p:nvPicPr>
        <p:blipFill>
          <a:blip r:embed="rId2"/>
          <a:stretch>
            <a:fillRect/>
          </a:stretch>
        </p:blipFill>
        <p:spPr>
          <a:xfrm>
            <a:off x="2076043" y="1197864"/>
            <a:ext cx="6984000" cy="3620889"/>
          </a:xfrm>
          <a:prstGeom prst="rect">
            <a:avLst/>
          </a:prstGeom>
        </p:spPr>
      </p:pic>
      <p:sp>
        <p:nvSpPr>
          <p:cNvPr id="3" name="ZoneTexte 2">
            <a:extLst>
              <a:ext uri="{FF2B5EF4-FFF2-40B4-BE49-F238E27FC236}">
                <a16:creationId xmlns:a16="http://schemas.microsoft.com/office/drawing/2014/main" id="{41D8495A-F951-4688-B98D-7B32AE8A48E2}"/>
              </a:ext>
            </a:extLst>
          </p:cNvPr>
          <p:cNvSpPr txBox="1"/>
          <p:nvPr/>
        </p:nvSpPr>
        <p:spPr>
          <a:xfrm>
            <a:off x="285750" y="1877786"/>
            <a:ext cx="1212191" cy="369332"/>
          </a:xfrm>
          <a:prstGeom prst="rect">
            <a:avLst/>
          </a:prstGeom>
          <a:noFill/>
        </p:spPr>
        <p:txBody>
          <a:bodyPr wrap="none" rtlCol="0">
            <a:spAutoFit/>
          </a:bodyPr>
          <a:lstStyle/>
          <a:p>
            <a:r>
              <a:rPr lang="fr-FR" dirty="0"/>
              <a:t>One </a:t>
            </a:r>
            <a:r>
              <a:rPr lang="fr-FR" dirty="0" err="1"/>
              <a:t>bunch</a:t>
            </a:r>
            <a:endParaRPr lang="fr-FR" dirty="0"/>
          </a:p>
        </p:txBody>
      </p:sp>
      <p:sp>
        <p:nvSpPr>
          <p:cNvPr id="6" name="ZoneTexte 5">
            <a:extLst>
              <a:ext uri="{FF2B5EF4-FFF2-40B4-BE49-F238E27FC236}">
                <a16:creationId xmlns:a16="http://schemas.microsoft.com/office/drawing/2014/main" id="{598182ED-1FE7-422D-A33C-9D286CD0CD90}"/>
              </a:ext>
            </a:extLst>
          </p:cNvPr>
          <p:cNvSpPr txBox="1"/>
          <p:nvPr/>
        </p:nvSpPr>
        <p:spPr>
          <a:xfrm>
            <a:off x="285750" y="2814696"/>
            <a:ext cx="1963102" cy="369332"/>
          </a:xfrm>
          <a:prstGeom prst="rect">
            <a:avLst/>
          </a:prstGeom>
          <a:noFill/>
        </p:spPr>
        <p:txBody>
          <a:bodyPr wrap="none" rtlCol="0">
            <a:spAutoFit/>
          </a:bodyPr>
          <a:lstStyle/>
          <a:p>
            <a:r>
              <a:rPr lang="fr-FR" dirty="0" err="1"/>
              <a:t>Separated</a:t>
            </a:r>
            <a:r>
              <a:rPr lang="fr-FR" dirty="0"/>
              <a:t> by 25 ns</a:t>
            </a:r>
          </a:p>
        </p:txBody>
      </p:sp>
      <p:sp>
        <p:nvSpPr>
          <p:cNvPr id="7" name="ZoneTexte 6">
            <a:extLst>
              <a:ext uri="{FF2B5EF4-FFF2-40B4-BE49-F238E27FC236}">
                <a16:creationId xmlns:a16="http://schemas.microsoft.com/office/drawing/2014/main" id="{268E09BB-B00A-4503-99AD-D29843C41161}"/>
              </a:ext>
            </a:extLst>
          </p:cNvPr>
          <p:cNvSpPr txBox="1"/>
          <p:nvPr/>
        </p:nvSpPr>
        <p:spPr>
          <a:xfrm>
            <a:off x="78455" y="4081717"/>
            <a:ext cx="2321469" cy="646331"/>
          </a:xfrm>
          <a:prstGeom prst="rect">
            <a:avLst/>
          </a:prstGeom>
          <a:noFill/>
        </p:spPr>
        <p:txBody>
          <a:bodyPr wrap="none" rtlCol="0">
            <a:spAutoFit/>
          </a:bodyPr>
          <a:lstStyle/>
          <a:p>
            <a:r>
              <a:rPr lang="fr-FR" dirty="0"/>
              <a:t>Nominal </a:t>
            </a:r>
            <a:r>
              <a:rPr lang="fr-FR" dirty="0" err="1"/>
              <a:t>filling</a:t>
            </a:r>
            <a:r>
              <a:rPr lang="fr-FR" dirty="0"/>
              <a:t> </a:t>
            </a:r>
            <a:r>
              <a:rPr lang="fr-FR" dirty="0" err="1"/>
              <a:t>scheme</a:t>
            </a:r>
            <a:endParaRPr lang="fr-FR" dirty="0"/>
          </a:p>
          <a:p>
            <a:r>
              <a:rPr lang="fr-FR" dirty="0" err="1"/>
              <a:t>Theoretical</a:t>
            </a:r>
            <a:r>
              <a:rPr lang="fr-FR" dirty="0"/>
              <a:t> </a:t>
            </a:r>
            <a:r>
              <a:rPr lang="fr-FR" dirty="0" err="1"/>
              <a:t>capacity</a:t>
            </a:r>
            <a:endParaRPr lang="fr-FR" dirty="0"/>
          </a:p>
        </p:txBody>
      </p:sp>
    </p:spTree>
    <p:extLst>
      <p:ext uri="{BB962C8B-B14F-4D97-AF65-F5344CB8AC3E}">
        <p14:creationId xmlns:p14="http://schemas.microsoft.com/office/powerpoint/2010/main" val="3134869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0C52E5-4651-42B8-A563-1523962989F9}"/>
              </a:ext>
            </a:extLst>
          </p:cNvPr>
          <p:cNvSpPr>
            <a:spLocks noGrp="1"/>
          </p:cNvSpPr>
          <p:nvPr>
            <p:ph type="title"/>
          </p:nvPr>
        </p:nvSpPr>
        <p:spPr>
          <a:xfrm>
            <a:off x="402336" y="135730"/>
            <a:ext cx="8339328" cy="924020"/>
          </a:xfrm>
        </p:spPr>
        <p:txBody>
          <a:bodyPr/>
          <a:lstStyle/>
          <a:p>
            <a:r>
              <a:rPr lang="fr-FR" dirty="0"/>
              <a:t>LHC </a:t>
            </a:r>
            <a:r>
              <a:rPr lang="fr-FR" dirty="0" err="1"/>
              <a:t>Bunch</a:t>
            </a:r>
            <a:r>
              <a:rPr lang="fr-FR" dirty="0"/>
              <a:t> Structure</a:t>
            </a:r>
          </a:p>
        </p:txBody>
      </p:sp>
      <p:sp>
        <p:nvSpPr>
          <p:cNvPr id="4" name="Espace réservé du numéro de diapositive 3">
            <a:extLst>
              <a:ext uri="{FF2B5EF4-FFF2-40B4-BE49-F238E27FC236}">
                <a16:creationId xmlns:a16="http://schemas.microsoft.com/office/drawing/2014/main" id="{CDE97768-E383-4980-91C1-F9307FA9119A}"/>
              </a:ext>
            </a:extLst>
          </p:cNvPr>
          <p:cNvSpPr>
            <a:spLocks noGrp="1"/>
          </p:cNvSpPr>
          <p:nvPr>
            <p:ph type="sldNum" sz="quarter" idx="12"/>
          </p:nvPr>
        </p:nvSpPr>
        <p:spPr/>
        <p:txBody>
          <a:bodyPr/>
          <a:lstStyle/>
          <a:p>
            <a:fld id="{76C469FD-F6FD-0649-A221-1E17ECBCC294}" type="slidenum">
              <a:rPr lang="fr-FR" smtClean="0"/>
              <a:t>8</a:t>
            </a:fld>
            <a:endParaRPr lang="fr-FR"/>
          </a:p>
        </p:txBody>
      </p:sp>
      <p:pic>
        <p:nvPicPr>
          <p:cNvPr id="5" name="Image 4">
            <a:extLst>
              <a:ext uri="{FF2B5EF4-FFF2-40B4-BE49-F238E27FC236}">
                <a16:creationId xmlns:a16="http://schemas.microsoft.com/office/drawing/2014/main" id="{734CA3C6-8039-43CB-AC12-1C2F90861427}"/>
              </a:ext>
            </a:extLst>
          </p:cNvPr>
          <p:cNvPicPr>
            <a:picLocks noChangeAspect="1"/>
          </p:cNvPicPr>
          <p:nvPr/>
        </p:nvPicPr>
        <p:blipFill>
          <a:blip r:embed="rId2"/>
          <a:stretch>
            <a:fillRect/>
          </a:stretch>
        </p:blipFill>
        <p:spPr>
          <a:xfrm>
            <a:off x="1303200" y="1325565"/>
            <a:ext cx="6639646" cy="3817935"/>
          </a:xfrm>
          <a:prstGeom prst="rect">
            <a:avLst/>
          </a:prstGeom>
        </p:spPr>
      </p:pic>
      <p:sp>
        <p:nvSpPr>
          <p:cNvPr id="3" name="ZoneTexte 2">
            <a:extLst>
              <a:ext uri="{FF2B5EF4-FFF2-40B4-BE49-F238E27FC236}">
                <a16:creationId xmlns:a16="http://schemas.microsoft.com/office/drawing/2014/main" id="{42410D0B-24CB-4D0B-99D9-7ABC1072D4CD}"/>
              </a:ext>
            </a:extLst>
          </p:cNvPr>
          <p:cNvSpPr txBox="1"/>
          <p:nvPr/>
        </p:nvSpPr>
        <p:spPr>
          <a:xfrm>
            <a:off x="402336" y="1064470"/>
            <a:ext cx="7427418" cy="369332"/>
          </a:xfrm>
          <a:prstGeom prst="rect">
            <a:avLst/>
          </a:prstGeom>
          <a:noFill/>
        </p:spPr>
        <p:txBody>
          <a:bodyPr wrap="none" rtlCol="0">
            <a:spAutoFit/>
          </a:bodyPr>
          <a:lstStyle/>
          <a:p>
            <a:r>
              <a:rPr lang="fr-FR" dirty="0"/>
              <a:t>The </a:t>
            </a:r>
            <a:r>
              <a:rPr lang="fr-FR" dirty="0" err="1"/>
              <a:t>bunch</a:t>
            </a:r>
            <a:r>
              <a:rPr lang="fr-FR" dirty="0"/>
              <a:t> structure </a:t>
            </a:r>
            <a:r>
              <a:rPr lang="fr-FR" dirty="0" err="1"/>
              <a:t>is</a:t>
            </a:r>
            <a:r>
              <a:rPr lang="fr-FR" dirty="0"/>
              <a:t> </a:t>
            </a:r>
            <a:r>
              <a:rPr lang="fr-FR" dirty="0" err="1"/>
              <a:t>driven</a:t>
            </a:r>
            <a:r>
              <a:rPr lang="fr-FR" dirty="0"/>
              <a:t> by the </a:t>
            </a:r>
            <a:r>
              <a:rPr lang="fr-FR" dirty="0" err="1"/>
              <a:t>acceleration</a:t>
            </a:r>
            <a:r>
              <a:rPr lang="fr-FR" dirty="0"/>
              <a:t> </a:t>
            </a:r>
            <a:r>
              <a:rPr lang="fr-FR" dirty="0" err="1"/>
              <a:t>steps</a:t>
            </a:r>
            <a:r>
              <a:rPr lang="fr-FR" dirty="0"/>
              <a:t>: PS </a:t>
            </a:r>
            <a:r>
              <a:rPr lang="fr-FR" dirty="0" err="1"/>
              <a:t>then</a:t>
            </a:r>
            <a:r>
              <a:rPr lang="fr-FR" dirty="0"/>
              <a:t> SPS </a:t>
            </a:r>
            <a:r>
              <a:rPr lang="fr-FR" dirty="0" err="1"/>
              <a:t>then</a:t>
            </a:r>
            <a:r>
              <a:rPr lang="fr-FR" dirty="0"/>
              <a:t> LHC</a:t>
            </a:r>
          </a:p>
        </p:txBody>
      </p:sp>
    </p:spTree>
    <p:extLst>
      <p:ext uri="{BB962C8B-B14F-4D97-AF65-F5344CB8AC3E}">
        <p14:creationId xmlns:p14="http://schemas.microsoft.com/office/powerpoint/2010/main" val="3410095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2336" y="161419"/>
            <a:ext cx="8339328" cy="718536"/>
          </a:xfrm>
        </p:spPr>
        <p:txBody>
          <a:bodyPr>
            <a:normAutofit/>
          </a:bodyPr>
          <a:lstStyle/>
          <a:p>
            <a:r>
              <a:rPr lang="en-US" dirty="0"/>
              <a:t>Constraints</a:t>
            </a:r>
          </a:p>
        </p:txBody>
      </p:sp>
      <p:sp>
        <p:nvSpPr>
          <p:cNvPr id="3" name="Espace réservé du contenu 2"/>
          <p:cNvSpPr>
            <a:spLocks noGrp="1"/>
          </p:cNvSpPr>
          <p:nvPr>
            <p:ph idx="1"/>
          </p:nvPr>
        </p:nvSpPr>
        <p:spPr>
          <a:xfrm>
            <a:off x="402336" y="880647"/>
            <a:ext cx="8339328" cy="2942537"/>
          </a:xfrm>
        </p:spPr>
        <p:txBody>
          <a:bodyPr>
            <a:normAutofit/>
          </a:bodyPr>
          <a:lstStyle/>
          <a:p>
            <a:r>
              <a:rPr lang="en-US" dirty="0"/>
              <a:t>How to push up statistics of recorded events:</a:t>
            </a:r>
          </a:p>
          <a:p>
            <a:pPr lvl="1"/>
            <a:r>
              <a:rPr lang="en-US" dirty="0"/>
              <a:t>LHC:</a:t>
            </a:r>
          </a:p>
          <a:p>
            <a:pPr marL="1028700" lvl="2" indent="-342900">
              <a:buFont typeface="+mj-lt"/>
              <a:buAutoNum type="arabicPeriod"/>
            </a:pPr>
            <a:r>
              <a:rPr lang="en-US" dirty="0"/>
              <a:t>Increase </a:t>
            </a:r>
            <a:r>
              <a:rPr lang="en-US" u="sng" dirty="0"/>
              <a:t>luminosity per bunch</a:t>
            </a:r>
            <a:r>
              <a:rPr lang="en-US" dirty="0"/>
              <a:t>: does not work for </a:t>
            </a:r>
            <a:r>
              <a:rPr lang="en-US" dirty="0" err="1"/>
              <a:t>LHCb</a:t>
            </a:r>
            <a:endParaRPr lang="en-US" dirty="0"/>
          </a:p>
        </p:txBody>
      </p:sp>
      <p:sp>
        <p:nvSpPr>
          <p:cNvPr id="4" name="Espace réservé du numéro de diapositive 3"/>
          <p:cNvSpPr>
            <a:spLocks noGrp="1"/>
          </p:cNvSpPr>
          <p:nvPr>
            <p:ph type="sldNum" sz="quarter" idx="12"/>
          </p:nvPr>
        </p:nvSpPr>
        <p:spPr/>
        <p:txBody>
          <a:bodyPr/>
          <a:lstStyle/>
          <a:p>
            <a:fld id="{76C469FD-F6FD-0649-A221-1E17ECBCC294}" type="slidenum">
              <a:rPr lang="fr-FR" smtClean="0"/>
              <a:t>9</a:t>
            </a:fld>
            <a:endParaRPr lang="fr-FR"/>
          </a:p>
        </p:txBody>
      </p:sp>
    </p:spTree>
    <p:extLst>
      <p:ext uri="{BB962C8B-B14F-4D97-AF65-F5344CB8AC3E}">
        <p14:creationId xmlns:p14="http://schemas.microsoft.com/office/powerpoint/2010/main" val="1101539374"/>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HCbTalks" id="{D708B8B1-757A-B545-908C-F09D4E63348C}" vid="{910BC810-A254-B748-B2FC-11547C189E63}"/>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LHCbTalks</Template>
  <TotalTime>5064</TotalTime>
  <Words>2361</Words>
  <Application>Microsoft Office PowerPoint</Application>
  <PresentationFormat>Affichage à l'écran (16:9)</PresentationFormat>
  <Paragraphs>296</Paragraphs>
  <Slides>40</Slides>
  <Notes>3</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40</vt:i4>
      </vt:variant>
    </vt:vector>
  </HeadingPairs>
  <TitlesOfParts>
    <vt:vector size="48" baseType="lpstr">
      <vt:lpstr>Aganè Light</vt:lpstr>
      <vt:lpstr>Aileron</vt:lpstr>
      <vt:lpstr>Aileron SemiBold</vt:lpstr>
      <vt:lpstr>Arial</vt:lpstr>
      <vt:lpstr>Calibri</vt:lpstr>
      <vt:lpstr>Source Sans Pro</vt:lpstr>
      <vt:lpstr>Symbol</vt:lpstr>
      <vt:lpstr>Thème Office</vt:lpstr>
      <vt:lpstr>Running a flavour experiment at the LHC</vt:lpstr>
      <vt:lpstr>Introduction</vt:lpstr>
      <vt:lpstr>LHCb Detector</vt:lpstr>
      <vt:lpstr>LHCb Data taking</vt:lpstr>
      <vt:lpstr>LHCb Physics Program</vt:lpstr>
      <vt:lpstr>LHC</vt:lpstr>
      <vt:lpstr>LHC Beam Parameters</vt:lpstr>
      <vt:lpstr>LHC Bunch Structure</vt:lpstr>
      <vt:lpstr>Constraints</vt:lpstr>
      <vt:lpstr>Constraints</vt:lpstr>
      <vt:lpstr>Luminosity levelling</vt:lpstr>
      <vt:lpstr>Constraints</vt:lpstr>
      <vt:lpstr>Luminosity</vt:lpstr>
      <vt:lpstr>Luminosity levelling</vt:lpstr>
      <vt:lpstr>Luminosity levelling</vt:lpstr>
      <vt:lpstr>A typical LHC cycle</vt:lpstr>
      <vt:lpstr>Interplay with the LHC</vt:lpstr>
      <vt:lpstr>Interplay with the LHC</vt:lpstr>
      <vt:lpstr>Interplay with other experiments</vt:lpstr>
      <vt:lpstr>Interplay with other experiments</vt:lpstr>
      <vt:lpstr>Présentation PowerPoint</vt:lpstr>
      <vt:lpstr>Trigger and reconstruction (Run 1)</vt:lpstr>
      <vt:lpstr>Trigger and reconstruction</vt:lpstr>
      <vt:lpstr>Hardware trigger optimization</vt:lpstr>
      <vt:lpstr>Hardware trigger optimization</vt:lpstr>
      <vt:lpstr>Trigger…</vt:lpstr>
      <vt:lpstr>Calibration</vt:lpstr>
      <vt:lpstr>LHC sequence</vt:lpstr>
      <vt:lpstr>Run II Trigger Scheme</vt:lpstr>
      <vt:lpstr>Run II Trigger Scheme</vt:lpstr>
      <vt:lpstr>Simulation</vt:lpstr>
      <vt:lpstr>Simulation</vt:lpstr>
      <vt:lpstr>Shifts</vt:lpstr>
      <vt:lpstr>Upgrade</vt:lpstr>
      <vt:lpstr>Upgrade I detector</vt:lpstr>
      <vt:lpstr>Upgrade</vt:lpstr>
      <vt:lpstr>LHCb fixed target – SMOG </vt:lpstr>
      <vt:lpstr>LHCb fixed target operation</vt:lpstr>
      <vt:lpstr>Conclusions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Patrick Robbe</cp:lastModifiedBy>
  <cp:revision>209</cp:revision>
  <cp:lastPrinted>2018-05-19T23:31:06Z</cp:lastPrinted>
  <dcterms:created xsi:type="dcterms:W3CDTF">2018-11-04T17:19:28Z</dcterms:created>
  <dcterms:modified xsi:type="dcterms:W3CDTF">2022-05-18T21:34:46Z</dcterms:modified>
</cp:coreProperties>
</file>