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Piersanti" userId="a382b928-e522-4481-ad91-0d587872ea02" providerId="ADAL" clId="{4893D3B1-59FE-4C0A-A6B8-136270E94192}"/>
    <pc:docChg chg="custSel addSld modSld">
      <pc:chgData name="Luca Piersanti" userId="a382b928-e522-4481-ad91-0d587872ea02" providerId="ADAL" clId="{4893D3B1-59FE-4C0A-A6B8-136270E94192}" dt="2022-05-05T10:04:06.172" v="903" actId="14100"/>
      <pc:docMkLst>
        <pc:docMk/>
      </pc:docMkLst>
      <pc:sldChg chg="modSp mod">
        <pc:chgData name="Luca Piersanti" userId="a382b928-e522-4481-ad91-0d587872ea02" providerId="ADAL" clId="{4893D3B1-59FE-4C0A-A6B8-136270E94192}" dt="2022-05-05T10:00:53.955" v="901" actId="20577"/>
        <pc:sldMkLst>
          <pc:docMk/>
          <pc:sldMk cId="2858117090" sldId="257"/>
        </pc:sldMkLst>
        <pc:spChg chg="mod">
          <ac:chgData name="Luca Piersanti" userId="a382b928-e522-4481-ad91-0d587872ea02" providerId="ADAL" clId="{4893D3B1-59FE-4C0A-A6B8-136270E94192}" dt="2022-05-05T10:00:53.955" v="901" actId="20577"/>
          <ac:spMkLst>
            <pc:docMk/>
            <pc:sldMk cId="2858117090" sldId="257"/>
            <ac:spMk id="3" creationId="{3F2EE969-1B7A-4A70-9FB6-A6ECD8422D66}"/>
          </ac:spMkLst>
        </pc:spChg>
      </pc:sldChg>
      <pc:sldChg chg="modSp mod">
        <pc:chgData name="Luca Piersanti" userId="a382b928-e522-4481-ad91-0d587872ea02" providerId="ADAL" clId="{4893D3B1-59FE-4C0A-A6B8-136270E94192}" dt="2022-05-05T09:58:41.466" v="769" actId="14100"/>
        <pc:sldMkLst>
          <pc:docMk/>
          <pc:sldMk cId="4282815098" sldId="258"/>
        </pc:sldMkLst>
        <pc:spChg chg="mod">
          <ac:chgData name="Luca Piersanti" userId="a382b928-e522-4481-ad91-0d587872ea02" providerId="ADAL" clId="{4893D3B1-59FE-4C0A-A6B8-136270E94192}" dt="2022-05-05T09:58:41.466" v="769" actId="14100"/>
          <ac:spMkLst>
            <pc:docMk/>
            <pc:sldMk cId="4282815098" sldId="258"/>
            <ac:spMk id="3" creationId="{3F2EE969-1B7A-4A70-9FB6-A6ECD8422D66}"/>
          </ac:spMkLst>
        </pc:spChg>
      </pc:sldChg>
      <pc:sldChg chg="modSp add mod">
        <pc:chgData name="Luca Piersanti" userId="a382b928-e522-4481-ad91-0d587872ea02" providerId="ADAL" clId="{4893D3B1-59FE-4C0A-A6B8-136270E94192}" dt="2022-05-05T10:04:06.172" v="903" actId="14100"/>
        <pc:sldMkLst>
          <pc:docMk/>
          <pc:sldMk cId="1872424810" sldId="259"/>
        </pc:sldMkLst>
        <pc:spChg chg="mod">
          <ac:chgData name="Luca Piersanti" userId="a382b928-e522-4481-ad91-0d587872ea02" providerId="ADAL" clId="{4893D3B1-59FE-4C0A-A6B8-136270E94192}" dt="2022-05-05T10:04:06.172" v="903" actId="14100"/>
          <ac:spMkLst>
            <pc:docMk/>
            <pc:sldMk cId="1872424810" sldId="259"/>
            <ac:spMk id="3" creationId="{3F2EE969-1B7A-4A70-9FB6-A6ECD8422D6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2AACAB-7D41-4ABF-AD09-D42C8D8894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85A98D2-C3E3-42C5-98D0-7F31014B8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349A00-09EB-4603-BA56-F886EFC25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C-25D9-4751-9EBE-FF0566E66E9A}" type="datetimeFigureOut">
              <a:rPr lang="it-IT" smtClean="0"/>
              <a:t>05/05/2022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76DE49-7911-4864-9E07-0CF631775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0312D96-66B1-4A32-BD5F-ACAD3A3A2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5B2-FF15-4BDC-992B-62BEEFADC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904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278010-53AB-48DE-8675-2A6618AED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DFE9CEB-2F80-471D-B2A3-F400E7E44B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9D9242-38BA-4F72-98AA-53840B78B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C-25D9-4751-9EBE-FF0566E66E9A}" type="datetimeFigureOut">
              <a:rPr lang="it-IT" smtClean="0"/>
              <a:t>05/05/2022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A7BDED-BAC2-425C-92E8-B4913C334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F3E496-CD24-4377-B801-EF41DA723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5B2-FF15-4BDC-992B-62BEEFADC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60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C0F40A6-A71F-4239-818E-B97EBC2AFB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4AAAB36-9FAC-4B79-98C9-4B3FEC5487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823400-B703-4FB3-B429-5DC22E4AF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C-25D9-4751-9EBE-FF0566E66E9A}" type="datetimeFigureOut">
              <a:rPr lang="it-IT" smtClean="0"/>
              <a:t>05/05/2022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39D907-C4E7-4B51-9A32-98A6F7048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BAC5E2-A8D6-4EE6-B862-F2C61C7C9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5B2-FF15-4BDC-992B-62BEEFADC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898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738F98-26CB-4E13-8138-43A622FD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55C603-0118-4102-BC23-AEF794006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FD2718-515F-45A8-965B-FC057A50A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C-25D9-4751-9EBE-FF0566E66E9A}" type="datetimeFigureOut">
              <a:rPr lang="it-IT" smtClean="0"/>
              <a:t>05/05/2022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6C5099-11C8-4709-8C95-58AF00D3B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461088-63A0-4B36-84AE-CD1DBB773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5B2-FF15-4BDC-992B-62BEEFADC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309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37FE4D-0320-4A1A-BE46-8D8CBA0B0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4E3644-A247-4548-A2B7-28980A8D1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62C291-E91F-49B2-B089-E3439E2D3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C-25D9-4751-9EBE-FF0566E66E9A}" type="datetimeFigureOut">
              <a:rPr lang="it-IT" smtClean="0"/>
              <a:t>05/05/2022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CDE2FE-6EC2-4CD3-B97A-C1B88543F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2BBA22-ECDE-45C7-ADCB-4B033381E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5B2-FF15-4BDC-992B-62BEEFADC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216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7F4C88-97F1-43C4-8A67-C0384609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A02675-9199-4C94-8C9F-2EB11F3071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4C30E54-67BA-4107-85CD-0EE3F3E8F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08A7A67-0334-4D6F-96D4-6CD9DAA7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C-25D9-4751-9EBE-FF0566E66E9A}" type="datetimeFigureOut">
              <a:rPr lang="it-IT" smtClean="0"/>
              <a:t>05/05/2022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85B361F-0575-45F2-8F4A-01C255D2E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6654826-CD9E-4A22-93ED-41E1B3FE6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5B2-FF15-4BDC-992B-62BEEFADC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610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947F02-CE84-46D1-A60B-79C69445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4312AFA-33F5-445E-B397-EC2A3FD82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8855ECA-1ADF-4DB4-A9DE-619A0982C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6C011AB-A344-468C-9744-D466216366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3A12A88-A971-468A-AEE7-8601C4C93A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6E223F3-CF5D-4F37-BE50-A27764B6F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C-25D9-4751-9EBE-FF0566E66E9A}" type="datetimeFigureOut">
              <a:rPr lang="it-IT" smtClean="0"/>
              <a:t>05/05/2022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B677504-906E-4F06-9315-63C0431ED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558A60D-86A0-439B-80F5-106C0D638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5B2-FF15-4BDC-992B-62BEEFADC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227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076AC9-AB85-4D32-A183-829205CC4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1FFA7B3-CB20-4F96-B102-7A299CD3C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C-25D9-4751-9EBE-FF0566E66E9A}" type="datetimeFigureOut">
              <a:rPr lang="it-IT" smtClean="0"/>
              <a:t>05/05/2022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40EB137-0FF3-41D3-8DC9-22B071A52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DA38762-D4C3-48E2-9F4F-F10EFA144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5B2-FF15-4BDC-992B-62BEEFADC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428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5413A8A-1601-426C-A5E8-158EA1F3F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C-25D9-4751-9EBE-FF0566E66E9A}" type="datetimeFigureOut">
              <a:rPr lang="it-IT" smtClean="0"/>
              <a:t>05/05/2022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F07B764-93A5-4894-AAD1-4D6701225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09E8E6-7EE9-4639-8907-41FC7BC6A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5B2-FF15-4BDC-992B-62BEEFADC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05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A1D21A-E23B-4238-B63A-3CD0C874F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7AA3DA-4D7C-4325-ADC0-AF549F99D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A6010EF-A0D4-4BC1-AB04-2F1417F1F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0F481E5-097A-44FE-8F88-975903C9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C-25D9-4751-9EBE-FF0566E66E9A}" type="datetimeFigureOut">
              <a:rPr lang="it-IT" smtClean="0"/>
              <a:t>05/05/2022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CDD3F3E-D655-40EA-83ED-98ED6CD7F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2366919-FE75-4497-AD79-18E0A5C6E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5B2-FF15-4BDC-992B-62BEEFADC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520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6B239F-F82D-4DA8-B145-FE85EC09D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30B5D78-9EE5-495D-AABA-32814CE548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D533281-910F-4BC6-8545-717D2A5B7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FA40B01-7EA5-467D-841C-2F0CF9B1A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C-25D9-4751-9EBE-FF0566E66E9A}" type="datetimeFigureOut">
              <a:rPr lang="it-IT" smtClean="0"/>
              <a:t>05/05/2022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0EAFE17-DFB2-492E-A0D1-117EEE8E8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7B870D-6CA0-4592-B2F0-073631D35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5B2-FF15-4BDC-992B-62BEEFADC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129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111826F-D217-4017-AD8A-8C9E2A747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50DA51E-17B0-465B-93F1-ED23CD347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BC04BC-FD14-4430-8E2F-D097E93B40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56BCC-25D9-4751-9EBE-FF0566E66E9A}" type="datetimeFigureOut">
              <a:rPr lang="it-IT" smtClean="0"/>
              <a:t>05/05/2022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062A51-BC82-49B8-9E7A-B5FB2A381F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176339-E685-4608-A469-F06DFC3D5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0E5B2-FF15-4BDC-992B-62BEEFADC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171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62BE0D-099B-43B4-A039-8694C3F3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chemeClr val="accent1"/>
                </a:solidFill>
                <a:latin typeface="+mn-lt"/>
              </a:rPr>
              <a:t>Possibile estensione attività complesso DAFNE: Radiofrequenza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2EE969-1B7A-4A70-9FB6-A6ECD8422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72" y="1152847"/>
            <a:ext cx="12107427" cy="56868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000" dirty="0"/>
              <a:t>Abbiamo 2 grandi impianti dichiarati obsoleti da anni, ma che hanno un impatto diverso sia sull’operazione, sia economico, sia di priorità di sostituzione/aggiornamento</a:t>
            </a:r>
          </a:p>
          <a:p>
            <a:pPr marL="0" indent="0">
              <a:buNone/>
            </a:pPr>
            <a:endParaRPr lang="it-IT" sz="2000" dirty="0"/>
          </a:p>
          <a:p>
            <a:pPr marL="457200" indent="-457200">
              <a:buFont typeface="+mj-lt"/>
              <a:buAutoNum type="arabicPeriod"/>
            </a:pPr>
            <a:r>
              <a:rPr lang="it-IT" sz="2000" u="sng" dirty="0"/>
              <a:t>Alta priorità</a:t>
            </a:r>
            <a:r>
              <a:rPr lang="it-IT" sz="2000" dirty="0"/>
              <a:t>: Impianti RF di potenza </a:t>
            </a:r>
            <a:r>
              <a:rPr lang="it-IT" sz="2000" dirty="0" err="1"/>
              <a:t>Main</a:t>
            </a:r>
            <a:r>
              <a:rPr lang="it-IT" sz="2000" dirty="0"/>
              <a:t> Rings</a:t>
            </a:r>
          </a:p>
          <a:p>
            <a:pPr lvl="1"/>
            <a:r>
              <a:rPr lang="it-IT" sz="1600" dirty="0"/>
              <a:t>Thales non ha klystron in house, ha dichiarato il progetto obsoleto da anni e chiede una cifra comparabile con il costo di un impianto SOLO per riprendere e aggiornare il progetto, senza alcuna garanzia sul risultato finale</a:t>
            </a:r>
          </a:p>
          <a:p>
            <a:pPr lvl="1"/>
            <a:r>
              <a:rPr lang="it-IT" sz="1600" dirty="0"/>
              <a:t>Abbiamo 2 klystron di riserva, ma entrambi sono andati in aria e sono stati riparati in casa (avendo verificato in potenza l’efficacia della riparazione solo per 1 dei klystron)</a:t>
            </a:r>
          </a:p>
          <a:p>
            <a:pPr lvl="1"/>
            <a:r>
              <a:rPr lang="it-IT" sz="1600" b="1" dirty="0">
                <a:solidFill>
                  <a:srgbClr val="FF0000"/>
                </a:solidFill>
              </a:rPr>
              <a:t>ITEM critico anche per il </a:t>
            </a:r>
            <a:r>
              <a:rPr lang="it-IT" sz="1600" b="1" dirty="0" err="1">
                <a:solidFill>
                  <a:srgbClr val="FF0000"/>
                </a:solidFill>
              </a:rPr>
              <a:t>run</a:t>
            </a:r>
            <a:r>
              <a:rPr lang="it-IT" sz="1600" b="1" dirty="0">
                <a:solidFill>
                  <a:srgbClr val="FF0000"/>
                </a:solidFill>
              </a:rPr>
              <a:t> attuale!</a:t>
            </a:r>
          </a:p>
          <a:p>
            <a:pPr lvl="1"/>
            <a:endParaRPr lang="it-IT" sz="1600" b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it-IT" sz="1600" b="1" dirty="0">
              <a:solidFill>
                <a:srgbClr val="FF0000"/>
              </a:solidFill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Medio/bassa priorità: Impianto RF accumulatore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Obsoleto</a:t>
            </a:r>
            <a:r>
              <a:rPr lang="it-IT" sz="1600" dirty="0">
                <a:solidFill>
                  <a:prstClr val="black"/>
                </a:solidFill>
                <a:latin typeface="Calibri" panose="020F0502020204030204"/>
              </a:rPr>
              <a:t>, limitata possibilità di riparazioni fino ad esaurimento componenti</a:t>
            </a:r>
          </a:p>
          <a:p>
            <a:pPr lvl="1">
              <a:spcBef>
                <a:spcPts val="1000"/>
              </a:spcBef>
              <a:defRPr/>
            </a:pPr>
            <a:r>
              <a:rPr lang="it-IT" sz="1600" dirty="0">
                <a:solidFill>
                  <a:prstClr val="black"/>
                </a:solidFill>
                <a:latin typeface="Calibri" panose="020F0502020204030204"/>
              </a:rPr>
              <a:t>Buon numero di </a:t>
            </a:r>
            <a:r>
              <a:rPr lang="it-IT" sz="1600" dirty="0" err="1">
                <a:solidFill>
                  <a:prstClr val="black"/>
                </a:solidFill>
                <a:latin typeface="Calibri" panose="020F0502020204030204"/>
              </a:rPr>
              <a:t>spares</a:t>
            </a:r>
            <a:r>
              <a:rPr lang="it-IT" sz="1600" dirty="0">
                <a:solidFill>
                  <a:prstClr val="black"/>
                </a:solidFill>
                <a:latin typeface="Calibri" panose="020F0502020204030204"/>
              </a:rPr>
              <a:t> in casa, sufficiente per operazione nelle attuali condizioni</a:t>
            </a:r>
            <a:endParaRPr lang="it-IT" sz="1600" b="1" dirty="0">
              <a:solidFill>
                <a:srgbClr val="FF0000"/>
              </a:solidFill>
              <a:latin typeface="Calibri" panose="020F0502020204030204"/>
            </a:endParaRPr>
          </a:p>
          <a:p>
            <a:pPr lvl="1">
              <a:spcBef>
                <a:spcPts val="1000"/>
              </a:spcBef>
              <a:defRPr/>
            </a:pP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  <a:defRPr/>
            </a:pPr>
            <a:r>
              <a:rPr lang="it-IT" sz="2000" dirty="0">
                <a:latin typeface="Calibri" panose="020F0502020204030204"/>
              </a:rPr>
              <a:t>Per i sistemi di low-</a:t>
            </a:r>
            <a:r>
              <a:rPr lang="it-IT" sz="2000" dirty="0" err="1">
                <a:latin typeface="Calibri" panose="020F0502020204030204"/>
              </a:rPr>
              <a:t>level</a:t>
            </a:r>
            <a:r>
              <a:rPr lang="it-IT" sz="2000" dirty="0">
                <a:latin typeface="Calibri" panose="020F0502020204030204"/>
              </a:rPr>
              <a:t> RF, che sono altrettanto obsoleti, abbiamo disponibilità di ricambi di interi cassetti e dei singoli componenti elettronici. Vista la difficoltà incontrata in passato nell’aggiornamento a sistemi digitali, non ritengo che sia il caso di procedere ad un aggiornamento di questo sistema </a:t>
            </a:r>
            <a:endParaRPr kumimoji="0" lang="it-IT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11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62BE0D-099B-43B4-A039-8694C3F3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chemeClr val="accent1"/>
                </a:solidFill>
                <a:latin typeface="+mn-lt"/>
              </a:rPr>
              <a:t>Possibile estensione attività complesso DAFNE: Radiofrequenza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2EE969-1B7A-4A70-9FB6-A6ECD8422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72" y="945397"/>
            <a:ext cx="12107427" cy="58943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/>
              <a:t>Ricerca di mercato per impianti RF a stato solido di taglia appropriata alle attuali esigenze/punti di lavoro della macchina:</a:t>
            </a:r>
          </a:p>
          <a:p>
            <a:pPr marL="0" indent="0">
              <a:buNone/>
            </a:pPr>
            <a:endParaRPr lang="it-IT" sz="2000" dirty="0"/>
          </a:p>
          <a:p>
            <a:r>
              <a:rPr lang="it-IT" sz="2000" dirty="0"/>
              <a:t>Diverse ditte italiane forniscono sistemi di taglia appropriata (60-80 kW), principalmente del mondo broadcasting (ma che hanno fornito sistemi RF per laboratori di ricerca e acceleratori in tutta Europa)</a:t>
            </a:r>
          </a:p>
          <a:p>
            <a:r>
              <a:rPr lang="it-IT" sz="2000" u="sng" dirty="0"/>
              <a:t>Costo</a:t>
            </a:r>
            <a:r>
              <a:rPr lang="it-IT" sz="2000" dirty="0"/>
              <a:t>: &lt;400keuro/impianto (80 kW) + </a:t>
            </a:r>
            <a:r>
              <a:rPr lang="it-IT" sz="2000" dirty="0" err="1"/>
              <a:t>spares</a:t>
            </a:r>
            <a:r>
              <a:rPr lang="it-IT" sz="2000" dirty="0"/>
              <a:t> minimali</a:t>
            </a:r>
          </a:p>
          <a:p>
            <a:r>
              <a:rPr lang="it-IT" sz="2000" u="sng" dirty="0"/>
              <a:t>Disponibilità</a:t>
            </a:r>
            <a:r>
              <a:rPr lang="it-IT" sz="2000" dirty="0"/>
              <a:t>: 6-8 mesi dal ricevimento dell’ordine</a:t>
            </a:r>
          </a:p>
          <a:p>
            <a:r>
              <a:rPr lang="it-IT" sz="2000" u="sng" dirty="0"/>
              <a:t>Manpower</a:t>
            </a:r>
            <a:r>
              <a:rPr lang="it-IT" sz="2000" dirty="0"/>
              <a:t>: 3 tecnici + 1 ingegnere (di fatto tutto il servizio dedicato a questa attività)</a:t>
            </a:r>
          </a:p>
          <a:p>
            <a:r>
              <a:rPr lang="it-IT" sz="2000" u="sng" dirty="0"/>
              <a:t>Tempi</a:t>
            </a:r>
            <a:r>
              <a:rPr lang="it-IT" sz="2000" dirty="0"/>
              <a:t>: se t0 è oggi -&gt; 10 mesi procedura (?) + 8 mesi consegna + 1-2 mesi installazione e test = </a:t>
            </a:r>
            <a:r>
              <a:rPr lang="it-IT" sz="2000" b="1" dirty="0">
                <a:solidFill>
                  <a:srgbClr val="FF0000"/>
                </a:solidFill>
              </a:rPr>
              <a:t>19-20 mesi </a:t>
            </a:r>
          </a:p>
          <a:p>
            <a:endParaRPr lang="it-I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815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62BE0D-099B-43B4-A039-8694C3F3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chemeClr val="accent1"/>
                </a:solidFill>
                <a:latin typeface="+mn-lt"/>
              </a:rPr>
              <a:t>Possibile estensione attività complesso DAFNE: Radiofrequenza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2EE969-1B7A-4A70-9FB6-A6ECD8422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72" y="945397"/>
            <a:ext cx="12107427" cy="58943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/>
              <a:t>Ricerca di mercato per impianti RF a stato solido di taglia appropriata alle attuali esigenze/punti di lavoro della macchina:</a:t>
            </a:r>
          </a:p>
          <a:p>
            <a:pPr marL="0" indent="0">
              <a:buNone/>
            </a:pPr>
            <a:endParaRPr lang="it-IT" sz="2000" dirty="0"/>
          </a:p>
          <a:p>
            <a:r>
              <a:rPr lang="it-IT" sz="2000" dirty="0"/>
              <a:t>Diverse ditte italiane forniscono sistemi di taglia appropriata (60-80 kW), principalmente del mondo broadcasting (ma che hanno fornito sistemi RF per laboratori di ricerca e acceleratori in tutta Europa)</a:t>
            </a:r>
          </a:p>
          <a:p>
            <a:r>
              <a:rPr lang="it-IT" sz="2000" u="sng" dirty="0"/>
              <a:t>Costo</a:t>
            </a:r>
            <a:r>
              <a:rPr lang="it-IT" sz="2000" dirty="0"/>
              <a:t>: &lt;400keuro/impianto (80 kW) + </a:t>
            </a:r>
            <a:r>
              <a:rPr lang="it-IT" sz="2000" dirty="0" err="1"/>
              <a:t>spares</a:t>
            </a:r>
            <a:r>
              <a:rPr lang="it-IT" sz="2000" dirty="0"/>
              <a:t> minimali</a:t>
            </a:r>
          </a:p>
          <a:p>
            <a:r>
              <a:rPr lang="it-IT" sz="2000" u="sng" dirty="0"/>
              <a:t>Disponibilità</a:t>
            </a:r>
            <a:r>
              <a:rPr lang="it-IT" sz="2000" dirty="0"/>
              <a:t>: 6-8 mesi dal ricevimento dell’ordine</a:t>
            </a:r>
          </a:p>
          <a:p>
            <a:r>
              <a:rPr lang="it-IT" sz="2000" u="sng" dirty="0"/>
              <a:t>Manpower</a:t>
            </a:r>
            <a:r>
              <a:rPr lang="it-IT" sz="2000" dirty="0"/>
              <a:t>: 3 tecnici + 1 ingegnere (di fatto tutto il servizio dedicato a questa attività)</a:t>
            </a:r>
          </a:p>
          <a:p>
            <a:r>
              <a:rPr lang="it-IT" sz="2000" u="sng" dirty="0"/>
              <a:t>Tempi</a:t>
            </a:r>
            <a:r>
              <a:rPr lang="it-IT" sz="2000" dirty="0"/>
              <a:t>: se t0 è oggi -&gt; 10 mesi procedura (?) + 8 mesi consegna + 1-2 mesi installazione e test = </a:t>
            </a:r>
            <a:r>
              <a:rPr lang="it-IT" sz="2000" b="1" dirty="0">
                <a:solidFill>
                  <a:srgbClr val="FF0000"/>
                </a:solidFill>
              </a:rPr>
              <a:t>19-20 mesi 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FF0000"/>
                </a:solidFill>
              </a:rPr>
              <a:t>PROPOSTA: cambiare 1 solo impianto valutando la possibilità di inserirlo in una zona libera della sala</a:t>
            </a:r>
          </a:p>
          <a:p>
            <a:pPr>
              <a:buFontTx/>
              <a:buChar char="-"/>
            </a:pPr>
            <a:r>
              <a:rPr lang="it-IT" sz="2000" dirty="0"/>
              <a:t>Impatto minimale sui sistemi attuali (modifica percorso guide d’onda) e possibilità di switch su vecchio klystron in caso di estrema necessità</a:t>
            </a:r>
          </a:p>
          <a:p>
            <a:pPr>
              <a:buFontTx/>
              <a:buChar char="-"/>
            </a:pPr>
            <a:r>
              <a:rPr lang="it-IT" sz="2000" dirty="0"/>
              <a:t>Disponibilità di ulteriori </a:t>
            </a:r>
            <a:r>
              <a:rPr lang="it-IT" sz="2000" dirty="0" err="1"/>
              <a:t>spare</a:t>
            </a:r>
            <a:r>
              <a:rPr lang="it-IT" sz="2000" dirty="0"/>
              <a:t> parts prese dall’impianto sostituito (bobine, filtri HV, PLC </a:t>
            </a:r>
            <a:r>
              <a:rPr lang="it-IT" sz="2000" dirty="0" err="1"/>
              <a:t>etc</a:t>
            </a:r>
            <a:r>
              <a:rPr lang="it-IT" sz="2000" dirty="0"/>
              <a:t>…)</a:t>
            </a:r>
          </a:p>
          <a:p>
            <a:pPr>
              <a:buFontTx/>
              <a:buChar char="-"/>
            </a:pPr>
            <a:r>
              <a:rPr lang="it-IT" sz="2000" dirty="0"/>
              <a:t>Impatto sul servizio più gestibile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FF0000"/>
                </a:solidFill>
              </a:rPr>
              <a:t>PROPOSTA: includere aggiornamento impianto RF accumulatore (costo circa 60 </a:t>
            </a:r>
            <a:r>
              <a:rPr lang="it-IT" sz="2000" b="1" dirty="0" err="1">
                <a:solidFill>
                  <a:srgbClr val="FF0000"/>
                </a:solidFill>
              </a:rPr>
              <a:t>keuro</a:t>
            </a:r>
            <a:r>
              <a:rPr lang="it-IT" sz="2000" b="1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8724248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527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Possibile estensione attività complesso DAFNE: Radiofrequenza</vt:lpstr>
      <vt:lpstr>Possibile estensione attività complesso DAFNE: Radiofrequenza</vt:lpstr>
      <vt:lpstr>Possibile estensione attività complesso DAFNE: Radiofrequenza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Possibile estensione attività complesso DAFNE: Radiofrequenza</dc:title>
  <dc:creator>Luca Piersanti</dc:creator>
  <cp:lastModifiedBy>Luca Piersanti</cp:lastModifiedBy>
  <cp:revision>1</cp:revision>
  <dcterms:created xsi:type="dcterms:W3CDTF">2022-05-05T06:36:46Z</dcterms:created>
  <dcterms:modified xsi:type="dcterms:W3CDTF">2022-05-05T10:04:10Z</dcterms:modified>
</cp:coreProperties>
</file>