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1" r:id="rId1"/>
  </p:sldMasterIdLst>
  <p:notesMasterIdLst>
    <p:notesMasterId r:id="rId5"/>
  </p:notesMasterIdLst>
  <p:handoutMasterIdLst>
    <p:handoutMasterId r:id="rId6"/>
  </p:handoutMasterIdLst>
  <p:sldIdLst>
    <p:sldId id="260" r:id="rId2"/>
    <p:sldId id="297" r:id="rId3"/>
    <p:sldId id="334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count Microsoft" initials="AM" lastIdx="1" clrIdx="0">
    <p:extLst>
      <p:ext uri="{19B8F6BF-5375-455C-9EA6-DF929625EA0E}">
        <p15:presenceInfo xmlns:p15="http://schemas.microsoft.com/office/powerpoint/2012/main" userId="fbb3ca25005f8e9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20EE"/>
    <a:srgbClr val="777AEF"/>
    <a:srgbClr val="1164C9"/>
    <a:srgbClr val="4FBBE4"/>
    <a:srgbClr val="F46100"/>
    <a:srgbClr val="F0EA00"/>
    <a:srgbClr val="E9E34E"/>
    <a:srgbClr val="66FF33"/>
    <a:srgbClr val="FF2592"/>
    <a:srgbClr val="429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53"/>
    <p:restoredTop sz="86398"/>
  </p:normalViewPr>
  <p:slideViewPr>
    <p:cSldViewPr snapToGrid="0" snapToObjects="1" showGuides="1">
      <p:cViewPr varScale="1">
        <p:scale>
          <a:sx n="107" d="100"/>
          <a:sy n="107" d="100"/>
        </p:scale>
        <p:origin x="360" y="108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5EFEF-2C91-4DD5-8FEB-6CA7619221F6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1123B-9EDA-4B98-AE6F-73C4033F3BD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13321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63849-F678-4CC6-8C57-57A822BCD61B}" type="datetimeFigureOut">
              <a:rPr lang="it-IT" smtClean="0"/>
              <a:t>05/05/2022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02A003-09A1-45D0-990E-F6908E84731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80211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A003-09A1-45D0-990E-F6908E84731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0875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A003-09A1-45D0-990E-F6908E84731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794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2A003-09A1-45D0-990E-F6908E84731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5700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BC925861-376C-6146-B10D-7FF8D3B9A5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2221374"/>
            <a:ext cx="7527294" cy="2629509"/>
          </a:xfrm>
        </p:spPr>
        <p:txBody>
          <a:bodyPr/>
          <a:lstStyle/>
          <a:p>
            <a:r>
              <a:rPr lang="it-IT" dirty="0"/>
              <a:t>Fare clic sull'icona per inserire un'immagine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F7EA1C37-6459-B049-9FC3-CBFB1DF31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531380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4EACC6D7-2098-C04C-863E-1C489AFAB9F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438400" y="5005519"/>
            <a:ext cx="7315200" cy="73017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200" cap="none" spc="0" baseline="0">
                <a:solidFill>
                  <a:srgbClr val="28365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Istituto Nazionale di Fisica Nucleare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9443648-EC3D-BE43-A087-162E85B7B2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9125" y="1402481"/>
            <a:ext cx="2965450" cy="590932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pPr lvl="0"/>
            <a:r>
              <a:rPr lang="it-IT" dirty="0"/>
              <a:t>Inserire data</a:t>
            </a:r>
          </a:p>
        </p:txBody>
      </p:sp>
      <p:sp>
        <p:nvSpPr>
          <p:cNvPr id="10" name="Segnaposto testo 3">
            <a:extLst>
              <a:ext uri="{FF2B5EF4-FFF2-40B4-BE49-F238E27FC236}">
                <a16:creationId xmlns:a16="http://schemas.microsoft.com/office/drawing/2014/main" xmlns="" id="{42120736-D7DC-D54A-BC28-5263CCB271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47123" y="5808660"/>
            <a:ext cx="4729453" cy="590932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pPr lvl="0"/>
            <a:r>
              <a:rPr lang="it-IT" dirty="0"/>
              <a:t>Inserire relatore</a:t>
            </a:r>
          </a:p>
        </p:txBody>
      </p:sp>
      <p:sp>
        <p:nvSpPr>
          <p:cNvPr id="8" name="Parallelogramma 7">
            <a:extLst>
              <a:ext uri="{FF2B5EF4-FFF2-40B4-BE49-F238E27FC236}">
                <a16:creationId xmlns:a16="http://schemas.microsoft.com/office/drawing/2014/main" xmlns="" id="{AFB68A2C-12C1-F44A-9745-8DEE5DEAEC8E}"/>
              </a:ext>
            </a:extLst>
          </p:cNvPr>
          <p:cNvSpPr/>
          <p:nvPr userDrawn="1"/>
        </p:nvSpPr>
        <p:spPr>
          <a:xfrm flipV="1">
            <a:off x="6001554" y="2219324"/>
            <a:ext cx="8124753" cy="2631559"/>
          </a:xfrm>
          <a:prstGeom prst="parallelogram">
            <a:avLst>
              <a:gd name="adj" fmla="val 47402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1" name="Immagine 10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C2659881-7594-E14E-8132-EFA8CF997A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445" y="2219325"/>
            <a:ext cx="3939909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23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NDO FOTO CHI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944EFA5F-72C9-8D4A-A0C8-421511FAFC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it-IT"/>
              <a:t>Fare clic sull'icona per inserire un'immagine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Progettazione e Caratterizzazione di Magneti - A. Vannozzi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D393AE7-DBE5-9042-B12E-12F62FFA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525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BE1A332-CAE0-D347-AEAC-1E99E8D3B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554" y="6356350"/>
            <a:ext cx="715263" cy="360000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39B0B72A-A6C1-1249-88B9-6D9907833940}"/>
              </a:ext>
            </a:extLst>
          </p:cNvPr>
          <p:cNvSpPr/>
          <p:nvPr userDrawn="1"/>
        </p:nvSpPr>
        <p:spPr>
          <a:xfrm>
            <a:off x="8159505" y="758952"/>
            <a:ext cx="3443590" cy="5330952"/>
          </a:xfrm>
          <a:prstGeom prst="rect">
            <a:avLst/>
          </a:prstGeom>
          <a:solidFill>
            <a:schemeClr val="bg1">
              <a:lumMod val="8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xmlns="" id="{4699C15A-FD59-674C-B5BB-AD3BA9887745}"/>
              </a:ext>
            </a:extLst>
          </p:cNvPr>
          <p:cNvSpPr txBox="1">
            <a:spLocks/>
          </p:cNvSpPr>
          <p:nvPr userDrawn="1"/>
        </p:nvSpPr>
        <p:spPr>
          <a:xfrm>
            <a:off x="8412423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142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Progettazione e Caratterizzazione di Magneti - A. Vannozzi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D393AE7-DBE5-9042-B12E-12F62FFA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5666" y="2339471"/>
            <a:ext cx="6096001" cy="1089529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BE1A332-CAE0-D347-AEAC-1E99E8D3B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554" y="6356350"/>
            <a:ext cx="715263" cy="360000"/>
          </a:xfrm>
          <a:prstGeom prst="rect">
            <a:avLst/>
          </a:prstGeom>
        </p:spPr>
      </p:pic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255A3EF7-880F-5B4D-A6F4-242C1C67F63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2465" y="136525"/>
            <a:ext cx="4953002" cy="6128808"/>
          </a:xfrm>
        </p:spPr>
        <p:txBody>
          <a:bodyPr/>
          <a:lstStyle/>
          <a:p>
            <a:r>
              <a:rPr lang="it-IT"/>
              <a:t>Fare clic sull'icona per inserire un'immagine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76BB11BE-9127-D841-A036-D1F80B8F5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45666" y="3605785"/>
            <a:ext cx="5122333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038842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Progettazione e Caratterizzazione di Magneti - A. Vannozzi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2070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Progettazione e Caratterizzazione di Magneti - A. Vannozzi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989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Progettazione e Caratterizzazione di Magneti - A. Vannozzi</a:t>
            </a:r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14554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Progettazione e Caratterizzazione di Magneti - A. Vannozzi</a:t>
            </a:r>
            <a:endParaRPr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795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Progettazione e Caratterizzazione di Magneti - A. Vannozzi</a:t>
            </a:r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450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Progettazione e Caratterizzazione di Magneti - A. Vannozzi</a:t>
            </a:r>
            <a:endParaRPr lang="it-IT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61934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r>
              <a:rPr lang="it-IT" smtClean="0"/>
              <a:t>Progettazione e Caratterizzazione di Magneti - A. Vannozzi</a:t>
            </a:r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678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PERTIN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  <p:sp>
        <p:nvSpPr>
          <p:cNvPr id="9" name="Segnaposto testo 3">
            <a:extLst>
              <a:ext uri="{FF2B5EF4-FFF2-40B4-BE49-F238E27FC236}">
                <a16:creationId xmlns:a16="http://schemas.microsoft.com/office/drawing/2014/main" xmlns="" id="{0B738FA7-77CE-5442-A946-89B02CF385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4005" y="6212534"/>
            <a:ext cx="2965450" cy="590932"/>
          </a:xfrm>
        </p:spPr>
        <p:txBody>
          <a:bodyPr anchor="ctr" anchorCtr="1"/>
          <a:lstStyle>
            <a:lvl1pPr marL="0" indent="0">
              <a:buNone/>
              <a:defRPr/>
            </a:lvl1pPr>
          </a:lstStyle>
          <a:p>
            <a:pPr lvl="0"/>
            <a:r>
              <a:rPr lang="it-IT" dirty="0"/>
              <a:t>Inserire data</a:t>
            </a:r>
          </a:p>
        </p:txBody>
      </p:sp>
      <p:pic>
        <p:nvPicPr>
          <p:cNvPr id="11" name="Immagine 10" descr="Immagine che contiene disegnando&#10;&#10;Descrizione generata automaticamente">
            <a:extLst>
              <a:ext uri="{FF2B5EF4-FFF2-40B4-BE49-F238E27FC236}">
                <a16:creationId xmlns:a16="http://schemas.microsoft.com/office/drawing/2014/main" xmlns="" id="{87281E72-E017-C946-BD0B-FC962B4D36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41" y="538226"/>
            <a:ext cx="2686255" cy="1649528"/>
          </a:xfrm>
          <a:prstGeom prst="rect">
            <a:avLst/>
          </a:prstGeom>
        </p:spPr>
      </p:pic>
      <p:sp>
        <p:nvSpPr>
          <p:cNvPr id="13" name="Segnaposto immagine 12">
            <a:extLst>
              <a:ext uri="{FF2B5EF4-FFF2-40B4-BE49-F238E27FC236}">
                <a16:creationId xmlns:a16="http://schemas.microsoft.com/office/drawing/2014/main" xmlns="" id="{6E9FE7C0-73C1-4141-AA4B-2FC6FD3F94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71000" y="762000"/>
            <a:ext cx="2921000" cy="5334000"/>
          </a:xfrm>
        </p:spPr>
        <p:txBody>
          <a:bodyPr/>
          <a:lstStyle/>
          <a:p>
            <a:r>
              <a:rPr lang="it-IT"/>
              <a:t>Fare clic sull'icona per inserire un'immagine</a:t>
            </a:r>
          </a:p>
        </p:txBody>
      </p:sp>
    </p:spTree>
    <p:extLst>
      <p:ext uri="{BB962C8B-B14F-4D97-AF65-F5344CB8AC3E}">
        <p14:creationId xmlns:p14="http://schemas.microsoft.com/office/powerpoint/2010/main" val="2743587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EPRTI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Progettazione e Caratterizzazione di Magneti - A. Vannozzi</a:t>
            </a:r>
            <a:endParaRPr lang="it-I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D393AE7-DBE5-9042-B12E-12F62FFA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5" y="5649360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pic>
        <p:nvPicPr>
          <p:cNvPr id="10" name="Immagine 1">
            <a:extLst>
              <a:ext uri="{FF2B5EF4-FFF2-40B4-BE49-F238E27FC236}">
                <a16:creationId xmlns:a16="http://schemas.microsoft.com/office/drawing/2014/main" xmlns="" id="{B6E48B5A-B08E-CF46-ACD2-0C550C4B1B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12" y="-1632674"/>
            <a:ext cx="11309350" cy="716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3" descr="Immagine che contiene clipart&#10;&#10;Descrizione generata automaticamente">
            <a:extLst>
              <a:ext uri="{FF2B5EF4-FFF2-40B4-BE49-F238E27FC236}">
                <a16:creationId xmlns:a16="http://schemas.microsoft.com/office/drawing/2014/main" xmlns="" id="{1EC46982-8F86-1646-85E2-CC96D5687E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1040" y="3429000"/>
            <a:ext cx="2549139" cy="1600200"/>
          </a:xfrm>
          <a:prstGeom prst="rect">
            <a:avLst/>
          </a:prstGeom>
          <a:noFill/>
          <a:ln>
            <a:noFill/>
          </a:ln>
          <a:effectLst>
            <a:reflection blurRad="76200" stA="51000" endPos="36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1421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A NER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Progettazione e Caratterizzazione di Magneti - A. Vannozzi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603E513-6E3B-FD40-83E7-4A25CC1D0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525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4E36ABE-CF9E-A24F-BF3A-1DB7650D9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77215" y="6361475"/>
            <a:ext cx="65232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88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DO FOTO SCUR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xmlns="" id="{9138E99E-1F07-D041-8818-1CE2AD2CF6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Progettazione e Caratterizzazione di Magneti - A. Vannozzi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603E513-6E3B-FD40-83E7-4A25CC1D0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525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4E36ABE-CF9E-A24F-BF3A-1DB7650D9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43698" y="6361475"/>
            <a:ext cx="65232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0641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NDO FOTO SCURA_box tes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immagine 3">
            <a:extLst>
              <a:ext uri="{FF2B5EF4-FFF2-40B4-BE49-F238E27FC236}">
                <a16:creationId xmlns:a16="http://schemas.microsoft.com/office/drawing/2014/main" xmlns="" id="{9138E99E-1F07-D041-8818-1CE2AD2CF6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6858000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Progettazione e Caratterizzazione di Magneti - A. Vannozzi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2603E513-6E3B-FD40-83E7-4A25CC1D0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525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9E1088F-5AD7-6F4C-A34D-16EA33B5D842}"/>
              </a:ext>
            </a:extLst>
          </p:cNvPr>
          <p:cNvSpPr/>
          <p:nvPr userDrawn="1"/>
        </p:nvSpPr>
        <p:spPr>
          <a:xfrm>
            <a:off x="8159505" y="758952"/>
            <a:ext cx="3443590" cy="5330952"/>
          </a:xfrm>
          <a:prstGeom prst="rect">
            <a:avLst/>
          </a:prstGeom>
          <a:solidFill>
            <a:schemeClr val="bg1">
              <a:lumMod val="95000"/>
              <a:lumOff val="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50299FF3-353A-9C41-A2AB-F30B56B6767F}"/>
              </a:ext>
            </a:extLst>
          </p:cNvPr>
          <p:cNvSpPr txBox="1">
            <a:spLocks/>
          </p:cNvSpPr>
          <p:nvPr userDrawn="1"/>
        </p:nvSpPr>
        <p:spPr>
          <a:xfrm>
            <a:off x="8412423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4E36ABE-CF9E-A24F-BF3A-1DB7650D9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37578" y="6361475"/>
            <a:ext cx="65232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64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UOTA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Progettazione e Caratterizzazione di Magneti - A. Vannozzi</a:t>
            </a:r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D393AE7-DBE5-9042-B12E-12F62FFA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525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BE1A332-CAE0-D347-AEAC-1E99E8D3B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554" y="6356350"/>
            <a:ext cx="7152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94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UOTA BIAN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Progettazione e Caratterizzazione di Magneti - A. Vannozzi</a:t>
            </a:r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D393AE7-DBE5-9042-B12E-12F62FFA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525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BE1A332-CAE0-D347-AEAC-1E99E8D3B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554" y="251990"/>
            <a:ext cx="7152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8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NDO FOTO CHIA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944EFA5F-72C9-8D4A-A0C8-421511FAFC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it-IT"/>
              <a:t>Fare clic sull'icona per inserire un'immagine</a:t>
            </a:r>
            <a:endParaRPr lang="it-IT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Progettazione e Caratterizzazione di Magneti - A. Vannozzi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6D798-1883-974D-96D0-4E82B243DEDE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5D393AE7-DBE5-9042-B12E-12F62FFA8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36525"/>
            <a:ext cx="12192000" cy="590931"/>
          </a:xfrm>
        </p:spPr>
        <p:txBody>
          <a:bodyPr wrap="square" anchor="ctr" anchorCtr="1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9BE1A332-CAE0-D347-AEAC-1E99E8D3B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0554" y="6356350"/>
            <a:ext cx="7152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99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1320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it-IT" smtClean="0"/>
              <a:t>Progettazione e Caratterizzazione di Magneti - A. Vannozzi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5091" y="127381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6D6D798-1883-974D-96D0-4E82B243DEDE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FF2BF5E6-30D1-3E49-BCD8-2D81D3171FD8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1380755" y="6356350"/>
            <a:ext cx="715263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0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2" r:id="rId2"/>
    <p:sldLayoutId id="2147483728" r:id="rId3"/>
    <p:sldLayoutId id="2147483723" r:id="rId4"/>
    <p:sldLayoutId id="2147483725" r:id="rId5"/>
    <p:sldLayoutId id="2147483729" r:id="rId6"/>
    <p:sldLayoutId id="2147483724" r:id="rId7"/>
    <p:sldLayoutId id="2147483731" r:id="rId8"/>
    <p:sldLayoutId id="2147483727" r:id="rId9"/>
    <p:sldLayoutId id="2147483730" r:id="rId10"/>
    <p:sldLayoutId id="2147483726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9" r:id="rId17"/>
    <p:sldLayoutId id="2147483720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83228786-D527-6842-82EB-C336E659E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Consolidamento Parco Alimentatori Dafne</a:t>
            </a: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A19CACCF-7464-DC43-8743-5B436E14E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78474" y="5735689"/>
            <a:ext cx="6339827" cy="863603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Franco </a:t>
            </a:r>
            <a:r>
              <a:rPr lang="it-IT" dirty="0" err="1" smtClean="0"/>
              <a:t>Iungo</a:t>
            </a:r>
            <a:endParaRPr lang="it-IT" dirty="0" smtClean="0"/>
          </a:p>
          <a:p>
            <a:pPr algn="ctr"/>
            <a:r>
              <a:rPr lang="it-IT" dirty="0"/>
              <a:t>Alessandro Vannozzi </a:t>
            </a:r>
          </a:p>
        </p:txBody>
      </p:sp>
      <p:pic>
        <p:nvPicPr>
          <p:cNvPr id="7" name="Segnaposto immagine 6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3754" b="2375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Segnaposto testo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4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" y="0"/>
            <a:ext cx="12191999" cy="847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Considerazioni di carattere generale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295" y="894682"/>
            <a:ext cx="11645151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lang="it-IT" sz="1400" dirty="0"/>
              <a:t>L'unica soluzione percorribile per una prosecuzione dell'attività per un periodo di 5 anni è quello di sostituire la quasi totalità degli alimentatori in quanto trattasi di macchinari che hanno da tempo superato la loro vita utile </a:t>
            </a:r>
            <a:r>
              <a:rPr lang="it-IT" sz="1400" b="1" dirty="0"/>
              <a:t>(circa 25 anni di attività</a:t>
            </a:r>
            <a:r>
              <a:rPr lang="it-IT" sz="1400" dirty="0"/>
              <a:t>!!!), dei quali non è stata fatta mai una sostituzione </a:t>
            </a:r>
            <a:r>
              <a:rPr lang="it-IT" sz="1400" dirty="0" smtClean="0"/>
              <a:t>. </a:t>
            </a:r>
            <a:r>
              <a:rPr lang="it-IT" sz="1400" dirty="0"/>
              <a:t>S</a:t>
            </a:r>
            <a:r>
              <a:rPr lang="it-IT" sz="1400" dirty="0" smtClean="0"/>
              <a:t>ono </a:t>
            </a:r>
            <a:r>
              <a:rPr lang="it-IT" sz="1400" dirty="0"/>
              <a:t>in una fase di vita in cui il rateo di guasti può impennarsi in qualsiasi momento senza </a:t>
            </a:r>
            <a:r>
              <a:rPr lang="it-IT" sz="1400" dirty="0" smtClean="0"/>
              <a:t>previsioni. </a:t>
            </a:r>
          </a:p>
          <a:p>
            <a:pPr marL="35560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lang="it-IT" sz="1400" dirty="0" smtClean="0"/>
              <a:t>Fornitori </a:t>
            </a:r>
            <a:r>
              <a:rPr lang="it-IT" sz="1400" dirty="0"/>
              <a:t>(OCEM e </a:t>
            </a:r>
            <a:r>
              <a:rPr lang="it-IT" sz="1400" dirty="0" err="1"/>
              <a:t>Danfysik</a:t>
            </a:r>
            <a:r>
              <a:rPr lang="it-IT" sz="1400" dirty="0"/>
              <a:t> su tutti</a:t>
            </a:r>
            <a:r>
              <a:rPr lang="it-IT" sz="1400" dirty="0" smtClean="0"/>
              <a:t>) hanno maggior parte </a:t>
            </a:r>
            <a:r>
              <a:rPr lang="it-IT" sz="1400" dirty="0"/>
              <a:t>componenti </a:t>
            </a:r>
            <a:r>
              <a:rPr lang="it-IT" sz="1400" dirty="0" smtClean="0"/>
              <a:t>di </a:t>
            </a:r>
            <a:r>
              <a:rPr lang="it-IT" sz="1400" dirty="0"/>
              <a:t>potenza </a:t>
            </a:r>
            <a:r>
              <a:rPr lang="it-IT" sz="1400" dirty="0" smtClean="0"/>
              <a:t>e schede </a:t>
            </a:r>
            <a:r>
              <a:rPr lang="it-IT" sz="1400" dirty="0"/>
              <a:t>elettroniche </a:t>
            </a:r>
            <a:r>
              <a:rPr lang="it-IT" sz="1400" b="1" dirty="0" smtClean="0"/>
              <a:t>fuori produzione e con riserve in magazzino esauriti</a:t>
            </a:r>
            <a:endParaRPr lang="it-IT" sz="1400" dirty="0"/>
          </a:p>
          <a:p>
            <a:pPr marL="35560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lang="it-IT" sz="1400" dirty="0" smtClean="0"/>
              <a:t>Una </a:t>
            </a:r>
            <a:r>
              <a:rPr lang="it-IT" sz="1400" dirty="0"/>
              <a:t>stima dei costi (a ribasso) di circa 2M€ era stata fatta a ottobre 2020 (vedi mail in calce) che, se rifatta, attualmente sarebbe sicuramente più alta.  </a:t>
            </a:r>
            <a:endParaRPr lang="it-IT" sz="1400" dirty="0" smtClean="0"/>
          </a:p>
          <a:p>
            <a:pPr marL="35560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lang="it-IT" sz="1400" dirty="0"/>
              <a:t>Al fine di trovare un compromesso tra costi da sostenere e funzionalità della macchina, si è cercato di sostituire circa il </a:t>
            </a:r>
            <a:r>
              <a:rPr lang="it-IT" sz="1400" b="1" dirty="0"/>
              <a:t>25%</a:t>
            </a:r>
            <a:r>
              <a:rPr lang="it-IT" sz="1400" dirty="0"/>
              <a:t> degli alimentatori con funzioni vitali per la macchina, recuperando in questo modo dei componenti </a:t>
            </a:r>
            <a:r>
              <a:rPr lang="it-IT" sz="1400" dirty="0" err="1"/>
              <a:t>spare</a:t>
            </a:r>
            <a:r>
              <a:rPr lang="it-IT" sz="1400" dirty="0"/>
              <a:t> che sarebbero comunque di alimentatori alla fine della vita </a:t>
            </a:r>
            <a:r>
              <a:rPr lang="it-IT" sz="1400" dirty="0" smtClean="0"/>
              <a:t>utile.</a:t>
            </a:r>
          </a:p>
          <a:p>
            <a:pPr marL="35560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lang="it-IT" sz="1400" dirty="0" smtClean="0"/>
              <a:t>Questo </a:t>
            </a:r>
            <a:r>
              <a:rPr lang="it-IT" sz="1400" dirty="0"/>
              <a:t>intervento </a:t>
            </a:r>
            <a:r>
              <a:rPr lang="it-IT" sz="1400" b="1" dirty="0"/>
              <a:t>NON </a:t>
            </a:r>
            <a:r>
              <a:rPr lang="it-IT" sz="1400" dirty="0"/>
              <a:t>assicurerà il prolungamento della vita della macchina di 5 anni (l'unico modo sarebbe una completa sostituzione) ma riduce le probabilità di </a:t>
            </a:r>
            <a:r>
              <a:rPr lang="it-IT" sz="1400" dirty="0" err="1"/>
              <a:t>shut</a:t>
            </a:r>
            <a:r>
              <a:rPr lang="it-IT" sz="1400" dirty="0"/>
              <a:t>-down completo della macchina</a:t>
            </a:r>
            <a:r>
              <a:rPr lang="it-IT" sz="1400" dirty="0" smtClean="0"/>
              <a:t>.</a:t>
            </a:r>
          </a:p>
          <a:p>
            <a:pPr marL="35560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lang="it-IT" sz="1400" dirty="0"/>
              <a:t>Alcuni magneti, su tutti i pulsati TT01 e TT02, sono alimentati da </a:t>
            </a:r>
            <a:r>
              <a:rPr lang="it-IT" sz="1400" dirty="0" err="1"/>
              <a:t>power</a:t>
            </a:r>
            <a:r>
              <a:rPr lang="it-IT" sz="1400" dirty="0"/>
              <a:t> </a:t>
            </a:r>
            <a:r>
              <a:rPr lang="it-IT" sz="1400" dirty="0" err="1"/>
              <a:t>supplies</a:t>
            </a:r>
            <a:r>
              <a:rPr lang="it-IT" sz="1400" dirty="0"/>
              <a:t> con caratteristiche particolari in termini di topologia della macchina, di tempi di salita e forma d'onda dell'impulso, d'interfaccia con il sistema di timing che impediscono di optare per l'acquisto di componenti "on </a:t>
            </a:r>
            <a:r>
              <a:rPr lang="it-IT" sz="1400" dirty="0" err="1"/>
              <a:t>shelf</a:t>
            </a:r>
            <a:r>
              <a:rPr lang="it-IT" sz="1400" dirty="0"/>
              <a:t>". Per questi è stata fatta una stima dei costi </a:t>
            </a:r>
            <a:r>
              <a:rPr lang="it-IT" sz="1400" b="1" dirty="0"/>
              <a:t>assolutamente approssimativa</a:t>
            </a:r>
            <a:r>
              <a:rPr lang="it-IT" sz="1400" dirty="0"/>
              <a:t> che necessita di diverse settimane d'interazione con eventuali fornitori per ottenere quotazioni più affidabili di oggetti ad elevato livello di customizzazione. </a:t>
            </a:r>
            <a:endParaRPr lang="it-IT" sz="1400" dirty="0">
              <a:solidFill>
                <a:schemeClr val="accent3">
                  <a:lumMod val="50000"/>
                </a:schemeClr>
              </a:solidFill>
              <a:cs typeface="Calibri"/>
            </a:endParaRPr>
          </a:p>
          <a:p>
            <a:pPr marL="35560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lang="it-IT" sz="1400" dirty="0"/>
              <a:t>Per quanto riguarda i controlli, l'acquisto di nuovi alimentatori comporterà una migrazione da interfaccia seriale RS485 a Ethernet. Ciò avrà un impatto non trascurabile in termini di </a:t>
            </a:r>
            <a:r>
              <a:rPr lang="it-IT" sz="1400" dirty="0" err="1"/>
              <a:t>manpower</a:t>
            </a:r>
            <a:r>
              <a:rPr lang="it-IT" sz="1400" dirty="0"/>
              <a:t> sul servizio controlli e occorrerà tenere conto anche delle tempistiche necessarie per una migrazione di massa di diverse unità della macchina</a:t>
            </a:r>
            <a:r>
              <a:rPr lang="it-IT" sz="1400" dirty="0" smtClean="0"/>
              <a:t>.</a:t>
            </a:r>
          </a:p>
          <a:p>
            <a:pPr marL="35560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lang="it-IT" sz="1400" dirty="0"/>
              <a:t>Per quadrupoli e </a:t>
            </a:r>
            <a:r>
              <a:rPr lang="it-IT" sz="1400" dirty="0" err="1"/>
              <a:t>sestupoli</a:t>
            </a:r>
            <a:r>
              <a:rPr lang="it-IT" sz="1400" dirty="0"/>
              <a:t> dei </a:t>
            </a:r>
            <a:r>
              <a:rPr lang="it-IT" sz="1400" dirty="0" err="1"/>
              <a:t>main</a:t>
            </a:r>
            <a:r>
              <a:rPr lang="it-IT" sz="1400" dirty="0"/>
              <a:t> ring sono state individuate due taglie di alimentatori che potrebbero soddisfare un loro funzionamento a correnti più basse di 300 A e 200A, rispettivamente per quadrupoli e </a:t>
            </a:r>
            <a:r>
              <a:rPr lang="it-IT" sz="1400" dirty="0" err="1"/>
              <a:t>sestupoli</a:t>
            </a:r>
            <a:r>
              <a:rPr lang="it-IT" sz="1400" dirty="0"/>
              <a:t>, rispetto alle massime attuali di 585A e 336A. A fine 2020 era stata confermata la fattibilità di questa opzione che andrebbe nuovamente confermata anche in caso di modifiche sostanziali del lattice di macchina (es. spegnimento dei </a:t>
            </a:r>
            <a:r>
              <a:rPr lang="it-IT" sz="1400" dirty="0" err="1"/>
              <a:t>Wiggler</a:t>
            </a:r>
            <a:r>
              <a:rPr lang="it-IT" sz="1400" dirty="0"/>
              <a:t>). In caso contrario si dovrebbe ricorrere ad alimentatori con tagli di potenza superiore con conseguente incremento dei costi. </a:t>
            </a:r>
            <a:endParaRPr lang="it-IT" sz="1400" dirty="0" smtClean="0"/>
          </a:p>
        </p:txBody>
      </p:sp>
    </p:spTree>
    <p:extLst>
      <p:ext uri="{BB962C8B-B14F-4D97-AF65-F5344CB8AC3E}">
        <p14:creationId xmlns:p14="http://schemas.microsoft.com/office/powerpoint/2010/main" val="390858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" y="0"/>
            <a:ext cx="12191999" cy="8471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chemeClr val="bg1"/>
                </a:solidFill>
              </a:rPr>
              <a:t>Preventivi di spesa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295" y="4704682"/>
            <a:ext cx="116451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lang="it-IT" sz="1400" dirty="0"/>
              <a:t>A questo elenco occorre aggiungere i costi di produzione per </a:t>
            </a:r>
            <a:r>
              <a:rPr lang="it-IT" sz="1400" b="1" dirty="0"/>
              <a:t>almeno 2 bobine </a:t>
            </a:r>
            <a:r>
              <a:rPr lang="it-IT" sz="1400" dirty="0"/>
              <a:t>di </a:t>
            </a:r>
            <a:r>
              <a:rPr lang="it-IT" sz="1400" dirty="0" err="1"/>
              <a:t>spare</a:t>
            </a:r>
            <a:r>
              <a:rPr lang="it-IT" sz="1400" dirty="0"/>
              <a:t> per setti a 2 gradi, di cui stimo alcune migliaia di euro, per i setti a 34 gradi ci sono </a:t>
            </a:r>
            <a:r>
              <a:rPr lang="it-IT" sz="1400" dirty="0" err="1"/>
              <a:t>spare</a:t>
            </a:r>
            <a:r>
              <a:rPr lang="it-IT" sz="1400" dirty="0"/>
              <a:t> delle bobine fatte alcuni anni fa in occasione delle modifiche sugli stessi. </a:t>
            </a:r>
            <a:endParaRPr lang="it-IT" sz="1400" dirty="0" smtClean="0"/>
          </a:p>
          <a:p>
            <a:pPr marL="35560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lang="it-IT" sz="1400" dirty="0"/>
              <a:t>Per molti altri alimentatori come ad esempio i </a:t>
            </a:r>
            <a:r>
              <a:rPr lang="it-IT" sz="1400" dirty="0" err="1"/>
              <a:t>Wiggler</a:t>
            </a:r>
            <a:r>
              <a:rPr lang="it-IT" sz="1400" dirty="0"/>
              <a:t> si hanno alimentatori e/o parti di ricambio </a:t>
            </a:r>
            <a:r>
              <a:rPr lang="it-IT" sz="1400" dirty="0" err="1"/>
              <a:t>spare</a:t>
            </a:r>
            <a:r>
              <a:rPr lang="it-IT" sz="1400" dirty="0"/>
              <a:t> che ovviamente </a:t>
            </a:r>
            <a:r>
              <a:rPr lang="it-IT" sz="1400" b="1" dirty="0"/>
              <a:t>NON</a:t>
            </a:r>
            <a:r>
              <a:rPr lang="it-IT" sz="1400" dirty="0"/>
              <a:t> possono assicurare la prosecuzione della vita di altri 5 anni per le ragioni precedentemente menzionate, in particolare al punto </a:t>
            </a:r>
            <a:r>
              <a:rPr lang="it-IT" sz="1400"/>
              <a:t>1 </a:t>
            </a:r>
            <a:r>
              <a:rPr lang="it-IT" sz="1400" smtClean="0"/>
              <a:t>determinando </a:t>
            </a:r>
            <a:r>
              <a:rPr lang="it-IT" sz="1400" dirty="0"/>
              <a:t>di fatto il permanere di una "navigazione a vista</a:t>
            </a:r>
            <a:r>
              <a:rPr lang="it-IT" sz="1400" dirty="0" smtClean="0"/>
              <a:t>".</a:t>
            </a:r>
          </a:p>
          <a:p>
            <a:pPr marL="355600" indent="-342900" algn="just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</a:tabLst>
            </a:pPr>
            <a:r>
              <a:rPr lang="it-IT" sz="1400" b="1" dirty="0" smtClean="0">
                <a:solidFill>
                  <a:srgbClr val="FF0000"/>
                </a:solidFill>
              </a:rPr>
              <a:t>Manpower</a:t>
            </a:r>
            <a:r>
              <a:rPr lang="it-IT" sz="1400" dirty="0" smtClean="0"/>
              <a:t>: richiesta </a:t>
            </a:r>
            <a:r>
              <a:rPr lang="it-IT" sz="1400" dirty="0"/>
              <a:t>di almeno </a:t>
            </a:r>
            <a:r>
              <a:rPr lang="it-IT" sz="1400" b="1" dirty="0"/>
              <a:t>2 tecnici </a:t>
            </a:r>
            <a:r>
              <a:rPr lang="it-IT" sz="1400" dirty="0"/>
              <a:t>è di vitale importanza per la prosecuzione dell'attività di servizio, inoltre se l'estensione di Dafne sarà reale si dovrà lavorare molto sul minor impatto in termini di istallazione e messa in servizio  dei nuovi alimentatori.</a:t>
            </a:r>
            <a:endParaRPr lang="it-IT" sz="1400" b="1" dirty="0" smtClean="0">
              <a:solidFill>
                <a:srgbClr val="FF0000"/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71" y="1136835"/>
            <a:ext cx="10962199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3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rnice">
  <a:themeElements>
    <a:clrScheme name="COLORI INFN 1">
      <a:dk1>
        <a:srgbClr val="000000"/>
      </a:dk1>
      <a:lt1>
        <a:srgbClr val="FFFFFF"/>
      </a:lt1>
      <a:dk2>
        <a:srgbClr val="273551"/>
      </a:dk2>
      <a:lt2>
        <a:srgbClr val="E9E9E9"/>
      </a:lt2>
      <a:accent1>
        <a:srgbClr val="3284A4"/>
      </a:accent1>
      <a:accent2>
        <a:srgbClr val="F46100"/>
      </a:accent2>
      <a:accent3>
        <a:srgbClr val="82ACC6"/>
      </a:accent3>
      <a:accent4>
        <a:srgbClr val="FF2600"/>
      </a:accent4>
      <a:accent5>
        <a:srgbClr val="36C695"/>
      </a:accent5>
      <a:accent6>
        <a:srgbClr val="D5393D"/>
      </a:accent6>
      <a:hlink>
        <a:srgbClr val="B5B581"/>
      </a:hlink>
      <a:folHlink>
        <a:srgbClr val="7C7B58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ornic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23" id="{E42BDCAE-85FE-704E-AE37-D2DDF47C09FC}" vid="{0E677682-999B-404C-9EFE-01FC36AE42E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Cornice</Template>
  <TotalTime>22701</TotalTime>
  <Words>295</Words>
  <Application>Microsoft Office PowerPoint</Application>
  <PresentationFormat>Widescreen</PresentationFormat>
  <Paragraphs>19</Paragraphs>
  <Slides>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9" baseType="lpstr">
      <vt:lpstr>Arial</vt:lpstr>
      <vt:lpstr>Calibri</vt:lpstr>
      <vt:lpstr>Franklin Gothic Book</vt:lpstr>
      <vt:lpstr>Franklin Gothic Medium</vt:lpstr>
      <vt:lpstr>Wingdings 2</vt:lpstr>
      <vt:lpstr>Cornice</vt:lpstr>
      <vt:lpstr>Consolidamento Parco Alimentatori Dafne</vt:lpstr>
      <vt:lpstr>Considerazioni di carattere generale</vt:lpstr>
      <vt:lpstr>Preventivi di spesa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Francesca Cuicchio</dc:creator>
  <cp:lastModifiedBy>Account Microsoft</cp:lastModifiedBy>
  <cp:revision>278</cp:revision>
  <dcterms:created xsi:type="dcterms:W3CDTF">2021-01-25T12:14:57Z</dcterms:created>
  <dcterms:modified xsi:type="dcterms:W3CDTF">2022-05-05T10:09:51Z</dcterms:modified>
</cp:coreProperties>
</file>