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EDFF65"/>
    <a:srgbClr val="1400D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08" y="10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53C3E7-D1B9-45E9-8758-69879C890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76441EE-0388-44B7-B48C-A55A912802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6BC3739-2E20-47B9-8E14-EECD08401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38F740B-A844-4D22-8D56-4307AC322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D073668-2478-49FA-AF65-64E5F033C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1191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E9F1CC-36AF-4740-86EB-816F8F0CF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AC1A944-027E-47CC-9905-D64ABBC260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FF237D0-7ED7-44EC-9128-51A9FB533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E1D35C9-BFAE-4276-A23B-BFD1FEEC4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592DA7B-7E38-46A1-A250-3ED9E15C0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261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4AADB352-1745-40F6-B51C-37DDFB59F5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E24D665-4CCE-4D00-9950-7A6A17C263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7802FE9-40C7-49C5-B9EA-35C680D9A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36FD709-A3B2-4E3F-8E8C-1EB7A66C5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BF25047-0673-4F40-9A8F-1620ACF6E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3974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89C4D65-3CFB-42A1-9DDE-28EA0EC7A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D286A17-0853-4592-BFDD-AD1B8CF50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CF9ABDF-6997-417F-AD06-A58AE2DBA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AE1309A-5FB7-4BB2-919C-690F2B50A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27D0FA6-EC4B-44B1-B0C8-A643A6DB1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7483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3AB370-282D-4C14-BA8C-C486BAFCA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9C0F0BA-C728-43B5-A46C-CD478AA827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58CF3BB-C96F-4A09-BAAF-7F655E9D8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C891656-C3B2-447E-B5DB-13F2BBB4B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378660A-D521-4E66-A6E8-C428F8DC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809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3EEC312-FE1D-4350-84B5-93865B0BE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9E3ADDD-FCD8-4D40-B952-E0E1118983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772D74B-E9EB-49C9-96E1-65319EB8C4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008F64D-8A22-4B6C-8EFF-875852CAE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F2EFFA0-AF17-471E-ACBE-3FC8E3C2D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868B099-3656-4F6C-BE17-3934D3AE8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05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4777F5-8232-4BF2-99F0-EA64A9F36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0F72C35-FE57-48FD-87D5-C82C479EE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814498D-9B5C-4DE8-813D-8749A7B8D1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E868C87-B913-4B83-BCC3-47271EA047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EEC41F83-E059-4AFA-8DF7-5E420329C7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0521C88-2EB7-4E0D-8A01-F171DC3B0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417E67B2-2F39-48DA-8027-C64A88DDF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35912FB-BFF0-4996-80D2-3D5EAD328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1305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994E61-6F94-43F5-B6EF-ACCCFC0B7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5EAE166-40CC-4A0D-88F0-BFAF41387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56DF2F3-CCBE-4B2A-BB9E-4FC426BA4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1389760-4D9F-4369-B007-3A21820FB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4613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DF8AEAF-26C4-445E-BD2F-E835CAA0C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FBCF359-4E6A-4F44-8D80-E4F4B4649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AB58451-51F8-4CD6-B5EF-2BF339F50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5260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4AC0D51-6350-4701-838A-4970A0B62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E61EE43-1F9A-489F-891B-83283D2F1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4FA90D4-979B-4F02-9B7D-9E6E7940A0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CDC1D85-776B-4EF3-8C0B-7D8CD85F0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79F0230-E2BE-4812-A082-CF9320E76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661A321-955C-44B2-A303-14DE7F32B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2017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C8C59C-9F66-42A2-84C0-A47245522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364484F-5DF5-42F0-9278-0846843270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2DBA49C-4464-4F15-8ED0-4D751171BC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A65CE8F-B7B5-40F1-A3C3-DE3650F2C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7197332-7593-402C-BFB9-D6A768C91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33B44B4-3731-41AA-91B9-1D4F83C4A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809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0A982ED-D2E4-4D77-A799-A7D94BAAB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05C4C39-C5FB-4CCA-A9BE-CD9C7E12F3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C54FEC6-C4F0-4FD3-ADB2-3C1B74DC58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6BBBC96-4687-4B95-B484-F77218D7C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06C6841-C8B3-40D2-8A6E-C0D96AEDC3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4283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980903A-04D6-44B6-8C0B-8CBAA0111B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News from IHEP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D5EA585-72AC-46B3-AFAB-079FF98840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Rui </a:t>
            </a:r>
            <a:r>
              <a:rPr lang="en-US" altLang="zh-CN" dirty="0" err="1"/>
              <a:t>Qiao</a:t>
            </a:r>
            <a:r>
              <a:rPr lang="en-US" altLang="zh-CN" dirty="0"/>
              <a:t>; </a:t>
            </a:r>
            <a:r>
              <a:rPr lang="en-US" altLang="zh-CN" dirty="0" err="1"/>
              <a:t>Wenxi</a:t>
            </a:r>
            <a:r>
              <a:rPr lang="en-US" altLang="zh-CN" dirty="0"/>
              <a:t> Peng; </a:t>
            </a:r>
            <a:r>
              <a:rPr lang="en-US" altLang="zh-CN" dirty="0" err="1"/>
              <a:t>Ke</a:t>
            </a:r>
            <a:r>
              <a:rPr lang="en-US" altLang="zh-CN" dirty="0"/>
              <a:t> Gong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5064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5D693C-CC66-43CF-94A5-776B77611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Outline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B81DD56-A301-4A94-9311-683ACE11A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Power design</a:t>
            </a:r>
          </a:p>
          <a:p>
            <a:r>
              <a:rPr lang="en-US" altLang="zh-CN" dirty="0"/>
              <a:t>Data transportation (preliminary)</a:t>
            </a:r>
          </a:p>
          <a:p>
            <a:pPr lvl="1"/>
            <a:r>
              <a:rPr lang="en-US" altLang="zh-CN" dirty="0"/>
              <a:t>Scientific data</a:t>
            </a:r>
          </a:p>
          <a:p>
            <a:pPr lvl="1"/>
            <a:r>
              <a:rPr lang="en-US" altLang="zh-CN" dirty="0"/>
              <a:t>Housekeeping data</a:t>
            </a:r>
          </a:p>
          <a:p>
            <a:r>
              <a:rPr lang="en-US" altLang="zh-CN" dirty="0"/>
              <a:t>trigger for BT2022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22765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2DA3551-DDAC-4FBA-AEB1-C7AF235D4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News(1): power design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71AD84E4-3E49-4F0C-9046-49AEE269B8D1}"/>
              </a:ext>
            </a:extLst>
          </p:cNvPr>
          <p:cNvSpPr/>
          <p:nvPr/>
        </p:nvSpPr>
        <p:spPr>
          <a:xfrm>
            <a:off x="466530" y="2276669"/>
            <a:ext cx="1278293" cy="38068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Space</a:t>
            </a:r>
          </a:p>
          <a:p>
            <a:pPr algn="ctr"/>
            <a:r>
              <a:rPr lang="en-US" altLang="zh-CN" sz="2400" dirty="0"/>
              <a:t>Station</a:t>
            </a:r>
            <a:endParaRPr lang="zh-CN" altLang="en-US" sz="2400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A94FFAA-FF2F-470C-A359-BFAB62C2B562}"/>
              </a:ext>
            </a:extLst>
          </p:cNvPr>
          <p:cNvSpPr/>
          <p:nvPr/>
        </p:nvSpPr>
        <p:spPr>
          <a:xfrm>
            <a:off x="3592284" y="1864184"/>
            <a:ext cx="2304662" cy="1977302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Payload Power Management Unit (1)</a:t>
            </a:r>
            <a:endParaRPr lang="zh-CN" altLang="en-US" sz="2400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A908237C-5AF6-478A-9AAD-2F802D02F1ED}"/>
              </a:ext>
            </a:extLst>
          </p:cNvPr>
          <p:cNvSpPr/>
          <p:nvPr/>
        </p:nvSpPr>
        <p:spPr>
          <a:xfrm>
            <a:off x="3592284" y="4518743"/>
            <a:ext cx="2304662" cy="1977302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Payload Power Management Unit (2)</a:t>
            </a:r>
            <a:endParaRPr lang="zh-CN" altLang="en-US" sz="2400" dirty="0"/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6EED00E0-52DD-4842-9EC4-3E8DB6DA5950}"/>
              </a:ext>
            </a:extLst>
          </p:cNvPr>
          <p:cNvCxnSpPr>
            <a:cxnSpLocks/>
          </p:cNvCxnSpPr>
          <p:nvPr/>
        </p:nvCxnSpPr>
        <p:spPr>
          <a:xfrm flipV="1">
            <a:off x="1744823" y="2780430"/>
            <a:ext cx="1847461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F546BAF0-7156-45F5-8B4C-580B00B4FA32}"/>
              </a:ext>
            </a:extLst>
          </p:cNvPr>
          <p:cNvCxnSpPr>
            <a:cxnSpLocks/>
          </p:cNvCxnSpPr>
          <p:nvPr/>
        </p:nvCxnSpPr>
        <p:spPr>
          <a:xfrm>
            <a:off x="1744823" y="2862165"/>
            <a:ext cx="1847461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218210FF-3AF9-4638-A184-B43CE8C9A82E}"/>
              </a:ext>
            </a:extLst>
          </p:cNvPr>
          <p:cNvSpPr txBox="1"/>
          <p:nvPr/>
        </p:nvSpPr>
        <p:spPr>
          <a:xfrm>
            <a:off x="1827618" y="2059455"/>
            <a:ext cx="16818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100V</a:t>
            </a:r>
          </a:p>
          <a:p>
            <a:pPr algn="ctr"/>
            <a:r>
              <a:rPr lang="en-US" altLang="zh-CN" dirty="0"/>
              <a:t>Active/Standby</a:t>
            </a:r>
            <a:endParaRPr lang="zh-CN" altLang="en-US" dirty="0"/>
          </a:p>
        </p:txBody>
      </p: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C17C8852-DC83-4AA6-ABF6-14A1270E6990}"/>
              </a:ext>
            </a:extLst>
          </p:cNvPr>
          <p:cNvCxnSpPr>
            <a:cxnSpLocks/>
          </p:cNvCxnSpPr>
          <p:nvPr/>
        </p:nvCxnSpPr>
        <p:spPr>
          <a:xfrm flipV="1">
            <a:off x="1744823" y="5439654"/>
            <a:ext cx="1847461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id="{56DF2C5A-9033-4F63-A5CA-53378EBDCAFE}"/>
              </a:ext>
            </a:extLst>
          </p:cNvPr>
          <p:cNvCxnSpPr>
            <a:cxnSpLocks/>
          </p:cNvCxnSpPr>
          <p:nvPr/>
        </p:nvCxnSpPr>
        <p:spPr>
          <a:xfrm>
            <a:off x="1744823" y="5521386"/>
            <a:ext cx="1847461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>
            <a:extLst>
              <a:ext uri="{FF2B5EF4-FFF2-40B4-BE49-F238E27FC236}">
                <a16:creationId xmlns:a16="http://schemas.microsoft.com/office/drawing/2014/main" id="{3FF467A7-E3AE-4399-B42D-401C989A4BA3}"/>
              </a:ext>
            </a:extLst>
          </p:cNvPr>
          <p:cNvSpPr txBox="1"/>
          <p:nvPr/>
        </p:nvSpPr>
        <p:spPr>
          <a:xfrm>
            <a:off x="1827618" y="4718679"/>
            <a:ext cx="16818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100V</a:t>
            </a:r>
          </a:p>
          <a:p>
            <a:pPr algn="ctr"/>
            <a:r>
              <a:rPr lang="en-US" altLang="zh-CN" dirty="0"/>
              <a:t>Active/Standby</a:t>
            </a:r>
            <a:endParaRPr lang="zh-CN" altLang="en-US" dirty="0"/>
          </a:p>
        </p:txBody>
      </p: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717F9F44-A91C-48C0-B571-9A1308244ED2}"/>
              </a:ext>
            </a:extLst>
          </p:cNvPr>
          <p:cNvCxnSpPr>
            <a:cxnSpLocks/>
          </p:cNvCxnSpPr>
          <p:nvPr/>
        </p:nvCxnSpPr>
        <p:spPr>
          <a:xfrm flipV="1">
            <a:off x="5896946" y="2061482"/>
            <a:ext cx="1847461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id="{DAF4A90D-6069-41E4-B543-40FEEECA8415}"/>
              </a:ext>
            </a:extLst>
          </p:cNvPr>
          <p:cNvCxnSpPr>
            <a:cxnSpLocks/>
          </p:cNvCxnSpPr>
          <p:nvPr/>
        </p:nvCxnSpPr>
        <p:spPr>
          <a:xfrm>
            <a:off x="5896946" y="2143213"/>
            <a:ext cx="1847461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>
            <a:extLst>
              <a:ext uri="{FF2B5EF4-FFF2-40B4-BE49-F238E27FC236}">
                <a16:creationId xmlns:a16="http://schemas.microsoft.com/office/drawing/2014/main" id="{714FD37E-79A0-4EFA-8867-CC13AF381A81}"/>
              </a:ext>
            </a:extLst>
          </p:cNvPr>
          <p:cNvSpPr/>
          <p:nvPr/>
        </p:nvSpPr>
        <p:spPr>
          <a:xfrm>
            <a:off x="7744405" y="1854270"/>
            <a:ext cx="2220689" cy="634088"/>
          </a:xfrm>
          <a:prstGeom prst="rect">
            <a:avLst/>
          </a:prstGeom>
          <a:solidFill>
            <a:srgbClr val="00FF00">
              <a:alpha val="20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b="1" dirty="0">
                <a:solidFill>
                  <a:srgbClr val="0070C0"/>
                </a:solidFill>
              </a:rPr>
              <a:t>Isolation DCDC</a:t>
            </a:r>
          </a:p>
          <a:p>
            <a:pPr algn="ctr"/>
            <a:r>
              <a:rPr lang="en-US" altLang="zh-CN" dirty="0"/>
              <a:t>SCD&amp;PSD box(1)</a:t>
            </a:r>
            <a:endParaRPr lang="zh-CN" altLang="en-US" sz="2400" dirty="0"/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37FF381A-5D9D-4F1B-A20C-97BF93C4FC5B}"/>
              </a:ext>
            </a:extLst>
          </p:cNvPr>
          <p:cNvSpPr txBox="1"/>
          <p:nvPr/>
        </p:nvSpPr>
        <p:spPr>
          <a:xfrm>
            <a:off x="5979740" y="1415151"/>
            <a:ext cx="16818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100V</a:t>
            </a:r>
          </a:p>
          <a:p>
            <a:pPr algn="ctr"/>
            <a:r>
              <a:rPr lang="en-US" altLang="zh-CN" dirty="0"/>
              <a:t>Active/Standby</a:t>
            </a:r>
            <a:endParaRPr lang="zh-CN" altLang="en-US" dirty="0"/>
          </a:p>
        </p:txBody>
      </p:sp>
      <p:cxnSp>
        <p:nvCxnSpPr>
          <p:cNvPr id="33" name="直接连接符 32">
            <a:extLst>
              <a:ext uri="{FF2B5EF4-FFF2-40B4-BE49-F238E27FC236}">
                <a16:creationId xmlns:a16="http://schemas.microsoft.com/office/drawing/2014/main" id="{610A7963-B154-4C05-A5AE-1EB551194799}"/>
              </a:ext>
            </a:extLst>
          </p:cNvPr>
          <p:cNvCxnSpPr>
            <a:cxnSpLocks/>
          </p:cNvCxnSpPr>
          <p:nvPr/>
        </p:nvCxnSpPr>
        <p:spPr>
          <a:xfrm flipV="1">
            <a:off x="9965094" y="2061482"/>
            <a:ext cx="1847461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0A4DA068-F620-48F9-9541-512E34DF72BF}"/>
              </a:ext>
            </a:extLst>
          </p:cNvPr>
          <p:cNvCxnSpPr>
            <a:cxnSpLocks/>
          </p:cNvCxnSpPr>
          <p:nvPr/>
        </p:nvCxnSpPr>
        <p:spPr>
          <a:xfrm>
            <a:off x="9965094" y="2236523"/>
            <a:ext cx="1847461" cy="0"/>
          </a:xfrm>
          <a:prstGeom prst="line">
            <a:avLst/>
          </a:prstGeom>
          <a:ln w="5715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本框 34">
            <a:extLst>
              <a:ext uri="{FF2B5EF4-FFF2-40B4-BE49-F238E27FC236}">
                <a16:creationId xmlns:a16="http://schemas.microsoft.com/office/drawing/2014/main" id="{32BFB3F4-82DE-4EA8-B369-685A104E66FF}"/>
              </a:ext>
            </a:extLst>
          </p:cNvPr>
          <p:cNvSpPr txBox="1"/>
          <p:nvPr/>
        </p:nvSpPr>
        <p:spPr>
          <a:xfrm>
            <a:off x="10047888" y="1415151"/>
            <a:ext cx="16818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28V (TBD)</a:t>
            </a:r>
          </a:p>
          <a:p>
            <a:pPr algn="ctr"/>
            <a:r>
              <a:rPr lang="en-US" altLang="zh-CN" dirty="0"/>
              <a:t>Active/Standby</a:t>
            </a:r>
            <a:endParaRPr lang="zh-CN" altLang="en-US" dirty="0"/>
          </a:p>
        </p:txBody>
      </p:sp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id="{4910B459-FCBC-4625-A96C-6DAA4E07D954}"/>
              </a:ext>
            </a:extLst>
          </p:cNvPr>
          <p:cNvCxnSpPr>
            <a:cxnSpLocks/>
          </p:cNvCxnSpPr>
          <p:nvPr/>
        </p:nvCxnSpPr>
        <p:spPr>
          <a:xfrm flipV="1">
            <a:off x="5896946" y="2859152"/>
            <a:ext cx="1847461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>
            <a:extLst>
              <a:ext uri="{FF2B5EF4-FFF2-40B4-BE49-F238E27FC236}">
                <a16:creationId xmlns:a16="http://schemas.microsoft.com/office/drawing/2014/main" id="{E97088EC-CF89-41CB-8F4F-3F90D9A5E438}"/>
              </a:ext>
            </a:extLst>
          </p:cNvPr>
          <p:cNvCxnSpPr>
            <a:cxnSpLocks/>
          </p:cNvCxnSpPr>
          <p:nvPr/>
        </p:nvCxnSpPr>
        <p:spPr>
          <a:xfrm>
            <a:off x="5896946" y="2931556"/>
            <a:ext cx="1847461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矩形 37">
            <a:extLst>
              <a:ext uri="{FF2B5EF4-FFF2-40B4-BE49-F238E27FC236}">
                <a16:creationId xmlns:a16="http://schemas.microsoft.com/office/drawing/2014/main" id="{4A34194A-1672-4E10-BD8E-408E77410664}"/>
              </a:ext>
            </a:extLst>
          </p:cNvPr>
          <p:cNvSpPr/>
          <p:nvPr/>
        </p:nvSpPr>
        <p:spPr>
          <a:xfrm>
            <a:off x="7744405" y="2651940"/>
            <a:ext cx="2220689" cy="634088"/>
          </a:xfrm>
          <a:prstGeom prst="rect">
            <a:avLst/>
          </a:prstGeom>
          <a:solidFill>
            <a:srgbClr val="00FF00">
              <a:alpha val="20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b="1" dirty="0">
                <a:solidFill>
                  <a:srgbClr val="0070C0"/>
                </a:solidFill>
              </a:rPr>
              <a:t>Isolation DCDC</a:t>
            </a:r>
          </a:p>
          <a:p>
            <a:pPr algn="ctr"/>
            <a:r>
              <a:rPr lang="en-US" altLang="zh-CN" dirty="0"/>
              <a:t>SCD&amp;PSD box(2)</a:t>
            </a:r>
            <a:endParaRPr lang="zh-CN" altLang="en-US" sz="2400" dirty="0"/>
          </a:p>
        </p:txBody>
      </p:sp>
      <p:cxnSp>
        <p:nvCxnSpPr>
          <p:cNvPr id="40" name="直接连接符 39">
            <a:extLst>
              <a:ext uri="{FF2B5EF4-FFF2-40B4-BE49-F238E27FC236}">
                <a16:creationId xmlns:a16="http://schemas.microsoft.com/office/drawing/2014/main" id="{5BAC7B2F-E120-4503-8ED6-DA31F4DD70EF}"/>
              </a:ext>
            </a:extLst>
          </p:cNvPr>
          <p:cNvCxnSpPr>
            <a:cxnSpLocks/>
          </p:cNvCxnSpPr>
          <p:nvPr/>
        </p:nvCxnSpPr>
        <p:spPr>
          <a:xfrm flipV="1">
            <a:off x="9965094" y="2859152"/>
            <a:ext cx="1847461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>
            <a:extLst>
              <a:ext uri="{FF2B5EF4-FFF2-40B4-BE49-F238E27FC236}">
                <a16:creationId xmlns:a16="http://schemas.microsoft.com/office/drawing/2014/main" id="{C0B56110-691F-4AD1-8004-135045F4B741}"/>
              </a:ext>
            </a:extLst>
          </p:cNvPr>
          <p:cNvCxnSpPr>
            <a:cxnSpLocks/>
          </p:cNvCxnSpPr>
          <p:nvPr/>
        </p:nvCxnSpPr>
        <p:spPr>
          <a:xfrm>
            <a:off x="9965094" y="3034193"/>
            <a:ext cx="1847461" cy="0"/>
          </a:xfrm>
          <a:prstGeom prst="line">
            <a:avLst/>
          </a:prstGeom>
          <a:ln w="5715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矩形 42">
            <a:extLst>
              <a:ext uri="{FF2B5EF4-FFF2-40B4-BE49-F238E27FC236}">
                <a16:creationId xmlns:a16="http://schemas.microsoft.com/office/drawing/2014/main" id="{2F020C29-A56E-4270-969D-FFF04DFC3317}"/>
              </a:ext>
            </a:extLst>
          </p:cNvPr>
          <p:cNvSpPr/>
          <p:nvPr/>
        </p:nvSpPr>
        <p:spPr>
          <a:xfrm>
            <a:off x="7744405" y="3429000"/>
            <a:ext cx="2220689" cy="6340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Other units…</a:t>
            </a:r>
            <a:endParaRPr lang="zh-CN" altLang="en-US" sz="2400" dirty="0"/>
          </a:p>
        </p:txBody>
      </p:sp>
      <p:cxnSp>
        <p:nvCxnSpPr>
          <p:cNvPr id="44" name="直接连接符 43">
            <a:extLst>
              <a:ext uri="{FF2B5EF4-FFF2-40B4-BE49-F238E27FC236}">
                <a16:creationId xmlns:a16="http://schemas.microsoft.com/office/drawing/2014/main" id="{EF43FCEB-1A74-43DD-AAE0-975205BE0B23}"/>
              </a:ext>
            </a:extLst>
          </p:cNvPr>
          <p:cNvCxnSpPr>
            <a:cxnSpLocks/>
          </p:cNvCxnSpPr>
          <p:nvPr/>
        </p:nvCxnSpPr>
        <p:spPr>
          <a:xfrm flipV="1">
            <a:off x="5896946" y="3656723"/>
            <a:ext cx="1847461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>
            <a:extLst>
              <a:ext uri="{FF2B5EF4-FFF2-40B4-BE49-F238E27FC236}">
                <a16:creationId xmlns:a16="http://schemas.microsoft.com/office/drawing/2014/main" id="{74D08032-89D3-4DFF-A431-6838620B3BAE}"/>
              </a:ext>
            </a:extLst>
          </p:cNvPr>
          <p:cNvCxnSpPr>
            <a:cxnSpLocks/>
          </p:cNvCxnSpPr>
          <p:nvPr/>
        </p:nvCxnSpPr>
        <p:spPr>
          <a:xfrm>
            <a:off x="5896946" y="3729127"/>
            <a:ext cx="1847461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>
            <a:extLst>
              <a:ext uri="{FF2B5EF4-FFF2-40B4-BE49-F238E27FC236}">
                <a16:creationId xmlns:a16="http://schemas.microsoft.com/office/drawing/2014/main" id="{FB4BBA4B-4CBB-4349-BE4D-298D5331519E}"/>
              </a:ext>
            </a:extLst>
          </p:cNvPr>
          <p:cNvCxnSpPr>
            <a:cxnSpLocks/>
          </p:cNvCxnSpPr>
          <p:nvPr/>
        </p:nvCxnSpPr>
        <p:spPr>
          <a:xfrm flipV="1">
            <a:off x="5896946" y="4709419"/>
            <a:ext cx="1847461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>
            <a:extLst>
              <a:ext uri="{FF2B5EF4-FFF2-40B4-BE49-F238E27FC236}">
                <a16:creationId xmlns:a16="http://schemas.microsoft.com/office/drawing/2014/main" id="{84367DE8-4391-4C41-B19F-B3A9113134F7}"/>
              </a:ext>
            </a:extLst>
          </p:cNvPr>
          <p:cNvCxnSpPr>
            <a:cxnSpLocks/>
          </p:cNvCxnSpPr>
          <p:nvPr/>
        </p:nvCxnSpPr>
        <p:spPr>
          <a:xfrm>
            <a:off x="5896946" y="4791150"/>
            <a:ext cx="1847461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矩形 49">
            <a:extLst>
              <a:ext uri="{FF2B5EF4-FFF2-40B4-BE49-F238E27FC236}">
                <a16:creationId xmlns:a16="http://schemas.microsoft.com/office/drawing/2014/main" id="{2859DE9E-7E49-4224-9AEA-17E9AB90863C}"/>
              </a:ext>
            </a:extLst>
          </p:cNvPr>
          <p:cNvSpPr/>
          <p:nvPr/>
        </p:nvSpPr>
        <p:spPr>
          <a:xfrm>
            <a:off x="7744405" y="4502207"/>
            <a:ext cx="2220689" cy="634088"/>
          </a:xfrm>
          <a:prstGeom prst="rect">
            <a:avLst/>
          </a:prstGeom>
          <a:solidFill>
            <a:srgbClr val="00FF00">
              <a:alpha val="20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b="1" dirty="0">
                <a:solidFill>
                  <a:srgbClr val="0070C0"/>
                </a:solidFill>
              </a:rPr>
              <a:t>Isolation DCDC</a:t>
            </a:r>
          </a:p>
          <a:p>
            <a:pPr algn="ctr"/>
            <a:r>
              <a:rPr lang="en-US" altLang="zh-CN" dirty="0"/>
              <a:t>SCD&amp;PSD box(3)</a:t>
            </a:r>
            <a:endParaRPr lang="zh-CN" altLang="en-US" sz="2400" dirty="0"/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8FA8A160-17AB-4334-940C-937513D41E55}"/>
              </a:ext>
            </a:extLst>
          </p:cNvPr>
          <p:cNvSpPr txBox="1"/>
          <p:nvPr/>
        </p:nvSpPr>
        <p:spPr>
          <a:xfrm>
            <a:off x="5979740" y="5621192"/>
            <a:ext cx="16818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100V</a:t>
            </a:r>
          </a:p>
          <a:p>
            <a:pPr algn="ctr"/>
            <a:r>
              <a:rPr lang="en-US" altLang="zh-CN" dirty="0"/>
              <a:t>Active/Standby</a:t>
            </a:r>
            <a:endParaRPr lang="zh-CN" altLang="en-US" dirty="0"/>
          </a:p>
        </p:txBody>
      </p:sp>
      <p:cxnSp>
        <p:nvCxnSpPr>
          <p:cNvPr id="52" name="直接连接符 51">
            <a:extLst>
              <a:ext uri="{FF2B5EF4-FFF2-40B4-BE49-F238E27FC236}">
                <a16:creationId xmlns:a16="http://schemas.microsoft.com/office/drawing/2014/main" id="{9429D947-DF8F-4884-ACF7-01762C47A83F}"/>
              </a:ext>
            </a:extLst>
          </p:cNvPr>
          <p:cNvCxnSpPr>
            <a:cxnSpLocks/>
          </p:cNvCxnSpPr>
          <p:nvPr/>
        </p:nvCxnSpPr>
        <p:spPr>
          <a:xfrm flipV="1">
            <a:off x="9965094" y="4709419"/>
            <a:ext cx="1847461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连接符 52">
            <a:extLst>
              <a:ext uri="{FF2B5EF4-FFF2-40B4-BE49-F238E27FC236}">
                <a16:creationId xmlns:a16="http://schemas.microsoft.com/office/drawing/2014/main" id="{168AA32B-08B9-4DD6-824D-6E31E1843D76}"/>
              </a:ext>
            </a:extLst>
          </p:cNvPr>
          <p:cNvCxnSpPr>
            <a:cxnSpLocks/>
          </p:cNvCxnSpPr>
          <p:nvPr/>
        </p:nvCxnSpPr>
        <p:spPr>
          <a:xfrm>
            <a:off x="9965094" y="4884460"/>
            <a:ext cx="1847461" cy="0"/>
          </a:xfrm>
          <a:prstGeom prst="line">
            <a:avLst/>
          </a:prstGeom>
          <a:ln w="5715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文本框 53">
            <a:extLst>
              <a:ext uri="{FF2B5EF4-FFF2-40B4-BE49-F238E27FC236}">
                <a16:creationId xmlns:a16="http://schemas.microsoft.com/office/drawing/2014/main" id="{AE9BBB73-1B74-41D7-878C-BE4C58039D10}"/>
              </a:ext>
            </a:extLst>
          </p:cNvPr>
          <p:cNvSpPr txBox="1"/>
          <p:nvPr/>
        </p:nvSpPr>
        <p:spPr>
          <a:xfrm>
            <a:off x="10047888" y="5714302"/>
            <a:ext cx="16818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28V (TBD)</a:t>
            </a:r>
          </a:p>
          <a:p>
            <a:pPr algn="ctr"/>
            <a:r>
              <a:rPr lang="en-US" altLang="zh-CN" dirty="0"/>
              <a:t>Active/Standby</a:t>
            </a:r>
            <a:endParaRPr lang="zh-CN" altLang="en-US" dirty="0"/>
          </a:p>
        </p:txBody>
      </p:sp>
      <p:cxnSp>
        <p:nvCxnSpPr>
          <p:cNvPr id="55" name="直接连接符 54">
            <a:extLst>
              <a:ext uri="{FF2B5EF4-FFF2-40B4-BE49-F238E27FC236}">
                <a16:creationId xmlns:a16="http://schemas.microsoft.com/office/drawing/2014/main" id="{11A8CB05-27C6-4D54-A54C-06679D9FE457}"/>
              </a:ext>
            </a:extLst>
          </p:cNvPr>
          <p:cNvCxnSpPr>
            <a:cxnSpLocks/>
          </p:cNvCxnSpPr>
          <p:nvPr/>
        </p:nvCxnSpPr>
        <p:spPr>
          <a:xfrm flipV="1">
            <a:off x="5896946" y="5507089"/>
            <a:ext cx="1847461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连接符 55">
            <a:extLst>
              <a:ext uri="{FF2B5EF4-FFF2-40B4-BE49-F238E27FC236}">
                <a16:creationId xmlns:a16="http://schemas.microsoft.com/office/drawing/2014/main" id="{34ED21E9-E48A-4790-83FC-1D157DC3FAFA}"/>
              </a:ext>
            </a:extLst>
          </p:cNvPr>
          <p:cNvCxnSpPr>
            <a:cxnSpLocks/>
          </p:cNvCxnSpPr>
          <p:nvPr/>
        </p:nvCxnSpPr>
        <p:spPr>
          <a:xfrm>
            <a:off x="5896946" y="5579493"/>
            <a:ext cx="1847461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矩形 56">
            <a:extLst>
              <a:ext uri="{FF2B5EF4-FFF2-40B4-BE49-F238E27FC236}">
                <a16:creationId xmlns:a16="http://schemas.microsoft.com/office/drawing/2014/main" id="{83D671F6-29D6-4763-B7CD-FAD733646F67}"/>
              </a:ext>
            </a:extLst>
          </p:cNvPr>
          <p:cNvSpPr/>
          <p:nvPr/>
        </p:nvSpPr>
        <p:spPr>
          <a:xfrm>
            <a:off x="7744405" y="5299877"/>
            <a:ext cx="2220689" cy="634088"/>
          </a:xfrm>
          <a:prstGeom prst="rect">
            <a:avLst/>
          </a:prstGeom>
          <a:solidFill>
            <a:srgbClr val="00FF00">
              <a:alpha val="20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b="1" dirty="0">
                <a:solidFill>
                  <a:srgbClr val="0070C0"/>
                </a:solidFill>
              </a:rPr>
              <a:t>Isolation DCDC</a:t>
            </a:r>
          </a:p>
          <a:p>
            <a:pPr algn="ctr"/>
            <a:r>
              <a:rPr lang="en-US" altLang="zh-CN" dirty="0"/>
              <a:t>SCD&amp;PSD box(4)</a:t>
            </a:r>
            <a:endParaRPr lang="zh-CN" altLang="en-US" sz="2400" dirty="0"/>
          </a:p>
        </p:txBody>
      </p:sp>
      <p:cxnSp>
        <p:nvCxnSpPr>
          <p:cNvPr id="58" name="直接连接符 57">
            <a:extLst>
              <a:ext uri="{FF2B5EF4-FFF2-40B4-BE49-F238E27FC236}">
                <a16:creationId xmlns:a16="http://schemas.microsoft.com/office/drawing/2014/main" id="{C493365E-9D0E-429C-878D-648638F40CDC}"/>
              </a:ext>
            </a:extLst>
          </p:cNvPr>
          <p:cNvCxnSpPr>
            <a:cxnSpLocks/>
          </p:cNvCxnSpPr>
          <p:nvPr/>
        </p:nvCxnSpPr>
        <p:spPr>
          <a:xfrm flipV="1">
            <a:off x="9965094" y="5507089"/>
            <a:ext cx="1847461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接连接符 58">
            <a:extLst>
              <a:ext uri="{FF2B5EF4-FFF2-40B4-BE49-F238E27FC236}">
                <a16:creationId xmlns:a16="http://schemas.microsoft.com/office/drawing/2014/main" id="{5833D6B8-8DC4-4483-A3D8-2D87F1F86E92}"/>
              </a:ext>
            </a:extLst>
          </p:cNvPr>
          <p:cNvCxnSpPr>
            <a:cxnSpLocks/>
          </p:cNvCxnSpPr>
          <p:nvPr/>
        </p:nvCxnSpPr>
        <p:spPr>
          <a:xfrm>
            <a:off x="9965094" y="5682130"/>
            <a:ext cx="1847461" cy="0"/>
          </a:xfrm>
          <a:prstGeom prst="line">
            <a:avLst/>
          </a:prstGeom>
          <a:ln w="5715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矩形 59">
            <a:extLst>
              <a:ext uri="{FF2B5EF4-FFF2-40B4-BE49-F238E27FC236}">
                <a16:creationId xmlns:a16="http://schemas.microsoft.com/office/drawing/2014/main" id="{A7CD26D7-0755-480D-B689-7E0975B423A7}"/>
              </a:ext>
            </a:extLst>
          </p:cNvPr>
          <p:cNvSpPr/>
          <p:nvPr/>
        </p:nvSpPr>
        <p:spPr>
          <a:xfrm>
            <a:off x="7744405" y="6076937"/>
            <a:ext cx="2220689" cy="6340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Other units…</a:t>
            </a:r>
            <a:endParaRPr lang="zh-CN" altLang="en-US" sz="2400" dirty="0"/>
          </a:p>
        </p:txBody>
      </p:sp>
      <p:cxnSp>
        <p:nvCxnSpPr>
          <p:cNvPr id="61" name="直接连接符 60">
            <a:extLst>
              <a:ext uri="{FF2B5EF4-FFF2-40B4-BE49-F238E27FC236}">
                <a16:creationId xmlns:a16="http://schemas.microsoft.com/office/drawing/2014/main" id="{E11A749C-CE40-4935-9F57-2938B0563D84}"/>
              </a:ext>
            </a:extLst>
          </p:cNvPr>
          <p:cNvCxnSpPr>
            <a:cxnSpLocks/>
          </p:cNvCxnSpPr>
          <p:nvPr/>
        </p:nvCxnSpPr>
        <p:spPr>
          <a:xfrm flipV="1">
            <a:off x="5896946" y="6304660"/>
            <a:ext cx="1847461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接连接符 61">
            <a:extLst>
              <a:ext uri="{FF2B5EF4-FFF2-40B4-BE49-F238E27FC236}">
                <a16:creationId xmlns:a16="http://schemas.microsoft.com/office/drawing/2014/main" id="{B2F27A47-301E-4E12-8B77-51230C5F5DD1}"/>
              </a:ext>
            </a:extLst>
          </p:cNvPr>
          <p:cNvCxnSpPr>
            <a:cxnSpLocks/>
          </p:cNvCxnSpPr>
          <p:nvPr/>
        </p:nvCxnSpPr>
        <p:spPr>
          <a:xfrm>
            <a:off x="5896946" y="6377064"/>
            <a:ext cx="1847461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0232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0E8AAD-F40E-4DB5-8A40-F9102751B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</p:spPr>
        <p:txBody>
          <a:bodyPr/>
          <a:lstStyle/>
          <a:p>
            <a:r>
              <a:rPr lang="en-US" altLang="zh-CN" dirty="0"/>
              <a:t>News(2): Scientific Data transportation (preliminary)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4F45C4A0-80CC-4E69-B936-053936084A81}"/>
              </a:ext>
            </a:extLst>
          </p:cNvPr>
          <p:cNvSpPr/>
          <p:nvPr/>
        </p:nvSpPr>
        <p:spPr>
          <a:xfrm>
            <a:off x="0" y="1502229"/>
            <a:ext cx="5421086" cy="5355771"/>
          </a:xfrm>
          <a:prstGeom prst="rect">
            <a:avLst/>
          </a:prstGeom>
          <a:solidFill>
            <a:srgbClr val="EDFF6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38E3F8C-DA4B-4D9B-A527-BD0434D9C9E5}"/>
              </a:ext>
            </a:extLst>
          </p:cNvPr>
          <p:cNvSpPr/>
          <p:nvPr/>
        </p:nvSpPr>
        <p:spPr>
          <a:xfrm>
            <a:off x="5579706" y="1502229"/>
            <a:ext cx="6612295" cy="5355771"/>
          </a:xfrm>
          <a:prstGeom prst="rect">
            <a:avLst/>
          </a:prstGeom>
          <a:solidFill>
            <a:srgbClr val="1400D6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432F6F82-0247-4618-8401-6C81DCE85218}"/>
              </a:ext>
            </a:extLst>
          </p:cNvPr>
          <p:cNvSpPr txBox="1"/>
          <p:nvPr/>
        </p:nvSpPr>
        <p:spPr>
          <a:xfrm>
            <a:off x="1007706" y="1502229"/>
            <a:ext cx="37208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/>
              <a:t>Inside Space Station</a:t>
            </a:r>
            <a:endParaRPr lang="zh-CN" altLang="en-US" sz="32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E4266A7E-E654-4118-B883-F2618E0E5390}"/>
              </a:ext>
            </a:extLst>
          </p:cNvPr>
          <p:cNvSpPr txBox="1"/>
          <p:nvPr/>
        </p:nvSpPr>
        <p:spPr>
          <a:xfrm>
            <a:off x="7324530" y="1502229"/>
            <a:ext cx="40607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/>
              <a:t>Outside Space Station</a:t>
            </a:r>
            <a:endParaRPr lang="zh-CN" altLang="en-US" sz="3200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C3CA0470-EC3E-41CE-A4A6-57D66FA34FDA}"/>
              </a:ext>
            </a:extLst>
          </p:cNvPr>
          <p:cNvSpPr/>
          <p:nvPr/>
        </p:nvSpPr>
        <p:spPr>
          <a:xfrm>
            <a:off x="158620" y="3881535"/>
            <a:ext cx="1698172" cy="12689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Inner</a:t>
            </a:r>
          </a:p>
          <a:p>
            <a:pPr algn="ctr"/>
            <a:r>
              <a:rPr lang="en-US" altLang="zh-CN" sz="2400" dirty="0"/>
              <a:t>Computer</a:t>
            </a:r>
            <a:endParaRPr lang="zh-CN" altLang="en-US" sz="2400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D4E7E704-58AC-442A-9F5C-E24415F0D4AD}"/>
              </a:ext>
            </a:extLst>
          </p:cNvPr>
          <p:cNvSpPr/>
          <p:nvPr/>
        </p:nvSpPr>
        <p:spPr>
          <a:xfrm>
            <a:off x="2732788" y="2360644"/>
            <a:ext cx="1698172" cy="43107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HERD</a:t>
            </a:r>
          </a:p>
          <a:p>
            <a:pPr algn="ctr"/>
            <a:r>
              <a:rPr lang="en-US" altLang="zh-CN" sz="2400" dirty="0"/>
              <a:t>Inner</a:t>
            </a:r>
          </a:p>
          <a:p>
            <a:pPr algn="ctr"/>
            <a:r>
              <a:rPr lang="en-US" altLang="zh-CN" sz="2400" dirty="0"/>
              <a:t>Global</a:t>
            </a:r>
          </a:p>
          <a:p>
            <a:pPr algn="ctr"/>
            <a:r>
              <a:rPr lang="en-US" altLang="zh-CN" sz="2400" dirty="0"/>
              <a:t>Electronics</a:t>
            </a:r>
            <a:endParaRPr lang="zh-CN" altLang="en-US" sz="2400" dirty="0"/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B29AE45E-6A79-453F-9CC3-39E57FAA7962}"/>
              </a:ext>
            </a:extLst>
          </p:cNvPr>
          <p:cNvCxnSpPr>
            <a:stCxn id="8" idx="3"/>
            <a:endCxn id="9" idx="1"/>
          </p:cNvCxnSpPr>
          <p:nvPr/>
        </p:nvCxnSpPr>
        <p:spPr>
          <a:xfrm>
            <a:off x="1856792" y="4516016"/>
            <a:ext cx="87599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4D0B34E6-A441-498F-91B0-D1A384B53F06}"/>
              </a:ext>
            </a:extLst>
          </p:cNvPr>
          <p:cNvCxnSpPr>
            <a:cxnSpLocks/>
          </p:cNvCxnSpPr>
          <p:nvPr/>
        </p:nvCxnSpPr>
        <p:spPr>
          <a:xfrm>
            <a:off x="4430960" y="2855167"/>
            <a:ext cx="619660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A17E8FD3-D586-4774-9E62-4F395C51F97A}"/>
              </a:ext>
            </a:extLst>
          </p:cNvPr>
          <p:cNvCxnSpPr>
            <a:cxnSpLocks/>
          </p:cNvCxnSpPr>
          <p:nvPr/>
        </p:nvCxnSpPr>
        <p:spPr>
          <a:xfrm>
            <a:off x="4430960" y="2976465"/>
            <a:ext cx="6196607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52CEE413-E4A5-448A-BC33-A8764D55EA62}"/>
              </a:ext>
            </a:extLst>
          </p:cNvPr>
          <p:cNvCxnSpPr>
            <a:cxnSpLocks/>
          </p:cNvCxnSpPr>
          <p:nvPr/>
        </p:nvCxnSpPr>
        <p:spPr>
          <a:xfrm>
            <a:off x="4430960" y="6382139"/>
            <a:ext cx="378070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C9786F6E-FEB6-480D-9D23-AD10DDA5D68C}"/>
              </a:ext>
            </a:extLst>
          </p:cNvPr>
          <p:cNvCxnSpPr>
            <a:cxnSpLocks/>
          </p:cNvCxnSpPr>
          <p:nvPr/>
        </p:nvCxnSpPr>
        <p:spPr>
          <a:xfrm>
            <a:off x="4430960" y="6503437"/>
            <a:ext cx="3780702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9586D8C2-27B8-4BAE-90B3-EDE8AEEC1C77}"/>
              </a:ext>
            </a:extLst>
          </p:cNvPr>
          <p:cNvCxnSpPr>
            <a:cxnSpLocks/>
          </p:cNvCxnSpPr>
          <p:nvPr/>
        </p:nvCxnSpPr>
        <p:spPr>
          <a:xfrm>
            <a:off x="4430960" y="5626360"/>
            <a:ext cx="378070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0719BE3-5F80-4F63-B292-FACE13A4DEDB}"/>
              </a:ext>
            </a:extLst>
          </p:cNvPr>
          <p:cNvCxnSpPr>
            <a:cxnSpLocks/>
          </p:cNvCxnSpPr>
          <p:nvPr/>
        </p:nvCxnSpPr>
        <p:spPr>
          <a:xfrm>
            <a:off x="4430960" y="5747658"/>
            <a:ext cx="3780702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>
            <a:extLst>
              <a:ext uri="{FF2B5EF4-FFF2-40B4-BE49-F238E27FC236}">
                <a16:creationId xmlns:a16="http://schemas.microsoft.com/office/drawing/2014/main" id="{30E21582-ED6D-4677-AE82-0026601D1BF7}"/>
              </a:ext>
            </a:extLst>
          </p:cNvPr>
          <p:cNvSpPr/>
          <p:nvPr/>
        </p:nvSpPr>
        <p:spPr>
          <a:xfrm>
            <a:off x="8211662" y="5313789"/>
            <a:ext cx="1510004" cy="67180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Camera1</a:t>
            </a:r>
            <a:endParaRPr lang="zh-CN" altLang="en-US" sz="2400" dirty="0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443CB0D0-F110-4FC8-9B58-D0D7F976649D}"/>
              </a:ext>
            </a:extLst>
          </p:cNvPr>
          <p:cNvSpPr/>
          <p:nvPr/>
        </p:nvSpPr>
        <p:spPr>
          <a:xfrm>
            <a:off x="8211662" y="6106887"/>
            <a:ext cx="1510004" cy="67180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Camera2</a:t>
            </a:r>
            <a:endParaRPr lang="zh-CN" altLang="en-US" sz="2400" dirty="0"/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56F8A535-55FE-490A-8959-A0056EC2CB93}"/>
              </a:ext>
            </a:extLst>
          </p:cNvPr>
          <p:cNvSpPr txBox="1"/>
          <p:nvPr/>
        </p:nvSpPr>
        <p:spPr>
          <a:xfrm>
            <a:off x="5648619" y="5750857"/>
            <a:ext cx="16818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TX1/RX1</a:t>
            </a:r>
          </a:p>
          <a:p>
            <a:pPr algn="ctr"/>
            <a:r>
              <a:rPr lang="en-US" altLang="zh-CN" dirty="0" err="1"/>
              <a:t>Acitve</a:t>
            </a:r>
            <a:r>
              <a:rPr lang="en-US" altLang="zh-CN" dirty="0"/>
              <a:t>/Standby</a:t>
            </a:r>
            <a:endParaRPr lang="zh-CN" altLang="en-US" dirty="0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2D81D1CF-5F3F-4EA9-86C1-78D0EC57A246}"/>
              </a:ext>
            </a:extLst>
          </p:cNvPr>
          <p:cNvSpPr/>
          <p:nvPr/>
        </p:nvSpPr>
        <p:spPr>
          <a:xfrm>
            <a:off x="5421086" y="1502229"/>
            <a:ext cx="158620" cy="53557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DF1346D9-720F-4A91-ACCE-A64A8DAA223C}"/>
              </a:ext>
            </a:extLst>
          </p:cNvPr>
          <p:cNvSpPr/>
          <p:nvPr/>
        </p:nvSpPr>
        <p:spPr>
          <a:xfrm>
            <a:off x="5449848" y="2208836"/>
            <a:ext cx="20794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b="1" dirty="0">
                <a:solidFill>
                  <a:srgbClr val="FF0000"/>
                </a:solidFill>
              </a:rPr>
              <a:t>FC-AE-1553 </a:t>
            </a:r>
            <a:r>
              <a:rPr lang="en-US" altLang="zh-CN" b="1" dirty="0">
                <a:solidFill>
                  <a:srgbClr val="FF0000"/>
                </a:solidFill>
              </a:rPr>
              <a:t>fiber</a:t>
            </a:r>
          </a:p>
          <a:p>
            <a:pPr algn="ctr"/>
            <a:r>
              <a:rPr lang="en-US" altLang="zh-CN" b="1" dirty="0" err="1">
                <a:solidFill>
                  <a:srgbClr val="FF0000"/>
                </a:solidFill>
              </a:rPr>
              <a:t>Acitve</a:t>
            </a:r>
            <a:r>
              <a:rPr lang="en-US" altLang="zh-CN" b="1" dirty="0">
                <a:solidFill>
                  <a:srgbClr val="FF0000"/>
                </a:solidFill>
              </a:rPr>
              <a:t>/Standby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cxnSp>
        <p:nvCxnSpPr>
          <p:cNvPr id="46" name="直接连接符 45">
            <a:extLst>
              <a:ext uri="{FF2B5EF4-FFF2-40B4-BE49-F238E27FC236}">
                <a16:creationId xmlns:a16="http://schemas.microsoft.com/office/drawing/2014/main" id="{7EA52583-9A18-4975-A9C6-83412656BF90}"/>
              </a:ext>
            </a:extLst>
          </p:cNvPr>
          <p:cNvCxnSpPr>
            <a:cxnSpLocks/>
          </p:cNvCxnSpPr>
          <p:nvPr/>
        </p:nvCxnSpPr>
        <p:spPr>
          <a:xfrm>
            <a:off x="4430960" y="3741575"/>
            <a:ext cx="619660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连接符 46">
            <a:extLst>
              <a:ext uri="{FF2B5EF4-FFF2-40B4-BE49-F238E27FC236}">
                <a16:creationId xmlns:a16="http://schemas.microsoft.com/office/drawing/2014/main" id="{A210F0A3-9939-40A1-970A-C790191A4E3A}"/>
              </a:ext>
            </a:extLst>
          </p:cNvPr>
          <p:cNvCxnSpPr>
            <a:cxnSpLocks/>
          </p:cNvCxnSpPr>
          <p:nvPr/>
        </p:nvCxnSpPr>
        <p:spPr>
          <a:xfrm>
            <a:off x="4430960" y="3862873"/>
            <a:ext cx="6196607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>
            <a:extLst>
              <a:ext uri="{FF2B5EF4-FFF2-40B4-BE49-F238E27FC236}">
                <a16:creationId xmlns:a16="http://schemas.microsoft.com/office/drawing/2014/main" id="{BB7A23EF-7BE7-45E4-815E-09A394F06A15}"/>
              </a:ext>
            </a:extLst>
          </p:cNvPr>
          <p:cNvCxnSpPr>
            <a:cxnSpLocks/>
          </p:cNvCxnSpPr>
          <p:nvPr/>
        </p:nvCxnSpPr>
        <p:spPr>
          <a:xfrm>
            <a:off x="4430960" y="4618653"/>
            <a:ext cx="619660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>
            <a:extLst>
              <a:ext uri="{FF2B5EF4-FFF2-40B4-BE49-F238E27FC236}">
                <a16:creationId xmlns:a16="http://schemas.microsoft.com/office/drawing/2014/main" id="{23A121D6-C6B9-47E5-8078-62DA6A705CF0}"/>
              </a:ext>
            </a:extLst>
          </p:cNvPr>
          <p:cNvCxnSpPr>
            <a:cxnSpLocks/>
          </p:cNvCxnSpPr>
          <p:nvPr/>
        </p:nvCxnSpPr>
        <p:spPr>
          <a:xfrm>
            <a:off x="4430960" y="4739951"/>
            <a:ext cx="6196607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矩形 50">
            <a:extLst>
              <a:ext uri="{FF2B5EF4-FFF2-40B4-BE49-F238E27FC236}">
                <a16:creationId xmlns:a16="http://schemas.microsoft.com/office/drawing/2014/main" id="{F3EA2823-F23C-434B-B541-F0B096E70143}"/>
              </a:ext>
            </a:extLst>
          </p:cNvPr>
          <p:cNvSpPr/>
          <p:nvPr/>
        </p:nvSpPr>
        <p:spPr>
          <a:xfrm>
            <a:off x="8341932" y="2253558"/>
            <a:ext cx="1249463" cy="432000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SCD (1)</a:t>
            </a:r>
            <a:endParaRPr lang="zh-CN" altLang="en-US" sz="2400" dirty="0"/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A8582827-DF78-4B67-A71D-6833B75FA60F}"/>
              </a:ext>
            </a:extLst>
          </p:cNvPr>
          <p:cNvSpPr/>
          <p:nvPr/>
        </p:nvSpPr>
        <p:spPr>
          <a:xfrm>
            <a:off x="10007622" y="2666301"/>
            <a:ext cx="993170" cy="43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Others</a:t>
            </a:r>
            <a:endParaRPr lang="zh-CN" altLang="en-US" dirty="0"/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id="{FA74C98E-DF4F-42F4-919A-C8946025DC87}"/>
              </a:ext>
            </a:extLst>
          </p:cNvPr>
          <p:cNvSpPr/>
          <p:nvPr/>
        </p:nvSpPr>
        <p:spPr>
          <a:xfrm>
            <a:off x="8341932" y="3145297"/>
            <a:ext cx="1249463" cy="432000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SCD (2)</a:t>
            </a:r>
            <a:endParaRPr lang="zh-CN" altLang="en-US" sz="2400" dirty="0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9AC6EE63-9768-45BC-A95B-0AEAE7FB368C}"/>
              </a:ext>
            </a:extLst>
          </p:cNvPr>
          <p:cNvSpPr/>
          <p:nvPr/>
        </p:nvSpPr>
        <p:spPr>
          <a:xfrm>
            <a:off x="6987320" y="4032395"/>
            <a:ext cx="1249463" cy="432000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SCD (3)</a:t>
            </a:r>
            <a:endParaRPr lang="zh-CN" altLang="en-US" sz="2400" dirty="0"/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578A610C-331A-42DC-A548-0685DB444DB9}"/>
              </a:ext>
            </a:extLst>
          </p:cNvPr>
          <p:cNvSpPr/>
          <p:nvPr/>
        </p:nvSpPr>
        <p:spPr>
          <a:xfrm>
            <a:off x="8366641" y="4032395"/>
            <a:ext cx="1249463" cy="432000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SCD (4)</a:t>
            </a:r>
            <a:endParaRPr lang="zh-CN" altLang="en-US" sz="2400" dirty="0"/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FA6602B3-1667-455E-A85C-F3263A708CF9}"/>
              </a:ext>
            </a:extLst>
          </p:cNvPr>
          <p:cNvSpPr/>
          <p:nvPr/>
        </p:nvSpPr>
        <p:spPr>
          <a:xfrm>
            <a:off x="10007622" y="3582098"/>
            <a:ext cx="993170" cy="43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Others</a:t>
            </a:r>
            <a:endParaRPr lang="zh-CN" altLang="en-US" dirty="0"/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17C9A40A-5A22-49D1-B13F-BBDEBE21372C}"/>
              </a:ext>
            </a:extLst>
          </p:cNvPr>
          <p:cNvSpPr/>
          <p:nvPr/>
        </p:nvSpPr>
        <p:spPr>
          <a:xfrm>
            <a:off x="10007622" y="4479501"/>
            <a:ext cx="993170" cy="43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Others</a:t>
            </a:r>
            <a:endParaRPr lang="zh-CN" altLang="en-US" dirty="0"/>
          </a:p>
        </p:txBody>
      </p:sp>
      <p:cxnSp>
        <p:nvCxnSpPr>
          <p:cNvPr id="62" name="直接连接符 61">
            <a:extLst>
              <a:ext uri="{FF2B5EF4-FFF2-40B4-BE49-F238E27FC236}">
                <a16:creationId xmlns:a16="http://schemas.microsoft.com/office/drawing/2014/main" id="{08998E97-D729-437E-8AB3-3D6F9E9F05C8}"/>
              </a:ext>
            </a:extLst>
          </p:cNvPr>
          <p:cNvCxnSpPr/>
          <p:nvPr/>
        </p:nvCxnSpPr>
        <p:spPr>
          <a:xfrm>
            <a:off x="8861872" y="2676144"/>
            <a:ext cx="0" cy="1696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接连接符 62">
            <a:extLst>
              <a:ext uri="{FF2B5EF4-FFF2-40B4-BE49-F238E27FC236}">
                <a16:creationId xmlns:a16="http://schemas.microsoft.com/office/drawing/2014/main" id="{0D4FB5F7-6ED4-4421-B96A-5B84C57BC6E6}"/>
              </a:ext>
            </a:extLst>
          </p:cNvPr>
          <p:cNvCxnSpPr/>
          <p:nvPr/>
        </p:nvCxnSpPr>
        <p:spPr>
          <a:xfrm>
            <a:off x="8861872" y="3571966"/>
            <a:ext cx="0" cy="1696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接连接符 63">
            <a:extLst>
              <a:ext uri="{FF2B5EF4-FFF2-40B4-BE49-F238E27FC236}">
                <a16:creationId xmlns:a16="http://schemas.microsoft.com/office/drawing/2014/main" id="{59ED741F-7B19-43FD-B51D-FA00240E4762}"/>
              </a:ext>
            </a:extLst>
          </p:cNvPr>
          <p:cNvCxnSpPr/>
          <p:nvPr/>
        </p:nvCxnSpPr>
        <p:spPr>
          <a:xfrm>
            <a:off x="8861872" y="4449044"/>
            <a:ext cx="0" cy="1696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接连接符 64">
            <a:extLst>
              <a:ext uri="{FF2B5EF4-FFF2-40B4-BE49-F238E27FC236}">
                <a16:creationId xmlns:a16="http://schemas.microsoft.com/office/drawing/2014/main" id="{8DF410D4-50D3-4A7E-9B47-A38F3BB7F553}"/>
              </a:ext>
            </a:extLst>
          </p:cNvPr>
          <p:cNvCxnSpPr/>
          <p:nvPr/>
        </p:nvCxnSpPr>
        <p:spPr>
          <a:xfrm>
            <a:off x="7484176" y="4449044"/>
            <a:ext cx="0" cy="1696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接连接符 65">
            <a:extLst>
              <a:ext uri="{FF2B5EF4-FFF2-40B4-BE49-F238E27FC236}">
                <a16:creationId xmlns:a16="http://schemas.microsoft.com/office/drawing/2014/main" id="{D30D0360-BE8F-4776-B6D0-0D501BCFAC7B}"/>
              </a:ext>
            </a:extLst>
          </p:cNvPr>
          <p:cNvCxnSpPr>
            <a:cxnSpLocks/>
          </p:cNvCxnSpPr>
          <p:nvPr/>
        </p:nvCxnSpPr>
        <p:spPr>
          <a:xfrm>
            <a:off x="7612192" y="4449044"/>
            <a:ext cx="0" cy="290907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接连接符 67">
            <a:extLst>
              <a:ext uri="{FF2B5EF4-FFF2-40B4-BE49-F238E27FC236}">
                <a16:creationId xmlns:a16="http://schemas.microsoft.com/office/drawing/2014/main" id="{ECB88AD0-7E00-4302-BA32-101EEAA75383}"/>
              </a:ext>
            </a:extLst>
          </p:cNvPr>
          <p:cNvCxnSpPr>
            <a:cxnSpLocks/>
          </p:cNvCxnSpPr>
          <p:nvPr/>
        </p:nvCxnSpPr>
        <p:spPr>
          <a:xfrm>
            <a:off x="8983792" y="4449044"/>
            <a:ext cx="0" cy="290907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接连接符 68">
            <a:extLst>
              <a:ext uri="{FF2B5EF4-FFF2-40B4-BE49-F238E27FC236}">
                <a16:creationId xmlns:a16="http://schemas.microsoft.com/office/drawing/2014/main" id="{DD0CC204-7758-47ED-A923-BCFED6C39193}"/>
              </a:ext>
            </a:extLst>
          </p:cNvPr>
          <p:cNvCxnSpPr>
            <a:cxnSpLocks/>
          </p:cNvCxnSpPr>
          <p:nvPr/>
        </p:nvCxnSpPr>
        <p:spPr>
          <a:xfrm>
            <a:off x="8983792" y="3571966"/>
            <a:ext cx="0" cy="290907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接连接符 69">
            <a:extLst>
              <a:ext uri="{FF2B5EF4-FFF2-40B4-BE49-F238E27FC236}">
                <a16:creationId xmlns:a16="http://schemas.microsoft.com/office/drawing/2014/main" id="{030D185B-59A3-4331-BE2E-1D011034D3FD}"/>
              </a:ext>
            </a:extLst>
          </p:cNvPr>
          <p:cNvCxnSpPr>
            <a:cxnSpLocks/>
          </p:cNvCxnSpPr>
          <p:nvPr/>
        </p:nvCxnSpPr>
        <p:spPr>
          <a:xfrm>
            <a:off x="8983792" y="2676144"/>
            <a:ext cx="0" cy="290907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矩形 70">
            <a:extLst>
              <a:ext uri="{FF2B5EF4-FFF2-40B4-BE49-F238E27FC236}">
                <a16:creationId xmlns:a16="http://schemas.microsoft.com/office/drawing/2014/main" id="{22AB802A-4908-4816-9865-67B080FB4E81}"/>
              </a:ext>
            </a:extLst>
          </p:cNvPr>
          <p:cNvSpPr/>
          <p:nvPr/>
        </p:nvSpPr>
        <p:spPr>
          <a:xfrm>
            <a:off x="5069784" y="3207965"/>
            <a:ext cx="889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Flange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43101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0E8AAD-F40E-4DB5-8A40-F9102751B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News(2): Housekeeping Data transportation (preliminary)</a:t>
            </a:r>
            <a:endParaRPr lang="zh-CN" altLang="en-US" sz="4000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4F45C4A0-80CC-4E69-B936-053936084A81}"/>
              </a:ext>
            </a:extLst>
          </p:cNvPr>
          <p:cNvSpPr/>
          <p:nvPr/>
        </p:nvSpPr>
        <p:spPr>
          <a:xfrm>
            <a:off x="0" y="1502229"/>
            <a:ext cx="1414170" cy="5355771"/>
          </a:xfrm>
          <a:prstGeom prst="rect">
            <a:avLst/>
          </a:prstGeom>
          <a:solidFill>
            <a:srgbClr val="EDFF6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38E3F8C-DA4B-4D9B-A527-BD0434D9C9E5}"/>
              </a:ext>
            </a:extLst>
          </p:cNvPr>
          <p:cNvSpPr/>
          <p:nvPr/>
        </p:nvSpPr>
        <p:spPr>
          <a:xfrm>
            <a:off x="1584804" y="1502229"/>
            <a:ext cx="10607198" cy="5355771"/>
          </a:xfrm>
          <a:prstGeom prst="rect">
            <a:avLst/>
          </a:prstGeom>
          <a:solidFill>
            <a:srgbClr val="1400D6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432F6F82-0247-4618-8401-6C81DCE85218}"/>
              </a:ext>
            </a:extLst>
          </p:cNvPr>
          <p:cNvSpPr txBox="1"/>
          <p:nvPr/>
        </p:nvSpPr>
        <p:spPr>
          <a:xfrm>
            <a:off x="-21154" y="3247565"/>
            <a:ext cx="14141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3200" dirty="0"/>
              <a:t>Inside</a:t>
            </a:r>
          </a:p>
          <a:p>
            <a:pPr algn="ctr"/>
            <a:r>
              <a:rPr lang="en-US" altLang="zh-CN" sz="3200" dirty="0"/>
              <a:t>Space</a:t>
            </a:r>
          </a:p>
          <a:p>
            <a:pPr algn="ctr"/>
            <a:r>
              <a:rPr lang="en-US" altLang="zh-CN" sz="3200" dirty="0"/>
              <a:t>Station</a:t>
            </a:r>
            <a:endParaRPr lang="zh-CN" altLang="en-US" sz="32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E4266A7E-E654-4118-B883-F2618E0E5390}"/>
              </a:ext>
            </a:extLst>
          </p:cNvPr>
          <p:cNvSpPr txBox="1"/>
          <p:nvPr/>
        </p:nvSpPr>
        <p:spPr>
          <a:xfrm>
            <a:off x="7324530" y="1502229"/>
            <a:ext cx="40607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/>
              <a:t>Outside Space Station</a:t>
            </a:r>
            <a:endParaRPr lang="zh-CN" altLang="en-US" sz="3200" dirty="0"/>
          </a:p>
        </p:txBody>
      </p: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4D0B34E6-A441-498F-91B0-D1A384B53F06}"/>
              </a:ext>
            </a:extLst>
          </p:cNvPr>
          <p:cNvCxnSpPr>
            <a:cxnSpLocks/>
          </p:cNvCxnSpPr>
          <p:nvPr/>
        </p:nvCxnSpPr>
        <p:spPr>
          <a:xfrm>
            <a:off x="5111005" y="3748338"/>
            <a:ext cx="619660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A17E8FD3-D586-4774-9E62-4F395C51F97A}"/>
              </a:ext>
            </a:extLst>
          </p:cNvPr>
          <p:cNvCxnSpPr>
            <a:cxnSpLocks/>
          </p:cNvCxnSpPr>
          <p:nvPr/>
        </p:nvCxnSpPr>
        <p:spPr>
          <a:xfrm>
            <a:off x="5111005" y="3869636"/>
            <a:ext cx="6196607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矩形 35">
            <a:extLst>
              <a:ext uri="{FF2B5EF4-FFF2-40B4-BE49-F238E27FC236}">
                <a16:creationId xmlns:a16="http://schemas.microsoft.com/office/drawing/2014/main" id="{2D81D1CF-5F3F-4EA9-86C1-78D0EC57A246}"/>
              </a:ext>
            </a:extLst>
          </p:cNvPr>
          <p:cNvSpPr/>
          <p:nvPr/>
        </p:nvSpPr>
        <p:spPr>
          <a:xfrm>
            <a:off x="1426183" y="1502229"/>
            <a:ext cx="158620" cy="53557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DF1346D9-720F-4A91-ACCE-A64A8DAA223C}"/>
              </a:ext>
            </a:extLst>
          </p:cNvPr>
          <p:cNvSpPr/>
          <p:nvPr/>
        </p:nvSpPr>
        <p:spPr>
          <a:xfrm>
            <a:off x="5521530" y="4136394"/>
            <a:ext cx="18774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b="1" dirty="0">
                <a:solidFill>
                  <a:srgbClr val="FF0000"/>
                </a:solidFill>
              </a:rPr>
              <a:t>MIL-STD-1553B</a:t>
            </a:r>
          </a:p>
          <a:p>
            <a:pPr algn="ctr"/>
            <a:r>
              <a:rPr lang="en-US" altLang="zh-CN" b="1" dirty="0" err="1">
                <a:solidFill>
                  <a:srgbClr val="FF0000"/>
                </a:solidFill>
              </a:rPr>
              <a:t>Acitve</a:t>
            </a:r>
            <a:r>
              <a:rPr lang="en-US" altLang="zh-CN" b="1" dirty="0">
                <a:solidFill>
                  <a:srgbClr val="FF0000"/>
                </a:solidFill>
              </a:rPr>
              <a:t>/Standby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cxnSp>
        <p:nvCxnSpPr>
          <p:cNvPr id="48" name="直接连接符 47">
            <a:extLst>
              <a:ext uri="{FF2B5EF4-FFF2-40B4-BE49-F238E27FC236}">
                <a16:creationId xmlns:a16="http://schemas.microsoft.com/office/drawing/2014/main" id="{BB7A23EF-7BE7-45E4-815E-09A394F06A15}"/>
              </a:ext>
            </a:extLst>
          </p:cNvPr>
          <p:cNvCxnSpPr>
            <a:cxnSpLocks/>
          </p:cNvCxnSpPr>
          <p:nvPr/>
        </p:nvCxnSpPr>
        <p:spPr>
          <a:xfrm>
            <a:off x="5111005" y="5511824"/>
            <a:ext cx="619660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>
            <a:extLst>
              <a:ext uri="{FF2B5EF4-FFF2-40B4-BE49-F238E27FC236}">
                <a16:creationId xmlns:a16="http://schemas.microsoft.com/office/drawing/2014/main" id="{23A121D6-C6B9-47E5-8078-62DA6A705CF0}"/>
              </a:ext>
            </a:extLst>
          </p:cNvPr>
          <p:cNvCxnSpPr>
            <a:cxnSpLocks/>
          </p:cNvCxnSpPr>
          <p:nvPr/>
        </p:nvCxnSpPr>
        <p:spPr>
          <a:xfrm>
            <a:off x="5111005" y="5633122"/>
            <a:ext cx="6196607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矩形 50">
            <a:extLst>
              <a:ext uri="{FF2B5EF4-FFF2-40B4-BE49-F238E27FC236}">
                <a16:creationId xmlns:a16="http://schemas.microsoft.com/office/drawing/2014/main" id="{F3EA2823-F23C-434B-B541-F0B096E70143}"/>
              </a:ext>
            </a:extLst>
          </p:cNvPr>
          <p:cNvSpPr/>
          <p:nvPr/>
        </p:nvSpPr>
        <p:spPr>
          <a:xfrm>
            <a:off x="7662616" y="3146729"/>
            <a:ext cx="1249463" cy="432000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SCD (1)</a:t>
            </a:r>
            <a:endParaRPr lang="zh-CN" altLang="en-US" sz="2400" dirty="0"/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A8582827-DF78-4B67-A71D-6833B75FA60F}"/>
              </a:ext>
            </a:extLst>
          </p:cNvPr>
          <p:cNvSpPr/>
          <p:nvPr/>
        </p:nvSpPr>
        <p:spPr>
          <a:xfrm>
            <a:off x="10687667" y="3559472"/>
            <a:ext cx="993170" cy="43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Others</a:t>
            </a:r>
            <a:endParaRPr lang="zh-CN" altLang="en-US" dirty="0"/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id="{FA74C98E-DF4F-42F4-919A-C8946025DC87}"/>
              </a:ext>
            </a:extLst>
          </p:cNvPr>
          <p:cNvSpPr/>
          <p:nvPr/>
        </p:nvSpPr>
        <p:spPr>
          <a:xfrm>
            <a:off x="9123657" y="3144305"/>
            <a:ext cx="1249463" cy="432000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SCD (2)</a:t>
            </a:r>
            <a:endParaRPr lang="zh-CN" altLang="en-US" sz="2400" dirty="0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9AC6EE63-9768-45BC-A95B-0AEAE7FB368C}"/>
              </a:ext>
            </a:extLst>
          </p:cNvPr>
          <p:cNvSpPr/>
          <p:nvPr/>
        </p:nvSpPr>
        <p:spPr>
          <a:xfrm>
            <a:off x="7667365" y="4925566"/>
            <a:ext cx="1249463" cy="432000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SCD (3)</a:t>
            </a:r>
            <a:endParaRPr lang="zh-CN" altLang="en-US" sz="2400" dirty="0"/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578A610C-331A-42DC-A548-0685DB444DB9}"/>
              </a:ext>
            </a:extLst>
          </p:cNvPr>
          <p:cNvSpPr/>
          <p:nvPr/>
        </p:nvSpPr>
        <p:spPr>
          <a:xfrm>
            <a:off x="9046686" y="4925566"/>
            <a:ext cx="1249463" cy="432000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SCD (4)</a:t>
            </a:r>
            <a:endParaRPr lang="zh-CN" altLang="en-US" sz="2400" dirty="0"/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17C9A40A-5A22-49D1-B13F-BBDEBE21372C}"/>
              </a:ext>
            </a:extLst>
          </p:cNvPr>
          <p:cNvSpPr/>
          <p:nvPr/>
        </p:nvSpPr>
        <p:spPr>
          <a:xfrm>
            <a:off x="10687667" y="5372672"/>
            <a:ext cx="993170" cy="43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Others</a:t>
            </a:r>
            <a:endParaRPr lang="zh-CN" altLang="en-US" dirty="0"/>
          </a:p>
        </p:txBody>
      </p:sp>
      <p:cxnSp>
        <p:nvCxnSpPr>
          <p:cNvPr id="62" name="直接连接符 61">
            <a:extLst>
              <a:ext uri="{FF2B5EF4-FFF2-40B4-BE49-F238E27FC236}">
                <a16:creationId xmlns:a16="http://schemas.microsoft.com/office/drawing/2014/main" id="{08998E97-D729-437E-8AB3-3D6F9E9F05C8}"/>
              </a:ext>
            </a:extLst>
          </p:cNvPr>
          <p:cNvCxnSpPr/>
          <p:nvPr/>
        </p:nvCxnSpPr>
        <p:spPr>
          <a:xfrm>
            <a:off x="9541917" y="3569315"/>
            <a:ext cx="0" cy="1696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接连接符 63">
            <a:extLst>
              <a:ext uri="{FF2B5EF4-FFF2-40B4-BE49-F238E27FC236}">
                <a16:creationId xmlns:a16="http://schemas.microsoft.com/office/drawing/2014/main" id="{59ED741F-7B19-43FD-B51D-FA00240E4762}"/>
              </a:ext>
            </a:extLst>
          </p:cNvPr>
          <p:cNvCxnSpPr/>
          <p:nvPr/>
        </p:nvCxnSpPr>
        <p:spPr>
          <a:xfrm>
            <a:off x="9541917" y="5342215"/>
            <a:ext cx="0" cy="1696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接连接符 64">
            <a:extLst>
              <a:ext uri="{FF2B5EF4-FFF2-40B4-BE49-F238E27FC236}">
                <a16:creationId xmlns:a16="http://schemas.microsoft.com/office/drawing/2014/main" id="{8DF410D4-50D3-4A7E-9B47-A38F3BB7F553}"/>
              </a:ext>
            </a:extLst>
          </p:cNvPr>
          <p:cNvCxnSpPr/>
          <p:nvPr/>
        </p:nvCxnSpPr>
        <p:spPr>
          <a:xfrm>
            <a:off x="8164221" y="5342215"/>
            <a:ext cx="0" cy="1696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接连接符 65">
            <a:extLst>
              <a:ext uri="{FF2B5EF4-FFF2-40B4-BE49-F238E27FC236}">
                <a16:creationId xmlns:a16="http://schemas.microsoft.com/office/drawing/2014/main" id="{D30D0360-BE8F-4776-B6D0-0D501BCFAC7B}"/>
              </a:ext>
            </a:extLst>
          </p:cNvPr>
          <p:cNvCxnSpPr>
            <a:cxnSpLocks/>
          </p:cNvCxnSpPr>
          <p:nvPr/>
        </p:nvCxnSpPr>
        <p:spPr>
          <a:xfrm>
            <a:off x="8292237" y="5342215"/>
            <a:ext cx="0" cy="290907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接连接符 67">
            <a:extLst>
              <a:ext uri="{FF2B5EF4-FFF2-40B4-BE49-F238E27FC236}">
                <a16:creationId xmlns:a16="http://schemas.microsoft.com/office/drawing/2014/main" id="{ECB88AD0-7E00-4302-BA32-101EEAA75383}"/>
              </a:ext>
            </a:extLst>
          </p:cNvPr>
          <p:cNvCxnSpPr>
            <a:cxnSpLocks/>
          </p:cNvCxnSpPr>
          <p:nvPr/>
        </p:nvCxnSpPr>
        <p:spPr>
          <a:xfrm>
            <a:off x="9663837" y="5342215"/>
            <a:ext cx="0" cy="290907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接连接符 69">
            <a:extLst>
              <a:ext uri="{FF2B5EF4-FFF2-40B4-BE49-F238E27FC236}">
                <a16:creationId xmlns:a16="http://schemas.microsoft.com/office/drawing/2014/main" id="{030D185B-59A3-4331-BE2E-1D011034D3FD}"/>
              </a:ext>
            </a:extLst>
          </p:cNvPr>
          <p:cNvCxnSpPr>
            <a:cxnSpLocks/>
          </p:cNvCxnSpPr>
          <p:nvPr/>
        </p:nvCxnSpPr>
        <p:spPr>
          <a:xfrm>
            <a:off x="9663837" y="3569315"/>
            <a:ext cx="0" cy="290907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>
            <a:extLst>
              <a:ext uri="{FF2B5EF4-FFF2-40B4-BE49-F238E27FC236}">
                <a16:creationId xmlns:a16="http://schemas.microsoft.com/office/drawing/2014/main" id="{B7FCB243-FFA8-42C4-9255-D39154216B66}"/>
              </a:ext>
            </a:extLst>
          </p:cNvPr>
          <p:cNvSpPr/>
          <p:nvPr/>
        </p:nvSpPr>
        <p:spPr>
          <a:xfrm>
            <a:off x="1146279" y="2316226"/>
            <a:ext cx="889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Flange</a:t>
            </a:r>
            <a:endParaRPr lang="zh-CN" altLang="en-US" dirty="0"/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3190BE7E-921C-4507-9AAE-2B27A19A90E6}"/>
              </a:ext>
            </a:extLst>
          </p:cNvPr>
          <p:cNvSpPr/>
          <p:nvPr/>
        </p:nvSpPr>
        <p:spPr>
          <a:xfrm>
            <a:off x="3823358" y="2439125"/>
            <a:ext cx="1698172" cy="43107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HERD</a:t>
            </a:r>
          </a:p>
          <a:p>
            <a:pPr algn="ctr"/>
            <a:r>
              <a:rPr lang="en-US" altLang="zh-CN" sz="2400" dirty="0"/>
              <a:t>Outer</a:t>
            </a:r>
          </a:p>
          <a:p>
            <a:pPr algn="ctr"/>
            <a:r>
              <a:rPr lang="en-US" altLang="zh-CN" sz="2400" dirty="0"/>
              <a:t>Global</a:t>
            </a:r>
          </a:p>
          <a:p>
            <a:pPr algn="ctr"/>
            <a:r>
              <a:rPr lang="en-US" altLang="zh-CN" sz="2400" dirty="0"/>
              <a:t>Electronics</a:t>
            </a:r>
            <a:endParaRPr lang="zh-CN" altLang="en-US" sz="2400" dirty="0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2EAC9F91-4EC4-4813-AAC6-0E32E2023634}"/>
              </a:ext>
            </a:extLst>
          </p:cNvPr>
          <p:cNvSpPr/>
          <p:nvPr/>
        </p:nvSpPr>
        <p:spPr>
          <a:xfrm>
            <a:off x="1714661" y="3960015"/>
            <a:ext cx="1698172" cy="12689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Outer</a:t>
            </a:r>
          </a:p>
          <a:p>
            <a:pPr algn="ctr"/>
            <a:r>
              <a:rPr lang="en-US" altLang="zh-CN" sz="2400" dirty="0"/>
              <a:t>Computer</a:t>
            </a:r>
            <a:endParaRPr lang="zh-CN" altLang="en-US" sz="2400" dirty="0"/>
          </a:p>
        </p:txBody>
      </p:sp>
      <p:cxnSp>
        <p:nvCxnSpPr>
          <p:cNvPr id="43" name="直接连接符 42">
            <a:extLst>
              <a:ext uri="{FF2B5EF4-FFF2-40B4-BE49-F238E27FC236}">
                <a16:creationId xmlns:a16="http://schemas.microsoft.com/office/drawing/2014/main" id="{73DEE01E-98DC-42E8-830D-0ECF87F81FC8}"/>
              </a:ext>
            </a:extLst>
          </p:cNvPr>
          <p:cNvCxnSpPr>
            <a:cxnSpLocks/>
            <a:stCxn id="41" idx="1"/>
            <a:endCxn id="42" idx="3"/>
          </p:cNvCxnSpPr>
          <p:nvPr/>
        </p:nvCxnSpPr>
        <p:spPr>
          <a:xfrm flipH="1" flipV="1">
            <a:off x="3412833" y="4594496"/>
            <a:ext cx="410525" cy="1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>
            <a:extLst>
              <a:ext uri="{FF2B5EF4-FFF2-40B4-BE49-F238E27FC236}">
                <a16:creationId xmlns:a16="http://schemas.microsoft.com/office/drawing/2014/main" id="{77232E5A-AE52-4815-9796-CEADD3C5E3F4}"/>
              </a:ext>
            </a:extLst>
          </p:cNvPr>
          <p:cNvCxnSpPr/>
          <p:nvPr/>
        </p:nvCxnSpPr>
        <p:spPr>
          <a:xfrm>
            <a:off x="8149999" y="3569315"/>
            <a:ext cx="0" cy="1696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>
            <a:extLst>
              <a:ext uri="{FF2B5EF4-FFF2-40B4-BE49-F238E27FC236}">
                <a16:creationId xmlns:a16="http://schemas.microsoft.com/office/drawing/2014/main" id="{730740E0-C521-422F-8752-EF5B00FF009E}"/>
              </a:ext>
            </a:extLst>
          </p:cNvPr>
          <p:cNvCxnSpPr>
            <a:cxnSpLocks/>
          </p:cNvCxnSpPr>
          <p:nvPr/>
        </p:nvCxnSpPr>
        <p:spPr>
          <a:xfrm>
            <a:off x="8271919" y="3569315"/>
            <a:ext cx="0" cy="290907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2323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79F6677-0014-4D02-9AA6-BDB3D7599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News(2): Communication Architectures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B659952-4CAD-444A-95C2-C225E2CCD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CMD / Housekeeping </a:t>
            </a:r>
            <a:r>
              <a:rPr lang="en-US" altLang="zh-CN" b="1" dirty="0">
                <a:solidFill>
                  <a:srgbClr val="FF0000"/>
                </a:solidFill>
              </a:rPr>
              <a:t>: MIL-STD-1553B   </a:t>
            </a:r>
            <a:r>
              <a:rPr lang="en-US" altLang="zh-CN" dirty="0"/>
              <a:t>1Mbit/s          </a:t>
            </a:r>
            <a:r>
              <a:rPr lang="zh-CN" altLang="en-US" dirty="0"/>
              <a:t>√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Scientific Data: 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b="1" dirty="0">
                <a:solidFill>
                  <a:srgbClr val="FF0000"/>
                </a:solidFill>
              </a:rPr>
              <a:t>FC-AC 1553 </a:t>
            </a:r>
            <a:r>
              <a:rPr lang="zh-CN" altLang="en-US" b="1" dirty="0">
                <a:solidFill>
                  <a:srgbClr val="FF0000"/>
                </a:solidFill>
              </a:rPr>
              <a:t>（</a:t>
            </a:r>
            <a:r>
              <a:rPr lang="en-US" altLang="zh-CN" b="1" dirty="0">
                <a:solidFill>
                  <a:srgbClr val="FF0000"/>
                </a:solidFill>
              </a:rPr>
              <a:t>Fiber Channel</a:t>
            </a:r>
            <a:r>
              <a:rPr lang="zh-CN" altLang="en-US" b="1" dirty="0">
                <a:solidFill>
                  <a:srgbClr val="FF0000"/>
                </a:solidFill>
              </a:rPr>
              <a:t>）           </a:t>
            </a:r>
            <a:r>
              <a:rPr lang="en-US" altLang="zh-CN" dirty="0"/>
              <a:t>1Gbit/s          </a:t>
            </a:r>
            <a:r>
              <a:rPr lang="zh-CN" altLang="en-US" dirty="0"/>
              <a:t>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err="1"/>
              <a:t>SpaceWire</a:t>
            </a:r>
            <a:r>
              <a:rPr lang="en-US" altLang="zh-CN" dirty="0"/>
              <a:t>                                          200 Mbit/s      </a:t>
            </a:r>
            <a:r>
              <a:rPr lang="zh-CN" altLang="en-US" dirty="0"/>
              <a:t>❌</a:t>
            </a: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07899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BDF5171-6A99-479D-B205-346EC4473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217676" cy="1197345"/>
          </a:xfrm>
        </p:spPr>
        <p:txBody>
          <a:bodyPr/>
          <a:lstStyle/>
          <a:p>
            <a:r>
              <a:rPr lang="en-US" altLang="zh-CN" dirty="0"/>
              <a:t>News(3): Trigger synchronization for BT 2022</a:t>
            </a:r>
            <a:endParaRPr lang="zh-CN" altLang="en-US" dirty="0"/>
          </a:p>
        </p:txBody>
      </p:sp>
      <p:sp>
        <p:nvSpPr>
          <p:cNvPr id="7" name="内容占位符 6">
            <a:extLst>
              <a:ext uri="{FF2B5EF4-FFF2-40B4-BE49-F238E27FC236}">
                <a16:creationId xmlns:a16="http://schemas.microsoft.com/office/drawing/2014/main" id="{9D16405D-6F7B-4B9E-85BC-C10023BDB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9709" y="1797221"/>
            <a:ext cx="10102787" cy="4514802"/>
          </a:xfrm>
        </p:spPr>
        <p:txBody>
          <a:bodyPr/>
          <a:lstStyle/>
          <a:p>
            <a:r>
              <a:rPr lang="en-US" altLang="zh-CN" dirty="0"/>
              <a:t>Plan A:  TTL Trigger</a:t>
            </a:r>
          </a:p>
          <a:p>
            <a:pPr marL="0" indent="0">
              <a:buNone/>
            </a:pPr>
            <a:r>
              <a:rPr lang="en-US" altLang="zh-CN" dirty="0"/>
              <a:t>Pro</a:t>
            </a:r>
            <a:r>
              <a:rPr lang="zh-CN" altLang="en-US" dirty="0"/>
              <a:t>：</a:t>
            </a:r>
            <a:r>
              <a:rPr lang="en-US" altLang="zh-CN" dirty="0"/>
              <a:t>no need for change</a:t>
            </a:r>
          </a:p>
          <a:p>
            <a:pPr marL="0" indent="0">
              <a:buNone/>
            </a:pPr>
            <a:r>
              <a:rPr lang="en-US" altLang="zh-CN" dirty="0"/>
              <a:t>Con: Trigger out of sync</a:t>
            </a:r>
          </a:p>
          <a:p>
            <a:pPr marL="0" indent="0">
              <a:buNone/>
            </a:pPr>
            <a:endParaRPr lang="en-US" altLang="zh-CN" dirty="0"/>
          </a:p>
          <a:p>
            <a:r>
              <a:rPr lang="en-US" altLang="zh-CN" dirty="0"/>
              <a:t>Plan</a:t>
            </a:r>
            <a:r>
              <a:rPr lang="zh-CN" altLang="en-US" dirty="0"/>
              <a:t> </a:t>
            </a:r>
            <a:r>
              <a:rPr lang="en-US" altLang="zh-CN" dirty="0"/>
              <a:t>B</a:t>
            </a:r>
            <a:r>
              <a:rPr lang="zh-CN" altLang="en-US" dirty="0"/>
              <a:t>：</a:t>
            </a:r>
            <a:r>
              <a:rPr lang="en-US" altLang="zh-CN" dirty="0"/>
              <a:t>Trigger from Cable</a:t>
            </a:r>
          </a:p>
          <a:p>
            <a:pPr marL="0" indent="0">
              <a:buNone/>
            </a:pPr>
            <a:r>
              <a:rPr lang="en-US" altLang="zh-CN" dirty="0"/>
              <a:t>Pro</a:t>
            </a:r>
            <a:r>
              <a:rPr lang="zh-CN" altLang="en-US" dirty="0"/>
              <a:t>：</a:t>
            </a:r>
            <a:r>
              <a:rPr lang="en-US" altLang="zh-CN" dirty="0"/>
              <a:t>Trigger info included</a:t>
            </a:r>
            <a:r>
              <a:rPr lang="zh-CN" altLang="en-US" dirty="0"/>
              <a:t>（</a:t>
            </a:r>
            <a:r>
              <a:rPr lang="en-US" altLang="zh-CN" dirty="0"/>
              <a:t>serial number</a:t>
            </a:r>
            <a:r>
              <a:rPr lang="zh-CN" altLang="en-US" dirty="0"/>
              <a:t>、</a:t>
            </a:r>
            <a:r>
              <a:rPr lang="en-US" altLang="zh-CN" dirty="0"/>
              <a:t>type</a:t>
            </a:r>
            <a:r>
              <a:rPr lang="zh-CN" altLang="en-US" dirty="0"/>
              <a:t>）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Con:  Extra hardware and firmware effort </a:t>
            </a:r>
          </a:p>
          <a:p>
            <a:pPr marL="0" indent="0">
              <a:buNone/>
            </a:pPr>
            <a:r>
              <a:rPr lang="en-US" altLang="zh-CN" dirty="0"/>
              <a:t>         data format change </a:t>
            </a:r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46884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316</Words>
  <Application>Microsoft Office PowerPoint</Application>
  <PresentationFormat>宽屏</PresentationFormat>
  <Paragraphs>93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1" baseType="lpstr">
      <vt:lpstr>等线</vt:lpstr>
      <vt:lpstr>等线 Light</vt:lpstr>
      <vt:lpstr>Arial</vt:lpstr>
      <vt:lpstr>Office 主题​​</vt:lpstr>
      <vt:lpstr>News from IHEP</vt:lpstr>
      <vt:lpstr>Outline</vt:lpstr>
      <vt:lpstr>News(1): power design</vt:lpstr>
      <vt:lpstr>News(2): Scientific Data transportation (preliminary)</vt:lpstr>
      <vt:lpstr>News(2): Housekeeping Data transportation (preliminary)</vt:lpstr>
      <vt:lpstr>News(2): Communication Architectures</vt:lpstr>
      <vt:lpstr>News(3): Trigger synchronization for BT 2022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News from IHEP</dc:title>
  <dc:creator>Yuodaa再次修改</dc:creator>
  <cp:lastModifiedBy>Gong Andson</cp:lastModifiedBy>
  <cp:revision>68</cp:revision>
  <dcterms:created xsi:type="dcterms:W3CDTF">2022-05-16T07:46:43Z</dcterms:created>
  <dcterms:modified xsi:type="dcterms:W3CDTF">2022-05-23T05:11:11Z</dcterms:modified>
</cp:coreProperties>
</file>