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56" r:id="rId2"/>
    <p:sldId id="257" r:id="rId3"/>
    <p:sldId id="261" r:id="rId4"/>
    <p:sldId id="262" r:id="rId5"/>
    <p:sldId id="263" r:id="rId6"/>
    <p:sldId id="264" r:id="rId7"/>
    <p:sldId id="265" r:id="rId8"/>
    <p:sldId id="266" r:id="rId9"/>
    <p:sldId id="267" r:id="rId10"/>
    <p:sldId id="268" r:id="rId11"/>
    <p:sldId id="270" r:id="rId12"/>
    <p:sldId id="271" r:id="rId13"/>
    <p:sldId id="272" r:id="rId14"/>
    <p:sldId id="273" r:id="rId15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400D6"/>
    <a:srgbClr val="00FF00"/>
    <a:srgbClr val="EDFF65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无样式，网格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35" autoAdjust="0"/>
    <p:restoredTop sz="94660"/>
  </p:normalViewPr>
  <p:slideViewPr>
    <p:cSldViewPr snapToGrid="0">
      <p:cViewPr varScale="1">
        <p:scale>
          <a:sx n="79" d="100"/>
          <a:sy n="79" d="100"/>
        </p:scale>
        <p:origin x="125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75A6D36-72F5-489A-8AB0-254FD0FD530F}" type="datetimeFigureOut">
              <a:rPr lang="zh-CN" altLang="en-US" smtClean="0"/>
              <a:t>2022/5/23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3CF75EB-2A01-409E-A5CD-5D9AF953B2A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423579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3CF75EB-2A01-409E-A5CD-5D9AF953B2A9}" type="slidenum">
              <a:rPr lang="zh-CN" altLang="en-US" smtClean="0"/>
              <a:t>12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157809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F653C3E7-D1B9-45E9-8758-69879C89026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E76441EE-0388-44B7-B48C-A55A9128029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16BC3739-2E20-47B9-8E14-EECD084012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E7F90-1D99-4372-A1F5-10F3AABE2483}" type="datetimeFigureOut">
              <a:rPr lang="zh-CN" altLang="en-US" smtClean="0"/>
              <a:t>2022/5/23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C38F740B-A844-4D22-8D56-4307AC3225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1D073668-2478-49FA-AF65-64E5F033CF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D9287A-DC43-42A2-8C2F-E49DFDC4A5E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811917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EDE9F1CC-36AF-4740-86EB-816F8F0CF7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AAC1A944-027E-47CC-9905-D64ABBC2606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FFF237D0-7ED7-44EC-9128-51A9FB5336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E7F90-1D99-4372-A1F5-10F3AABE2483}" type="datetimeFigureOut">
              <a:rPr lang="zh-CN" altLang="en-US" smtClean="0"/>
              <a:t>2022/5/23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1E1D35C9-BFAE-4276-A23B-BFD1FEEC49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8592DA7B-7E38-46A1-A250-3ED9E15C08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D9287A-DC43-42A2-8C2F-E49DFDC4A5E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232611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4AADB352-1745-40F6-B51C-37DDFB59F5F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AE24D665-4CCE-4D00-9950-7A6A17C263B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37802FE9-40C7-49C5-B9EA-35C680D9A1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E7F90-1D99-4372-A1F5-10F3AABE2483}" type="datetimeFigureOut">
              <a:rPr lang="zh-CN" altLang="en-US" smtClean="0"/>
              <a:t>2022/5/23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736FD709-A3B2-4E3F-8E8C-1EB7A66C50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FBF25047-0673-4F40-9A8F-1620ACF6E2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D9287A-DC43-42A2-8C2F-E49DFDC4A5E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639741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F89C4D65-3CFB-42A1-9DDE-28EA0EC7A3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5D286A17-0853-4592-BFDD-AD1B8CF509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6CF9ABDF-6997-417F-AD06-A58AE2DBAC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E7F90-1D99-4372-A1F5-10F3AABE2483}" type="datetimeFigureOut">
              <a:rPr lang="zh-CN" altLang="en-US" smtClean="0"/>
              <a:t>2022/5/23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8AE1309A-5FB7-4BB2-919C-690F2B50AE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727D0FA6-EC4B-44B1-B0C8-A643A6DB19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D9287A-DC43-42A2-8C2F-E49DFDC4A5E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774832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6F3AB370-282D-4C14-BA8C-C486BAFCA7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49C0F0BA-C728-43B5-A46C-CD478AA8277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D58CF3BB-C96F-4A09-BAAF-7F655E9D8F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E7F90-1D99-4372-A1F5-10F3AABE2483}" type="datetimeFigureOut">
              <a:rPr lang="zh-CN" altLang="en-US" smtClean="0"/>
              <a:t>2022/5/23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2C891656-C3B2-447E-B5DB-13F2BBB4BB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C378660A-D521-4E66-A6E8-C428F8DCFC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D9287A-DC43-42A2-8C2F-E49DFDC4A5E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280959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63EEC312-FE1D-4350-84B5-93865B0BE9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09E3ADDD-FCD8-4D40-B952-E0E1118983C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B772D74B-E9EB-49C9-96E1-65319EB8C4E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4008F64D-8A22-4B6C-8EFF-875852CAEA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E7F90-1D99-4372-A1F5-10F3AABE2483}" type="datetimeFigureOut">
              <a:rPr lang="zh-CN" altLang="en-US" smtClean="0"/>
              <a:t>2022/5/23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CF2EFFA0-AF17-471E-ACBE-3FC8E3C2D8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D868B099-3656-4F6C-BE17-3934D3AE8D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D9287A-DC43-42A2-8C2F-E49DFDC4A5E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16050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94777F5-8232-4BF2-99F0-EA64A9F360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30F72C35-FE57-48FD-87D5-C82C479EE8D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B814498D-9B5C-4DE8-813D-8749A7B8D1C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7E868C87-B913-4B83-BCC3-47271EA0476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EEC41F83-E059-4AFA-8DF7-5E420329C79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>
            <a:extLst>
              <a:ext uri="{FF2B5EF4-FFF2-40B4-BE49-F238E27FC236}">
                <a16:creationId xmlns:a16="http://schemas.microsoft.com/office/drawing/2014/main" id="{50521C88-2EB7-4E0D-8A01-F171DC3B00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E7F90-1D99-4372-A1F5-10F3AABE2483}" type="datetimeFigureOut">
              <a:rPr lang="zh-CN" altLang="en-US" smtClean="0"/>
              <a:t>2022/5/23</a:t>
            </a:fld>
            <a:endParaRPr lang="zh-CN" altLang="en-US"/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id="{417E67B2-2F39-48DA-8027-C64A88DDF4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id="{935912FB-BFF0-4996-80D2-3D5EAD3289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D9287A-DC43-42A2-8C2F-E49DFDC4A5E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6313058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A994E61-6F94-43F5-B6EF-ACCCFC0B75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A5EAE166-40CC-4A0D-88F0-BFAF413878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E7F90-1D99-4372-A1F5-10F3AABE2483}" type="datetimeFigureOut">
              <a:rPr lang="zh-CN" altLang="en-US" smtClean="0"/>
              <a:t>2022/5/23</a:t>
            </a:fld>
            <a:endParaRPr lang="zh-CN" alt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C56DF2F3-CCBE-4B2A-BB9E-4FC426BA4A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B1389760-4D9F-4369-B007-3A21820FBB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D9287A-DC43-42A2-8C2F-E49DFDC4A5E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846137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id="{FDF8AEAF-26C4-445E-BD2F-E835CAA0CB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E7F90-1D99-4372-A1F5-10F3AABE2483}" type="datetimeFigureOut">
              <a:rPr lang="zh-CN" altLang="en-US" smtClean="0"/>
              <a:t>2022/5/23</a:t>
            </a:fld>
            <a:endParaRPr lang="zh-CN" altLang="en-US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5FBCF359-4E6A-4F44-8D80-E4F4B4649E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DAB58451-51F8-4CD6-B5EF-2BF339F50C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D9287A-DC43-42A2-8C2F-E49DFDC4A5E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152609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C4AC0D51-6350-4701-838A-4970A0B623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9E61EE43-1F9A-489F-891B-83283D2F14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E4FA90D4-979B-4F02-9B7D-9E6E7940A0E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8CDC1D85-776B-4EF3-8C0B-7D8CD85F08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E7F90-1D99-4372-A1F5-10F3AABE2483}" type="datetimeFigureOut">
              <a:rPr lang="zh-CN" altLang="en-US" smtClean="0"/>
              <a:t>2022/5/23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279F0230-E2BE-4812-A082-CF9320E76D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1661A321-955C-44B2-A303-14DE7F32BD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D9287A-DC43-42A2-8C2F-E49DFDC4A5E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320175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26C8C59C-9F66-42A2-84C0-A472455222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0364484F-5DF5-42F0-9278-08468432704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B2DBA49C-4464-4F15-8ED0-4D751171BCA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5A65CE8F-B7B5-40F1-A3C3-DE3650F2C6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E7F90-1D99-4372-A1F5-10F3AABE2483}" type="datetimeFigureOut">
              <a:rPr lang="zh-CN" altLang="en-US" smtClean="0"/>
              <a:t>2022/5/23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17197332-7593-402C-BFB9-D6A768C912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533B44B4-3731-41AA-91B9-1D4F83C4A6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D9287A-DC43-42A2-8C2F-E49DFDC4A5E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380921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>
            <a:extLst>
              <a:ext uri="{FF2B5EF4-FFF2-40B4-BE49-F238E27FC236}">
                <a16:creationId xmlns:a16="http://schemas.microsoft.com/office/drawing/2014/main" id="{70A982ED-D2E4-4D77-A799-A7D94BAAB2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B05C4C39-C5FB-4CCA-A9BE-CD9C7E12F33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3C54FEC6-C4F0-4FD3-ADB2-3C1B74DC588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5E7F90-1D99-4372-A1F5-10F3AABE2483}" type="datetimeFigureOut">
              <a:rPr lang="zh-CN" altLang="en-US" smtClean="0"/>
              <a:t>2022/5/23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C6BBBC96-4687-4B95-B484-F77218D7C2B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106C6841-C8B3-40D2-8A6E-C0D96AEDC33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D9287A-DC43-42A2-8C2F-E49DFDC4A5E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742836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image" Target="../media/image14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E980903A-04D6-44B6-8C0B-8CBAA0111BA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CN" dirty="0"/>
              <a:t>News from IHEP</a:t>
            </a:r>
            <a:endParaRPr lang="zh-CN" altLang="en-US" dirty="0"/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FD5EA585-72AC-46B3-AFAB-079FF988404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zh-CN" dirty="0"/>
              <a:t>Rui </a:t>
            </a:r>
            <a:r>
              <a:rPr lang="en-US" altLang="zh-CN" dirty="0" err="1"/>
              <a:t>Qiao</a:t>
            </a:r>
            <a:r>
              <a:rPr lang="en-US" altLang="zh-CN" dirty="0"/>
              <a:t>; </a:t>
            </a:r>
            <a:r>
              <a:rPr lang="en-US" altLang="zh-CN" dirty="0" err="1"/>
              <a:t>Wenxi</a:t>
            </a:r>
            <a:r>
              <a:rPr lang="en-US" altLang="zh-CN" dirty="0"/>
              <a:t> Peng; </a:t>
            </a:r>
            <a:r>
              <a:rPr lang="en-US" altLang="zh-CN" dirty="0" err="1"/>
              <a:t>Ke</a:t>
            </a:r>
            <a:r>
              <a:rPr lang="en-US" altLang="zh-CN" dirty="0"/>
              <a:t> Gong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415064723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10CF236B-9169-4447-A5B6-03AD4A3FFA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Man power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BC4ED17B-5FD8-488E-BCDE-12AFC146F6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/>
              <a:t>Due to Omicron variant, </a:t>
            </a:r>
            <a:r>
              <a:rPr lang="en-US" altLang="zh-CN" b="1" dirty="0">
                <a:solidFill>
                  <a:srgbClr val="FF0000"/>
                </a:solidFill>
              </a:rPr>
              <a:t>stronger restriction</a:t>
            </a:r>
            <a:r>
              <a:rPr lang="en-US" altLang="zh-CN" dirty="0"/>
              <a:t> for Chinese Academy of Science (including IHEP &amp; PMO) to send employees and students abroad. </a:t>
            </a:r>
          </a:p>
          <a:p>
            <a:r>
              <a:rPr lang="en-US" altLang="zh-CN" dirty="0"/>
              <a:t>Can Perugia team </a:t>
            </a:r>
            <a:r>
              <a:rPr lang="en-US" altLang="zh-CN" b="1" dirty="0">
                <a:solidFill>
                  <a:srgbClr val="00B050"/>
                </a:solidFill>
              </a:rPr>
              <a:t>help</a:t>
            </a:r>
            <a:r>
              <a:rPr lang="en-US" altLang="zh-CN" dirty="0"/>
              <a:t>:</a:t>
            </a:r>
          </a:p>
          <a:p>
            <a:pPr lvl="1"/>
            <a:r>
              <a:rPr lang="en-US" altLang="zh-CN" dirty="0"/>
              <a:t>Install &amp; uninstall IHEP &amp; PMO SCD and DAQ</a:t>
            </a:r>
          </a:p>
          <a:p>
            <a:r>
              <a:rPr lang="en-US" altLang="zh-CN" dirty="0"/>
              <a:t>IHEP &amp; PMO team can help remote control &amp; logging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44881590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A5D59E4C-3587-453C-BE1B-72656C84C4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6928" y="112626"/>
            <a:ext cx="11258144" cy="1325563"/>
          </a:xfrm>
        </p:spPr>
        <p:txBody>
          <a:bodyPr/>
          <a:lstStyle/>
          <a:p>
            <a:r>
              <a:rPr lang="en-US" altLang="zh-CN" dirty="0"/>
              <a:t>New(3): Brief introduction to the SCD structure</a:t>
            </a:r>
            <a:endParaRPr lang="zh-CN" altLang="en-US" dirty="0"/>
          </a:p>
        </p:txBody>
      </p:sp>
      <p:pic>
        <p:nvPicPr>
          <p:cNvPr id="4" name="图片 3">
            <a:extLst>
              <a:ext uri="{FF2B5EF4-FFF2-40B4-BE49-F238E27FC236}">
                <a16:creationId xmlns:a16="http://schemas.microsoft.com/office/drawing/2014/main" id="{0C40748F-D9E0-4A18-AEF7-ADFD52A222D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6867" y="1459869"/>
            <a:ext cx="3781425" cy="4429125"/>
          </a:xfrm>
          <a:prstGeom prst="rect">
            <a:avLst/>
          </a:prstGeom>
        </p:spPr>
      </p:pic>
      <p:sp>
        <p:nvSpPr>
          <p:cNvPr id="5" name="文本框 4">
            <a:extLst>
              <a:ext uri="{FF2B5EF4-FFF2-40B4-BE49-F238E27FC236}">
                <a16:creationId xmlns:a16="http://schemas.microsoft.com/office/drawing/2014/main" id="{FD0AF8B7-105F-417D-A15F-10BB6F51F2AB}"/>
              </a:ext>
            </a:extLst>
          </p:cNvPr>
          <p:cNvSpPr txBox="1"/>
          <p:nvPr/>
        </p:nvSpPr>
        <p:spPr>
          <a:xfrm>
            <a:off x="1491448" y="5888994"/>
            <a:ext cx="10534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/>
              <a:t>Top SCD</a:t>
            </a:r>
            <a:endParaRPr lang="zh-CN" altLang="en-US" dirty="0"/>
          </a:p>
        </p:txBody>
      </p:sp>
      <p:pic>
        <p:nvPicPr>
          <p:cNvPr id="6" name="图片 5">
            <a:extLst>
              <a:ext uri="{FF2B5EF4-FFF2-40B4-BE49-F238E27FC236}">
                <a16:creationId xmlns:a16="http://schemas.microsoft.com/office/drawing/2014/main" id="{EE301C59-4C8B-47A5-9AB4-AD5EC458FBE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61914" y="1606858"/>
            <a:ext cx="4567206" cy="3847446"/>
          </a:xfrm>
          <a:prstGeom prst="rect">
            <a:avLst/>
          </a:prstGeom>
        </p:spPr>
      </p:pic>
      <p:sp>
        <p:nvSpPr>
          <p:cNvPr id="7" name="文本框 6">
            <a:extLst>
              <a:ext uri="{FF2B5EF4-FFF2-40B4-BE49-F238E27FC236}">
                <a16:creationId xmlns:a16="http://schemas.microsoft.com/office/drawing/2014/main" id="{D6CA5F2E-73D6-4160-B3E0-6368D9549C61}"/>
              </a:ext>
            </a:extLst>
          </p:cNvPr>
          <p:cNvSpPr txBox="1"/>
          <p:nvPr/>
        </p:nvSpPr>
        <p:spPr>
          <a:xfrm>
            <a:off x="9218770" y="5888994"/>
            <a:ext cx="13436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/>
              <a:t>4 sides SCD</a:t>
            </a:r>
            <a:endParaRPr lang="zh-CN" altLang="en-US" dirty="0"/>
          </a:p>
        </p:txBody>
      </p:sp>
      <p:sp>
        <p:nvSpPr>
          <p:cNvPr id="8" name="文本框 7">
            <a:extLst>
              <a:ext uri="{FF2B5EF4-FFF2-40B4-BE49-F238E27FC236}">
                <a16:creationId xmlns:a16="http://schemas.microsoft.com/office/drawing/2014/main" id="{60A8784E-B6AF-435D-9F26-9EB8BA027DC2}"/>
              </a:ext>
            </a:extLst>
          </p:cNvPr>
          <p:cNvSpPr txBox="1"/>
          <p:nvPr/>
        </p:nvSpPr>
        <p:spPr>
          <a:xfrm>
            <a:off x="4806063" y="4717405"/>
            <a:ext cx="1598516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zh-CN" sz="3200" dirty="0"/>
              <a:t>Support</a:t>
            </a:r>
          </a:p>
          <a:p>
            <a:pPr algn="ctr"/>
            <a:r>
              <a:rPr lang="en-US" altLang="zh-CN" sz="3200" dirty="0"/>
              <a:t>&amp;</a:t>
            </a:r>
          </a:p>
          <a:p>
            <a:pPr algn="ctr"/>
            <a:r>
              <a:rPr lang="en-US" altLang="zh-CN" sz="3200" dirty="0"/>
              <a:t>Fanout</a:t>
            </a:r>
            <a:endParaRPr lang="zh-CN" altLang="en-US" sz="3200" dirty="0"/>
          </a:p>
        </p:txBody>
      </p:sp>
      <p:cxnSp>
        <p:nvCxnSpPr>
          <p:cNvPr id="10" name="直接箭头连接符 9">
            <a:extLst>
              <a:ext uri="{FF2B5EF4-FFF2-40B4-BE49-F238E27FC236}">
                <a16:creationId xmlns:a16="http://schemas.microsoft.com/office/drawing/2014/main" id="{AF0ECA8E-CF91-4A36-877A-04EBAD3D031A}"/>
              </a:ext>
            </a:extLst>
          </p:cNvPr>
          <p:cNvCxnSpPr>
            <a:stCxn id="8" idx="1"/>
          </p:cNvCxnSpPr>
          <p:nvPr/>
        </p:nvCxnSpPr>
        <p:spPr>
          <a:xfrm flipH="1" flipV="1">
            <a:off x="3444540" y="5264459"/>
            <a:ext cx="1361523" cy="237776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直接箭头连接符 10">
            <a:extLst>
              <a:ext uri="{FF2B5EF4-FFF2-40B4-BE49-F238E27FC236}">
                <a16:creationId xmlns:a16="http://schemas.microsoft.com/office/drawing/2014/main" id="{29F7A163-BDC9-4F66-B522-16B80FC559E1}"/>
              </a:ext>
            </a:extLst>
          </p:cNvPr>
          <p:cNvCxnSpPr>
            <a:cxnSpLocks/>
            <a:stCxn id="8" idx="3"/>
          </p:cNvCxnSpPr>
          <p:nvPr/>
        </p:nvCxnSpPr>
        <p:spPr>
          <a:xfrm flipV="1">
            <a:off x="6404579" y="4626979"/>
            <a:ext cx="2295538" cy="875256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直接箭头连接符 14">
            <a:extLst>
              <a:ext uri="{FF2B5EF4-FFF2-40B4-BE49-F238E27FC236}">
                <a16:creationId xmlns:a16="http://schemas.microsoft.com/office/drawing/2014/main" id="{F6A112DD-DD2B-4C64-B84D-82DA880A720C}"/>
              </a:ext>
            </a:extLst>
          </p:cNvPr>
          <p:cNvCxnSpPr>
            <a:cxnSpLocks/>
            <a:stCxn id="8" idx="3"/>
          </p:cNvCxnSpPr>
          <p:nvPr/>
        </p:nvCxnSpPr>
        <p:spPr>
          <a:xfrm flipV="1">
            <a:off x="6404579" y="3799649"/>
            <a:ext cx="1443281" cy="1702586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直接箭头连接符 16">
            <a:extLst>
              <a:ext uri="{FF2B5EF4-FFF2-40B4-BE49-F238E27FC236}">
                <a16:creationId xmlns:a16="http://schemas.microsoft.com/office/drawing/2014/main" id="{46BDF05D-B1E0-4B81-BCCC-577965769630}"/>
              </a:ext>
            </a:extLst>
          </p:cNvPr>
          <p:cNvCxnSpPr>
            <a:cxnSpLocks/>
            <a:stCxn id="8" idx="3"/>
          </p:cNvCxnSpPr>
          <p:nvPr/>
        </p:nvCxnSpPr>
        <p:spPr>
          <a:xfrm flipV="1">
            <a:off x="6404579" y="5039469"/>
            <a:ext cx="3377971" cy="462766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文本框 19">
            <a:extLst>
              <a:ext uri="{FF2B5EF4-FFF2-40B4-BE49-F238E27FC236}">
                <a16:creationId xmlns:a16="http://schemas.microsoft.com/office/drawing/2014/main" id="{0A4DB0F3-BE50-45DF-A28A-80F0D44237F1}"/>
              </a:ext>
            </a:extLst>
          </p:cNvPr>
          <p:cNvSpPr txBox="1"/>
          <p:nvPr/>
        </p:nvSpPr>
        <p:spPr>
          <a:xfrm>
            <a:off x="5031289" y="3478261"/>
            <a:ext cx="114807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zh-CN" sz="3200" dirty="0"/>
              <a:t>cover</a:t>
            </a:r>
            <a:endParaRPr lang="zh-CN" altLang="en-US" sz="3200" dirty="0"/>
          </a:p>
        </p:txBody>
      </p:sp>
      <p:cxnSp>
        <p:nvCxnSpPr>
          <p:cNvPr id="21" name="直接箭头连接符 20">
            <a:extLst>
              <a:ext uri="{FF2B5EF4-FFF2-40B4-BE49-F238E27FC236}">
                <a16:creationId xmlns:a16="http://schemas.microsoft.com/office/drawing/2014/main" id="{35EC8263-7052-4A1E-8DBF-DB789C0A6EF5}"/>
              </a:ext>
            </a:extLst>
          </p:cNvPr>
          <p:cNvCxnSpPr>
            <a:cxnSpLocks/>
            <a:stCxn id="20" idx="1"/>
          </p:cNvCxnSpPr>
          <p:nvPr/>
        </p:nvCxnSpPr>
        <p:spPr>
          <a:xfrm flipH="1" flipV="1">
            <a:off x="3274947" y="3755260"/>
            <a:ext cx="1756342" cy="15389"/>
          </a:xfrm>
          <a:prstGeom prst="straightConnector1">
            <a:avLst/>
          </a:prstGeom>
          <a:ln w="28575">
            <a:solidFill>
              <a:srgbClr val="FFC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直接箭头连接符 23">
            <a:extLst>
              <a:ext uri="{FF2B5EF4-FFF2-40B4-BE49-F238E27FC236}">
                <a16:creationId xmlns:a16="http://schemas.microsoft.com/office/drawing/2014/main" id="{E46AF619-808D-4E66-A7DC-BB4C2CF039A8}"/>
              </a:ext>
            </a:extLst>
          </p:cNvPr>
          <p:cNvCxnSpPr>
            <a:cxnSpLocks/>
            <a:stCxn id="20" idx="3"/>
          </p:cNvCxnSpPr>
          <p:nvPr/>
        </p:nvCxnSpPr>
        <p:spPr>
          <a:xfrm flipV="1">
            <a:off x="6179360" y="3429003"/>
            <a:ext cx="2081064" cy="341646"/>
          </a:xfrm>
          <a:prstGeom prst="straightConnector1">
            <a:avLst/>
          </a:prstGeom>
          <a:ln w="28575">
            <a:solidFill>
              <a:srgbClr val="FFC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文本框 26">
            <a:extLst>
              <a:ext uri="{FF2B5EF4-FFF2-40B4-BE49-F238E27FC236}">
                <a16:creationId xmlns:a16="http://schemas.microsoft.com/office/drawing/2014/main" id="{FFE8FC77-97D2-4F1D-A125-881D8BE5A76C}"/>
              </a:ext>
            </a:extLst>
          </p:cNvPr>
          <p:cNvSpPr txBox="1"/>
          <p:nvPr/>
        </p:nvSpPr>
        <p:spPr>
          <a:xfrm>
            <a:off x="4512720" y="2644126"/>
            <a:ext cx="218521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zh-CN" sz="3200" dirty="0"/>
              <a:t>SCD &amp; PSD</a:t>
            </a:r>
            <a:endParaRPr lang="zh-CN" altLang="en-US" sz="3200" dirty="0"/>
          </a:p>
        </p:txBody>
      </p:sp>
      <p:cxnSp>
        <p:nvCxnSpPr>
          <p:cNvPr id="28" name="直接箭头连接符 27">
            <a:extLst>
              <a:ext uri="{FF2B5EF4-FFF2-40B4-BE49-F238E27FC236}">
                <a16:creationId xmlns:a16="http://schemas.microsoft.com/office/drawing/2014/main" id="{05BBBD6D-D67B-4D4E-B29C-D6B75E3B0F40}"/>
              </a:ext>
            </a:extLst>
          </p:cNvPr>
          <p:cNvCxnSpPr>
            <a:cxnSpLocks/>
            <a:stCxn id="27" idx="3"/>
          </p:cNvCxnSpPr>
          <p:nvPr/>
        </p:nvCxnSpPr>
        <p:spPr>
          <a:xfrm flipV="1">
            <a:off x="6697935" y="2778660"/>
            <a:ext cx="2188613" cy="157854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直接箭头连接符 30">
            <a:extLst>
              <a:ext uri="{FF2B5EF4-FFF2-40B4-BE49-F238E27FC236}">
                <a16:creationId xmlns:a16="http://schemas.microsoft.com/office/drawing/2014/main" id="{6BE9C710-5E84-4BD1-AB88-6F5A5769D8B3}"/>
              </a:ext>
            </a:extLst>
          </p:cNvPr>
          <p:cNvCxnSpPr>
            <a:cxnSpLocks/>
            <a:stCxn id="27" idx="1"/>
          </p:cNvCxnSpPr>
          <p:nvPr/>
        </p:nvCxnSpPr>
        <p:spPr>
          <a:xfrm flipH="1" flipV="1">
            <a:off x="3274950" y="2885094"/>
            <a:ext cx="1237770" cy="51420"/>
          </a:xfrm>
          <a:prstGeom prst="straightConnector1">
            <a:avLst/>
          </a:prstGeom>
          <a:ln w="28575">
            <a:solidFill>
              <a:srgbClr val="FF0000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直接箭头连接符 33">
            <a:extLst>
              <a:ext uri="{FF2B5EF4-FFF2-40B4-BE49-F238E27FC236}">
                <a16:creationId xmlns:a16="http://schemas.microsoft.com/office/drawing/2014/main" id="{D9D5006F-0C1B-4DC2-A9D1-95F586F6E73B}"/>
              </a:ext>
            </a:extLst>
          </p:cNvPr>
          <p:cNvCxnSpPr>
            <a:cxnSpLocks/>
            <a:stCxn id="20" idx="3"/>
          </p:cNvCxnSpPr>
          <p:nvPr/>
        </p:nvCxnSpPr>
        <p:spPr>
          <a:xfrm flipV="1">
            <a:off x="6179360" y="3056713"/>
            <a:ext cx="2208500" cy="713936"/>
          </a:xfrm>
          <a:prstGeom prst="straightConnector1">
            <a:avLst/>
          </a:prstGeom>
          <a:ln w="28575">
            <a:solidFill>
              <a:srgbClr val="FFC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797193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20" grpId="0"/>
      <p:bldP spid="27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F755421A-562B-458F-9641-44265FD941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8256"/>
            <a:ext cx="10515600" cy="1325563"/>
          </a:xfrm>
        </p:spPr>
        <p:txBody>
          <a:bodyPr/>
          <a:lstStyle/>
          <a:p>
            <a:r>
              <a:rPr lang="en-US" altLang="zh-CN" dirty="0"/>
              <a:t>General structure</a:t>
            </a:r>
            <a:endParaRPr lang="zh-CN" altLang="en-US" dirty="0"/>
          </a:p>
        </p:txBody>
      </p:sp>
      <p:pic>
        <p:nvPicPr>
          <p:cNvPr id="4" name="图片 3">
            <a:extLst>
              <a:ext uri="{FF2B5EF4-FFF2-40B4-BE49-F238E27FC236}">
                <a16:creationId xmlns:a16="http://schemas.microsoft.com/office/drawing/2014/main" id="{C00C20B0-475F-4315-BB80-18EF873FD20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49789" y="1585609"/>
            <a:ext cx="7553481" cy="4554469"/>
          </a:xfrm>
          <a:prstGeom prst="rect">
            <a:avLst/>
          </a:prstGeom>
        </p:spPr>
      </p:pic>
      <p:grpSp>
        <p:nvGrpSpPr>
          <p:cNvPr id="23" name="组合 22">
            <a:extLst>
              <a:ext uri="{FF2B5EF4-FFF2-40B4-BE49-F238E27FC236}">
                <a16:creationId xmlns:a16="http://schemas.microsoft.com/office/drawing/2014/main" id="{AA9A0932-8B59-4EAA-A01D-7E852DBA5E25}"/>
              </a:ext>
            </a:extLst>
          </p:cNvPr>
          <p:cNvGrpSpPr/>
          <p:nvPr/>
        </p:nvGrpSpPr>
        <p:grpSpPr>
          <a:xfrm>
            <a:off x="1887165" y="1744578"/>
            <a:ext cx="2120630" cy="4299626"/>
            <a:chOff x="2587557" y="1343819"/>
            <a:chExt cx="2120630" cy="4299626"/>
          </a:xfrm>
        </p:grpSpPr>
        <p:cxnSp>
          <p:nvCxnSpPr>
            <p:cNvPr id="6" name="直接连接符 5">
              <a:extLst>
                <a:ext uri="{FF2B5EF4-FFF2-40B4-BE49-F238E27FC236}">
                  <a16:creationId xmlns:a16="http://schemas.microsoft.com/office/drawing/2014/main" id="{A960EC92-187C-4BC6-BA08-42C7A72EEC5C}"/>
                </a:ext>
              </a:extLst>
            </p:cNvPr>
            <p:cNvCxnSpPr>
              <a:cxnSpLocks/>
            </p:cNvCxnSpPr>
            <p:nvPr/>
          </p:nvCxnSpPr>
          <p:spPr>
            <a:xfrm>
              <a:off x="2587557" y="1343819"/>
              <a:ext cx="2120630" cy="0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直接连接符 6">
              <a:extLst>
                <a:ext uri="{FF2B5EF4-FFF2-40B4-BE49-F238E27FC236}">
                  <a16:creationId xmlns:a16="http://schemas.microsoft.com/office/drawing/2014/main" id="{6384C607-6669-4311-B957-0A0DBF8E30A2}"/>
                </a:ext>
              </a:extLst>
            </p:cNvPr>
            <p:cNvCxnSpPr>
              <a:cxnSpLocks/>
            </p:cNvCxnSpPr>
            <p:nvPr/>
          </p:nvCxnSpPr>
          <p:spPr>
            <a:xfrm>
              <a:off x="2587557" y="5643445"/>
              <a:ext cx="2120630" cy="0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直接连接符 7">
              <a:extLst>
                <a:ext uri="{FF2B5EF4-FFF2-40B4-BE49-F238E27FC236}">
                  <a16:creationId xmlns:a16="http://schemas.microsoft.com/office/drawing/2014/main" id="{29A0450C-0737-49BE-B5A3-D148B9BE0317}"/>
                </a:ext>
              </a:extLst>
            </p:cNvPr>
            <p:cNvCxnSpPr>
              <a:cxnSpLocks/>
            </p:cNvCxnSpPr>
            <p:nvPr/>
          </p:nvCxnSpPr>
          <p:spPr>
            <a:xfrm>
              <a:off x="2587557" y="1343819"/>
              <a:ext cx="0" cy="4299626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直接连接符 10">
              <a:extLst>
                <a:ext uri="{FF2B5EF4-FFF2-40B4-BE49-F238E27FC236}">
                  <a16:creationId xmlns:a16="http://schemas.microsoft.com/office/drawing/2014/main" id="{F8D886BE-9C93-419C-8E34-0E67A97E0276}"/>
                </a:ext>
              </a:extLst>
            </p:cNvPr>
            <p:cNvCxnSpPr>
              <a:cxnSpLocks/>
            </p:cNvCxnSpPr>
            <p:nvPr/>
          </p:nvCxnSpPr>
          <p:spPr>
            <a:xfrm>
              <a:off x="4708187" y="1343819"/>
              <a:ext cx="0" cy="2936351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直接连接符 12">
              <a:extLst>
                <a:ext uri="{FF2B5EF4-FFF2-40B4-BE49-F238E27FC236}">
                  <a16:creationId xmlns:a16="http://schemas.microsoft.com/office/drawing/2014/main" id="{6A47FF4E-5FC3-4662-A5EA-F568F586A287}"/>
                </a:ext>
              </a:extLst>
            </p:cNvPr>
            <p:cNvCxnSpPr>
              <a:cxnSpLocks/>
            </p:cNvCxnSpPr>
            <p:nvPr/>
          </p:nvCxnSpPr>
          <p:spPr>
            <a:xfrm>
              <a:off x="2850204" y="5437761"/>
              <a:ext cx="1857983" cy="0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直接连接符 14">
              <a:extLst>
                <a:ext uri="{FF2B5EF4-FFF2-40B4-BE49-F238E27FC236}">
                  <a16:creationId xmlns:a16="http://schemas.microsoft.com/office/drawing/2014/main" id="{946ED365-826A-48CA-A0F3-EE4F86B2424D}"/>
                </a:ext>
              </a:extLst>
            </p:cNvPr>
            <p:cNvCxnSpPr>
              <a:cxnSpLocks/>
            </p:cNvCxnSpPr>
            <p:nvPr/>
          </p:nvCxnSpPr>
          <p:spPr>
            <a:xfrm>
              <a:off x="4708187" y="5437761"/>
              <a:ext cx="0" cy="205684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直接连接符 16">
              <a:extLst>
                <a:ext uri="{FF2B5EF4-FFF2-40B4-BE49-F238E27FC236}">
                  <a16:creationId xmlns:a16="http://schemas.microsoft.com/office/drawing/2014/main" id="{EB31BE17-B953-478D-8395-EBE98B435409}"/>
                </a:ext>
              </a:extLst>
            </p:cNvPr>
            <p:cNvCxnSpPr>
              <a:cxnSpLocks/>
            </p:cNvCxnSpPr>
            <p:nvPr/>
          </p:nvCxnSpPr>
          <p:spPr>
            <a:xfrm>
              <a:off x="2850204" y="4280170"/>
              <a:ext cx="1857983" cy="0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直接连接符 17">
              <a:extLst>
                <a:ext uri="{FF2B5EF4-FFF2-40B4-BE49-F238E27FC236}">
                  <a16:creationId xmlns:a16="http://schemas.microsoft.com/office/drawing/2014/main" id="{6DF9B94E-8C74-4D1D-B16F-423F40FCC418}"/>
                </a:ext>
              </a:extLst>
            </p:cNvPr>
            <p:cNvCxnSpPr>
              <a:cxnSpLocks/>
            </p:cNvCxnSpPr>
            <p:nvPr/>
          </p:nvCxnSpPr>
          <p:spPr>
            <a:xfrm>
              <a:off x="2850204" y="4280170"/>
              <a:ext cx="0" cy="1138136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2" name="文本框 21">
            <a:extLst>
              <a:ext uri="{FF2B5EF4-FFF2-40B4-BE49-F238E27FC236}">
                <a16:creationId xmlns:a16="http://schemas.microsoft.com/office/drawing/2014/main" id="{515EA5A2-E2FF-464D-911E-3714A3C14F05}"/>
              </a:ext>
            </a:extLst>
          </p:cNvPr>
          <p:cNvSpPr txBox="1"/>
          <p:nvPr/>
        </p:nvSpPr>
        <p:spPr>
          <a:xfrm>
            <a:off x="291830" y="3368094"/>
            <a:ext cx="1420582" cy="1384995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altLang="zh-CN" sz="2800" dirty="0"/>
              <a:t>Support</a:t>
            </a:r>
          </a:p>
          <a:p>
            <a:pPr algn="ctr"/>
            <a:r>
              <a:rPr lang="en-US" altLang="zh-CN" sz="2800" dirty="0"/>
              <a:t>&amp;</a:t>
            </a:r>
          </a:p>
          <a:p>
            <a:pPr algn="ctr"/>
            <a:r>
              <a:rPr lang="en-US" altLang="zh-CN" sz="2800" dirty="0"/>
              <a:t>Fanout</a:t>
            </a:r>
            <a:endParaRPr lang="zh-CN" altLang="en-US" sz="2800" dirty="0"/>
          </a:p>
        </p:txBody>
      </p:sp>
      <p:sp>
        <p:nvSpPr>
          <p:cNvPr id="24" name="矩形 23">
            <a:extLst>
              <a:ext uri="{FF2B5EF4-FFF2-40B4-BE49-F238E27FC236}">
                <a16:creationId xmlns:a16="http://schemas.microsoft.com/office/drawing/2014/main" id="{7112E318-127B-441C-AAFB-27E24B885324}"/>
              </a:ext>
            </a:extLst>
          </p:cNvPr>
          <p:cNvSpPr/>
          <p:nvPr/>
        </p:nvSpPr>
        <p:spPr>
          <a:xfrm>
            <a:off x="4221804" y="1744578"/>
            <a:ext cx="4481464" cy="241790"/>
          </a:xfrm>
          <a:prstGeom prst="rect">
            <a:avLst/>
          </a:prstGeom>
          <a:noFill/>
          <a:ln w="38100">
            <a:solidFill>
              <a:srgbClr val="1400D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5" name="文本框 24">
            <a:extLst>
              <a:ext uri="{FF2B5EF4-FFF2-40B4-BE49-F238E27FC236}">
                <a16:creationId xmlns:a16="http://schemas.microsoft.com/office/drawing/2014/main" id="{B424D531-F239-49FC-890F-ADDD59A4A5CD}"/>
              </a:ext>
            </a:extLst>
          </p:cNvPr>
          <p:cNvSpPr txBox="1"/>
          <p:nvPr/>
        </p:nvSpPr>
        <p:spPr>
          <a:xfrm>
            <a:off x="5819284" y="1141874"/>
            <a:ext cx="1085555" cy="523220"/>
          </a:xfrm>
          <a:prstGeom prst="rect">
            <a:avLst/>
          </a:prstGeom>
          <a:noFill/>
          <a:ln>
            <a:solidFill>
              <a:srgbClr val="1400D6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altLang="zh-CN" sz="2800" dirty="0"/>
              <a:t>Cover</a:t>
            </a:r>
            <a:endParaRPr lang="zh-CN" altLang="en-US" sz="2800" dirty="0"/>
          </a:p>
        </p:txBody>
      </p:sp>
      <p:sp>
        <p:nvSpPr>
          <p:cNvPr id="28" name="矩形 27">
            <a:extLst>
              <a:ext uri="{FF2B5EF4-FFF2-40B4-BE49-F238E27FC236}">
                <a16:creationId xmlns:a16="http://schemas.microsoft.com/office/drawing/2014/main" id="{5A234EF0-94FB-4064-A707-0BDC3B66E814}"/>
              </a:ext>
            </a:extLst>
          </p:cNvPr>
          <p:cNvSpPr/>
          <p:nvPr/>
        </p:nvSpPr>
        <p:spPr>
          <a:xfrm>
            <a:off x="4046707" y="2015552"/>
            <a:ext cx="4656558" cy="836302"/>
          </a:xfrm>
          <a:prstGeom prst="rect">
            <a:avLst/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9" name="矩形 28">
            <a:extLst>
              <a:ext uri="{FF2B5EF4-FFF2-40B4-BE49-F238E27FC236}">
                <a16:creationId xmlns:a16="http://schemas.microsoft.com/office/drawing/2014/main" id="{7BB896F6-B703-46F4-AE00-6560E1CC310E}"/>
              </a:ext>
            </a:extLst>
          </p:cNvPr>
          <p:cNvSpPr/>
          <p:nvPr/>
        </p:nvSpPr>
        <p:spPr>
          <a:xfrm>
            <a:off x="4046707" y="3642440"/>
            <a:ext cx="4656558" cy="836302"/>
          </a:xfrm>
          <a:prstGeom prst="rect">
            <a:avLst/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0" name="文本框 29">
            <a:extLst>
              <a:ext uri="{FF2B5EF4-FFF2-40B4-BE49-F238E27FC236}">
                <a16:creationId xmlns:a16="http://schemas.microsoft.com/office/drawing/2014/main" id="{46D61746-6147-4EB7-8BBA-79940CF1800B}"/>
              </a:ext>
            </a:extLst>
          </p:cNvPr>
          <p:cNvSpPr txBox="1"/>
          <p:nvPr/>
        </p:nvSpPr>
        <p:spPr>
          <a:xfrm>
            <a:off x="9719249" y="2529918"/>
            <a:ext cx="2464340" cy="954107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altLang="zh-CN" sz="2800" dirty="0"/>
              <a:t>honeycomb &amp;</a:t>
            </a:r>
            <a:r>
              <a:rPr lang="zh-CN" altLang="en-US" sz="2800" dirty="0"/>
              <a:t> </a:t>
            </a:r>
            <a:r>
              <a:rPr lang="en-US" altLang="zh-CN" sz="2800" dirty="0"/>
              <a:t>4</a:t>
            </a:r>
            <a:r>
              <a:rPr lang="zh-CN" altLang="en-US" sz="2800" dirty="0"/>
              <a:t> </a:t>
            </a:r>
            <a:r>
              <a:rPr lang="en-US" altLang="zh-CN" sz="2800" dirty="0"/>
              <a:t>layers</a:t>
            </a:r>
            <a:r>
              <a:rPr lang="zh-CN" altLang="en-US" sz="2800" dirty="0"/>
              <a:t> </a:t>
            </a:r>
            <a:r>
              <a:rPr lang="en-US" altLang="zh-CN" sz="2800" dirty="0"/>
              <a:t>SCD</a:t>
            </a:r>
          </a:p>
        </p:txBody>
      </p:sp>
      <p:cxnSp>
        <p:nvCxnSpPr>
          <p:cNvPr id="32" name="直接箭头连接符 31">
            <a:extLst>
              <a:ext uri="{FF2B5EF4-FFF2-40B4-BE49-F238E27FC236}">
                <a16:creationId xmlns:a16="http://schemas.microsoft.com/office/drawing/2014/main" id="{12B2BAA0-944D-4D61-85CF-CC8DE660D432}"/>
              </a:ext>
            </a:extLst>
          </p:cNvPr>
          <p:cNvCxnSpPr>
            <a:cxnSpLocks/>
            <a:stCxn id="30" idx="1"/>
            <a:endCxn id="28" idx="3"/>
          </p:cNvCxnSpPr>
          <p:nvPr/>
        </p:nvCxnSpPr>
        <p:spPr>
          <a:xfrm flipH="1" flipV="1">
            <a:off x="8703265" y="2433703"/>
            <a:ext cx="1015984" cy="57326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直接箭头连接符 32">
            <a:extLst>
              <a:ext uri="{FF2B5EF4-FFF2-40B4-BE49-F238E27FC236}">
                <a16:creationId xmlns:a16="http://schemas.microsoft.com/office/drawing/2014/main" id="{85B0C655-8872-46B2-B2B7-0BA961435CE6}"/>
              </a:ext>
            </a:extLst>
          </p:cNvPr>
          <p:cNvCxnSpPr>
            <a:cxnSpLocks/>
            <a:stCxn id="30" idx="1"/>
            <a:endCxn id="29" idx="3"/>
          </p:cNvCxnSpPr>
          <p:nvPr/>
        </p:nvCxnSpPr>
        <p:spPr>
          <a:xfrm flipH="1">
            <a:off x="8703265" y="3006972"/>
            <a:ext cx="1015984" cy="105361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矩形 38">
            <a:extLst>
              <a:ext uri="{FF2B5EF4-FFF2-40B4-BE49-F238E27FC236}">
                <a16:creationId xmlns:a16="http://schemas.microsoft.com/office/drawing/2014/main" id="{1821FFA5-2094-4D7A-BB49-DF72DC8BA8AA}"/>
              </a:ext>
            </a:extLst>
          </p:cNvPr>
          <p:cNvSpPr/>
          <p:nvPr/>
        </p:nvSpPr>
        <p:spPr>
          <a:xfrm>
            <a:off x="10750883" y="3510698"/>
            <a:ext cx="52129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2800" dirty="0"/>
              <a:t>*</a:t>
            </a:r>
            <a:r>
              <a:rPr lang="en-US" altLang="zh-CN" sz="2800" dirty="0"/>
              <a:t>2</a:t>
            </a:r>
            <a:endParaRPr lang="zh-CN" altLang="en-US" sz="2800" dirty="0"/>
          </a:p>
        </p:txBody>
      </p:sp>
      <p:sp>
        <p:nvSpPr>
          <p:cNvPr id="41" name="矩形 40">
            <a:extLst>
              <a:ext uri="{FF2B5EF4-FFF2-40B4-BE49-F238E27FC236}">
                <a16:creationId xmlns:a16="http://schemas.microsoft.com/office/drawing/2014/main" id="{86776AEC-F70F-4724-AA12-A31B8275D435}"/>
              </a:ext>
            </a:extLst>
          </p:cNvPr>
          <p:cNvSpPr/>
          <p:nvPr/>
        </p:nvSpPr>
        <p:spPr>
          <a:xfrm>
            <a:off x="3007771" y="4807141"/>
            <a:ext cx="5695479" cy="1138125"/>
          </a:xfrm>
          <a:prstGeom prst="rect">
            <a:avLst/>
          </a:prstGeom>
          <a:noFill/>
          <a:ln w="3810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4" name="文本框 43">
            <a:extLst>
              <a:ext uri="{FF2B5EF4-FFF2-40B4-BE49-F238E27FC236}">
                <a16:creationId xmlns:a16="http://schemas.microsoft.com/office/drawing/2014/main" id="{0A8B702E-DCD9-469C-8815-B09D8AEDFF70}"/>
              </a:ext>
            </a:extLst>
          </p:cNvPr>
          <p:cNvSpPr txBox="1"/>
          <p:nvPr/>
        </p:nvSpPr>
        <p:spPr>
          <a:xfrm>
            <a:off x="9719249" y="4893737"/>
            <a:ext cx="2464340" cy="954107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altLang="zh-CN" sz="2800" dirty="0"/>
              <a:t>honeycomb &amp;</a:t>
            </a:r>
            <a:r>
              <a:rPr lang="zh-CN" altLang="en-US" sz="2800" dirty="0"/>
              <a:t> </a:t>
            </a:r>
            <a:r>
              <a:rPr lang="en-US" altLang="zh-CN" sz="2800" dirty="0"/>
              <a:t>PSD</a:t>
            </a:r>
          </a:p>
        </p:txBody>
      </p:sp>
      <p:cxnSp>
        <p:nvCxnSpPr>
          <p:cNvPr id="45" name="直接箭头连接符 44">
            <a:extLst>
              <a:ext uri="{FF2B5EF4-FFF2-40B4-BE49-F238E27FC236}">
                <a16:creationId xmlns:a16="http://schemas.microsoft.com/office/drawing/2014/main" id="{2147BD44-60B4-4C43-BD71-BD184C9592B3}"/>
              </a:ext>
            </a:extLst>
          </p:cNvPr>
          <p:cNvCxnSpPr>
            <a:cxnSpLocks/>
            <a:stCxn id="44" idx="1"/>
            <a:endCxn id="41" idx="3"/>
          </p:cNvCxnSpPr>
          <p:nvPr/>
        </p:nvCxnSpPr>
        <p:spPr>
          <a:xfrm flipH="1">
            <a:off x="8703250" y="5370791"/>
            <a:ext cx="1015999" cy="5413"/>
          </a:xfrm>
          <a:prstGeom prst="straightConnector1">
            <a:avLst/>
          </a:prstGeom>
          <a:ln>
            <a:solidFill>
              <a:srgbClr val="FFC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471841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  <p:bldP spid="24" grpId="0" animBg="1"/>
      <p:bldP spid="25" grpId="0" animBg="1"/>
      <p:bldP spid="28" grpId="0" animBg="1"/>
      <p:bldP spid="29" grpId="0" animBg="1"/>
      <p:bldP spid="30" grpId="0" animBg="1"/>
      <p:bldP spid="39" grpId="0"/>
      <p:bldP spid="41" grpId="0" animBg="1"/>
      <p:bldP spid="44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86F34B25-CCC7-41BB-953D-27FDEF411D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Preliminary size of side SCD</a:t>
            </a:r>
            <a:endParaRPr lang="zh-CN" altLang="en-US" dirty="0"/>
          </a:p>
        </p:txBody>
      </p:sp>
      <p:pic>
        <p:nvPicPr>
          <p:cNvPr id="5" name="内容占位符 4">
            <a:extLst>
              <a:ext uri="{FF2B5EF4-FFF2-40B4-BE49-F238E27FC236}">
                <a16:creationId xmlns:a16="http://schemas.microsoft.com/office/drawing/2014/main" id="{5C37BC62-75FE-41FC-BCE0-ECEDFE3EE8E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577" t="27570" r="28184" b="26377"/>
          <a:stretch/>
        </p:blipFill>
        <p:spPr>
          <a:xfrm>
            <a:off x="254539" y="1602631"/>
            <a:ext cx="6879909" cy="3652737"/>
          </a:xfrm>
        </p:spPr>
      </p:pic>
      <p:graphicFrame>
        <p:nvGraphicFramePr>
          <p:cNvPr id="6" name="表格 5">
            <a:extLst>
              <a:ext uri="{FF2B5EF4-FFF2-40B4-BE49-F238E27FC236}">
                <a16:creationId xmlns:a16="http://schemas.microsoft.com/office/drawing/2014/main" id="{06D74CB2-2712-44FC-94B9-7A8BA269EE1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08574131"/>
              </p:ext>
            </p:extLst>
          </p:nvPr>
        </p:nvGraphicFramePr>
        <p:xfrm>
          <a:off x="7287638" y="1602630"/>
          <a:ext cx="4649823" cy="506373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549941">
                  <a:extLst>
                    <a:ext uri="{9D8B030D-6E8A-4147-A177-3AD203B41FA5}">
                      <a16:colId xmlns:a16="http://schemas.microsoft.com/office/drawing/2014/main" val="1936823993"/>
                    </a:ext>
                  </a:extLst>
                </a:gridCol>
                <a:gridCol w="1549941">
                  <a:extLst>
                    <a:ext uri="{9D8B030D-6E8A-4147-A177-3AD203B41FA5}">
                      <a16:colId xmlns:a16="http://schemas.microsoft.com/office/drawing/2014/main" val="3262110684"/>
                    </a:ext>
                  </a:extLst>
                </a:gridCol>
                <a:gridCol w="1549941">
                  <a:extLst>
                    <a:ext uri="{9D8B030D-6E8A-4147-A177-3AD203B41FA5}">
                      <a16:colId xmlns:a16="http://schemas.microsoft.com/office/drawing/2014/main" val="2600324310"/>
                    </a:ext>
                  </a:extLst>
                </a:gridCol>
              </a:tblGrid>
              <a:tr h="1012746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800" dirty="0"/>
                        <a:t>Module</a:t>
                      </a:r>
                      <a:endParaRPr lang="zh-CN" altLang="en-US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800" dirty="0"/>
                        <a:t>Width (m)</a:t>
                      </a:r>
                      <a:endParaRPr lang="zh-CN" altLang="en-US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800" dirty="0"/>
                        <a:t>Height (m)</a:t>
                      </a:r>
                      <a:endParaRPr lang="zh-CN" altLang="en-US" sz="28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457356176"/>
                  </a:ext>
                </a:extLst>
              </a:tr>
              <a:tr h="1012746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800" dirty="0"/>
                        <a:t>SCD</a:t>
                      </a:r>
                      <a:endParaRPr lang="zh-CN" altLang="en-US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800" dirty="0"/>
                        <a:t>1.55</a:t>
                      </a:r>
                      <a:endParaRPr lang="zh-CN" altLang="en-US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800" dirty="0"/>
                        <a:t>0.91</a:t>
                      </a:r>
                      <a:endParaRPr lang="zh-CN" altLang="en-US" sz="28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45596564"/>
                  </a:ext>
                </a:extLst>
              </a:tr>
              <a:tr h="1012746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800" dirty="0"/>
                        <a:t>Sensor</a:t>
                      </a:r>
                      <a:endParaRPr lang="zh-CN" altLang="en-US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800" dirty="0"/>
                        <a:t>0.71*2=</a:t>
                      </a:r>
                    </a:p>
                    <a:p>
                      <a:pPr algn="ctr"/>
                      <a:r>
                        <a:rPr lang="en-US" altLang="zh-CN" sz="2800" dirty="0"/>
                        <a:t>1.42</a:t>
                      </a:r>
                      <a:endParaRPr lang="zh-CN" altLang="en-US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800" dirty="0"/>
                        <a:t>0.86</a:t>
                      </a:r>
                      <a:endParaRPr lang="zh-CN" altLang="en-US" sz="28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28960566"/>
                  </a:ext>
                </a:extLst>
              </a:tr>
              <a:tr h="1012746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800" dirty="0"/>
                        <a:t>TFH</a:t>
                      </a:r>
                      <a:endParaRPr lang="zh-CN" altLang="en-US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800" dirty="0"/>
                        <a:t>0.05</a:t>
                      </a:r>
                      <a:endParaRPr lang="zh-CN" altLang="en-US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28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304343078"/>
                  </a:ext>
                </a:extLst>
              </a:tr>
              <a:tr h="1012746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800" dirty="0"/>
                        <a:t>Center</a:t>
                      </a:r>
                    </a:p>
                    <a:p>
                      <a:pPr algn="ctr"/>
                      <a:r>
                        <a:rPr lang="en-US" altLang="zh-CN" sz="2800" dirty="0"/>
                        <a:t>Support</a:t>
                      </a:r>
                      <a:endParaRPr lang="zh-CN" altLang="en-US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800" dirty="0"/>
                        <a:t>0.03</a:t>
                      </a:r>
                      <a:endParaRPr lang="zh-CN" altLang="en-US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28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18467767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0396606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1A12543-5BE6-4517-9D74-FA4F484198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Preliminary size of Top SCD</a:t>
            </a:r>
            <a:endParaRPr lang="zh-CN" altLang="en-US" dirty="0"/>
          </a:p>
        </p:txBody>
      </p:sp>
      <p:pic>
        <p:nvPicPr>
          <p:cNvPr id="5" name="内容占位符 4">
            <a:extLst>
              <a:ext uri="{FF2B5EF4-FFF2-40B4-BE49-F238E27FC236}">
                <a16:creationId xmlns:a16="http://schemas.microsoft.com/office/drawing/2014/main" id="{46790ED0-AF5B-474F-A98F-658E2D1796C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348" t="7451" r="30350" b="15870"/>
          <a:stretch/>
        </p:blipFill>
        <p:spPr>
          <a:xfrm>
            <a:off x="838200" y="1391056"/>
            <a:ext cx="5439747" cy="5029199"/>
          </a:xfrm>
        </p:spPr>
      </p:pic>
      <p:graphicFrame>
        <p:nvGraphicFramePr>
          <p:cNvPr id="6" name="表格 5">
            <a:extLst>
              <a:ext uri="{FF2B5EF4-FFF2-40B4-BE49-F238E27FC236}">
                <a16:creationId xmlns:a16="http://schemas.microsoft.com/office/drawing/2014/main" id="{5D6EAD14-CBA4-4707-AB0A-F2D8D557AA9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15546915"/>
              </p:ext>
            </p:extLst>
          </p:nvPr>
        </p:nvGraphicFramePr>
        <p:xfrm>
          <a:off x="6575897" y="1391056"/>
          <a:ext cx="5204298" cy="52994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734766">
                  <a:extLst>
                    <a:ext uri="{9D8B030D-6E8A-4147-A177-3AD203B41FA5}">
                      <a16:colId xmlns:a16="http://schemas.microsoft.com/office/drawing/2014/main" val="1936823993"/>
                    </a:ext>
                  </a:extLst>
                </a:gridCol>
                <a:gridCol w="1734766">
                  <a:extLst>
                    <a:ext uri="{9D8B030D-6E8A-4147-A177-3AD203B41FA5}">
                      <a16:colId xmlns:a16="http://schemas.microsoft.com/office/drawing/2014/main" val="3262110684"/>
                    </a:ext>
                  </a:extLst>
                </a:gridCol>
                <a:gridCol w="1734766">
                  <a:extLst>
                    <a:ext uri="{9D8B030D-6E8A-4147-A177-3AD203B41FA5}">
                      <a16:colId xmlns:a16="http://schemas.microsoft.com/office/drawing/2014/main" val="2600324310"/>
                    </a:ext>
                  </a:extLst>
                </a:gridCol>
              </a:tblGrid>
              <a:tr h="10598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800" dirty="0"/>
                        <a:t>Module</a:t>
                      </a:r>
                      <a:endParaRPr lang="zh-CN" altLang="en-US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800" dirty="0"/>
                        <a:t>Width (m)</a:t>
                      </a:r>
                      <a:endParaRPr lang="zh-CN" altLang="en-US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800" dirty="0"/>
                        <a:t>Height (m)</a:t>
                      </a:r>
                      <a:endParaRPr lang="zh-CN" altLang="en-US" sz="28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457356176"/>
                  </a:ext>
                </a:extLst>
              </a:tr>
              <a:tr h="10598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800" dirty="0"/>
                        <a:t>SCD</a:t>
                      </a:r>
                      <a:endParaRPr lang="zh-CN" altLang="en-US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800" dirty="0"/>
                        <a:t>1.7</a:t>
                      </a:r>
                      <a:endParaRPr lang="zh-CN" altLang="en-US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800" dirty="0"/>
                        <a:t>1.7</a:t>
                      </a:r>
                      <a:endParaRPr lang="zh-CN" altLang="en-US" sz="28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45596564"/>
                  </a:ext>
                </a:extLst>
              </a:tr>
              <a:tr h="10598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800" dirty="0"/>
                        <a:t>Sensor</a:t>
                      </a:r>
                      <a:endParaRPr lang="zh-CN" altLang="en-US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800" dirty="0"/>
                        <a:t>0.786*2=</a:t>
                      </a:r>
                    </a:p>
                    <a:p>
                      <a:pPr algn="ctr"/>
                      <a:r>
                        <a:rPr lang="en-US" altLang="zh-CN" sz="2800" dirty="0"/>
                        <a:t>1.572</a:t>
                      </a:r>
                      <a:endParaRPr lang="zh-CN" altLang="en-US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800" dirty="0"/>
                        <a:t>0.786*2=</a:t>
                      </a:r>
                    </a:p>
                    <a:p>
                      <a:pPr algn="ctr"/>
                      <a:r>
                        <a:rPr lang="en-US" altLang="zh-CN" sz="2800" dirty="0"/>
                        <a:t>1.572</a:t>
                      </a:r>
                      <a:endParaRPr lang="zh-CN" altLang="en-US" sz="28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28960566"/>
                  </a:ext>
                </a:extLst>
              </a:tr>
              <a:tr h="10598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800" dirty="0"/>
                        <a:t>TFH</a:t>
                      </a:r>
                      <a:endParaRPr lang="zh-CN" altLang="en-US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800" dirty="0"/>
                        <a:t>0.05</a:t>
                      </a:r>
                      <a:endParaRPr lang="zh-CN" altLang="en-US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28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833049146"/>
                  </a:ext>
                </a:extLst>
              </a:tr>
              <a:tr h="10598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800" dirty="0"/>
                        <a:t>Center</a:t>
                      </a:r>
                    </a:p>
                    <a:p>
                      <a:pPr algn="ctr"/>
                      <a:r>
                        <a:rPr lang="en-US" altLang="zh-CN" sz="2800" dirty="0"/>
                        <a:t>Support</a:t>
                      </a:r>
                      <a:endParaRPr lang="zh-CN" altLang="en-US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800" dirty="0"/>
                        <a:t>0.03</a:t>
                      </a:r>
                      <a:endParaRPr lang="zh-CN" altLang="en-US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28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68512261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128032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685D693C-CC66-43CF-94A5-776B776117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Outline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EB81DD56-A301-4A94-9311-683ACE11A2C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/>
              <a:t>Install precision</a:t>
            </a:r>
          </a:p>
          <a:p>
            <a:r>
              <a:rPr lang="en-US" altLang="zh-CN" dirty="0"/>
              <a:t>Plan for test beam</a:t>
            </a:r>
          </a:p>
          <a:p>
            <a:r>
              <a:rPr lang="en-US" altLang="zh-CN" dirty="0"/>
              <a:t>Brief introduction to the SCD structure</a:t>
            </a:r>
          </a:p>
          <a:p>
            <a:endParaRPr lang="en-US" altLang="zh-CN" dirty="0"/>
          </a:p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42227656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79F6677-0014-4D02-9AA6-BDB3D7599F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News(1): Install precision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9B659952-4CAD-444A-95C2-C225E2CCD3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758052"/>
          </a:xfrm>
        </p:spPr>
        <p:txBody>
          <a:bodyPr/>
          <a:lstStyle/>
          <a:p>
            <a:r>
              <a:rPr lang="en-US" altLang="zh-CN" dirty="0"/>
              <a:t>HERD is collecting the requirement about install precision.</a:t>
            </a:r>
          </a:p>
          <a:p>
            <a:r>
              <a:rPr lang="en-US" altLang="zh-CN" dirty="0"/>
              <a:t>Base on the DAMPE (A. </a:t>
            </a:r>
            <a:r>
              <a:rPr lang="en-US" altLang="zh-CN" dirty="0" err="1"/>
              <a:t>Tykhonov</a:t>
            </a:r>
            <a:r>
              <a:rPr lang="en-US" altLang="zh-CN" dirty="0"/>
              <a:t> et al., NIMA 2018), the tracker is re-alignment in orbit </a:t>
            </a:r>
            <a:r>
              <a:rPr lang="en-US" altLang="zh-CN" b="1" dirty="0">
                <a:solidFill>
                  <a:srgbClr val="0070C0"/>
                </a:solidFill>
              </a:rPr>
              <a:t>every two weeks</a:t>
            </a:r>
            <a:r>
              <a:rPr lang="en-US" altLang="zh-CN" dirty="0"/>
              <a:t>.</a:t>
            </a:r>
          </a:p>
          <a:p>
            <a:r>
              <a:rPr lang="en-US" altLang="zh-CN" dirty="0"/>
              <a:t>Six </a:t>
            </a:r>
            <a:r>
              <a:rPr lang="en-US" altLang="zh-CN" b="1" dirty="0">
                <a:solidFill>
                  <a:srgbClr val="0070C0"/>
                </a:solidFill>
              </a:rPr>
              <a:t>free</a:t>
            </a:r>
            <a:r>
              <a:rPr lang="en-US" altLang="zh-CN" dirty="0"/>
              <a:t> correction parameters for </a:t>
            </a:r>
            <a:r>
              <a:rPr lang="en-US" altLang="zh-CN" b="1" dirty="0">
                <a:solidFill>
                  <a:srgbClr val="0070C0"/>
                </a:solidFill>
              </a:rPr>
              <a:t>each</a:t>
            </a:r>
            <a:r>
              <a:rPr lang="en-US" altLang="zh-CN" dirty="0"/>
              <a:t> sensor:</a:t>
            </a:r>
          </a:p>
          <a:p>
            <a:r>
              <a:rPr lang="en-US" altLang="zh-CN" dirty="0"/>
              <a:t>The hit position is correct via:</a:t>
            </a:r>
          </a:p>
          <a:p>
            <a:endParaRPr lang="zh-CN" altLang="en-US" dirty="0"/>
          </a:p>
        </p:txBody>
      </p:sp>
      <mc:AlternateContent xmlns:mc="http://schemas.openxmlformats.org/markup-compatibility/2006" xmlns:pslz="http://schemas.microsoft.com/office/powerpoint/2016/slidezoom">
        <mc:Choice Requires="pslz">
          <p:graphicFrame>
            <p:nvGraphicFramePr>
              <p:cNvPr id="5" name="幻灯片缩放定位 4">
                <a:extLst>
                  <a:ext uri="{FF2B5EF4-FFF2-40B4-BE49-F238E27FC236}">
                    <a16:creationId xmlns:a16="http://schemas.microsoft.com/office/drawing/2014/main" id="{ECC1396A-717F-4004-97E7-4276CB0AF9A7}"/>
                  </a:ext>
                </a:extLst>
              </p:cNvPr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2829948934"/>
                  </p:ext>
                </p:extLst>
              </p:nvPr>
            </p:nvGraphicFramePr>
            <p:xfrm>
              <a:off x="-2743200" y="3521710"/>
              <a:ext cx="3048000" cy="1714500"/>
            </p:xfrm>
            <a:graphic>
              <a:graphicData uri="http://schemas.microsoft.com/office/powerpoint/2016/slidezoom">
                <pslz:sldZm>
                  <pslz:sldZmObj sldId="261" cId="1207899801">
                    <pslz:zmPr id="{FFB7FB66-D256-447B-849E-7D168A59DC32}" returnToParent="0" transitionDur="1000">
                      <p166:blipFill xmlns:p166="http://schemas.microsoft.com/office/powerpoint/2016/6/main">
                        <a:blip r:embed="rId2"/>
                        <a:stretch>
                          <a:fillRect/>
                        </a:stretch>
                      </p166:blipFill>
                      <p166:spPr xmlns:p166="http://schemas.microsoft.com/office/powerpoint/2016/6/main">
                        <a:xfrm>
                          <a:off x="0" y="0"/>
                          <a:ext cx="3048000" cy="1714500"/>
                        </a:xfrm>
                        <a:prstGeom prst="rect">
                          <a:avLst/>
                        </a:prstGeom>
                        <a:ln w="3175">
                          <a:solidFill>
                            <a:prstClr val="ltGray"/>
                          </a:solidFill>
                        </a:ln>
                      </p166:spPr>
                    </pslz:zmPr>
                  </pslz:sldZmObj>
                </pslz:sldZm>
              </a:graphicData>
            </a:graphic>
          </p:graphicFrame>
        </mc:Choice>
        <mc:Fallback xmlns="">
          <p:pic>
            <p:nvPicPr>
              <p:cNvPr id="5" name="幻灯片缩放定位 4">
                <a:hlinkClick r:id="rId3" action="ppaction://hlinksldjump"/>
                <a:extLst>
                  <a:ext uri="{FF2B5EF4-FFF2-40B4-BE49-F238E27FC236}">
                    <a16:creationId xmlns:a16="http://schemas.microsoft.com/office/drawing/2014/main" id="{ECC1396A-717F-4004-97E7-4276CB0AF9A7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-2743200" y="3521710"/>
                <a:ext cx="3048000" cy="1714500"/>
              </a:xfrm>
              <a:prstGeom prst="rect">
                <a:avLst/>
              </a:prstGeom>
              <a:ln w="3175">
                <a:solidFill>
                  <a:prstClr val="ltGray"/>
                </a:solidFill>
              </a:ln>
            </p:spPr>
          </p:pic>
        </mc:Fallback>
      </mc:AlternateContent>
      <p:pic>
        <p:nvPicPr>
          <p:cNvPr id="4" name="图片 3">
            <a:extLst>
              <a:ext uri="{FF2B5EF4-FFF2-40B4-BE49-F238E27FC236}">
                <a16:creationId xmlns:a16="http://schemas.microsoft.com/office/drawing/2014/main" id="{94372724-6BF3-45DC-8CBD-8F73059C60E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170662" y="4178030"/>
            <a:ext cx="3264225" cy="1405647"/>
          </a:xfrm>
          <a:prstGeom prst="rect">
            <a:avLst/>
          </a:prstGeom>
        </p:spPr>
      </p:pic>
      <p:pic>
        <p:nvPicPr>
          <p:cNvPr id="6" name="图片 5">
            <a:extLst>
              <a:ext uri="{FF2B5EF4-FFF2-40B4-BE49-F238E27FC236}">
                <a16:creationId xmlns:a16="http://schemas.microsoft.com/office/drawing/2014/main" id="{B9DC2044-F9D2-4D1D-9830-F21614222103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316737" y="3216663"/>
            <a:ext cx="3037063" cy="4246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78998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C1D7383A-0A5B-4D03-9B7A-1D17F2FA45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637" y="0"/>
            <a:ext cx="11986726" cy="1325563"/>
          </a:xfrm>
        </p:spPr>
        <p:txBody>
          <a:bodyPr/>
          <a:lstStyle/>
          <a:p>
            <a:pPr algn="ctr"/>
            <a:r>
              <a:rPr lang="en-US" altLang="zh-CN" dirty="0"/>
              <a:t>New(2): Test beam plan from IHEP&amp;PMO SCD </a:t>
            </a:r>
            <a:endParaRPr lang="zh-CN" altLang="en-US" dirty="0"/>
          </a:p>
        </p:txBody>
      </p:sp>
      <p:graphicFrame>
        <p:nvGraphicFramePr>
          <p:cNvPr id="4" name="内容占位符 3">
            <a:extLst>
              <a:ext uri="{FF2B5EF4-FFF2-40B4-BE49-F238E27FC236}">
                <a16:creationId xmlns:a16="http://schemas.microsoft.com/office/drawing/2014/main" id="{6C0B48DA-5191-4DA2-B57B-5EAD5B34562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22588342"/>
              </p:ext>
            </p:extLst>
          </p:nvPr>
        </p:nvGraphicFramePr>
        <p:xfrm>
          <a:off x="838199" y="1825624"/>
          <a:ext cx="10601132" cy="348349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650283">
                  <a:extLst>
                    <a:ext uri="{9D8B030D-6E8A-4147-A177-3AD203B41FA5}">
                      <a16:colId xmlns:a16="http://schemas.microsoft.com/office/drawing/2014/main" val="1381252899"/>
                    </a:ext>
                  </a:extLst>
                </a:gridCol>
                <a:gridCol w="2650283">
                  <a:extLst>
                    <a:ext uri="{9D8B030D-6E8A-4147-A177-3AD203B41FA5}">
                      <a16:colId xmlns:a16="http://schemas.microsoft.com/office/drawing/2014/main" val="2641615498"/>
                    </a:ext>
                  </a:extLst>
                </a:gridCol>
                <a:gridCol w="2650283">
                  <a:extLst>
                    <a:ext uri="{9D8B030D-6E8A-4147-A177-3AD203B41FA5}">
                      <a16:colId xmlns:a16="http://schemas.microsoft.com/office/drawing/2014/main" val="1522065274"/>
                    </a:ext>
                  </a:extLst>
                </a:gridCol>
                <a:gridCol w="2650283">
                  <a:extLst>
                    <a:ext uri="{9D8B030D-6E8A-4147-A177-3AD203B41FA5}">
                      <a16:colId xmlns:a16="http://schemas.microsoft.com/office/drawing/2014/main" val="745338056"/>
                    </a:ext>
                  </a:extLst>
                </a:gridCol>
              </a:tblGrid>
              <a:tr h="980567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800" dirty="0"/>
                        <a:t>Contribution</a:t>
                      </a:r>
                      <a:endParaRPr lang="zh-CN" altLang="en-US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800" dirty="0"/>
                        <a:t>Ladder</a:t>
                      </a:r>
                      <a:endParaRPr lang="zh-CN" altLang="en-US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800" dirty="0"/>
                        <a:t>Sensor</a:t>
                      </a:r>
                      <a:endParaRPr lang="zh-CN" altLang="en-US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800" dirty="0"/>
                        <a:t>Purpose</a:t>
                      </a:r>
                      <a:endParaRPr lang="zh-CN" altLang="en-US" sz="28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701673860"/>
                  </a:ext>
                </a:extLst>
              </a:tr>
              <a:tr h="1472253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800" dirty="0"/>
                        <a:t>IHEP</a:t>
                      </a:r>
                      <a:endParaRPr lang="zh-CN" altLang="en-US" sz="2800" dirty="0"/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800" dirty="0"/>
                        <a:t>Short *2</a:t>
                      </a:r>
                      <a:endParaRPr lang="zh-CN" altLang="en-US" sz="2800" dirty="0"/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800" dirty="0"/>
                        <a:t>MICRON(25 &amp; 60 um) *1</a:t>
                      </a:r>
                      <a:endParaRPr lang="zh-CN" altLang="en-US" sz="2800" dirty="0"/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800" dirty="0"/>
                        <a:t>Charge Measurement</a:t>
                      </a:r>
                      <a:endParaRPr lang="zh-CN" altLang="en-US" sz="2800" dirty="0"/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6861338"/>
                  </a:ext>
                </a:extLst>
              </a:tr>
              <a:tr h="1030673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800" dirty="0"/>
                        <a:t>PMO</a:t>
                      </a:r>
                      <a:endParaRPr lang="zh-CN" altLang="en-US" sz="2800" dirty="0"/>
                    </a:p>
                  </a:txBody>
                  <a:tcPr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800" dirty="0"/>
                        <a:t>Long *2</a:t>
                      </a:r>
                      <a:endParaRPr lang="zh-CN" altLang="en-US" sz="2800" dirty="0"/>
                    </a:p>
                  </a:txBody>
                  <a:tcPr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800" dirty="0"/>
                        <a:t>DAMPE *7</a:t>
                      </a:r>
                      <a:endParaRPr lang="zh-CN" altLang="en-US" sz="2800" dirty="0"/>
                    </a:p>
                  </a:txBody>
                  <a:tcPr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800" dirty="0"/>
                        <a:t>Assembling</a:t>
                      </a:r>
                    </a:p>
                    <a:p>
                      <a:pPr algn="ctr"/>
                      <a:r>
                        <a:rPr lang="en-US" altLang="zh-CN" sz="2800" dirty="0"/>
                        <a:t>Qualification</a:t>
                      </a:r>
                      <a:endParaRPr lang="zh-CN" altLang="en-US" sz="2800" dirty="0"/>
                    </a:p>
                  </a:txBody>
                  <a:tcPr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5334317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46147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06E0053C-9F6B-4282-A46A-90882D4785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935" y="85207"/>
            <a:ext cx="11744130" cy="1325563"/>
          </a:xfrm>
        </p:spPr>
        <p:txBody>
          <a:bodyPr/>
          <a:lstStyle/>
          <a:p>
            <a:pPr algn="ctr"/>
            <a:r>
              <a:rPr lang="en-US" altLang="zh-CN" dirty="0"/>
              <a:t>Incident angle requirement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B6A85AE1-8AD6-4803-9950-27521A4B9A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4805337"/>
            <a:ext cx="10515600" cy="2052662"/>
          </a:xfrm>
        </p:spPr>
        <p:txBody>
          <a:bodyPr>
            <a:normAutofit fontScale="92500" lnSpcReduction="10000"/>
          </a:bodyPr>
          <a:lstStyle/>
          <a:p>
            <a:r>
              <a:rPr lang="en-US" altLang="zh-CN" dirty="0"/>
              <a:t>From simulation, </a:t>
            </a:r>
            <a:r>
              <a:rPr lang="en-US" altLang="zh-CN" b="1" dirty="0">
                <a:solidFill>
                  <a:srgbClr val="0070C0"/>
                </a:solidFill>
              </a:rPr>
              <a:t>95%</a:t>
            </a:r>
            <a:r>
              <a:rPr lang="en-US" altLang="zh-CN" dirty="0"/>
              <a:t> cumulative events corresponds to </a:t>
            </a:r>
            <a:r>
              <a:rPr lang="en-US" altLang="zh-CN" b="1" dirty="0">
                <a:solidFill>
                  <a:srgbClr val="0070C0"/>
                </a:solidFill>
              </a:rPr>
              <a:t>0~50deg </a:t>
            </a:r>
            <a:r>
              <a:rPr lang="en-US" altLang="zh-CN" dirty="0"/>
              <a:t>in X-Z or Y-Z plane. </a:t>
            </a:r>
          </a:p>
          <a:p>
            <a:r>
              <a:rPr lang="en-US" altLang="zh-CN" dirty="0"/>
              <a:t>HERD want to expand SCD dynamic range to </a:t>
            </a:r>
            <a:r>
              <a:rPr lang="en-US" altLang="zh-CN" b="1" dirty="0">
                <a:solidFill>
                  <a:srgbClr val="FF0000"/>
                </a:solidFill>
              </a:rPr>
              <a:t>Z=28</a:t>
            </a:r>
            <a:r>
              <a:rPr lang="en-US" altLang="zh-CN" dirty="0"/>
              <a:t>.</a:t>
            </a:r>
          </a:p>
          <a:p>
            <a:r>
              <a:rPr lang="en-US" altLang="zh-CN" dirty="0"/>
              <a:t>HERD suggests SCD</a:t>
            </a:r>
            <a:r>
              <a:rPr lang="zh-CN" altLang="en-US" dirty="0"/>
              <a:t> </a:t>
            </a:r>
            <a:r>
              <a:rPr lang="en-US" altLang="zh-CN" dirty="0"/>
              <a:t>detector to</a:t>
            </a:r>
            <a:r>
              <a:rPr lang="zh-CN" altLang="en-US" dirty="0"/>
              <a:t> </a:t>
            </a:r>
            <a:r>
              <a:rPr lang="en-US" altLang="zh-CN" b="1" dirty="0">
                <a:solidFill>
                  <a:srgbClr val="00B050"/>
                </a:solidFill>
              </a:rPr>
              <a:t>incline</a:t>
            </a:r>
            <a:r>
              <a:rPr lang="zh-CN" altLang="en-US" b="1" dirty="0">
                <a:solidFill>
                  <a:srgbClr val="00B050"/>
                </a:solidFill>
              </a:rPr>
              <a:t> </a:t>
            </a:r>
            <a:r>
              <a:rPr lang="en-US" altLang="zh-CN" b="1" dirty="0">
                <a:solidFill>
                  <a:srgbClr val="00B050"/>
                </a:solidFill>
              </a:rPr>
              <a:t>50deg </a:t>
            </a:r>
            <a:r>
              <a:rPr lang="en-US" altLang="zh-CN" dirty="0"/>
              <a:t>(</a:t>
            </a:r>
            <a:r>
              <a:rPr lang="en-US" altLang="zh-CN" b="1" dirty="0">
                <a:solidFill>
                  <a:srgbClr val="00B050"/>
                </a:solidFill>
              </a:rPr>
              <a:t>along</a:t>
            </a:r>
            <a:r>
              <a:rPr lang="en-US" altLang="zh-CN" dirty="0"/>
              <a:t> strip direction) during test beam for the extreme performance.</a:t>
            </a:r>
          </a:p>
        </p:txBody>
      </p:sp>
      <p:pic>
        <p:nvPicPr>
          <p:cNvPr id="4" name="图片 3">
            <a:extLst>
              <a:ext uri="{FF2B5EF4-FFF2-40B4-BE49-F238E27FC236}">
                <a16:creationId xmlns:a16="http://schemas.microsoft.com/office/drawing/2014/main" id="{7383DFFD-D62F-4C6B-A0BC-BDA546DA25E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1181760"/>
            <a:ext cx="5040000" cy="367609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</p:pic>
      <p:pic>
        <p:nvPicPr>
          <p:cNvPr id="5" name="图片 4">
            <a:extLst>
              <a:ext uri="{FF2B5EF4-FFF2-40B4-BE49-F238E27FC236}">
                <a16:creationId xmlns:a16="http://schemas.microsoft.com/office/drawing/2014/main" id="{AD6FE3DD-2AAF-4428-A0FA-253608D5185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13800" y="1181760"/>
            <a:ext cx="5040000" cy="36731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</p:pic>
      <p:sp>
        <p:nvSpPr>
          <p:cNvPr id="6" name="椭圆 5">
            <a:extLst>
              <a:ext uri="{FF2B5EF4-FFF2-40B4-BE49-F238E27FC236}">
                <a16:creationId xmlns:a16="http://schemas.microsoft.com/office/drawing/2014/main" id="{3F8F16C1-CF17-4C92-BC90-FB6E5553A2C9}"/>
              </a:ext>
            </a:extLst>
          </p:cNvPr>
          <p:cNvSpPr/>
          <p:nvPr/>
        </p:nvSpPr>
        <p:spPr>
          <a:xfrm>
            <a:off x="3358200" y="1828929"/>
            <a:ext cx="262647" cy="262647"/>
          </a:xfrm>
          <a:prstGeom prst="ellipse">
            <a:avLst/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" name="椭圆 6">
            <a:extLst>
              <a:ext uri="{FF2B5EF4-FFF2-40B4-BE49-F238E27FC236}">
                <a16:creationId xmlns:a16="http://schemas.microsoft.com/office/drawing/2014/main" id="{4B156B95-2D27-4593-95E0-48292DA08696}"/>
              </a:ext>
            </a:extLst>
          </p:cNvPr>
          <p:cNvSpPr/>
          <p:nvPr/>
        </p:nvSpPr>
        <p:spPr>
          <a:xfrm>
            <a:off x="8833800" y="1790017"/>
            <a:ext cx="262647" cy="262647"/>
          </a:xfrm>
          <a:prstGeom prst="ellipse">
            <a:avLst/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" name="文本框 7">
            <a:extLst>
              <a:ext uri="{FF2B5EF4-FFF2-40B4-BE49-F238E27FC236}">
                <a16:creationId xmlns:a16="http://schemas.microsoft.com/office/drawing/2014/main" id="{50FEF252-E9C1-4FC4-8FD4-A8F6F8684EE7}"/>
              </a:ext>
            </a:extLst>
          </p:cNvPr>
          <p:cNvSpPr txBox="1"/>
          <p:nvPr/>
        </p:nvSpPr>
        <p:spPr>
          <a:xfrm>
            <a:off x="4044165" y="2543674"/>
            <a:ext cx="1156087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zh-CN" sz="4000" b="1" dirty="0">
                <a:solidFill>
                  <a:srgbClr val="FF0000"/>
                </a:solidFill>
              </a:rPr>
              <a:t>TOP</a:t>
            </a:r>
          </a:p>
          <a:p>
            <a:pPr algn="ctr"/>
            <a:r>
              <a:rPr lang="en-US" altLang="zh-CN" sz="4000" b="1" dirty="0">
                <a:solidFill>
                  <a:srgbClr val="FF0000"/>
                </a:solidFill>
              </a:rPr>
              <a:t>SCD</a:t>
            </a:r>
            <a:endParaRPr lang="zh-CN" altLang="en-US" sz="4000" b="1" dirty="0">
              <a:solidFill>
                <a:srgbClr val="FF0000"/>
              </a:solidFill>
            </a:endParaRPr>
          </a:p>
        </p:txBody>
      </p:sp>
      <p:sp>
        <p:nvSpPr>
          <p:cNvPr id="9" name="文本框 8">
            <a:extLst>
              <a:ext uri="{FF2B5EF4-FFF2-40B4-BE49-F238E27FC236}">
                <a16:creationId xmlns:a16="http://schemas.microsoft.com/office/drawing/2014/main" id="{55691809-D385-478F-A3C1-4B8F72D814A0}"/>
              </a:ext>
            </a:extLst>
          </p:cNvPr>
          <p:cNvSpPr txBox="1"/>
          <p:nvPr/>
        </p:nvSpPr>
        <p:spPr>
          <a:xfrm>
            <a:off x="9528272" y="2543674"/>
            <a:ext cx="1180131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zh-CN" sz="4000" b="1" dirty="0">
                <a:solidFill>
                  <a:srgbClr val="FF0000"/>
                </a:solidFill>
              </a:rPr>
              <a:t>Side</a:t>
            </a:r>
          </a:p>
          <a:p>
            <a:pPr algn="ctr"/>
            <a:r>
              <a:rPr lang="en-US" altLang="zh-CN" sz="4000" b="1" dirty="0">
                <a:solidFill>
                  <a:srgbClr val="FF0000"/>
                </a:solidFill>
              </a:rPr>
              <a:t>SCD</a:t>
            </a:r>
            <a:endParaRPr lang="zh-CN" altLang="en-US" sz="40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32972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6" grpId="0" animBg="1"/>
      <p:bldP spid="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E89A4EE3-6B19-4657-89B2-48EDD90888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6187" y="0"/>
            <a:ext cx="11919626" cy="1325563"/>
          </a:xfrm>
        </p:spPr>
        <p:txBody>
          <a:bodyPr/>
          <a:lstStyle/>
          <a:p>
            <a:pPr algn="ctr"/>
            <a:r>
              <a:rPr lang="en-US" altLang="zh-CN" dirty="0"/>
              <a:t>Incident angle requirement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DDD4767A-8143-4384-9197-4C6180F57D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097294"/>
            <a:ext cx="10515600" cy="1585507"/>
          </a:xfrm>
        </p:spPr>
        <p:txBody>
          <a:bodyPr/>
          <a:lstStyle/>
          <a:p>
            <a:r>
              <a:rPr lang="en-US" altLang="zh-CN" dirty="0"/>
              <a:t>A student is study Allpix2 silicon pixel simulation tools. The result differ from the AMS02 simulation algorithm in </a:t>
            </a:r>
            <a:r>
              <a:rPr lang="en-US" altLang="zh-CN" b="1" dirty="0">
                <a:solidFill>
                  <a:srgbClr val="FF0000"/>
                </a:solidFill>
              </a:rPr>
              <a:t>large</a:t>
            </a:r>
            <a:r>
              <a:rPr lang="en-US" altLang="zh-CN" dirty="0"/>
              <a:t> incident angle(</a:t>
            </a:r>
            <a:r>
              <a:rPr lang="en-US" altLang="zh-CN" b="1" dirty="0">
                <a:solidFill>
                  <a:srgbClr val="FF0000"/>
                </a:solidFill>
              </a:rPr>
              <a:t>perpendicular</a:t>
            </a:r>
            <a:r>
              <a:rPr lang="en-US" altLang="zh-CN" dirty="0"/>
              <a:t> to strip direction). </a:t>
            </a:r>
            <a:endParaRPr lang="zh-CN" altLang="en-US" dirty="0"/>
          </a:p>
        </p:txBody>
      </p:sp>
      <p:pic>
        <p:nvPicPr>
          <p:cNvPr id="4" name="图片 3">
            <a:extLst>
              <a:ext uri="{FF2B5EF4-FFF2-40B4-BE49-F238E27FC236}">
                <a16:creationId xmlns:a16="http://schemas.microsoft.com/office/drawing/2014/main" id="{7E009ED1-89A9-486F-94BE-8C5509E6E6F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99573" y="1111479"/>
            <a:ext cx="4895407" cy="360000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5" name="图片 4">
            <a:extLst>
              <a:ext uri="{FF2B5EF4-FFF2-40B4-BE49-F238E27FC236}">
                <a16:creationId xmlns:a16="http://schemas.microsoft.com/office/drawing/2014/main" id="{66A298DF-D704-4F96-BD3D-927FF4A04B2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36848" y="1111479"/>
            <a:ext cx="4825946" cy="3600000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6" name="文本框 5">
            <a:extLst>
              <a:ext uri="{FF2B5EF4-FFF2-40B4-BE49-F238E27FC236}">
                <a16:creationId xmlns:a16="http://schemas.microsoft.com/office/drawing/2014/main" id="{87E44FFD-5A04-4CC5-BF70-0C1BF9B7A193}"/>
              </a:ext>
            </a:extLst>
          </p:cNvPr>
          <p:cNvSpPr txBox="1"/>
          <p:nvPr/>
        </p:nvSpPr>
        <p:spPr>
          <a:xfrm>
            <a:off x="2140085" y="1325563"/>
            <a:ext cx="162736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3600" b="1" dirty="0">
                <a:solidFill>
                  <a:srgbClr val="FF0000"/>
                </a:solidFill>
              </a:rPr>
              <a:t>45 deg</a:t>
            </a:r>
            <a:endParaRPr lang="zh-CN" altLang="en-US" sz="3600" b="1" dirty="0">
              <a:solidFill>
                <a:srgbClr val="FF0000"/>
              </a:solidFill>
            </a:endParaRPr>
          </a:p>
        </p:txBody>
      </p:sp>
      <p:sp>
        <p:nvSpPr>
          <p:cNvPr id="7" name="文本框 6">
            <a:extLst>
              <a:ext uri="{FF2B5EF4-FFF2-40B4-BE49-F238E27FC236}">
                <a16:creationId xmlns:a16="http://schemas.microsoft.com/office/drawing/2014/main" id="{8FFAB29D-0824-4A76-8147-F58129FFE9BD}"/>
              </a:ext>
            </a:extLst>
          </p:cNvPr>
          <p:cNvSpPr txBox="1"/>
          <p:nvPr/>
        </p:nvSpPr>
        <p:spPr>
          <a:xfrm>
            <a:off x="7266561" y="1325563"/>
            <a:ext cx="162736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3600" b="1" dirty="0">
                <a:solidFill>
                  <a:srgbClr val="FF0000"/>
                </a:solidFill>
              </a:rPr>
              <a:t>60 deg</a:t>
            </a:r>
            <a:endParaRPr lang="zh-CN" altLang="en-US" sz="3600" b="1" dirty="0">
              <a:solidFill>
                <a:srgbClr val="FF0000"/>
              </a:solidFill>
            </a:endParaRPr>
          </a:p>
        </p:txBody>
      </p:sp>
      <p:sp>
        <p:nvSpPr>
          <p:cNvPr id="8" name="椭圆 7">
            <a:extLst>
              <a:ext uri="{FF2B5EF4-FFF2-40B4-BE49-F238E27FC236}">
                <a16:creationId xmlns:a16="http://schemas.microsoft.com/office/drawing/2014/main" id="{390BBB5A-F43C-461B-A60E-6EB672B2573A}"/>
              </a:ext>
            </a:extLst>
          </p:cNvPr>
          <p:cNvSpPr/>
          <p:nvPr/>
        </p:nvSpPr>
        <p:spPr>
          <a:xfrm>
            <a:off x="3767454" y="2208179"/>
            <a:ext cx="668359" cy="719847"/>
          </a:xfrm>
          <a:prstGeom prst="ellipse">
            <a:avLst/>
          </a:prstGeom>
          <a:noFill/>
          <a:ln w="38100">
            <a:solidFill>
              <a:srgbClr val="FFC00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9" name="椭圆 8">
            <a:extLst>
              <a:ext uri="{FF2B5EF4-FFF2-40B4-BE49-F238E27FC236}">
                <a16:creationId xmlns:a16="http://schemas.microsoft.com/office/drawing/2014/main" id="{0F75B975-478D-4709-8C8F-C8907C24BA54}"/>
              </a:ext>
            </a:extLst>
          </p:cNvPr>
          <p:cNvSpPr/>
          <p:nvPr/>
        </p:nvSpPr>
        <p:spPr>
          <a:xfrm>
            <a:off x="8893930" y="2965923"/>
            <a:ext cx="668359" cy="719847"/>
          </a:xfrm>
          <a:prstGeom prst="ellipse">
            <a:avLst/>
          </a:prstGeom>
          <a:noFill/>
          <a:ln w="38100">
            <a:solidFill>
              <a:srgbClr val="FFC00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952670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1961D80F-B45D-470F-99AC-610CA1BC77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/>
          <a:lstStyle/>
          <a:p>
            <a:r>
              <a:rPr lang="en-US" altLang="zh-CN" dirty="0"/>
              <a:t>Incident angle requirement</a:t>
            </a:r>
            <a:endParaRPr lang="zh-CN" altLang="en-US" dirty="0"/>
          </a:p>
        </p:txBody>
      </p:sp>
      <p:graphicFrame>
        <p:nvGraphicFramePr>
          <p:cNvPr id="4" name="内容占位符 3">
            <a:extLst>
              <a:ext uri="{FF2B5EF4-FFF2-40B4-BE49-F238E27FC236}">
                <a16:creationId xmlns:a16="http://schemas.microsoft.com/office/drawing/2014/main" id="{92E4AA72-A335-469D-818C-2DFCB44ABB9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91827590"/>
              </p:ext>
            </p:extLst>
          </p:nvPr>
        </p:nvGraphicFramePr>
        <p:xfrm>
          <a:off x="838200" y="1685486"/>
          <a:ext cx="10085961" cy="388846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361987">
                  <a:extLst>
                    <a:ext uri="{9D8B030D-6E8A-4147-A177-3AD203B41FA5}">
                      <a16:colId xmlns:a16="http://schemas.microsoft.com/office/drawing/2014/main" val="276187150"/>
                    </a:ext>
                  </a:extLst>
                </a:gridCol>
                <a:gridCol w="3361987">
                  <a:extLst>
                    <a:ext uri="{9D8B030D-6E8A-4147-A177-3AD203B41FA5}">
                      <a16:colId xmlns:a16="http://schemas.microsoft.com/office/drawing/2014/main" val="3423515944"/>
                    </a:ext>
                  </a:extLst>
                </a:gridCol>
                <a:gridCol w="3361987">
                  <a:extLst>
                    <a:ext uri="{9D8B030D-6E8A-4147-A177-3AD203B41FA5}">
                      <a16:colId xmlns:a16="http://schemas.microsoft.com/office/drawing/2014/main" val="3416692668"/>
                    </a:ext>
                  </a:extLst>
                </a:gridCol>
              </a:tblGrid>
              <a:tr h="925954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800" dirty="0"/>
                        <a:t>Objective</a:t>
                      </a:r>
                      <a:endParaRPr lang="zh-CN" altLang="en-US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800" dirty="0"/>
                        <a:t>Incident angle</a:t>
                      </a:r>
                      <a:endParaRPr lang="zh-CN" altLang="en-US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800" dirty="0"/>
                        <a:t>Purpose</a:t>
                      </a:r>
                      <a:endParaRPr lang="zh-CN" altLang="en-US" sz="28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964015773"/>
                  </a:ext>
                </a:extLst>
              </a:tr>
              <a:tr h="1410275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800" dirty="0"/>
                        <a:t>Primary</a:t>
                      </a:r>
                      <a:endParaRPr lang="zh-CN" altLang="en-US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8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50 deg </a:t>
                      </a:r>
                      <a:r>
                        <a:rPr lang="en-US" altLang="zh-CN" sz="2800" b="1" kern="1200" dirty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along</a:t>
                      </a:r>
                      <a:r>
                        <a:rPr lang="en-US" altLang="zh-CN" sz="28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strip direction</a:t>
                      </a:r>
                      <a:endParaRPr lang="zh-CN" altLang="en-US" sz="2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800" dirty="0"/>
                        <a:t>Dynamic range</a:t>
                      </a:r>
                    </a:p>
                    <a:p>
                      <a:pPr algn="ctr"/>
                      <a:r>
                        <a:rPr lang="en-US" altLang="zh-CN" sz="2800" dirty="0"/>
                        <a:t>Charge sharing</a:t>
                      </a:r>
                      <a:endParaRPr lang="zh-CN" altLang="en-US" sz="28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952160828"/>
                  </a:ext>
                </a:extLst>
              </a:tr>
              <a:tr h="1552234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800" dirty="0"/>
                        <a:t>Secondary</a:t>
                      </a:r>
                      <a:endParaRPr lang="zh-CN" altLang="en-US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28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50 deg </a:t>
                      </a:r>
                      <a:r>
                        <a:rPr lang="en-US" altLang="zh-CN" sz="2800" b="1" kern="1200" dirty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perpendicular</a:t>
                      </a:r>
                      <a:r>
                        <a:rPr lang="en-US" altLang="zh-CN" sz="28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to  strip direction</a:t>
                      </a:r>
                      <a:endParaRPr lang="zh-CN" altLang="en-US" sz="2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800" dirty="0"/>
                        <a:t>Verify simulation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696591582"/>
                  </a:ext>
                </a:extLst>
              </a:tr>
            </a:tbl>
          </a:graphicData>
        </a:graphic>
      </p:graphicFrame>
      <p:sp>
        <p:nvSpPr>
          <p:cNvPr id="6" name="文本框 5">
            <a:extLst>
              <a:ext uri="{FF2B5EF4-FFF2-40B4-BE49-F238E27FC236}">
                <a16:creationId xmlns:a16="http://schemas.microsoft.com/office/drawing/2014/main" id="{8C6E2570-0F83-464F-BC5E-395C86FD71AF}"/>
              </a:ext>
            </a:extLst>
          </p:cNvPr>
          <p:cNvSpPr txBox="1"/>
          <p:nvPr/>
        </p:nvSpPr>
        <p:spPr>
          <a:xfrm>
            <a:off x="4591456" y="6488668"/>
            <a:ext cx="27494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/>
              <a:t>320um * tan(50) = 380um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5559389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4F5AFF5A-7570-4B43-A365-26D92B1B31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8257"/>
            <a:ext cx="10515600" cy="966672"/>
          </a:xfrm>
        </p:spPr>
        <p:txBody>
          <a:bodyPr/>
          <a:lstStyle/>
          <a:p>
            <a:pPr algn="ctr"/>
            <a:r>
              <a:rPr lang="en-US" altLang="zh-CN" dirty="0"/>
              <a:t>Incident position requirement</a:t>
            </a:r>
            <a:endParaRPr lang="zh-CN" altLang="en-US" dirty="0"/>
          </a:p>
        </p:txBody>
      </p:sp>
      <p:grpSp>
        <p:nvGrpSpPr>
          <p:cNvPr id="74" name="组合 73">
            <a:extLst>
              <a:ext uri="{FF2B5EF4-FFF2-40B4-BE49-F238E27FC236}">
                <a16:creationId xmlns:a16="http://schemas.microsoft.com/office/drawing/2014/main" id="{496DB197-4676-4494-A1D1-7986DDA345D6}"/>
              </a:ext>
            </a:extLst>
          </p:cNvPr>
          <p:cNvGrpSpPr/>
          <p:nvPr/>
        </p:nvGrpSpPr>
        <p:grpSpPr>
          <a:xfrm>
            <a:off x="719745" y="806199"/>
            <a:ext cx="4766654" cy="2622801"/>
            <a:chOff x="719745" y="1156719"/>
            <a:chExt cx="4766654" cy="2622801"/>
          </a:xfrm>
        </p:grpSpPr>
        <p:grpSp>
          <p:nvGrpSpPr>
            <p:cNvPr id="9" name="组合 8">
              <a:extLst>
                <a:ext uri="{FF2B5EF4-FFF2-40B4-BE49-F238E27FC236}">
                  <a16:creationId xmlns:a16="http://schemas.microsoft.com/office/drawing/2014/main" id="{EEED6A11-F9C2-4967-A51C-7AD611E003E3}"/>
                </a:ext>
              </a:extLst>
            </p:cNvPr>
            <p:cNvGrpSpPr/>
            <p:nvPr/>
          </p:nvGrpSpPr>
          <p:grpSpPr>
            <a:xfrm>
              <a:off x="719745" y="1156719"/>
              <a:ext cx="3521512" cy="2622801"/>
              <a:chOff x="719745" y="806199"/>
              <a:chExt cx="3521512" cy="2622801"/>
            </a:xfrm>
          </p:grpSpPr>
          <p:pic>
            <p:nvPicPr>
              <p:cNvPr id="4" name="图片 3">
                <a:extLst>
                  <a:ext uri="{FF2B5EF4-FFF2-40B4-BE49-F238E27FC236}">
                    <a16:creationId xmlns:a16="http://schemas.microsoft.com/office/drawing/2014/main" id="{02A2BAE8-0A9A-4859-9E6B-554348AE1325}"/>
                  </a:ext>
                </a:extLst>
              </p:cNvPr>
              <p:cNvPicPr/>
              <p:nvPr/>
            </p:nvPicPr>
            <p:blipFill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719745" y="1203960"/>
                <a:ext cx="3495675" cy="2225040"/>
              </a:xfrm>
              <a:prstGeom prst="rect">
                <a:avLst/>
              </a:prstGeom>
              <a:noFill/>
              <a:ln>
                <a:noFill/>
              </a:ln>
            </p:spPr>
          </p:pic>
          <p:sp>
            <p:nvSpPr>
              <p:cNvPr id="5" name="文本框 4">
                <a:extLst>
                  <a:ext uri="{FF2B5EF4-FFF2-40B4-BE49-F238E27FC236}">
                    <a16:creationId xmlns:a16="http://schemas.microsoft.com/office/drawing/2014/main" id="{95C68E64-6493-4486-B9A0-39C1B4BE0E69}"/>
                  </a:ext>
                </a:extLst>
              </p:cNvPr>
              <p:cNvSpPr txBox="1"/>
              <p:nvPr/>
            </p:nvSpPr>
            <p:spPr>
              <a:xfrm>
                <a:off x="1099227" y="806199"/>
                <a:ext cx="3142030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zh-CN" sz="2400" dirty="0"/>
                  <a:t>IHEP SCD,</a:t>
                </a:r>
                <a:r>
                  <a:rPr lang="zh-CN" altLang="en-US" sz="2400" dirty="0"/>
                  <a:t> </a:t>
                </a:r>
                <a:r>
                  <a:rPr lang="en-US" altLang="zh-CN" sz="2400" dirty="0"/>
                  <a:t>pitch</a:t>
                </a:r>
                <a:r>
                  <a:rPr lang="zh-CN" altLang="en-US" sz="2400" dirty="0"/>
                  <a:t> </a:t>
                </a:r>
                <a:r>
                  <a:rPr lang="en-US" altLang="zh-CN" sz="2400" dirty="0"/>
                  <a:t>80um</a:t>
                </a:r>
                <a:endParaRPr lang="zh-CN" altLang="en-US" sz="2400" dirty="0"/>
              </a:p>
            </p:txBody>
          </p:sp>
          <p:sp>
            <p:nvSpPr>
              <p:cNvPr id="6" name="文本框 5">
                <a:extLst>
                  <a:ext uri="{FF2B5EF4-FFF2-40B4-BE49-F238E27FC236}">
                    <a16:creationId xmlns:a16="http://schemas.microsoft.com/office/drawing/2014/main" id="{917C1A06-771F-4DE4-BF85-C52AC7443163}"/>
                  </a:ext>
                </a:extLst>
              </p:cNvPr>
              <p:cNvSpPr txBox="1"/>
              <p:nvPr/>
            </p:nvSpPr>
            <p:spPr>
              <a:xfrm>
                <a:off x="1345859" y="1358927"/>
                <a:ext cx="2681392" cy="720000"/>
              </a:xfrm>
              <a:prstGeom prst="rect">
                <a:avLst/>
              </a:prstGeom>
              <a:solidFill>
                <a:schemeClr val="accent2">
                  <a:lumMod val="40000"/>
                  <a:lumOff val="60000"/>
                </a:schemeClr>
              </a:solidFill>
            </p:spPr>
            <p:txBody>
              <a:bodyPr wrap="square" rtlCol="0" anchor="ctr" anchorCtr="1">
                <a:noAutofit/>
              </a:bodyPr>
              <a:lstStyle/>
              <a:p>
                <a:pPr algn="ctr"/>
                <a:r>
                  <a:rPr lang="en-US" altLang="zh-CN" sz="2800" dirty="0"/>
                  <a:t>Width 25um</a:t>
                </a:r>
                <a:endParaRPr lang="zh-CN" altLang="en-US" sz="2800" dirty="0"/>
              </a:p>
            </p:txBody>
          </p:sp>
          <p:sp>
            <p:nvSpPr>
              <p:cNvPr id="8" name="文本框 7">
                <a:extLst>
                  <a:ext uri="{FF2B5EF4-FFF2-40B4-BE49-F238E27FC236}">
                    <a16:creationId xmlns:a16="http://schemas.microsoft.com/office/drawing/2014/main" id="{C2B0CB0D-C859-4F5A-837A-8417DB7896DC}"/>
                  </a:ext>
                </a:extLst>
              </p:cNvPr>
              <p:cNvSpPr txBox="1"/>
              <p:nvPr/>
            </p:nvSpPr>
            <p:spPr>
              <a:xfrm>
                <a:off x="1345859" y="2093909"/>
                <a:ext cx="2681392" cy="720000"/>
              </a:xfrm>
              <a:prstGeom prst="rect">
                <a:avLst/>
              </a:prstGeom>
              <a:solidFill>
                <a:schemeClr val="accent1">
                  <a:lumMod val="40000"/>
                  <a:lumOff val="60000"/>
                </a:schemeClr>
              </a:solidFill>
            </p:spPr>
            <p:txBody>
              <a:bodyPr wrap="square" rtlCol="0" anchor="ctr" anchorCtr="1">
                <a:noAutofit/>
              </a:bodyPr>
              <a:lstStyle/>
              <a:p>
                <a:pPr algn="ctr"/>
                <a:r>
                  <a:rPr lang="en-US" altLang="zh-CN" sz="2800" dirty="0"/>
                  <a:t>Width 60um</a:t>
                </a:r>
                <a:endParaRPr lang="zh-CN" altLang="en-US" sz="2800" dirty="0"/>
              </a:p>
            </p:txBody>
          </p:sp>
        </p:grpSp>
        <p:grpSp>
          <p:nvGrpSpPr>
            <p:cNvPr id="73" name="组合 72">
              <a:extLst>
                <a:ext uri="{FF2B5EF4-FFF2-40B4-BE49-F238E27FC236}">
                  <a16:creationId xmlns:a16="http://schemas.microsoft.com/office/drawing/2014/main" id="{1F90EE97-E8C7-4F5B-A6FE-CD27E1154F60}"/>
                </a:ext>
              </a:extLst>
            </p:cNvPr>
            <p:cNvGrpSpPr/>
            <p:nvPr/>
          </p:nvGrpSpPr>
          <p:grpSpPr>
            <a:xfrm>
              <a:off x="4027250" y="1600020"/>
              <a:ext cx="1459149" cy="1664673"/>
              <a:chOff x="4027251" y="1600020"/>
              <a:chExt cx="1162424" cy="1664673"/>
            </a:xfrm>
          </p:grpSpPr>
          <p:grpSp>
            <p:nvGrpSpPr>
              <p:cNvPr id="17" name="组合 16">
                <a:extLst>
                  <a:ext uri="{FF2B5EF4-FFF2-40B4-BE49-F238E27FC236}">
                    <a16:creationId xmlns:a16="http://schemas.microsoft.com/office/drawing/2014/main" id="{D91A5570-04E2-4432-AAB8-31DD3623B66A}"/>
                  </a:ext>
                </a:extLst>
              </p:cNvPr>
              <p:cNvGrpSpPr/>
              <p:nvPr/>
            </p:nvGrpSpPr>
            <p:grpSpPr>
              <a:xfrm>
                <a:off x="4027251" y="1600020"/>
                <a:ext cx="1162424" cy="246952"/>
                <a:chOff x="4027251" y="1783561"/>
                <a:chExt cx="1162424" cy="228119"/>
              </a:xfrm>
            </p:grpSpPr>
            <p:cxnSp>
              <p:nvCxnSpPr>
                <p:cNvPr id="11" name="直接连接符 10">
                  <a:extLst>
                    <a:ext uri="{FF2B5EF4-FFF2-40B4-BE49-F238E27FC236}">
                      <a16:creationId xmlns:a16="http://schemas.microsoft.com/office/drawing/2014/main" id="{00D43A3C-CCDA-41B5-8757-3531DA5D30D4}"/>
                    </a:ext>
                  </a:extLst>
                </p:cNvPr>
                <p:cNvCxnSpPr/>
                <p:nvPr/>
              </p:nvCxnSpPr>
              <p:spPr>
                <a:xfrm>
                  <a:off x="4027251" y="1889760"/>
                  <a:ext cx="407589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" name="直接连接符 12">
                  <a:extLst>
                    <a:ext uri="{FF2B5EF4-FFF2-40B4-BE49-F238E27FC236}">
                      <a16:creationId xmlns:a16="http://schemas.microsoft.com/office/drawing/2014/main" id="{FBD70DBB-26BC-461B-B4F0-D85EBC72343A}"/>
                    </a:ext>
                  </a:extLst>
                </p:cNvPr>
                <p:cNvCxnSpPr/>
                <p:nvPr/>
              </p:nvCxnSpPr>
              <p:spPr>
                <a:xfrm>
                  <a:off x="4434840" y="1798320"/>
                  <a:ext cx="0" cy="213360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" name="直接连接符 13">
                  <a:extLst>
                    <a:ext uri="{FF2B5EF4-FFF2-40B4-BE49-F238E27FC236}">
                      <a16:creationId xmlns:a16="http://schemas.microsoft.com/office/drawing/2014/main" id="{348F53C8-C0C4-41E5-92C5-50AFA956989F}"/>
                    </a:ext>
                  </a:extLst>
                </p:cNvPr>
                <p:cNvCxnSpPr/>
                <p:nvPr/>
              </p:nvCxnSpPr>
              <p:spPr>
                <a:xfrm>
                  <a:off x="4483608" y="1798320"/>
                  <a:ext cx="0" cy="213360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" name="直接连接符 14">
                  <a:extLst>
                    <a:ext uri="{FF2B5EF4-FFF2-40B4-BE49-F238E27FC236}">
                      <a16:creationId xmlns:a16="http://schemas.microsoft.com/office/drawing/2014/main" id="{DEE98C2F-8C85-408E-AB23-CE7FE9E3BC34}"/>
                    </a:ext>
                  </a:extLst>
                </p:cNvPr>
                <p:cNvCxnSpPr/>
                <p:nvPr/>
              </p:nvCxnSpPr>
              <p:spPr>
                <a:xfrm>
                  <a:off x="4483608" y="1889760"/>
                  <a:ext cx="407589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6" name="等腰三角形 15">
                  <a:extLst>
                    <a:ext uri="{FF2B5EF4-FFF2-40B4-BE49-F238E27FC236}">
                      <a16:creationId xmlns:a16="http://schemas.microsoft.com/office/drawing/2014/main" id="{44B85266-378D-4814-9200-9827E26396A6}"/>
                    </a:ext>
                  </a:extLst>
                </p:cNvPr>
                <p:cNvSpPr/>
                <p:nvPr/>
              </p:nvSpPr>
              <p:spPr>
                <a:xfrm rot="5400000">
                  <a:off x="4932368" y="1738653"/>
                  <a:ext cx="212400" cy="302215"/>
                </a:xfrm>
                <a:prstGeom prst="triangle">
                  <a:avLst/>
                </a:prstGeom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zh-CN" altLang="en-US"/>
                </a:p>
              </p:txBody>
            </p:sp>
          </p:grpSp>
          <p:grpSp>
            <p:nvGrpSpPr>
              <p:cNvPr id="42" name="组合 41">
                <a:extLst>
                  <a:ext uri="{FF2B5EF4-FFF2-40B4-BE49-F238E27FC236}">
                    <a16:creationId xmlns:a16="http://schemas.microsoft.com/office/drawing/2014/main" id="{F1599B9B-0A22-48EB-BCA3-DEEB852BF8B5}"/>
                  </a:ext>
                </a:extLst>
              </p:cNvPr>
              <p:cNvGrpSpPr/>
              <p:nvPr/>
            </p:nvGrpSpPr>
            <p:grpSpPr>
              <a:xfrm>
                <a:off x="4027251" y="1883564"/>
                <a:ext cx="1162424" cy="246952"/>
                <a:chOff x="4027251" y="1783561"/>
                <a:chExt cx="1162424" cy="228119"/>
              </a:xfrm>
            </p:grpSpPr>
            <p:cxnSp>
              <p:nvCxnSpPr>
                <p:cNvPr id="43" name="直接连接符 42">
                  <a:extLst>
                    <a:ext uri="{FF2B5EF4-FFF2-40B4-BE49-F238E27FC236}">
                      <a16:creationId xmlns:a16="http://schemas.microsoft.com/office/drawing/2014/main" id="{E1AE8517-99F8-47A7-8B55-6FE9B6E459AB}"/>
                    </a:ext>
                  </a:extLst>
                </p:cNvPr>
                <p:cNvCxnSpPr/>
                <p:nvPr/>
              </p:nvCxnSpPr>
              <p:spPr>
                <a:xfrm>
                  <a:off x="4027251" y="1889760"/>
                  <a:ext cx="407589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4" name="直接连接符 43">
                  <a:extLst>
                    <a:ext uri="{FF2B5EF4-FFF2-40B4-BE49-F238E27FC236}">
                      <a16:creationId xmlns:a16="http://schemas.microsoft.com/office/drawing/2014/main" id="{11179FAB-31BC-4664-BC98-52A34C8F4A8B}"/>
                    </a:ext>
                  </a:extLst>
                </p:cNvPr>
                <p:cNvCxnSpPr/>
                <p:nvPr/>
              </p:nvCxnSpPr>
              <p:spPr>
                <a:xfrm>
                  <a:off x="4434840" y="1798320"/>
                  <a:ext cx="0" cy="213360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5" name="直接连接符 44">
                  <a:extLst>
                    <a:ext uri="{FF2B5EF4-FFF2-40B4-BE49-F238E27FC236}">
                      <a16:creationId xmlns:a16="http://schemas.microsoft.com/office/drawing/2014/main" id="{54D9BF8F-1665-4DFD-A574-7851A9C250C1}"/>
                    </a:ext>
                  </a:extLst>
                </p:cNvPr>
                <p:cNvCxnSpPr/>
                <p:nvPr/>
              </p:nvCxnSpPr>
              <p:spPr>
                <a:xfrm>
                  <a:off x="4483608" y="1798320"/>
                  <a:ext cx="0" cy="213360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6" name="直接连接符 45">
                  <a:extLst>
                    <a:ext uri="{FF2B5EF4-FFF2-40B4-BE49-F238E27FC236}">
                      <a16:creationId xmlns:a16="http://schemas.microsoft.com/office/drawing/2014/main" id="{24718754-AA6F-40BE-A682-48AE444DA256}"/>
                    </a:ext>
                  </a:extLst>
                </p:cNvPr>
                <p:cNvCxnSpPr/>
                <p:nvPr/>
              </p:nvCxnSpPr>
              <p:spPr>
                <a:xfrm>
                  <a:off x="4483608" y="1889760"/>
                  <a:ext cx="407589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47" name="等腰三角形 46">
                  <a:extLst>
                    <a:ext uri="{FF2B5EF4-FFF2-40B4-BE49-F238E27FC236}">
                      <a16:creationId xmlns:a16="http://schemas.microsoft.com/office/drawing/2014/main" id="{2708094D-3A50-4FE5-A544-8E859797891E}"/>
                    </a:ext>
                  </a:extLst>
                </p:cNvPr>
                <p:cNvSpPr/>
                <p:nvPr/>
              </p:nvSpPr>
              <p:spPr>
                <a:xfrm rot="5400000">
                  <a:off x="4932368" y="1738653"/>
                  <a:ext cx="212400" cy="302215"/>
                </a:xfrm>
                <a:prstGeom prst="triangle">
                  <a:avLst/>
                </a:prstGeom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zh-CN" altLang="en-US"/>
                </a:p>
              </p:txBody>
            </p:sp>
          </p:grpSp>
          <p:grpSp>
            <p:nvGrpSpPr>
              <p:cNvPr id="48" name="组合 47">
                <a:extLst>
                  <a:ext uri="{FF2B5EF4-FFF2-40B4-BE49-F238E27FC236}">
                    <a16:creationId xmlns:a16="http://schemas.microsoft.com/office/drawing/2014/main" id="{D00CF5CF-1D35-40CC-83FD-0377EF394777}"/>
                  </a:ext>
                </a:extLst>
              </p:cNvPr>
              <p:cNvGrpSpPr/>
              <p:nvPr/>
            </p:nvGrpSpPr>
            <p:grpSpPr>
              <a:xfrm>
                <a:off x="4027251" y="2167108"/>
                <a:ext cx="1162424" cy="246952"/>
                <a:chOff x="4027251" y="1783561"/>
                <a:chExt cx="1162424" cy="228119"/>
              </a:xfrm>
            </p:grpSpPr>
            <p:cxnSp>
              <p:nvCxnSpPr>
                <p:cNvPr id="49" name="直接连接符 48">
                  <a:extLst>
                    <a:ext uri="{FF2B5EF4-FFF2-40B4-BE49-F238E27FC236}">
                      <a16:creationId xmlns:a16="http://schemas.microsoft.com/office/drawing/2014/main" id="{98257FC9-1AA2-4FFC-931A-82F24CBB566B}"/>
                    </a:ext>
                  </a:extLst>
                </p:cNvPr>
                <p:cNvCxnSpPr/>
                <p:nvPr/>
              </p:nvCxnSpPr>
              <p:spPr>
                <a:xfrm>
                  <a:off x="4027251" y="1889760"/>
                  <a:ext cx="407589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0" name="直接连接符 49">
                  <a:extLst>
                    <a:ext uri="{FF2B5EF4-FFF2-40B4-BE49-F238E27FC236}">
                      <a16:creationId xmlns:a16="http://schemas.microsoft.com/office/drawing/2014/main" id="{CF791212-F64D-4B48-AF6D-FE819EC8CFE3}"/>
                    </a:ext>
                  </a:extLst>
                </p:cNvPr>
                <p:cNvCxnSpPr/>
                <p:nvPr/>
              </p:nvCxnSpPr>
              <p:spPr>
                <a:xfrm>
                  <a:off x="4434840" y="1798320"/>
                  <a:ext cx="0" cy="213360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1" name="直接连接符 50">
                  <a:extLst>
                    <a:ext uri="{FF2B5EF4-FFF2-40B4-BE49-F238E27FC236}">
                      <a16:creationId xmlns:a16="http://schemas.microsoft.com/office/drawing/2014/main" id="{FED7588F-0692-4C96-A516-C2C80E72BA64}"/>
                    </a:ext>
                  </a:extLst>
                </p:cNvPr>
                <p:cNvCxnSpPr/>
                <p:nvPr/>
              </p:nvCxnSpPr>
              <p:spPr>
                <a:xfrm>
                  <a:off x="4483608" y="1798320"/>
                  <a:ext cx="0" cy="213360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2" name="直接连接符 51">
                  <a:extLst>
                    <a:ext uri="{FF2B5EF4-FFF2-40B4-BE49-F238E27FC236}">
                      <a16:creationId xmlns:a16="http://schemas.microsoft.com/office/drawing/2014/main" id="{A90748F2-BD13-4B6A-982F-9C6258B3AD7B}"/>
                    </a:ext>
                  </a:extLst>
                </p:cNvPr>
                <p:cNvCxnSpPr/>
                <p:nvPr/>
              </p:nvCxnSpPr>
              <p:spPr>
                <a:xfrm>
                  <a:off x="4483608" y="1889760"/>
                  <a:ext cx="407589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53" name="等腰三角形 52">
                  <a:extLst>
                    <a:ext uri="{FF2B5EF4-FFF2-40B4-BE49-F238E27FC236}">
                      <a16:creationId xmlns:a16="http://schemas.microsoft.com/office/drawing/2014/main" id="{D523AC51-FD05-430D-9103-DD304B3C2B46}"/>
                    </a:ext>
                  </a:extLst>
                </p:cNvPr>
                <p:cNvSpPr/>
                <p:nvPr/>
              </p:nvSpPr>
              <p:spPr>
                <a:xfrm rot="5400000">
                  <a:off x="4932368" y="1738653"/>
                  <a:ext cx="212400" cy="302215"/>
                </a:xfrm>
                <a:prstGeom prst="triangle">
                  <a:avLst/>
                </a:prstGeom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zh-CN" altLang="en-US"/>
                </a:p>
              </p:txBody>
            </p:sp>
          </p:grpSp>
          <p:grpSp>
            <p:nvGrpSpPr>
              <p:cNvPr id="54" name="组合 53">
                <a:extLst>
                  <a:ext uri="{FF2B5EF4-FFF2-40B4-BE49-F238E27FC236}">
                    <a16:creationId xmlns:a16="http://schemas.microsoft.com/office/drawing/2014/main" id="{3F4F8FBF-E983-4007-B3A6-C72DD741C87D}"/>
                  </a:ext>
                </a:extLst>
              </p:cNvPr>
              <p:cNvGrpSpPr/>
              <p:nvPr/>
            </p:nvGrpSpPr>
            <p:grpSpPr>
              <a:xfrm>
                <a:off x="4027251" y="2450652"/>
                <a:ext cx="1162424" cy="246952"/>
                <a:chOff x="4027251" y="1783561"/>
                <a:chExt cx="1162424" cy="228119"/>
              </a:xfrm>
            </p:grpSpPr>
            <p:cxnSp>
              <p:nvCxnSpPr>
                <p:cNvPr id="55" name="直接连接符 54">
                  <a:extLst>
                    <a:ext uri="{FF2B5EF4-FFF2-40B4-BE49-F238E27FC236}">
                      <a16:creationId xmlns:a16="http://schemas.microsoft.com/office/drawing/2014/main" id="{5A8A5341-5A32-42E3-B7AF-C952F42B170D}"/>
                    </a:ext>
                  </a:extLst>
                </p:cNvPr>
                <p:cNvCxnSpPr/>
                <p:nvPr/>
              </p:nvCxnSpPr>
              <p:spPr>
                <a:xfrm>
                  <a:off x="4027251" y="1889760"/>
                  <a:ext cx="407589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6" name="直接连接符 55">
                  <a:extLst>
                    <a:ext uri="{FF2B5EF4-FFF2-40B4-BE49-F238E27FC236}">
                      <a16:creationId xmlns:a16="http://schemas.microsoft.com/office/drawing/2014/main" id="{A1A4798C-324A-4020-8B97-FB92A03D984F}"/>
                    </a:ext>
                  </a:extLst>
                </p:cNvPr>
                <p:cNvCxnSpPr/>
                <p:nvPr/>
              </p:nvCxnSpPr>
              <p:spPr>
                <a:xfrm>
                  <a:off x="4434840" y="1798320"/>
                  <a:ext cx="0" cy="213360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7" name="直接连接符 56">
                  <a:extLst>
                    <a:ext uri="{FF2B5EF4-FFF2-40B4-BE49-F238E27FC236}">
                      <a16:creationId xmlns:a16="http://schemas.microsoft.com/office/drawing/2014/main" id="{2F15DDA6-8685-4307-A061-8BFD9CFB6D89}"/>
                    </a:ext>
                  </a:extLst>
                </p:cNvPr>
                <p:cNvCxnSpPr/>
                <p:nvPr/>
              </p:nvCxnSpPr>
              <p:spPr>
                <a:xfrm>
                  <a:off x="4483608" y="1798320"/>
                  <a:ext cx="0" cy="213360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8" name="直接连接符 57">
                  <a:extLst>
                    <a:ext uri="{FF2B5EF4-FFF2-40B4-BE49-F238E27FC236}">
                      <a16:creationId xmlns:a16="http://schemas.microsoft.com/office/drawing/2014/main" id="{9B1F1249-5C35-47E5-9398-F307454AC96A}"/>
                    </a:ext>
                  </a:extLst>
                </p:cNvPr>
                <p:cNvCxnSpPr/>
                <p:nvPr/>
              </p:nvCxnSpPr>
              <p:spPr>
                <a:xfrm>
                  <a:off x="4483608" y="1889760"/>
                  <a:ext cx="407589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59" name="等腰三角形 58">
                  <a:extLst>
                    <a:ext uri="{FF2B5EF4-FFF2-40B4-BE49-F238E27FC236}">
                      <a16:creationId xmlns:a16="http://schemas.microsoft.com/office/drawing/2014/main" id="{222983AC-1689-4CB5-9A1D-22526FCB0D1D}"/>
                    </a:ext>
                  </a:extLst>
                </p:cNvPr>
                <p:cNvSpPr/>
                <p:nvPr/>
              </p:nvSpPr>
              <p:spPr>
                <a:xfrm rot="5400000">
                  <a:off x="4932368" y="1738653"/>
                  <a:ext cx="212400" cy="302215"/>
                </a:xfrm>
                <a:prstGeom prst="triangle">
                  <a:avLst/>
                </a:prstGeom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zh-CN" altLang="en-US"/>
                </a:p>
              </p:txBody>
            </p:sp>
          </p:grpSp>
          <p:grpSp>
            <p:nvGrpSpPr>
              <p:cNvPr id="60" name="组合 59">
                <a:extLst>
                  <a:ext uri="{FF2B5EF4-FFF2-40B4-BE49-F238E27FC236}">
                    <a16:creationId xmlns:a16="http://schemas.microsoft.com/office/drawing/2014/main" id="{503DB96F-4757-4F24-93DA-B1E3A2702F56}"/>
                  </a:ext>
                </a:extLst>
              </p:cNvPr>
              <p:cNvGrpSpPr/>
              <p:nvPr/>
            </p:nvGrpSpPr>
            <p:grpSpPr>
              <a:xfrm>
                <a:off x="4027251" y="2734196"/>
                <a:ext cx="1162424" cy="246952"/>
                <a:chOff x="4027251" y="1783561"/>
                <a:chExt cx="1162424" cy="228119"/>
              </a:xfrm>
            </p:grpSpPr>
            <p:cxnSp>
              <p:nvCxnSpPr>
                <p:cNvPr id="61" name="直接连接符 60">
                  <a:extLst>
                    <a:ext uri="{FF2B5EF4-FFF2-40B4-BE49-F238E27FC236}">
                      <a16:creationId xmlns:a16="http://schemas.microsoft.com/office/drawing/2014/main" id="{21B5EA9D-A9DC-4F5A-806A-56FD09AAF1D3}"/>
                    </a:ext>
                  </a:extLst>
                </p:cNvPr>
                <p:cNvCxnSpPr/>
                <p:nvPr/>
              </p:nvCxnSpPr>
              <p:spPr>
                <a:xfrm>
                  <a:off x="4027251" y="1889760"/>
                  <a:ext cx="407589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2" name="直接连接符 61">
                  <a:extLst>
                    <a:ext uri="{FF2B5EF4-FFF2-40B4-BE49-F238E27FC236}">
                      <a16:creationId xmlns:a16="http://schemas.microsoft.com/office/drawing/2014/main" id="{784F9D76-D147-46C6-B16B-CACF67922F02}"/>
                    </a:ext>
                  </a:extLst>
                </p:cNvPr>
                <p:cNvCxnSpPr/>
                <p:nvPr/>
              </p:nvCxnSpPr>
              <p:spPr>
                <a:xfrm>
                  <a:off x="4434840" y="1798320"/>
                  <a:ext cx="0" cy="213360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3" name="直接连接符 62">
                  <a:extLst>
                    <a:ext uri="{FF2B5EF4-FFF2-40B4-BE49-F238E27FC236}">
                      <a16:creationId xmlns:a16="http://schemas.microsoft.com/office/drawing/2014/main" id="{179324F4-99A6-4912-97AC-2DA529EB205C}"/>
                    </a:ext>
                  </a:extLst>
                </p:cNvPr>
                <p:cNvCxnSpPr/>
                <p:nvPr/>
              </p:nvCxnSpPr>
              <p:spPr>
                <a:xfrm>
                  <a:off x="4483608" y="1798320"/>
                  <a:ext cx="0" cy="213360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4" name="直接连接符 63">
                  <a:extLst>
                    <a:ext uri="{FF2B5EF4-FFF2-40B4-BE49-F238E27FC236}">
                      <a16:creationId xmlns:a16="http://schemas.microsoft.com/office/drawing/2014/main" id="{966A66A5-3B88-4665-8D03-B5AFCF315232}"/>
                    </a:ext>
                  </a:extLst>
                </p:cNvPr>
                <p:cNvCxnSpPr/>
                <p:nvPr/>
              </p:nvCxnSpPr>
              <p:spPr>
                <a:xfrm>
                  <a:off x="4483608" y="1889760"/>
                  <a:ext cx="407589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65" name="等腰三角形 64">
                  <a:extLst>
                    <a:ext uri="{FF2B5EF4-FFF2-40B4-BE49-F238E27FC236}">
                      <a16:creationId xmlns:a16="http://schemas.microsoft.com/office/drawing/2014/main" id="{4B977432-360F-4C15-BDAC-DA09D606F00F}"/>
                    </a:ext>
                  </a:extLst>
                </p:cNvPr>
                <p:cNvSpPr/>
                <p:nvPr/>
              </p:nvSpPr>
              <p:spPr>
                <a:xfrm rot="5400000">
                  <a:off x="4932368" y="1738653"/>
                  <a:ext cx="212400" cy="302215"/>
                </a:xfrm>
                <a:prstGeom prst="triangle">
                  <a:avLst/>
                </a:prstGeom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zh-CN" altLang="en-US"/>
                </a:p>
              </p:txBody>
            </p:sp>
          </p:grpSp>
          <p:grpSp>
            <p:nvGrpSpPr>
              <p:cNvPr id="66" name="组合 65">
                <a:extLst>
                  <a:ext uri="{FF2B5EF4-FFF2-40B4-BE49-F238E27FC236}">
                    <a16:creationId xmlns:a16="http://schemas.microsoft.com/office/drawing/2014/main" id="{07660070-B87C-4B78-B4ED-85ED9A2AC534}"/>
                  </a:ext>
                </a:extLst>
              </p:cNvPr>
              <p:cNvGrpSpPr/>
              <p:nvPr/>
            </p:nvGrpSpPr>
            <p:grpSpPr>
              <a:xfrm>
                <a:off x="4027251" y="3017741"/>
                <a:ext cx="1162424" cy="246952"/>
                <a:chOff x="4027251" y="1783561"/>
                <a:chExt cx="1162424" cy="228119"/>
              </a:xfrm>
            </p:grpSpPr>
            <p:cxnSp>
              <p:nvCxnSpPr>
                <p:cNvPr id="67" name="直接连接符 66">
                  <a:extLst>
                    <a:ext uri="{FF2B5EF4-FFF2-40B4-BE49-F238E27FC236}">
                      <a16:creationId xmlns:a16="http://schemas.microsoft.com/office/drawing/2014/main" id="{A1AEAA7F-E692-4096-8BD9-D870358723A9}"/>
                    </a:ext>
                  </a:extLst>
                </p:cNvPr>
                <p:cNvCxnSpPr/>
                <p:nvPr/>
              </p:nvCxnSpPr>
              <p:spPr>
                <a:xfrm>
                  <a:off x="4027251" y="1889760"/>
                  <a:ext cx="407589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8" name="直接连接符 67">
                  <a:extLst>
                    <a:ext uri="{FF2B5EF4-FFF2-40B4-BE49-F238E27FC236}">
                      <a16:creationId xmlns:a16="http://schemas.microsoft.com/office/drawing/2014/main" id="{351D85C5-B174-40E5-9AA6-FC25C794A496}"/>
                    </a:ext>
                  </a:extLst>
                </p:cNvPr>
                <p:cNvCxnSpPr/>
                <p:nvPr/>
              </p:nvCxnSpPr>
              <p:spPr>
                <a:xfrm>
                  <a:off x="4434840" y="1798320"/>
                  <a:ext cx="0" cy="213360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9" name="直接连接符 68">
                  <a:extLst>
                    <a:ext uri="{FF2B5EF4-FFF2-40B4-BE49-F238E27FC236}">
                      <a16:creationId xmlns:a16="http://schemas.microsoft.com/office/drawing/2014/main" id="{461B32E1-BE7B-40D3-9988-40D1FB08729B}"/>
                    </a:ext>
                  </a:extLst>
                </p:cNvPr>
                <p:cNvCxnSpPr/>
                <p:nvPr/>
              </p:nvCxnSpPr>
              <p:spPr>
                <a:xfrm>
                  <a:off x="4483608" y="1798320"/>
                  <a:ext cx="0" cy="213360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0" name="直接连接符 69">
                  <a:extLst>
                    <a:ext uri="{FF2B5EF4-FFF2-40B4-BE49-F238E27FC236}">
                      <a16:creationId xmlns:a16="http://schemas.microsoft.com/office/drawing/2014/main" id="{22E27EA8-A3E6-484D-B859-F214E3708DBA}"/>
                    </a:ext>
                  </a:extLst>
                </p:cNvPr>
                <p:cNvCxnSpPr/>
                <p:nvPr/>
              </p:nvCxnSpPr>
              <p:spPr>
                <a:xfrm>
                  <a:off x="4483608" y="1889760"/>
                  <a:ext cx="407589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71" name="等腰三角形 70">
                  <a:extLst>
                    <a:ext uri="{FF2B5EF4-FFF2-40B4-BE49-F238E27FC236}">
                      <a16:creationId xmlns:a16="http://schemas.microsoft.com/office/drawing/2014/main" id="{A7FB34F1-3551-4531-9EE6-D2DA917A0121}"/>
                    </a:ext>
                  </a:extLst>
                </p:cNvPr>
                <p:cNvSpPr/>
                <p:nvPr/>
              </p:nvSpPr>
              <p:spPr>
                <a:xfrm rot="5400000">
                  <a:off x="4932368" y="1738653"/>
                  <a:ext cx="212400" cy="302215"/>
                </a:xfrm>
                <a:prstGeom prst="triangle">
                  <a:avLst/>
                </a:prstGeom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zh-CN" altLang="en-US"/>
                </a:p>
              </p:txBody>
            </p:sp>
          </p:grpSp>
        </p:grpSp>
        <p:sp>
          <p:nvSpPr>
            <p:cNvPr id="72" name="文本框 71">
              <a:extLst>
                <a:ext uri="{FF2B5EF4-FFF2-40B4-BE49-F238E27FC236}">
                  <a16:creationId xmlns:a16="http://schemas.microsoft.com/office/drawing/2014/main" id="{4E6D691B-A603-407F-9E40-D47979064206}"/>
                </a:ext>
              </a:extLst>
            </p:cNvPr>
            <p:cNvSpPr txBox="1"/>
            <p:nvPr/>
          </p:nvSpPr>
          <p:spPr>
            <a:xfrm>
              <a:off x="4145704" y="3355960"/>
              <a:ext cx="103105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dirty="0"/>
                <a:t>Ext. Cap.</a:t>
              </a:r>
              <a:endParaRPr lang="zh-CN" altLang="en-US" dirty="0"/>
            </a:p>
          </p:txBody>
        </p:sp>
      </p:grpSp>
      <p:sp>
        <p:nvSpPr>
          <p:cNvPr id="76" name="内容占位符 75">
            <a:extLst>
              <a:ext uri="{FF2B5EF4-FFF2-40B4-BE49-F238E27FC236}">
                <a16:creationId xmlns:a16="http://schemas.microsoft.com/office/drawing/2014/main" id="{83AF67AC-F273-4722-9E78-A49C7FDEC3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29983" y="1554480"/>
            <a:ext cx="5330757" cy="1476627"/>
          </a:xfrm>
        </p:spPr>
        <p:txBody>
          <a:bodyPr/>
          <a:lstStyle/>
          <a:p>
            <a:r>
              <a:rPr lang="en-US" altLang="zh-CN" dirty="0"/>
              <a:t>Want to study the performance of </a:t>
            </a:r>
            <a:r>
              <a:rPr lang="en-US" altLang="zh-CN" b="1" dirty="0">
                <a:solidFill>
                  <a:srgbClr val="0070C0"/>
                </a:solidFill>
              </a:rPr>
              <a:t>different width &amp; external capacitor</a:t>
            </a:r>
            <a:r>
              <a:rPr lang="en-US" altLang="zh-CN" dirty="0"/>
              <a:t>.</a:t>
            </a:r>
            <a:endParaRPr lang="zh-CN" altLang="en-US" dirty="0"/>
          </a:p>
        </p:txBody>
      </p:sp>
      <p:grpSp>
        <p:nvGrpSpPr>
          <p:cNvPr id="116" name="组合 115">
            <a:extLst>
              <a:ext uri="{FF2B5EF4-FFF2-40B4-BE49-F238E27FC236}">
                <a16:creationId xmlns:a16="http://schemas.microsoft.com/office/drawing/2014/main" id="{5DEE304C-44DC-40D7-A8E0-B56AB99E16D4}"/>
              </a:ext>
            </a:extLst>
          </p:cNvPr>
          <p:cNvGrpSpPr/>
          <p:nvPr/>
        </p:nvGrpSpPr>
        <p:grpSpPr>
          <a:xfrm>
            <a:off x="2877767" y="4238999"/>
            <a:ext cx="3211849" cy="2468186"/>
            <a:chOff x="2877767" y="4238999"/>
            <a:chExt cx="3211849" cy="2468186"/>
          </a:xfrm>
        </p:grpSpPr>
        <p:sp>
          <p:nvSpPr>
            <p:cNvPr id="78" name="文本框 77">
              <a:extLst>
                <a:ext uri="{FF2B5EF4-FFF2-40B4-BE49-F238E27FC236}">
                  <a16:creationId xmlns:a16="http://schemas.microsoft.com/office/drawing/2014/main" id="{D725A190-9679-4924-B309-ACD229422B15}"/>
                </a:ext>
              </a:extLst>
            </p:cNvPr>
            <p:cNvSpPr txBox="1"/>
            <p:nvPr/>
          </p:nvSpPr>
          <p:spPr>
            <a:xfrm>
              <a:off x="4369559" y="5077838"/>
              <a:ext cx="828000" cy="395254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</p:spPr>
          <p:txBody>
            <a:bodyPr wrap="square" rtlCol="0" anchor="ctr" anchorCtr="1">
              <a:noAutofit/>
            </a:bodyPr>
            <a:lstStyle/>
            <a:p>
              <a:pPr algn="ctr"/>
              <a:r>
                <a:rPr lang="en-US" altLang="zh-CN" sz="2000" dirty="0"/>
                <a:t>25um</a:t>
              </a:r>
              <a:endParaRPr lang="zh-CN" altLang="en-US" sz="2000" dirty="0"/>
            </a:p>
          </p:txBody>
        </p:sp>
        <p:sp>
          <p:nvSpPr>
            <p:cNvPr id="79" name="文本框 78">
              <a:extLst>
                <a:ext uri="{FF2B5EF4-FFF2-40B4-BE49-F238E27FC236}">
                  <a16:creationId xmlns:a16="http://schemas.microsoft.com/office/drawing/2014/main" id="{13BF53C6-5F65-4038-B812-51B45E735194}"/>
                </a:ext>
              </a:extLst>
            </p:cNvPr>
            <p:cNvSpPr txBox="1"/>
            <p:nvPr/>
          </p:nvSpPr>
          <p:spPr>
            <a:xfrm>
              <a:off x="4369559" y="5473092"/>
              <a:ext cx="828000" cy="396000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</p:spPr>
          <p:txBody>
            <a:bodyPr wrap="square" rtlCol="0" anchor="ctr" anchorCtr="1">
              <a:noAutofit/>
            </a:bodyPr>
            <a:lstStyle/>
            <a:p>
              <a:pPr algn="ctr"/>
              <a:r>
                <a:rPr lang="en-US" altLang="zh-CN" sz="2000" dirty="0"/>
                <a:t>60um</a:t>
              </a:r>
              <a:endParaRPr lang="zh-CN" altLang="en-US" sz="2000" dirty="0"/>
            </a:p>
          </p:txBody>
        </p:sp>
        <p:grpSp>
          <p:nvGrpSpPr>
            <p:cNvPr id="88" name="组合 87">
              <a:extLst>
                <a:ext uri="{FF2B5EF4-FFF2-40B4-BE49-F238E27FC236}">
                  <a16:creationId xmlns:a16="http://schemas.microsoft.com/office/drawing/2014/main" id="{DEA9F64A-CDE5-4CD8-9A9A-32D68EF6FC48}"/>
                </a:ext>
              </a:extLst>
            </p:cNvPr>
            <p:cNvGrpSpPr/>
            <p:nvPr/>
          </p:nvGrpSpPr>
          <p:grpSpPr>
            <a:xfrm>
              <a:off x="4593869" y="4238999"/>
              <a:ext cx="379379" cy="838839"/>
              <a:chOff x="2649957" y="4238999"/>
              <a:chExt cx="379379" cy="838839"/>
            </a:xfrm>
          </p:grpSpPr>
          <p:cxnSp>
            <p:nvCxnSpPr>
              <p:cNvPr id="81" name="直接连接符 80">
                <a:extLst>
                  <a:ext uri="{FF2B5EF4-FFF2-40B4-BE49-F238E27FC236}">
                    <a16:creationId xmlns:a16="http://schemas.microsoft.com/office/drawing/2014/main" id="{78456BEE-235E-4487-A6C3-BA7455720F0C}"/>
                  </a:ext>
                </a:extLst>
              </p:cNvPr>
              <p:cNvCxnSpPr/>
              <p:nvPr/>
            </p:nvCxnSpPr>
            <p:spPr>
              <a:xfrm>
                <a:off x="2649957" y="4891391"/>
                <a:ext cx="379379" cy="0"/>
              </a:xfrm>
              <a:prstGeom prst="line">
                <a:avLst/>
              </a:prstGeom>
              <a:ln w="28575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2" name="直接连接符 81">
                <a:extLst>
                  <a:ext uri="{FF2B5EF4-FFF2-40B4-BE49-F238E27FC236}">
                    <a16:creationId xmlns:a16="http://schemas.microsoft.com/office/drawing/2014/main" id="{849CDF1D-4AA0-4439-BD9F-537FC31DB0A1}"/>
                  </a:ext>
                </a:extLst>
              </p:cNvPr>
              <p:cNvCxnSpPr/>
              <p:nvPr/>
            </p:nvCxnSpPr>
            <p:spPr>
              <a:xfrm>
                <a:off x="2649957" y="4815191"/>
                <a:ext cx="379379" cy="0"/>
              </a:xfrm>
              <a:prstGeom prst="line">
                <a:avLst/>
              </a:prstGeom>
              <a:ln w="28575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4" name="直接连接符 83">
                <a:extLst>
                  <a:ext uri="{FF2B5EF4-FFF2-40B4-BE49-F238E27FC236}">
                    <a16:creationId xmlns:a16="http://schemas.microsoft.com/office/drawing/2014/main" id="{F389172F-05B5-450C-A037-D0952F8AD01C}"/>
                  </a:ext>
                </a:extLst>
              </p:cNvPr>
              <p:cNvCxnSpPr>
                <a:cxnSpLocks/>
                <a:stCxn id="78" idx="0"/>
              </p:cNvCxnSpPr>
              <p:nvPr/>
            </p:nvCxnSpPr>
            <p:spPr>
              <a:xfrm flipV="1">
                <a:off x="2839647" y="4891391"/>
                <a:ext cx="0" cy="186447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86" name="等腰三角形 85">
                <a:extLst>
                  <a:ext uri="{FF2B5EF4-FFF2-40B4-BE49-F238E27FC236}">
                    <a16:creationId xmlns:a16="http://schemas.microsoft.com/office/drawing/2014/main" id="{CDEA45C0-1DE7-41D2-ABA8-86D5781FE34B}"/>
                  </a:ext>
                </a:extLst>
              </p:cNvPr>
              <p:cNvSpPr/>
              <p:nvPr/>
            </p:nvSpPr>
            <p:spPr>
              <a:xfrm>
                <a:off x="2649958" y="4238999"/>
                <a:ext cx="379376" cy="379360"/>
              </a:xfrm>
              <a:prstGeom prst="triangle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cxnSp>
            <p:nvCxnSpPr>
              <p:cNvPr id="87" name="直接连接符 86">
                <a:extLst>
                  <a:ext uri="{FF2B5EF4-FFF2-40B4-BE49-F238E27FC236}">
                    <a16:creationId xmlns:a16="http://schemas.microsoft.com/office/drawing/2014/main" id="{2B44AD31-30D4-4A7B-91B9-B6D3D03EA694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2839647" y="4618359"/>
                <a:ext cx="0" cy="186447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89" name="组合 88">
              <a:extLst>
                <a:ext uri="{FF2B5EF4-FFF2-40B4-BE49-F238E27FC236}">
                  <a16:creationId xmlns:a16="http://schemas.microsoft.com/office/drawing/2014/main" id="{A6277CAE-27E4-4447-BE73-19CAD879CE57}"/>
                </a:ext>
              </a:extLst>
            </p:cNvPr>
            <p:cNvGrpSpPr/>
            <p:nvPr/>
          </p:nvGrpSpPr>
          <p:grpSpPr>
            <a:xfrm rot="10800000">
              <a:off x="4593867" y="5868346"/>
              <a:ext cx="379379" cy="838839"/>
              <a:chOff x="2649957" y="4238999"/>
              <a:chExt cx="379379" cy="838839"/>
            </a:xfrm>
          </p:grpSpPr>
          <p:cxnSp>
            <p:nvCxnSpPr>
              <p:cNvPr id="90" name="直接连接符 89">
                <a:extLst>
                  <a:ext uri="{FF2B5EF4-FFF2-40B4-BE49-F238E27FC236}">
                    <a16:creationId xmlns:a16="http://schemas.microsoft.com/office/drawing/2014/main" id="{972C5449-B255-4668-9B1E-E1B031DA4D82}"/>
                  </a:ext>
                </a:extLst>
              </p:cNvPr>
              <p:cNvCxnSpPr/>
              <p:nvPr/>
            </p:nvCxnSpPr>
            <p:spPr>
              <a:xfrm>
                <a:off x="2649957" y="4891391"/>
                <a:ext cx="379379" cy="0"/>
              </a:xfrm>
              <a:prstGeom prst="line">
                <a:avLst/>
              </a:prstGeom>
              <a:ln w="28575"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1" name="直接连接符 90">
                <a:extLst>
                  <a:ext uri="{FF2B5EF4-FFF2-40B4-BE49-F238E27FC236}">
                    <a16:creationId xmlns:a16="http://schemas.microsoft.com/office/drawing/2014/main" id="{5AB39C1E-BCB1-4D68-ADCC-7591A4D0EF94}"/>
                  </a:ext>
                </a:extLst>
              </p:cNvPr>
              <p:cNvCxnSpPr/>
              <p:nvPr/>
            </p:nvCxnSpPr>
            <p:spPr>
              <a:xfrm>
                <a:off x="2649957" y="4815191"/>
                <a:ext cx="379379" cy="0"/>
              </a:xfrm>
              <a:prstGeom prst="line">
                <a:avLst/>
              </a:prstGeom>
              <a:ln w="28575"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2" name="直接连接符 91">
                <a:extLst>
                  <a:ext uri="{FF2B5EF4-FFF2-40B4-BE49-F238E27FC236}">
                    <a16:creationId xmlns:a16="http://schemas.microsoft.com/office/drawing/2014/main" id="{16583157-22E1-4943-BF8A-A6AE506A3190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2839647" y="4891391"/>
                <a:ext cx="0" cy="186447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93" name="等腰三角形 92">
                <a:extLst>
                  <a:ext uri="{FF2B5EF4-FFF2-40B4-BE49-F238E27FC236}">
                    <a16:creationId xmlns:a16="http://schemas.microsoft.com/office/drawing/2014/main" id="{CCC59D87-0154-4022-BC4D-FC8BA348B176}"/>
                  </a:ext>
                </a:extLst>
              </p:cNvPr>
              <p:cNvSpPr/>
              <p:nvPr/>
            </p:nvSpPr>
            <p:spPr>
              <a:xfrm>
                <a:off x="2649958" y="4238999"/>
                <a:ext cx="379376" cy="379360"/>
              </a:xfrm>
              <a:prstGeom prst="triangle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cxnSp>
            <p:nvCxnSpPr>
              <p:cNvPr id="94" name="直接连接符 93">
                <a:extLst>
                  <a:ext uri="{FF2B5EF4-FFF2-40B4-BE49-F238E27FC236}">
                    <a16:creationId xmlns:a16="http://schemas.microsoft.com/office/drawing/2014/main" id="{750DE280-DC6A-4818-930E-B12910924421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2839647" y="4618359"/>
                <a:ext cx="0" cy="186447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95" name="文本框 94">
              <a:extLst>
                <a:ext uri="{FF2B5EF4-FFF2-40B4-BE49-F238E27FC236}">
                  <a16:creationId xmlns:a16="http://schemas.microsoft.com/office/drawing/2014/main" id="{AF996C0D-AA87-43E5-98E6-CA110050216E}"/>
                </a:ext>
              </a:extLst>
            </p:cNvPr>
            <p:cNvSpPr txBox="1"/>
            <p:nvPr/>
          </p:nvSpPr>
          <p:spPr>
            <a:xfrm>
              <a:off x="5261616" y="5467105"/>
              <a:ext cx="828000" cy="395254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</p:spPr>
          <p:txBody>
            <a:bodyPr wrap="square" rtlCol="0" anchor="ctr" anchorCtr="1">
              <a:noAutofit/>
            </a:bodyPr>
            <a:lstStyle/>
            <a:p>
              <a:pPr algn="ctr"/>
              <a:r>
                <a:rPr lang="en-US" altLang="zh-CN" sz="2000" dirty="0"/>
                <a:t>25um</a:t>
              </a:r>
              <a:endParaRPr lang="zh-CN" altLang="en-US" sz="2000" dirty="0"/>
            </a:p>
          </p:txBody>
        </p:sp>
        <p:sp>
          <p:nvSpPr>
            <p:cNvPr id="96" name="文本框 95">
              <a:extLst>
                <a:ext uri="{FF2B5EF4-FFF2-40B4-BE49-F238E27FC236}">
                  <a16:creationId xmlns:a16="http://schemas.microsoft.com/office/drawing/2014/main" id="{DD4B3D46-E965-49CC-8499-5E7C2D41D8C5}"/>
                </a:ext>
              </a:extLst>
            </p:cNvPr>
            <p:cNvSpPr txBox="1"/>
            <p:nvPr/>
          </p:nvSpPr>
          <p:spPr>
            <a:xfrm>
              <a:off x="5261612" y="5094854"/>
              <a:ext cx="828000" cy="396000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</p:spPr>
          <p:txBody>
            <a:bodyPr wrap="square" rtlCol="0" anchor="ctr" anchorCtr="1">
              <a:noAutofit/>
            </a:bodyPr>
            <a:lstStyle/>
            <a:p>
              <a:pPr algn="ctr"/>
              <a:r>
                <a:rPr lang="en-US" altLang="zh-CN" sz="2000" dirty="0"/>
                <a:t>60um</a:t>
              </a:r>
              <a:endParaRPr lang="zh-CN" altLang="en-US" sz="2000" dirty="0"/>
            </a:p>
          </p:txBody>
        </p:sp>
        <p:grpSp>
          <p:nvGrpSpPr>
            <p:cNvPr id="97" name="组合 96">
              <a:extLst>
                <a:ext uri="{FF2B5EF4-FFF2-40B4-BE49-F238E27FC236}">
                  <a16:creationId xmlns:a16="http://schemas.microsoft.com/office/drawing/2014/main" id="{7F82FCEA-3594-4071-A040-0BFE36A7D06D}"/>
                </a:ext>
              </a:extLst>
            </p:cNvPr>
            <p:cNvGrpSpPr/>
            <p:nvPr/>
          </p:nvGrpSpPr>
          <p:grpSpPr>
            <a:xfrm>
              <a:off x="5473204" y="4245631"/>
              <a:ext cx="379379" cy="838839"/>
              <a:chOff x="2649957" y="4238999"/>
              <a:chExt cx="379379" cy="838839"/>
            </a:xfrm>
          </p:grpSpPr>
          <p:cxnSp>
            <p:nvCxnSpPr>
              <p:cNvPr id="98" name="直接连接符 97">
                <a:extLst>
                  <a:ext uri="{FF2B5EF4-FFF2-40B4-BE49-F238E27FC236}">
                    <a16:creationId xmlns:a16="http://schemas.microsoft.com/office/drawing/2014/main" id="{77C3D97B-186C-437D-808A-6AD853D9B7B0}"/>
                  </a:ext>
                </a:extLst>
              </p:cNvPr>
              <p:cNvCxnSpPr/>
              <p:nvPr/>
            </p:nvCxnSpPr>
            <p:spPr>
              <a:xfrm>
                <a:off x="2649957" y="4891391"/>
                <a:ext cx="379379" cy="0"/>
              </a:xfrm>
              <a:prstGeom prst="line">
                <a:avLst/>
              </a:prstGeom>
              <a:ln w="28575"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9" name="直接连接符 98">
                <a:extLst>
                  <a:ext uri="{FF2B5EF4-FFF2-40B4-BE49-F238E27FC236}">
                    <a16:creationId xmlns:a16="http://schemas.microsoft.com/office/drawing/2014/main" id="{AC17B567-77B4-46D6-9F3D-97A8D544D3E1}"/>
                  </a:ext>
                </a:extLst>
              </p:cNvPr>
              <p:cNvCxnSpPr/>
              <p:nvPr/>
            </p:nvCxnSpPr>
            <p:spPr>
              <a:xfrm>
                <a:off x="2649957" y="4815191"/>
                <a:ext cx="379379" cy="0"/>
              </a:xfrm>
              <a:prstGeom prst="line">
                <a:avLst/>
              </a:prstGeom>
              <a:ln w="28575"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0" name="直接连接符 99">
                <a:extLst>
                  <a:ext uri="{FF2B5EF4-FFF2-40B4-BE49-F238E27FC236}">
                    <a16:creationId xmlns:a16="http://schemas.microsoft.com/office/drawing/2014/main" id="{05FAA8DD-AF11-4013-9E62-3A37F7199D6D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2839647" y="4891391"/>
                <a:ext cx="0" cy="186447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01" name="等腰三角形 100">
                <a:extLst>
                  <a:ext uri="{FF2B5EF4-FFF2-40B4-BE49-F238E27FC236}">
                    <a16:creationId xmlns:a16="http://schemas.microsoft.com/office/drawing/2014/main" id="{5E96E80B-AA68-43AD-8D40-F4577A4358BF}"/>
                  </a:ext>
                </a:extLst>
              </p:cNvPr>
              <p:cNvSpPr/>
              <p:nvPr/>
            </p:nvSpPr>
            <p:spPr>
              <a:xfrm>
                <a:off x="2649958" y="4238999"/>
                <a:ext cx="379376" cy="379360"/>
              </a:xfrm>
              <a:prstGeom prst="triangle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cxnSp>
            <p:nvCxnSpPr>
              <p:cNvPr id="102" name="直接连接符 101">
                <a:extLst>
                  <a:ext uri="{FF2B5EF4-FFF2-40B4-BE49-F238E27FC236}">
                    <a16:creationId xmlns:a16="http://schemas.microsoft.com/office/drawing/2014/main" id="{6108AEC7-BB1C-4DE3-8630-00EE0E54B796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2839647" y="4618359"/>
                <a:ext cx="0" cy="186447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03" name="组合 102">
              <a:extLst>
                <a:ext uri="{FF2B5EF4-FFF2-40B4-BE49-F238E27FC236}">
                  <a16:creationId xmlns:a16="http://schemas.microsoft.com/office/drawing/2014/main" id="{35288A7E-D45A-4D15-B632-048D69FD1DE1}"/>
                </a:ext>
              </a:extLst>
            </p:cNvPr>
            <p:cNvGrpSpPr/>
            <p:nvPr/>
          </p:nvGrpSpPr>
          <p:grpSpPr>
            <a:xfrm rot="10800000">
              <a:off x="5485924" y="5868346"/>
              <a:ext cx="379379" cy="838839"/>
              <a:chOff x="2649957" y="4238999"/>
              <a:chExt cx="379379" cy="838839"/>
            </a:xfrm>
          </p:grpSpPr>
          <p:cxnSp>
            <p:nvCxnSpPr>
              <p:cNvPr id="104" name="直接连接符 103">
                <a:extLst>
                  <a:ext uri="{FF2B5EF4-FFF2-40B4-BE49-F238E27FC236}">
                    <a16:creationId xmlns:a16="http://schemas.microsoft.com/office/drawing/2014/main" id="{0B1664DC-AFBF-4A88-93BE-CBE383915355}"/>
                  </a:ext>
                </a:extLst>
              </p:cNvPr>
              <p:cNvCxnSpPr/>
              <p:nvPr/>
            </p:nvCxnSpPr>
            <p:spPr>
              <a:xfrm>
                <a:off x="2649957" y="4891391"/>
                <a:ext cx="379379" cy="0"/>
              </a:xfrm>
              <a:prstGeom prst="line">
                <a:avLst/>
              </a:prstGeom>
              <a:ln w="28575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5" name="直接连接符 104">
                <a:extLst>
                  <a:ext uri="{FF2B5EF4-FFF2-40B4-BE49-F238E27FC236}">
                    <a16:creationId xmlns:a16="http://schemas.microsoft.com/office/drawing/2014/main" id="{648277ED-8B1D-4DE8-8D01-B2F357D0FD1A}"/>
                  </a:ext>
                </a:extLst>
              </p:cNvPr>
              <p:cNvCxnSpPr/>
              <p:nvPr/>
            </p:nvCxnSpPr>
            <p:spPr>
              <a:xfrm>
                <a:off x="2649957" y="4815191"/>
                <a:ext cx="379379" cy="0"/>
              </a:xfrm>
              <a:prstGeom prst="line">
                <a:avLst/>
              </a:prstGeom>
              <a:ln w="28575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6" name="直接连接符 105">
                <a:extLst>
                  <a:ext uri="{FF2B5EF4-FFF2-40B4-BE49-F238E27FC236}">
                    <a16:creationId xmlns:a16="http://schemas.microsoft.com/office/drawing/2014/main" id="{1113841B-CAF7-4B8C-A8FF-826C0A0586C9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2839647" y="4891391"/>
                <a:ext cx="0" cy="186447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07" name="等腰三角形 106">
                <a:extLst>
                  <a:ext uri="{FF2B5EF4-FFF2-40B4-BE49-F238E27FC236}">
                    <a16:creationId xmlns:a16="http://schemas.microsoft.com/office/drawing/2014/main" id="{30091F43-D0D1-47E7-BF54-F16FDC36B63A}"/>
                  </a:ext>
                </a:extLst>
              </p:cNvPr>
              <p:cNvSpPr/>
              <p:nvPr/>
            </p:nvSpPr>
            <p:spPr>
              <a:xfrm>
                <a:off x="2649958" y="4238999"/>
                <a:ext cx="379376" cy="379360"/>
              </a:xfrm>
              <a:prstGeom prst="triangle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cxnSp>
            <p:nvCxnSpPr>
              <p:cNvPr id="108" name="直接连接符 107">
                <a:extLst>
                  <a:ext uri="{FF2B5EF4-FFF2-40B4-BE49-F238E27FC236}">
                    <a16:creationId xmlns:a16="http://schemas.microsoft.com/office/drawing/2014/main" id="{5FF6EFC6-02A5-4D30-A1D1-F8AD669E3226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2839647" y="4618359"/>
                <a:ext cx="0" cy="186447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10" name="直接箭头连接符 109">
              <a:extLst>
                <a:ext uri="{FF2B5EF4-FFF2-40B4-BE49-F238E27FC236}">
                  <a16:creationId xmlns:a16="http://schemas.microsoft.com/office/drawing/2014/main" id="{8F7F91FE-324B-435A-932B-E36CD440324B}"/>
                </a:ext>
              </a:extLst>
            </p:cNvPr>
            <p:cNvCxnSpPr>
              <a:endCxn id="78" idx="1"/>
            </p:cNvCxnSpPr>
            <p:nvPr/>
          </p:nvCxnSpPr>
          <p:spPr>
            <a:xfrm>
              <a:off x="2877767" y="5272391"/>
              <a:ext cx="1491792" cy="3074"/>
            </a:xfrm>
            <a:prstGeom prst="straightConnector1">
              <a:avLst/>
            </a:prstGeom>
            <a:ln w="28575">
              <a:solidFill>
                <a:schemeClr val="tx1"/>
              </a:solidFill>
              <a:prstDash val="dash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1" name="直接箭头连接符 110">
              <a:extLst>
                <a:ext uri="{FF2B5EF4-FFF2-40B4-BE49-F238E27FC236}">
                  <a16:creationId xmlns:a16="http://schemas.microsoft.com/office/drawing/2014/main" id="{F255ECE4-B36D-48DE-ABD3-8C9157885276}"/>
                </a:ext>
              </a:extLst>
            </p:cNvPr>
            <p:cNvCxnSpPr/>
            <p:nvPr/>
          </p:nvCxnSpPr>
          <p:spPr>
            <a:xfrm>
              <a:off x="2877767" y="5650966"/>
              <a:ext cx="1491792" cy="3074"/>
            </a:xfrm>
            <a:prstGeom prst="straightConnector1">
              <a:avLst/>
            </a:prstGeom>
            <a:ln w="28575">
              <a:solidFill>
                <a:schemeClr val="tx1"/>
              </a:solidFill>
              <a:prstDash val="sysDot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2" name="文本框 111">
              <a:extLst>
                <a:ext uri="{FF2B5EF4-FFF2-40B4-BE49-F238E27FC236}">
                  <a16:creationId xmlns:a16="http://schemas.microsoft.com/office/drawing/2014/main" id="{9A877A36-15CF-42F6-BC54-A9387EE077A2}"/>
                </a:ext>
              </a:extLst>
            </p:cNvPr>
            <p:cNvSpPr txBox="1"/>
            <p:nvPr/>
          </p:nvSpPr>
          <p:spPr>
            <a:xfrm>
              <a:off x="3168660" y="4891391"/>
              <a:ext cx="92525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dirty="0"/>
                <a:t>Beam1 </a:t>
              </a:r>
              <a:endParaRPr lang="zh-CN" altLang="en-US" dirty="0"/>
            </a:p>
          </p:txBody>
        </p:sp>
        <p:sp>
          <p:nvSpPr>
            <p:cNvPr id="113" name="文本框 112">
              <a:extLst>
                <a:ext uri="{FF2B5EF4-FFF2-40B4-BE49-F238E27FC236}">
                  <a16:creationId xmlns:a16="http://schemas.microsoft.com/office/drawing/2014/main" id="{801ABE09-1FC9-4E33-9538-D7CDF3A80730}"/>
                </a:ext>
              </a:extLst>
            </p:cNvPr>
            <p:cNvSpPr txBox="1"/>
            <p:nvPr/>
          </p:nvSpPr>
          <p:spPr>
            <a:xfrm>
              <a:off x="3168660" y="5648201"/>
              <a:ext cx="92525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dirty="0"/>
                <a:t>Beam2 </a:t>
              </a:r>
              <a:endParaRPr lang="zh-CN" altLang="en-US" dirty="0"/>
            </a:p>
          </p:txBody>
        </p:sp>
      </p:grpSp>
      <p:sp>
        <p:nvSpPr>
          <p:cNvPr id="115" name="内容占位符 75">
            <a:extLst>
              <a:ext uri="{FF2B5EF4-FFF2-40B4-BE49-F238E27FC236}">
                <a16:creationId xmlns:a16="http://schemas.microsoft.com/office/drawing/2014/main" id="{6DA80A58-ABE4-452C-9DFB-F49E7FF458E9}"/>
              </a:ext>
            </a:extLst>
          </p:cNvPr>
          <p:cNvSpPr txBox="1">
            <a:spLocks/>
          </p:cNvSpPr>
          <p:nvPr/>
        </p:nvSpPr>
        <p:spPr>
          <a:xfrm>
            <a:off x="6377979" y="5055807"/>
            <a:ext cx="5330757" cy="116256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zh-CN" dirty="0"/>
              <a:t>Rely on </a:t>
            </a:r>
            <a:r>
              <a:rPr lang="en-US" altLang="zh-CN" b="1" dirty="0">
                <a:solidFill>
                  <a:srgbClr val="0070C0"/>
                </a:solidFill>
              </a:rPr>
              <a:t>mobile platform </a:t>
            </a:r>
            <a:r>
              <a:rPr lang="en-US" altLang="zh-CN" dirty="0"/>
              <a:t>to change incident position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50158966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DC8F64F9-596E-4EE2-81DE-01FE2BD2BF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Test beam trigger 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8328CE75-1B66-48C2-A04A-5735A7C107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1462324"/>
          </a:xfrm>
        </p:spPr>
        <p:txBody>
          <a:bodyPr/>
          <a:lstStyle/>
          <a:p>
            <a:r>
              <a:rPr lang="en-US" altLang="zh-CN" dirty="0"/>
              <a:t>HERD provide two trigger type as the last test beam:</a:t>
            </a:r>
          </a:p>
          <a:p>
            <a:pPr lvl="1"/>
            <a:r>
              <a:rPr lang="en-US" altLang="zh-CN" dirty="0"/>
              <a:t>TTL (Traditional)</a:t>
            </a:r>
          </a:p>
          <a:p>
            <a:pPr lvl="1"/>
            <a:r>
              <a:rPr lang="en-US" altLang="zh-CN" dirty="0"/>
              <a:t>DI2C (Flight model)</a:t>
            </a:r>
          </a:p>
        </p:txBody>
      </p:sp>
      <p:graphicFrame>
        <p:nvGraphicFramePr>
          <p:cNvPr id="4" name="表格 3">
            <a:extLst>
              <a:ext uri="{FF2B5EF4-FFF2-40B4-BE49-F238E27FC236}">
                <a16:creationId xmlns:a16="http://schemas.microsoft.com/office/drawing/2014/main" id="{8B2CF09B-2960-4EC4-A8B5-E98F8983E54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82355021"/>
              </p:ext>
            </p:extLst>
          </p:nvPr>
        </p:nvGraphicFramePr>
        <p:xfrm>
          <a:off x="1924995" y="3570052"/>
          <a:ext cx="7812390" cy="255837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906195">
                  <a:extLst>
                    <a:ext uri="{9D8B030D-6E8A-4147-A177-3AD203B41FA5}">
                      <a16:colId xmlns:a16="http://schemas.microsoft.com/office/drawing/2014/main" val="1600146161"/>
                    </a:ext>
                  </a:extLst>
                </a:gridCol>
                <a:gridCol w="3906195">
                  <a:extLst>
                    <a:ext uri="{9D8B030D-6E8A-4147-A177-3AD203B41FA5}">
                      <a16:colId xmlns:a16="http://schemas.microsoft.com/office/drawing/2014/main" val="607446974"/>
                    </a:ext>
                  </a:extLst>
                </a:gridCol>
              </a:tblGrid>
              <a:tr h="639594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800" dirty="0"/>
                        <a:t>SCD contribution</a:t>
                      </a:r>
                      <a:endParaRPr lang="zh-CN" altLang="en-US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800" dirty="0"/>
                        <a:t>Prefer trigger type</a:t>
                      </a:r>
                      <a:endParaRPr lang="zh-CN" altLang="en-US" sz="28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411007435"/>
                  </a:ext>
                </a:extLst>
              </a:tr>
              <a:tr h="639594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800" dirty="0"/>
                        <a:t>IHEP</a:t>
                      </a:r>
                      <a:endParaRPr lang="zh-CN" altLang="en-US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800" dirty="0"/>
                        <a:t>TTL</a:t>
                      </a:r>
                      <a:endParaRPr lang="zh-CN" altLang="en-US" sz="28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56279516"/>
                  </a:ext>
                </a:extLst>
              </a:tr>
              <a:tr h="639594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800" dirty="0"/>
                        <a:t>PMO</a:t>
                      </a:r>
                      <a:endParaRPr lang="zh-CN" altLang="en-US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800" dirty="0"/>
                        <a:t>TTL</a:t>
                      </a:r>
                      <a:endParaRPr lang="zh-CN" altLang="en-US" sz="28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768605880"/>
                  </a:ext>
                </a:extLst>
              </a:tr>
              <a:tr h="639594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800" dirty="0"/>
                        <a:t>Perugia</a:t>
                      </a:r>
                      <a:endParaRPr lang="zh-CN" altLang="en-US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800" b="1" dirty="0">
                          <a:solidFill>
                            <a:srgbClr val="FF0000"/>
                          </a:solidFill>
                        </a:rPr>
                        <a:t>??</a:t>
                      </a:r>
                      <a:endParaRPr lang="zh-CN" altLang="en-US" sz="2800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13377397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514686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338</TotalTime>
  <Words>464</Words>
  <Application>Microsoft Office PowerPoint</Application>
  <PresentationFormat>宽屏</PresentationFormat>
  <Paragraphs>129</Paragraphs>
  <Slides>14</Slides>
  <Notes>1</Notes>
  <HiddenSlides>1</HiddenSlides>
  <MMClips>0</MMClips>
  <ScaleCrop>false</ScaleCrop>
  <HeadingPairs>
    <vt:vector size="6" baseType="variant">
      <vt:variant>
        <vt:lpstr>已用的字体</vt:lpstr>
      </vt:variant>
      <vt:variant>
        <vt:i4>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14</vt:i4>
      </vt:variant>
    </vt:vector>
  </HeadingPairs>
  <TitlesOfParts>
    <vt:vector size="18" baseType="lpstr">
      <vt:lpstr>等线</vt:lpstr>
      <vt:lpstr>等线 Light</vt:lpstr>
      <vt:lpstr>Arial</vt:lpstr>
      <vt:lpstr>Office 主题​​</vt:lpstr>
      <vt:lpstr>News from IHEP</vt:lpstr>
      <vt:lpstr>Outline</vt:lpstr>
      <vt:lpstr>News(1): Install precision</vt:lpstr>
      <vt:lpstr>New(2): Test beam plan from IHEP&amp;PMO SCD </vt:lpstr>
      <vt:lpstr>Incident angle requirement</vt:lpstr>
      <vt:lpstr>Incident angle requirement</vt:lpstr>
      <vt:lpstr>Incident angle requirement</vt:lpstr>
      <vt:lpstr>Incident position requirement</vt:lpstr>
      <vt:lpstr>Test beam trigger </vt:lpstr>
      <vt:lpstr>Man power</vt:lpstr>
      <vt:lpstr>New(3): Brief introduction to the SCD structure</vt:lpstr>
      <vt:lpstr>General structure</vt:lpstr>
      <vt:lpstr>Preliminary size of side SCD</vt:lpstr>
      <vt:lpstr>Preliminary size of Top SCD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News from IHEP</dc:title>
  <dc:creator>Yuodaa再次修改</dc:creator>
  <cp:lastModifiedBy>Yuodaa再次修改</cp:lastModifiedBy>
  <cp:revision>122</cp:revision>
  <dcterms:created xsi:type="dcterms:W3CDTF">2022-05-16T07:46:43Z</dcterms:created>
  <dcterms:modified xsi:type="dcterms:W3CDTF">2022-05-23T05:32:10Z</dcterms:modified>
</cp:coreProperties>
</file>