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61" r:id="rId3"/>
    <p:sldId id="257"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3" autoAdjust="0"/>
    <p:restoredTop sz="94660"/>
  </p:normalViewPr>
  <p:slideViewPr>
    <p:cSldViewPr snapToGrid="0">
      <p:cViewPr varScale="1">
        <p:scale>
          <a:sx n="64" d="100"/>
          <a:sy n="64" d="100"/>
        </p:scale>
        <p:origin x="84"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507DD7-B899-45EA-B341-0CC67726B52A}" type="datetimeFigureOut">
              <a:rPr lang="en-US" smtClean="0"/>
              <a:t>5/2/2022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6DF9C-F71B-4567-8E42-FD3EDB1FDAC7}" type="slidenum">
              <a:rPr lang="en-US" smtClean="0"/>
              <a:t>‹#›</a:t>
            </a:fld>
            <a:endParaRPr lang="en-US"/>
          </a:p>
        </p:txBody>
      </p:sp>
    </p:spTree>
    <p:extLst>
      <p:ext uri="{BB962C8B-B14F-4D97-AF65-F5344CB8AC3E}">
        <p14:creationId xmlns:p14="http://schemas.microsoft.com/office/powerpoint/2010/main" val="2481735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4842A-BFF0-4638-A2C6-07D8933888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DC8DCF-0704-4FF0-8083-E52CEC875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837FBE-8BE8-43A4-8634-3B9DFA368B7E}"/>
              </a:ext>
            </a:extLst>
          </p:cNvPr>
          <p:cNvSpPr>
            <a:spLocks noGrp="1"/>
          </p:cNvSpPr>
          <p:nvPr>
            <p:ph type="dt" sz="half" idx="10"/>
          </p:nvPr>
        </p:nvSpPr>
        <p:spPr/>
        <p:txBody>
          <a:bodyPr/>
          <a:lstStyle/>
          <a:p>
            <a:fld id="{061DB95C-4547-4F9E-9D1F-A50AA9D431C3}" type="datetime1">
              <a:rPr lang="en-US" smtClean="0"/>
              <a:t>5/2/2022</a:t>
            </a:fld>
            <a:endParaRPr lang="en-US"/>
          </a:p>
        </p:txBody>
      </p:sp>
      <p:sp>
        <p:nvSpPr>
          <p:cNvPr id="5" name="Footer Placeholder 4">
            <a:extLst>
              <a:ext uri="{FF2B5EF4-FFF2-40B4-BE49-F238E27FC236}">
                <a16:creationId xmlns:a16="http://schemas.microsoft.com/office/drawing/2014/main" id="{FC374158-1482-4C8D-9E6F-C6851CF66DBC}"/>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5CDE5055-A903-46B2-9D0D-01CA6152003A}"/>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4004727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79163-5484-4B17-A734-FCB0956968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9B5CDC-5CF8-4442-98EC-33BAFEC237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A8F4CE-72A8-47BD-830D-C53D587C87A4}"/>
              </a:ext>
            </a:extLst>
          </p:cNvPr>
          <p:cNvSpPr>
            <a:spLocks noGrp="1"/>
          </p:cNvSpPr>
          <p:nvPr>
            <p:ph type="dt" sz="half" idx="10"/>
          </p:nvPr>
        </p:nvSpPr>
        <p:spPr/>
        <p:txBody>
          <a:bodyPr/>
          <a:lstStyle/>
          <a:p>
            <a:fld id="{E731E346-4D3C-4838-81A3-BB4994C123BD}" type="datetime1">
              <a:rPr lang="en-US" smtClean="0"/>
              <a:t>5/2/2022</a:t>
            </a:fld>
            <a:endParaRPr lang="en-US"/>
          </a:p>
        </p:txBody>
      </p:sp>
      <p:sp>
        <p:nvSpPr>
          <p:cNvPr id="5" name="Footer Placeholder 4">
            <a:extLst>
              <a:ext uri="{FF2B5EF4-FFF2-40B4-BE49-F238E27FC236}">
                <a16:creationId xmlns:a16="http://schemas.microsoft.com/office/drawing/2014/main" id="{E0956392-A71F-4065-A6C5-352E748D2FE9}"/>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1BC5EC87-DD29-4BFB-983B-B6BF2F58278B}"/>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1073984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C1F90C-67E0-4F40-9F24-41836D5C13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F82F1D-E36F-42BF-9A87-0C93CDB266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2E48B9-0D84-4A96-88A9-051ECF2317AD}"/>
              </a:ext>
            </a:extLst>
          </p:cNvPr>
          <p:cNvSpPr>
            <a:spLocks noGrp="1"/>
          </p:cNvSpPr>
          <p:nvPr>
            <p:ph type="dt" sz="half" idx="10"/>
          </p:nvPr>
        </p:nvSpPr>
        <p:spPr/>
        <p:txBody>
          <a:bodyPr/>
          <a:lstStyle/>
          <a:p>
            <a:fld id="{DED0B32E-936C-4D54-9B44-F751183311EF}" type="datetime1">
              <a:rPr lang="en-US" smtClean="0"/>
              <a:t>5/2/2022</a:t>
            </a:fld>
            <a:endParaRPr lang="en-US"/>
          </a:p>
        </p:txBody>
      </p:sp>
      <p:sp>
        <p:nvSpPr>
          <p:cNvPr id="5" name="Footer Placeholder 4">
            <a:extLst>
              <a:ext uri="{FF2B5EF4-FFF2-40B4-BE49-F238E27FC236}">
                <a16:creationId xmlns:a16="http://schemas.microsoft.com/office/drawing/2014/main" id="{B8867BB8-91C1-48BB-9397-2166C507A2A5}"/>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35248AC1-0122-40F6-B58A-C53D2994D46D}"/>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3654107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8D2B-4F19-4943-8A37-62E74A7CB9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582804-8ABB-4E05-A84B-A4E7FF2B6E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C1A9E3-F4A4-495B-8DCA-D5D7B35C042A}"/>
              </a:ext>
            </a:extLst>
          </p:cNvPr>
          <p:cNvSpPr>
            <a:spLocks noGrp="1"/>
          </p:cNvSpPr>
          <p:nvPr>
            <p:ph type="dt" sz="half" idx="10"/>
          </p:nvPr>
        </p:nvSpPr>
        <p:spPr/>
        <p:txBody>
          <a:bodyPr/>
          <a:lstStyle/>
          <a:p>
            <a:fld id="{0A9867D4-3E13-434E-9756-8FBBC5484628}" type="datetime1">
              <a:rPr lang="en-US" smtClean="0"/>
              <a:t>5/2/2022</a:t>
            </a:fld>
            <a:endParaRPr lang="en-US"/>
          </a:p>
        </p:txBody>
      </p:sp>
      <p:sp>
        <p:nvSpPr>
          <p:cNvPr id="5" name="Footer Placeholder 4">
            <a:extLst>
              <a:ext uri="{FF2B5EF4-FFF2-40B4-BE49-F238E27FC236}">
                <a16:creationId xmlns:a16="http://schemas.microsoft.com/office/drawing/2014/main" id="{94CB497C-F5D6-47BD-9636-4624071A127D}"/>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6C1EDD84-B087-4AD0-B639-91A9C775D567}"/>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3364879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A803A-B179-4FB2-A110-F03AECE886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C2C74E-B35D-4803-9958-F87CD9772E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63F83D-8491-45A6-9EE8-7068669FC9ED}"/>
              </a:ext>
            </a:extLst>
          </p:cNvPr>
          <p:cNvSpPr>
            <a:spLocks noGrp="1"/>
          </p:cNvSpPr>
          <p:nvPr>
            <p:ph type="dt" sz="half" idx="10"/>
          </p:nvPr>
        </p:nvSpPr>
        <p:spPr/>
        <p:txBody>
          <a:bodyPr/>
          <a:lstStyle/>
          <a:p>
            <a:fld id="{415EBF40-DA70-4520-A748-D6177DD5DD84}" type="datetime1">
              <a:rPr lang="en-US" smtClean="0"/>
              <a:t>5/2/2022</a:t>
            </a:fld>
            <a:endParaRPr lang="en-US"/>
          </a:p>
        </p:txBody>
      </p:sp>
      <p:sp>
        <p:nvSpPr>
          <p:cNvPr id="5" name="Footer Placeholder 4">
            <a:extLst>
              <a:ext uri="{FF2B5EF4-FFF2-40B4-BE49-F238E27FC236}">
                <a16:creationId xmlns:a16="http://schemas.microsoft.com/office/drawing/2014/main" id="{5FADE5D4-8A53-43ED-A784-242B65DA093E}"/>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93647732-8DE0-4206-9F27-97FC59FA4CBE}"/>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3517083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4ED04-3DF8-42B0-A02B-1C89B1CCF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64F40A-7B97-4911-958A-508078BC73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43606E-F54C-4ADF-850E-3C33EC853D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C9AE91-2F21-4460-A5D2-39545DF67BF6}"/>
              </a:ext>
            </a:extLst>
          </p:cNvPr>
          <p:cNvSpPr>
            <a:spLocks noGrp="1"/>
          </p:cNvSpPr>
          <p:nvPr>
            <p:ph type="dt" sz="half" idx="10"/>
          </p:nvPr>
        </p:nvSpPr>
        <p:spPr/>
        <p:txBody>
          <a:bodyPr/>
          <a:lstStyle/>
          <a:p>
            <a:fld id="{9148692E-0E45-43D8-A663-887FAFFB7E3D}" type="datetime1">
              <a:rPr lang="en-US" smtClean="0"/>
              <a:t>5/2/2022</a:t>
            </a:fld>
            <a:endParaRPr lang="en-US"/>
          </a:p>
        </p:txBody>
      </p:sp>
      <p:sp>
        <p:nvSpPr>
          <p:cNvPr id="6" name="Footer Placeholder 5">
            <a:extLst>
              <a:ext uri="{FF2B5EF4-FFF2-40B4-BE49-F238E27FC236}">
                <a16:creationId xmlns:a16="http://schemas.microsoft.com/office/drawing/2014/main" id="{CA0DDEE6-19E7-4781-9A3B-C12BE499E2D3}"/>
              </a:ext>
            </a:extLst>
          </p:cNvPr>
          <p:cNvSpPr>
            <a:spLocks noGrp="1"/>
          </p:cNvSpPr>
          <p:nvPr>
            <p:ph type="ftr" sz="quarter" idx="11"/>
          </p:nvPr>
        </p:nvSpPr>
        <p:spPr/>
        <p:txBody>
          <a:bodyPr/>
          <a:lstStyle/>
          <a:p>
            <a:r>
              <a:rPr lang="en-US"/>
              <a:t>INFN dRICH meeting</a:t>
            </a:r>
          </a:p>
        </p:txBody>
      </p:sp>
      <p:sp>
        <p:nvSpPr>
          <p:cNvPr id="7" name="Slide Number Placeholder 6">
            <a:extLst>
              <a:ext uri="{FF2B5EF4-FFF2-40B4-BE49-F238E27FC236}">
                <a16:creationId xmlns:a16="http://schemas.microsoft.com/office/drawing/2014/main" id="{1BE4ACB2-FEDB-49D5-9168-BDA8B3D41A96}"/>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1132907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FE9FF-8A2F-4C78-9F26-686AC50CEB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AE9B68-B47A-4DD1-9989-8B6F2329FD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11840C-64BF-4182-A7BA-EBAF8F24D2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67694E-D724-454E-8417-C587CB6972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2F45C8-F3D3-46D1-8187-819F4F7EB3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EDF2C1-64DE-43BB-B757-EA5B0C93517A}"/>
              </a:ext>
            </a:extLst>
          </p:cNvPr>
          <p:cNvSpPr>
            <a:spLocks noGrp="1"/>
          </p:cNvSpPr>
          <p:nvPr>
            <p:ph type="dt" sz="half" idx="10"/>
          </p:nvPr>
        </p:nvSpPr>
        <p:spPr/>
        <p:txBody>
          <a:bodyPr/>
          <a:lstStyle/>
          <a:p>
            <a:fld id="{203E6AA8-71D6-414F-A4BA-AA2B0510C891}" type="datetime1">
              <a:rPr lang="en-US" smtClean="0"/>
              <a:t>5/2/2022</a:t>
            </a:fld>
            <a:endParaRPr lang="en-US"/>
          </a:p>
        </p:txBody>
      </p:sp>
      <p:sp>
        <p:nvSpPr>
          <p:cNvPr id="8" name="Footer Placeholder 7">
            <a:extLst>
              <a:ext uri="{FF2B5EF4-FFF2-40B4-BE49-F238E27FC236}">
                <a16:creationId xmlns:a16="http://schemas.microsoft.com/office/drawing/2014/main" id="{D0D5BB4C-EB1A-459A-843E-A0B068EBC936}"/>
              </a:ext>
            </a:extLst>
          </p:cNvPr>
          <p:cNvSpPr>
            <a:spLocks noGrp="1"/>
          </p:cNvSpPr>
          <p:nvPr>
            <p:ph type="ftr" sz="quarter" idx="11"/>
          </p:nvPr>
        </p:nvSpPr>
        <p:spPr/>
        <p:txBody>
          <a:bodyPr/>
          <a:lstStyle/>
          <a:p>
            <a:r>
              <a:rPr lang="en-US"/>
              <a:t>INFN dRICH meeting</a:t>
            </a:r>
          </a:p>
        </p:txBody>
      </p:sp>
      <p:sp>
        <p:nvSpPr>
          <p:cNvPr id="9" name="Slide Number Placeholder 8">
            <a:extLst>
              <a:ext uri="{FF2B5EF4-FFF2-40B4-BE49-F238E27FC236}">
                <a16:creationId xmlns:a16="http://schemas.microsoft.com/office/drawing/2014/main" id="{88754AD6-1EF5-47B7-B063-F9DFB546490D}"/>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2211963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2BC1E-B0A9-4A55-AC3B-C9DED25B67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2D793C-7E85-4459-9AF7-F4BA479B6FD6}"/>
              </a:ext>
            </a:extLst>
          </p:cNvPr>
          <p:cNvSpPr>
            <a:spLocks noGrp="1"/>
          </p:cNvSpPr>
          <p:nvPr>
            <p:ph type="dt" sz="half" idx="10"/>
          </p:nvPr>
        </p:nvSpPr>
        <p:spPr/>
        <p:txBody>
          <a:bodyPr/>
          <a:lstStyle/>
          <a:p>
            <a:fld id="{F40DB121-4078-45F5-8CFD-46ABD5CCD2AE}" type="datetime1">
              <a:rPr lang="en-US" smtClean="0"/>
              <a:t>5/2/2022</a:t>
            </a:fld>
            <a:endParaRPr lang="en-US"/>
          </a:p>
        </p:txBody>
      </p:sp>
      <p:sp>
        <p:nvSpPr>
          <p:cNvPr id="4" name="Footer Placeholder 3">
            <a:extLst>
              <a:ext uri="{FF2B5EF4-FFF2-40B4-BE49-F238E27FC236}">
                <a16:creationId xmlns:a16="http://schemas.microsoft.com/office/drawing/2014/main" id="{69056EEF-4039-4576-9CBB-B48D17115FB2}"/>
              </a:ext>
            </a:extLst>
          </p:cNvPr>
          <p:cNvSpPr>
            <a:spLocks noGrp="1"/>
          </p:cNvSpPr>
          <p:nvPr>
            <p:ph type="ftr" sz="quarter" idx="11"/>
          </p:nvPr>
        </p:nvSpPr>
        <p:spPr/>
        <p:txBody>
          <a:bodyPr/>
          <a:lstStyle/>
          <a:p>
            <a:r>
              <a:rPr lang="en-US"/>
              <a:t>INFN dRICH meeting</a:t>
            </a:r>
          </a:p>
        </p:txBody>
      </p:sp>
      <p:sp>
        <p:nvSpPr>
          <p:cNvPr id="5" name="Slide Number Placeholder 4">
            <a:extLst>
              <a:ext uri="{FF2B5EF4-FFF2-40B4-BE49-F238E27FC236}">
                <a16:creationId xmlns:a16="http://schemas.microsoft.com/office/drawing/2014/main" id="{565757AA-517E-4C8E-AA34-56756D6394ED}"/>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2415071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501361-0287-4644-9625-ADFB6CD3C210}"/>
              </a:ext>
            </a:extLst>
          </p:cNvPr>
          <p:cNvSpPr>
            <a:spLocks noGrp="1"/>
          </p:cNvSpPr>
          <p:nvPr>
            <p:ph type="dt" sz="half" idx="10"/>
          </p:nvPr>
        </p:nvSpPr>
        <p:spPr/>
        <p:txBody>
          <a:bodyPr/>
          <a:lstStyle/>
          <a:p>
            <a:fld id="{E22236A5-EE30-49F8-96C0-C8C3025ECDB5}" type="datetime1">
              <a:rPr lang="en-US" smtClean="0"/>
              <a:t>5/2/2022</a:t>
            </a:fld>
            <a:endParaRPr lang="en-US"/>
          </a:p>
        </p:txBody>
      </p:sp>
      <p:sp>
        <p:nvSpPr>
          <p:cNvPr id="3" name="Footer Placeholder 2">
            <a:extLst>
              <a:ext uri="{FF2B5EF4-FFF2-40B4-BE49-F238E27FC236}">
                <a16:creationId xmlns:a16="http://schemas.microsoft.com/office/drawing/2014/main" id="{15153F5E-E542-4F26-8B73-04ABFCC550BA}"/>
              </a:ext>
            </a:extLst>
          </p:cNvPr>
          <p:cNvSpPr>
            <a:spLocks noGrp="1"/>
          </p:cNvSpPr>
          <p:nvPr>
            <p:ph type="ftr" sz="quarter" idx="11"/>
          </p:nvPr>
        </p:nvSpPr>
        <p:spPr/>
        <p:txBody>
          <a:bodyPr/>
          <a:lstStyle/>
          <a:p>
            <a:r>
              <a:rPr lang="en-US"/>
              <a:t>INFN dRICH meeting</a:t>
            </a:r>
          </a:p>
        </p:txBody>
      </p:sp>
      <p:sp>
        <p:nvSpPr>
          <p:cNvPr id="4" name="Slide Number Placeholder 3">
            <a:extLst>
              <a:ext uri="{FF2B5EF4-FFF2-40B4-BE49-F238E27FC236}">
                <a16:creationId xmlns:a16="http://schemas.microsoft.com/office/drawing/2014/main" id="{7C32BBA6-AE77-4570-981C-C1908CB46C46}"/>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3158297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6E7BE-DA4F-4276-AC69-AD6DD42D9A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7CCA5B-27A8-4917-B58C-AB64C730E2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8473D3-36E0-4806-BDB9-E30EA9CA9B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3F047A-14CC-4103-AE5B-09DACF81DDA4}"/>
              </a:ext>
            </a:extLst>
          </p:cNvPr>
          <p:cNvSpPr>
            <a:spLocks noGrp="1"/>
          </p:cNvSpPr>
          <p:nvPr>
            <p:ph type="dt" sz="half" idx="10"/>
          </p:nvPr>
        </p:nvSpPr>
        <p:spPr/>
        <p:txBody>
          <a:bodyPr/>
          <a:lstStyle/>
          <a:p>
            <a:fld id="{09913801-9454-4158-8DF6-76B72ACE9CF4}" type="datetime1">
              <a:rPr lang="en-US" smtClean="0"/>
              <a:t>5/2/2022</a:t>
            </a:fld>
            <a:endParaRPr lang="en-US"/>
          </a:p>
        </p:txBody>
      </p:sp>
      <p:sp>
        <p:nvSpPr>
          <p:cNvPr id="6" name="Footer Placeholder 5">
            <a:extLst>
              <a:ext uri="{FF2B5EF4-FFF2-40B4-BE49-F238E27FC236}">
                <a16:creationId xmlns:a16="http://schemas.microsoft.com/office/drawing/2014/main" id="{3A033438-A6A0-4558-A0C4-44DE0FF81546}"/>
              </a:ext>
            </a:extLst>
          </p:cNvPr>
          <p:cNvSpPr>
            <a:spLocks noGrp="1"/>
          </p:cNvSpPr>
          <p:nvPr>
            <p:ph type="ftr" sz="quarter" idx="11"/>
          </p:nvPr>
        </p:nvSpPr>
        <p:spPr/>
        <p:txBody>
          <a:bodyPr/>
          <a:lstStyle/>
          <a:p>
            <a:r>
              <a:rPr lang="en-US"/>
              <a:t>INFN dRICH meeting</a:t>
            </a:r>
          </a:p>
        </p:txBody>
      </p:sp>
      <p:sp>
        <p:nvSpPr>
          <p:cNvPr id="7" name="Slide Number Placeholder 6">
            <a:extLst>
              <a:ext uri="{FF2B5EF4-FFF2-40B4-BE49-F238E27FC236}">
                <a16:creationId xmlns:a16="http://schemas.microsoft.com/office/drawing/2014/main" id="{F3BB5D9E-841F-41C0-87E0-AA6BFDC80FE5}"/>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306207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1F4F1-260E-4DE8-83AF-8B3B65763B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BC952E-AD70-4421-891F-D5F6BDCC92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5C6981-E092-4A15-B63C-C238F9308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17B92A-C6A8-4CA8-8C43-0EF94985AB6D}"/>
              </a:ext>
            </a:extLst>
          </p:cNvPr>
          <p:cNvSpPr>
            <a:spLocks noGrp="1"/>
          </p:cNvSpPr>
          <p:nvPr>
            <p:ph type="dt" sz="half" idx="10"/>
          </p:nvPr>
        </p:nvSpPr>
        <p:spPr/>
        <p:txBody>
          <a:bodyPr/>
          <a:lstStyle/>
          <a:p>
            <a:fld id="{BF721E72-D886-4C5E-AEBD-67E6EBA2DF97}" type="datetime1">
              <a:rPr lang="en-US" smtClean="0"/>
              <a:t>5/2/2022</a:t>
            </a:fld>
            <a:endParaRPr lang="en-US"/>
          </a:p>
        </p:txBody>
      </p:sp>
      <p:sp>
        <p:nvSpPr>
          <p:cNvPr id="6" name="Footer Placeholder 5">
            <a:extLst>
              <a:ext uri="{FF2B5EF4-FFF2-40B4-BE49-F238E27FC236}">
                <a16:creationId xmlns:a16="http://schemas.microsoft.com/office/drawing/2014/main" id="{B4935DC4-D041-48FC-8AAC-72B379E0C438}"/>
              </a:ext>
            </a:extLst>
          </p:cNvPr>
          <p:cNvSpPr>
            <a:spLocks noGrp="1"/>
          </p:cNvSpPr>
          <p:nvPr>
            <p:ph type="ftr" sz="quarter" idx="11"/>
          </p:nvPr>
        </p:nvSpPr>
        <p:spPr/>
        <p:txBody>
          <a:bodyPr/>
          <a:lstStyle/>
          <a:p>
            <a:r>
              <a:rPr lang="en-US"/>
              <a:t>INFN dRICH meeting</a:t>
            </a:r>
          </a:p>
        </p:txBody>
      </p:sp>
      <p:sp>
        <p:nvSpPr>
          <p:cNvPr id="7" name="Slide Number Placeholder 6">
            <a:extLst>
              <a:ext uri="{FF2B5EF4-FFF2-40B4-BE49-F238E27FC236}">
                <a16:creationId xmlns:a16="http://schemas.microsoft.com/office/drawing/2014/main" id="{E6BBDD7E-D323-4E03-B2EB-0F201DF5B068}"/>
              </a:ext>
            </a:extLst>
          </p:cNvPr>
          <p:cNvSpPr>
            <a:spLocks noGrp="1"/>
          </p:cNvSpPr>
          <p:nvPr>
            <p:ph type="sldNum" sz="quarter" idx="12"/>
          </p:nvPr>
        </p:nvSpPr>
        <p:spPr/>
        <p:txBody>
          <a:bodyPr/>
          <a:lstStyle/>
          <a:p>
            <a:fld id="{F236DFA6-28A0-4F3B-87B9-586F175397FF}" type="slidenum">
              <a:rPr lang="en-US" smtClean="0"/>
              <a:t>‹#›</a:t>
            </a:fld>
            <a:endParaRPr lang="en-US"/>
          </a:p>
        </p:txBody>
      </p:sp>
    </p:spTree>
    <p:extLst>
      <p:ext uri="{BB962C8B-B14F-4D97-AF65-F5344CB8AC3E}">
        <p14:creationId xmlns:p14="http://schemas.microsoft.com/office/powerpoint/2010/main" val="204656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EB8A52-A2AE-4CDD-87AF-3120C73118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1B7D63-EB4A-4252-B931-0063290AE3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712257-08E1-4BFB-B6F4-56A9E3B46F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745BCC-7BD3-4CBD-872F-F0CB03980F45}" type="datetime1">
              <a:rPr lang="en-US" smtClean="0"/>
              <a:t>5/2/2022</a:t>
            </a:fld>
            <a:endParaRPr lang="en-US"/>
          </a:p>
        </p:txBody>
      </p:sp>
      <p:sp>
        <p:nvSpPr>
          <p:cNvPr id="5" name="Footer Placeholder 4">
            <a:extLst>
              <a:ext uri="{FF2B5EF4-FFF2-40B4-BE49-F238E27FC236}">
                <a16:creationId xmlns:a16="http://schemas.microsoft.com/office/drawing/2014/main" id="{F47AD123-86B6-400B-B405-EB3C17C7DD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INFN dRICH meeting</a:t>
            </a:r>
          </a:p>
        </p:txBody>
      </p:sp>
      <p:sp>
        <p:nvSpPr>
          <p:cNvPr id="6" name="Slide Number Placeholder 5">
            <a:extLst>
              <a:ext uri="{FF2B5EF4-FFF2-40B4-BE49-F238E27FC236}">
                <a16:creationId xmlns:a16="http://schemas.microsoft.com/office/drawing/2014/main" id="{259998CC-C871-467A-B687-DFD77627E0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6DFA6-28A0-4F3B-87B9-586F175397FF}" type="slidenum">
              <a:rPr lang="en-US" smtClean="0"/>
              <a:t>‹#›</a:t>
            </a:fld>
            <a:endParaRPr lang="en-US"/>
          </a:p>
        </p:txBody>
      </p:sp>
    </p:spTree>
    <p:extLst>
      <p:ext uri="{BB962C8B-B14F-4D97-AF65-F5344CB8AC3E}">
        <p14:creationId xmlns:p14="http://schemas.microsoft.com/office/powerpoint/2010/main" val="2100405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1EFEE-6733-483A-82F1-1AE0C8A7A501}"/>
              </a:ext>
            </a:extLst>
          </p:cNvPr>
          <p:cNvSpPr>
            <a:spLocks noGrp="1"/>
          </p:cNvSpPr>
          <p:nvPr>
            <p:ph type="ctrTitle"/>
          </p:nvPr>
        </p:nvSpPr>
        <p:spPr/>
        <p:txBody>
          <a:bodyPr/>
          <a:lstStyle/>
          <a:p>
            <a:r>
              <a:rPr lang="en-US" dirty="0"/>
              <a:t>Update on the dRICH activities</a:t>
            </a:r>
          </a:p>
        </p:txBody>
      </p:sp>
      <p:sp>
        <p:nvSpPr>
          <p:cNvPr id="3" name="Subtitle 2">
            <a:extLst>
              <a:ext uri="{FF2B5EF4-FFF2-40B4-BE49-F238E27FC236}">
                <a16:creationId xmlns:a16="http://schemas.microsoft.com/office/drawing/2014/main" id="{1EF82598-BA05-491A-A10F-3F58A9EFF61F}"/>
              </a:ext>
            </a:extLst>
          </p:cNvPr>
          <p:cNvSpPr>
            <a:spLocks noGrp="1"/>
          </p:cNvSpPr>
          <p:nvPr>
            <p:ph type="subTitle" idx="1"/>
          </p:nvPr>
        </p:nvSpPr>
        <p:spPr/>
        <p:txBody>
          <a:bodyPr/>
          <a:lstStyle/>
          <a:p>
            <a:r>
              <a:rPr lang="en-US" dirty="0"/>
              <a:t>Chandradoy Chatterjee</a:t>
            </a:r>
          </a:p>
        </p:txBody>
      </p:sp>
      <p:pic>
        <p:nvPicPr>
          <p:cNvPr id="5" name="Picture 4" descr="Logo, company name&#10;&#10;Description automatically generated">
            <a:extLst>
              <a:ext uri="{FF2B5EF4-FFF2-40B4-BE49-F238E27FC236}">
                <a16:creationId xmlns:a16="http://schemas.microsoft.com/office/drawing/2014/main" id="{877A5DF3-2CFC-4206-8681-B1E03FAEE6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4233221"/>
            <a:ext cx="4265951" cy="2367603"/>
          </a:xfrm>
          <a:prstGeom prst="rect">
            <a:avLst/>
          </a:prstGeom>
        </p:spPr>
      </p:pic>
    </p:spTree>
    <p:extLst>
      <p:ext uri="{BB962C8B-B14F-4D97-AF65-F5344CB8AC3E}">
        <p14:creationId xmlns:p14="http://schemas.microsoft.com/office/powerpoint/2010/main" val="111635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883D1-F11A-4B71-948E-09D01F64673B}"/>
              </a:ext>
            </a:extLst>
          </p:cNvPr>
          <p:cNvSpPr>
            <a:spLocks noGrp="1"/>
          </p:cNvSpPr>
          <p:nvPr>
            <p:ph type="title"/>
          </p:nvPr>
        </p:nvSpPr>
        <p:spPr/>
        <p:txBody>
          <a:bodyPr/>
          <a:lstStyle/>
          <a:p>
            <a:r>
              <a:rPr lang="en-US" dirty="0"/>
              <a:t>Pattern Recognition meeting and its Follow-ups</a:t>
            </a:r>
          </a:p>
        </p:txBody>
      </p:sp>
      <p:sp>
        <p:nvSpPr>
          <p:cNvPr id="3" name="TextBox 2">
            <a:extLst>
              <a:ext uri="{FF2B5EF4-FFF2-40B4-BE49-F238E27FC236}">
                <a16:creationId xmlns:a16="http://schemas.microsoft.com/office/drawing/2014/main" id="{EB2DDDB9-D30E-4F09-93BA-F1852C21739B}"/>
              </a:ext>
            </a:extLst>
          </p:cNvPr>
          <p:cNvSpPr txBox="1"/>
          <p:nvPr/>
        </p:nvSpPr>
        <p:spPr>
          <a:xfrm>
            <a:off x="1196788" y="1990165"/>
            <a:ext cx="10394577" cy="3970318"/>
          </a:xfrm>
          <a:prstGeom prst="rect">
            <a:avLst/>
          </a:prstGeom>
          <a:noFill/>
        </p:spPr>
        <p:txBody>
          <a:bodyPr wrap="square" rtlCol="0">
            <a:spAutoFit/>
          </a:bodyPr>
          <a:lstStyle/>
          <a:p>
            <a:r>
              <a:rPr lang="en-US" dirty="0"/>
              <a:t>RICH Pattern Recognition Challenges (6 April 2022) and its follow-up meeting:</a:t>
            </a:r>
          </a:p>
          <a:p>
            <a:r>
              <a:rPr lang="en-US" dirty="0"/>
              <a:t>        We had presentations from:</a:t>
            </a:r>
          </a:p>
          <a:p>
            <a:r>
              <a:rPr lang="en-US" dirty="0"/>
              <a:t>	a) ALICE</a:t>
            </a:r>
          </a:p>
          <a:p>
            <a:r>
              <a:rPr lang="en-US" dirty="0"/>
              <a:t>	b) CLASS12</a:t>
            </a:r>
          </a:p>
          <a:p>
            <a:r>
              <a:rPr lang="en-US" dirty="0"/>
              <a:t>	c) COMPASS</a:t>
            </a:r>
          </a:p>
          <a:p>
            <a:r>
              <a:rPr lang="en-US" dirty="0"/>
              <a:t>	d) Hall-A </a:t>
            </a:r>
            <a:r>
              <a:rPr lang="en-US" dirty="0" err="1"/>
              <a:t>Jlab</a:t>
            </a:r>
            <a:endParaRPr lang="en-US" dirty="0"/>
          </a:p>
          <a:p>
            <a:r>
              <a:rPr lang="en-US" dirty="0"/>
              <a:t>	e) Hermes</a:t>
            </a:r>
          </a:p>
          <a:p>
            <a:r>
              <a:rPr lang="en-US" dirty="0"/>
              <a:t>	f) </a:t>
            </a:r>
            <a:r>
              <a:rPr lang="en-US" dirty="0" err="1"/>
              <a:t>LHCb</a:t>
            </a:r>
            <a:endParaRPr lang="en-US" dirty="0"/>
          </a:p>
          <a:p>
            <a:r>
              <a:rPr lang="en-US" dirty="0"/>
              <a:t>And PID challenges in EIC</a:t>
            </a:r>
          </a:p>
          <a:p>
            <a:r>
              <a:rPr lang="en-US" dirty="0"/>
              <a:t>        The outcome is (in my understanding to develop) at least in the first place to develop a pattern recognition and PID based on chi2 test (in parallel to keep option open for more sophisticated methods).</a:t>
            </a:r>
          </a:p>
          <a:p>
            <a:r>
              <a:rPr lang="en-US" dirty="0"/>
              <a:t>         To deal this we need a common path where we can corroborate progress in ECCE and ATHENA frameworks rather easily. </a:t>
            </a:r>
            <a:br>
              <a:rPr lang="en-US" dirty="0"/>
            </a:br>
            <a:r>
              <a:rPr lang="en-US" dirty="0"/>
              <a:t>         We have started our activities in this direction. </a:t>
            </a:r>
          </a:p>
        </p:txBody>
      </p:sp>
      <p:sp>
        <p:nvSpPr>
          <p:cNvPr id="4" name="Date Placeholder 3">
            <a:extLst>
              <a:ext uri="{FF2B5EF4-FFF2-40B4-BE49-F238E27FC236}">
                <a16:creationId xmlns:a16="http://schemas.microsoft.com/office/drawing/2014/main" id="{7314D9BE-4B3A-4C46-82EC-9FA076D3B987}"/>
              </a:ext>
            </a:extLst>
          </p:cNvPr>
          <p:cNvSpPr>
            <a:spLocks noGrp="1"/>
          </p:cNvSpPr>
          <p:nvPr>
            <p:ph type="dt" sz="half" idx="10"/>
          </p:nvPr>
        </p:nvSpPr>
        <p:spPr/>
        <p:txBody>
          <a:bodyPr/>
          <a:lstStyle/>
          <a:p>
            <a:fld id="{17216353-D198-4915-9990-4C5B4B55EBE1}" type="datetime1">
              <a:rPr lang="en-US" smtClean="0"/>
              <a:t>5/2/2022</a:t>
            </a:fld>
            <a:endParaRPr lang="en-US"/>
          </a:p>
        </p:txBody>
      </p:sp>
      <p:sp>
        <p:nvSpPr>
          <p:cNvPr id="5" name="Footer Placeholder 4">
            <a:extLst>
              <a:ext uri="{FF2B5EF4-FFF2-40B4-BE49-F238E27FC236}">
                <a16:creationId xmlns:a16="http://schemas.microsoft.com/office/drawing/2014/main" id="{A87F6A5F-F61C-4422-B0C7-16307483F094}"/>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BDB3F3CE-7D96-4D3C-91BF-0257F51D4C78}"/>
              </a:ext>
            </a:extLst>
          </p:cNvPr>
          <p:cNvSpPr>
            <a:spLocks noGrp="1"/>
          </p:cNvSpPr>
          <p:nvPr>
            <p:ph type="sldNum" sz="quarter" idx="12"/>
          </p:nvPr>
        </p:nvSpPr>
        <p:spPr/>
        <p:txBody>
          <a:bodyPr/>
          <a:lstStyle/>
          <a:p>
            <a:fld id="{F236DFA6-28A0-4F3B-87B9-586F175397FF}" type="slidenum">
              <a:rPr lang="en-US" smtClean="0"/>
              <a:t>2</a:t>
            </a:fld>
            <a:endParaRPr lang="en-US"/>
          </a:p>
        </p:txBody>
      </p:sp>
    </p:spTree>
    <p:extLst>
      <p:ext uri="{BB962C8B-B14F-4D97-AF65-F5344CB8AC3E}">
        <p14:creationId xmlns:p14="http://schemas.microsoft.com/office/powerpoint/2010/main" val="3832845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78F5-5ED8-4DC3-81B8-9035E02E9640}"/>
              </a:ext>
            </a:extLst>
          </p:cNvPr>
          <p:cNvSpPr>
            <a:spLocks noGrp="1"/>
          </p:cNvSpPr>
          <p:nvPr>
            <p:ph type="title"/>
          </p:nvPr>
        </p:nvSpPr>
        <p:spPr/>
        <p:txBody>
          <a:bodyPr/>
          <a:lstStyle/>
          <a:p>
            <a:r>
              <a:rPr lang="en-US" dirty="0"/>
              <a:t>Software side situation and plan</a:t>
            </a:r>
          </a:p>
        </p:txBody>
      </p:sp>
      <p:sp>
        <p:nvSpPr>
          <p:cNvPr id="3" name="TextBox 2">
            <a:extLst>
              <a:ext uri="{FF2B5EF4-FFF2-40B4-BE49-F238E27FC236}">
                <a16:creationId xmlns:a16="http://schemas.microsoft.com/office/drawing/2014/main" id="{E9A40D32-1592-4A67-AA5E-5445FE17F624}"/>
              </a:ext>
            </a:extLst>
          </p:cNvPr>
          <p:cNvSpPr txBox="1"/>
          <p:nvPr/>
        </p:nvSpPr>
        <p:spPr>
          <a:xfrm>
            <a:off x="309282" y="1690688"/>
            <a:ext cx="10892118" cy="3970318"/>
          </a:xfrm>
          <a:prstGeom prst="rect">
            <a:avLst/>
          </a:prstGeom>
          <a:noFill/>
        </p:spPr>
        <p:txBody>
          <a:bodyPr wrap="square" rtlCol="0">
            <a:spAutoFit/>
          </a:bodyPr>
          <a:lstStyle/>
          <a:p>
            <a:pPr marL="342900" indent="-342900">
              <a:buAutoNum type="arabicPeriod"/>
            </a:pPr>
            <a:r>
              <a:rPr lang="en-US" sz="2800" dirty="0"/>
              <a:t>On the ATHENA framework the issues to fix the Juggler is ongoing. In order to be ready for the tutorial and to start the simulation. </a:t>
            </a:r>
          </a:p>
          <a:p>
            <a:pPr marL="342900" indent="-342900">
              <a:buAutoNum type="arabicPeriod"/>
            </a:pPr>
            <a:r>
              <a:rPr lang="en-US" sz="2800" dirty="0"/>
              <a:t>In the first place we will try to recapitulate all the benchmark plots and then switch to multiparticle events to retrieve the benchmark plots. </a:t>
            </a:r>
          </a:p>
          <a:p>
            <a:pPr marL="342900" indent="-342900">
              <a:buAutoNum type="arabicPeriod"/>
            </a:pPr>
            <a:r>
              <a:rPr lang="en-US" sz="2800" dirty="0"/>
              <a:t>Then we will move towards the PR studies.</a:t>
            </a:r>
          </a:p>
          <a:p>
            <a:pPr marL="342900" indent="-342900">
              <a:buAutoNum type="arabicPeriod"/>
            </a:pPr>
            <a:r>
              <a:rPr lang="en-US" sz="2800" dirty="0"/>
              <a:t>All work will be done with exchange of ideas and meetings with ECCE colleagues (</a:t>
            </a:r>
            <a:r>
              <a:rPr lang="en-US" sz="2800" dirty="0" err="1"/>
              <a:t>Jin</a:t>
            </a:r>
            <a:r>
              <a:rPr lang="en-US" sz="2800" dirty="0"/>
              <a:t> and Sebastian?) and asking Alexander for help and supervision. </a:t>
            </a:r>
          </a:p>
          <a:p>
            <a:pPr marL="342900" indent="-342900">
              <a:buAutoNum type="arabicPeriod"/>
            </a:pPr>
            <a:endParaRPr lang="en-US" sz="2800" dirty="0"/>
          </a:p>
        </p:txBody>
      </p:sp>
      <p:sp>
        <p:nvSpPr>
          <p:cNvPr id="4" name="Date Placeholder 3">
            <a:extLst>
              <a:ext uri="{FF2B5EF4-FFF2-40B4-BE49-F238E27FC236}">
                <a16:creationId xmlns:a16="http://schemas.microsoft.com/office/drawing/2014/main" id="{0A3EDD18-5AB4-4690-8921-DC8CCAEBC0F3}"/>
              </a:ext>
            </a:extLst>
          </p:cNvPr>
          <p:cNvSpPr>
            <a:spLocks noGrp="1"/>
          </p:cNvSpPr>
          <p:nvPr>
            <p:ph type="dt" sz="half" idx="10"/>
          </p:nvPr>
        </p:nvSpPr>
        <p:spPr/>
        <p:txBody>
          <a:bodyPr/>
          <a:lstStyle/>
          <a:p>
            <a:fld id="{F61B6542-BB80-4E5B-B0E9-6F749332CCC0}" type="datetime1">
              <a:rPr lang="en-US" smtClean="0"/>
              <a:t>5/2/2022</a:t>
            </a:fld>
            <a:endParaRPr lang="en-US"/>
          </a:p>
        </p:txBody>
      </p:sp>
      <p:sp>
        <p:nvSpPr>
          <p:cNvPr id="5" name="Footer Placeholder 4">
            <a:extLst>
              <a:ext uri="{FF2B5EF4-FFF2-40B4-BE49-F238E27FC236}">
                <a16:creationId xmlns:a16="http://schemas.microsoft.com/office/drawing/2014/main" id="{A2C06808-80DD-416C-8AC5-D29A0AB25057}"/>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9F4DE340-DE00-4426-9375-01C44633A85F}"/>
              </a:ext>
            </a:extLst>
          </p:cNvPr>
          <p:cNvSpPr>
            <a:spLocks noGrp="1"/>
          </p:cNvSpPr>
          <p:nvPr>
            <p:ph type="sldNum" sz="quarter" idx="12"/>
          </p:nvPr>
        </p:nvSpPr>
        <p:spPr/>
        <p:txBody>
          <a:bodyPr/>
          <a:lstStyle/>
          <a:p>
            <a:fld id="{F236DFA6-28A0-4F3B-87B9-586F175397FF}" type="slidenum">
              <a:rPr lang="en-US" smtClean="0"/>
              <a:t>3</a:t>
            </a:fld>
            <a:endParaRPr lang="en-US"/>
          </a:p>
        </p:txBody>
      </p:sp>
    </p:spTree>
    <p:extLst>
      <p:ext uri="{BB962C8B-B14F-4D97-AF65-F5344CB8AC3E}">
        <p14:creationId xmlns:p14="http://schemas.microsoft.com/office/powerpoint/2010/main" val="2023668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53868-C00C-4843-A364-70E33978C5C4}"/>
              </a:ext>
            </a:extLst>
          </p:cNvPr>
          <p:cNvSpPr>
            <a:spLocks noGrp="1"/>
          </p:cNvSpPr>
          <p:nvPr>
            <p:ph type="title"/>
          </p:nvPr>
        </p:nvSpPr>
        <p:spPr/>
        <p:txBody>
          <a:bodyPr/>
          <a:lstStyle/>
          <a:p>
            <a:r>
              <a:rPr lang="en-US" dirty="0"/>
              <a:t>Kick-off Meeting on SW for dRICH</a:t>
            </a:r>
          </a:p>
        </p:txBody>
      </p:sp>
      <p:sp>
        <p:nvSpPr>
          <p:cNvPr id="3" name="TextBox 2">
            <a:extLst>
              <a:ext uri="{FF2B5EF4-FFF2-40B4-BE49-F238E27FC236}">
                <a16:creationId xmlns:a16="http://schemas.microsoft.com/office/drawing/2014/main" id="{BB445FD9-2703-4299-8D0C-0CB88BE40320}"/>
              </a:ext>
            </a:extLst>
          </p:cNvPr>
          <p:cNvSpPr txBox="1"/>
          <p:nvPr/>
        </p:nvSpPr>
        <p:spPr>
          <a:xfrm>
            <a:off x="1033182" y="1437815"/>
            <a:ext cx="10125636" cy="5078313"/>
          </a:xfrm>
          <a:prstGeom prst="rect">
            <a:avLst/>
          </a:prstGeom>
          <a:noFill/>
        </p:spPr>
        <p:txBody>
          <a:bodyPr wrap="square" rtlCol="0">
            <a:spAutoFit/>
          </a:bodyPr>
          <a:lstStyle/>
          <a:p>
            <a:pPr marL="285750" indent="-285750">
              <a:buFont typeface="Arial" panose="020B0604020202020204" pitchFamily="34" charset="0"/>
              <a:buChar char="•"/>
            </a:pPr>
            <a:r>
              <a:rPr lang="en-US" dirty="0"/>
              <a:t>We are organizing a </a:t>
            </a:r>
            <a:r>
              <a:rPr lang="en-US" b="1" dirty="0"/>
              <a:t>kick-off</a:t>
            </a:r>
            <a:r>
              <a:rPr lang="en-US" dirty="0"/>
              <a:t> meeting with our ECCE colleagues and Software experts from both ATHENA and ECCE.  We will discuss about the geometry and available features from ATHENA and ECCE side. </a:t>
            </a:r>
          </a:p>
          <a:p>
            <a:pPr marL="285750" indent="-285750">
              <a:buFont typeface="Arial" panose="020B0604020202020204" pitchFamily="34" charset="0"/>
              <a:buChar char="•"/>
            </a:pPr>
            <a:r>
              <a:rPr lang="en-US" dirty="0"/>
              <a:t>There will be an open discussions where we will try to understand the direction where we must move so that we can work together independently but consistently. </a:t>
            </a:r>
          </a:p>
          <a:p>
            <a:pPr marL="285750" indent="-285750">
              <a:buFont typeface="Arial" panose="020B0604020202020204" pitchFamily="34" charset="0"/>
              <a:buChar char="•"/>
            </a:pPr>
            <a:r>
              <a:rPr lang="en-US" dirty="0"/>
              <a:t>The meeting will not foresee the assessment on the pros-cons of the either software frameworks but to understand from ECCE colleagues how did they can use ATHENA geometry in Fun4All and how advanced their studies are and how can we </a:t>
            </a:r>
            <a:r>
              <a:rPr lang="en-US" b="1" dirty="0"/>
              <a:t>bridge easily </a:t>
            </a:r>
            <a:r>
              <a:rPr lang="en-US" dirty="0"/>
              <a:t>our work from </a:t>
            </a:r>
            <a:r>
              <a:rPr lang="en-US" b="1" dirty="0"/>
              <a:t>one platform to the other without porting</a:t>
            </a:r>
            <a:r>
              <a:rPr lang="en-US" dirty="0"/>
              <a:t> the entire software. </a:t>
            </a:r>
            <a:br>
              <a:rPr lang="en-US" dirty="0"/>
            </a:br>
            <a:r>
              <a:rPr lang="en-US" dirty="0"/>
              <a:t>      According to Chris D. for instance the geometry can be translated and has been translated. But we will understand the technicalities. </a:t>
            </a:r>
          </a:p>
          <a:p>
            <a:pPr marL="285750" indent="-285750">
              <a:buFont typeface="Arial" panose="020B0604020202020204" pitchFamily="34" charset="0"/>
              <a:buChar char="•"/>
            </a:pPr>
            <a:r>
              <a:rPr lang="en-US" dirty="0"/>
              <a:t>To discuss about organizing a set of tutorials of the existing software frameworks and to keep developers aware of the both working software frames. </a:t>
            </a:r>
          </a:p>
          <a:p>
            <a:pPr marL="285750" indent="-285750">
              <a:buFont typeface="Arial" panose="020B0604020202020204" pitchFamily="34" charset="0"/>
              <a:buChar char="•"/>
            </a:pPr>
            <a:r>
              <a:rPr lang="en-US" b="1" dirty="0"/>
              <a:t>Main Goal: </a:t>
            </a:r>
            <a:r>
              <a:rPr lang="en-US" dirty="0"/>
              <a:t>To prepare a concrete working path, in order not to develop the reconstruction algorithm that later becomes incompatible to the finally adopted framework. </a:t>
            </a:r>
          </a:p>
          <a:p>
            <a:br>
              <a:rPr lang="en-US" dirty="0"/>
            </a:br>
            <a:r>
              <a:rPr lang="en-US" dirty="0"/>
              <a:t>Link:</a:t>
            </a:r>
            <a:br>
              <a:rPr lang="en-US" dirty="0"/>
            </a:br>
            <a:r>
              <a:rPr lang="en-US" i="1" u="sng" dirty="0">
                <a:solidFill>
                  <a:schemeClr val="accent1">
                    <a:lumMod val="75000"/>
                  </a:schemeClr>
                </a:solidFill>
              </a:rPr>
              <a:t>https://indico.bnl.gov/event/15567/</a:t>
            </a:r>
          </a:p>
          <a:p>
            <a:pPr marL="285750" indent="-285750">
              <a:buFont typeface="Arial" panose="020B0604020202020204" pitchFamily="34" charset="0"/>
              <a:buChar char="•"/>
            </a:pPr>
            <a:r>
              <a:rPr lang="en-US" b="1" dirty="0"/>
              <a:t>May 4</a:t>
            </a:r>
            <a:r>
              <a:rPr lang="en-US" b="1" baseline="30000" dirty="0"/>
              <a:t>th</a:t>
            </a:r>
            <a:r>
              <a:rPr lang="en-US" b="1" dirty="0"/>
              <a:t> 18:00-20:00 CEST</a:t>
            </a:r>
          </a:p>
        </p:txBody>
      </p:sp>
      <p:sp>
        <p:nvSpPr>
          <p:cNvPr id="4" name="Date Placeholder 3">
            <a:extLst>
              <a:ext uri="{FF2B5EF4-FFF2-40B4-BE49-F238E27FC236}">
                <a16:creationId xmlns:a16="http://schemas.microsoft.com/office/drawing/2014/main" id="{9F63DF21-7CC8-4754-AF77-52D7C55ADC9B}"/>
              </a:ext>
            </a:extLst>
          </p:cNvPr>
          <p:cNvSpPr>
            <a:spLocks noGrp="1"/>
          </p:cNvSpPr>
          <p:nvPr>
            <p:ph type="dt" sz="half" idx="10"/>
          </p:nvPr>
        </p:nvSpPr>
        <p:spPr/>
        <p:txBody>
          <a:bodyPr/>
          <a:lstStyle/>
          <a:p>
            <a:fld id="{C838C912-2361-4AE1-AAF0-20EB4304FA6F}" type="datetime1">
              <a:rPr lang="en-US" smtClean="0"/>
              <a:t>5/2/2022</a:t>
            </a:fld>
            <a:endParaRPr lang="en-US"/>
          </a:p>
        </p:txBody>
      </p:sp>
      <p:sp>
        <p:nvSpPr>
          <p:cNvPr id="5" name="Footer Placeholder 4">
            <a:extLst>
              <a:ext uri="{FF2B5EF4-FFF2-40B4-BE49-F238E27FC236}">
                <a16:creationId xmlns:a16="http://schemas.microsoft.com/office/drawing/2014/main" id="{F3D15586-5E8B-4315-9518-5F874E04FB88}"/>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E1634BF7-8B31-4267-B69B-25E23EF7E761}"/>
              </a:ext>
            </a:extLst>
          </p:cNvPr>
          <p:cNvSpPr>
            <a:spLocks noGrp="1"/>
          </p:cNvSpPr>
          <p:nvPr>
            <p:ph type="sldNum" sz="quarter" idx="12"/>
          </p:nvPr>
        </p:nvSpPr>
        <p:spPr/>
        <p:txBody>
          <a:bodyPr/>
          <a:lstStyle/>
          <a:p>
            <a:fld id="{F236DFA6-28A0-4F3B-87B9-586F175397FF}" type="slidenum">
              <a:rPr lang="en-US" smtClean="0"/>
              <a:t>4</a:t>
            </a:fld>
            <a:endParaRPr lang="en-US"/>
          </a:p>
        </p:txBody>
      </p:sp>
    </p:spTree>
    <p:extLst>
      <p:ext uri="{BB962C8B-B14F-4D97-AF65-F5344CB8AC3E}">
        <p14:creationId xmlns:p14="http://schemas.microsoft.com/office/powerpoint/2010/main" val="300109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87B1D-B7BA-4AE4-B596-60776EA1556C}"/>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21797C8F-1FDB-44FD-B780-38E00818FE53}"/>
              </a:ext>
            </a:extLst>
          </p:cNvPr>
          <p:cNvPicPr>
            <a:picLocks noChangeAspect="1"/>
          </p:cNvPicPr>
          <p:nvPr/>
        </p:nvPicPr>
        <p:blipFill>
          <a:blip r:embed="rId2"/>
          <a:stretch>
            <a:fillRect/>
          </a:stretch>
        </p:blipFill>
        <p:spPr>
          <a:xfrm>
            <a:off x="1185862" y="185737"/>
            <a:ext cx="9820275" cy="6486525"/>
          </a:xfrm>
          <a:prstGeom prst="rect">
            <a:avLst/>
          </a:prstGeom>
        </p:spPr>
      </p:pic>
      <p:sp>
        <p:nvSpPr>
          <p:cNvPr id="3" name="Date Placeholder 2">
            <a:extLst>
              <a:ext uri="{FF2B5EF4-FFF2-40B4-BE49-F238E27FC236}">
                <a16:creationId xmlns:a16="http://schemas.microsoft.com/office/drawing/2014/main" id="{A0FAEDE7-14FC-4FA4-BC2A-8D5999EF0A49}"/>
              </a:ext>
            </a:extLst>
          </p:cNvPr>
          <p:cNvSpPr>
            <a:spLocks noGrp="1"/>
          </p:cNvSpPr>
          <p:nvPr>
            <p:ph type="dt" sz="half" idx="10"/>
          </p:nvPr>
        </p:nvSpPr>
        <p:spPr/>
        <p:txBody>
          <a:bodyPr/>
          <a:lstStyle/>
          <a:p>
            <a:fld id="{E222183E-1150-40BC-9F6A-5F4649E9A455}" type="datetime1">
              <a:rPr lang="en-US" smtClean="0"/>
              <a:t>5/2/2022</a:t>
            </a:fld>
            <a:endParaRPr lang="en-US"/>
          </a:p>
        </p:txBody>
      </p:sp>
      <p:sp>
        <p:nvSpPr>
          <p:cNvPr id="5" name="Footer Placeholder 4">
            <a:extLst>
              <a:ext uri="{FF2B5EF4-FFF2-40B4-BE49-F238E27FC236}">
                <a16:creationId xmlns:a16="http://schemas.microsoft.com/office/drawing/2014/main" id="{09A86236-3AA2-47C7-A359-E84E77C98219}"/>
              </a:ext>
            </a:extLst>
          </p:cNvPr>
          <p:cNvSpPr>
            <a:spLocks noGrp="1"/>
          </p:cNvSpPr>
          <p:nvPr>
            <p:ph type="ftr" sz="quarter" idx="11"/>
          </p:nvPr>
        </p:nvSpPr>
        <p:spPr/>
        <p:txBody>
          <a:bodyPr/>
          <a:lstStyle/>
          <a:p>
            <a:r>
              <a:rPr lang="en-US"/>
              <a:t>INFN dRICH meeting</a:t>
            </a:r>
          </a:p>
        </p:txBody>
      </p:sp>
      <p:sp>
        <p:nvSpPr>
          <p:cNvPr id="6" name="Slide Number Placeholder 5">
            <a:extLst>
              <a:ext uri="{FF2B5EF4-FFF2-40B4-BE49-F238E27FC236}">
                <a16:creationId xmlns:a16="http://schemas.microsoft.com/office/drawing/2014/main" id="{0B6438B3-6B8D-4708-9815-52E26D1D0286}"/>
              </a:ext>
            </a:extLst>
          </p:cNvPr>
          <p:cNvSpPr>
            <a:spLocks noGrp="1"/>
          </p:cNvSpPr>
          <p:nvPr>
            <p:ph type="sldNum" sz="quarter" idx="12"/>
          </p:nvPr>
        </p:nvSpPr>
        <p:spPr/>
        <p:txBody>
          <a:bodyPr/>
          <a:lstStyle/>
          <a:p>
            <a:fld id="{F236DFA6-28A0-4F3B-87B9-586F175397FF}" type="slidenum">
              <a:rPr lang="en-US" smtClean="0"/>
              <a:t>5</a:t>
            </a:fld>
            <a:endParaRPr lang="en-US"/>
          </a:p>
        </p:txBody>
      </p:sp>
    </p:spTree>
    <p:extLst>
      <p:ext uri="{BB962C8B-B14F-4D97-AF65-F5344CB8AC3E}">
        <p14:creationId xmlns:p14="http://schemas.microsoft.com/office/powerpoint/2010/main" val="2795015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3D4BD-4D43-42CB-BA2D-F45C385408B1}"/>
              </a:ext>
            </a:extLst>
          </p:cNvPr>
          <p:cNvSpPr>
            <a:spLocks noGrp="1"/>
          </p:cNvSpPr>
          <p:nvPr>
            <p:ph type="title"/>
          </p:nvPr>
        </p:nvSpPr>
        <p:spPr/>
        <p:txBody>
          <a:bodyPr/>
          <a:lstStyle/>
          <a:p>
            <a:r>
              <a:rPr lang="en-US" dirty="0"/>
              <a:t>Tentative work plan</a:t>
            </a:r>
          </a:p>
        </p:txBody>
      </p:sp>
      <p:sp>
        <p:nvSpPr>
          <p:cNvPr id="3" name="TextBox 2">
            <a:extLst>
              <a:ext uri="{FF2B5EF4-FFF2-40B4-BE49-F238E27FC236}">
                <a16:creationId xmlns:a16="http://schemas.microsoft.com/office/drawing/2014/main" id="{65A25956-5247-4705-8E4E-D894EF830868}"/>
              </a:ext>
            </a:extLst>
          </p:cNvPr>
          <p:cNvSpPr txBox="1"/>
          <p:nvPr/>
        </p:nvSpPr>
        <p:spPr>
          <a:xfrm>
            <a:off x="1761565" y="1690688"/>
            <a:ext cx="9592235" cy="3416320"/>
          </a:xfrm>
          <a:prstGeom prst="rect">
            <a:avLst/>
          </a:prstGeom>
          <a:noFill/>
        </p:spPr>
        <p:txBody>
          <a:bodyPr wrap="square" rtlCol="0">
            <a:spAutoFit/>
          </a:bodyPr>
          <a:lstStyle/>
          <a:p>
            <a:pPr marL="342900" indent="-342900">
              <a:buAutoNum type="arabicPeriod"/>
            </a:pPr>
            <a:r>
              <a:rPr lang="en-US" b="1" dirty="0"/>
              <a:t>To set up a tutorial program if agreed upon (most likely yes!) on a suitable date and with help of Chris to make sure the benchmark plots (proposal) ones are reproduced. This means we have a software working after the last changes made in ATHENA framework and no essential updates were made after DPAP. To make our software up to date and fix one version as a back-up.</a:t>
            </a:r>
            <a:br>
              <a:rPr lang="en-US" b="1" dirty="0"/>
            </a:br>
            <a:r>
              <a:rPr lang="en-US" b="1" dirty="0"/>
              <a:t>                     (Tentatively: End of May) </a:t>
            </a:r>
          </a:p>
          <a:p>
            <a:pPr marL="342900" indent="-342900">
              <a:buAutoNum type="arabicPeriod"/>
            </a:pPr>
            <a:r>
              <a:rPr lang="en-US" b="1" dirty="0"/>
              <a:t>To start debugging and make sure the software can handle the multiparticle events and can perform similar studies. </a:t>
            </a:r>
            <a:br>
              <a:rPr lang="en-US" b="1" dirty="0"/>
            </a:br>
            <a:r>
              <a:rPr lang="en-US" b="1" dirty="0"/>
              <a:t>                      (Tentatively: End of June)</a:t>
            </a:r>
          </a:p>
          <a:p>
            <a:pPr marL="342900" indent="-342900">
              <a:buAutoNum type="arabicPeriod"/>
            </a:pPr>
            <a:r>
              <a:rPr lang="en-US" b="1" dirty="0"/>
              <a:t>To have a clear idea on the pattern recognition and PID methodology and to start really working on it.  (Tentatively starting from end of June!)</a:t>
            </a:r>
          </a:p>
          <a:p>
            <a:pPr marL="342900" indent="-342900">
              <a:buAutoNum type="arabicPeriod"/>
            </a:pPr>
            <a:endParaRPr lang="en-US" b="1" dirty="0"/>
          </a:p>
          <a:p>
            <a:endParaRPr lang="en-US" b="1" dirty="0"/>
          </a:p>
        </p:txBody>
      </p:sp>
      <p:sp>
        <p:nvSpPr>
          <p:cNvPr id="4" name="TextBox 3">
            <a:extLst>
              <a:ext uri="{FF2B5EF4-FFF2-40B4-BE49-F238E27FC236}">
                <a16:creationId xmlns:a16="http://schemas.microsoft.com/office/drawing/2014/main" id="{88CDF293-FA91-4000-859F-D71A296CF465}"/>
              </a:ext>
            </a:extLst>
          </p:cNvPr>
          <p:cNvSpPr txBox="1"/>
          <p:nvPr/>
        </p:nvSpPr>
        <p:spPr>
          <a:xfrm>
            <a:off x="838200" y="5107008"/>
            <a:ext cx="10336306" cy="923330"/>
          </a:xfrm>
          <a:prstGeom prst="rect">
            <a:avLst/>
          </a:prstGeom>
          <a:noFill/>
        </p:spPr>
        <p:txBody>
          <a:bodyPr wrap="square" rtlCol="0">
            <a:spAutoFit/>
          </a:bodyPr>
          <a:lstStyle/>
          <a:p>
            <a:r>
              <a:rPr lang="en-US" dirty="0"/>
              <a:t>Don’t take the dates too seriously now! </a:t>
            </a:r>
            <a:br>
              <a:rPr lang="en-US" dirty="0"/>
            </a:br>
            <a:r>
              <a:rPr lang="en-US" dirty="0"/>
              <a:t>         A lot dependence on the next days. But we hope some positive outcome will happen on May </a:t>
            </a:r>
            <a:r>
              <a:rPr lang="en-US"/>
              <a:t>4</a:t>
            </a:r>
            <a:r>
              <a:rPr lang="en-US" baseline="30000"/>
              <a:t>th</a:t>
            </a:r>
            <a:r>
              <a:rPr lang="en-US"/>
              <a:t> meeting. </a:t>
            </a:r>
            <a:endParaRPr lang="en-US" dirty="0"/>
          </a:p>
        </p:txBody>
      </p:sp>
      <p:sp>
        <p:nvSpPr>
          <p:cNvPr id="5" name="Date Placeholder 4">
            <a:extLst>
              <a:ext uri="{FF2B5EF4-FFF2-40B4-BE49-F238E27FC236}">
                <a16:creationId xmlns:a16="http://schemas.microsoft.com/office/drawing/2014/main" id="{F771A6D9-C001-4F91-9830-0EC4786469AD}"/>
              </a:ext>
            </a:extLst>
          </p:cNvPr>
          <p:cNvSpPr>
            <a:spLocks noGrp="1"/>
          </p:cNvSpPr>
          <p:nvPr>
            <p:ph type="dt" sz="half" idx="10"/>
          </p:nvPr>
        </p:nvSpPr>
        <p:spPr/>
        <p:txBody>
          <a:bodyPr/>
          <a:lstStyle/>
          <a:p>
            <a:fld id="{14821AA9-61A7-4030-AEBB-499149E42B43}" type="datetime1">
              <a:rPr lang="en-US" smtClean="0"/>
              <a:t>5/2/2022</a:t>
            </a:fld>
            <a:endParaRPr lang="en-US"/>
          </a:p>
        </p:txBody>
      </p:sp>
      <p:sp>
        <p:nvSpPr>
          <p:cNvPr id="6" name="Footer Placeholder 5">
            <a:extLst>
              <a:ext uri="{FF2B5EF4-FFF2-40B4-BE49-F238E27FC236}">
                <a16:creationId xmlns:a16="http://schemas.microsoft.com/office/drawing/2014/main" id="{BB1377FC-E25A-493A-9570-A4983EA5B463}"/>
              </a:ext>
            </a:extLst>
          </p:cNvPr>
          <p:cNvSpPr>
            <a:spLocks noGrp="1"/>
          </p:cNvSpPr>
          <p:nvPr>
            <p:ph type="ftr" sz="quarter" idx="11"/>
          </p:nvPr>
        </p:nvSpPr>
        <p:spPr/>
        <p:txBody>
          <a:bodyPr/>
          <a:lstStyle/>
          <a:p>
            <a:r>
              <a:rPr lang="en-US"/>
              <a:t>INFN dRICH meeting</a:t>
            </a:r>
          </a:p>
        </p:txBody>
      </p:sp>
      <p:sp>
        <p:nvSpPr>
          <p:cNvPr id="7" name="Slide Number Placeholder 6">
            <a:extLst>
              <a:ext uri="{FF2B5EF4-FFF2-40B4-BE49-F238E27FC236}">
                <a16:creationId xmlns:a16="http://schemas.microsoft.com/office/drawing/2014/main" id="{71CFB915-6EC6-4AE9-B832-D409CA754019}"/>
              </a:ext>
            </a:extLst>
          </p:cNvPr>
          <p:cNvSpPr>
            <a:spLocks noGrp="1"/>
          </p:cNvSpPr>
          <p:nvPr>
            <p:ph type="sldNum" sz="quarter" idx="12"/>
          </p:nvPr>
        </p:nvSpPr>
        <p:spPr/>
        <p:txBody>
          <a:bodyPr/>
          <a:lstStyle/>
          <a:p>
            <a:fld id="{F236DFA6-28A0-4F3B-87B9-586F175397FF}" type="slidenum">
              <a:rPr lang="en-US" smtClean="0"/>
              <a:t>6</a:t>
            </a:fld>
            <a:endParaRPr lang="en-US"/>
          </a:p>
        </p:txBody>
      </p:sp>
    </p:spTree>
    <p:extLst>
      <p:ext uri="{BB962C8B-B14F-4D97-AF65-F5344CB8AC3E}">
        <p14:creationId xmlns:p14="http://schemas.microsoft.com/office/powerpoint/2010/main" val="1561785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651</Words>
  <Application>Microsoft Office PowerPoint</Application>
  <PresentationFormat>Widescreen</PresentationFormat>
  <Paragraphs>47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Update on the dRICH activities</vt:lpstr>
      <vt:lpstr>Pattern Recognition meeting and its Follow-ups</vt:lpstr>
      <vt:lpstr>Software side situation and plan</vt:lpstr>
      <vt:lpstr>Kick-off Meeting on SW for dRICH</vt:lpstr>
      <vt:lpstr>PowerPoint Presentation</vt:lpstr>
      <vt:lpstr>Tentative work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the dRICH activities</dc:title>
  <dc:creator>Chandradoy Chatterjee</dc:creator>
  <cp:lastModifiedBy>Chandradoy Chatterjee</cp:lastModifiedBy>
  <cp:revision>5</cp:revision>
  <dcterms:created xsi:type="dcterms:W3CDTF">2022-05-01T10:14:13Z</dcterms:created>
  <dcterms:modified xsi:type="dcterms:W3CDTF">2022-05-02T09:42:07Z</dcterms:modified>
</cp:coreProperties>
</file>