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sldIdLst>
    <p:sldId id="326" r:id="rId3"/>
    <p:sldId id="378" r:id="rId4"/>
    <p:sldId id="394" r:id="rId5"/>
    <p:sldId id="385" r:id="rId6"/>
    <p:sldId id="403" r:id="rId7"/>
    <p:sldId id="404" r:id="rId8"/>
    <p:sldId id="405" r:id="rId9"/>
    <p:sldId id="392" r:id="rId10"/>
    <p:sldId id="393" r:id="rId11"/>
    <p:sldId id="395" r:id="rId12"/>
    <p:sldId id="396" r:id="rId13"/>
    <p:sldId id="398" r:id="rId14"/>
    <p:sldId id="401" r:id="rId15"/>
    <p:sldId id="402" r:id="rId16"/>
    <p:sldId id="354" r:id="rId17"/>
    <p:sldId id="389" r:id="rId18"/>
    <p:sldId id="3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4D"/>
    <a:srgbClr val="00ABE0"/>
    <a:srgbClr val="727272"/>
    <a:srgbClr val="2E75B6"/>
    <a:srgbClr val="55A868"/>
    <a:srgbClr val="1F4FA5"/>
    <a:srgbClr val="FFFFFF"/>
    <a:srgbClr val="F2F2F2"/>
    <a:srgbClr val="D9D9D9"/>
    <a:srgbClr val="8EA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12"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C3D67-BA20-491B-94B4-143EE1208264}"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30EA2-C950-416E-A41A-2D38763D8B1D}" type="slidenum">
              <a:rPr lang="en-US" smtClean="0"/>
              <a:t>‹#›</a:t>
            </a:fld>
            <a:endParaRPr lang="en-US"/>
          </a:p>
        </p:txBody>
      </p:sp>
    </p:spTree>
    <p:extLst>
      <p:ext uri="{BB962C8B-B14F-4D97-AF65-F5344CB8AC3E}">
        <p14:creationId xmlns:p14="http://schemas.microsoft.com/office/powerpoint/2010/main" val="343335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8ED1-9477-480A-97A4-40F12DFBE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DA5B6D-7026-4992-8A41-B4B770A01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30681F-A2E6-4937-BA82-D4B592240E6F}"/>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C49F942A-4EEB-4CD4-B789-AA9EF4CA6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2F562-D337-4DFA-ABC1-DBC44DAB1D22}"/>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254856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C0A3-B603-4C05-9DBD-7A869752D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294B2F-3073-4A62-8B06-B864C6D17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ECC2A-3A01-4195-9447-906DF8EB2E65}"/>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69E1B10D-EB20-419B-81F9-1B83FB4C9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B07AF-5085-48BF-A210-F8EE3D097074}"/>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43597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22F2C-7365-42F6-A3C2-38FD09B105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03FCDD-3D23-4D4D-B4E0-6F0BF5DC03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CD4CE-8D0B-4EC5-BE01-41CF1683128A}"/>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24786880-18A1-485C-A7C6-FE37E0DBE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B5152-6494-4686-8C02-B02386A8776E}"/>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243148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8ED1-9477-480A-97A4-40F12DFBE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DA5B6D-7026-4992-8A41-B4B770A01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30681F-A2E6-4937-BA82-D4B592240E6F}"/>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C49F942A-4EEB-4CD4-B789-AA9EF4CA6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2F562-D337-4DFA-ABC1-DBC44DAB1D22}"/>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236532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5250-4553-45EF-8B5D-2488666A7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20969-1A23-4240-81F8-96F242297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181F7-86D9-4F99-B7A0-C5D18A7D8190}"/>
              </a:ext>
            </a:extLst>
          </p:cNvPr>
          <p:cNvSpPr>
            <a:spLocks noGrp="1"/>
          </p:cNvSpPr>
          <p:nvPr>
            <p:ph type="dt" sz="half" idx="10"/>
          </p:nvPr>
        </p:nvSpPr>
        <p:spPr>
          <a:xfrm>
            <a:off x="0" y="6604000"/>
            <a:ext cx="2743200" cy="244474"/>
          </a:xfrm>
        </p:spPr>
        <p:txBody>
          <a:bodyPr/>
          <a:lstStyle/>
          <a:p>
            <a:r>
              <a:rPr lang="en-US"/>
              <a:t>5/5/2022</a:t>
            </a:r>
          </a:p>
        </p:txBody>
      </p:sp>
      <p:sp>
        <p:nvSpPr>
          <p:cNvPr id="5" name="Footer Placeholder 4">
            <a:extLst>
              <a:ext uri="{FF2B5EF4-FFF2-40B4-BE49-F238E27FC236}">
                <a16:creationId xmlns:a16="http://schemas.microsoft.com/office/drawing/2014/main" id="{0CB0C619-A3A4-4240-98A3-B544F61F679C}"/>
              </a:ext>
            </a:extLst>
          </p:cNvPr>
          <p:cNvSpPr>
            <a:spLocks noGrp="1"/>
          </p:cNvSpPr>
          <p:nvPr>
            <p:ph type="ftr" sz="quarter" idx="11"/>
          </p:nvPr>
        </p:nvSpPr>
        <p:spPr>
          <a:xfrm>
            <a:off x="4038600" y="6604000"/>
            <a:ext cx="4114800" cy="254000"/>
          </a:xfrm>
        </p:spPr>
        <p:txBody>
          <a:bodyPr/>
          <a:lstStyle/>
          <a:p>
            <a:endParaRPr lang="en-US" dirty="0"/>
          </a:p>
        </p:txBody>
      </p:sp>
      <p:sp>
        <p:nvSpPr>
          <p:cNvPr id="6" name="Slide Number Placeholder 5">
            <a:extLst>
              <a:ext uri="{FF2B5EF4-FFF2-40B4-BE49-F238E27FC236}">
                <a16:creationId xmlns:a16="http://schemas.microsoft.com/office/drawing/2014/main" id="{CBAD24D1-8B38-411C-8D76-E5AC4606FC18}"/>
              </a:ext>
            </a:extLst>
          </p:cNvPr>
          <p:cNvSpPr>
            <a:spLocks noGrp="1"/>
          </p:cNvSpPr>
          <p:nvPr>
            <p:ph type="sldNum" sz="quarter" idx="12"/>
          </p:nvPr>
        </p:nvSpPr>
        <p:spPr>
          <a:xfrm>
            <a:off x="9448800" y="6604000"/>
            <a:ext cx="2743200" cy="254000"/>
          </a:xfrm>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01943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50D2-63AA-4177-ACC5-24614800E4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C70213-7E52-4F64-9000-F628AB020B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07E69-8C82-40B0-AFA3-521C5DFA4712}"/>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5732130A-77F2-43F5-8017-3D3E09777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4A25B-A81E-4603-B595-3E10A96E9039}"/>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86676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6C78-1743-4223-BCC8-480F8E42D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5EB48-DB25-4EC7-95A3-2CC905F16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47D42-6C69-4B5D-9D77-FB2384015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BF3E5-394F-4F92-9347-77BB5F78B777}"/>
              </a:ext>
            </a:extLst>
          </p:cNvPr>
          <p:cNvSpPr>
            <a:spLocks noGrp="1"/>
          </p:cNvSpPr>
          <p:nvPr>
            <p:ph type="dt" sz="half" idx="10"/>
          </p:nvPr>
        </p:nvSpPr>
        <p:spPr/>
        <p:txBody>
          <a:bodyPr/>
          <a:lstStyle/>
          <a:p>
            <a:r>
              <a:rPr lang="en-US"/>
              <a:t>5/5/2022</a:t>
            </a:r>
          </a:p>
        </p:txBody>
      </p:sp>
      <p:sp>
        <p:nvSpPr>
          <p:cNvPr id="6" name="Footer Placeholder 5">
            <a:extLst>
              <a:ext uri="{FF2B5EF4-FFF2-40B4-BE49-F238E27FC236}">
                <a16:creationId xmlns:a16="http://schemas.microsoft.com/office/drawing/2014/main" id="{4566D955-2B0A-4455-BE7C-C92A0482A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70D40-6587-43BB-9D36-24E559DED270}"/>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88504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415C-06D7-4456-96AB-402F779DD8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46BD4D-EA15-480A-965A-D7096F85A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39E80-ADB6-4051-A5DA-2B6AFD3EDF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5558FD-F39E-4FB7-B316-4312CDF14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E63030-30A2-4371-A3FF-DD9FA94D53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38130-E9E7-471D-9B08-1CD2A93566D2}"/>
              </a:ext>
            </a:extLst>
          </p:cNvPr>
          <p:cNvSpPr>
            <a:spLocks noGrp="1"/>
          </p:cNvSpPr>
          <p:nvPr>
            <p:ph type="dt" sz="half" idx="10"/>
          </p:nvPr>
        </p:nvSpPr>
        <p:spPr/>
        <p:txBody>
          <a:bodyPr/>
          <a:lstStyle/>
          <a:p>
            <a:r>
              <a:rPr lang="en-US"/>
              <a:t>5/5/2022</a:t>
            </a:r>
          </a:p>
        </p:txBody>
      </p:sp>
      <p:sp>
        <p:nvSpPr>
          <p:cNvPr id="8" name="Footer Placeholder 7">
            <a:extLst>
              <a:ext uri="{FF2B5EF4-FFF2-40B4-BE49-F238E27FC236}">
                <a16:creationId xmlns:a16="http://schemas.microsoft.com/office/drawing/2014/main" id="{47E89375-5D19-48A1-9106-92D2C08FD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6DF122-489A-4E10-9786-54CEE114C49F}"/>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337538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F7E1-C5F3-42AE-B878-167F88BA8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03D29C-FA16-4F0D-A51D-AECC76AB0F33}"/>
              </a:ext>
            </a:extLst>
          </p:cNvPr>
          <p:cNvSpPr>
            <a:spLocks noGrp="1"/>
          </p:cNvSpPr>
          <p:nvPr>
            <p:ph type="dt" sz="half" idx="10"/>
          </p:nvPr>
        </p:nvSpPr>
        <p:spPr/>
        <p:txBody>
          <a:bodyPr/>
          <a:lstStyle/>
          <a:p>
            <a:r>
              <a:rPr lang="en-US"/>
              <a:t>5/5/2022</a:t>
            </a:r>
          </a:p>
        </p:txBody>
      </p:sp>
      <p:sp>
        <p:nvSpPr>
          <p:cNvPr id="4" name="Footer Placeholder 3">
            <a:extLst>
              <a:ext uri="{FF2B5EF4-FFF2-40B4-BE49-F238E27FC236}">
                <a16:creationId xmlns:a16="http://schemas.microsoft.com/office/drawing/2014/main" id="{F9FCA0CA-0BCF-4A45-B1D4-57C877B3DF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D520DE-8D1D-4E8B-8DF0-640ED8C68305}"/>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34966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2ED6E-A6B6-4827-BA03-D9003CC71DBF}"/>
              </a:ext>
            </a:extLst>
          </p:cNvPr>
          <p:cNvSpPr>
            <a:spLocks noGrp="1"/>
          </p:cNvSpPr>
          <p:nvPr>
            <p:ph type="dt" sz="half" idx="10"/>
          </p:nvPr>
        </p:nvSpPr>
        <p:spPr>
          <a:xfrm>
            <a:off x="0" y="6492875"/>
            <a:ext cx="2743200" cy="365125"/>
          </a:xfrm>
        </p:spPr>
        <p:txBody>
          <a:bodyPr/>
          <a:lstStyle/>
          <a:p>
            <a:r>
              <a:rPr lang="en-US"/>
              <a:t>5/5/2022</a:t>
            </a:r>
          </a:p>
        </p:txBody>
      </p:sp>
      <p:sp>
        <p:nvSpPr>
          <p:cNvPr id="3" name="Footer Placeholder 2">
            <a:extLst>
              <a:ext uri="{FF2B5EF4-FFF2-40B4-BE49-F238E27FC236}">
                <a16:creationId xmlns:a16="http://schemas.microsoft.com/office/drawing/2014/main" id="{8ED55559-D954-4A93-A29B-0255F4FC01CC}"/>
              </a:ext>
            </a:extLst>
          </p:cNvPr>
          <p:cNvSpPr>
            <a:spLocks noGrp="1"/>
          </p:cNvSpPr>
          <p:nvPr>
            <p:ph type="ftr" sz="quarter" idx="11"/>
          </p:nvPr>
        </p:nvSpPr>
        <p:spPr>
          <a:xfrm>
            <a:off x="4038600" y="6492874"/>
            <a:ext cx="4114800" cy="365125"/>
          </a:xfrm>
        </p:spPr>
        <p:txBody>
          <a:bodyPr/>
          <a:lstStyle/>
          <a:p>
            <a:endParaRPr lang="en-US"/>
          </a:p>
        </p:txBody>
      </p:sp>
      <p:sp>
        <p:nvSpPr>
          <p:cNvPr id="4" name="Slide Number Placeholder 3">
            <a:extLst>
              <a:ext uri="{FF2B5EF4-FFF2-40B4-BE49-F238E27FC236}">
                <a16:creationId xmlns:a16="http://schemas.microsoft.com/office/drawing/2014/main" id="{F757D09B-B5E1-4BFB-B034-AF6126A0EF37}"/>
              </a:ext>
            </a:extLst>
          </p:cNvPr>
          <p:cNvSpPr>
            <a:spLocks noGrp="1"/>
          </p:cNvSpPr>
          <p:nvPr>
            <p:ph type="sldNum" sz="quarter" idx="12"/>
          </p:nvPr>
        </p:nvSpPr>
        <p:spPr>
          <a:xfrm>
            <a:off x="9448800" y="6492873"/>
            <a:ext cx="2743200" cy="365125"/>
          </a:xfrm>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178696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4FB3-1DA9-40C6-8F6B-68D69C316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0FA80-A0CB-4FCE-8A98-C4DA17769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EA3F56-EBF9-4F2B-B69B-14D00FC0B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F3A0B-65A9-40B5-9C2E-2E13162106E4}"/>
              </a:ext>
            </a:extLst>
          </p:cNvPr>
          <p:cNvSpPr>
            <a:spLocks noGrp="1"/>
          </p:cNvSpPr>
          <p:nvPr>
            <p:ph type="dt" sz="half" idx="10"/>
          </p:nvPr>
        </p:nvSpPr>
        <p:spPr/>
        <p:txBody>
          <a:bodyPr/>
          <a:lstStyle/>
          <a:p>
            <a:r>
              <a:rPr lang="en-US"/>
              <a:t>5/5/2022</a:t>
            </a:r>
          </a:p>
        </p:txBody>
      </p:sp>
      <p:sp>
        <p:nvSpPr>
          <p:cNvPr id="6" name="Footer Placeholder 5">
            <a:extLst>
              <a:ext uri="{FF2B5EF4-FFF2-40B4-BE49-F238E27FC236}">
                <a16:creationId xmlns:a16="http://schemas.microsoft.com/office/drawing/2014/main" id="{DCA0D577-12D2-4E73-9F55-FF4CEA766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47F11-9AC1-4C50-802D-AB7A84426E53}"/>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85127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5250-4553-45EF-8B5D-2488666A7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20969-1A23-4240-81F8-96F242297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181F7-86D9-4F99-B7A0-C5D18A7D8190}"/>
              </a:ext>
            </a:extLst>
          </p:cNvPr>
          <p:cNvSpPr>
            <a:spLocks noGrp="1"/>
          </p:cNvSpPr>
          <p:nvPr>
            <p:ph type="dt" sz="half" idx="10"/>
          </p:nvPr>
        </p:nvSpPr>
        <p:spPr>
          <a:xfrm>
            <a:off x="0" y="6604000"/>
            <a:ext cx="2743200" cy="244474"/>
          </a:xfrm>
        </p:spPr>
        <p:txBody>
          <a:bodyPr/>
          <a:lstStyle/>
          <a:p>
            <a:r>
              <a:rPr lang="en-US"/>
              <a:t>5/5/2022</a:t>
            </a:r>
          </a:p>
        </p:txBody>
      </p:sp>
      <p:sp>
        <p:nvSpPr>
          <p:cNvPr id="5" name="Footer Placeholder 4">
            <a:extLst>
              <a:ext uri="{FF2B5EF4-FFF2-40B4-BE49-F238E27FC236}">
                <a16:creationId xmlns:a16="http://schemas.microsoft.com/office/drawing/2014/main" id="{0CB0C619-A3A4-4240-98A3-B544F61F679C}"/>
              </a:ext>
            </a:extLst>
          </p:cNvPr>
          <p:cNvSpPr>
            <a:spLocks noGrp="1"/>
          </p:cNvSpPr>
          <p:nvPr>
            <p:ph type="ftr" sz="quarter" idx="11"/>
          </p:nvPr>
        </p:nvSpPr>
        <p:spPr>
          <a:xfrm>
            <a:off x="4038600" y="6604000"/>
            <a:ext cx="4114800" cy="254000"/>
          </a:xfrm>
        </p:spPr>
        <p:txBody>
          <a:bodyPr/>
          <a:lstStyle/>
          <a:p>
            <a:endParaRPr lang="en-US" dirty="0"/>
          </a:p>
        </p:txBody>
      </p:sp>
      <p:sp>
        <p:nvSpPr>
          <p:cNvPr id="6" name="Slide Number Placeholder 5">
            <a:extLst>
              <a:ext uri="{FF2B5EF4-FFF2-40B4-BE49-F238E27FC236}">
                <a16:creationId xmlns:a16="http://schemas.microsoft.com/office/drawing/2014/main" id="{CBAD24D1-8B38-411C-8D76-E5AC4606FC18}"/>
              </a:ext>
            </a:extLst>
          </p:cNvPr>
          <p:cNvSpPr>
            <a:spLocks noGrp="1"/>
          </p:cNvSpPr>
          <p:nvPr>
            <p:ph type="sldNum" sz="quarter" idx="12"/>
          </p:nvPr>
        </p:nvSpPr>
        <p:spPr>
          <a:xfrm>
            <a:off x="9448800" y="6604000"/>
            <a:ext cx="2743200" cy="254000"/>
          </a:xfrm>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53927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C071-B405-44C3-8662-3A88A0657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309E8-0169-4741-BC27-96A826DD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80CF6-6D18-4D31-8AD7-B34E2EC16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E0B9D-D36B-414F-85C6-7BBB3F61E14B}"/>
              </a:ext>
            </a:extLst>
          </p:cNvPr>
          <p:cNvSpPr>
            <a:spLocks noGrp="1"/>
          </p:cNvSpPr>
          <p:nvPr>
            <p:ph type="dt" sz="half" idx="10"/>
          </p:nvPr>
        </p:nvSpPr>
        <p:spPr/>
        <p:txBody>
          <a:bodyPr/>
          <a:lstStyle/>
          <a:p>
            <a:r>
              <a:rPr lang="en-US"/>
              <a:t>5/5/2022</a:t>
            </a:r>
          </a:p>
        </p:txBody>
      </p:sp>
      <p:sp>
        <p:nvSpPr>
          <p:cNvPr id="6" name="Footer Placeholder 5">
            <a:extLst>
              <a:ext uri="{FF2B5EF4-FFF2-40B4-BE49-F238E27FC236}">
                <a16:creationId xmlns:a16="http://schemas.microsoft.com/office/drawing/2014/main" id="{567279D1-FCBA-4C9D-AE22-6302A667F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22E9D-7C0A-446B-9396-ECE76CBCF3D0}"/>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2141470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C0A3-B603-4C05-9DBD-7A869752D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294B2F-3073-4A62-8B06-B864C6D17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ECC2A-3A01-4195-9447-906DF8EB2E65}"/>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69E1B10D-EB20-419B-81F9-1B83FB4C9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B07AF-5085-48BF-A210-F8EE3D097074}"/>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146047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22F2C-7365-42F6-A3C2-38FD09B105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03FCDD-3D23-4D4D-B4E0-6F0BF5DC03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CD4CE-8D0B-4EC5-BE01-41CF1683128A}"/>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24786880-18A1-485C-A7C6-FE37E0DBE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B5152-6494-4686-8C02-B02386A8776E}"/>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128980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50D2-63AA-4177-ACC5-24614800E4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C70213-7E52-4F64-9000-F628AB020B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07E69-8C82-40B0-AFA3-521C5DFA4712}"/>
              </a:ext>
            </a:extLst>
          </p:cNvPr>
          <p:cNvSpPr>
            <a:spLocks noGrp="1"/>
          </p:cNvSpPr>
          <p:nvPr>
            <p:ph type="dt" sz="half" idx="10"/>
          </p:nvPr>
        </p:nvSpPr>
        <p:spPr/>
        <p:txBody>
          <a:bodyPr/>
          <a:lstStyle/>
          <a:p>
            <a:r>
              <a:rPr lang="en-US"/>
              <a:t>5/5/2022</a:t>
            </a:r>
          </a:p>
        </p:txBody>
      </p:sp>
      <p:sp>
        <p:nvSpPr>
          <p:cNvPr id="5" name="Footer Placeholder 4">
            <a:extLst>
              <a:ext uri="{FF2B5EF4-FFF2-40B4-BE49-F238E27FC236}">
                <a16:creationId xmlns:a16="http://schemas.microsoft.com/office/drawing/2014/main" id="{5732130A-77F2-43F5-8017-3D3E09777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4A25B-A81E-4603-B595-3E10A96E9039}"/>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83205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6C78-1743-4223-BCC8-480F8E42D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5EB48-DB25-4EC7-95A3-2CC905F16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47D42-6C69-4B5D-9D77-FB2384015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BF3E5-394F-4F92-9347-77BB5F78B777}"/>
              </a:ext>
            </a:extLst>
          </p:cNvPr>
          <p:cNvSpPr>
            <a:spLocks noGrp="1"/>
          </p:cNvSpPr>
          <p:nvPr>
            <p:ph type="dt" sz="half" idx="10"/>
          </p:nvPr>
        </p:nvSpPr>
        <p:spPr/>
        <p:txBody>
          <a:bodyPr/>
          <a:lstStyle/>
          <a:p>
            <a:r>
              <a:rPr lang="en-US"/>
              <a:t>5/5/2022</a:t>
            </a:r>
          </a:p>
        </p:txBody>
      </p:sp>
      <p:sp>
        <p:nvSpPr>
          <p:cNvPr id="6" name="Footer Placeholder 5">
            <a:extLst>
              <a:ext uri="{FF2B5EF4-FFF2-40B4-BE49-F238E27FC236}">
                <a16:creationId xmlns:a16="http://schemas.microsoft.com/office/drawing/2014/main" id="{4566D955-2B0A-4455-BE7C-C92A0482A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70D40-6587-43BB-9D36-24E559DED270}"/>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171561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415C-06D7-4456-96AB-402F779DD8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46BD4D-EA15-480A-965A-D7096F85A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39E80-ADB6-4051-A5DA-2B6AFD3EDF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5558FD-F39E-4FB7-B316-4312CDF14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E63030-30A2-4371-A3FF-DD9FA94D53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38130-E9E7-471D-9B08-1CD2A93566D2}"/>
              </a:ext>
            </a:extLst>
          </p:cNvPr>
          <p:cNvSpPr>
            <a:spLocks noGrp="1"/>
          </p:cNvSpPr>
          <p:nvPr>
            <p:ph type="dt" sz="half" idx="10"/>
          </p:nvPr>
        </p:nvSpPr>
        <p:spPr/>
        <p:txBody>
          <a:bodyPr/>
          <a:lstStyle/>
          <a:p>
            <a:r>
              <a:rPr lang="en-US"/>
              <a:t>5/5/2022</a:t>
            </a:r>
          </a:p>
        </p:txBody>
      </p:sp>
      <p:sp>
        <p:nvSpPr>
          <p:cNvPr id="8" name="Footer Placeholder 7">
            <a:extLst>
              <a:ext uri="{FF2B5EF4-FFF2-40B4-BE49-F238E27FC236}">
                <a16:creationId xmlns:a16="http://schemas.microsoft.com/office/drawing/2014/main" id="{47E89375-5D19-48A1-9106-92D2C08FD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6DF122-489A-4E10-9786-54CEE114C49F}"/>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141613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F7E1-C5F3-42AE-B878-167F88BA8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03D29C-FA16-4F0D-A51D-AECC76AB0F33}"/>
              </a:ext>
            </a:extLst>
          </p:cNvPr>
          <p:cNvSpPr>
            <a:spLocks noGrp="1"/>
          </p:cNvSpPr>
          <p:nvPr>
            <p:ph type="dt" sz="half" idx="10"/>
          </p:nvPr>
        </p:nvSpPr>
        <p:spPr/>
        <p:txBody>
          <a:bodyPr/>
          <a:lstStyle/>
          <a:p>
            <a:r>
              <a:rPr lang="en-US"/>
              <a:t>5/5/2022</a:t>
            </a:r>
          </a:p>
        </p:txBody>
      </p:sp>
      <p:sp>
        <p:nvSpPr>
          <p:cNvPr id="4" name="Footer Placeholder 3">
            <a:extLst>
              <a:ext uri="{FF2B5EF4-FFF2-40B4-BE49-F238E27FC236}">
                <a16:creationId xmlns:a16="http://schemas.microsoft.com/office/drawing/2014/main" id="{F9FCA0CA-0BCF-4A45-B1D4-57C877B3DF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D520DE-8D1D-4E8B-8DF0-640ED8C68305}"/>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366888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2ED6E-A6B6-4827-BA03-D9003CC71DBF}"/>
              </a:ext>
            </a:extLst>
          </p:cNvPr>
          <p:cNvSpPr>
            <a:spLocks noGrp="1"/>
          </p:cNvSpPr>
          <p:nvPr>
            <p:ph type="dt" sz="half" idx="10"/>
          </p:nvPr>
        </p:nvSpPr>
        <p:spPr/>
        <p:txBody>
          <a:bodyPr/>
          <a:lstStyle/>
          <a:p>
            <a:r>
              <a:rPr lang="en-US"/>
              <a:t>5/5/2022</a:t>
            </a:r>
          </a:p>
        </p:txBody>
      </p:sp>
      <p:sp>
        <p:nvSpPr>
          <p:cNvPr id="3" name="Footer Placeholder 2">
            <a:extLst>
              <a:ext uri="{FF2B5EF4-FFF2-40B4-BE49-F238E27FC236}">
                <a16:creationId xmlns:a16="http://schemas.microsoft.com/office/drawing/2014/main" id="{8ED55559-D954-4A93-A29B-0255F4FC0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57D09B-B5E1-4BFB-B034-AF6126A0EF37}"/>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128899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4FB3-1DA9-40C6-8F6B-68D69C316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0FA80-A0CB-4FCE-8A98-C4DA17769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EA3F56-EBF9-4F2B-B69B-14D00FC0B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F3A0B-65A9-40B5-9C2E-2E13162106E4}"/>
              </a:ext>
            </a:extLst>
          </p:cNvPr>
          <p:cNvSpPr>
            <a:spLocks noGrp="1"/>
          </p:cNvSpPr>
          <p:nvPr>
            <p:ph type="dt" sz="half" idx="10"/>
          </p:nvPr>
        </p:nvSpPr>
        <p:spPr/>
        <p:txBody>
          <a:bodyPr/>
          <a:lstStyle/>
          <a:p>
            <a:r>
              <a:rPr lang="en-US"/>
              <a:t>5/5/2022</a:t>
            </a:r>
          </a:p>
        </p:txBody>
      </p:sp>
      <p:sp>
        <p:nvSpPr>
          <p:cNvPr id="6" name="Footer Placeholder 5">
            <a:extLst>
              <a:ext uri="{FF2B5EF4-FFF2-40B4-BE49-F238E27FC236}">
                <a16:creationId xmlns:a16="http://schemas.microsoft.com/office/drawing/2014/main" id="{DCA0D577-12D2-4E73-9F55-FF4CEA766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47F11-9AC1-4C50-802D-AB7A84426E53}"/>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15368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C071-B405-44C3-8662-3A88A0657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309E8-0169-4741-BC27-96A826DD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80CF6-6D18-4D31-8AD7-B34E2EC16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E0B9D-D36B-414F-85C6-7BBB3F61E14B}"/>
              </a:ext>
            </a:extLst>
          </p:cNvPr>
          <p:cNvSpPr>
            <a:spLocks noGrp="1"/>
          </p:cNvSpPr>
          <p:nvPr>
            <p:ph type="dt" sz="half" idx="10"/>
          </p:nvPr>
        </p:nvSpPr>
        <p:spPr/>
        <p:txBody>
          <a:bodyPr/>
          <a:lstStyle/>
          <a:p>
            <a:r>
              <a:rPr lang="en-US"/>
              <a:t>5/5/2022</a:t>
            </a:r>
          </a:p>
        </p:txBody>
      </p:sp>
      <p:sp>
        <p:nvSpPr>
          <p:cNvPr id="6" name="Footer Placeholder 5">
            <a:extLst>
              <a:ext uri="{FF2B5EF4-FFF2-40B4-BE49-F238E27FC236}">
                <a16:creationId xmlns:a16="http://schemas.microsoft.com/office/drawing/2014/main" id="{567279D1-FCBA-4C9D-AE22-6302A667F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22E9D-7C0A-446B-9396-ECE76CBCF3D0}"/>
              </a:ext>
            </a:extLst>
          </p:cNvPr>
          <p:cNvSpPr>
            <a:spLocks noGrp="1"/>
          </p:cNvSpPr>
          <p:nvPr>
            <p:ph type="sldNum" sz="quarter" idx="12"/>
          </p:nvPr>
        </p:nvSpPr>
        <p:spPr/>
        <p:txBody>
          <a:bodyPr/>
          <a:lstStyle/>
          <a:p>
            <a:fld id="{B7C39393-7F45-455B-84ED-C57F7966446D}" type="slidenum">
              <a:rPr lang="en-US" smtClean="0"/>
              <a:t>‹#›</a:t>
            </a:fld>
            <a:endParaRPr lang="en-US"/>
          </a:p>
        </p:txBody>
      </p:sp>
    </p:spTree>
    <p:extLst>
      <p:ext uri="{BB962C8B-B14F-4D97-AF65-F5344CB8AC3E}">
        <p14:creationId xmlns:p14="http://schemas.microsoft.com/office/powerpoint/2010/main" val="260808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1F9E0-7102-46E6-B5CE-C4934716F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B883AD-3003-4650-87C6-2D35F3FF9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6693D-422A-4202-85FD-420B748E1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5/5/2022</a:t>
            </a:r>
          </a:p>
        </p:txBody>
      </p:sp>
      <p:sp>
        <p:nvSpPr>
          <p:cNvPr id="5" name="Footer Placeholder 4">
            <a:extLst>
              <a:ext uri="{FF2B5EF4-FFF2-40B4-BE49-F238E27FC236}">
                <a16:creationId xmlns:a16="http://schemas.microsoft.com/office/drawing/2014/main" id="{7129D9A6-93EA-4A71-AD94-E0A46FADB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6E601D-738E-4784-BB7C-A878D7475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39393-7F45-455B-84ED-C57F7966446D}" type="slidenum">
              <a:rPr lang="en-US" smtClean="0"/>
              <a:t>‹#›</a:t>
            </a:fld>
            <a:endParaRPr lang="en-US"/>
          </a:p>
        </p:txBody>
      </p:sp>
    </p:spTree>
    <p:extLst>
      <p:ext uri="{BB962C8B-B14F-4D97-AF65-F5344CB8AC3E}">
        <p14:creationId xmlns:p14="http://schemas.microsoft.com/office/powerpoint/2010/main" val="145731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1F9E0-7102-46E6-B5CE-C4934716F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B883AD-3003-4650-87C6-2D35F3FF9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6693D-422A-4202-85FD-420B748E1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5/5/2022</a:t>
            </a:r>
          </a:p>
        </p:txBody>
      </p:sp>
      <p:sp>
        <p:nvSpPr>
          <p:cNvPr id="5" name="Footer Placeholder 4">
            <a:extLst>
              <a:ext uri="{FF2B5EF4-FFF2-40B4-BE49-F238E27FC236}">
                <a16:creationId xmlns:a16="http://schemas.microsoft.com/office/drawing/2014/main" id="{7129D9A6-93EA-4A71-AD94-E0A46FADB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6E601D-738E-4784-BB7C-A878D7475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39393-7F45-455B-84ED-C57F7966446D}" type="slidenum">
              <a:rPr lang="en-US" smtClean="0"/>
              <a:t>‹#›</a:t>
            </a:fld>
            <a:endParaRPr lang="en-US"/>
          </a:p>
        </p:txBody>
      </p:sp>
    </p:spTree>
    <p:extLst>
      <p:ext uri="{BB962C8B-B14F-4D97-AF65-F5344CB8AC3E}">
        <p14:creationId xmlns:p14="http://schemas.microsoft.com/office/powerpoint/2010/main" val="1806864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juno.ihep.ac.cn/Dev_DocDB/0078/007827/001/2022_01_18_parallel_flashing.pdf" TargetMode="External"/><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hyperlink" Target="https://juno.ihep.ac.cn/Dev_DocDB/0078/007829/001/Kunshan%20data%20analysis%20status%20-%20JUNO%2019th%20collaboration%20meeting%20.pdf" TargetMode="External"/><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8F6C-9770-462D-8152-91094BFE7851}"/>
              </a:ext>
            </a:extLst>
          </p:cNvPr>
          <p:cNvSpPr>
            <a:spLocks noGrp="1"/>
          </p:cNvSpPr>
          <p:nvPr>
            <p:ph type="ctrTitle"/>
          </p:nvPr>
        </p:nvSpPr>
        <p:spPr>
          <a:xfrm>
            <a:off x="1524000" y="1579563"/>
            <a:ext cx="9144000" cy="2387600"/>
          </a:xfrm>
        </p:spPr>
        <p:txBody>
          <a:bodyPr/>
          <a:lstStyle/>
          <a:p>
            <a:r>
              <a:rPr lang="en-US" dirty="0"/>
              <a:t>Rate and bandwidth measurements</a:t>
            </a:r>
          </a:p>
        </p:txBody>
      </p:sp>
      <p:sp>
        <p:nvSpPr>
          <p:cNvPr id="3" name="Subtitle 2">
            <a:extLst>
              <a:ext uri="{FF2B5EF4-FFF2-40B4-BE49-F238E27FC236}">
                <a16:creationId xmlns:a16="http://schemas.microsoft.com/office/drawing/2014/main" id="{4D86C552-5407-471E-8870-F48774C987CF}"/>
              </a:ext>
            </a:extLst>
          </p:cNvPr>
          <p:cNvSpPr>
            <a:spLocks noGrp="1"/>
          </p:cNvSpPr>
          <p:nvPr>
            <p:ph type="subTitle" idx="1"/>
          </p:nvPr>
        </p:nvSpPr>
        <p:spPr>
          <a:xfrm>
            <a:off x="1524000" y="4115223"/>
            <a:ext cx="9144000" cy="1655762"/>
          </a:xfrm>
        </p:spPr>
        <p:txBody>
          <a:bodyPr>
            <a:normAutofit/>
          </a:bodyPr>
          <a:lstStyle/>
          <a:p>
            <a:pPr>
              <a:lnSpc>
                <a:spcPct val="120000"/>
              </a:lnSpc>
            </a:pPr>
            <a:r>
              <a:rPr lang="it-IT" dirty="0"/>
              <a:t>Antonio </a:t>
            </a:r>
            <a:r>
              <a:rPr lang="it-IT" dirty="0" err="1"/>
              <a:t>Bergnoli</a:t>
            </a:r>
            <a:r>
              <a:rPr lang="it-IT" dirty="0"/>
              <a:t>, Riccardo Brugnera, Vanessa Cerrone, Alberto Coppi, Alberto Garfagnini, Marco Grassi, Beatrice Jelmini, Ivano Lippi, </a:t>
            </a:r>
            <a:br>
              <a:rPr lang="it-IT" dirty="0"/>
            </a:br>
            <a:r>
              <a:rPr lang="it-IT" b="1" dirty="0"/>
              <a:t>Andrea Serafini</a:t>
            </a:r>
            <a:r>
              <a:rPr lang="it-IT" dirty="0"/>
              <a:t>, Andrea Triossi, </a:t>
            </a:r>
            <a:r>
              <a:rPr lang="it-IT" b="1" dirty="0"/>
              <a:t>Riccardo </a:t>
            </a:r>
            <a:r>
              <a:rPr lang="it-IT" b="1" dirty="0" err="1"/>
              <a:t>Triozzi</a:t>
            </a:r>
            <a:r>
              <a:rPr lang="it-IT" dirty="0"/>
              <a:t>, Katharina von Sturm</a:t>
            </a:r>
            <a:endParaRPr lang="en-US" dirty="0"/>
          </a:p>
        </p:txBody>
      </p:sp>
      <p:sp>
        <p:nvSpPr>
          <p:cNvPr id="5" name="TextBox 4">
            <a:extLst>
              <a:ext uri="{FF2B5EF4-FFF2-40B4-BE49-F238E27FC236}">
                <a16:creationId xmlns:a16="http://schemas.microsoft.com/office/drawing/2014/main" id="{CA85AB7A-1301-48EA-A748-6AF113F63951}"/>
              </a:ext>
            </a:extLst>
          </p:cNvPr>
          <p:cNvSpPr txBox="1"/>
          <p:nvPr/>
        </p:nvSpPr>
        <p:spPr>
          <a:xfrm>
            <a:off x="0" y="5662669"/>
            <a:ext cx="12192000" cy="369332"/>
          </a:xfrm>
          <a:prstGeom prst="rect">
            <a:avLst/>
          </a:prstGeom>
          <a:noFill/>
        </p:spPr>
        <p:txBody>
          <a:bodyPr wrap="square" rtlCol="0">
            <a:spAutoFit/>
          </a:bodyPr>
          <a:lstStyle/>
          <a:p>
            <a:pPr algn="ctr"/>
            <a:r>
              <a:rPr lang="en-US" dirty="0">
                <a:solidFill>
                  <a:schemeClr val="bg1">
                    <a:lumMod val="65000"/>
                  </a:schemeClr>
                </a:solidFill>
              </a:rPr>
              <a:t>6 May 2022</a:t>
            </a:r>
            <a:endParaRPr lang="en-US" sz="2400" dirty="0"/>
          </a:p>
        </p:txBody>
      </p:sp>
      <p:pic>
        <p:nvPicPr>
          <p:cNvPr id="9" name="Picture 8" descr="A picture containing logo&#10;&#10;Description automatically generated">
            <a:extLst>
              <a:ext uri="{FF2B5EF4-FFF2-40B4-BE49-F238E27FC236}">
                <a16:creationId xmlns:a16="http://schemas.microsoft.com/office/drawing/2014/main" id="{4D45CAEE-9156-476F-99D9-514C15868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164" y="348075"/>
            <a:ext cx="3051672" cy="1379287"/>
          </a:xfrm>
          <a:prstGeom prst="rect">
            <a:avLst/>
          </a:prstGeom>
        </p:spPr>
      </p:pic>
    </p:spTree>
    <p:extLst>
      <p:ext uri="{BB962C8B-B14F-4D97-AF65-F5344CB8AC3E}">
        <p14:creationId xmlns:p14="http://schemas.microsoft.com/office/powerpoint/2010/main" val="30742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11147612" cy="1325563"/>
          </a:xfrm>
        </p:spPr>
        <p:txBody>
          <a:bodyPr/>
          <a:lstStyle/>
          <a:p>
            <a:r>
              <a:rPr lang="en-US" dirty="0"/>
              <a:t>Maximum transferrable bandwidth for 1 GCU</a:t>
            </a:r>
          </a:p>
        </p:txBody>
      </p:sp>
      <p:sp>
        <p:nvSpPr>
          <p:cNvPr id="25" name="TextBox 24">
            <a:extLst>
              <a:ext uri="{FF2B5EF4-FFF2-40B4-BE49-F238E27FC236}">
                <a16:creationId xmlns:a16="http://schemas.microsoft.com/office/drawing/2014/main" id="{4509FB2D-C0FB-6AAD-3ADF-9E39EB8FFF80}"/>
              </a:ext>
            </a:extLst>
          </p:cNvPr>
          <p:cNvSpPr txBox="1"/>
          <p:nvPr/>
        </p:nvSpPr>
        <p:spPr>
          <a:xfrm>
            <a:off x="838195" y="1181076"/>
            <a:ext cx="11250303" cy="707886"/>
          </a:xfrm>
          <a:prstGeom prst="rect">
            <a:avLst/>
          </a:prstGeom>
          <a:noFill/>
        </p:spPr>
        <p:txBody>
          <a:bodyPr wrap="square">
            <a:spAutoFit/>
          </a:bodyPr>
          <a:lstStyle/>
          <a:p>
            <a:r>
              <a:rPr lang="en-US" sz="2000" dirty="0"/>
              <a:t>Blocksize determines the maximum transferrable bandwidth for a GCU. </a:t>
            </a:r>
            <a:br>
              <a:rPr lang="en-US" sz="2000" dirty="0"/>
            </a:br>
            <a:r>
              <a:rPr lang="en-US" sz="2000" dirty="0"/>
              <a:t>When </a:t>
            </a:r>
            <a:r>
              <a:rPr lang="en-US" sz="2000" b="1" dirty="0"/>
              <a:t>bandwidth saturates</a:t>
            </a:r>
            <a:r>
              <a:rPr lang="en-US" sz="2000" dirty="0"/>
              <a:t>, we are </a:t>
            </a:r>
            <a:r>
              <a:rPr lang="en-US" sz="2000" b="1" dirty="0"/>
              <a:t>not able to transfer all waveforms</a:t>
            </a:r>
            <a:r>
              <a:rPr lang="en-US" sz="2000" dirty="0"/>
              <a:t> (</a:t>
            </a:r>
            <a:r>
              <a:rPr lang="en-US" sz="2000" dirty="0" err="1"/>
              <a:t>wf</a:t>
            </a:r>
            <a:r>
              <a:rPr lang="en-US" sz="2000" dirty="0"/>
              <a:t>)</a:t>
            </a:r>
            <a:r>
              <a:rPr lang="en-US" sz="2000" b="1" dirty="0"/>
              <a:t> </a:t>
            </a:r>
            <a:r>
              <a:rPr lang="en-US" sz="2000" dirty="0"/>
              <a:t>collected by the GCU.</a:t>
            </a:r>
          </a:p>
        </p:txBody>
      </p:sp>
      <p:pic>
        <p:nvPicPr>
          <p:cNvPr id="11" name="Graphic 6">
            <a:extLst>
              <a:ext uri="{FF2B5EF4-FFF2-40B4-BE49-F238E27FC236}">
                <a16:creationId xmlns:a16="http://schemas.microsoft.com/office/drawing/2014/main" id="{418247E8-C307-1ECB-70D5-26D893CED4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2929" y="2013860"/>
            <a:ext cx="4637952" cy="4637952"/>
          </a:xfrm>
          <a:prstGeom prst="rect">
            <a:avLst/>
          </a:prstGeom>
        </p:spPr>
      </p:pic>
      <p:pic>
        <p:nvPicPr>
          <p:cNvPr id="10" name="Graphic 9">
            <a:extLst>
              <a:ext uri="{FF2B5EF4-FFF2-40B4-BE49-F238E27FC236}">
                <a16:creationId xmlns:a16="http://schemas.microsoft.com/office/drawing/2014/main" id="{CF640174-B537-A1EF-0B9F-873CABEF9F0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123" b="3249"/>
          <a:stretch/>
        </p:blipFill>
        <p:spPr>
          <a:xfrm>
            <a:off x="7480686" y="2209800"/>
            <a:ext cx="4505126" cy="4218034"/>
          </a:xfrm>
          <a:prstGeom prst="rect">
            <a:avLst/>
          </a:prstGeom>
        </p:spPr>
      </p:pic>
      <p:pic>
        <p:nvPicPr>
          <p:cNvPr id="8" name="Picture 18">
            <a:extLst>
              <a:ext uri="{FF2B5EF4-FFF2-40B4-BE49-F238E27FC236}">
                <a16:creationId xmlns:a16="http://schemas.microsoft.com/office/drawing/2014/main" id="{84234653-51A9-52B6-48A7-B6A5BD088144}"/>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5791" y="3969422"/>
            <a:ext cx="823570" cy="72682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DFE23E8F-F810-189E-D560-D4EBD263BB39}"/>
              </a:ext>
            </a:extLst>
          </p:cNvPr>
          <p:cNvGrpSpPr/>
          <p:nvPr/>
        </p:nvGrpSpPr>
        <p:grpSpPr>
          <a:xfrm>
            <a:off x="4809067" y="3114180"/>
            <a:ext cx="2625984" cy="583686"/>
            <a:chOff x="9374468" y="874193"/>
            <a:chExt cx="2625984" cy="583686"/>
          </a:xfrm>
        </p:grpSpPr>
        <p:sp>
          <p:nvSpPr>
            <p:cNvPr id="12" name="TextBox 11">
              <a:extLst>
                <a:ext uri="{FF2B5EF4-FFF2-40B4-BE49-F238E27FC236}">
                  <a16:creationId xmlns:a16="http://schemas.microsoft.com/office/drawing/2014/main" id="{50081425-7921-8C4D-C180-39DDDF392046}"/>
                </a:ext>
              </a:extLst>
            </p:cNvPr>
            <p:cNvSpPr txBox="1"/>
            <p:nvPr/>
          </p:nvSpPr>
          <p:spPr>
            <a:xfrm>
              <a:off x="9374468" y="1016730"/>
              <a:ext cx="1194921" cy="338554"/>
            </a:xfrm>
            <a:prstGeom prst="rect">
              <a:avLst/>
            </a:prstGeom>
            <a:noFill/>
          </p:spPr>
          <p:txBody>
            <a:bodyPr wrap="square">
              <a:spAutoFit/>
            </a:bodyPr>
            <a:lstStyle/>
            <a:p>
              <a:pPr algn="r"/>
              <a:r>
                <a:rPr lang="en-US" sz="1600" dirty="0"/>
                <a:t>survival </a:t>
              </a:r>
              <a:r>
                <a:rPr lang="en-US" sz="1600" dirty="0" err="1"/>
                <a:t>fr.</a:t>
              </a:r>
              <a:r>
                <a:rPr lang="en-US" sz="1600" dirty="0"/>
                <a:t> =</a:t>
              </a:r>
            </a:p>
          </p:txBody>
        </p:sp>
        <p:sp>
          <p:nvSpPr>
            <p:cNvPr id="13" name="TextBox 12">
              <a:extLst>
                <a:ext uri="{FF2B5EF4-FFF2-40B4-BE49-F238E27FC236}">
                  <a16:creationId xmlns:a16="http://schemas.microsoft.com/office/drawing/2014/main" id="{58F25BEB-9DA1-C427-D1E8-6984C3859303}"/>
                </a:ext>
              </a:extLst>
            </p:cNvPr>
            <p:cNvSpPr txBox="1"/>
            <p:nvPr/>
          </p:nvSpPr>
          <p:spPr>
            <a:xfrm>
              <a:off x="10488708" y="874193"/>
              <a:ext cx="1511744" cy="338554"/>
            </a:xfrm>
            <a:prstGeom prst="rect">
              <a:avLst/>
            </a:prstGeom>
            <a:noFill/>
          </p:spPr>
          <p:txBody>
            <a:bodyPr wrap="square">
              <a:spAutoFit/>
            </a:bodyPr>
            <a:lstStyle/>
            <a:p>
              <a:r>
                <a:rPr lang="en-US" sz="1600" dirty="0"/>
                <a:t># </a:t>
              </a:r>
              <a:r>
                <a:rPr lang="en-US" sz="1600" dirty="0" err="1"/>
                <a:t>wf</a:t>
              </a:r>
              <a:r>
                <a:rPr lang="en-US" sz="1600" dirty="0"/>
                <a:t> transferred</a:t>
              </a:r>
            </a:p>
          </p:txBody>
        </p:sp>
        <p:sp>
          <p:nvSpPr>
            <p:cNvPr id="14" name="TextBox 13">
              <a:extLst>
                <a:ext uri="{FF2B5EF4-FFF2-40B4-BE49-F238E27FC236}">
                  <a16:creationId xmlns:a16="http://schemas.microsoft.com/office/drawing/2014/main" id="{BC18FA75-7039-E577-71F4-CF0FDC42F606}"/>
                </a:ext>
              </a:extLst>
            </p:cNvPr>
            <p:cNvSpPr txBox="1"/>
            <p:nvPr/>
          </p:nvSpPr>
          <p:spPr>
            <a:xfrm>
              <a:off x="10488707" y="1119325"/>
              <a:ext cx="1448980" cy="338554"/>
            </a:xfrm>
            <a:prstGeom prst="rect">
              <a:avLst/>
            </a:prstGeom>
            <a:noFill/>
          </p:spPr>
          <p:txBody>
            <a:bodyPr wrap="square">
              <a:spAutoFit/>
            </a:bodyPr>
            <a:lstStyle/>
            <a:p>
              <a:r>
                <a:rPr lang="en-US" sz="1600" dirty="0"/>
                <a:t># </a:t>
              </a:r>
              <a:r>
                <a:rPr lang="en-US" sz="1600" dirty="0" err="1"/>
                <a:t>wf</a:t>
              </a:r>
              <a:r>
                <a:rPr lang="en-US" sz="1600" dirty="0"/>
                <a:t> generated</a:t>
              </a:r>
            </a:p>
          </p:txBody>
        </p:sp>
        <p:cxnSp>
          <p:nvCxnSpPr>
            <p:cNvPr id="18" name="Straight Connector 17">
              <a:extLst>
                <a:ext uri="{FF2B5EF4-FFF2-40B4-BE49-F238E27FC236}">
                  <a16:creationId xmlns:a16="http://schemas.microsoft.com/office/drawing/2014/main" id="{DF048C0E-CAAC-E6B3-57ED-D13D29AA8EC2}"/>
                </a:ext>
              </a:extLst>
            </p:cNvPr>
            <p:cNvCxnSpPr>
              <a:cxnSpLocks/>
            </p:cNvCxnSpPr>
            <p:nvPr/>
          </p:nvCxnSpPr>
          <p:spPr>
            <a:xfrm>
              <a:off x="10569390" y="1189735"/>
              <a:ext cx="1368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16:creationId xmlns:a16="http://schemas.microsoft.com/office/drawing/2014/main" id="{7F9347D2-D11A-A709-E819-CDF98D1C37E6}"/>
              </a:ext>
            </a:extLst>
          </p:cNvPr>
          <p:cNvSpPr/>
          <p:nvPr/>
        </p:nvSpPr>
        <p:spPr>
          <a:xfrm>
            <a:off x="4840881" y="3114180"/>
            <a:ext cx="2594170" cy="583686"/>
          </a:xfrm>
          <a:prstGeom prst="roundRect">
            <a:avLst>
              <a:gd name="adj" fmla="val 9414"/>
            </a:avLst>
          </a:prstGeom>
          <a:noFill/>
          <a:ln w="28575">
            <a:solidFill>
              <a:srgbClr val="1F4F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a:extLst>
              <a:ext uri="{FF2B5EF4-FFF2-40B4-BE49-F238E27FC236}">
                <a16:creationId xmlns:a16="http://schemas.microsoft.com/office/drawing/2014/main" id="{5F46B2A8-57B3-9453-A946-DAF30D37C0BC}"/>
              </a:ext>
            </a:extLst>
          </p:cNvPr>
          <p:cNvSpPr>
            <a:spLocks noGrp="1"/>
          </p:cNvSpPr>
          <p:nvPr>
            <p:ph type="sldNum" sz="quarter" idx="12"/>
          </p:nvPr>
        </p:nvSpPr>
        <p:spPr/>
        <p:txBody>
          <a:bodyPr/>
          <a:lstStyle/>
          <a:p>
            <a:fld id="{B7C39393-7F45-455B-84ED-C57F7966446D}" type="slidenum">
              <a:rPr lang="en-US" smtClean="0"/>
              <a:t>10</a:t>
            </a:fld>
            <a:endParaRPr lang="en-US"/>
          </a:p>
        </p:txBody>
      </p:sp>
    </p:spTree>
    <p:extLst>
      <p:ext uri="{BB962C8B-B14F-4D97-AF65-F5344CB8AC3E}">
        <p14:creationId xmlns:p14="http://schemas.microsoft.com/office/powerpoint/2010/main" val="24600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11147612" cy="1325563"/>
          </a:xfrm>
        </p:spPr>
        <p:txBody>
          <a:bodyPr/>
          <a:lstStyle/>
          <a:p>
            <a:r>
              <a:rPr lang="en-US" dirty="0"/>
              <a:t>Managing several GCUs in parallel</a:t>
            </a:r>
          </a:p>
        </p:txBody>
      </p:sp>
      <p:sp>
        <p:nvSpPr>
          <p:cNvPr id="25" name="TextBox 24">
            <a:extLst>
              <a:ext uri="{FF2B5EF4-FFF2-40B4-BE49-F238E27FC236}">
                <a16:creationId xmlns:a16="http://schemas.microsoft.com/office/drawing/2014/main" id="{4509FB2D-C0FB-6AAD-3ADF-9E39EB8FFF80}"/>
              </a:ext>
            </a:extLst>
          </p:cNvPr>
          <p:cNvSpPr txBox="1"/>
          <p:nvPr/>
        </p:nvSpPr>
        <p:spPr>
          <a:xfrm>
            <a:off x="838195" y="1181076"/>
            <a:ext cx="10515605" cy="5324535"/>
          </a:xfrm>
          <a:prstGeom prst="rect">
            <a:avLst/>
          </a:prstGeom>
          <a:noFill/>
        </p:spPr>
        <p:txBody>
          <a:bodyPr wrap="square">
            <a:spAutoFit/>
          </a:bodyPr>
          <a:lstStyle/>
          <a:p>
            <a:r>
              <a:rPr lang="en-US" sz="2000" dirty="0"/>
              <a:t>At </a:t>
            </a:r>
            <a:r>
              <a:rPr lang="en-US" sz="2000" b="1" dirty="0"/>
              <a:t>Kunshan</a:t>
            </a:r>
            <a:r>
              <a:rPr lang="en-US" sz="2000" dirty="0"/>
              <a:t> we have a CentOS server having an </a:t>
            </a:r>
            <a:r>
              <a:rPr lang="pt-BR" sz="2000" dirty="0"/>
              <a:t>Intel Xeon Gold 6226 CPU @ 2.70GHz for a total of </a:t>
            </a:r>
            <a:r>
              <a:rPr lang="pt-BR" sz="2000" b="1" dirty="0"/>
              <a:t>24 cores</a:t>
            </a:r>
            <a:r>
              <a:rPr lang="pt-BR" sz="2000" dirty="0"/>
              <a:t> (48 threads)</a:t>
            </a:r>
            <a:r>
              <a:rPr lang="en-US" sz="2000" dirty="0"/>
              <a:t>. We can test up to 344 GCUs in parallel.</a:t>
            </a:r>
          </a:p>
          <a:p>
            <a:endParaRPr lang="en-US" sz="2000" dirty="0"/>
          </a:p>
          <a:p>
            <a:r>
              <a:rPr lang="en-US" sz="2000" dirty="0"/>
              <a:t>We logged the transferred bandwidth as a </a:t>
            </a:r>
            <a:br>
              <a:rPr lang="en-US" sz="2000" dirty="0"/>
            </a:br>
            <a:r>
              <a:rPr lang="en-US" sz="2000" dirty="0"/>
              <a:t>function of the number of GCUs read in</a:t>
            </a:r>
            <a:br>
              <a:rPr lang="en-US" sz="2000" dirty="0"/>
            </a:br>
            <a:r>
              <a:rPr lang="en-US" sz="2000" dirty="0"/>
              <a:t>parallel for a blocksize of 2048.</a:t>
            </a:r>
          </a:p>
          <a:p>
            <a:endParaRPr lang="en-US" sz="2000" dirty="0"/>
          </a:p>
          <a:p>
            <a:pPr marL="342900" indent="-342900">
              <a:buFont typeface="Arial" panose="020B0604020202020204" pitchFamily="34" charset="0"/>
              <a:buChar char="•"/>
            </a:pPr>
            <a:r>
              <a:rPr lang="en-US" sz="2000" dirty="0"/>
              <a:t>Server resources saturate for ∼30 GCUs. </a:t>
            </a:r>
            <a:br>
              <a:rPr lang="en-US" sz="2000" dirty="0"/>
            </a:br>
            <a:r>
              <a:rPr lang="en-US" sz="2000" dirty="0"/>
              <a:t>Afterward, transferred bandwidth slowly</a:t>
            </a:r>
            <a:br>
              <a:rPr lang="en-US" sz="2000" dirty="0"/>
            </a:br>
            <a:r>
              <a:rPr lang="en-US" sz="2000" dirty="0"/>
              <a:t>continue to grow.</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Most resources are used by the ControlHub.</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Looking at the bandwidth transferred per </a:t>
            </a:r>
            <a:br>
              <a:rPr lang="en-US" sz="2000" dirty="0"/>
            </a:br>
            <a:r>
              <a:rPr lang="en-US" sz="2000" dirty="0"/>
              <a:t>GCU (total bandwidth/ # GCUs), it is still</a:t>
            </a:r>
            <a:br>
              <a:rPr lang="en-US" sz="2000" dirty="0"/>
            </a:br>
            <a:r>
              <a:rPr lang="en-US" sz="2000" dirty="0"/>
              <a:t>possible to manage a 1kHz trigger rate</a:t>
            </a:r>
            <a:br>
              <a:rPr lang="en-US" sz="2000" dirty="0"/>
            </a:br>
            <a:r>
              <a:rPr lang="en-US" sz="2000" dirty="0"/>
              <a:t>with 90-100 GCUs.</a:t>
            </a:r>
            <a:endParaRPr lang="en-US" sz="1900" dirty="0"/>
          </a:p>
        </p:txBody>
      </p:sp>
      <p:pic>
        <p:nvPicPr>
          <p:cNvPr id="8" name="Graphic 7">
            <a:extLst>
              <a:ext uri="{FF2B5EF4-FFF2-40B4-BE49-F238E27FC236}">
                <a16:creationId xmlns:a16="http://schemas.microsoft.com/office/drawing/2014/main" id="{34F0EFA0-C6D4-F1B5-7C9D-0A8F1B7331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1516" y="1866234"/>
            <a:ext cx="6211298" cy="4969038"/>
          </a:xfrm>
          <a:prstGeom prst="rect">
            <a:avLst/>
          </a:prstGeom>
        </p:spPr>
      </p:pic>
      <p:pic>
        <p:nvPicPr>
          <p:cNvPr id="11" name="Graphic 10">
            <a:extLst>
              <a:ext uri="{FF2B5EF4-FFF2-40B4-BE49-F238E27FC236}">
                <a16:creationId xmlns:a16="http://schemas.microsoft.com/office/drawing/2014/main" id="{2972313B-4DC1-FEDD-5FC9-D47BD21DB55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52860"/>
          <a:stretch/>
        </p:blipFill>
        <p:spPr>
          <a:xfrm>
            <a:off x="5851516" y="1853102"/>
            <a:ext cx="6211298" cy="2342379"/>
          </a:xfrm>
          <a:prstGeom prst="rect">
            <a:avLst/>
          </a:prstGeom>
        </p:spPr>
      </p:pic>
      <p:sp>
        <p:nvSpPr>
          <p:cNvPr id="9" name="Slide Number Placeholder 8">
            <a:extLst>
              <a:ext uri="{FF2B5EF4-FFF2-40B4-BE49-F238E27FC236}">
                <a16:creationId xmlns:a16="http://schemas.microsoft.com/office/drawing/2014/main" id="{DC989824-34DA-972C-73D4-BAB178C60697}"/>
              </a:ext>
            </a:extLst>
          </p:cNvPr>
          <p:cNvSpPr>
            <a:spLocks noGrp="1"/>
          </p:cNvSpPr>
          <p:nvPr>
            <p:ph type="sldNum" sz="quarter" idx="12"/>
          </p:nvPr>
        </p:nvSpPr>
        <p:spPr/>
        <p:txBody>
          <a:bodyPr/>
          <a:lstStyle/>
          <a:p>
            <a:fld id="{B7C39393-7F45-455B-84ED-C57F7966446D}" type="slidenum">
              <a:rPr lang="en-US" smtClean="0"/>
              <a:t>11</a:t>
            </a:fld>
            <a:endParaRPr lang="en-US"/>
          </a:p>
        </p:txBody>
      </p:sp>
    </p:spTree>
    <p:extLst>
      <p:ext uri="{BB962C8B-B14F-4D97-AF65-F5344CB8AC3E}">
        <p14:creationId xmlns:p14="http://schemas.microsoft.com/office/powerpoint/2010/main" val="8259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4" end="4"/>
                                            </p:txEl>
                                          </p:spTgt>
                                        </p:tgtEl>
                                        <p:attrNameLst>
                                          <p:attrName>style.visibility</p:attrName>
                                        </p:attrNameLst>
                                      </p:cBhvr>
                                      <p:to>
                                        <p:strVal val="visible"/>
                                      </p:to>
                                    </p:set>
                                    <p:animEffect transition="in" filter="fade">
                                      <p:cBhvr>
                                        <p:cTn id="7" dur="500"/>
                                        <p:tgtEl>
                                          <p:spTgt spid="2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6" end="6"/>
                                            </p:txEl>
                                          </p:spTgt>
                                        </p:tgtEl>
                                        <p:attrNameLst>
                                          <p:attrName>style.visibility</p:attrName>
                                        </p:attrNameLst>
                                      </p:cBhvr>
                                      <p:to>
                                        <p:strVal val="visible"/>
                                      </p:to>
                                    </p:set>
                                    <p:animEffect transition="in" filter="fade">
                                      <p:cBhvr>
                                        <p:cTn id="12" dur="500"/>
                                        <p:tgtEl>
                                          <p:spTgt spid="2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8" end="8"/>
                                            </p:txEl>
                                          </p:spTgt>
                                        </p:tgtEl>
                                        <p:attrNameLst>
                                          <p:attrName>style.visibility</p:attrName>
                                        </p:attrNameLst>
                                      </p:cBhvr>
                                      <p:to>
                                        <p:strVal val="visible"/>
                                      </p:to>
                                    </p:set>
                                    <p:animEffect transition="in" filter="fade">
                                      <p:cBhvr>
                                        <p:cTn id="17" dur="500"/>
                                        <p:tgtEl>
                                          <p:spTgt spid="25">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11147612" cy="1325563"/>
          </a:xfrm>
        </p:spPr>
        <p:txBody>
          <a:bodyPr/>
          <a:lstStyle/>
          <a:p>
            <a:r>
              <a:rPr lang="en-US" dirty="0"/>
              <a:t>Reducing CPU usage with Jumbo Frames</a:t>
            </a:r>
          </a:p>
        </p:txBody>
      </p:sp>
      <p:sp>
        <p:nvSpPr>
          <p:cNvPr id="25" name="TextBox 24">
            <a:extLst>
              <a:ext uri="{FF2B5EF4-FFF2-40B4-BE49-F238E27FC236}">
                <a16:creationId xmlns:a16="http://schemas.microsoft.com/office/drawing/2014/main" id="{4509FB2D-C0FB-6AAD-3ADF-9E39EB8FFF80}"/>
              </a:ext>
            </a:extLst>
          </p:cNvPr>
          <p:cNvSpPr txBox="1"/>
          <p:nvPr/>
        </p:nvSpPr>
        <p:spPr>
          <a:xfrm>
            <a:off x="838196" y="1181076"/>
            <a:ext cx="10173106" cy="1631216"/>
          </a:xfrm>
          <a:prstGeom prst="rect">
            <a:avLst/>
          </a:prstGeom>
          <a:noFill/>
        </p:spPr>
        <p:txBody>
          <a:bodyPr wrap="square">
            <a:spAutoFit/>
          </a:bodyPr>
          <a:lstStyle/>
          <a:p>
            <a:r>
              <a:rPr lang="en-US" sz="2000" b="1" dirty="0"/>
              <a:t>Standard ethernet packets </a:t>
            </a:r>
            <a:r>
              <a:rPr lang="en-US" sz="2000" dirty="0"/>
              <a:t>are designed to carry </a:t>
            </a:r>
            <a:r>
              <a:rPr lang="en-US" sz="2000" b="1" dirty="0"/>
              <a:t>1500 bytes of payload</a:t>
            </a:r>
            <a:r>
              <a:rPr lang="en-US" sz="2000" dirty="0"/>
              <a:t>. This payload is also called </a:t>
            </a:r>
            <a:r>
              <a:rPr lang="en-US" sz="2000" b="1" dirty="0"/>
              <a:t>Maximum Transferrable Unit </a:t>
            </a:r>
            <a:r>
              <a:rPr lang="en-US" sz="2000" dirty="0"/>
              <a:t>(MTU).</a:t>
            </a:r>
          </a:p>
          <a:p>
            <a:br>
              <a:rPr lang="en-US" sz="2000" dirty="0"/>
            </a:br>
            <a:r>
              <a:rPr lang="en-US" sz="2000" dirty="0"/>
              <a:t>Most modern network interfaces can support </a:t>
            </a:r>
            <a:r>
              <a:rPr lang="en-US" sz="2000" b="1" dirty="0"/>
              <a:t>MTUs up to 9000 bytes</a:t>
            </a:r>
            <a:r>
              <a:rPr lang="en-US" sz="2000" dirty="0"/>
              <a:t>. Suck ethernet packets are usually referred to as </a:t>
            </a:r>
            <a:r>
              <a:rPr lang="en-US" sz="2000" b="1" dirty="0"/>
              <a:t>Jumbo Frames.</a:t>
            </a:r>
            <a:endParaRPr lang="en-US" sz="1900" b="1" dirty="0"/>
          </a:p>
        </p:txBody>
      </p:sp>
      <p:sp>
        <p:nvSpPr>
          <p:cNvPr id="3" name="Slide Number Placeholder 2">
            <a:extLst>
              <a:ext uri="{FF2B5EF4-FFF2-40B4-BE49-F238E27FC236}">
                <a16:creationId xmlns:a16="http://schemas.microsoft.com/office/drawing/2014/main" id="{242A17E2-2432-7F15-D09C-088DEBEFA384}"/>
              </a:ext>
            </a:extLst>
          </p:cNvPr>
          <p:cNvSpPr>
            <a:spLocks noGrp="1"/>
          </p:cNvSpPr>
          <p:nvPr>
            <p:ph type="sldNum" sz="quarter" idx="12"/>
          </p:nvPr>
        </p:nvSpPr>
        <p:spPr/>
        <p:txBody>
          <a:bodyPr/>
          <a:lstStyle/>
          <a:p>
            <a:fld id="{B7C39393-7F45-455B-84ED-C57F7966446D}" type="slidenum">
              <a:rPr lang="en-US" smtClean="0"/>
              <a:t>12</a:t>
            </a:fld>
            <a:endParaRPr lang="en-US"/>
          </a:p>
        </p:txBody>
      </p:sp>
      <p:sp>
        <p:nvSpPr>
          <p:cNvPr id="8" name="TextBox 7">
            <a:extLst>
              <a:ext uri="{FF2B5EF4-FFF2-40B4-BE49-F238E27FC236}">
                <a16:creationId xmlns:a16="http://schemas.microsoft.com/office/drawing/2014/main" id="{B1B954F6-0663-B754-C27E-AAE7475D8690}"/>
              </a:ext>
            </a:extLst>
          </p:cNvPr>
          <p:cNvSpPr txBox="1"/>
          <p:nvPr/>
        </p:nvSpPr>
        <p:spPr>
          <a:xfrm>
            <a:off x="838195" y="5526975"/>
            <a:ext cx="10461864" cy="769441"/>
          </a:xfrm>
          <a:prstGeom prst="rect">
            <a:avLst/>
          </a:prstGeom>
          <a:noFill/>
        </p:spPr>
        <p:txBody>
          <a:bodyPr wrap="square">
            <a:spAutoFit/>
          </a:bodyPr>
          <a:lstStyle/>
          <a:p>
            <a:r>
              <a:rPr lang="en-US" sz="2000" dirty="0"/>
              <a:t>The rationale:</a:t>
            </a:r>
          </a:p>
          <a:p>
            <a:pPr algn="ctr"/>
            <a:r>
              <a:rPr lang="en-US" sz="2400" dirty="0"/>
              <a:t>higher payloads </a:t>
            </a:r>
            <a:r>
              <a:rPr lang="en-US" sz="2400" dirty="0">
                <a:sym typeface="Wingdings" panose="05000000000000000000" pitchFamily="2" charset="2"/>
              </a:rPr>
              <a:t> less packets  lower CPU utilization</a:t>
            </a:r>
            <a:endParaRPr lang="en-US" sz="2400" dirty="0"/>
          </a:p>
        </p:txBody>
      </p:sp>
      <p:grpSp>
        <p:nvGrpSpPr>
          <p:cNvPr id="10" name="Group 9">
            <a:extLst>
              <a:ext uri="{FF2B5EF4-FFF2-40B4-BE49-F238E27FC236}">
                <a16:creationId xmlns:a16="http://schemas.microsoft.com/office/drawing/2014/main" id="{AA4C4ACA-8FEC-0ABC-1F4B-F3B3F816D573}"/>
              </a:ext>
            </a:extLst>
          </p:cNvPr>
          <p:cNvGrpSpPr/>
          <p:nvPr/>
        </p:nvGrpSpPr>
        <p:grpSpPr>
          <a:xfrm>
            <a:off x="559934" y="3147908"/>
            <a:ext cx="11213857" cy="1941573"/>
            <a:chOff x="627310" y="2406765"/>
            <a:chExt cx="11213857" cy="1941573"/>
          </a:xfrm>
        </p:grpSpPr>
        <p:grpSp>
          <p:nvGrpSpPr>
            <p:cNvPr id="11" name="Group 10">
              <a:extLst>
                <a:ext uri="{FF2B5EF4-FFF2-40B4-BE49-F238E27FC236}">
                  <a16:creationId xmlns:a16="http://schemas.microsoft.com/office/drawing/2014/main" id="{31A63053-1111-3B14-4096-1B1DB5283434}"/>
                </a:ext>
              </a:extLst>
            </p:cNvPr>
            <p:cNvGrpSpPr/>
            <p:nvPr/>
          </p:nvGrpSpPr>
          <p:grpSpPr>
            <a:xfrm>
              <a:off x="627310" y="2406765"/>
              <a:ext cx="5268991" cy="1941573"/>
              <a:chOff x="368213" y="1458969"/>
              <a:chExt cx="7245344" cy="2669840"/>
            </a:xfrm>
          </p:grpSpPr>
          <p:sp>
            <p:nvSpPr>
              <p:cNvPr id="28" name="Freeform: Shape 27">
                <a:extLst>
                  <a:ext uri="{FF2B5EF4-FFF2-40B4-BE49-F238E27FC236}">
                    <a16:creationId xmlns:a16="http://schemas.microsoft.com/office/drawing/2014/main" id="{B652878D-27A0-87FE-23B9-0F1CE6E616F7}"/>
                  </a:ext>
                </a:extLst>
              </p:cNvPr>
              <p:cNvSpPr/>
              <p:nvPr/>
            </p:nvSpPr>
            <p:spPr>
              <a:xfrm>
                <a:off x="989048" y="2211832"/>
                <a:ext cx="6244331" cy="1413687"/>
              </a:xfrm>
              <a:custGeom>
                <a:avLst/>
                <a:gdLst>
                  <a:gd name="connsiteX0" fmla="*/ 0 w 6244331"/>
                  <a:gd name="connsiteY0" fmla="*/ 0 h 1413687"/>
                  <a:gd name="connsiteX1" fmla="*/ 6244331 w 6244331"/>
                  <a:gd name="connsiteY1" fmla="*/ 0 h 1413687"/>
                  <a:gd name="connsiteX2" fmla="*/ 6244331 w 6244331"/>
                  <a:gd name="connsiteY2" fmla="*/ 1413688 h 1413687"/>
                  <a:gd name="connsiteX3" fmla="*/ 0 w 6244331"/>
                  <a:gd name="connsiteY3" fmla="*/ 1413688 h 1413687"/>
                </a:gdLst>
                <a:ahLst/>
                <a:cxnLst>
                  <a:cxn ang="0">
                    <a:pos x="connsiteX0" y="connsiteY0"/>
                  </a:cxn>
                  <a:cxn ang="0">
                    <a:pos x="connsiteX1" y="connsiteY1"/>
                  </a:cxn>
                  <a:cxn ang="0">
                    <a:pos x="connsiteX2" y="connsiteY2"/>
                  </a:cxn>
                  <a:cxn ang="0">
                    <a:pos x="connsiteX3" y="connsiteY3"/>
                  </a:cxn>
                </a:cxnLst>
                <a:rect l="l" t="t" r="r" b="b"/>
                <a:pathLst>
                  <a:path w="6244331" h="1413687">
                    <a:moveTo>
                      <a:pt x="0" y="0"/>
                    </a:moveTo>
                    <a:lnTo>
                      <a:pt x="6244331" y="0"/>
                    </a:lnTo>
                    <a:lnTo>
                      <a:pt x="6244331" y="1413688"/>
                    </a:lnTo>
                    <a:lnTo>
                      <a:pt x="0" y="1413688"/>
                    </a:lnTo>
                    <a:close/>
                  </a:path>
                </a:pathLst>
              </a:custGeom>
              <a:solidFill>
                <a:srgbClr val="FFFFFF"/>
              </a:solidFill>
              <a:ln w="16270" cap="flat">
                <a:solidFill>
                  <a:srgbClr val="727272"/>
                </a:solidFill>
                <a:prstDash val="solid"/>
                <a:miter/>
              </a:ln>
            </p:spPr>
            <p:txBody>
              <a:bodyPr rtlCol="0" anchor="ctr"/>
              <a:lstStyle/>
              <a:p>
                <a:endParaRPr lang="en-US" sz="1400"/>
              </a:p>
            </p:txBody>
          </p:sp>
          <p:sp>
            <p:nvSpPr>
              <p:cNvPr id="29" name="Freeform: Shape 28">
                <a:extLst>
                  <a:ext uri="{FF2B5EF4-FFF2-40B4-BE49-F238E27FC236}">
                    <a16:creationId xmlns:a16="http://schemas.microsoft.com/office/drawing/2014/main" id="{6CEC7B92-152E-3E9E-4918-93C38C227663}"/>
                  </a:ext>
                </a:extLst>
              </p:cNvPr>
              <p:cNvSpPr/>
              <p:nvPr/>
            </p:nvSpPr>
            <p:spPr>
              <a:xfrm>
                <a:off x="705659" y="2211832"/>
                <a:ext cx="566778" cy="1413687"/>
              </a:xfrm>
              <a:custGeom>
                <a:avLst/>
                <a:gdLst>
                  <a:gd name="connsiteX0" fmla="*/ 566778 w 566778"/>
                  <a:gd name="connsiteY0" fmla="*/ 706844 h 1413687"/>
                  <a:gd name="connsiteX1" fmla="*/ 283389 w 566778"/>
                  <a:gd name="connsiteY1" fmla="*/ 1413688 h 1413687"/>
                  <a:gd name="connsiteX2" fmla="*/ 0 w 566778"/>
                  <a:gd name="connsiteY2" fmla="*/ 706844 h 1413687"/>
                  <a:gd name="connsiteX3" fmla="*/ 283389 w 566778"/>
                  <a:gd name="connsiteY3" fmla="*/ 0 h 1413687"/>
                  <a:gd name="connsiteX4" fmla="*/ 566778 w 566778"/>
                  <a:gd name="connsiteY4" fmla="*/ 706844 h 14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78" h="1413687">
                    <a:moveTo>
                      <a:pt x="566778" y="706844"/>
                    </a:moveTo>
                    <a:cubicBezTo>
                      <a:pt x="566778" y="1097223"/>
                      <a:pt x="439901" y="1413688"/>
                      <a:pt x="283389" y="1413688"/>
                    </a:cubicBezTo>
                    <a:cubicBezTo>
                      <a:pt x="126878" y="1413688"/>
                      <a:pt x="0" y="1097223"/>
                      <a:pt x="0" y="706844"/>
                    </a:cubicBezTo>
                    <a:cubicBezTo>
                      <a:pt x="0" y="316465"/>
                      <a:pt x="126878" y="0"/>
                      <a:pt x="283389" y="0"/>
                    </a:cubicBezTo>
                    <a:cubicBezTo>
                      <a:pt x="439901" y="0"/>
                      <a:pt x="566778" y="316465"/>
                      <a:pt x="566778" y="706844"/>
                    </a:cubicBezTo>
                    <a:close/>
                  </a:path>
                </a:pathLst>
              </a:custGeom>
              <a:solidFill>
                <a:schemeClr val="bg1">
                  <a:lumMod val="85000"/>
                </a:schemeClr>
              </a:solidFill>
              <a:ln w="16270" cap="flat">
                <a:solidFill>
                  <a:srgbClr val="727272"/>
                </a:solidFill>
                <a:prstDash val="solid"/>
                <a:miter/>
              </a:ln>
            </p:spPr>
            <p:txBody>
              <a:bodyPr rtlCol="0" anchor="ctr"/>
              <a:lstStyle/>
              <a:p>
                <a:endParaRPr lang="en-US" sz="1400"/>
              </a:p>
            </p:txBody>
          </p:sp>
          <p:sp>
            <p:nvSpPr>
              <p:cNvPr id="30" name="Freeform: Shape 29">
                <a:extLst>
                  <a:ext uri="{FF2B5EF4-FFF2-40B4-BE49-F238E27FC236}">
                    <a16:creationId xmlns:a16="http://schemas.microsoft.com/office/drawing/2014/main" id="{A03D18DC-E6A4-92EB-D3C5-082F8BB95B63}"/>
                  </a:ext>
                </a:extLst>
              </p:cNvPr>
              <p:cNvSpPr/>
              <p:nvPr/>
            </p:nvSpPr>
            <p:spPr>
              <a:xfrm>
                <a:off x="7200805" y="2211832"/>
                <a:ext cx="283388" cy="1413687"/>
              </a:xfrm>
              <a:custGeom>
                <a:avLst/>
                <a:gdLst>
                  <a:gd name="connsiteX0" fmla="*/ 0 w 283388"/>
                  <a:gd name="connsiteY0" fmla="*/ 1413688 h 1413687"/>
                  <a:gd name="connsiteX1" fmla="*/ 283389 w 283388"/>
                  <a:gd name="connsiteY1" fmla="*/ 706844 h 1413687"/>
                  <a:gd name="connsiteX2" fmla="*/ 0 w 283388"/>
                  <a:gd name="connsiteY2" fmla="*/ 0 h 1413687"/>
                </a:gdLst>
                <a:ahLst/>
                <a:cxnLst>
                  <a:cxn ang="0">
                    <a:pos x="connsiteX0" y="connsiteY0"/>
                  </a:cxn>
                  <a:cxn ang="0">
                    <a:pos x="connsiteX1" y="connsiteY1"/>
                  </a:cxn>
                  <a:cxn ang="0">
                    <a:pos x="connsiteX2" y="connsiteY2"/>
                  </a:cxn>
                </a:cxnLst>
                <a:rect l="l" t="t" r="r" b="b"/>
                <a:pathLst>
                  <a:path w="283388" h="1413687">
                    <a:moveTo>
                      <a:pt x="0" y="1413688"/>
                    </a:moveTo>
                    <a:cubicBezTo>
                      <a:pt x="156353" y="1413688"/>
                      <a:pt x="283389" y="1097726"/>
                      <a:pt x="283389" y="706844"/>
                    </a:cubicBezTo>
                    <a:cubicBezTo>
                      <a:pt x="283389" y="315963"/>
                      <a:pt x="156353" y="0"/>
                      <a:pt x="0" y="0"/>
                    </a:cubicBezTo>
                  </a:path>
                </a:pathLst>
              </a:custGeom>
              <a:solidFill>
                <a:srgbClr val="FFFFFF"/>
              </a:solidFill>
              <a:ln w="16270" cap="flat">
                <a:solidFill>
                  <a:srgbClr val="727272"/>
                </a:solidFill>
                <a:prstDash val="solid"/>
                <a:miter/>
              </a:ln>
            </p:spPr>
            <p:txBody>
              <a:bodyPr rtlCol="0" anchor="ctr"/>
              <a:lstStyle/>
              <a:p>
                <a:endParaRPr lang="en-US" sz="1400"/>
              </a:p>
            </p:txBody>
          </p:sp>
          <p:sp>
            <p:nvSpPr>
              <p:cNvPr id="31" name="Freeform: Shape 30">
                <a:extLst>
                  <a:ext uri="{FF2B5EF4-FFF2-40B4-BE49-F238E27FC236}">
                    <a16:creationId xmlns:a16="http://schemas.microsoft.com/office/drawing/2014/main" id="{26A5184E-11CF-4D74-AF63-1B7C99475A0B}"/>
                  </a:ext>
                </a:extLst>
              </p:cNvPr>
              <p:cNvSpPr/>
              <p:nvPr/>
            </p:nvSpPr>
            <p:spPr>
              <a:xfrm>
                <a:off x="2174721" y="2671118"/>
                <a:ext cx="221499" cy="504888"/>
              </a:xfrm>
              <a:custGeom>
                <a:avLst/>
                <a:gdLst>
                  <a:gd name="connsiteX0" fmla="*/ 0 w 221499"/>
                  <a:gd name="connsiteY0" fmla="*/ 0 h 504888"/>
                  <a:gd name="connsiteX1" fmla="*/ 221500 w 221499"/>
                  <a:gd name="connsiteY1" fmla="*/ 0 h 504888"/>
                  <a:gd name="connsiteX2" fmla="*/ 221500 w 221499"/>
                  <a:gd name="connsiteY2" fmla="*/ 504889 h 504888"/>
                  <a:gd name="connsiteX3" fmla="*/ 0 w 221499"/>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221499" h="504888">
                    <a:moveTo>
                      <a:pt x="0" y="0"/>
                    </a:moveTo>
                    <a:lnTo>
                      <a:pt x="221500" y="0"/>
                    </a:lnTo>
                    <a:lnTo>
                      <a:pt x="221500" y="504889"/>
                    </a:lnTo>
                    <a:lnTo>
                      <a:pt x="0" y="504889"/>
                    </a:lnTo>
                    <a:close/>
                  </a:path>
                </a:pathLst>
              </a:custGeom>
              <a:solidFill>
                <a:srgbClr val="00BF4D"/>
              </a:solidFill>
              <a:ln w="32540" cap="flat">
                <a:noFill/>
                <a:prstDash val="solid"/>
                <a:miter/>
              </a:ln>
            </p:spPr>
            <p:txBody>
              <a:bodyPr rtlCol="0" anchor="ctr"/>
              <a:lstStyle/>
              <a:p>
                <a:endParaRPr lang="en-US" sz="1400"/>
              </a:p>
            </p:txBody>
          </p:sp>
          <p:sp>
            <p:nvSpPr>
              <p:cNvPr id="32" name="Freeform: Shape 31">
                <a:extLst>
                  <a:ext uri="{FF2B5EF4-FFF2-40B4-BE49-F238E27FC236}">
                    <a16:creationId xmlns:a16="http://schemas.microsoft.com/office/drawing/2014/main" id="{536EFAF8-828E-8D07-7BEC-D27C09D85120}"/>
                  </a:ext>
                </a:extLst>
              </p:cNvPr>
              <p:cNvSpPr/>
              <p:nvPr/>
            </p:nvSpPr>
            <p:spPr>
              <a:xfrm>
                <a:off x="1673090" y="2671118"/>
                <a:ext cx="504888" cy="504888"/>
              </a:xfrm>
              <a:custGeom>
                <a:avLst/>
                <a:gdLst>
                  <a:gd name="connsiteX0" fmla="*/ 0 w 504888"/>
                  <a:gd name="connsiteY0" fmla="*/ 0 h 504888"/>
                  <a:gd name="connsiteX1" fmla="*/ 504889 w 504888"/>
                  <a:gd name="connsiteY1" fmla="*/ 0 h 504888"/>
                  <a:gd name="connsiteX2" fmla="*/ 504889 w 504888"/>
                  <a:gd name="connsiteY2" fmla="*/ 504889 h 504888"/>
                  <a:gd name="connsiteX3" fmla="*/ 0 w 504888"/>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504888" h="504888">
                    <a:moveTo>
                      <a:pt x="0" y="0"/>
                    </a:moveTo>
                    <a:lnTo>
                      <a:pt x="504889" y="0"/>
                    </a:lnTo>
                    <a:lnTo>
                      <a:pt x="504889" y="504889"/>
                    </a:lnTo>
                    <a:lnTo>
                      <a:pt x="0" y="504889"/>
                    </a:lnTo>
                    <a:close/>
                  </a:path>
                </a:pathLst>
              </a:custGeom>
              <a:solidFill>
                <a:srgbClr val="00ABE0"/>
              </a:solidFill>
              <a:ln w="32540" cap="flat">
                <a:noFill/>
                <a:prstDash val="solid"/>
                <a:miter/>
              </a:ln>
            </p:spPr>
            <p:txBody>
              <a:bodyPr rtlCol="0" anchor="ctr"/>
              <a:lstStyle/>
              <a:p>
                <a:endParaRPr lang="en-US" sz="1400"/>
              </a:p>
            </p:txBody>
          </p:sp>
          <p:sp>
            <p:nvSpPr>
              <p:cNvPr id="33" name="Freeform: Shape 32">
                <a:extLst>
                  <a:ext uri="{FF2B5EF4-FFF2-40B4-BE49-F238E27FC236}">
                    <a16:creationId xmlns:a16="http://schemas.microsoft.com/office/drawing/2014/main" id="{FF14DF07-79D1-2B3E-76D2-A634D71AEACF}"/>
                  </a:ext>
                </a:extLst>
              </p:cNvPr>
              <p:cNvSpPr/>
              <p:nvPr/>
            </p:nvSpPr>
            <p:spPr>
              <a:xfrm>
                <a:off x="1572112" y="2671118"/>
                <a:ext cx="201955" cy="501631"/>
              </a:xfrm>
              <a:custGeom>
                <a:avLst/>
                <a:gdLst>
                  <a:gd name="connsiteX0" fmla="*/ 201955 w 201955"/>
                  <a:gd name="connsiteY0" fmla="*/ 250816 h 501631"/>
                  <a:gd name="connsiteX1" fmla="*/ 100978 w 201955"/>
                  <a:gd name="connsiteY1" fmla="*/ 501631 h 501631"/>
                  <a:gd name="connsiteX2" fmla="*/ 0 w 201955"/>
                  <a:gd name="connsiteY2" fmla="*/ 250816 h 501631"/>
                  <a:gd name="connsiteX3" fmla="*/ 100978 w 201955"/>
                  <a:gd name="connsiteY3" fmla="*/ 0 h 501631"/>
                  <a:gd name="connsiteX4" fmla="*/ 201955 w 201955"/>
                  <a:gd name="connsiteY4" fmla="*/ 250816 h 50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55" h="501631">
                    <a:moveTo>
                      <a:pt x="201955" y="250816"/>
                    </a:moveTo>
                    <a:cubicBezTo>
                      <a:pt x="201955" y="389337"/>
                      <a:pt x="156746" y="501631"/>
                      <a:pt x="100978" y="501631"/>
                    </a:cubicBezTo>
                    <a:cubicBezTo>
                      <a:pt x="45209" y="501631"/>
                      <a:pt x="0" y="389337"/>
                      <a:pt x="0" y="250816"/>
                    </a:cubicBezTo>
                    <a:cubicBezTo>
                      <a:pt x="0" y="112294"/>
                      <a:pt x="45209" y="0"/>
                      <a:pt x="100978" y="0"/>
                    </a:cubicBezTo>
                    <a:cubicBezTo>
                      <a:pt x="156746" y="0"/>
                      <a:pt x="201955" y="112294"/>
                      <a:pt x="201955" y="250816"/>
                    </a:cubicBezTo>
                    <a:close/>
                  </a:path>
                </a:pathLst>
              </a:custGeom>
              <a:solidFill>
                <a:srgbClr val="007EAF"/>
              </a:solidFill>
              <a:ln w="32540" cap="flat">
                <a:noFill/>
                <a:prstDash val="solid"/>
                <a:miter/>
              </a:ln>
            </p:spPr>
            <p:txBody>
              <a:bodyPr rtlCol="0" anchor="ctr"/>
              <a:lstStyle/>
              <a:p>
                <a:endParaRPr lang="en-US" sz="1400"/>
              </a:p>
            </p:txBody>
          </p:sp>
          <p:sp>
            <p:nvSpPr>
              <p:cNvPr id="34" name="Freeform: Shape 33">
                <a:extLst>
                  <a:ext uri="{FF2B5EF4-FFF2-40B4-BE49-F238E27FC236}">
                    <a16:creationId xmlns:a16="http://schemas.microsoft.com/office/drawing/2014/main" id="{DF036831-52FD-A7F2-5D38-DA11C70BF528}"/>
                  </a:ext>
                </a:extLst>
              </p:cNvPr>
              <p:cNvSpPr/>
              <p:nvPr/>
            </p:nvSpPr>
            <p:spPr>
              <a:xfrm>
                <a:off x="2174721" y="2671118"/>
                <a:ext cx="100977" cy="501631"/>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ABE0"/>
              </a:solidFill>
              <a:ln w="32540" cap="flat">
                <a:noFill/>
                <a:prstDash val="solid"/>
                <a:miter/>
              </a:ln>
            </p:spPr>
            <p:txBody>
              <a:bodyPr rtlCol="0" anchor="ctr"/>
              <a:lstStyle/>
              <a:p>
                <a:endParaRPr lang="en-US" sz="1400"/>
              </a:p>
            </p:txBody>
          </p:sp>
          <p:sp>
            <p:nvSpPr>
              <p:cNvPr id="35" name="Freeform: Shape 34">
                <a:extLst>
                  <a:ext uri="{FF2B5EF4-FFF2-40B4-BE49-F238E27FC236}">
                    <a16:creationId xmlns:a16="http://schemas.microsoft.com/office/drawing/2014/main" id="{5D167AF9-C3FE-90BD-4739-583727C892F8}"/>
                  </a:ext>
                </a:extLst>
              </p:cNvPr>
              <p:cNvSpPr/>
              <p:nvPr/>
            </p:nvSpPr>
            <p:spPr>
              <a:xfrm>
                <a:off x="2394068" y="2667856"/>
                <a:ext cx="100976" cy="501631"/>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BF4D"/>
              </a:solidFill>
              <a:ln w="32540" cap="flat">
                <a:noFill/>
                <a:prstDash val="solid"/>
                <a:miter/>
              </a:ln>
            </p:spPr>
            <p:txBody>
              <a:bodyPr rtlCol="0" anchor="ctr"/>
              <a:lstStyle/>
              <a:p>
                <a:endParaRPr lang="en-US" sz="1400"/>
              </a:p>
            </p:txBody>
          </p:sp>
          <p:sp>
            <p:nvSpPr>
              <p:cNvPr id="36" name="Freeform: Shape 35">
                <a:extLst>
                  <a:ext uri="{FF2B5EF4-FFF2-40B4-BE49-F238E27FC236}">
                    <a16:creationId xmlns:a16="http://schemas.microsoft.com/office/drawing/2014/main" id="{F780125F-BEFC-F169-4A1B-1906FD79C5FE}"/>
                  </a:ext>
                </a:extLst>
              </p:cNvPr>
              <p:cNvSpPr/>
              <p:nvPr/>
            </p:nvSpPr>
            <p:spPr>
              <a:xfrm>
                <a:off x="3269189" y="2671118"/>
                <a:ext cx="221499" cy="504888"/>
              </a:xfrm>
              <a:custGeom>
                <a:avLst/>
                <a:gdLst>
                  <a:gd name="connsiteX0" fmla="*/ 0 w 221499"/>
                  <a:gd name="connsiteY0" fmla="*/ 0 h 504888"/>
                  <a:gd name="connsiteX1" fmla="*/ 221500 w 221499"/>
                  <a:gd name="connsiteY1" fmla="*/ 0 h 504888"/>
                  <a:gd name="connsiteX2" fmla="*/ 221500 w 221499"/>
                  <a:gd name="connsiteY2" fmla="*/ 504889 h 504888"/>
                  <a:gd name="connsiteX3" fmla="*/ 0 w 221499"/>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221499" h="504888">
                    <a:moveTo>
                      <a:pt x="0" y="0"/>
                    </a:moveTo>
                    <a:lnTo>
                      <a:pt x="221500" y="0"/>
                    </a:lnTo>
                    <a:lnTo>
                      <a:pt x="221500" y="504889"/>
                    </a:lnTo>
                    <a:lnTo>
                      <a:pt x="0" y="504889"/>
                    </a:lnTo>
                    <a:close/>
                  </a:path>
                </a:pathLst>
              </a:custGeom>
              <a:solidFill>
                <a:srgbClr val="00BF4D"/>
              </a:solidFill>
              <a:ln w="32540" cap="flat">
                <a:noFill/>
                <a:prstDash val="solid"/>
                <a:miter/>
              </a:ln>
            </p:spPr>
            <p:txBody>
              <a:bodyPr rtlCol="0" anchor="ctr"/>
              <a:lstStyle/>
              <a:p>
                <a:endParaRPr lang="en-US" sz="1400"/>
              </a:p>
            </p:txBody>
          </p:sp>
          <p:sp>
            <p:nvSpPr>
              <p:cNvPr id="37" name="Freeform: Shape 36">
                <a:extLst>
                  <a:ext uri="{FF2B5EF4-FFF2-40B4-BE49-F238E27FC236}">
                    <a16:creationId xmlns:a16="http://schemas.microsoft.com/office/drawing/2014/main" id="{3BD06601-BE40-3924-545F-34137FC9A354}"/>
                  </a:ext>
                </a:extLst>
              </p:cNvPr>
              <p:cNvSpPr/>
              <p:nvPr/>
            </p:nvSpPr>
            <p:spPr>
              <a:xfrm>
                <a:off x="2764301" y="2671118"/>
                <a:ext cx="504888" cy="504888"/>
              </a:xfrm>
              <a:custGeom>
                <a:avLst/>
                <a:gdLst>
                  <a:gd name="connsiteX0" fmla="*/ 0 w 504888"/>
                  <a:gd name="connsiteY0" fmla="*/ 0 h 504888"/>
                  <a:gd name="connsiteX1" fmla="*/ 504889 w 504888"/>
                  <a:gd name="connsiteY1" fmla="*/ 0 h 504888"/>
                  <a:gd name="connsiteX2" fmla="*/ 504889 w 504888"/>
                  <a:gd name="connsiteY2" fmla="*/ 504889 h 504888"/>
                  <a:gd name="connsiteX3" fmla="*/ 0 w 504888"/>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504888" h="504888">
                    <a:moveTo>
                      <a:pt x="0" y="0"/>
                    </a:moveTo>
                    <a:lnTo>
                      <a:pt x="504889" y="0"/>
                    </a:lnTo>
                    <a:lnTo>
                      <a:pt x="504889" y="504889"/>
                    </a:lnTo>
                    <a:lnTo>
                      <a:pt x="0" y="504889"/>
                    </a:lnTo>
                    <a:close/>
                  </a:path>
                </a:pathLst>
              </a:custGeom>
              <a:solidFill>
                <a:srgbClr val="00ABE0"/>
              </a:solidFill>
              <a:ln w="32540" cap="flat">
                <a:noFill/>
                <a:prstDash val="solid"/>
                <a:miter/>
              </a:ln>
            </p:spPr>
            <p:txBody>
              <a:bodyPr rtlCol="0" anchor="ctr"/>
              <a:lstStyle/>
              <a:p>
                <a:endParaRPr lang="en-US" sz="1400"/>
              </a:p>
            </p:txBody>
          </p:sp>
          <p:sp>
            <p:nvSpPr>
              <p:cNvPr id="38" name="Freeform: Shape 37">
                <a:extLst>
                  <a:ext uri="{FF2B5EF4-FFF2-40B4-BE49-F238E27FC236}">
                    <a16:creationId xmlns:a16="http://schemas.microsoft.com/office/drawing/2014/main" id="{F484178B-5747-F94D-318C-89B70919BAEE}"/>
                  </a:ext>
                </a:extLst>
              </p:cNvPr>
              <p:cNvSpPr/>
              <p:nvPr/>
            </p:nvSpPr>
            <p:spPr>
              <a:xfrm>
                <a:off x="2663323" y="2671118"/>
                <a:ext cx="201955" cy="501631"/>
              </a:xfrm>
              <a:custGeom>
                <a:avLst/>
                <a:gdLst>
                  <a:gd name="connsiteX0" fmla="*/ 201955 w 201955"/>
                  <a:gd name="connsiteY0" fmla="*/ 250816 h 501631"/>
                  <a:gd name="connsiteX1" fmla="*/ 100978 w 201955"/>
                  <a:gd name="connsiteY1" fmla="*/ 501631 h 501631"/>
                  <a:gd name="connsiteX2" fmla="*/ 0 w 201955"/>
                  <a:gd name="connsiteY2" fmla="*/ 250816 h 501631"/>
                  <a:gd name="connsiteX3" fmla="*/ 100978 w 201955"/>
                  <a:gd name="connsiteY3" fmla="*/ 0 h 501631"/>
                  <a:gd name="connsiteX4" fmla="*/ 201955 w 201955"/>
                  <a:gd name="connsiteY4" fmla="*/ 250816 h 50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55" h="501631">
                    <a:moveTo>
                      <a:pt x="201955" y="250816"/>
                    </a:moveTo>
                    <a:cubicBezTo>
                      <a:pt x="201955" y="389337"/>
                      <a:pt x="156746" y="501631"/>
                      <a:pt x="100978" y="501631"/>
                    </a:cubicBezTo>
                    <a:cubicBezTo>
                      <a:pt x="45209" y="501631"/>
                      <a:pt x="0" y="389337"/>
                      <a:pt x="0" y="250816"/>
                    </a:cubicBezTo>
                    <a:cubicBezTo>
                      <a:pt x="0" y="112294"/>
                      <a:pt x="45209" y="0"/>
                      <a:pt x="100978" y="0"/>
                    </a:cubicBezTo>
                    <a:cubicBezTo>
                      <a:pt x="156746" y="0"/>
                      <a:pt x="201955" y="112294"/>
                      <a:pt x="201955" y="250816"/>
                    </a:cubicBezTo>
                    <a:close/>
                  </a:path>
                </a:pathLst>
              </a:custGeom>
              <a:solidFill>
                <a:srgbClr val="007EAF"/>
              </a:solidFill>
              <a:ln w="32540" cap="flat">
                <a:noFill/>
                <a:prstDash val="solid"/>
                <a:miter/>
              </a:ln>
            </p:spPr>
            <p:txBody>
              <a:bodyPr rtlCol="0" anchor="ctr"/>
              <a:lstStyle/>
              <a:p>
                <a:endParaRPr lang="en-US" sz="1400"/>
              </a:p>
            </p:txBody>
          </p:sp>
          <p:sp>
            <p:nvSpPr>
              <p:cNvPr id="39" name="Freeform: Shape 38">
                <a:extLst>
                  <a:ext uri="{FF2B5EF4-FFF2-40B4-BE49-F238E27FC236}">
                    <a16:creationId xmlns:a16="http://schemas.microsoft.com/office/drawing/2014/main" id="{8031232F-57A7-1708-8CFC-4BFE208C2017}"/>
                  </a:ext>
                </a:extLst>
              </p:cNvPr>
              <p:cNvSpPr/>
              <p:nvPr/>
            </p:nvSpPr>
            <p:spPr>
              <a:xfrm>
                <a:off x="3269189" y="2671118"/>
                <a:ext cx="100977" cy="501631"/>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ABE0"/>
              </a:solidFill>
              <a:ln w="32540" cap="flat">
                <a:noFill/>
                <a:prstDash val="solid"/>
                <a:miter/>
              </a:ln>
            </p:spPr>
            <p:txBody>
              <a:bodyPr rtlCol="0" anchor="ctr"/>
              <a:lstStyle/>
              <a:p>
                <a:endParaRPr lang="en-US" sz="1400"/>
              </a:p>
            </p:txBody>
          </p:sp>
          <p:sp>
            <p:nvSpPr>
              <p:cNvPr id="40" name="Freeform: Shape 39">
                <a:extLst>
                  <a:ext uri="{FF2B5EF4-FFF2-40B4-BE49-F238E27FC236}">
                    <a16:creationId xmlns:a16="http://schemas.microsoft.com/office/drawing/2014/main" id="{88B20CD4-40E2-AFEB-DC8D-463F077DE1CA}"/>
                  </a:ext>
                </a:extLst>
              </p:cNvPr>
              <p:cNvSpPr/>
              <p:nvPr/>
            </p:nvSpPr>
            <p:spPr>
              <a:xfrm>
                <a:off x="3490689" y="2671118"/>
                <a:ext cx="100977" cy="501631"/>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BF4D"/>
              </a:solidFill>
              <a:ln w="32540" cap="flat">
                <a:noFill/>
                <a:prstDash val="solid"/>
                <a:miter/>
              </a:ln>
            </p:spPr>
            <p:txBody>
              <a:bodyPr rtlCol="0" anchor="ctr"/>
              <a:lstStyle/>
              <a:p>
                <a:endParaRPr lang="en-US" sz="1400"/>
              </a:p>
            </p:txBody>
          </p:sp>
          <p:sp>
            <p:nvSpPr>
              <p:cNvPr id="41" name="Freeform: Shape 40">
                <a:extLst>
                  <a:ext uri="{FF2B5EF4-FFF2-40B4-BE49-F238E27FC236}">
                    <a16:creationId xmlns:a16="http://schemas.microsoft.com/office/drawing/2014/main" id="{5D6E07E8-12FC-1487-DF67-9CF58C8DA50D}"/>
                  </a:ext>
                </a:extLst>
              </p:cNvPr>
              <p:cNvSpPr/>
              <p:nvPr/>
            </p:nvSpPr>
            <p:spPr>
              <a:xfrm>
                <a:off x="4419032" y="2671118"/>
                <a:ext cx="221499" cy="504888"/>
              </a:xfrm>
              <a:custGeom>
                <a:avLst/>
                <a:gdLst>
                  <a:gd name="connsiteX0" fmla="*/ 0 w 221499"/>
                  <a:gd name="connsiteY0" fmla="*/ 0 h 504888"/>
                  <a:gd name="connsiteX1" fmla="*/ 221500 w 221499"/>
                  <a:gd name="connsiteY1" fmla="*/ 0 h 504888"/>
                  <a:gd name="connsiteX2" fmla="*/ 221500 w 221499"/>
                  <a:gd name="connsiteY2" fmla="*/ 504889 h 504888"/>
                  <a:gd name="connsiteX3" fmla="*/ 0 w 221499"/>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221499" h="504888">
                    <a:moveTo>
                      <a:pt x="0" y="0"/>
                    </a:moveTo>
                    <a:lnTo>
                      <a:pt x="221500" y="0"/>
                    </a:lnTo>
                    <a:lnTo>
                      <a:pt x="221500" y="504889"/>
                    </a:lnTo>
                    <a:lnTo>
                      <a:pt x="0" y="504889"/>
                    </a:lnTo>
                    <a:close/>
                  </a:path>
                </a:pathLst>
              </a:custGeom>
              <a:solidFill>
                <a:srgbClr val="00BF4D"/>
              </a:solidFill>
              <a:ln w="32540" cap="flat">
                <a:noFill/>
                <a:prstDash val="solid"/>
                <a:miter/>
              </a:ln>
            </p:spPr>
            <p:txBody>
              <a:bodyPr rtlCol="0" anchor="ctr"/>
              <a:lstStyle/>
              <a:p>
                <a:endParaRPr lang="en-US" sz="1400"/>
              </a:p>
            </p:txBody>
          </p:sp>
          <p:sp>
            <p:nvSpPr>
              <p:cNvPr id="42" name="Freeform: Shape 41">
                <a:extLst>
                  <a:ext uri="{FF2B5EF4-FFF2-40B4-BE49-F238E27FC236}">
                    <a16:creationId xmlns:a16="http://schemas.microsoft.com/office/drawing/2014/main" id="{D81FD453-2D76-611A-A47E-44D0F7F05A1B}"/>
                  </a:ext>
                </a:extLst>
              </p:cNvPr>
              <p:cNvSpPr/>
              <p:nvPr/>
            </p:nvSpPr>
            <p:spPr>
              <a:xfrm>
                <a:off x="3914144" y="2671118"/>
                <a:ext cx="504888" cy="504888"/>
              </a:xfrm>
              <a:custGeom>
                <a:avLst/>
                <a:gdLst>
                  <a:gd name="connsiteX0" fmla="*/ 0 w 504888"/>
                  <a:gd name="connsiteY0" fmla="*/ 0 h 504888"/>
                  <a:gd name="connsiteX1" fmla="*/ 504889 w 504888"/>
                  <a:gd name="connsiteY1" fmla="*/ 0 h 504888"/>
                  <a:gd name="connsiteX2" fmla="*/ 504889 w 504888"/>
                  <a:gd name="connsiteY2" fmla="*/ 504889 h 504888"/>
                  <a:gd name="connsiteX3" fmla="*/ 0 w 504888"/>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504888" h="504888">
                    <a:moveTo>
                      <a:pt x="0" y="0"/>
                    </a:moveTo>
                    <a:lnTo>
                      <a:pt x="504889" y="0"/>
                    </a:lnTo>
                    <a:lnTo>
                      <a:pt x="504889" y="504889"/>
                    </a:lnTo>
                    <a:lnTo>
                      <a:pt x="0" y="504889"/>
                    </a:lnTo>
                    <a:close/>
                  </a:path>
                </a:pathLst>
              </a:custGeom>
              <a:solidFill>
                <a:srgbClr val="00ABE0"/>
              </a:solidFill>
              <a:ln w="32540" cap="flat">
                <a:noFill/>
                <a:prstDash val="solid"/>
                <a:miter/>
              </a:ln>
            </p:spPr>
            <p:txBody>
              <a:bodyPr rtlCol="0" anchor="ctr"/>
              <a:lstStyle/>
              <a:p>
                <a:endParaRPr lang="en-US" sz="1400"/>
              </a:p>
            </p:txBody>
          </p:sp>
          <p:sp>
            <p:nvSpPr>
              <p:cNvPr id="43" name="Freeform: Shape 42">
                <a:extLst>
                  <a:ext uri="{FF2B5EF4-FFF2-40B4-BE49-F238E27FC236}">
                    <a16:creationId xmlns:a16="http://schemas.microsoft.com/office/drawing/2014/main" id="{68B3B726-EFD4-56D5-DE3E-CC335B3F8E3E}"/>
                  </a:ext>
                </a:extLst>
              </p:cNvPr>
              <p:cNvSpPr/>
              <p:nvPr/>
            </p:nvSpPr>
            <p:spPr>
              <a:xfrm>
                <a:off x="3813166" y="2671118"/>
                <a:ext cx="201955" cy="501631"/>
              </a:xfrm>
              <a:custGeom>
                <a:avLst/>
                <a:gdLst>
                  <a:gd name="connsiteX0" fmla="*/ 201955 w 201955"/>
                  <a:gd name="connsiteY0" fmla="*/ 250816 h 501631"/>
                  <a:gd name="connsiteX1" fmla="*/ 100978 w 201955"/>
                  <a:gd name="connsiteY1" fmla="*/ 501631 h 501631"/>
                  <a:gd name="connsiteX2" fmla="*/ 0 w 201955"/>
                  <a:gd name="connsiteY2" fmla="*/ 250816 h 501631"/>
                  <a:gd name="connsiteX3" fmla="*/ 100978 w 201955"/>
                  <a:gd name="connsiteY3" fmla="*/ 0 h 501631"/>
                  <a:gd name="connsiteX4" fmla="*/ 201955 w 201955"/>
                  <a:gd name="connsiteY4" fmla="*/ 250816 h 50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55" h="501631">
                    <a:moveTo>
                      <a:pt x="201955" y="250816"/>
                    </a:moveTo>
                    <a:cubicBezTo>
                      <a:pt x="201955" y="389337"/>
                      <a:pt x="156746" y="501631"/>
                      <a:pt x="100978" y="501631"/>
                    </a:cubicBezTo>
                    <a:cubicBezTo>
                      <a:pt x="45209" y="501631"/>
                      <a:pt x="0" y="389337"/>
                      <a:pt x="0" y="250816"/>
                    </a:cubicBezTo>
                    <a:cubicBezTo>
                      <a:pt x="0" y="112294"/>
                      <a:pt x="45209" y="0"/>
                      <a:pt x="100978" y="0"/>
                    </a:cubicBezTo>
                    <a:cubicBezTo>
                      <a:pt x="156746" y="0"/>
                      <a:pt x="201955" y="112294"/>
                      <a:pt x="201955" y="250816"/>
                    </a:cubicBezTo>
                    <a:close/>
                  </a:path>
                </a:pathLst>
              </a:custGeom>
              <a:solidFill>
                <a:srgbClr val="007EAF"/>
              </a:solidFill>
              <a:ln w="32540" cap="flat">
                <a:noFill/>
                <a:prstDash val="solid"/>
                <a:miter/>
              </a:ln>
            </p:spPr>
            <p:txBody>
              <a:bodyPr rtlCol="0" anchor="ctr"/>
              <a:lstStyle/>
              <a:p>
                <a:endParaRPr lang="en-US" sz="1400"/>
              </a:p>
            </p:txBody>
          </p:sp>
          <p:sp>
            <p:nvSpPr>
              <p:cNvPr id="44" name="Freeform: Shape 43">
                <a:extLst>
                  <a:ext uri="{FF2B5EF4-FFF2-40B4-BE49-F238E27FC236}">
                    <a16:creationId xmlns:a16="http://schemas.microsoft.com/office/drawing/2014/main" id="{CE48D85E-6BB7-2891-3CC3-B99D1656087E}"/>
                  </a:ext>
                </a:extLst>
              </p:cNvPr>
              <p:cNvSpPr/>
              <p:nvPr/>
            </p:nvSpPr>
            <p:spPr>
              <a:xfrm>
                <a:off x="4419032" y="2671118"/>
                <a:ext cx="100977" cy="501631"/>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ABE0"/>
              </a:solidFill>
              <a:ln w="32540" cap="flat">
                <a:noFill/>
                <a:prstDash val="solid"/>
                <a:miter/>
              </a:ln>
            </p:spPr>
            <p:txBody>
              <a:bodyPr rtlCol="0" anchor="ctr"/>
              <a:lstStyle/>
              <a:p>
                <a:endParaRPr lang="en-US" sz="1400"/>
              </a:p>
            </p:txBody>
          </p:sp>
          <p:sp>
            <p:nvSpPr>
              <p:cNvPr id="45" name="Freeform: Shape 44">
                <a:extLst>
                  <a:ext uri="{FF2B5EF4-FFF2-40B4-BE49-F238E27FC236}">
                    <a16:creationId xmlns:a16="http://schemas.microsoft.com/office/drawing/2014/main" id="{F082633C-5E36-959A-EA49-77596DF29198}"/>
                  </a:ext>
                </a:extLst>
              </p:cNvPr>
              <p:cNvSpPr/>
              <p:nvPr/>
            </p:nvSpPr>
            <p:spPr>
              <a:xfrm>
                <a:off x="4640532" y="2671118"/>
                <a:ext cx="100977" cy="501631"/>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BF4D"/>
              </a:solidFill>
              <a:ln w="32540" cap="flat">
                <a:noFill/>
                <a:prstDash val="solid"/>
                <a:miter/>
              </a:ln>
            </p:spPr>
            <p:txBody>
              <a:bodyPr rtlCol="0" anchor="ctr"/>
              <a:lstStyle/>
              <a:p>
                <a:endParaRPr lang="en-US" sz="1400"/>
              </a:p>
            </p:txBody>
          </p:sp>
          <p:sp>
            <p:nvSpPr>
              <p:cNvPr id="46" name="Freeform: Shape 45">
                <a:extLst>
                  <a:ext uri="{FF2B5EF4-FFF2-40B4-BE49-F238E27FC236}">
                    <a16:creationId xmlns:a16="http://schemas.microsoft.com/office/drawing/2014/main" id="{9A75E63D-24DE-24E6-B2DD-D53EDD4B917D}"/>
                  </a:ext>
                </a:extLst>
              </p:cNvPr>
              <p:cNvSpPr/>
              <p:nvPr/>
            </p:nvSpPr>
            <p:spPr>
              <a:xfrm>
                <a:off x="5503728" y="2671118"/>
                <a:ext cx="221499" cy="504888"/>
              </a:xfrm>
              <a:custGeom>
                <a:avLst/>
                <a:gdLst>
                  <a:gd name="connsiteX0" fmla="*/ 0 w 221499"/>
                  <a:gd name="connsiteY0" fmla="*/ 0 h 504888"/>
                  <a:gd name="connsiteX1" fmla="*/ 221500 w 221499"/>
                  <a:gd name="connsiteY1" fmla="*/ 0 h 504888"/>
                  <a:gd name="connsiteX2" fmla="*/ 221500 w 221499"/>
                  <a:gd name="connsiteY2" fmla="*/ 504889 h 504888"/>
                  <a:gd name="connsiteX3" fmla="*/ 0 w 221499"/>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221499" h="504888">
                    <a:moveTo>
                      <a:pt x="0" y="0"/>
                    </a:moveTo>
                    <a:lnTo>
                      <a:pt x="221500" y="0"/>
                    </a:lnTo>
                    <a:lnTo>
                      <a:pt x="221500" y="504889"/>
                    </a:lnTo>
                    <a:lnTo>
                      <a:pt x="0" y="504889"/>
                    </a:lnTo>
                    <a:close/>
                  </a:path>
                </a:pathLst>
              </a:custGeom>
              <a:solidFill>
                <a:srgbClr val="00BF4D"/>
              </a:solidFill>
              <a:ln w="32540" cap="flat">
                <a:noFill/>
                <a:prstDash val="solid"/>
                <a:miter/>
              </a:ln>
            </p:spPr>
            <p:txBody>
              <a:bodyPr rtlCol="0" anchor="ctr"/>
              <a:lstStyle/>
              <a:p>
                <a:endParaRPr lang="en-US" sz="1400"/>
              </a:p>
            </p:txBody>
          </p:sp>
          <p:sp>
            <p:nvSpPr>
              <p:cNvPr id="47" name="Freeform: Shape 46">
                <a:extLst>
                  <a:ext uri="{FF2B5EF4-FFF2-40B4-BE49-F238E27FC236}">
                    <a16:creationId xmlns:a16="http://schemas.microsoft.com/office/drawing/2014/main" id="{9BB1F955-ABFA-1FC2-E3ED-F3DBDC5239F6}"/>
                  </a:ext>
                </a:extLst>
              </p:cNvPr>
              <p:cNvSpPr/>
              <p:nvPr/>
            </p:nvSpPr>
            <p:spPr>
              <a:xfrm>
                <a:off x="5002097" y="2671118"/>
                <a:ext cx="504888" cy="504888"/>
              </a:xfrm>
              <a:custGeom>
                <a:avLst/>
                <a:gdLst>
                  <a:gd name="connsiteX0" fmla="*/ 0 w 504888"/>
                  <a:gd name="connsiteY0" fmla="*/ 0 h 504888"/>
                  <a:gd name="connsiteX1" fmla="*/ 504888 w 504888"/>
                  <a:gd name="connsiteY1" fmla="*/ 0 h 504888"/>
                  <a:gd name="connsiteX2" fmla="*/ 504888 w 504888"/>
                  <a:gd name="connsiteY2" fmla="*/ 504889 h 504888"/>
                  <a:gd name="connsiteX3" fmla="*/ 0 w 504888"/>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504888" h="504888">
                    <a:moveTo>
                      <a:pt x="0" y="0"/>
                    </a:moveTo>
                    <a:lnTo>
                      <a:pt x="504888" y="0"/>
                    </a:lnTo>
                    <a:lnTo>
                      <a:pt x="504888" y="504889"/>
                    </a:lnTo>
                    <a:lnTo>
                      <a:pt x="0" y="504889"/>
                    </a:lnTo>
                    <a:close/>
                  </a:path>
                </a:pathLst>
              </a:custGeom>
              <a:solidFill>
                <a:srgbClr val="00ABE0"/>
              </a:solidFill>
              <a:ln w="32540" cap="flat">
                <a:noFill/>
                <a:prstDash val="solid"/>
                <a:miter/>
              </a:ln>
            </p:spPr>
            <p:txBody>
              <a:bodyPr rtlCol="0" anchor="ctr"/>
              <a:lstStyle/>
              <a:p>
                <a:endParaRPr lang="en-US" sz="1400"/>
              </a:p>
            </p:txBody>
          </p:sp>
          <p:sp>
            <p:nvSpPr>
              <p:cNvPr id="48" name="Freeform: Shape 47">
                <a:extLst>
                  <a:ext uri="{FF2B5EF4-FFF2-40B4-BE49-F238E27FC236}">
                    <a16:creationId xmlns:a16="http://schemas.microsoft.com/office/drawing/2014/main" id="{599C48F6-A04E-277C-845F-AC874FFDE5EC}"/>
                  </a:ext>
                </a:extLst>
              </p:cNvPr>
              <p:cNvSpPr/>
              <p:nvPr/>
            </p:nvSpPr>
            <p:spPr>
              <a:xfrm>
                <a:off x="4901119" y="2671118"/>
                <a:ext cx="201955" cy="501631"/>
              </a:xfrm>
              <a:custGeom>
                <a:avLst/>
                <a:gdLst>
                  <a:gd name="connsiteX0" fmla="*/ 201956 w 201955"/>
                  <a:gd name="connsiteY0" fmla="*/ 250816 h 501631"/>
                  <a:gd name="connsiteX1" fmla="*/ 100978 w 201955"/>
                  <a:gd name="connsiteY1" fmla="*/ 501631 h 501631"/>
                  <a:gd name="connsiteX2" fmla="*/ 0 w 201955"/>
                  <a:gd name="connsiteY2" fmla="*/ 250816 h 501631"/>
                  <a:gd name="connsiteX3" fmla="*/ 100978 w 201955"/>
                  <a:gd name="connsiteY3" fmla="*/ 0 h 501631"/>
                  <a:gd name="connsiteX4" fmla="*/ 201956 w 201955"/>
                  <a:gd name="connsiteY4" fmla="*/ 250816 h 50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55" h="501631">
                    <a:moveTo>
                      <a:pt x="201956" y="250816"/>
                    </a:moveTo>
                    <a:cubicBezTo>
                      <a:pt x="201956" y="389337"/>
                      <a:pt x="156746" y="501631"/>
                      <a:pt x="100978" y="501631"/>
                    </a:cubicBezTo>
                    <a:cubicBezTo>
                      <a:pt x="45209" y="501631"/>
                      <a:pt x="0" y="389337"/>
                      <a:pt x="0" y="250816"/>
                    </a:cubicBezTo>
                    <a:cubicBezTo>
                      <a:pt x="0" y="112294"/>
                      <a:pt x="45209" y="0"/>
                      <a:pt x="100978" y="0"/>
                    </a:cubicBezTo>
                    <a:cubicBezTo>
                      <a:pt x="156746" y="0"/>
                      <a:pt x="201956" y="112294"/>
                      <a:pt x="201956" y="250816"/>
                    </a:cubicBezTo>
                    <a:close/>
                  </a:path>
                </a:pathLst>
              </a:custGeom>
              <a:solidFill>
                <a:srgbClr val="007EAF"/>
              </a:solidFill>
              <a:ln w="32540" cap="flat">
                <a:noFill/>
                <a:prstDash val="solid"/>
                <a:miter/>
              </a:ln>
            </p:spPr>
            <p:txBody>
              <a:bodyPr rtlCol="0" anchor="ctr"/>
              <a:lstStyle/>
              <a:p>
                <a:endParaRPr lang="en-US" sz="1400"/>
              </a:p>
            </p:txBody>
          </p:sp>
          <p:sp>
            <p:nvSpPr>
              <p:cNvPr id="49" name="Freeform: Shape 48">
                <a:extLst>
                  <a:ext uri="{FF2B5EF4-FFF2-40B4-BE49-F238E27FC236}">
                    <a16:creationId xmlns:a16="http://schemas.microsoft.com/office/drawing/2014/main" id="{9BF7B952-9CAD-5037-AE38-252E79CF3616}"/>
                  </a:ext>
                </a:extLst>
              </p:cNvPr>
              <p:cNvSpPr/>
              <p:nvPr/>
            </p:nvSpPr>
            <p:spPr>
              <a:xfrm>
                <a:off x="5503729" y="2671118"/>
                <a:ext cx="100977" cy="501631"/>
              </a:xfrm>
              <a:custGeom>
                <a:avLst/>
                <a:gdLst>
                  <a:gd name="connsiteX0" fmla="*/ 0 w 100977"/>
                  <a:gd name="connsiteY0" fmla="*/ 501631 h 501631"/>
                  <a:gd name="connsiteX1" fmla="*/ 100977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7" y="387624"/>
                      <a:pt x="100977" y="250816"/>
                    </a:cubicBezTo>
                    <a:cubicBezTo>
                      <a:pt x="100977" y="114007"/>
                      <a:pt x="55375" y="0"/>
                      <a:pt x="0" y="0"/>
                    </a:cubicBezTo>
                  </a:path>
                </a:pathLst>
              </a:custGeom>
              <a:solidFill>
                <a:srgbClr val="00ABE0"/>
              </a:solidFill>
              <a:ln w="32540" cap="flat">
                <a:noFill/>
                <a:prstDash val="solid"/>
                <a:miter/>
              </a:ln>
            </p:spPr>
            <p:txBody>
              <a:bodyPr rtlCol="0" anchor="ctr"/>
              <a:lstStyle/>
              <a:p>
                <a:endParaRPr lang="en-US" sz="1400"/>
              </a:p>
            </p:txBody>
          </p:sp>
          <p:sp>
            <p:nvSpPr>
              <p:cNvPr id="50" name="Freeform: Shape 49">
                <a:extLst>
                  <a:ext uri="{FF2B5EF4-FFF2-40B4-BE49-F238E27FC236}">
                    <a16:creationId xmlns:a16="http://schemas.microsoft.com/office/drawing/2014/main" id="{32F42526-1044-39F5-77D6-2BF2390C4729}"/>
                  </a:ext>
                </a:extLst>
              </p:cNvPr>
              <p:cNvSpPr/>
              <p:nvPr/>
            </p:nvSpPr>
            <p:spPr>
              <a:xfrm>
                <a:off x="5725227" y="2674375"/>
                <a:ext cx="100977" cy="501631"/>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BF4D"/>
              </a:solidFill>
              <a:ln w="32540" cap="flat">
                <a:noFill/>
                <a:prstDash val="solid"/>
                <a:miter/>
              </a:ln>
            </p:spPr>
            <p:txBody>
              <a:bodyPr rtlCol="0" anchor="ctr"/>
              <a:lstStyle/>
              <a:p>
                <a:endParaRPr lang="en-US" sz="1400"/>
              </a:p>
            </p:txBody>
          </p:sp>
          <p:sp>
            <p:nvSpPr>
              <p:cNvPr id="51" name="Freeform: Shape 50">
                <a:extLst>
                  <a:ext uri="{FF2B5EF4-FFF2-40B4-BE49-F238E27FC236}">
                    <a16:creationId xmlns:a16="http://schemas.microsoft.com/office/drawing/2014/main" id="{D5CCB111-AF34-B168-C6B9-F2081F21C205}"/>
                  </a:ext>
                </a:extLst>
              </p:cNvPr>
              <p:cNvSpPr/>
              <p:nvPr/>
            </p:nvSpPr>
            <p:spPr>
              <a:xfrm>
                <a:off x="441234" y="2211832"/>
                <a:ext cx="566778" cy="1413687"/>
              </a:xfrm>
              <a:custGeom>
                <a:avLst/>
                <a:gdLst>
                  <a:gd name="connsiteX0" fmla="*/ 566778 w 566778"/>
                  <a:gd name="connsiteY0" fmla="*/ 706844 h 1413687"/>
                  <a:gd name="connsiteX1" fmla="*/ 283389 w 566778"/>
                  <a:gd name="connsiteY1" fmla="*/ 1413688 h 1413687"/>
                  <a:gd name="connsiteX2" fmla="*/ 0 w 566778"/>
                  <a:gd name="connsiteY2" fmla="*/ 706844 h 1413687"/>
                  <a:gd name="connsiteX3" fmla="*/ 283389 w 566778"/>
                  <a:gd name="connsiteY3" fmla="*/ 0 h 1413687"/>
                  <a:gd name="connsiteX4" fmla="*/ 566778 w 566778"/>
                  <a:gd name="connsiteY4" fmla="*/ 706844 h 14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78" h="1413687">
                    <a:moveTo>
                      <a:pt x="566778" y="706844"/>
                    </a:moveTo>
                    <a:cubicBezTo>
                      <a:pt x="566778" y="1097223"/>
                      <a:pt x="439901" y="1413688"/>
                      <a:pt x="283389" y="1413688"/>
                    </a:cubicBezTo>
                    <a:cubicBezTo>
                      <a:pt x="126878" y="1413688"/>
                      <a:pt x="0" y="1097223"/>
                      <a:pt x="0" y="706844"/>
                    </a:cubicBezTo>
                    <a:cubicBezTo>
                      <a:pt x="0" y="316465"/>
                      <a:pt x="126878" y="0"/>
                      <a:pt x="283389" y="0"/>
                    </a:cubicBezTo>
                    <a:cubicBezTo>
                      <a:pt x="439901" y="0"/>
                      <a:pt x="566778" y="316465"/>
                      <a:pt x="566778" y="706844"/>
                    </a:cubicBezTo>
                    <a:close/>
                  </a:path>
                </a:pathLst>
              </a:custGeom>
              <a:noFill/>
              <a:ln w="16270" cap="flat">
                <a:solidFill>
                  <a:srgbClr val="727272"/>
                </a:solidFill>
                <a:prstDash val="dash"/>
                <a:miter/>
              </a:ln>
            </p:spPr>
            <p:txBody>
              <a:bodyPr rtlCol="0" anchor="ctr"/>
              <a:lstStyle/>
              <a:p>
                <a:endParaRPr lang="en-US" sz="1400"/>
              </a:p>
            </p:txBody>
          </p:sp>
          <p:sp>
            <p:nvSpPr>
              <p:cNvPr id="52" name="TextBox 51">
                <a:extLst>
                  <a:ext uri="{FF2B5EF4-FFF2-40B4-BE49-F238E27FC236}">
                    <a16:creationId xmlns:a16="http://schemas.microsoft.com/office/drawing/2014/main" id="{3685BF5E-8899-4590-8CBF-9F400525777D}"/>
                  </a:ext>
                </a:extLst>
              </p:cNvPr>
              <p:cNvSpPr txBox="1"/>
              <p:nvPr/>
            </p:nvSpPr>
            <p:spPr>
              <a:xfrm rot="16200000">
                <a:off x="-259433" y="2734007"/>
                <a:ext cx="1624623" cy="369332"/>
              </a:xfrm>
              <a:prstGeom prst="rect">
                <a:avLst/>
              </a:prstGeom>
              <a:noFill/>
            </p:spPr>
            <p:txBody>
              <a:bodyPr wrap="square" rtlCol="0">
                <a:prstTxWarp prst="textArchUp">
                  <a:avLst>
                    <a:gd name="adj" fmla="val 10082132"/>
                  </a:avLst>
                </a:prstTxWarp>
                <a:spAutoFit/>
              </a:bodyPr>
              <a:lstStyle/>
              <a:p>
                <a:pPr algn="ctr"/>
                <a:r>
                  <a:rPr lang="en-US" sz="1400" b="1" dirty="0">
                    <a:solidFill>
                      <a:srgbClr val="727272"/>
                    </a:solidFill>
                  </a:rPr>
                  <a:t>BANDWIDTH</a:t>
                </a:r>
              </a:p>
            </p:txBody>
          </p:sp>
          <p:cxnSp>
            <p:nvCxnSpPr>
              <p:cNvPr id="53" name="Straight Arrow Connector 52">
                <a:extLst>
                  <a:ext uri="{FF2B5EF4-FFF2-40B4-BE49-F238E27FC236}">
                    <a16:creationId xmlns:a16="http://schemas.microsoft.com/office/drawing/2014/main" id="{1BADD564-E8EC-CE5F-0443-2D1F3FCB1719}"/>
                  </a:ext>
                </a:extLst>
              </p:cNvPr>
              <p:cNvCxnSpPr>
                <a:cxnSpLocks/>
              </p:cNvCxnSpPr>
              <p:nvPr/>
            </p:nvCxnSpPr>
            <p:spPr>
              <a:xfrm>
                <a:off x="1426442" y="3915651"/>
                <a:ext cx="2005317" cy="0"/>
              </a:xfrm>
              <a:prstGeom prst="straightConnector1">
                <a:avLst/>
              </a:prstGeom>
              <a:noFill/>
              <a:ln w="16270" cap="flat">
                <a:solidFill>
                  <a:srgbClr val="727272"/>
                </a:solidFill>
                <a:prstDash val="dash"/>
                <a:miter/>
                <a:headEnd type="none" w="med" len="med"/>
                <a:tailEnd type="triangle" w="med" len="med"/>
              </a:ln>
            </p:spPr>
          </p:cxnSp>
          <p:sp>
            <p:nvSpPr>
              <p:cNvPr id="54" name="TextBox 53">
                <a:extLst>
                  <a:ext uri="{FF2B5EF4-FFF2-40B4-BE49-F238E27FC236}">
                    <a16:creationId xmlns:a16="http://schemas.microsoft.com/office/drawing/2014/main" id="{D0C047B1-6059-6F51-2AE5-E0BEA685B9ED}"/>
                  </a:ext>
                </a:extLst>
              </p:cNvPr>
              <p:cNvSpPr txBox="1"/>
              <p:nvPr/>
            </p:nvSpPr>
            <p:spPr>
              <a:xfrm>
                <a:off x="3327840" y="3705587"/>
                <a:ext cx="1624622" cy="423222"/>
              </a:xfrm>
              <a:prstGeom prst="rect">
                <a:avLst/>
              </a:prstGeom>
              <a:noFill/>
            </p:spPr>
            <p:txBody>
              <a:bodyPr wrap="square" rtlCol="0">
                <a:spAutoFit/>
              </a:bodyPr>
              <a:lstStyle/>
              <a:p>
                <a:pPr algn="ctr"/>
                <a:r>
                  <a:rPr lang="en-US" sz="1400" b="1" dirty="0">
                    <a:solidFill>
                      <a:srgbClr val="727272"/>
                    </a:solidFill>
                  </a:rPr>
                  <a:t>DATA FLOW</a:t>
                </a:r>
              </a:p>
            </p:txBody>
          </p:sp>
          <p:cxnSp>
            <p:nvCxnSpPr>
              <p:cNvPr id="55" name="Straight Arrow Connector 54">
                <a:extLst>
                  <a:ext uri="{FF2B5EF4-FFF2-40B4-BE49-F238E27FC236}">
                    <a16:creationId xmlns:a16="http://schemas.microsoft.com/office/drawing/2014/main" id="{A535883C-2AD4-696E-D4ED-C624B068BD04}"/>
                  </a:ext>
                </a:extLst>
              </p:cNvPr>
              <p:cNvCxnSpPr>
                <a:cxnSpLocks/>
              </p:cNvCxnSpPr>
              <p:nvPr/>
            </p:nvCxnSpPr>
            <p:spPr>
              <a:xfrm>
                <a:off x="4844654" y="3915651"/>
                <a:ext cx="2162538" cy="0"/>
              </a:xfrm>
              <a:prstGeom prst="straightConnector1">
                <a:avLst/>
              </a:prstGeom>
              <a:noFill/>
              <a:ln w="16270" cap="flat">
                <a:solidFill>
                  <a:srgbClr val="727272"/>
                </a:solidFill>
                <a:prstDash val="dash"/>
                <a:miter/>
                <a:headEnd type="none" w="med" len="med"/>
                <a:tailEnd type="triangle" w="med" len="med"/>
              </a:ln>
            </p:spPr>
          </p:cxnSp>
          <p:sp>
            <p:nvSpPr>
              <p:cNvPr id="56" name="TextBox 55">
                <a:extLst>
                  <a:ext uri="{FF2B5EF4-FFF2-40B4-BE49-F238E27FC236}">
                    <a16:creationId xmlns:a16="http://schemas.microsoft.com/office/drawing/2014/main" id="{4BFD1B4A-A3E2-B2B7-B7CD-18C620FCABD0}"/>
                  </a:ext>
                </a:extLst>
              </p:cNvPr>
              <p:cNvSpPr txBox="1"/>
              <p:nvPr/>
            </p:nvSpPr>
            <p:spPr>
              <a:xfrm>
                <a:off x="5988935" y="2595507"/>
                <a:ext cx="1624622" cy="719475"/>
              </a:xfrm>
              <a:prstGeom prst="rect">
                <a:avLst/>
              </a:prstGeom>
              <a:noFill/>
            </p:spPr>
            <p:txBody>
              <a:bodyPr wrap="square" rtlCol="0">
                <a:spAutoFit/>
              </a:bodyPr>
              <a:lstStyle/>
              <a:p>
                <a:r>
                  <a:rPr lang="en-US" sz="1400" b="1" dirty="0">
                    <a:solidFill>
                      <a:srgbClr val="00ABE0"/>
                    </a:solidFill>
                  </a:rPr>
                  <a:t>PAYLOAD</a:t>
                </a:r>
                <a:br>
                  <a:rPr lang="en-US" sz="1400" b="1" dirty="0">
                    <a:solidFill>
                      <a:srgbClr val="727272"/>
                    </a:solidFill>
                  </a:rPr>
                </a:br>
                <a:r>
                  <a:rPr lang="en-US" sz="1400" b="1" dirty="0">
                    <a:solidFill>
                      <a:srgbClr val="00BF4D"/>
                    </a:solidFill>
                  </a:rPr>
                  <a:t>OVERHEAD</a:t>
                </a:r>
              </a:p>
            </p:txBody>
          </p:sp>
          <p:sp>
            <p:nvSpPr>
              <p:cNvPr id="57" name="TextBox 56">
                <a:extLst>
                  <a:ext uri="{FF2B5EF4-FFF2-40B4-BE49-F238E27FC236}">
                    <a16:creationId xmlns:a16="http://schemas.microsoft.com/office/drawing/2014/main" id="{C374F6B2-4DF5-B325-69D9-91EA6763D531}"/>
                  </a:ext>
                </a:extLst>
              </p:cNvPr>
              <p:cNvSpPr txBox="1"/>
              <p:nvPr/>
            </p:nvSpPr>
            <p:spPr>
              <a:xfrm>
                <a:off x="989046" y="1458969"/>
                <a:ext cx="6495146" cy="634831"/>
              </a:xfrm>
              <a:prstGeom prst="rect">
                <a:avLst/>
              </a:prstGeom>
              <a:noFill/>
            </p:spPr>
            <p:txBody>
              <a:bodyPr wrap="square" rtlCol="0">
                <a:spAutoFit/>
              </a:bodyPr>
              <a:lstStyle/>
              <a:p>
                <a:r>
                  <a:rPr lang="en-US" sz="2400" b="1" dirty="0"/>
                  <a:t>STANDARD </a:t>
                </a:r>
                <a:r>
                  <a:rPr lang="en-US" sz="2400" dirty="0"/>
                  <a:t>FRAME (1500 MTU)</a:t>
                </a:r>
              </a:p>
            </p:txBody>
          </p:sp>
        </p:grpSp>
        <p:sp>
          <p:nvSpPr>
            <p:cNvPr id="12" name="Freeform: Shape 11">
              <a:extLst>
                <a:ext uri="{FF2B5EF4-FFF2-40B4-BE49-F238E27FC236}">
                  <a16:creationId xmlns:a16="http://schemas.microsoft.com/office/drawing/2014/main" id="{B2FA3B7C-7F80-6B6D-6EFE-E6D810B70DED}"/>
                </a:ext>
              </a:extLst>
            </p:cNvPr>
            <p:cNvSpPr/>
            <p:nvPr/>
          </p:nvSpPr>
          <p:spPr>
            <a:xfrm>
              <a:off x="7023662" y="2954265"/>
              <a:ext cx="4541030" cy="1028068"/>
            </a:xfrm>
            <a:custGeom>
              <a:avLst/>
              <a:gdLst>
                <a:gd name="connsiteX0" fmla="*/ 0 w 6244331"/>
                <a:gd name="connsiteY0" fmla="*/ 0 h 1413687"/>
                <a:gd name="connsiteX1" fmla="*/ 6244331 w 6244331"/>
                <a:gd name="connsiteY1" fmla="*/ 0 h 1413687"/>
                <a:gd name="connsiteX2" fmla="*/ 6244331 w 6244331"/>
                <a:gd name="connsiteY2" fmla="*/ 1413688 h 1413687"/>
                <a:gd name="connsiteX3" fmla="*/ 0 w 6244331"/>
                <a:gd name="connsiteY3" fmla="*/ 1413688 h 1413687"/>
              </a:gdLst>
              <a:ahLst/>
              <a:cxnLst>
                <a:cxn ang="0">
                  <a:pos x="connsiteX0" y="connsiteY0"/>
                </a:cxn>
                <a:cxn ang="0">
                  <a:pos x="connsiteX1" y="connsiteY1"/>
                </a:cxn>
                <a:cxn ang="0">
                  <a:pos x="connsiteX2" y="connsiteY2"/>
                </a:cxn>
                <a:cxn ang="0">
                  <a:pos x="connsiteX3" y="connsiteY3"/>
                </a:cxn>
              </a:cxnLst>
              <a:rect l="l" t="t" r="r" b="b"/>
              <a:pathLst>
                <a:path w="6244331" h="1413687">
                  <a:moveTo>
                    <a:pt x="0" y="0"/>
                  </a:moveTo>
                  <a:lnTo>
                    <a:pt x="6244331" y="0"/>
                  </a:lnTo>
                  <a:lnTo>
                    <a:pt x="6244331" y="1413688"/>
                  </a:lnTo>
                  <a:lnTo>
                    <a:pt x="0" y="1413688"/>
                  </a:lnTo>
                  <a:close/>
                </a:path>
              </a:pathLst>
            </a:custGeom>
            <a:solidFill>
              <a:srgbClr val="FFFFFF"/>
            </a:solidFill>
            <a:ln w="16270" cap="flat">
              <a:solidFill>
                <a:srgbClr val="727272"/>
              </a:solidFill>
              <a:prstDash val="solid"/>
              <a:miter/>
            </a:ln>
          </p:spPr>
          <p:txBody>
            <a:bodyPr rtlCol="0" anchor="ctr"/>
            <a:lstStyle/>
            <a:p>
              <a:endParaRPr lang="en-US" sz="1400"/>
            </a:p>
          </p:txBody>
        </p:sp>
        <p:sp>
          <p:nvSpPr>
            <p:cNvPr id="13" name="Freeform: Shape 12">
              <a:extLst>
                <a:ext uri="{FF2B5EF4-FFF2-40B4-BE49-F238E27FC236}">
                  <a16:creationId xmlns:a16="http://schemas.microsoft.com/office/drawing/2014/main" id="{3ED17F24-EC33-E525-4183-D082BC657D6F}"/>
                </a:ext>
              </a:extLst>
            </p:cNvPr>
            <p:cNvSpPr/>
            <p:nvPr/>
          </p:nvSpPr>
          <p:spPr>
            <a:xfrm>
              <a:off x="6817575" y="2954265"/>
              <a:ext cx="412175" cy="1028068"/>
            </a:xfrm>
            <a:custGeom>
              <a:avLst/>
              <a:gdLst>
                <a:gd name="connsiteX0" fmla="*/ 566778 w 566778"/>
                <a:gd name="connsiteY0" fmla="*/ 706844 h 1413687"/>
                <a:gd name="connsiteX1" fmla="*/ 283389 w 566778"/>
                <a:gd name="connsiteY1" fmla="*/ 1413688 h 1413687"/>
                <a:gd name="connsiteX2" fmla="*/ 0 w 566778"/>
                <a:gd name="connsiteY2" fmla="*/ 706844 h 1413687"/>
                <a:gd name="connsiteX3" fmla="*/ 283389 w 566778"/>
                <a:gd name="connsiteY3" fmla="*/ 0 h 1413687"/>
                <a:gd name="connsiteX4" fmla="*/ 566778 w 566778"/>
                <a:gd name="connsiteY4" fmla="*/ 706844 h 14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78" h="1413687">
                  <a:moveTo>
                    <a:pt x="566778" y="706844"/>
                  </a:moveTo>
                  <a:cubicBezTo>
                    <a:pt x="566778" y="1097223"/>
                    <a:pt x="439901" y="1413688"/>
                    <a:pt x="283389" y="1413688"/>
                  </a:cubicBezTo>
                  <a:cubicBezTo>
                    <a:pt x="126878" y="1413688"/>
                    <a:pt x="0" y="1097223"/>
                    <a:pt x="0" y="706844"/>
                  </a:cubicBezTo>
                  <a:cubicBezTo>
                    <a:pt x="0" y="316465"/>
                    <a:pt x="126878" y="0"/>
                    <a:pt x="283389" y="0"/>
                  </a:cubicBezTo>
                  <a:cubicBezTo>
                    <a:pt x="439901" y="0"/>
                    <a:pt x="566778" y="316465"/>
                    <a:pt x="566778" y="706844"/>
                  </a:cubicBezTo>
                  <a:close/>
                </a:path>
              </a:pathLst>
            </a:custGeom>
            <a:solidFill>
              <a:schemeClr val="bg1">
                <a:lumMod val="85000"/>
              </a:schemeClr>
            </a:solidFill>
            <a:ln w="16270" cap="flat">
              <a:solidFill>
                <a:srgbClr val="727272"/>
              </a:solidFill>
              <a:prstDash val="solid"/>
              <a:miter/>
            </a:ln>
          </p:spPr>
          <p:txBody>
            <a:bodyPr rtlCol="0" anchor="ctr"/>
            <a:lstStyle/>
            <a:p>
              <a:endParaRPr lang="en-US" sz="1400"/>
            </a:p>
          </p:txBody>
        </p:sp>
        <p:sp>
          <p:nvSpPr>
            <p:cNvPr id="14" name="Freeform: Shape 13">
              <a:extLst>
                <a:ext uri="{FF2B5EF4-FFF2-40B4-BE49-F238E27FC236}">
                  <a16:creationId xmlns:a16="http://schemas.microsoft.com/office/drawing/2014/main" id="{7785333A-E281-A03B-B514-C2F72EB59E78}"/>
                </a:ext>
              </a:extLst>
            </p:cNvPr>
            <p:cNvSpPr/>
            <p:nvPr/>
          </p:nvSpPr>
          <p:spPr>
            <a:xfrm>
              <a:off x="11541004" y="2954265"/>
              <a:ext cx="206087" cy="1028068"/>
            </a:xfrm>
            <a:custGeom>
              <a:avLst/>
              <a:gdLst>
                <a:gd name="connsiteX0" fmla="*/ 0 w 283388"/>
                <a:gd name="connsiteY0" fmla="*/ 1413688 h 1413687"/>
                <a:gd name="connsiteX1" fmla="*/ 283389 w 283388"/>
                <a:gd name="connsiteY1" fmla="*/ 706844 h 1413687"/>
                <a:gd name="connsiteX2" fmla="*/ 0 w 283388"/>
                <a:gd name="connsiteY2" fmla="*/ 0 h 1413687"/>
              </a:gdLst>
              <a:ahLst/>
              <a:cxnLst>
                <a:cxn ang="0">
                  <a:pos x="connsiteX0" y="connsiteY0"/>
                </a:cxn>
                <a:cxn ang="0">
                  <a:pos x="connsiteX1" y="connsiteY1"/>
                </a:cxn>
                <a:cxn ang="0">
                  <a:pos x="connsiteX2" y="connsiteY2"/>
                </a:cxn>
              </a:cxnLst>
              <a:rect l="l" t="t" r="r" b="b"/>
              <a:pathLst>
                <a:path w="283388" h="1413687">
                  <a:moveTo>
                    <a:pt x="0" y="1413688"/>
                  </a:moveTo>
                  <a:cubicBezTo>
                    <a:pt x="156353" y="1413688"/>
                    <a:pt x="283389" y="1097726"/>
                    <a:pt x="283389" y="706844"/>
                  </a:cubicBezTo>
                  <a:cubicBezTo>
                    <a:pt x="283389" y="315963"/>
                    <a:pt x="156353" y="0"/>
                    <a:pt x="0" y="0"/>
                  </a:cubicBezTo>
                </a:path>
              </a:pathLst>
            </a:custGeom>
            <a:solidFill>
              <a:srgbClr val="FFFFFF"/>
            </a:solidFill>
            <a:ln w="16270" cap="flat">
              <a:solidFill>
                <a:srgbClr val="727272"/>
              </a:solidFill>
              <a:prstDash val="solid"/>
              <a:miter/>
            </a:ln>
          </p:spPr>
          <p:txBody>
            <a:bodyPr rtlCol="0" anchor="ctr"/>
            <a:lstStyle/>
            <a:p>
              <a:endParaRPr lang="en-US" sz="1400"/>
            </a:p>
          </p:txBody>
        </p:sp>
        <p:sp>
          <p:nvSpPr>
            <p:cNvPr id="15" name="Freeform: Shape 14">
              <a:extLst>
                <a:ext uri="{FF2B5EF4-FFF2-40B4-BE49-F238E27FC236}">
                  <a16:creationId xmlns:a16="http://schemas.microsoft.com/office/drawing/2014/main" id="{B824C426-DC8A-AEAC-ED0D-CC4B48C494DD}"/>
                </a:ext>
              </a:extLst>
            </p:cNvPr>
            <p:cNvSpPr/>
            <p:nvPr/>
          </p:nvSpPr>
          <p:spPr>
            <a:xfrm>
              <a:off x="7521114" y="3288269"/>
              <a:ext cx="2785733" cy="367167"/>
            </a:xfrm>
            <a:custGeom>
              <a:avLst/>
              <a:gdLst>
                <a:gd name="connsiteX0" fmla="*/ 0 w 504888"/>
                <a:gd name="connsiteY0" fmla="*/ 0 h 504888"/>
                <a:gd name="connsiteX1" fmla="*/ 504889 w 504888"/>
                <a:gd name="connsiteY1" fmla="*/ 0 h 504888"/>
                <a:gd name="connsiteX2" fmla="*/ 504889 w 504888"/>
                <a:gd name="connsiteY2" fmla="*/ 504889 h 504888"/>
                <a:gd name="connsiteX3" fmla="*/ 0 w 504888"/>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504888" h="504888">
                  <a:moveTo>
                    <a:pt x="0" y="0"/>
                  </a:moveTo>
                  <a:lnTo>
                    <a:pt x="504889" y="0"/>
                  </a:lnTo>
                  <a:lnTo>
                    <a:pt x="504889" y="504889"/>
                  </a:lnTo>
                  <a:lnTo>
                    <a:pt x="0" y="504889"/>
                  </a:lnTo>
                  <a:close/>
                </a:path>
              </a:pathLst>
            </a:custGeom>
            <a:solidFill>
              <a:srgbClr val="00ABE0"/>
            </a:solidFill>
            <a:ln w="32540" cap="flat">
              <a:noFill/>
              <a:prstDash val="solid"/>
              <a:miter/>
            </a:ln>
          </p:spPr>
          <p:txBody>
            <a:bodyPr rtlCol="0" anchor="ctr"/>
            <a:lstStyle/>
            <a:p>
              <a:endParaRPr lang="en-US" sz="1400"/>
            </a:p>
          </p:txBody>
        </p:sp>
        <p:sp>
          <p:nvSpPr>
            <p:cNvPr id="16" name="Freeform: Shape 15">
              <a:extLst>
                <a:ext uri="{FF2B5EF4-FFF2-40B4-BE49-F238E27FC236}">
                  <a16:creationId xmlns:a16="http://schemas.microsoft.com/office/drawing/2014/main" id="{38C3B3A8-E1E1-4D1D-82C3-0DFE81783F3D}"/>
                </a:ext>
              </a:extLst>
            </p:cNvPr>
            <p:cNvSpPr/>
            <p:nvPr/>
          </p:nvSpPr>
          <p:spPr>
            <a:xfrm>
              <a:off x="7447681" y="3288269"/>
              <a:ext cx="146867" cy="364798"/>
            </a:xfrm>
            <a:custGeom>
              <a:avLst/>
              <a:gdLst>
                <a:gd name="connsiteX0" fmla="*/ 201955 w 201955"/>
                <a:gd name="connsiteY0" fmla="*/ 250816 h 501631"/>
                <a:gd name="connsiteX1" fmla="*/ 100978 w 201955"/>
                <a:gd name="connsiteY1" fmla="*/ 501631 h 501631"/>
                <a:gd name="connsiteX2" fmla="*/ 0 w 201955"/>
                <a:gd name="connsiteY2" fmla="*/ 250816 h 501631"/>
                <a:gd name="connsiteX3" fmla="*/ 100978 w 201955"/>
                <a:gd name="connsiteY3" fmla="*/ 0 h 501631"/>
                <a:gd name="connsiteX4" fmla="*/ 201955 w 201955"/>
                <a:gd name="connsiteY4" fmla="*/ 250816 h 50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55" h="501631">
                  <a:moveTo>
                    <a:pt x="201955" y="250816"/>
                  </a:moveTo>
                  <a:cubicBezTo>
                    <a:pt x="201955" y="389337"/>
                    <a:pt x="156746" y="501631"/>
                    <a:pt x="100978" y="501631"/>
                  </a:cubicBezTo>
                  <a:cubicBezTo>
                    <a:pt x="45209" y="501631"/>
                    <a:pt x="0" y="389337"/>
                    <a:pt x="0" y="250816"/>
                  </a:cubicBezTo>
                  <a:cubicBezTo>
                    <a:pt x="0" y="112294"/>
                    <a:pt x="45209" y="0"/>
                    <a:pt x="100978" y="0"/>
                  </a:cubicBezTo>
                  <a:cubicBezTo>
                    <a:pt x="156746" y="0"/>
                    <a:pt x="201955" y="112294"/>
                    <a:pt x="201955" y="250816"/>
                  </a:cubicBezTo>
                  <a:close/>
                </a:path>
              </a:pathLst>
            </a:custGeom>
            <a:solidFill>
              <a:srgbClr val="007EAF"/>
            </a:solidFill>
            <a:ln w="32540" cap="flat">
              <a:noFill/>
              <a:prstDash val="solid"/>
              <a:miter/>
            </a:ln>
          </p:spPr>
          <p:txBody>
            <a:bodyPr rtlCol="0" anchor="ctr"/>
            <a:lstStyle/>
            <a:p>
              <a:endParaRPr lang="en-US" sz="1400"/>
            </a:p>
          </p:txBody>
        </p:sp>
        <p:sp>
          <p:nvSpPr>
            <p:cNvPr id="17" name="Freeform: Shape 16">
              <a:extLst>
                <a:ext uri="{FF2B5EF4-FFF2-40B4-BE49-F238E27FC236}">
                  <a16:creationId xmlns:a16="http://schemas.microsoft.com/office/drawing/2014/main" id="{E97A9D8D-262E-8C57-91C7-90A9088AD878}"/>
                </a:ext>
              </a:extLst>
            </p:cNvPr>
            <p:cNvSpPr/>
            <p:nvPr/>
          </p:nvSpPr>
          <p:spPr>
            <a:xfrm>
              <a:off x="10306848" y="3288269"/>
              <a:ext cx="161079" cy="367167"/>
            </a:xfrm>
            <a:custGeom>
              <a:avLst/>
              <a:gdLst>
                <a:gd name="connsiteX0" fmla="*/ 0 w 221499"/>
                <a:gd name="connsiteY0" fmla="*/ 0 h 504888"/>
                <a:gd name="connsiteX1" fmla="*/ 221500 w 221499"/>
                <a:gd name="connsiteY1" fmla="*/ 0 h 504888"/>
                <a:gd name="connsiteX2" fmla="*/ 221500 w 221499"/>
                <a:gd name="connsiteY2" fmla="*/ 504889 h 504888"/>
                <a:gd name="connsiteX3" fmla="*/ 0 w 221499"/>
                <a:gd name="connsiteY3" fmla="*/ 504889 h 504888"/>
              </a:gdLst>
              <a:ahLst/>
              <a:cxnLst>
                <a:cxn ang="0">
                  <a:pos x="connsiteX0" y="connsiteY0"/>
                </a:cxn>
                <a:cxn ang="0">
                  <a:pos x="connsiteX1" y="connsiteY1"/>
                </a:cxn>
                <a:cxn ang="0">
                  <a:pos x="connsiteX2" y="connsiteY2"/>
                </a:cxn>
                <a:cxn ang="0">
                  <a:pos x="connsiteX3" y="connsiteY3"/>
                </a:cxn>
              </a:cxnLst>
              <a:rect l="l" t="t" r="r" b="b"/>
              <a:pathLst>
                <a:path w="221499" h="504888">
                  <a:moveTo>
                    <a:pt x="0" y="0"/>
                  </a:moveTo>
                  <a:lnTo>
                    <a:pt x="221500" y="0"/>
                  </a:lnTo>
                  <a:lnTo>
                    <a:pt x="221500" y="504889"/>
                  </a:lnTo>
                  <a:lnTo>
                    <a:pt x="0" y="504889"/>
                  </a:lnTo>
                  <a:close/>
                </a:path>
              </a:pathLst>
            </a:custGeom>
            <a:solidFill>
              <a:srgbClr val="00BF4D"/>
            </a:solidFill>
            <a:ln w="32540" cap="flat">
              <a:noFill/>
              <a:prstDash val="solid"/>
              <a:miter/>
            </a:ln>
          </p:spPr>
          <p:txBody>
            <a:bodyPr rtlCol="0" anchor="ctr"/>
            <a:lstStyle/>
            <a:p>
              <a:endParaRPr lang="en-US" sz="1400"/>
            </a:p>
          </p:txBody>
        </p:sp>
        <p:sp>
          <p:nvSpPr>
            <p:cNvPr id="18" name="Freeform: Shape 17">
              <a:extLst>
                <a:ext uri="{FF2B5EF4-FFF2-40B4-BE49-F238E27FC236}">
                  <a16:creationId xmlns:a16="http://schemas.microsoft.com/office/drawing/2014/main" id="{21FC98B9-F54E-7BB8-504D-2277A9A19B09}"/>
                </a:ext>
              </a:extLst>
            </p:cNvPr>
            <p:cNvSpPr/>
            <p:nvPr/>
          </p:nvSpPr>
          <p:spPr>
            <a:xfrm>
              <a:off x="10306849" y="3288269"/>
              <a:ext cx="73433" cy="364798"/>
            </a:xfrm>
            <a:custGeom>
              <a:avLst/>
              <a:gdLst>
                <a:gd name="connsiteX0" fmla="*/ 0 w 100977"/>
                <a:gd name="connsiteY0" fmla="*/ 501631 h 501631"/>
                <a:gd name="connsiteX1" fmla="*/ 100977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7" y="387624"/>
                    <a:pt x="100977" y="250816"/>
                  </a:cubicBezTo>
                  <a:cubicBezTo>
                    <a:pt x="100977" y="114007"/>
                    <a:pt x="55375" y="0"/>
                    <a:pt x="0" y="0"/>
                  </a:cubicBezTo>
                </a:path>
              </a:pathLst>
            </a:custGeom>
            <a:solidFill>
              <a:srgbClr val="00ABE0"/>
            </a:solidFill>
            <a:ln w="32540" cap="flat">
              <a:noFill/>
              <a:prstDash val="solid"/>
              <a:miter/>
            </a:ln>
          </p:spPr>
          <p:txBody>
            <a:bodyPr rtlCol="0" anchor="ctr"/>
            <a:lstStyle/>
            <a:p>
              <a:endParaRPr lang="en-US" sz="1400"/>
            </a:p>
          </p:txBody>
        </p:sp>
        <p:sp>
          <p:nvSpPr>
            <p:cNvPr id="19" name="Freeform: Shape 18">
              <a:extLst>
                <a:ext uri="{FF2B5EF4-FFF2-40B4-BE49-F238E27FC236}">
                  <a16:creationId xmlns:a16="http://schemas.microsoft.com/office/drawing/2014/main" id="{19A7DC7E-E180-FACA-2A78-B5478A10B1E8}"/>
                </a:ext>
              </a:extLst>
            </p:cNvPr>
            <p:cNvSpPr/>
            <p:nvPr/>
          </p:nvSpPr>
          <p:spPr>
            <a:xfrm>
              <a:off x="10467927" y="3290638"/>
              <a:ext cx="73433" cy="364798"/>
            </a:xfrm>
            <a:custGeom>
              <a:avLst/>
              <a:gdLst>
                <a:gd name="connsiteX0" fmla="*/ 0 w 100977"/>
                <a:gd name="connsiteY0" fmla="*/ 501631 h 501631"/>
                <a:gd name="connsiteX1" fmla="*/ 100978 w 100977"/>
                <a:gd name="connsiteY1" fmla="*/ 250816 h 501631"/>
                <a:gd name="connsiteX2" fmla="*/ 0 w 100977"/>
                <a:gd name="connsiteY2" fmla="*/ 0 h 501631"/>
              </a:gdLst>
              <a:ahLst/>
              <a:cxnLst>
                <a:cxn ang="0">
                  <a:pos x="connsiteX0" y="connsiteY0"/>
                </a:cxn>
                <a:cxn ang="0">
                  <a:pos x="connsiteX1" y="connsiteY1"/>
                </a:cxn>
                <a:cxn ang="0">
                  <a:pos x="connsiteX2" y="connsiteY2"/>
                </a:cxn>
              </a:cxnLst>
              <a:rect l="l" t="t" r="r" b="b"/>
              <a:pathLst>
                <a:path w="100977" h="501631">
                  <a:moveTo>
                    <a:pt x="0" y="501631"/>
                  </a:moveTo>
                  <a:cubicBezTo>
                    <a:pt x="55375" y="501631"/>
                    <a:pt x="100978" y="387624"/>
                    <a:pt x="100978" y="250816"/>
                  </a:cubicBezTo>
                  <a:cubicBezTo>
                    <a:pt x="100978" y="114007"/>
                    <a:pt x="55375" y="0"/>
                    <a:pt x="0" y="0"/>
                  </a:cubicBezTo>
                </a:path>
              </a:pathLst>
            </a:custGeom>
            <a:solidFill>
              <a:srgbClr val="00BF4D"/>
            </a:solidFill>
            <a:ln w="32540" cap="flat">
              <a:noFill/>
              <a:prstDash val="solid"/>
              <a:miter/>
            </a:ln>
          </p:spPr>
          <p:txBody>
            <a:bodyPr rtlCol="0" anchor="ctr"/>
            <a:lstStyle/>
            <a:p>
              <a:endParaRPr lang="en-US" sz="1400"/>
            </a:p>
          </p:txBody>
        </p:sp>
        <p:sp>
          <p:nvSpPr>
            <p:cNvPr id="20" name="Freeform: Shape 19">
              <a:extLst>
                <a:ext uri="{FF2B5EF4-FFF2-40B4-BE49-F238E27FC236}">
                  <a16:creationId xmlns:a16="http://schemas.microsoft.com/office/drawing/2014/main" id="{26A8480F-FE41-4D69-FFA3-EE33E25BB6CB}"/>
                </a:ext>
              </a:extLst>
            </p:cNvPr>
            <p:cNvSpPr/>
            <p:nvPr/>
          </p:nvSpPr>
          <p:spPr>
            <a:xfrm>
              <a:off x="6625279" y="2954265"/>
              <a:ext cx="412175" cy="1028068"/>
            </a:xfrm>
            <a:custGeom>
              <a:avLst/>
              <a:gdLst>
                <a:gd name="connsiteX0" fmla="*/ 566778 w 566778"/>
                <a:gd name="connsiteY0" fmla="*/ 706844 h 1413687"/>
                <a:gd name="connsiteX1" fmla="*/ 283389 w 566778"/>
                <a:gd name="connsiteY1" fmla="*/ 1413688 h 1413687"/>
                <a:gd name="connsiteX2" fmla="*/ 0 w 566778"/>
                <a:gd name="connsiteY2" fmla="*/ 706844 h 1413687"/>
                <a:gd name="connsiteX3" fmla="*/ 283389 w 566778"/>
                <a:gd name="connsiteY3" fmla="*/ 0 h 1413687"/>
                <a:gd name="connsiteX4" fmla="*/ 566778 w 566778"/>
                <a:gd name="connsiteY4" fmla="*/ 706844 h 14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78" h="1413687">
                  <a:moveTo>
                    <a:pt x="566778" y="706844"/>
                  </a:moveTo>
                  <a:cubicBezTo>
                    <a:pt x="566778" y="1097223"/>
                    <a:pt x="439901" y="1413688"/>
                    <a:pt x="283389" y="1413688"/>
                  </a:cubicBezTo>
                  <a:cubicBezTo>
                    <a:pt x="126878" y="1413688"/>
                    <a:pt x="0" y="1097223"/>
                    <a:pt x="0" y="706844"/>
                  </a:cubicBezTo>
                  <a:cubicBezTo>
                    <a:pt x="0" y="316465"/>
                    <a:pt x="126878" y="0"/>
                    <a:pt x="283389" y="0"/>
                  </a:cubicBezTo>
                  <a:cubicBezTo>
                    <a:pt x="439901" y="0"/>
                    <a:pt x="566778" y="316465"/>
                    <a:pt x="566778" y="706844"/>
                  </a:cubicBezTo>
                  <a:close/>
                </a:path>
              </a:pathLst>
            </a:custGeom>
            <a:noFill/>
            <a:ln w="16270" cap="flat">
              <a:solidFill>
                <a:srgbClr val="727272"/>
              </a:solidFill>
              <a:prstDash val="dash"/>
              <a:miter/>
            </a:ln>
          </p:spPr>
          <p:txBody>
            <a:bodyPr rtlCol="0" anchor="ctr"/>
            <a:lstStyle/>
            <a:p>
              <a:endParaRPr lang="en-US" sz="1400"/>
            </a:p>
          </p:txBody>
        </p:sp>
        <p:sp>
          <p:nvSpPr>
            <p:cNvPr id="21" name="TextBox 20">
              <a:extLst>
                <a:ext uri="{FF2B5EF4-FFF2-40B4-BE49-F238E27FC236}">
                  <a16:creationId xmlns:a16="http://schemas.microsoft.com/office/drawing/2014/main" id="{5041B217-B173-1AB6-97DA-BC2EE30B17F8}"/>
                </a:ext>
              </a:extLst>
            </p:cNvPr>
            <p:cNvSpPr txBox="1"/>
            <p:nvPr/>
          </p:nvSpPr>
          <p:spPr>
            <a:xfrm rot="16200000">
              <a:off x="6115736" y="3334004"/>
              <a:ext cx="1181466" cy="268587"/>
            </a:xfrm>
            <a:prstGeom prst="rect">
              <a:avLst/>
            </a:prstGeom>
            <a:noFill/>
          </p:spPr>
          <p:txBody>
            <a:bodyPr wrap="square" rtlCol="0">
              <a:prstTxWarp prst="textArchUp">
                <a:avLst>
                  <a:gd name="adj" fmla="val 10082132"/>
                </a:avLst>
              </a:prstTxWarp>
              <a:spAutoFit/>
            </a:bodyPr>
            <a:lstStyle/>
            <a:p>
              <a:pPr algn="ctr"/>
              <a:r>
                <a:rPr lang="en-US" sz="1400" b="1" dirty="0">
                  <a:solidFill>
                    <a:srgbClr val="727272"/>
                  </a:solidFill>
                </a:rPr>
                <a:t>BANDWIDTH</a:t>
              </a:r>
            </a:p>
          </p:txBody>
        </p:sp>
        <p:cxnSp>
          <p:nvCxnSpPr>
            <p:cNvPr id="22" name="Straight Arrow Connector 21">
              <a:extLst>
                <a:ext uri="{FF2B5EF4-FFF2-40B4-BE49-F238E27FC236}">
                  <a16:creationId xmlns:a16="http://schemas.microsoft.com/office/drawing/2014/main" id="{8682750B-3E8C-028D-44FC-97DEACCC699D}"/>
                </a:ext>
              </a:extLst>
            </p:cNvPr>
            <p:cNvCxnSpPr>
              <a:cxnSpLocks/>
            </p:cNvCxnSpPr>
            <p:nvPr/>
          </p:nvCxnSpPr>
          <p:spPr>
            <a:xfrm>
              <a:off x="7341746" y="4193324"/>
              <a:ext cx="1458315" cy="0"/>
            </a:xfrm>
            <a:prstGeom prst="straightConnector1">
              <a:avLst/>
            </a:prstGeom>
            <a:noFill/>
            <a:ln w="16270" cap="flat">
              <a:solidFill>
                <a:srgbClr val="727272"/>
              </a:solidFill>
              <a:prstDash val="dash"/>
              <a:miter/>
              <a:headEnd type="none" w="med" len="med"/>
              <a:tailEnd type="triangle" w="med" len="med"/>
            </a:ln>
          </p:spPr>
        </p:cxnSp>
        <p:sp>
          <p:nvSpPr>
            <p:cNvPr id="23" name="TextBox 22">
              <a:extLst>
                <a:ext uri="{FF2B5EF4-FFF2-40B4-BE49-F238E27FC236}">
                  <a16:creationId xmlns:a16="http://schemas.microsoft.com/office/drawing/2014/main" id="{45BFAFE7-B9D4-644F-B32F-75D14A877BF8}"/>
                </a:ext>
              </a:extLst>
            </p:cNvPr>
            <p:cNvSpPr txBox="1"/>
            <p:nvPr/>
          </p:nvSpPr>
          <p:spPr>
            <a:xfrm>
              <a:off x="8724489" y="4040561"/>
              <a:ext cx="1181465" cy="307777"/>
            </a:xfrm>
            <a:prstGeom prst="rect">
              <a:avLst/>
            </a:prstGeom>
            <a:noFill/>
          </p:spPr>
          <p:txBody>
            <a:bodyPr wrap="square" rtlCol="0">
              <a:spAutoFit/>
            </a:bodyPr>
            <a:lstStyle/>
            <a:p>
              <a:pPr algn="ctr"/>
              <a:r>
                <a:rPr lang="en-US" sz="1400" b="1" dirty="0">
                  <a:solidFill>
                    <a:srgbClr val="727272"/>
                  </a:solidFill>
                </a:rPr>
                <a:t>DATA FLOW</a:t>
              </a:r>
            </a:p>
          </p:txBody>
        </p:sp>
        <p:cxnSp>
          <p:nvCxnSpPr>
            <p:cNvPr id="24" name="Straight Arrow Connector 23">
              <a:extLst>
                <a:ext uri="{FF2B5EF4-FFF2-40B4-BE49-F238E27FC236}">
                  <a16:creationId xmlns:a16="http://schemas.microsoft.com/office/drawing/2014/main" id="{F58029C9-E3C1-ECA9-0328-7C2602ABE330}"/>
                </a:ext>
              </a:extLst>
            </p:cNvPr>
            <p:cNvCxnSpPr>
              <a:cxnSpLocks/>
            </p:cNvCxnSpPr>
            <p:nvPr/>
          </p:nvCxnSpPr>
          <p:spPr>
            <a:xfrm>
              <a:off x="9827553" y="4193324"/>
              <a:ext cx="1572650" cy="0"/>
            </a:xfrm>
            <a:prstGeom prst="straightConnector1">
              <a:avLst/>
            </a:prstGeom>
            <a:noFill/>
            <a:ln w="16270" cap="flat">
              <a:solidFill>
                <a:srgbClr val="727272"/>
              </a:solidFill>
              <a:prstDash val="dash"/>
              <a:miter/>
              <a:headEnd type="none" w="med" len="med"/>
              <a:tailEnd type="triangle" w="med" len="med"/>
            </a:ln>
          </p:spPr>
        </p:cxnSp>
        <p:sp>
          <p:nvSpPr>
            <p:cNvPr id="26" name="TextBox 25">
              <a:extLst>
                <a:ext uri="{FF2B5EF4-FFF2-40B4-BE49-F238E27FC236}">
                  <a16:creationId xmlns:a16="http://schemas.microsoft.com/office/drawing/2014/main" id="{711E32AB-4C02-5CED-CFBC-4CF6E22CE17B}"/>
                </a:ext>
              </a:extLst>
            </p:cNvPr>
            <p:cNvSpPr txBox="1"/>
            <p:nvPr/>
          </p:nvSpPr>
          <p:spPr>
            <a:xfrm>
              <a:off x="10659702" y="3233283"/>
              <a:ext cx="1181465" cy="523220"/>
            </a:xfrm>
            <a:prstGeom prst="rect">
              <a:avLst/>
            </a:prstGeom>
            <a:noFill/>
          </p:spPr>
          <p:txBody>
            <a:bodyPr wrap="square" rtlCol="0">
              <a:spAutoFit/>
            </a:bodyPr>
            <a:lstStyle/>
            <a:p>
              <a:r>
                <a:rPr lang="en-US" sz="1400" b="1" dirty="0">
                  <a:solidFill>
                    <a:srgbClr val="00ABE0"/>
                  </a:solidFill>
                </a:rPr>
                <a:t>PAYLOAD</a:t>
              </a:r>
              <a:br>
                <a:rPr lang="en-US" sz="1400" b="1" dirty="0">
                  <a:solidFill>
                    <a:srgbClr val="727272"/>
                  </a:solidFill>
                </a:rPr>
              </a:br>
              <a:r>
                <a:rPr lang="en-US" sz="1400" b="1" dirty="0">
                  <a:solidFill>
                    <a:srgbClr val="00BF4D"/>
                  </a:solidFill>
                </a:rPr>
                <a:t>OVERHEAD</a:t>
              </a:r>
            </a:p>
          </p:txBody>
        </p:sp>
        <p:sp>
          <p:nvSpPr>
            <p:cNvPr id="27" name="TextBox 26">
              <a:extLst>
                <a:ext uri="{FF2B5EF4-FFF2-40B4-BE49-F238E27FC236}">
                  <a16:creationId xmlns:a16="http://schemas.microsoft.com/office/drawing/2014/main" id="{EA93DD1A-9986-C352-7955-390A3B6913BA}"/>
                </a:ext>
              </a:extLst>
            </p:cNvPr>
            <p:cNvSpPr txBox="1"/>
            <p:nvPr/>
          </p:nvSpPr>
          <p:spPr>
            <a:xfrm>
              <a:off x="7023661" y="2406765"/>
              <a:ext cx="4089543" cy="461665"/>
            </a:xfrm>
            <a:prstGeom prst="rect">
              <a:avLst/>
            </a:prstGeom>
            <a:noFill/>
          </p:spPr>
          <p:txBody>
            <a:bodyPr wrap="square" rtlCol="0">
              <a:spAutoFit/>
            </a:bodyPr>
            <a:lstStyle/>
            <a:p>
              <a:r>
                <a:rPr lang="en-US" sz="2400" b="1" dirty="0">
                  <a:solidFill>
                    <a:schemeClr val="accent2"/>
                  </a:solidFill>
                </a:rPr>
                <a:t>JUMBO</a:t>
              </a:r>
              <a:r>
                <a:rPr lang="en-US" sz="2400" b="1" dirty="0"/>
                <a:t> </a:t>
              </a:r>
              <a:r>
                <a:rPr lang="en-US" sz="2400" dirty="0"/>
                <a:t>FRAME (9000 MTU)</a:t>
              </a:r>
            </a:p>
          </p:txBody>
        </p:sp>
      </p:grpSp>
    </p:spTree>
    <p:extLst>
      <p:ext uri="{BB962C8B-B14F-4D97-AF65-F5344CB8AC3E}">
        <p14:creationId xmlns:p14="http://schemas.microsoft.com/office/powerpoint/2010/main" val="303497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11147612" cy="1325563"/>
          </a:xfrm>
        </p:spPr>
        <p:txBody>
          <a:bodyPr/>
          <a:lstStyle/>
          <a:p>
            <a:r>
              <a:rPr lang="en-US" dirty="0"/>
              <a:t>Testing Jumbo Frames @ LNL </a:t>
            </a:r>
          </a:p>
        </p:txBody>
      </p:sp>
      <p:sp>
        <p:nvSpPr>
          <p:cNvPr id="3" name="Slide Number Placeholder 2">
            <a:extLst>
              <a:ext uri="{FF2B5EF4-FFF2-40B4-BE49-F238E27FC236}">
                <a16:creationId xmlns:a16="http://schemas.microsoft.com/office/drawing/2014/main" id="{242A17E2-2432-7F15-D09C-088DEBEFA384}"/>
              </a:ext>
            </a:extLst>
          </p:cNvPr>
          <p:cNvSpPr>
            <a:spLocks noGrp="1"/>
          </p:cNvSpPr>
          <p:nvPr>
            <p:ph type="sldNum" sz="quarter" idx="12"/>
          </p:nvPr>
        </p:nvSpPr>
        <p:spPr/>
        <p:txBody>
          <a:bodyPr/>
          <a:lstStyle/>
          <a:p>
            <a:fld id="{B7C39393-7F45-455B-84ED-C57F7966446D}" type="slidenum">
              <a:rPr lang="en-US" smtClean="0"/>
              <a:t>13</a:t>
            </a:fld>
            <a:endParaRPr lang="en-US"/>
          </a:p>
        </p:txBody>
      </p:sp>
      <p:pic>
        <p:nvPicPr>
          <p:cNvPr id="5" name="Graphic 4">
            <a:extLst>
              <a:ext uri="{FF2B5EF4-FFF2-40B4-BE49-F238E27FC236}">
                <a16:creationId xmlns:a16="http://schemas.microsoft.com/office/drawing/2014/main" id="{BA8935EC-EBCF-6527-0888-0D6F0DE42E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7100" y="922020"/>
            <a:ext cx="9893300" cy="5935980"/>
          </a:xfrm>
          <a:prstGeom prst="rect">
            <a:avLst/>
          </a:prstGeom>
        </p:spPr>
      </p:pic>
    </p:spTree>
    <p:extLst>
      <p:ext uri="{BB962C8B-B14F-4D97-AF65-F5344CB8AC3E}">
        <p14:creationId xmlns:p14="http://schemas.microsoft.com/office/powerpoint/2010/main" val="426152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11147612" cy="1325563"/>
          </a:xfrm>
        </p:spPr>
        <p:txBody>
          <a:bodyPr/>
          <a:lstStyle/>
          <a:p>
            <a:r>
              <a:rPr lang="en-US" dirty="0"/>
              <a:t>Testing Jumbo Frames @ Kunshan</a:t>
            </a:r>
          </a:p>
        </p:txBody>
      </p:sp>
      <p:sp>
        <p:nvSpPr>
          <p:cNvPr id="9" name="Slide Number Placeholder 8">
            <a:extLst>
              <a:ext uri="{FF2B5EF4-FFF2-40B4-BE49-F238E27FC236}">
                <a16:creationId xmlns:a16="http://schemas.microsoft.com/office/drawing/2014/main" id="{DC989824-34DA-972C-73D4-BAB178C60697}"/>
              </a:ext>
            </a:extLst>
          </p:cNvPr>
          <p:cNvSpPr>
            <a:spLocks noGrp="1"/>
          </p:cNvSpPr>
          <p:nvPr>
            <p:ph type="sldNum" sz="quarter" idx="12"/>
          </p:nvPr>
        </p:nvSpPr>
        <p:spPr/>
        <p:txBody>
          <a:bodyPr/>
          <a:lstStyle/>
          <a:p>
            <a:fld id="{B7C39393-7F45-455B-84ED-C57F7966446D}" type="slidenum">
              <a:rPr lang="en-US" smtClean="0"/>
              <a:t>14</a:t>
            </a:fld>
            <a:endParaRPr lang="en-US"/>
          </a:p>
        </p:txBody>
      </p:sp>
      <p:pic>
        <p:nvPicPr>
          <p:cNvPr id="5" name="Graphic 4">
            <a:extLst>
              <a:ext uri="{FF2B5EF4-FFF2-40B4-BE49-F238E27FC236}">
                <a16:creationId xmlns:a16="http://schemas.microsoft.com/office/drawing/2014/main" id="{48B63579-5651-EDC4-EAFD-508B90F441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1742" y="965200"/>
            <a:ext cx="7366000" cy="5892800"/>
          </a:xfrm>
          <a:prstGeom prst="rect">
            <a:avLst/>
          </a:prstGeom>
        </p:spPr>
      </p:pic>
      <p:sp>
        <p:nvSpPr>
          <p:cNvPr id="10" name="TextBox 9">
            <a:extLst>
              <a:ext uri="{FF2B5EF4-FFF2-40B4-BE49-F238E27FC236}">
                <a16:creationId xmlns:a16="http://schemas.microsoft.com/office/drawing/2014/main" id="{D8C2CA56-D507-4928-B4D6-BEE3B4BD261E}"/>
              </a:ext>
            </a:extLst>
          </p:cNvPr>
          <p:cNvSpPr txBox="1"/>
          <p:nvPr/>
        </p:nvSpPr>
        <p:spPr>
          <a:xfrm>
            <a:off x="7998006" y="1055947"/>
            <a:ext cx="3987806" cy="5324535"/>
          </a:xfrm>
          <a:prstGeom prst="rect">
            <a:avLst/>
          </a:prstGeom>
          <a:noFill/>
        </p:spPr>
        <p:txBody>
          <a:bodyPr wrap="square">
            <a:spAutoFit/>
          </a:bodyPr>
          <a:lstStyle/>
          <a:p>
            <a:r>
              <a:rPr lang="en-US" sz="2000" dirty="0"/>
              <a:t>Jumbo Frames permit to lower </a:t>
            </a:r>
            <a:r>
              <a:rPr lang="en-US" sz="2000" dirty="0" err="1"/>
              <a:t>ControlHub’s</a:t>
            </a:r>
            <a:r>
              <a:rPr lang="en-US" sz="2000" dirty="0"/>
              <a:t> CPU utilization by 20%</a:t>
            </a:r>
          </a:p>
          <a:p>
            <a:endParaRPr lang="en-US" sz="2000" dirty="0"/>
          </a:p>
          <a:p>
            <a:r>
              <a:rPr lang="en-US" sz="2000" dirty="0"/>
              <a:t>As a consequence, it is now possible to manage a 1kHz trigger rate</a:t>
            </a:r>
            <a:br>
              <a:rPr lang="en-US" sz="2000" dirty="0"/>
            </a:br>
            <a:r>
              <a:rPr lang="en-US" sz="2000" dirty="0"/>
              <a:t>with 150 GCUs!</a:t>
            </a:r>
          </a:p>
          <a:p>
            <a:endParaRPr lang="en-US" sz="2000" dirty="0"/>
          </a:p>
          <a:p>
            <a:endParaRPr lang="en-US" sz="2000" dirty="0"/>
          </a:p>
          <a:p>
            <a:endParaRPr lang="en-US" sz="2000" dirty="0"/>
          </a:p>
          <a:p>
            <a:r>
              <a:rPr lang="en-US" sz="2000" dirty="0"/>
              <a:t>A rough estimate for JUNO setup:</a:t>
            </a:r>
          </a:p>
          <a:p>
            <a:endParaRPr lang="en-US" sz="2000" dirty="0"/>
          </a:p>
          <a:p>
            <a:r>
              <a:rPr lang="en-US" sz="2000" dirty="0"/>
              <a:t>17612 L-PMTs</a:t>
            </a:r>
            <a:br>
              <a:rPr lang="en-US" sz="2000" dirty="0"/>
            </a:br>
            <a:r>
              <a:rPr lang="en-US" sz="2000" dirty="0">
                <a:sym typeface="Wingdings" panose="05000000000000000000" pitchFamily="2" charset="2"/>
              </a:rPr>
              <a:t> </a:t>
            </a:r>
            <a:r>
              <a:rPr lang="en-US" sz="2000" dirty="0"/>
              <a:t>17612/3 = 5871 GCUs</a:t>
            </a:r>
          </a:p>
          <a:p>
            <a:pPr marL="342900" indent="-342900">
              <a:buFont typeface="Wingdings" panose="05000000000000000000" pitchFamily="2" charset="2"/>
              <a:buChar char="à"/>
            </a:pPr>
            <a:r>
              <a:rPr lang="en-US" sz="2000" dirty="0">
                <a:sym typeface="Wingdings" panose="05000000000000000000" pitchFamily="2" charset="2"/>
              </a:rPr>
              <a:t>5871/150 = 40 servers</a:t>
            </a:r>
          </a:p>
          <a:p>
            <a:endParaRPr lang="en-US" sz="2000" dirty="0">
              <a:sym typeface="Wingdings" panose="05000000000000000000" pitchFamily="2" charset="2"/>
            </a:endParaRPr>
          </a:p>
          <a:p>
            <a:r>
              <a:rPr lang="en-US" sz="2000" dirty="0">
                <a:sym typeface="Wingdings" panose="05000000000000000000" pitchFamily="2" charset="2"/>
              </a:rPr>
              <a:t>Needs to be carefully checked!</a:t>
            </a:r>
            <a:br>
              <a:rPr lang="en-US" sz="2000" dirty="0">
                <a:sym typeface="Wingdings" panose="05000000000000000000" pitchFamily="2" charset="2"/>
              </a:rPr>
            </a:br>
            <a:r>
              <a:rPr lang="en-US" sz="2000" dirty="0">
                <a:sym typeface="Wingdings" panose="05000000000000000000" pitchFamily="2" charset="2"/>
              </a:rPr>
              <a:t>Needs additional measurements!!</a:t>
            </a:r>
          </a:p>
        </p:txBody>
      </p:sp>
    </p:spTree>
    <p:extLst>
      <p:ext uri="{BB962C8B-B14F-4D97-AF65-F5344CB8AC3E}">
        <p14:creationId xmlns:p14="http://schemas.microsoft.com/office/powerpoint/2010/main" val="250850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8350624" cy="1325563"/>
          </a:xfrm>
        </p:spPr>
        <p:txBody>
          <a:bodyPr/>
          <a:lstStyle/>
          <a:p>
            <a:r>
              <a:rPr lang="en-US" dirty="0"/>
              <a:t>Final remarks</a:t>
            </a:r>
          </a:p>
        </p:txBody>
      </p:sp>
      <p:sp>
        <p:nvSpPr>
          <p:cNvPr id="69" name="Slide Number Placeholder 68">
            <a:extLst>
              <a:ext uri="{FF2B5EF4-FFF2-40B4-BE49-F238E27FC236}">
                <a16:creationId xmlns:a16="http://schemas.microsoft.com/office/drawing/2014/main" id="{F97CF97D-9514-49FE-B466-435C1BC9DA42}"/>
              </a:ext>
            </a:extLst>
          </p:cNvPr>
          <p:cNvSpPr>
            <a:spLocks noGrp="1"/>
          </p:cNvSpPr>
          <p:nvPr>
            <p:ph type="sldNum" sz="quarter" idx="12"/>
          </p:nvPr>
        </p:nvSpPr>
        <p:spPr/>
        <p:txBody>
          <a:bodyPr/>
          <a:lstStyle/>
          <a:p>
            <a:fld id="{B7C39393-7F45-455B-84ED-C57F7966446D}" type="slidenum">
              <a:rPr lang="en-US" smtClean="0"/>
              <a:t>15</a:t>
            </a:fld>
            <a:endParaRPr lang="en-US"/>
          </a:p>
        </p:txBody>
      </p:sp>
      <p:sp>
        <p:nvSpPr>
          <p:cNvPr id="25" name="TextBox 24">
            <a:extLst>
              <a:ext uri="{FF2B5EF4-FFF2-40B4-BE49-F238E27FC236}">
                <a16:creationId xmlns:a16="http://schemas.microsoft.com/office/drawing/2014/main" id="{FEFD7DA3-8F47-4DA7-AAB0-5D2F670C1AA8}"/>
              </a:ext>
            </a:extLst>
          </p:cNvPr>
          <p:cNvSpPr txBox="1"/>
          <p:nvPr/>
        </p:nvSpPr>
        <p:spPr>
          <a:xfrm>
            <a:off x="838199" y="1187711"/>
            <a:ext cx="10960865" cy="507831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400" dirty="0"/>
              <a:t>At GCU level we can manage trigger rates up to 10 kHz.</a:t>
            </a:r>
          </a:p>
          <a:p>
            <a:pPr marL="342900" indent="-342900">
              <a:spcAft>
                <a:spcPts val="1200"/>
              </a:spcAft>
              <a:buFont typeface="Arial" panose="020B0604020202020204" pitchFamily="34" charset="0"/>
              <a:buChar char="•"/>
            </a:pPr>
            <a:endParaRPr lang="en-US" sz="2400" dirty="0"/>
          </a:p>
          <a:p>
            <a:pPr marL="342900" indent="-342900">
              <a:spcAft>
                <a:spcPts val="1200"/>
              </a:spcAft>
              <a:buFont typeface="Arial" panose="020B0604020202020204" pitchFamily="34" charset="0"/>
              <a:buChar char="•"/>
            </a:pPr>
            <a:r>
              <a:rPr lang="en-US" sz="2400" dirty="0"/>
              <a:t>When dealing with multiple GCUs, the bottleneck is represented by the CPU usage of the ControlHub. However, keep in mind that ControlHub is crucial to permit the simultaneous access to data and slow control parameters.</a:t>
            </a:r>
          </a:p>
          <a:p>
            <a:pPr marL="342900" indent="-342900">
              <a:spcAft>
                <a:spcPts val="1200"/>
              </a:spcAft>
              <a:buFont typeface="Arial" panose="020B0604020202020204" pitchFamily="34" charset="0"/>
              <a:buChar char="•"/>
            </a:pPr>
            <a:endParaRPr lang="en-US" sz="2400" dirty="0"/>
          </a:p>
          <a:p>
            <a:pPr marL="342900" indent="-342900">
              <a:spcAft>
                <a:spcPts val="1200"/>
              </a:spcAft>
              <a:buFont typeface="Arial" panose="020B0604020202020204" pitchFamily="34" charset="0"/>
              <a:buChar char="•"/>
            </a:pPr>
            <a:r>
              <a:rPr lang="en-US" sz="2400" dirty="0"/>
              <a:t>Jumbo Frames can help in reducing </a:t>
            </a:r>
            <a:r>
              <a:rPr lang="en-US" sz="2400" dirty="0" err="1"/>
              <a:t>ControlHub’s</a:t>
            </a:r>
            <a:r>
              <a:rPr lang="en-US" sz="2400" dirty="0"/>
              <a:t> CPU usage. It is possible to sustain a trigger rate of 1kHz when managing 150 GCUs in parallel.</a:t>
            </a:r>
          </a:p>
          <a:p>
            <a:pPr>
              <a:spcAft>
                <a:spcPts val="1200"/>
              </a:spcAft>
            </a:pPr>
            <a:endParaRPr lang="en-US" sz="2400" dirty="0"/>
          </a:p>
          <a:p>
            <a:pPr>
              <a:spcAft>
                <a:spcPts val="1200"/>
              </a:spcAft>
            </a:pPr>
            <a:r>
              <a:rPr lang="en-US" sz="2400" dirty="0"/>
              <a:t>We are condensing all our tests and </a:t>
            </a:r>
            <a:br>
              <a:rPr lang="en-US" sz="2400" dirty="0"/>
            </a:br>
            <a:r>
              <a:rPr lang="en-US" sz="2400" dirty="0"/>
              <a:t>measurements in an article under preparation!</a:t>
            </a:r>
          </a:p>
        </p:txBody>
      </p:sp>
      <p:pic>
        <p:nvPicPr>
          <p:cNvPr id="9" name="Picture 8">
            <a:extLst>
              <a:ext uri="{FF2B5EF4-FFF2-40B4-BE49-F238E27FC236}">
                <a16:creationId xmlns:a16="http://schemas.microsoft.com/office/drawing/2014/main" id="{F102C942-7A41-AB4D-0CE8-AA7BFBF92DCF}"/>
              </a:ext>
            </a:extLst>
          </p:cNvPr>
          <p:cNvPicPr>
            <a:picLocks noChangeAspect="1"/>
          </p:cNvPicPr>
          <p:nvPr/>
        </p:nvPicPr>
        <p:blipFill>
          <a:blip r:embed="rId2"/>
          <a:stretch>
            <a:fillRect/>
          </a:stretch>
        </p:blipFill>
        <p:spPr>
          <a:xfrm>
            <a:off x="7186076" y="5095543"/>
            <a:ext cx="4459825" cy="13394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98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1383484-F037-B473-C9F2-CF744C6C3AF8}"/>
              </a:ext>
            </a:extLst>
          </p:cNvPr>
          <p:cNvSpPr txBox="1">
            <a:spLocks/>
          </p:cNvSpPr>
          <p:nvPr/>
        </p:nvSpPr>
        <p:spPr>
          <a:xfrm>
            <a:off x="9448800" y="651080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39393-7F45-455B-84ED-C57F7966446D}" type="slidenum">
              <a:rPr lang="en-US" smtClean="0"/>
              <a:pPr/>
              <a:t>16</a:t>
            </a:fld>
            <a:endParaRPr lang="en-US"/>
          </a:p>
        </p:txBody>
      </p:sp>
    </p:spTree>
    <p:extLst>
      <p:ext uri="{BB962C8B-B14F-4D97-AF65-F5344CB8AC3E}">
        <p14:creationId xmlns:p14="http://schemas.microsoft.com/office/powerpoint/2010/main" val="209780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39129CC2-687D-D36C-7B86-317EC10348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49617" y="64688"/>
            <a:ext cx="6728623" cy="6728623"/>
          </a:xfrm>
          <a:prstGeom prst="rect">
            <a:avLst/>
          </a:prstGeom>
        </p:spPr>
      </p:pic>
      <p:sp>
        <p:nvSpPr>
          <p:cNvPr id="3" name="Slide Number Placeholder 2">
            <a:extLst>
              <a:ext uri="{FF2B5EF4-FFF2-40B4-BE49-F238E27FC236}">
                <a16:creationId xmlns:a16="http://schemas.microsoft.com/office/drawing/2014/main" id="{83CC3C05-61E6-6DAF-092E-498D345C0452}"/>
              </a:ext>
            </a:extLst>
          </p:cNvPr>
          <p:cNvSpPr>
            <a:spLocks noGrp="1"/>
          </p:cNvSpPr>
          <p:nvPr>
            <p:ph type="sldNum" sz="quarter" idx="12"/>
          </p:nvPr>
        </p:nvSpPr>
        <p:spPr/>
        <p:txBody>
          <a:bodyPr/>
          <a:lstStyle/>
          <a:p>
            <a:fld id="{B7C39393-7F45-455B-84ED-C57F7966446D}" type="slidenum">
              <a:rPr lang="en-US" smtClean="0"/>
              <a:t>17</a:t>
            </a:fld>
            <a:endParaRPr lang="en-US"/>
          </a:p>
        </p:txBody>
      </p:sp>
    </p:spTree>
    <p:extLst>
      <p:ext uri="{BB962C8B-B14F-4D97-AF65-F5344CB8AC3E}">
        <p14:creationId xmlns:p14="http://schemas.microsoft.com/office/powerpoint/2010/main" val="83430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8350624" cy="1325563"/>
          </a:xfrm>
        </p:spPr>
        <p:txBody>
          <a:bodyPr/>
          <a:lstStyle/>
          <a:p>
            <a:r>
              <a:rPr lang="en-US" dirty="0"/>
              <a:t>Overview</a:t>
            </a:r>
          </a:p>
        </p:txBody>
      </p:sp>
      <p:sp>
        <p:nvSpPr>
          <p:cNvPr id="69" name="Slide Number Placeholder 68">
            <a:extLst>
              <a:ext uri="{FF2B5EF4-FFF2-40B4-BE49-F238E27FC236}">
                <a16:creationId xmlns:a16="http://schemas.microsoft.com/office/drawing/2014/main" id="{F97CF97D-9514-49FE-B466-435C1BC9DA42}"/>
              </a:ext>
            </a:extLst>
          </p:cNvPr>
          <p:cNvSpPr>
            <a:spLocks noGrp="1"/>
          </p:cNvSpPr>
          <p:nvPr>
            <p:ph type="sldNum" sz="quarter" idx="12"/>
          </p:nvPr>
        </p:nvSpPr>
        <p:spPr/>
        <p:txBody>
          <a:bodyPr/>
          <a:lstStyle/>
          <a:p>
            <a:fld id="{B7C39393-7F45-455B-84ED-C57F7966446D}" type="slidenum">
              <a:rPr lang="en-US" smtClean="0"/>
              <a:t>2</a:t>
            </a:fld>
            <a:endParaRPr lang="en-US"/>
          </a:p>
        </p:txBody>
      </p:sp>
      <p:sp>
        <p:nvSpPr>
          <p:cNvPr id="25" name="TextBox 24">
            <a:extLst>
              <a:ext uri="{FF2B5EF4-FFF2-40B4-BE49-F238E27FC236}">
                <a16:creationId xmlns:a16="http://schemas.microsoft.com/office/drawing/2014/main" id="{FEFD7DA3-8F47-4DA7-AAB0-5D2F670C1AA8}"/>
              </a:ext>
            </a:extLst>
          </p:cNvPr>
          <p:cNvSpPr txBox="1"/>
          <p:nvPr/>
        </p:nvSpPr>
        <p:spPr>
          <a:xfrm>
            <a:off x="838199" y="2084183"/>
            <a:ext cx="10960865" cy="3354765"/>
          </a:xfrm>
          <a:prstGeom prst="rect">
            <a:avLst/>
          </a:prstGeom>
          <a:noFill/>
        </p:spPr>
        <p:txBody>
          <a:bodyPr wrap="square">
            <a:spAutoFit/>
          </a:bodyPr>
          <a:lstStyle/>
          <a:p>
            <a:pPr marL="457200" indent="-457200">
              <a:spcAft>
                <a:spcPts val="8400"/>
              </a:spcAft>
              <a:buFont typeface="+mj-lt"/>
              <a:buAutoNum type="arabicPeriod"/>
            </a:pPr>
            <a:r>
              <a:rPr lang="en-US" sz="2400" dirty="0"/>
              <a:t>IPbus and its implementation </a:t>
            </a:r>
            <a:r>
              <a:rPr lang="en-US" sz="2400" dirty="0" err="1"/>
              <a:t>implementation</a:t>
            </a:r>
            <a:endParaRPr lang="en-US" sz="2400" dirty="0"/>
          </a:p>
          <a:p>
            <a:pPr marL="457200" indent="-457200">
              <a:spcAft>
                <a:spcPts val="8400"/>
              </a:spcAft>
              <a:buFont typeface="+mj-lt"/>
              <a:buAutoNum type="arabicPeriod"/>
            </a:pPr>
            <a:r>
              <a:rPr lang="en-US" sz="2400" dirty="0"/>
              <a:t>Data acquisition performances for a single GCU</a:t>
            </a:r>
          </a:p>
          <a:p>
            <a:pPr marL="457200" indent="-457200">
              <a:spcAft>
                <a:spcPts val="8400"/>
              </a:spcAft>
              <a:buFont typeface="+mj-lt"/>
              <a:buAutoNum type="arabicPeriod"/>
            </a:pPr>
            <a:r>
              <a:rPr lang="en-US" sz="2400" dirty="0"/>
              <a:t>Parallel acquisition with multiple GCUs</a:t>
            </a:r>
          </a:p>
        </p:txBody>
      </p:sp>
      <p:pic>
        <p:nvPicPr>
          <p:cNvPr id="4" name="Picture 3">
            <a:extLst>
              <a:ext uri="{FF2B5EF4-FFF2-40B4-BE49-F238E27FC236}">
                <a16:creationId xmlns:a16="http://schemas.microsoft.com/office/drawing/2014/main" id="{93294F06-C256-1B04-79EC-D097D5E27712}"/>
              </a:ext>
            </a:extLst>
          </p:cNvPr>
          <p:cNvPicPr>
            <a:picLocks noChangeAspect="1"/>
          </p:cNvPicPr>
          <p:nvPr/>
        </p:nvPicPr>
        <p:blipFill>
          <a:blip r:embed="rId2"/>
          <a:stretch>
            <a:fillRect/>
          </a:stretch>
        </p:blipFill>
        <p:spPr>
          <a:xfrm>
            <a:off x="7849151" y="3954029"/>
            <a:ext cx="3688424" cy="2766318"/>
          </a:xfrm>
          <a:prstGeom prst="rect">
            <a:avLst/>
          </a:prstGeom>
        </p:spPr>
      </p:pic>
      <p:pic>
        <p:nvPicPr>
          <p:cNvPr id="5" name="Picture 4">
            <a:extLst>
              <a:ext uri="{FF2B5EF4-FFF2-40B4-BE49-F238E27FC236}">
                <a16:creationId xmlns:a16="http://schemas.microsoft.com/office/drawing/2014/main" id="{036B4F34-12B6-26E1-AA46-FD123D29E93D}"/>
              </a:ext>
            </a:extLst>
          </p:cNvPr>
          <p:cNvPicPr>
            <a:picLocks noChangeAspect="1"/>
          </p:cNvPicPr>
          <p:nvPr/>
        </p:nvPicPr>
        <p:blipFill rotWithShape="1">
          <a:blip r:embed="rId3"/>
          <a:srcRect l="5730" t="45881" r="326" b="547"/>
          <a:stretch/>
        </p:blipFill>
        <p:spPr>
          <a:xfrm>
            <a:off x="7849151" y="704827"/>
            <a:ext cx="3688424" cy="2804461"/>
          </a:xfrm>
          <a:prstGeom prst="rect">
            <a:avLst/>
          </a:prstGeom>
        </p:spPr>
      </p:pic>
    </p:spTree>
    <p:extLst>
      <p:ext uri="{BB962C8B-B14F-4D97-AF65-F5344CB8AC3E}">
        <p14:creationId xmlns:p14="http://schemas.microsoft.com/office/powerpoint/2010/main" val="131759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CF95291F-1DE9-EB57-3B8D-A7B38B797B40}"/>
              </a:ext>
            </a:extLst>
          </p:cNvPr>
          <p:cNvSpPr txBox="1">
            <a:spLocks/>
          </p:cNvSpPr>
          <p:nvPr/>
        </p:nvSpPr>
        <p:spPr>
          <a:xfrm>
            <a:off x="838200" y="0"/>
            <a:ext cx="8350624"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IPbus suite</a:t>
            </a:r>
          </a:p>
        </p:txBody>
      </p:sp>
      <p:sp>
        <p:nvSpPr>
          <p:cNvPr id="61" name="TextBox 60">
            <a:extLst>
              <a:ext uri="{FF2B5EF4-FFF2-40B4-BE49-F238E27FC236}">
                <a16:creationId xmlns:a16="http://schemas.microsoft.com/office/drawing/2014/main" id="{18FF523E-A75D-F591-0380-87DF1AB8CA59}"/>
              </a:ext>
            </a:extLst>
          </p:cNvPr>
          <p:cNvSpPr txBox="1"/>
          <p:nvPr/>
        </p:nvSpPr>
        <p:spPr>
          <a:xfrm>
            <a:off x="838195" y="1181076"/>
            <a:ext cx="11031076" cy="5093702"/>
          </a:xfrm>
          <a:prstGeom prst="rect">
            <a:avLst/>
          </a:prstGeom>
          <a:noFill/>
        </p:spPr>
        <p:txBody>
          <a:bodyPr wrap="square">
            <a:spAutoFit/>
          </a:bodyPr>
          <a:lstStyle/>
          <a:p>
            <a:r>
              <a:rPr lang="en-US" sz="1900" dirty="0"/>
              <a:t>JUNO challenge: </a:t>
            </a:r>
            <a:r>
              <a:rPr lang="en-US" sz="1900" b="1" dirty="0"/>
              <a:t>acquire</a:t>
            </a:r>
            <a:r>
              <a:rPr lang="en-US" sz="1900" dirty="0"/>
              <a:t> and transfer </a:t>
            </a:r>
            <a:r>
              <a:rPr lang="en-US" sz="1900" b="1" dirty="0"/>
              <a:t>data</a:t>
            </a:r>
            <a:r>
              <a:rPr lang="en-US" sz="1900" dirty="0"/>
              <a:t> in parallel to the </a:t>
            </a:r>
            <a:r>
              <a:rPr lang="en-US" sz="1900" b="1" dirty="0"/>
              <a:t>remote monitoring </a:t>
            </a:r>
            <a:r>
              <a:rPr lang="en-US" sz="1900" dirty="0"/>
              <a:t>and control of the electronics.</a:t>
            </a:r>
          </a:p>
          <a:p>
            <a:endParaRPr lang="en-US" sz="1900" dirty="0"/>
          </a:p>
          <a:p>
            <a:r>
              <a:rPr lang="en-US" sz="1900" dirty="0"/>
              <a:t>IPbus suite of software and firmware implements a reliable high-performance control link specifically suited for particle physics electronics.</a:t>
            </a:r>
          </a:p>
          <a:p>
            <a:endParaRPr lang="en-US" sz="1900" dirty="0"/>
          </a:p>
          <a:p>
            <a:pPr>
              <a:spcAft>
                <a:spcPts val="1200"/>
              </a:spcAft>
            </a:pPr>
            <a:r>
              <a:rPr lang="en-US" sz="1900" dirty="0"/>
              <a:t>IPbus is a hardware and firmware solution that communicates over Ethernet using </a:t>
            </a:r>
            <a:r>
              <a:rPr lang="en-US" sz="1900" b="1" dirty="0"/>
              <a:t>UDP/IP</a:t>
            </a:r>
            <a:r>
              <a:rPr lang="en-US" sz="1900" dirty="0"/>
              <a:t> and consists of:</a:t>
            </a:r>
          </a:p>
          <a:p>
            <a:pPr marL="514350" indent="-514350">
              <a:spcAft>
                <a:spcPts val="1200"/>
              </a:spcAft>
              <a:buAutoNum type="romanLcParenBoth"/>
            </a:pPr>
            <a:r>
              <a:rPr lang="en-US" sz="1900" dirty="0"/>
              <a:t>A</a:t>
            </a:r>
            <a:r>
              <a:rPr lang="en-US" sz="1900" b="1" dirty="0"/>
              <a:t> firmware module</a:t>
            </a:r>
            <a:r>
              <a:rPr lang="en-US" sz="1900" dirty="0"/>
              <a:t> implementing the IPbus protocol within end-user hardware (e.g. JUNO's Kintex-7 and Spartan-6 FPGAs)</a:t>
            </a:r>
          </a:p>
          <a:p>
            <a:pPr marL="514350" indent="-514350">
              <a:spcAft>
                <a:spcPts val="1200"/>
              </a:spcAft>
              <a:buAutoNum type="romanLcParenBoth"/>
            </a:pPr>
            <a:r>
              <a:rPr lang="en-US" sz="1900" dirty="0"/>
              <a:t>A </a:t>
            </a:r>
            <a:r>
              <a:rPr lang="en-US" sz="1900" b="1" dirty="0"/>
              <a:t>micro Hardware Access Library (</a:t>
            </a:r>
            <a:r>
              <a:rPr lang="en-US" sz="1900" b="1" dirty="0" err="1"/>
              <a:t>uHAL</a:t>
            </a:r>
            <a:r>
              <a:rPr lang="en-US" sz="1900" b="1" dirty="0"/>
              <a:t>)</a:t>
            </a:r>
            <a:r>
              <a:rPr lang="en-US" sz="1900" dirty="0"/>
              <a:t> providing an end-user C++/Python library for read/write operations on IPbus.</a:t>
            </a:r>
          </a:p>
          <a:p>
            <a:pPr marL="514350" indent="-514350">
              <a:spcAft>
                <a:spcPts val="1200"/>
              </a:spcAft>
              <a:buAutoNum type="romanLcParenBoth"/>
            </a:pPr>
            <a:r>
              <a:rPr lang="en-US" sz="1900" dirty="0"/>
              <a:t>A </a:t>
            </a:r>
            <a:r>
              <a:rPr lang="en-US" sz="1900" b="1" dirty="0"/>
              <a:t>software application </a:t>
            </a:r>
            <a:r>
              <a:rPr lang="en-US" sz="1900" dirty="0"/>
              <a:t>called </a:t>
            </a:r>
            <a:r>
              <a:rPr lang="en-US" sz="1900" b="1" dirty="0"/>
              <a:t>ControlHub</a:t>
            </a:r>
            <a:r>
              <a:rPr lang="en-US" sz="1900" dirty="0"/>
              <a:t>, which mediates simultaneous hardware access from multiple </a:t>
            </a:r>
            <a:r>
              <a:rPr lang="en-US" sz="1900" dirty="0" err="1"/>
              <a:t>uHAL</a:t>
            </a:r>
            <a:r>
              <a:rPr lang="en-US" sz="1900" dirty="0"/>
              <a:t> clients. </a:t>
            </a:r>
          </a:p>
          <a:p>
            <a:pPr>
              <a:spcAft>
                <a:spcPts val="1200"/>
              </a:spcAft>
            </a:pPr>
            <a:br>
              <a:rPr lang="en-US" sz="1900" dirty="0"/>
            </a:br>
            <a:r>
              <a:rPr lang="en-US" sz="1900" dirty="0"/>
              <a:t>While the UDP protocol does not include any native reliability mechanism, the use of </a:t>
            </a:r>
            <a:r>
              <a:rPr lang="en-US" sz="1900" b="1" dirty="0"/>
              <a:t>ControlHub</a:t>
            </a:r>
            <a:r>
              <a:rPr lang="en-US" sz="1900" dirty="0"/>
              <a:t> assures the duplication and re-ordering of any lost IPbus UDP packet, </a:t>
            </a:r>
            <a:r>
              <a:rPr lang="en-US" sz="1900" b="1" dirty="0"/>
              <a:t>providing a reliability mechanism </a:t>
            </a:r>
            <a:r>
              <a:rPr lang="en-US" sz="1900" dirty="0"/>
              <a:t>at software level.</a:t>
            </a:r>
          </a:p>
        </p:txBody>
      </p:sp>
      <p:sp>
        <p:nvSpPr>
          <p:cNvPr id="2" name="Slide Number Placeholder 1">
            <a:extLst>
              <a:ext uri="{FF2B5EF4-FFF2-40B4-BE49-F238E27FC236}">
                <a16:creationId xmlns:a16="http://schemas.microsoft.com/office/drawing/2014/main" id="{E05139D4-2327-4E7B-9AF9-8CA81C3FC10E}"/>
              </a:ext>
            </a:extLst>
          </p:cNvPr>
          <p:cNvSpPr>
            <a:spLocks noGrp="1"/>
          </p:cNvSpPr>
          <p:nvPr>
            <p:ph type="sldNum" sz="quarter" idx="12"/>
          </p:nvPr>
        </p:nvSpPr>
        <p:spPr>
          <a:xfrm>
            <a:off x="9448800" y="6510805"/>
            <a:ext cx="2743200" cy="365125"/>
          </a:xfrm>
        </p:spPr>
        <p:txBody>
          <a:bodyPr/>
          <a:lstStyle/>
          <a:p>
            <a:fld id="{B7C39393-7F45-455B-84ED-C57F7966446D}" type="slidenum">
              <a:rPr lang="en-US" smtClean="0"/>
              <a:t>3</a:t>
            </a:fld>
            <a:endParaRPr lang="en-US"/>
          </a:p>
        </p:txBody>
      </p:sp>
    </p:spTree>
    <p:extLst>
      <p:ext uri="{BB962C8B-B14F-4D97-AF65-F5344CB8AC3E}">
        <p14:creationId xmlns:p14="http://schemas.microsoft.com/office/powerpoint/2010/main" val="37660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4" end="4"/>
                                            </p:txEl>
                                          </p:spTgt>
                                        </p:tgtEl>
                                        <p:attrNameLst>
                                          <p:attrName>style.visibility</p:attrName>
                                        </p:attrNameLst>
                                      </p:cBhvr>
                                      <p:to>
                                        <p:strVal val="visible"/>
                                      </p:to>
                                    </p:set>
                                    <p:animEffect transition="in" filter="fade">
                                      <p:cBhvr>
                                        <p:cTn id="7" dur="500"/>
                                        <p:tgtEl>
                                          <p:spTgt spid="6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
                                            <p:txEl>
                                              <p:pRg st="5" end="5"/>
                                            </p:txEl>
                                          </p:spTgt>
                                        </p:tgtEl>
                                        <p:attrNameLst>
                                          <p:attrName>style.visibility</p:attrName>
                                        </p:attrNameLst>
                                      </p:cBhvr>
                                      <p:to>
                                        <p:strVal val="visible"/>
                                      </p:to>
                                    </p:set>
                                    <p:animEffect transition="in" filter="fade">
                                      <p:cBhvr>
                                        <p:cTn id="10" dur="500"/>
                                        <p:tgtEl>
                                          <p:spTgt spid="61">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
                                            <p:txEl>
                                              <p:pRg st="6" end="6"/>
                                            </p:txEl>
                                          </p:spTgt>
                                        </p:tgtEl>
                                        <p:attrNameLst>
                                          <p:attrName>style.visibility</p:attrName>
                                        </p:attrNameLst>
                                      </p:cBhvr>
                                      <p:to>
                                        <p:strVal val="visible"/>
                                      </p:to>
                                    </p:set>
                                    <p:animEffect transition="in" filter="fade">
                                      <p:cBhvr>
                                        <p:cTn id="15" dur="500"/>
                                        <p:tgtEl>
                                          <p:spTgt spid="61">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
                                            <p:txEl>
                                              <p:pRg st="7" end="7"/>
                                            </p:txEl>
                                          </p:spTgt>
                                        </p:tgtEl>
                                        <p:attrNameLst>
                                          <p:attrName>style.visibility</p:attrName>
                                        </p:attrNameLst>
                                      </p:cBhvr>
                                      <p:to>
                                        <p:strVal val="visible"/>
                                      </p:to>
                                    </p:set>
                                    <p:animEffect transition="in" filter="fade">
                                      <p:cBhvr>
                                        <p:cTn id="20" dur="500"/>
                                        <p:tgtEl>
                                          <p:spTgt spid="61">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
                                            <p:txEl>
                                              <p:pRg st="8" end="8"/>
                                            </p:txEl>
                                          </p:spTgt>
                                        </p:tgtEl>
                                        <p:attrNameLst>
                                          <p:attrName>style.visibility</p:attrName>
                                        </p:attrNameLst>
                                      </p:cBhvr>
                                      <p:to>
                                        <p:strVal val="visible"/>
                                      </p:to>
                                    </p:set>
                                    <p:animEffect transition="in" filter="fade">
                                      <p:cBhvr>
                                        <p:cTn id="23" dur="500"/>
                                        <p:tgtEl>
                                          <p:spTgt spid="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DBC46262-2729-6CE8-F055-9CC8D4EF1FA0}"/>
              </a:ext>
            </a:extLst>
          </p:cNvPr>
          <p:cNvSpPr/>
          <p:nvPr/>
        </p:nvSpPr>
        <p:spPr>
          <a:xfrm>
            <a:off x="1452674" y="1637427"/>
            <a:ext cx="4491538" cy="4659269"/>
          </a:xfrm>
          <a:prstGeom prst="roundRect">
            <a:avLst>
              <a:gd name="adj" fmla="val 43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C78009-97C1-370A-628C-0EECBDB7864F}"/>
              </a:ext>
            </a:extLst>
          </p:cNvPr>
          <p:cNvSpPr txBox="1"/>
          <p:nvPr/>
        </p:nvSpPr>
        <p:spPr>
          <a:xfrm rot="10800000" flipV="1">
            <a:off x="95160" y="5127333"/>
            <a:ext cx="1237533" cy="646331"/>
          </a:xfrm>
          <a:prstGeom prst="rect">
            <a:avLst/>
          </a:prstGeom>
          <a:noFill/>
        </p:spPr>
        <p:txBody>
          <a:bodyPr wrap="square" rtlCol="0">
            <a:spAutoFit/>
          </a:bodyPr>
          <a:lstStyle/>
          <a:p>
            <a:pPr algn="ctr"/>
            <a:r>
              <a:rPr lang="en-US" b="1" dirty="0"/>
              <a:t>Data</a:t>
            </a:r>
            <a:br>
              <a:rPr lang="en-US" b="1" dirty="0"/>
            </a:br>
            <a:r>
              <a:rPr lang="en-US" b="1" dirty="0"/>
              <a:t>acquisition</a:t>
            </a:r>
          </a:p>
        </p:txBody>
      </p:sp>
      <p:sp>
        <p:nvSpPr>
          <p:cNvPr id="3" name="TextBox 2">
            <a:extLst>
              <a:ext uri="{FF2B5EF4-FFF2-40B4-BE49-F238E27FC236}">
                <a16:creationId xmlns:a16="http://schemas.microsoft.com/office/drawing/2014/main" id="{12D2BFAE-5CC0-B599-6A08-89837494251D}"/>
              </a:ext>
            </a:extLst>
          </p:cNvPr>
          <p:cNvSpPr txBox="1"/>
          <p:nvPr/>
        </p:nvSpPr>
        <p:spPr>
          <a:xfrm rot="10800000" flipV="1">
            <a:off x="240036" y="3837869"/>
            <a:ext cx="886408" cy="646331"/>
          </a:xfrm>
          <a:prstGeom prst="rect">
            <a:avLst/>
          </a:prstGeom>
          <a:noFill/>
        </p:spPr>
        <p:txBody>
          <a:bodyPr wrap="square" rtlCol="0">
            <a:spAutoFit/>
          </a:bodyPr>
          <a:lstStyle/>
          <a:p>
            <a:pPr algn="ctr"/>
            <a:r>
              <a:rPr lang="en-US" b="1" dirty="0"/>
              <a:t>Slow </a:t>
            </a:r>
            <a:br>
              <a:rPr lang="en-US" b="1" dirty="0"/>
            </a:br>
            <a:r>
              <a:rPr lang="en-US" b="1" dirty="0"/>
              <a:t>control</a:t>
            </a:r>
          </a:p>
        </p:txBody>
      </p:sp>
      <p:sp>
        <p:nvSpPr>
          <p:cNvPr id="4" name="TextBox 3">
            <a:extLst>
              <a:ext uri="{FF2B5EF4-FFF2-40B4-BE49-F238E27FC236}">
                <a16:creationId xmlns:a16="http://schemas.microsoft.com/office/drawing/2014/main" id="{50F0B3AB-1EAA-7571-7BFE-9629094476F6}"/>
              </a:ext>
            </a:extLst>
          </p:cNvPr>
          <p:cNvSpPr txBox="1"/>
          <p:nvPr/>
        </p:nvSpPr>
        <p:spPr>
          <a:xfrm rot="10800000" flipV="1">
            <a:off x="101619" y="2403848"/>
            <a:ext cx="1237533" cy="646331"/>
          </a:xfrm>
          <a:prstGeom prst="rect">
            <a:avLst/>
          </a:prstGeom>
          <a:noFill/>
        </p:spPr>
        <p:txBody>
          <a:bodyPr wrap="square" rtlCol="0">
            <a:spAutoFit/>
          </a:bodyPr>
          <a:lstStyle/>
          <a:p>
            <a:pPr algn="ctr"/>
            <a:r>
              <a:rPr lang="en-US" b="1" dirty="0"/>
              <a:t>Firmware updates</a:t>
            </a:r>
          </a:p>
        </p:txBody>
      </p:sp>
      <p:sp>
        <p:nvSpPr>
          <p:cNvPr id="6" name="Rectangle: Rounded Corners 5">
            <a:extLst>
              <a:ext uri="{FF2B5EF4-FFF2-40B4-BE49-F238E27FC236}">
                <a16:creationId xmlns:a16="http://schemas.microsoft.com/office/drawing/2014/main" id="{2A1817B9-8FAC-BCB0-293F-0E5FEBA04455}"/>
              </a:ext>
            </a:extLst>
          </p:cNvPr>
          <p:cNvSpPr/>
          <p:nvPr/>
        </p:nvSpPr>
        <p:spPr>
          <a:xfrm>
            <a:off x="1639447" y="4882846"/>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DAQ script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7" name="Rectangle: Rounded Corners 6">
            <a:extLst>
              <a:ext uri="{FF2B5EF4-FFF2-40B4-BE49-F238E27FC236}">
                <a16:creationId xmlns:a16="http://schemas.microsoft.com/office/drawing/2014/main" id="{ACB5CA51-FA5F-8FE0-1083-B765DA81482B}"/>
              </a:ext>
            </a:extLst>
          </p:cNvPr>
          <p:cNvSpPr/>
          <p:nvPr/>
        </p:nvSpPr>
        <p:spPr>
          <a:xfrm>
            <a:off x="1639447" y="3586863"/>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Slow control scripts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8" name="Rectangle: Rounded Corners 7">
            <a:extLst>
              <a:ext uri="{FF2B5EF4-FFF2-40B4-BE49-F238E27FC236}">
                <a16:creationId xmlns:a16="http://schemas.microsoft.com/office/drawing/2014/main" id="{C4A3F482-38C7-5C3F-A3A1-5EE240797B01}"/>
              </a:ext>
            </a:extLst>
          </p:cNvPr>
          <p:cNvSpPr/>
          <p:nvPr/>
        </p:nvSpPr>
        <p:spPr>
          <a:xfrm>
            <a:off x="1639447" y="2287305"/>
            <a:ext cx="1539551" cy="94446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Vivado Suite</a:t>
            </a:r>
          </a:p>
        </p:txBody>
      </p:sp>
      <p:cxnSp>
        <p:nvCxnSpPr>
          <p:cNvPr id="13" name="Straight Connector 12">
            <a:extLst>
              <a:ext uri="{FF2B5EF4-FFF2-40B4-BE49-F238E27FC236}">
                <a16:creationId xmlns:a16="http://schemas.microsoft.com/office/drawing/2014/main" id="{79CFF864-D2F2-83AD-2CB7-818475ED5434}"/>
              </a:ext>
            </a:extLst>
          </p:cNvPr>
          <p:cNvCxnSpPr>
            <a:cxnSpLocks/>
            <a:stCxn id="7" idx="3"/>
            <a:endCxn id="5" idx="1"/>
          </p:cNvCxnSpPr>
          <p:nvPr/>
        </p:nvCxnSpPr>
        <p:spPr>
          <a:xfrm flipV="1">
            <a:off x="3178998" y="4136969"/>
            <a:ext cx="803340" cy="4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8026101-4175-68A4-749B-08F99459A716}"/>
              </a:ext>
            </a:extLst>
          </p:cNvPr>
          <p:cNvCxnSpPr>
            <a:cxnSpLocks/>
            <a:stCxn id="8" idx="3"/>
          </p:cNvCxnSpPr>
          <p:nvPr/>
        </p:nvCxnSpPr>
        <p:spPr>
          <a:xfrm>
            <a:off x="3178998" y="2759540"/>
            <a:ext cx="2289250" cy="1053617"/>
          </a:xfrm>
          <a:prstGeom prst="bentConnector3">
            <a:avLst>
              <a:gd name="adj1" fmla="val 73039"/>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6DA7BEA-06C6-7A4B-6225-8B714F9088F5}"/>
              </a:ext>
            </a:extLst>
          </p:cNvPr>
          <p:cNvSpPr/>
          <p:nvPr/>
        </p:nvSpPr>
        <p:spPr>
          <a:xfrm>
            <a:off x="6868337" y="1128337"/>
            <a:ext cx="4880936" cy="516835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0387C84-ED4C-53F5-D3B8-E85312635E36}"/>
              </a:ext>
            </a:extLst>
          </p:cNvPr>
          <p:cNvSpPr/>
          <p:nvPr/>
        </p:nvSpPr>
        <p:spPr>
          <a:xfrm>
            <a:off x="7044473" y="1277736"/>
            <a:ext cx="3281453" cy="1631049"/>
          </a:xfrm>
          <a:prstGeom prst="roundRect">
            <a:avLst>
              <a:gd name="adj" fmla="val 435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8FDA71D-395E-5D0A-9D9A-539DE1A1851B}"/>
              </a:ext>
            </a:extLst>
          </p:cNvPr>
          <p:cNvSpPr txBox="1"/>
          <p:nvPr/>
        </p:nvSpPr>
        <p:spPr>
          <a:xfrm>
            <a:off x="8677882" y="1321395"/>
            <a:ext cx="1572864" cy="369332"/>
          </a:xfrm>
          <a:prstGeom prst="rect">
            <a:avLst/>
          </a:prstGeom>
          <a:noFill/>
        </p:spPr>
        <p:txBody>
          <a:bodyPr wrap="square" rtlCol="0">
            <a:spAutoFit/>
          </a:bodyPr>
          <a:lstStyle/>
          <a:p>
            <a:pPr algn="r"/>
            <a:r>
              <a:rPr lang="en-US" b="1" dirty="0"/>
              <a:t>Spartan-6</a:t>
            </a:r>
          </a:p>
        </p:txBody>
      </p:sp>
      <p:sp>
        <p:nvSpPr>
          <p:cNvPr id="23" name="TextBox 22">
            <a:extLst>
              <a:ext uri="{FF2B5EF4-FFF2-40B4-BE49-F238E27FC236}">
                <a16:creationId xmlns:a16="http://schemas.microsoft.com/office/drawing/2014/main" id="{6E388829-F3B7-5C04-4C62-F812ABAA97B7}"/>
              </a:ext>
            </a:extLst>
          </p:cNvPr>
          <p:cNvSpPr txBox="1"/>
          <p:nvPr/>
        </p:nvSpPr>
        <p:spPr>
          <a:xfrm>
            <a:off x="9404275" y="2987938"/>
            <a:ext cx="778447" cy="263361"/>
          </a:xfrm>
          <a:prstGeom prst="rect">
            <a:avLst/>
          </a:prstGeom>
          <a:noFill/>
        </p:spPr>
        <p:txBody>
          <a:bodyPr wrap="square" rtlCol="0">
            <a:spAutoFit/>
          </a:bodyPr>
          <a:lstStyle/>
          <a:p>
            <a:pPr algn="r"/>
            <a:r>
              <a:rPr lang="en-US" sz="1400" dirty="0"/>
              <a:t>JTAG</a:t>
            </a:r>
          </a:p>
        </p:txBody>
      </p:sp>
      <p:sp>
        <p:nvSpPr>
          <p:cNvPr id="24" name="TextBox 23">
            <a:extLst>
              <a:ext uri="{FF2B5EF4-FFF2-40B4-BE49-F238E27FC236}">
                <a16:creationId xmlns:a16="http://schemas.microsoft.com/office/drawing/2014/main" id="{E2F3AEFA-DEE8-D2DF-A65A-8CA622B1648C}"/>
              </a:ext>
            </a:extLst>
          </p:cNvPr>
          <p:cNvSpPr txBox="1"/>
          <p:nvPr/>
        </p:nvSpPr>
        <p:spPr>
          <a:xfrm>
            <a:off x="10686541" y="1203968"/>
            <a:ext cx="964742" cy="369332"/>
          </a:xfrm>
          <a:prstGeom prst="rect">
            <a:avLst/>
          </a:prstGeom>
          <a:noFill/>
        </p:spPr>
        <p:txBody>
          <a:bodyPr wrap="square" rtlCol="0">
            <a:spAutoFit/>
          </a:bodyPr>
          <a:lstStyle/>
          <a:p>
            <a:pPr algn="r"/>
            <a:r>
              <a:rPr lang="en-US" b="1" dirty="0"/>
              <a:t>GCU</a:t>
            </a:r>
          </a:p>
        </p:txBody>
      </p:sp>
      <p:sp>
        <p:nvSpPr>
          <p:cNvPr id="31" name="Rectangle: Rounded Corners 30">
            <a:extLst>
              <a:ext uri="{FF2B5EF4-FFF2-40B4-BE49-F238E27FC236}">
                <a16:creationId xmlns:a16="http://schemas.microsoft.com/office/drawing/2014/main" id="{4717F69B-91B2-AFF5-8759-4B8EE5E75D4C}"/>
              </a:ext>
            </a:extLst>
          </p:cNvPr>
          <p:cNvSpPr/>
          <p:nvPr/>
        </p:nvSpPr>
        <p:spPr>
          <a:xfrm>
            <a:off x="7044473" y="3398422"/>
            <a:ext cx="4542940" cy="2724293"/>
          </a:xfrm>
          <a:prstGeom prst="roundRect">
            <a:avLst>
              <a:gd name="adj" fmla="val 435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EC5A1EE-7F66-DA95-7CD5-12B0E4E678A6}"/>
              </a:ext>
            </a:extLst>
          </p:cNvPr>
          <p:cNvSpPr txBox="1"/>
          <p:nvPr/>
        </p:nvSpPr>
        <p:spPr>
          <a:xfrm>
            <a:off x="10325927" y="3466710"/>
            <a:ext cx="1173662" cy="369332"/>
          </a:xfrm>
          <a:prstGeom prst="rect">
            <a:avLst/>
          </a:prstGeom>
          <a:noFill/>
        </p:spPr>
        <p:txBody>
          <a:bodyPr wrap="square" rtlCol="0">
            <a:spAutoFit/>
          </a:bodyPr>
          <a:lstStyle/>
          <a:p>
            <a:pPr algn="r"/>
            <a:r>
              <a:rPr lang="en-US" b="1" dirty="0"/>
              <a:t>Kintex-7</a:t>
            </a:r>
          </a:p>
        </p:txBody>
      </p:sp>
      <p:sp>
        <p:nvSpPr>
          <p:cNvPr id="35" name="Rectangle: Rounded Corners 34">
            <a:extLst>
              <a:ext uri="{FF2B5EF4-FFF2-40B4-BE49-F238E27FC236}">
                <a16:creationId xmlns:a16="http://schemas.microsoft.com/office/drawing/2014/main" id="{A3B30024-1ACA-DDB1-9F20-984EEC6F10AC}"/>
              </a:ext>
            </a:extLst>
          </p:cNvPr>
          <p:cNvSpPr/>
          <p:nvPr/>
        </p:nvSpPr>
        <p:spPr>
          <a:xfrm>
            <a:off x="7192352" y="3650665"/>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Controller</a:t>
            </a:r>
          </a:p>
        </p:txBody>
      </p:sp>
      <p:sp>
        <p:nvSpPr>
          <p:cNvPr id="39" name="Rectangle: Rounded Corners 38">
            <a:extLst>
              <a:ext uri="{FF2B5EF4-FFF2-40B4-BE49-F238E27FC236}">
                <a16:creationId xmlns:a16="http://schemas.microsoft.com/office/drawing/2014/main" id="{DD70D8D5-D29F-9AC3-0C7E-E92840FC9E3F}"/>
              </a:ext>
            </a:extLst>
          </p:cNvPr>
          <p:cNvSpPr/>
          <p:nvPr/>
        </p:nvSpPr>
        <p:spPr>
          <a:xfrm>
            <a:off x="9182322" y="3467447"/>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Flash memory</a:t>
            </a:r>
          </a:p>
        </p:txBody>
      </p:sp>
      <p:cxnSp>
        <p:nvCxnSpPr>
          <p:cNvPr id="17" name="Connector: Elbow 16">
            <a:extLst>
              <a:ext uri="{FF2B5EF4-FFF2-40B4-BE49-F238E27FC236}">
                <a16:creationId xmlns:a16="http://schemas.microsoft.com/office/drawing/2014/main" id="{D6933E8D-8068-B07A-0F39-4591DDF387C8}"/>
              </a:ext>
            </a:extLst>
          </p:cNvPr>
          <p:cNvCxnSpPr>
            <a:cxnSpLocks/>
          </p:cNvCxnSpPr>
          <p:nvPr/>
        </p:nvCxnSpPr>
        <p:spPr>
          <a:xfrm rot="10800000" flipV="1">
            <a:off x="5319377" y="2000821"/>
            <a:ext cx="2874656" cy="1812336"/>
          </a:xfrm>
          <a:prstGeom prst="bentConnector3">
            <a:avLst>
              <a:gd name="adj1" fmla="val 67083"/>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DB341CA-EFF0-E56D-9DCE-988BFF38E101}"/>
              </a:ext>
            </a:extLst>
          </p:cNvPr>
          <p:cNvSpPr txBox="1"/>
          <p:nvPr/>
        </p:nvSpPr>
        <p:spPr>
          <a:xfrm rot="10800000" flipV="1">
            <a:off x="1372815" y="1670227"/>
            <a:ext cx="1237533" cy="369332"/>
          </a:xfrm>
          <a:prstGeom prst="rect">
            <a:avLst/>
          </a:prstGeom>
          <a:noFill/>
        </p:spPr>
        <p:txBody>
          <a:bodyPr wrap="square" rtlCol="0">
            <a:spAutoFit/>
          </a:bodyPr>
          <a:lstStyle/>
          <a:p>
            <a:pPr algn="ctr"/>
            <a:r>
              <a:rPr lang="en-US" b="1" dirty="0"/>
              <a:t>Server</a:t>
            </a:r>
          </a:p>
        </p:txBody>
      </p:sp>
      <p:sp>
        <p:nvSpPr>
          <p:cNvPr id="9" name="Rectangle: Rounded Corners 8">
            <a:extLst>
              <a:ext uri="{FF2B5EF4-FFF2-40B4-BE49-F238E27FC236}">
                <a16:creationId xmlns:a16="http://schemas.microsoft.com/office/drawing/2014/main" id="{DCE6223A-471B-8B32-706B-CC24B8D1882F}"/>
              </a:ext>
            </a:extLst>
          </p:cNvPr>
          <p:cNvSpPr/>
          <p:nvPr/>
        </p:nvSpPr>
        <p:spPr>
          <a:xfrm>
            <a:off x="3982338" y="2287305"/>
            <a:ext cx="1753981" cy="944469"/>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Virtual Cable server</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42" name="Rectangle: Rounded Corners 41">
            <a:extLst>
              <a:ext uri="{FF2B5EF4-FFF2-40B4-BE49-F238E27FC236}">
                <a16:creationId xmlns:a16="http://schemas.microsoft.com/office/drawing/2014/main" id="{97060B90-5487-133A-15F4-DFD8A16A11A7}"/>
              </a:ext>
            </a:extLst>
          </p:cNvPr>
          <p:cNvSpPr/>
          <p:nvPr/>
        </p:nvSpPr>
        <p:spPr>
          <a:xfrm>
            <a:off x="7192352" y="4952411"/>
            <a:ext cx="1402474"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FIFO</a:t>
            </a:r>
            <a:br>
              <a:rPr lang="en-US" sz="1400" dirty="0">
                <a:solidFill>
                  <a:schemeClr val="tx1"/>
                </a:solidFill>
              </a:rPr>
            </a:br>
            <a:r>
              <a:rPr lang="en-US" sz="1400" dirty="0">
                <a:solidFill>
                  <a:schemeClr val="tx1"/>
                </a:solidFill>
              </a:rPr>
              <a:t>IPbus DAQ slave</a:t>
            </a:r>
          </a:p>
        </p:txBody>
      </p:sp>
      <p:sp>
        <p:nvSpPr>
          <p:cNvPr id="52" name="Title 1">
            <a:extLst>
              <a:ext uri="{FF2B5EF4-FFF2-40B4-BE49-F238E27FC236}">
                <a16:creationId xmlns:a16="http://schemas.microsoft.com/office/drawing/2014/main" id="{CF95291F-1DE9-EB57-3B8D-A7B38B797B40}"/>
              </a:ext>
            </a:extLst>
          </p:cNvPr>
          <p:cNvSpPr txBox="1">
            <a:spLocks/>
          </p:cNvSpPr>
          <p:nvPr/>
        </p:nvSpPr>
        <p:spPr>
          <a:xfrm>
            <a:off x="838200" y="0"/>
            <a:ext cx="8350624"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IPbus implementation</a:t>
            </a:r>
            <a:endParaRPr lang="en-US" dirty="0"/>
          </a:p>
        </p:txBody>
      </p:sp>
      <p:cxnSp>
        <p:nvCxnSpPr>
          <p:cNvPr id="53" name="Connector: Elbow 52">
            <a:extLst>
              <a:ext uri="{FF2B5EF4-FFF2-40B4-BE49-F238E27FC236}">
                <a16:creationId xmlns:a16="http://schemas.microsoft.com/office/drawing/2014/main" id="{450C6A30-9CDD-FD65-B7DB-66265A864436}"/>
              </a:ext>
            </a:extLst>
          </p:cNvPr>
          <p:cNvCxnSpPr>
            <a:cxnSpLocks/>
            <a:endCxn id="5" idx="3"/>
          </p:cNvCxnSpPr>
          <p:nvPr/>
        </p:nvCxnSpPr>
        <p:spPr>
          <a:xfrm rot="10800000" flipV="1">
            <a:off x="5707922" y="2333541"/>
            <a:ext cx="1985675" cy="1803427"/>
          </a:xfrm>
          <a:prstGeom prst="bentConnector3">
            <a:avLst>
              <a:gd name="adj1" fmla="val 59932"/>
            </a:avLst>
          </a:prstGeom>
          <a:ln w="38100"/>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46813E6D-2704-340F-9EE4-BDDBB66EFB8B}"/>
              </a:ext>
            </a:extLst>
          </p:cNvPr>
          <p:cNvSpPr/>
          <p:nvPr/>
        </p:nvSpPr>
        <p:spPr>
          <a:xfrm>
            <a:off x="9182321" y="4952411"/>
            <a:ext cx="950110"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L1 cache </a:t>
            </a:r>
          </a:p>
        </p:txBody>
      </p:sp>
      <p:cxnSp>
        <p:nvCxnSpPr>
          <p:cNvPr id="62" name="Straight Connector 61">
            <a:extLst>
              <a:ext uri="{FF2B5EF4-FFF2-40B4-BE49-F238E27FC236}">
                <a16:creationId xmlns:a16="http://schemas.microsoft.com/office/drawing/2014/main" id="{A2AFD275-B3D2-E047-2725-3D3AFF72112B}"/>
              </a:ext>
            </a:extLst>
          </p:cNvPr>
          <p:cNvCxnSpPr>
            <a:cxnSpLocks/>
            <a:stCxn id="42" idx="3"/>
            <a:endCxn id="60" idx="1"/>
          </p:cNvCxnSpPr>
          <p:nvPr/>
        </p:nvCxnSpPr>
        <p:spPr>
          <a:xfrm>
            <a:off x="8594826" y="5458274"/>
            <a:ext cx="58749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D08AEA4A-F33C-1578-ADCC-5464D0752AD7}"/>
              </a:ext>
            </a:extLst>
          </p:cNvPr>
          <p:cNvSpPr/>
          <p:nvPr/>
        </p:nvSpPr>
        <p:spPr>
          <a:xfrm>
            <a:off x="9109812" y="2408313"/>
            <a:ext cx="1055630" cy="388837"/>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slave</a:t>
            </a:r>
          </a:p>
        </p:txBody>
      </p:sp>
      <p:cxnSp>
        <p:nvCxnSpPr>
          <p:cNvPr id="83" name="Connector: Elbow 82">
            <a:extLst>
              <a:ext uri="{FF2B5EF4-FFF2-40B4-BE49-F238E27FC236}">
                <a16:creationId xmlns:a16="http://schemas.microsoft.com/office/drawing/2014/main" id="{E0C8AD63-3FEE-6E4C-E797-23D74228609C}"/>
              </a:ext>
            </a:extLst>
          </p:cNvPr>
          <p:cNvCxnSpPr>
            <a:cxnSpLocks/>
          </p:cNvCxnSpPr>
          <p:nvPr/>
        </p:nvCxnSpPr>
        <p:spPr>
          <a:xfrm rot="16200000" flipH="1">
            <a:off x="6821707" y="3042743"/>
            <a:ext cx="1020232" cy="206225"/>
          </a:xfrm>
          <a:prstGeom prst="bentConnector3">
            <a:avLst>
              <a:gd name="adj1" fmla="val 1867"/>
            </a:avLst>
          </a:prstGeom>
          <a:ln w="38100"/>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AC929315-0876-3D2D-DF38-DADFC1AEED36}"/>
              </a:ext>
            </a:extLst>
          </p:cNvPr>
          <p:cNvPicPr>
            <a:picLocks noChangeAspect="1"/>
          </p:cNvPicPr>
          <p:nvPr/>
        </p:nvPicPr>
        <p:blipFill>
          <a:blip r:embed="rId2"/>
          <a:stretch>
            <a:fillRect/>
          </a:stretch>
        </p:blipFill>
        <p:spPr>
          <a:xfrm>
            <a:off x="10882382" y="4273907"/>
            <a:ext cx="1081206" cy="1076082"/>
          </a:xfrm>
          <a:prstGeom prst="rect">
            <a:avLst/>
          </a:prstGeom>
        </p:spPr>
      </p:pic>
      <p:cxnSp>
        <p:nvCxnSpPr>
          <p:cNvPr id="95" name="Straight Connector 94">
            <a:extLst>
              <a:ext uri="{FF2B5EF4-FFF2-40B4-BE49-F238E27FC236}">
                <a16:creationId xmlns:a16="http://schemas.microsoft.com/office/drawing/2014/main" id="{265949DA-E798-44D5-137B-DBBA2BB57F6D}"/>
              </a:ext>
            </a:extLst>
          </p:cNvPr>
          <p:cNvCxnSpPr>
            <a:cxnSpLocks/>
          </p:cNvCxnSpPr>
          <p:nvPr/>
        </p:nvCxnSpPr>
        <p:spPr>
          <a:xfrm>
            <a:off x="7455740" y="4662391"/>
            <a:ext cx="0" cy="2900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9BB3D193-5148-B512-EA33-A97E1F7F16C9}"/>
              </a:ext>
            </a:extLst>
          </p:cNvPr>
          <p:cNvCxnSpPr>
            <a:cxnSpLocks/>
            <a:endCxn id="35" idx="0"/>
          </p:cNvCxnSpPr>
          <p:nvPr/>
        </p:nvCxnSpPr>
        <p:spPr>
          <a:xfrm rot="16200000" flipH="1">
            <a:off x="6762872" y="2746130"/>
            <a:ext cx="1304566" cy="504504"/>
          </a:xfrm>
          <a:prstGeom prst="bentConnector3">
            <a:avLst>
              <a:gd name="adj1" fmla="val -622"/>
            </a:avLst>
          </a:prstGeom>
          <a:ln w="38100"/>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FEB10921-DF30-64DE-63EF-7F1A38FF02FD}"/>
              </a:ext>
            </a:extLst>
          </p:cNvPr>
          <p:cNvCxnSpPr>
            <a:cxnSpLocks/>
            <a:stCxn id="71" idx="0"/>
          </p:cNvCxnSpPr>
          <p:nvPr/>
        </p:nvCxnSpPr>
        <p:spPr>
          <a:xfrm rot="16200000" flipV="1">
            <a:off x="8727043" y="1497729"/>
            <a:ext cx="401967" cy="1419202"/>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9D7EDD4F-D831-CDC1-D5B2-6869E33E9B43}"/>
              </a:ext>
            </a:extLst>
          </p:cNvPr>
          <p:cNvCxnSpPr>
            <a:cxnSpLocks/>
            <a:stCxn id="91" idx="1"/>
            <a:endCxn id="60" idx="3"/>
          </p:cNvCxnSpPr>
          <p:nvPr/>
        </p:nvCxnSpPr>
        <p:spPr>
          <a:xfrm rot="10800000" flipV="1">
            <a:off x="10132432" y="4811948"/>
            <a:ext cx="749951" cy="646326"/>
          </a:xfrm>
          <a:prstGeom prst="bentConnector3">
            <a:avLst>
              <a:gd name="adj1"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A6B9D75D-3A4A-7AE0-3533-9E6A539F664D}"/>
              </a:ext>
            </a:extLst>
          </p:cNvPr>
          <p:cNvCxnSpPr>
            <a:cxnSpLocks/>
          </p:cNvCxnSpPr>
          <p:nvPr/>
        </p:nvCxnSpPr>
        <p:spPr>
          <a:xfrm flipV="1">
            <a:off x="3178999" y="4446849"/>
            <a:ext cx="2159918" cy="990225"/>
          </a:xfrm>
          <a:prstGeom prst="bentConnector3">
            <a:avLst>
              <a:gd name="adj1" fmla="val 78776"/>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1FB880BA-F300-5AF9-B9C1-C7C7DAEB9844}"/>
              </a:ext>
            </a:extLst>
          </p:cNvPr>
          <p:cNvCxnSpPr>
            <a:cxnSpLocks/>
          </p:cNvCxnSpPr>
          <p:nvPr/>
        </p:nvCxnSpPr>
        <p:spPr>
          <a:xfrm rot="10800000" flipV="1">
            <a:off x="5294984" y="2653262"/>
            <a:ext cx="2559494" cy="1790869"/>
          </a:xfrm>
          <a:prstGeom prst="bentConnector3">
            <a:avLst>
              <a:gd name="adj1" fmla="val 4305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D121AC70-58FF-0ABC-BA8D-A26925E4CEE9}"/>
              </a:ext>
            </a:extLst>
          </p:cNvPr>
          <p:cNvCxnSpPr>
            <a:cxnSpLocks/>
          </p:cNvCxnSpPr>
          <p:nvPr/>
        </p:nvCxnSpPr>
        <p:spPr>
          <a:xfrm rot="16200000" flipH="1">
            <a:off x="6821708" y="3042744"/>
            <a:ext cx="1020232" cy="206225"/>
          </a:xfrm>
          <a:prstGeom prst="bentConnector3">
            <a:avLst>
              <a:gd name="adj1" fmla="val 1867"/>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17ECCFBA-991D-B57C-2AD4-F09E966D57EF}"/>
              </a:ext>
            </a:extLst>
          </p:cNvPr>
          <p:cNvSpPr/>
          <p:nvPr/>
        </p:nvSpPr>
        <p:spPr>
          <a:xfrm>
            <a:off x="7182684" y="1854893"/>
            <a:ext cx="1055630" cy="944469"/>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Ethernet</a:t>
            </a:r>
          </a:p>
          <a:p>
            <a:pPr algn="ctr"/>
            <a:r>
              <a:rPr lang="en-US" sz="1400" dirty="0">
                <a:solidFill>
                  <a:schemeClr val="tx1"/>
                </a:solidFill>
              </a:rPr>
              <a:t>interface</a:t>
            </a:r>
          </a:p>
        </p:txBody>
      </p:sp>
      <p:sp>
        <p:nvSpPr>
          <p:cNvPr id="5" name="Rectangle: Rounded Corners 4">
            <a:extLst>
              <a:ext uri="{FF2B5EF4-FFF2-40B4-BE49-F238E27FC236}">
                <a16:creationId xmlns:a16="http://schemas.microsoft.com/office/drawing/2014/main" id="{319B55D3-7FAF-4727-6929-BCFB75FF3CE8}"/>
              </a:ext>
            </a:extLst>
          </p:cNvPr>
          <p:cNvSpPr/>
          <p:nvPr/>
        </p:nvSpPr>
        <p:spPr>
          <a:xfrm>
            <a:off x="3982338" y="3586080"/>
            <a:ext cx="1725583" cy="1101778"/>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ControlHub</a:t>
            </a:r>
          </a:p>
        </p:txBody>
      </p:sp>
      <p:sp>
        <p:nvSpPr>
          <p:cNvPr id="55" name="TextBox 54">
            <a:extLst>
              <a:ext uri="{FF2B5EF4-FFF2-40B4-BE49-F238E27FC236}">
                <a16:creationId xmlns:a16="http://schemas.microsoft.com/office/drawing/2014/main" id="{1783868F-3FCC-5E55-8CF2-BC56EF22D6AC}"/>
              </a:ext>
            </a:extLst>
          </p:cNvPr>
          <p:cNvSpPr txBox="1"/>
          <p:nvPr/>
        </p:nvSpPr>
        <p:spPr>
          <a:xfrm rot="10800000" flipV="1">
            <a:off x="3178995" y="2427566"/>
            <a:ext cx="803341" cy="307777"/>
          </a:xfrm>
          <a:prstGeom prst="rect">
            <a:avLst/>
          </a:prstGeom>
          <a:noFill/>
        </p:spPr>
        <p:txBody>
          <a:bodyPr wrap="square" rtlCol="0">
            <a:spAutoFit/>
          </a:bodyPr>
          <a:lstStyle/>
          <a:p>
            <a:pPr algn="ctr"/>
            <a:r>
              <a:rPr lang="en-US" sz="1400" dirty="0"/>
              <a:t>XVC</a:t>
            </a:r>
          </a:p>
        </p:txBody>
      </p:sp>
      <p:sp>
        <p:nvSpPr>
          <p:cNvPr id="56" name="TextBox 55">
            <a:extLst>
              <a:ext uri="{FF2B5EF4-FFF2-40B4-BE49-F238E27FC236}">
                <a16:creationId xmlns:a16="http://schemas.microsoft.com/office/drawing/2014/main" id="{965C0B88-EF0B-6472-2DD9-1D7207C0E6EC}"/>
              </a:ext>
            </a:extLst>
          </p:cNvPr>
          <p:cNvSpPr txBox="1"/>
          <p:nvPr/>
        </p:nvSpPr>
        <p:spPr>
          <a:xfrm rot="10800000" flipV="1">
            <a:off x="3170486" y="3807256"/>
            <a:ext cx="803341" cy="307777"/>
          </a:xfrm>
          <a:prstGeom prst="rect">
            <a:avLst/>
          </a:prstGeom>
          <a:noFill/>
        </p:spPr>
        <p:txBody>
          <a:bodyPr wrap="square" rtlCol="0">
            <a:spAutoFit/>
          </a:bodyPr>
          <a:lstStyle/>
          <a:p>
            <a:pPr algn="ctr"/>
            <a:r>
              <a:rPr lang="en-US" sz="1400" dirty="0"/>
              <a:t>TCP/IP</a:t>
            </a:r>
          </a:p>
        </p:txBody>
      </p:sp>
      <p:sp>
        <p:nvSpPr>
          <p:cNvPr id="57" name="TextBox 56">
            <a:extLst>
              <a:ext uri="{FF2B5EF4-FFF2-40B4-BE49-F238E27FC236}">
                <a16:creationId xmlns:a16="http://schemas.microsoft.com/office/drawing/2014/main" id="{5982207F-339B-20FD-6C9A-756EA6D3EBF5}"/>
              </a:ext>
            </a:extLst>
          </p:cNvPr>
          <p:cNvSpPr txBox="1"/>
          <p:nvPr/>
        </p:nvSpPr>
        <p:spPr>
          <a:xfrm rot="10800000" flipV="1">
            <a:off x="3607713" y="5121744"/>
            <a:ext cx="803341" cy="307777"/>
          </a:xfrm>
          <a:prstGeom prst="rect">
            <a:avLst/>
          </a:prstGeom>
          <a:noFill/>
        </p:spPr>
        <p:txBody>
          <a:bodyPr wrap="square" rtlCol="0">
            <a:spAutoFit/>
          </a:bodyPr>
          <a:lstStyle/>
          <a:p>
            <a:pPr algn="ctr"/>
            <a:r>
              <a:rPr lang="en-US" sz="1400" dirty="0"/>
              <a:t>TCP/IP</a:t>
            </a:r>
          </a:p>
        </p:txBody>
      </p:sp>
      <p:sp>
        <p:nvSpPr>
          <p:cNvPr id="58" name="TextBox 57">
            <a:extLst>
              <a:ext uri="{FF2B5EF4-FFF2-40B4-BE49-F238E27FC236}">
                <a16:creationId xmlns:a16="http://schemas.microsoft.com/office/drawing/2014/main" id="{CF4384A0-C593-2F1D-F70A-47C37383C3F9}"/>
              </a:ext>
            </a:extLst>
          </p:cNvPr>
          <p:cNvSpPr txBox="1"/>
          <p:nvPr/>
        </p:nvSpPr>
        <p:spPr>
          <a:xfrm rot="10800000" flipV="1">
            <a:off x="5918919" y="4466611"/>
            <a:ext cx="803341" cy="307777"/>
          </a:xfrm>
          <a:prstGeom prst="rect">
            <a:avLst/>
          </a:prstGeom>
          <a:noFill/>
        </p:spPr>
        <p:txBody>
          <a:bodyPr wrap="square" rtlCol="0">
            <a:spAutoFit/>
          </a:bodyPr>
          <a:lstStyle/>
          <a:p>
            <a:pPr algn="ctr"/>
            <a:r>
              <a:rPr lang="en-US" sz="1400" dirty="0"/>
              <a:t>UDP/IP</a:t>
            </a:r>
          </a:p>
        </p:txBody>
      </p:sp>
      <p:cxnSp>
        <p:nvCxnSpPr>
          <p:cNvPr id="37" name="Straight Connector 36">
            <a:extLst>
              <a:ext uri="{FF2B5EF4-FFF2-40B4-BE49-F238E27FC236}">
                <a16:creationId xmlns:a16="http://schemas.microsoft.com/office/drawing/2014/main" id="{C5D039F9-FCBA-22C4-12E1-6A54A2BFC8FC}"/>
              </a:ext>
            </a:extLst>
          </p:cNvPr>
          <p:cNvCxnSpPr>
            <a:stCxn id="71" idx="2"/>
            <a:endCxn id="31" idx="0"/>
          </p:cNvCxnSpPr>
          <p:nvPr/>
        </p:nvCxnSpPr>
        <p:spPr>
          <a:xfrm>
            <a:off x="9637627" y="2797150"/>
            <a:ext cx="0" cy="66956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3" name="Slide Number Placeholder 1">
            <a:extLst>
              <a:ext uri="{FF2B5EF4-FFF2-40B4-BE49-F238E27FC236}">
                <a16:creationId xmlns:a16="http://schemas.microsoft.com/office/drawing/2014/main" id="{40E3D450-59C4-6A77-7C98-A4A97A9E0784}"/>
              </a:ext>
            </a:extLst>
          </p:cNvPr>
          <p:cNvSpPr>
            <a:spLocks noGrp="1"/>
          </p:cNvSpPr>
          <p:nvPr>
            <p:ph type="sldNum" sz="quarter" idx="12"/>
          </p:nvPr>
        </p:nvSpPr>
        <p:spPr>
          <a:xfrm>
            <a:off x="9448800" y="6510805"/>
            <a:ext cx="2743200" cy="365125"/>
          </a:xfrm>
        </p:spPr>
        <p:txBody>
          <a:bodyPr/>
          <a:lstStyle/>
          <a:p>
            <a:fld id="{B7C39393-7F45-455B-84ED-C57F7966446D}" type="slidenum">
              <a:rPr lang="en-US" smtClean="0"/>
              <a:t>4</a:t>
            </a:fld>
            <a:endParaRPr lang="en-US"/>
          </a:p>
        </p:txBody>
      </p:sp>
    </p:spTree>
    <p:extLst>
      <p:ext uri="{BB962C8B-B14F-4D97-AF65-F5344CB8AC3E}">
        <p14:creationId xmlns:p14="http://schemas.microsoft.com/office/powerpoint/2010/main" val="423599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DBC46262-2729-6CE8-F055-9CC8D4EF1FA0}"/>
              </a:ext>
            </a:extLst>
          </p:cNvPr>
          <p:cNvSpPr/>
          <p:nvPr/>
        </p:nvSpPr>
        <p:spPr>
          <a:xfrm>
            <a:off x="1452674" y="1637427"/>
            <a:ext cx="4491538" cy="4659269"/>
          </a:xfrm>
          <a:prstGeom prst="roundRect">
            <a:avLst>
              <a:gd name="adj" fmla="val 43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A1817B9-8FAC-BCB0-293F-0E5FEBA04455}"/>
              </a:ext>
            </a:extLst>
          </p:cNvPr>
          <p:cNvSpPr/>
          <p:nvPr/>
        </p:nvSpPr>
        <p:spPr>
          <a:xfrm>
            <a:off x="1639447" y="4882846"/>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DAQ script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7" name="Rectangle: Rounded Corners 6">
            <a:extLst>
              <a:ext uri="{FF2B5EF4-FFF2-40B4-BE49-F238E27FC236}">
                <a16:creationId xmlns:a16="http://schemas.microsoft.com/office/drawing/2014/main" id="{ACB5CA51-FA5F-8FE0-1083-B765DA81482B}"/>
              </a:ext>
            </a:extLst>
          </p:cNvPr>
          <p:cNvSpPr/>
          <p:nvPr/>
        </p:nvSpPr>
        <p:spPr>
          <a:xfrm>
            <a:off x="1639447" y="3586863"/>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Slow control scripts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8" name="Rectangle: Rounded Corners 7">
            <a:extLst>
              <a:ext uri="{FF2B5EF4-FFF2-40B4-BE49-F238E27FC236}">
                <a16:creationId xmlns:a16="http://schemas.microsoft.com/office/drawing/2014/main" id="{C4A3F482-38C7-5C3F-A3A1-5EE240797B01}"/>
              </a:ext>
            </a:extLst>
          </p:cNvPr>
          <p:cNvSpPr/>
          <p:nvPr/>
        </p:nvSpPr>
        <p:spPr>
          <a:xfrm>
            <a:off x="1639447" y="2287305"/>
            <a:ext cx="1539551" cy="94446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Vivado Suite</a:t>
            </a:r>
          </a:p>
        </p:txBody>
      </p:sp>
      <p:cxnSp>
        <p:nvCxnSpPr>
          <p:cNvPr id="13" name="Straight Connector 12">
            <a:extLst>
              <a:ext uri="{FF2B5EF4-FFF2-40B4-BE49-F238E27FC236}">
                <a16:creationId xmlns:a16="http://schemas.microsoft.com/office/drawing/2014/main" id="{79CFF864-D2F2-83AD-2CB7-818475ED5434}"/>
              </a:ext>
            </a:extLst>
          </p:cNvPr>
          <p:cNvCxnSpPr>
            <a:cxnSpLocks/>
            <a:stCxn id="7" idx="3"/>
            <a:endCxn id="5" idx="1"/>
          </p:cNvCxnSpPr>
          <p:nvPr/>
        </p:nvCxnSpPr>
        <p:spPr>
          <a:xfrm flipV="1">
            <a:off x="3178998" y="4136969"/>
            <a:ext cx="803340" cy="4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8026101-4175-68A4-749B-08F99459A716}"/>
              </a:ext>
            </a:extLst>
          </p:cNvPr>
          <p:cNvCxnSpPr>
            <a:cxnSpLocks/>
            <a:stCxn id="8" idx="3"/>
          </p:cNvCxnSpPr>
          <p:nvPr/>
        </p:nvCxnSpPr>
        <p:spPr>
          <a:xfrm>
            <a:off x="3178998" y="2759540"/>
            <a:ext cx="2289250" cy="1053617"/>
          </a:xfrm>
          <a:prstGeom prst="bentConnector3">
            <a:avLst>
              <a:gd name="adj1" fmla="val 73039"/>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6DA7BEA-06C6-7A4B-6225-8B714F9088F5}"/>
              </a:ext>
            </a:extLst>
          </p:cNvPr>
          <p:cNvSpPr/>
          <p:nvPr/>
        </p:nvSpPr>
        <p:spPr>
          <a:xfrm>
            <a:off x="6868337" y="1128337"/>
            <a:ext cx="4880936" cy="516835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0387C84-ED4C-53F5-D3B8-E85312635E36}"/>
              </a:ext>
            </a:extLst>
          </p:cNvPr>
          <p:cNvSpPr/>
          <p:nvPr/>
        </p:nvSpPr>
        <p:spPr>
          <a:xfrm>
            <a:off x="7044473" y="1277736"/>
            <a:ext cx="3281453" cy="1631049"/>
          </a:xfrm>
          <a:prstGeom prst="roundRect">
            <a:avLst>
              <a:gd name="adj" fmla="val 435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8FDA71D-395E-5D0A-9D9A-539DE1A1851B}"/>
              </a:ext>
            </a:extLst>
          </p:cNvPr>
          <p:cNvSpPr txBox="1"/>
          <p:nvPr/>
        </p:nvSpPr>
        <p:spPr>
          <a:xfrm>
            <a:off x="8677882" y="1321395"/>
            <a:ext cx="1572864" cy="369332"/>
          </a:xfrm>
          <a:prstGeom prst="rect">
            <a:avLst/>
          </a:prstGeom>
          <a:noFill/>
        </p:spPr>
        <p:txBody>
          <a:bodyPr wrap="square" rtlCol="0">
            <a:spAutoFit/>
          </a:bodyPr>
          <a:lstStyle/>
          <a:p>
            <a:pPr algn="r"/>
            <a:r>
              <a:rPr lang="en-US" b="1" dirty="0"/>
              <a:t>Spartan-6</a:t>
            </a:r>
          </a:p>
        </p:txBody>
      </p:sp>
      <p:sp>
        <p:nvSpPr>
          <p:cNvPr id="23" name="TextBox 22">
            <a:extLst>
              <a:ext uri="{FF2B5EF4-FFF2-40B4-BE49-F238E27FC236}">
                <a16:creationId xmlns:a16="http://schemas.microsoft.com/office/drawing/2014/main" id="{6E388829-F3B7-5C04-4C62-F812ABAA97B7}"/>
              </a:ext>
            </a:extLst>
          </p:cNvPr>
          <p:cNvSpPr txBox="1"/>
          <p:nvPr/>
        </p:nvSpPr>
        <p:spPr>
          <a:xfrm>
            <a:off x="9404275" y="2987938"/>
            <a:ext cx="778447" cy="263361"/>
          </a:xfrm>
          <a:prstGeom prst="rect">
            <a:avLst/>
          </a:prstGeom>
          <a:noFill/>
        </p:spPr>
        <p:txBody>
          <a:bodyPr wrap="square" rtlCol="0">
            <a:spAutoFit/>
          </a:bodyPr>
          <a:lstStyle/>
          <a:p>
            <a:pPr algn="r"/>
            <a:r>
              <a:rPr lang="en-US" sz="1400" dirty="0"/>
              <a:t>JTAG</a:t>
            </a:r>
          </a:p>
        </p:txBody>
      </p:sp>
      <p:sp>
        <p:nvSpPr>
          <p:cNvPr id="24" name="TextBox 23">
            <a:extLst>
              <a:ext uri="{FF2B5EF4-FFF2-40B4-BE49-F238E27FC236}">
                <a16:creationId xmlns:a16="http://schemas.microsoft.com/office/drawing/2014/main" id="{E2F3AEFA-DEE8-D2DF-A65A-8CA622B1648C}"/>
              </a:ext>
            </a:extLst>
          </p:cNvPr>
          <p:cNvSpPr txBox="1"/>
          <p:nvPr/>
        </p:nvSpPr>
        <p:spPr>
          <a:xfrm>
            <a:off x="10686541" y="1203968"/>
            <a:ext cx="964742" cy="369332"/>
          </a:xfrm>
          <a:prstGeom prst="rect">
            <a:avLst/>
          </a:prstGeom>
          <a:noFill/>
        </p:spPr>
        <p:txBody>
          <a:bodyPr wrap="square" rtlCol="0">
            <a:spAutoFit/>
          </a:bodyPr>
          <a:lstStyle/>
          <a:p>
            <a:pPr algn="r"/>
            <a:r>
              <a:rPr lang="en-US" b="1" dirty="0"/>
              <a:t>GCU</a:t>
            </a:r>
          </a:p>
        </p:txBody>
      </p:sp>
      <p:sp>
        <p:nvSpPr>
          <p:cNvPr id="31" name="Rectangle: Rounded Corners 30">
            <a:extLst>
              <a:ext uri="{FF2B5EF4-FFF2-40B4-BE49-F238E27FC236}">
                <a16:creationId xmlns:a16="http://schemas.microsoft.com/office/drawing/2014/main" id="{4717F69B-91B2-AFF5-8759-4B8EE5E75D4C}"/>
              </a:ext>
            </a:extLst>
          </p:cNvPr>
          <p:cNvSpPr/>
          <p:nvPr/>
        </p:nvSpPr>
        <p:spPr>
          <a:xfrm>
            <a:off x="7044473" y="3398422"/>
            <a:ext cx="4542940" cy="2724293"/>
          </a:xfrm>
          <a:prstGeom prst="roundRect">
            <a:avLst>
              <a:gd name="adj" fmla="val 435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EC5A1EE-7F66-DA95-7CD5-12B0E4E678A6}"/>
              </a:ext>
            </a:extLst>
          </p:cNvPr>
          <p:cNvSpPr txBox="1"/>
          <p:nvPr/>
        </p:nvSpPr>
        <p:spPr>
          <a:xfrm>
            <a:off x="10325927" y="3466710"/>
            <a:ext cx="1173662" cy="369332"/>
          </a:xfrm>
          <a:prstGeom prst="rect">
            <a:avLst/>
          </a:prstGeom>
          <a:noFill/>
        </p:spPr>
        <p:txBody>
          <a:bodyPr wrap="square" rtlCol="0">
            <a:spAutoFit/>
          </a:bodyPr>
          <a:lstStyle/>
          <a:p>
            <a:pPr algn="r"/>
            <a:r>
              <a:rPr lang="en-US" b="1" dirty="0"/>
              <a:t>Kintex-7</a:t>
            </a:r>
          </a:p>
        </p:txBody>
      </p:sp>
      <p:sp>
        <p:nvSpPr>
          <p:cNvPr id="35" name="Rectangle: Rounded Corners 34">
            <a:extLst>
              <a:ext uri="{FF2B5EF4-FFF2-40B4-BE49-F238E27FC236}">
                <a16:creationId xmlns:a16="http://schemas.microsoft.com/office/drawing/2014/main" id="{A3B30024-1ACA-DDB1-9F20-984EEC6F10AC}"/>
              </a:ext>
            </a:extLst>
          </p:cNvPr>
          <p:cNvSpPr/>
          <p:nvPr/>
        </p:nvSpPr>
        <p:spPr>
          <a:xfrm>
            <a:off x="7192352" y="3650665"/>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Controller</a:t>
            </a:r>
          </a:p>
        </p:txBody>
      </p:sp>
      <p:sp>
        <p:nvSpPr>
          <p:cNvPr id="39" name="Rectangle: Rounded Corners 38">
            <a:extLst>
              <a:ext uri="{FF2B5EF4-FFF2-40B4-BE49-F238E27FC236}">
                <a16:creationId xmlns:a16="http://schemas.microsoft.com/office/drawing/2014/main" id="{DD70D8D5-D29F-9AC3-0C7E-E92840FC9E3F}"/>
              </a:ext>
            </a:extLst>
          </p:cNvPr>
          <p:cNvSpPr/>
          <p:nvPr/>
        </p:nvSpPr>
        <p:spPr>
          <a:xfrm>
            <a:off x="9182322" y="3467447"/>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Flash memory</a:t>
            </a:r>
          </a:p>
        </p:txBody>
      </p:sp>
      <p:cxnSp>
        <p:nvCxnSpPr>
          <p:cNvPr id="17" name="Connector: Elbow 16">
            <a:extLst>
              <a:ext uri="{FF2B5EF4-FFF2-40B4-BE49-F238E27FC236}">
                <a16:creationId xmlns:a16="http://schemas.microsoft.com/office/drawing/2014/main" id="{D6933E8D-8068-B07A-0F39-4591DDF387C8}"/>
              </a:ext>
            </a:extLst>
          </p:cNvPr>
          <p:cNvCxnSpPr>
            <a:cxnSpLocks/>
          </p:cNvCxnSpPr>
          <p:nvPr/>
        </p:nvCxnSpPr>
        <p:spPr>
          <a:xfrm rot="10800000" flipV="1">
            <a:off x="5319377" y="2000821"/>
            <a:ext cx="2874656" cy="1812336"/>
          </a:xfrm>
          <a:prstGeom prst="bentConnector3">
            <a:avLst>
              <a:gd name="adj1" fmla="val 67083"/>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DB341CA-EFF0-E56D-9DCE-988BFF38E101}"/>
              </a:ext>
            </a:extLst>
          </p:cNvPr>
          <p:cNvSpPr txBox="1"/>
          <p:nvPr/>
        </p:nvSpPr>
        <p:spPr>
          <a:xfrm rot="10800000" flipV="1">
            <a:off x="1372815" y="1670227"/>
            <a:ext cx="1237533" cy="369332"/>
          </a:xfrm>
          <a:prstGeom prst="rect">
            <a:avLst/>
          </a:prstGeom>
          <a:noFill/>
        </p:spPr>
        <p:txBody>
          <a:bodyPr wrap="square" rtlCol="0">
            <a:spAutoFit/>
          </a:bodyPr>
          <a:lstStyle/>
          <a:p>
            <a:pPr algn="ctr"/>
            <a:r>
              <a:rPr lang="en-US" b="1" dirty="0"/>
              <a:t>Server</a:t>
            </a:r>
          </a:p>
        </p:txBody>
      </p:sp>
      <p:sp>
        <p:nvSpPr>
          <p:cNvPr id="9" name="Rectangle: Rounded Corners 8">
            <a:extLst>
              <a:ext uri="{FF2B5EF4-FFF2-40B4-BE49-F238E27FC236}">
                <a16:creationId xmlns:a16="http://schemas.microsoft.com/office/drawing/2014/main" id="{DCE6223A-471B-8B32-706B-CC24B8D1882F}"/>
              </a:ext>
            </a:extLst>
          </p:cNvPr>
          <p:cNvSpPr/>
          <p:nvPr/>
        </p:nvSpPr>
        <p:spPr>
          <a:xfrm>
            <a:off x="3982338" y="2287305"/>
            <a:ext cx="1753981" cy="944469"/>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Virtual Cable server</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42" name="Rectangle: Rounded Corners 41">
            <a:extLst>
              <a:ext uri="{FF2B5EF4-FFF2-40B4-BE49-F238E27FC236}">
                <a16:creationId xmlns:a16="http://schemas.microsoft.com/office/drawing/2014/main" id="{97060B90-5487-133A-15F4-DFD8A16A11A7}"/>
              </a:ext>
            </a:extLst>
          </p:cNvPr>
          <p:cNvSpPr/>
          <p:nvPr/>
        </p:nvSpPr>
        <p:spPr>
          <a:xfrm>
            <a:off x="7192352" y="4952411"/>
            <a:ext cx="1402474"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FIFO</a:t>
            </a:r>
            <a:br>
              <a:rPr lang="en-US" sz="1400" dirty="0">
                <a:solidFill>
                  <a:schemeClr val="tx1"/>
                </a:solidFill>
              </a:rPr>
            </a:br>
            <a:r>
              <a:rPr lang="en-US" sz="1400" dirty="0">
                <a:solidFill>
                  <a:schemeClr val="tx1"/>
                </a:solidFill>
              </a:rPr>
              <a:t>IPbus DAQ slave</a:t>
            </a:r>
          </a:p>
        </p:txBody>
      </p:sp>
      <p:sp>
        <p:nvSpPr>
          <p:cNvPr id="52" name="Title 1">
            <a:extLst>
              <a:ext uri="{FF2B5EF4-FFF2-40B4-BE49-F238E27FC236}">
                <a16:creationId xmlns:a16="http://schemas.microsoft.com/office/drawing/2014/main" id="{CF95291F-1DE9-EB57-3B8D-A7B38B797B40}"/>
              </a:ext>
            </a:extLst>
          </p:cNvPr>
          <p:cNvSpPr txBox="1">
            <a:spLocks/>
          </p:cNvSpPr>
          <p:nvPr/>
        </p:nvSpPr>
        <p:spPr>
          <a:xfrm>
            <a:off x="838200" y="0"/>
            <a:ext cx="8350624"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IPbus implementation</a:t>
            </a:r>
            <a:endParaRPr lang="en-US" dirty="0"/>
          </a:p>
        </p:txBody>
      </p:sp>
      <p:cxnSp>
        <p:nvCxnSpPr>
          <p:cNvPr id="53" name="Connector: Elbow 52">
            <a:extLst>
              <a:ext uri="{FF2B5EF4-FFF2-40B4-BE49-F238E27FC236}">
                <a16:creationId xmlns:a16="http://schemas.microsoft.com/office/drawing/2014/main" id="{450C6A30-9CDD-FD65-B7DB-66265A864436}"/>
              </a:ext>
            </a:extLst>
          </p:cNvPr>
          <p:cNvCxnSpPr>
            <a:cxnSpLocks/>
            <a:endCxn id="5" idx="3"/>
          </p:cNvCxnSpPr>
          <p:nvPr/>
        </p:nvCxnSpPr>
        <p:spPr>
          <a:xfrm rot="10800000" flipV="1">
            <a:off x="5707922" y="2333541"/>
            <a:ext cx="1985675" cy="1803427"/>
          </a:xfrm>
          <a:prstGeom prst="bentConnector3">
            <a:avLst>
              <a:gd name="adj1" fmla="val 59932"/>
            </a:avLst>
          </a:prstGeom>
          <a:ln w="38100"/>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46813E6D-2704-340F-9EE4-BDDBB66EFB8B}"/>
              </a:ext>
            </a:extLst>
          </p:cNvPr>
          <p:cNvSpPr/>
          <p:nvPr/>
        </p:nvSpPr>
        <p:spPr>
          <a:xfrm>
            <a:off x="9182321" y="4952411"/>
            <a:ext cx="950110"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L1 cache </a:t>
            </a:r>
          </a:p>
        </p:txBody>
      </p:sp>
      <p:cxnSp>
        <p:nvCxnSpPr>
          <p:cNvPr id="62" name="Straight Connector 61">
            <a:extLst>
              <a:ext uri="{FF2B5EF4-FFF2-40B4-BE49-F238E27FC236}">
                <a16:creationId xmlns:a16="http://schemas.microsoft.com/office/drawing/2014/main" id="{A2AFD275-B3D2-E047-2725-3D3AFF72112B}"/>
              </a:ext>
            </a:extLst>
          </p:cNvPr>
          <p:cNvCxnSpPr>
            <a:cxnSpLocks/>
            <a:stCxn id="42" idx="3"/>
            <a:endCxn id="60" idx="1"/>
          </p:cNvCxnSpPr>
          <p:nvPr/>
        </p:nvCxnSpPr>
        <p:spPr>
          <a:xfrm>
            <a:off x="8594826" y="5458274"/>
            <a:ext cx="58749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D08AEA4A-F33C-1578-ADCC-5464D0752AD7}"/>
              </a:ext>
            </a:extLst>
          </p:cNvPr>
          <p:cNvSpPr/>
          <p:nvPr/>
        </p:nvSpPr>
        <p:spPr>
          <a:xfrm>
            <a:off x="9109812" y="2408313"/>
            <a:ext cx="1055630" cy="388837"/>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slave</a:t>
            </a:r>
          </a:p>
        </p:txBody>
      </p:sp>
      <p:cxnSp>
        <p:nvCxnSpPr>
          <p:cNvPr id="83" name="Connector: Elbow 82">
            <a:extLst>
              <a:ext uri="{FF2B5EF4-FFF2-40B4-BE49-F238E27FC236}">
                <a16:creationId xmlns:a16="http://schemas.microsoft.com/office/drawing/2014/main" id="{E0C8AD63-3FEE-6E4C-E797-23D74228609C}"/>
              </a:ext>
            </a:extLst>
          </p:cNvPr>
          <p:cNvCxnSpPr>
            <a:cxnSpLocks/>
          </p:cNvCxnSpPr>
          <p:nvPr/>
        </p:nvCxnSpPr>
        <p:spPr>
          <a:xfrm rot="16200000" flipH="1">
            <a:off x="6821707" y="3042743"/>
            <a:ext cx="1020232" cy="206225"/>
          </a:xfrm>
          <a:prstGeom prst="bentConnector3">
            <a:avLst>
              <a:gd name="adj1" fmla="val 1867"/>
            </a:avLst>
          </a:prstGeom>
          <a:ln w="38100"/>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AC929315-0876-3D2D-DF38-DADFC1AEED36}"/>
              </a:ext>
            </a:extLst>
          </p:cNvPr>
          <p:cNvPicPr>
            <a:picLocks noChangeAspect="1"/>
          </p:cNvPicPr>
          <p:nvPr/>
        </p:nvPicPr>
        <p:blipFill>
          <a:blip r:embed="rId2"/>
          <a:stretch>
            <a:fillRect/>
          </a:stretch>
        </p:blipFill>
        <p:spPr>
          <a:xfrm>
            <a:off x="10882382" y="4273907"/>
            <a:ext cx="1081206" cy="1076082"/>
          </a:xfrm>
          <a:prstGeom prst="rect">
            <a:avLst/>
          </a:prstGeom>
        </p:spPr>
      </p:pic>
      <p:cxnSp>
        <p:nvCxnSpPr>
          <p:cNvPr id="95" name="Straight Connector 94">
            <a:extLst>
              <a:ext uri="{FF2B5EF4-FFF2-40B4-BE49-F238E27FC236}">
                <a16:creationId xmlns:a16="http://schemas.microsoft.com/office/drawing/2014/main" id="{265949DA-E798-44D5-137B-DBBA2BB57F6D}"/>
              </a:ext>
            </a:extLst>
          </p:cNvPr>
          <p:cNvCxnSpPr>
            <a:cxnSpLocks/>
          </p:cNvCxnSpPr>
          <p:nvPr/>
        </p:nvCxnSpPr>
        <p:spPr>
          <a:xfrm>
            <a:off x="7455740" y="4662391"/>
            <a:ext cx="0" cy="2900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9BB3D193-5148-B512-EA33-A97E1F7F16C9}"/>
              </a:ext>
            </a:extLst>
          </p:cNvPr>
          <p:cNvCxnSpPr>
            <a:cxnSpLocks/>
            <a:endCxn id="35" idx="0"/>
          </p:cNvCxnSpPr>
          <p:nvPr/>
        </p:nvCxnSpPr>
        <p:spPr>
          <a:xfrm rot="16200000" flipH="1">
            <a:off x="6762872" y="2746130"/>
            <a:ext cx="1304566" cy="504504"/>
          </a:xfrm>
          <a:prstGeom prst="bentConnector3">
            <a:avLst>
              <a:gd name="adj1" fmla="val -622"/>
            </a:avLst>
          </a:prstGeom>
          <a:ln w="38100"/>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FEB10921-DF30-64DE-63EF-7F1A38FF02FD}"/>
              </a:ext>
            </a:extLst>
          </p:cNvPr>
          <p:cNvCxnSpPr>
            <a:cxnSpLocks/>
            <a:stCxn id="71" idx="0"/>
          </p:cNvCxnSpPr>
          <p:nvPr/>
        </p:nvCxnSpPr>
        <p:spPr>
          <a:xfrm rot="16200000" flipV="1">
            <a:off x="8727043" y="1497729"/>
            <a:ext cx="401967" cy="1419202"/>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9D7EDD4F-D831-CDC1-D5B2-6869E33E9B43}"/>
              </a:ext>
            </a:extLst>
          </p:cNvPr>
          <p:cNvCxnSpPr>
            <a:cxnSpLocks/>
            <a:stCxn id="91" idx="1"/>
            <a:endCxn id="60" idx="3"/>
          </p:cNvCxnSpPr>
          <p:nvPr/>
        </p:nvCxnSpPr>
        <p:spPr>
          <a:xfrm rot="10800000" flipV="1">
            <a:off x="10132432" y="4811948"/>
            <a:ext cx="749951" cy="646326"/>
          </a:xfrm>
          <a:prstGeom prst="bentConnector3">
            <a:avLst>
              <a:gd name="adj1"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A6B9D75D-3A4A-7AE0-3533-9E6A539F664D}"/>
              </a:ext>
            </a:extLst>
          </p:cNvPr>
          <p:cNvCxnSpPr>
            <a:cxnSpLocks/>
          </p:cNvCxnSpPr>
          <p:nvPr/>
        </p:nvCxnSpPr>
        <p:spPr>
          <a:xfrm flipV="1">
            <a:off x="3178999" y="4446849"/>
            <a:ext cx="2159918" cy="990225"/>
          </a:xfrm>
          <a:prstGeom prst="bentConnector3">
            <a:avLst>
              <a:gd name="adj1" fmla="val 78776"/>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1FB880BA-F300-5AF9-B9C1-C7C7DAEB9844}"/>
              </a:ext>
            </a:extLst>
          </p:cNvPr>
          <p:cNvCxnSpPr>
            <a:cxnSpLocks/>
          </p:cNvCxnSpPr>
          <p:nvPr/>
        </p:nvCxnSpPr>
        <p:spPr>
          <a:xfrm rot="10800000" flipV="1">
            <a:off x="5294984" y="2653262"/>
            <a:ext cx="2559494" cy="1790869"/>
          </a:xfrm>
          <a:prstGeom prst="bentConnector3">
            <a:avLst>
              <a:gd name="adj1" fmla="val 4305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D121AC70-58FF-0ABC-BA8D-A26925E4CEE9}"/>
              </a:ext>
            </a:extLst>
          </p:cNvPr>
          <p:cNvCxnSpPr>
            <a:cxnSpLocks/>
          </p:cNvCxnSpPr>
          <p:nvPr/>
        </p:nvCxnSpPr>
        <p:spPr>
          <a:xfrm rot="16200000" flipH="1">
            <a:off x="6821708" y="3042744"/>
            <a:ext cx="1020232" cy="206225"/>
          </a:xfrm>
          <a:prstGeom prst="bentConnector3">
            <a:avLst>
              <a:gd name="adj1" fmla="val 1867"/>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17ECCFBA-991D-B57C-2AD4-F09E966D57EF}"/>
              </a:ext>
            </a:extLst>
          </p:cNvPr>
          <p:cNvSpPr/>
          <p:nvPr/>
        </p:nvSpPr>
        <p:spPr>
          <a:xfrm>
            <a:off x="7182684" y="1854893"/>
            <a:ext cx="1055630" cy="944469"/>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Ethernet</a:t>
            </a:r>
          </a:p>
          <a:p>
            <a:pPr algn="ctr"/>
            <a:r>
              <a:rPr lang="en-US" sz="1400" dirty="0">
                <a:solidFill>
                  <a:schemeClr val="tx1"/>
                </a:solidFill>
              </a:rPr>
              <a:t>interface</a:t>
            </a:r>
          </a:p>
        </p:txBody>
      </p:sp>
      <p:sp>
        <p:nvSpPr>
          <p:cNvPr id="5" name="Rectangle: Rounded Corners 4">
            <a:extLst>
              <a:ext uri="{FF2B5EF4-FFF2-40B4-BE49-F238E27FC236}">
                <a16:creationId xmlns:a16="http://schemas.microsoft.com/office/drawing/2014/main" id="{319B55D3-7FAF-4727-6929-BCFB75FF3CE8}"/>
              </a:ext>
            </a:extLst>
          </p:cNvPr>
          <p:cNvSpPr/>
          <p:nvPr/>
        </p:nvSpPr>
        <p:spPr>
          <a:xfrm>
            <a:off x="3982338" y="3586080"/>
            <a:ext cx="1725583" cy="1101778"/>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ControlHub</a:t>
            </a:r>
          </a:p>
        </p:txBody>
      </p:sp>
      <p:sp>
        <p:nvSpPr>
          <p:cNvPr id="55" name="TextBox 54">
            <a:extLst>
              <a:ext uri="{FF2B5EF4-FFF2-40B4-BE49-F238E27FC236}">
                <a16:creationId xmlns:a16="http://schemas.microsoft.com/office/drawing/2014/main" id="{1783868F-3FCC-5E55-8CF2-BC56EF22D6AC}"/>
              </a:ext>
            </a:extLst>
          </p:cNvPr>
          <p:cNvSpPr txBox="1"/>
          <p:nvPr/>
        </p:nvSpPr>
        <p:spPr>
          <a:xfrm rot="10800000" flipV="1">
            <a:off x="3178995" y="2427566"/>
            <a:ext cx="803341" cy="307777"/>
          </a:xfrm>
          <a:prstGeom prst="rect">
            <a:avLst/>
          </a:prstGeom>
          <a:noFill/>
        </p:spPr>
        <p:txBody>
          <a:bodyPr wrap="square" rtlCol="0">
            <a:spAutoFit/>
          </a:bodyPr>
          <a:lstStyle/>
          <a:p>
            <a:pPr algn="ctr"/>
            <a:r>
              <a:rPr lang="en-US" sz="1400" dirty="0"/>
              <a:t>XVC</a:t>
            </a:r>
          </a:p>
        </p:txBody>
      </p:sp>
      <p:sp>
        <p:nvSpPr>
          <p:cNvPr id="56" name="TextBox 55">
            <a:extLst>
              <a:ext uri="{FF2B5EF4-FFF2-40B4-BE49-F238E27FC236}">
                <a16:creationId xmlns:a16="http://schemas.microsoft.com/office/drawing/2014/main" id="{965C0B88-EF0B-6472-2DD9-1D7207C0E6EC}"/>
              </a:ext>
            </a:extLst>
          </p:cNvPr>
          <p:cNvSpPr txBox="1"/>
          <p:nvPr/>
        </p:nvSpPr>
        <p:spPr>
          <a:xfrm rot="10800000" flipV="1">
            <a:off x="3170486" y="3807256"/>
            <a:ext cx="803341" cy="307777"/>
          </a:xfrm>
          <a:prstGeom prst="rect">
            <a:avLst/>
          </a:prstGeom>
          <a:noFill/>
        </p:spPr>
        <p:txBody>
          <a:bodyPr wrap="square" rtlCol="0">
            <a:spAutoFit/>
          </a:bodyPr>
          <a:lstStyle/>
          <a:p>
            <a:pPr algn="ctr"/>
            <a:r>
              <a:rPr lang="en-US" sz="1400" dirty="0"/>
              <a:t>TCP/IP</a:t>
            </a:r>
          </a:p>
        </p:txBody>
      </p:sp>
      <p:sp>
        <p:nvSpPr>
          <p:cNvPr id="57" name="TextBox 56">
            <a:extLst>
              <a:ext uri="{FF2B5EF4-FFF2-40B4-BE49-F238E27FC236}">
                <a16:creationId xmlns:a16="http://schemas.microsoft.com/office/drawing/2014/main" id="{5982207F-339B-20FD-6C9A-756EA6D3EBF5}"/>
              </a:ext>
            </a:extLst>
          </p:cNvPr>
          <p:cNvSpPr txBox="1"/>
          <p:nvPr/>
        </p:nvSpPr>
        <p:spPr>
          <a:xfrm rot="10800000" flipV="1">
            <a:off x="3607713" y="5121744"/>
            <a:ext cx="803341" cy="307777"/>
          </a:xfrm>
          <a:prstGeom prst="rect">
            <a:avLst/>
          </a:prstGeom>
          <a:noFill/>
        </p:spPr>
        <p:txBody>
          <a:bodyPr wrap="square" rtlCol="0">
            <a:spAutoFit/>
          </a:bodyPr>
          <a:lstStyle/>
          <a:p>
            <a:pPr algn="ctr"/>
            <a:r>
              <a:rPr lang="en-US" sz="1400" dirty="0"/>
              <a:t>TCP/IP</a:t>
            </a:r>
          </a:p>
        </p:txBody>
      </p:sp>
      <p:sp>
        <p:nvSpPr>
          <p:cNvPr id="58" name="TextBox 57">
            <a:extLst>
              <a:ext uri="{FF2B5EF4-FFF2-40B4-BE49-F238E27FC236}">
                <a16:creationId xmlns:a16="http://schemas.microsoft.com/office/drawing/2014/main" id="{CF4384A0-C593-2F1D-F70A-47C37383C3F9}"/>
              </a:ext>
            </a:extLst>
          </p:cNvPr>
          <p:cNvSpPr txBox="1"/>
          <p:nvPr/>
        </p:nvSpPr>
        <p:spPr>
          <a:xfrm rot="10800000" flipV="1">
            <a:off x="5918919" y="4466611"/>
            <a:ext cx="803341" cy="307777"/>
          </a:xfrm>
          <a:prstGeom prst="rect">
            <a:avLst/>
          </a:prstGeom>
          <a:noFill/>
        </p:spPr>
        <p:txBody>
          <a:bodyPr wrap="square" rtlCol="0">
            <a:spAutoFit/>
          </a:bodyPr>
          <a:lstStyle/>
          <a:p>
            <a:pPr algn="ctr"/>
            <a:r>
              <a:rPr lang="en-US" sz="1400" dirty="0"/>
              <a:t>UDP/IP</a:t>
            </a:r>
          </a:p>
        </p:txBody>
      </p:sp>
      <p:cxnSp>
        <p:nvCxnSpPr>
          <p:cNvPr id="37" name="Straight Connector 36">
            <a:extLst>
              <a:ext uri="{FF2B5EF4-FFF2-40B4-BE49-F238E27FC236}">
                <a16:creationId xmlns:a16="http://schemas.microsoft.com/office/drawing/2014/main" id="{C5D039F9-FCBA-22C4-12E1-6A54A2BFC8FC}"/>
              </a:ext>
            </a:extLst>
          </p:cNvPr>
          <p:cNvCxnSpPr>
            <a:stCxn id="71" idx="2"/>
            <a:endCxn id="31" idx="0"/>
          </p:cNvCxnSpPr>
          <p:nvPr/>
        </p:nvCxnSpPr>
        <p:spPr>
          <a:xfrm>
            <a:off x="9637627" y="2797150"/>
            <a:ext cx="0" cy="66956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112805E-C2EA-EF2D-34CE-E2B7A3B8BD71}"/>
              </a:ext>
            </a:extLst>
          </p:cNvPr>
          <p:cNvSpPr/>
          <p:nvPr/>
        </p:nvSpPr>
        <p:spPr>
          <a:xfrm>
            <a:off x="0" y="974662"/>
            <a:ext cx="12192000" cy="59012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C78009-97C1-370A-628C-0EECBDB7864F}"/>
              </a:ext>
            </a:extLst>
          </p:cNvPr>
          <p:cNvSpPr txBox="1"/>
          <p:nvPr/>
        </p:nvSpPr>
        <p:spPr>
          <a:xfrm rot="10800000" flipV="1">
            <a:off x="95160" y="5127333"/>
            <a:ext cx="1237533" cy="646331"/>
          </a:xfrm>
          <a:prstGeom prst="rect">
            <a:avLst/>
          </a:prstGeom>
          <a:noFill/>
        </p:spPr>
        <p:txBody>
          <a:bodyPr wrap="square" rtlCol="0">
            <a:spAutoFit/>
          </a:bodyPr>
          <a:lstStyle/>
          <a:p>
            <a:pPr algn="ctr"/>
            <a:r>
              <a:rPr lang="en-US" b="1" dirty="0"/>
              <a:t>Data</a:t>
            </a:r>
            <a:br>
              <a:rPr lang="en-US" b="1" dirty="0"/>
            </a:br>
            <a:r>
              <a:rPr lang="en-US" b="1" dirty="0"/>
              <a:t>acquisition</a:t>
            </a:r>
          </a:p>
        </p:txBody>
      </p:sp>
      <p:sp>
        <p:nvSpPr>
          <p:cNvPr id="3" name="TextBox 2">
            <a:extLst>
              <a:ext uri="{FF2B5EF4-FFF2-40B4-BE49-F238E27FC236}">
                <a16:creationId xmlns:a16="http://schemas.microsoft.com/office/drawing/2014/main" id="{12D2BFAE-5CC0-B599-6A08-89837494251D}"/>
              </a:ext>
            </a:extLst>
          </p:cNvPr>
          <p:cNvSpPr txBox="1"/>
          <p:nvPr/>
        </p:nvSpPr>
        <p:spPr>
          <a:xfrm rot="10800000" flipV="1">
            <a:off x="240036" y="3837869"/>
            <a:ext cx="886408" cy="646331"/>
          </a:xfrm>
          <a:prstGeom prst="rect">
            <a:avLst/>
          </a:prstGeom>
          <a:noFill/>
        </p:spPr>
        <p:txBody>
          <a:bodyPr wrap="square" rtlCol="0">
            <a:spAutoFit/>
          </a:bodyPr>
          <a:lstStyle/>
          <a:p>
            <a:pPr algn="ctr"/>
            <a:r>
              <a:rPr lang="en-US" b="1" dirty="0"/>
              <a:t>Slow </a:t>
            </a:r>
            <a:br>
              <a:rPr lang="en-US" b="1" dirty="0"/>
            </a:br>
            <a:r>
              <a:rPr lang="en-US" b="1" dirty="0"/>
              <a:t>control</a:t>
            </a:r>
          </a:p>
        </p:txBody>
      </p:sp>
      <p:sp>
        <p:nvSpPr>
          <p:cNvPr id="4" name="TextBox 3">
            <a:extLst>
              <a:ext uri="{FF2B5EF4-FFF2-40B4-BE49-F238E27FC236}">
                <a16:creationId xmlns:a16="http://schemas.microsoft.com/office/drawing/2014/main" id="{50F0B3AB-1EAA-7571-7BFE-9629094476F6}"/>
              </a:ext>
            </a:extLst>
          </p:cNvPr>
          <p:cNvSpPr txBox="1"/>
          <p:nvPr/>
        </p:nvSpPr>
        <p:spPr>
          <a:xfrm rot="10800000" flipV="1">
            <a:off x="101619" y="2403848"/>
            <a:ext cx="1237533" cy="646331"/>
          </a:xfrm>
          <a:prstGeom prst="rect">
            <a:avLst/>
          </a:prstGeom>
          <a:noFill/>
        </p:spPr>
        <p:txBody>
          <a:bodyPr wrap="square" rtlCol="0">
            <a:spAutoFit/>
          </a:bodyPr>
          <a:lstStyle/>
          <a:p>
            <a:pPr algn="ctr"/>
            <a:r>
              <a:rPr lang="en-US" b="1" dirty="0"/>
              <a:t>Firmware updates</a:t>
            </a:r>
          </a:p>
        </p:txBody>
      </p:sp>
      <p:grpSp>
        <p:nvGrpSpPr>
          <p:cNvPr id="47" name="Group 46">
            <a:extLst>
              <a:ext uri="{FF2B5EF4-FFF2-40B4-BE49-F238E27FC236}">
                <a16:creationId xmlns:a16="http://schemas.microsoft.com/office/drawing/2014/main" id="{EAB16750-A06C-0F16-C093-59D41DECB552}"/>
              </a:ext>
            </a:extLst>
          </p:cNvPr>
          <p:cNvGrpSpPr/>
          <p:nvPr/>
        </p:nvGrpSpPr>
        <p:grpSpPr>
          <a:xfrm>
            <a:off x="101619" y="1248789"/>
            <a:ext cx="11186938" cy="5092728"/>
            <a:chOff x="101619" y="1401194"/>
            <a:chExt cx="11186938" cy="5092728"/>
          </a:xfrm>
        </p:grpSpPr>
        <p:sp>
          <p:nvSpPr>
            <p:cNvPr id="48" name="Rectangle: Rounded Corners 47">
              <a:extLst>
                <a:ext uri="{FF2B5EF4-FFF2-40B4-BE49-F238E27FC236}">
                  <a16:creationId xmlns:a16="http://schemas.microsoft.com/office/drawing/2014/main" id="{3E271899-4502-5585-9C1D-E88D85A97BCB}"/>
                </a:ext>
              </a:extLst>
            </p:cNvPr>
            <p:cNvSpPr/>
            <p:nvPr/>
          </p:nvSpPr>
          <p:spPr>
            <a:xfrm>
              <a:off x="101619" y="2484532"/>
              <a:ext cx="1249846" cy="91818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F8DCA4-0E0E-7751-AC59-AF3CADB27CA0}"/>
                </a:ext>
              </a:extLst>
            </p:cNvPr>
            <p:cNvSpPr/>
            <p:nvPr/>
          </p:nvSpPr>
          <p:spPr>
            <a:xfrm>
              <a:off x="2724279" y="1401194"/>
              <a:ext cx="8564278" cy="5092728"/>
            </a:xfrm>
            <a:prstGeom prst="rect">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5FB76BC6-C347-C4E9-9812-6854A4BE5ED2}"/>
                </a:ext>
              </a:extLst>
            </p:cNvPr>
            <p:cNvCxnSpPr>
              <a:cxnSpLocks/>
            </p:cNvCxnSpPr>
            <p:nvPr/>
          </p:nvCxnSpPr>
          <p:spPr>
            <a:xfrm flipV="1">
              <a:off x="1290814" y="1401194"/>
              <a:ext cx="1433465" cy="10833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5FB5D23-F60B-7463-3806-EE566280C83C}"/>
                </a:ext>
              </a:extLst>
            </p:cNvPr>
            <p:cNvCxnSpPr>
              <a:cxnSpLocks/>
            </p:cNvCxnSpPr>
            <p:nvPr/>
          </p:nvCxnSpPr>
          <p:spPr>
            <a:xfrm>
              <a:off x="1288304" y="3381433"/>
              <a:ext cx="1441743" cy="31124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49F8532-4883-E950-B103-63B1BA239A99}"/>
                </a:ext>
              </a:extLst>
            </p:cNvPr>
            <p:cNvSpPr txBox="1"/>
            <p:nvPr/>
          </p:nvSpPr>
          <p:spPr>
            <a:xfrm>
              <a:off x="3073479" y="1564362"/>
              <a:ext cx="7665847" cy="461665"/>
            </a:xfrm>
            <a:prstGeom prst="rect">
              <a:avLst/>
            </a:prstGeom>
            <a:noFill/>
          </p:spPr>
          <p:txBody>
            <a:bodyPr wrap="square" rtlCol="0">
              <a:spAutoFit/>
            </a:bodyPr>
            <a:lstStyle/>
            <a:p>
              <a:r>
                <a:rPr lang="en-US" sz="2400" dirty="0"/>
                <a:t>My talk at Jan 2022 Collaboration Meeting (</a:t>
              </a:r>
              <a:r>
                <a:rPr lang="en-US" sz="2400" dirty="0">
                  <a:hlinkClick r:id="rId3"/>
                </a:rPr>
                <a:t>DocDB 7827</a:t>
              </a:r>
              <a:r>
                <a:rPr lang="en-US" sz="2400" dirty="0"/>
                <a:t>)</a:t>
              </a:r>
            </a:p>
          </p:txBody>
        </p:sp>
        <p:pic>
          <p:nvPicPr>
            <p:cNvPr id="61" name="Graphic 60">
              <a:extLst>
                <a:ext uri="{FF2B5EF4-FFF2-40B4-BE49-F238E27FC236}">
                  <a16:creationId xmlns:a16="http://schemas.microsoft.com/office/drawing/2014/main" id="{02CB8A50-FDA7-FC7F-6DFB-6F65034131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6917" y="2288934"/>
              <a:ext cx="3364089" cy="1892300"/>
            </a:xfrm>
            <a:prstGeom prst="rect">
              <a:avLst/>
            </a:prstGeom>
            <a:effectLst>
              <a:outerShdw blurRad="63500" sx="102000" sy="102000" algn="ctr" rotWithShape="0">
                <a:prstClr val="black">
                  <a:alpha val="40000"/>
                </a:prstClr>
              </a:outerShdw>
            </a:effectLst>
          </p:spPr>
        </p:pic>
        <p:pic>
          <p:nvPicPr>
            <p:cNvPr id="63" name="Graphic 62">
              <a:extLst>
                <a:ext uri="{FF2B5EF4-FFF2-40B4-BE49-F238E27FC236}">
                  <a16:creationId xmlns:a16="http://schemas.microsoft.com/office/drawing/2014/main" id="{A608FF8C-D179-56D6-49D4-FC938E5EF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6230" y="2292283"/>
              <a:ext cx="3364089" cy="1892300"/>
            </a:xfrm>
            <a:prstGeom prst="rect">
              <a:avLst/>
            </a:prstGeom>
            <a:effectLst>
              <a:outerShdw blurRad="63500" sx="102000" sy="102000" algn="ctr" rotWithShape="0">
                <a:prstClr val="black">
                  <a:alpha val="40000"/>
                </a:prstClr>
              </a:outerShdw>
            </a:effectLst>
          </p:spPr>
        </p:pic>
        <p:pic>
          <p:nvPicPr>
            <p:cNvPr id="64" name="Graphic 63">
              <a:extLst>
                <a:ext uri="{FF2B5EF4-FFF2-40B4-BE49-F238E27FC236}">
                  <a16:creationId xmlns:a16="http://schemas.microsoft.com/office/drawing/2014/main" id="{0A4315BD-E90D-D19C-8403-9FB5BA0E62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11714" y="4376591"/>
              <a:ext cx="3364089" cy="1892300"/>
            </a:xfrm>
            <a:prstGeom prst="rect">
              <a:avLst/>
            </a:prstGeom>
            <a:effectLst>
              <a:outerShdw blurRad="63500" sx="102000" sy="102000" algn="ctr" rotWithShape="0">
                <a:prstClr val="black">
                  <a:alpha val="40000"/>
                </a:prstClr>
              </a:outerShdw>
            </a:effectLst>
          </p:spPr>
        </p:pic>
        <p:pic>
          <p:nvPicPr>
            <p:cNvPr id="65" name="Graphic 64">
              <a:extLst>
                <a:ext uri="{FF2B5EF4-FFF2-40B4-BE49-F238E27FC236}">
                  <a16:creationId xmlns:a16="http://schemas.microsoft.com/office/drawing/2014/main" id="{5D14E75A-902B-CCCF-0768-AA718602B8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1467" y="4362986"/>
              <a:ext cx="3364089" cy="1892300"/>
            </a:xfrm>
            <a:prstGeom prst="rect">
              <a:avLst/>
            </a:prstGeom>
            <a:effectLst>
              <a:outerShdw blurRad="63500" sx="102000" sy="102000" algn="ctr" rotWithShape="0">
                <a:prstClr val="black">
                  <a:alpha val="40000"/>
                </a:prstClr>
              </a:outerShdw>
            </a:effectLst>
          </p:spPr>
        </p:pic>
      </p:grpSp>
      <p:sp>
        <p:nvSpPr>
          <p:cNvPr id="66" name="Slide Number Placeholder 1">
            <a:extLst>
              <a:ext uri="{FF2B5EF4-FFF2-40B4-BE49-F238E27FC236}">
                <a16:creationId xmlns:a16="http://schemas.microsoft.com/office/drawing/2014/main" id="{B738E932-85DA-5C97-9BE5-76E819F771F7}"/>
              </a:ext>
            </a:extLst>
          </p:cNvPr>
          <p:cNvSpPr>
            <a:spLocks noGrp="1"/>
          </p:cNvSpPr>
          <p:nvPr>
            <p:ph type="sldNum" sz="quarter" idx="12"/>
          </p:nvPr>
        </p:nvSpPr>
        <p:spPr>
          <a:xfrm>
            <a:off x="9448800" y="6510805"/>
            <a:ext cx="2743200" cy="365125"/>
          </a:xfrm>
        </p:spPr>
        <p:txBody>
          <a:bodyPr/>
          <a:lstStyle/>
          <a:p>
            <a:fld id="{B7C39393-7F45-455B-84ED-C57F7966446D}" type="slidenum">
              <a:rPr lang="en-US" smtClean="0"/>
              <a:t>5</a:t>
            </a:fld>
            <a:endParaRPr lang="en-US"/>
          </a:p>
        </p:txBody>
      </p:sp>
    </p:spTree>
    <p:extLst>
      <p:ext uri="{BB962C8B-B14F-4D97-AF65-F5344CB8AC3E}">
        <p14:creationId xmlns:p14="http://schemas.microsoft.com/office/powerpoint/2010/main" val="334404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DBC46262-2729-6CE8-F055-9CC8D4EF1FA0}"/>
              </a:ext>
            </a:extLst>
          </p:cNvPr>
          <p:cNvSpPr/>
          <p:nvPr/>
        </p:nvSpPr>
        <p:spPr>
          <a:xfrm>
            <a:off x="1452674" y="1637427"/>
            <a:ext cx="4491538" cy="4659269"/>
          </a:xfrm>
          <a:prstGeom prst="roundRect">
            <a:avLst>
              <a:gd name="adj" fmla="val 43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A1817B9-8FAC-BCB0-293F-0E5FEBA04455}"/>
              </a:ext>
            </a:extLst>
          </p:cNvPr>
          <p:cNvSpPr/>
          <p:nvPr/>
        </p:nvSpPr>
        <p:spPr>
          <a:xfrm>
            <a:off x="1639447" y="4882846"/>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DAQ script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7" name="Rectangle: Rounded Corners 6">
            <a:extLst>
              <a:ext uri="{FF2B5EF4-FFF2-40B4-BE49-F238E27FC236}">
                <a16:creationId xmlns:a16="http://schemas.microsoft.com/office/drawing/2014/main" id="{ACB5CA51-FA5F-8FE0-1083-B765DA81482B}"/>
              </a:ext>
            </a:extLst>
          </p:cNvPr>
          <p:cNvSpPr/>
          <p:nvPr/>
        </p:nvSpPr>
        <p:spPr>
          <a:xfrm>
            <a:off x="1639447" y="3586863"/>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Slow control scripts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8" name="Rectangle: Rounded Corners 7">
            <a:extLst>
              <a:ext uri="{FF2B5EF4-FFF2-40B4-BE49-F238E27FC236}">
                <a16:creationId xmlns:a16="http://schemas.microsoft.com/office/drawing/2014/main" id="{C4A3F482-38C7-5C3F-A3A1-5EE240797B01}"/>
              </a:ext>
            </a:extLst>
          </p:cNvPr>
          <p:cNvSpPr/>
          <p:nvPr/>
        </p:nvSpPr>
        <p:spPr>
          <a:xfrm>
            <a:off x="1639447" y="2287305"/>
            <a:ext cx="1539551" cy="94446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Vivado Suite</a:t>
            </a:r>
          </a:p>
        </p:txBody>
      </p:sp>
      <p:cxnSp>
        <p:nvCxnSpPr>
          <p:cNvPr id="13" name="Straight Connector 12">
            <a:extLst>
              <a:ext uri="{FF2B5EF4-FFF2-40B4-BE49-F238E27FC236}">
                <a16:creationId xmlns:a16="http://schemas.microsoft.com/office/drawing/2014/main" id="{79CFF864-D2F2-83AD-2CB7-818475ED5434}"/>
              </a:ext>
            </a:extLst>
          </p:cNvPr>
          <p:cNvCxnSpPr>
            <a:cxnSpLocks/>
            <a:stCxn id="7" idx="3"/>
            <a:endCxn id="5" idx="1"/>
          </p:cNvCxnSpPr>
          <p:nvPr/>
        </p:nvCxnSpPr>
        <p:spPr>
          <a:xfrm flipV="1">
            <a:off x="3178998" y="4136969"/>
            <a:ext cx="803340" cy="4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8026101-4175-68A4-749B-08F99459A716}"/>
              </a:ext>
            </a:extLst>
          </p:cNvPr>
          <p:cNvCxnSpPr>
            <a:cxnSpLocks/>
            <a:stCxn id="8" idx="3"/>
          </p:cNvCxnSpPr>
          <p:nvPr/>
        </p:nvCxnSpPr>
        <p:spPr>
          <a:xfrm>
            <a:off x="3178998" y="2759540"/>
            <a:ext cx="2289250" cy="1053617"/>
          </a:xfrm>
          <a:prstGeom prst="bentConnector3">
            <a:avLst>
              <a:gd name="adj1" fmla="val 73039"/>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6DA7BEA-06C6-7A4B-6225-8B714F9088F5}"/>
              </a:ext>
            </a:extLst>
          </p:cNvPr>
          <p:cNvSpPr/>
          <p:nvPr/>
        </p:nvSpPr>
        <p:spPr>
          <a:xfrm>
            <a:off x="6868337" y="1128337"/>
            <a:ext cx="4880936" cy="516835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0387C84-ED4C-53F5-D3B8-E85312635E36}"/>
              </a:ext>
            </a:extLst>
          </p:cNvPr>
          <p:cNvSpPr/>
          <p:nvPr/>
        </p:nvSpPr>
        <p:spPr>
          <a:xfrm>
            <a:off x="7044473" y="1277736"/>
            <a:ext cx="3281453" cy="1631049"/>
          </a:xfrm>
          <a:prstGeom prst="roundRect">
            <a:avLst>
              <a:gd name="adj" fmla="val 435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8FDA71D-395E-5D0A-9D9A-539DE1A1851B}"/>
              </a:ext>
            </a:extLst>
          </p:cNvPr>
          <p:cNvSpPr txBox="1"/>
          <p:nvPr/>
        </p:nvSpPr>
        <p:spPr>
          <a:xfrm>
            <a:off x="8677882" y="1321395"/>
            <a:ext cx="1572864" cy="369332"/>
          </a:xfrm>
          <a:prstGeom prst="rect">
            <a:avLst/>
          </a:prstGeom>
          <a:noFill/>
        </p:spPr>
        <p:txBody>
          <a:bodyPr wrap="square" rtlCol="0">
            <a:spAutoFit/>
          </a:bodyPr>
          <a:lstStyle/>
          <a:p>
            <a:pPr algn="r"/>
            <a:r>
              <a:rPr lang="en-US" b="1" dirty="0"/>
              <a:t>Spartan-6</a:t>
            </a:r>
          </a:p>
        </p:txBody>
      </p:sp>
      <p:sp>
        <p:nvSpPr>
          <p:cNvPr id="23" name="TextBox 22">
            <a:extLst>
              <a:ext uri="{FF2B5EF4-FFF2-40B4-BE49-F238E27FC236}">
                <a16:creationId xmlns:a16="http://schemas.microsoft.com/office/drawing/2014/main" id="{6E388829-F3B7-5C04-4C62-F812ABAA97B7}"/>
              </a:ext>
            </a:extLst>
          </p:cNvPr>
          <p:cNvSpPr txBox="1"/>
          <p:nvPr/>
        </p:nvSpPr>
        <p:spPr>
          <a:xfrm>
            <a:off x="9404275" y="2987938"/>
            <a:ext cx="778447" cy="263361"/>
          </a:xfrm>
          <a:prstGeom prst="rect">
            <a:avLst/>
          </a:prstGeom>
          <a:noFill/>
        </p:spPr>
        <p:txBody>
          <a:bodyPr wrap="square" rtlCol="0">
            <a:spAutoFit/>
          </a:bodyPr>
          <a:lstStyle/>
          <a:p>
            <a:pPr algn="r"/>
            <a:r>
              <a:rPr lang="en-US" sz="1400" dirty="0"/>
              <a:t>JTAG</a:t>
            </a:r>
          </a:p>
        </p:txBody>
      </p:sp>
      <p:sp>
        <p:nvSpPr>
          <p:cNvPr id="24" name="TextBox 23">
            <a:extLst>
              <a:ext uri="{FF2B5EF4-FFF2-40B4-BE49-F238E27FC236}">
                <a16:creationId xmlns:a16="http://schemas.microsoft.com/office/drawing/2014/main" id="{E2F3AEFA-DEE8-D2DF-A65A-8CA622B1648C}"/>
              </a:ext>
            </a:extLst>
          </p:cNvPr>
          <p:cNvSpPr txBox="1"/>
          <p:nvPr/>
        </p:nvSpPr>
        <p:spPr>
          <a:xfrm>
            <a:off x="10686541" y="1203968"/>
            <a:ext cx="964742" cy="369332"/>
          </a:xfrm>
          <a:prstGeom prst="rect">
            <a:avLst/>
          </a:prstGeom>
          <a:noFill/>
        </p:spPr>
        <p:txBody>
          <a:bodyPr wrap="square" rtlCol="0">
            <a:spAutoFit/>
          </a:bodyPr>
          <a:lstStyle/>
          <a:p>
            <a:pPr algn="r"/>
            <a:r>
              <a:rPr lang="en-US" b="1" dirty="0"/>
              <a:t>GCU</a:t>
            </a:r>
          </a:p>
        </p:txBody>
      </p:sp>
      <p:sp>
        <p:nvSpPr>
          <p:cNvPr id="31" name="Rectangle: Rounded Corners 30">
            <a:extLst>
              <a:ext uri="{FF2B5EF4-FFF2-40B4-BE49-F238E27FC236}">
                <a16:creationId xmlns:a16="http://schemas.microsoft.com/office/drawing/2014/main" id="{4717F69B-91B2-AFF5-8759-4B8EE5E75D4C}"/>
              </a:ext>
            </a:extLst>
          </p:cNvPr>
          <p:cNvSpPr/>
          <p:nvPr/>
        </p:nvSpPr>
        <p:spPr>
          <a:xfrm>
            <a:off x="7044473" y="3398422"/>
            <a:ext cx="4542940" cy="2724293"/>
          </a:xfrm>
          <a:prstGeom prst="roundRect">
            <a:avLst>
              <a:gd name="adj" fmla="val 435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EC5A1EE-7F66-DA95-7CD5-12B0E4E678A6}"/>
              </a:ext>
            </a:extLst>
          </p:cNvPr>
          <p:cNvSpPr txBox="1"/>
          <p:nvPr/>
        </p:nvSpPr>
        <p:spPr>
          <a:xfrm>
            <a:off x="10325927" y="3466710"/>
            <a:ext cx="1173662" cy="369332"/>
          </a:xfrm>
          <a:prstGeom prst="rect">
            <a:avLst/>
          </a:prstGeom>
          <a:noFill/>
        </p:spPr>
        <p:txBody>
          <a:bodyPr wrap="square" rtlCol="0">
            <a:spAutoFit/>
          </a:bodyPr>
          <a:lstStyle/>
          <a:p>
            <a:pPr algn="r"/>
            <a:r>
              <a:rPr lang="en-US" b="1" dirty="0"/>
              <a:t>Kintex-7</a:t>
            </a:r>
          </a:p>
        </p:txBody>
      </p:sp>
      <p:sp>
        <p:nvSpPr>
          <p:cNvPr id="35" name="Rectangle: Rounded Corners 34">
            <a:extLst>
              <a:ext uri="{FF2B5EF4-FFF2-40B4-BE49-F238E27FC236}">
                <a16:creationId xmlns:a16="http://schemas.microsoft.com/office/drawing/2014/main" id="{A3B30024-1ACA-DDB1-9F20-984EEC6F10AC}"/>
              </a:ext>
            </a:extLst>
          </p:cNvPr>
          <p:cNvSpPr/>
          <p:nvPr/>
        </p:nvSpPr>
        <p:spPr>
          <a:xfrm>
            <a:off x="7192352" y="3650665"/>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Controller</a:t>
            </a:r>
          </a:p>
        </p:txBody>
      </p:sp>
      <p:sp>
        <p:nvSpPr>
          <p:cNvPr id="39" name="Rectangle: Rounded Corners 38">
            <a:extLst>
              <a:ext uri="{FF2B5EF4-FFF2-40B4-BE49-F238E27FC236}">
                <a16:creationId xmlns:a16="http://schemas.microsoft.com/office/drawing/2014/main" id="{DD70D8D5-D29F-9AC3-0C7E-E92840FC9E3F}"/>
              </a:ext>
            </a:extLst>
          </p:cNvPr>
          <p:cNvSpPr/>
          <p:nvPr/>
        </p:nvSpPr>
        <p:spPr>
          <a:xfrm>
            <a:off x="9182322" y="3467447"/>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Flash memory</a:t>
            </a:r>
          </a:p>
        </p:txBody>
      </p:sp>
      <p:cxnSp>
        <p:nvCxnSpPr>
          <p:cNvPr id="17" name="Connector: Elbow 16">
            <a:extLst>
              <a:ext uri="{FF2B5EF4-FFF2-40B4-BE49-F238E27FC236}">
                <a16:creationId xmlns:a16="http://schemas.microsoft.com/office/drawing/2014/main" id="{D6933E8D-8068-B07A-0F39-4591DDF387C8}"/>
              </a:ext>
            </a:extLst>
          </p:cNvPr>
          <p:cNvCxnSpPr>
            <a:cxnSpLocks/>
          </p:cNvCxnSpPr>
          <p:nvPr/>
        </p:nvCxnSpPr>
        <p:spPr>
          <a:xfrm rot="10800000" flipV="1">
            <a:off x="5319377" y="2000821"/>
            <a:ext cx="2874656" cy="1812336"/>
          </a:xfrm>
          <a:prstGeom prst="bentConnector3">
            <a:avLst>
              <a:gd name="adj1" fmla="val 67083"/>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DB341CA-EFF0-E56D-9DCE-988BFF38E101}"/>
              </a:ext>
            </a:extLst>
          </p:cNvPr>
          <p:cNvSpPr txBox="1"/>
          <p:nvPr/>
        </p:nvSpPr>
        <p:spPr>
          <a:xfrm rot="10800000" flipV="1">
            <a:off x="1372815" y="1670227"/>
            <a:ext cx="1237533" cy="369332"/>
          </a:xfrm>
          <a:prstGeom prst="rect">
            <a:avLst/>
          </a:prstGeom>
          <a:noFill/>
        </p:spPr>
        <p:txBody>
          <a:bodyPr wrap="square" rtlCol="0">
            <a:spAutoFit/>
          </a:bodyPr>
          <a:lstStyle/>
          <a:p>
            <a:pPr algn="ctr"/>
            <a:r>
              <a:rPr lang="en-US" b="1" dirty="0"/>
              <a:t>Server</a:t>
            </a:r>
          </a:p>
        </p:txBody>
      </p:sp>
      <p:sp>
        <p:nvSpPr>
          <p:cNvPr id="9" name="Rectangle: Rounded Corners 8">
            <a:extLst>
              <a:ext uri="{FF2B5EF4-FFF2-40B4-BE49-F238E27FC236}">
                <a16:creationId xmlns:a16="http://schemas.microsoft.com/office/drawing/2014/main" id="{DCE6223A-471B-8B32-706B-CC24B8D1882F}"/>
              </a:ext>
            </a:extLst>
          </p:cNvPr>
          <p:cNvSpPr/>
          <p:nvPr/>
        </p:nvSpPr>
        <p:spPr>
          <a:xfrm>
            <a:off x="3982338" y="2287305"/>
            <a:ext cx="1753981" cy="944469"/>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Virtual Cable server</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42" name="Rectangle: Rounded Corners 41">
            <a:extLst>
              <a:ext uri="{FF2B5EF4-FFF2-40B4-BE49-F238E27FC236}">
                <a16:creationId xmlns:a16="http://schemas.microsoft.com/office/drawing/2014/main" id="{97060B90-5487-133A-15F4-DFD8A16A11A7}"/>
              </a:ext>
            </a:extLst>
          </p:cNvPr>
          <p:cNvSpPr/>
          <p:nvPr/>
        </p:nvSpPr>
        <p:spPr>
          <a:xfrm>
            <a:off x="7192352" y="4952411"/>
            <a:ext cx="1402474"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FIFO</a:t>
            </a:r>
            <a:br>
              <a:rPr lang="en-US" sz="1400" dirty="0">
                <a:solidFill>
                  <a:schemeClr val="tx1"/>
                </a:solidFill>
              </a:rPr>
            </a:br>
            <a:r>
              <a:rPr lang="en-US" sz="1400" dirty="0">
                <a:solidFill>
                  <a:schemeClr val="tx1"/>
                </a:solidFill>
              </a:rPr>
              <a:t>IPbus DAQ slave</a:t>
            </a:r>
          </a:p>
        </p:txBody>
      </p:sp>
      <p:sp>
        <p:nvSpPr>
          <p:cNvPr id="52" name="Title 1">
            <a:extLst>
              <a:ext uri="{FF2B5EF4-FFF2-40B4-BE49-F238E27FC236}">
                <a16:creationId xmlns:a16="http://schemas.microsoft.com/office/drawing/2014/main" id="{CF95291F-1DE9-EB57-3B8D-A7B38B797B40}"/>
              </a:ext>
            </a:extLst>
          </p:cNvPr>
          <p:cNvSpPr txBox="1">
            <a:spLocks/>
          </p:cNvSpPr>
          <p:nvPr/>
        </p:nvSpPr>
        <p:spPr>
          <a:xfrm>
            <a:off x="838200" y="0"/>
            <a:ext cx="8350624"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IPbus implementation</a:t>
            </a:r>
            <a:endParaRPr lang="en-US" dirty="0"/>
          </a:p>
        </p:txBody>
      </p:sp>
      <p:cxnSp>
        <p:nvCxnSpPr>
          <p:cNvPr id="53" name="Connector: Elbow 52">
            <a:extLst>
              <a:ext uri="{FF2B5EF4-FFF2-40B4-BE49-F238E27FC236}">
                <a16:creationId xmlns:a16="http://schemas.microsoft.com/office/drawing/2014/main" id="{450C6A30-9CDD-FD65-B7DB-66265A864436}"/>
              </a:ext>
            </a:extLst>
          </p:cNvPr>
          <p:cNvCxnSpPr>
            <a:cxnSpLocks/>
            <a:endCxn id="5" idx="3"/>
          </p:cNvCxnSpPr>
          <p:nvPr/>
        </p:nvCxnSpPr>
        <p:spPr>
          <a:xfrm rot="10800000" flipV="1">
            <a:off x="5707922" y="2333541"/>
            <a:ext cx="1985675" cy="1803427"/>
          </a:xfrm>
          <a:prstGeom prst="bentConnector3">
            <a:avLst>
              <a:gd name="adj1" fmla="val 59932"/>
            </a:avLst>
          </a:prstGeom>
          <a:ln w="38100"/>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46813E6D-2704-340F-9EE4-BDDBB66EFB8B}"/>
              </a:ext>
            </a:extLst>
          </p:cNvPr>
          <p:cNvSpPr/>
          <p:nvPr/>
        </p:nvSpPr>
        <p:spPr>
          <a:xfrm>
            <a:off x="9182321" y="4952411"/>
            <a:ext cx="950110"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L1 cache </a:t>
            </a:r>
          </a:p>
        </p:txBody>
      </p:sp>
      <p:cxnSp>
        <p:nvCxnSpPr>
          <p:cNvPr id="62" name="Straight Connector 61">
            <a:extLst>
              <a:ext uri="{FF2B5EF4-FFF2-40B4-BE49-F238E27FC236}">
                <a16:creationId xmlns:a16="http://schemas.microsoft.com/office/drawing/2014/main" id="{A2AFD275-B3D2-E047-2725-3D3AFF72112B}"/>
              </a:ext>
            </a:extLst>
          </p:cNvPr>
          <p:cNvCxnSpPr>
            <a:cxnSpLocks/>
            <a:stCxn id="42" idx="3"/>
            <a:endCxn id="60" idx="1"/>
          </p:cNvCxnSpPr>
          <p:nvPr/>
        </p:nvCxnSpPr>
        <p:spPr>
          <a:xfrm>
            <a:off x="8594826" y="5458274"/>
            <a:ext cx="58749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D08AEA4A-F33C-1578-ADCC-5464D0752AD7}"/>
              </a:ext>
            </a:extLst>
          </p:cNvPr>
          <p:cNvSpPr/>
          <p:nvPr/>
        </p:nvSpPr>
        <p:spPr>
          <a:xfrm>
            <a:off x="9109812" y="2408313"/>
            <a:ext cx="1055630" cy="388837"/>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slave</a:t>
            </a:r>
          </a:p>
        </p:txBody>
      </p:sp>
      <p:cxnSp>
        <p:nvCxnSpPr>
          <p:cNvPr id="83" name="Connector: Elbow 82">
            <a:extLst>
              <a:ext uri="{FF2B5EF4-FFF2-40B4-BE49-F238E27FC236}">
                <a16:creationId xmlns:a16="http://schemas.microsoft.com/office/drawing/2014/main" id="{E0C8AD63-3FEE-6E4C-E797-23D74228609C}"/>
              </a:ext>
            </a:extLst>
          </p:cNvPr>
          <p:cNvCxnSpPr>
            <a:cxnSpLocks/>
          </p:cNvCxnSpPr>
          <p:nvPr/>
        </p:nvCxnSpPr>
        <p:spPr>
          <a:xfrm rot="16200000" flipH="1">
            <a:off x="6821707" y="3042743"/>
            <a:ext cx="1020232" cy="206225"/>
          </a:xfrm>
          <a:prstGeom prst="bentConnector3">
            <a:avLst>
              <a:gd name="adj1" fmla="val 1867"/>
            </a:avLst>
          </a:prstGeom>
          <a:ln w="38100"/>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AC929315-0876-3D2D-DF38-DADFC1AEED36}"/>
              </a:ext>
            </a:extLst>
          </p:cNvPr>
          <p:cNvPicPr>
            <a:picLocks noChangeAspect="1"/>
          </p:cNvPicPr>
          <p:nvPr/>
        </p:nvPicPr>
        <p:blipFill>
          <a:blip r:embed="rId2"/>
          <a:stretch>
            <a:fillRect/>
          </a:stretch>
        </p:blipFill>
        <p:spPr>
          <a:xfrm>
            <a:off x="10882382" y="4273907"/>
            <a:ext cx="1081206" cy="1076082"/>
          </a:xfrm>
          <a:prstGeom prst="rect">
            <a:avLst/>
          </a:prstGeom>
        </p:spPr>
      </p:pic>
      <p:cxnSp>
        <p:nvCxnSpPr>
          <p:cNvPr id="95" name="Straight Connector 94">
            <a:extLst>
              <a:ext uri="{FF2B5EF4-FFF2-40B4-BE49-F238E27FC236}">
                <a16:creationId xmlns:a16="http://schemas.microsoft.com/office/drawing/2014/main" id="{265949DA-E798-44D5-137B-DBBA2BB57F6D}"/>
              </a:ext>
            </a:extLst>
          </p:cNvPr>
          <p:cNvCxnSpPr>
            <a:cxnSpLocks/>
          </p:cNvCxnSpPr>
          <p:nvPr/>
        </p:nvCxnSpPr>
        <p:spPr>
          <a:xfrm>
            <a:off x="7455740" y="4662391"/>
            <a:ext cx="0" cy="2900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9BB3D193-5148-B512-EA33-A97E1F7F16C9}"/>
              </a:ext>
            </a:extLst>
          </p:cNvPr>
          <p:cNvCxnSpPr>
            <a:cxnSpLocks/>
            <a:endCxn id="35" idx="0"/>
          </p:cNvCxnSpPr>
          <p:nvPr/>
        </p:nvCxnSpPr>
        <p:spPr>
          <a:xfrm rot="16200000" flipH="1">
            <a:off x="6762872" y="2746130"/>
            <a:ext cx="1304566" cy="504504"/>
          </a:xfrm>
          <a:prstGeom prst="bentConnector3">
            <a:avLst>
              <a:gd name="adj1" fmla="val -622"/>
            </a:avLst>
          </a:prstGeom>
          <a:ln w="38100"/>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FEB10921-DF30-64DE-63EF-7F1A38FF02FD}"/>
              </a:ext>
            </a:extLst>
          </p:cNvPr>
          <p:cNvCxnSpPr>
            <a:cxnSpLocks/>
            <a:stCxn id="71" idx="0"/>
          </p:cNvCxnSpPr>
          <p:nvPr/>
        </p:nvCxnSpPr>
        <p:spPr>
          <a:xfrm rot="16200000" flipV="1">
            <a:off x="8727043" y="1497729"/>
            <a:ext cx="401967" cy="1419202"/>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9D7EDD4F-D831-CDC1-D5B2-6869E33E9B43}"/>
              </a:ext>
            </a:extLst>
          </p:cNvPr>
          <p:cNvCxnSpPr>
            <a:cxnSpLocks/>
            <a:stCxn id="91" idx="1"/>
            <a:endCxn id="60" idx="3"/>
          </p:cNvCxnSpPr>
          <p:nvPr/>
        </p:nvCxnSpPr>
        <p:spPr>
          <a:xfrm rot="10800000" flipV="1">
            <a:off x="10132432" y="4811948"/>
            <a:ext cx="749951" cy="646326"/>
          </a:xfrm>
          <a:prstGeom prst="bentConnector3">
            <a:avLst>
              <a:gd name="adj1"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A6B9D75D-3A4A-7AE0-3533-9E6A539F664D}"/>
              </a:ext>
            </a:extLst>
          </p:cNvPr>
          <p:cNvCxnSpPr>
            <a:cxnSpLocks/>
          </p:cNvCxnSpPr>
          <p:nvPr/>
        </p:nvCxnSpPr>
        <p:spPr>
          <a:xfrm flipV="1">
            <a:off x="3178999" y="4446849"/>
            <a:ext cx="2159918" cy="990225"/>
          </a:xfrm>
          <a:prstGeom prst="bentConnector3">
            <a:avLst>
              <a:gd name="adj1" fmla="val 78776"/>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1FB880BA-F300-5AF9-B9C1-C7C7DAEB9844}"/>
              </a:ext>
            </a:extLst>
          </p:cNvPr>
          <p:cNvCxnSpPr>
            <a:cxnSpLocks/>
          </p:cNvCxnSpPr>
          <p:nvPr/>
        </p:nvCxnSpPr>
        <p:spPr>
          <a:xfrm rot="10800000" flipV="1">
            <a:off x="5294984" y="2653262"/>
            <a:ext cx="2559494" cy="1790869"/>
          </a:xfrm>
          <a:prstGeom prst="bentConnector3">
            <a:avLst>
              <a:gd name="adj1" fmla="val 4305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D121AC70-58FF-0ABC-BA8D-A26925E4CEE9}"/>
              </a:ext>
            </a:extLst>
          </p:cNvPr>
          <p:cNvCxnSpPr>
            <a:cxnSpLocks/>
          </p:cNvCxnSpPr>
          <p:nvPr/>
        </p:nvCxnSpPr>
        <p:spPr>
          <a:xfrm rot="16200000" flipH="1">
            <a:off x="6821708" y="3042744"/>
            <a:ext cx="1020232" cy="206225"/>
          </a:xfrm>
          <a:prstGeom prst="bentConnector3">
            <a:avLst>
              <a:gd name="adj1" fmla="val 1867"/>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17ECCFBA-991D-B57C-2AD4-F09E966D57EF}"/>
              </a:ext>
            </a:extLst>
          </p:cNvPr>
          <p:cNvSpPr/>
          <p:nvPr/>
        </p:nvSpPr>
        <p:spPr>
          <a:xfrm>
            <a:off x="7182684" y="1854893"/>
            <a:ext cx="1055630" cy="944469"/>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Ethernet</a:t>
            </a:r>
          </a:p>
          <a:p>
            <a:pPr algn="ctr"/>
            <a:r>
              <a:rPr lang="en-US" sz="1400" dirty="0">
                <a:solidFill>
                  <a:schemeClr val="tx1"/>
                </a:solidFill>
              </a:rPr>
              <a:t>interface</a:t>
            </a:r>
          </a:p>
        </p:txBody>
      </p:sp>
      <p:sp>
        <p:nvSpPr>
          <p:cNvPr id="5" name="Rectangle: Rounded Corners 4">
            <a:extLst>
              <a:ext uri="{FF2B5EF4-FFF2-40B4-BE49-F238E27FC236}">
                <a16:creationId xmlns:a16="http://schemas.microsoft.com/office/drawing/2014/main" id="{319B55D3-7FAF-4727-6929-BCFB75FF3CE8}"/>
              </a:ext>
            </a:extLst>
          </p:cNvPr>
          <p:cNvSpPr/>
          <p:nvPr/>
        </p:nvSpPr>
        <p:spPr>
          <a:xfrm>
            <a:off x="3982338" y="3586080"/>
            <a:ext cx="1725583" cy="1101778"/>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ControlHub</a:t>
            </a:r>
          </a:p>
        </p:txBody>
      </p:sp>
      <p:sp>
        <p:nvSpPr>
          <p:cNvPr id="55" name="TextBox 54">
            <a:extLst>
              <a:ext uri="{FF2B5EF4-FFF2-40B4-BE49-F238E27FC236}">
                <a16:creationId xmlns:a16="http://schemas.microsoft.com/office/drawing/2014/main" id="{1783868F-3FCC-5E55-8CF2-BC56EF22D6AC}"/>
              </a:ext>
            </a:extLst>
          </p:cNvPr>
          <p:cNvSpPr txBox="1"/>
          <p:nvPr/>
        </p:nvSpPr>
        <p:spPr>
          <a:xfrm rot="10800000" flipV="1">
            <a:off x="3178995" y="2427566"/>
            <a:ext cx="803341" cy="307777"/>
          </a:xfrm>
          <a:prstGeom prst="rect">
            <a:avLst/>
          </a:prstGeom>
          <a:noFill/>
        </p:spPr>
        <p:txBody>
          <a:bodyPr wrap="square" rtlCol="0">
            <a:spAutoFit/>
          </a:bodyPr>
          <a:lstStyle/>
          <a:p>
            <a:pPr algn="ctr"/>
            <a:r>
              <a:rPr lang="en-US" sz="1400" dirty="0"/>
              <a:t>XVC</a:t>
            </a:r>
          </a:p>
        </p:txBody>
      </p:sp>
      <p:sp>
        <p:nvSpPr>
          <p:cNvPr id="56" name="TextBox 55">
            <a:extLst>
              <a:ext uri="{FF2B5EF4-FFF2-40B4-BE49-F238E27FC236}">
                <a16:creationId xmlns:a16="http://schemas.microsoft.com/office/drawing/2014/main" id="{965C0B88-EF0B-6472-2DD9-1D7207C0E6EC}"/>
              </a:ext>
            </a:extLst>
          </p:cNvPr>
          <p:cNvSpPr txBox="1"/>
          <p:nvPr/>
        </p:nvSpPr>
        <p:spPr>
          <a:xfrm rot="10800000" flipV="1">
            <a:off x="3170486" y="3807256"/>
            <a:ext cx="803341" cy="307777"/>
          </a:xfrm>
          <a:prstGeom prst="rect">
            <a:avLst/>
          </a:prstGeom>
          <a:noFill/>
        </p:spPr>
        <p:txBody>
          <a:bodyPr wrap="square" rtlCol="0">
            <a:spAutoFit/>
          </a:bodyPr>
          <a:lstStyle/>
          <a:p>
            <a:pPr algn="ctr"/>
            <a:r>
              <a:rPr lang="en-US" sz="1400" dirty="0"/>
              <a:t>TCP/IP</a:t>
            </a:r>
          </a:p>
        </p:txBody>
      </p:sp>
      <p:sp>
        <p:nvSpPr>
          <p:cNvPr id="57" name="TextBox 56">
            <a:extLst>
              <a:ext uri="{FF2B5EF4-FFF2-40B4-BE49-F238E27FC236}">
                <a16:creationId xmlns:a16="http://schemas.microsoft.com/office/drawing/2014/main" id="{5982207F-339B-20FD-6C9A-756EA6D3EBF5}"/>
              </a:ext>
            </a:extLst>
          </p:cNvPr>
          <p:cNvSpPr txBox="1"/>
          <p:nvPr/>
        </p:nvSpPr>
        <p:spPr>
          <a:xfrm rot="10800000" flipV="1">
            <a:off x="3607713" y="5121744"/>
            <a:ext cx="803341" cy="307777"/>
          </a:xfrm>
          <a:prstGeom prst="rect">
            <a:avLst/>
          </a:prstGeom>
          <a:noFill/>
        </p:spPr>
        <p:txBody>
          <a:bodyPr wrap="square" rtlCol="0">
            <a:spAutoFit/>
          </a:bodyPr>
          <a:lstStyle/>
          <a:p>
            <a:pPr algn="ctr"/>
            <a:r>
              <a:rPr lang="en-US" sz="1400" dirty="0"/>
              <a:t>TCP/IP</a:t>
            </a:r>
          </a:p>
        </p:txBody>
      </p:sp>
      <p:sp>
        <p:nvSpPr>
          <p:cNvPr id="58" name="TextBox 57">
            <a:extLst>
              <a:ext uri="{FF2B5EF4-FFF2-40B4-BE49-F238E27FC236}">
                <a16:creationId xmlns:a16="http://schemas.microsoft.com/office/drawing/2014/main" id="{CF4384A0-C593-2F1D-F70A-47C37383C3F9}"/>
              </a:ext>
            </a:extLst>
          </p:cNvPr>
          <p:cNvSpPr txBox="1"/>
          <p:nvPr/>
        </p:nvSpPr>
        <p:spPr>
          <a:xfrm rot="10800000" flipV="1">
            <a:off x="5918919" y="4466611"/>
            <a:ext cx="803341" cy="307777"/>
          </a:xfrm>
          <a:prstGeom prst="rect">
            <a:avLst/>
          </a:prstGeom>
          <a:noFill/>
        </p:spPr>
        <p:txBody>
          <a:bodyPr wrap="square" rtlCol="0">
            <a:spAutoFit/>
          </a:bodyPr>
          <a:lstStyle/>
          <a:p>
            <a:pPr algn="ctr"/>
            <a:r>
              <a:rPr lang="en-US" sz="1400" dirty="0"/>
              <a:t>UDP/IP</a:t>
            </a:r>
          </a:p>
        </p:txBody>
      </p:sp>
      <p:cxnSp>
        <p:nvCxnSpPr>
          <p:cNvPr id="37" name="Straight Connector 36">
            <a:extLst>
              <a:ext uri="{FF2B5EF4-FFF2-40B4-BE49-F238E27FC236}">
                <a16:creationId xmlns:a16="http://schemas.microsoft.com/office/drawing/2014/main" id="{C5D039F9-FCBA-22C4-12E1-6A54A2BFC8FC}"/>
              </a:ext>
            </a:extLst>
          </p:cNvPr>
          <p:cNvCxnSpPr>
            <a:stCxn id="71" idx="2"/>
            <a:endCxn id="31" idx="0"/>
          </p:cNvCxnSpPr>
          <p:nvPr/>
        </p:nvCxnSpPr>
        <p:spPr>
          <a:xfrm>
            <a:off x="9637627" y="2797150"/>
            <a:ext cx="0" cy="66956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112805E-C2EA-EF2D-34CE-E2B7A3B8BD71}"/>
              </a:ext>
            </a:extLst>
          </p:cNvPr>
          <p:cNvSpPr/>
          <p:nvPr/>
        </p:nvSpPr>
        <p:spPr>
          <a:xfrm>
            <a:off x="0" y="992592"/>
            <a:ext cx="12192000" cy="59012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C78009-97C1-370A-628C-0EECBDB7864F}"/>
              </a:ext>
            </a:extLst>
          </p:cNvPr>
          <p:cNvSpPr txBox="1"/>
          <p:nvPr/>
        </p:nvSpPr>
        <p:spPr>
          <a:xfrm rot="10800000" flipV="1">
            <a:off x="95160" y="5127333"/>
            <a:ext cx="1237533" cy="646331"/>
          </a:xfrm>
          <a:prstGeom prst="rect">
            <a:avLst/>
          </a:prstGeom>
          <a:noFill/>
        </p:spPr>
        <p:txBody>
          <a:bodyPr wrap="square" rtlCol="0">
            <a:spAutoFit/>
          </a:bodyPr>
          <a:lstStyle/>
          <a:p>
            <a:pPr algn="ctr"/>
            <a:r>
              <a:rPr lang="en-US" b="1" dirty="0"/>
              <a:t>Data</a:t>
            </a:r>
            <a:br>
              <a:rPr lang="en-US" b="1" dirty="0"/>
            </a:br>
            <a:r>
              <a:rPr lang="en-US" b="1" dirty="0"/>
              <a:t>acquisition</a:t>
            </a:r>
          </a:p>
        </p:txBody>
      </p:sp>
      <p:sp>
        <p:nvSpPr>
          <p:cNvPr id="3" name="TextBox 2">
            <a:extLst>
              <a:ext uri="{FF2B5EF4-FFF2-40B4-BE49-F238E27FC236}">
                <a16:creationId xmlns:a16="http://schemas.microsoft.com/office/drawing/2014/main" id="{12D2BFAE-5CC0-B599-6A08-89837494251D}"/>
              </a:ext>
            </a:extLst>
          </p:cNvPr>
          <p:cNvSpPr txBox="1"/>
          <p:nvPr/>
        </p:nvSpPr>
        <p:spPr>
          <a:xfrm rot="10800000" flipV="1">
            <a:off x="240036" y="3837869"/>
            <a:ext cx="886408" cy="646331"/>
          </a:xfrm>
          <a:prstGeom prst="rect">
            <a:avLst/>
          </a:prstGeom>
          <a:noFill/>
        </p:spPr>
        <p:txBody>
          <a:bodyPr wrap="square" rtlCol="0">
            <a:spAutoFit/>
          </a:bodyPr>
          <a:lstStyle/>
          <a:p>
            <a:pPr algn="ctr"/>
            <a:r>
              <a:rPr lang="en-US" b="1" dirty="0"/>
              <a:t>Slow </a:t>
            </a:r>
            <a:br>
              <a:rPr lang="en-US" b="1" dirty="0"/>
            </a:br>
            <a:r>
              <a:rPr lang="en-US" b="1" dirty="0"/>
              <a:t>control</a:t>
            </a:r>
          </a:p>
        </p:txBody>
      </p:sp>
      <p:sp>
        <p:nvSpPr>
          <p:cNvPr id="4" name="TextBox 3">
            <a:extLst>
              <a:ext uri="{FF2B5EF4-FFF2-40B4-BE49-F238E27FC236}">
                <a16:creationId xmlns:a16="http://schemas.microsoft.com/office/drawing/2014/main" id="{50F0B3AB-1EAA-7571-7BFE-9629094476F6}"/>
              </a:ext>
            </a:extLst>
          </p:cNvPr>
          <p:cNvSpPr txBox="1"/>
          <p:nvPr/>
        </p:nvSpPr>
        <p:spPr>
          <a:xfrm rot="10800000" flipV="1">
            <a:off x="101619" y="2403848"/>
            <a:ext cx="1237533" cy="646331"/>
          </a:xfrm>
          <a:prstGeom prst="rect">
            <a:avLst/>
          </a:prstGeom>
          <a:noFill/>
        </p:spPr>
        <p:txBody>
          <a:bodyPr wrap="square" rtlCol="0">
            <a:spAutoFit/>
          </a:bodyPr>
          <a:lstStyle/>
          <a:p>
            <a:pPr algn="ctr"/>
            <a:r>
              <a:rPr lang="en-US" b="1" dirty="0"/>
              <a:t>Firmware updates</a:t>
            </a:r>
          </a:p>
        </p:txBody>
      </p:sp>
      <p:grpSp>
        <p:nvGrpSpPr>
          <p:cNvPr id="89" name="Group 88">
            <a:extLst>
              <a:ext uri="{FF2B5EF4-FFF2-40B4-BE49-F238E27FC236}">
                <a16:creationId xmlns:a16="http://schemas.microsoft.com/office/drawing/2014/main" id="{F2DB9A7B-0EDB-148A-1A79-2B131548A5B6}"/>
              </a:ext>
            </a:extLst>
          </p:cNvPr>
          <p:cNvGrpSpPr/>
          <p:nvPr/>
        </p:nvGrpSpPr>
        <p:grpSpPr>
          <a:xfrm>
            <a:off x="101619" y="1248795"/>
            <a:ext cx="11186938" cy="5092728"/>
            <a:chOff x="101619" y="1401194"/>
            <a:chExt cx="11186938" cy="5092728"/>
          </a:xfrm>
        </p:grpSpPr>
        <p:sp>
          <p:nvSpPr>
            <p:cNvPr id="90" name="Rectangle: Rounded Corners 89">
              <a:extLst>
                <a:ext uri="{FF2B5EF4-FFF2-40B4-BE49-F238E27FC236}">
                  <a16:creationId xmlns:a16="http://schemas.microsoft.com/office/drawing/2014/main" id="{A1AF24E6-DDB5-40C2-A6BB-62C6B680DEE4}"/>
                </a:ext>
              </a:extLst>
            </p:cNvPr>
            <p:cNvSpPr/>
            <p:nvPr/>
          </p:nvSpPr>
          <p:spPr>
            <a:xfrm>
              <a:off x="101619" y="3891995"/>
              <a:ext cx="1249846" cy="91818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09D3036D-2368-5F21-BEA7-4B6300E87BA2}"/>
                </a:ext>
              </a:extLst>
            </p:cNvPr>
            <p:cNvSpPr/>
            <p:nvPr/>
          </p:nvSpPr>
          <p:spPr>
            <a:xfrm>
              <a:off x="2724279" y="1401194"/>
              <a:ext cx="8564278" cy="509272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74244AF-316A-E461-9F34-8D1F14DA3103}"/>
                </a:ext>
              </a:extLst>
            </p:cNvPr>
            <p:cNvCxnSpPr>
              <a:cxnSpLocks/>
            </p:cNvCxnSpPr>
            <p:nvPr/>
          </p:nvCxnSpPr>
          <p:spPr>
            <a:xfrm flipV="1">
              <a:off x="1292636" y="1401194"/>
              <a:ext cx="1431643" cy="25085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2DB7EB1-0831-AC1F-8010-EDE265C2932C}"/>
                </a:ext>
              </a:extLst>
            </p:cNvPr>
            <p:cNvCxnSpPr>
              <a:cxnSpLocks/>
            </p:cNvCxnSpPr>
            <p:nvPr/>
          </p:nvCxnSpPr>
          <p:spPr>
            <a:xfrm>
              <a:off x="1305322" y="4810181"/>
              <a:ext cx="1424725" cy="168374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B51597B-25F9-BA4D-77B6-7F35D23930AB}"/>
                </a:ext>
              </a:extLst>
            </p:cNvPr>
            <p:cNvSpPr txBox="1"/>
            <p:nvPr/>
          </p:nvSpPr>
          <p:spPr>
            <a:xfrm>
              <a:off x="3073479" y="1564362"/>
              <a:ext cx="8051721" cy="461665"/>
            </a:xfrm>
            <a:prstGeom prst="rect">
              <a:avLst/>
            </a:prstGeom>
            <a:noFill/>
          </p:spPr>
          <p:txBody>
            <a:bodyPr wrap="square" rtlCol="0">
              <a:spAutoFit/>
            </a:bodyPr>
            <a:lstStyle/>
            <a:p>
              <a:r>
                <a:rPr lang="en-US" sz="2400" dirty="0"/>
                <a:t>Beatrice’s talk at Jan 2022 Collaboration Meeting (</a:t>
              </a:r>
              <a:r>
                <a:rPr lang="en-US" sz="2400" dirty="0">
                  <a:hlinkClick r:id="rId3"/>
                </a:rPr>
                <a:t>DocDB 7829</a:t>
              </a:r>
              <a:r>
                <a:rPr lang="en-US" sz="2400" dirty="0"/>
                <a:t>)</a:t>
              </a:r>
            </a:p>
          </p:txBody>
        </p:sp>
        <p:pic>
          <p:nvPicPr>
            <p:cNvPr id="97" name="Graphic 100">
              <a:extLst>
                <a:ext uri="{FF2B5EF4-FFF2-40B4-BE49-F238E27FC236}">
                  <a16:creationId xmlns:a16="http://schemas.microsoft.com/office/drawing/2014/main" id="{0641EEBA-8680-5B66-0ACB-6B790EA423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06917" y="2298975"/>
              <a:ext cx="3364089" cy="1872217"/>
            </a:xfrm>
            <a:prstGeom prst="rect">
              <a:avLst/>
            </a:prstGeom>
            <a:effectLst>
              <a:outerShdw blurRad="63500" sx="102000" sy="102000" algn="ctr" rotWithShape="0">
                <a:prstClr val="black">
                  <a:alpha val="40000"/>
                </a:prstClr>
              </a:outerShdw>
            </a:effectLst>
          </p:spPr>
        </p:pic>
        <p:pic>
          <p:nvPicPr>
            <p:cNvPr id="99" name="Graphic 101">
              <a:extLst>
                <a:ext uri="{FF2B5EF4-FFF2-40B4-BE49-F238E27FC236}">
                  <a16:creationId xmlns:a16="http://schemas.microsoft.com/office/drawing/2014/main" id="{0E500EDD-379F-1F49-A892-ACE9FA8A486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90785" y="2292283"/>
              <a:ext cx="3354979" cy="1892300"/>
            </a:xfrm>
            <a:prstGeom prst="rect">
              <a:avLst/>
            </a:prstGeom>
            <a:effectLst>
              <a:outerShdw blurRad="63500" sx="102000" sy="102000" algn="ctr" rotWithShape="0">
                <a:prstClr val="black">
                  <a:alpha val="40000"/>
                </a:prstClr>
              </a:outerShdw>
            </a:effectLst>
          </p:spPr>
        </p:pic>
        <p:pic>
          <p:nvPicPr>
            <p:cNvPr id="100" name="Graphic 78">
              <a:extLst>
                <a:ext uri="{FF2B5EF4-FFF2-40B4-BE49-F238E27FC236}">
                  <a16:creationId xmlns:a16="http://schemas.microsoft.com/office/drawing/2014/main" id="{B48E1D81-D377-1898-1BB4-4D66034C0C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11714" y="4380075"/>
              <a:ext cx="3364089" cy="1885332"/>
            </a:xfrm>
            <a:prstGeom prst="rect">
              <a:avLst/>
            </a:prstGeom>
            <a:effectLst>
              <a:outerShdw blurRad="63500" sx="102000" sy="102000" algn="ctr" rotWithShape="0">
                <a:prstClr val="black">
                  <a:alpha val="40000"/>
                </a:prstClr>
              </a:outerShdw>
            </a:effectLst>
          </p:spPr>
        </p:pic>
        <p:pic>
          <p:nvPicPr>
            <p:cNvPr id="101" name="Graphic 80">
              <a:extLst>
                <a:ext uri="{FF2B5EF4-FFF2-40B4-BE49-F238E27FC236}">
                  <a16:creationId xmlns:a16="http://schemas.microsoft.com/office/drawing/2014/main" id="{2DD25D2D-4235-BA01-DD34-B06DA77267C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290785" y="4365231"/>
              <a:ext cx="3364089" cy="1887809"/>
            </a:xfrm>
            <a:prstGeom prst="rect">
              <a:avLst/>
            </a:prstGeom>
            <a:effectLst>
              <a:outerShdw blurRad="63500" sx="102000" sy="102000" algn="ctr" rotWithShape="0">
                <a:prstClr val="black">
                  <a:alpha val="40000"/>
                </a:prstClr>
              </a:outerShdw>
            </a:effectLst>
          </p:spPr>
        </p:pic>
      </p:grpSp>
      <p:sp>
        <p:nvSpPr>
          <p:cNvPr id="102" name="Slide Number Placeholder 1">
            <a:extLst>
              <a:ext uri="{FF2B5EF4-FFF2-40B4-BE49-F238E27FC236}">
                <a16:creationId xmlns:a16="http://schemas.microsoft.com/office/drawing/2014/main" id="{0B3DA7C2-30D8-D16A-D399-CEF5F04A6228}"/>
              </a:ext>
            </a:extLst>
          </p:cNvPr>
          <p:cNvSpPr>
            <a:spLocks noGrp="1"/>
          </p:cNvSpPr>
          <p:nvPr>
            <p:ph type="sldNum" sz="quarter" idx="12"/>
          </p:nvPr>
        </p:nvSpPr>
        <p:spPr>
          <a:xfrm>
            <a:off x="9448800" y="6510805"/>
            <a:ext cx="2743200" cy="365125"/>
          </a:xfrm>
        </p:spPr>
        <p:txBody>
          <a:bodyPr/>
          <a:lstStyle/>
          <a:p>
            <a:fld id="{B7C39393-7F45-455B-84ED-C57F7966446D}" type="slidenum">
              <a:rPr lang="en-US" smtClean="0"/>
              <a:t>6</a:t>
            </a:fld>
            <a:endParaRPr lang="en-US"/>
          </a:p>
        </p:txBody>
      </p:sp>
    </p:spTree>
    <p:extLst>
      <p:ext uri="{BB962C8B-B14F-4D97-AF65-F5344CB8AC3E}">
        <p14:creationId xmlns:p14="http://schemas.microsoft.com/office/powerpoint/2010/main" val="364886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DBC46262-2729-6CE8-F055-9CC8D4EF1FA0}"/>
              </a:ext>
            </a:extLst>
          </p:cNvPr>
          <p:cNvSpPr/>
          <p:nvPr/>
        </p:nvSpPr>
        <p:spPr>
          <a:xfrm>
            <a:off x="1452674" y="1637427"/>
            <a:ext cx="4491538" cy="4659269"/>
          </a:xfrm>
          <a:prstGeom prst="roundRect">
            <a:avLst>
              <a:gd name="adj" fmla="val 43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A1817B9-8FAC-BCB0-293F-0E5FEBA04455}"/>
              </a:ext>
            </a:extLst>
          </p:cNvPr>
          <p:cNvSpPr/>
          <p:nvPr/>
        </p:nvSpPr>
        <p:spPr>
          <a:xfrm>
            <a:off x="1639447" y="4882846"/>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DAQ script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7" name="Rectangle: Rounded Corners 6">
            <a:extLst>
              <a:ext uri="{FF2B5EF4-FFF2-40B4-BE49-F238E27FC236}">
                <a16:creationId xmlns:a16="http://schemas.microsoft.com/office/drawing/2014/main" id="{ACB5CA51-FA5F-8FE0-1083-B765DA81482B}"/>
              </a:ext>
            </a:extLst>
          </p:cNvPr>
          <p:cNvSpPr/>
          <p:nvPr/>
        </p:nvSpPr>
        <p:spPr>
          <a:xfrm>
            <a:off x="1639447" y="3586863"/>
            <a:ext cx="1539551" cy="1108453"/>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Slow control scripts </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8" name="Rectangle: Rounded Corners 7">
            <a:extLst>
              <a:ext uri="{FF2B5EF4-FFF2-40B4-BE49-F238E27FC236}">
                <a16:creationId xmlns:a16="http://schemas.microsoft.com/office/drawing/2014/main" id="{C4A3F482-38C7-5C3F-A3A1-5EE240797B01}"/>
              </a:ext>
            </a:extLst>
          </p:cNvPr>
          <p:cNvSpPr/>
          <p:nvPr/>
        </p:nvSpPr>
        <p:spPr>
          <a:xfrm>
            <a:off x="1639447" y="2287305"/>
            <a:ext cx="1539551" cy="94446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Vivado Suite</a:t>
            </a:r>
          </a:p>
        </p:txBody>
      </p:sp>
      <p:cxnSp>
        <p:nvCxnSpPr>
          <p:cNvPr id="13" name="Straight Connector 12">
            <a:extLst>
              <a:ext uri="{FF2B5EF4-FFF2-40B4-BE49-F238E27FC236}">
                <a16:creationId xmlns:a16="http://schemas.microsoft.com/office/drawing/2014/main" id="{79CFF864-D2F2-83AD-2CB7-818475ED5434}"/>
              </a:ext>
            </a:extLst>
          </p:cNvPr>
          <p:cNvCxnSpPr>
            <a:cxnSpLocks/>
            <a:stCxn id="7" idx="3"/>
            <a:endCxn id="5" idx="1"/>
          </p:cNvCxnSpPr>
          <p:nvPr/>
        </p:nvCxnSpPr>
        <p:spPr>
          <a:xfrm flipV="1">
            <a:off x="3178998" y="4136969"/>
            <a:ext cx="803340" cy="4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8026101-4175-68A4-749B-08F99459A716}"/>
              </a:ext>
            </a:extLst>
          </p:cNvPr>
          <p:cNvCxnSpPr>
            <a:cxnSpLocks/>
            <a:stCxn id="8" idx="3"/>
          </p:cNvCxnSpPr>
          <p:nvPr/>
        </p:nvCxnSpPr>
        <p:spPr>
          <a:xfrm>
            <a:off x="3178998" y="2759540"/>
            <a:ext cx="2289250" cy="1053617"/>
          </a:xfrm>
          <a:prstGeom prst="bentConnector3">
            <a:avLst>
              <a:gd name="adj1" fmla="val 73039"/>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6DA7BEA-06C6-7A4B-6225-8B714F9088F5}"/>
              </a:ext>
            </a:extLst>
          </p:cNvPr>
          <p:cNvSpPr/>
          <p:nvPr/>
        </p:nvSpPr>
        <p:spPr>
          <a:xfrm>
            <a:off x="6868337" y="1128337"/>
            <a:ext cx="4880936" cy="5168359"/>
          </a:xfrm>
          <a:prstGeom prst="roundRect">
            <a:avLst>
              <a:gd name="adj" fmla="val 43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0387C84-ED4C-53F5-D3B8-E85312635E36}"/>
              </a:ext>
            </a:extLst>
          </p:cNvPr>
          <p:cNvSpPr/>
          <p:nvPr/>
        </p:nvSpPr>
        <p:spPr>
          <a:xfrm>
            <a:off x="7044473" y="1277736"/>
            <a:ext cx="3281453" cy="1631049"/>
          </a:xfrm>
          <a:prstGeom prst="roundRect">
            <a:avLst>
              <a:gd name="adj" fmla="val 435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8FDA71D-395E-5D0A-9D9A-539DE1A1851B}"/>
              </a:ext>
            </a:extLst>
          </p:cNvPr>
          <p:cNvSpPr txBox="1"/>
          <p:nvPr/>
        </p:nvSpPr>
        <p:spPr>
          <a:xfrm>
            <a:off x="8677882" y="1321395"/>
            <a:ext cx="1572864" cy="369332"/>
          </a:xfrm>
          <a:prstGeom prst="rect">
            <a:avLst/>
          </a:prstGeom>
          <a:noFill/>
        </p:spPr>
        <p:txBody>
          <a:bodyPr wrap="square" rtlCol="0">
            <a:spAutoFit/>
          </a:bodyPr>
          <a:lstStyle/>
          <a:p>
            <a:pPr algn="r"/>
            <a:r>
              <a:rPr lang="en-US" b="1" dirty="0"/>
              <a:t>Spartan-6</a:t>
            </a:r>
          </a:p>
        </p:txBody>
      </p:sp>
      <p:sp>
        <p:nvSpPr>
          <p:cNvPr id="23" name="TextBox 22">
            <a:extLst>
              <a:ext uri="{FF2B5EF4-FFF2-40B4-BE49-F238E27FC236}">
                <a16:creationId xmlns:a16="http://schemas.microsoft.com/office/drawing/2014/main" id="{6E388829-F3B7-5C04-4C62-F812ABAA97B7}"/>
              </a:ext>
            </a:extLst>
          </p:cNvPr>
          <p:cNvSpPr txBox="1"/>
          <p:nvPr/>
        </p:nvSpPr>
        <p:spPr>
          <a:xfrm>
            <a:off x="9404275" y="2987938"/>
            <a:ext cx="778447" cy="263361"/>
          </a:xfrm>
          <a:prstGeom prst="rect">
            <a:avLst/>
          </a:prstGeom>
          <a:noFill/>
        </p:spPr>
        <p:txBody>
          <a:bodyPr wrap="square" rtlCol="0">
            <a:spAutoFit/>
          </a:bodyPr>
          <a:lstStyle/>
          <a:p>
            <a:pPr algn="r"/>
            <a:r>
              <a:rPr lang="en-US" sz="1400" dirty="0"/>
              <a:t>JTAG</a:t>
            </a:r>
          </a:p>
        </p:txBody>
      </p:sp>
      <p:sp>
        <p:nvSpPr>
          <p:cNvPr id="24" name="TextBox 23">
            <a:extLst>
              <a:ext uri="{FF2B5EF4-FFF2-40B4-BE49-F238E27FC236}">
                <a16:creationId xmlns:a16="http://schemas.microsoft.com/office/drawing/2014/main" id="{E2F3AEFA-DEE8-D2DF-A65A-8CA622B1648C}"/>
              </a:ext>
            </a:extLst>
          </p:cNvPr>
          <p:cNvSpPr txBox="1"/>
          <p:nvPr/>
        </p:nvSpPr>
        <p:spPr>
          <a:xfrm>
            <a:off x="10686541" y="1203968"/>
            <a:ext cx="964742" cy="369332"/>
          </a:xfrm>
          <a:prstGeom prst="rect">
            <a:avLst/>
          </a:prstGeom>
          <a:noFill/>
        </p:spPr>
        <p:txBody>
          <a:bodyPr wrap="square" rtlCol="0">
            <a:spAutoFit/>
          </a:bodyPr>
          <a:lstStyle/>
          <a:p>
            <a:pPr algn="r"/>
            <a:r>
              <a:rPr lang="en-US" b="1" dirty="0"/>
              <a:t>GCU</a:t>
            </a:r>
          </a:p>
        </p:txBody>
      </p:sp>
      <p:sp>
        <p:nvSpPr>
          <p:cNvPr id="31" name="Rectangle: Rounded Corners 30">
            <a:extLst>
              <a:ext uri="{FF2B5EF4-FFF2-40B4-BE49-F238E27FC236}">
                <a16:creationId xmlns:a16="http://schemas.microsoft.com/office/drawing/2014/main" id="{4717F69B-91B2-AFF5-8759-4B8EE5E75D4C}"/>
              </a:ext>
            </a:extLst>
          </p:cNvPr>
          <p:cNvSpPr/>
          <p:nvPr/>
        </p:nvSpPr>
        <p:spPr>
          <a:xfrm>
            <a:off x="7044473" y="3398422"/>
            <a:ext cx="4542940" cy="2724293"/>
          </a:xfrm>
          <a:prstGeom prst="roundRect">
            <a:avLst>
              <a:gd name="adj" fmla="val 435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EC5A1EE-7F66-DA95-7CD5-12B0E4E678A6}"/>
              </a:ext>
            </a:extLst>
          </p:cNvPr>
          <p:cNvSpPr txBox="1"/>
          <p:nvPr/>
        </p:nvSpPr>
        <p:spPr>
          <a:xfrm>
            <a:off x="10325927" y="3466710"/>
            <a:ext cx="1173662" cy="369332"/>
          </a:xfrm>
          <a:prstGeom prst="rect">
            <a:avLst/>
          </a:prstGeom>
          <a:noFill/>
        </p:spPr>
        <p:txBody>
          <a:bodyPr wrap="square" rtlCol="0">
            <a:spAutoFit/>
          </a:bodyPr>
          <a:lstStyle/>
          <a:p>
            <a:pPr algn="r"/>
            <a:r>
              <a:rPr lang="en-US" b="1" dirty="0"/>
              <a:t>Kintex-7</a:t>
            </a:r>
          </a:p>
        </p:txBody>
      </p:sp>
      <p:sp>
        <p:nvSpPr>
          <p:cNvPr id="35" name="Rectangle: Rounded Corners 34">
            <a:extLst>
              <a:ext uri="{FF2B5EF4-FFF2-40B4-BE49-F238E27FC236}">
                <a16:creationId xmlns:a16="http://schemas.microsoft.com/office/drawing/2014/main" id="{A3B30024-1ACA-DDB1-9F20-984EEC6F10AC}"/>
              </a:ext>
            </a:extLst>
          </p:cNvPr>
          <p:cNvSpPr/>
          <p:nvPr/>
        </p:nvSpPr>
        <p:spPr>
          <a:xfrm>
            <a:off x="7192352" y="3650665"/>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Controller</a:t>
            </a:r>
          </a:p>
        </p:txBody>
      </p:sp>
      <p:sp>
        <p:nvSpPr>
          <p:cNvPr id="39" name="Rectangle: Rounded Corners 38">
            <a:extLst>
              <a:ext uri="{FF2B5EF4-FFF2-40B4-BE49-F238E27FC236}">
                <a16:creationId xmlns:a16="http://schemas.microsoft.com/office/drawing/2014/main" id="{DD70D8D5-D29F-9AC3-0C7E-E92840FC9E3F}"/>
              </a:ext>
            </a:extLst>
          </p:cNvPr>
          <p:cNvSpPr/>
          <p:nvPr/>
        </p:nvSpPr>
        <p:spPr>
          <a:xfrm>
            <a:off x="9182322" y="3467447"/>
            <a:ext cx="950109"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Flash memory</a:t>
            </a:r>
          </a:p>
        </p:txBody>
      </p:sp>
      <p:cxnSp>
        <p:nvCxnSpPr>
          <p:cNvPr id="17" name="Connector: Elbow 16">
            <a:extLst>
              <a:ext uri="{FF2B5EF4-FFF2-40B4-BE49-F238E27FC236}">
                <a16:creationId xmlns:a16="http://schemas.microsoft.com/office/drawing/2014/main" id="{D6933E8D-8068-B07A-0F39-4591DDF387C8}"/>
              </a:ext>
            </a:extLst>
          </p:cNvPr>
          <p:cNvCxnSpPr>
            <a:cxnSpLocks/>
          </p:cNvCxnSpPr>
          <p:nvPr/>
        </p:nvCxnSpPr>
        <p:spPr>
          <a:xfrm rot="10800000" flipV="1">
            <a:off x="5319377" y="2000821"/>
            <a:ext cx="2874656" cy="1812336"/>
          </a:xfrm>
          <a:prstGeom prst="bentConnector3">
            <a:avLst>
              <a:gd name="adj1" fmla="val 67083"/>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DB341CA-EFF0-E56D-9DCE-988BFF38E101}"/>
              </a:ext>
            </a:extLst>
          </p:cNvPr>
          <p:cNvSpPr txBox="1"/>
          <p:nvPr/>
        </p:nvSpPr>
        <p:spPr>
          <a:xfrm rot="10800000" flipV="1">
            <a:off x="1372815" y="1670227"/>
            <a:ext cx="1237533" cy="369332"/>
          </a:xfrm>
          <a:prstGeom prst="rect">
            <a:avLst/>
          </a:prstGeom>
          <a:noFill/>
        </p:spPr>
        <p:txBody>
          <a:bodyPr wrap="square" rtlCol="0">
            <a:spAutoFit/>
          </a:bodyPr>
          <a:lstStyle/>
          <a:p>
            <a:pPr algn="ctr"/>
            <a:r>
              <a:rPr lang="en-US" b="1" dirty="0"/>
              <a:t>Server</a:t>
            </a:r>
          </a:p>
        </p:txBody>
      </p:sp>
      <p:sp>
        <p:nvSpPr>
          <p:cNvPr id="9" name="Rectangle: Rounded Corners 8">
            <a:extLst>
              <a:ext uri="{FF2B5EF4-FFF2-40B4-BE49-F238E27FC236}">
                <a16:creationId xmlns:a16="http://schemas.microsoft.com/office/drawing/2014/main" id="{DCE6223A-471B-8B32-706B-CC24B8D1882F}"/>
              </a:ext>
            </a:extLst>
          </p:cNvPr>
          <p:cNvSpPr/>
          <p:nvPr/>
        </p:nvSpPr>
        <p:spPr>
          <a:xfrm>
            <a:off x="3982338" y="2287305"/>
            <a:ext cx="1753981" cy="944469"/>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Xilinx Virtual Cable server</a:t>
            </a:r>
            <a:br>
              <a:rPr lang="en-US" sz="1400" dirty="0">
                <a:solidFill>
                  <a:schemeClr val="tx1"/>
                </a:solidFill>
              </a:rPr>
            </a:br>
            <a:r>
              <a:rPr lang="en-US" sz="1400" dirty="0">
                <a:solidFill>
                  <a:schemeClr val="tx1">
                    <a:lumMod val="50000"/>
                    <a:lumOff val="50000"/>
                  </a:schemeClr>
                </a:solidFill>
              </a:rPr>
              <a:t>IPbus </a:t>
            </a:r>
            <a:r>
              <a:rPr lang="en-US" sz="1400" dirty="0" err="1">
                <a:solidFill>
                  <a:schemeClr val="tx1">
                    <a:lumMod val="50000"/>
                    <a:lumOff val="50000"/>
                  </a:schemeClr>
                </a:solidFill>
              </a:rPr>
              <a:t>uHAL</a:t>
            </a:r>
            <a:r>
              <a:rPr lang="en-US" sz="1400" dirty="0">
                <a:solidFill>
                  <a:schemeClr val="tx1">
                    <a:lumMod val="50000"/>
                    <a:lumOff val="50000"/>
                  </a:schemeClr>
                </a:solidFill>
              </a:rPr>
              <a:t> client</a:t>
            </a:r>
          </a:p>
        </p:txBody>
      </p:sp>
      <p:sp>
        <p:nvSpPr>
          <p:cNvPr id="42" name="Rectangle: Rounded Corners 41">
            <a:extLst>
              <a:ext uri="{FF2B5EF4-FFF2-40B4-BE49-F238E27FC236}">
                <a16:creationId xmlns:a16="http://schemas.microsoft.com/office/drawing/2014/main" id="{97060B90-5487-133A-15F4-DFD8A16A11A7}"/>
              </a:ext>
            </a:extLst>
          </p:cNvPr>
          <p:cNvSpPr/>
          <p:nvPr/>
        </p:nvSpPr>
        <p:spPr>
          <a:xfrm>
            <a:off x="7192352" y="4952411"/>
            <a:ext cx="1402474"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FIFO</a:t>
            </a:r>
            <a:br>
              <a:rPr lang="en-US" sz="1400" dirty="0">
                <a:solidFill>
                  <a:schemeClr val="tx1"/>
                </a:solidFill>
              </a:rPr>
            </a:br>
            <a:r>
              <a:rPr lang="en-US" sz="1400" dirty="0">
                <a:solidFill>
                  <a:schemeClr val="tx1"/>
                </a:solidFill>
              </a:rPr>
              <a:t>IPbus DAQ slave</a:t>
            </a:r>
          </a:p>
        </p:txBody>
      </p:sp>
      <p:sp>
        <p:nvSpPr>
          <p:cNvPr id="52" name="Title 1">
            <a:extLst>
              <a:ext uri="{FF2B5EF4-FFF2-40B4-BE49-F238E27FC236}">
                <a16:creationId xmlns:a16="http://schemas.microsoft.com/office/drawing/2014/main" id="{CF95291F-1DE9-EB57-3B8D-A7B38B797B40}"/>
              </a:ext>
            </a:extLst>
          </p:cNvPr>
          <p:cNvSpPr txBox="1">
            <a:spLocks/>
          </p:cNvSpPr>
          <p:nvPr/>
        </p:nvSpPr>
        <p:spPr>
          <a:xfrm>
            <a:off x="838200" y="0"/>
            <a:ext cx="8350624"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IPbus implementation</a:t>
            </a:r>
            <a:endParaRPr lang="en-US" dirty="0"/>
          </a:p>
        </p:txBody>
      </p:sp>
      <p:cxnSp>
        <p:nvCxnSpPr>
          <p:cNvPr id="53" name="Connector: Elbow 52">
            <a:extLst>
              <a:ext uri="{FF2B5EF4-FFF2-40B4-BE49-F238E27FC236}">
                <a16:creationId xmlns:a16="http://schemas.microsoft.com/office/drawing/2014/main" id="{450C6A30-9CDD-FD65-B7DB-66265A864436}"/>
              </a:ext>
            </a:extLst>
          </p:cNvPr>
          <p:cNvCxnSpPr>
            <a:cxnSpLocks/>
            <a:endCxn id="5" idx="3"/>
          </p:cNvCxnSpPr>
          <p:nvPr/>
        </p:nvCxnSpPr>
        <p:spPr>
          <a:xfrm rot="10800000" flipV="1">
            <a:off x="5707922" y="2333541"/>
            <a:ext cx="1985675" cy="1803427"/>
          </a:xfrm>
          <a:prstGeom prst="bentConnector3">
            <a:avLst>
              <a:gd name="adj1" fmla="val 59932"/>
            </a:avLst>
          </a:prstGeom>
          <a:ln w="38100"/>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46813E6D-2704-340F-9EE4-BDDBB66EFB8B}"/>
              </a:ext>
            </a:extLst>
          </p:cNvPr>
          <p:cNvSpPr/>
          <p:nvPr/>
        </p:nvSpPr>
        <p:spPr>
          <a:xfrm>
            <a:off x="9182321" y="4952411"/>
            <a:ext cx="950110" cy="1011726"/>
          </a:xfrm>
          <a:prstGeom prst="roundRect">
            <a:avLst>
              <a:gd name="adj" fmla="val 43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L1 cache </a:t>
            </a:r>
          </a:p>
        </p:txBody>
      </p:sp>
      <p:cxnSp>
        <p:nvCxnSpPr>
          <p:cNvPr id="62" name="Straight Connector 61">
            <a:extLst>
              <a:ext uri="{FF2B5EF4-FFF2-40B4-BE49-F238E27FC236}">
                <a16:creationId xmlns:a16="http://schemas.microsoft.com/office/drawing/2014/main" id="{A2AFD275-B3D2-E047-2725-3D3AFF72112B}"/>
              </a:ext>
            </a:extLst>
          </p:cNvPr>
          <p:cNvCxnSpPr>
            <a:cxnSpLocks/>
            <a:stCxn id="42" idx="3"/>
            <a:endCxn id="60" idx="1"/>
          </p:cNvCxnSpPr>
          <p:nvPr/>
        </p:nvCxnSpPr>
        <p:spPr>
          <a:xfrm>
            <a:off x="8594826" y="5458274"/>
            <a:ext cx="58749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D08AEA4A-F33C-1578-ADCC-5464D0752AD7}"/>
              </a:ext>
            </a:extLst>
          </p:cNvPr>
          <p:cNvSpPr/>
          <p:nvPr/>
        </p:nvSpPr>
        <p:spPr>
          <a:xfrm>
            <a:off x="9109812" y="2408313"/>
            <a:ext cx="1055630" cy="388837"/>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slave</a:t>
            </a:r>
          </a:p>
        </p:txBody>
      </p:sp>
      <p:cxnSp>
        <p:nvCxnSpPr>
          <p:cNvPr id="83" name="Connector: Elbow 82">
            <a:extLst>
              <a:ext uri="{FF2B5EF4-FFF2-40B4-BE49-F238E27FC236}">
                <a16:creationId xmlns:a16="http://schemas.microsoft.com/office/drawing/2014/main" id="{E0C8AD63-3FEE-6E4C-E797-23D74228609C}"/>
              </a:ext>
            </a:extLst>
          </p:cNvPr>
          <p:cNvCxnSpPr>
            <a:cxnSpLocks/>
          </p:cNvCxnSpPr>
          <p:nvPr/>
        </p:nvCxnSpPr>
        <p:spPr>
          <a:xfrm rot="16200000" flipH="1">
            <a:off x="6821707" y="3042743"/>
            <a:ext cx="1020232" cy="206225"/>
          </a:xfrm>
          <a:prstGeom prst="bentConnector3">
            <a:avLst>
              <a:gd name="adj1" fmla="val 1867"/>
            </a:avLst>
          </a:prstGeom>
          <a:ln w="38100"/>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AC929315-0876-3D2D-DF38-DADFC1AEED36}"/>
              </a:ext>
            </a:extLst>
          </p:cNvPr>
          <p:cNvPicPr>
            <a:picLocks noChangeAspect="1"/>
          </p:cNvPicPr>
          <p:nvPr/>
        </p:nvPicPr>
        <p:blipFill>
          <a:blip r:embed="rId2"/>
          <a:stretch>
            <a:fillRect/>
          </a:stretch>
        </p:blipFill>
        <p:spPr>
          <a:xfrm>
            <a:off x="10882382" y="4273907"/>
            <a:ext cx="1081206" cy="1076082"/>
          </a:xfrm>
          <a:prstGeom prst="rect">
            <a:avLst/>
          </a:prstGeom>
        </p:spPr>
      </p:pic>
      <p:cxnSp>
        <p:nvCxnSpPr>
          <p:cNvPr id="95" name="Straight Connector 94">
            <a:extLst>
              <a:ext uri="{FF2B5EF4-FFF2-40B4-BE49-F238E27FC236}">
                <a16:creationId xmlns:a16="http://schemas.microsoft.com/office/drawing/2014/main" id="{265949DA-E798-44D5-137B-DBBA2BB57F6D}"/>
              </a:ext>
            </a:extLst>
          </p:cNvPr>
          <p:cNvCxnSpPr>
            <a:cxnSpLocks/>
          </p:cNvCxnSpPr>
          <p:nvPr/>
        </p:nvCxnSpPr>
        <p:spPr>
          <a:xfrm>
            <a:off x="7455740" y="4662391"/>
            <a:ext cx="0" cy="2900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9BB3D193-5148-B512-EA33-A97E1F7F16C9}"/>
              </a:ext>
            </a:extLst>
          </p:cNvPr>
          <p:cNvCxnSpPr>
            <a:cxnSpLocks/>
            <a:endCxn id="35" idx="0"/>
          </p:cNvCxnSpPr>
          <p:nvPr/>
        </p:nvCxnSpPr>
        <p:spPr>
          <a:xfrm rot="16200000" flipH="1">
            <a:off x="6762872" y="2746130"/>
            <a:ext cx="1304566" cy="504504"/>
          </a:xfrm>
          <a:prstGeom prst="bentConnector3">
            <a:avLst>
              <a:gd name="adj1" fmla="val -622"/>
            </a:avLst>
          </a:prstGeom>
          <a:ln w="38100"/>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FEB10921-DF30-64DE-63EF-7F1A38FF02FD}"/>
              </a:ext>
            </a:extLst>
          </p:cNvPr>
          <p:cNvCxnSpPr>
            <a:cxnSpLocks/>
            <a:stCxn id="71" idx="0"/>
          </p:cNvCxnSpPr>
          <p:nvPr/>
        </p:nvCxnSpPr>
        <p:spPr>
          <a:xfrm rot="16200000" flipV="1">
            <a:off x="8727043" y="1497729"/>
            <a:ext cx="401967" cy="1419202"/>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9D7EDD4F-D831-CDC1-D5B2-6869E33E9B43}"/>
              </a:ext>
            </a:extLst>
          </p:cNvPr>
          <p:cNvCxnSpPr>
            <a:cxnSpLocks/>
            <a:stCxn id="91" idx="1"/>
            <a:endCxn id="60" idx="3"/>
          </p:cNvCxnSpPr>
          <p:nvPr/>
        </p:nvCxnSpPr>
        <p:spPr>
          <a:xfrm rot="10800000" flipV="1">
            <a:off x="10132432" y="4811948"/>
            <a:ext cx="749951" cy="646326"/>
          </a:xfrm>
          <a:prstGeom prst="bentConnector3">
            <a:avLst>
              <a:gd name="adj1"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A6B9D75D-3A4A-7AE0-3533-9E6A539F664D}"/>
              </a:ext>
            </a:extLst>
          </p:cNvPr>
          <p:cNvCxnSpPr>
            <a:cxnSpLocks/>
          </p:cNvCxnSpPr>
          <p:nvPr/>
        </p:nvCxnSpPr>
        <p:spPr>
          <a:xfrm flipV="1">
            <a:off x="3178999" y="4446849"/>
            <a:ext cx="2159918" cy="990225"/>
          </a:xfrm>
          <a:prstGeom prst="bentConnector3">
            <a:avLst>
              <a:gd name="adj1" fmla="val 78776"/>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1FB880BA-F300-5AF9-B9C1-C7C7DAEB9844}"/>
              </a:ext>
            </a:extLst>
          </p:cNvPr>
          <p:cNvCxnSpPr>
            <a:cxnSpLocks/>
          </p:cNvCxnSpPr>
          <p:nvPr/>
        </p:nvCxnSpPr>
        <p:spPr>
          <a:xfrm rot="10800000" flipV="1">
            <a:off x="5294984" y="2653262"/>
            <a:ext cx="2559494" cy="1790869"/>
          </a:xfrm>
          <a:prstGeom prst="bentConnector3">
            <a:avLst>
              <a:gd name="adj1" fmla="val 4305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D121AC70-58FF-0ABC-BA8D-A26925E4CEE9}"/>
              </a:ext>
            </a:extLst>
          </p:cNvPr>
          <p:cNvCxnSpPr>
            <a:cxnSpLocks/>
          </p:cNvCxnSpPr>
          <p:nvPr/>
        </p:nvCxnSpPr>
        <p:spPr>
          <a:xfrm rot="16200000" flipH="1">
            <a:off x="6821708" y="3042744"/>
            <a:ext cx="1020232" cy="206225"/>
          </a:xfrm>
          <a:prstGeom prst="bentConnector3">
            <a:avLst>
              <a:gd name="adj1" fmla="val 1867"/>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17ECCFBA-991D-B57C-2AD4-F09E966D57EF}"/>
              </a:ext>
            </a:extLst>
          </p:cNvPr>
          <p:cNvSpPr/>
          <p:nvPr/>
        </p:nvSpPr>
        <p:spPr>
          <a:xfrm>
            <a:off x="7182684" y="1854893"/>
            <a:ext cx="1055630" cy="944469"/>
          </a:xfrm>
          <a:prstGeom prst="roundRect">
            <a:avLst>
              <a:gd name="adj" fmla="val 435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Ethernet</a:t>
            </a:r>
          </a:p>
          <a:p>
            <a:pPr algn="ctr"/>
            <a:r>
              <a:rPr lang="en-US" sz="1400" dirty="0">
                <a:solidFill>
                  <a:schemeClr val="tx1"/>
                </a:solidFill>
              </a:rPr>
              <a:t>interface</a:t>
            </a:r>
          </a:p>
        </p:txBody>
      </p:sp>
      <p:sp>
        <p:nvSpPr>
          <p:cNvPr id="5" name="Rectangle: Rounded Corners 4">
            <a:extLst>
              <a:ext uri="{FF2B5EF4-FFF2-40B4-BE49-F238E27FC236}">
                <a16:creationId xmlns:a16="http://schemas.microsoft.com/office/drawing/2014/main" id="{319B55D3-7FAF-4727-6929-BCFB75FF3CE8}"/>
              </a:ext>
            </a:extLst>
          </p:cNvPr>
          <p:cNvSpPr/>
          <p:nvPr/>
        </p:nvSpPr>
        <p:spPr>
          <a:xfrm>
            <a:off x="3982338" y="3586080"/>
            <a:ext cx="1725583" cy="1101778"/>
          </a:xfrm>
          <a:prstGeom prst="roundRect">
            <a:avLst>
              <a:gd name="adj" fmla="val 435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IPbus ControlHub</a:t>
            </a:r>
          </a:p>
        </p:txBody>
      </p:sp>
      <p:sp>
        <p:nvSpPr>
          <p:cNvPr id="55" name="TextBox 54">
            <a:extLst>
              <a:ext uri="{FF2B5EF4-FFF2-40B4-BE49-F238E27FC236}">
                <a16:creationId xmlns:a16="http://schemas.microsoft.com/office/drawing/2014/main" id="{1783868F-3FCC-5E55-8CF2-BC56EF22D6AC}"/>
              </a:ext>
            </a:extLst>
          </p:cNvPr>
          <p:cNvSpPr txBox="1"/>
          <p:nvPr/>
        </p:nvSpPr>
        <p:spPr>
          <a:xfrm rot="10800000" flipV="1">
            <a:off x="3178995" y="2427566"/>
            <a:ext cx="803341" cy="307777"/>
          </a:xfrm>
          <a:prstGeom prst="rect">
            <a:avLst/>
          </a:prstGeom>
          <a:noFill/>
        </p:spPr>
        <p:txBody>
          <a:bodyPr wrap="square" rtlCol="0">
            <a:spAutoFit/>
          </a:bodyPr>
          <a:lstStyle/>
          <a:p>
            <a:pPr algn="ctr"/>
            <a:r>
              <a:rPr lang="en-US" sz="1400" dirty="0"/>
              <a:t>XVC</a:t>
            </a:r>
          </a:p>
        </p:txBody>
      </p:sp>
      <p:sp>
        <p:nvSpPr>
          <p:cNvPr id="56" name="TextBox 55">
            <a:extLst>
              <a:ext uri="{FF2B5EF4-FFF2-40B4-BE49-F238E27FC236}">
                <a16:creationId xmlns:a16="http://schemas.microsoft.com/office/drawing/2014/main" id="{965C0B88-EF0B-6472-2DD9-1D7207C0E6EC}"/>
              </a:ext>
            </a:extLst>
          </p:cNvPr>
          <p:cNvSpPr txBox="1"/>
          <p:nvPr/>
        </p:nvSpPr>
        <p:spPr>
          <a:xfrm rot="10800000" flipV="1">
            <a:off x="3170486" y="3807256"/>
            <a:ext cx="803341" cy="307777"/>
          </a:xfrm>
          <a:prstGeom prst="rect">
            <a:avLst/>
          </a:prstGeom>
          <a:noFill/>
        </p:spPr>
        <p:txBody>
          <a:bodyPr wrap="square" rtlCol="0">
            <a:spAutoFit/>
          </a:bodyPr>
          <a:lstStyle/>
          <a:p>
            <a:pPr algn="ctr"/>
            <a:r>
              <a:rPr lang="en-US" sz="1400" dirty="0"/>
              <a:t>TCP/IP</a:t>
            </a:r>
          </a:p>
        </p:txBody>
      </p:sp>
      <p:sp>
        <p:nvSpPr>
          <p:cNvPr id="57" name="TextBox 56">
            <a:extLst>
              <a:ext uri="{FF2B5EF4-FFF2-40B4-BE49-F238E27FC236}">
                <a16:creationId xmlns:a16="http://schemas.microsoft.com/office/drawing/2014/main" id="{5982207F-339B-20FD-6C9A-756EA6D3EBF5}"/>
              </a:ext>
            </a:extLst>
          </p:cNvPr>
          <p:cNvSpPr txBox="1"/>
          <p:nvPr/>
        </p:nvSpPr>
        <p:spPr>
          <a:xfrm rot="10800000" flipV="1">
            <a:off x="3607713" y="5121744"/>
            <a:ext cx="803341" cy="307777"/>
          </a:xfrm>
          <a:prstGeom prst="rect">
            <a:avLst/>
          </a:prstGeom>
          <a:noFill/>
        </p:spPr>
        <p:txBody>
          <a:bodyPr wrap="square" rtlCol="0">
            <a:spAutoFit/>
          </a:bodyPr>
          <a:lstStyle/>
          <a:p>
            <a:pPr algn="ctr"/>
            <a:r>
              <a:rPr lang="en-US" sz="1400" dirty="0"/>
              <a:t>TCP/IP</a:t>
            </a:r>
          </a:p>
        </p:txBody>
      </p:sp>
      <p:sp>
        <p:nvSpPr>
          <p:cNvPr id="58" name="TextBox 57">
            <a:extLst>
              <a:ext uri="{FF2B5EF4-FFF2-40B4-BE49-F238E27FC236}">
                <a16:creationId xmlns:a16="http://schemas.microsoft.com/office/drawing/2014/main" id="{CF4384A0-C593-2F1D-F70A-47C37383C3F9}"/>
              </a:ext>
            </a:extLst>
          </p:cNvPr>
          <p:cNvSpPr txBox="1"/>
          <p:nvPr/>
        </p:nvSpPr>
        <p:spPr>
          <a:xfrm rot="10800000" flipV="1">
            <a:off x="5918919" y="4466611"/>
            <a:ext cx="803341" cy="307777"/>
          </a:xfrm>
          <a:prstGeom prst="rect">
            <a:avLst/>
          </a:prstGeom>
          <a:noFill/>
        </p:spPr>
        <p:txBody>
          <a:bodyPr wrap="square" rtlCol="0">
            <a:spAutoFit/>
          </a:bodyPr>
          <a:lstStyle/>
          <a:p>
            <a:pPr algn="ctr"/>
            <a:r>
              <a:rPr lang="en-US" sz="1400" dirty="0"/>
              <a:t>UDP/IP</a:t>
            </a:r>
          </a:p>
        </p:txBody>
      </p:sp>
      <p:cxnSp>
        <p:nvCxnSpPr>
          <p:cNvPr id="37" name="Straight Connector 36">
            <a:extLst>
              <a:ext uri="{FF2B5EF4-FFF2-40B4-BE49-F238E27FC236}">
                <a16:creationId xmlns:a16="http://schemas.microsoft.com/office/drawing/2014/main" id="{C5D039F9-FCBA-22C4-12E1-6A54A2BFC8FC}"/>
              </a:ext>
            </a:extLst>
          </p:cNvPr>
          <p:cNvCxnSpPr>
            <a:stCxn id="71" idx="2"/>
            <a:endCxn id="31" idx="0"/>
          </p:cNvCxnSpPr>
          <p:nvPr/>
        </p:nvCxnSpPr>
        <p:spPr>
          <a:xfrm>
            <a:off x="9637627" y="2797150"/>
            <a:ext cx="0" cy="66956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112805E-C2EA-EF2D-34CE-E2B7A3B8BD71}"/>
              </a:ext>
            </a:extLst>
          </p:cNvPr>
          <p:cNvSpPr/>
          <p:nvPr/>
        </p:nvSpPr>
        <p:spPr>
          <a:xfrm>
            <a:off x="0" y="992592"/>
            <a:ext cx="12192000" cy="59012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C78009-97C1-370A-628C-0EECBDB7864F}"/>
              </a:ext>
            </a:extLst>
          </p:cNvPr>
          <p:cNvSpPr txBox="1"/>
          <p:nvPr/>
        </p:nvSpPr>
        <p:spPr>
          <a:xfrm rot="10800000" flipV="1">
            <a:off x="95160" y="5127333"/>
            <a:ext cx="1237533" cy="646331"/>
          </a:xfrm>
          <a:prstGeom prst="rect">
            <a:avLst/>
          </a:prstGeom>
          <a:noFill/>
        </p:spPr>
        <p:txBody>
          <a:bodyPr wrap="square" rtlCol="0">
            <a:spAutoFit/>
          </a:bodyPr>
          <a:lstStyle/>
          <a:p>
            <a:pPr algn="ctr"/>
            <a:r>
              <a:rPr lang="en-US" b="1" dirty="0"/>
              <a:t>Data</a:t>
            </a:r>
            <a:br>
              <a:rPr lang="en-US" b="1" dirty="0"/>
            </a:br>
            <a:r>
              <a:rPr lang="en-US" b="1" dirty="0"/>
              <a:t>acquisition</a:t>
            </a:r>
          </a:p>
        </p:txBody>
      </p:sp>
      <p:sp>
        <p:nvSpPr>
          <p:cNvPr id="3" name="TextBox 2">
            <a:extLst>
              <a:ext uri="{FF2B5EF4-FFF2-40B4-BE49-F238E27FC236}">
                <a16:creationId xmlns:a16="http://schemas.microsoft.com/office/drawing/2014/main" id="{12D2BFAE-5CC0-B599-6A08-89837494251D}"/>
              </a:ext>
            </a:extLst>
          </p:cNvPr>
          <p:cNvSpPr txBox="1"/>
          <p:nvPr/>
        </p:nvSpPr>
        <p:spPr>
          <a:xfrm rot="10800000" flipV="1">
            <a:off x="240036" y="3837869"/>
            <a:ext cx="886408" cy="646331"/>
          </a:xfrm>
          <a:prstGeom prst="rect">
            <a:avLst/>
          </a:prstGeom>
          <a:noFill/>
        </p:spPr>
        <p:txBody>
          <a:bodyPr wrap="square" rtlCol="0">
            <a:spAutoFit/>
          </a:bodyPr>
          <a:lstStyle/>
          <a:p>
            <a:pPr algn="ctr"/>
            <a:r>
              <a:rPr lang="en-US" b="1" dirty="0"/>
              <a:t>Slow </a:t>
            </a:r>
            <a:br>
              <a:rPr lang="en-US" b="1" dirty="0"/>
            </a:br>
            <a:r>
              <a:rPr lang="en-US" b="1" dirty="0"/>
              <a:t>control</a:t>
            </a:r>
          </a:p>
        </p:txBody>
      </p:sp>
      <p:sp>
        <p:nvSpPr>
          <p:cNvPr id="4" name="TextBox 3">
            <a:extLst>
              <a:ext uri="{FF2B5EF4-FFF2-40B4-BE49-F238E27FC236}">
                <a16:creationId xmlns:a16="http://schemas.microsoft.com/office/drawing/2014/main" id="{50F0B3AB-1EAA-7571-7BFE-9629094476F6}"/>
              </a:ext>
            </a:extLst>
          </p:cNvPr>
          <p:cNvSpPr txBox="1"/>
          <p:nvPr/>
        </p:nvSpPr>
        <p:spPr>
          <a:xfrm rot="10800000" flipV="1">
            <a:off x="101619" y="2403848"/>
            <a:ext cx="1237533" cy="646331"/>
          </a:xfrm>
          <a:prstGeom prst="rect">
            <a:avLst/>
          </a:prstGeom>
          <a:noFill/>
        </p:spPr>
        <p:txBody>
          <a:bodyPr wrap="square" rtlCol="0">
            <a:spAutoFit/>
          </a:bodyPr>
          <a:lstStyle/>
          <a:p>
            <a:pPr algn="ctr"/>
            <a:r>
              <a:rPr lang="en-US" b="1" dirty="0"/>
              <a:t>Firmware updates</a:t>
            </a:r>
          </a:p>
        </p:txBody>
      </p:sp>
      <p:sp>
        <p:nvSpPr>
          <p:cNvPr id="59" name="Rectangle: Rounded Corners 58">
            <a:extLst>
              <a:ext uri="{FF2B5EF4-FFF2-40B4-BE49-F238E27FC236}">
                <a16:creationId xmlns:a16="http://schemas.microsoft.com/office/drawing/2014/main" id="{5C496BC3-C388-46DD-A850-C15249CB0AD1}"/>
              </a:ext>
            </a:extLst>
          </p:cNvPr>
          <p:cNvSpPr/>
          <p:nvPr/>
        </p:nvSpPr>
        <p:spPr>
          <a:xfrm>
            <a:off x="101619" y="5021546"/>
            <a:ext cx="1249846" cy="91818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D221583-E946-D93F-92A8-A0A61970E4F8}"/>
              </a:ext>
            </a:extLst>
          </p:cNvPr>
          <p:cNvSpPr/>
          <p:nvPr/>
        </p:nvSpPr>
        <p:spPr>
          <a:xfrm>
            <a:off x="2724279" y="4736947"/>
            <a:ext cx="3299793" cy="1347979"/>
          </a:xfrm>
          <a:prstGeom prst="rect">
            <a:avLst/>
          </a:prstGeom>
          <a:solidFill>
            <a:srgbClr val="FFFFFF"/>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DF570B80-BDC1-BF89-7F64-7E77CBF5324F}"/>
              </a:ext>
            </a:extLst>
          </p:cNvPr>
          <p:cNvCxnSpPr>
            <a:cxnSpLocks/>
          </p:cNvCxnSpPr>
          <p:nvPr/>
        </p:nvCxnSpPr>
        <p:spPr>
          <a:xfrm flipV="1">
            <a:off x="1290814" y="4733675"/>
            <a:ext cx="1433465" cy="28787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D320CE-5159-DB44-A789-32EBC2C1756A}"/>
              </a:ext>
            </a:extLst>
          </p:cNvPr>
          <p:cNvCxnSpPr>
            <a:cxnSpLocks/>
          </p:cNvCxnSpPr>
          <p:nvPr/>
        </p:nvCxnSpPr>
        <p:spPr>
          <a:xfrm>
            <a:off x="1332693" y="5919333"/>
            <a:ext cx="1368992" cy="16407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0DECAA6-54AE-1211-6C0D-C715EB47537A}"/>
              </a:ext>
            </a:extLst>
          </p:cNvPr>
          <p:cNvSpPr txBox="1"/>
          <p:nvPr/>
        </p:nvSpPr>
        <p:spPr>
          <a:xfrm>
            <a:off x="3098927" y="5094384"/>
            <a:ext cx="2703352" cy="584775"/>
          </a:xfrm>
          <a:prstGeom prst="rect">
            <a:avLst/>
          </a:prstGeom>
          <a:noFill/>
        </p:spPr>
        <p:txBody>
          <a:bodyPr wrap="square" rtlCol="0">
            <a:spAutoFit/>
          </a:bodyPr>
          <a:lstStyle/>
          <a:p>
            <a:r>
              <a:rPr lang="en-US" sz="3200" dirty="0"/>
              <a:t>Today’s talk!!!!</a:t>
            </a:r>
          </a:p>
        </p:txBody>
      </p:sp>
      <p:sp>
        <p:nvSpPr>
          <p:cNvPr id="66" name="Slide Number Placeholder 1">
            <a:extLst>
              <a:ext uri="{FF2B5EF4-FFF2-40B4-BE49-F238E27FC236}">
                <a16:creationId xmlns:a16="http://schemas.microsoft.com/office/drawing/2014/main" id="{B62D2E4F-A93C-3072-8064-527C04F12008}"/>
              </a:ext>
            </a:extLst>
          </p:cNvPr>
          <p:cNvSpPr>
            <a:spLocks noGrp="1"/>
          </p:cNvSpPr>
          <p:nvPr>
            <p:ph type="sldNum" sz="quarter" idx="12"/>
          </p:nvPr>
        </p:nvSpPr>
        <p:spPr>
          <a:xfrm>
            <a:off x="9448800" y="6510805"/>
            <a:ext cx="2743200" cy="365125"/>
          </a:xfrm>
        </p:spPr>
        <p:txBody>
          <a:bodyPr/>
          <a:lstStyle/>
          <a:p>
            <a:fld id="{B7C39393-7F45-455B-84ED-C57F7966446D}" type="slidenum">
              <a:rPr lang="en-US" smtClean="0"/>
              <a:t>7</a:t>
            </a:fld>
            <a:endParaRPr lang="en-US"/>
          </a:p>
        </p:txBody>
      </p:sp>
    </p:spTree>
    <p:extLst>
      <p:ext uri="{BB962C8B-B14F-4D97-AF65-F5344CB8AC3E}">
        <p14:creationId xmlns:p14="http://schemas.microsoft.com/office/powerpoint/2010/main" val="203257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24391BB-63DE-0215-D4EF-B9281BE0A180}"/>
              </a:ext>
            </a:extLst>
          </p:cNvPr>
          <p:cNvSpPr/>
          <p:nvPr/>
        </p:nvSpPr>
        <p:spPr>
          <a:xfrm>
            <a:off x="995083" y="2303929"/>
            <a:ext cx="9565342" cy="2853369"/>
          </a:xfrm>
          <a:prstGeom prst="roundRect">
            <a:avLst>
              <a:gd name="adj" fmla="val 4565"/>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10789024" cy="1325563"/>
          </a:xfrm>
        </p:spPr>
        <p:txBody>
          <a:bodyPr/>
          <a:lstStyle/>
          <a:p>
            <a:r>
              <a:rPr lang="en-US" dirty="0"/>
              <a:t>The structure of a waveform data packet</a:t>
            </a:r>
          </a:p>
        </p:txBody>
      </p:sp>
      <p:sp>
        <p:nvSpPr>
          <p:cNvPr id="25" name="TextBox 24">
            <a:extLst>
              <a:ext uri="{FF2B5EF4-FFF2-40B4-BE49-F238E27FC236}">
                <a16:creationId xmlns:a16="http://schemas.microsoft.com/office/drawing/2014/main" id="{4509FB2D-C0FB-6AAD-3ADF-9E39EB8FFF80}"/>
              </a:ext>
            </a:extLst>
          </p:cNvPr>
          <p:cNvSpPr txBox="1"/>
          <p:nvPr/>
        </p:nvSpPr>
        <p:spPr>
          <a:xfrm>
            <a:off x="838195" y="1181076"/>
            <a:ext cx="11250303" cy="707886"/>
          </a:xfrm>
          <a:prstGeom prst="rect">
            <a:avLst/>
          </a:prstGeom>
          <a:noFill/>
        </p:spPr>
        <p:txBody>
          <a:bodyPr wrap="square">
            <a:spAutoFit/>
          </a:bodyPr>
          <a:lstStyle/>
          <a:p>
            <a:r>
              <a:rPr lang="en-US" sz="2000" dirty="0"/>
              <a:t>A waveform data packet is composed of a </a:t>
            </a:r>
            <a:r>
              <a:rPr lang="en-US" sz="2000" b="1" dirty="0"/>
              <a:t>header</a:t>
            </a:r>
            <a:r>
              <a:rPr lang="en-US" sz="2000" dirty="0"/>
              <a:t>, a </a:t>
            </a:r>
            <a:r>
              <a:rPr lang="en-US" sz="2000" b="1" dirty="0"/>
              <a:t>trailer</a:t>
            </a:r>
            <a:r>
              <a:rPr lang="en-US" sz="2000" dirty="0"/>
              <a:t> and the actual </a:t>
            </a:r>
            <a:r>
              <a:rPr lang="en-US" sz="2000" b="1" dirty="0"/>
              <a:t>waveform</a:t>
            </a:r>
            <a:r>
              <a:rPr lang="en-US" sz="2000" dirty="0"/>
              <a:t> data.</a:t>
            </a:r>
          </a:p>
          <a:p>
            <a:r>
              <a:rPr lang="en-US" sz="2000" dirty="0"/>
              <a:t>Each waveform contains </a:t>
            </a:r>
            <a:r>
              <a:rPr lang="en-US" sz="2000" b="1" dirty="0"/>
              <a:t>1 μs</a:t>
            </a:r>
            <a:r>
              <a:rPr lang="en-US" sz="2000" dirty="0"/>
              <a:t> of data sampled with </a:t>
            </a:r>
            <a:r>
              <a:rPr lang="en-US" sz="2000" b="1" dirty="0"/>
              <a:t>1GHz frequency</a:t>
            </a:r>
            <a:r>
              <a:rPr lang="en-US" sz="2000" dirty="0"/>
              <a:t>, for a total of </a:t>
            </a:r>
            <a:r>
              <a:rPr lang="en-US" sz="2000" b="1" dirty="0"/>
              <a:t>1000 samples</a:t>
            </a:r>
            <a:r>
              <a:rPr lang="en-US" sz="2000" dirty="0"/>
              <a:t>.</a:t>
            </a:r>
            <a:endParaRPr lang="en-US" sz="1900" dirty="0"/>
          </a:p>
        </p:txBody>
      </p:sp>
      <p:sp>
        <p:nvSpPr>
          <p:cNvPr id="27" name="TextBox 26">
            <a:extLst>
              <a:ext uri="{FF2B5EF4-FFF2-40B4-BE49-F238E27FC236}">
                <a16:creationId xmlns:a16="http://schemas.microsoft.com/office/drawing/2014/main" id="{AA37F393-0A4D-0B43-6854-6C67D6E1659B}"/>
              </a:ext>
            </a:extLst>
          </p:cNvPr>
          <p:cNvSpPr txBox="1"/>
          <p:nvPr/>
        </p:nvSpPr>
        <p:spPr>
          <a:xfrm>
            <a:off x="1317809" y="2865228"/>
            <a:ext cx="2537014" cy="400110"/>
          </a:xfrm>
          <a:prstGeom prst="rect">
            <a:avLst/>
          </a:prstGeom>
          <a:noFill/>
        </p:spPr>
        <p:txBody>
          <a:bodyPr wrap="square">
            <a:spAutoFit/>
          </a:bodyPr>
          <a:lstStyle/>
          <a:p>
            <a:pPr algn="ctr"/>
            <a:r>
              <a:rPr lang="en-US" sz="2000" dirty="0"/>
              <a:t>Header</a:t>
            </a:r>
            <a:endParaRPr lang="en-US" sz="1900" dirty="0"/>
          </a:p>
        </p:txBody>
      </p:sp>
      <p:sp>
        <p:nvSpPr>
          <p:cNvPr id="28" name="TextBox 27">
            <a:extLst>
              <a:ext uri="{FF2B5EF4-FFF2-40B4-BE49-F238E27FC236}">
                <a16:creationId xmlns:a16="http://schemas.microsoft.com/office/drawing/2014/main" id="{4EFCEE2D-C1B9-01C5-75F6-241655B6779C}"/>
              </a:ext>
            </a:extLst>
          </p:cNvPr>
          <p:cNvSpPr txBox="1"/>
          <p:nvPr/>
        </p:nvSpPr>
        <p:spPr>
          <a:xfrm>
            <a:off x="7193966" y="2865227"/>
            <a:ext cx="3074895" cy="400110"/>
          </a:xfrm>
          <a:prstGeom prst="rect">
            <a:avLst/>
          </a:prstGeom>
          <a:noFill/>
        </p:spPr>
        <p:txBody>
          <a:bodyPr wrap="square">
            <a:spAutoFit/>
          </a:bodyPr>
          <a:lstStyle/>
          <a:p>
            <a:pPr algn="ctr"/>
            <a:r>
              <a:rPr lang="en-US" sz="2000" dirty="0"/>
              <a:t>Trailer</a:t>
            </a:r>
            <a:endParaRPr lang="en-US" sz="1900" dirty="0"/>
          </a:p>
        </p:txBody>
      </p:sp>
      <p:sp>
        <p:nvSpPr>
          <p:cNvPr id="29" name="TextBox 28">
            <a:extLst>
              <a:ext uri="{FF2B5EF4-FFF2-40B4-BE49-F238E27FC236}">
                <a16:creationId xmlns:a16="http://schemas.microsoft.com/office/drawing/2014/main" id="{4499874F-9BE9-EC7A-01CE-72C984CD7186}"/>
              </a:ext>
            </a:extLst>
          </p:cNvPr>
          <p:cNvSpPr txBox="1"/>
          <p:nvPr/>
        </p:nvSpPr>
        <p:spPr>
          <a:xfrm>
            <a:off x="4289402" y="2865228"/>
            <a:ext cx="2469986" cy="400110"/>
          </a:xfrm>
          <a:prstGeom prst="rect">
            <a:avLst/>
          </a:prstGeom>
          <a:noFill/>
        </p:spPr>
        <p:txBody>
          <a:bodyPr wrap="square">
            <a:spAutoFit/>
          </a:bodyPr>
          <a:lstStyle/>
          <a:p>
            <a:pPr algn="ctr"/>
            <a:r>
              <a:rPr lang="en-US" sz="2000" dirty="0"/>
              <a:t>Waveform data</a:t>
            </a:r>
            <a:endParaRPr lang="en-US" sz="1900" dirty="0"/>
          </a:p>
        </p:txBody>
      </p:sp>
      <p:sp>
        <p:nvSpPr>
          <p:cNvPr id="4" name="Rectangle 3">
            <a:extLst>
              <a:ext uri="{FF2B5EF4-FFF2-40B4-BE49-F238E27FC236}">
                <a16:creationId xmlns:a16="http://schemas.microsoft.com/office/drawing/2014/main" id="{7790B13C-7EB4-7229-25D0-96EB826C9E41}"/>
              </a:ext>
            </a:extLst>
          </p:cNvPr>
          <p:cNvSpPr/>
          <p:nvPr/>
        </p:nvSpPr>
        <p:spPr>
          <a:xfrm>
            <a:off x="1317810" y="3235371"/>
            <a:ext cx="2537014" cy="159861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Fixed header start</a:t>
            </a:r>
          </a:p>
          <a:p>
            <a:r>
              <a:rPr lang="en-US" dirty="0">
                <a:solidFill>
                  <a:schemeClr val="tx1"/>
                </a:solidFill>
              </a:rPr>
              <a:t>Channel number (0,1,2)</a:t>
            </a:r>
          </a:p>
          <a:p>
            <a:r>
              <a:rPr lang="en-US" dirty="0">
                <a:solidFill>
                  <a:schemeClr val="tx1"/>
                </a:solidFill>
              </a:rPr>
              <a:t>Trigger window</a:t>
            </a:r>
          </a:p>
          <a:p>
            <a:r>
              <a:rPr lang="en-US" dirty="0">
                <a:solidFill>
                  <a:schemeClr val="tx1"/>
                </a:solidFill>
              </a:rPr>
              <a:t>Trigger count</a:t>
            </a:r>
            <a:br>
              <a:rPr lang="en-US" dirty="0">
                <a:solidFill>
                  <a:schemeClr val="tx1"/>
                </a:solidFill>
              </a:rPr>
            </a:br>
            <a:r>
              <a:rPr lang="en-US" dirty="0">
                <a:solidFill>
                  <a:schemeClr val="tx1"/>
                </a:solidFill>
              </a:rPr>
              <a:t>Timestamp</a:t>
            </a:r>
          </a:p>
        </p:txBody>
      </p:sp>
      <p:sp>
        <p:nvSpPr>
          <p:cNvPr id="31" name="Rectangle 30">
            <a:extLst>
              <a:ext uri="{FF2B5EF4-FFF2-40B4-BE49-F238E27FC236}">
                <a16:creationId xmlns:a16="http://schemas.microsoft.com/office/drawing/2014/main" id="{E6080F05-7180-0028-6ECE-2769CD469ECB}"/>
              </a:ext>
            </a:extLst>
          </p:cNvPr>
          <p:cNvSpPr/>
          <p:nvPr/>
        </p:nvSpPr>
        <p:spPr>
          <a:xfrm>
            <a:off x="7193967" y="3235370"/>
            <a:ext cx="3074894" cy="159660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Fixed trailer starting sequence</a:t>
            </a:r>
            <a:br>
              <a:rPr lang="en-US" dirty="0">
                <a:solidFill>
                  <a:schemeClr val="tx1"/>
                </a:solidFill>
              </a:rPr>
            </a:br>
            <a:r>
              <a:rPr lang="en-US" sz="1800" b="0" i="0" u="none" strike="noStrike" baseline="0" dirty="0">
                <a:solidFill>
                  <a:schemeClr val="tx1"/>
                </a:solidFill>
                <a:latin typeface="CMR10"/>
              </a:rPr>
              <a:t>GCU ID</a:t>
            </a:r>
          </a:p>
          <a:p>
            <a:r>
              <a:rPr lang="en-US" dirty="0">
                <a:solidFill>
                  <a:schemeClr val="tx1"/>
                </a:solidFill>
              </a:rPr>
              <a:t>Fixed trailer end</a:t>
            </a:r>
          </a:p>
        </p:txBody>
      </p:sp>
      <p:sp>
        <p:nvSpPr>
          <p:cNvPr id="32" name="Rectangle 31">
            <a:extLst>
              <a:ext uri="{FF2B5EF4-FFF2-40B4-BE49-F238E27FC236}">
                <a16:creationId xmlns:a16="http://schemas.microsoft.com/office/drawing/2014/main" id="{7DE4C1F0-5FE7-D210-54DC-899934CA2094}"/>
              </a:ext>
            </a:extLst>
          </p:cNvPr>
          <p:cNvSpPr/>
          <p:nvPr/>
        </p:nvSpPr>
        <p:spPr>
          <a:xfrm>
            <a:off x="4289402" y="3235370"/>
            <a:ext cx="2469986" cy="159861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US" dirty="0">
                <a:solidFill>
                  <a:schemeClr val="tx1"/>
                </a:solidFill>
              </a:rPr>
            </a:br>
            <a:br>
              <a:rPr lang="en-US" dirty="0">
                <a:solidFill>
                  <a:schemeClr val="tx1"/>
                </a:solidFill>
              </a:rPr>
            </a:br>
            <a:br>
              <a:rPr lang="en-US" dirty="0">
                <a:solidFill>
                  <a:schemeClr val="tx1"/>
                </a:solidFill>
              </a:rPr>
            </a:br>
            <a:endParaRPr lang="en-US" dirty="0">
              <a:solidFill>
                <a:schemeClr val="tx1"/>
              </a:solidFill>
            </a:endParaRPr>
          </a:p>
          <a:p>
            <a:r>
              <a:rPr lang="en-US" dirty="0">
                <a:solidFill>
                  <a:schemeClr val="tx1"/>
                </a:solidFill>
              </a:rPr>
              <a:t>1000 ADC samples</a:t>
            </a:r>
          </a:p>
        </p:txBody>
      </p:sp>
      <p:sp>
        <p:nvSpPr>
          <p:cNvPr id="33" name="TextBox 32">
            <a:extLst>
              <a:ext uri="{FF2B5EF4-FFF2-40B4-BE49-F238E27FC236}">
                <a16:creationId xmlns:a16="http://schemas.microsoft.com/office/drawing/2014/main" id="{B6E7F614-D3D4-AD2A-5144-A26D7951D5F8}"/>
              </a:ext>
            </a:extLst>
          </p:cNvPr>
          <p:cNvSpPr txBox="1"/>
          <p:nvPr/>
        </p:nvSpPr>
        <p:spPr>
          <a:xfrm>
            <a:off x="838194" y="5625450"/>
            <a:ext cx="11250303" cy="707886"/>
          </a:xfrm>
          <a:prstGeom prst="rect">
            <a:avLst/>
          </a:prstGeom>
          <a:noFill/>
        </p:spPr>
        <p:txBody>
          <a:bodyPr wrap="square">
            <a:spAutoFit/>
          </a:bodyPr>
          <a:lstStyle/>
          <a:p>
            <a:r>
              <a:rPr lang="en-US" sz="2000" b="1" dirty="0"/>
              <a:t>1 waveform packet</a:t>
            </a:r>
            <a:r>
              <a:rPr lang="en-US" sz="2000" dirty="0"/>
              <a:t> = 16 header bytes + 16 trailer bytes + 1 </a:t>
            </a:r>
            <a:r>
              <a:rPr lang="el-GR" sz="2000" dirty="0"/>
              <a:t>μ</a:t>
            </a:r>
            <a:r>
              <a:rPr lang="en-US" sz="2000" dirty="0"/>
              <a:t>s x 1000 ADC/</a:t>
            </a:r>
            <a:r>
              <a:rPr lang="el-GR" sz="2000" dirty="0"/>
              <a:t>μ</a:t>
            </a:r>
            <a:r>
              <a:rPr lang="en-US" sz="2000" dirty="0"/>
              <a:t>s x 2 bytes/ADC </a:t>
            </a:r>
            <a:r>
              <a:rPr lang="en-US" sz="2000" b="1" dirty="0"/>
              <a:t>= 2032 bytes</a:t>
            </a:r>
          </a:p>
          <a:p>
            <a:r>
              <a:rPr lang="en-US" sz="2000" dirty="0"/>
              <a:t>The </a:t>
            </a:r>
            <a:r>
              <a:rPr lang="en-US" sz="2000" b="1" dirty="0"/>
              <a:t>FIFO </a:t>
            </a:r>
            <a:r>
              <a:rPr lang="en-US" sz="2000" dirty="0"/>
              <a:t>has a dimension of</a:t>
            </a:r>
            <a:r>
              <a:rPr lang="en-US" sz="2000" b="1" dirty="0"/>
              <a:t> 8192 bytes </a:t>
            </a:r>
            <a:r>
              <a:rPr lang="en-US" sz="2000" dirty="0"/>
              <a:t>and can therefore contain </a:t>
            </a:r>
            <a:r>
              <a:rPr lang="en-US" sz="2000" b="1" dirty="0"/>
              <a:t>∼4 waveforms</a:t>
            </a:r>
            <a:r>
              <a:rPr lang="en-US" sz="2000" dirty="0"/>
              <a:t>.</a:t>
            </a:r>
            <a:endParaRPr lang="en-US" sz="1900" dirty="0"/>
          </a:p>
        </p:txBody>
      </p:sp>
      <p:pic>
        <p:nvPicPr>
          <p:cNvPr id="5" name="Picture 4">
            <a:extLst>
              <a:ext uri="{FF2B5EF4-FFF2-40B4-BE49-F238E27FC236}">
                <a16:creationId xmlns:a16="http://schemas.microsoft.com/office/drawing/2014/main" id="{906A413C-FC9D-8A7F-3E95-946DFAE7211D}"/>
              </a:ext>
            </a:extLst>
          </p:cNvPr>
          <p:cNvPicPr>
            <a:picLocks noChangeAspect="1"/>
          </p:cNvPicPr>
          <p:nvPr/>
        </p:nvPicPr>
        <p:blipFill>
          <a:blip r:embed="rId2"/>
          <a:stretch>
            <a:fillRect/>
          </a:stretch>
        </p:blipFill>
        <p:spPr>
          <a:xfrm>
            <a:off x="4383742" y="3303016"/>
            <a:ext cx="2272764" cy="989977"/>
          </a:xfrm>
          <a:prstGeom prst="rect">
            <a:avLst/>
          </a:prstGeom>
        </p:spPr>
      </p:pic>
      <p:sp>
        <p:nvSpPr>
          <p:cNvPr id="14" name="TextBox 13">
            <a:extLst>
              <a:ext uri="{FF2B5EF4-FFF2-40B4-BE49-F238E27FC236}">
                <a16:creationId xmlns:a16="http://schemas.microsoft.com/office/drawing/2014/main" id="{B96C6D7B-A8A1-3046-F1AE-AEE4AD0E33C2}"/>
              </a:ext>
            </a:extLst>
          </p:cNvPr>
          <p:cNvSpPr txBox="1"/>
          <p:nvPr/>
        </p:nvSpPr>
        <p:spPr>
          <a:xfrm>
            <a:off x="1120588" y="2376554"/>
            <a:ext cx="2608730" cy="400110"/>
          </a:xfrm>
          <a:prstGeom prst="rect">
            <a:avLst/>
          </a:prstGeom>
          <a:noFill/>
        </p:spPr>
        <p:txBody>
          <a:bodyPr wrap="square">
            <a:spAutoFit/>
          </a:bodyPr>
          <a:lstStyle/>
          <a:p>
            <a:r>
              <a:rPr lang="en-US" sz="2000" b="1" dirty="0"/>
              <a:t>Data packet</a:t>
            </a:r>
            <a:endParaRPr lang="en-US" sz="1900" b="1" dirty="0"/>
          </a:p>
        </p:txBody>
      </p:sp>
      <p:sp>
        <p:nvSpPr>
          <p:cNvPr id="3" name="Slide Number Placeholder 2">
            <a:extLst>
              <a:ext uri="{FF2B5EF4-FFF2-40B4-BE49-F238E27FC236}">
                <a16:creationId xmlns:a16="http://schemas.microsoft.com/office/drawing/2014/main" id="{957BD47B-CB41-BA20-D460-8415B06954F1}"/>
              </a:ext>
            </a:extLst>
          </p:cNvPr>
          <p:cNvSpPr>
            <a:spLocks noGrp="1"/>
          </p:cNvSpPr>
          <p:nvPr>
            <p:ph type="sldNum" sz="quarter" idx="12"/>
          </p:nvPr>
        </p:nvSpPr>
        <p:spPr/>
        <p:txBody>
          <a:bodyPr/>
          <a:lstStyle/>
          <a:p>
            <a:fld id="{B7C39393-7F45-455B-84ED-C57F7966446D}" type="slidenum">
              <a:rPr lang="en-US" smtClean="0"/>
              <a:t>8</a:t>
            </a:fld>
            <a:endParaRPr lang="en-US"/>
          </a:p>
        </p:txBody>
      </p:sp>
    </p:spTree>
    <p:extLst>
      <p:ext uri="{BB962C8B-B14F-4D97-AF65-F5344CB8AC3E}">
        <p14:creationId xmlns:p14="http://schemas.microsoft.com/office/powerpoint/2010/main" val="43089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6">
            <a:extLst>
              <a:ext uri="{FF2B5EF4-FFF2-40B4-BE49-F238E27FC236}">
                <a16:creationId xmlns:a16="http://schemas.microsoft.com/office/drawing/2014/main" id="{418247E8-C307-1ECB-70D5-26D893CED45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453"/>
          <a:stretch/>
        </p:blipFill>
        <p:spPr>
          <a:xfrm>
            <a:off x="6874188" y="1703294"/>
            <a:ext cx="5272989" cy="5038166"/>
          </a:xfrm>
          <a:prstGeom prst="rect">
            <a:avLst/>
          </a:prstGeom>
        </p:spPr>
      </p:pic>
      <p:sp>
        <p:nvSpPr>
          <p:cNvPr id="2" name="Title 1">
            <a:extLst>
              <a:ext uri="{FF2B5EF4-FFF2-40B4-BE49-F238E27FC236}">
                <a16:creationId xmlns:a16="http://schemas.microsoft.com/office/drawing/2014/main" id="{8B0A8E4C-1CE5-4D2E-8DAD-D1495DE8BE5C}"/>
              </a:ext>
            </a:extLst>
          </p:cNvPr>
          <p:cNvSpPr>
            <a:spLocks noGrp="1"/>
          </p:cNvSpPr>
          <p:nvPr>
            <p:ph type="title"/>
          </p:nvPr>
        </p:nvSpPr>
        <p:spPr>
          <a:xfrm>
            <a:off x="838200" y="0"/>
            <a:ext cx="11147612" cy="1325563"/>
          </a:xfrm>
        </p:spPr>
        <p:txBody>
          <a:bodyPr/>
          <a:lstStyle/>
          <a:p>
            <a:r>
              <a:rPr lang="en-US" dirty="0"/>
              <a:t>Maximum transferrable bandwidth for 1 GCU</a:t>
            </a:r>
          </a:p>
        </p:txBody>
      </p:sp>
      <p:sp>
        <p:nvSpPr>
          <p:cNvPr id="25" name="TextBox 24">
            <a:extLst>
              <a:ext uri="{FF2B5EF4-FFF2-40B4-BE49-F238E27FC236}">
                <a16:creationId xmlns:a16="http://schemas.microsoft.com/office/drawing/2014/main" id="{4509FB2D-C0FB-6AAD-3ADF-9E39EB8FFF80}"/>
              </a:ext>
            </a:extLst>
          </p:cNvPr>
          <p:cNvSpPr txBox="1"/>
          <p:nvPr/>
        </p:nvSpPr>
        <p:spPr>
          <a:xfrm>
            <a:off x="838195" y="1181076"/>
            <a:ext cx="10726276" cy="4939814"/>
          </a:xfrm>
          <a:prstGeom prst="rect">
            <a:avLst/>
          </a:prstGeom>
          <a:noFill/>
        </p:spPr>
        <p:txBody>
          <a:bodyPr wrap="square">
            <a:spAutoFit/>
          </a:bodyPr>
          <a:lstStyle/>
          <a:p>
            <a:r>
              <a:rPr lang="en-US" sz="2000" dirty="0"/>
              <a:t>Via IPbus it is possible to </a:t>
            </a:r>
            <a:r>
              <a:rPr lang="en-US" sz="2000" b="1" dirty="0"/>
              <a:t>specify</a:t>
            </a:r>
            <a:r>
              <a:rPr lang="en-US" sz="2000" dirty="0"/>
              <a:t> the “</a:t>
            </a:r>
            <a:r>
              <a:rPr lang="en-US" sz="2000" b="1" dirty="0"/>
              <a:t>blocksize</a:t>
            </a:r>
            <a:r>
              <a:rPr lang="en-US" sz="2000" dirty="0"/>
              <a:t>” with which read the waveform data from the GCU.</a:t>
            </a:r>
          </a:p>
          <a:p>
            <a:endParaRPr lang="en-US" sz="2000" dirty="0"/>
          </a:p>
          <a:p>
            <a:r>
              <a:rPr lang="en-US" sz="2000" b="1" dirty="0"/>
              <a:t>Higher blocksize </a:t>
            </a:r>
            <a:r>
              <a:rPr lang="en-US" sz="2000" b="1" dirty="0">
                <a:sym typeface="Wingdings" panose="05000000000000000000" pitchFamily="2" charset="2"/>
              </a:rPr>
              <a:t> less data packets  higher bandwidth</a:t>
            </a:r>
          </a:p>
          <a:p>
            <a:endParaRPr lang="en-US" sz="2000" dirty="0">
              <a:sym typeface="Wingdings" panose="05000000000000000000" pitchFamily="2" charset="2"/>
            </a:endParaRPr>
          </a:p>
          <a:p>
            <a:r>
              <a:rPr lang="en-US" sz="2000" dirty="0">
                <a:sym typeface="Wingdings" panose="05000000000000000000" pitchFamily="2" charset="2"/>
              </a:rPr>
              <a:t>We performed a scan of the transferrable bandwidth</a:t>
            </a:r>
            <a:br>
              <a:rPr lang="en-US" sz="2000" dirty="0">
                <a:sym typeface="Wingdings" panose="05000000000000000000" pitchFamily="2" charset="2"/>
              </a:rPr>
            </a:br>
            <a:r>
              <a:rPr lang="en-US" sz="2000" dirty="0">
                <a:sym typeface="Wingdings" panose="05000000000000000000" pitchFamily="2" charset="2"/>
              </a:rPr>
              <a:t>as a function of the blocksize.</a:t>
            </a:r>
          </a:p>
          <a:p>
            <a:endParaRPr lang="en-US" sz="2000" dirty="0">
              <a:sym typeface="Wingdings" panose="05000000000000000000" pitchFamily="2" charset="2"/>
            </a:endParaRPr>
          </a:p>
          <a:p>
            <a:r>
              <a:rPr lang="en-US" sz="2000" dirty="0">
                <a:sym typeface="Wingdings" panose="05000000000000000000" pitchFamily="2" charset="2"/>
              </a:rPr>
              <a:t>We logged both the network bandwidth (single) and the</a:t>
            </a:r>
            <a:br>
              <a:rPr lang="en-US" sz="2000" dirty="0">
                <a:sym typeface="Wingdings" panose="05000000000000000000" pitchFamily="2" charset="2"/>
              </a:rPr>
            </a:br>
            <a:r>
              <a:rPr lang="en-US" sz="2000" dirty="0">
                <a:sym typeface="Wingdings" panose="05000000000000000000" pitchFamily="2" charset="2"/>
              </a:rPr>
              <a:t>bandwidth used by valid waveform data (data).</a:t>
            </a:r>
          </a:p>
          <a:p>
            <a:br>
              <a:rPr lang="en-US" sz="2000" dirty="0">
                <a:sym typeface="Wingdings" panose="05000000000000000000" pitchFamily="2" charset="2"/>
              </a:rPr>
            </a:br>
            <a:endParaRPr lang="en-US" sz="2000" dirty="0">
              <a:sym typeface="Wingdings" panose="05000000000000000000" pitchFamily="2" charset="2"/>
            </a:endParaRPr>
          </a:p>
          <a:p>
            <a:pPr marL="342900" indent="-342900">
              <a:spcAft>
                <a:spcPts val="1800"/>
              </a:spcAft>
              <a:buFont typeface="Arial" panose="020B0604020202020204" pitchFamily="34" charset="0"/>
              <a:buChar char="•"/>
            </a:pPr>
            <a:r>
              <a:rPr lang="en-US" sz="2000" dirty="0">
                <a:sym typeface="Wingdings" panose="05000000000000000000" pitchFamily="2" charset="2"/>
              </a:rPr>
              <a:t>For large payloads it is possible to reach </a:t>
            </a:r>
            <a:r>
              <a:rPr lang="en-US" sz="2000" b="1" dirty="0">
                <a:sym typeface="Wingdings" panose="05000000000000000000" pitchFamily="2" charset="2"/>
              </a:rPr>
              <a:t>∼0.5 Gbit/s </a:t>
            </a:r>
            <a:br>
              <a:rPr lang="en-US" sz="2000" b="1" dirty="0">
                <a:sym typeface="Wingdings" panose="05000000000000000000" pitchFamily="2" charset="2"/>
              </a:rPr>
            </a:br>
            <a:r>
              <a:rPr lang="en-US" sz="2000" dirty="0">
                <a:sym typeface="Wingdings" panose="05000000000000000000" pitchFamily="2" charset="2"/>
              </a:rPr>
              <a:t> maximum permitted by IPbus protocol</a:t>
            </a:r>
          </a:p>
          <a:p>
            <a:pPr marL="342900" indent="-342900">
              <a:spcAft>
                <a:spcPts val="1800"/>
              </a:spcAft>
              <a:buFont typeface="Arial" panose="020B0604020202020204" pitchFamily="34" charset="0"/>
              <a:buChar char="•"/>
            </a:pPr>
            <a:r>
              <a:rPr lang="en-US" sz="2000" dirty="0">
                <a:sym typeface="Wingdings" panose="05000000000000000000" pitchFamily="2" charset="2"/>
              </a:rPr>
              <a:t>“single” bandwidth and “data” bandwidth correspond</a:t>
            </a:r>
            <a:br>
              <a:rPr lang="en-US" sz="2000" dirty="0">
                <a:sym typeface="Wingdings" panose="05000000000000000000" pitchFamily="2" charset="2"/>
              </a:rPr>
            </a:br>
            <a:r>
              <a:rPr lang="en-US" sz="2000" dirty="0">
                <a:sym typeface="Wingdings" panose="05000000000000000000" pitchFamily="2" charset="2"/>
              </a:rPr>
              <a:t> all transferred packets are waveform data packets</a:t>
            </a:r>
            <a:endParaRPr lang="en-US" sz="2000" dirty="0"/>
          </a:p>
        </p:txBody>
      </p:sp>
      <p:sp>
        <p:nvSpPr>
          <p:cNvPr id="3" name="Slide Number Placeholder 2">
            <a:extLst>
              <a:ext uri="{FF2B5EF4-FFF2-40B4-BE49-F238E27FC236}">
                <a16:creationId xmlns:a16="http://schemas.microsoft.com/office/drawing/2014/main" id="{83364639-0362-7AFA-FDCB-181F3F92DFF7}"/>
              </a:ext>
            </a:extLst>
          </p:cNvPr>
          <p:cNvSpPr>
            <a:spLocks noGrp="1"/>
          </p:cNvSpPr>
          <p:nvPr>
            <p:ph type="sldNum" sz="quarter" idx="12"/>
          </p:nvPr>
        </p:nvSpPr>
        <p:spPr/>
        <p:txBody>
          <a:bodyPr/>
          <a:lstStyle/>
          <a:p>
            <a:fld id="{B7C39393-7F45-455B-84ED-C57F7966446D}" type="slidenum">
              <a:rPr lang="en-US" smtClean="0"/>
              <a:t>9</a:t>
            </a:fld>
            <a:endParaRPr lang="en-US"/>
          </a:p>
        </p:txBody>
      </p:sp>
    </p:spTree>
    <p:extLst>
      <p:ext uri="{BB962C8B-B14F-4D97-AF65-F5344CB8AC3E}">
        <p14:creationId xmlns:p14="http://schemas.microsoft.com/office/powerpoint/2010/main" val="29436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8" end="8"/>
                                            </p:txEl>
                                          </p:spTgt>
                                        </p:tgtEl>
                                        <p:attrNameLst>
                                          <p:attrName>style.visibility</p:attrName>
                                        </p:attrNameLst>
                                      </p:cBhvr>
                                      <p:to>
                                        <p:strVal val="visible"/>
                                      </p:to>
                                    </p:set>
                                    <p:animEffect transition="in" filter="fade">
                                      <p:cBhvr>
                                        <p:cTn id="7" dur="500"/>
                                        <p:tgtEl>
                                          <p:spTgt spid="25">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9" end="9"/>
                                            </p:txEl>
                                          </p:spTgt>
                                        </p:tgtEl>
                                        <p:attrNameLst>
                                          <p:attrName>style.visibility</p:attrName>
                                        </p:attrNameLst>
                                      </p:cBhvr>
                                      <p:to>
                                        <p:strVal val="visible"/>
                                      </p:to>
                                    </p:set>
                                    <p:animEffect transition="in" filter="fade">
                                      <p:cBhvr>
                                        <p:cTn id="10" dur="500"/>
                                        <p:tgtEl>
                                          <p:spTgt spid="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7561</TotalTime>
  <Words>1188</Words>
  <Application>Microsoft Office PowerPoint</Application>
  <PresentationFormat>Widescreen</PresentationFormat>
  <Paragraphs>214</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CMR10</vt:lpstr>
      <vt:lpstr>Wingdings</vt:lpstr>
      <vt:lpstr>Office Theme</vt:lpstr>
      <vt:lpstr>1_Office Theme</vt:lpstr>
      <vt:lpstr>Rate and bandwidth measurements</vt:lpstr>
      <vt:lpstr>Overview</vt:lpstr>
      <vt:lpstr>PowerPoint Presentation</vt:lpstr>
      <vt:lpstr>PowerPoint Presentation</vt:lpstr>
      <vt:lpstr>PowerPoint Presentation</vt:lpstr>
      <vt:lpstr>PowerPoint Presentation</vt:lpstr>
      <vt:lpstr>PowerPoint Presentation</vt:lpstr>
      <vt:lpstr>The structure of a waveform data packet</vt:lpstr>
      <vt:lpstr>Maximum transferrable bandwidth for 1 GCU</vt:lpstr>
      <vt:lpstr>Maximum transferrable bandwidth for 1 GCU</vt:lpstr>
      <vt:lpstr>Managing several GCUs in parallel</vt:lpstr>
      <vt:lpstr>Reducing CPU usage with Jumbo Frames</vt:lpstr>
      <vt:lpstr>Testing Jumbo Frames @ LNL </vt:lpstr>
      <vt:lpstr>Testing Jumbo Frames @ Kunshan</vt:lpstr>
      <vt:lpstr>Final remarks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Unbinned likelihood</dc:title>
  <dc:creator>Andrea Serafini</dc:creator>
  <cp:lastModifiedBy>Andrea Serafini</cp:lastModifiedBy>
  <cp:revision>721</cp:revision>
  <dcterms:created xsi:type="dcterms:W3CDTF">2022-01-20T13:22:53Z</dcterms:created>
  <dcterms:modified xsi:type="dcterms:W3CDTF">2022-05-06T07:52:52Z</dcterms:modified>
</cp:coreProperties>
</file>