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68" r:id="rId6"/>
    <p:sldId id="273" r:id="rId7"/>
    <p:sldId id="300" r:id="rId8"/>
    <p:sldId id="269" r:id="rId9"/>
    <p:sldId id="270" r:id="rId10"/>
    <p:sldId id="271" r:id="rId11"/>
    <p:sldId id="274" r:id="rId12"/>
    <p:sldId id="275" r:id="rId13"/>
    <p:sldId id="272" r:id="rId14"/>
    <p:sldId id="276" r:id="rId15"/>
    <p:sldId id="277" r:id="rId16"/>
    <p:sldId id="301" r:id="rId17"/>
    <p:sldId id="280" r:id="rId18"/>
    <p:sldId id="281" r:id="rId19"/>
    <p:sldId id="282" r:id="rId20"/>
    <p:sldId id="295" r:id="rId21"/>
    <p:sldId id="283" r:id="rId22"/>
    <p:sldId id="284" r:id="rId23"/>
    <p:sldId id="285" r:id="rId24"/>
    <p:sldId id="296" r:id="rId25"/>
    <p:sldId id="289" r:id="rId26"/>
    <p:sldId id="288" r:id="rId27"/>
    <p:sldId id="290" r:id="rId28"/>
    <p:sldId id="297" r:id="rId29"/>
    <p:sldId id="299" r:id="rId30"/>
    <p:sldId id="286" r:id="rId31"/>
    <p:sldId id="287" r:id="rId32"/>
    <p:sldId id="267" r:id="rId33"/>
    <p:sldId id="291" r:id="rId34"/>
    <p:sldId id="294" r:id="rId35"/>
    <p:sldId id="298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41" autoAdjust="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3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59275-AFE1-4999-B78A-D0D76B9F2B0B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Ita meeting - 2022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68C69-0C3E-40A2-B4A0-B2C8B71D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ADD7A-FE61-48EE-BE0E-8546E5401374}" type="datetimeFigureOut">
              <a:rPr lang="en-US" smtClean="0"/>
              <a:t>5/3/2022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Ita meeting - 2022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00EEB-8338-48D7-8EE8-EE0082EF76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5D2ED-A5EB-4081-9D9B-EED6972024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Ita meeting - 2022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3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00EEB-8338-48D7-8EE8-EE0082EF7602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E400E-F5F9-4C70-8E5A-6DAAAC6649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Ita meeting - 2022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6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B9E8-FCE1-48A0-8160-FF1662C196F2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2239-BC59-47B8-A4B2-5DEB1EF1B7E0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20C3-90E4-4B45-BD32-679CE4CD23CC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ECD5E-DAD0-4266-B802-F2139E4CF117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BA40-6ED5-4E40-A044-ED78F799685C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E5F6-C9D8-484F-AD35-5551ADAC52DA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5CB1A-7471-4543-8142-49834EFAA944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552A-8F85-4AB4-A963-A2F809153039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63C4-5980-40D0-8FC8-86E50B359200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3F0C-31B4-48B7-B3B7-741C6FD65459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32B1-0B6E-4A89-A3CE-09E6D49C6AAA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8A28-C4AE-42C9-B110-CCE325F1E92E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1949-DD39-4862-BBE4-3A0E2834D5ED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E2DC-CBA7-46C3-A5DE-65D50571A7AF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6BD0-AA12-4334-9DED-CA5791A1C65B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A76A-B4B9-46B5-A8EA-FB49554851CC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2A0A-B00B-48B5-A2D9-717CE9853365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33B8676-49F1-49DD-AFDE-852176AEC899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Ita meeting 2022- Polimi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in links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-55649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3329581"/>
          </a:xfrm>
        </p:spPr>
        <p:txBody>
          <a:bodyPr>
            <a:normAutofit/>
          </a:bodyPr>
          <a:lstStyle/>
          <a:p>
            <a:r>
              <a:rPr lang="en-US" dirty="0" err="1"/>
              <a:t>SiPM@Catania</a:t>
            </a:r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FA3497-F1FE-4E4D-9098-692B537C0BC8}"/>
              </a:ext>
            </a:extLst>
          </p:cNvPr>
          <p:cNvSpPr/>
          <p:nvPr/>
        </p:nvSpPr>
        <p:spPr>
          <a:xfrm>
            <a:off x="0" y="-17193"/>
            <a:ext cx="12192000" cy="11601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/>
              <a:t>Measurements and mass test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E126B4B-13D8-4FF7-93C7-8959BE83F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023" y="23473"/>
            <a:ext cx="1583428" cy="111952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686AE93-7466-4A83-9AB4-7527D41C6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281" y="11735"/>
            <a:ext cx="3047060" cy="1119527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077E7E2-E247-4263-B53D-B9D5E62BC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7594" y="11736"/>
            <a:ext cx="2596004" cy="1119527"/>
          </a:xfrm>
          <a:prstGeom prst="rect">
            <a:avLst/>
          </a:prstGeom>
        </p:spPr>
      </p:pic>
      <p:pic>
        <p:nvPicPr>
          <p:cNvPr id="9" name="Picture 8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22F1B5F3-F69B-424A-BBA8-C13CCDC53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9" y="11735"/>
            <a:ext cx="1488856" cy="1119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73AFD2-E3B4-4ADA-BCCB-BCC6AF5CB4C6}"/>
              </a:ext>
            </a:extLst>
          </p:cNvPr>
          <p:cNvSpPr txBox="1"/>
          <p:nvPr/>
        </p:nvSpPr>
        <p:spPr>
          <a:xfrm>
            <a:off x="1224500" y="5142074"/>
            <a:ext cx="88895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Claudio </a:t>
            </a:r>
            <a:r>
              <a:rPr lang="it-IT" dirty="0" err="1"/>
              <a:t>Lombardo</a:t>
            </a:r>
            <a:r>
              <a:rPr lang="it-IT" baseline="30000" dirty="0" err="1"/>
              <a:t>ab</a:t>
            </a:r>
            <a:r>
              <a:rPr lang="it-IT" dirty="0"/>
              <a:t> </a:t>
            </a:r>
          </a:p>
          <a:p>
            <a:r>
              <a:rPr lang="it-IT" sz="1600" baseline="30000" dirty="0"/>
              <a:t>a</a:t>
            </a:r>
            <a:r>
              <a:rPr lang="it-IT" sz="1600" dirty="0"/>
              <a:t> Dipartimento di Fisica ed Astronomia “E. Majorana” Università degli Studi di Catania</a:t>
            </a:r>
          </a:p>
          <a:p>
            <a:r>
              <a:rPr lang="it-IT" sz="1600" baseline="30000" dirty="0"/>
              <a:t>b</a:t>
            </a:r>
            <a:r>
              <a:rPr lang="it-IT" sz="1600" dirty="0"/>
              <a:t> INFN Sezione di Catania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C4DD78-D412-7B04-495C-378008F7C165}"/>
              </a:ext>
            </a:extLst>
          </p:cNvPr>
          <p:cNvSpPr txBox="1"/>
          <p:nvPr/>
        </p:nvSpPr>
        <p:spPr>
          <a:xfrm>
            <a:off x="1068388" y="6249725"/>
            <a:ext cx="87594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JUNO-</a:t>
            </a:r>
            <a:r>
              <a:rPr lang="en-US" dirty="0" err="1"/>
              <a:t>Ita</a:t>
            </a:r>
            <a:r>
              <a:rPr lang="en-US" dirty="0"/>
              <a:t> meeting 06/05/2022</a:t>
            </a:r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8">
            <a:extLst>
              <a:ext uri="{FF2B5EF4-FFF2-40B4-BE49-F238E27FC236}">
                <a16:creationId xmlns:a16="http://schemas.microsoft.com/office/drawing/2014/main" id="{054AA80B-AF01-4371-924F-02AB47B1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45"/>
          <a:stretch/>
        </p:blipFill>
        <p:spPr>
          <a:xfrm>
            <a:off x="6501466" y="1498063"/>
            <a:ext cx="3851074" cy="363822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6548BA79-BE13-4446-874E-70537923E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14261" r="480" b="24637"/>
          <a:stretch/>
        </p:blipFill>
        <p:spPr bwMode="auto">
          <a:xfrm>
            <a:off x="1493099" y="1498063"/>
            <a:ext cx="3855373" cy="42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BC1DB-034B-4A4F-A8BB-A93146E8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F443C2-B0EE-49FD-8A8F-F4AAFFBF1FB4}"/>
              </a:ext>
            </a:extLst>
          </p:cNvPr>
          <p:cNvCxnSpPr>
            <a:cxnSpLocks/>
          </p:cNvCxnSpPr>
          <p:nvPr/>
        </p:nvCxnSpPr>
        <p:spPr>
          <a:xfrm>
            <a:off x="8285259" y="3005593"/>
            <a:ext cx="978011" cy="2657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EC1B5C-013E-48F8-8A20-49349A1B8464}"/>
              </a:ext>
            </a:extLst>
          </p:cNvPr>
          <p:cNvCxnSpPr>
            <a:cxnSpLocks/>
          </p:cNvCxnSpPr>
          <p:nvPr/>
        </p:nvCxnSpPr>
        <p:spPr>
          <a:xfrm>
            <a:off x="2838616" y="5303520"/>
            <a:ext cx="469127" cy="88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8C12A07-AE87-4EB8-B4A9-FA6912D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DEEF6D-DF40-4A43-989A-2B0EF1964485}"/>
              </a:ext>
            </a:extLst>
          </p:cNvPr>
          <p:cNvSpPr txBox="1"/>
          <p:nvPr/>
        </p:nvSpPr>
        <p:spPr>
          <a:xfrm>
            <a:off x="7959256" y="5756744"/>
            <a:ext cx="279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Box “Custom 1”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591A5B-F486-4D1D-BD3D-0D88E7D974EB}"/>
              </a:ext>
            </a:extLst>
          </p:cNvPr>
          <p:cNvSpPr txBox="1"/>
          <p:nvPr/>
        </p:nvSpPr>
        <p:spPr>
          <a:xfrm>
            <a:off x="3307743" y="6128729"/>
            <a:ext cx="279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Box “Custom 2”</a:t>
            </a:r>
          </a:p>
        </p:txBody>
      </p:sp>
    </p:spTree>
    <p:extLst>
      <p:ext uri="{BB962C8B-B14F-4D97-AF65-F5344CB8AC3E}">
        <p14:creationId xmlns:p14="http://schemas.microsoft.com/office/powerpoint/2010/main" val="255985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A00A-E34C-4745-8D95-FA9850BD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F6566-BD91-43EB-B184-07EC7C62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7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4A36-67CB-4BBE-BE61-8407C30E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6FB71-15A4-44A0-8177-790D44F75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Over 4000 </a:t>
            </a:r>
            <a:r>
              <a:rPr lang="en-US" sz="2800" dirty="0" err="1"/>
              <a:t>SiPMs</a:t>
            </a:r>
            <a:r>
              <a:rPr lang="en-US" sz="2800" dirty="0"/>
              <a:t> will be tested:</a:t>
            </a:r>
          </a:p>
          <a:p>
            <a:pPr lvl="1"/>
            <a:r>
              <a:rPr lang="en-US" sz="2400" dirty="0"/>
              <a:t>Optical test</a:t>
            </a:r>
          </a:p>
          <a:p>
            <a:pPr lvl="1"/>
            <a:r>
              <a:rPr lang="en-US" sz="2400" dirty="0"/>
              <a:t>Burning test</a:t>
            </a:r>
          </a:p>
          <a:p>
            <a:pPr lvl="1"/>
            <a:r>
              <a:rPr lang="en-US" sz="2400" dirty="0"/>
              <a:t>Massive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FE448-48AE-4686-A6CF-86AD4105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0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4A36-67CB-4BBE-BE61-8407C30E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6FB71-15A4-44A0-8177-790D44F75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Over 4000 </a:t>
            </a:r>
            <a:r>
              <a:rPr lang="en-US" sz="2800" dirty="0" err="1"/>
              <a:t>SiPMs</a:t>
            </a:r>
            <a:r>
              <a:rPr lang="en-US" sz="2800" dirty="0"/>
              <a:t> will be tested:</a:t>
            </a:r>
          </a:p>
          <a:p>
            <a:pPr lvl="1"/>
            <a:r>
              <a:rPr lang="en-US" sz="2400" dirty="0"/>
              <a:t>Optical test</a:t>
            </a:r>
          </a:p>
          <a:p>
            <a:pPr lvl="1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Burning test</a:t>
            </a:r>
          </a:p>
          <a:p>
            <a:pPr lvl="1"/>
            <a:r>
              <a:rPr lang="en-US" sz="2400" dirty="0"/>
              <a:t>Massive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FE448-48AE-4686-A6CF-86AD4105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00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A230-828B-4CA6-83F8-A6A45F8B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</a:t>
            </a:r>
            <a:r>
              <a:rPr lang="en-US" dirty="0" err="1"/>
              <a:t>test@Catania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1D9E6-38B6-4E47-8FD2-481D5674D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Writing the FDR before end of May</a:t>
            </a:r>
          </a:p>
          <a:p>
            <a:r>
              <a:rPr lang="en-US" sz="2800" dirty="0"/>
              <a:t>We studied different hardware setups</a:t>
            </a:r>
          </a:p>
          <a:p>
            <a:r>
              <a:rPr lang="en-US" sz="2800" dirty="0"/>
              <a:t>We studied the optical part of the mass station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2B039-0A01-4075-AC11-5C768726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40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69E6-CBE1-46AF-B5FC-4FD2539E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</a:t>
            </a:r>
            <a:r>
              <a:rPr lang="en-US" dirty="0" err="1"/>
              <a:t>test@Catania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4659-9F5D-4834-8AC5-8BAE7AD6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235248" cy="4195481"/>
          </a:xfrm>
        </p:spPr>
        <p:txBody>
          <a:bodyPr>
            <a:normAutofit/>
          </a:bodyPr>
          <a:lstStyle/>
          <a:p>
            <a:r>
              <a:rPr lang="en-US" sz="2800" dirty="0"/>
              <a:t>At the end we decided to use PS and Digit designed by Dubna and produced by Marathon in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84E62-603B-4D92-AD8A-BB87F3AE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F8D23-29E7-4170-A664-69DE4D49A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85"/>
          <a:stretch/>
        </p:blipFill>
        <p:spPr>
          <a:xfrm>
            <a:off x="528124" y="3173803"/>
            <a:ext cx="5544384" cy="27885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A4683E-AFD6-46DE-92DD-5950410580F1}"/>
              </a:ext>
            </a:extLst>
          </p:cNvPr>
          <p:cNvGrpSpPr/>
          <p:nvPr/>
        </p:nvGrpSpPr>
        <p:grpSpPr>
          <a:xfrm>
            <a:off x="5576582" y="3174866"/>
            <a:ext cx="6245774" cy="3074595"/>
            <a:chOff x="28977" y="1791398"/>
            <a:chExt cx="10408255" cy="49849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209909-26DC-497B-960B-E177F3B0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3932" y="1804291"/>
              <a:ext cx="8623300" cy="452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3C50AD-58A0-4D7D-B9C2-D8CB648D5973}"/>
                </a:ext>
              </a:extLst>
            </p:cNvPr>
            <p:cNvSpPr txBox="1"/>
            <p:nvPr/>
          </p:nvSpPr>
          <p:spPr>
            <a:xfrm>
              <a:off x="28977" y="6327212"/>
              <a:ext cx="2329927" cy="449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Thanks to </a:t>
              </a:r>
              <a:r>
                <a:rPr lang="en-US" sz="1200" dirty="0" err="1"/>
                <a:t>Arsenij</a:t>
              </a:r>
              <a:endParaRPr lang="en-US" sz="1200" dirty="0"/>
            </a:p>
          </p:txBody>
        </p:sp>
        <p:pic>
          <p:nvPicPr>
            <p:cNvPr id="9" name="Picture 8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id="{6D45C1AC-9EEB-48AF-9D25-AD45BA772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483" r="25742"/>
            <a:stretch/>
          </p:blipFill>
          <p:spPr>
            <a:xfrm>
              <a:off x="840565" y="1791398"/>
              <a:ext cx="2232446" cy="4521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02872-E219-4A8B-A69B-DFA02F44810B}"/>
                </a:ext>
              </a:extLst>
            </p:cNvPr>
            <p:cNvSpPr txBox="1"/>
            <p:nvPr/>
          </p:nvSpPr>
          <p:spPr>
            <a:xfrm>
              <a:off x="5032549" y="4050273"/>
              <a:ext cx="3104079" cy="374254"/>
            </a:xfrm>
            <a:prstGeom prst="rect">
              <a:avLst/>
            </a:prstGeom>
            <a:solidFill>
              <a:srgbClr val="EAECF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5A8A92"/>
                  </a:solidFill>
                </a:rPr>
                <a:t>3 x24 bit ADC on chip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931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69E6-CBE1-46AF-B5FC-4FD2539E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</a:t>
            </a:r>
            <a:r>
              <a:rPr lang="en-US" dirty="0" err="1"/>
              <a:t>test@Catania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4659-9F5D-4834-8AC5-8BAE7AD6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653" y="1384862"/>
            <a:ext cx="8946541" cy="936772"/>
          </a:xfrm>
        </p:spPr>
        <p:txBody>
          <a:bodyPr>
            <a:normAutofit/>
          </a:bodyPr>
          <a:lstStyle/>
          <a:p>
            <a:r>
              <a:rPr lang="en-US" sz="2400" dirty="0"/>
              <a:t>In the last 6 months we focused on a plan B for the hardware setup using two CAEN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84E62-603B-4D92-AD8A-BB87F3AE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EDA7216B-8384-4C75-9135-DC17B8BC0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82" y="3188967"/>
            <a:ext cx="2352444" cy="314934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1DAC1A6-6A4F-4F0E-8845-4BCC1B594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14261" r="480" b="24637"/>
          <a:stretch/>
        </p:blipFill>
        <p:spPr bwMode="auto">
          <a:xfrm>
            <a:off x="4915037" y="3189362"/>
            <a:ext cx="2837815" cy="31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A15A30-C4E1-44DD-8C7C-1E363DD00CE6}"/>
              </a:ext>
            </a:extLst>
          </p:cNvPr>
          <p:cNvSpPr txBox="1">
            <a:spLocks/>
          </p:cNvSpPr>
          <p:nvPr/>
        </p:nvSpPr>
        <p:spPr>
          <a:xfrm>
            <a:off x="1469233" y="2591679"/>
            <a:ext cx="4396338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CAEN DT5202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7DCE4A8-D611-45C3-AC71-AB755C3723FE}"/>
              </a:ext>
            </a:extLst>
          </p:cNvPr>
          <p:cNvSpPr txBox="1">
            <a:spLocks/>
          </p:cNvSpPr>
          <p:nvPr/>
        </p:nvSpPr>
        <p:spPr>
          <a:xfrm>
            <a:off x="4799840" y="2621250"/>
            <a:ext cx="4396339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CAEN DT5550W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C0A1D-5522-4211-9DA0-49FA5066C928}"/>
              </a:ext>
            </a:extLst>
          </p:cNvPr>
          <p:cNvSpPr txBox="1"/>
          <p:nvPr/>
        </p:nvSpPr>
        <p:spPr>
          <a:xfrm>
            <a:off x="8097107" y="2621250"/>
            <a:ext cx="3641472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Common: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Citiroc1A;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err="1"/>
              <a:t>monocanale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HPK S131361-3050-AE08;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Measurements: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20 °C and -20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optical setups</a:t>
            </a:r>
          </a:p>
        </p:txBody>
      </p:sp>
    </p:spTree>
    <p:extLst>
      <p:ext uri="{BB962C8B-B14F-4D97-AF65-F5344CB8AC3E}">
        <p14:creationId xmlns:p14="http://schemas.microsoft.com/office/powerpoint/2010/main" val="464472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E944E24-AB13-4864-9754-A7D40510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20" y="132332"/>
            <a:ext cx="9404723" cy="767687"/>
          </a:xfrm>
        </p:spPr>
        <p:txBody>
          <a:bodyPr/>
          <a:lstStyle/>
          <a:p>
            <a:r>
              <a:rPr lang="en-US" dirty="0"/>
              <a:t>HPK S13 8x8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FEC6B-58F2-454A-B5A1-7DC9F48B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2BF9DDD-7CD7-4559-9A3C-C81CFAA56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168" y="1284118"/>
            <a:ext cx="8737871" cy="497744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9DB91-352B-41E3-92E8-346B6606759A}"/>
              </a:ext>
            </a:extLst>
          </p:cNvPr>
          <p:cNvSpPr/>
          <p:nvPr/>
        </p:nvSpPr>
        <p:spPr>
          <a:xfrm>
            <a:off x="8444286" y="5933144"/>
            <a:ext cx="1084858" cy="2424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4E703-4E8B-4749-A793-C286E44BA2DC}"/>
              </a:ext>
            </a:extLst>
          </p:cNvPr>
          <p:cNvSpPr txBox="1"/>
          <p:nvPr/>
        </p:nvSpPr>
        <p:spPr>
          <a:xfrm>
            <a:off x="9472603" y="5795159"/>
            <a:ext cx="850229" cy="3440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# </a:t>
            </a:r>
            <a:r>
              <a:rPr lang="en-US" sz="1600" dirty="0" err="1">
                <a:solidFill>
                  <a:schemeClr val="bg1"/>
                </a:solidFill>
              </a:rPr>
              <a:t>p.e.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61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136-EECD-4894-8227-9DF748C2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</a:t>
            </a:r>
            <a:r>
              <a:rPr lang="en-US" dirty="0" err="1"/>
              <a:t>test@Catania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2F827-0CB6-4CDE-9042-07DB9058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DT5202 better than DT5550W however PS + digit option is the best solution (acquiring the waveform for further studies, offline integration?)</a:t>
            </a:r>
          </a:p>
          <a:p>
            <a:r>
              <a:rPr lang="en-US" sz="2800" dirty="0"/>
              <a:t>How can we get the supplies from Russia?(Hard problem for Chinese colleagues)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15550-A675-41C8-9EDE-D50E5290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4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136-EECD-4894-8227-9DF748C2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</a:t>
            </a:r>
            <a:r>
              <a:rPr lang="en-US" dirty="0" err="1"/>
              <a:t>test@Catania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2F827-0CB6-4CDE-9042-07DB9058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Similar but different from the Russian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15550-A675-41C8-9EDE-D50E5290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58F2F-AD84-406D-BB9D-66821516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05" y="3300219"/>
            <a:ext cx="7090548" cy="31050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7A31DA-B9D8-49DE-AF71-D0B0C8A4989D}"/>
              </a:ext>
            </a:extLst>
          </p:cNvPr>
          <p:cNvSpPr/>
          <p:nvPr/>
        </p:nvSpPr>
        <p:spPr>
          <a:xfrm>
            <a:off x="1351722" y="4381169"/>
            <a:ext cx="1582309" cy="100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19552-8B86-1A68-3D20-21B12CBFBB3D}"/>
              </a:ext>
            </a:extLst>
          </p:cNvPr>
          <p:cNvSpPr/>
          <p:nvPr/>
        </p:nvSpPr>
        <p:spPr>
          <a:xfrm>
            <a:off x="3792772" y="5788550"/>
            <a:ext cx="1701579" cy="3180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5C2B6F-E463-6382-0E1E-BEAD3985F034}"/>
              </a:ext>
            </a:extLst>
          </p:cNvPr>
          <p:cNvSpPr/>
          <p:nvPr/>
        </p:nvSpPr>
        <p:spPr>
          <a:xfrm>
            <a:off x="6257677" y="3021496"/>
            <a:ext cx="4040586" cy="355423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F79A8-EA97-948F-9D71-3621F952BC65}"/>
              </a:ext>
            </a:extLst>
          </p:cNvPr>
          <p:cNvSpPr txBox="1"/>
          <p:nvPr/>
        </p:nvSpPr>
        <p:spPr>
          <a:xfrm>
            <a:off x="10503673" y="3429000"/>
            <a:ext cx="1272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Environmental Chamber</a:t>
            </a:r>
          </a:p>
        </p:txBody>
      </p:sp>
    </p:spTree>
    <p:extLst>
      <p:ext uri="{BB962C8B-B14F-4D97-AF65-F5344CB8AC3E}">
        <p14:creationId xmlns:p14="http://schemas.microsoft.com/office/powerpoint/2010/main" val="403418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AF0E-4F32-47CE-B64E-A4B77908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Catania </a:t>
            </a:r>
            <a:r>
              <a:rPr lang="en-US" dirty="0" err="1"/>
              <a:t>SiPMs</a:t>
            </a:r>
            <a:r>
              <a:rPr lang="en-US" dirty="0"/>
              <a:t>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30E0-F0A8-4783-A45C-0DBBFA080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Preliminary measurements on </a:t>
            </a:r>
            <a:r>
              <a:rPr lang="en-US" sz="2800" dirty="0" err="1"/>
              <a:t>SiPM</a:t>
            </a:r>
            <a:endParaRPr lang="en-US" sz="2800" dirty="0"/>
          </a:p>
          <a:p>
            <a:r>
              <a:rPr lang="en-US" sz="2800" dirty="0"/>
              <a:t>Mass test</a:t>
            </a:r>
          </a:p>
          <a:p>
            <a:r>
              <a:rPr lang="en-US" sz="2800" dirty="0"/>
              <a:t>Mass test station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F4B17-4B75-44E7-ABFE-D4BEF4F4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98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136-EECD-4894-8227-9DF748C2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</a:t>
            </a:r>
            <a:r>
              <a:rPr lang="en-US" dirty="0" err="1"/>
              <a:t>test@Catania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2F827-0CB6-4CDE-9042-07DB9058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Similar but different from the Russian proposal</a:t>
            </a:r>
          </a:p>
          <a:p>
            <a:r>
              <a:rPr lang="en-US" sz="2400" dirty="0"/>
              <a:t>To be tested at -50 °C</a:t>
            </a:r>
          </a:p>
          <a:p>
            <a:r>
              <a:rPr lang="en-US" sz="2400" dirty="0"/>
              <a:t>Diffusers at the end?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15550-A675-41C8-9EDE-D50E5290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2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0136-EECD-4894-8227-9DF748C2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Mass </a:t>
            </a:r>
            <a:r>
              <a:rPr lang="en-US" dirty="0" err="1"/>
              <a:t>test@Catania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ECC8311-622D-1739-C6F6-82FC654E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77" y="1152983"/>
            <a:ext cx="7235687" cy="551721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15550-A675-41C8-9EDE-D50E5290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34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725F-DDCD-41CC-BF77-1FC423B6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0966-9531-463B-A8E4-CDEFA1A7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0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628E-7DF9-4AAD-9476-2367A688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56F4A-162E-425E-8E89-2EA13801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448472"/>
            <a:ext cx="8946541" cy="8095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lab @ </a:t>
            </a:r>
            <a:r>
              <a:rPr lang="en-US" dirty="0" err="1"/>
              <a:t>Dipartimento</a:t>
            </a:r>
            <a:r>
              <a:rPr lang="en-US" dirty="0"/>
              <a:t> di </a:t>
            </a:r>
            <a:r>
              <a:rPr lang="en-US" dirty="0" err="1"/>
              <a:t>Fisica</a:t>
            </a:r>
            <a:r>
              <a:rPr lang="en-US" dirty="0"/>
              <a:t> e </a:t>
            </a:r>
            <a:r>
              <a:rPr lang="en-US" dirty="0" err="1"/>
              <a:t>Astronomia</a:t>
            </a:r>
            <a:r>
              <a:rPr lang="en-US" dirty="0"/>
              <a:t> “</a:t>
            </a:r>
            <a:r>
              <a:rPr lang="en-US" dirty="0" err="1"/>
              <a:t>E.Majorana</a:t>
            </a:r>
            <a:r>
              <a:rPr lang="en-US" dirty="0"/>
              <a:t>” in Catania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7F9A6-11F4-4C42-BA62-9D8E8118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327E0-C0F1-4533-B3F4-C797C43C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52" y="2396879"/>
            <a:ext cx="4394421" cy="3295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72218-C501-41E3-AC82-F20AC31F5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97598"/>
            <a:ext cx="4256540" cy="3192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6F0373-4517-47AB-A7A0-ED4F7389B917}"/>
              </a:ext>
            </a:extLst>
          </p:cNvPr>
          <p:cNvSpPr txBox="1"/>
          <p:nvPr/>
        </p:nvSpPr>
        <p:spPr>
          <a:xfrm>
            <a:off x="1924945" y="5760316"/>
            <a:ext cx="263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Environmental chamber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B4D33-794D-4DD9-B263-0852A09CBE24}"/>
              </a:ext>
            </a:extLst>
          </p:cNvPr>
          <p:cNvSpPr txBox="1"/>
          <p:nvPr/>
        </p:nvSpPr>
        <p:spPr>
          <a:xfrm>
            <a:off x="7496696" y="5760316"/>
            <a:ext cx="145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JUNO</a:t>
            </a:r>
          </a:p>
        </p:txBody>
      </p:sp>
    </p:spTree>
    <p:extLst>
      <p:ext uri="{BB962C8B-B14F-4D97-AF65-F5344CB8AC3E}">
        <p14:creationId xmlns:p14="http://schemas.microsoft.com/office/powerpoint/2010/main" val="50024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628E-7DF9-4AAD-9476-2367A688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7F9A6-11F4-4C42-BA62-9D8E8118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327E0-C0F1-4533-B3F4-C797C43C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52" y="2396879"/>
            <a:ext cx="4394421" cy="3295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6F0373-4517-47AB-A7A0-ED4F7389B917}"/>
              </a:ext>
            </a:extLst>
          </p:cNvPr>
          <p:cNvSpPr txBox="1"/>
          <p:nvPr/>
        </p:nvSpPr>
        <p:spPr>
          <a:xfrm>
            <a:off x="1924945" y="5760316"/>
            <a:ext cx="263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Environmental Chamber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B4D33-794D-4DD9-B263-0852A09CBE24}"/>
              </a:ext>
            </a:extLst>
          </p:cNvPr>
          <p:cNvSpPr txBox="1"/>
          <p:nvPr/>
        </p:nvSpPr>
        <p:spPr>
          <a:xfrm>
            <a:off x="7496695" y="5760316"/>
            <a:ext cx="198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Environmental Chamber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57EF5-ECE7-48D4-A55F-2B6020772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595" y="1879822"/>
            <a:ext cx="2859655" cy="38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EFA-70D7-4A52-A9D2-E978D2E95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5125-3994-4613-9381-CF809DB397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16 matrices to test +  16 ref </a:t>
            </a:r>
            <a:r>
              <a:rPr lang="en-US" dirty="0" err="1"/>
              <a:t>SiPMs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Single channel</a:t>
            </a:r>
          </a:p>
          <a:p>
            <a:pPr lvl="1"/>
            <a:r>
              <a:rPr lang="en-US" dirty="0"/>
              <a:t>HPK S13360-6050CS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CB825FD5-8AB0-DEC0-51CF-5151AD7D23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9162" y="2060574"/>
            <a:ext cx="5805916" cy="34973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B2A1-8993-4A97-B219-DD02A28B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1026" name="Picture 2" descr="S13360-6025CS,S13360-6050CS,etc">
            <a:extLst>
              <a:ext uri="{FF2B5EF4-FFF2-40B4-BE49-F238E27FC236}">
                <a16:creationId xmlns:a16="http://schemas.microsoft.com/office/drawing/2014/main" id="{D41CA1CF-1D31-F11E-7675-8E8B3EAA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31" y="3707731"/>
            <a:ext cx="1850231" cy="18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179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EFA-70D7-4A52-A9D2-E978D2E95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Mass Station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B2A1-8993-4A97-B219-DD02A28B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F448E702-AB0E-89B7-D8CF-5ED96E6437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0063" y="1932167"/>
            <a:ext cx="6031501" cy="4006562"/>
          </a:xfrm>
        </p:spPr>
      </p:pic>
      <p:pic>
        <p:nvPicPr>
          <p:cNvPr id="11" name="Content Placeholder 10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00B7655B-FE5A-8816-DCC6-BA317091C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2848" y="1932167"/>
            <a:ext cx="4917891" cy="4006562"/>
          </a:xfrm>
        </p:spPr>
      </p:pic>
    </p:spTree>
    <p:extLst>
      <p:ext uri="{BB962C8B-B14F-4D97-AF65-F5344CB8AC3E}">
        <p14:creationId xmlns:p14="http://schemas.microsoft.com/office/powerpoint/2010/main" val="302440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54A91-287A-4744-85F8-49631D15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1EEE3-6681-4540-8BAB-B5CD75A0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12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2FAB93-075D-406D-809A-DF398FAD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95880-EFC4-4F33-9E98-FB03E4F999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Done:</a:t>
            </a:r>
          </a:p>
          <a:p>
            <a:r>
              <a:rPr lang="en-US" dirty="0"/>
              <a:t>Different plan B have been studied</a:t>
            </a:r>
          </a:p>
          <a:p>
            <a:r>
              <a:rPr lang="en-US" dirty="0"/>
              <a:t>Draft of FDR</a:t>
            </a:r>
          </a:p>
          <a:p>
            <a:r>
              <a:rPr lang="en-US" dirty="0"/>
              <a:t>First characterization of ref.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317357-2B09-4BAC-B30B-0CD90C4F93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Do:</a:t>
            </a:r>
          </a:p>
          <a:p>
            <a:r>
              <a:rPr lang="en-US" dirty="0"/>
              <a:t>Dark box and mechanical structure</a:t>
            </a:r>
          </a:p>
          <a:p>
            <a:r>
              <a:rPr lang="en-US" dirty="0"/>
              <a:t>Light field with our splitter</a:t>
            </a:r>
          </a:p>
          <a:p>
            <a:r>
              <a:rPr lang="en-US" dirty="0"/>
              <a:t>FDR</a:t>
            </a:r>
          </a:p>
          <a:p>
            <a:r>
              <a:rPr lang="en-US" dirty="0"/>
              <a:t>Characterization of all the ref. </a:t>
            </a:r>
            <a:r>
              <a:rPr lang="en-US" dirty="0" err="1"/>
              <a:t>SiPM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92931-81A4-471A-8B06-41677C79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136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bstract design">
            <a:extLst>
              <a:ext uri="{FF2B5EF4-FFF2-40B4-BE49-F238E27FC236}">
                <a16:creationId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0"/>
            <a:ext cx="12191980" cy="685799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033D-437C-4614-A642-795FA2C6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Preliinary</a:t>
            </a:r>
            <a:r>
              <a:rPr lang="en-US" dirty="0"/>
              <a:t> measurement on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659EC-13AC-4A83-99CF-26710C5ED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on last 2 years measurements at Catania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982C-4D68-4411-A53A-E55F23C4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5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F355-44A8-439F-BC9A-9F4EA1A74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B5BB-6150-486B-9C4C-4B5A19DC5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8A127-75E7-49E2-9368-75B25B16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76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CBB4-C021-4AF2-B372-A5FB5B90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 err="1"/>
              <a:t>Spettro</a:t>
            </a:r>
            <a:r>
              <a:rPr lang="en-US" dirty="0"/>
              <a:t> a -20 °C HPK S12 8x8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FD4997-7142-45C6-B910-473B49216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42684" y="1345602"/>
            <a:ext cx="7616868" cy="5059679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E7F319-2001-40C6-9EEE-D09E4A0B3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98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0D18CD-21A9-491F-B23D-F1EC9992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7687"/>
          </a:xfrm>
        </p:spPr>
        <p:txBody>
          <a:bodyPr/>
          <a:lstStyle/>
          <a:p>
            <a:r>
              <a:rPr lang="en-US" dirty="0"/>
              <a:t>Prima </a:t>
            </a:r>
            <a:r>
              <a:rPr lang="en-US" dirty="0" err="1"/>
              <a:t>caratterizzazione</a:t>
            </a:r>
            <a:r>
              <a:rPr lang="en-US" dirty="0"/>
              <a:t> HPK S13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FE3392-0507-4B8F-B416-826DBB197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790" y="1982932"/>
            <a:ext cx="4396338" cy="576262"/>
          </a:xfrm>
        </p:spPr>
        <p:txBody>
          <a:bodyPr/>
          <a:lstStyle/>
          <a:p>
            <a:r>
              <a:rPr lang="en-US" dirty="0"/>
              <a:t>CAEN DT5202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77B80-57CF-43CC-BC8C-5609D92F0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42919" y="2025627"/>
            <a:ext cx="4396339" cy="576262"/>
          </a:xfrm>
        </p:spPr>
        <p:txBody>
          <a:bodyPr/>
          <a:lstStyle/>
          <a:p>
            <a:r>
              <a:rPr lang="en-US" dirty="0"/>
              <a:t>CAEN DT5550W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BA9CB-C23E-4E42-B152-4077BEE6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8" descr="Chart&#10;&#10;Description automatically generated">
            <a:extLst>
              <a:ext uri="{FF2B5EF4-FFF2-40B4-BE49-F238E27FC236}">
                <a16:creationId xmlns:a16="http://schemas.microsoft.com/office/drawing/2014/main" id="{B2686596-4125-45A3-99C0-8DD14D15AE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3380" y="2749265"/>
            <a:ext cx="5565316" cy="2891407"/>
          </a:xfrm>
        </p:spPr>
      </p:pic>
      <p:pic>
        <p:nvPicPr>
          <p:cNvPr id="13" name="Picture 16" descr="Chart&#10;&#10;Description automatically generated">
            <a:extLst>
              <a:ext uri="{FF2B5EF4-FFF2-40B4-BE49-F238E27FC236}">
                <a16:creationId xmlns:a16="http://schemas.microsoft.com/office/drawing/2014/main" id="{AA20BE04-A727-4745-90F3-45B0254DB4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65381" y="2749264"/>
            <a:ext cx="5565317" cy="2891408"/>
          </a:xfrm>
        </p:spPr>
      </p:pic>
    </p:spTree>
    <p:extLst>
      <p:ext uri="{BB962C8B-B14F-4D97-AF65-F5344CB8AC3E}">
        <p14:creationId xmlns:p14="http://schemas.microsoft.com/office/powerpoint/2010/main" val="456811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0630-2736-48C0-A02B-9414E0B2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 err="1"/>
              <a:t>Cella</a:t>
            </a:r>
            <a:r>
              <a:rPr lang="en-US" dirty="0"/>
              <a:t> </a:t>
            </a:r>
            <a:r>
              <a:rPr lang="en-US" dirty="0" err="1"/>
              <a:t>climatica</a:t>
            </a:r>
            <a:endParaRPr lang="en-US" dirty="0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9FDBE488-98EF-4950-B7AE-83C28AF4B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2115320"/>
            <a:ext cx="8946541" cy="407067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0D757-7BC7-4DF1-BD47-382AC4564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91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0630-2736-48C0-A02B-9414E0B2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 err="1"/>
              <a:t>Cella</a:t>
            </a:r>
            <a:r>
              <a:rPr lang="en-US" dirty="0"/>
              <a:t> </a:t>
            </a:r>
            <a:r>
              <a:rPr lang="en-US" dirty="0" err="1"/>
              <a:t>climatica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0D757-7BC7-4DF1-BD47-382AC4564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99F41E-E0E1-4207-BB61-F510FD5F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589" y="1280666"/>
            <a:ext cx="6832821" cy="51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8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AF0E-4F32-47CE-B64E-A4B77908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Catania and </a:t>
            </a:r>
            <a:r>
              <a:rPr lang="en-US" dirty="0" err="1"/>
              <a:t>SiPMs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30E0-F0A8-4783-A45C-0DBBFA080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Preliminary measurements on </a:t>
            </a:r>
            <a:r>
              <a:rPr lang="en-US" sz="2800" dirty="0" err="1"/>
              <a:t>SiPM</a:t>
            </a:r>
            <a:endParaRPr lang="en-US" sz="2800" dirty="0"/>
          </a:p>
          <a:p>
            <a:r>
              <a:rPr lang="en-US" sz="2800" dirty="0"/>
              <a:t>Procedure for mass testing</a:t>
            </a:r>
          </a:p>
          <a:p>
            <a:r>
              <a:rPr lang="en-US" sz="2800" dirty="0"/>
              <a:t>Building of mass test system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97067-9D93-4C52-BFE6-628DCBC0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2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AF0E-4F32-47CE-B64E-A4B77908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Catania and </a:t>
            </a:r>
            <a:r>
              <a:rPr lang="en-US" dirty="0" err="1"/>
              <a:t>SiPMs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30E0-F0A8-4783-A45C-0DBBFA080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Preliminary measurements on SiPM</a:t>
            </a:r>
            <a:r>
              <a:rPr lang="en-US" sz="2800" dirty="0">
                <a:latin typeface="Century Gothic" panose="020B0502020202020204" pitchFamily="34" charset="0"/>
              </a:rPr>
              <a:t>→2020-2022</a:t>
            </a:r>
            <a:endParaRPr lang="en-US" sz="2800" dirty="0"/>
          </a:p>
          <a:p>
            <a:r>
              <a:rPr lang="en-US" sz="2800" dirty="0"/>
              <a:t>Procedure for mass testing</a:t>
            </a:r>
            <a:r>
              <a:rPr lang="en-US" sz="2800" dirty="0">
                <a:latin typeface="Century Gothic" panose="020B0502020202020204" pitchFamily="34" charset="0"/>
              </a:rPr>
              <a:t>→2021-2022 (FDR </a:t>
            </a:r>
            <a:r>
              <a:rPr lang="en-US" sz="2800" dirty="0" err="1">
                <a:latin typeface="Century Gothic" panose="020B0502020202020204" pitchFamily="34" charset="0"/>
              </a:rPr>
              <a:t>ny</a:t>
            </a:r>
            <a:r>
              <a:rPr lang="en-US" sz="2800" dirty="0">
                <a:latin typeface="Century Gothic" panose="020B0502020202020204" pitchFamily="34" charset="0"/>
              </a:rPr>
              <a:t> the end of May)</a:t>
            </a:r>
            <a:endParaRPr lang="en-US" sz="2800" dirty="0"/>
          </a:p>
          <a:p>
            <a:r>
              <a:rPr lang="en-US" sz="2800" dirty="0"/>
              <a:t>Building of mass test system</a:t>
            </a:r>
            <a:r>
              <a:rPr lang="en-US" sz="2800" dirty="0">
                <a:latin typeface="Century Gothic" panose="020B0502020202020204" pitchFamily="34" charset="0"/>
              </a:rPr>
              <a:t>→2022-???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97067-9D93-4C52-BFE6-628DCBC0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44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8CB0-D7F5-4FB2-8AF3-065EC023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measurements on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8253-AC01-4594-AD68-F0527EF72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Measurements inside and outside climatic chamber</a:t>
            </a:r>
          </a:p>
          <a:p>
            <a:pPr lvl="1"/>
            <a:r>
              <a:rPr lang="en-US" sz="2400" dirty="0"/>
              <a:t>Staircase, Curve I-V, Dark count, charge spectrum</a:t>
            </a:r>
          </a:p>
          <a:p>
            <a:pPr lvl="1"/>
            <a:r>
              <a:rPr lang="en-US" sz="2400" dirty="0"/>
              <a:t>Different setup to test different conditions for final setup(measurements with and without lens, dark box, in air...)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41DD6-E437-458C-9674-578AF3BD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5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C1DB-034B-4A4F-A8BB-A93146E8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3B15EA7-FF7E-458C-AC8E-BF7A2D469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37" r="16827"/>
          <a:stretch/>
        </p:blipFill>
        <p:spPr>
          <a:xfrm rot="5400000">
            <a:off x="29966" y="1769128"/>
            <a:ext cx="5462546" cy="4230256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8C2E72-E61D-4F26-8109-EE5D90773645}"/>
              </a:ext>
            </a:extLst>
          </p:cNvPr>
          <p:cNvCxnSpPr>
            <a:cxnSpLocks/>
          </p:cNvCxnSpPr>
          <p:nvPr/>
        </p:nvCxnSpPr>
        <p:spPr>
          <a:xfrm flipV="1">
            <a:off x="3665551" y="2759951"/>
            <a:ext cx="2582825" cy="523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1C0585-7B83-4E99-BDF1-2E3D0CF3B559}"/>
              </a:ext>
            </a:extLst>
          </p:cNvPr>
          <p:cNvCxnSpPr>
            <a:cxnSpLocks/>
          </p:cNvCxnSpPr>
          <p:nvPr/>
        </p:nvCxnSpPr>
        <p:spPr>
          <a:xfrm flipV="1">
            <a:off x="4133247" y="3721210"/>
            <a:ext cx="2184064" cy="10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AF96ED-1631-40BD-9312-F1C404876AF2}"/>
              </a:ext>
            </a:extLst>
          </p:cNvPr>
          <p:cNvCxnSpPr>
            <a:cxnSpLocks/>
          </p:cNvCxnSpPr>
          <p:nvPr/>
        </p:nvCxnSpPr>
        <p:spPr>
          <a:xfrm flipV="1">
            <a:off x="3721210" y="4333255"/>
            <a:ext cx="2596101" cy="113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F443C2-B0EE-49FD-8A8F-F4AAFFBF1FB4}"/>
              </a:ext>
            </a:extLst>
          </p:cNvPr>
          <p:cNvCxnSpPr>
            <a:cxnSpLocks/>
          </p:cNvCxnSpPr>
          <p:nvPr/>
        </p:nvCxnSpPr>
        <p:spPr>
          <a:xfrm flipV="1">
            <a:off x="2761239" y="5496133"/>
            <a:ext cx="3679318" cy="122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551A65-E2FA-40F2-AB89-7A2FA7E63D3C}"/>
              </a:ext>
            </a:extLst>
          </p:cNvPr>
          <p:cNvSpPr txBox="1"/>
          <p:nvPr/>
        </p:nvSpPr>
        <p:spPr>
          <a:xfrm>
            <a:off x="6440557" y="2604056"/>
            <a:ext cx="3271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Optical Fiber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4BD620-554C-4811-9F78-386F7470A03F}"/>
              </a:ext>
            </a:extLst>
          </p:cNvPr>
          <p:cNvSpPr txBox="1"/>
          <p:nvPr/>
        </p:nvSpPr>
        <p:spPr>
          <a:xfrm>
            <a:off x="6440557" y="3523955"/>
            <a:ext cx="3271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DC99BA-003B-4498-9247-03715DAF592D}"/>
              </a:ext>
            </a:extLst>
          </p:cNvPr>
          <p:cNvSpPr txBox="1"/>
          <p:nvPr/>
        </p:nvSpPr>
        <p:spPr>
          <a:xfrm>
            <a:off x="6440557" y="4171490"/>
            <a:ext cx="3271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SiPM</a:t>
            </a:r>
            <a:endParaRPr lang="en-US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41280F-E06B-434F-A077-3E8DC73D60DC}"/>
              </a:ext>
            </a:extLst>
          </p:cNvPr>
          <p:cNvSpPr txBox="1"/>
          <p:nvPr/>
        </p:nvSpPr>
        <p:spPr>
          <a:xfrm>
            <a:off x="6440557" y="5326856"/>
            <a:ext cx="3271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Pitch Adapter Board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8C12A07-AE87-4EB8-B4A9-FA6912D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68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C1DB-034B-4A4F-A8BB-A93146E8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Experimental Setup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44899B-99BA-4A36-8798-5FD2DDF2E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7" r="10708" b="1"/>
          <a:stretch/>
        </p:blipFill>
        <p:spPr>
          <a:xfrm>
            <a:off x="1103312" y="2060575"/>
            <a:ext cx="4396339" cy="4195763"/>
          </a:xfrm>
          <a:prstGeom prst="rect">
            <a:avLst/>
          </a:prstGeom>
          <a:noFill/>
        </p:spPr>
      </p:pic>
      <p:pic>
        <p:nvPicPr>
          <p:cNvPr id="20" name="Picture 19" descr="A picture containing text, indoor, desk, office&#10;&#10;Description automatically generated">
            <a:extLst>
              <a:ext uri="{FF2B5EF4-FFF2-40B4-BE49-F238E27FC236}">
                <a16:creationId xmlns:a16="http://schemas.microsoft.com/office/drawing/2014/main" id="{F07472FE-711A-4CDA-88F7-63A0C122F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8" r="1" b="1"/>
          <a:stretch/>
        </p:blipFill>
        <p:spPr>
          <a:xfrm>
            <a:off x="5654493" y="2056092"/>
            <a:ext cx="4396341" cy="4200245"/>
          </a:xfrm>
          <a:prstGeom prst="rect">
            <a:avLst/>
          </a:prstGeom>
          <a:noFill/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8C12A07-AE87-4EB8-B4A9-FA6912D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020F02-46D1-4924-A81B-85D1D587A6F4}"/>
              </a:ext>
            </a:extLst>
          </p:cNvPr>
          <p:cNvCxnSpPr>
            <a:cxnSpLocks/>
          </p:cNvCxnSpPr>
          <p:nvPr/>
        </p:nvCxnSpPr>
        <p:spPr>
          <a:xfrm>
            <a:off x="8085045" y="3594838"/>
            <a:ext cx="2482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1C9BF0-AF2D-4B0A-91DB-150F73FA01E8}"/>
              </a:ext>
            </a:extLst>
          </p:cNvPr>
          <p:cNvSpPr txBox="1"/>
          <p:nvPr/>
        </p:nvSpPr>
        <p:spPr>
          <a:xfrm>
            <a:off x="10602469" y="2988539"/>
            <a:ext cx="97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LED Dubna</a:t>
            </a:r>
          </a:p>
        </p:txBody>
      </p:sp>
    </p:spTree>
    <p:extLst>
      <p:ext uri="{BB962C8B-B14F-4D97-AF65-F5344CB8AC3E}">
        <p14:creationId xmlns:p14="http://schemas.microsoft.com/office/powerpoint/2010/main" val="414265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C1DB-034B-4A4F-A8BB-A93146E8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Experimental Setup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8C12A07-AE87-4EB8-B4A9-FA6912D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Picture 5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B345C875-2622-4CFF-93DF-5D85035B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9" r="31180" b="4"/>
          <a:stretch/>
        </p:blipFill>
        <p:spPr>
          <a:xfrm rot="5400000">
            <a:off x="3881998" y="903098"/>
            <a:ext cx="4428003" cy="565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31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84036_DIGITAL ION DESIGN_SL_V1.pptx" id="{AD58A1CE-E9E9-4C2E-83A0-65FD4522F93A}" vid="{1E9553B9-AA04-4A15-9836-1E06682578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8C88F1-1664-415F-AFCE-F6CF45809817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71af3243-3dd4-4a8d-8c0d-dd76da1f02a5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Digital design</Template>
  <TotalTime>0</TotalTime>
  <Words>562</Words>
  <Application>Microsoft Office PowerPoint</Application>
  <PresentationFormat>Widescreen</PresentationFormat>
  <Paragraphs>151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Wingdings 3</vt:lpstr>
      <vt:lpstr>Ion</vt:lpstr>
      <vt:lpstr>SiPM@Catania</vt:lpstr>
      <vt:lpstr>Catania SiPMs test</vt:lpstr>
      <vt:lpstr>Preliinary measurement on SiPM</vt:lpstr>
      <vt:lpstr>Catania and SiPMs</vt:lpstr>
      <vt:lpstr>Catania and SiPMs</vt:lpstr>
      <vt:lpstr>Preliminary measurements on SiPM</vt:lpstr>
      <vt:lpstr>Experimental Setup</vt:lpstr>
      <vt:lpstr>Experimental Setup</vt:lpstr>
      <vt:lpstr>Experimental Setup</vt:lpstr>
      <vt:lpstr>Experimental Setup</vt:lpstr>
      <vt:lpstr>Mass test</vt:lpstr>
      <vt:lpstr>Mass test</vt:lpstr>
      <vt:lpstr>Mass test</vt:lpstr>
      <vt:lpstr>Mass test@Catania</vt:lpstr>
      <vt:lpstr>Mass test@Catania</vt:lpstr>
      <vt:lpstr>Mass test@Catania</vt:lpstr>
      <vt:lpstr>HPK S13 8x8</vt:lpstr>
      <vt:lpstr>Mass test@Catania</vt:lpstr>
      <vt:lpstr>Mass test@Catania</vt:lpstr>
      <vt:lpstr>Mass test@Catania</vt:lpstr>
      <vt:lpstr>Mass test@Catania</vt:lpstr>
      <vt:lpstr>Mass station</vt:lpstr>
      <vt:lpstr>Mass station</vt:lpstr>
      <vt:lpstr>Mass station</vt:lpstr>
      <vt:lpstr>Mass station</vt:lpstr>
      <vt:lpstr>Mass Station</vt:lpstr>
      <vt:lpstr>Conclusions</vt:lpstr>
      <vt:lpstr>Conclusions</vt:lpstr>
      <vt:lpstr>Thank You!</vt:lpstr>
      <vt:lpstr>backup</vt:lpstr>
      <vt:lpstr>Spettro a -20 °C HPK S12 8x8</vt:lpstr>
      <vt:lpstr>Prima caratterizzazione HPK S13</vt:lpstr>
      <vt:lpstr>Cella climatica</vt:lpstr>
      <vt:lpstr>Cella climatica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SiPM@Catania</dc:title>
  <dc:creator>CLAUDIO LOMBARDO</dc:creator>
  <cp:lastModifiedBy>CLAUDIO LOMBARDO</cp:lastModifiedBy>
  <cp:revision>36</cp:revision>
  <dcterms:created xsi:type="dcterms:W3CDTF">2022-04-28T07:21:13Z</dcterms:created>
  <dcterms:modified xsi:type="dcterms:W3CDTF">2022-05-06T05:58:38Z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