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675" r:id="rId2"/>
    <p:sldId id="755" r:id="rId3"/>
    <p:sldId id="720" r:id="rId4"/>
    <p:sldId id="748" r:id="rId5"/>
    <p:sldId id="713" r:id="rId6"/>
    <p:sldId id="683" r:id="rId7"/>
    <p:sldId id="735" r:id="rId8"/>
    <p:sldId id="756" r:id="rId9"/>
    <p:sldId id="292" r:id="rId10"/>
    <p:sldId id="753" r:id="rId11"/>
    <p:sldId id="736" r:id="rId12"/>
    <p:sldId id="749" r:id="rId13"/>
    <p:sldId id="750" r:id="rId14"/>
    <p:sldId id="751" r:id="rId15"/>
    <p:sldId id="759" r:id="rId16"/>
    <p:sldId id="76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BCB0"/>
    <a:srgbClr val="BF0196"/>
    <a:srgbClr val="FFE79B"/>
    <a:srgbClr val="00FCF6"/>
    <a:srgbClr val="00B050"/>
    <a:srgbClr val="669900"/>
    <a:srgbClr val="FF6600"/>
    <a:srgbClr val="FEC306"/>
    <a:srgbClr val="D9D9D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5211" autoAdjust="0"/>
  </p:normalViewPr>
  <p:slideViewPr>
    <p:cSldViewPr snapToGrid="0">
      <p:cViewPr varScale="1">
        <p:scale>
          <a:sx n="68" d="100"/>
          <a:sy n="68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JUNO_Roc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JUNO_Roc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49396758817073"/>
          <c:y val="0.13172406492989147"/>
          <c:w val="0.67016433006721476"/>
          <c:h val="0.84522257533042278"/>
        </c:manualLayout>
      </c:layout>
      <c:scatterChart>
        <c:scatterStyle val="lineMarker"/>
        <c:varyColors val="0"/>
        <c:ser>
          <c:idx val="0"/>
          <c:order val="0"/>
          <c:tx>
            <c:v>Total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(Global!$K$12:$K$22,Global!$K$28:$K$34)</c:f>
              <c:numCache>
                <c:formatCode>0.00</c:formatCode>
                <c:ptCount val="18"/>
                <c:pt idx="0">
                  <c:v>2.6185</c:v>
                </c:pt>
                <c:pt idx="1">
                  <c:v>2.6217999999999999</c:v>
                </c:pt>
                <c:pt idx="2">
                  <c:v>2.6362999999999999</c:v>
                </c:pt>
                <c:pt idx="3">
                  <c:v>2.6343999999999999</c:v>
                </c:pt>
                <c:pt idx="4">
                  <c:v>2.6162000000000001</c:v>
                </c:pt>
                <c:pt idx="5">
                  <c:v>2.6251000000000002</c:v>
                </c:pt>
                <c:pt idx="6">
                  <c:v>2.6267</c:v>
                </c:pt>
                <c:pt idx="7">
                  <c:v>2.6284000000000001</c:v>
                </c:pt>
                <c:pt idx="8">
                  <c:v>2.65</c:v>
                </c:pt>
                <c:pt idx="9">
                  <c:v>2.6318999999999999</c:v>
                </c:pt>
                <c:pt idx="10">
                  <c:v>2.6488999999999998</c:v>
                </c:pt>
                <c:pt idx="11">
                  <c:v>2.6438000000000001</c:v>
                </c:pt>
                <c:pt idx="12">
                  <c:v>2.6695000000000002</c:v>
                </c:pt>
                <c:pt idx="13">
                  <c:v>2.7831999999999999</c:v>
                </c:pt>
                <c:pt idx="14">
                  <c:v>2.6233</c:v>
                </c:pt>
                <c:pt idx="15">
                  <c:v>2.6257000000000001</c:v>
                </c:pt>
                <c:pt idx="16">
                  <c:v>2.6208999999999998</c:v>
                </c:pt>
                <c:pt idx="17">
                  <c:v>2.6204999999999998</c:v>
                </c:pt>
              </c:numCache>
            </c:numRef>
          </c:xVal>
          <c:yVal>
            <c:numRef>
              <c:f>(Global!$C$12:$C$22,Global!$C$28:$C$34)</c:f>
              <c:numCache>
                <c:formatCode>General</c:formatCode>
                <c:ptCount val="18"/>
                <c:pt idx="0">
                  <c:v>10</c:v>
                </c:pt>
                <c:pt idx="1">
                  <c:v>36</c:v>
                </c:pt>
                <c:pt idx="2">
                  <c:v>64</c:v>
                </c:pt>
                <c:pt idx="3">
                  <c:v>164</c:v>
                </c:pt>
                <c:pt idx="4">
                  <c:v>264</c:v>
                </c:pt>
                <c:pt idx="5">
                  <c:v>364</c:v>
                </c:pt>
                <c:pt idx="6">
                  <c:v>430</c:v>
                </c:pt>
                <c:pt idx="7">
                  <c:v>430</c:v>
                </c:pt>
                <c:pt idx="8">
                  <c:v>430</c:v>
                </c:pt>
                <c:pt idx="9">
                  <c:v>430</c:v>
                </c:pt>
                <c:pt idx="10">
                  <c:v>460</c:v>
                </c:pt>
                <c:pt idx="11">
                  <c:v>464</c:v>
                </c:pt>
                <c:pt idx="12">
                  <c:v>464</c:v>
                </c:pt>
                <c:pt idx="13">
                  <c:v>465</c:v>
                </c:pt>
                <c:pt idx="14">
                  <c:v>467</c:v>
                </c:pt>
                <c:pt idx="15">
                  <c:v>467</c:v>
                </c:pt>
                <c:pt idx="16">
                  <c:v>474</c:v>
                </c:pt>
                <c:pt idx="17">
                  <c:v>475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EA-4CA7-87D2-1E68FF9BC47E}"/>
            </c:ext>
          </c:extLst>
        </c:ser>
        <c:ser>
          <c:idx val="1"/>
          <c:order val="1"/>
          <c:tx>
            <c:v>Exploration Well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BF0196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(Global!$K$12:$K$17,Global!$K$29)</c:f>
              <c:numCache>
                <c:formatCode>0.00</c:formatCode>
                <c:ptCount val="7"/>
                <c:pt idx="0">
                  <c:v>2.6185</c:v>
                </c:pt>
                <c:pt idx="1">
                  <c:v>2.6217999999999999</c:v>
                </c:pt>
                <c:pt idx="2">
                  <c:v>2.6362999999999999</c:v>
                </c:pt>
                <c:pt idx="3">
                  <c:v>2.6343999999999999</c:v>
                </c:pt>
                <c:pt idx="4">
                  <c:v>2.6162000000000001</c:v>
                </c:pt>
                <c:pt idx="5">
                  <c:v>2.6251000000000002</c:v>
                </c:pt>
                <c:pt idx="6">
                  <c:v>2.6695000000000002</c:v>
                </c:pt>
              </c:numCache>
            </c:numRef>
          </c:xVal>
          <c:yVal>
            <c:numRef>
              <c:f>(Global!$C$12:$C$17,Global!$C$29)</c:f>
              <c:numCache>
                <c:formatCode>General</c:formatCode>
                <c:ptCount val="7"/>
                <c:pt idx="0">
                  <c:v>10</c:v>
                </c:pt>
                <c:pt idx="1">
                  <c:v>36</c:v>
                </c:pt>
                <c:pt idx="2">
                  <c:v>64</c:v>
                </c:pt>
                <c:pt idx="3">
                  <c:v>164</c:v>
                </c:pt>
                <c:pt idx="4">
                  <c:v>264</c:v>
                </c:pt>
                <c:pt idx="5">
                  <c:v>364</c:v>
                </c:pt>
                <c:pt idx="6">
                  <c:v>464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EA-4CA7-87D2-1E68FF9BC47E}"/>
            </c:ext>
          </c:extLst>
        </c:ser>
        <c:ser>
          <c:idx val="2"/>
          <c:order val="2"/>
          <c:tx>
            <c:v>Hall / Water pool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3ABCB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(Global!$K$18:$K$22,Global!$K$28,Global!$K$30:$K$34)</c:f>
              <c:numCache>
                <c:formatCode>0.00</c:formatCode>
                <c:ptCount val="11"/>
                <c:pt idx="0">
                  <c:v>2.6267</c:v>
                </c:pt>
                <c:pt idx="1">
                  <c:v>2.6284000000000001</c:v>
                </c:pt>
                <c:pt idx="2">
                  <c:v>2.65</c:v>
                </c:pt>
                <c:pt idx="3">
                  <c:v>2.6318999999999999</c:v>
                </c:pt>
                <c:pt idx="4">
                  <c:v>2.6488999999999998</c:v>
                </c:pt>
                <c:pt idx="5">
                  <c:v>2.6438000000000001</c:v>
                </c:pt>
                <c:pt idx="6">
                  <c:v>2.7831999999999999</c:v>
                </c:pt>
                <c:pt idx="7">
                  <c:v>2.6233</c:v>
                </c:pt>
                <c:pt idx="8">
                  <c:v>2.6257000000000001</c:v>
                </c:pt>
                <c:pt idx="9">
                  <c:v>2.6208999999999998</c:v>
                </c:pt>
                <c:pt idx="10">
                  <c:v>2.6204999999999998</c:v>
                </c:pt>
              </c:numCache>
            </c:numRef>
          </c:xVal>
          <c:yVal>
            <c:numRef>
              <c:f>(Global!$C$18:$C$22,Global!$C$28,Global!$C$30:$C$34)</c:f>
              <c:numCache>
                <c:formatCode>General</c:formatCode>
                <c:ptCount val="11"/>
                <c:pt idx="0">
                  <c:v>430</c:v>
                </c:pt>
                <c:pt idx="1">
                  <c:v>430</c:v>
                </c:pt>
                <c:pt idx="2">
                  <c:v>430</c:v>
                </c:pt>
                <c:pt idx="3">
                  <c:v>430</c:v>
                </c:pt>
                <c:pt idx="4">
                  <c:v>460</c:v>
                </c:pt>
                <c:pt idx="5">
                  <c:v>464</c:v>
                </c:pt>
                <c:pt idx="6">
                  <c:v>465</c:v>
                </c:pt>
                <c:pt idx="7">
                  <c:v>467</c:v>
                </c:pt>
                <c:pt idx="8">
                  <c:v>467</c:v>
                </c:pt>
                <c:pt idx="9">
                  <c:v>474</c:v>
                </c:pt>
                <c:pt idx="10">
                  <c:v>475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7EA-4CA7-87D2-1E68FF9BC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81935"/>
        <c:axId val="213784847"/>
      </c:scatterChart>
      <c:valAx>
        <c:axId val="213781935"/>
        <c:scaling>
          <c:orientation val="minMax"/>
          <c:max val="2.8"/>
          <c:min val="2.6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2000" dirty="0">
                    <a:solidFill>
                      <a:sysClr val="windowText" lastClr="000000"/>
                    </a:solidFill>
                  </a:rPr>
                  <a:t>ρ [g/cm</a:t>
                </a:r>
                <a:r>
                  <a:rPr lang="it-IT" sz="2000" baseline="30000" dirty="0">
                    <a:solidFill>
                      <a:sysClr val="windowText" lastClr="000000"/>
                    </a:solidFill>
                  </a:rPr>
                  <a:t>3</a:t>
                </a:r>
                <a:r>
                  <a:rPr lang="it-IT" sz="2000" dirty="0">
                    <a:solidFill>
                      <a:sysClr val="windowText" lastClr="000000"/>
                    </a:solidFill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46121178118119049"/>
              <c:y val="8.501908157930672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0"/>
        <c:majorTickMark val="out"/>
        <c:minorTickMark val="out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3784847"/>
        <c:crosses val="autoZero"/>
        <c:crossBetween val="midCat"/>
        <c:majorUnit val="5.000000000000001E-2"/>
        <c:minorUnit val="5.000000000000001E-2"/>
      </c:valAx>
      <c:valAx>
        <c:axId val="213784847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2000">
                    <a:solidFill>
                      <a:sysClr val="windowText" lastClr="000000"/>
                    </a:solidFill>
                  </a:rPr>
                  <a:t>Depth [m]</a:t>
                </a:r>
              </a:p>
            </c:rich>
          </c:tx>
          <c:layout>
            <c:manualLayout>
              <c:xMode val="edge"/>
              <c:yMode val="edge"/>
              <c:x val="1.0773515719447763E-2"/>
              <c:y val="0.46336312532270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37819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40927949469784514"/>
          <c:y val="0.15406490565062003"/>
          <c:w val="0.57087082022544455"/>
          <c:h val="0.1090315704588224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01027560944701"/>
          <c:y val="0.10831544437049859"/>
          <c:w val="0.75865015132027303"/>
          <c:h val="0.87807633618642422"/>
        </c:manualLayout>
      </c:layout>
      <c:pieChart>
        <c:varyColors val="1"/>
        <c:ser>
          <c:idx val="0"/>
          <c:order val="0"/>
          <c:tx>
            <c:strRef>
              <c:f>'Electron densities'!$A$2:$A$7</c:f>
              <c:strCache>
                <c:ptCount val="6"/>
                <c:pt idx="0">
                  <c:v>SiO2</c:v>
                </c:pt>
                <c:pt idx="1">
                  <c:v>Al2O3</c:v>
                </c:pt>
                <c:pt idx="2">
                  <c:v>K2O</c:v>
                </c:pt>
                <c:pt idx="3">
                  <c:v>FeO</c:v>
                </c:pt>
                <c:pt idx="4">
                  <c:v>Fe2O3</c:v>
                </c:pt>
                <c:pt idx="5">
                  <c:v>CaO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86-4B34-AAC2-C61C916558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86-4B34-AAC2-C61C916558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86-4B34-AAC2-C61C916558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86-4B34-AAC2-C61C916558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86-4B34-AAC2-C61C9165583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586-4B34-AAC2-C61C9165583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CF04166-61A1-4FAA-907B-C41BF911F279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586-4B34-AAC2-C61C9165583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805B0DE-4BA1-4971-BE9E-9D1B6E32F988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586-4B34-AAC2-C61C916558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324D5B8-EFC6-4A7D-9251-1F8CE5D3E93F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586-4B34-AAC2-C61C916558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3064245-7B1C-4D27-A50C-7891D959D83E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586-4B34-AAC2-C61C91655839}"/>
                </c:ext>
              </c:extLst>
            </c:dLbl>
            <c:dLbl>
              <c:idx val="4"/>
              <c:layout>
                <c:manualLayout>
                  <c:x val="9.5662301844281247E-2"/>
                  <c:y val="-1.2872325843047362E-2"/>
                </c:manualLayout>
              </c:layout>
              <c:tx>
                <c:rich>
                  <a:bodyPr/>
                  <a:lstStyle/>
                  <a:p>
                    <a:fld id="{617F4598-CC06-40DF-9B90-F27E703C8F42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586-4B34-AAC2-C61C91655839}"/>
                </c:ext>
              </c:extLst>
            </c:dLbl>
            <c:dLbl>
              <c:idx val="5"/>
              <c:layout>
                <c:manualLayout>
                  <c:x val="0.21880497396173726"/>
                  <c:y val="3.1008888183154388E-3"/>
                </c:manualLayout>
              </c:layout>
              <c:tx>
                <c:rich>
                  <a:bodyPr/>
                  <a:lstStyle/>
                  <a:p>
                    <a:fld id="{5905159A-C033-48AC-B7B2-61F0E7B46C84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586-4B34-AAC2-C61C916558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'Electron densities'!$A$2:$A$7</c:f>
              <c:strCache>
                <c:ptCount val="6"/>
                <c:pt idx="0">
                  <c:v>SiO2</c:v>
                </c:pt>
                <c:pt idx="1">
                  <c:v>Al2O3</c:v>
                </c:pt>
                <c:pt idx="2">
                  <c:v>K2O</c:v>
                </c:pt>
                <c:pt idx="3">
                  <c:v>FeO</c:v>
                </c:pt>
                <c:pt idx="4">
                  <c:v>Fe2O3</c:v>
                </c:pt>
                <c:pt idx="5">
                  <c:v>CaO</c:v>
                </c:pt>
              </c:strCache>
            </c:strRef>
          </c:cat>
          <c:val>
            <c:numRef>
              <c:f>'Electron densities'!$D$2:$D$7</c:f>
              <c:numCache>
                <c:formatCode>0</c:formatCode>
                <c:ptCount val="6"/>
                <c:pt idx="0">
                  <c:v>77.692502860073645</c:v>
                </c:pt>
                <c:pt idx="1">
                  <c:v>14.550573004077236</c:v>
                </c:pt>
                <c:pt idx="2">
                  <c:v>4.8656719369810482</c:v>
                </c:pt>
                <c:pt idx="3">
                  <c:v>0.87270846854691464</c:v>
                </c:pt>
                <c:pt idx="4">
                  <c:v>0.97043010110582262</c:v>
                </c:pt>
                <c:pt idx="5">
                  <c:v>1.0481136292153437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'Electron densities'!$A$2:$A$7</c15:f>
                <c15:dlblRangeCache>
                  <c:ptCount val="6"/>
                  <c:pt idx="0">
                    <c:v>SiO2</c:v>
                  </c:pt>
                  <c:pt idx="1">
                    <c:v>Al2O3</c:v>
                  </c:pt>
                  <c:pt idx="2">
                    <c:v>K2O</c:v>
                  </c:pt>
                  <c:pt idx="3">
                    <c:v>FeO</c:v>
                  </c:pt>
                  <c:pt idx="4">
                    <c:v>Fe2O3</c:v>
                  </c:pt>
                  <c:pt idx="5">
                    <c:v>CaO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C586-4B34-AAC2-C61C91655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3ACFB-C413-4AFF-AC11-4311112442BD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1E13D-0554-44DF-A57A-4EFCF80999C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1E13D-0554-44DF-A57A-4EFCF80999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1E13D-0554-44DF-A57A-4EFCF8099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4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1E13D-0554-44DF-A57A-4EFCF80999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5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1E13D-0554-44DF-A57A-4EFCF80999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1E13D-0554-44DF-A57A-4EFCF80999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6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1E13D-0554-44DF-A57A-4EFCF80999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2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1E13D-0554-44DF-A57A-4EFCF80999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8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9F31-1500-4C5A-964B-915ED304A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77EAA-B532-4E20-863D-BC1725E30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82A1F-3330-4F7D-8EE0-67D0DDD3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5106A-62FD-4C64-8926-538F1ED1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506A-2304-44B5-8B88-478BF743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01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645A-D1E7-4CC5-B437-84F2DDA3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993DC-A14E-412D-B3E7-847FEA31C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5B194-816A-42BD-8610-C30D9CC55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48952-FF6D-4D40-B074-A3FBA4AD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AC03B-459F-4A73-A85F-5D4F7DEB3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27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AAC408-9E06-4176-97E1-40AA2DEF8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52239-B0E8-453B-8A9F-A693B7761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A2B15-0F9D-418E-9F2D-54AE9E9F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98891-6675-4493-92B9-787997E2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95BAC-5C0E-4624-992E-9440DEEC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68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5424-2E51-4AF7-BB5F-99AF78F9C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06F8B-1C45-43D7-BDBC-4E96E8448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71577-717E-44B7-BEA2-01404605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C5679-802C-45A9-B8EF-1AC52245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DA397-6EED-42F1-9158-CDB0A822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33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4811-9760-4DB6-A58E-573FF6CA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4A286-3D42-4FA7-B581-6C1B2E2F8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3F957-D7D7-406E-BFBA-B072A765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2060-6F6C-41CE-8DDE-BD43852A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70E00-1C75-44A7-B068-1B6ABD26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7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7753-3C40-49C1-8E24-EDDD2296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B99F3-9769-4DDF-B2D3-B9D25ECD9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3F31E-3CF4-49E6-A0DF-3F4F9FF38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FE042-AC5C-4237-AEB4-AC695C9A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C6BAF-AE57-4819-AD5D-060C2BAC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55756-C9C5-44D0-ACBC-3AC5C4B3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47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A458-404E-4FEE-AFDF-28C97571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143DB-F592-4011-8F37-93449DCA0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C56A4-D3FC-407B-BBA7-8B8404C5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61917-2C45-47EA-BBE0-5436F3323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68E76-0237-4970-A3F4-3BF1B6C2D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2A414-1F34-4606-B03F-AF69628F6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85729B-2FEF-495C-865E-234E3D0D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6F357-0EF0-4E76-A158-9E70331C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02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4C45-5FFD-4A2A-A425-83E44FCE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BC8E7-2898-4774-BCA0-A4A30A549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D3001-71ED-4A0B-A4C1-9A85A944D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C2D6C-04AA-4FC7-88D9-225C7FE2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90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E065C-CB60-412E-8CBA-9403C7217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FDB24-2696-4609-9CE7-7B5F5AD2C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CEB9D-0555-4887-829B-01756D7D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21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6E14-9DBA-47FB-9C6C-DA120E9D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A9AC-2E48-4E64-8241-7D4F340FA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900F3-2517-4763-A09B-D841013EC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FE1E7-99DB-4ADE-BD77-8AF62569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FC0D2-88AD-4037-A6C2-22D003B9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3828F-A420-4255-9F2D-23126C37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59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0FD8-1144-44B7-B2DC-DD2DE255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2948-7A35-4A99-A56A-F18513D32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41153-014E-41D9-A813-2AA4BBAC0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564AD-A851-4AEF-98F4-FD517EA8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93DF4-8B81-4AA7-A135-84776724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EF7A5-21EE-44D3-A4F4-D96EEC41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56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FBBEAE-C08B-4C2A-A580-9B2D2B52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15B40-2FD5-4C1A-AC65-722B1CB36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6C8D1-CECB-4776-BAFA-F6BC9CB0C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32841-05A6-4392-B1B2-0828EFB50083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D184B-A0FD-4E4F-B855-D7CEAC4C3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24BAE-9493-4148-A5A8-52965905C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7EB2C-E360-48A4-A4BF-9FC809C00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60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2D1F00-735D-478F-8B8C-833B3001C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1" y="1741570"/>
            <a:ext cx="6855833" cy="5116428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A3303AF-1EDC-4988-8BFE-A0CADCC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1" y="2037048"/>
            <a:ext cx="6596536" cy="4820950"/>
          </a:xfrm>
          <a:custGeom>
            <a:avLst/>
            <a:gdLst>
              <a:gd name="connsiteX0" fmla="*/ 2580446 w 6596536"/>
              <a:gd name="connsiteY0" fmla="*/ 0 h 4820950"/>
              <a:gd name="connsiteX1" fmla="*/ 6596536 w 6596536"/>
              <a:gd name="connsiteY1" fmla="*/ 4016091 h 4820950"/>
              <a:gd name="connsiteX2" fmla="*/ 6575802 w 6596536"/>
              <a:gd name="connsiteY2" fmla="*/ 4426713 h 4820950"/>
              <a:gd name="connsiteX3" fmla="*/ 6515635 w 6596536"/>
              <a:gd name="connsiteY3" fmla="*/ 4820950 h 4820950"/>
              <a:gd name="connsiteX4" fmla="*/ 0 w 6596536"/>
              <a:gd name="connsiteY4" fmla="*/ 4820950 h 4820950"/>
              <a:gd name="connsiteX5" fmla="*/ 0 w 6596536"/>
              <a:gd name="connsiteY5" fmla="*/ 940564 h 4820950"/>
              <a:gd name="connsiteX6" fmla="*/ 25839 w 6596536"/>
              <a:gd name="connsiteY6" fmla="*/ 917080 h 4820950"/>
              <a:gd name="connsiteX7" fmla="*/ 2580446 w 6596536"/>
              <a:gd name="connsiteY7" fmla="*/ 0 h 482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96536" h="4820950">
                <a:moveTo>
                  <a:pt x="2580446" y="0"/>
                </a:moveTo>
                <a:cubicBezTo>
                  <a:pt x="4798472" y="0"/>
                  <a:pt x="6596536" y="1798065"/>
                  <a:pt x="6596536" y="4016091"/>
                </a:cubicBezTo>
                <a:cubicBezTo>
                  <a:pt x="6596536" y="4154718"/>
                  <a:pt x="6589513" y="4291704"/>
                  <a:pt x="6575802" y="4426713"/>
                </a:cubicBezTo>
                <a:lnTo>
                  <a:pt x="6515635" y="4820950"/>
                </a:lnTo>
                <a:lnTo>
                  <a:pt x="0" y="4820950"/>
                </a:lnTo>
                <a:lnTo>
                  <a:pt x="0" y="940564"/>
                </a:lnTo>
                <a:lnTo>
                  <a:pt x="25839" y="917080"/>
                </a:lnTo>
                <a:cubicBezTo>
                  <a:pt x="720056" y="344161"/>
                  <a:pt x="1610060" y="0"/>
                  <a:pt x="25804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21EB42-1A3C-4EF1-A818-8770C351E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107" y="1"/>
            <a:ext cx="5614485" cy="2627677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1326C9-A8EF-41D2-B565-DCF510B34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35" y="1"/>
            <a:ext cx="5152928" cy="2411065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23FF41C-993F-4FD1-89DB-FBE98459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66571" y="4021835"/>
            <a:ext cx="3725427" cy="2836165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913B46F-0266-40C4-AB5F-433D3E668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688464" y="4242852"/>
            <a:ext cx="3503534" cy="2615148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E5D9A9-34D3-4A25-AD63-356A4E956562}"/>
              </a:ext>
            </a:extLst>
          </p:cNvPr>
          <p:cNvSpPr txBox="1"/>
          <p:nvPr/>
        </p:nvSpPr>
        <p:spPr>
          <a:xfrm>
            <a:off x="207424" y="2439055"/>
            <a:ext cx="5460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0000"/>
                </a:solidFill>
                <a:latin typeface="Calibri" panose="020F0502020204030204"/>
              </a:rPr>
              <a:t>Geophysical and geochemical data for antineutrinos from reactors and the Earth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CD0A8D-9B3A-4528-9D89-C2C316EFEE7F}"/>
              </a:ext>
            </a:extLst>
          </p:cNvPr>
          <p:cNvSpPr txBox="1"/>
          <p:nvPr/>
        </p:nvSpPr>
        <p:spPr>
          <a:xfrm>
            <a:off x="20844" y="4816060"/>
            <a:ext cx="58385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 Maino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and Earth Science Department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Ferrara &amp; INFN – Italy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maino@fe.infn.it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448C8C-2BA5-437E-BFB1-9994C8E8CC4D}"/>
              </a:ext>
            </a:extLst>
          </p:cNvPr>
          <p:cNvSpPr txBox="1"/>
          <p:nvPr/>
        </p:nvSpPr>
        <p:spPr>
          <a:xfrm>
            <a:off x="9262150" y="4734342"/>
            <a:ext cx="2810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 with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Fabio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Mantovani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Andrea Serafini, Virginia Strati and Michele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Montuschi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BD2525F-D7A3-42BC-AC20-48DBAE27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3" y="62316"/>
            <a:ext cx="3077586" cy="7862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6F52331-A2C8-426C-B9B5-527214F89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97" y="898310"/>
            <a:ext cx="1830328" cy="76047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6577A80-BC0B-439E-96A9-3C326C9B8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43" y="863213"/>
            <a:ext cx="1325341" cy="83067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061B57-CB73-4E06-AEBA-2D1DE6FACCD7}"/>
              </a:ext>
            </a:extLst>
          </p:cNvPr>
          <p:cNvSpPr txBox="1"/>
          <p:nvPr/>
        </p:nvSpPr>
        <p:spPr>
          <a:xfrm>
            <a:off x="16435" y="6432396"/>
            <a:ext cx="600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000000"/>
                </a:solidFill>
                <a:latin typeface="Calibri" panose="020F0502020204030204"/>
              </a:rPr>
              <a:t>5</a:t>
            </a:r>
            <a:r>
              <a:rPr kumimoji="0" lang="en-US" sz="18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lang="en-US" i="1" dirty="0">
                <a:solidFill>
                  <a:srgbClr val="000000"/>
                </a:solidFill>
                <a:latin typeface="Calibri" panose="020F0502020204030204"/>
              </a:rPr>
              <a:t>6</a:t>
            </a:r>
            <a:r>
              <a:rPr kumimoji="0" lang="en-US" sz="18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2022 JUNO </a:t>
            </a:r>
            <a:r>
              <a:rPr lang="en-US" i="1" dirty="0">
                <a:solidFill>
                  <a:srgbClr val="000000"/>
                </a:solidFill>
                <a:latin typeface="Calibri" panose="020F0502020204030204"/>
              </a:rPr>
              <a:t>Italy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Meeting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949258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C7BECFD1-1F30-4EC1-AC4E-22F908485FB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7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ym typeface="Abel"/>
              </a:rPr>
              <a:t>Results of XRF measurements</a:t>
            </a:r>
            <a:endParaRPr lang="it-IT" dirty="0">
              <a:sym typeface="Abel"/>
            </a:endParaRP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2EE763F0-758F-48F0-BD72-4CB9AE195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106108"/>
              </p:ext>
            </p:extLst>
          </p:nvPr>
        </p:nvGraphicFramePr>
        <p:xfrm>
          <a:off x="73502" y="768502"/>
          <a:ext cx="12077600" cy="48900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1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042">
                  <a:extLst>
                    <a:ext uri="{9D8B030D-6E8A-4147-A177-3AD203B41FA5}">
                      <a16:colId xmlns:a16="http://schemas.microsoft.com/office/drawing/2014/main" val="3507145923"/>
                    </a:ext>
                  </a:extLst>
                </a:gridCol>
                <a:gridCol w="730212">
                  <a:extLst>
                    <a:ext uri="{9D8B030D-6E8A-4147-A177-3AD203B41FA5}">
                      <a16:colId xmlns:a16="http://schemas.microsoft.com/office/drawing/2014/main" val="4049345541"/>
                    </a:ext>
                  </a:extLst>
                </a:gridCol>
                <a:gridCol w="906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26139791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125809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4805567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26349517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41364821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402424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Sample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Depth [m]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Mn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Mn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Pb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Pb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JUNO_FRESH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6.8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0.62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507 ± 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0.76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441 ± 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358 ± 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544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0.60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723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1574 ± 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115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669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1.18 ± 0.03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466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565 ± 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489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6.8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0.86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511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69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0.56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1529 ± 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643 ± 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2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JUNO_2_HWP_430_A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532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444 ± 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815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JUNO_2_HWP_430_B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917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474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56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JUNO_HWP_430_A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7.7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0.77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463 ± 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681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349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JUNO_HWP_430_B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7.7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0.61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614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494 ± 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935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0.73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736 ± 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508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0.83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1506 ± 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846 ± 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182 ±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268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1" i="0" u="none" strike="noStrike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7.6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5257 ± 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3145 ± 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5532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1" i="0" u="none" strike="noStrike" kern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7584 ± 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2779 ± 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375 ±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98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7.4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0.63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662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484 ± 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350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0.58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426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496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902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0.57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482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717 ± 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907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JUNO2_HWP_475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0.79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451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558 ± 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068400"/>
                  </a:ext>
                </a:extLst>
              </a:tr>
              <a:tr h="3600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Average</a:t>
                      </a:r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± </a:t>
                      </a:r>
                      <a:r>
                        <a:rPr lang="it-IT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st.dev</a:t>
                      </a:r>
                      <a:endParaRPr lang="it-IT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± 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0.70 ± 0.16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1258 ± 1960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890 ± 801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 ± 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 ± 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233445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F49070C3-3399-93B2-F15E-640B5ACB78BC}"/>
              </a:ext>
            </a:extLst>
          </p:cNvPr>
          <p:cNvSpPr/>
          <p:nvPr/>
        </p:nvSpPr>
        <p:spPr>
          <a:xfrm>
            <a:off x="172775" y="5744034"/>
            <a:ext cx="118464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Si, Al and K contents are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homogeneous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: relative standard deviation &lt; 8 %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Ca and Fe are less abundant and are characterized by higher variabilities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Trace elements (S, Mn, Zn, Pb) present some relevant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outliers</a:t>
            </a:r>
          </a:p>
        </p:txBody>
      </p:sp>
    </p:spTree>
    <p:extLst>
      <p:ext uri="{BB962C8B-B14F-4D97-AF65-F5344CB8AC3E}">
        <p14:creationId xmlns:p14="http://schemas.microsoft.com/office/powerpoint/2010/main" val="209372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C7BECFD1-1F30-4EC1-AC4E-22F908485FB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7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>
                <a:sym typeface="Abel"/>
              </a:rPr>
              <a:t>Anomalous samples</a:t>
            </a:r>
          </a:p>
        </p:txBody>
      </p:sp>
      <p:pic>
        <p:nvPicPr>
          <p:cNvPr id="19" name="Immagine 18" descr="20170207_143007.jpg">
            <a:extLst>
              <a:ext uri="{FF2B5EF4-FFF2-40B4-BE49-F238E27FC236}">
                <a16:creationId xmlns:a16="http://schemas.microsoft.com/office/drawing/2014/main" id="{33CAA79A-DDC0-47A5-82CE-CCD1D7B99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390" r="12745"/>
          <a:stretch/>
        </p:blipFill>
        <p:spPr>
          <a:xfrm>
            <a:off x="8374996" y="5398715"/>
            <a:ext cx="1397504" cy="1381565"/>
          </a:xfrm>
          <a:prstGeom prst="rect">
            <a:avLst/>
          </a:prstGeom>
          <a:ln w="28575">
            <a:noFill/>
          </a:ln>
        </p:spPr>
      </p:pic>
      <p:pic>
        <p:nvPicPr>
          <p:cNvPr id="21" name="Immagine 20" descr="Immagine che contiene vicino&#10;&#10;Descrizione generata automaticamente">
            <a:extLst>
              <a:ext uri="{FF2B5EF4-FFF2-40B4-BE49-F238E27FC236}">
                <a16:creationId xmlns:a16="http://schemas.microsoft.com/office/drawing/2014/main" id="{7279AB01-666F-42C9-BBF8-71AB1F84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3"/>
          <a:stretch/>
        </p:blipFill>
        <p:spPr>
          <a:xfrm>
            <a:off x="10065025" y="5395313"/>
            <a:ext cx="1845759" cy="1384967"/>
          </a:xfrm>
          <a:prstGeom prst="rect">
            <a:avLst/>
          </a:prstGeom>
          <a:ln w="28575">
            <a:noFill/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4B59F3F-2BF5-4455-AB40-82996CB9E935}"/>
              </a:ext>
            </a:extLst>
          </p:cNvPr>
          <p:cNvSpPr txBox="1"/>
          <p:nvPr/>
        </p:nvSpPr>
        <p:spPr>
          <a:xfrm>
            <a:off x="8324378" y="5319106"/>
            <a:ext cx="149874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/>
              </a:rPr>
              <a:t>JUNO_ZK1_600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525DF0F3-851C-EA2B-8927-CD57C91AD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4536"/>
              </p:ext>
            </p:extLst>
          </p:nvPr>
        </p:nvGraphicFramePr>
        <p:xfrm>
          <a:off x="73502" y="768502"/>
          <a:ext cx="12077600" cy="45300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1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042">
                  <a:extLst>
                    <a:ext uri="{9D8B030D-6E8A-4147-A177-3AD203B41FA5}">
                      <a16:colId xmlns:a16="http://schemas.microsoft.com/office/drawing/2014/main" val="3507145923"/>
                    </a:ext>
                  </a:extLst>
                </a:gridCol>
                <a:gridCol w="730212">
                  <a:extLst>
                    <a:ext uri="{9D8B030D-6E8A-4147-A177-3AD203B41FA5}">
                      <a16:colId xmlns:a16="http://schemas.microsoft.com/office/drawing/2014/main" val="4049345541"/>
                    </a:ext>
                  </a:extLst>
                </a:gridCol>
                <a:gridCol w="906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26139791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125809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4805567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26349517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41364821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402424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Sample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Depth [m]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[%]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Mn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Mn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Pb ± 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σ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Pb [ppm]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JUNO_FRESH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6.8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0.62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507 ± 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0.76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441 ± 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358 ± 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544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0.60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723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1574 ± 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115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669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1.18 ± 0.03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466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565 ± 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489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6.8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0.86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511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69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0.56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1529 ± 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643 ± 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2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JUNO_2_HWP_430_A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532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444 ± 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815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JUNO_2_HWP_430_B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917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474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56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JUNO_HWP_430_A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7.7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0.77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463 ± 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681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349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JUNO_HWP_430_B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7.7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0.61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614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494 ± 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935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0.73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736 ± 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508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0.83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1506 ± 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846 ± 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182 ±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268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JUNO_ZK1_600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7.6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5257 ± 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3145 ± 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532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7584 ± 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2779 ± 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375 ±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98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JUNO_2_HWP_467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7.4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0.63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662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484 ± 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350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0.58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426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496 ± 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902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JUNO_HWP_474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3.9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0.57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482 ± 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717 ± 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 ±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907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it-IT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JUNO2_HWP_475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0.79 ± 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 ± 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451 ±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558 ± 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±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±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068400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3C28E139-75B4-4F99-7427-0BB378C6C2CC}"/>
              </a:ext>
            </a:extLst>
          </p:cNvPr>
          <p:cNvSpPr/>
          <p:nvPr/>
        </p:nvSpPr>
        <p:spPr>
          <a:xfrm>
            <a:off x="172775" y="5411450"/>
            <a:ext cx="81000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JUNO_2_HWP_464, JUNO_ZK1_600 and JUNO_HWP_465 (outliers) come from the same depth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JUNO_HWP_465 is the already spotted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density outlier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JUNO_ZK1_600 is characterized by the presence of a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quartz vein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29D53B-F72F-565A-620F-04BF699AA1A2}"/>
              </a:ext>
            </a:extLst>
          </p:cNvPr>
          <p:cNvSpPr txBox="1"/>
          <p:nvPr/>
        </p:nvSpPr>
        <p:spPr>
          <a:xfrm>
            <a:off x="10177088" y="5319106"/>
            <a:ext cx="1621631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/>
              </a:rPr>
              <a:t>JUNO_HWP_465 </a:t>
            </a:r>
          </a:p>
        </p:txBody>
      </p:sp>
    </p:spTree>
    <p:extLst>
      <p:ext uri="{BB962C8B-B14F-4D97-AF65-F5344CB8AC3E}">
        <p14:creationId xmlns:p14="http://schemas.microsoft.com/office/powerpoint/2010/main" val="3641318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C7BECFD1-1F30-4EC1-AC4E-22F908485FB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7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ym typeface="Abel"/>
              </a:rPr>
              <a:t>Building a reference rock</a:t>
            </a:r>
            <a:endParaRPr lang="it-IT" dirty="0">
              <a:sym typeface="Abel"/>
            </a:endParaRPr>
          </a:p>
        </p:txBody>
      </p:sp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93D544AC-15CC-B247-F7DB-FFB37E081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17375"/>
              </p:ext>
            </p:extLst>
          </p:nvPr>
        </p:nvGraphicFramePr>
        <p:xfrm>
          <a:off x="125896" y="3636469"/>
          <a:ext cx="7721766" cy="31110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6961">
                  <a:extLst>
                    <a:ext uri="{9D8B030D-6E8A-4147-A177-3AD203B41FA5}">
                      <a16:colId xmlns:a16="http://schemas.microsoft.com/office/drawing/2014/main" val="2600254316"/>
                    </a:ext>
                  </a:extLst>
                </a:gridCol>
                <a:gridCol w="1286961">
                  <a:extLst>
                    <a:ext uri="{9D8B030D-6E8A-4147-A177-3AD203B41FA5}">
                      <a16:colId xmlns:a16="http://schemas.microsoft.com/office/drawing/2014/main" val="4172798096"/>
                    </a:ext>
                  </a:extLst>
                </a:gridCol>
                <a:gridCol w="1286961">
                  <a:extLst>
                    <a:ext uri="{9D8B030D-6E8A-4147-A177-3AD203B41FA5}">
                      <a16:colId xmlns:a16="http://schemas.microsoft.com/office/drawing/2014/main" val="105695037"/>
                    </a:ext>
                  </a:extLst>
                </a:gridCol>
                <a:gridCol w="1286961">
                  <a:extLst>
                    <a:ext uri="{9D8B030D-6E8A-4147-A177-3AD203B41FA5}">
                      <a16:colId xmlns:a16="http://schemas.microsoft.com/office/drawing/2014/main" val="1540738633"/>
                    </a:ext>
                  </a:extLst>
                </a:gridCol>
                <a:gridCol w="1286961">
                  <a:extLst>
                    <a:ext uri="{9D8B030D-6E8A-4147-A177-3AD203B41FA5}">
                      <a16:colId xmlns:a16="http://schemas.microsoft.com/office/drawing/2014/main" val="2312749798"/>
                    </a:ext>
                  </a:extLst>
                </a:gridCol>
                <a:gridCol w="1286961">
                  <a:extLst>
                    <a:ext uri="{9D8B030D-6E8A-4147-A177-3AD203B41FA5}">
                      <a16:colId xmlns:a16="http://schemas.microsoft.com/office/drawing/2014/main" val="363234651"/>
                    </a:ext>
                  </a:extLst>
                </a:gridCol>
              </a:tblGrid>
              <a:tr h="42548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Element</a:t>
                      </a:r>
                      <a:endParaRPr lang="it-IT" sz="1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Element</a:t>
                      </a:r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wt</a:t>
                      </a:r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Oxide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Oxide</a:t>
                      </a:r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wt</a:t>
                      </a:r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Normalized</a:t>
                      </a:r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Oxide</a:t>
                      </a:r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t-IT" sz="18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wt</a:t>
                      </a:r>
                      <a:r>
                        <a:rPr lang="it-IT" sz="1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138407"/>
                  </a:ext>
                </a:extLst>
              </a:tr>
              <a:tr h="42548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±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SiO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276672"/>
                  </a:ext>
                </a:extLst>
              </a:tr>
              <a:tr h="42548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± 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796786"/>
                  </a:ext>
                </a:extLst>
              </a:tr>
              <a:tr h="42548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 ± 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176029"/>
                  </a:ext>
                </a:extLst>
              </a:tr>
              <a:tr h="42548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0.70 ± 0.16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835180"/>
                  </a:ext>
                </a:extLst>
              </a:tr>
              <a:tr h="42548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0.65 ± 0.40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FeO</a:t>
                      </a:r>
                      <a:endParaRPr lang="it-IT" sz="18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692723"/>
                  </a:ext>
                </a:extLst>
              </a:tr>
              <a:tr h="4254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0.65 ± 0.40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it-IT" sz="1800" b="0" i="0" u="none" strike="noStrike" kern="12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324349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43E5A711-5ED1-6093-D446-BD002CE05E0F}"/>
              </a:ext>
            </a:extLst>
          </p:cNvPr>
          <p:cNvSpPr/>
          <p:nvPr/>
        </p:nvSpPr>
        <p:spPr>
          <a:xfrm>
            <a:off x="172776" y="823076"/>
            <a:ext cx="1182044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Major elements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’ average concentrations have been used to build a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reference rock 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representative of the local rock composition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The composition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in terms of equivalent oxides 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have been obtained using the element-to-stoichiometric oxide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conversion factors 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(CF)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Fe concentration has been divided evenly between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/>
              </a:rPr>
              <a:t>FeO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 and Fe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O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 oxides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The sum of the obtained oxides equate to ∼ 94 % so oxide concentrations have been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rescaled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 to sum at 100%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Trace elements have been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neglected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0136298-4448-4272-A83D-7806E65B6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712180"/>
              </p:ext>
            </p:extLst>
          </p:nvPr>
        </p:nvGraphicFramePr>
        <p:xfrm>
          <a:off x="8010508" y="3173894"/>
          <a:ext cx="4008716" cy="368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88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C7BECFD1-1F30-4EC1-AC4E-22F908485FB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7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  <a:buNone/>
              <a:defRPr sz="3600" b="1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ym typeface="Abel"/>
              </a:rPr>
              <a:t>Electron density from geophysical and geochemical data</a:t>
            </a:r>
            <a:endParaRPr lang="it-IT" dirty="0">
              <a:sym typeface="Abel"/>
            </a:endParaRPr>
          </a:p>
        </p:txBody>
      </p:sp>
      <p:graphicFrame>
        <p:nvGraphicFramePr>
          <p:cNvPr id="18" name="Tabella 7">
            <a:extLst>
              <a:ext uri="{FF2B5EF4-FFF2-40B4-BE49-F238E27FC236}">
                <a16:creationId xmlns:a16="http://schemas.microsoft.com/office/drawing/2014/main" id="{E9C1C7E2-3DE6-C660-E042-031C40DBE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96296"/>
              </p:ext>
            </p:extLst>
          </p:nvPr>
        </p:nvGraphicFramePr>
        <p:xfrm>
          <a:off x="940191" y="958634"/>
          <a:ext cx="10311618" cy="3606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456">
                  <a:extLst>
                    <a:ext uri="{9D8B030D-6E8A-4147-A177-3AD203B41FA5}">
                      <a16:colId xmlns:a16="http://schemas.microsoft.com/office/drawing/2014/main" val="742536662"/>
                    </a:ext>
                  </a:extLst>
                </a:gridCol>
                <a:gridCol w="2553176">
                  <a:extLst>
                    <a:ext uri="{9D8B030D-6E8A-4147-A177-3AD203B41FA5}">
                      <a16:colId xmlns:a16="http://schemas.microsoft.com/office/drawing/2014/main" val="1680441231"/>
                    </a:ext>
                  </a:extLst>
                </a:gridCol>
                <a:gridCol w="2441249">
                  <a:extLst>
                    <a:ext uri="{9D8B030D-6E8A-4147-A177-3AD203B41FA5}">
                      <a16:colId xmlns:a16="http://schemas.microsoft.com/office/drawing/2014/main" val="1334860525"/>
                    </a:ext>
                  </a:extLst>
                </a:gridCol>
                <a:gridCol w="2663737">
                  <a:extLst>
                    <a:ext uri="{9D8B030D-6E8A-4147-A177-3AD203B41FA5}">
                      <a16:colId xmlns:a16="http://schemas.microsoft.com/office/drawing/2014/main" val="1715792053"/>
                    </a:ext>
                  </a:extLst>
                </a:gridCol>
              </a:tblGrid>
              <a:tr h="729267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it-IT" sz="2200" dirty="0" err="1">
                          <a:latin typeface="+mn-lt"/>
                        </a:rPr>
                        <a:t>Composition</a:t>
                      </a:r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el-GR" sz="2200" dirty="0">
                          <a:latin typeface="+mn-lt"/>
                        </a:rPr>
                        <a:t>ρ</a:t>
                      </a:r>
                      <a:r>
                        <a:rPr lang="it-IT" sz="2200" dirty="0">
                          <a:latin typeface="+mn-lt"/>
                        </a:rPr>
                        <a:t> [g/cm</a:t>
                      </a:r>
                      <a:r>
                        <a:rPr lang="it-IT" sz="2200" baseline="30000" dirty="0">
                          <a:latin typeface="+mn-lt"/>
                        </a:rPr>
                        <a:t>3</a:t>
                      </a:r>
                      <a:r>
                        <a:rPr lang="it-IT" sz="2200" dirty="0">
                          <a:latin typeface="+mn-lt"/>
                        </a:rPr>
                        <a:t>]</a:t>
                      </a:r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it-IT" sz="2200" dirty="0">
                          <a:latin typeface="+mn-lt"/>
                        </a:rPr>
                        <a:t>N</a:t>
                      </a:r>
                      <a:r>
                        <a:rPr lang="it-IT" sz="2200" baseline="-25000" dirty="0">
                          <a:latin typeface="+mn-lt"/>
                        </a:rPr>
                        <a:t>e</a:t>
                      </a:r>
                      <a:r>
                        <a:rPr lang="it-IT" sz="2200" dirty="0">
                          <a:latin typeface="+mn-lt"/>
                        </a:rPr>
                        <a:t> [mol/cm</a:t>
                      </a:r>
                      <a:r>
                        <a:rPr lang="it-IT" sz="2200" baseline="30000" dirty="0">
                          <a:latin typeface="+mn-lt"/>
                        </a:rPr>
                        <a:t>3</a:t>
                      </a:r>
                      <a:r>
                        <a:rPr lang="it-IT" sz="2200" dirty="0">
                          <a:latin typeface="+mn-lt"/>
                        </a:rPr>
                        <a:t>]</a:t>
                      </a:r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671619"/>
                  </a:ext>
                </a:extLst>
              </a:tr>
              <a:tr h="71930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2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Capozzi</a:t>
                      </a:r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et al., 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2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</a:t>
                      </a:r>
                      <a:endParaRPr lang="it-IT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583671"/>
                  </a:ext>
                </a:extLst>
              </a:tr>
              <a:tr h="719304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 et al.,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2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</a:t>
                      </a:r>
                      <a:endParaRPr lang="it-IT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605065"/>
                  </a:ext>
                </a:extLst>
              </a:tr>
              <a:tr h="719304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Khan et al.,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2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</a:t>
                      </a:r>
                      <a:endParaRPr lang="it-IT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05353"/>
                  </a:ext>
                </a:extLst>
              </a:tr>
              <a:tr h="719304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</a:t>
                      </a:r>
                      <a:r>
                        <a:rPr lang="it-IT" sz="2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study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Reference rock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2.640 ± 0.038 </a:t>
                      </a:r>
                      <a:endParaRPr lang="it-IT" sz="2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2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9749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A372D38-B892-E33E-4D88-109251E7B8C8}"/>
                  </a:ext>
                </a:extLst>
              </p:cNvPr>
              <p:cNvSpPr txBox="1"/>
              <p:nvPr/>
            </p:nvSpPr>
            <p:spPr>
              <a:xfrm>
                <a:off x="224138" y="4952130"/>
                <a:ext cx="11423911" cy="1562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200" dirty="0">
                    <a:solidFill>
                      <a:srgbClr val="000000"/>
                    </a:solidFill>
                    <a:latin typeface="Calibri" panose="020F0502020204030204"/>
                  </a:rPr>
                  <a:t>Our estimations are based on geophysical and geochemical analysis of local rock samples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200" dirty="0">
                    <a:solidFill>
                      <a:srgbClr val="000000"/>
                    </a:solidFill>
                    <a:latin typeface="Calibri" panose="020F0502020204030204"/>
                  </a:rPr>
                  <a:t>Our density estimation differs from literature by 1.5%, </a:t>
                </a:r>
                <a:r>
                  <a:rPr lang="en-US" sz="2200" b="1" dirty="0">
                    <a:solidFill>
                      <a:srgbClr val="000000"/>
                    </a:solidFill>
                    <a:latin typeface="Calibri" panose="020F0502020204030204"/>
                  </a:rPr>
                  <a:t>comparable with standard deviation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200" dirty="0">
                    <a:solidFill>
                      <a:srgbClr val="000000"/>
                    </a:solidFill>
                    <a:latin typeface="Calibri" panose="020F0502020204030204"/>
                  </a:rPr>
                  <a:t>Estimation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Calibri" panose="020F0502020204030204"/>
                  </a:rPr>
                  <a:t> differs by 0.8% from literature</a:t>
                </a:r>
              </a:p>
              <a:p>
                <a:pPr marL="342900" lvl="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>
                    <a:solidFill>
                      <a:srgbClr val="000000"/>
                    </a:solidFill>
                    <a:latin typeface="Calibri" panose="020F0502020204030204"/>
                  </a:rPr>
                  <a:t>With the complete measurement dataset, we will estimate the </a:t>
                </a:r>
                <a:r>
                  <a:rPr lang="en-US" sz="2200" b="1" dirty="0">
                    <a:solidFill>
                      <a:srgbClr val="000000"/>
                    </a:solidFill>
                    <a:latin typeface="Calibri" panose="020F0502020204030204"/>
                  </a:rPr>
                  <a:t>uncertainty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it-IT" sz="22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</m:oMath>
                </a14:m>
                <a:endParaRPr lang="en-US" sz="2200" b="1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A372D38-B892-E33E-4D88-109251E7B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38" y="4952130"/>
                <a:ext cx="11423911" cy="1562544"/>
              </a:xfrm>
              <a:prstGeom prst="rect">
                <a:avLst/>
              </a:prstGeom>
              <a:blipFill>
                <a:blip r:embed="rId2"/>
                <a:stretch>
                  <a:fillRect l="-640" t="-1556" b="-70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9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17C9C8-949E-73EE-F227-2BB68C72C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0"/>
          <a:stretch/>
        </p:blipFill>
        <p:spPr>
          <a:xfrm>
            <a:off x="0" y="571619"/>
            <a:ext cx="12173780" cy="4032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59FB405-26AE-BA93-B75E-07E55DF52228}"/>
                  </a:ext>
                </a:extLst>
              </p:cNvPr>
              <p:cNvSpPr txBox="1"/>
              <p:nvPr/>
            </p:nvSpPr>
            <p:spPr>
              <a:xfrm>
                <a:off x="221820" y="4881412"/>
                <a:ext cx="11843373" cy="11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Abel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  <a:sym typeface="Abel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it-IT" sz="2000" b="0" i="0">
                                <a:latin typeface="Cambria Math" panose="02040503050406030204" pitchFamily="18" charset="0"/>
                                <a:sym typeface="Abel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  <a:sym typeface="Abel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2000" dirty="0">
                    <a:sym typeface="Abel"/>
                  </a:rPr>
                  <a:t> survival probability as a function of antineutrino energy has been calculated for a </a:t>
                </a:r>
                <a:r>
                  <a:rPr lang="en-US" sz="2000" b="1" dirty="0">
                    <a:sym typeface="Abel"/>
                  </a:rPr>
                  <a:t>baseline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  <a:sym typeface="Abel"/>
                  </a:rPr>
                  <a:t>L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</a:rPr>
                  <a:t> = 52.5 km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</a:rPr>
                  <a:t>with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</a:rPr>
                  <a:t>mixing parameters from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</a:rPr>
                  <a:t>ParticleDataGroup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</a:rPr>
                  <a:t> 2021</a:t>
                </a:r>
              </a:p>
              <a:p>
                <a:pPr marL="342900" marR="0" lvl="0" indent="-34290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it-IT" sz="2000" dirty="0">
                    <a:solidFill>
                      <a:srgbClr val="000000"/>
                    </a:solidFill>
                    <a:latin typeface="Calibri" panose="020F0502020204030204"/>
                  </a:rPr>
                  <a:t>At </a:t>
                </a:r>
                <a:r>
                  <a:rPr lang="it-IT" sz="2000" dirty="0" err="1">
                    <a:solidFill>
                      <a:srgbClr val="000000"/>
                    </a:solidFill>
                    <a:latin typeface="Calibri" panose="020F0502020204030204"/>
                  </a:rPr>
                  <a:t>this</a:t>
                </a:r>
                <a:r>
                  <a:rPr lang="it-IT" sz="2000" dirty="0">
                    <a:solidFill>
                      <a:srgbClr val="000000"/>
                    </a:solidFill>
                    <a:latin typeface="Calibri" panose="020F0502020204030204"/>
                  </a:rPr>
                  <a:t> scale the </a:t>
                </a:r>
                <a:r>
                  <a:rPr lang="it-IT" sz="2000" dirty="0" err="1">
                    <a:solidFill>
                      <a:srgbClr val="000000"/>
                    </a:solidFill>
                    <a:latin typeface="Calibri" panose="020F0502020204030204"/>
                  </a:rPr>
                  <a:t>effects</a:t>
                </a:r>
                <a:r>
                  <a:rPr lang="it-IT" sz="2000" dirty="0">
                    <a:solidFill>
                      <a:srgbClr val="000000"/>
                    </a:solidFill>
                    <a:latin typeface="Calibri" panose="020F0502020204030204"/>
                  </a:rPr>
                  <a:t> of a </a:t>
                </a:r>
                <a:r>
                  <a:rPr lang="it-IT" sz="2000" dirty="0" err="1">
                    <a:solidFill>
                      <a:srgbClr val="000000"/>
                    </a:solidFill>
                    <a:latin typeface="Calibri" panose="020F0502020204030204"/>
                  </a:rPr>
                  <a:t>different</a:t>
                </a:r>
                <a:r>
                  <a:rPr lang="it-IT" sz="2000" dirty="0">
                    <a:solidFill>
                      <a:srgbClr val="000000"/>
                    </a:solidFill>
                    <a:latin typeface="Calibri" panose="020F0502020204030204"/>
                  </a:rPr>
                  <a:t> electron </a:t>
                </a:r>
                <a:r>
                  <a:rPr lang="it-IT" sz="2000" dirty="0" err="1">
                    <a:solidFill>
                      <a:srgbClr val="000000"/>
                    </a:solidFill>
                    <a:latin typeface="Calibri" panose="020F0502020204030204"/>
                  </a:rPr>
                  <a:t>density</a:t>
                </a:r>
                <a:r>
                  <a:rPr lang="it-IT" sz="2000" dirty="0">
                    <a:solidFill>
                      <a:srgbClr val="000000"/>
                    </a:solidFill>
                    <a:latin typeface="Calibri" panose="020F0502020204030204"/>
                  </a:rPr>
                  <a:t> are </a:t>
                </a:r>
                <a:r>
                  <a:rPr lang="it-IT" sz="2000" b="1" dirty="0" err="1">
                    <a:solidFill>
                      <a:srgbClr val="000000"/>
                    </a:solidFill>
                    <a:latin typeface="Calibri" panose="020F0502020204030204"/>
                  </a:rPr>
                  <a:t>not</a:t>
                </a:r>
                <a:r>
                  <a:rPr lang="it-IT" sz="2000" b="1" dirty="0">
                    <a:solidFill>
                      <a:srgbClr val="000000"/>
                    </a:solidFill>
                    <a:latin typeface="Calibri" panose="020F0502020204030204"/>
                  </a:rPr>
                  <a:t> </a:t>
                </a:r>
                <a:r>
                  <a:rPr lang="it-IT" sz="2000" b="1" dirty="0" err="1">
                    <a:solidFill>
                      <a:srgbClr val="000000"/>
                    </a:solidFill>
                    <a:latin typeface="Calibri" panose="020F0502020204030204"/>
                  </a:rPr>
                  <a:t>visible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59FB405-26AE-BA93-B75E-07E55DF52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0" y="4881412"/>
                <a:ext cx="11843373" cy="1175706"/>
              </a:xfrm>
              <a:prstGeom prst="rect">
                <a:avLst/>
              </a:prstGeom>
              <a:blipFill>
                <a:blip r:embed="rId4"/>
                <a:stretch>
                  <a:fillRect l="-463" b="-82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C7BECFD1-1F30-4EC1-AC4E-22F908485F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"/>
                <a:ext cx="12192000" cy="6700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016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buClr>
                    <a:srgbClr val="000000"/>
                  </a:buClr>
                  <a:buSzPts val="6000"/>
                  <a:buNone/>
                  <a:defRPr sz="3600" b="1">
                    <a:solidFill>
                      <a:schemeClr val="bg1"/>
                    </a:solidFill>
                    <a:latin typeface="+mj-lt"/>
                    <a:ea typeface="+mj-ea"/>
                    <a:cs typeface="Calibri Light" panose="020F0302020204030204" pitchFamily="34" charset="0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Abel"/>
                          </a:rPr>
                        </m:ctrlPr>
                      </m:sSubPr>
                      <m:e>
                        <m:r>
                          <a:rPr lang="it-IT" b="1" i="0" smtClean="0">
                            <a:latin typeface="Cambria Math" panose="02040503050406030204" pitchFamily="18" charset="0"/>
                            <a:sym typeface="Abel"/>
                          </a:rPr>
                          <m:t>𝐍</m:t>
                        </m:r>
                      </m:e>
                      <m:sub>
                        <m:r>
                          <a:rPr lang="it-IT" b="1" i="0" smtClean="0">
                            <a:latin typeface="Cambria Math" panose="02040503050406030204" pitchFamily="18" charset="0"/>
                            <a:sym typeface="Abel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dirty="0">
                    <a:sym typeface="Abe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Abel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sym typeface="Abel"/>
                              </a:rPr>
                            </m:ctrlPr>
                          </m:accPr>
                          <m:e>
                            <m:r>
                              <a:rPr lang="it-IT" i="0">
                                <a:latin typeface="Cambria Math" panose="02040503050406030204" pitchFamily="18" charset="0"/>
                                <a:sym typeface="Abel"/>
                              </a:rPr>
                              <m:t>𝛎</m:t>
                            </m:r>
                          </m:e>
                        </m:acc>
                      </m:e>
                      <m:sub>
                        <m:r>
                          <a:rPr lang="it-IT" b="1" i="0" smtClean="0">
                            <a:latin typeface="Cambria Math" panose="02040503050406030204" pitchFamily="18" charset="0"/>
                            <a:sym typeface="Abel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dirty="0">
                    <a:sym typeface="Abel"/>
                  </a:rPr>
                  <a:t> survival probability in JUNO</a:t>
                </a:r>
                <a:endParaRPr lang="it-IT" dirty="0">
                  <a:sym typeface="Abel"/>
                </a:endParaRPr>
              </a:p>
            </p:txBody>
          </p:sp>
        </mc:Choice>
        <mc:Fallback xmlns="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C7BECFD1-1F30-4EC1-AC4E-22F90848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192000" cy="670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101600" algn="t" rotWithShape="0">
                  <a:prstClr val="black">
                    <a:alpha val="7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1DBCA4-09F3-3729-8015-22E2188D75F1}"/>
              </a:ext>
            </a:extLst>
          </p:cNvPr>
          <p:cNvSpPr txBox="1"/>
          <p:nvPr/>
        </p:nvSpPr>
        <p:spPr>
          <a:xfrm rot="20892126">
            <a:off x="1846801" y="1878833"/>
            <a:ext cx="495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Preliminary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6FBB347-C709-3D24-AD24-E938E9F06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50300" r="-75"/>
          <a:stretch/>
        </p:blipFill>
        <p:spPr>
          <a:xfrm>
            <a:off x="9110" y="670095"/>
            <a:ext cx="12173780" cy="4032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59FB405-26AE-BA93-B75E-07E55DF52228}"/>
                  </a:ext>
                </a:extLst>
              </p:cNvPr>
              <p:cNvSpPr txBox="1"/>
              <p:nvPr/>
            </p:nvSpPr>
            <p:spPr>
              <a:xfrm>
                <a:off x="221819" y="4485106"/>
                <a:ext cx="11970181" cy="2372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relative difference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it-IT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it-IT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ee</m:t>
                        </m:r>
                      </m:sub>
                      <m:sup>
                        <m:r>
                          <a:rPr kumimoji="0" lang="it-IT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(2)</m:t>
                        </m:r>
                      </m:sup>
                    </m:sSub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(obtained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it-IT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it-IT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1.311 mol/cm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  <m:sup>
                        <m:r>
                          <a:rPr lang="it-IT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(obtained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lang="en-US" sz="2000" dirty="0">
                    <a:solidFill>
                      <a:srgbClr val="000000"/>
                    </a:solidFill>
                  </a:rPr>
                  <a:t>1.300 mol/cm</a:t>
                </a:r>
                <a:r>
                  <a:rPr lang="en-US" sz="2000" baseline="30000" dirty="0">
                    <a:solidFill>
                      <a:srgbClr val="000000"/>
                    </a:solidFill>
                  </a:rPr>
                  <a:t>3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is plotted as a function of antineutrino energy</a:t>
                </a:r>
              </a:p>
              <a:p>
                <a:pPr marL="342900" marR="0" lvl="0" indent="-34290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maximum relative difference is of order of 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 </a:t>
                </a:r>
                <a:r>
                  <a:rPr kumimoji="0" lang="it-IT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·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-4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at </a:t>
                </a:r>
                <a:r>
                  <a:rPr lang="it-IT" sz="2000" dirty="0">
                    <a:solidFill>
                      <a:srgbClr val="000000"/>
                    </a:solidFill>
                    <a:latin typeface="Calibri" panose="020F0502020204030204"/>
                  </a:rPr>
                  <a:t>∼ 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3.5 MeV</a:t>
                </a:r>
              </a:p>
              <a:p>
                <a:pPr marL="342900" marR="0" lvl="0" indent="-34290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The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average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 relative difference is </a:t>
                </a:r>
                <a:r>
                  <a:rPr lang="it-IT" sz="2000" b="1" dirty="0">
                    <a:solidFill>
                      <a:srgbClr val="000000"/>
                    </a:solidFill>
                    <a:latin typeface="Calibri" panose="020F0502020204030204"/>
                  </a:rPr>
                  <a:t>∼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1.7 </a:t>
                </a:r>
                <a:r>
                  <a:rPr kumimoji="0" lang="it-IT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·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-4</a:t>
                </a:r>
                <a:endParaRPr lang="en-US" sz="2000" b="1" dirty="0">
                  <a:solidFill>
                    <a:srgbClr val="000000"/>
                  </a:solidFill>
                  <a:latin typeface="Calibri" panose="020F0502020204030204"/>
                </a:endParaRPr>
              </a:p>
              <a:p>
                <a:pPr marL="342900" marR="0" lvl="0" indent="-34290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The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it-IT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it-IT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 obtained from geochemical and geophysical local data is small, but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should be considered for precise spectral calculation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59FB405-26AE-BA93-B75E-07E55DF52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19" y="4485106"/>
                <a:ext cx="11970181" cy="2372894"/>
              </a:xfrm>
              <a:prstGeom prst="rect">
                <a:avLst/>
              </a:prstGeom>
              <a:blipFill>
                <a:blip r:embed="rId3"/>
                <a:stretch>
                  <a:fillRect l="-458" b="-33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C7BECFD1-1F30-4EC1-AC4E-22F908485F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"/>
                <a:ext cx="12192000" cy="6700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016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buClr>
                    <a:srgbClr val="000000"/>
                  </a:buClr>
                  <a:buSzPts val="6000"/>
                  <a:buNone/>
                  <a:defRPr sz="3600" b="1">
                    <a:solidFill>
                      <a:schemeClr val="bg1"/>
                    </a:solidFill>
                    <a:latin typeface="+mj-lt"/>
                    <a:ea typeface="+mj-ea"/>
                    <a:cs typeface="Calibri Light" panose="020F0302020204030204" pitchFamily="34" charset="0"/>
                  </a:defRPr>
                </a:lvl1pPr>
              </a:lstStyle>
              <a:p>
                <a:r>
                  <a:rPr lang="it-IT" dirty="0">
                    <a:sym typeface="Abel"/>
                  </a:rPr>
                  <a:t>Impact of a precise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Abel"/>
                          </a:rPr>
                        </m:ctrlPr>
                      </m:sSubPr>
                      <m:e>
                        <m:r>
                          <a:rPr lang="it-IT" b="1" i="0" smtClean="0">
                            <a:latin typeface="Cambria Math" panose="02040503050406030204" pitchFamily="18" charset="0"/>
                            <a:sym typeface="Abel"/>
                          </a:rPr>
                          <m:t>𝐍</m:t>
                        </m:r>
                      </m:e>
                      <m:sub>
                        <m:r>
                          <a:rPr lang="it-IT" b="1" i="0" smtClean="0">
                            <a:latin typeface="Cambria Math" panose="02040503050406030204" pitchFamily="18" charset="0"/>
                            <a:sym typeface="Abel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dirty="0">
                    <a:sym typeface="Abel"/>
                  </a:rPr>
                  <a:t> estimation</a:t>
                </a:r>
                <a:endParaRPr lang="it-IT" dirty="0">
                  <a:sym typeface="Abel"/>
                </a:endParaRPr>
              </a:p>
            </p:txBody>
          </p:sp>
        </mc:Choice>
        <mc:Fallback xmlns="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C7BECFD1-1F30-4EC1-AC4E-22F90848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192000" cy="670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101600" algn="t" rotWithShape="0">
                  <a:prstClr val="black">
                    <a:alpha val="7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D2531D-932C-5D88-AB3F-4607C81013CE}"/>
              </a:ext>
            </a:extLst>
          </p:cNvPr>
          <p:cNvSpPr txBox="1"/>
          <p:nvPr/>
        </p:nvSpPr>
        <p:spPr>
          <a:xfrm>
            <a:off x="6981509" y="824450"/>
            <a:ext cx="495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Preliminary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3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2D1F00-735D-478F-8B8C-833B3001C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1" y="1741570"/>
            <a:ext cx="6855833" cy="5116428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A3303AF-1EDC-4988-8BFE-A0CADCC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1" y="2037048"/>
            <a:ext cx="6596536" cy="4820950"/>
          </a:xfrm>
          <a:custGeom>
            <a:avLst/>
            <a:gdLst>
              <a:gd name="connsiteX0" fmla="*/ 2580446 w 6596536"/>
              <a:gd name="connsiteY0" fmla="*/ 0 h 4820950"/>
              <a:gd name="connsiteX1" fmla="*/ 6596536 w 6596536"/>
              <a:gd name="connsiteY1" fmla="*/ 4016091 h 4820950"/>
              <a:gd name="connsiteX2" fmla="*/ 6575802 w 6596536"/>
              <a:gd name="connsiteY2" fmla="*/ 4426713 h 4820950"/>
              <a:gd name="connsiteX3" fmla="*/ 6515635 w 6596536"/>
              <a:gd name="connsiteY3" fmla="*/ 4820950 h 4820950"/>
              <a:gd name="connsiteX4" fmla="*/ 0 w 6596536"/>
              <a:gd name="connsiteY4" fmla="*/ 4820950 h 4820950"/>
              <a:gd name="connsiteX5" fmla="*/ 0 w 6596536"/>
              <a:gd name="connsiteY5" fmla="*/ 940564 h 4820950"/>
              <a:gd name="connsiteX6" fmla="*/ 25839 w 6596536"/>
              <a:gd name="connsiteY6" fmla="*/ 917080 h 4820950"/>
              <a:gd name="connsiteX7" fmla="*/ 2580446 w 6596536"/>
              <a:gd name="connsiteY7" fmla="*/ 0 h 482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96536" h="4820950">
                <a:moveTo>
                  <a:pt x="2580446" y="0"/>
                </a:moveTo>
                <a:cubicBezTo>
                  <a:pt x="4798472" y="0"/>
                  <a:pt x="6596536" y="1798065"/>
                  <a:pt x="6596536" y="4016091"/>
                </a:cubicBezTo>
                <a:cubicBezTo>
                  <a:pt x="6596536" y="4154718"/>
                  <a:pt x="6589513" y="4291704"/>
                  <a:pt x="6575802" y="4426713"/>
                </a:cubicBezTo>
                <a:lnTo>
                  <a:pt x="6515635" y="4820950"/>
                </a:lnTo>
                <a:lnTo>
                  <a:pt x="0" y="4820950"/>
                </a:lnTo>
                <a:lnTo>
                  <a:pt x="0" y="940564"/>
                </a:lnTo>
                <a:lnTo>
                  <a:pt x="25839" y="917080"/>
                </a:lnTo>
                <a:cubicBezTo>
                  <a:pt x="720056" y="344161"/>
                  <a:pt x="1610060" y="0"/>
                  <a:pt x="25804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21EB42-1A3C-4EF1-A818-8770C351E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107" y="1"/>
            <a:ext cx="5614485" cy="2627677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1326C9-A8EF-41D2-B565-DCF510B34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35" y="1"/>
            <a:ext cx="5152928" cy="2411065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23FF41C-993F-4FD1-89DB-FBE98459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66571" y="4021835"/>
            <a:ext cx="3725427" cy="2836165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913B46F-0266-40C4-AB5F-433D3E668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688464" y="4242852"/>
            <a:ext cx="3503534" cy="2615148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FEDEDD1-40A5-4DFA-B991-179558E48A42}"/>
              </a:ext>
            </a:extLst>
          </p:cNvPr>
          <p:cNvSpPr txBox="1"/>
          <p:nvPr/>
        </p:nvSpPr>
        <p:spPr>
          <a:xfrm>
            <a:off x="6392796" y="311555"/>
            <a:ext cx="4147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Conclusions and next steps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70B9D55-2C82-48FD-B9A9-C31D9ECCDD5A}"/>
              </a:ext>
            </a:extLst>
          </p:cNvPr>
          <p:cNvSpPr txBox="1"/>
          <p:nvPr/>
        </p:nvSpPr>
        <p:spPr>
          <a:xfrm>
            <a:off x="8618971" y="5551568"/>
            <a:ext cx="414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0AA5937-3272-2055-1B73-E02128F92154}"/>
                  </a:ext>
                </a:extLst>
              </p:cNvPr>
              <p:cNvSpPr txBox="1"/>
              <p:nvPr/>
            </p:nvSpPr>
            <p:spPr>
              <a:xfrm>
                <a:off x="251932" y="5368704"/>
                <a:ext cx="6392796" cy="1450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3038" indent="-173038">
                  <a:lnSpc>
                    <a:spcPct val="11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Next steps are the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evaluation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bel"/>
                          </a:rPr>
                        </m:ctrlPr>
                      </m:sSubPr>
                      <m:e>
                        <m:r>
                          <a:rPr lang="it-IT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bel"/>
                          </a:rPr>
                          <m:t>𝐍</m:t>
                        </m:r>
                      </m:e>
                      <m:sub>
                        <m:r>
                          <a:rPr lang="it-IT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bel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 uncertainties 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with a full dataset, the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characterization of rock and sediment types 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crossed by antineutrinos and the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reconstruction of reactor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1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𝛎</m:t>
                        </m:r>
                      </m:e>
                    </m:acc>
                    <m:r>
                      <a:rPr lang="it-IT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spectrum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 in JUNO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0AA5937-3272-2055-1B73-E02128F92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2" y="5368704"/>
                <a:ext cx="6392796" cy="1450012"/>
              </a:xfrm>
              <a:prstGeom prst="rect">
                <a:avLst/>
              </a:prstGeom>
              <a:blipFill>
                <a:blip r:embed="rId2"/>
                <a:stretch>
                  <a:fillRect l="-858" t="-1681" b="-50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3C52558-4A45-247E-FC2F-F3132D72BB4B}"/>
                  </a:ext>
                </a:extLst>
              </p:cNvPr>
              <p:cNvSpPr txBox="1"/>
              <p:nvPr/>
            </p:nvSpPr>
            <p:spPr>
              <a:xfrm>
                <a:off x="251932" y="4649616"/>
                <a:ext cx="6462289" cy="75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3038" indent="-173038">
                  <a:lnSpc>
                    <a:spcPct val="11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This estimation modifies </a:t>
                </a:r>
                <a:r>
                  <a:rPr lang="en-US" sz="2000" dirty="0">
                    <a:solidFill>
                      <a:schemeClr val="bg1"/>
                    </a:solidFill>
                    <a:latin typeface="Calibri" panose="020F0502020204030204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bel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Abel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it-IT" sz="2000" b="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Abel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it-IT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bel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libri" panose="020F0502020204030204"/>
                  </a:rPr>
                  <a:t> survival probability </a:t>
                </a:r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/>
                  </a:rPr>
                  <a:t>at the order of 10</a:t>
                </a:r>
                <a:r>
                  <a:rPr lang="en-US" sz="2000" b="1" baseline="30000" dirty="0">
                    <a:solidFill>
                      <a:srgbClr val="000000"/>
                    </a:solidFill>
                    <a:latin typeface="Calibri" panose="020F0502020204030204"/>
                  </a:rPr>
                  <a:t>-4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3C52558-4A45-247E-FC2F-F3132D72B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2" y="4649616"/>
                <a:ext cx="6462289" cy="752514"/>
              </a:xfrm>
              <a:prstGeom prst="rect">
                <a:avLst/>
              </a:prstGeom>
              <a:blipFill>
                <a:blip r:embed="rId3"/>
                <a:stretch>
                  <a:fillRect l="-849" t="-3252" b="-138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E919083-C688-08CE-D6EC-A0636FA441A8}"/>
              </a:ext>
            </a:extLst>
          </p:cNvPr>
          <p:cNvSpPr txBox="1"/>
          <p:nvPr/>
        </p:nvSpPr>
        <p:spPr>
          <a:xfrm>
            <a:off x="251932" y="3613658"/>
            <a:ext cx="5844068" cy="109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From measurement results we’ve estimated an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electron density of 1.311 mol/cm</a:t>
            </a:r>
            <a:r>
              <a:rPr lang="en-US" sz="2000" b="1" baseline="30000" dirty="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, to be compared with the value 1.300 mol</a:t>
            </a:r>
            <a:r>
              <a:rPr lang="en-US" sz="2000" dirty="0">
                <a:solidFill>
                  <a:srgbClr val="000000"/>
                </a:solidFill>
              </a:rPr>
              <a:t>/cm</a:t>
            </a:r>
            <a:r>
              <a:rPr lang="en-US" sz="2000" baseline="30000" dirty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 from literature</a:t>
            </a:r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7DED0F5-83FB-7CA7-5BED-D5AD11A88BAA}"/>
              </a:ext>
            </a:extLst>
          </p:cNvPr>
          <p:cNvSpPr txBox="1"/>
          <p:nvPr/>
        </p:nvSpPr>
        <p:spPr>
          <a:xfrm>
            <a:off x="251932" y="2617875"/>
            <a:ext cx="5041640" cy="109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We’ve made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density and compositional measurements 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on 18 rock samples from JUNO site</a:t>
            </a:r>
          </a:p>
        </p:txBody>
      </p:sp>
    </p:spTree>
    <p:extLst>
      <p:ext uri="{BB962C8B-B14F-4D97-AF65-F5344CB8AC3E}">
        <p14:creationId xmlns:p14="http://schemas.microsoft.com/office/powerpoint/2010/main" val="44450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C173-F131-42E0-BB18-CCBA1BC9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094"/>
          </a:xfr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</a:pPr>
            <a:r>
              <a:rPr lang="en-US" sz="3600" b="1" dirty="0">
                <a:solidFill>
                  <a:schemeClr val="bg1"/>
                </a:solidFill>
                <a:cs typeface="Calibri Light" panose="020F0302020204030204" pitchFamily="34" charset="0"/>
                <a:sym typeface="Abel"/>
              </a:rPr>
              <a:t>Summary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EA9FEF-2BD2-440C-B741-BF7D0646CFD4}"/>
              </a:ext>
            </a:extLst>
          </p:cNvPr>
          <p:cNvSpPr txBox="1"/>
          <p:nvPr/>
        </p:nvSpPr>
        <p:spPr>
          <a:xfrm>
            <a:off x="529883" y="1422195"/>
            <a:ext cx="7552567" cy="243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Neutrino oscillations in matter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Rock samples from JUNO: density and composition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Electron density from a reference rock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Implications on reactor antineutrino spectrum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8B2F27-8AFF-99A6-444C-BAA8E97D9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37143" r="6675" b="16950"/>
          <a:stretch/>
        </p:blipFill>
        <p:spPr>
          <a:xfrm>
            <a:off x="598769" y="4248263"/>
            <a:ext cx="10994462" cy="23750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6DEC6B-B66E-B814-559D-E24F49703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03" r="34399"/>
          <a:stretch/>
        </p:blipFill>
        <p:spPr>
          <a:xfrm>
            <a:off x="8082450" y="927318"/>
            <a:ext cx="3657600" cy="300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75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2449742-A9FA-4824-9551-4695B965F159}"/>
                  </a:ext>
                </a:extLst>
              </p:cNvPr>
              <p:cNvSpPr txBox="1"/>
              <p:nvPr/>
            </p:nvSpPr>
            <p:spPr>
              <a:xfrm>
                <a:off x="302753" y="2053993"/>
                <a:ext cx="5670506" cy="67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mat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bSup>
                      <m:r>
                        <a:rPr lang="it-IT" sz="3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=1−4</m:t>
                      </m:r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acc>
                        </m:e>
                        <m:sub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acc>
                        </m:e>
                        <m:sub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acc>
                            <m:accPr>
                              <m:chr m:val="̃"/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it-IT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2449742-A9FA-4824-9551-4695B965F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53" y="2053993"/>
                <a:ext cx="5670506" cy="6714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6D5FA146-EB40-4A50-830F-3458BED11B2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7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</a:pPr>
            <a:r>
              <a:rPr lang="en-US" sz="3600" b="1" dirty="0">
                <a:solidFill>
                  <a:schemeClr val="bg1"/>
                </a:solidFill>
                <a:cs typeface="Calibri Light" panose="020F0302020204030204" pitchFamily="34" charset="0"/>
                <a:sym typeface="Abel"/>
              </a:rPr>
              <a:t>How does electron density affect neutrino oscillations?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6290AEF-C59A-4CF9-ABE1-B43CB233C644}"/>
                  </a:ext>
                </a:extLst>
              </p:cNvPr>
              <p:cNvSpPr txBox="1"/>
              <p:nvPr/>
            </p:nvSpPr>
            <p:spPr>
              <a:xfrm>
                <a:off x="302753" y="678790"/>
                <a:ext cx="11586493" cy="1219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mat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bSup>
                      <m:r>
                        <a:rPr lang="it-IT" sz="3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bSup>
                        <m:sSubSupPr>
                          <m:ctrlPr>
                            <a:rPr lang="it-IT" sz="3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mat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bSup>
                      <m:r>
                        <a:rPr lang="it-IT" sz="3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it-IT" sz="3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it-IT" sz="3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</m:t>
                              </m:r>
                            </m:sub>
                            <m:sup>
                              <m: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sup>
                          </m:sSubSup>
                        </m:e>
                      </m:rad>
                      <m:r>
                        <m:rPr>
                          <m:sty m:val="p"/>
                        </m:rPr>
                        <a:rPr lang="it-IT" sz="3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func>
                        <m:func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it-IT" sz="36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360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360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ee</m:t>
                                  </m:r>
                                </m:sub>
                              </m:sSub>
                              <m: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αφ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6290AEF-C59A-4CF9-ABE1-B43CB233C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53" y="678790"/>
                <a:ext cx="11586493" cy="12196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84B8EB-931D-4CDC-BB5E-D6D751878281}"/>
              </a:ext>
            </a:extLst>
          </p:cNvPr>
          <p:cNvSpPr txBox="1"/>
          <p:nvPr/>
        </p:nvSpPr>
        <p:spPr>
          <a:xfrm>
            <a:off x="86942" y="6372580"/>
            <a:ext cx="388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From Capozzi et al., 2014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7E9743A-91AF-487A-BB16-7E70A8B4FCAA}"/>
                  </a:ext>
                </a:extLst>
              </p:cNvPr>
              <p:cNvSpPr txBox="1"/>
              <p:nvPr/>
            </p:nvSpPr>
            <p:spPr>
              <a:xfrm>
                <a:off x="935212" y="4895534"/>
                <a:ext cx="3884666" cy="1392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3600" i="0" dirty="0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it-IT" sz="36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3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it-IT" sz="360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360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it-IT" sz="36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it-IT" sz="3600" i="0" dirty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it-IT" sz="3600" i="0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it-IT" sz="360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7E9743A-91AF-487A-BB16-7E70A8B4F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12" y="4895534"/>
                <a:ext cx="3884666" cy="1392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56DB422-CBF3-4EC9-B480-6BB98D42F405}"/>
                  </a:ext>
                </a:extLst>
              </p:cNvPr>
              <p:cNvSpPr txBox="1"/>
              <p:nvPr/>
            </p:nvSpPr>
            <p:spPr>
              <a:xfrm>
                <a:off x="302753" y="3155027"/>
                <a:ext cx="8712910" cy="728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it-IT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it-IT" sz="28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acc>
                      </m:e>
                      <m:sub>
                        <m:r>
                          <a:rPr lang="it-IT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it-IT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it-IT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it-IT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it-IT" sz="28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e>
                      <m:sub>
                        <m:r>
                          <a:rPr lang="it-IT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it-IT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8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func>
                      <m:funcPr>
                        <m:ctrlPr>
                          <a:rPr lang="it-IT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it-IT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28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it-IT" sz="28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it-IT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it-IT" sz="2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it-IT" sz="280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</m:acc>
                          </m:e>
                          <m:sub>
                            <m:r>
                              <a:rPr lang="it-IT" sz="28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func>
                    <m:r>
                      <a:rPr lang="it-IT" sz="2800" i="1" dirty="0"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800" i="0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func>
                      <m:funcPr>
                        <m:ctrlPr>
                          <a:rPr lang="it-IT" sz="28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it-IT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2800" i="0" dirty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it-IT" sz="2800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it-IT" sz="28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800" i="0" dirty="0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it-IT" sz="2800" i="0" dirty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p>
                          <m:sSupPr>
                            <m:ctrlPr>
                              <a:rPr lang="it-IT" sz="28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800" dirty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it-IT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800" dirty="0"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it-IT" sz="2800" dirty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it-IT" sz="2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2800" dirty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it-IT" sz="2800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sz="28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2800" dirty="0">
                                            <a:latin typeface="Cambria Math" panose="02040503050406030204" pitchFamily="18" charset="0"/>
                                          </a:rPr>
                                          <m:t>θ</m:t>
                                        </m:r>
                                      </m:e>
                                      <m:sub>
                                        <m:r>
                                          <a:rPr lang="it-IT" sz="2800" dirty="0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it-IT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endParaRPr lang="it-IT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56DB422-CBF3-4EC9-B480-6BB98D42F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53" y="3155027"/>
                <a:ext cx="8712910" cy="728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D93F966-A84C-4F32-B944-6753F0193720}"/>
                  </a:ext>
                </a:extLst>
              </p:cNvPr>
              <p:cNvSpPr txBox="1"/>
              <p:nvPr/>
            </p:nvSpPr>
            <p:spPr>
              <a:xfrm>
                <a:off x="302753" y="3856749"/>
                <a:ext cx="6547226" cy="7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 sz="280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acc>
                    <m:r>
                      <a:rPr lang="it-IT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280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̃"/>
                                <m:ctrlPr>
                                  <a:rPr lang="it-IT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it-IT" sz="280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</m:acc>
                          </m:e>
                          <m:sup>
                            <m:r>
                              <a:rPr lang="it-IT" sz="280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it-IT" sz="2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num>
                      <m:den>
                        <m:r>
                          <a:rPr lang="it-IT" sz="2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it-IT" sz="28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den>
                    </m:f>
                    <m:r>
                      <a:rPr lang="it-IT" sz="2800" i="1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800" i="0" smtClean="0">
                            <a:latin typeface="Cambria Math" panose="02040503050406030204" pitchFamily="18" charset="0"/>
                          </a:rPr>
                          <m:t>δm</m:t>
                        </m:r>
                      </m:e>
                      <m:sup>
                        <m:r>
                          <a:rPr lang="it-IT" sz="280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0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it-IT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800" i="0" smtClean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a:rPr lang="it-IT" sz="280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func>
                          <m:funcPr>
                            <m:ctrlPr>
                              <a:rPr lang="it-IT" sz="28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280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it-IT" sz="280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800" i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it-IT" sz="2800" i="0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</m:e>
                    </m:d>
                    <m:f>
                      <m:f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num>
                      <m:den>
                        <m:r>
                          <a:rPr lang="it-IT" sz="2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it-IT" sz="28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den>
                    </m:f>
                  </m:oMath>
                </a14:m>
                <a:endParaRPr lang="it-IT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D93F966-A84C-4F32-B944-6753F0193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53" y="3856749"/>
                <a:ext cx="6547226" cy="7618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3D43750C-F514-4E00-A92B-B26A8477D0E1}"/>
              </a:ext>
            </a:extLst>
          </p:cNvPr>
          <p:cNvSpPr/>
          <p:nvPr/>
        </p:nvSpPr>
        <p:spPr>
          <a:xfrm>
            <a:off x="3567109" y="5040375"/>
            <a:ext cx="516835" cy="551440"/>
          </a:xfrm>
          <a:prstGeom prst="rect">
            <a:avLst/>
          </a:prstGeom>
          <a:noFill/>
          <a:ln w="28575">
            <a:solidFill>
              <a:srgbClr val="24A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4F0146E-D84D-48C0-8440-7A81DCE33D99}"/>
              </a:ext>
            </a:extLst>
          </p:cNvPr>
          <p:cNvSpPr/>
          <p:nvPr/>
        </p:nvSpPr>
        <p:spPr>
          <a:xfrm>
            <a:off x="2877545" y="2135677"/>
            <a:ext cx="1184246" cy="63841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EFD0377-C5CF-4BF8-87D3-B3DCAE248DE3}"/>
              </a:ext>
            </a:extLst>
          </p:cNvPr>
          <p:cNvSpPr/>
          <p:nvPr/>
        </p:nvSpPr>
        <p:spPr>
          <a:xfrm>
            <a:off x="4978194" y="2050941"/>
            <a:ext cx="325257" cy="612877"/>
          </a:xfrm>
          <a:prstGeom prst="rect">
            <a:avLst/>
          </a:prstGeom>
          <a:noFill/>
          <a:ln w="28575">
            <a:solidFill>
              <a:srgbClr val="FEA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a gomito 14">
            <a:extLst>
              <a:ext uri="{FF2B5EF4-FFF2-40B4-BE49-F238E27FC236}">
                <a16:creationId xmlns:a16="http://schemas.microsoft.com/office/drawing/2014/main" id="{F2D6F696-D82C-42E9-B936-0DB1CE45527E}"/>
              </a:ext>
            </a:extLst>
          </p:cNvPr>
          <p:cNvCxnSpPr>
            <a:cxnSpLocks/>
          </p:cNvCxnSpPr>
          <p:nvPr/>
        </p:nvCxnSpPr>
        <p:spPr>
          <a:xfrm rot="5400000">
            <a:off x="1934854" y="1031719"/>
            <a:ext cx="1573869" cy="4838070"/>
          </a:xfrm>
          <a:prstGeom prst="bentConnector4">
            <a:avLst>
              <a:gd name="adj1" fmla="val 31782"/>
              <a:gd name="adj2" fmla="val 103399"/>
            </a:avLst>
          </a:prstGeom>
          <a:ln w="28575">
            <a:solidFill>
              <a:srgbClr val="FEAF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4ECA8BBF-ECC5-4B42-AEB0-44C4F65E11BF}"/>
              </a:ext>
            </a:extLst>
          </p:cNvPr>
          <p:cNvCxnSpPr>
            <a:cxnSpLocks/>
          </p:cNvCxnSpPr>
          <p:nvPr/>
        </p:nvCxnSpPr>
        <p:spPr>
          <a:xfrm rot="5400000">
            <a:off x="1520567" y="1556280"/>
            <a:ext cx="731288" cy="3166915"/>
          </a:xfrm>
          <a:prstGeom prst="bentConnector4">
            <a:avLst>
              <a:gd name="adj1" fmla="val 26045"/>
              <a:gd name="adj2" fmla="val 107218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20E789DB-FE27-4BF3-9D3A-B55AC24BC3A6}"/>
              </a:ext>
            </a:extLst>
          </p:cNvPr>
          <p:cNvSpPr/>
          <p:nvPr/>
        </p:nvSpPr>
        <p:spPr>
          <a:xfrm>
            <a:off x="6727189" y="3307434"/>
            <a:ext cx="555570" cy="548300"/>
          </a:xfrm>
          <a:prstGeom prst="rect">
            <a:avLst/>
          </a:prstGeom>
          <a:noFill/>
          <a:ln w="28575">
            <a:solidFill>
              <a:srgbClr val="D18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15F2106-57C0-491E-86B2-14FC7330CC84}"/>
              </a:ext>
            </a:extLst>
          </p:cNvPr>
          <p:cNvSpPr/>
          <p:nvPr/>
        </p:nvSpPr>
        <p:spPr>
          <a:xfrm>
            <a:off x="4141305" y="4050842"/>
            <a:ext cx="576470" cy="556835"/>
          </a:xfrm>
          <a:prstGeom prst="rect">
            <a:avLst/>
          </a:prstGeom>
          <a:noFill/>
          <a:ln w="28575">
            <a:solidFill>
              <a:srgbClr val="D18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a gomito 24">
            <a:extLst>
              <a:ext uri="{FF2B5EF4-FFF2-40B4-BE49-F238E27FC236}">
                <a16:creationId xmlns:a16="http://schemas.microsoft.com/office/drawing/2014/main" id="{1DADF657-6DFD-45B9-A304-3A99FC741705}"/>
              </a:ext>
            </a:extLst>
          </p:cNvPr>
          <p:cNvCxnSpPr>
            <a:cxnSpLocks/>
          </p:cNvCxnSpPr>
          <p:nvPr/>
        </p:nvCxnSpPr>
        <p:spPr>
          <a:xfrm rot="5400000">
            <a:off x="3102053" y="1688894"/>
            <a:ext cx="1736081" cy="6069762"/>
          </a:xfrm>
          <a:prstGeom prst="bentConnector4">
            <a:avLst>
              <a:gd name="adj1" fmla="val 51826"/>
              <a:gd name="adj2" fmla="val 103766"/>
            </a:avLst>
          </a:prstGeom>
          <a:ln w="28575">
            <a:solidFill>
              <a:srgbClr val="D18D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a gomito 27">
            <a:extLst>
              <a:ext uri="{FF2B5EF4-FFF2-40B4-BE49-F238E27FC236}">
                <a16:creationId xmlns:a16="http://schemas.microsoft.com/office/drawing/2014/main" id="{0F69E79A-3A4B-429F-AB79-2D2A7E4CBD71}"/>
              </a:ext>
            </a:extLst>
          </p:cNvPr>
          <p:cNvCxnSpPr>
            <a:cxnSpLocks/>
            <a:stCxn id="24" idx="2"/>
            <a:endCxn id="8" idx="1"/>
          </p:cNvCxnSpPr>
          <p:nvPr/>
        </p:nvCxnSpPr>
        <p:spPr>
          <a:xfrm rot="5400000">
            <a:off x="2190307" y="3352582"/>
            <a:ext cx="984138" cy="3494328"/>
          </a:xfrm>
          <a:prstGeom prst="bentConnector4">
            <a:avLst>
              <a:gd name="adj1" fmla="val 14625"/>
              <a:gd name="adj2" fmla="val 106542"/>
            </a:avLst>
          </a:prstGeom>
          <a:ln w="28575">
            <a:solidFill>
              <a:srgbClr val="D18D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tangolo 32">
            <a:extLst>
              <a:ext uri="{FF2B5EF4-FFF2-40B4-BE49-F238E27FC236}">
                <a16:creationId xmlns:a16="http://schemas.microsoft.com/office/drawing/2014/main" id="{3C5D4A35-C32F-4905-A5AC-36C24109F2CD}"/>
              </a:ext>
            </a:extLst>
          </p:cNvPr>
          <p:cNvSpPr/>
          <p:nvPr/>
        </p:nvSpPr>
        <p:spPr>
          <a:xfrm>
            <a:off x="2395664" y="998516"/>
            <a:ext cx="963762" cy="705125"/>
          </a:xfrm>
          <a:prstGeom prst="rect">
            <a:avLst/>
          </a:prstGeom>
          <a:noFill/>
          <a:ln w="28575">
            <a:solidFill>
              <a:srgbClr val="796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677668E3-2716-4439-A4AC-2005A048998A}"/>
              </a:ext>
            </a:extLst>
          </p:cNvPr>
          <p:cNvSpPr/>
          <p:nvPr/>
        </p:nvSpPr>
        <p:spPr>
          <a:xfrm>
            <a:off x="6709913" y="998517"/>
            <a:ext cx="896835" cy="705124"/>
          </a:xfrm>
          <a:prstGeom prst="rect">
            <a:avLst/>
          </a:prstGeom>
          <a:noFill/>
          <a:ln w="28575">
            <a:solidFill>
              <a:srgbClr val="796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2CDDF62C-23F4-4892-BECA-78DC57864DE7}"/>
              </a:ext>
            </a:extLst>
          </p:cNvPr>
          <p:cNvCxnSpPr>
            <a:cxnSpLocks/>
            <a:stCxn id="33" idx="2"/>
            <a:endCxn id="3" idx="1"/>
          </p:cNvCxnSpPr>
          <p:nvPr/>
        </p:nvCxnSpPr>
        <p:spPr>
          <a:xfrm rot="5400000">
            <a:off x="1247123" y="759271"/>
            <a:ext cx="686053" cy="2574792"/>
          </a:xfrm>
          <a:prstGeom prst="bentConnector4">
            <a:avLst>
              <a:gd name="adj1" fmla="val 25534"/>
              <a:gd name="adj2" fmla="val 108878"/>
            </a:avLst>
          </a:prstGeom>
          <a:ln w="28575">
            <a:solidFill>
              <a:srgbClr val="7964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a gomito 37">
            <a:extLst>
              <a:ext uri="{FF2B5EF4-FFF2-40B4-BE49-F238E27FC236}">
                <a16:creationId xmlns:a16="http://schemas.microsoft.com/office/drawing/2014/main" id="{27360A56-D5E5-4E79-BFAF-E336E33C7A9F}"/>
              </a:ext>
            </a:extLst>
          </p:cNvPr>
          <p:cNvCxnSpPr>
            <a:cxnSpLocks/>
            <a:stCxn id="34" idx="2"/>
            <a:endCxn id="3" idx="1"/>
          </p:cNvCxnSpPr>
          <p:nvPr/>
        </p:nvCxnSpPr>
        <p:spPr>
          <a:xfrm rot="5400000">
            <a:off x="3387516" y="-1381122"/>
            <a:ext cx="686053" cy="6855578"/>
          </a:xfrm>
          <a:prstGeom prst="bentConnector4">
            <a:avLst>
              <a:gd name="adj1" fmla="val 26500"/>
              <a:gd name="adj2" fmla="val 103335"/>
            </a:avLst>
          </a:prstGeom>
          <a:ln w="28575">
            <a:solidFill>
              <a:srgbClr val="7964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CE4F118-C1A5-B1BE-1A24-835672E5A2D8}"/>
                  </a:ext>
                </a:extLst>
              </p:cNvPr>
              <p:cNvSpPr txBox="1"/>
              <p:nvPr/>
            </p:nvSpPr>
            <p:spPr>
              <a:xfrm>
                <a:off x="8944615" y="2781667"/>
                <a:ext cx="3254708" cy="3934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  <m:r>
                      <a:rPr lang="it-IT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b="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dirty="0"/>
                  <a:t>,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it-IT" b="0" i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  <m:r>
                      <a:rPr lang="it-IT" b="0" i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it-IT" b="0" i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b="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b="0" i="0"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</m:e>
                    </m:func>
                  </m:oMath>
                </a14:m>
                <a:endParaRPr lang="it-IT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ee</m:t>
                        </m:r>
                      </m:sub>
                    </m:sSub>
                    <m:r>
                      <a:rPr lang="it-IT" i="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it-IT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skw"/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num>
                          <m:den>
                            <m:r>
                              <a:rPr lang="it-IT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it-IT" i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a:rPr lang="it-IT" i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it-IT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a:rPr lang="it-IT" i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  <m:sup>
                                <m:r>
                                  <a:rPr lang="it-IT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it-IT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] </m:t>
                        </m:r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L</m:t>
                        </m:r>
                      </m:num>
                      <m:den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E</m:t>
                        </m:r>
                      </m:den>
                    </m:f>
                  </m:oMath>
                </a14:m>
                <a:r>
                  <a:rPr lang="it-IT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8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it-IT" i="0" dirty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it-IT" b="0" i="0" dirty="0" smtClean="0">
                          <a:latin typeface="Cambria Math" panose="02040503050406030204" pitchFamily="18" charset="0"/>
                        </a:rPr>
                        <m:t>1−2</m:t>
                      </m:r>
                      <m:sSup>
                        <m:sSup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i="0" dirty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i="0" dirty="0">
                                  <a:latin typeface="Cambria Math" panose="02040503050406030204" pitchFamily="18" charset="0"/>
                                </a:rPr>
                                <m:t>ee</m:t>
                              </m:r>
                            </m:sub>
                          </m:sSub>
                        </m:e>
                        <m:sup>
                          <m:r>
                            <a:rPr lang="it-IT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it-IT" b="0" i="0" dirty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b="0" i="0" dirty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b="0" i="0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it-IT" i="0" dirty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b="0" i="0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r>
                                <a:rPr lang="it-IT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it-IT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it-IT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it-IT" b="0" i="0" dirty="0" smtClean="0">
                        <a:latin typeface="Cambria Math" panose="02040503050406030204" pitchFamily="18" charset="0"/>
                      </a:rPr>
                      <m:t>=2.16</m:t>
                    </m:r>
                    <m:r>
                      <a:rPr lang="it-IT" i="0" dirty="0">
                        <a:latin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0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0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i="0" dirty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i="0" dirty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it-IT" i="0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0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i="0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i="0" dirty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it-IT" i="0" dirty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it-IT" i="0" dirty="0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  <m:sup>
                              <m:r>
                                <a:rPr lang="it-IT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i="0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it-IT" i="0" dirty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it-IT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it-IT" i="0" dirty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it-IT" i="0" dirty="0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it-IT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it-IT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i="0" dirty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0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i="0" dirty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i="0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it-IT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/>
                  <a:t>, 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i="0" dirty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m:rPr>
                                <m:sty m:val="p"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it-IT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it-IT" i="0">
                            <a:latin typeface="Cambria Math" panose="02040503050406030204" pitchFamily="18" charset="0"/>
                          </a:rPr>
                          <m:t>L</m:t>
                        </m:r>
                      </m:num>
                      <m:den>
                        <m:r>
                          <a:rPr lang="it-IT" i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it-IT" i="0">
                            <a:latin typeface="Cambria Math" panose="02040503050406030204" pitchFamily="18" charset="0"/>
                          </a:rPr>
                          <m:t>E</m:t>
                        </m:r>
                      </m:den>
                    </m:f>
                  </m:oMath>
                </a14:m>
                <a:endParaRPr lang="it-IT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if</a:t>
                </a:r>
                <a:r>
                  <a:rPr lang="it-IT" dirty="0"/>
                  <a:t> NH,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i="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i="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if</a:t>
                </a:r>
                <a:r>
                  <a:rPr lang="it-IT" dirty="0"/>
                  <a:t> IH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it-IT" i="0" dirty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b="0" i="0" dirty="0" smtClean="0"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i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it-IT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it-IT" i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it-IT" i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func>
                          </m:num>
                          <m:den>
                            <m:r>
                              <a:rPr lang="it-IT" i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it-IT" i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ad>
                              <m:radPr>
                                <m:degHide m:val="on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vac</m:t>
                                    </m:r>
                                  </m:sub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ν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it-IT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it-IT" dirty="0"/>
                  <a:t> = 1.16637 · 10</a:t>
                </a:r>
                <a:r>
                  <a:rPr lang="it-IT" baseline="30000" dirty="0"/>
                  <a:t>-5</a:t>
                </a:r>
                <a:r>
                  <a:rPr lang="it-IT" dirty="0"/>
                  <a:t> GeV</a:t>
                </a:r>
                <a:r>
                  <a:rPr lang="it-IT" baseline="30000" dirty="0"/>
                  <a:t>-2</a:t>
                </a:r>
                <a:endParaRPr lang="it-IT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CE4F118-C1A5-B1BE-1A24-835672E5A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615" y="2781667"/>
                <a:ext cx="3254708" cy="3934475"/>
              </a:xfrm>
              <a:prstGeom prst="rect">
                <a:avLst/>
              </a:prstGeom>
              <a:blipFill>
                <a:blip r:embed="rId7"/>
                <a:stretch>
                  <a:fillRect l="-10300" t="-619" b="-1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tangolo 29">
            <a:extLst>
              <a:ext uri="{FF2B5EF4-FFF2-40B4-BE49-F238E27FC236}">
                <a16:creationId xmlns:a16="http://schemas.microsoft.com/office/drawing/2014/main" id="{3F3A8C0E-BF2E-6429-6A40-6F881F38FDEB}"/>
              </a:ext>
            </a:extLst>
          </p:cNvPr>
          <p:cNvSpPr/>
          <p:nvPr/>
        </p:nvSpPr>
        <p:spPr>
          <a:xfrm>
            <a:off x="8944615" y="2663817"/>
            <a:ext cx="3199258" cy="4078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43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3" grpId="0" animBg="1"/>
      <p:bldP spid="24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6FD14E5B-E782-429C-8A96-57202B4F00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"/>
                <a:ext cx="12192000" cy="6700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016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  <a:buClr>
                    <a:srgbClr val="000000"/>
                  </a:buClr>
                  <a:buSzPts val="6000"/>
                </a:pPr>
                <a:r>
                  <a:rPr lang="en-US" sz="3600" b="1" dirty="0">
                    <a:solidFill>
                      <a:schemeClr val="bg1"/>
                    </a:solidFill>
                    <a:cs typeface="Calibri Light" panose="020F0302020204030204" pitchFamily="34" charset="0"/>
                    <a:sym typeface="Abel"/>
                  </a:rPr>
                  <a:t>Electron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3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3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endParaRPr lang="en-US" sz="3600" b="1" dirty="0">
                  <a:solidFill>
                    <a:schemeClr val="bg1"/>
                  </a:solidFill>
                  <a:cs typeface="Calibri Light" panose="020F0302020204030204" pitchFamily="34" charset="0"/>
                  <a:sym typeface="Abel"/>
                </a:endParaRP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6FD14E5B-E782-429C-8A96-57202B4F0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192000" cy="670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101600" algn="t" rotWithShape="0">
                  <a:prstClr val="black">
                    <a:alpha val="7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540D300-0978-4794-90C0-E0691FB1EE48}"/>
                  </a:ext>
                </a:extLst>
              </p:cNvPr>
              <p:cNvSpPr txBox="1"/>
              <p:nvPr/>
            </p:nvSpPr>
            <p:spPr>
              <a:xfrm>
                <a:off x="7322988" y="1043691"/>
                <a:ext cx="4525602" cy="1833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dirty="0"/>
                  <a:t>: oxide index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i="0"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i="0">
                                <a:latin typeface="Cambria Math" panose="02040503050406030204" pitchFamily="18" charset="0"/>
                              </a:rPr>
                              <m:t>Ox</m:t>
                            </m:r>
                          </m:sub>
                        </m:sSub>
                      </m:e>
                      <m:sub>
                        <m:r>
                          <m:rPr>
                            <m:sty m:val="p"/>
                          </m:rPr>
                          <a:rPr lang="it-IT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: density of the </a:t>
                </a:r>
                <a:r>
                  <a:rPr lang="en-US" dirty="0" err="1"/>
                  <a:t>i-th</a:t>
                </a:r>
                <a:r>
                  <a:rPr lang="en-US" dirty="0"/>
                  <a:t> oxide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: weight fraction of the </a:t>
                </a:r>
                <a:r>
                  <a:rPr lang="en-US" dirty="0" err="1"/>
                  <a:t>i-th</a:t>
                </a:r>
                <a:r>
                  <a:rPr lang="en-US" dirty="0"/>
                  <a:t> oxide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Ox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 number of electrons in the </a:t>
                </a:r>
                <a:r>
                  <a:rPr lang="en-US" dirty="0" err="1"/>
                  <a:t>i-th</a:t>
                </a:r>
                <a:r>
                  <a:rPr lang="en-US" dirty="0"/>
                  <a:t> oxide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i="0">
                                <a:latin typeface="Cambria Math" panose="02040503050406030204" pitchFamily="18" charset="0"/>
                              </a:rPr>
                              <m:t>Ox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i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 number of nucleons in the </a:t>
                </a:r>
                <a:r>
                  <a:rPr lang="en-US" dirty="0" err="1"/>
                  <a:t>i-th</a:t>
                </a:r>
                <a:r>
                  <a:rPr lang="en-US" dirty="0"/>
                  <a:t> oxide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i="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nat</m:t>
                        </m:r>
                      </m:sub>
                    </m:sSub>
                  </m:oMath>
                </a14:m>
                <a:r>
                  <a:rPr lang="en-US" dirty="0"/>
                  <a:t>: average rock density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540D300-0978-4794-90C0-E0691FB1E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988" y="1043691"/>
                <a:ext cx="4525602" cy="1833387"/>
              </a:xfrm>
              <a:prstGeom prst="rect">
                <a:avLst/>
              </a:prstGeom>
              <a:blipFill>
                <a:blip r:embed="rId3"/>
                <a:stretch>
                  <a:fillRect t="-1661" b="-43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ella 7">
            <a:extLst>
              <a:ext uri="{FF2B5EF4-FFF2-40B4-BE49-F238E27FC236}">
                <a16:creationId xmlns:a16="http://schemas.microsoft.com/office/drawing/2014/main" id="{EA3EA1FB-5941-4B49-BE53-DBA4E698C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830597"/>
              </p:ext>
            </p:extLst>
          </p:nvPr>
        </p:nvGraphicFramePr>
        <p:xfrm>
          <a:off x="6378595" y="3335590"/>
          <a:ext cx="5601678" cy="3313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462">
                  <a:extLst>
                    <a:ext uri="{9D8B030D-6E8A-4147-A177-3AD203B41FA5}">
                      <a16:colId xmlns:a16="http://schemas.microsoft.com/office/drawing/2014/main" val="742536662"/>
                    </a:ext>
                  </a:extLst>
                </a:gridCol>
                <a:gridCol w="1386986">
                  <a:extLst>
                    <a:ext uri="{9D8B030D-6E8A-4147-A177-3AD203B41FA5}">
                      <a16:colId xmlns:a16="http://schemas.microsoft.com/office/drawing/2014/main" val="1680441231"/>
                    </a:ext>
                  </a:extLst>
                </a:gridCol>
                <a:gridCol w="1326183">
                  <a:extLst>
                    <a:ext uri="{9D8B030D-6E8A-4147-A177-3AD203B41FA5}">
                      <a16:colId xmlns:a16="http://schemas.microsoft.com/office/drawing/2014/main" val="1334860525"/>
                    </a:ext>
                  </a:extLst>
                </a:gridCol>
                <a:gridCol w="1447047">
                  <a:extLst>
                    <a:ext uri="{9D8B030D-6E8A-4147-A177-3AD203B41FA5}">
                      <a16:colId xmlns:a16="http://schemas.microsoft.com/office/drawing/2014/main" val="1715792053"/>
                    </a:ext>
                  </a:extLst>
                </a:gridCol>
              </a:tblGrid>
              <a:tr h="670014"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it-IT" sz="1800" dirty="0" err="1">
                          <a:latin typeface="+mn-lt"/>
                        </a:rPr>
                        <a:t>Composition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el-GR" sz="1800" dirty="0">
                          <a:latin typeface="+mn-lt"/>
                        </a:rPr>
                        <a:t>ρ</a:t>
                      </a:r>
                      <a:r>
                        <a:rPr lang="it-IT" sz="1800" dirty="0">
                          <a:latin typeface="+mn-lt"/>
                        </a:rPr>
                        <a:t> [g/cm</a:t>
                      </a:r>
                      <a:r>
                        <a:rPr lang="it-IT" sz="1800" baseline="30000" dirty="0">
                          <a:latin typeface="+mn-lt"/>
                        </a:rPr>
                        <a:t>3</a:t>
                      </a:r>
                      <a:r>
                        <a:rPr lang="it-IT" sz="1800" dirty="0">
                          <a:latin typeface="+mn-lt"/>
                        </a:rPr>
                        <a:t>]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it-IT" sz="1800" dirty="0">
                          <a:latin typeface="+mn-lt"/>
                        </a:rPr>
                        <a:t>N</a:t>
                      </a:r>
                      <a:r>
                        <a:rPr lang="it-IT" sz="1800" baseline="-25000" dirty="0">
                          <a:latin typeface="+mn-lt"/>
                        </a:rPr>
                        <a:t>e</a:t>
                      </a:r>
                      <a:r>
                        <a:rPr lang="it-IT" sz="1800" dirty="0">
                          <a:latin typeface="+mn-lt"/>
                        </a:rPr>
                        <a:t> [mol/cm</a:t>
                      </a:r>
                      <a:r>
                        <a:rPr lang="it-IT" sz="1800" baseline="30000" dirty="0">
                          <a:latin typeface="+mn-lt"/>
                        </a:rPr>
                        <a:t>3</a:t>
                      </a:r>
                      <a:r>
                        <a:rPr lang="it-IT" sz="1800" dirty="0">
                          <a:latin typeface="+mn-lt"/>
                        </a:rPr>
                        <a:t>]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671619"/>
                  </a:ext>
                </a:extLst>
              </a:tr>
              <a:tr h="660861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Capozzi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et al., 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1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</a:t>
                      </a:r>
                      <a:endParaRPr lang="it-IT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583671"/>
                  </a:ext>
                </a:extLst>
              </a:tr>
              <a:tr h="6608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 et al.,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1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</a:t>
                      </a:r>
                      <a:endParaRPr lang="it-IT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605065"/>
                  </a:ext>
                </a:extLst>
              </a:tr>
              <a:tr h="6608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Khan et al.,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</a:t>
                      </a:r>
                      <a:r>
                        <a:rPr lang="it-IT" sz="1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</a:t>
                      </a:r>
                      <a:endParaRPr lang="it-IT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05353"/>
                  </a:ext>
                </a:extLst>
              </a:tr>
              <a:tr h="6608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</a:t>
                      </a:r>
                      <a:r>
                        <a:rPr lang="it-IT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study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endParaRPr lang="it-IT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endParaRPr lang="it-IT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endParaRPr lang="it-IT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9749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DB6CE91-B751-1727-0A37-554F64889B29}"/>
                  </a:ext>
                </a:extLst>
              </p:cNvPr>
              <p:cNvSpPr txBox="1"/>
              <p:nvPr/>
            </p:nvSpPr>
            <p:spPr>
              <a:xfrm>
                <a:off x="516445" y="717288"/>
                <a:ext cx="7286742" cy="190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3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3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d>
                        <m:dPr>
                          <m:ctrlPr>
                            <a:rPr lang="it-IT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3600" b="0" i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it-IT" sz="36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it-IT" sz="3600" b="0" i="0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</m:d>
                      <m:r>
                        <a:rPr lang="it-IT" sz="3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it-IT" sz="3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it-IT" sz="3600" b="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it-IT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3600" b="0" i="0"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3600" b="0" i="0">
                                          <a:latin typeface="Cambria Math" panose="02040503050406030204" pitchFamily="18" charset="0"/>
                                        </a:rPr>
                                        <m:t>Ox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3600" b="0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3600" b="0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3600" b="0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nary>
                          <m:f>
                            <m:fPr>
                              <m:ctrlPr>
                                <a:rPr lang="it-IT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it-IT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36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it-IT" sz="3600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3600" b="0" i="0" smtClean="0">
                                          <a:latin typeface="Cambria Math" panose="02040503050406030204" pitchFamily="18" charset="0"/>
                                        </a:rPr>
                                        <m:t>Ox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3600" b="0" i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36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3600" i="0">
                                          <a:latin typeface="Cambria Math" panose="02040503050406030204" pitchFamily="18" charset="0"/>
                                        </a:rPr>
                                        <m:t>Ox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3600" i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it-IT" sz="3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it-IT" sz="36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it-IT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3600" i="0"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3600" i="0">
                                          <a:latin typeface="Cambria Math" panose="02040503050406030204" pitchFamily="18" charset="0"/>
                                        </a:rPr>
                                        <m:t>Ox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3600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3600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3600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sSub>
                        <m:sSubPr>
                          <m:ctrlPr>
                            <a:rPr lang="it-IT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3600" i="0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3600" b="0" i="0" smtClean="0">
                              <a:latin typeface="Cambria Math" panose="02040503050406030204" pitchFamily="18" charset="0"/>
                            </a:rPr>
                            <m:t>nat</m:t>
                          </m:r>
                        </m:sub>
                      </m:sSub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DB6CE91-B751-1727-0A37-554F64889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45" y="717288"/>
                <a:ext cx="7286742" cy="19046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89D9F6B-CD10-12FD-688C-0F06509F3320}"/>
                  </a:ext>
                </a:extLst>
              </p:cNvPr>
              <p:cNvSpPr txBox="1"/>
              <p:nvPr/>
            </p:nvSpPr>
            <p:spPr>
              <a:xfrm>
                <a:off x="0" y="3521667"/>
                <a:ext cx="6274191" cy="879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Generally, the ratio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Ox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Ox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 is </a:t>
                </a:r>
                <a:r>
                  <a:rPr lang="en-US" sz="2000" b="1" dirty="0"/>
                  <a:t>approximated</a:t>
                </a:r>
                <a:r>
                  <a:rPr lang="en-US" sz="2000" dirty="0"/>
                  <a:t> with 0.5. This gives the </a:t>
                </a:r>
                <a:r>
                  <a:rPr lang="en-US" sz="2000" b="1" dirty="0"/>
                  <a:t>simplified</a:t>
                </a:r>
                <a:r>
                  <a:rPr lang="en-US" sz="2000" dirty="0"/>
                  <a:t>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0"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it-IT" sz="2000" b="1" i="0"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0">
                            <a:latin typeface="Cambria Math" panose="02040503050406030204" pitchFamily="18" charset="0"/>
                          </a:rPr>
                          <m:t>𝛒</m:t>
                        </m:r>
                      </m:e>
                    </m:d>
                    <m:r>
                      <a:rPr lang="en-US" sz="2000" b="1" i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000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20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1" i="0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it-IT" sz="200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>
                            <a:latin typeface="Cambria Math" panose="02040503050406030204" pitchFamily="18" charset="0"/>
                          </a:rPr>
                          <m:t>𝛒</m:t>
                        </m:r>
                      </m:e>
                      <m:sub>
                        <m:r>
                          <a:rPr lang="en-US" sz="2000" b="1" i="0">
                            <a:latin typeface="Cambria Math" panose="02040503050406030204" pitchFamily="18" charset="0"/>
                          </a:rPr>
                          <m:t>𝐧𝐚𝐭</m:t>
                        </m:r>
                      </m:sub>
                    </m:sSub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89D9F6B-CD10-12FD-688C-0F06509F3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21667"/>
                <a:ext cx="6274191" cy="879536"/>
              </a:xfrm>
              <a:prstGeom prst="rect">
                <a:avLst/>
              </a:prstGeom>
              <a:blipFill>
                <a:blip r:embed="rId5"/>
                <a:stretch>
                  <a:fillRect l="-875" r="-972" b="-118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C147C63-062A-C6B7-CAE4-4361A4E2B0EF}"/>
                  </a:ext>
                </a:extLst>
              </p:cNvPr>
              <p:cNvSpPr txBox="1"/>
              <p:nvPr/>
            </p:nvSpPr>
            <p:spPr>
              <a:xfrm>
                <a:off x="4150365" y="3987025"/>
                <a:ext cx="27675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it-IT" sz="2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d>
                      <m:dPr>
                        <m:ctrlPr>
                          <a:rPr lang="it-IT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𝛒</m:t>
                        </m:r>
                      </m:e>
                    </m:d>
                    <m:r>
                      <a:rPr lang="it-IT" sz="20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it-IT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𝛒</m:t>
                        </m:r>
                      </m:e>
                      <m:sub>
                        <m:r>
                          <a:rPr lang="it-IT" sz="2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𝐧𝐚𝐭</m:t>
                        </m:r>
                      </m:sub>
                    </m:sSub>
                  </m:oMath>
                </a14:m>
                <a:r>
                  <a:rPr lang="it-IT" sz="2000" b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C147C63-062A-C6B7-CAE4-4361A4E2B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365" y="3987025"/>
                <a:ext cx="2767553" cy="400110"/>
              </a:xfrm>
              <a:prstGeom prst="rect">
                <a:avLst/>
              </a:prstGeom>
              <a:blipFill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8AB7308C-6532-0547-7E2E-5A4F03D735F6}"/>
              </a:ext>
            </a:extLst>
          </p:cNvPr>
          <p:cNvSpPr/>
          <p:nvPr/>
        </p:nvSpPr>
        <p:spPr>
          <a:xfrm>
            <a:off x="9216888" y="4011478"/>
            <a:ext cx="2749825" cy="196794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2B93FC-550F-DDCD-4711-D44C17DB86E6}"/>
              </a:ext>
            </a:extLst>
          </p:cNvPr>
          <p:cNvSpPr txBox="1"/>
          <p:nvPr/>
        </p:nvSpPr>
        <p:spPr>
          <a:xfrm>
            <a:off x="0" y="2730207"/>
            <a:ext cx="6875714" cy="8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Elements are considered in terms of </a:t>
            </a:r>
            <a:r>
              <a:rPr lang="en-US" sz="2000" b="1" dirty="0"/>
              <a:t>oxides</a:t>
            </a:r>
            <a:r>
              <a:rPr lang="en-US" sz="2000" dirty="0"/>
              <a:t>, compounds of one or more metallic elements combined with oxygen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C7996B8-BD94-4275-01F5-3B7C89CFBB08}"/>
              </a:ext>
            </a:extLst>
          </p:cNvPr>
          <p:cNvSpPr txBox="1"/>
          <p:nvPr/>
        </p:nvSpPr>
        <p:spPr>
          <a:xfrm>
            <a:off x="3584536" y="4877569"/>
            <a:ext cx="2749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‘‘JUNO </a:t>
            </a:r>
            <a:r>
              <a:rPr lang="it-IT" sz="2000" dirty="0" err="1"/>
              <a:t>will</a:t>
            </a:r>
            <a:r>
              <a:rPr lang="it-IT" sz="2000" dirty="0"/>
              <a:t> make the first </a:t>
            </a:r>
            <a:r>
              <a:rPr lang="it-IT" sz="2000" b="1" dirty="0"/>
              <a:t>precise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r>
              <a:rPr lang="it-IT" sz="2000" dirty="0"/>
              <a:t> of neutrino </a:t>
            </a:r>
            <a:r>
              <a:rPr lang="it-IT" sz="2000" dirty="0" err="1"/>
              <a:t>oscillations</a:t>
            </a:r>
            <a:r>
              <a:rPr lang="it-IT" sz="2000" dirty="0"/>
              <a:t>’’</a:t>
            </a:r>
          </a:p>
        </p:txBody>
      </p:sp>
      <p:pic>
        <p:nvPicPr>
          <p:cNvPr id="15" name="Immagine 14" descr="Immagine che contiene testo, monitor, elettronico, schermo&#10;&#10;Descrizione generata automaticamente">
            <a:extLst>
              <a:ext uri="{FF2B5EF4-FFF2-40B4-BE49-F238E27FC236}">
                <a16:creationId xmlns:a16="http://schemas.microsoft.com/office/drawing/2014/main" id="{7A620DBC-2F14-A149-810B-7D8A7D964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7" y="4630459"/>
            <a:ext cx="3336506" cy="18684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CD44D9-B56D-BE6B-F13B-44E1DFB9060E}"/>
              </a:ext>
            </a:extLst>
          </p:cNvPr>
          <p:cNvSpPr txBox="1"/>
          <p:nvPr/>
        </p:nvSpPr>
        <p:spPr>
          <a:xfrm>
            <a:off x="7734689" y="6129570"/>
            <a:ext cx="416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We</a:t>
            </a:r>
            <a:r>
              <a:rPr lang="it-IT" b="1" dirty="0"/>
              <a:t> </a:t>
            </a:r>
            <a:r>
              <a:rPr lang="it-IT" b="1" dirty="0" err="1"/>
              <a:t>need</a:t>
            </a:r>
            <a:r>
              <a:rPr lang="it-IT" b="1" dirty="0"/>
              <a:t> more precise </a:t>
            </a:r>
            <a:r>
              <a:rPr lang="it-IT" b="1" dirty="0" err="1"/>
              <a:t>values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2632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 animBg="1"/>
      <p:bldP spid="1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>
            <a:extLst>
              <a:ext uri="{FF2B5EF4-FFF2-40B4-BE49-F238E27FC236}">
                <a16:creationId xmlns:a16="http://schemas.microsoft.com/office/drawing/2014/main" id="{CA45D4A3-CAEC-4715-9819-6B0523A43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536"/>
            <a:ext cx="12192000" cy="5828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CDC173-F131-42E0-BB18-CCBA1BC9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094"/>
          </a:xfr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</a:pPr>
            <a:r>
              <a:rPr lang="en-US" sz="3600" b="1" dirty="0">
                <a:solidFill>
                  <a:schemeClr val="bg1"/>
                </a:solidFill>
                <a:cs typeface="Calibri Light" panose="020F0302020204030204" pitchFamily="34" charset="0"/>
                <a:sym typeface="Abel"/>
              </a:rPr>
              <a:t>Rock samples from JUNO site</a:t>
            </a:r>
          </a:p>
        </p:txBody>
      </p:sp>
      <p:pic>
        <p:nvPicPr>
          <p:cNvPr id="38" name="Immagine 37" descr="Immagine che contiene tazza, caffè, serbatoio, tazzina da caffè&#10;&#10;Descrizione generata automaticamente">
            <a:extLst>
              <a:ext uri="{FF2B5EF4-FFF2-40B4-BE49-F238E27FC236}">
                <a16:creationId xmlns:a16="http://schemas.microsoft.com/office/drawing/2014/main" id="{09FD4765-32E5-4C61-AC8F-5CCF65A32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06" y="2541393"/>
            <a:ext cx="2313943" cy="1736446"/>
          </a:xfrm>
          <a:prstGeom prst="rect">
            <a:avLst/>
          </a:prstGeom>
        </p:spPr>
      </p:pic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874AB048-B395-4696-AF3A-55AC69D00B1F}"/>
              </a:ext>
            </a:extLst>
          </p:cNvPr>
          <p:cNvCxnSpPr/>
          <p:nvPr/>
        </p:nvCxnSpPr>
        <p:spPr>
          <a:xfrm flipH="1">
            <a:off x="6451600" y="4140200"/>
            <a:ext cx="4292600" cy="1473200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63AAB7B-D1FD-4DE9-8467-8246953C814C}"/>
              </a:ext>
            </a:extLst>
          </p:cNvPr>
          <p:cNvSpPr txBox="1"/>
          <p:nvPr/>
        </p:nvSpPr>
        <p:spPr>
          <a:xfrm rot="20505335">
            <a:off x="9354246" y="4447005"/>
            <a:ext cx="1001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 km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E505D9-A65A-4229-AD19-AFEFB269AD69}"/>
              </a:ext>
            </a:extLst>
          </p:cNvPr>
          <p:cNvSpPr txBox="1"/>
          <p:nvPr/>
        </p:nvSpPr>
        <p:spPr>
          <a:xfrm>
            <a:off x="4061638" y="2537154"/>
            <a:ext cx="124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dirty="0">
                <a:solidFill>
                  <a:srgbClr val="FF0000"/>
                </a:solidFill>
              </a:rPr>
              <a:t>700 m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23AAB692-D2DD-4713-A210-E88D84C99AA1}"/>
              </a:ext>
            </a:extLst>
          </p:cNvPr>
          <p:cNvSpPr/>
          <p:nvPr/>
        </p:nvSpPr>
        <p:spPr>
          <a:xfrm>
            <a:off x="307911" y="3854628"/>
            <a:ext cx="2995126" cy="1609633"/>
          </a:xfrm>
          <a:prstGeom prst="wedgeRoundRectCallout">
            <a:avLst>
              <a:gd name="adj1" fmla="val 30898"/>
              <a:gd name="adj2" fmla="val 47631"/>
              <a:gd name="adj3" fmla="val 16667"/>
            </a:avLst>
          </a:prstGeom>
          <a:solidFill>
            <a:srgbClr val="373A69">
              <a:alpha val="61176"/>
            </a:srgbClr>
          </a:solidFill>
          <a:ln w="38100">
            <a:solidFill>
              <a:srgbClr val="BF0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4FACC8-D35B-44BB-B0DD-9548F8C6340E}"/>
              </a:ext>
            </a:extLst>
          </p:cNvPr>
          <p:cNvSpPr txBox="1"/>
          <p:nvPr/>
        </p:nvSpPr>
        <p:spPr>
          <a:xfrm>
            <a:off x="307910" y="3894602"/>
            <a:ext cx="3304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 samples from an exploration well of the vertical shaft</a:t>
            </a:r>
          </a:p>
          <a:p>
            <a:r>
              <a:rPr lang="en-US" sz="2400" dirty="0">
                <a:solidFill>
                  <a:schemeClr val="bg1"/>
                </a:solidFill>
              </a:rPr>
              <a:t>[-10 m ; - 464 m]</a:t>
            </a:r>
          </a:p>
        </p:txBody>
      </p:sp>
      <p:sp>
        <p:nvSpPr>
          <p:cNvPr id="6" name="AutoShape 2" descr="new - Il Vecchio Castagno">
            <a:extLst>
              <a:ext uri="{FF2B5EF4-FFF2-40B4-BE49-F238E27FC236}">
                <a16:creationId xmlns:a16="http://schemas.microsoft.com/office/drawing/2014/main" id="{8CC09963-CEFD-404A-966F-0AB960B8B1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EA9FEF-2BD2-440C-B741-BF7D0646CFD4}"/>
              </a:ext>
            </a:extLst>
          </p:cNvPr>
          <p:cNvSpPr txBox="1"/>
          <p:nvPr/>
        </p:nvSpPr>
        <p:spPr>
          <a:xfrm>
            <a:off x="0" y="670095"/>
            <a:ext cx="75018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TOTAL NUMBER OF SAMPLES: 18</a:t>
            </a:r>
          </a:p>
          <a:p>
            <a:r>
              <a:rPr lang="it-IT" sz="2600" b="1" dirty="0"/>
              <a:t>TYPE OF ROCK: GRANITES</a:t>
            </a:r>
          </a:p>
          <a:p>
            <a:r>
              <a:rPr lang="it-IT" sz="2600" b="1" dirty="0"/>
              <a:t>MEASUREMENTS: </a:t>
            </a:r>
            <a:br>
              <a:rPr lang="it-IT" sz="2600" b="1" dirty="0"/>
            </a:br>
            <a:r>
              <a:rPr lang="it-IT" sz="2600" dirty="0" err="1"/>
              <a:t>density</a:t>
            </a:r>
            <a:r>
              <a:rPr lang="it-IT" sz="2600" dirty="0"/>
              <a:t>, XRF</a:t>
            </a:r>
            <a:endParaRPr lang="it-IT" sz="2600" dirty="0">
              <a:highlight>
                <a:srgbClr val="FFFF00"/>
              </a:highlight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CE2E218-163D-457A-BAF9-AE18015454BF}"/>
              </a:ext>
            </a:extLst>
          </p:cNvPr>
          <p:cNvSpPr>
            <a:spLocks noChangeAspect="1"/>
          </p:cNvSpPr>
          <p:nvPr/>
        </p:nvSpPr>
        <p:spPr>
          <a:xfrm>
            <a:off x="3670747" y="2977616"/>
            <a:ext cx="432000" cy="432000"/>
          </a:xfrm>
          <a:prstGeom prst="ellipse">
            <a:avLst/>
          </a:prstGeom>
          <a:solidFill>
            <a:srgbClr val="BF019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4B7B8AD9-8E16-479E-9581-CC83FC805B8E}"/>
              </a:ext>
            </a:extLst>
          </p:cNvPr>
          <p:cNvSpPr>
            <a:spLocks noChangeAspect="1"/>
          </p:cNvSpPr>
          <p:nvPr/>
        </p:nvSpPr>
        <p:spPr>
          <a:xfrm>
            <a:off x="5437608" y="5514845"/>
            <a:ext cx="432000" cy="432000"/>
          </a:xfrm>
          <a:prstGeom prst="ellipse">
            <a:avLst/>
          </a:prstGeom>
          <a:solidFill>
            <a:srgbClr val="3ABCB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umetto: rettangolo con angoli arrotondati 21">
            <a:extLst>
              <a:ext uri="{FF2B5EF4-FFF2-40B4-BE49-F238E27FC236}">
                <a16:creationId xmlns:a16="http://schemas.microsoft.com/office/drawing/2014/main" id="{F6C18820-7749-451C-8A18-285E759E5C81}"/>
              </a:ext>
            </a:extLst>
          </p:cNvPr>
          <p:cNvSpPr/>
          <p:nvPr/>
        </p:nvSpPr>
        <p:spPr>
          <a:xfrm flipH="1">
            <a:off x="7414209" y="5424502"/>
            <a:ext cx="4469880" cy="1261342"/>
          </a:xfrm>
          <a:prstGeom prst="wedgeRoundRectCallout">
            <a:avLst>
              <a:gd name="adj1" fmla="val 25448"/>
              <a:gd name="adj2" fmla="val 45413"/>
              <a:gd name="adj3" fmla="val 16667"/>
            </a:avLst>
          </a:prstGeom>
          <a:noFill/>
          <a:ln w="38100">
            <a:solidFill>
              <a:srgbClr val="3A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031A449-0C35-4EC4-AEC7-175922BC2EBC}"/>
              </a:ext>
            </a:extLst>
          </p:cNvPr>
          <p:cNvSpPr txBox="1"/>
          <p:nvPr/>
        </p:nvSpPr>
        <p:spPr>
          <a:xfrm>
            <a:off x="7414210" y="5424502"/>
            <a:ext cx="446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11 samples from the experimental hall and the water pool</a:t>
            </a:r>
          </a:p>
          <a:p>
            <a:r>
              <a:rPr lang="en-US" sz="2400" dirty="0">
                <a:solidFill>
                  <a:schemeClr val="bg1"/>
                </a:solidFill>
              </a:rPr>
              <a:t>[- 430 m ; - 475 m]</a:t>
            </a:r>
          </a:p>
        </p:txBody>
      </p:sp>
    </p:spTree>
    <p:extLst>
      <p:ext uri="{BB962C8B-B14F-4D97-AF65-F5344CB8AC3E}">
        <p14:creationId xmlns:p14="http://schemas.microsoft.com/office/powerpoint/2010/main" val="127450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19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C173-F131-42E0-BB18-CCBA1BC9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094"/>
          </a:xfr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</a:pPr>
            <a:r>
              <a:rPr lang="en-US" sz="3600" b="1" dirty="0">
                <a:solidFill>
                  <a:schemeClr val="bg1"/>
                </a:solidFill>
                <a:cs typeface="Calibri Light" panose="020F0302020204030204" pitchFamily="34" charset="0"/>
                <a:sym typeface="Abel"/>
              </a:rPr>
              <a:t>Rock samples’ location</a:t>
            </a:r>
            <a:endParaRPr lang="it-IT" sz="3600" b="1" dirty="0">
              <a:solidFill>
                <a:schemeClr val="bg1"/>
              </a:solidFill>
              <a:cs typeface="Calibri Light" panose="020F0302020204030204" pitchFamily="34" charset="0"/>
              <a:sym typeface="Abel"/>
            </a:endParaRPr>
          </a:p>
        </p:txBody>
      </p:sp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107A5E46-83CA-4296-96E2-A57E8494C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884470"/>
              </p:ext>
            </p:extLst>
          </p:nvPr>
        </p:nvGraphicFramePr>
        <p:xfrm>
          <a:off x="5727700" y="-1"/>
          <a:ext cx="6464299" cy="6857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">
                  <a:extLst>
                    <a:ext uri="{9D8B030D-6E8A-4147-A177-3AD203B41FA5}">
                      <a16:colId xmlns:a16="http://schemas.microsoft.com/office/drawing/2014/main" val="742536662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1680441231"/>
                    </a:ext>
                  </a:extLst>
                </a:gridCol>
                <a:gridCol w="1192414">
                  <a:extLst>
                    <a:ext uri="{9D8B030D-6E8A-4147-A177-3AD203B41FA5}">
                      <a16:colId xmlns:a16="http://schemas.microsoft.com/office/drawing/2014/main" val="1334860525"/>
                    </a:ext>
                  </a:extLst>
                </a:gridCol>
                <a:gridCol w="2820785">
                  <a:extLst>
                    <a:ext uri="{9D8B030D-6E8A-4147-A177-3AD203B41FA5}">
                      <a16:colId xmlns:a16="http://schemas.microsoft.com/office/drawing/2014/main" val="1715792053"/>
                    </a:ext>
                  </a:extLst>
                </a:gridCol>
              </a:tblGrid>
              <a:tr h="36567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it-IT" sz="1800" dirty="0">
                          <a:latin typeface="+mn-lt"/>
                        </a:rPr>
                        <a:t>ID</a:t>
                      </a:r>
                      <a:endParaRPr lang="en-US" sz="1800" dirty="0">
                        <a:latin typeface="+mn-lt"/>
                      </a:endParaRPr>
                    </a:p>
                  </a:txBody>
                  <a:tcP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it-IT" sz="1800" dirty="0">
                          <a:latin typeface="+mn-lt"/>
                        </a:rPr>
                        <a:t>Sample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it-IT" sz="1800" dirty="0">
                          <a:latin typeface="+mn-lt"/>
                        </a:rPr>
                        <a:t>Depth (m)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it-IT" sz="1800" dirty="0">
                          <a:latin typeface="+mn-lt"/>
                        </a:rPr>
                        <a:t>Notes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671619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JUNO FRESH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Exploration well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583671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JUNO ZK1 100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Exploration well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605065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JUNO ZK1 200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Exploration well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05353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JUNO ZK1 300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Exploration well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974902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JUNO ZK1 400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Exploration well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717700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JUNO ZK1 500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Exploration well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042428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2 HWP 430 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Hall/water pool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403449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2 HWP 430 B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Hall/water pool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990337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HWP 430 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part of the water pool 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47735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HWP 430 B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the water pool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76686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HWP 460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Hall/water pool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789333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2 HWP 464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Exploration well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495329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JUNO ZK1 600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part of the water pool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15841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HWP 465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Hall/water pool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03421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2 HWP 467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Hall/water pool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99107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HWP 467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part of the water pool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67410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HWP 474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Hall/water pool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973685"/>
                  </a:ext>
                </a:extLst>
              </a:tr>
              <a:tr h="360684">
                <a:tc>
                  <a:txBody>
                    <a:bodyPr/>
                    <a:lstStyle/>
                    <a:p>
                      <a:pPr algn="ctr" fontAlgn="b">
                        <a:lnSpc>
                          <a:spcPts val="192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JUNO 2 HWP 475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Hall/water pool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649712"/>
                  </a:ext>
                </a:extLst>
              </a:tr>
            </a:tbl>
          </a:graphicData>
        </a:graphic>
      </p:graphicFrame>
      <p:pic>
        <p:nvPicPr>
          <p:cNvPr id="11" name="Immagine 10" descr="Immagine che contiene cibo&#10;&#10;Descrizione generata automaticamente">
            <a:extLst>
              <a:ext uri="{FF2B5EF4-FFF2-40B4-BE49-F238E27FC236}">
                <a16:creationId xmlns:a16="http://schemas.microsoft.com/office/drawing/2014/main" id="{9D91DAFA-70CB-4E0A-AA57-4C44D8905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23148" b="14815"/>
          <a:stretch/>
        </p:blipFill>
        <p:spPr>
          <a:xfrm>
            <a:off x="-1" y="4379843"/>
            <a:ext cx="5717058" cy="247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D:\Geoneutrini\JUNO\Samples\Foto\DSCN0291.JPG">
            <a:extLst>
              <a:ext uri="{FF2B5EF4-FFF2-40B4-BE49-F238E27FC236}">
                <a16:creationId xmlns:a16="http://schemas.microsoft.com/office/drawing/2014/main" id="{C99555E1-0150-4AC5-B98E-23D8E0A26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69" r="1084" b="13332"/>
          <a:stretch/>
        </p:blipFill>
        <p:spPr bwMode="auto">
          <a:xfrm>
            <a:off x="0" y="670095"/>
            <a:ext cx="5717057" cy="3770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56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53168B83-7C4B-4B66-9E80-781FFB9A7B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4258514"/>
              </p:ext>
            </p:extLst>
          </p:nvPr>
        </p:nvGraphicFramePr>
        <p:xfrm>
          <a:off x="8598745" y="670095"/>
          <a:ext cx="3593256" cy="618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4CDC173-F131-42E0-BB18-CCBA1BC9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094"/>
          </a:xfr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</a:pPr>
            <a:r>
              <a:rPr lang="en-US" sz="3600" b="1" dirty="0">
                <a:solidFill>
                  <a:schemeClr val="bg1"/>
                </a:solidFill>
                <a:cs typeface="Calibri Light" panose="020F0302020204030204" pitchFamily="34" charset="0"/>
                <a:sym typeface="Abel"/>
              </a:rPr>
              <a:t>Results of density measurements</a:t>
            </a:r>
            <a:endParaRPr lang="it-IT" sz="3600" b="1" dirty="0">
              <a:solidFill>
                <a:schemeClr val="bg1"/>
              </a:solidFill>
              <a:cs typeface="Calibri Light" panose="020F0302020204030204" pitchFamily="34" charset="0"/>
              <a:sym typeface="Abel"/>
            </a:endParaRPr>
          </a:p>
        </p:txBody>
      </p:sp>
      <p:graphicFrame>
        <p:nvGraphicFramePr>
          <p:cNvPr id="27" name="Tabella 7">
            <a:extLst>
              <a:ext uri="{FF2B5EF4-FFF2-40B4-BE49-F238E27FC236}">
                <a16:creationId xmlns:a16="http://schemas.microsoft.com/office/drawing/2014/main" id="{824EBE64-6AF2-4C05-A72B-D5D1D723E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147899"/>
              </p:ext>
            </p:extLst>
          </p:nvPr>
        </p:nvGraphicFramePr>
        <p:xfrm>
          <a:off x="50800" y="758371"/>
          <a:ext cx="2716621" cy="607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20">
                  <a:extLst>
                    <a:ext uri="{9D8B030D-6E8A-4147-A177-3AD203B41FA5}">
                      <a16:colId xmlns:a16="http://schemas.microsoft.com/office/drawing/2014/main" val="692857257"/>
                    </a:ext>
                  </a:extLst>
                </a:gridCol>
                <a:gridCol w="933697">
                  <a:extLst>
                    <a:ext uri="{9D8B030D-6E8A-4147-A177-3AD203B41FA5}">
                      <a16:colId xmlns:a16="http://schemas.microsoft.com/office/drawing/2014/main" val="1334860525"/>
                    </a:ext>
                  </a:extLst>
                </a:gridCol>
                <a:gridCol w="1137404">
                  <a:extLst>
                    <a:ext uri="{9D8B030D-6E8A-4147-A177-3AD203B41FA5}">
                      <a16:colId xmlns:a16="http://schemas.microsoft.com/office/drawing/2014/main" val="1715792053"/>
                    </a:ext>
                  </a:extLst>
                </a:gridCol>
              </a:tblGrid>
              <a:tr h="54104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920"/>
                        </a:lnSpc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ID</a:t>
                      </a:r>
                    </a:p>
                  </a:txBody>
                  <a:tcPr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it-IT" sz="1800" dirty="0">
                          <a:latin typeface="+mn-lt"/>
                        </a:rPr>
                        <a:t>Depth [m]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lang="it-IT" sz="1800" dirty="0"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it-IT" sz="1800" dirty="0">
                          <a:latin typeface="+mn-lt"/>
                        </a:rPr>
                        <a:t> [g/cm</a:t>
                      </a:r>
                      <a:r>
                        <a:rPr lang="it-IT" sz="1800" baseline="30000" dirty="0">
                          <a:latin typeface="+mn-lt"/>
                        </a:rPr>
                        <a:t>3</a:t>
                      </a:r>
                      <a:r>
                        <a:rPr lang="it-IT" sz="1800" dirty="0">
                          <a:latin typeface="+mn-lt"/>
                        </a:rPr>
                        <a:t>]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671619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2.6185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583671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2.6218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605065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2.6363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05353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2.6344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974902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2.6162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717700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2.6251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042428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2.6267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403449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2.6284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990337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2.6500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47735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2.6319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76686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2.6489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789333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2.6438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495329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rgbClr val="BF01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2.6695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15841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2.7832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03421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2.6233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99107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2.6257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67410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2.6209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973685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b">
                    <a:solidFill>
                      <a:srgbClr val="3ABC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2.6205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649712"/>
                  </a:ext>
                </a:extLst>
              </a:tr>
            </a:tbl>
          </a:graphicData>
        </a:graphic>
      </p:graphicFrame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27C627D-3C59-4736-9828-DDA6026D5D7C}"/>
              </a:ext>
            </a:extLst>
          </p:cNvPr>
          <p:cNvSpPr txBox="1"/>
          <p:nvPr/>
        </p:nvSpPr>
        <p:spPr>
          <a:xfrm>
            <a:off x="2988058" y="869745"/>
            <a:ext cx="6215883" cy="128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Experimental relative uncertainty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200" dirty="0"/>
              <a:t> 10</a:t>
            </a:r>
            <a:r>
              <a:rPr lang="en-US" sz="2200" baseline="30000" dirty="0"/>
              <a:t>-4 </a:t>
            </a:r>
            <a:r>
              <a:rPr lang="en-US" sz="2200" dirty="0"/>
              <a:t>g/cm</a:t>
            </a:r>
            <a:r>
              <a:rPr lang="en-US" sz="2200" baseline="30000" dirty="0"/>
              <a:t>3</a:t>
            </a:r>
            <a:endParaRPr lang="en-US" sz="2200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b="1" dirty="0"/>
              <a:t>&lt;</a:t>
            </a:r>
            <a:r>
              <a:rPr lang="en-US" sz="2200" b="1" dirty="0">
                <a:latin typeface="Symbol" panose="05050102010706020507" pitchFamily="18" charset="2"/>
              </a:rPr>
              <a:t>r</a:t>
            </a:r>
            <a:r>
              <a:rPr lang="en-US" sz="2200" b="1" dirty="0"/>
              <a:t>&gt; = 2.6403 ± 0.0382 [g/cm</a:t>
            </a:r>
            <a:r>
              <a:rPr lang="en-US" sz="2200" b="1" baseline="30000" dirty="0"/>
              <a:t>3</a:t>
            </a:r>
            <a:r>
              <a:rPr lang="en-US" sz="2200" b="1" dirty="0"/>
              <a:t>]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Std. dev.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200" dirty="0"/>
              <a:t>1.4% -&gt; homogeneity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EF49389-90B8-4990-97D0-8ABCD0410144}"/>
              </a:ext>
            </a:extLst>
          </p:cNvPr>
          <p:cNvSpPr/>
          <p:nvPr/>
        </p:nvSpPr>
        <p:spPr>
          <a:xfrm>
            <a:off x="26504" y="5275504"/>
            <a:ext cx="2767421" cy="3608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618FBF68-6989-4B6D-B29F-399D11780C7E}"/>
              </a:ext>
            </a:extLst>
          </p:cNvPr>
          <p:cNvSpPr/>
          <p:nvPr/>
        </p:nvSpPr>
        <p:spPr>
          <a:xfrm>
            <a:off x="11465683" y="6114810"/>
            <a:ext cx="535970" cy="457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vicino&#10;&#10;Descrizione generata automaticamente">
            <a:extLst>
              <a:ext uri="{FF2B5EF4-FFF2-40B4-BE49-F238E27FC236}">
                <a16:creationId xmlns:a16="http://schemas.microsoft.com/office/drawing/2014/main" id="{48C129E0-5FD5-4C56-06A4-DE1BC8F7D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56" y="2502562"/>
            <a:ext cx="4462904" cy="297527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1D4E63-3F06-C1E8-9295-D659E708885D}"/>
              </a:ext>
            </a:extLst>
          </p:cNvPr>
          <p:cNvSpPr txBox="1"/>
          <p:nvPr/>
        </p:nvSpPr>
        <p:spPr>
          <a:xfrm>
            <a:off x="2818222" y="5455942"/>
            <a:ext cx="5942636" cy="128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appearance of the rock is certainly different from the others. The darker color suggests that more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mafic minerals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present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073EA5-AFDF-EA4E-64B4-9935E660758D}"/>
              </a:ext>
            </a:extLst>
          </p:cNvPr>
          <p:cNvSpPr txBox="1"/>
          <p:nvPr/>
        </p:nvSpPr>
        <p:spPr>
          <a:xfrm>
            <a:off x="4981454" y="2151634"/>
            <a:ext cx="1686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cs typeface="Calibri Light" panose="020F0302020204030204" pitchFamily="34" charset="0"/>
                <a:sym typeface="Abel"/>
              </a:rPr>
              <a:t>JUNO HWP 465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54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E370351-8DC3-4BE4-8C22-88D592C5B541}"/>
              </a:ext>
            </a:extLst>
          </p:cNvPr>
          <p:cNvSpPr/>
          <p:nvPr/>
        </p:nvSpPr>
        <p:spPr>
          <a:xfrm>
            <a:off x="153394" y="756162"/>
            <a:ext cx="118464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The XRF technique (X-Ray Fluorescence) permits to identify the chemical elements constituting a sample thanks to the emitted X-rays following an induced atomic excitation.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The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qualitative analysis 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is made by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identifying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 the X-emission lines associated with each element.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The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quantitative analysis 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requires a study of the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intensity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 of the X-emission lines.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The XRF technique permits to analyze both major and trace elements.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5EE3BF-B783-53D5-87F3-F7CB18A160C7}"/>
              </a:ext>
            </a:extLst>
          </p:cNvPr>
          <p:cNvSpPr txBox="1">
            <a:spLocks/>
          </p:cNvSpPr>
          <p:nvPr/>
        </p:nvSpPr>
        <p:spPr>
          <a:xfrm>
            <a:off x="0" y="10224"/>
            <a:ext cx="12192000" cy="67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</a:pPr>
            <a:r>
              <a:rPr lang="en-US" sz="3600" b="1" dirty="0">
                <a:solidFill>
                  <a:schemeClr val="bg1"/>
                </a:solidFill>
                <a:cs typeface="Calibri Light" panose="020F0302020204030204" pitchFamily="34" charset="0"/>
                <a:sym typeface="Abel"/>
              </a:rPr>
              <a:t>XRF technique for compositional analysis</a:t>
            </a:r>
            <a:endParaRPr lang="it-IT" sz="3600" b="1" dirty="0">
              <a:solidFill>
                <a:schemeClr val="bg1"/>
              </a:solidFill>
              <a:cs typeface="Calibri Light" panose="020F0302020204030204" pitchFamily="34" charset="0"/>
              <a:sym typeface="Abe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A5DABE6-8EEE-2117-40B3-07B4AED29692}"/>
              </a:ext>
            </a:extLst>
          </p:cNvPr>
          <p:cNvSpPr/>
          <p:nvPr/>
        </p:nvSpPr>
        <p:spPr>
          <a:xfrm>
            <a:off x="1057621" y="2540456"/>
            <a:ext cx="100767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Major elements, expressed as equivalent oxides: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SiO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, TiO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, Al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O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, Fe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O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/>
              </a:rPr>
              <a:t>MnO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, MgO,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/>
              </a:rPr>
              <a:t>CaO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, Na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O, K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O, P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O</a:t>
            </a:r>
            <a:r>
              <a:rPr lang="en-US" sz="2200" baseline="-25000" dirty="0">
                <a:solidFill>
                  <a:srgbClr val="000000"/>
                </a:solidFill>
                <a:latin typeface="Calibri" panose="020F0502020204030204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/>
              </a:rPr>
              <a:t>Trace elements (ppm or µg/g):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</a:rPr>
              <a:t>Ba, Ce, Co, Cr, Cu, Ga, Hf, La, Nb, Nd, Ni, Pb, Rb, Sc, Sr, Th, V, Y, Zn, Zr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8369CE2-B97D-A964-202F-7CE606EA1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"/>
          <a:stretch/>
        </p:blipFill>
        <p:spPr bwMode="auto">
          <a:xfrm>
            <a:off x="6249617" y="4099943"/>
            <a:ext cx="5648636" cy="27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BDF0FE55-80E7-4E4E-0FDC-EEFC0BE10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17269" b="6273"/>
          <a:stretch/>
        </p:blipFill>
        <p:spPr>
          <a:xfrm>
            <a:off x="3671173" y="4201748"/>
            <a:ext cx="2125438" cy="2460645"/>
          </a:xfrm>
          <a:prstGeom prst="rect">
            <a:avLst/>
          </a:prstGeom>
        </p:spPr>
      </p:pic>
      <p:pic>
        <p:nvPicPr>
          <p:cNvPr id="18" name="Immagine 1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10CCC46-50DF-788F-BD3C-53607D8AA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3" b="6843"/>
          <a:stretch/>
        </p:blipFill>
        <p:spPr>
          <a:xfrm>
            <a:off x="807617" y="4201748"/>
            <a:ext cx="2125438" cy="24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4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FEE07BC-A49A-4167-BAE8-5A944FF8A141}"/>
              </a:ext>
            </a:extLst>
          </p:cNvPr>
          <p:cNvSpPr/>
          <p:nvPr/>
        </p:nvSpPr>
        <p:spPr>
          <a:xfrm>
            <a:off x="5141843" y="892628"/>
            <a:ext cx="70211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Shattering of the sample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by means of a hammer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Grinding of the sample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 small pieces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Redundant crushing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grain size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0.15 mm)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Paste preparation: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g of sample with organic glue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 filling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an additional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g of boric acid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a hydraulic press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Drying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9AE3125-52B4-2482-1A38-583960F8B53D}"/>
              </a:ext>
            </a:extLst>
          </p:cNvPr>
          <p:cNvSpPr txBox="1">
            <a:spLocks/>
          </p:cNvSpPr>
          <p:nvPr/>
        </p:nvSpPr>
        <p:spPr>
          <a:xfrm>
            <a:off x="0" y="7912"/>
            <a:ext cx="12192000" cy="67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01600" algn="t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6000"/>
            </a:pPr>
            <a:r>
              <a:rPr lang="en-US" sz="3600" b="1" dirty="0">
                <a:solidFill>
                  <a:schemeClr val="bg1"/>
                </a:solidFill>
                <a:cs typeface="Calibri Light" panose="020F0302020204030204" pitchFamily="34" charset="0"/>
                <a:sym typeface="Abel"/>
              </a:rPr>
              <a:t>Sample preparation</a:t>
            </a:r>
            <a:endParaRPr lang="it-IT" sz="3600" b="1" dirty="0">
              <a:solidFill>
                <a:schemeClr val="bg1"/>
              </a:solidFill>
              <a:cs typeface="Calibri Light" panose="020F0302020204030204" pitchFamily="34" charset="0"/>
              <a:sym typeface="Abel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E9EF5DB-8D32-2C88-9F17-803D9D2DB888}"/>
              </a:ext>
            </a:extLst>
          </p:cNvPr>
          <p:cNvGrpSpPr/>
          <p:nvPr/>
        </p:nvGrpSpPr>
        <p:grpSpPr>
          <a:xfrm>
            <a:off x="6558774" y="4282215"/>
            <a:ext cx="5613348" cy="2013839"/>
            <a:chOff x="6558774" y="4503770"/>
            <a:chExt cx="5613348" cy="2013839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8CFDE16-46EC-5C78-310C-9E135866BA16}"/>
                </a:ext>
              </a:extLst>
            </p:cNvPr>
            <p:cNvSpPr txBox="1"/>
            <p:nvPr/>
          </p:nvSpPr>
          <p:spPr>
            <a:xfrm>
              <a:off x="10998403" y="4844980"/>
              <a:ext cx="1173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 </a:t>
              </a: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mm</a:t>
              </a: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86B7AEF5-ED5B-B142-B843-2377E167F1FF}"/>
                </a:ext>
              </a:extLst>
            </p:cNvPr>
            <p:cNvSpPr/>
            <p:nvPr/>
          </p:nvSpPr>
          <p:spPr>
            <a:xfrm>
              <a:off x="7606994" y="5540168"/>
              <a:ext cx="3411940" cy="977441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6EC7A8EB-CC7B-D91A-CB25-63603A012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923"/>
            <a:stretch/>
          </p:blipFill>
          <p:spPr>
            <a:xfrm>
              <a:off x="7606341" y="5169369"/>
              <a:ext cx="3411940" cy="871217"/>
            </a:xfrm>
            <a:prstGeom prst="rect">
              <a:avLst/>
            </a:prstGeom>
          </p:spPr>
        </p:pic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B2142AC0-CB03-1F6F-F129-A7B9C9A0137E}"/>
                </a:ext>
              </a:extLst>
            </p:cNvPr>
            <p:cNvSpPr/>
            <p:nvPr/>
          </p:nvSpPr>
          <p:spPr>
            <a:xfrm>
              <a:off x="7606994" y="4623159"/>
              <a:ext cx="3411940" cy="9774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6EA145FF-19FF-AB78-0160-22249BA1CD25}"/>
                </a:ext>
              </a:extLst>
            </p:cNvPr>
            <p:cNvCxnSpPr>
              <a:stCxn id="35" idx="2"/>
            </p:cNvCxnSpPr>
            <p:nvPr/>
          </p:nvCxnSpPr>
          <p:spPr>
            <a:xfrm>
              <a:off x="7606994" y="5111880"/>
              <a:ext cx="0" cy="92870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2C30FCAF-8856-D2EC-B229-030F0BEBEE3E}"/>
                </a:ext>
              </a:extLst>
            </p:cNvPr>
            <p:cNvCxnSpPr/>
            <p:nvPr/>
          </p:nvCxnSpPr>
          <p:spPr>
            <a:xfrm>
              <a:off x="11018934" y="5085095"/>
              <a:ext cx="0" cy="928707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859D61D6-B9AF-C496-AAF8-12BA5A8468BC}"/>
                </a:ext>
              </a:extLst>
            </p:cNvPr>
            <p:cNvSpPr/>
            <p:nvPr/>
          </p:nvSpPr>
          <p:spPr>
            <a:xfrm>
              <a:off x="7606994" y="4503770"/>
              <a:ext cx="3411940" cy="977441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3BD205C3-D965-D450-B075-1B720D02DEF7}"/>
                </a:ext>
              </a:extLst>
            </p:cNvPr>
            <p:cNvCxnSpPr>
              <a:cxnSpLocks/>
            </p:cNvCxnSpPr>
            <p:nvPr/>
          </p:nvCxnSpPr>
          <p:spPr>
            <a:xfrm>
              <a:off x="7606994" y="4982254"/>
              <a:ext cx="3411940" cy="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E7FF6131-A25A-7FE2-C8C0-878E4E20D639}"/>
                </a:ext>
              </a:extLst>
            </p:cNvPr>
            <p:cNvSpPr txBox="1"/>
            <p:nvPr/>
          </p:nvSpPr>
          <p:spPr>
            <a:xfrm>
              <a:off x="8919266" y="4560301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cm</a:t>
              </a:r>
            </a:p>
          </p:txBody>
        </p: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77D96E05-52C5-A528-8464-41E7108DDF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4006" y="4967155"/>
              <a:ext cx="0" cy="247289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F06E844A-12F2-1D78-B996-2E23F172A5AB}"/>
                </a:ext>
              </a:extLst>
            </p:cNvPr>
            <p:cNvSpPr txBox="1"/>
            <p:nvPr/>
          </p:nvSpPr>
          <p:spPr>
            <a:xfrm>
              <a:off x="8642198" y="5893256"/>
              <a:ext cx="1379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Acido borico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866EA31F-39EF-8E39-C3CD-1A92CC885556}"/>
                </a:ext>
              </a:extLst>
            </p:cNvPr>
            <p:cNvSpPr txBox="1"/>
            <p:nvPr/>
          </p:nvSpPr>
          <p:spPr>
            <a:xfrm>
              <a:off x="8747034" y="5067328"/>
              <a:ext cx="1149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Campione</a:t>
              </a:r>
            </a:p>
          </p:txBody>
        </p: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2080B722-91D6-73EA-96FF-61F730159B8F}"/>
                </a:ext>
              </a:extLst>
            </p:cNvPr>
            <p:cNvCxnSpPr>
              <a:cxnSpLocks/>
            </p:cNvCxnSpPr>
            <p:nvPr/>
          </p:nvCxnSpPr>
          <p:spPr>
            <a:xfrm>
              <a:off x="7565948" y="5196055"/>
              <a:ext cx="0" cy="861289"/>
            </a:xfrm>
            <a:prstGeom prst="line">
              <a:avLst/>
            </a:prstGeom>
            <a:ln w="38100">
              <a:solidFill>
                <a:srgbClr val="20386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D549D4C9-0D51-360C-F3F6-BDF10C5A3B45}"/>
                </a:ext>
              </a:extLst>
            </p:cNvPr>
            <p:cNvSpPr txBox="1"/>
            <p:nvPr/>
          </p:nvSpPr>
          <p:spPr>
            <a:xfrm>
              <a:off x="6558774" y="5318615"/>
              <a:ext cx="1073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 </a:t>
              </a: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cm</a:t>
              </a:r>
            </a:p>
          </p:txBody>
        </p:sp>
      </p:grpSp>
      <p:pic>
        <p:nvPicPr>
          <p:cNvPr id="48" name="Immagine 18">
            <a:extLst>
              <a:ext uri="{FF2B5EF4-FFF2-40B4-BE49-F238E27FC236}">
                <a16:creationId xmlns:a16="http://schemas.microsoft.com/office/drawing/2014/main" id="{1AED1A5B-135E-2DE2-3683-6D6C29D2B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8" t="16870" r="28970" b="23558"/>
          <a:stretch/>
        </p:blipFill>
        <p:spPr>
          <a:xfrm rot="5400000">
            <a:off x="4102441" y="4276751"/>
            <a:ext cx="2618664" cy="2024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B37759EA-20C0-BBF6-00DC-DECB303235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63" r="36644" b="32981"/>
          <a:stretch/>
        </p:blipFill>
        <p:spPr>
          <a:xfrm>
            <a:off x="1772272" y="3979804"/>
            <a:ext cx="2458279" cy="2618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F8DF4256-570A-0003-3268-81C5AEB7B1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50" t="19883" r="16864" b="10318"/>
          <a:stretch/>
        </p:blipFill>
        <p:spPr>
          <a:xfrm>
            <a:off x="202131" y="3979804"/>
            <a:ext cx="1396035" cy="2618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26FF1970-A47E-497F-6D8E-71AFF819F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5" r="6302"/>
          <a:stretch/>
        </p:blipFill>
        <p:spPr bwMode="auto">
          <a:xfrm>
            <a:off x="202131" y="892628"/>
            <a:ext cx="2120348" cy="2663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magine 51" descr="Immagine che contiene persona, terra, pavimento&#10;&#10;Descrizione generata automaticamente">
            <a:extLst>
              <a:ext uri="{FF2B5EF4-FFF2-40B4-BE49-F238E27FC236}">
                <a16:creationId xmlns:a16="http://schemas.microsoft.com/office/drawing/2014/main" id="{C7B726A7-0EE4-0A5B-A712-4F2A218055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8" r="20732"/>
          <a:stretch/>
        </p:blipFill>
        <p:spPr>
          <a:xfrm>
            <a:off x="2557667" y="892628"/>
            <a:ext cx="2458279" cy="2664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0993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sto scorrevol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6492</TotalTime>
  <Words>2861</Words>
  <Application>Microsoft Office PowerPoint</Application>
  <PresentationFormat>Widescreen</PresentationFormat>
  <Paragraphs>772</Paragraphs>
  <Slides>16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Cambria Math</vt:lpstr>
      <vt:lpstr>Symbol</vt:lpstr>
      <vt:lpstr>Office Theme</vt:lpstr>
      <vt:lpstr>Presentazione standard di PowerPoint</vt:lpstr>
      <vt:lpstr>Summary</vt:lpstr>
      <vt:lpstr>Presentazione standard di PowerPoint</vt:lpstr>
      <vt:lpstr>Presentazione standard di PowerPoint</vt:lpstr>
      <vt:lpstr>Rock samples from JUNO site</vt:lpstr>
      <vt:lpstr>Rock samples’ location</vt:lpstr>
      <vt:lpstr>Results of density measurements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Virginia  Strati</dc:creator>
  <cp:lastModifiedBy>Andrea Maino</cp:lastModifiedBy>
  <cp:revision>341</cp:revision>
  <dcterms:created xsi:type="dcterms:W3CDTF">2020-10-05T15:40:21Z</dcterms:created>
  <dcterms:modified xsi:type="dcterms:W3CDTF">2022-05-05T14:14:57Z</dcterms:modified>
</cp:coreProperties>
</file>