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26" r:id="rId3"/>
    <p:sldId id="343" r:id="rId4"/>
    <p:sldId id="272" r:id="rId5"/>
    <p:sldId id="341" r:id="rId6"/>
    <p:sldId id="330" r:id="rId7"/>
    <p:sldId id="344" r:id="rId8"/>
    <p:sldId id="345" r:id="rId9"/>
    <p:sldId id="339" r:id="rId10"/>
    <p:sldId id="337" r:id="rId11"/>
    <p:sldId id="338" r:id="rId12"/>
    <p:sldId id="342" r:id="rId13"/>
    <p:sldId id="310" r:id="rId14"/>
    <p:sldId id="315" r:id="rId15"/>
    <p:sldId id="375" r:id="rId16"/>
    <p:sldId id="279" r:id="rId17"/>
    <p:sldId id="363" r:id="rId18"/>
    <p:sldId id="364" r:id="rId19"/>
    <p:sldId id="377" r:id="rId20"/>
    <p:sldId id="367" r:id="rId21"/>
    <p:sldId id="369" r:id="rId22"/>
    <p:sldId id="362" r:id="rId23"/>
    <p:sldId id="35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A868"/>
    <a:srgbClr val="FFFFFF"/>
    <a:srgbClr val="8EA6CE"/>
    <a:srgbClr val="BFCDE3"/>
    <a:srgbClr val="7A96C4"/>
    <a:srgbClr val="577BB5"/>
    <a:srgbClr val="203864"/>
    <a:srgbClr val="8172B3"/>
    <a:srgbClr val="5075B2"/>
    <a:srgbClr val="C44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C3D67-BA20-491B-94B4-143EE120826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30EA2-C950-416E-A41A-2D38763D8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5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D8ED1-9477-480A-97A4-40F12DFBE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A5B6D-7026-4992-8A41-B4B770A01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0681F-A2E6-4937-BA82-D4B59224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F942A-4EEB-4CD4-B789-AA9EF4CA6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2F562-D337-4DFA-ABC1-DBC44DAB1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6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CC0A3-B603-4C05-9DBD-7A869752D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94B2F-3073-4A62-8B06-B864C6D17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ECC2A-3A01-4195-9447-906DF8EB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1B10D-EB20-419B-81F9-1B83FB4C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B07AF-5085-48BF-A210-F8EE3D09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7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D22F2C-7365-42F6-A3C2-38FD09B10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3FCDD-3D23-4D4D-B4E0-6F0BF5DC0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CD4CE-8D0B-4EC5-BE01-41CF16831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86880-18A1-485C-A7C6-FE37E0DB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B5152-6494-4686-8C02-B02386A8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84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D8ED1-9477-480A-97A4-40F12DFBE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A5B6D-7026-4992-8A41-B4B770A01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0681F-A2E6-4937-BA82-D4B59224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F942A-4EEB-4CD4-B789-AA9EF4CA6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2F562-D337-4DFA-ABC1-DBC44DAB1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28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5250-4553-45EF-8B5D-2488666A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20969-1A23-4240-81F8-96F242297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181F7-86D9-4F99-B7A0-C5D18A7D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04000"/>
            <a:ext cx="2743200" cy="244474"/>
          </a:xfrm>
        </p:spPr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C619-A3A4-4240-98A3-B544F61F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4000"/>
            <a:ext cx="4114800" cy="25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D24D1-8B38-411C-8D76-E5AC4606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000"/>
            <a:ext cx="2743200" cy="254000"/>
          </a:xfrm>
        </p:spPr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37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650D2-63AA-4177-ACC5-24614800E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70213-7E52-4F64-9000-F628AB020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07E69-8C82-40B0-AFA3-521C5DFA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2130A-77F2-43F5-8017-3D3E0977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4A25B-A81E-4603-B595-3E10A96E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65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6C78-1743-4223-BCC8-480F8E42D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EB48-DB25-4EC7-95A3-2CC905F16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47D42-6C69-4B5D-9D77-FB2384015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BF3E5-394F-4F92-9347-77BB5F78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6D955-2B0A-4455-BE7C-C92A0482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70D40-6587-43BB-9D36-24E559DE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43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6415C-06D7-4456-96AB-402F779D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6BD4D-EA15-480A-965A-D7096F85A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39E80-ADB6-4051-A5DA-2B6AFD3ED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558FD-F39E-4FB7-B316-4312CDF142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E63030-30A2-4371-A3FF-DD9FA94D5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38130-E9E7-471D-9B08-1CD2A935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E89375-5D19-48A1-9106-92D2C08F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6DF122-489A-4E10-9786-54CEE114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38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F7E1-C5F3-42AE-B878-167F88BA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3D29C-FA16-4F0D-A51D-AECC76AB0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CA0CA-0BCF-4A45-B1D4-57C877B3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520DE-8D1D-4E8B-8DF0-640ED8C6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68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2ED6E-A6B6-4827-BA03-D9003CC71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D55559-D954-4A93-A29B-0255F4FC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7D09B-B5E1-4BFB-B034-AF6126A0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3"/>
            <a:ext cx="2743200" cy="365125"/>
          </a:xfrm>
        </p:spPr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6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34FB3-1DA9-40C6-8F6B-68D69C316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0FA80-A0CB-4FCE-8A98-C4DA17769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A3F56-EBF9-4F2B-B69B-14D00FC0B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F3A0B-65A9-40B5-9C2E-2E131621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0D577-12D2-4E73-9F55-FF4CEA76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47F11-9AC1-4C50-802D-AB7A8442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7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5250-4553-45EF-8B5D-2488666A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20969-1A23-4240-81F8-96F242297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181F7-86D9-4F99-B7A0-C5D18A7D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04000"/>
            <a:ext cx="2743200" cy="244474"/>
          </a:xfrm>
        </p:spPr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C619-A3A4-4240-98A3-B544F61F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4000"/>
            <a:ext cx="4114800" cy="25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D24D1-8B38-411C-8D76-E5AC4606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000"/>
            <a:ext cx="2743200" cy="254000"/>
          </a:xfrm>
        </p:spPr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76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C071-B405-44C3-8662-3A88A065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309E8-0169-4741-BC27-96A826DD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80CF6-6D18-4D31-8AD7-B34E2EC16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E0B9D-D36B-414F-85C6-7BBB3F61E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279D1-FCBA-4C9D-AE22-6302A667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22E9D-7C0A-446B-9396-ECE76CBC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70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CC0A3-B603-4C05-9DBD-7A869752D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94B2F-3073-4A62-8B06-B864C6D17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ECC2A-3A01-4195-9447-906DF8EB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1B10D-EB20-419B-81F9-1B83FB4C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B07AF-5085-48BF-A210-F8EE3D09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47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D22F2C-7365-42F6-A3C2-38FD09B10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3FCDD-3D23-4D4D-B4E0-6F0BF5DC0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CD4CE-8D0B-4EC5-BE01-41CF16831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86880-18A1-485C-A7C6-FE37E0DB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B5152-6494-4686-8C02-B02386A8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0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650D2-63AA-4177-ACC5-24614800E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70213-7E52-4F64-9000-F628AB020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07E69-8C82-40B0-AFA3-521C5DFA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2130A-77F2-43F5-8017-3D3E0977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4A25B-A81E-4603-B595-3E10A96E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5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6C78-1743-4223-BCC8-480F8E42D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EB48-DB25-4EC7-95A3-2CC905F16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47D42-6C69-4B5D-9D77-FB2384015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BF3E5-394F-4F92-9347-77BB5F78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6D955-2B0A-4455-BE7C-C92A0482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70D40-6587-43BB-9D36-24E559DE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1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6415C-06D7-4456-96AB-402F779D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6BD4D-EA15-480A-965A-D7096F85A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39E80-ADB6-4051-A5DA-2B6AFD3ED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558FD-F39E-4FB7-B316-4312CDF142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E63030-30A2-4371-A3FF-DD9FA94D5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38130-E9E7-471D-9B08-1CD2A935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E89375-5D19-48A1-9106-92D2C08F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6DF122-489A-4E10-9786-54CEE114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3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F7E1-C5F3-42AE-B878-167F88BA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3D29C-FA16-4F0D-A51D-AECC76AB0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CA0CA-0BCF-4A45-B1D4-57C877B3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520DE-8D1D-4E8B-8DF0-640ED8C6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8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2ED6E-A6B6-4827-BA03-D9003CC71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D55559-D954-4A93-A29B-0255F4FC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7D09B-B5E1-4BFB-B034-AF6126A0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9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34FB3-1DA9-40C6-8F6B-68D69C316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0FA80-A0CB-4FCE-8A98-C4DA17769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A3F56-EBF9-4F2B-B69B-14D00FC0B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F3A0B-65A9-40B5-9C2E-2E131621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0D577-12D2-4E73-9F55-FF4CEA76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47F11-9AC1-4C50-802D-AB7A8442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6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C071-B405-44C3-8662-3A88A065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309E8-0169-4741-BC27-96A826DD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80CF6-6D18-4D31-8AD7-B34E2EC16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E0B9D-D36B-414F-85C6-7BBB3F61E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279D1-FCBA-4C9D-AE22-6302A667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22E9D-7C0A-446B-9396-ECE76CBC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8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31F9E0-7102-46E6-B5CE-C4934716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883AD-3003-4650-87C6-2D35F3FF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6693D-422A-4202-85FD-420B748E1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9D9A6-93EA-4A71-AD94-E0A46FADB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E601D-738E-4784-BB7C-A878D7475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31F9E0-7102-46E6-B5CE-C4934716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883AD-3003-4650-87C6-2D35F3FF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6693D-422A-4202-85FD-420B748E1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9D9A6-93EA-4A71-AD94-E0A46FADB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E601D-738E-4784-BB7C-A878D7475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39393-7F45-455B-84ED-C57F7966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6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0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7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7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2" Type="http://schemas.openxmlformats.org/officeDocument/2006/relationships/image" Target="../media/image105.png"/><Relationship Id="rId16" Type="http://schemas.openxmlformats.org/officeDocument/2006/relationships/image" Target="../media/image11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sv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Relationship Id="rId14" Type="http://schemas.openxmlformats.org/officeDocument/2006/relationships/image" Target="../media/image11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50.png"/><Relationship Id="rId3" Type="http://schemas.openxmlformats.org/officeDocument/2006/relationships/image" Target="../media/image121.png"/><Relationship Id="rId7" Type="http://schemas.openxmlformats.org/officeDocument/2006/relationships/image" Target="../media/image290.png"/><Relationship Id="rId12" Type="http://schemas.openxmlformats.org/officeDocument/2006/relationships/image" Target="../media/image340.png"/><Relationship Id="rId17" Type="http://schemas.openxmlformats.org/officeDocument/2006/relationships/image" Target="../media/image390.png"/><Relationship Id="rId2" Type="http://schemas.openxmlformats.org/officeDocument/2006/relationships/image" Target="../media/image120.png"/><Relationship Id="rId16" Type="http://schemas.openxmlformats.org/officeDocument/2006/relationships/image" Target="../media/image3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0.png"/><Relationship Id="rId11" Type="http://schemas.openxmlformats.org/officeDocument/2006/relationships/image" Target="../media/image330.png"/><Relationship Id="rId5" Type="http://schemas.openxmlformats.org/officeDocument/2006/relationships/image" Target="../media/image123.png"/><Relationship Id="rId15" Type="http://schemas.openxmlformats.org/officeDocument/2006/relationships/image" Target="../media/image370.png"/><Relationship Id="rId10" Type="http://schemas.openxmlformats.org/officeDocument/2006/relationships/image" Target="../media/image320.png"/><Relationship Id="rId4" Type="http://schemas.openxmlformats.org/officeDocument/2006/relationships/image" Target="../media/image122.png"/><Relationship Id="rId9" Type="http://schemas.openxmlformats.org/officeDocument/2006/relationships/image" Target="../media/image310.png"/><Relationship Id="rId14" Type="http://schemas.openxmlformats.org/officeDocument/2006/relationships/image" Target="../media/image3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125.svg"/><Relationship Id="rId7" Type="http://schemas.openxmlformats.org/officeDocument/2006/relationships/image" Target="../media/image44.png"/><Relationship Id="rId12" Type="http://schemas.openxmlformats.org/officeDocument/2006/relationships/image" Target="../media/image49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0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0.png"/><Relationship Id="rId4" Type="http://schemas.openxmlformats.org/officeDocument/2006/relationships/image" Target="../media/image122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61.png"/><Relationship Id="rId3" Type="http://schemas.openxmlformats.org/officeDocument/2006/relationships/image" Target="../media/image510.png"/><Relationship Id="rId7" Type="http://schemas.openxmlformats.org/officeDocument/2006/relationships/image" Target="../media/image550.png"/><Relationship Id="rId12" Type="http://schemas.openxmlformats.org/officeDocument/2006/relationships/image" Target="../media/image600.png"/><Relationship Id="rId2" Type="http://schemas.openxmlformats.org/officeDocument/2006/relationships/image" Target="../media/image126.png"/><Relationship Id="rId16" Type="http://schemas.openxmlformats.org/officeDocument/2006/relationships/image" Target="../media/image6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0.png"/><Relationship Id="rId11" Type="http://schemas.openxmlformats.org/officeDocument/2006/relationships/image" Target="../media/image590.png"/><Relationship Id="rId5" Type="http://schemas.openxmlformats.org/officeDocument/2006/relationships/image" Target="../media/image530.png"/><Relationship Id="rId15" Type="http://schemas.openxmlformats.org/officeDocument/2006/relationships/image" Target="../media/image63.png"/><Relationship Id="rId10" Type="http://schemas.openxmlformats.org/officeDocument/2006/relationships/image" Target="../media/image580.png"/><Relationship Id="rId4" Type="http://schemas.openxmlformats.org/officeDocument/2006/relationships/image" Target="../media/image127.png"/><Relationship Id="rId14" Type="http://schemas.openxmlformats.org/officeDocument/2006/relationships/image" Target="../media/image6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sv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40.png"/><Relationship Id="rId7" Type="http://schemas.openxmlformats.org/officeDocument/2006/relationships/image" Target="../media/image80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.png"/><Relationship Id="rId4" Type="http://schemas.openxmlformats.org/officeDocument/2006/relationships/image" Target="../media/image141.png"/><Relationship Id="rId9" Type="http://schemas.openxmlformats.org/officeDocument/2006/relationships/image" Target="../media/image8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920.png"/><Relationship Id="rId18" Type="http://schemas.openxmlformats.org/officeDocument/2006/relationships/image" Target="../media/image960.png"/><Relationship Id="rId3" Type="http://schemas.openxmlformats.org/officeDocument/2006/relationships/image" Target="../media/image129.svg"/><Relationship Id="rId7" Type="http://schemas.openxmlformats.org/officeDocument/2006/relationships/image" Target="../media/image145.svg"/><Relationship Id="rId12" Type="http://schemas.openxmlformats.org/officeDocument/2006/relationships/image" Target="../media/image910.png"/><Relationship Id="rId17" Type="http://schemas.openxmlformats.org/officeDocument/2006/relationships/image" Target="../media/image950.png"/><Relationship Id="rId2" Type="http://schemas.openxmlformats.org/officeDocument/2006/relationships/image" Target="../media/image128.png"/><Relationship Id="rId16" Type="http://schemas.openxmlformats.org/officeDocument/2006/relationships/image" Target="../media/image9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4.png"/><Relationship Id="rId5" Type="http://schemas.openxmlformats.org/officeDocument/2006/relationships/image" Target="../media/image143.svg"/><Relationship Id="rId15" Type="http://schemas.openxmlformats.org/officeDocument/2006/relationships/image" Target="../media/image900.png"/><Relationship Id="rId19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svg"/><Relationship Id="rId14" Type="http://schemas.openxmlformats.org/officeDocument/2006/relationships/image" Target="../media/image9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iopscience.iop.org/article/10.1088/0004-637X/693/1/822" TargetMode="External"/><Relationship Id="rId3" Type="http://schemas.openxmlformats.org/officeDocument/2006/relationships/image" Target="../media/image150.sv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3.png"/><Relationship Id="rId5" Type="http://schemas.openxmlformats.org/officeDocument/2006/relationships/image" Target="../media/image152.svg"/><Relationship Id="rId4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5.png"/><Relationship Id="rId21" Type="http://schemas.openxmlformats.org/officeDocument/2006/relationships/image" Target="../media/image32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24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4.png"/><Relationship Id="rId3" Type="http://schemas.openxmlformats.org/officeDocument/2006/relationships/image" Target="../media/image40.svg"/><Relationship Id="rId21" Type="http://schemas.openxmlformats.org/officeDocument/2006/relationships/image" Target="../media/image57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1.jpeg"/><Relationship Id="rId2" Type="http://schemas.openxmlformats.org/officeDocument/2006/relationships/image" Target="../media/image39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7.png"/><Relationship Id="rId23" Type="http://schemas.openxmlformats.org/officeDocument/2006/relationships/image" Target="../media/image59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svg"/><Relationship Id="rId18" Type="http://schemas.openxmlformats.org/officeDocument/2006/relationships/image" Target="../media/image73.svg"/><Relationship Id="rId26" Type="http://schemas.openxmlformats.org/officeDocument/2006/relationships/image" Target="../media/image81.svg"/><Relationship Id="rId39" Type="http://schemas.openxmlformats.org/officeDocument/2006/relationships/image" Target="../media/image95.png"/><Relationship Id="rId21" Type="http://schemas.openxmlformats.org/officeDocument/2006/relationships/image" Target="../media/image76.png"/><Relationship Id="rId34" Type="http://schemas.openxmlformats.org/officeDocument/2006/relationships/image" Target="../media/image90.png"/><Relationship Id="rId42" Type="http://schemas.openxmlformats.org/officeDocument/2006/relationships/image" Target="../media/image98.png"/><Relationship Id="rId7" Type="http://schemas.openxmlformats.org/officeDocument/2006/relationships/image" Target="../media/image63.svg"/><Relationship Id="rId2" Type="http://schemas.openxmlformats.org/officeDocument/2006/relationships/image" Target="../media/image53.png"/><Relationship Id="rId16" Type="http://schemas.openxmlformats.org/officeDocument/2006/relationships/image" Target="../media/image71.svg"/><Relationship Id="rId20" Type="http://schemas.openxmlformats.org/officeDocument/2006/relationships/image" Target="../media/image75.svg"/><Relationship Id="rId29" Type="http://schemas.openxmlformats.org/officeDocument/2006/relationships/image" Target="../media/image7.png"/><Relationship Id="rId41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24" Type="http://schemas.openxmlformats.org/officeDocument/2006/relationships/image" Target="../media/image79.svg"/><Relationship Id="rId32" Type="http://schemas.openxmlformats.org/officeDocument/2006/relationships/image" Target="../media/image88.png"/><Relationship Id="rId37" Type="http://schemas.openxmlformats.org/officeDocument/2006/relationships/image" Target="../media/image93.png"/><Relationship Id="rId40" Type="http://schemas.openxmlformats.org/officeDocument/2006/relationships/image" Target="../media/image96.png"/><Relationship Id="rId5" Type="http://schemas.openxmlformats.org/officeDocument/2006/relationships/image" Target="../media/image61.sv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svg"/><Relationship Id="rId36" Type="http://schemas.openxmlformats.org/officeDocument/2006/relationships/image" Target="../media/image92.png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31" Type="http://schemas.openxmlformats.org/officeDocument/2006/relationships/image" Target="../media/image87.png"/><Relationship Id="rId44" Type="http://schemas.openxmlformats.org/officeDocument/2006/relationships/image" Target="../media/image100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51.jpeg"/><Relationship Id="rId22" Type="http://schemas.openxmlformats.org/officeDocument/2006/relationships/image" Target="../media/image77.svg"/><Relationship Id="rId27" Type="http://schemas.openxmlformats.org/officeDocument/2006/relationships/image" Target="../media/image82.png"/><Relationship Id="rId30" Type="http://schemas.openxmlformats.org/officeDocument/2006/relationships/image" Target="../media/image86.png"/><Relationship Id="rId35" Type="http://schemas.openxmlformats.org/officeDocument/2006/relationships/image" Target="../media/image91.png"/><Relationship Id="rId43" Type="http://schemas.openxmlformats.org/officeDocument/2006/relationships/image" Target="../media/image99.png"/><Relationship Id="rId8" Type="http://schemas.openxmlformats.org/officeDocument/2006/relationships/image" Target="../media/image64.png"/><Relationship Id="rId3" Type="http://schemas.openxmlformats.org/officeDocument/2006/relationships/image" Target="../media/image54.svg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33" Type="http://schemas.openxmlformats.org/officeDocument/2006/relationships/image" Target="../media/image89.png"/><Relationship Id="rId38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svg"/><Relationship Id="rId18" Type="http://schemas.openxmlformats.org/officeDocument/2006/relationships/image" Target="../media/image73.svg"/><Relationship Id="rId26" Type="http://schemas.openxmlformats.org/officeDocument/2006/relationships/image" Target="../media/image81.svg"/><Relationship Id="rId39" Type="http://schemas.openxmlformats.org/officeDocument/2006/relationships/image" Target="../media/image95.png"/><Relationship Id="rId21" Type="http://schemas.openxmlformats.org/officeDocument/2006/relationships/image" Target="../media/image76.png"/><Relationship Id="rId34" Type="http://schemas.openxmlformats.org/officeDocument/2006/relationships/image" Target="../media/image90.png"/><Relationship Id="rId42" Type="http://schemas.openxmlformats.org/officeDocument/2006/relationships/image" Target="../media/image98.png"/><Relationship Id="rId7" Type="http://schemas.openxmlformats.org/officeDocument/2006/relationships/image" Target="../media/image63.svg"/><Relationship Id="rId2" Type="http://schemas.openxmlformats.org/officeDocument/2006/relationships/image" Target="../media/image53.png"/><Relationship Id="rId16" Type="http://schemas.openxmlformats.org/officeDocument/2006/relationships/image" Target="../media/image71.svg"/><Relationship Id="rId20" Type="http://schemas.openxmlformats.org/officeDocument/2006/relationships/image" Target="../media/image75.svg"/><Relationship Id="rId29" Type="http://schemas.openxmlformats.org/officeDocument/2006/relationships/image" Target="../media/image7.png"/><Relationship Id="rId41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24" Type="http://schemas.openxmlformats.org/officeDocument/2006/relationships/image" Target="../media/image79.svg"/><Relationship Id="rId32" Type="http://schemas.openxmlformats.org/officeDocument/2006/relationships/image" Target="../media/image88.png"/><Relationship Id="rId37" Type="http://schemas.openxmlformats.org/officeDocument/2006/relationships/image" Target="../media/image93.png"/><Relationship Id="rId40" Type="http://schemas.openxmlformats.org/officeDocument/2006/relationships/image" Target="../media/image96.png"/><Relationship Id="rId5" Type="http://schemas.openxmlformats.org/officeDocument/2006/relationships/image" Target="../media/image61.sv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svg"/><Relationship Id="rId36" Type="http://schemas.openxmlformats.org/officeDocument/2006/relationships/image" Target="../media/image92.png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31" Type="http://schemas.openxmlformats.org/officeDocument/2006/relationships/image" Target="../media/image87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51.jpeg"/><Relationship Id="rId22" Type="http://schemas.openxmlformats.org/officeDocument/2006/relationships/image" Target="../media/image77.svg"/><Relationship Id="rId27" Type="http://schemas.openxmlformats.org/officeDocument/2006/relationships/image" Target="../media/image82.png"/><Relationship Id="rId30" Type="http://schemas.openxmlformats.org/officeDocument/2006/relationships/image" Target="../media/image86.png"/><Relationship Id="rId35" Type="http://schemas.openxmlformats.org/officeDocument/2006/relationships/image" Target="../media/image91.png"/><Relationship Id="rId43" Type="http://schemas.openxmlformats.org/officeDocument/2006/relationships/image" Target="../media/image101.png"/><Relationship Id="rId8" Type="http://schemas.openxmlformats.org/officeDocument/2006/relationships/image" Target="../media/image64.png"/><Relationship Id="rId3" Type="http://schemas.openxmlformats.org/officeDocument/2006/relationships/image" Target="../media/image54.svg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33" Type="http://schemas.openxmlformats.org/officeDocument/2006/relationships/image" Target="../media/image89.png"/><Relationship Id="rId38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8F6C-9770-462D-8152-91094BFE7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9563"/>
            <a:ext cx="9144000" cy="2387600"/>
          </a:xfrm>
        </p:spPr>
        <p:txBody>
          <a:bodyPr/>
          <a:lstStyle/>
          <a:p>
            <a:r>
              <a:rPr lang="en-US" dirty="0"/>
              <a:t>How to fit the first </a:t>
            </a:r>
            <a:br>
              <a:rPr lang="en-US" dirty="0"/>
            </a:br>
            <a:r>
              <a:rPr lang="en-US" dirty="0"/>
              <a:t>year of reactor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6C552-5407-471E-8870-F48774C98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59238"/>
            <a:ext cx="9144000" cy="1655762"/>
          </a:xfrm>
        </p:spPr>
        <p:txBody>
          <a:bodyPr/>
          <a:lstStyle/>
          <a:p>
            <a:r>
              <a:rPr lang="en-US" dirty="0"/>
              <a:t>Investigating different fitting approaches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5AB7A-1301-48EA-A748-6AF113F63951}"/>
              </a:ext>
            </a:extLst>
          </p:cNvPr>
          <p:cNvSpPr txBox="1"/>
          <p:nvPr/>
        </p:nvSpPr>
        <p:spPr>
          <a:xfrm>
            <a:off x="0" y="5662669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5 May 2022</a:t>
            </a:r>
          </a:p>
          <a:p>
            <a:pPr algn="ctr"/>
            <a:r>
              <a:rPr lang="en-US" sz="2400" dirty="0"/>
              <a:t>Andrea Serafini on behalf of the Padova group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D45CAEE-9156-476F-99D9-514C15868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64" y="348075"/>
            <a:ext cx="3051672" cy="13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_MCMC2">
            <a:hlinkClick r:id="" action="ppaction://media"/>
            <a:extLst>
              <a:ext uri="{FF2B5EF4-FFF2-40B4-BE49-F238E27FC236}">
                <a16:creationId xmlns:a16="http://schemas.microsoft.com/office/drawing/2014/main" id="{7B70DEA1-DCC0-4A2B-847C-9CBC33BCFD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3501"/>
          <a:stretch/>
        </p:blipFill>
        <p:spPr>
          <a:xfrm>
            <a:off x="6096000" y="975454"/>
            <a:ext cx="6096000" cy="58825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/>
          <a:lstStyle/>
          <a:p>
            <a:r>
              <a:rPr lang="en-US" dirty="0"/>
              <a:t>Behavior of optimizers and samplers</a:t>
            </a:r>
            <a:r>
              <a:rPr lang="en-US" sz="2800" dirty="0"/>
              <a:t> </a:t>
            </a:r>
            <a:r>
              <a:rPr lang="en-US" sz="2800" b="1" dirty="0"/>
              <a:t>(with local minima)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01B7A-BD0C-4C9C-A498-D7DBB79E863D}"/>
              </a:ext>
            </a:extLst>
          </p:cNvPr>
          <p:cNvSpPr txBox="1"/>
          <p:nvPr/>
        </p:nvSpPr>
        <p:spPr>
          <a:xfrm>
            <a:off x="1091453" y="1017431"/>
            <a:ext cx="422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Optimizer (as Minuit)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E5BC3-D410-41D5-9033-D1E7CEF3BC1E}"/>
              </a:ext>
            </a:extLst>
          </p:cNvPr>
          <p:cNvSpPr txBox="1"/>
          <p:nvPr/>
        </p:nvSpPr>
        <p:spPr>
          <a:xfrm>
            <a:off x="7008160" y="1017431"/>
            <a:ext cx="422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Sampler (as MCMC)</a:t>
            </a:r>
          </a:p>
        </p:txBody>
      </p:sp>
      <p:pic>
        <p:nvPicPr>
          <p:cNvPr id="11" name="animation_minuit2">
            <a:hlinkClick r:id="" action="ppaction://media"/>
            <a:extLst>
              <a:ext uri="{FF2B5EF4-FFF2-40B4-BE49-F238E27FC236}">
                <a16:creationId xmlns:a16="http://schemas.microsoft.com/office/drawing/2014/main" id="{4F09A9F3-B152-44FB-A9AA-429B6195B7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9264" t="9834" r="8266" b="8194"/>
          <a:stretch/>
        </p:blipFill>
        <p:spPr>
          <a:xfrm>
            <a:off x="644892" y="1540652"/>
            <a:ext cx="5034013" cy="5003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F2FB61-86B7-47F9-A50B-0CE7B95B74B9}"/>
              </a:ext>
            </a:extLst>
          </p:cNvPr>
          <p:cNvSpPr txBox="1"/>
          <p:nvPr/>
        </p:nvSpPr>
        <p:spPr>
          <a:xfrm>
            <a:off x="996950" y="1755740"/>
            <a:ext cx="2838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/>
              </a:rPr>
              <a:t>Likelihood</a:t>
            </a:r>
            <a:r>
              <a:rPr kumimoji="0" lang="en-US" sz="2000" b="1" i="0" u="none" strike="noStrike" kern="1200" cap="none" spc="0" normalizeH="0" baseline="0" noProof="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landscape</a:t>
            </a:r>
            <a:endParaRPr lang="en-US" sz="16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D609C-D77B-4307-8325-F64EE19D31FA}"/>
              </a:ext>
            </a:extLst>
          </p:cNvPr>
          <p:cNvSpPr txBox="1"/>
          <p:nvPr/>
        </p:nvSpPr>
        <p:spPr>
          <a:xfrm>
            <a:off x="1384299" y="3198167"/>
            <a:ext cx="17775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/>
              </a:rPr>
              <a:t>True minimum</a:t>
            </a:r>
            <a:endParaRPr lang="en-US" sz="16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AFA66B-9C65-49FA-ABA4-4746F646DC28}"/>
              </a:ext>
            </a:extLst>
          </p:cNvPr>
          <p:cNvCxnSpPr>
            <a:cxnSpLocks/>
          </p:cNvCxnSpPr>
          <p:nvPr/>
        </p:nvCxnSpPr>
        <p:spPr>
          <a:xfrm>
            <a:off x="2416175" y="3580853"/>
            <a:ext cx="593725" cy="335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26E8BC4-4848-4096-9554-8043744B697B}"/>
              </a:ext>
            </a:extLst>
          </p:cNvPr>
          <p:cNvSpPr txBox="1"/>
          <p:nvPr/>
        </p:nvSpPr>
        <p:spPr>
          <a:xfrm>
            <a:off x="1333097" y="2538536"/>
            <a:ext cx="2002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/>
              </a:rPr>
              <a:t>Local minimum</a:t>
            </a:r>
            <a:endParaRPr lang="en-US" sz="16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11A307-DFC8-4C5D-946A-A756CFF3EE9D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335268" y="2738591"/>
            <a:ext cx="3350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BE3FF8A-AA4C-450A-A25D-99D377A1F76A}"/>
              </a:ext>
            </a:extLst>
          </p:cNvPr>
          <p:cNvSpPr txBox="1"/>
          <p:nvPr/>
        </p:nvSpPr>
        <p:spPr>
          <a:xfrm>
            <a:off x="914400" y="5800236"/>
            <a:ext cx="461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/>
              </a:rPr>
              <a:t>Prone to local minima!!!</a:t>
            </a:r>
            <a:endParaRPr lang="en-US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B51F90-8E79-434B-9C77-E00E12978845}"/>
              </a:ext>
            </a:extLst>
          </p:cNvPr>
          <p:cNvSpPr txBox="1"/>
          <p:nvPr/>
        </p:nvSpPr>
        <p:spPr>
          <a:xfrm>
            <a:off x="6944659" y="5800235"/>
            <a:ext cx="3583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/>
              </a:rPr>
              <a:t>Not prone to local minima</a:t>
            </a:r>
            <a:endParaRPr lang="en-US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6ECF43-3F5B-43D1-B6A2-A36B013D475E}"/>
              </a:ext>
            </a:extLst>
          </p:cNvPr>
          <p:cNvSpPr txBox="1"/>
          <p:nvPr/>
        </p:nvSpPr>
        <p:spPr>
          <a:xfrm>
            <a:off x="2416175" y="6402236"/>
            <a:ext cx="161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arameter 1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A180F7-D8FB-4EF7-84FD-BA19DA2F2BF7}"/>
              </a:ext>
            </a:extLst>
          </p:cNvPr>
          <p:cNvSpPr txBox="1"/>
          <p:nvPr/>
        </p:nvSpPr>
        <p:spPr>
          <a:xfrm rot="16200000">
            <a:off x="-281573" y="3782861"/>
            <a:ext cx="161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arameter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39E8A6-D057-4F65-9B81-9FB43A8DB428}"/>
              </a:ext>
            </a:extLst>
          </p:cNvPr>
          <p:cNvSpPr txBox="1"/>
          <p:nvPr/>
        </p:nvSpPr>
        <p:spPr>
          <a:xfrm>
            <a:off x="7943850" y="6402236"/>
            <a:ext cx="161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arameter 1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F82912-787C-46D1-9287-E8273FEE9834}"/>
              </a:ext>
            </a:extLst>
          </p:cNvPr>
          <p:cNvSpPr txBox="1"/>
          <p:nvPr/>
        </p:nvSpPr>
        <p:spPr>
          <a:xfrm rot="16200000">
            <a:off x="5765752" y="4316261"/>
            <a:ext cx="161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arameter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dirty="0"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1083C7DA-781C-4F39-A1CC-C1C77945F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C69571B0-3ECC-47C5-8575-778A0CCD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10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6668A7-5FBD-4C68-807D-18D5E7B085A1}"/>
              </a:ext>
            </a:extLst>
          </p:cNvPr>
          <p:cNvCxnSpPr>
            <a:cxnSpLocks/>
          </p:cNvCxnSpPr>
          <p:nvPr/>
        </p:nvCxnSpPr>
        <p:spPr>
          <a:xfrm>
            <a:off x="8718550" y="1955800"/>
            <a:ext cx="0" cy="2534920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5FD7B4-6A08-46F0-9DEB-E885D01A3D8C}"/>
              </a:ext>
            </a:extLst>
          </p:cNvPr>
          <p:cNvCxnSpPr>
            <a:cxnSpLocks/>
          </p:cNvCxnSpPr>
          <p:nvPr/>
        </p:nvCxnSpPr>
        <p:spPr>
          <a:xfrm flipH="1">
            <a:off x="8718550" y="4490720"/>
            <a:ext cx="2511986" cy="0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417C58FF-55B2-4197-B96B-958DD6A67342}"/>
              </a:ext>
            </a:extLst>
          </p:cNvPr>
          <p:cNvSpPr/>
          <p:nvPr/>
        </p:nvSpPr>
        <p:spPr>
          <a:xfrm>
            <a:off x="8601369" y="4304008"/>
            <a:ext cx="260055" cy="260055"/>
          </a:xfrm>
          <a:prstGeom prst="star5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CEE9B-B212-412A-8195-78FEFA42FD98}"/>
              </a:ext>
            </a:extLst>
          </p:cNvPr>
          <p:cNvSpPr txBox="1"/>
          <p:nvPr/>
        </p:nvSpPr>
        <p:spPr>
          <a:xfrm>
            <a:off x="6944660" y="1685734"/>
            <a:ext cx="2838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PDF of parameter 1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EBBFD-EFF6-4E16-BB14-D54264DAE968}"/>
              </a:ext>
            </a:extLst>
          </p:cNvPr>
          <p:cNvSpPr txBox="1"/>
          <p:nvPr/>
        </p:nvSpPr>
        <p:spPr>
          <a:xfrm rot="5400000">
            <a:off x="9927828" y="3895177"/>
            <a:ext cx="2838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PDF of parameter 2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C6B791F-4206-4E86-A151-B5FE630B8D3C}"/>
              </a:ext>
            </a:extLst>
          </p:cNvPr>
          <p:cNvSpPr/>
          <p:nvPr/>
        </p:nvSpPr>
        <p:spPr>
          <a:xfrm>
            <a:off x="9072414" y="421331"/>
            <a:ext cx="2836819" cy="554123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2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ABBF7-BBD0-4774-8DF3-EC6D22EAA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5562"/>
            <a:ext cx="10828664" cy="5416761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Study </a:t>
            </a:r>
            <a:r>
              <a:rPr lang="en-US" sz="2400" b="1" dirty="0"/>
              <a:t>biases in oscillation parameters </a:t>
            </a:r>
            <a:r>
              <a:rPr lang="en-US" sz="2400" dirty="0"/>
              <a:t>when fitting pseudo experiments worth </a:t>
            </a:r>
            <a:r>
              <a:rPr lang="en-US" sz="2400" b="1" dirty="0"/>
              <a:t>1 year of reactor data</a:t>
            </a:r>
            <a:r>
              <a:rPr lang="en-US" sz="2400" dirty="0"/>
              <a:t>:</a:t>
            </a:r>
          </a:p>
          <a:p>
            <a:pPr marL="452438" indent="-276225">
              <a:spcBef>
                <a:spcPts val="600"/>
              </a:spcBef>
            </a:pPr>
            <a:r>
              <a:rPr lang="en-US" sz="2400" dirty="0"/>
              <a:t>using standard paradigm: binned likelihood + Minuit </a:t>
            </a:r>
          </a:p>
          <a:p>
            <a:pPr marL="452438" indent="-276225">
              <a:spcBef>
                <a:spcPts val="600"/>
              </a:spcBef>
            </a:pPr>
            <a:r>
              <a:rPr lang="en-US" sz="2400" dirty="0"/>
              <a:t>using binned likelihood + MCMC </a:t>
            </a:r>
          </a:p>
          <a:p>
            <a:pPr marL="452438" indent="-276225">
              <a:spcBef>
                <a:spcPts val="600"/>
              </a:spcBef>
            </a:pPr>
            <a:r>
              <a:rPr lang="en-US" sz="2400" dirty="0"/>
              <a:t>using unbinned likelihood + Minuit </a:t>
            </a:r>
          </a:p>
          <a:p>
            <a:pPr marL="452438" indent="-276225">
              <a:spcBef>
                <a:spcPts val="600"/>
              </a:spcBef>
              <a:spcAft>
                <a:spcPts val="3600"/>
              </a:spcAft>
            </a:pPr>
            <a:r>
              <a:rPr lang="en-US" sz="2400" dirty="0"/>
              <a:t>using unbinned likelihood + MCMC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Preliminary check - </a:t>
            </a:r>
            <a:r>
              <a:rPr lang="en-US" sz="2400" b="1" dirty="0"/>
              <a:t>validate absence of intrinsic biases</a:t>
            </a:r>
            <a:r>
              <a:rPr lang="en-US" sz="2400" dirty="0"/>
              <a:t> among methods:</a:t>
            </a:r>
          </a:p>
          <a:p>
            <a:pPr marL="452438" indent="-276225">
              <a:spcBef>
                <a:spcPts val="600"/>
              </a:spcBef>
            </a:pPr>
            <a:r>
              <a:rPr lang="en-US" sz="2400" dirty="0"/>
              <a:t>exploit Asimov dataset as a known reference</a:t>
            </a:r>
          </a:p>
          <a:p>
            <a:pPr marL="452438" indent="-276225">
              <a:spcBef>
                <a:spcPts val="600"/>
              </a:spcBef>
              <a:spcAft>
                <a:spcPts val="3600"/>
              </a:spcAft>
            </a:pPr>
            <a:r>
              <a:rPr lang="en-US" sz="2400" dirty="0"/>
              <a:t>apply all methods (Minuit/MCMC) to Asimov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Use pseudo experiments to </a:t>
            </a:r>
            <a:r>
              <a:rPr lang="en-US" sz="2400" b="1" dirty="0"/>
              <a:t>check if biases arise when dealing with a realistic case</a:t>
            </a:r>
            <a:r>
              <a:rPr lang="en-US" sz="2400" dirty="0"/>
              <a:t>:</a:t>
            </a:r>
          </a:p>
          <a:p>
            <a:pPr marL="452438" indent="-276225">
              <a:spcBef>
                <a:spcPts val="600"/>
              </a:spcBef>
            </a:pPr>
            <a:r>
              <a:rPr lang="en-US" sz="2400" dirty="0"/>
              <a:t>different methods might show different resilience to low stats </a:t>
            </a:r>
          </a:p>
          <a:p>
            <a:pPr marL="452438" indent="-276225">
              <a:spcBef>
                <a:spcPts val="600"/>
              </a:spcBef>
            </a:pPr>
            <a:r>
              <a:rPr lang="en-US" sz="2400" dirty="0"/>
              <a:t>identify method resulting in smallest bias</a:t>
            </a:r>
            <a:endParaRPr lang="en-US" sz="2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9DCD1-BF0A-4E2E-B9E4-4DB368F4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7F1C3-5642-4AB8-8A67-96FEF244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E04BA6-E63C-4347-BFBA-DCF9A00F6D4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83506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Back to our goal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5B7D12-9EB6-70E8-4D75-568B6A806089}"/>
              </a:ext>
            </a:extLst>
          </p:cNvPr>
          <p:cNvCxnSpPr/>
          <p:nvPr/>
        </p:nvCxnSpPr>
        <p:spPr>
          <a:xfrm>
            <a:off x="7226300" y="4673600"/>
            <a:ext cx="698500" cy="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6191991-4D10-9016-3A8B-6A34C89879EE}"/>
              </a:ext>
            </a:extLst>
          </p:cNvPr>
          <p:cNvSpPr txBox="1"/>
          <p:nvPr/>
        </p:nvSpPr>
        <p:spPr>
          <a:xfrm>
            <a:off x="7797800" y="4295035"/>
            <a:ext cx="236220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marR="0" lvl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6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shown (backup slides)</a:t>
            </a:r>
          </a:p>
        </p:txBody>
      </p:sp>
    </p:spTree>
    <p:extLst>
      <p:ext uri="{BB962C8B-B14F-4D97-AF65-F5344CB8AC3E}">
        <p14:creationId xmlns:p14="http://schemas.microsoft.com/office/powerpoint/2010/main" val="328664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350624" cy="1325563"/>
          </a:xfrm>
        </p:spPr>
        <p:txBody>
          <a:bodyPr/>
          <a:lstStyle/>
          <a:p>
            <a:r>
              <a:rPr lang="en-US" dirty="0"/>
              <a:t>Asimov dataset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44B98D-01F7-4871-A54C-F9C622EBCE27}"/>
              </a:ext>
            </a:extLst>
          </p:cNvPr>
          <p:cNvSpPr txBox="1"/>
          <p:nvPr/>
        </p:nvSpPr>
        <p:spPr>
          <a:xfrm>
            <a:off x="838200" y="1074553"/>
            <a:ext cx="10394576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Exposure: </a:t>
            </a:r>
            <a:r>
              <a:rPr lang="en-US" sz="2000" dirty="0"/>
              <a:t>1 year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N° pseudo-experiments:</a:t>
            </a:r>
            <a:r>
              <a:rPr lang="en-US" sz="2000" dirty="0"/>
              <a:t> 200</a:t>
            </a:r>
          </a:p>
          <a:p>
            <a:r>
              <a:rPr lang="en-US" sz="2000" dirty="0"/>
              <a:t>For each pseudo-experiment, the </a:t>
            </a:r>
            <a:r>
              <a:rPr lang="en-US" sz="2000" b="1" dirty="0"/>
              <a:t>SAME </a:t>
            </a:r>
          </a:p>
          <a:p>
            <a:pPr>
              <a:spcAft>
                <a:spcPts val="1800"/>
              </a:spcAft>
            </a:pPr>
            <a:r>
              <a:rPr lang="en-US" sz="2000" b="1" dirty="0"/>
              <a:t>spectrum </a:t>
            </a:r>
            <a:r>
              <a:rPr lang="en-US" sz="2000" dirty="0"/>
              <a:t>is fitted with: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Minuit – binned likelihood (10 keV)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Minuit – unbinned likelihood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MCMC – binned likelihood (10 keV)</a:t>
            </a:r>
          </a:p>
          <a:p>
            <a:pPr marL="342900" indent="-342900">
              <a:spcAft>
                <a:spcPts val="1800"/>
              </a:spcAft>
              <a:buFontTx/>
              <a:buChar char="-"/>
            </a:pPr>
            <a:r>
              <a:rPr lang="en-US" sz="2000" dirty="0"/>
              <a:t>MCMC – unbinned likelihood</a:t>
            </a:r>
          </a:p>
          <a:p>
            <a:r>
              <a:rPr lang="en-US" sz="2000" dirty="0"/>
              <a:t>We are interested in the residuals' distribution only for the </a:t>
            </a:r>
            <a:r>
              <a:rPr lang="en-US" sz="2000" b="1" dirty="0"/>
              <a:t>6 free parameters</a:t>
            </a:r>
            <a:r>
              <a:rPr lang="en-US" sz="2000" dirty="0"/>
              <a:t>:</a:t>
            </a:r>
          </a:p>
          <a:p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3">
                <a:extLst>
                  <a:ext uri="{FF2B5EF4-FFF2-40B4-BE49-F238E27FC236}">
                    <a16:creationId xmlns:a16="http://schemas.microsoft.com/office/drawing/2014/main" id="{A7071A28-2A5C-4100-8A25-24A9097AE5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3555312"/>
                  </p:ext>
                </p:extLst>
              </p:nvPr>
            </p:nvGraphicFramePr>
            <p:xfrm>
              <a:off x="376517" y="5291666"/>
              <a:ext cx="11618256" cy="758635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726141">
                      <a:extLst>
                        <a:ext uri="{9D8B030D-6E8A-4147-A177-3AD203B41FA5}">
                          <a16:colId xmlns:a16="http://schemas.microsoft.com/office/drawing/2014/main" val="3843964835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3122673099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22194728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3213925350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440712548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4177777101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4068097023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907274656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716931537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278322297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825701400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2601682039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3284426701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412604604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3347866149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252780241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33116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  <m:sup>
                                    <m:r>
                                      <a:rPr lang="en-US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𝟐𝟏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𝟑𝟏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𝒓𝒆𝒂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𝑻𝒉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𝑙𝑖h𝑒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03779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3">
                <a:extLst>
                  <a:ext uri="{FF2B5EF4-FFF2-40B4-BE49-F238E27FC236}">
                    <a16:creationId xmlns:a16="http://schemas.microsoft.com/office/drawing/2014/main" id="{A7071A28-2A5C-4100-8A25-24A9097AE5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3555312"/>
                  </p:ext>
                </p:extLst>
              </p:nvPr>
            </p:nvGraphicFramePr>
            <p:xfrm>
              <a:off x="376517" y="5291666"/>
              <a:ext cx="11618256" cy="758635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726141">
                      <a:extLst>
                        <a:ext uri="{9D8B030D-6E8A-4147-A177-3AD203B41FA5}">
                          <a16:colId xmlns:a16="http://schemas.microsoft.com/office/drawing/2014/main" val="3843964835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3122673099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22194728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3213925350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440712548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4177777101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4068097023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907274656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716931537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278322297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825701400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2601682039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3284426701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412604604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3347866149"/>
                        </a:ext>
                      </a:extLst>
                    </a:gridCol>
                    <a:gridCol w="726141">
                      <a:extLst>
                        <a:ext uri="{9D8B030D-6E8A-4147-A177-3AD203B41FA5}">
                          <a16:colId xmlns:a16="http://schemas.microsoft.com/office/drawing/2014/main" val="252780241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3311612"/>
                      </a:ext>
                    </a:extLst>
                  </a:tr>
                  <a:tr h="3877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40" t="-103125" r="-150588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840" t="-103125" r="-140588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9167" t="-103125" r="-1294167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1681" t="-103125" r="-120504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01681" t="-103125" r="-110504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1681" t="-103125" r="-100504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01681" t="-103125" r="-90504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5833" t="-103125" r="-797500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02521" t="-103125" r="-70420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02521" t="-103125" r="-60420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521" t="-103125" r="-50420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02521" t="-103125" r="-40420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2521" t="-103125" r="-304202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91667" t="-103125" r="-201667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03361" t="-103125" r="-103361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3361" t="-103125" r="-3361" b="-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037798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Left Bracket 16">
            <a:extLst>
              <a:ext uri="{FF2B5EF4-FFF2-40B4-BE49-F238E27FC236}">
                <a16:creationId xmlns:a16="http://schemas.microsoft.com/office/drawing/2014/main" id="{7307996B-7F82-4723-9617-4AB5475DBE2F}"/>
              </a:ext>
            </a:extLst>
          </p:cNvPr>
          <p:cNvSpPr/>
          <p:nvPr/>
        </p:nvSpPr>
        <p:spPr>
          <a:xfrm rot="5400000">
            <a:off x="1405609" y="3997123"/>
            <a:ext cx="105301" cy="2163486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4D91217F-7F16-496E-94BE-0A50A5E316BB}"/>
              </a:ext>
            </a:extLst>
          </p:cNvPr>
          <p:cNvSpPr/>
          <p:nvPr/>
        </p:nvSpPr>
        <p:spPr>
          <a:xfrm rot="5400000">
            <a:off x="3242999" y="4370841"/>
            <a:ext cx="105301" cy="1416050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8FBC2009-7E8A-4B6D-A083-EE699B0F1175}"/>
              </a:ext>
            </a:extLst>
          </p:cNvPr>
          <p:cNvSpPr/>
          <p:nvPr/>
        </p:nvSpPr>
        <p:spPr>
          <a:xfrm rot="5400000">
            <a:off x="5424223" y="3649491"/>
            <a:ext cx="105301" cy="2851157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148C90FD-58ED-4870-8744-1832C3A54E81}"/>
              </a:ext>
            </a:extLst>
          </p:cNvPr>
          <p:cNvSpPr/>
          <p:nvPr/>
        </p:nvSpPr>
        <p:spPr>
          <a:xfrm rot="5400000">
            <a:off x="9742221" y="2909718"/>
            <a:ext cx="105301" cy="4330704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50BC2F-BFEB-4686-B410-AAC5812F72C7}"/>
              </a:ext>
            </a:extLst>
          </p:cNvPr>
          <p:cNvSpPr txBox="1"/>
          <p:nvPr/>
        </p:nvSpPr>
        <p:spPr>
          <a:xfrm>
            <a:off x="8844612" y="4571114"/>
            <a:ext cx="1900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Backgrounds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FB257D-D576-4F5E-8E8D-CEA8B3966BD3}"/>
              </a:ext>
            </a:extLst>
          </p:cNvPr>
          <p:cNvSpPr txBox="1"/>
          <p:nvPr/>
        </p:nvSpPr>
        <p:spPr>
          <a:xfrm>
            <a:off x="4478800" y="4571114"/>
            <a:ext cx="1900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Osc</a:t>
            </a:r>
            <a:r>
              <a:rPr lang="en-US" dirty="0"/>
              <a:t>. parameters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C4A389-541D-4F8C-BF9B-88EAA0E298BF}"/>
              </a:ext>
            </a:extLst>
          </p:cNvPr>
          <p:cNvSpPr txBox="1"/>
          <p:nvPr/>
        </p:nvSpPr>
        <p:spPr>
          <a:xfrm>
            <a:off x="534329" y="4571114"/>
            <a:ext cx="1900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Resolution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FB76B8-D2BC-4C94-99FF-DA94C942EF1A}"/>
              </a:ext>
            </a:extLst>
          </p:cNvPr>
          <p:cNvSpPr txBox="1"/>
          <p:nvPr/>
        </p:nvSpPr>
        <p:spPr>
          <a:xfrm>
            <a:off x="2345200" y="4571114"/>
            <a:ext cx="1900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Non-linearity</a:t>
            </a: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FB09BE80-753A-4671-BDD9-5B64E36D00EA}"/>
              </a:ext>
            </a:extLst>
          </p:cNvPr>
          <p:cNvSpPr/>
          <p:nvPr/>
        </p:nvSpPr>
        <p:spPr>
          <a:xfrm rot="16200000">
            <a:off x="2137445" y="4469939"/>
            <a:ext cx="105301" cy="3627162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22727F-819F-4368-BB9F-340AD054D883}"/>
              </a:ext>
            </a:extLst>
          </p:cNvPr>
          <p:cNvSpPr txBox="1"/>
          <p:nvPr/>
        </p:nvSpPr>
        <p:spPr>
          <a:xfrm>
            <a:off x="376513" y="6445722"/>
            <a:ext cx="3627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Constrained with prior at 0.5%</a:t>
            </a:r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2FBE3B99-5452-4475-88B8-0151A592E3F8}"/>
              </a:ext>
            </a:extLst>
          </p:cNvPr>
          <p:cNvSpPr/>
          <p:nvPr/>
        </p:nvSpPr>
        <p:spPr>
          <a:xfrm rot="16200000">
            <a:off x="10486016" y="4841543"/>
            <a:ext cx="105301" cy="2843114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DCE0F6-6E51-4054-AC5F-77B4B7594984}"/>
              </a:ext>
            </a:extLst>
          </p:cNvPr>
          <p:cNvSpPr txBox="1"/>
          <p:nvPr/>
        </p:nvSpPr>
        <p:spPr>
          <a:xfrm>
            <a:off x="9117106" y="6425302"/>
            <a:ext cx="2843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Constrained with prior at 5%</a:t>
            </a:r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7E7F501C-CC46-4C32-BC7C-E3BEFA06D7E7}"/>
              </a:ext>
            </a:extLst>
          </p:cNvPr>
          <p:cNvSpPr/>
          <p:nvPr/>
        </p:nvSpPr>
        <p:spPr>
          <a:xfrm rot="16200000">
            <a:off x="6509328" y="5922623"/>
            <a:ext cx="105301" cy="680951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7620A9-52A6-4C1E-8B90-8E659A0B6B0D}"/>
              </a:ext>
            </a:extLst>
          </p:cNvPr>
          <p:cNvSpPr txBox="1"/>
          <p:nvPr/>
        </p:nvSpPr>
        <p:spPr>
          <a:xfrm>
            <a:off x="4746809" y="6424409"/>
            <a:ext cx="3627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Constrained with DayaBay prior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E940FF-7766-40D8-A578-98B8C74428D2}"/>
              </a:ext>
            </a:extLst>
          </p:cNvPr>
          <p:cNvSpPr/>
          <p:nvPr/>
        </p:nvSpPr>
        <p:spPr>
          <a:xfrm>
            <a:off x="923364" y="2725653"/>
            <a:ext cx="170329" cy="1703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648C86-9338-49C5-8E2A-8B8E322A9771}"/>
              </a:ext>
            </a:extLst>
          </p:cNvPr>
          <p:cNvSpPr/>
          <p:nvPr/>
        </p:nvSpPr>
        <p:spPr>
          <a:xfrm>
            <a:off x="923364" y="3023488"/>
            <a:ext cx="170329" cy="170329"/>
          </a:xfrm>
          <a:prstGeom prst="rect">
            <a:avLst/>
          </a:prstGeom>
          <a:solidFill>
            <a:srgbClr val="C44E5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4621C54-E51B-4FFC-AE50-B9AD78BCD637}"/>
              </a:ext>
            </a:extLst>
          </p:cNvPr>
          <p:cNvSpPr/>
          <p:nvPr/>
        </p:nvSpPr>
        <p:spPr>
          <a:xfrm>
            <a:off x="923364" y="3323361"/>
            <a:ext cx="170329" cy="170329"/>
          </a:xfrm>
          <a:prstGeom prst="rect">
            <a:avLst/>
          </a:prstGeom>
          <a:solidFill>
            <a:srgbClr val="55A86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05A8AE-C592-412D-961E-DA6B67E3EE32}"/>
              </a:ext>
            </a:extLst>
          </p:cNvPr>
          <p:cNvSpPr/>
          <p:nvPr/>
        </p:nvSpPr>
        <p:spPr>
          <a:xfrm>
            <a:off x="923364" y="3620094"/>
            <a:ext cx="170329" cy="170329"/>
          </a:xfrm>
          <a:prstGeom prst="rect">
            <a:avLst/>
          </a:prstGeom>
          <a:solidFill>
            <a:srgbClr val="FF8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ACB1C97-CB0A-4927-A792-ECFDC95F4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29405" y="89667"/>
            <a:ext cx="6257365" cy="375441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9DE2B34-FD15-4AB0-AD59-7F61D5A7B1B4}"/>
              </a:ext>
            </a:extLst>
          </p:cNvPr>
          <p:cNvSpPr txBox="1"/>
          <p:nvPr/>
        </p:nvSpPr>
        <p:spPr>
          <a:xfrm>
            <a:off x="8681571" y="300315"/>
            <a:ext cx="3147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A pseudo-experiment of 1 year</a:t>
            </a:r>
          </a:p>
          <a:p>
            <a:pPr algn="r"/>
            <a:r>
              <a:rPr lang="en-US" dirty="0"/>
              <a:t>(~17000 reactor events)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43AE1C-A17F-4124-A9D3-EAF8DE4B9C18}"/>
              </a:ext>
            </a:extLst>
          </p:cNvPr>
          <p:cNvGrpSpPr/>
          <p:nvPr/>
        </p:nvGrpSpPr>
        <p:grpSpPr>
          <a:xfrm>
            <a:off x="7162800" y="3591819"/>
            <a:ext cx="3744163" cy="646331"/>
            <a:chOff x="8911189" y="2017042"/>
            <a:chExt cx="2596398" cy="64633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CE5623D-9585-4C10-9546-5E5C31E7507C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912B234-49AF-4D87-88B8-D09735731055}"/>
                    </a:ext>
                  </a:extLst>
                </p:cNvPr>
                <p:cNvSpPr txBox="1"/>
                <p:nvPr/>
              </p:nvSpPr>
              <p:spPr>
                <a:xfrm>
                  <a:off x="8911190" y="2017042"/>
                  <a:ext cx="25963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Reconstructed energy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tx1"/>
                      </a:solidFill>
                    </a:rPr>
                    <a:t> [keV]</a:t>
                  </a: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912B234-49AF-4D87-88B8-D097357310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1190" y="2017042"/>
                  <a:ext cx="2596397" cy="646331"/>
                </a:xfrm>
                <a:prstGeom prst="rect">
                  <a:avLst/>
                </a:prstGeom>
                <a:blipFill>
                  <a:blip r:embed="rId5"/>
                  <a:stretch>
                    <a:fillRect t="-47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7D76DB-5B24-439B-8A3C-49B8164D8EBA}"/>
              </a:ext>
            </a:extLst>
          </p:cNvPr>
          <p:cNvGrpSpPr/>
          <p:nvPr/>
        </p:nvGrpSpPr>
        <p:grpSpPr>
          <a:xfrm rot="16200000">
            <a:off x="4648203" y="1568698"/>
            <a:ext cx="2300303" cy="474266"/>
            <a:chOff x="8911189" y="2050608"/>
            <a:chExt cx="2596398" cy="47426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E28E7E-D099-4D94-B400-6C20EE8CF708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67AF0A-C9EC-428F-895D-F2DE726B6C9A}"/>
                </a:ext>
              </a:extLst>
            </p:cNvPr>
            <p:cNvSpPr txBox="1"/>
            <p:nvPr/>
          </p:nvSpPr>
          <p:spPr>
            <a:xfrm>
              <a:off x="8911190" y="2155542"/>
              <a:ext cx="2596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Events per bin [#]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0DB21-19BA-4C1F-98D8-3B09FFB0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3EB03-D711-4F5C-B07C-5CC49377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12</a:t>
            </a:fld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DCD0A1-8A11-6E6D-692D-FA10E7B30128}"/>
              </a:ext>
            </a:extLst>
          </p:cNvPr>
          <p:cNvSpPr txBox="1"/>
          <p:nvPr/>
        </p:nvSpPr>
        <p:spPr>
          <a:xfrm rot="20700000">
            <a:off x="42912" y="-91985"/>
            <a:ext cx="15905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NOT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8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EA25814-A511-7C12-E378-D2B6913C8E21}"/>
              </a:ext>
            </a:extLst>
          </p:cNvPr>
          <p:cNvGrpSpPr/>
          <p:nvPr/>
        </p:nvGrpSpPr>
        <p:grpSpPr>
          <a:xfrm>
            <a:off x="6192792" y="875461"/>
            <a:ext cx="5761505" cy="5952376"/>
            <a:chOff x="6202417" y="948831"/>
            <a:chExt cx="5761505" cy="5952376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28CB4E-1250-8EF0-A9C5-73B00360A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6788" b="53360"/>
            <a:stretch/>
          </p:blipFill>
          <p:spPr>
            <a:xfrm>
              <a:off x="6202418" y="948831"/>
              <a:ext cx="2857500" cy="2675217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7FA935E-5411-F928-FF19-30655094E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415" r="66788" b="52944"/>
            <a:stretch/>
          </p:blipFill>
          <p:spPr>
            <a:xfrm>
              <a:off x="9106421" y="948831"/>
              <a:ext cx="2857501" cy="2675217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30CDE6BE-0BC5-8E77-3E6A-BF4B3AD60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66248" b="53360"/>
            <a:stretch/>
          </p:blipFill>
          <p:spPr>
            <a:xfrm>
              <a:off x="6202417" y="3928783"/>
              <a:ext cx="2904003" cy="2675217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F593E6EC-BC12-0D82-AB42-160F65587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66788" b="53360"/>
            <a:stretch/>
          </p:blipFill>
          <p:spPr>
            <a:xfrm>
              <a:off x="9102218" y="3928782"/>
              <a:ext cx="2857500" cy="26752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E69C3E2-5776-5813-219C-00B4AA66C9C5}"/>
                    </a:ext>
                  </a:extLst>
                </p:cNvPr>
                <p:cNvSpPr txBox="1"/>
                <p:nvPr/>
              </p:nvSpPr>
              <p:spPr>
                <a:xfrm>
                  <a:off x="6458552" y="3553761"/>
                  <a:ext cx="2542972" cy="373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Std. residuals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E69C3E2-5776-5813-219C-00B4AA66C9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8552" y="3553761"/>
                  <a:ext cx="2542972" cy="373051"/>
                </a:xfrm>
                <a:prstGeom prst="rect">
                  <a:avLst/>
                </a:prstGeom>
                <a:blipFill>
                  <a:blip r:embed="rId10"/>
                  <a:stretch>
                    <a:fillRect t="-819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6FE29F3-6F87-E094-8894-B5B36595AF91}"/>
                    </a:ext>
                  </a:extLst>
                </p:cNvPr>
                <p:cNvSpPr txBox="1"/>
                <p:nvPr/>
              </p:nvSpPr>
              <p:spPr>
                <a:xfrm>
                  <a:off x="9397496" y="3553760"/>
                  <a:ext cx="2542972" cy="373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Std. residuals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6FE29F3-6F87-E094-8894-B5B36595AF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7496" y="3553760"/>
                  <a:ext cx="2542972" cy="373051"/>
                </a:xfrm>
                <a:prstGeom prst="rect">
                  <a:avLst/>
                </a:prstGeom>
                <a:blipFill>
                  <a:blip r:embed="rId11"/>
                  <a:stretch>
                    <a:fillRect t="-819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7E762A8-0CB1-9CF9-E173-6EC798DFBCC0}"/>
                    </a:ext>
                  </a:extLst>
                </p:cNvPr>
                <p:cNvSpPr txBox="1"/>
                <p:nvPr/>
              </p:nvSpPr>
              <p:spPr>
                <a:xfrm>
                  <a:off x="6458552" y="6510782"/>
                  <a:ext cx="2542972" cy="373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Std. residuals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7E762A8-0CB1-9CF9-E173-6EC798DFBC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8552" y="6510782"/>
                  <a:ext cx="2542972" cy="373051"/>
                </a:xfrm>
                <a:prstGeom prst="rect">
                  <a:avLst/>
                </a:prstGeom>
                <a:blipFill>
                  <a:blip r:embed="rId12"/>
                  <a:stretch>
                    <a:fillRect t="-655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CEE7D99-7851-88CF-7CAB-493C331D34ED}"/>
                    </a:ext>
                  </a:extLst>
                </p:cNvPr>
                <p:cNvSpPr txBox="1"/>
                <p:nvPr/>
              </p:nvSpPr>
              <p:spPr>
                <a:xfrm>
                  <a:off x="9416746" y="6528156"/>
                  <a:ext cx="2542972" cy="373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Std. residuals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CEE7D99-7851-88CF-7CAB-493C331D34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6746" y="6528156"/>
                  <a:ext cx="2542972" cy="373051"/>
                </a:xfrm>
                <a:prstGeom prst="rect">
                  <a:avLst/>
                </a:prstGeom>
                <a:blipFill>
                  <a:blip r:embed="rId13"/>
                  <a:stretch>
                    <a:fillRect t="-819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1092643" cy="1325563"/>
          </a:xfrm>
        </p:spPr>
        <p:txBody>
          <a:bodyPr/>
          <a:lstStyle/>
          <a:p>
            <a:r>
              <a:rPr lang="en-US" dirty="0"/>
              <a:t>Standardized residuals - </a:t>
            </a:r>
            <a:r>
              <a:rPr lang="en-US" dirty="0" err="1"/>
              <a:t>pseudoexperiment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D5835-1950-4EB2-AFD0-71E11063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3693E-CF48-4494-AE96-06EE76D7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13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1376B8-A58E-4337-9BEA-E46D7533D28F}"/>
              </a:ext>
            </a:extLst>
          </p:cNvPr>
          <p:cNvGrpSpPr/>
          <p:nvPr/>
        </p:nvGrpSpPr>
        <p:grpSpPr>
          <a:xfrm>
            <a:off x="898526" y="4528137"/>
            <a:ext cx="4320244" cy="1938992"/>
            <a:chOff x="1457326" y="4461681"/>
            <a:chExt cx="4320244" cy="193899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D5FE45-003C-4399-A0E1-2275F79094AB}"/>
                </a:ext>
              </a:extLst>
            </p:cNvPr>
            <p:cNvSpPr txBox="1"/>
            <p:nvPr/>
          </p:nvSpPr>
          <p:spPr>
            <a:xfrm>
              <a:off x="1457326" y="4461681"/>
              <a:ext cx="432024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Minuit – binned likelihood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Minuit – unbinned likelihood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MCMC – binned likelihood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MCMC – unbinned likelihood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2400" dirty="0"/>
                <a:t>Gauss(0, 1)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4950C2-C5ED-4327-9751-486603C6662D}"/>
                </a:ext>
              </a:extLst>
            </p:cNvPr>
            <p:cNvGrpSpPr/>
            <p:nvPr/>
          </p:nvGrpSpPr>
          <p:grpSpPr>
            <a:xfrm>
              <a:off x="1482725" y="4582194"/>
              <a:ext cx="207585" cy="1653506"/>
              <a:chOff x="1508126" y="4582194"/>
              <a:chExt cx="156322" cy="12451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F82859F-0306-4F56-9A1A-AB8821585109}"/>
                  </a:ext>
                </a:extLst>
              </p:cNvPr>
              <p:cNvGrpSpPr/>
              <p:nvPr/>
            </p:nvGrpSpPr>
            <p:grpSpPr>
              <a:xfrm>
                <a:off x="1508126" y="4582194"/>
                <a:ext cx="156322" cy="977206"/>
                <a:chOff x="914402" y="4957430"/>
                <a:chExt cx="170329" cy="106477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4792827-3B29-412F-8C05-169F84577CCC}"/>
                    </a:ext>
                  </a:extLst>
                </p:cNvPr>
                <p:cNvSpPr/>
                <p:nvPr/>
              </p:nvSpPr>
              <p:spPr>
                <a:xfrm>
                  <a:off x="914402" y="4957430"/>
                  <a:ext cx="170329" cy="17032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6674EEF-5672-49E5-8BC9-BFB05F03232B}"/>
                    </a:ext>
                  </a:extLst>
                </p:cNvPr>
                <p:cNvSpPr/>
                <p:nvPr/>
              </p:nvSpPr>
              <p:spPr>
                <a:xfrm>
                  <a:off x="914402" y="5255265"/>
                  <a:ext cx="170329" cy="170329"/>
                </a:xfrm>
                <a:prstGeom prst="rect">
                  <a:avLst/>
                </a:prstGeom>
                <a:solidFill>
                  <a:srgbClr val="C44E5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41D2A0-BAC9-4924-89E9-01F76ACCADEF}"/>
                    </a:ext>
                  </a:extLst>
                </p:cNvPr>
                <p:cNvSpPr/>
                <p:nvPr/>
              </p:nvSpPr>
              <p:spPr>
                <a:xfrm>
                  <a:off x="914402" y="5555138"/>
                  <a:ext cx="170329" cy="170329"/>
                </a:xfrm>
                <a:prstGeom prst="rect">
                  <a:avLst/>
                </a:prstGeom>
                <a:solidFill>
                  <a:srgbClr val="55A86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7D93C7E-9F4B-401F-825B-B6E638B0C0A1}"/>
                    </a:ext>
                  </a:extLst>
                </p:cNvPr>
                <p:cNvSpPr/>
                <p:nvPr/>
              </p:nvSpPr>
              <p:spPr>
                <a:xfrm>
                  <a:off x="914402" y="5851871"/>
                  <a:ext cx="170329" cy="170329"/>
                </a:xfrm>
                <a:prstGeom prst="rect">
                  <a:avLst/>
                </a:prstGeom>
                <a:solidFill>
                  <a:srgbClr val="FF8C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F8BFB89-163E-4699-9AF6-586584E9F3ED}"/>
                  </a:ext>
                </a:extLst>
              </p:cNvPr>
              <p:cNvSpPr/>
              <p:nvPr/>
            </p:nvSpPr>
            <p:spPr>
              <a:xfrm>
                <a:off x="1508126" y="5671044"/>
                <a:ext cx="156322" cy="15632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3BB5428-263E-4775-B7B1-A2CF97DE24C4}"/>
              </a:ext>
            </a:extLst>
          </p:cNvPr>
          <p:cNvSpPr txBox="1"/>
          <p:nvPr/>
        </p:nvSpPr>
        <p:spPr>
          <a:xfrm>
            <a:off x="838200" y="1187711"/>
            <a:ext cx="535459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Minuit struggles </a:t>
            </a:r>
            <a:r>
              <a:rPr lang="en-US" sz="2200" dirty="0"/>
              <a:t>to correctly recover the </a:t>
            </a:r>
            <a:r>
              <a:rPr lang="en-US" sz="2200" b="1" dirty="0"/>
              <a:t>parameters</a:t>
            </a:r>
            <a:r>
              <a:rPr lang="en-US" sz="2200" dirty="0"/>
              <a:t> and their </a:t>
            </a:r>
            <a:r>
              <a:rPr lang="en-US" sz="2200" b="1" dirty="0"/>
              <a:t>uncertainties</a:t>
            </a:r>
            <a:r>
              <a:rPr lang="en-US" sz="2200" dirty="0"/>
              <a:t> both in the binned and unbinned approach.</a:t>
            </a:r>
          </a:p>
          <a:p>
            <a:endParaRPr lang="en-US" sz="2200" dirty="0"/>
          </a:p>
          <a:p>
            <a:r>
              <a:rPr lang="en-US" sz="2200" b="1" dirty="0"/>
              <a:t>MCMC </a:t>
            </a:r>
            <a:r>
              <a:rPr lang="en-US" sz="2200" dirty="0"/>
              <a:t>seems </a:t>
            </a:r>
            <a:r>
              <a:rPr lang="en-US" sz="2200" b="1" dirty="0"/>
              <a:t>to correctly estimate</a:t>
            </a:r>
            <a:r>
              <a:rPr lang="en-US" sz="2200" dirty="0"/>
              <a:t> both the </a:t>
            </a:r>
            <a:r>
              <a:rPr lang="en-US" sz="2200" b="1" dirty="0"/>
              <a:t>parameters</a:t>
            </a:r>
            <a:r>
              <a:rPr lang="en-US" sz="2200" dirty="0"/>
              <a:t> and their </a:t>
            </a:r>
            <a:r>
              <a:rPr lang="en-US" sz="2200" b="1" dirty="0"/>
              <a:t>uncertainties</a:t>
            </a:r>
            <a:r>
              <a:rPr lang="en-US" sz="2200" dirty="0"/>
              <a:t>. The distribution of residuals is perfectly compatible to the expected normal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202609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D5835-1950-4EB2-AFD0-71E11063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3693E-CF48-4494-AE96-06EE76D7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14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1376B8-A58E-4337-9BEA-E46D7533D28F}"/>
              </a:ext>
            </a:extLst>
          </p:cNvPr>
          <p:cNvGrpSpPr/>
          <p:nvPr/>
        </p:nvGrpSpPr>
        <p:grpSpPr>
          <a:xfrm>
            <a:off x="898526" y="4528137"/>
            <a:ext cx="4320244" cy="1938992"/>
            <a:chOff x="1457326" y="4461681"/>
            <a:chExt cx="4320244" cy="193899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D5FE45-003C-4399-A0E1-2275F79094AB}"/>
                </a:ext>
              </a:extLst>
            </p:cNvPr>
            <p:cNvSpPr txBox="1"/>
            <p:nvPr/>
          </p:nvSpPr>
          <p:spPr>
            <a:xfrm>
              <a:off x="1457326" y="4461681"/>
              <a:ext cx="432024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Minuit – binned likelihood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Minuit – unbinned likelihood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MCMC – binned likelihood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MCMC – unbinned likelihood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2400" dirty="0"/>
                <a:t>Gauss(0, 1)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4950C2-C5ED-4327-9751-486603C6662D}"/>
                </a:ext>
              </a:extLst>
            </p:cNvPr>
            <p:cNvGrpSpPr/>
            <p:nvPr/>
          </p:nvGrpSpPr>
          <p:grpSpPr>
            <a:xfrm>
              <a:off x="1482725" y="4582194"/>
              <a:ext cx="207585" cy="1653506"/>
              <a:chOff x="1508126" y="4582194"/>
              <a:chExt cx="156322" cy="12451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F82859F-0306-4F56-9A1A-AB8821585109}"/>
                  </a:ext>
                </a:extLst>
              </p:cNvPr>
              <p:cNvGrpSpPr/>
              <p:nvPr/>
            </p:nvGrpSpPr>
            <p:grpSpPr>
              <a:xfrm>
                <a:off x="1508126" y="4582194"/>
                <a:ext cx="156322" cy="977206"/>
                <a:chOff x="914402" y="4957430"/>
                <a:chExt cx="170329" cy="106477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4792827-3B29-412F-8C05-169F84577CCC}"/>
                    </a:ext>
                  </a:extLst>
                </p:cNvPr>
                <p:cNvSpPr/>
                <p:nvPr/>
              </p:nvSpPr>
              <p:spPr>
                <a:xfrm>
                  <a:off x="914402" y="4957430"/>
                  <a:ext cx="170329" cy="17032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6674EEF-5672-49E5-8BC9-BFB05F03232B}"/>
                    </a:ext>
                  </a:extLst>
                </p:cNvPr>
                <p:cNvSpPr/>
                <p:nvPr/>
              </p:nvSpPr>
              <p:spPr>
                <a:xfrm>
                  <a:off x="914402" y="5255265"/>
                  <a:ext cx="170329" cy="170329"/>
                </a:xfrm>
                <a:prstGeom prst="rect">
                  <a:avLst/>
                </a:prstGeom>
                <a:solidFill>
                  <a:srgbClr val="C44E5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41D2A0-BAC9-4924-89E9-01F76ACCADEF}"/>
                    </a:ext>
                  </a:extLst>
                </p:cNvPr>
                <p:cNvSpPr/>
                <p:nvPr/>
              </p:nvSpPr>
              <p:spPr>
                <a:xfrm>
                  <a:off x="914402" y="5555138"/>
                  <a:ext cx="170329" cy="170329"/>
                </a:xfrm>
                <a:prstGeom prst="rect">
                  <a:avLst/>
                </a:prstGeom>
                <a:solidFill>
                  <a:srgbClr val="55A868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7D93C7E-9F4B-401F-825B-B6E638B0C0A1}"/>
                    </a:ext>
                  </a:extLst>
                </p:cNvPr>
                <p:cNvSpPr/>
                <p:nvPr/>
              </p:nvSpPr>
              <p:spPr>
                <a:xfrm>
                  <a:off x="914402" y="5851871"/>
                  <a:ext cx="170329" cy="170329"/>
                </a:xfrm>
                <a:prstGeom prst="rect">
                  <a:avLst/>
                </a:prstGeom>
                <a:solidFill>
                  <a:srgbClr val="FF8C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F8BFB89-163E-4699-9AF6-586584E9F3ED}"/>
                  </a:ext>
                </a:extLst>
              </p:cNvPr>
              <p:cNvSpPr/>
              <p:nvPr/>
            </p:nvSpPr>
            <p:spPr>
              <a:xfrm>
                <a:off x="1508126" y="5671044"/>
                <a:ext cx="156322" cy="15632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AF78E5-9FA5-4D58-B085-50CFFE58E8A3}"/>
              </a:ext>
            </a:extLst>
          </p:cNvPr>
          <p:cNvGrpSpPr/>
          <p:nvPr/>
        </p:nvGrpSpPr>
        <p:grpSpPr>
          <a:xfrm>
            <a:off x="6192792" y="875461"/>
            <a:ext cx="5761505" cy="5952376"/>
            <a:chOff x="6202417" y="948831"/>
            <a:chExt cx="5761505" cy="595237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23E9F801-BD7E-44CB-A737-F100D7E07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6788" b="53360"/>
            <a:stretch/>
          </p:blipFill>
          <p:spPr>
            <a:xfrm>
              <a:off x="6202418" y="948831"/>
              <a:ext cx="2857500" cy="267521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8A943F9-C87B-4F0E-93B8-B6D346010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415" r="66788" b="52944"/>
            <a:stretch/>
          </p:blipFill>
          <p:spPr>
            <a:xfrm>
              <a:off x="9106421" y="948831"/>
              <a:ext cx="2857501" cy="2675217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5FDE2B9-EE87-4464-B349-7F643553A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66248" b="53360"/>
            <a:stretch/>
          </p:blipFill>
          <p:spPr>
            <a:xfrm>
              <a:off x="6202417" y="3928783"/>
              <a:ext cx="2904003" cy="267521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5C87D9C-09DF-4CF9-889C-EC044BF24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66788" b="53360"/>
            <a:stretch/>
          </p:blipFill>
          <p:spPr>
            <a:xfrm>
              <a:off x="9102218" y="3928782"/>
              <a:ext cx="2857500" cy="26752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D64637B-2656-447E-AC18-7BF2CD01A9AD}"/>
                    </a:ext>
                  </a:extLst>
                </p:cNvPr>
                <p:cNvSpPr txBox="1"/>
                <p:nvPr/>
              </p:nvSpPr>
              <p:spPr>
                <a:xfrm>
                  <a:off x="6458552" y="3553761"/>
                  <a:ext cx="2542972" cy="373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Std. residuals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D64637B-2656-447E-AC18-7BF2CD01A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8552" y="3553761"/>
                  <a:ext cx="2542972" cy="373051"/>
                </a:xfrm>
                <a:prstGeom prst="rect">
                  <a:avLst/>
                </a:prstGeom>
                <a:blipFill>
                  <a:blip r:embed="rId10"/>
                  <a:stretch>
                    <a:fillRect t="-819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E810B66-759A-45C8-81A4-5CFECE0E23A7}"/>
                    </a:ext>
                  </a:extLst>
                </p:cNvPr>
                <p:cNvSpPr txBox="1"/>
                <p:nvPr/>
              </p:nvSpPr>
              <p:spPr>
                <a:xfrm>
                  <a:off x="9397496" y="3553760"/>
                  <a:ext cx="2542972" cy="373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Std. residuals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E810B66-759A-45C8-81A4-5CFECE0E23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7496" y="3553760"/>
                  <a:ext cx="2542972" cy="373051"/>
                </a:xfrm>
                <a:prstGeom prst="rect">
                  <a:avLst/>
                </a:prstGeom>
                <a:blipFill>
                  <a:blip r:embed="rId11"/>
                  <a:stretch>
                    <a:fillRect t="-819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09F3A98-9DB0-42DD-AC15-AB199083D46D}"/>
                    </a:ext>
                  </a:extLst>
                </p:cNvPr>
                <p:cNvSpPr txBox="1"/>
                <p:nvPr/>
              </p:nvSpPr>
              <p:spPr>
                <a:xfrm>
                  <a:off x="6458552" y="6510782"/>
                  <a:ext cx="2542972" cy="373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Std. residuals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09F3A98-9DB0-42DD-AC15-AB199083D4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8552" y="6510782"/>
                  <a:ext cx="2542972" cy="373051"/>
                </a:xfrm>
                <a:prstGeom prst="rect">
                  <a:avLst/>
                </a:prstGeom>
                <a:blipFill>
                  <a:blip r:embed="rId12"/>
                  <a:stretch>
                    <a:fillRect t="-655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C7B7527-514D-4F83-B260-A66018747C37}"/>
                    </a:ext>
                  </a:extLst>
                </p:cNvPr>
                <p:cNvSpPr txBox="1"/>
                <p:nvPr/>
              </p:nvSpPr>
              <p:spPr>
                <a:xfrm>
                  <a:off x="9416746" y="6528156"/>
                  <a:ext cx="2542972" cy="373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Std. residuals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C7B7527-514D-4F83-B260-A66018747C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6746" y="6528156"/>
                  <a:ext cx="2542972" cy="373051"/>
                </a:xfrm>
                <a:prstGeom prst="rect">
                  <a:avLst/>
                </a:prstGeom>
                <a:blipFill>
                  <a:blip r:embed="rId13"/>
                  <a:stretch>
                    <a:fillRect t="-819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FDECC58B-3AAC-C24D-F0CA-B2E242E02EF9}"/>
              </a:ext>
            </a:extLst>
          </p:cNvPr>
          <p:cNvSpPr/>
          <p:nvPr/>
        </p:nvSpPr>
        <p:spPr>
          <a:xfrm>
            <a:off x="6205770" y="2624142"/>
            <a:ext cx="1087586" cy="10875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CB8CB7-E2D7-D767-FDA3-B5E739A14FAC}"/>
              </a:ext>
            </a:extLst>
          </p:cNvPr>
          <p:cNvSpPr/>
          <p:nvPr/>
        </p:nvSpPr>
        <p:spPr>
          <a:xfrm>
            <a:off x="8432534" y="2529839"/>
            <a:ext cx="1087586" cy="10875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456DA28-F5DE-D76D-4B6C-2684075501CE}"/>
              </a:ext>
            </a:extLst>
          </p:cNvPr>
          <p:cNvSpPr/>
          <p:nvPr/>
        </p:nvSpPr>
        <p:spPr>
          <a:xfrm>
            <a:off x="10115505" y="1646999"/>
            <a:ext cx="1087586" cy="10875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D21594A-2029-D406-EBFF-D3A2A063B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1092643" cy="1325563"/>
          </a:xfrm>
        </p:spPr>
        <p:txBody>
          <a:bodyPr/>
          <a:lstStyle/>
          <a:p>
            <a:r>
              <a:rPr lang="en-US" dirty="0"/>
              <a:t>Standardized residuals - </a:t>
            </a:r>
            <a:r>
              <a:rPr lang="en-US" dirty="0" err="1"/>
              <a:t>pseudoexperiment</a:t>
            </a:r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5DA2C4-46C3-26E9-7B3A-3BAA43F5DEAE}"/>
              </a:ext>
            </a:extLst>
          </p:cNvPr>
          <p:cNvGrpSpPr/>
          <p:nvPr/>
        </p:nvGrpSpPr>
        <p:grpSpPr>
          <a:xfrm>
            <a:off x="1099334" y="1008465"/>
            <a:ext cx="4040630" cy="3415729"/>
            <a:chOff x="2405809" y="2893847"/>
            <a:chExt cx="4040630" cy="368190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828B98F-5CDE-B0DF-9996-AB6D8916FE8A}"/>
                </a:ext>
              </a:extLst>
            </p:cNvPr>
            <p:cNvGrpSpPr/>
            <p:nvPr/>
          </p:nvGrpSpPr>
          <p:grpSpPr>
            <a:xfrm>
              <a:off x="2702276" y="6206423"/>
              <a:ext cx="3744163" cy="369332"/>
              <a:chOff x="8911189" y="2017042"/>
              <a:chExt cx="2596398" cy="36933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6E4A688-34F4-0E09-7D13-EC6A02EDF4FD}"/>
                  </a:ext>
                </a:extLst>
              </p:cNvPr>
              <p:cNvSpPr/>
              <p:nvPr/>
            </p:nvSpPr>
            <p:spPr>
              <a:xfrm>
                <a:off x="8911189" y="2050608"/>
                <a:ext cx="2539247" cy="277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16CD1AA-385F-82A6-4A36-3989E3EDC88C}"/>
                  </a:ext>
                </a:extLst>
              </p:cNvPr>
              <p:cNvSpPr txBox="1"/>
              <p:nvPr/>
            </p:nvSpPr>
            <p:spPr>
              <a:xfrm>
                <a:off x="8911190" y="2017042"/>
                <a:ext cx="25963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Pseudo experiment ID [#]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8AF2EC0-9F1D-E47D-9AD1-A77C13BF7792}"/>
                </a:ext>
              </a:extLst>
            </p:cNvPr>
            <p:cNvGrpSpPr/>
            <p:nvPr/>
          </p:nvGrpSpPr>
          <p:grpSpPr>
            <a:xfrm rot="16200000">
              <a:off x="1493721" y="4359906"/>
              <a:ext cx="2300302" cy="476125"/>
              <a:chOff x="8911189" y="2050608"/>
              <a:chExt cx="2596397" cy="476125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5190FB2-5237-82A5-79C1-0844C4E9869D}"/>
                  </a:ext>
                </a:extLst>
              </p:cNvPr>
              <p:cNvSpPr/>
              <p:nvPr/>
            </p:nvSpPr>
            <p:spPr>
              <a:xfrm>
                <a:off x="8911189" y="2050608"/>
                <a:ext cx="2539247" cy="277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98F57ABB-5D6C-72C1-CBF2-97390BF62CEC}"/>
                      </a:ext>
                    </a:extLst>
                  </p:cNvPr>
                  <p:cNvSpPr txBox="1"/>
                  <p:nvPr/>
                </p:nvSpPr>
                <p:spPr>
                  <a:xfrm>
                    <a:off x="8911189" y="2153682"/>
                    <a:ext cx="2596397" cy="3730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Relative bias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sub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DC72F6C-1E9A-416D-9CDA-D6AC8EA4AA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11189" y="2153682"/>
                    <a:ext cx="2596397" cy="373051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8197" r="-262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10005015-03D9-5233-29C1-F6F4F74B4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2448" r="65966" b="49758"/>
            <a:stretch/>
          </p:blipFill>
          <p:spPr>
            <a:xfrm>
              <a:off x="2881935" y="2893847"/>
              <a:ext cx="3214065" cy="340823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F60D6D2-51E7-E8AA-CCF9-F5AD8CC049B8}"/>
                </a:ext>
              </a:extLst>
            </p:cNvPr>
            <p:cNvSpPr txBox="1"/>
            <p:nvPr/>
          </p:nvSpPr>
          <p:spPr>
            <a:xfrm>
              <a:off x="4481209" y="3548537"/>
              <a:ext cx="13308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Wrong value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BA6C974-D343-47E4-8C2C-14A555472FCC}"/>
                </a:ext>
              </a:extLst>
            </p:cNvPr>
            <p:cNvCxnSpPr>
              <a:cxnSpLocks/>
            </p:cNvCxnSpPr>
            <p:nvPr/>
          </p:nvCxnSpPr>
          <p:spPr>
            <a:xfrm>
              <a:off x="5419257" y="3848564"/>
              <a:ext cx="284151" cy="3003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30F58D5-1511-ADF9-5719-5A82CA663D95}"/>
                </a:ext>
              </a:extLst>
            </p:cNvPr>
            <p:cNvSpPr txBox="1"/>
            <p:nvPr/>
          </p:nvSpPr>
          <p:spPr>
            <a:xfrm>
              <a:off x="3927153" y="3140942"/>
              <a:ext cx="18034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Wrong uncertainty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28DE60E-ACAA-FEBD-14A0-5B7CED037D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406" y="3359494"/>
              <a:ext cx="527958" cy="388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C501CE9-1AD5-7738-B94D-12118FBDD8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0674" y="3456365"/>
              <a:ext cx="252503" cy="2772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8D0F062-D578-3B1D-EDE8-2FB72020F398}"/>
                </a:ext>
              </a:extLst>
            </p:cNvPr>
            <p:cNvCxnSpPr>
              <a:cxnSpLocks/>
            </p:cNvCxnSpPr>
            <p:nvPr/>
          </p:nvCxnSpPr>
          <p:spPr>
            <a:xfrm>
              <a:off x="5636638" y="3347901"/>
              <a:ext cx="109735" cy="2120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BF11FEA-BFB2-F397-5527-1399E38C6F33}"/>
                </a:ext>
              </a:extLst>
            </p:cNvPr>
            <p:cNvSpPr txBox="1"/>
            <p:nvPr/>
          </p:nvSpPr>
          <p:spPr>
            <a:xfrm>
              <a:off x="4129143" y="5686244"/>
              <a:ext cx="18034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Wrong uncertainty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69EB04E-3F7D-BCC7-31E3-9396A62581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7516" y="5101659"/>
              <a:ext cx="161741" cy="6377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91002D0-1D26-A6BA-AFE0-E0CF8C749531}"/>
                </a:ext>
              </a:extLst>
            </p:cNvPr>
            <p:cNvCxnSpPr>
              <a:cxnSpLocks/>
            </p:cNvCxnSpPr>
            <p:nvPr/>
          </p:nvCxnSpPr>
          <p:spPr>
            <a:xfrm>
              <a:off x="4784667" y="3848564"/>
              <a:ext cx="146935" cy="47648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CABC424-7426-EF64-44B1-4037F6C327F4}"/>
              </a:ext>
            </a:extLst>
          </p:cNvPr>
          <p:cNvSpPr/>
          <p:nvPr/>
        </p:nvSpPr>
        <p:spPr>
          <a:xfrm>
            <a:off x="494522" y="4461294"/>
            <a:ext cx="5248552" cy="21966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8000A3-1305-C398-D2B2-2375FB6055CC}"/>
              </a:ext>
            </a:extLst>
          </p:cNvPr>
          <p:cNvCxnSpPr>
            <a:cxnSpLocks/>
            <a:endCxn id="27" idx="7"/>
          </p:cNvCxnSpPr>
          <p:nvPr/>
        </p:nvCxnSpPr>
        <p:spPr>
          <a:xfrm>
            <a:off x="4672208" y="1160042"/>
            <a:ext cx="2461875" cy="16233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EDB52DE-4712-6088-2895-EBA677A7A17E}"/>
              </a:ext>
            </a:extLst>
          </p:cNvPr>
          <p:cNvCxnSpPr>
            <a:cxnSpLocks/>
            <a:endCxn id="27" idx="4"/>
          </p:cNvCxnSpPr>
          <p:nvPr/>
        </p:nvCxnSpPr>
        <p:spPr>
          <a:xfrm flipV="1">
            <a:off x="4687930" y="3711728"/>
            <a:ext cx="2061633" cy="2641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267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ABD766DA-5DFF-4289-982C-8D6CDB22A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97" y="1584419"/>
            <a:ext cx="3819525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B653C63-122D-4339-8804-0A492524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28" y="1584419"/>
            <a:ext cx="38100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FF3DD33-2D65-4B75-8241-50C1CCDD4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584419"/>
            <a:ext cx="38100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ACFA8-F4F3-440A-BCC0-DAF86DD7F995}"/>
              </a:ext>
            </a:extLst>
          </p:cNvPr>
          <p:cNvSpPr txBox="1"/>
          <p:nvPr/>
        </p:nvSpPr>
        <p:spPr>
          <a:xfrm>
            <a:off x="1914149" y="1041115"/>
            <a:ext cx="92249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0724F2-4BF3-4749-9656-99649E8B02B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Type of Minuit errors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0D9E8-2ED2-4BC0-9B1B-73BE82BE3F8A}"/>
              </a:ext>
            </a:extLst>
          </p:cNvPr>
          <p:cNvSpPr txBox="1"/>
          <p:nvPr/>
        </p:nvSpPr>
        <p:spPr>
          <a:xfrm>
            <a:off x="6108903" y="1041115"/>
            <a:ext cx="81637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64E95-7620-4DF9-A747-46617ED9065E}"/>
              </a:ext>
            </a:extLst>
          </p:cNvPr>
          <p:cNvSpPr txBox="1"/>
          <p:nvPr/>
        </p:nvSpPr>
        <p:spPr>
          <a:xfrm>
            <a:off x="10008550" y="1041115"/>
            <a:ext cx="81637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0B5D40-C2CF-49BC-B346-2EACEB850CDD}"/>
              </a:ext>
            </a:extLst>
          </p:cNvPr>
          <p:cNvSpPr/>
          <p:nvPr/>
        </p:nvSpPr>
        <p:spPr>
          <a:xfrm>
            <a:off x="9882469" y="139299"/>
            <a:ext cx="242047" cy="242047"/>
          </a:xfrm>
          <a:prstGeom prst="rect">
            <a:avLst/>
          </a:prstGeom>
          <a:solidFill>
            <a:srgbClr val="55A86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AA6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5A82ED-5547-4460-A42E-AF4E391CB513}"/>
              </a:ext>
            </a:extLst>
          </p:cNvPr>
          <p:cNvSpPr/>
          <p:nvPr/>
        </p:nvSpPr>
        <p:spPr>
          <a:xfrm>
            <a:off x="9882469" y="558212"/>
            <a:ext cx="242047" cy="24204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42AA95-4688-4C64-B961-064580781BFE}"/>
              </a:ext>
            </a:extLst>
          </p:cNvPr>
          <p:cNvSpPr txBox="1"/>
          <p:nvPr/>
        </p:nvSpPr>
        <p:spPr>
          <a:xfrm>
            <a:off x="10279057" y="75283"/>
            <a:ext cx="17937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MCMC binned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B3EB6-31D3-4991-BBF8-58F22D202BDA}"/>
              </a:ext>
            </a:extLst>
          </p:cNvPr>
          <p:cNvSpPr txBox="1"/>
          <p:nvPr/>
        </p:nvSpPr>
        <p:spPr>
          <a:xfrm>
            <a:off x="10274265" y="520916"/>
            <a:ext cx="17713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Minuit binned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B7400-B20C-453D-8F9C-0FC99C1FFB23}"/>
              </a:ext>
            </a:extLst>
          </p:cNvPr>
          <p:cNvSpPr txBox="1"/>
          <p:nvPr/>
        </p:nvSpPr>
        <p:spPr>
          <a:xfrm>
            <a:off x="557953" y="5275450"/>
            <a:ext cx="33910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MCMC and Minuit produce comparable results, both for the best fit value and the estimated uncertainty.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B6C1E-04A5-4151-A138-47BF259F715D}"/>
                  </a:ext>
                </a:extLst>
              </p:cNvPr>
              <p:cNvSpPr txBox="1"/>
              <p:nvPr/>
            </p:nvSpPr>
            <p:spPr>
              <a:xfrm>
                <a:off x="4613031" y="5275450"/>
                <a:ext cx="3598569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Minuit fails in estimating a parameter (e.g.,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31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and consequently uncertainties for other parameters can be incorrect.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B6C1E-04A5-4151-A138-47BF259F7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031" y="5275450"/>
                <a:ext cx="3598569" cy="1231106"/>
              </a:xfrm>
              <a:prstGeom prst="rect">
                <a:avLst/>
              </a:prstGeom>
              <a:blipFill>
                <a:blip r:embed="rId5"/>
                <a:stretch>
                  <a:fillRect l="-4407" t="-6436" r="-4237" b="-1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5D90757-A861-45AB-B6A2-C33AF9E77C9C}"/>
              </a:ext>
            </a:extLst>
          </p:cNvPr>
          <p:cNvSpPr txBox="1"/>
          <p:nvPr/>
        </p:nvSpPr>
        <p:spPr>
          <a:xfrm>
            <a:off x="8763762" y="5279095"/>
            <a:ext cx="33910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Minuit fails in estimating all uncertainties for all parameters. Despite this, best fit values can be correct.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FC11F-3C0E-4BD0-BA93-072E8D34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9F7C6-DE96-4C2D-84C3-A78603750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E7CB28-B535-4461-860B-3504D9A57865}"/>
              </a:ext>
            </a:extLst>
          </p:cNvPr>
          <p:cNvSpPr/>
          <p:nvPr/>
        </p:nvSpPr>
        <p:spPr>
          <a:xfrm>
            <a:off x="762000" y="4892675"/>
            <a:ext cx="3133725" cy="2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14A2D9-D817-4B3E-986B-C7E6D62D55E2}"/>
              </a:ext>
            </a:extLst>
          </p:cNvPr>
          <p:cNvSpPr txBox="1"/>
          <p:nvPr/>
        </p:nvSpPr>
        <p:spPr>
          <a:xfrm>
            <a:off x="1209822" y="4842074"/>
            <a:ext cx="2300302" cy="373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bias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BF0F5D-E63A-4787-A9D6-43C54E4BBA26}"/>
              </a:ext>
            </a:extLst>
          </p:cNvPr>
          <p:cNvSpPr/>
          <p:nvPr/>
        </p:nvSpPr>
        <p:spPr>
          <a:xfrm>
            <a:off x="4897381" y="4892675"/>
            <a:ext cx="3133725" cy="2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FF046-6DB0-466E-8C65-9465916604E0}"/>
              </a:ext>
            </a:extLst>
          </p:cNvPr>
          <p:cNvSpPr txBox="1"/>
          <p:nvPr/>
        </p:nvSpPr>
        <p:spPr>
          <a:xfrm>
            <a:off x="5345203" y="4842074"/>
            <a:ext cx="2300302" cy="373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bias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A7F052-52D6-4531-9082-7D1DBD2C9A0E}"/>
              </a:ext>
            </a:extLst>
          </p:cNvPr>
          <p:cNvSpPr/>
          <p:nvPr/>
        </p:nvSpPr>
        <p:spPr>
          <a:xfrm>
            <a:off x="8834318" y="4892675"/>
            <a:ext cx="3133725" cy="2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2D2A11-C12F-45C7-A3CC-323FB1C95BC5}"/>
              </a:ext>
            </a:extLst>
          </p:cNvPr>
          <p:cNvSpPr txBox="1"/>
          <p:nvPr/>
        </p:nvSpPr>
        <p:spPr>
          <a:xfrm>
            <a:off x="9282140" y="4842074"/>
            <a:ext cx="2300302" cy="373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bias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16920A-FE75-4C79-98BE-9FD84FB23C9C}"/>
              </a:ext>
            </a:extLst>
          </p:cNvPr>
          <p:cNvGrpSpPr/>
          <p:nvPr/>
        </p:nvGrpSpPr>
        <p:grpSpPr>
          <a:xfrm>
            <a:off x="8040631" y="1649413"/>
            <a:ext cx="898728" cy="3192661"/>
            <a:chOff x="7935856" y="1852613"/>
            <a:chExt cx="898728" cy="319266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708F05-4499-4777-8D74-05CA08F86C93}"/>
                </a:ext>
              </a:extLst>
            </p:cNvPr>
            <p:cNvSpPr/>
            <p:nvPr/>
          </p:nvSpPr>
          <p:spPr>
            <a:xfrm>
              <a:off x="8143875" y="1852613"/>
              <a:ext cx="601795" cy="3192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C562940-4803-485D-A6FB-1B8F81CC206B}"/>
                    </a:ext>
                  </a:extLst>
                </p:cNvPr>
                <p:cNvSpPr txBox="1"/>
                <p:nvPr/>
              </p:nvSpPr>
              <p:spPr>
                <a:xfrm>
                  <a:off x="8115300" y="4625893"/>
                  <a:ext cx="719284" cy="341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C562940-4803-485D-A6FB-1B8F81CC20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300" y="4625893"/>
                  <a:ext cx="719284" cy="3418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421479B-92B3-4052-8CB5-7255958B0B60}"/>
                    </a:ext>
                  </a:extLst>
                </p:cNvPr>
                <p:cNvSpPr txBox="1"/>
                <p:nvPr/>
              </p:nvSpPr>
              <p:spPr>
                <a:xfrm>
                  <a:off x="8115300" y="3671536"/>
                  <a:ext cx="719284" cy="3431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421479B-92B3-4052-8CB5-7255958B0B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300" y="3671536"/>
                  <a:ext cx="719284" cy="34317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DBF677E-5348-4387-B66A-BE4B6ECF6C7D}"/>
                    </a:ext>
                  </a:extLst>
                </p:cNvPr>
                <p:cNvSpPr txBox="1"/>
                <p:nvPr/>
              </p:nvSpPr>
              <p:spPr>
                <a:xfrm>
                  <a:off x="7935856" y="2798206"/>
                  <a:ext cx="80321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DBF677E-5348-4387-B66A-BE4B6ECF6C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856" y="2798206"/>
                  <a:ext cx="803212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0C895CE-5774-4AC4-9A8A-3E42E5CCDB2E}"/>
                    </a:ext>
                  </a:extLst>
                </p:cNvPr>
                <p:cNvSpPr txBox="1"/>
                <p:nvPr/>
              </p:nvSpPr>
              <p:spPr>
                <a:xfrm>
                  <a:off x="7935856" y="1905893"/>
                  <a:ext cx="80321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13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0C895CE-5774-4AC4-9A8A-3E42E5CCD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856" y="1905893"/>
                  <a:ext cx="803212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95E900D-0067-4189-806B-E9E695C78D55}"/>
              </a:ext>
            </a:extLst>
          </p:cNvPr>
          <p:cNvGrpSpPr/>
          <p:nvPr/>
        </p:nvGrpSpPr>
        <p:grpSpPr>
          <a:xfrm>
            <a:off x="4013970" y="1603083"/>
            <a:ext cx="898728" cy="3192661"/>
            <a:chOff x="7935856" y="1852613"/>
            <a:chExt cx="898728" cy="319266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FC11B9E-EF7C-4AB7-855A-C1A8B180DDB2}"/>
                </a:ext>
              </a:extLst>
            </p:cNvPr>
            <p:cNvSpPr/>
            <p:nvPr/>
          </p:nvSpPr>
          <p:spPr>
            <a:xfrm>
              <a:off x="8143875" y="1852613"/>
              <a:ext cx="601795" cy="3192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546C2FE-1DE7-4B4E-80A7-4FC6E9C6FABD}"/>
                    </a:ext>
                  </a:extLst>
                </p:cNvPr>
                <p:cNvSpPr txBox="1"/>
                <p:nvPr/>
              </p:nvSpPr>
              <p:spPr>
                <a:xfrm>
                  <a:off x="8115300" y="4625893"/>
                  <a:ext cx="719284" cy="341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546C2FE-1DE7-4B4E-80A7-4FC6E9C6FA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300" y="4625893"/>
                  <a:ext cx="719284" cy="34188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5A4349A-F80E-4A40-82B6-CDD02354F53D}"/>
                    </a:ext>
                  </a:extLst>
                </p:cNvPr>
                <p:cNvSpPr txBox="1"/>
                <p:nvPr/>
              </p:nvSpPr>
              <p:spPr>
                <a:xfrm>
                  <a:off x="8115300" y="3671536"/>
                  <a:ext cx="719284" cy="3431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5A4349A-F80E-4A40-82B6-CDD02354F5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300" y="3671536"/>
                  <a:ext cx="719284" cy="3431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85A2662-6065-445D-8164-CD6DFC818450}"/>
                    </a:ext>
                  </a:extLst>
                </p:cNvPr>
                <p:cNvSpPr txBox="1"/>
                <p:nvPr/>
              </p:nvSpPr>
              <p:spPr>
                <a:xfrm>
                  <a:off x="7935856" y="2798206"/>
                  <a:ext cx="80321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85A2662-6065-445D-8164-CD6DFC8184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856" y="2798206"/>
                  <a:ext cx="803212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4FB4B76-BA33-4816-AEAE-33A0B1E1F3E5}"/>
                    </a:ext>
                  </a:extLst>
                </p:cNvPr>
                <p:cNvSpPr txBox="1"/>
                <p:nvPr/>
              </p:nvSpPr>
              <p:spPr>
                <a:xfrm>
                  <a:off x="7935856" y="1905893"/>
                  <a:ext cx="80321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13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4FB4B76-BA33-4816-AEAE-33A0B1E1F3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856" y="1905893"/>
                  <a:ext cx="803212" cy="3385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74C459-DD4B-469E-A5C2-6D8C94697263}"/>
              </a:ext>
            </a:extLst>
          </p:cNvPr>
          <p:cNvGrpSpPr/>
          <p:nvPr/>
        </p:nvGrpSpPr>
        <p:grpSpPr>
          <a:xfrm>
            <a:off x="-24460" y="1629469"/>
            <a:ext cx="898728" cy="3192661"/>
            <a:chOff x="7935856" y="1852613"/>
            <a:chExt cx="898728" cy="319266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AB61522-5A52-4784-ACA9-4C9A2A45566E}"/>
                </a:ext>
              </a:extLst>
            </p:cNvPr>
            <p:cNvSpPr/>
            <p:nvPr/>
          </p:nvSpPr>
          <p:spPr>
            <a:xfrm>
              <a:off x="8143875" y="1852613"/>
              <a:ext cx="601795" cy="3192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A4B3536-671E-48BD-82F9-BB2654923C52}"/>
                    </a:ext>
                  </a:extLst>
                </p:cNvPr>
                <p:cNvSpPr txBox="1"/>
                <p:nvPr/>
              </p:nvSpPr>
              <p:spPr>
                <a:xfrm>
                  <a:off x="8115300" y="4625893"/>
                  <a:ext cx="719284" cy="341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A4B3536-671E-48BD-82F9-BB2654923C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300" y="4625893"/>
                  <a:ext cx="719284" cy="34188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0A40D87-AD0C-4867-871B-9B45E99EAD0B}"/>
                    </a:ext>
                  </a:extLst>
                </p:cNvPr>
                <p:cNvSpPr txBox="1"/>
                <p:nvPr/>
              </p:nvSpPr>
              <p:spPr>
                <a:xfrm>
                  <a:off x="8115300" y="3671536"/>
                  <a:ext cx="719284" cy="3431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0A40D87-AD0C-4867-871B-9B45E99EA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300" y="3671536"/>
                  <a:ext cx="719284" cy="34317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4ABEE9C-3FB3-426D-8483-2C67CA473491}"/>
                    </a:ext>
                  </a:extLst>
                </p:cNvPr>
                <p:cNvSpPr txBox="1"/>
                <p:nvPr/>
              </p:nvSpPr>
              <p:spPr>
                <a:xfrm>
                  <a:off x="7935856" y="2798206"/>
                  <a:ext cx="80321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4ABEE9C-3FB3-426D-8483-2C67CA4734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856" y="2798206"/>
                  <a:ext cx="803212" cy="33855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4B08489-A48E-4A1D-9119-1CE5036A985B}"/>
                    </a:ext>
                  </a:extLst>
                </p:cNvPr>
                <p:cNvSpPr txBox="1"/>
                <p:nvPr/>
              </p:nvSpPr>
              <p:spPr>
                <a:xfrm>
                  <a:off x="7935856" y="1905893"/>
                  <a:ext cx="80321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13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4B08489-A48E-4A1D-9119-1CE5036A98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856" y="1905893"/>
                  <a:ext cx="803212" cy="33855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5B083DA-ECF1-193F-30E7-DFB081F0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</p:spTree>
    <p:extLst>
      <p:ext uri="{BB962C8B-B14F-4D97-AF65-F5344CB8AC3E}">
        <p14:creationId xmlns:p14="http://schemas.microsoft.com/office/powerpoint/2010/main" val="1119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5" grpId="0"/>
      <p:bldP spid="19" grpId="0" animBg="1"/>
      <p:bldP spid="20" grpId="0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5FA2CED6-F0A3-4A8F-91C1-7432E9E9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86674" y="0"/>
            <a:ext cx="6858000" cy="68580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FF3DD33-2D65-4B75-8241-50C1CCDD4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98716"/>
            <a:ext cx="38100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0724F2-4BF3-4749-9656-99649E8B02B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Type 1 errors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FC11F-3C0E-4BD0-BA93-072E8D34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9F7C6-DE96-4C2D-84C3-A78603750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BF0F5D-E63A-4787-A9D6-43C54E4BBA26}"/>
              </a:ext>
            </a:extLst>
          </p:cNvPr>
          <p:cNvSpPr/>
          <p:nvPr/>
        </p:nvSpPr>
        <p:spPr>
          <a:xfrm>
            <a:off x="1439806" y="6106972"/>
            <a:ext cx="3133725" cy="2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FF046-6DB0-466E-8C65-9465916604E0}"/>
              </a:ext>
            </a:extLst>
          </p:cNvPr>
          <p:cNvSpPr txBox="1"/>
          <p:nvPr/>
        </p:nvSpPr>
        <p:spPr>
          <a:xfrm>
            <a:off x="1887628" y="6056371"/>
            <a:ext cx="2300302" cy="373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bias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95E900D-0067-4189-806B-E9E695C78D55}"/>
              </a:ext>
            </a:extLst>
          </p:cNvPr>
          <p:cNvGrpSpPr/>
          <p:nvPr/>
        </p:nvGrpSpPr>
        <p:grpSpPr>
          <a:xfrm>
            <a:off x="556395" y="2817380"/>
            <a:ext cx="898728" cy="3192661"/>
            <a:chOff x="7935856" y="1852613"/>
            <a:chExt cx="898728" cy="319266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FC11B9E-EF7C-4AB7-855A-C1A8B180DDB2}"/>
                </a:ext>
              </a:extLst>
            </p:cNvPr>
            <p:cNvSpPr/>
            <p:nvPr/>
          </p:nvSpPr>
          <p:spPr>
            <a:xfrm>
              <a:off x="8143875" y="1852613"/>
              <a:ext cx="601795" cy="3192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546C2FE-1DE7-4B4E-80A7-4FC6E9C6FABD}"/>
                    </a:ext>
                  </a:extLst>
                </p:cNvPr>
                <p:cNvSpPr txBox="1"/>
                <p:nvPr/>
              </p:nvSpPr>
              <p:spPr>
                <a:xfrm>
                  <a:off x="8115300" y="4625893"/>
                  <a:ext cx="719284" cy="341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546C2FE-1DE7-4B4E-80A7-4FC6E9C6FA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300" y="4625893"/>
                  <a:ext cx="719284" cy="3418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5A4349A-F80E-4A40-82B6-CDD02354F53D}"/>
                    </a:ext>
                  </a:extLst>
                </p:cNvPr>
                <p:cNvSpPr txBox="1"/>
                <p:nvPr/>
              </p:nvSpPr>
              <p:spPr>
                <a:xfrm>
                  <a:off x="8115300" y="3671536"/>
                  <a:ext cx="719284" cy="3431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5A4349A-F80E-4A40-82B6-CDD02354F5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300" y="3671536"/>
                  <a:ext cx="719284" cy="34317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85A2662-6065-445D-8164-CD6DFC818450}"/>
                    </a:ext>
                  </a:extLst>
                </p:cNvPr>
                <p:cNvSpPr txBox="1"/>
                <p:nvPr/>
              </p:nvSpPr>
              <p:spPr>
                <a:xfrm>
                  <a:off x="7935856" y="2798206"/>
                  <a:ext cx="80321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85A2662-6065-445D-8164-CD6DFC8184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856" y="2798206"/>
                  <a:ext cx="803212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4FB4B76-BA33-4816-AEAE-33A0B1E1F3E5}"/>
                    </a:ext>
                  </a:extLst>
                </p:cNvPr>
                <p:cNvSpPr txBox="1"/>
                <p:nvPr/>
              </p:nvSpPr>
              <p:spPr>
                <a:xfrm>
                  <a:off x="7935856" y="1905893"/>
                  <a:ext cx="80321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13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4FB4B76-BA33-4816-AEAE-33A0B1E1F3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856" y="1905893"/>
                  <a:ext cx="803212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24D6FE15-CE43-4C87-B090-C93035720D82}"/>
              </a:ext>
            </a:extLst>
          </p:cNvPr>
          <p:cNvSpPr/>
          <p:nvPr/>
        </p:nvSpPr>
        <p:spPr>
          <a:xfrm rot="5400000">
            <a:off x="10569622" y="5315296"/>
            <a:ext cx="184056" cy="164596"/>
          </a:xfrm>
          <a:prstGeom prst="star5">
            <a:avLst/>
          </a:prstGeom>
          <a:solidFill>
            <a:srgbClr val="FFD7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64EE016-50C5-4DA1-9B79-B8CB8C692773}"/>
                  </a:ext>
                </a:extLst>
              </p:cNvPr>
              <p:cNvSpPr txBox="1"/>
              <p:nvPr/>
            </p:nvSpPr>
            <p:spPr>
              <a:xfrm rot="16200000">
                <a:off x="5122603" y="3778381"/>
                <a:ext cx="719284" cy="4058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64EE016-50C5-4DA1-9B79-B8CB8C692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122603" y="3778381"/>
                <a:ext cx="719284" cy="405817"/>
              </a:xfrm>
              <a:prstGeom prst="rect">
                <a:avLst/>
              </a:prstGeom>
              <a:blipFill>
                <a:blip r:embed="rId9"/>
                <a:stretch>
                  <a:fillRect t="-2542" r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5FF3063-8D19-4F0A-A192-C0D6C936F4AE}"/>
                  </a:ext>
                </a:extLst>
              </p:cNvPr>
              <p:cNvSpPr txBox="1"/>
              <p:nvPr/>
            </p:nvSpPr>
            <p:spPr>
              <a:xfrm>
                <a:off x="7912482" y="6436762"/>
                <a:ext cx="80321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13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5FF3063-8D19-4F0A-A192-C0D6C936F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482" y="6436762"/>
                <a:ext cx="803212" cy="400110"/>
              </a:xfrm>
              <a:prstGeom prst="rect">
                <a:avLst/>
              </a:prstGeom>
              <a:blipFill>
                <a:blip r:embed="rId10"/>
                <a:stretch>
                  <a:fillRect r="-21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006CA7-9F4A-4B96-A951-4E111E4B5E75}"/>
                  </a:ext>
                </a:extLst>
              </p:cNvPr>
              <p:cNvSpPr txBox="1"/>
              <p:nvPr/>
            </p:nvSpPr>
            <p:spPr>
              <a:xfrm rot="16200000">
                <a:off x="5528421" y="887437"/>
                <a:ext cx="719284" cy="4058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ln</m:t>
                          </m:r>
                        </m:fName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006CA7-9F4A-4B96-A951-4E111E4B5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528421" y="887437"/>
                <a:ext cx="719284" cy="405817"/>
              </a:xfrm>
              <a:prstGeom prst="rect">
                <a:avLst/>
              </a:prstGeom>
              <a:blipFill>
                <a:blip r:embed="rId11"/>
                <a:stretch>
                  <a:fillRect t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36FDEE-210B-4593-927C-527F20955125}"/>
                  </a:ext>
                </a:extLst>
              </p:cNvPr>
              <p:cNvSpPr txBox="1"/>
              <p:nvPr/>
            </p:nvSpPr>
            <p:spPr>
              <a:xfrm>
                <a:off x="10829058" y="6431055"/>
                <a:ext cx="719284" cy="4058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ln</m:t>
                          </m:r>
                        </m:fName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36FDEE-210B-4593-927C-527F20955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9058" y="6431055"/>
                <a:ext cx="719284" cy="405817"/>
              </a:xfrm>
              <a:prstGeom prst="rect">
                <a:avLst/>
              </a:prstGeom>
              <a:blipFill>
                <a:blip r:embed="rId12"/>
                <a:stretch>
                  <a:fillRect r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0CA8114B-4EFE-4BD7-93F7-F5417E07A4DE}"/>
              </a:ext>
            </a:extLst>
          </p:cNvPr>
          <p:cNvSpPr txBox="1"/>
          <p:nvPr/>
        </p:nvSpPr>
        <p:spPr>
          <a:xfrm>
            <a:off x="838200" y="1147278"/>
            <a:ext cx="46958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performed a 2D likelihood scan around the minimum found by Minuit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A0C7B7-A946-44B5-A735-2CE18CEC3AC0}"/>
              </a:ext>
            </a:extLst>
          </p:cNvPr>
          <p:cNvSpPr txBox="1"/>
          <p:nvPr/>
        </p:nvSpPr>
        <p:spPr>
          <a:xfrm>
            <a:off x="838200" y="1935070"/>
            <a:ext cx="61542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Minuit is stuck in a local minimum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MCMC more robust to these problems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ate Placeholder 66">
            <a:extLst>
              <a:ext uri="{FF2B5EF4-FFF2-40B4-BE49-F238E27FC236}">
                <a16:creationId xmlns:a16="http://schemas.microsoft.com/office/drawing/2014/main" id="{FB6E6DE1-A680-4E62-9B3C-FA051AA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04000"/>
            <a:ext cx="2743200" cy="2444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5/5/2022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7" grpId="0" animBg="1"/>
      <p:bldP spid="48" grpId="0" animBg="1"/>
      <p:bldP spid="49" grpId="0" animBg="1"/>
      <p:bldP spid="5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2BF91420-DF0F-444E-45D7-BF14E2411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28" y="488692"/>
            <a:ext cx="6666872" cy="6010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81B8C6-EADD-4752-93F7-30932BDA556F}"/>
                  </a:ext>
                </a:extLst>
              </p:cNvPr>
              <p:cNvSpPr txBox="1"/>
              <p:nvPr/>
            </p:nvSpPr>
            <p:spPr>
              <a:xfrm rot="16200000">
                <a:off x="5409235" y="1490136"/>
                <a:ext cx="719284" cy="4058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81B8C6-EADD-4752-93F7-30932BDA5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409235" y="1490136"/>
                <a:ext cx="719284" cy="405817"/>
              </a:xfrm>
              <a:prstGeom prst="rect">
                <a:avLst/>
              </a:prstGeom>
              <a:blipFill>
                <a:blip r:embed="rId3"/>
                <a:stretch>
                  <a:fillRect r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>
            <a:extLst>
              <a:ext uri="{FF2B5EF4-FFF2-40B4-BE49-F238E27FC236}">
                <a16:creationId xmlns:a16="http://schemas.microsoft.com/office/drawing/2014/main" id="{0FF3DD33-2D65-4B75-8241-50C1CCDD4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3033670"/>
            <a:ext cx="3810000" cy="353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0724F2-4BF3-4749-9656-99649E8B02B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810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Type 2 errors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FC11F-3C0E-4BD0-BA93-072E8D34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9F7C6-DE96-4C2D-84C3-A78603750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BF0F5D-E63A-4787-A9D6-43C54E4BBA26}"/>
              </a:ext>
            </a:extLst>
          </p:cNvPr>
          <p:cNvSpPr/>
          <p:nvPr/>
        </p:nvSpPr>
        <p:spPr>
          <a:xfrm>
            <a:off x="1439806" y="6340054"/>
            <a:ext cx="3133725" cy="22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FF046-6DB0-466E-8C65-9465916604E0}"/>
              </a:ext>
            </a:extLst>
          </p:cNvPr>
          <p:cNvSpPr txBox="1"/>
          <p:nvPr/>
        </p:nvSpPr>
        <p:spPr>
          <a:xfrm>
            <a:off x="1887628" y="6289453"/>
            <a:ext cx="2300302" cy="373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bias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95E900D-0067-4189-806B-E9E695C78D55}"/>
              </a:ext>
            </a:extLst>
          </p:cNvPr>
          <p:cNvGrpSpPr/>
          <p:nvPr/>
        </p:nvGrpSpPr>
        <p:grpSpPr>
          <a:xfrm>
            <a:off x="556395" y="3050462"/>
            <a:ext cx="898728" cy="3192661"/>
            <a:chOff x="7935856" y="1852613"/>
            <a:chExt cx="898728" cy="319266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FC11B9E-EF7C-4AB7-855A-C1A8B180DDB2}"/>
                </a:ext>
              </a:extLst>
            </p:cNvPr>
            <p:cNvSpPr/>
            <p:nvPr/>
          </p:nvSpPr>
          <p:spPr>
            <a:xfrm>
              <a:off x="8143875" y="1852613"/>
              <a:ext cx="601795" cy="3192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546C2FE-1DE7-4B4E-80A7-4FC6E9C6FABD}"/>
                    </a:ext>
                  </a:extLst>
                </p:cNvPr>
                <p:cNvSpPr txBox="1"/>
                <p:nvPr/>
              </p:nvSpPr>
              <p:spPr>
                <a:xfrm>
                  <a:off x="8115300" y="4625893"/>
                  <a:ext cx="719284" cy="341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546C2FE-1DE7-4B4E-80A7-4FC6E9C6FA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300" y="4625893"/>
                  <a:ext cx="719284" cy="3418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5A4349A-F80E-4A40-82B6-CDD02354F53D}"/>
                    </a:ext>
                  </a:extLst>
                </p:cNvPr>
                <p:cNvSpPr txBox="1"/>
                <p:nvPr/>
              </p:nvSpPr>
              <p:spPr>
                <a:xfrm>
                  <a:off x="8115300" y="3671536"/>
                  <a:ext cx="719284" cy="3431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5A4349A-F80E-4A40-82B6-CDD02354F5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300" y="3671536"/>
                  <a:ext cx="719284" cy="34317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85A2662-6065-445D-8164-CD6DFC818450}"/>
                    </a:ext>
                  </a:extLst>
                </p:cNvPr>
                <p:cNvSpPr txBox="1"/>
                <p:nvPr/>
              </p:nvSpPr>
              <p:spPr>
                <a:xfrm>
                  <a:off x="7935856" y="2798206"/>
                  <a:ext cx="80321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85A2662-6065-445D-8164-CD6DFC8184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856" y="2798206"/>
                  <a:ext cx="803212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4FB4B76-BA33-4816-AEAE-33A0B1E1F3E5}"/>
                    </a:ext>
                  </a:extLst>
                </p:cNvPr>
                <p:cNvSpPr txBox="1"/>
                <p:nvPr/>
              </p:nvSpPr>
              <p:spPr>
                <a:xfrm>
                  <a:off x="7935856" y="1905893"/>
                  <a:ext cx="80321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13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4FB4B76-BA33-4816-AEAE-33A0B1E1F3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856" y="1905893"/>
                  <a:ext cx="803212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CA8114B-4EFE-4BD7-93F7-F5417E07A4DE}"/>
              </a:ext>
            </a:extLst>
          </p:cNvPr>
          <p:cNvSpPr txBox="1"/>
          <p:nvPr/>
        </p:nvSpPr>
        <p:spPr>
          <a:xfrm>
            <a:off x="838199" y="1147278"/>
            <a:ext cx="5257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calculated the likelihood profile around the minimum found by Minuit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1D8764-81DD-4E39-A659-752092CA7880}"/>
              </a:ext>
            </a:extLst>
          </p:cNvPr>
          <p:cNvSpPr/>
          <p:nvPr/>
        </p:nvSpPr>
        <p:spPr>
          <a:xfrm>
            <a:off x="8912915" y="3932250"/>
            <a:ext cx="231085" cy="151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A86A19-7296-40C8-9018-903F18A519E5}"/>
                  </a:ext>
                </a:extLst>
              </p:cNvPr>
              <p:cNvSpPr txBox="1"/>
              <p:nvPr/>
            </p:nvSpPr>
            <p:spPr>
              <a:xfrm rot="16200000">
                <a:off x="5403017" y="4604979"/>
                <a:ext cx="719284" cy="4058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A86A19-7296-40C8-9018-903F18A51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403017" y="4604979"/>
                <a:ext cx="719284" cy="405817"/>
              </a:xfrm>
              <a:prstGeom prst="rect">
                <a:avLst/>
              </a:prstGeom>
              <a:blipFill>
                <a:blip r:embed="rId10"/>
                <a:stretch>
                  <a:fillRect r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3561EA-37F7-4943-B6F9-5F0BA910505B}"/>
                  </a:ext>
                </a:extLst>
              </p:cNvPr>
              <p:cNvSpPr txBox="1"/>
              <p:nvPr/>
            </p:nvSpPr>
            <p:spPr>
              <a:xfrm rot="16200000">
                <a:off x="8689104" y="4638596"/>
                <a:ext cx="719284" cy="405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3561EA-37F7-4943-B6F9-5F0BA9105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689104" y="4638596"/>
                <a:ext cx="719284" cy="405817"/>
              </a:xfrm>
              <a:prstGeom prst="rect">
                <a:avLst/>
              </a:prstGeom>
              <a:blipFill>
                <a:blip r:embed="rId11"/>
                <a:stretch>
                  <a:fillRect r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rrow: Down 35">
            <a:extLst>
              <a:ext uri="{FF2B5EF4-FFF2-40B4-BE49-F238E27FC236}">
                <a16:creationId xmlns:a16="http://schemas.microsoft.com/office/drawing/2014/main" id="{FEDDF30C-4C04-4F9F-B15D-D60BACF23F59}"/>
              </a:ext>
            </a:extLst>
          </p:cNvPr>
          <p:cNvSpPr/>
          <p:nvPr/>
        </p:nvSpPr>
        <p:spPr>
          <a:xfrm rot="1686748">
            <a:off x="7762251" y="5006494"/>
            <a:ext cx="534240" cy="1078561"/>
          </a:xfrm>
          <a:prstGeom prst="down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9987CA6-FC3F-4057-BBE5-D7066B7CBE89}"/>
              </a:ext>
            </a:extLst>
          </p:cNvPr>
          <p:cNvSpPr/>
          <p:nvPr/>
        </p:nvSpPr>
        <p:spPr>
          <a:xfrm rot="900000">
            <a:off x="10293050" y="4499005"/>
            <a:ext cx="534240" cy="1078561"/>
          </a:xfrm>
          <a:prstGeom prst="down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488031-F05C-4CC6-A216-70FBA32BE90C}"/>
              </a:ext>
            </a:extLst>
          </p:cNvPr>
          <p:cNvSpPr txBox="1"/>
          <p:nvPr/>
        </p:nvSpPr>
        <p:spPr>
          <a:xfrm>
            <a:off x="7381403" y="4560269"/>
            <a:ext cx="160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Discontinuity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6DAAD9-00F6-4EDB-BB91-E78ABD23F90E}"/>
              </a:ext>
            </a:extLst>
          </p:cNvPr>
          <p:cNvSpPr txBox="1"/>
          <p:nvPr/>
        </p:nvSpPr>
        <p:spPr>
          <a:xfrm>
            <a:off x="10258459" y="4015459"/>
            <a:ext cx="160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Not smooth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FEAAC9-E155-4299-AA12-9B3A2AA8B25B}"/>
              </a:ext>
            </a:extLst>
          </p:cNvPr>
          <p:cNvSpPr/>
          <p:nvPr/>
        </p:nvSpPr>
        <p:spPr>
          <a:xfrm>
            <a:off x="6400800" y="627529"/>
            <a:ext cx="980603" cy="197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C3F58D-BD00-44A2-A8F1-510116B776EC}"/>
              </a:ext>
            </a:extLst>
          </p:cNvPr>
          <p:cNvSpPr/>
          <p:nvPr/>
        </p:nvSpPr>
        <p:spPr>
          <a:xfrm>
            <a:off x="9534997" y="3565749"/>
            <a:ext cx="980603" cy="197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FD96AC-1BFE-4F88-9636-8FADAB78D883}"/>
              </a:ext>
            </a:extLst>
          </p:cNvPr>
          <p:cNvSpPr/>
          <p:nvPr/>
        </p:nvSpPr>
        <p:spPr>
          <a:xfrm>
            <a:off x="6400799" y="3573656"/>
            <a:ext cx="980603" cy="197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C54D086-02D6-42A8-9B9F-B9EEB588780E}"/>
                  </a:ext>
                </a:extLst>
              </p:cNvPr>
              <p:cNvSpPr txBox="1"/>
              <p:nvPr/>
            </p:nvSpPr>
            <p:spPr>
              <a:xfrm rot="16200000">
                <a:off x="8853795" y="1524531"/>
                <a:ext cx="719284" cy="4058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C54D086-02D6-42A8-9B9F-B9EEB5887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853795" y="1524531"/>
                <a:ext cx="719284" cy="405817"/>
              </a:xfrm>
              <a:prstGeom prst="rect">
                <a:avLst/>
              </a:prstGeom>
              <a:blipFill>
                <a:blip r:embed="rId12"/>
                <a:stretch>
                  <a:fillRect r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084199B-BA61-487D-9501-8A072569C689}"/>
                  </a:ext>
                </a:extLst>
              </p:cNvPr>
              <p:cNvSpPr txBox="1"/>
              <p:nvPr/>
            </p:nvSpPr>
            <p:spPr>
              <a:xfrm>
                <a:off x="7125129" y="3075908"/>
                <a:ext cx="648139" cy="3730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21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084199B-BA61-487D-9501-8A072569C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129" y="3075908"/>
                <a:ext cx="648139" cy="373051"/>
              </a:xfrm>
              <a:prstGeom prst="rect">
                <a:avLst/>
              </a:prstGeom>
              <a:blipFill>
                <a:blip r:embed="rId13"/>
                <a:stretch>
                  <a:fillRect r="-4717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4EFFF66-FE0D-4D51-8AFC-8C019E4CADDA}"/>
                  </a:ext>
                </a:extLst>
              </p:cNvPr>
              <p:cNvSpPr txBox="1"/>
              <p:nvPr/>
            </p:nvSpPr>
            <p:spPr>
              <a:xfrm>
                <a:off x="10523225" y="3050680"/>
                <a:ext cx="648139" cy="3730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31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4EFFF66-FE0D-4D51-8AFC-8C019E4CA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3225" y="3050680"/>
                <a:ext cx="648139" cy="373051"/>
              </a:xfrm>
              <a:prstGeom prst="rect">
                <a:avLst/>
              </a:prstGeom>
              <a:blipFill>
                <a:blip r:embed="rId14"/>
                <a:stretch>
                  <a:fillRect r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68CC3B5-9FDD-4D67-9777-612EE293327D}"/>
                  </a:ext>
                </a:extLst>
              </p:cNvPr>
              <p:cNvSpPr txBox="1"/>
              <p:nvPr/>
            </p:nvSpPr>
            <p:spPr>
              <a:xfrm>
                <a:off x="7125129" y="6282242"/>
                <a:ext cx="719284" cy="4042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68CC3B5-9FDD-4D67-9777-612EE2933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129" y="6282242"/>
                <a:ext cx="719284" cy="404213"/>
              </a:xfrm>
              <a:prstGeom prst="rect">
                <a:avLst/>
              </a:prstGeom>
              <a:blipFill>
                <a:blip r:embed="rId1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499483E-082A-4FA6-90E5-6194B43DE4C8}"/>
                  </a:ext>
                </a:extLst>
              </p:cNvPr>
              <p:cNvSpPr txBox="1"/>
              <p:nvPr/>
            </p:nvSpPr>
            <p:spPr>
              <a:xfrm>
                <a:off x="10528729" y="6282242"/>
                <a:ext cx="719284" cy="4044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499483E-082A-4FA6-90E5-6194B43DE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729" y="6282242"/>
                <a:ext cx="719284" cy="404406"/>
              </a:xfrm>
              <a:prstGeom prst="rect">
                <a:avLst/>
              </a:prstGeom>
              <a:blipFill>
                <a:blip r:embed="rId1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A160C4E2-3044-4486-86A5-3E409FE8317A}"/>
              </a:ext>
            </a:extLst>
          </p:cNvPr>
          <p:cNvSpPr txBox="1"/>
          <p:nvPr/>
        </p:nvSpPr>
        <p:spPr>
          <a:xfrm>
            <a:off x="838198" y="1720477"/>
            <a:ext cx="52578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discontinuity in likelihood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for nonlinearity parameters while investigating the param space!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Date Placeholder 66">
            <a:extLst>
              <a:ext uri="{FF2B5EF4-FFF2-40B4-BE49-F238E27FC236}">
                <a16:creationId xmlns:a16="http://schemas.microsoft.com/office/drawing/2014/main" id="{CE0EAB40-798A-4A76-B2F1-2978B108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04000"/>
            <a:ext cx="2743200" cy="2444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5/5/2022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9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 animBg="1"/>
      <p:bldP spid="23" grpId="0" animBg="1"/>
      <p:bldP spid="25" grpId="0"/>
      <p:bldP spid="36" grpId="0" animBg="1"/>
      <p:bldP spid="37" grpId="0" animBg="1"/>
      <p:bldP spid="38" grpId="0"/>
      <p:bldP spid="39" grpId="0"/>
      <p:bldP spid="7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52" grpId="0" animBg="1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E566589-2493-5A0E-F6C6-425F81910EBD}"/>
              </a:ext>
            </a:extLst>
          </p:cNvPr>
          <p:cNvSpPr/>
          <p:nvPr/>
        </p:nvSpPr>
        <p:spPr>
          <a:xfrm>
            <a:off x="5613621" y="6511701"/>
            <a:ext cx="6070600" cy="26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0724F2-4BF3-4749-9656-99649E8B02B6}"/>
              </a:ext>
            </a:extLst>
          </p:cNvPr>
          <p:cNvSpPr txBox="1">
            <a:spLocks/>
          </p:cNvSpPr>
          <p:nvPr/>
        </p:nvSpPr>
        <p:spPr>
          <a:xfrm>
            <a:off x="507999" y="365125"/>
            <a:ext cx="1079500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Comparing different cost functions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B51937-FDDB-1759-28FA-5E024CA2DF20}"/>
              </a:ext>
            </a:extLst>
          </p:cNvPr>
          <p:cNvGrpSpPr/>
          <p:nvPr/>
        </p:nvGrpSpPr>
        <p:grpSpPr>
          <a:xfrm>
            <a:off x="620863" y="2849594"/>
            <a:ext cx="6137535" cy="1847182"/>
            <a:chOff x="246527" y="2144056"/>
            <a:chExt cx="7076143" cy="2129670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45A47AD-3E36-459E-BB1C-F43D38A5918A}"/>
                </a:ext>
              </a:extLst>
            </p:cNvPr>
            <p:cNvSpPr txBox="1">
              <a:spLocks/>
            </p:cNvSpPr>
            <p:nvPr/>
          </p:nvSpPr>
          <p:spPr>
            <a:xfrm>
              <a:off x="246527" y="2144056"/>
              <a:ext cx="7076143" cy="212967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Binned likelihood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Poisson(M, T) 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Unbinned likelihood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</a:t>
              </a:r>
              <a:r>
                <a:rPr kumimoji="0" lang="el-G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Π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P(M|T) 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χ</a:t>
              </a: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-covariance approach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(M-T)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(M-T)</a:t>
              </a:r>
              <a:endPara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EBD9540-C734-4DF6-BCD4-EA094A209BB3}"/>
                </a:ext>
              </a:extLst>
            </p:cNvPr>
            <p:cNvSpPr/>
            <p:nvPr/>
          </p:nvSpPr>
          <p:spPr>
            <a:xfrm>
              <a:off x="246527" y="2250141"/>
              <a:ext cx="228600" cy="228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FE6E0C3-DECE-45B8-A0CA-DE64992E5415}"/>
                </a:ext>
              </a:extLst>
            </p:cNvPr>
            <p:cNvSpPr/>
            <p:nvPr/>
          </p:nvSpPr>
          <p:spPr>
            <a:xfrm>
              <a:off x="248768" y="3005448"/>
              <a:ext cx="22860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0D6CADB-3010-4918-8815-2B79B69BC898}"/>
                </a:ext>
              </a:extLst>
            </p:cNvPr>
            <p:cNvSpPr/>
            <p:nvPr/>
          </p:nvSpPr>
          <p:spPr>
            <a:xfrm>
              <a:off x="246527" y="3755241"/>
              <a:ext cx="228600" cy="228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Date Placeholder 66">
            <a:extLst>
              <a:ext uri="{FF2B5EF4-FFF2-40B4-BE49-F238E27FC236}">
                <a16:creationId xmlns:a16="http://schemas.microsoft.com/office/drawing/2014/main" id="{B42FCB52-4767-483E-A1EB-24DC58CC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04000"/>
            <a:ext cx="2743200" cy="2444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5/5/2022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AD7157-1836-DEF1-7CD9-E7B27D20FCA4}"/>
              </a:ext>
            </a:extLst>
          </p:cNvPr>
          <p:cNvGrpSpPr/>
          <p:nvPr/>
        </p:nvGrpSpPr>
        <p:grpSpPr>
          <a:xfrm>
            <a:off x="6121400" y="1052283"/>
            <a:ext cx="5930900" cy="5786859"/>
            <a:chOff x="5182622" y="-1"/>
            <a:chExt cx="7009378" cy="6839144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12F5FB10-4BE9-D092-6684-9F7486EB5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470" r="33722"/>
            <a:stretch/>
          </p:blipFill>
          <p:spPr>
            <a:xfrm>
              <a:off x="5435601" y="-1"/>
              <a:ext cx="6743699" cy="3468637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8A87E27D-C5BF-1311-66DA-F7EA4AA99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198" y="3367656"/>
              <a:ext cx="6858802" cy="33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FB0AAAD-8E39-278A-48D3-52C7C2607FC7}"/>
                    </a:ext>
                  </a:extLst>
                </p:cNvPr>
                <p:cNvSpPr txBox="1"/>
                <p:nvPr/>
              </p:nvSpPr>
              <p:spPr>
                <a:xfrm rot="16200000">
                  <a:off x="5051070" y="1304011"/>
                  <a:ext cx="719284" cy="4058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𝜒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FB0AAAD-8E39-278A-48D3-52C7C2607F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51070" y="1304011"/>
                  <a:ext cx="719284" cy="405817"/>
                </a:xfrm>
                <a:prstGeom prst="rect">
                  <a:avLst/>
                </a:prstGeom>
                <a:blipFill>
                  <a:blip r:embed="rId5"/>
                  <a:stretch>
                    <a:fillRect r="-232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49CDEB4-D9E9-2556-0259-0B933E982938}"/>
                    </a:ext>
                  </a:extLst>
                </p:cNvPr>
                <p:cNvSpPr txBox="1"/>
                <p:nvPr/>
              </p:nvSpPr>
              <p:spPr>
                <a:xfrm rot="16200000">
                  <a:off x="8580466" y="1304011"/>
                  <a:ext cx="719284" cy="4058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𝜒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49CDEB4-D9E9-2556-0259-0B933E9829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580466" y="1304011"/>
                  <a:ext cx="719284" cy="405817"/>
                </a:xfrm>
                <a:prstGeom prst="rect">
                  <a:avLst/>
                </a:prstGeom>
                <a:blipFill>
                  <a:blip r:embed="rId6"/>
                  <a:stretch>
                    <a:fillRect r="-232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B98B822-7D8C-2FDF-93C5-2EB1730B3F58}"/>
                    </a:ext>
                  </a:extLst>
                </p:cNvPr>
                <p:cNvSpPr txBox="1"/>
                <p:nvPr/>
              </p:nvSpPr>
              <p:spPr>
                <a:xfrm rot="16200000">
                  <a:off x="5025889" y="4671668"/>
                  <a:ext cx="719284" cy="4058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𝜒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B98B822-7D8C-2FDF-93C5-2EB1730B3F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25889" y="4671668"/>
                  <a:ext cx="719284" cy="405817"/>
                </a:xfrm>
                <a:prstGeom prst="rect">
                  <a:avLst/>
                </a:prstGeom>
                <a:blipFill>
                  <a:blip r:embed="rId7"/>
                  <a:stretch>
                    <a:fillRect r="-232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9047FE-83F7-4FC4-97BE-C3048C97A5BD}"/>
                </a:ext>
              </a:extLst>
            </p:cNvPr>
            <p:cNvSpPr/>
            <p:nvPr/>
          </p:nvSpPr>
          <p:spPr>
            <a:xfrm>
              <a:off x="8737199" y="4099560"/>
              <a:ext cx="292501" cy="1318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F1BB041-C9E2-E1A5-99E9-B681D407108F}"/>
                </a:ext>
              </a:extLst>
            </p:cNvPr>
            <p:cNvSpPr/>
            <p:nvPr/>
          </p:nvSpPr>
          <p:spPr>
            <a:xfrm>
              <a:off x="5994400" y="3114672"/>
              <a:ext cx="6070600" cy="262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4CF6DEA-E992-561B-E15C-A3D3396001C4}"/>
                    </a:ext>
                  </a:extLst>
                </p:cNvPr>
                <p:cNvSpPr txBox="1"/>
                <p:nvPr/>
              </p:nvSpPr>
              <p:spPr>
                <a:xfrm rot="16200000">
                  <a:off x="8555285" y="4671668"/>
                  <a:ext cx="719284" cy="4058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𝜒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4CF6DEA-E992-561B-E15C-A3D339600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555285" y="4671668"/>
                  <a:ext cx="719284" cy="405817"/>
                </a:xfrm>
                <a:prstGeom prst="rect">
                  <a:avLst/>
                </a:prstGeom>
                <a:blipFill>
                  <a:blip r:embed="rId8"/>
                  <a:stretch>
                    <a:fillRect r="-232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9E07E88-C562-B681-B141-6D5BCB6D2139}"/>
                    </a:ext>
                  </a:extLst>
                </p:cNvPr>
                <p:cNvSpPr txBox="1"/>
                <p:nvPr/>
              </p:nvSpPr>
              <p:spPr>
                <a:xfrm>
                  <a:off x="6942477" y="3024787"/>
                  <a:ext cx="719284" cy="40421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9E07E88-C562-B681-B141-6D5BCB6D21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2477" y="3024787"/>
                  <a:ext cx="719284" cy="404213"/>
                </a:xfrm>
                <a:prstGeom prst="rect">
                  <a:avLst/>
                </a:prstGeom>
                <a:blipFill>
                  <a:blip r:embed="rId9"/>
                  <a:stretch>
                    <a:fillRect r="-22000" b="-192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2795C73-38E3-FD0B-1699-3D76C44D028F}"/>
                    </a:ext>
                  </a:extLst>
                </p:cNvPr>
                <p:cNvSpPr txBox="1"/>
                <p:nvPr/>
              </p:nvSpPr>
              <p:spPr>
                <a:xfrm>
                  <a:off x="10346077" y="3024787"/>
                  <a:ext cx="719284" cy="4058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Δ</m:t>
                        </m:r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31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2795C73-38E3-FD0B-1699-3D76C44D02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6077" y="3024787"/>
                  <a:ext cx="719284" cy="405817"/>
                </a:xfrm>
                <a:prstGeom prst="rect">
                  <a:avLst/>
                </a:prstGeom>
                <a:blipFill>
                  <a:blip r:embed="rId10"/>
                  <a:stretch>
                    <a:fillRect r="-21000" b="-192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BB3E3D1-7437-D950-34C6-0B805734ECEE}"/>
                </a:ext>
              </a:extLst>
            </p:cNvPr>
            <p:cNvSpPr/>
            <p:nvPr/>
          </p:nvSpPr>
          <p:spPr>
            <a:xfrm>
              <a:off x="5613621" y="6527770"/>
              <a:ext cx="6070600" cy="262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489A113-D252-9912-8A5D-3F4319F64742}"/>
                    </a:ext>
                  </a:extLst>
                </p:cNvPr>
                <p:cNvSpPr txBox="1"/>
                <p:nvPr/>
              </p:nvSpPr>
              <p:spPr>
                <a:xfrm>
                  <a:off x="6942477" y="6434737"/>
                  <a:ext cx="719284" cy="40421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489A113-D252-9912-8A5D-3F4319F64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2477" y="6434737"/>
                  <a:ext cx="719284" cy="404213"/>
                </a:xfrm>
                <a:prstGeom prst="rect">
                  <a:avLst/>
                </a:prstGeom>
                <a:blipFill>
                  <a:blip r:embed="rId11"/>
                  <a:stretch>
                    <a:fillRect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32492C9-B27A-DFE8-35BA-4726D5B674EC}"/>
                    </a:ext>
                  </a:extLst>
                </p:cNvPr>
                <p:cNvSpPr txBox="1"/>
                <p:nvPr/>
              </p:nvSpPr>
              <p:spPr>
                <a:xfrm>
                  <a:off x="10346077" y="6434737"/>
                  <a:ext cx="719284" cy="4044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sub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32492C9-B27A-DFE8-35BA-4726D5B674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6077" y="6434737"/>
                  <a:ext cx="719284" cy="404406"/>
                </a:xfrm>
                <a:prstGeom prst="rect">
                  <a:avLst/>
                </a:prstGeom>
                <a:blipFill>
                  <a:blip r:embed="rId12"/>
                  <a:stretch>
                    <a:fillRect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1AD8DAB-599A-4DB0-9FC0-4068A3567A0B}"/>
              </a:ext>
            </a:extLst>
          </p:cNvPr>
          <p:cNvSpPr txBox="1"/>
          <p:nvPr/>
        </p:nvSpPr>
        <p:spPr>
          <a:xfrm>
            <a:off x="508000" y="1147278"/>
            <a:ext cx="55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understand if problems were associated to the model or the cost function,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investigated different cost functions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6140DA5-DCD7-6519-DB23-5436EB6402C6}"/>
              </a:ext>
            </a:extLst>
          </p:cNvPr>
          <p:cNvSpPr txBox="1"/>
          <p:nvPr/>
        </p:nvSpPr>
        <p:spPr>
          <a:xfrm>
            <a:off x="507999" y="5246411"/>
            <a:ext cx="54229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are related to my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binned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spectrum!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FC11F-3C0E-4BD0-BA93-072E8D34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9F7C6-DE96-4C2D-84C3-A78603750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86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>
            <a:extLst>
              <a:ext uri="{FF2B5EF4-FFF2-40B4-BE49-F238E27FC236}">
                <a16:creationId xmlns:a16="http://schemas.microsoft.com/office/drawing/2014/main" id="{3C77D07D-E4B7-477C-9DEB-AC84BF025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45" y="3553558"/>
            <a:ext cx="6300512" cy="310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CB624C5F-3D09-2D6E-462F-AA3991703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5417" y="3553558"/>
            <a:ext cx="6299968" cy="310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FC11F-3C0E-4BD0-BA93-072E8D34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9F7C6-DE96-4C2D-84C3-A78603750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5B1575-64A9-48BE-B243-84712FA4C885}"/>
              </a:ext>
            </a:extLst>
          </p:cNvPr>
          <p:cNvSpPr txBox="1"/>
          <p:nvPr/>
        </p:nvSpPr>
        <p:spPr>
          <a:xfrm>
            <a:off x="416857" y="1226483"/>
            <a:ext cx="4676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The “smoothness” problem was caused by the finite size of the integration: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18C95B-41CA-455D-8003-E9B98A2273C4}"/>
              </a:ext>
            </a:extLst>
          </p:cNvPr>
          <p:cNvSpPr txBox="1"/>
          <p:nvPr/>
        </p:nvSpPr>
        <p:spPr>
          <a:xfrm rot="16200000">
            <a:off x="4264520" y="1743091"/>
            <a:ext cx="2173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Bin size: 10 keV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Sampling size: 1 keV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2C0531-6F5B-4988-AADD-B83B1F559A04}"/>
              </a:ext>
            </a:extLst>
          </p:cNvPr>
          <p:cNvSpPr txBox="1"/>
          <p:nvPr/>
        </p:nvSpPr>
        <p:spPr>
          <a:xfrm rot="16200000">
            <a:off x="4019020" y="4634036"/>
            <a:ext cx="2664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Bin size: 10 keV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Sampling size: 0.1 keV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4D694685-DC9C-4220-BEE4-70DD66624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45" y="177968"/>
            <a:ext cx="6300512" cy="310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0724F2-4BF3-4749-9656-99649E8B02B6}"/>
              </a:ext>
            </a:extLst>
          </p:cNvPr>
          <p:cNvSpPr txBox="1">
            <a:spLocks/>
          </p:cNvSpPr>
          <p:nvPr/>
        </p:nvSpPr>
        <p:spPr>
          <a:xfrm>
            <a:off x="507999" y="365125"/>
            <a:ext cx="685880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Refining my model</a:t>
            </a:r>
          </a:p>
        </p:txBody>
      </p:sp>
      <p:pic>
        <p:nvPicPr>
          <p:cNvPr id="33" name="Picture 18">
            <a:extLst>
              <a:ext uri="{FF2B5EF4-FFF2-40B4-BE49-F238E27FC236}">
                <a16:creationId xmlns:a16="http://schemas.microsoft.com/office/drawing/2014/main" id="{31881730-4C78-4951-9F46-F27A13273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3601" y="2975414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22B0E5-C6F6-4240-902D-16DA35F7DF9D}"/>
                  </a:ext>
                </a:extLst>
              </p:cNvPr>
              <p:cNvSpPr txBox="1"/>
              <p:nvPr/>
            </p:nvSpPr>
            <p:spPr>
              <a:xfrm>
                <a:off x="7260992" y="3089727"/>
                <a:ext cx="719284" cy="4042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22B0E5-C6F6-4240-902D-16DA35F7D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992" y="3089727"/>
                <a:ext cx="719284" cy="404213"/>
              </a:xfrm>
              <a:prstGeom prst="rect">
                <a:avLst/>
              </a:prstGeom>
              <a:blipFill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3B0E80B-1FA4-405F-87C5-160D5B23BD56}"/>
                  </a:ext>
                </a:extLst>
              </p:cNvPr>
              <p:cNvSpPr txBox="1"/>
              <p:nvPr/>
            </p:nvSpPr>
            <p:spPr>
              <a:xfrm>
                <a:off x="10441509" y="3089534"/>
                <a:ext cx="719284" cy="4044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3B0E80B-1FA4-405F-87C5-160D5B23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1509" y="3089534"/>
                <a:ext cx="719284" cy="404406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FFD0EB-71F7-4E29-8958-9298922ABB7F}"/>
                  </a:ext>
                </a:extLst>
              </p:cNvPr>
              <p:cNvSpPr txBox="1"/>
              <p:nvPr/>
            </p:nvSpPr>
            <p:spPr>
              <a:xfrm>
                <a:off x="7248292" y="6455227"/>
                <a:ext cx="719284" cy="4042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FFD0EB-71F7-4E29-8958-9298922AB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292" y="6455227"/>
                <a:ext cx="719284" cy="404213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A056D0-0DE0-4AD7-98A0-20BA8411DBD7}"/>
                  </a:ext>
                </a:extLst>
              </p:cNvPr>
              <p:cNvSpPr txBox="1"/>
              <p:nvPr/>
            </p:nvSpPr>
            <p:spPr>
              <a:xfrm>
                <a:off x="10428809" y="6455034"/>
                <a:ext cx="719284" cy="4044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A056D0-0DE0-4AD7-98A0-20BA8411D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809" y="6455034"/>
                <a:ext cx="719284" cy="404406"/>
              </a:xfrm>
              <a:prstGeom prst="rect">
                <a:avLst/>
              </a:prstGeom>
              <a:blipFill>
                <a:blip r:embed="rId9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5F8D20-9403-7CD7-90F4-697F94A4A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C9CC87-880C-514C-E609-36FE51E69E81}"/>
              </a:ext>
            </a:extLst>
          </p:cNvPr>
          <p:cNvSpPr txBox="1"/>
          <p:nvPr/>
        </p:nvSpPr>
        <p:spPr>
          <a:xfrm>
            <a:off x="416857" y="2320772"/>
            <a:ext cx="4676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 solved by lowering the integration step from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1 keV to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0.1 keV.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1848D8-6D21-26F6-4968-EB41009B295C}"/>
              </a:ext>
            </a:extLst>
          </p:cNvPr>
          <p:cNvSpPr txBox="1"/>
          <p:nvPr/>
        </p:nvSpPr>
        <p:spPr>
          <a:xfrm>
            <a:off x="507999" y="3785087"/>
            <a:ext cx="46765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The “discontinuity” problem was caused </a:t>
            </a:r>
            <a:r>
              <a:rPr lang="en-US" sz="2400" dirty="0">
                <a:solidFill>
                  <a:prstClr val="black"/>
                </a:solidFill>
                <a:sym typeface="Wingdings" panose="05000000000000000000" pitchFamily="2" charset="2"/>
              </a:rPr>
              <a:t>by a model misspecification (bins in which the model predicts 0 counts, but I observe &gt;0 events).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5A1E1B-1E3A-2497-C012-E8017DD12D8F}"/>
              </a:ext>
            </a:extLst>
          </p:cNvPr>
          <p:cNvSpPr txBox="1"/>
          <p:nvPr/>
        </p:nvSpPr>
        <p:spPr>
          <a:xfrm>
            <a:off x="507999" y="5361976"/>
            <a:ext cx="4676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 solved by changing the way in which backgrounds are handled!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Still WIP</a:t>
            </a:r>
          </a:p>
        </p:txBody>
      </p:sp>
    </p:spTree>
    <p:extLst>
      <p:ext uri="{BB962C8B-B14F-4D97-AF65-F5344CB8AC3E}">
        <p14:creationId xmlns:p14="http://schemas.microsoft.com/office/powerpoint/2010/main" val="217715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 animBg="1"/>
      <p:bldP spid="37" grpId="0" animBg="1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350624" cy="1325563"/>
          </a:xfrm>
        </p:spPr>
        <p:txBody>
          <a:bodyPr/>
          <a:lstStyle/>
          <a:p>
            <a:r>
              <a:rPr lang="en-US" dirty="0"/>
              <a:t>What we want to discuss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44B98D-01F7-4871-A54C-F9C622EBCE27}"/>
              </a:ext>
            </a:extLst>
          </p:cNvPr>
          <p:cNvSpPr txBox="1"/>
          <p:nvPr/>
        </p:nvSpPr>
        <p:spPr>
          <a:xfrm>
            <a:off x="838195" y="974888"/>
            <a:ext cx="1125030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Juno sensitivity studies - standard paradigm:</a:t>
            </a:r>
            <a:r>
              <a:rPr lang="en-US" sz="2000" dirty="0"/>
              <a:t> </a:t>
            </a:r>
          </a:p>
          <a:p>
            <a:r>
              <a:rPr lang="en-US" sz="1900" dirty="0"/>
              <a:t>- Asimov datasets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- binned likelihood or χ</a:t>
            </a:r>
            <a:r>
              <a:rPr lang="en-US" sz="1900" baseline="30000" dirty="0"/>
              <a:t>2</a:t>
            </a:r>
            <a:r>
              <a:rPr lang="en-US" sz="1900" dirty="0"/>
              <a:t> minimized using Minuit </a:t>
            </a:r>
          </a:p>
          <a:p>
            <a:r>
              <a:rPr lang="en-US" sz="2000" b="1" dirty="0"/>
              <a:t>Goals: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- </a:t>
            </a:r>
            <a:r>
              <a:rPr lang="en-US" sz="1900" dirty="0"/>
              <a:t>investigate pros and cons of standard paradigm when analyzing 1 year of data</a:t>
            </a:r>
          </a:p>
          <a:p>
            <a:r>
              <a:rPr lang="en-US" sz="2000" b="1" dirty="0"/>
              <a:t>Methods:</a:t>
            </a:r>
          </a:p>
          <a:p>
            <a:r>
              <a:rPr lang="en-US" sz="2000" dirty="0"/>
              <a:t>- </a:t>
            </a:r>
            <a:r>
              <a:rPr lang="en-US" sz="1900" dirty="0"/>
              <a:t>use pseudo-experiments instead of Asimov datasets</a:t>
            </a:r>
          </a:p>
          <a:p>
            <a:r>
              <a:rPr lang="en-US" sz="1900" dirty="0"/>
              <a:t>- study alternative statistical tools: unbinned likelihood and Markov Chain Monte Carlo (MCMC)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E9ECC67-5BEF-4642-922C-2EF1629953D7}"/>
              </a:ext>
            </a:extLst>
          </p:cNvPr>
          <p:cNvGrpSpPr/>
          <p:nvPr/>
        </p:nvGrpSpPr>
        <p:grpSpPr>
          <a:xfrm>
            <a:off x="139700" y="3632032"/>
            <a:ext cx="5359400" cy="3191946"/>
            <a:chOff x="0" y="2883667"/>
            <a:chExt cx="6625548" cy="3946038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FFC843F8-0D0B-4110-B4B4-556BD1DC4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68183" y="2883667"/>
              <a:ext cx="6257365" cy="375441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AEEC813-3AAF-44FB-A7A5-55C53D419628}"/>
                </a:ext>
              </a:extLst>
            </p:cNvPr>
            <p:cNvSpPr txBox="1"/>
            <p:nvPr/>
          </p:nvSpPr>
          <p:spPr>
            <a:xfrm>
              <a:off x="3120349" y="3094315"/>
              <a:ext cx="31479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dirty="0"/>
                <a:t>Asimov dataset of 1 year</a:t>
              </a:r>
            </a:p>
            <a:p>
              <a:pPr algn="r"/>
              <a:r>
                <a:rPr lang="en-US" dirty="0"/>
                <a:t>(~17000 reactor events)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1BCF941-E483-449F-9546-B08378BEA5A1}"/>
                </a:ext>
              </a:extLst>
            </p:cNvPr>
            <p:cNvGrpSpPr/>
            <p:nvPr/>
          </p:nvGrpSpPr>
          <p:grpSpPr>
            <a:xfrm>
              <a:off x="910621" y="6373119"/>
              <a:ext cx="4757204" cy="456586"/>
              <a:chOff x="8432042" y="2017042"/>
              <a:chExt cx="3298893" cy="45658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0C47156-E92C-4EB1-A977-2A110FC629E6}"/>
                  </a:ext>
                </a:extLst>
              </p:cNvPr>
              <p:cNvSpPr/>
              <p:nvPr/>
            </p:nvSpPr>
            <p:spPr>
              <a:xfrm>
                <a:off x="8911189" y="2050608"/>
                <a:ext cx="2539247" cy="277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9A95DAF7-B10D-483C-AF9C-704701030611}"/>
                      </a:ext>
                    </a:extLst>
                  </p:cNvPr>
                  <p:cNvSpPr txBox="1"/>
                  <p:nvPr/>
                </p:nvSpPr>
                <p:spPr>
                  <a:xfrm>
                    <a:off x="8432042" y="2017042"/>
                    <a:ext cx="3298893" cy="4565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Reconstructed energy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𝑟𝑒𝑐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chemeClr val="tx1"/>
                        </a:solidFill>
                      </a:rPr>
                      <a:t> [keV]</a:t>
                    </a:r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9A95DAF7-B10D-483C-AF9C-7047010306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32042" y="2017042"/>
                    <a:ext cx="3298893" cy="45658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000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6FB4CAB-D16A-4834-9883-2DA49BEECEAC}"/>
                </a:ext>
              </a:extLst>
            </p:cNvPr>
            <p:cNvGrpSpPr/>
            <p:nvPr/>
          </p:nvGrpSpPr>
          <p:grpSpPr>
            <a:xfrm rot="16200000">
              <a:off x="-913019" y="4362698"/>
              <a:ext cx="2300303" cy="474266"/>
              <a:chOff x="8911189" y="2050608"/>
              <a:chExt cx="2596398" cy="474266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30FC80D-1421-42FF-A2EC-37E916A2BB45}"/>
                  </a:ext>
                </a:extLst>
              </p:cNvPr>
              <p:cNvSpPr/>
              <p:nvPr/>
            </p:nvSpPr>
            <p:spPr>
              <a:xfrm>
                <a:off x="8911189" y="2050608"/>
                <a:ext cx="2539247" cy="277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097BB7C-E99D-45A5-BE1F-141BC53D1BB0}"/>
                  </a:ext>
                </a:extLst>
              </p:cNvPr>
              <p:cNvSpPr txBox="1"/>
              <p:nvPr/>
            </p:nvSpPr>
            <p:spPr>
              <a:xfrm>
                <a:off x="8911190" y="2155542"/>
                <a:ext cx="25963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Events per bin [#]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FDD5CE2-485F-429C-A24F-BBCBE931F806}"/>
              </a:ext>
            </a:extLst>
          </p:cNvPr>
          <p:cNvGrpSpPr/>
          <p:nvPr/>
        </p:nvGrpSpPr>
        <p:grpSpPr>
          <a:xfrm>
            <a:off x="6692902" y="3632032"/>
            <a:ext cx="5395596" cy="3221352"/>
            <a:chOff x="5561222" y="89667"/>
            <a:chExt cx="6625548" cy="3955675"/>
          </a:xfrm>
        </p:grpSpPr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BA5BD7E5-CD0F-4217-9FAC-525A11B10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929405" y="89667"/>
              <a:ext cx="6257365" cy="375441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5D72F94-C43E-490A-B75D-E5C25D4AC023}"/>
                </a:ext>
              </a:extLst>
            </p:cNvPr>
            <p:cNvSpPr txBox="1"/>
            <p:nvPr/>
          </p:nvSpPr>
          <p:spPr>
            <a:xfrm>
              <a:off x="7425085" y="300315"/>
              <a:ext cx="4404409" cy="79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dirty="0"/>
                <a:t>A pseudo-experiment of 1 year</a:t>
              </a:r>
            </a:p>
            <a:p>
              <a:pPr algn="r"/>
              <a:r>
                <a:rPr lang="en-US" dirty="0"/>
                <a:t>(~17000 reactor events)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9F0BFFA-F301-40DA-8F69-B35CDDCA2510}"/>
                </a:ext>
              </a:extLst>
            </p:cNvPr>
            <p:cNvGrpSpPr/>
            <p:nvPr/>
          </p:nvGrpSpPr>
          <p:grpSpPr>
            <a:xfrm>
              <a:off x="6880702" y="3591819"/>
              <a:ext cx="4026262" cy="453523"/>
              <a:chOff x="8715567" y="2017042"/>
              <a:chExt cx="2792020" cy="453523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E7C9BF5-AC4B-409A-AEF2-21CE78BF2971}"/>
                  </a:ext>
                </a:extLst>
              </p:cNvPr>
              <p:cNvSpPr/>
              <p:nvPr/>
            </p:nvSpPr>
            <p:spPr>
              <a:xfrm>
                <a:off x="8911189" y="2050608"/>
                <a:ext cx="2539247" cy="277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012723FA-D1C8-465C-B36F-E8AD6CAA1A07}"/>
                      </a:ext>
                    </a:extLst>
                  </p:cNvPr>
                  <p:cNvSpPr txBox="1"/>
                  <p:nvPr/>
                </p:nvSpPr>
                <p:spPr>
                  <a:xfrm>
                    <a:off x="8715567" y="2017042"/>
                    <a:ext cx="2792020" cy="4535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Reconstructed energy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𝑟𝑒𝑐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chemeClr val="tx1"/>
                        </a:solidFill>
                      </a:rPr>
                      <a:t> [keV]</a:t>
                    </a:r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012723FA-D1C8-465C-B36F-E8AD6CAA1A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15567" y="2017042"/>
                    <a:ext cx="2792020" cy="45352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58" t="-10000" r="-743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A2B0468-B36D-45E7-B11D-7BD05274E3F9}"/>
                </a:ext>
              </a:extLst>
            </p:cNvPr>
            <p:cNvGrpSpPr/>
            <p:nvPr/>
          </p:nvGrpSpPr>
          <p:grpSpPr>
            <a:xfrm rot="16200000">
              <a:off x="4648203" y="1568698"/>
              <a:ext cx="2300303" cy="474266"/>
              <a:chOff x="8911189" y="2050608"/>
              <a:chExt cx="2596398" cy="47426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648BAF2-205D-48FD-BE0A-7E419E25DCA3}"/>
                  </a:ext>
                </a:extLst>
              </p:cNvPr>
              <p:cNvSpPr/>
              <p:nvPr/>
            </p:nvSpPr>
            <p:spPr>
              <a:xfrm>
                <a:off x="8911189" y="2050608"/>
                <a:ext cx="2539247" cy="277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C341C16-35F4-4AC9-A5F1-D2B600CEC2B1}"/>
                  </a:ext>
                </a:extLst>
              </p:cNvPr>
              <p:cNvSpPr txBox="1"/>
              <p:nvPr/>
            </p:nvSpPr>
            <p:spPr>
              <a:xfrm>
                <a:off x="8911190" y="2155542"/>
                <a:ext cx="25963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Events per bin [#]</a:t>
                </a:r>
              </a:p>
            </p:txBody>
          </p:sp>
        </p:grpSp>
      </p:grpSp>
      <p:pic>
        <p:nvPicPr>
          <p:cNvPr id="66" name="Picture 18">
            <a:extLst>
              <a:ext uri="{FF2B5EF4-FFF2-40B4-BE49-F238E27FC236}">
                <a16:creationId xmlns:a16="http://schemas.microsoft.com/office/drawing/2014/main" id="{13635E3E-7C8F-421D-8CFA-357F6A0EF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42" y="4787091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Date Placeholder 66">
            <a:extLst>
              <a:ext uri="{FF2B5EF4-FFF2-40B4-BE49-F238E27FC236}">
                <a16:creationId xmlns:a16="http://schemas.microsoft.com/office/drawing/2014/main" id="{2D82F2A2-A8C2-464E-9362-46329314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  <a:endParaRPr lang="en-US" dirty="0"/>
          </a:p>
        </p:txBody>
      </p: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F97CF97D-9514-49FE-B466-435C1BC9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44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9C2AE-0635-4631-9655-5D09F048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04" y="1"/>
            <a:ext cx="11670570" cy="966408"/>
          </a:xfrm>
        </p:spPr>
        <p:txBody>
          <a:bodyPr>
            <a:normAutofit fontScale="90000"/>
          </a:bodyPr>
          <a:lstStyle/>
          <a:p>
            <a:r>
              <a:rPr lang="en-US" dirty="0"/>
              <a:t>Exposure-dependent biases </a:t>
            </a:r>
            <a:r>
              <a:rPr lang="en-US" sz="3600" dirty="0"/>
              <a:t>(a single pseudo experiment)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9C595-7F1D-4BDD-BACE-B142BD1E776D}"/>
              </a:ext>
            </a:extLst>
          </p:cNvPr>
          <p:cNvSpPr txBox="1"/>
          <p:nvPr/>
        </p:nvSpPr>
        <p:spPr>
          <a:xfrm>
            <a:off x="52302" y="4186194"/>
            <a:ext cx="782202" cy="374333"/>
          </a:xfrm>
          <a:noFill/>
          <a:ln w="2857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5AA349-891A-442F-9D48-36FF4C5CA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647"/>
          <a:stretch/>
        </p:blipFill>
        <p:spPr>
          <a:xfrm>
            <a:off x="987890" y="1335743"/>
            <a:ext cx="2665964" cy="274674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F7E968E-F262-4D4A-9D76-54173894B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5" r="65417"/>
          <a:stretch/>
        </p:blipFill>
        <p:spPr>
          <a:xfrm>
            <a:off x="871345" y="4082491"/>
            <a:ext cx="2816396" cy="274674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C1C138E-3A04-43D9-93D7-C5CEF78D2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798"/>
          <a:stretch/>
        </p:blipFill>
        <p:spPr>
          <a:xfrm>
            <a:off x="3696709" y="1335744"/>
            <a:ext cx="2735910" cy="274674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F864581-3C3D-43AE-96AE-6778E020C2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7132"/>
          <a:stretch/>
        </p:blipFill>
        <p:spPr>
          <a:xfrm>
            <a:off x="6513297" y="1335742"/>
            <a:ext cx="2708376" cy="274674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CA224B7-FA0E-4F2F-8A4D-6C8946A18E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6985"/>
          <a:stretch/>
        </p:blipFill>
        <p:spPr>
          <a:xfrm>
            <a:off x="9292280" y="1335742"/>
            <a:ext cx="2720494" cy="27467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359A575-494D-493B-9F71-311BF39421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68" r="66230"/>
          <a:stretch/>
        </p:blipFill>
        <p:spPr>
          <a:xfrm>
            <a:off x="3653854" y="4082490"/>
            <a:ext cx="2735910" cy="27467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27CAF40-4D56-40FF-A147-F3F9DB09EF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17" r="65715"/>
          <a:stretch/>
        </p:blipFill>
        <p:spPr>
          <a:xfrm>
            <a:off x="6470442" y="4082488"/>
            <a:ext cx="2708376" cy="274674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C77788D-5509-44C1-8CCB-A9EC0D02A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36" r="66049"/>
          <a:stretch/>
        </p:blipFill>
        <p:spPr>
          <a:xfrm>
            <a:off x="9249425" y="4082488"/>
            <a:ext cx="2720494" cy="2746750"/>
          </a:xfrm>
          <a:prstGeom prst="rect">
            <a:avLst/>
          </a:prstGeom>
        </p:spPr>
      </p:pic>
      <p:sp>
        <p:nvSpPr>
          <p:cNvPr id="13" name="Arrow: Up 12">
            <a:extLst>
              <a:ext uri="{FF2B5EF4-FFF2-40B4-BE49-F238E27FC236}">
                <a16:creationId xmlns:a16="http://schemas.microsoft.com/office/drawing/2014/main" id="{6AE082F3-971A-400D-B064-DAC072CA004A}"/>
              </a:ext>
            </a:extLst>
          </p:cNvPr>
          <p:cNvSpPr/>
          <p:nvPr/>
        </p:nvSpPr>
        <p:spPr>
          <a:xfrm rot="5400000">
            <a:off x="11083086" y="2317426"/>
            <a:ext cx="242047" cy="488661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DD469043-D02E-4CFC-A1C2-B2E2721C98B1}"/>
              </a:ext>
            </a:extLst>
          </p:cNvPr>
          <p:cNvSpPr/>
          <p:nvPr/>
        </p:nvSpPr>
        <p:spPr>
          <a:xfrm rot="5400000">
            <a:off x="8331030" y="2317426"/>
            <a:ext cx="242047" cy="488661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AB254D-5617-43A9-A447-3EE511CBA9A9}"/>
              </a:ext>
            </a:extLst>
          </p:cNvPr>
          <p:cNvSpPr txBox="1"/>
          <p:nvPr/>
        </p:nvSpPr>
        <p:spPr>
          <a:xfrm>
            <a:off x="1911576" y="966410"/>
            <a:ext cx="105875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years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9A280-396B-4A95-BFD5-F0A3BF0B33D5}"/>
              </a:ext>
            </a:extLst>
          </p:cNvPr>
          <p:cNvSpPr txBox="1"/>
          <p:nvPr/>
        </p:nvSpPr>
        <p:spPr>
          <a:xfrm>
            <a:off x="4815884" y="966410"/>
            <a:ext cx="88383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years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289BD8-54D9-4D77-A088-0A5EAE1A5714}"/>
              </a:ext>
            </a:extLst>
          </p:cNvPr>
          <p:cNvSpPr txBox="1"/>
          <p:nvPr/>
        </p:nvSpPr>
        <p:spPr>
          <a:xfrm>
            <a:off x="7538098" y="966410"/>
            <a:ext cx="111626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0.5 years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8E543B-CD36-4E5E-B052-10EEAF40FA54}"/>
              </a:ext>
            </a:extLst>
          </p:cNvPr>
          <p:cNvSpPr txBox="1"/>
          <p:nvPr/>
        </p:nvSpPr>
        <p:spPr>
          <a:xfrm>
            <a:off x="10341055" y="966410"/>
            <a:ext cx="105509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month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6E7D8C8-249B-4E78-9577-903406BC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9F7C6-DE96-4C2D-84C3-A78603750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75587C-F6E9-475D-AE4D-05F412EC0066}"/>
                  </a:ext>
                </a:extLst>
              </p:cNvPr>
              <p:cNvSpPr txBox="1"/>
              <p:nvPr/>
            </p:nvSpPr>
            <p:spPr>
              <a:xfrm>
                <a:off x="2010062" y="3810573"/>
                <a:ext cx="87970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1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75587C-F6E9-475D-AE4D-05F412EC0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062" y="3810573"/>
                <a:ext cx="879708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668878-2A95-4C15-8F61-450D4FF14F77}"/>
                  </a:ext>
                </a:extLst>
              </p:cNvPr>
              <p:cNvSpPr txBox="1"/>
              <p:nvPr/>
            </p:nvSpPr>
            <p:spPr>
              <a:xfrm>
                <a:off x="4770985" y="3810572"/>
                <a:ext cx="87970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1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668878-2A95-4C15-8F61-450D4FF14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985" y="3810572"/>
                <a:ext cx="879708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77306D-0419-48A6-9203-89F5A02BD1EE}"/>
                  </a:ext>
                </a:extLst>
              </p:cNvPr>
              <p:cNvSpPr txBox="1"/>
              <p:nvPr/>
            </p:nvSpPr>
            <p:spPr>
              <a:xfrm>
                <a:off x="7543712" y="3810572"/>
                <a:ext cx="87970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1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77306D-0419-48A6-9203-89F5A02BD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712" y="3810572"/>
                <a:ext cx="879708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A757E28-1184-4D05-B6F7-6688628851FF}"/>
                  </a:ext>
                </a:extLst>
              </p:cNvPr>
              <p:cNvSpPr txBox="1"/>
              <p:nvPr/>
            </p:nvSpPr>
            <p:spPr>
              <a:xfrm>
                <a:off x="10321594" y="3810572"/>
                <a:ext cx="87970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1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A757E28-1184-4D05-B6F7-668862885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1594" y="3810572"/>
                <a:ext cx="879708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CCAC793-84F1-4C3F-B987-ED0A91870027}"/>
                  </a:ext>
                </a:extLst>
              </p:cNvPr>
              <p:cNvSpPr txBox="1"/>
              <p:nvPr/>
            </p:nvSpPr>
            <p:spPr>
              <a:xfrm>
                <a:off x="2081309" y="6538912"/>
                <a:ext cx="719284" cy="3105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bSup>
                        <m:sSub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21</m:t>
                          </m:r>
                        </m:sub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CCAC793-84F1-4C3F-B987-ED0A91870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309" y="6538912"/>
                <a:ext cx="719284" cy="3105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70BAA1-F642-4BA2-9121-D4FC771E1C0F}"/>
                  </a:ext>
                </a:extLst>
              </p:cNvPr>
              <p:cNvSpPr txBox="1"/>
              <p:nvPr/>
            </p:nvSpPr>
            <p:spPr>
              <a:xfrm>
                <a:off x="4851197" y="6540210"/>
                <a:ext cx="719284" cy="3105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bSup>
                        <m:sSub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21</m:t>
                          </m:r>
                        </m:sub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70BAA1-F642-4BA2-9121-D4FC771E1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197" y="6540210"/>
                <a:ext cx="719284" cy="3105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49055A-9269-4B96-8BAD-D22DF9BCF323}"/>
                  </a:ext>
                </a:extLst>
              </p:cNvPr>
              <p:cNvSpPr txBox="1"/>
              <p:nvPr/>
            </p:nvSpPr>
            <p:spPr>
              <a:xfrm>
                <a:off x="7619175" y="6557321"/>
                <a:ext cx="719284" cy="3105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bSup>
                        <m:sSub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21</m:t>
                          </m:r>
                        </m:sub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49055A-9269-4B96-8BAD-D22DF9BCF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175" y="6557321"/>
                <a:ext cx="719284" cy="3105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558444C-4C60-4178-B634-CB505244622C}"/>
                  </a:ext>
                </a:extLst>
              </p:cNvPr>
              <p:cNvSpPr txBox="1"/>
              <p:nvPr/>
            </p:nvSpPr>
            <p:spPr>
              <a:xfrm>
                <a:off x="10341055" y="6557321"/>
                <a:ext cx="719284" cy="3105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bSup>
                        <m:sSub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21</m:t>
                          </m:r>
                        </m:sub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558444C-4C60-4178-B634-CB5052446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1055" y="6557321"/>
                <a:ext cx="719284" cy="3105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079FE6D-DB73-4220-BB6D-E567B2A312CA}"/>
                  </a:ext>
                </a:extLst>
              </p:cNvPr>
              <p:cNvSpPr txBox="1"/>
              <p:nvPr/>
            </p:nvSpPr>
            <p:spPr>
              <a:xfrm rot="16200000">
                <a:off x="574464" y="2370558"/>
                <a:ext cx="71928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079FE6D-DB73-4220-BB6D-E567B2A31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74464" y="2370558"/>
                <a:ext cx="719284" cy="307777"/>
              </a:xfrm>
              <a:prstGeom prst="rect">
                <a:avLst/>
              </a:prstGeom>
              <a:blipFill>
                <a:blip r:embed="rId15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129E05A-B7DD-4AA5-B000-FF706F05EF2D}"/>
                  </a:ext>
                </a:extLst>
              </p:cNvPr>
              <p:cNvSpPr txBox="1"/>
              <p:nvPr/>
            </p:nvSpPr>
            <p:spPr>
              <a:xfrm rot="16200000">
                <a:off x="559700" y="5136736"/>
                <a:ext cx="71928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129E05A-B7DD-4AA5-B000-FF706F05E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59700" y="5136736"/>
                <a:ext cx="719284" cy="307777"/>
              </a:xfrm>
              <a:prstGeom prst="rect">
                <a:avLst/>
              </a:prstGeom>
              <a:blipFill>
                <a:blip r:embed="rId16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9BB5E6-4C15-4552-9F87-F213C54F01B7}"/>
                  </a:ext>
                </a:extLst>
              </p:cNvPr>
              <p:cNvSpPr txBox="1"/>
              <p:nvPr/>
            </p:nvSpPr>
            <p:spPr>
              <a:xfrm>
                <a:off x="29912" y="1426139"/>
                <a:ext cx="1079976" cy="369332"/>
              </a:xfrm>
              <a:custGeom>
                <a:avLst/>
                <a:gdLst>
                  <a:gd name="connsiteX0" fmla="*/ 0 w 1079976"/>
                  <a:gd name="connsiteY0" fmla="*/ 0 h 369332"/>
                  <a:gd name="connsiteX1" fmla="*/ 518388 w 1079976"/>
                  <a:gd name="connsiteY1" fmla="*/ 0 h 369332"/>
                  <a:gd name="connsiteX2" fmla="*/ 1079976 w 1079976"/>
                  <a:gd name="connsiteY2" fmla="*/ 0 h 369332"/>
                  <a:gd name="connsiteX3" fmla="*/ 1079976 w 1079976"/>
                  <a:gd name="connsiteY3" fmla="*/ 369332 h 369332"/>
                  <a:gd name="connsiteX4" fmla="*/ 539988 w 1079976"/>
                  <a:gd name="connsiteY4" fmla="*/ 369332 h 369332"/>
                  <a:gd name="connsiteX5" fmla="*/ 0 w 1079976"/>
                  <a:gd name="connsiteY5" fmla="*/ 369332 h 369332"/>
                  <a:gd name="connsiteX6" fmla="*/ 0 w 1079976"/>
                  <a:gd name="connsiteY6" fmla="*/ 0 h 36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9976" h="369332" extrusionOk="0">
                    <a:moveTo>
                      <a:pt x="0" y="0"/>
                    </a:moveTo>
                    <a:cubicBezTo>
                      <a:pt x="238267" y="2442"/>
                      <a:pt x="300813" y="12639"/>
                      <a:pt x="518388" y="0"/>
                    </a:cubicBezTo>
                    <a:cubicBezTo>
                      <a:pt x="735963" y="-12639"/>
                      <a:pt x="839474" y="1890"/>
                      <a:pt x="1079976" y="0"/>
                    </a:cubicBezTo>
                    <a:cubicBezTo>
                      <a:pt x="1088649" y="143085"/>
                      <a:pt x="1076012" y="244059"/>
                      <a:pt x="1079976" y="369332"/>
                    </a:cubicBezTo>
                    <a:cubicBezTo>
                      <a:pt x="962045" y="344973"/>
                      <a:pt x="699845" y="375106"/>
                      <a:pt x="539988" y="369332"/>
                    </a:cubicBezTo>
                    <a:cubicBezTo>
                      <a:pt x="380131" y="363558"/>
                      <a:pt x="199336" y="382723"/>
                      <a:pt x="0" y="369332"/>
                    </a:cubicBezTo>
                    <a:cubicBezTo>
                      <a:pt x="9119" y="212299"/>
                      <a:pt x="7057" y="184186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011431495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9BB5E6-4C15-4552-9F87-F213C54F0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2" y="1426139"/>
                <a:ext cx="1079976" cy="369332"/>
              </a:xfrm>
              <a:prstGeom prst="rect">
                <a:avLst/>
              </a:prstGeom>
              <a:blipFill>
                <a:blip r:embed="rId17"/>
                <a:stretch>
                  <a:fillRect l="-4918" b="-5882"/>
                </a:stretch>
              </a:blipFill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011431495">
                      <a:custGeom>
                        <a:avLst/>
                        <a:gdLst>
                          <a:gd name="connsiteX0" fmla="*/ 0 w 1079976"/>
                          <a:gd name="connsiteY0" fmla="*/ 0 h 369332"/>
                          <a:gd name="connsiteX1" fmla="*/ 518388 w 1079976"/>
                          <a:gd name="connsiteY1" fmla="*/ 0 h 369332"/>
                          <a:gd name="connsiteX2" fmla="*/ 1079976 w 1079976"/>
                          <a:gd name="connsiteY2" fmla="*/ 0 h 369332"/>
                          <a:gd name="connsiteX3" fmla="*/ 1079976 w 1079976"/>
                          <a:gd name="connsiteY3" fmla="*/ 369332 h 369332"/>
                          <a:gd name="connsiteX4" fmla="*/ 539988 w 1079976"/>
                          <a:gd name="connsiteY4" fmla="*/ 369332 h 369332"/>
                          <a:gd name="connsiteX5" fmla="*/ 0 w 1079976"/>
                          <a:gd name="connsiteY5" fmla="*/ 369332 h 369332"/>
                          <a:gd name="connsiteX6" fmla="*/ 0 w 1079976"/>
                          <a:gd name="connsiteY6" fmla="*/ 0 h 3693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79976" h="369332" extrusionOk="0">
                            <a:moveTo>
                              <a:pt x="0" y="0"/>
                            </a:moveTo>
                            <a:cubicBezTo>
                              <a:pt x="238267" y="2442"/>
                              <a:pt x="300813" y="12639"/>
                              <a:pt x="518388" y="0"/>
                            </a:cubicBezTo>
                            <a:cubicBezTo>
                              <a:pt x="735963" y="-12639"/>
                              <a:pt x="839474" y="1890"/>
                              <a:pt x="1079976" y="0"/>
                            </a:cubicBezTo>
                            <a:cubicBezTo>
                              <a:pt x="1088649" y="143085"/>
                              <a:pt x="1076012" y="244059"/>
                              <a:pt x="1079976" y="369332"/>
                            </a:cubicBezTo>
                            <a:cubicBezTo>
                              <a:pt x="962045" y="344973"/>
                              <a:pt x="699845" y="375106"/>
                              <a:pt x="539988" y="369332"/>
                            </a:cubicBezTo>
                            <a:cubicBezTo>
                              <a:pt x="380131" y="363558"/>
                              <a:pt x="199336" y="382723"/>
                              <a:pt x="0" y="369332"/>
                            </a:cubicBezTo>
                            <a:cubicBezTo>
                              <a:pt x="9119" y="212299"/>
                              <a:pt x="7057" y="18418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ABF5C61-C071-45C4-BEBD-ADF6DA5B6B19}"/>
                  </a:ext>
                </a:extLst>
              </p:cNvPr>
              <p:cNvSpPr txBox="1"/>
              <p:nvPr/>
            </p:nvSpPr>
            <p:spPr>
              <a:xfrm rot="16200000">
                <a:off x="3395585" y="2361594"/>
                <a:ext cx="71928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ABF5C61-C071-45C4-BEBD-ADF6DA5B6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395585" y="2361594"/>
                <a:ext cx="719284" cy="307777"/>
              </a:xfrm>
              <a:prstGeom prst="rect">
                <a:avLst/>
              </a:prstGeom>
              <a:blipFill>
                <a:blip r:embed="rId16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2115F21-14AF-4148-BB13-DFAD6EEB0C43}"/>
                  </a:ext>
                </a:extLst>
              </p:cNvPr>
              <p:cNvSpPr txBox="1"/>
              <p:nvPr/>
            </p:nvSpPr>
            <p:spPr>
              <a:xfrm rot="16200000">
                <a:off x="3380821" y="5127772"/>
                <a:ext cx="71928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2115F21-14AF-4148-BB13-DFAD6EEB0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380821" y="5127772"/>
                <a:ext cx="719284" cy="307777"/>
              </a:xfrm>
              <a:prstGeom prst="rect">
                <a:avLst/>
              </a:prstGeom>
              <a:blipFill>
                <a:blip r:embed="rId18"/>
                <a:stretch>
                  <a:fillRect r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942605-57A4-415A-B402-436E0CFAAE24}"/>
                  </a:ext>
                </a:extLst>
              </p:cNvPr>
              <p:cNvSpPr txBox="1"/>
              <p:nvPr/>
            </p:nvSpPr>
            <p:spPr>
              <a:xfrm rot="16200000">
                <a:off x="6174350" y="2354966"/>
                <a:ext cx="71928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942605-57A4-415A-B402-436E0CFAA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74350" y="2354966"/>
                <a:ext cx="719284" cy="307777"/>
              </a:xfrm>
              <a:prstGeom prst="rect">
                <a:avLst/>
              </a:prstGeom>
              <a:blipFill>
                <a:blip r:embed="rId16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CF11736-7283-4E64-9C98-1DCFCF1B5F9F}"/>
                  </a:ext>
                </a:extLst>
              </p:cNvPr>
              <p:cNvSpPr txBox="1"/>
              <p:nvPr/>
            </p:nvSpPr>
            <p:spPr>
              <a:xfrm rot="16200000">
                <a:off x="6159586" y="5121144"/>
                <a:ext cx="71928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CF11736-7283-4E64-9C98-1DCFCF1B5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59586" y="5121144"/>
                <a:ext cx="719284" cy="307777"/>
              </a:xfrm>
              <a:prstGeom prst="rect">
                <a:avLst/>
              </a:prstGeom>
              <a:blipFill>
                <a:blip r:embed="rId18"/>
                <a:stretch>
                  <a:fillRect r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31237B7-C258-481A-9907-33D28D87A9E0}"/>
                  </a:ext>
                </a:extLst>
              </p:cNvPr>
              <p:cNvSpPr txBox="1"/>
              <p:nvPr/>
            </p:nvSpPr>
            <p:spPr>
              <a:xfrm rot="16200000">
                <a:off x="8935412" y="2437660"/>
                <a:ext cx="71928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31237B7-C258-481A-9907-33D28D87A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935412" y="2437660"/>
                <a:ext cx="719284" cy="307777"/>
              </a:xfrm>
              <a:prstGeom prst="rect">
                <a:avLst/>
              </a:prstGeom>
              <a:blipFill>
                <a:blip r:embed="rId16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03C555A-8EEE-43FC-B55B-E74C18850246}"/>
                  </a:ext>
                </a:extLst>
              </p:cNvPr>
              <p:cNvSpPr txBox="1"/>
              <p:nvPr/>
            </p:nvSpPr>
            <p:spPr>
              <a:xfrm rot="16200000">
                <a:off x="8920648" y="5203838"/>
                <a:ext cx="71928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03C555A-8EEE-43FC-B55B-E74C18850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920648" y="5203838"/>
                <a:ext cx="719284" cy="307777"/>
              </a:xfrm>
              <a:prstGeom prst="rect">
                <a:avLst/>
              </a:prstGeom>
              <a:blipFill>
                <a:blip r:embed="rId18"/>
                <a:stretch>
                  <a:fillRect r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Date Placeholder 66">
            <a:extLst>
              <a:ext uri="{FF2B5EF4-FFF2-40B4-BE49-F238E27FC236}">
                <a16:creationId xmlns:a16="http://schemas.microsoft.com/office/drawing/2014/main" id="{9E87A37B-61D9-4200-A7D8-6CED6BD47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04000"/>
            <a:ext cx="2743200" cy="2444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5/5/2022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677CB9-D000-D6D8-3619-2CD1A880B6CD}"/>
                  </a:ext>
                </a:extLst>
              </p:cNvPr>
              <p:cNvSpPr txBox="1"/>
              <p:nvPr/>
            </p:nvSpPr>
            <p:spPr>
              <a:xfrm>
                <a:off x="80054" y="4111959"/>
                <a:ext cx="782202" cy="374333"/>
              </a:xfrm>
              <a:custGeom>
                <a:avLst/>
                <a:gdLst>
                  <a:gd name="connsiteX0" fmla="*/ 0 w 782202"/>
                  <a:gd name="connsiteY0" fmla="*/ 0 h 374333"/>
                  <a:gd name="connsiteX1" fmla="*/ 375457 w 782202"/>
                  <a:gd name="connsiteY1" fmla="*/ 0 h 374333"/>
                  <a:gd name="connsiteX2" fmla="*/ 782202 w 782202"/>
                  <a:gd name="connsiteY2" fmla="*/ 0 h 374333"/>
                  <a:gd name="connsiteX3" fmla="*/ 782202 w 782202"/>
                  <a:gd name="connsiteY3" fmla="*/ 374333 h 374333"/>
                  <a:gd name="connsiteX4" fmla="*/ 391101 w 782202"/>
                  <a:gd name="connsiteY4" fmla="*/ 374333 h 374333"/>
                  <a:gd name="connsiteX5" fmla="*/ 0 w 782202"/>
                  <a:gd name="connsiteY5" fmla="*/ 374333 h 374333"/>
                  <a:gd name="connsiteX6" fmla="*/ 0 w 782202"/>
                  <a:gd name="connsiteY6" fmla="*/ 0 h 374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2202" h="374333" extrusionOk="0">
                    <a:moveTo>
                      <a:pt x="0" y="0"/>
                    </a:moveTo>
                    <a:cubicBezTo>
                      <a:pt x="186926" y="8558"/>
                      <a:pt x="251509" y="3755"/>
                      <a:pt x="375457" y="0"/>
                    </a:cubicBezTo>
                    <a:cubicBezTo>
                      <a:pt x="499405" y="-3755"/>
                      <a:pt x="627768" y="20198"/>
                      <a:pt x="782202" y="0"/>
                    </a:cubicBezTo>
                    <a:cubicBezTo>
                      <a:pt x="764728" y="167868"/>
                      <a:pt x="796969" y="263591"/>
                      <a:pt x="782202" y="374333"/>
                    </a:cubicBezTo>
                    <a:cubicBezTo>
                      <a:pt x="702341" y="365251"/>
                      <a:pt x="573195" y="384068"/>
                      <a:pt x="391101" y="374333"/>
                    </a:cubicBezTo>
                    <a:cubicBezTo>
                      <a:pt x="209007" y="364598"/>
                      <a:pt x="105482" y="356345"/>
                      <a:pt x="0" y="374333"/>
                    </a:cubicBezTo>
                    <a:cubicBezTo>
                      <a:pt x="-207" y="275925"/>
                      <a:pt x="-5021" y="114342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011431495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677CB9-D000-D6D8-3619-2CD1A880B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4" y="4111959"/>
                <a:ext cx="782202" cy="374333"/>
              </a:xfrm>
              <a:prstGeom prst="rect">
                <a:avLst/>
              </a:prstGeom>
              <a:blipFill>
                <a:blip r:embed="rId19"/>
                <a:stretch>
                  <a:fillRect l="-5926" b="-8824"/>
                </a:stretch>
              </a:blipFill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011431495">
                      <a:custGeom>
                        <a:avLst/>
                        <a:gdLst>
                          <a:gd name="connsiteX0" fmla="*/ 0 w 782202"/>
                          <a:gd name="connsiteY0" fmla="*/ 0 h 374333"/>
                          <a:gd name="connsiteX1" fmla="*/ 375457 w 782202"/>
                          <a:gd name="connsiteY1" fmla="*/ 0 h 374333"/>
                          <a:gd name="connsiteX2" fmla="*/ 782202 w 782202"/>
                          <a:gd name="connsiteY2" fmla="*/ 0 h 374333"/>
                          <a:gd name="connsiteX3" fmla="*/ 782202 w 782202"/>
                          <a:gd name="connsiteY3" fmla="*/ 374333 h 374333"/>
                          <a:gd name="connsiteX4" fmla="*/ 391101 w 782202"/>
                          <a:gd name="connsiteY4" fmla="*/ 374333 h 374333"/>
                          <a:gd name="connsiteX5" fmla="*/ 0 w 782202"/>
                          <a:gd name="connsiteY5" fmla="*/ 374333 h 374333"/>
                          <a:gd name="connsiteX6" fmla="*/ 0 w 782202"/>
                          <a:gd name="connsiteY6" fmla="*/ 0 h 374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82202" h="374333" extrusionOk="0">
                            <a:moveTo>
                              <a:pt x="0" y="0"/>
                            </a:moveTo>
                            <a:cubicBezTo>
                              <a:pt x="186926" y="8558"/>
                              <a:pt x="251509" y="3755"/>
                              <a:pt x="375457" y="0"/>
                            </a:cubicBezTo>
                            <a:cubicBezTo>
                              <a:pt x="499405" y="-3755"/>
                              <a:pt x="627768" y="20198"/>
                              <a:pt x="782202" y="0"/>
                            </a:cubicBezTo>
                            <a:cubicBezTo>
                              <a:pt x="764728" y="167868"/>
                              <a:pt x="796969" y="263591"/>
                              <a:pt x="782202" y="374333"/>
                            </a:cubicBezTo>
                            <a:cubicBezTo>
                              <a:pt x="702341" y="365251"/>
                              <a:pt x="573195" y="384068"/>
                              <a:pt x="391101" y="374333"/>
                            </a:cubicBezTo>
                            <a:cubicBezTo>
                              <a:pt x="209007" y="364598"/>
                              <a:pt x="105482" y="356345"/>
                              <a:pt x="0" y="374333"/>
                            </a:cubicBezTo>
                            <a:cubicBezTo>
                              <a:pt x="-207" y="275925"/>
                              <a:pt x="-5021" y="11434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960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9269B4-726B-49CD-84A0-189C477A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39393-7F45-455B-84ED-C57F796644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0BFCF7C-1FE7-41F6-AF8B-B6E06640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69100" y="1752600"/>
            <a:ext cx="4470400" cy="4064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669412C-0D3A-4CEA-8518-478D3E4EA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61786" y="1752600"/>
            <a:ext cx="4470400" cy="406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CF630A-71E7-4267-AF16-3A25B6885D71}"/>
              </a:ext>
            </a:extLst>
          </p:cNvPr>
          <p:cNvSpPr txBox="1"/>
          <p:nvPr/>
        </p:nvSpPr>
        <p:spPr>
          <a:xfrm>
            <a:off x="2142673" y="1472918"/>
            <a:ext cx="2110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Log-Likelihood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1E210B-8906-4A8F-AE8F-FE5B1D63647A}"/>
              </a:ext>
            </a:extLst>
          </p:cNvPr>
          <p:cNvSpPr txBox="1"/>
          <p:nvPr/>
        </p:nvSpPr>
        <p:spPr>
          <a:xfrm>
            <a:off x="8225973" y="1472918"/>
            <a:ext cx="2110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χ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FB43EC-53B6-4A5B-9525-8C2843994D04}"/>
              </a:ext>
            </a:extLst>
          </p:cNvPr>
          <p:cNvSpPr txBox="1">
            <a:spLocks/>
          </p:cNvSpPr>
          <p:nvPr/>
        </p:nvSpPr>
        <p:spPr>
          <a:xfrm>
            <a:off x="507999" y="365125"/>
            <a:ext cx="1140460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Appropriately choosing the cost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2E405E-03E6-4589-9813-9E7D41B322E8}"/>
                  </a:ext>
                </a:extLst>
              </p:cNvPr>
              <p:cNvSpPr txBox="1"/>
              <p:nvPr/>
            </p:nvSpPr>
            <p:spPr>
              <a:xfrm>
                <a:off x="2474210" y="5724624"/>
                <a:ext cx="10799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2E405E-03E6-4589-9813-9E7D41B3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210" y="5724624"/>
                <a:ext cx="1079976" cy="369332"/>
              </a:xfrm>
              <a:prstGeom prst="rect">
                <a:avLst/>
              </a:prstGeom>
              <a:blipFill>
                <a:blip r:embed="rId6"/>
                <a:stretch>
                  <a:fillRect l="-6215" r="-1695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F5C92F-6EF4-4827-8D93-CA8C5663F861}"/>
                  </a:ext>
                </a:extLst>
              </p:cNvPr>
              <p:cNvSpPr txBox="1"/>
              <p:nvPr/>
            </p:nvSpPr>
            <p:spPr>
              <a:xfrm>
                <a:off x="8375652" y="5724624"/>
                <a:ext cx="10799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F5C92F-6EF4-4827-8D93-CA8C5663F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652" y="5724624"/>
                <a:ext cx="1079976" cy="369332"/>
              </a:xfrm>
              <a:prstGeom prst="rect">
                <a:avLst/>
              </a:prstGeom>
              <a:blipFill>
                <a:blip r:embed="rId7"/>
                <a:stretch>
                  <a:fillRect l="-6215" r="-1695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9F4A814-30DF-4F2B-91E6-D035EC92E1A7}"/>
              </a:ext>
            </a:extLst>
          </p:cNvPr>
          <p:cNvSpPr txBox="1"/>
          <p:nvPr/>
        </p:nvSpPr>
        <p:spPr>
          <a:xfrm rot="16200000">
            <a:off x="250557" y="3579556"/>
            <a:ext cx="1079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A.U.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E97650-250D-4334-B909-B544833FF416}"/>
              </a:ext>
            </a:extLst>
          </p:cNvPr>
          <p:cNvSpPr txBox="1"/>
          <p:nvPr/>
        </p:nvSpPr>
        <p:spPr>
          <a:xfrm rot="16200000">
            <a:off x="6157873" y="3579556"/>
            <a:ext cx="1079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A.U.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B16388-BFBD-471A-8DF8-F368B514BDCF}"/>
              </a:ext>
            </a:extLst>
          </p:cNvPr>
          <p:cNvSpPr txBox="1"/>
          <p:nvPr/>
        </p:nvSpPr>
        <p:spPr>
          <a:xfrm>
            <a:off x="507999" y="1112802"/>
            <a:ext cx="11684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I studied the distribution of the minima of the cost functions for different exposures on 200 pseudo exp.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0F0302-08A4-4ADD-8A83-32C7146217B2}"/>
              </a:ext>
            </a:extLst>
          </p:cNvPr>
          <p:cNvSpPr txBox="1"/>
          <p:nvPr/>
        </p:nvSpPr>
        <p:spPr>
          <a:xfrm>
            <a:off x="292099" y="6141975"/>
            <a:ext cx="11684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standard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χ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be biased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low statistics regime. Biases are expected when counts/bin &lt;20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source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i.e.,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exposures &lt;= 1 year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a 10 keV binning!</a:t>
            </a:r>
          </a:p>
        </p:txBody>
      </p:sp>
    </p:spTree>
    <p:extLst>
      <p:ext uri="{BB962C8B-B14F-4D97-AF65-F5344CB8AC3E}">
        <p14:creationId xmlns:p14="http://schemas.microsoft.com/office/powerpoint/2010/main" val="483968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350624" cy="1325563"/>
          </a:xfrm>
        </p:spPr>
        <p:txBody>
          <a:bodyPr/>
          <a:lstStyle/>
          <a:p>
            <a:r>
              <a:rPr lang="en-US" dirty="0"/>
              <a:t>Final remarks</a:t>
            </a:r>
          </a:p>
        </p:txBody>
      </p:sp>
      <p:sp>
        <p:nvSpPr>
          <p:cNvPr id="67" name="Date Placeholder 66">
            <a:extLst>
              <a:ext uri="{FF2B5EF4-FFF2-40B4-BE49-F238E27FC236}">
                <a16:creationId xmlns:a16="http://schemas.microsoft.com/office/drawing/2014/main" id="{2D82F2A2-A8C2-464E-9362-46329314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F97CF97D-9514-49FE-B466-435C1BC9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22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FD7DA3-8F47-4DA7-AAB0-5D2F670C1AA8}"/>
              </a:ext>
            </a:extLst>
          </p:cNvPr>
          <p:cNvSpPr txBox="1"/>
          <p:nvPr/>
        </p:nvSpPr>
        <p:spPr>
          <a:xfrm>
            <a:off x="838199" y="1187711"/>
            <a:ext cx="10960865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Juno sensitivity studies are usually based on a </a:t>
            </a:r>
            <a:r>
              <a:rPr lang="en-US" sz="2400" b="1" dirty="0"/>
              <a:t>standard paradigm</a:t>
            </a:r>
            <a:r>
              <a:rPr lang="en-US" sz="2400" dirty="0"/>
              <a:t>: (i) </a:t>
            </a:r>
            <a:r>
              <a:rPr lang="en-US" sz="2400" b="1" dirty="0"/>
              <a:t>Asimov datasets </a:t>
            </a:r>
            <a:r>
              <a:rPr lang="en-US" sz="2400" dirty="0"/>
              <a:t>and (ii) a </a:t>
            </a:r>
            <a:r>
              <a:rPr lang="en-US" sz="2400" b="1" dirty="0"/>
              <a:t>binned likelihood </a:t>
            </a:r>
            <a:r>
              <a:rPr lang="en-US" sz="2400" dirty="0"/>
              <a:t>or χ</a:t>
            </a:r>
            <a:r>
              <a:rPr lang="en-US" sz="2400" baseline="30000" dirty="0"/>
              <a:t>2</a:t>
            </a:r>
            <a:r>
              <a:rPr lang="en-US" sz="2400" dirty="0"/>
              <a:t> minimized using Minuit.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We should </a:t>
            </a:r>
            <a:r>
              <a:rPr lang="en-US" sz="2400" b="1" dirty="0"/>
              <a:t>start investigating </a:t>
            </a:r>
            <a:r>
              <a:rPr lang="en-US" sz="2400" dirty="0"/>
              <a:t>the performances of our analyses on actual </a:t>
            </a:r>
            <a:r>
              <a:rPr lang="en-US" sz="2400" b="1" dirty="0"/>
              <a:t>pseudo experiment datasets</a:t>
            </a:r>
            <a:r>
              <a:rPr lang="en-US" sz="2400" dirty="0"/>
              <a:t> (after checking Asimov)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When fitting a realistic pseudo experiments worth </a:t>
            </a:r>
            <a:r>
              <a:rPr lang="en-US" sz="2400" b="1" dirty="0"/>
              <a:t>&lt;1 year </a:t>
            </a:r>
            <a:r>
              <a:rPr lang="en-US" sz="2400" dirty="0"/>
              <a:t>of reactor data, the </a:t>
            </a:r>
            <a:r>
              <a:rPr lang="en-US" sz="2400" b="1" dirty="0"/>
              <a:t>binned-Minuit approach can struggle </a:t>
            </a:r>
            <a:r>
              <a:rPr lang="en-US" sz="2400" dirty="0"/>
              <a:t>in evaluating parameters and uncertainties.</a:t>
            </a:r>
            <a:endParaRPr lang="en-US" sz="2400" b="1" dirty="0"/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Fitters based on samplers such as </a:t>
            </a:r>
            <a:r>
              <a:rPr lang="en-US" sz="2400" b="1" dirty="0"/>
              <a:t>MCMC and unbinned likelihood </a:t>
            </a:r>
            <a:r>
              <a:rPr lang="en-US" sz="2400" dirty="0"/>
              <a:t>show a better </a:t>
            </a:r>
            <a:r>
              <a:rPr lang="en-US" sz="2400" b="1" dirty="0"/>
              <a:t>resilience to low statistics</a:t>
            </a:r>
            <a:r>
              <a:rPr lang="en-US" sz="2400" dirty="0"/>
              <a:t> induced problems (e.g., local minima).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Next steps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Replicate oscillations parameters sensitivity results obtained by the collaboration.</a:t>
            </a:r>
            <a:endParaRPr lang="en-US" sz="2400" b="1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Inclusion of time-dependence in the theoretical model and in the likelihood.</a:t>
            </a:r>
          </a:p>
        </p:txBody>
      </p:sp>
    </p:spTree>
    <p:extLst>
      <p:ext uri="{BB962C8B-B14F-4D97-AF65-F5344CB8AC3E}">
        <p14:creationId xmlns:p14="http://schemas.microsoft.com/office/powerpoint/2010/main" val="19698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c 38">
            <a:extLst>
              <a:ext uri="{FF2B5EF4-FFF2-40B4-BE49-F238E27FC236}">
                <a16:creationId xmlns:a16="http://schemas.microsoft.com/office/drawing/2014/main" id="{FF259EE0-6750-44A7-9E55-E9D63758E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291"/>
          <a:stretch/>
        </p:blipFill>
        <p:spPr>
          <a:xfrm>
            <a:off x="10215241" y="2332099"/>
            <a:ext cx="1891478" cy="202474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02E8684-CE07-4630-9F35-FEED5DBF3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2508" y="4479"/>
            <a:ext cx="4049492" cy="23622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1BCA8C5-30F7-4019-AE7B-5A2675F8A5ED}"/>
              </a:ext>
            </a:extLst>
          </p:cNvPr>
          <p:cNvGrpSpPr/>
          <p:nvPr/>
        </p:nvGrpSpPr>
        <p:grpSpPr>
          <a:xfrm>
            <a:off x="8911189" y="2017042"/>
            <a:ext cx="2596398" cy="307777"/>
            <a:chOff x="8911189" y="2017042"/>
            <a:chExt cx="2596398" cy="3077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EB18C4-0237-4223-B4EF-9FD85ED6E1A0}"/>
                </a:ext>
              </a:extLst>
            </p:cNvPr>
            <p:cNvSpPr/>
            <p:nvPr/>
          </p:nvSpPr>
          <p:spPr>
            <a:xfrm>
              <a:off x="8911189" y="2084450"/>
              <a:ext cx="2539247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763F91-F099-46A8-B5FE-57A8A862B3AD}"/>
                </a:ext>
              </a:extLst>
            </p:cNvPr>
            <p:cNvSpPr txBox="1"/>
            <p:nvPr/>
          </p:nvSpPr>
          <p:spPr>
            <a:xfrm>
              <a:off x="8911190" y="2017042"/>
              <a:ext cx="2596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Antineutrino energy [keV]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7B8EF26-F77C-49E7-A71B-4DA8B8B44835}"/>
              </a:ext>
            </a:extLst>
          </p:cNvPr>
          <p:cNvSpPr txBox="1"/>
          <p:nvPr/>
        </p:nvSpPr>
        <p:spPr>
          <a:xfrm>
            <a:off x="838194" y="1229886"/>
            <a:ext cx="685351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Included components: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Reactor antineutrinos (now only for 50km-baseline cores)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Geoneutrinos (U + Th)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Backgrounds (from common inputs):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Accidental coincidences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Fast neutrons</a:t>
            </a:r>
          </a:p>
          <a:p>
            <a:pPr marL="742950" lvl="1" indent="-285750">
              <a:buFontTx/>
              <a:buChar char="-"/>
            </a:pPr>
            <a:r>
              <a:rPr lang="en-US" sz="2400" baseline="30000" dirty="0"/>
              <a:t>9</a:t>
            </a:r>
            <a:r>
              <a:rPr lang="en-US" sz="2400" dirty="0"/>
              <a:t>Li/</a:t>
            </a:r>
            <a:r>
              <a:rPr lang="en-US" sz="2400" baseline="30000" dirty="0"/>
              <a:t>8</a:t>
            </a:r>
            <a:r>
              <a:rPr lang="en-US" sz="2400" dirty="0"/>
              <a:t>He</a:t>
            </a:r>
          </a:p>
          <a:p>
            <a:pPr marL="742950" lvl="1" indent="-285750">
              <a:buFontTx/>
              <a:buChar char="-"/>
            </a:pPr>
            <a:r>
              <a:rPr lang="en-US" sz="2400" baseline="30000" dirty="0"/>
              <a:t>13</a:t>
            </a:r>
            <a:r>
              <a:rPr lang="en-US" sz="2400" dirty="0"/>
              <a:t>C(α,n)</a:t>
            </a:r>
            <a:r>
              <a:rPr lang="en-US" sz="2400" baseline="30000" dirty="0"/>
              <a:t>16</a:t>
            </a:r>
            <a:r>
              <a:rPr lang="en-US" sz="2400" dirty="0"/>
              <a:t>O</a:t>
            </a:r>
          </a:p>
          <a:p>
            <a:endParaRPr lang="en-US" sz="2400" dirty="0"/>
          </a:p>
          <a:p>
            <a:r>
              <a:rPr lang="en-US" sz="2400" dirty="0"/>
              <a:t>Included effects: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Neutrino vacuum oscillations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Energy non-linearity (from common inputs)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Energy resolution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7380E8F-B3D1-4BA3-94B6-F213D05B24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756"/>
          <a:stretch/>
        </p:blipFill>
        <p:spPr>
          <a:xfrm>
            <a:off x="8043898" y="2332099"/>
            <a:ext cx="2034633" cy="202474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3B9B245-8D6F-4929-AA59-1EEF2082EDF9}"/>
              </a:ext>
            </a:extLst>
          </p:cNvPr>
          <p:cNvGrpSpPr/>
          <p:nvPr/>
        </p:nvGrpSpPr>
        <p:grpSpPr>
          <a:xfrm>
            <a:off x="8178820" y="4012591"/>
            <a:ext cx="2116296" cy="307777"/>
            <a:chOff x="9006599" y="1997990"/>
            <a:chExt cx="2116296" cy="30777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BC08244-B5DC-4F9B-9B0C-CC07B0463107}"/>
                </a:ext>
              </a:extLst>
            </p:cNvPr>
            <p:cNvSpPr/>
            <p:nvPr/>
          </p:nvSpPr>
          <p:spPr>
            <a:xfrm>
              <a:off x="9011362" y="2084450"/>
              <a:ext cx="1849891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5109814-A440-477B-A055-E07FC9F302B8}"/>
                </a:ext>
              </a:extLst>
            </p:cNvPr>
            <p:cNvSpPr txBox="1"/>
            <p:nvPr/>
          </p:nvSpPr>
          <p:spPr>
            <a:xfrm>
              <a:off x="9006599" y="1997990"/>
              <a:ext cx="2116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Deposited energy [keV]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BD226C-94E2-4BC5-8C04-C2BD1F0E5A20}"/>
              </a:ext>
            </a:extLst>
          </p:cNvPr>
          <p:cNvGrpSpPr/>
          <p:nvPr/>
        </p:nvGrpSpPr>
        <p:grpSpPr>
          <a:xfrm rot="16200000">
            <a:off x="7134997" y="3069324"/>
            <a:ext cx="2116297" cy="307777"/>
            <a:chOff x="9011362" y="2018142"/>
            <a:chExt cx="2116297" cy="30777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8673EF-1646-4C25-B057-C4A40BAA6A6A}"/>
                </a:ext>
              </a:extLst>
            </p:cNvPr>
            <p:cNvSpPr/>
            <p:nvPr/>
          </p:nvSpPr>
          <p:spPr>
            <a:xfrm>
              <a:off x="9011362" y="2084450"/>
              <a:ext cx="1849891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D8850F-7350-4264-850B-7834740718A7}"/>
                </a:ext>
              </a:extLst>
            </p:cNvPr>
            <p:cNvSpPr txBox="1"/>
            <p:nvPr/>
          </p:nvSpPr>
          <p:spPr>
            <a:xfrm>
              <a:off x="9011363" y="2018142"/>
              <a:ext cx="2116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Visible/d</a:t>
              </a:r>
              <a:r>
                <a:rPr lang="en-US" sz="1400" dirty="0">
                  <a:solidFill>
                    <a:schemeClr val="tx1"/>
                  </a:solidFill>
                </a:rPr>
                <a:t>eposited </a:t>
              </a:r>
              <a:r>
                <a:rPr lang="en-US" sz="1400" dirty="0" err="1">
                  <a:solidFill>
                    <a:schemeClr val="tx1"/>
                  </a:solidFill>
                </a:rPr>
                <a:t>en</a:t>
              </a:r>
              <a:r>
                <a:rPr lang="en-US" sz="1400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98ADA1-87C9-4E9F-B73A-04E8BE0CC384}"/>
              </a:ext>
            </a:extLst>
          </p:cNvPr>
          <p:cNvGrpSpPr/>
          <p:nvPr/>
        </p:nvGrpSpPr>
        <p:grpSpPr>
          <a:xfrm>
            <a:off x="10201912" y="4008112"/>
            <a:ext cx="1866707" cy="307777"/>
            <a:chOff x="9006599" y="1997990"/>
            <a:chExt cx="2116296" cy="30777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DFB382-2138-4194-B0EB-09335692596F}"/>
                </a:ext>
              </a:extLst>
            </p:cNvPr>
            <p:cNvSpPr/>
            <p:nvPr/>
          </p:nvSpPr>
          <p:spPr>
            <a:xfrm>
              <a:off x="9011362" y="2084450"/>
              <a:ext cx="1849891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7C3D23D-421E-4B0F-BC9B-5547CC34947F}"/>
                </a:ext>
              </a:extLst>
            </p:cNvPr>
            <p:cNvSpPr txBox="1"/>
            <p:nvPr/>
          </p:nvSpPr>
          <p:spPr>
            <a:xfrm>
              <a:off x="9006599" y="1997990"/>
              <a:ext cx="2116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Visible energy [keV]</a:t>
              </a:r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0E529730-F341-4145-8DBB-A46B03507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91475" y="4407695"/>
            <a:ext cx="4200525" cy="2450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350624" cy="1325563"/>
          </a:xfrm>
        </p:spPr>
        <p:txBody>
          <a:bodyPr/>
          <a:lstStyle/>
          <a:p>
            <a:r>
              <a:rPr lang="en-US" dirty="0"/>
              <a:t>A simplified model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940335-2E42-4024-9741-3324501DD042}"/>
              </a:ext>
            </a:extLst>
          </p:cNvPr>
          <p:cNvGrpSpPr/>
          <p:nvPr/>
        </p:nvGrpSpPr>
        <p:grpSpPr>
          <a:xfrm rot="16200000">
            <a:off x="9399019" y="2896747"/>
            <a:ext cx="1538898" cy="307777"/>
            <a:chOff x="9011362" y="2018142"/>
            <a:chExt cx="2116297" cy="30777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C1234E-522B-4B53-8DDD-6A52A7E8AB00}"/>
                </a:ext>
              </a:extLst>
            </p:cNvPr>
            <p:cNvSpPr/>
            <p:nvPr/>
          </p:nvSpPr>
          <p:spPr>
            <a:xfrm>
              <a:off x="9011362" y="2084450"/>
              <a:ext cx="1849891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41A527-1E72-4A6B-AA09-60BF6304ACA4}"/>
                </a:ext>
              </a:extLst>
            </p:cNvPr>
            <p:cNvSpPr txBox="1"/>
            <p:nvPr/>
          </p:nvSpPr>
          <p:spPr>
            <a:xfrm>
              <a:off x="9011363" y="2018142"/>
              <a:ext cx="2116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Energy resolution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16BF2A-B459-4166-88F5-65CCFD98B2A2}"/>
              </a:ext>
            </a:extLst>
          </p:cNvPr>
          <p:cNvGrpSpPr/>
          <p:nvPr/>
        </p:nvGrpSpPr>
        <p:grpSpPr>
          <a:xfrm>
            <a:off x="8960222" y="6521620"/>
            <a:ext cx="2596398" cy="331901"/>
            <a:chOff x="8911189" y="2017042"/>
            <a:chExt cx="2596398" cy="30777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81B790-42CF-40D5-8AAA-1A65C9CB2ADB}"/>
                </a:ext>
              </a:extLst>
            </p:cNvPr>
            <p:cNvSpPr/>
            <p:nvPr/>
          </p:nvSpPr>
          <p:spPr>
            <a:xfrm>
              <a:off x="8911189" y="2084450"/>
              <a:ext cx="2539247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3E0D7FB-1059-417D-AAD4-8AEEB568E4B1}"/>
                </a:ext>
              </a:extLst>
            </p:cNvPr>
            <p:cNvSpPr txBox="1"/>
            <p:nvPr/>
          </p:nvSpPr>
          <p:spPr>
            <a:xfrm>
              <a:off x="8911190" y="2017042"/>
              <a:ext cx="2596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Reconstructed energy [keV]</a:t>
              </a:r>
            </a:p>
          </p:txBody>
        </p:sp>
      </p:grpSp>
      <p:sp>
        <p:nvSpPr>
          <p:cNvPr id="7" name="Arrow: Down 6">
            <a:extLst>
              <a:ext uri="{FF2B5EF4-FFF2-40B4-BE49-F238E27FC236}">
                <a16:creationId xmlns:a16="http://schemas.microsoft.com/office/drawing/2014/main" id="{1B94633F-C3DB-4E87-8BC8-5DB5777B9BB5}"/>
              </a:ext>
            </a:extLst>
          </p:cNvPr>
          <p:cNvSpPr/>
          <p:nvPr/>
        </p:nvSpPr>
        <p:spPr>
          <a:xfrm>
            <a:off x="8668869" y="2091016"/>
            <a:ext cx="215153" cy="6902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87C4315-00E0-4EE6-B231-4A0EF03780C5}"/>
              </a:ext>
            </a:extLst>
          </p:cNvPr>
          <p:cNvSpPr/>
          <p:nvPr/>
        </p:nvSpPr>
        <p:spPr>
          <a:xfrm rot="16200000">
            <a:off x="9932891" y="3515845"/>
            <a:ext cx="215153" cy="6902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B97BEF0-B206-4B93-B0C9-338265F7807C}"/>
              </a:ext>
            </a:extLst>
          </p:cNvPr>
          <p:cNvSpPr/>
          <p:nvPr/>
        </p:nvSpPr>
        <p:spPr>
          <a:xfrm>
            <a:off x="10901082" y="4379244"/>
            <a:ext cx="215153" cy="563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E0AE92E-5407-4979-AC0B-19C3F94C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2D90E8FB-9C16-4D8F-81B1-75743DE0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8758187" cy="1325563"/>
          </a:xfrm>
        </p:spPr>
        <p:txBody>
          <a:bodyPr/>
          <a:lstStyle/>
          <a:p>
            <a:r>
              <a:rPr lang="en-US" dirty="0"/>
              <a:t>Likelihood: comparing model to data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1AE128-95DF-40A5-8014-7E7586C04B7B}"/>
              </a:ext>
            </a:extLst>
          </p:cNvPr>
          <p:cNvSpPr txBox="1"/>
          <p:nvPr/>
        </p:nvSpPr>
        <p:spPr>
          <a:xfrm>
            <a:off x="0" y="2174050"/>
            <a:ext cx="154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Binned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3BF934-BB83-41DE-978A-B34310278907}"/>
              </a:ext>
            </a:extLst>
          </p:cNvPr>
          <p:cNvSpPr txBox="1"/>
          <p:nvPr/>
        </p:nvSpPr>
        <p:spPr>
          <a:xfrm>
            <a:off x="3355259" y="1263344"/>
            <a:ext cx="1425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kinematics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14927B-2FB4-46B0-AE2B-B8E5741B298D}"/>
              </a:ext>
            </a:extLst>
          </p:cNvPr>
          <p:cNvSpPr txBox="1"/>
          <p:nvPr/>
        </p:nvSpPr>
        <p:spPr>
          <a:xfrm>
            <a:off x="6196457" y="1263344"/>
            <a:ext cx="1425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non-linearity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307B707-BBE4-45CF-9806-811FE3BA13A7}"/>
              </a:ext>
            </a:extLst>
          </p:cNvPr>
          <p:cNvSpPr txBox="1"/>
          <p:nvPr/>
        </p:nvSpPr>
        <p:spPr>
          <a:xfrm>
            <a:off x="8924431" y="1263344"/>
            <a:ext cx="1425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140BA48-ACCA-4FE0-85E9-CF04828495AD}"/>
                  </a:ext>
                </a:extLst>
              </p:cNvPr>
              <p:cNvSpPr txBox="1"/>
              <p:nvPr/>
            </p:nvSpPr>
            <p:spPr>
              <a:xfrm>
                <a:off x="9870486" y="3003120"/>
                <a:ext cx="208597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140BA48-ACCA-4FE0-85E9-CF0482849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486" y="3003120"/>
                <a:ext cx="2085979" cy="461665"/>
              </a:xfrm>
              <a:prstGeom prst="rect">
                <a:avLst/>
              </a:prstGeom>
              <a:blipFill>
                <a:blip r:embed="rId2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5295F1A-24C9-4AD2-9375-37D10A8BB844}"/>
              </a:ext>
            </a:extLst>
          </p:cNvPr>
          <p:cNvSpPr/>
          <p:nvPr/>
        </p:nvSpPr>
        <p:spPr>
          <a:xfrm>
            <a:off x="9928334" y="2401426"/>
            <a:ext cx="2028132" cy="111190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Bracket 2">
            <a:extLst>
              <a:ext uri="{FF2B5EF4-FFF2-40B4-BE49-F238E27FC236}">
                <a16:creationId xmlns:a16="http://schemas.microsoft.com/office/drawing/2014/main" id="{67550A5C-55DD-4241-93C3-3895DDC056A4}"/>
              </a:ext>
            </a:extLst>
          </p:cNvPr>
          <p:cNvSpPr/>
          <p:nvPr/>
        </p:nvSpPr>
        <p:spPr>
          <a:xfrm>
            <a:off x="1562903" y="1498527"/>
            <a:ext cx="88844" cy="1874267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1BBD98-993F-4DF5-A9C5-AC6C8AF25241}"/>
                  </a:ext>
                </a:extLst>
              </p:cNvPr>
              <p:cNvSpPr txBox="1"/>
              <p:nvPr/>
            </p:nvSpPr>
            <p:spPr>
              <a:xfrm>
                <a:off x="2679348" y="1552635"/>
                <a:ext cx="5200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1BBD98-993F-4DF5-A9C5-AC6C8AF25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348" y="1552635"/>
                <a:ext cx="52004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A2B5423-32E8-4FFA-AF9A-658782B46029}"/>
                  </a:ext>
                </a:extLst>
              </p:cNvPr>
              <p:cNvSpPr txBox="1"/>
              <p:nvPr/>
            </p:nvSpPr>
            <p:spPr>
              <a:xfrm>
                <a:off x="4801629" y="1539889"/>
                <a:ext cx="1636295" cy="5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𝑑𝑒𝑝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A2B5423-32E8-4FFA-AF9A-658782B46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629" y="1539889"/>
                <a:ext cx="1636295" cy="5564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DE7E25A-4AB4-46F8-A945-D43520B3E06B}"/>
                  </a:ext>
                </a:extLst>
              </p:cNvPr>
              <p:cNvSpPr txBox="1"/>
              <p:nvPr/>
            </p:nvSpPr>
            <p:spPr>
              <a:xfrm>
                <a:off x="7383323" y="1530340"/>
                <a:ext cx="1841451" cy="587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𝑣𝑖𝑠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𝑑𝑒𝑝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DE7E25A-4AB4-46F8-A945-D43520B3E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323" y="1530340"/>
                <a:ext cx="1841451" cy="5872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2CDA6EA-F99A-47F9-941C-13935BF7152E}"/>
                  </a:ext>
                </a:extLst>
              </p:cNvPr>
              <p:cNvSpPr txBox="1"/>
              <p:nvPr/>
            </p:nvSpPr>
            <p:spPr>
              <a:xfrm>
                <a:off x="10131777" y="1630286"/>
                <a:ext cx="161422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2CDA6EA-F99A-47F9-941C-13935BF71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1777" y="1630286"/>
                <a:ext cx="1614224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1B7B9AA-1831-4ECA-95CF-540F3B7E9BFE}"/>
                  </a:ext>
                </a:extLst>
              </p:cNvPr>
              <p:cNvSpPr txBox="1"/>
              <p:nvPr/>
            </p:nvSpPr>
            <p:spPr>
              <a:xfrm>
                <a:off x="2063191" y="2424042"/>
                <a:ext cx="18097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𝑀𝑜𝑑𝑒𝑙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1B7B9AA-1831-4ECA-95CF-540F3B7E9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191" y="2424042"/>
                <a:ext cx="1809750" cy="461665"/>
              </a:xfrm>
              <a:prstGeom prst="rect">
                <a:avLst/>
              </a:prstGeom>
              <a:blipFill>
                <a:blip r:embed="rId7"/>
                <a:stretch>
                  <a:fillRect l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4E0823F-6635-4042-A1E1-75304B77E908}"/>
                  </a:ext>
                </a:extLst>
              </p:cNvPr>
              <p:cNvSpPr txBox="1"/>
              <p:nvPr/>
            </p:nvSpPr>
            <p:spPr>
              <a:xfrm>
                <a:off x="4516904" y="2401426"/>
                <a:ext cx="1809750" cy="516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𝑀𝑜𝑑𝑒𝑙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𝑑𝑒𝑝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4E0823F-6635-4042-A1E1-75304B77E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904" y="2401426"/>
                <a:ext cx="1809750" cy="516616"/>
              </a:xfrm>
              <a:prstGeom prst="rect">
                <a:avLst/>
              </a:prstGeom>
              <a:blipFill>
                <a:blip r:embed="rId8"/>
                <a:stretch>
                  <a:fillRect r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4FF7738-CF54-4D28-BA1A-2D8C6BF6308E}"/>
                  </a:ext>
                </a:extLst>
              </p:cNvPr>
              <p:cNvSpPr txBox="1"/>
              <p:nvPr/>
            </p:nvSpPr>
            <p:spPr>
              <a:xfrm>
                <a:off x="7160230" y="2424041"/>
                <a:ext cx="23336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𝑀𝑜𝑑𝑒𝑙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𝑣𝑖𝑠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4FF7738-CF54-4D28-BA1A-2D8C6BF63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230" y="2424041"/>
                <a:ext cx="2333625" cy="461665"/>
              </a:xfrm>
              <a:prstGeom prst="rect">
                <a:avLst/>
              </a:prstGeom>
              <a:blipFill>
                <a:blip r:embed="rId9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4D741D-0404-4C0F-A22F-8DB5EA5F107A}"/>
                  </a:ext>
                </a:extLst>
              </p:cNvPr>
              <p:cNvSpPr txBox="1"/>
              <p:nvPr/>
            </p:nvSpPr>
            <p:spPr>
              <a:xfrm>
                <a:off x="9892131" y="2418123"/>
                <a:ext cx="196966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𝑀𝑜𝑑𝑒𝑙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4D741D-0404-4C0F-A22F-8DB5EA5F1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131" y="2418123"/>
                <a:ext cx="1969669" cy="461665"/>
              </a:xfrm>
              <a:prstGeom prst="rect">
                <a:avLst/>
              </a:prstGeom>
              <a:blipFill>
                <a:blip r:embed="rId10"/>
                <a:stretch>
                  <a:fillRect l="-929" r="-10836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18">
            <a:extLst>
              <a:ext uri="{FF2B5EF4-FFF2-40B4-BE49-F238E27FC236}">
                <a16:creationId xmlns:a16="http://schemas.microsoft.com/office/drawing/2014/main" id="{A5E13612-C8FE-4C92-820B-08CF44362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965" y="1682322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>
            <a:extLst>
              <a:ext uri="{FF2B5EF4-FFF2-40B4-BE49-F238E27FC236}">
                <a16:creationId xmlns:a16="http://schemas.microsoft.com/office/drawing/2014/main" id="{5548DFED-2E77-4F84-AF2D-679D8334E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38" y="1664635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8">
            <a:extLst>
              <a:ext uri="{FF2B5EF4-FFF2-40B4-BE49-F238E27FC236}">
                <a16:creationId xmlns:a16="http://schemas.microsoft.com/office/drawing/2014/main" id="{76264B00-4B10-41B7-82ED-07FB988E5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045" y="1714981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8">
            <a:extLst>
              <a:ext uri="{FF2B5EF4-FFF2-40B4-BE49-F238E27FC236}">
                <a16:creationId xmlns:a16="http://schemas.microsoft.com/office/drawing/2014/main" id="{DA7046EC-5460-47DB-8D52-D3C6E216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56" y="2519692"/>
            <a:ext cx="392531" cy="2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8">
            <a:extLst>
              <a:ext uri="{FF2B5EF4-FFF2-40B4-BE49-F238E27FC236}">
                <a16:creationId xmlns:a16="http://schemas.microsoft.com/office/drawing/2014/main" id="{0ADA5D99-2D84-4751-B854-DEE85EFF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52" y="2527216"/>
            <a:ext cx="392531" cy="2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2B57CAE7-7EE5-4D3F-B846-75A96DE5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433" y="2527216"/>
            <a:ext cx="392531" cy="2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C005A7F-D631-4421-9A9F-FE9FC3886BD5}"/>
              </a:ext>
            </a:extLst>
          </p:cNvPr>
          <p:cNvSpPr txBox="1"/>
          <p:nvPr/>
        </p:nvSpPr>
        <p:spPr>
          <a:xfrm>
            <a:off x="-15565" y="5073708"/>
            <a:ext cx="154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Unbinned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E00E6A-61C2-41CF-ADF5-F67D67AFD3A8}"/>
              </a:ext>
            </a:extLst>
          </p:cNvPr>
          <p:cNvSpPr txBox="1"/>
          <p:nvPr/>
        </p:nvSpPr>
        <p:spPr>
          <a:xfrm>
            <a:off x="6220961" y="3663971"/>
            <a:ext cx="1425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non-linearity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0264DBC-D76D-4106-B966-59BEF0FDD271}"/>
              </a:ext>
            </a:extLst>
          </p:cNvPr>
          <p:cNvSpPr txBox="1"/>
          <p:nvPr/>
        </p:nvSpPr>
        <p:spPr>
          <a:xfrm>
            <a:off x="9094447" y="3663971"/>
            <a:ext cx="1425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resolution</a:t>
            </a:r>
          </a:p>
        </p:txBody>
      </p:sp>
      <p:sp>
        <p:nvSpPr>
          <p:cNvPr id="70" name="Left Bracket 69">
            <a:extLst>
              <a:ext uri="{FF2B5EF4-FFF2-40B4-BE49-F238E27FC236}">
                <a16:creationId xmlns:a16="http://schemas.microsoft.com/office/drawing/2014/main" id="{107B9B3F-E178-4F41-A57B-A4CF741B9E17}"/>
              </a:ext>
            </a:extLst>
          </p:cNvPr>
          <p:cNvSpPr/>
          <p:nvPr/>
        </p:nvSpPr>
        <p:spPr>
          <a:xfrm>
            <a:off x="1555119" y="3860129"/>
            <a:ext cx="88844" cy="2783559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D255808-5FF9-494A-A893-9C84353EE602}"/>
                  </a:ext>
                </a:extLst>
              </p:cNvPr>
              <p:cNvSpPr txBox="1"/>
              <p:nvPr/>
            </p:nvSpPr>
            <p:spPr>
              <a:xfrm>
                <a:off x="2009522" y="4475941"/>
                <a:ext cx="1433109" cy="5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D255808-5FF9-494A-A893-9C84353EE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522" y="4475941"/>
                <a:ext cx="1433109" cy="5564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C89B9E1-4277-4CC5-8CD1-E6899DF3EB5C}"/>
                  </a:ext>
                </a:extLst>
              </p:cNvPr>
              <p:cNvSpPr txBox="1"/>
              <p:nvPr/>
            </p:nvSpPr>
            <p:spPr>
              <a:xfrm>
                <a:off x="4697710" y="4463735"/>
                <a:ext cx="1636295" cy="5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𝑑𝑒𝑝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𝑣𝑖𝑠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C89B9E1-4277-4CC5-8CD1-E6899DF3E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710" y="4463735"/>
                <a:ext cx="1636295" cy="55643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FA00ABB-12EE-45E3-A3A7-6D339AD37E79}"/>
                  </a:ext>
                </a:extLst>
              </p:cNvPr>
              <p:cNvSpPr txBox="1"/>
              <p:nvPr/>
            </p:nvSpPr>
            <p:spPr>
              <a:xfrm>
                <a:off x="7408723" y="4463735"/>
                <a:ext cx="184145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𝑣𝑖𝑠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𝑟𝑒𝑐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FA00ABB-12EE-45E3-A3A7-6D339AD37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723" y="4463735"/>
                <a:ext cx="1841451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5D23EB4-B9E3-4449-87DE-CB48289E5FE4}"/>
                  </a:ext>
                </a:extLst>
              </p:cNvPr>
              <p:cNvSpPr txBox="1"/>
              <p:nvPr/>
            </p:nvSpPr>
            <p:spPr>
              <a:xfrm>
                <a:off x="10390693" y="4307138"/>
                <a:ext cx="72519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5D23EB4-B9E3-4449-87DE-CB48289E5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0693" y="4307138"/>
                <a:ext cx="725199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55AB285-3DBA-4498-8FD4-FA35557F28F9}"/>
                  </a:ext>
                </a:extLst>
              </p:cNvPr>
              <p:cNvSpPr txBox="1"/>
              <p:nvPr/>
            </p:nvSpPr>
            <p:spPr>
              <a:xfrm>
                <a:off x="1727280" y="6011272"/>
                <a:ext cx="21456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𝐷𝑎𝑡𝑎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𝑟𝑒𝑐</m:t>
                              </m:r>
                            </m:sub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b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55AB285-3DBA-4498-8FD4-FA35557F2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80" y="6011272"/>
                <a:ext cx="2145660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EADD89F-3DDE-4F9D-BEDE-9DEC4F17BCE9}"/>
                  </a:ext>
                </a:extLst>
              </p:cNvPr>
              <p:cNvSpPr txBox="1"/>
              <p:nvPr/>
            </p:nvSpPr>
            <p:spPr>
              <a:xfrm>
                <a:off x="4451492" y="5988656"/>
                <a:ext cx="1855911" cy="516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𝐷𝑎𝑡𝑎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𝑟𝑒𝑐</m:t>
                              </m:r>
                            </m:sub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b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𝑑𝑒𝑝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EADD89F-3DDE-4F9D-BEDE-9DEC4F17B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492" y="5988656"/>
                <a:ext cx="1855911" cy="516616"/>
              </a:xfrm>
              <a:prstGeom prst="rect">
                <a:avLst/>
              </a:prstGeom>
              <a:blipFill>
                <a:blip r:embed="rId17"/>
                <a:stretch>
                  <a:fillRect r="-2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8B698FE-9292-403B-87C4-2C59F7BFD875}"/>
                  </a:ext>
                </a:extLst>
              </p:cNvPr>
              <p:cNvSpPr txBox="1"/>
              <p:nvPr/>
            </p:nvSpPr>
            <p:spPr>
              <a:xfrm>
                <a:off x="7275738" y="6011271"/>
                <a:ext cx="226753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𝐷𝑎𝑡𝑎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𝑟𝑒𝑐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𝑣𝑖𝑠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8B698FE-9292-403B-87C4-2C59F7BFD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738" y="6011271"/>
                <a:ext cx="2267532" cy="461665"/>
              </a:xfrm>
              <a:prstGeom prst="rect">
                <a:avLst/>
              </a:prstGeom>
              <a:blipFill>
                <a:blip r:embed="rId18"/>
                <a:stretch>
                  <a:fillRect l="-809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EBF74EA-0BA6-45B7-B63B-822F7BF7CF2E}"/>
                  </a:ext>
                </a:extLst>
              </p:cNvPr>
              <p:cNvSpPr txBox="1"/>
              <p:nvPr/>
            </p:nvSpPr>
            <p:spPr>
              <a:xfrm>
                <a:off x="9892130" y="6005353"/>
                <a:ext cx="196966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EBF74EA-0BA6-45B7-B63B-822F7BF7C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130" y="6005353"/>
                <a:ext cx="1969669" cy="461665"/>
              </a:xfrm>
              <a:prstGeom prst="rect">
                <a:avLst/>
              </a:prstGeom>
              <a:blipFill>
                <a:blip r:embed="rId1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18">
            <a:extLst>
              <a:ext uri="{FF2B5EF4-FFF2-40B4-BE49-F238E27FC236}">
                <a16:creationId xmlns:a16="http://schemas.microsoft.com/office/drawing/2014/main" id="{E5B856B7-416E-489B-9D94-8272AB58C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1054" y="4341487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8">
            <a:extLst>
              <a:ext uri="{FF2B5EF4-FFF2-40B4-BE49-F238E27FC236}">
                <a16:creationId xmlns:a16="http://schemas.microsoft.com/office/drawing/2014/main" id="{75E92F36-B1E2-442F-B9DF-0CF65E8B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64086" y="4391833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8">
            <a:extLst>
              <a:ext uri="{FF2B5EF4-FFF2-40B4-BE49-F238E27FC236}">
                <a16:creationId xmlns:a16="http://schemas.microsoft.com/office/drawing/2014/main" id="{825096F7-391B-43BB-9A64-DE09808D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4051" y="6106922"/>
            <a:ext cx="392531" cy="2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8">
            <a:extLst>
              <a:ext uri="{FF2B5EF4-FFF2-40B4-BE49-F238E27FC236}">
                <a16:creationId xmlns:a16="http://schemas.microsoft.com/office/drawing/2014/main" id="{AFF2B398-A99E-406E-87B0-17B679865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8828" y="6114446"/>
            <a:ext cx="392531" cy="2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8">
            <a:extLst>
              <a:ext uri="{FF2B5EF4-FFF2-40B4-BE49-F238E27FC236}">
                <a16:creationId xmlns:a16="http://schemas.microsoft.com/office/drawing/2014/main" id="{3DD316E1-E6EA-4B90-B996-A2F847D26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9934" y="6114446"/>
            <a:ext cx="392531" cy="2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8">
            <a:extLst>
              <a:ext uri="{FF2B5EF4-FFF2-40B4-BE49-F238E27FC236}">
                <a16:creationId xmlns:a16="http://schemas.microsoft.com/office/drawing/2014/main" id="{20D2B493-9E47-4B45-9308-336C1CA3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1551" flipH="1">
            <a:off x="9371870" y="4593821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8">
            <a:extLst>
              <a:ext uri="{FF2B5EF4-FFF2-40B4-BE49-F238E27FC236}">
                <a16:creationId xmlns:a16="http://schemas.microsoft.com/office/drawing/2014/main" id="{1221FE93-3914-4C6A-AAD4-D32AFAA27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 flipH="1">
            <a:off x="9371870" y="4173572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954A864-FABB-408E-BC8B-435B1253A26B}"/>
                  </a:ext>
                </a:extLst>
              </p:cNvPr>
              <p:cNvSpPr txBox="1"/>
              <p:nvPr/>
            </p:nvSpPr>
            <p:spPr>
              <a:xfrm>
                <a:off x="2763375" y="3003120"/>
                <a:ext cx="40937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954A864-FABB-408E-BC8B-435B1253A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375" y="3003120"/>
                <a:ext cx="409379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4FACD00-8BD6-4EB1-8986-D508E73AD17F}"/>
                  </a:ext>
                </a:extLst>
              </p:cNvPr>
              <p:cNvSpPr txBox="1"/>
              <p:nvPr/>
            </p:nvSpPr>
            <p:spPr>
              <a:xfrm>
                <a:off x="5351737" y="3004773"/>
                <a:ext cx="40937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4FACD00-8BD6-4EB1-8986-D508E73AD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737" y="3004773"/>
                <a:ext cx="409379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B9E621E-DF48-484E-8D92-4032F5A2CFF0}"/>
                  </a:ext>
                </a:extLst>
              </p:cNvPr>
              <p:cNvSpPr txBox="1"/>
              <p:nvPr/>
            </p:nvSpPr>
            <p:spPr>
              <a:xfrm>
                <a:off x="8099358" y="3003120"/>
                <a:ext cx="40937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B9E621E-DF48-484E-8D92-4032F5A2C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9358" y="3003120"/>
                <a:ext cx="409379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" name="Picture 18">
            <a:extLst>
              <a:ext uri="{FF2B5EF4-FFF2-40B4-BE49-F238E27FC236}">
                <a16:creationId xmlns:a16="http://schemas.microsoft.com/office/drawing/2014/main" id="{AEEC4B46-1579-4EF1-8BEA-2942DBCD8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8838" y="4669909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>
            <a:extLst>
              <a:ext uri="{FF2B5EF4-FFF2-40B4-BE49-F238E27FC236}">
                <a16:creationId xmlns:a16="http://schemas.microsoft.com/office/drawing/2014/main" id="{461300DA-DA1E-4121-AF5B-BE21901A2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8838" y="4021157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D3F7CFF7-D8AF-4B81-B312-BAE8C181266E}"/>
              </a:ext>
            </a:extLst>
          </p:cNvPr>
          <p:cNvSpPr/>
          <p:nvPr/>
        </p:nvSpPr>
        <p:spPr>
          <a:xfrm>
            <a:off x="7637798" y="3959246"/>
            <a:ext cx="1250792" cy="543180"/>
          </a:xfrm>
          <a:custGeom>
            <a:avLst/>
            <a:gdLst>
              <a:gd name="connsiteX0" fmla="*/ 0 w 3990735"/>
              <a:gd name="connsiteY0" fmla="*/ 1733053 h 1733052"/>
              <a:gd name="connsiteX1" fmla="*/ 12679 w 3990735"/>
              <a:gd name="connsiteY1" fmla="*/ 1732320 h 1733052"/>
              <a:gd name="connsiteX2" fmla="*/ 25359 w 3990735"/>
              <a:gd name="connsiteY2" fmla="*/ 1731607 h 1733052"/>
              <a:gd name="connsiteX3" fmla="*/ 38098 w 3990735"/>
              <a:gd name="connsiteY3" fmla="*/ 1731861 h 1733052"/>
              <a:gd name="connsiteX4" fmla="*/ 50777 w 3990735"/>
              <a:gd name="connsiteY4" fmla="*/ 1731133 h 1733052"/>
              <a:gd name="connsiteX5" fmla="*/ 63482 w 3990735"/>
              <a:gd name="connsiteY5" fmla="*/ 1730830 h 1733052"/>
              <a:gd name="connsiteX6" fmla="*/ 76163 w 3990735"/>
              <a:gd name="connsiteY6" fmla="*/ 1730133 h 1733052"/>
              <a:gd name="connsiteX7" fmla="*/ 88843 w 3990735"/>
              <a:gd name="connsiteY7" fmla="*/ 1729423 h 1733052"/>
              <a:gd name="connsiteX8" fmla="*/ 103967 w 3990735"/>
              <a:gd name="connsiteY8" fmla="*/ 1728764 h 1733052"/>
              <a:gd name="connsiteX9" fmla="*/ 116722 w 3990735"/>
              <a:gd name="connsiteY9" fmla="*/ 1728101 h 1733052"/>
              <a:gd name="connsiteX10" fmla="*/ 129390 w 3990735"/>
              <a:gd name="connsiteY10" fmla="*/ 1727164 h 1733052"/>
              <a:gd name="connsiteX11" fmla="*/ 142071 w 3990735"/>
              <a:gd name="connsiteY11" fmla="*/ 1726374 h 1733052"/>
              <a:gd name="connsiteX12" fmla="*/ 154855 w 3990735"/>
              <a:gd name="connsiteY12" fmla="*/ 1726710 h 1733052"/>
              <a:gd name="connsiteX13" fmla="*/ 167526 w 3990735"/>
              <a:gd name="connsiteY13" fmla="*/ 1725810 h 1733052"/>
              <a:gd name="connsiteX14" fmla="*/ 188192 w 3990735"/>
              <a:gd name="connsiteY14" fmla="*/ 1724159 h 1733052"/>
              <a:gd name="connsiteX15" fmla="*/ 200989 w 3990735"/>
              <a:gd name="connsiteY15" fmla="*/ 1722623 h 1733052"/>
              <a:gd name="connsiteX16" fmla="*/ 213595 w 3990735"/>
              <a:gd name="connsiteY16" fmla="*/ 1721079 h 1733052"/>
              <a:gd name="connsiteX17" fmla="*/ 226197 w 3990735"/>
              <a:gd name="connsiteY17" fmla="*/ 1719506 h 1733052"/>
              <a:gd name="connsiteX18" fmla="*/ 238952 w 3990735"/>
              <a:gd name="connsiteY18" fmla="*/ 1719111 h 1733052"/>
              <a:gd name="connsiteX19" fmla="*/ 251582 w 3990735"/>
              <a:gd name="connsiteY19" fmla="*/ 1717755 h 1733052"/>
              <a:gd name="connsiteX20" fmla="*/ 264564 w 3990735"/>
              <a:gd name="connsiteY20" fmla="*/ 1716641 h 1733052"/>
              <a:gd name="connsiteX21" fmla="*/ 277525 w 3990735"/>
              <a:gd name="connsiteY21" fmla="*/ 1715218 h 1733052"/>
              <a:gd name="connsiteX22" fmla="*/ 290073 w 3990735"/>
              <a:gd name="connsiteY22" fmla="*/ 1713248 h 1733052"/>
              <a:gd name="connsiteX23" fmla="*/ 302717 w 3990735"/>
              <a:gd name="connsiteY23" fmla="*/ 1711837 h 1733052"/>
              <a:gd name="connsiteX24" fmla="*/ 315384 w 3990735"/>
              <a:gd name="connsiteY24" fmla="*/ 1710562 h 1733052"/>
              <a:gd name="connsiteX25" fmla="*/ 333307 w 3990735"/>
              <a:gd name="connsiteY25" fmla="*/ 1707980 h 1733052"/>
              <a:gd name="connsiteX26" fmla="*/ 346220 w 3990735"/>
              <a:gd name="connsiteY26" fmla="*/ 1705313 h 1733052"/>
              <a:gd name="connsiteX27" fmla="*/ 358794 w 3990735"/>
              <a:gd name="connsiteY27" fmla="*/ 1703361 h 1733052"/>
              <a:gd name="connsiteX28" fmla="*/ 371201 w 3990735"/>
              <a:gd name="connsiteY28" fmla="*/ 1700649 h 1733052"/>
              <a:gd name="connsiteX29" fmla="*/ 393944 w 3990735"/>
              <a:gd name="connsiteY29" fmla="*/ 1695849 h 1733052"/>
              <a:gd name="connsiteX30" fmla="*/ 406919 w 3990735"/>
              <a:gd name="connsiteY30" fmla="*/ 1692992 h 1733052"/>
              <a:gd name="connsiteX31" fmla="*/ 419193 w 3990735"/>
              <a:gd name="connsiteY31" fmla="*/ 1689729 h 1733052"/>
              <a:gd name="connsiteX32" fmla="*/ 431463 w 3990735"/>
              <a:gd name="connsiteY32" fmla="*/ 1686454 h 1733052"/>
              <a:gd name="connsiteX33" fmla="*/ 450624 w 3990735"/>
              <a:gd name="connsiteY33" fmla="*/ 1681302 h 1733052"/>
              <a:gd name="connsiteX34" fmla="*/ 463314 w 3990735"/>
              <a:gd name="connsiteY34" fmla="*/ 1677185 h 1733052"/>
              <a:gd name="connsiteX35" fmla="*/ 475413 w 3990735"/>
              <a:gd name="connsiteY35" fmla="*/ 1673324 h 1733052"/>
              <a:gd name="connsiteX36" fmla="*/ 487487 w 3990735"/>
              <a:gd name="connsiteY36" fmla="*/ 1669385 h 1733052"/>
              <a:gd name="connsiteX37" fmla="*/ 503203 w 3990735"/>
              <a:gd name="connsiteY37" fmla="*/ 1664254 h 1733052"/>
              <a:gd name="connsiteX38" fmla="*/ 515683 w 3990735"/>
              <a:gd name="connsiteY38" fmla="*/ 1659485 h 1733052"/>
              <a:gd name="connsiteX39" fmla="*/ 527531 w 3990735"/>
              <a:gd name="connsiteY39" fmla="*/ 1654914 h 1733052"/>
              <a:gd name="connsiteX40" fmla="*/ 539380 w 3990735"/>
              <a:gd name="connsiteY40" fmla="*/ 1650343 h 1733052"/>
              <a:gd name="connsiteX41" fmla="*/ 551719 w 3990735"/>
              <a:gd name="connsiteY41" fmla="*/ 1645444 h 1733052"/>
              <a:gd name="connsiteX42" fmla="*/ 563901 w 3990735"/>
              <a:gd name="connsiteY42" fmla="*/ 1639924 h 1733052"/>
              <a:gd name="connsiteX43" fmla="*/ 575333 w 3990735"/>
              <a:gd name="connsiteY43" fmla="*/ 1634380 h 1733052"/>
              <a:gd name="connsiteX44" fmla="*/ 586906 w 3990735"/>
              <a:gd name="connsiteY44" fmla="*/ 1629150 h 1733052"/>
              <a:gd name="connsiteX45" fmla="*/ 600046 w 3990735"/>
              <a:gd name="connsiteY45" fmla="*/ 1623166 h 1733052"/>
              <a:gd name="connsiteX46" fmla="*/ 611901 w 3990735"/>
              <a:gd name="connsiteY46" fmla="*/ 1617031 h 1733052"/>
              <a:gd name="connsiteX47" fmla="*/ 623096 w 3990735"/>
              <a:gd name="connsiteY47" fmla="*/ 1611031 h 1733052"/>
              <a:gd name="connsiteX48" fmla="*/ 644066 w 3990735"/>
              <a:gd name="connsiteY48" fmla="*/ 1599270 h 1733052"/>
              <a:gd name="connsiteX49" fmla="*/ 655425 w 3990735"/>
              <a:gd name="connsiteY49" fmla="*/ 1592387 h 1733052"/>
              <a:gd name="connsiteX50" fmla="*/ 666166 w 3990735"/>
              <a:gd name="connsiteY50" fmla="*/ 1585595 h 1733052"/>
              <a:gd name="connsiteX51" fmla="*/ 677114 w 3990735"/>
              <a:gd name="connsiteY51" fmla="*/ 1579159 h 1733052"/>
              <a:gd name="connsiteX52" fmla="*/ 688092 w 3990735"/>
              <a:gd name="connsiteY52" fmla="*/ 1572592 h 1733052"/>
              <a:gd name="connsiteX53" fmla="*/ 698958 w 3990735"/>
              <a:gd name="connsiteY53" fmla="*/ 1565017 h 1733052"/>
              <a:gd name="connsiteX54" fmla="*/ 709335 w 3990735"/>
              <a:gd name="connsiteY54" fmla="*/ 1557684 h 1733052"/>
              <a:gd name="connsiteX55" fmla="*/ 719449 w 3990735"/>
              <a:gd name="connsiteY55" fmla="*/ 1549951 h 1733052"/>
              <a:gd name="connsiteX56" fmla="*/ 731541 w 3990735"/>
              <a:gd name="connsiteY56" fmla="*/ 1541921 h 1733052"/>
              <a:gd name="connsiteX57" fmla="*/ 742092 w 3990735"/>
              <a:gd name="connsiteY57" fmla="*/ 1534081 h 1733052"/>
              <a:gd name="connsiteX58" fmla="*/ 752287 w 3990735"/>
              <a:gd name="connsiteY58" fmla="*/ 1526508 h 1733052"/>
              <a:gd name="connsiteX59" fmla="*/ 762489 w 3990735"/>
              <a:gd name="connsiteY59" fmla="*/ 1518943 h 1733052"/>
              <a:gd name="connsiteX60" fmla="*/ 775717 w 3990735"/>
              <a:gd name="connsiteY60" fmla="*/ 1509073 h 1733052"/>
              <a:gd name="connsiteX61" fmla="*/ 785322 w 3990735"/>
              <a:gd name="connsiteY61" fmla="*/ 1500089 h 1733052"/>
              <a:gd name="connsiteX62" fmla="*/ 794791 w 3990735"/>
              <a:gd name="connsiteY62" fmla="*/ 1491609 h 1733052"/>
              <a:gd name="connsiteX63" fmla="*/ 803790 w 3990735"/>
              <a:gd name="connsiteY63" fmla="*/ 1482556 h 1733052"/>
              <a:gd name="connsiteX64" fmla="*/ 818119 w 3990735"/>
              <a:gd name="connsiteY64" fmla="*/ 1470451 h 1733052"/>
              <a:gd name="connsiteX65" fmla="*/ 827062 w 3990735"/>
              <a:gd name="connsiteY65" fmla="*/ 1461021 h 1733052"/>
              <a:gd name="connsiteX66" fmla="*/ 836427 w 3990735"/>
              <a:gd name="connsiteY66" fmla="*/ 1452443 h 1733052"/>
              <a:gd name="connsiteX67" fmla="*/ 845729 w 3990735"/>
              <a:gd name="connsiteY67" fmla="*/ 1443795 h 1733052"/>
              <a:gd name="connsiteX68" fmla="*/ 861336 w 3990735"/>
              <a:gd name="connsiteY68" fmla="*/ 1429370 h 1733052"/>
              <a:gd name="connsiteX69" fmla="*/ 870427 w 3990735"/>
              <a:gd name="connsiteY69" fmla="*/ 1420243 h 1733052"/>
              <a:gd name="connsiteX70" fmla="*/ 878542 w 3990735"/>
              <a:gd name="connsiteY70" fmla="*/ 1410396 h 1733052"/>
              <a:gd name="connsiteX71" fmla="*/ 887476 w 3990735"/>
              <a:gd name="connsiteY71" fmla="*/ 1401369 h 1733052"/>
              <a:gd name="connsiteX72" fmla="*/ 904012 w 3990735"/>
              <a:gd name="connsiteY72" fmla="*/ 1384014 h 1733052"/>
              <a:gd name="connsiteX73" fmla="*/ 912399 w 3990735"/>
              <a:gd name="connsiteY73" fmla="*/ 1374361 h 1733052"/>
              <a:gd name="connsiteX74" fmla="*/ 920920 w 3990735"/>
              <a:gd name="connsiteY74" fmla="*/ 1364943 h 1733052"/>
              <a:gd name="connsiteX75" fmla="*/ 929447 w 3990735"/>
              <a:gd name="connsiteY75" fmla="*/ 1355531 h 1733052"/>
              <a:gd name="connsiteX76" fmla="*/ 937970 w 3990735"/>
              <a:gd name="connsiteY76" fmla="*/ 1346116 h 1733052"/>
              <a:gd name="connsiteX77" fmla="*/ 947513 w 3990735"/>
              <a:gd name="connsiteY77" fmla="*/ 1335668 h 1733052"/>
              <a:gd name="connsiteX78" fmla="*/ 954605 w 3990735"/>
              <a:gd name="connsiteY78" fmla="*/ 1324966 h 1733052"/>
              <a:gd name="connsiteX79" fmla="*/ 961554 w 3990735"/>
              <a:gd name="connsiteY79" fmla="*/ 1314208 h 1733052"/>
              <a:gd name="connsiteX80" fmla="*/ 969686 w 3990735"/>
              <a:gd name="connsiteY80" fmla="*/ 1304453 h 1733052"/>
              <a:gd name="connsiteX81" fmla="*/ 977323 w 3990735"/>
              <a:gd name="connsiteY81" fmla="*/ 1294277 h 1733052"/>
              <a:gd name="connsiteX82" fmla="*/ 988174 w 3990735"/>
              <a:gd name="connsiteY82" fmla="*/ 1280984 h 1733052"/>
              <a:gd name="connsiteX83" fmla="*/ 995888 w 3990735"/>
              <a:gd name="connsiteY83" fmla="*/ 1271042 h 1733052"/>
              <a:gd name="connsiteX84" fmla="*/ 1002841 w 3990735"/>
              <a:gd name="connsiteY84" fmla="*/ 1260355 h 1733052"/>
              <a:gd name="connsiteX85" fmla="*/ 1010657 w 3990735"/>
              <a:gd name="connsiteY85" fmla="*/ 1250345 h 1733052"/>
              <a:gd name="connsiteX86" fmla="*/ 1018466 w 3990735"/>
              <a:gd name="connsiteY86" fmla="*/ 1240330 h 1733052"/>
              <a:gd name="connsiteX87" fmla="*/ 1026278 w 3990735"/>
              <a:gd name="connsiteY87" fmla="*/ 1230316 h 1733052"/>
              <a:gd name="connsiteX88" fmla="*/ 1034848 w 3990735"/>
              <a:gd name="connsiteY88" fmla="*/ 1219083 h 1733052"/>
              <a:gd name="connsiteX89" fmla="*/ 1042003 w 3990735"/>
              <a:gd name="connsiteY89" fmla="*/ 1208778 h 1733052"/>
              <a:gd name="connsiteX90" fmla="*/ 1049447 w 3990735"/>
              <a:gd name="connsiteY90" fmla="*/ 1198489 h 1733052"/>
              <a:gd name="connsiteX91" fmla="*/ 1056224 w 3990735"/>
              <a:gd name="connsiteY91" fmla="*/ 1187712 h 1733052"/>
              <a:gd name="connsiteX92" fmla="*/ 1063624 w 3990735"/>
              <a:gd name="connsiteY92" fmla="*/ 1177390 h 1733052"/>
              <a:gd name="connsiteX93" fmla="*/ 1071050 w 3990735"/>
              <a:gd name="connsiteY93" fmla="*/ 1167087 h 1733052"/>
              <a:gd name="connsiteX94" fmla="*/ 1081470 w 3990735"/>
              <a:gd name="connsiteY94" fmla="*/ 1152722 h 1733052"/>
              <a:gd name="connsiteX95" fmla="*/ 1087565 w 3990735"/>
              <a:gd name="connsiteY95" fmla="*/ 1141731 h 1733052"/>
              <a:gd name="connsiteX96" fmla="*/ 1094683 w 3990735"/>
              <a:gd name="connsiteY96" fmla="*/ 1131214 h 1733052"/>
              <a:gd name="connsiteX97" fmla="*/ 1101671 w 3990735"/>
              <a:gd name="connsiteY97" fmla="*/ 1120606 h 1733052"/>
              <a:gd name="connsiteX98" fmla="*/ 1108571 w 3990735"/>
              <a:gd name="connsiteY98" fmla="*/ 1109939 h 1733052"/>
              <a:gd name="connsiteX99" fmla="*/ 1114805 w 3990735"/>
              <a:gd name="connsiteY99" fmla="*/ 1098816 h 1733052"/>
              <a:gd name="connsiteX100" fmla="*/ 1121934 w 3990735"/>
              <a:gd name="connsiteY100" fmla="*/ 1088306 h 1733052"/>
              <a:gd name="connsiteX101" fmla="*/ 1130733 w 3990735"/>
              <a:gd name="connsiteY101" fmla="*/ 1075260 h 1733052"/>
              <a:gd name="connsiteX102" fmla="*/ 1137149 w 3990735"/>
              <a:gd name="connsiteY102" fmla="*/ 1064586 h 1733052"/>
              <a:gd name="connsiteX103" fmla="*/ 1143900 w 3990735"/>
              <a:gd name="connsiteY103" fmla="*/ 1053828 h 1733052"/>
              <a:gd name="connsiteX104" fmla="*/ 1150177 w 3990735"/>
              <a:gd name="connsiteY104" fmla="*/ 1042764 h 1733052"/>
              <a:gd name="connsiteX105" fmla="*/ 1157017 w 3990735"/>
              <a:gd name="connsiteY105" fmla="*/ 1032063 h 1733052"/>
              <a:gd name="connsiteX106" fmla="*/ 1163309 w 3990735"/>
              <a:gd name="connsiteY106" fmla="*/ 1021010 h 1733052"/>
              <a:gd name="connsiteX107" fmla="*/ 1170163 w 3990735"/>
              <a:gd name="connsiteY107" fmla="*/ 1010318 h 1733052"/>
              <a:gd name="connsiteX108" fmla="*/ 1176986 w 3990735"/>
              <a:gd name="connsiteY108" fmla="*/ 999606 h 1733052"/>
              <a:gd name="connsiteX109" fmla="*/ 1184477 w 3990735"/>
              <a:gd name="connsiteY109" fmla="*/ 987447 h 1733052"/>
              <a:gd name="connsiteX110" fmla="*/ 1190915 w 3990735"/>
              <a:gd name="connsiteY110" fmla="*/ 976816 h 1733052"/>
              <a:gd name="connsiteX111" fmla="*/ 1197529 w 3990735"/>
              <a:gd name="connsiteY111" fmla="*/ 965974 h 1733052"/>
              <a:gd name="connsiteX112" fmla="*/ 1203980 w 3990735"/>
              <a:gd name="connsiteY112" fmla="*/ 955033 h 1733052"/>
              <a:gd name="connsiteX113" fmla="*/ 1210599 w 3990735"/>
              <a:gd name="connsiteY113" fmla="*/ 944194 h 1733052"/>
              <a:gd name="connsiteX114" fmla="*/ 1217182 w 3990735"/>
              <a:gd name="connsiteY114" fmla="*/ 933333 h 1733052"/>
              <a:gd name="connsiteX115" fmla="*/ 1223739 w 3990735"/>
              <a:gd name="connsiteY115" fmla="*/ 922457 h 1733052"/>
              <a:gd name="connsiteX116" fmla="*/ 1230342 w 3990735"/>
              <a:gd name="connsiteY116" fmla="*/ 911608 h 1733052"/>
              <a:gd name="connsiteX117" fmla="*/ 1236673 w 3990735"/>
              <a:gd name="connsiteY117" fmla="*/ 900593 h 1733052"/>
              <a:gd name="connsiteX118" fmla="*/ 1247400 w 3990735"/>
              <a:gd name="connsiteY118" fmla="*/ 882782 h 1733052"/>
              <a:gd name="connsiteX119" fmla="*/ 1253646 w 3990735"/>
              <a:gd name="connsiteY119" fmla="*/ 871992 h 1733052"/>
              <a:gd name="connsiteX120" fmla="*/ 1260072 w 3990735"/>
              <a:gd name="connsiteY120" fmla="*/ 861038 h 1733052"/>
              <a:gd name="connsiteX121" fmla="*/ 1266478 w 3990735"/>
              <a:gd name="connsiteY121" fmla="*/ 850072 h 1733052"/>
              <a:gd name="connsiteX122" fmla="*/ 1272911 w 3990735"/>
              <a:gd name="connsiteY122" fmla="*/ 839122 h 1733052"/>
              <a:gd name="connsiteX123" fmla="*/ 1279371 w 3990735"/>
              <a:gd name="connsiteY123" fmla="*/ 828187 h 1733052"/>
              <a:gd name="connsiteX124" fmla="*/ 1285813 w 3990735"/>
              <a:gd name="connsiteY124" fmla="*/ 817242 h 1733052"/>
              <a:gd name="connsiteX125" fmla="*/ 1292249 w 3990735"/>
              <a:gd name="connsiteY125" fmla="*/ 806294 h 1733052"/>
              <a:gd name="connsiteX126" fmla="*/ 1298921 w 3990735"/>
              <a:gd name="connsiteY126" fmla="*/ 795484 h 1733052"/>
              <a:gd name="connsiteX127" fmla="*/ 1305702 w 3990735"/>
              <a:gd name="connsiteY127" fmla="*/ 784738 h 1733052"/>
              <a:gd name="connsiteX128" fmla="*/ 1312860 w 3990735"/>
              <a:gd name="connsiteY128" fmla="*/ 774213 h 1733052"/>
              <a:gd name="connsiteX129" fmla="*/ 1319401 w 3990735"/>
              <a:gd name="connsiteY129" fmla="*/ 763327 h 1733052"/>
              <a:gd name="connsiteX130" fmla="*/ 1325951 w 3990735"/>
              <a:gd name="connsiteY130" fmla="*/ 752445 h 1733052"/>
              <a:gd name="connsiteX131" fmla="*/ 1332707 w 3990735"/>
              <a:gd name="connsiteY131" fmla="*/ 741010 h 1733052"/>
              <a:gd name="connsiteX132" fmla="*/ 1339947 w 3990735"/>
              <a:gd name="connsiteY132" fmla="*/ 730560 h 1733052"/>
              <a:gd name="connsiteX133" fmla="*/ 1346451 w 3990735"/>
              <a:gd name="connsiteY133" fmla="*/ 719651 h 1733052"/>
              <a:gd name="connsiteX134" fmla="*/ 1352888 w 3990735"/>
              <a:gd name="connsiteY134" fmla="*/ 708704 h 1733052"/>
              <a:gd name="connsiteX135" fmla="*/ 1359311 w 3990735"/>
              <a:gd name="connsiteY135" fmla="*/ 697748 h 1733052"/>
              <a:gd name="connsiteX136" fmla="*/ 1365863 w 3990735"/>
              <a:gd name="connsiteY136" fmla="*/ 686867 h 1733052"/>
              <a:gd name="connsiteX137" fmla="*/ 1372464 w 3990735"/>
              <a:gd name="connsiteY137" fmla="*/ 676015 h 1733052"/>
              <a:gd name="connsiteX138" fmla="*/ 1378943 w 3990735"/>
              <a:gd name="connsiteY138" fmla="*/ 665091 h 1733052"/>
              <a:gd name="connsiteX139" fmla="*/ 1385526 w 3990735"/>
              <a:gd name="connsiteY139" fmla="*/ 654229 h 1733052"/>
              <a:gd name="connsiteX140" fmla="*/ 1391966 w 3990735"/>
              <a:gd name="connsiteY140" fmla="*/ 643283 h 1733052"/>
              <a:gd name="connsiteX141" fmla="*/ 1398419 w 3990735"/>
              <a:gd name="connsiteY141" fmla="*/ 632344 h 1733052"/>
              <a:gd name="connsiteX142" fmla="*/ 1404872 w 3990735"/>
              <a:gd name="connsiteY142" fmla="*/ 621406 h 1733052"/>
              <a:gd name="connsiteX143" fmla="*/ 1411423 w 3990735"/>
              <a:gd name="connsiteY143" fmla="*/ 610524 h 1733052"/>
              <a:gd name="connsiteX144" fmla="*/ 1418974 w 3990735"/>
              <a:gd name="connsiteY144" fmla="*/ 600227 h 1733052"/>
              <a:gd name="connsiteX145" fmla="*/ 1425506 w 3990735"/>
              <a:gd name="connsiteY145" fmla="*/ 589334 h 1733052"/>
              <a:gd name="connsiteX146" fmla="*/ 1431968 w 3990735"/>
              <a:gd name="connsiteY146" fmla="*/ 578401 h 1733052"/>
              <a:gd name="connsiteX147" fmla="*/ 1438479 w 3990735"/>
              <a:gd name="connsiteY147" fmla="*/ 567496 h 1733052"/>
              <a:gd name="connsiteX148" fmla="*/ 1445089 w 3990735"/>
              <a:gd name="connsiteY148" fmla="*/ 556649 h 1733052"/>
              <a:gd name="connsiteX149" fmla="*/ 1451535 w 3990735"/>
              <a:gd name="connsiteY149" fmla="*/ 545707 h 1733052"/>
              <a:gd name="connsiteX150" fmla="*/ 1458002 w 3990735"/>
              <a:gd name="connsiteY150" fmla="*/ 534776 h 1733052"/>
              <a:gd name="connsiteX151" fmla="*/ 1464454 w 3990735"/>
              <a:gd name="connsiteY151" fmla="*/ 523837 h 1733052"/>
              <a:gd name="connsiteX152" fmla="*/ 1470923 w 3990735"/>
              <a:gd name="connsiteY152" fmla="*/ 512908 h 1733052"/>
              <a:gd name="connsiteX153" fmla="*/ 1477706 w 3990735"/>
              <a:gd name="connsiteY153" fmla="*/ 502162 h 1733052"/>
              <a:gd name="connsiteX154" fmla="*/ 1484329 w 3990735"/>
              <a:gd name="connsiteY154" fmla="*/ 491322 h 1733052"/>
              <a:gd name="connsiteX155" fmla="*/ 1490806 w 3990735"/>
              <a:gd name="connsiteY155" fmla="*/ 480398 h 1733052"/>
              <a:gd name="connsiteX156" fmla="*/ 1497676 w 3990735"/>
              <a:gd name="connsiteY156" fmla="*/ 469703 h 1733052"/>
              <a:gd name="connsiteX157" fmla="*/ 1509423 w 3990735"/>
              <a:gd name="connsiteY157" fmla="*/ 449759 h 1733052"/>
              <a:gd name="connsiteX158" fmla="*/ 1516271 w 3990735"/>
              <a:gd name="connsiteY158" fmla="*/ 438890 h 1733052"/>
              <a:gd name="connsiteX159" fmla="*/ 1523323 w 3990735"/>
              <a:gd name="connsiteY159" fmla="*/ 428321 h 1733052"/>
              <a:gd name="connsiteX160" fmla="*/ 1530209 w 3990735"/>
              <a:gd name="connsiteY160" fmla="*/ 417648 h 1733052"/>
              <a:gd name="connsiteX161" fmla="*/ 1536974 w 3990735"/>
              <a:gd name="connsiteY161" fmla="*/ 406899 h 1733052"/>
              <a:gd name="connsiteX162" fmla="*/ 1543856 w 3990735"/>
              <a:gd name="connsiteY162" fmla="*/ 396224 h 1733052"/>
              <a:gd name="connsiteX163" fmla="*/ 1550735 w 3990735"/>
              <a:gd name="connsiteY163" fmla="*/ 385547 h 1733052"/>
              <a:gd name="connsiteX164" fmla="*/ 1557618 w 3990735"/>
              <a:gd name="connsiteY164" fmla="*/ 374872 h 1733052"/>
              <a:gd name="connsiteX165" fmla="*/ 1570532 w 3990735"/>
              <a:gd name="connsiteY165" fmla="*/ 354229 h 1733052"/>
              <a:gd name="connsiteX166" fmla="*/ 1577753 w 3990735"/>
              <a:gd name="connsiteY166" fmla="*/ 343646 h 1733052"/>
              <a:gd name="connsiteX167" fmla="*/ 1585167 w 3990735"/>
              <a:gd name="connsiteY167" fmla="*/ 333325 h 1733052"/>
              <a:gd name="connsiteX168" fmla="*/ 1593018 w 3990735"/>
              <a:gd name="connsiteY168" fmla="*/ 323295 h 1733052"/>
              <a:gd name="connsiteX169" fmla="*/ 1600089 w 3990735"/>
              <a:gd name="connsiteY169" fmla="*/ 312745 h 1733052"/>
              <a:gd name="connsiteX170" fmla="*/ 1607582 w 3990735"/>
              <a:gd name="connsiteY170" fmla="*/ 302477 h 1733052"/>
              <a:gd name="connsiteX171" fmla="*/ 1621818 w 3990735"/>
              <a:gd name="connsiteY171" fmla="*/ 284364 h 1733052"/>
              <a:gd name="connsiteX172" fmla="*/ 1630881 w 3990735"/>
              <a:gd name="connsiteY172" fmla="*/ 275250 h 1733052"/>
              <a:gd name="connsiteX173" fmla="*/ 1638391 w 3990735"/>
              <a:gd name="connsiteY173" fmla="*/ 265008 h 1733052"/>
              <a:gd name="connsiteX174" fmla="*/ 1646303 w 3990735"/>
              <a:gd name="connsiteY174" fmla="*/ 255055 h 1733052"/>
              <a:gd name="connsiteX175" fmla="*/ 1654033 w 3990735"/>
              <a:gd name="connsiteY175" fmla="*/ 244971 h 1733052"/>
              <a:gd name="connsiteX176" fmla="*/ 1668331 w 3990735"/>
              <a:gd name="connsiteY176" fmla="*/ 225151 h 1733052"/>
              <a:gd name="connsiteX177" fmla="*/ 1676135 w 3990735"/>
              <a:gd name="connsiteY177" fmla="*/ 215320 h 1733052"/>
              <a:gd name="connsiteX178" fmla="*/ 1684755 w 3990735"/>
              <a:gd name="connsiteY178" fmla="*/ 205942 h 1733052"/>
              <a:gd name="connsiteX179" fmla="*/ 1692852 w 3990735"/>
              <a:gd name="connsiteY179" fmla="*/ 196154 h 1733052"/>
              <a:gd name="connsiteX180" fmla="*/ 1701338 w 3990735"/>
              <a:gd name="connsiteY180" fmla="*/ 186671 h 1733052"/>
              <a:gd name="connsiteX181" fmla="*/ 1709900 w 3990735"/>
              <a:gd name="connsiteY181" fmla="*/ 175880 h 1733052"/>
              <a:gd name="connsiteX182" fmla="*/ 1718568 w 3990735"/>
              <a:gd name="connsiteY182" fmla="*/ 166958 h 1733052"/>
              <a:gd name="connsiteX183" fmla="*/ 1726965 w 3990735"/>
              <a:gd name="connsiteY183" fmla="*/ 157431 h 1733052"/>
              <a:gd name="connsiteX184" fmla="*/ 1735670 w 3990735"/>
              <a:gd name="connsiteY184" fmla="*/ 148171 h 1733052"/>
              <a:gd name="connsiteX185" fmla="*/ 1747449 w 3990735"/>
              <a:gd name="connsiteY185" fmla="*/ 136382 h 1733052"/>
              <a:gd name="connsiteX186" fmla="*/ 1756224 w 3990735"/>
              <a:gd name="connsiteY186" fmla="*/ 127813 h 1733052"/>
              <a:gd name="connsiteX187" fmla="*/ 1765746 w 3990735"/>
              <a:gd name="connsiteY187" fmla="*/ 119359 h 1733052"/>
              <a:gd name="connsiteX188" fmla="*/ 1780075 w 3990735"/>
              <a:gd name="connsiteY188" fmla="*/ 104806 h 1733052"/>
              <a:gd name="connsiteX189" fmla="*/ 1789902 w 3990735"/>
              <a:gd name="connsiteY189" fmla="*/ 97609 h 1733052"/>
              <a:gd name="connsiteX190" fmla="*/ 1799451 w 3990735"/>
              <a:gd name="connsiteY190" fmla="*/ 89234 h 1733052"/>
              <a:gd name="connsiteX191" fmla="*/ 1813150 w 3990735"/>
              <a:gd name="connsiteY191" fmla="*/ 77949 h 1733052"/>
              <a:gd name="connsiteX192" fmla="*/ 1822542 w 3990735"/>
              <a:gd name="connsiteY192" fmla="*/ 70761 h 1733052"/>
              <a:gd name="connsiteX193" fmla="*/ 1832579 w 3990735"/>
              <a:gd name="connsiteY193" fmla="*/ 62979 h 1733052"/>
              <a:gd name="connsiteX194" fmla="*/ 1844718 w 3990735"/>
              <a:gd name="connsiteY194" fmla="*/ 54011 h 1733052"/>
              <a:gd name="connsiteX195" fmla="*/ 1854574 w 3990735"/>
              <a:gd name="connsiteY195" fmla="*/ 47720 h 1733052"/>
              <a:gd name="connsiteX196" fmla="*/ 1872062 w 3990735"/>
              <a:gd name="connsiteY196" fmla="*/ 36676 h 1733052"/>
              <a:gd name="connsiteX197" fmla="*/ 1882370 w 3990735"/>
              <a:gd name="connsiteY197" fmla="*/ 31404 h 1733052"/>
              <a:gd name="connsiteX198" fmla="*/ 1899125 w 3990735"/>
              <a:gd name="connsiteY198" fmla="*/ 22554 h 1733052"/>
              <a:gd name="connsiteX199" fmla="*/ 1909746 w 3990735"/>
              <a:gd name="connsiteY199" fmla="*/ 18390 h 1733052"/>
              <a:gd name="connsiteX200" fmla="*/ 1925926 w 3990735"/>
              <a:gd name="connsiteY200" fmla="*/ 11799 h 1733052"/>
              <a:gd name="connsiteX201" fmla="*/ 1948625 w 3990735"/>
              <a:gd name="connsiteY201" fmla="*/ 5350 h 1733052"/>
              <a:gd name="connsiteX202" fmla="*/ 1971294 w 3990735"/>
              <a:gd name="connsiteY202" fmla="*/ 1404 h 1733052"/>
              <a:gd name="connsiteX203" fmla="*/ 1993880 w 3990735"/>
              <a:gd name="connsiteY203" fmla="*/ 0 h 1733052"/>
              <a:gd name="connsiteX204" fmla="*/ 2016434 w 3990735"/>
              <a:gd name="connsiteY204" fmla="*/ 1117 h 1733052"/>
              <a:gd name="connsiteX205" fmla="*/ 2039062 w 3990735"/>
              <a:gd name="connsiteY205" fmla="*/ 4461 h 1733052"/>
              <a:gd name="connsiteX206" fmla="*/ 2061776 w 3990735"/>
              <a:gd name="connsiteY206" fmla="*/ 10537 h 1733052"/>
              <a:gd name="connsiteX207" fmla="*/ 2072513 w 3990735"/>
              <a:gd name="connsiteY207" fmla="*/ 14628 h 1733052"/>
              <a:gd name="connsiteX208" fmla="*/ 2084603 w 3990735"/>
              <a:gd name="connsiteY208" fmla="*/ 19192 h 1733052"/>
              <a:gd name="connsiteX209" fmla="*/ 2095019 w 3990735"/>
              <a:gd name="connsiteY209" fmla="*/ 24092 h 1733052"/>
              <a:gd name="connsiteX210" fmla="*/ 2111760 w 3990735"/>
              <a:gd name="connsiteY210" fmla="*/ 31967 h 1733052"/>
              <a:gd name="connsiteX211" fmla="*/ 2121658 w 3990735"/>
              <a:gd name="connsiteY211" fmla="*/ 38058 h 1733052"/>
              <a:gd name="connsiteX212" fmla="*/ 2139030 w 3990735"/>
              <a:gd name="connsiteY212" fmla="*/ 48305 h 1733052"/>
              <a:gd name="connsiteX213" fmla="*/ 2149046 w 3990735"/>
              <a:gd name="connsiteY213" fmla="*/ 54604 h 1733052"/>
              <a:gd name="connsiteX214" fmla="*/ 2167189 w 3990735"/>
              <a:gd name="connsiteY214" fmla="*/ 67116 h 1733052"/>
              <a:gd name="connsiteX215" fmla="*/ 2176478 w 3990735"/>
              <a:gd name="connsiteY215" fmla="*/ 74709 h 1733052"/>
              <a:gd name="connsiteX216" fmla="*/ 2186929 w 3990735"/>
              <a:gd name="connsiteY216" fmla="*/ 82033 h 1733052"/>
              <a:gd name="connsiteX217" fmla="*/ 2199641 w 3990735"/>
              <a:gd name="connsiteY217" fmla="*/ 92906 h 1733052"/>
              <a:gd name="connsiteX218" fmla="*/ 2208596 w 3990735"/>
              <a:gd name="connsiteY218" fmla="*/ 101163 h 1733052"/>
              <a:gd name="connsiteX219" fmla="*/ 2217681 w 3990735"/>
              <a:gd name="connsiteY219" fmla="*/ 110038 h 1733052"/>
              <a:gd name="connsiteX220" fmla="*/ 2231796 w 3990735"/>
              <a:gd name="connsiteY220" fmla="*/ 123368 h 1733052"/>
              <a:gd name="connsiteX221" fmla="*/ 2240070 w 3990735"/>
              <a:gd name="connsiteY221" fmla="*/ 132453 h 1733052"/>
              <a:gd name="connsiteX222" fmla="*/ 2248750 w 3990735"/>
              <a:gd name="connsiteY222" fmla="*/ 141727 h 1733052"/>
              <a:gd name="connsiteX223" fmla="*/ 2257306 w 3990735"/>
              <a:gd name="connsiteY223" fmla="*/ 151113 h 1733052"/>
              <a:gd name="connsiteX224" fmla="*/ 2268263 w 3990735"/>
              <a:gd name="connsiteY224" fmla="*/ 162122 h 1733052"/>
              <a:gd name="connsiteX225" fmla="*/ 2276420 w 3990735"/>
              <a:gd name="connsiteY225" fmla="*/ 171469 h 1733052"/>
              <a:gd name="connsiteX226" fmla="*/ 2285880 w 3990735"/>
              <a:gd name="connsiteY226" fmla="*/ 180143 h 1733052"/>
              <a:gd name="connsiteX227" fmla="*/ 2294281 w 3990735"/>
              <a:gd name="connsiteY227" fmla="*/ 189680 h 1733052"/>
              <a:gd name="connsiteX228" fmla="*/ 2307457 w 3990735"/>
              <a:gd name="connsiteY228" fmla="*/ 203189 h 1733052"/>
              <a:gd name="connsiteX229" fmla="*/ 2315441 w 3990735"/>
              <a:gd name="connsiteY229" fmla="*/ 212998 h 1733052"/>
              <a:gd name="connsiteX230" fmla="*/ 2324134 w 3990735"/>
              <a:gd name="connsiteY230" fmla="*/ 222358 h 1733052"/>
              <a:gd name="connsiteX231" fmla="*/ 2331780 w 3990735"/>
              <a:gd name="connsiteY231" fmla="*/ 232499 h 1733052"/>
              <a:gd name="connsiteX232" fmla="*/ 2340360 w 3990735"/>
              <a:gd name="connsiteY232" fmla="*/ 241943 h 1733052"/>
              <a:gd name="connsiteX233" fmla="*/ 2350897 w 3990735"/>
              <a:gd name="connsiteY233" fmla="*/ 254062 h 1733052"/>
              <a:gd name="connsiteX234" fmla="*/ 2358269 w 3990735"/>
              <a:gd name="connsiteY234" fmla="*/ 264539 h 1733052"/>
              <a:gd name="connsiteX235" fmla="*/ 2365521 w 3990735"/>
              <a:gd name="connsiteY235" fmla="*/ 274965 h 1733052"/>
              <a:gd name="connsiteX236" fmla="*/ 2372896 w 3990735"/>
              <a:gd name="connsiteY236" fmla="*/ 285306 h 1733052"/>
              <a:gd name="connsiteX237" fmla="*/ 2380184 w 3990735"/>
              <a:gd name="connsiteY237" fmla="*/ 295708 h 1733052"/>
              <a:gd name="connsiteX238" fmla="*/ 2387454 w 3990735"/>
              <a:gd name="connsiteY238" fmla="*/ 306121 h 1733052"/>
              <a:gd name="connsiteX239" fmla="*/ 2395846 w 3990735"/>
              <a:gd name="connsiteY239" fmla="*/ 317249 h 1733052"/>
              <a:gd name="connsiteX240" fmla="*/ 2402900 w 3990735"/>
              <a:gd name="connsiteY240" fmla="*/ 327967 h 1733052"/>
              <a:gd name="connsiteX241" fmla="*/ 2410051 w 3990735"/>
              <a:gd name="connsiteY241" fmla="*/ 338468 h 1733052"/>
              <a:gd name="connsiteX242" fmla="*/ 2417241 w 3990735"/>
              <a:gd name="connsiteY242" fmla="*/ 348943 h 1733052"/>
              <a:gd name="connsiteX243" fmla="*/ 2424571 w 3990735"/>
              <a:gd name="connsiteY243" fmla="*/ 359329 h 1733052"/>
              <a:gd name="connsiteX244" fmla="*/ 2431850 w 3990735"/>
              <a:gd name="connsiteY244" fmla="*/ 369747 h 1733052"/>
              <a:gd name="connsiteX245" fmla="*/ 2438787 w 3990735"/>
              <a:gd name="connsiteY245" fmla="*/ 380385 h 1733052"/>
              <a:gd name="connsiteX246" fmla="*/ 2449520 w 3990735"/>
              <a:gd name="connsiteY246" fmla="*/ 397008 h 1733052"/>
              <a:gd name="connsiteX247" fmla="*/ 2457090 w 3990735"/>
              <a:gd name="connsiteY247" fmla="*/ 407451 h 1733052"/>
              <a:gd name="connsiteX248" fmla="*/ 2463750 w 3990735"/>
              <a:gd name="connsiteY248" fmla="*/ 418265 h 1733052"/>
              <a:gd name="connsiteX249" fmla="*/ 2470754 w 3990735"/>
              <a:gd name="connsiteY249" fmla="*/ 428870 h 1733052"/>
              <a:gd name="connsiteX250" fmla="*/ 2478293 w 3990735"/>
              <a:gd name="connsiteY250" fmla="*/ 439149 h 1733052"/>
              <a:gd name="connsiteX251" fmla="*/ 2485016 w 3990735"/>
              <a:gd name="connsiteY251" fmla="*/ 449925 h 1733052"/>
              <a:gd name="connsiteX252" fmla="*/ 2491750 w 3990735"/>
              <a:gd name="connsiteY252" fmla="*/ 460694 h 1733052"/>
              <a:gd name="connsiteX253" fmla="*/ 2498802 w 3990735"/>
              <a:gd name="connsiteY253" fmla="*/ 471270 h 1733052"/>
              <a:gd name="connsiteX254" fmla="*/ 2505853 w 3990735"/>
              <a:gd name="connsiteY254" fmla="*/ 481845 h 1733052"/>
              <a:gd name="connsiteX255" fmla="*/ 2513280 w 3990735"/>
              <a:gd name="connsiteY255" fmla="*/ 493443 h 1733052"/>
              <a:gd name="connsiteX256" fmla="*/ 2520341 w 3990735"/>
              <a:gd name="connsiteY256" fmla="*/ 504246 h 1733052"/>
              <a:gd name="connsiteX257" fmla="*/ 2526764 w 3990735"/>
              <a:gd name="connsiteY257" fmla="*/ 515202 h 1733052"/>
              <a:gd name="connsiteX258" fmla="*/ 2533810 w 3990735"/>
              <a:gd name="connsiteY258" fmla="*/ 525795 h 1733052"/>
              <a:gd name="connsiteX259" fmla="*/ 2540433 w 3990735"/>
              <a:gd name="connsiteY259" fmla="*/ 536634 h 1733052"/>
              <a:gd name="connsiteX260" fmla="*/ 2547000 w 3990735"/>
              <a:gd name="connsiteY260" fmla="*/ 547507 h 1733052"/>
              <a:gd name="connsiteX261" fmla="*/ 2553454 w 3990735"/>
              <a:gd name="connsiteY261" fmla="*/ 558444 h 1733052"/>
              <a:gd name="connsiteX262" fmla="*/ 2559983 w 3990735"/>
              <a:gd name="connsiteY262" fmla="*/ 569339 h 1733052"/>
              <a:gd name="connsiteX263" fmla="*/ 2566408 w 3990735"/>
              <a:gd name="connsiteY263" fmla="*/ 580294 h 1733052"/>
              <a:gd name="connsiteX264" fmla="*/ 2572829 w 3990735"/>
              <a:gd name="connsiteY264" fmla="*/ 591251 h 1733052"/>
              <a:gd name="connsiteX265" fmla="*/ 2579252 w 3990735"/>
              <a:gd name="connsiteY265" fmla="*/ 602207 h 1733052"/>
              <a:gd name="connsiteX266" fmla="*/ 2585654 w 3990735"/>
              <a:gd name="connsiteY266" fmla="*/ 613175 h 1733052"/>
              <a:gd name="connsiteX267" fmla="*/ 2592053 w 3990735"/>
              <a:gd name="connsiteY267" fmla="*/ 624146 h 1733052"/>
              <a:gd name="connsiteX268" fmla="*/ 2603127 w 3990735"/>
              <a:gd name="connsiteY268" fmla="*/ 643171 h 1733052"/>
              <a:gd name="connsiteX269" fmla="*/ 2609512 w 3990735"/>
              <a:gd name="connsiteY269" fmla="*/ 654152 h 1733052"/>
              <a:gd name="connsiteX270" fmla="*/ 2615890 w 3990735"/>
              <a:gd name="connsiteY270" fmla="*/ 665135 h 1733052"/>
              <a:gd name="connsiteX271" fmla="*/ 2622281 w 3990735"/>
              <a:gd name="connsiteY271" fmla="*/ 676109 h 1733052"/>
              <a:gd name="connsiteX272" fmla="*/ 2628649 w 3990735"/>
              <a:gd name="connsiteY272" fmla="*/ 687098 h 1733052"/>
              <a:gd name="connsiteX273" fmla="*/ 2634862 w 3990735"/>
              <a:gd name="connsiteY273" fmla="*/ 698176 h 1733052"/>
              <a:gd name="connsiteX274" fmla="*/ 2641212 w 3990735"/>
              <a:gd name="connsiteY274" fmla="*/ 709175 h 1733052"/>
              <a:gd name="connsiteX275" fmla="*/ 2647374 w 3990735"/>
              <a:gd name="connsiteY275" fmla="*/ 720283 h 1733052"/>
              <a:gd name="connsiteX276" fmla="*/ 2653760 w 3990735"/>
              <a:gd name="connsiteY276" fmla="*/ 731260 h 1733052"/>
              <a:gd name="connsiteX277" fmla="*/ 2660113 w 3990735"/>
              <a:gd name="connsiteY277" fmla="*/ 742257 h 1733052"/>
              <a:gd name="connsiteX278" fmla="*/ 2665806 w 3990735"/>
              <a:gd name="connsiteY278" fmla="*/ 753639 h 1733052"/>
              <a:gd name="connsiteX279" fmla="*/ 2672176 w 3990735"/>
              <a:gd name="connsiteY279" fmla="*/ 764626 h 1733052"/>
              <a:gd name="connsiteX280" fmla="*/ 2678461 w 3990735"/>
              <a:gd name="connsiteY280" fmla="*/ 775663 h 1733052"/>
              <a:gd name="connsiteX281" fmla="*/ 2684838 w 3990735"/>
              <a:gd name="connsiteY281" fmla="*/ 786646 h 1733052"/>
              <a:gd name="connsiteX282" fmla="*/ 2690630 w 3990735"/>
              <a:gd name="connsiteY282" fmla="*/ 797969 h 1733052"/>
              <a:gd name="connsiteX283" fmla="*/ 2696924 w 3990735"/>
              <a:gd name="connsiteY283" fmla="*/ 809001 h 1733052"/>
              <a:gd name="connsiteX284" fmla="*/ 2702504 w 3990735"/>
              <a:gd name="connsiteY284" fmla="*/ 820448 h 1733052"/>
              <a:gd name="connsiteX285" fmla="*/ 2708391 w 3990735"/>
              <a:gd name="connsiteY285" fmla="*/ 831717 h 1733052"/>
              <a:gd name="connsiteX286" fmla="*/ 2713847 w 3990735"/>
              <a:gd name="connsiteY286" fmla="*/ 843237 h 1733052"/>
              <a:gd name="connsiteX287" fmla="*/ 2720176 w 3990735"/>
              <a:gd name="connsiteY287" fmla="*/ 854248 h 1733052"/>
              <a:gd name="connsiteX288" fmla="*/ 2726542 w 3990735"/>
              <a:gd name="connsiteY288" fmla="*/ 865237 h 1733052"/>
              <a:gd name="connsiteX289" fmla="*/ 2738184 w 3990735"/>
              <a:gd name="connsiteY289" fmla="*/ 885734 h 1733052"/>
              <a:gd name="connsiteX290" fmla="*/ 2744288 w 3990735"/>
              <a:gd name="connsiteY290" fmla="*/ 896701 h 1733052"/>
              <a:gd name="connsiteX291" fmla="*/ 2750871 w 3990735"/>
              <a:gd name="connsiteY291" fmla="*/ 907562 h 1733052"/>
              <a:gd name="connsiteX292" fmla="*/ 2756493 w 3990735"/>
              <a:gd name="connsiteY292" fmla="*/ 919012 h 1733052"/>
              <a:gd name="connsiteX293" fmla="*/ 2762491 w 3990735"/>
              <a:gd name="connsiteY293" fmla="*/ 930231 h 1733052"/>
              <a:gd name="connsiteX294" fmla="*/ 2768662 w 3990735"/>
              <a:gd name="connsiteY294" fmla="*/ 941344 h 1733052"/>
              <a:gd name="connsiteX295" fmla="*/ 2774434 w 3990735"/>
              <a:gd name="connsiteY295" fmla="*/ 952703 h 1733052"/>
              <a:gd name="connsiteX296" fmla="*/ 2780441 w 3990735"/>
              <a:gd name="connsiteY296" fmla="*/ 963917 h 1733052"/>
              <a:gd name="connsiteX297" fmla="*/ 2786809 w 3990735"/>
              <a:gd name="connsiteY297" fmla="*/ 974909 h 1733052"/>
              <a:gd name="connsiteX298" fmla="*/ 2793270 w 3990735"/>
              <a:gd name="connsiteY298" fmla="*/ 985846 h 1733052"/>
              <a:gd name="connsiteX299" fmla="*/ 2800481 w 3990735"/>
              <a:gd name="connsiteY299" fmla="*/ 999714 h 1733052"/>
              <a:gd name="connsiteX300" fmla="*/ 2807288 w 3990735"/>
              <a:gd name="connsiteY300" fmla="*/ 1010414 h 1733052"/>
              <a:gd name="connsiteX301" fmla="*/ 2812833 w 3990735"/>
              <a:gd name="connsiteY301" fmla="*/ 1021956 h 1733052"/>
              <a:gd name="connsiteX302" fmla="*/ 2818420 w 3990735"/>
              <a:gd name="connsiteY302" fmla="*/ 1033470 h 1733052"/>
              <a:gd name="connsiteX303" fmla="*/ 2825266 w 3990735"/>
              <a:gd name="connsiteY303" fmla="*/ 1044166 h 1733052"/>
              <a:gd name="connsiteX304" fmla="*/ 2832069 w 3990735"/>
              <a:gd name="connsiteY304" fmla="*/ 1054891 h 1733052"/>
              <a:gd name="connsiteX305" fmla="*/ 2838718 w 3990735"/>
              <a:gd name="connsiteY305" fmla="*/ 1065717 h 1733052"/>
              <a:gd name="connsiteX306" fmla="*/ 2845415 w 3990735"/>
              <a:gd name="connsiteY306" fmla="*/ 1076511 h 1733052"/>
              <a:gd name="connsiteX307" fmla="*/ 2856605 w 3990735"/>
              <a:gd name="connsiteY307" fmla="*/ 1094491 h 1733052"/>
              <a:gd name="connsiteX308" fmla="*/ 2862755 w 3990735"/>
              <a:gd name="connsiteY308" fmla="*/ 1105812 h 1733052"/>
              <a:gd name="connsiteX309" fmla="*/ 2869887 w 3990735"/>
              <a:gd name="connsiteY309" fmla="*/ 1116322 h 1733052"/>
              <a:gd name="connsiteX310" fmla="*/ 2876980 w 3990735"/>
              <a:gd name="connsiteY310" fmla="*/ 1126857 h 1733052"/>
              <a:gd name="connsiteX311" fmla="*/ 2884010 w 3990735"/>
              <a:gd name="connsiteY311" fmla="*/ 1137437 h 1733052"/>
              <a:gd name="connsiteX312" fmla="*/ 2891134 w 3990735"/>
              <a:gd name="connsiteY312" fmla="*/ 1147951 h 1733052"/>
              <a:gd name="connsiteX313" fmla="*/ 2898161 w 3990735"/>
              <a:gd name="connsiteY313" fmla="*/ 1158533 h 1733052"/>
              <a:gd name="connsiteX314" fmla="*/ 2906617 w 3990735"/>
              <a:gd name="connsiteY314" fmla="*/ 1171073 h 1733052"/>
              <a:gd name="connsiteX315" fmla="*/ 2913988 w 3990735"/>
              <a:gd name="connsiteY315" fmla="*/ 1181672 h 1733052"/>
              <a:gd name="connsiteX316" fmla="*/ 2920412 w 3990735"/>
              <a:gd name="connsiteY316" fmla="*/ 1192719 h 1733052"/>
              <a:gd name="connsiteX317" fmla="*/ 2927857 w 3990735"/>
              <a:gd name="connsiteY317" fmla="*/ 1203009 h 1733052"/>
              <a:gd name="connsiteX318" fmla="*/ 2934588 w 3990735"/>
              <a:gd name="connsiteY318" fmla="*/ 1213828 h 1733052"/>
              <a:gd name="connsiteX319" fmla="*/ 2941401 w 3990735"/>
              <a:gd name="connsiteY319" fmla="*/ 1224586 h 1733052"/>
              <a:gd name="connsiteX320" fmla="*/ 2954773 w 3990735"/>
              <a:gd name="connsiteY320" fmla="*/ 1244183 h 1733052"/>
              <a:gd name="connsiteX321" fmla="*/ 2962934 w 3990735"/>
              <a:gd name="connsiteY321" fmla="*/ 1254442 h 1733052"/>
              <a:gd name="connsiteX322" fmla="*/ 2970244 w 3990735"/>
              <a:gd name="connsiteY322" fmla="*/ 1264857 h 1733052"/>
              <a:gd name="connsiteX323" fmla="*/ 2977945 w 3990735"/>
              <a:gd name="connsiteY323" fmla="*/ 1274960 h 1733052"/>
              <a:gd name="connsiteX324" fmla="*/ 2985846 w 3990735"/>
              <a:gd name="connsiteY324" fmla="*/ 1284904 h 1733052"/>
              <a:gd name="connsiteX325" fmla="*/ 2993742 w 3990735"/>
              <a:gd name="connsiteY325" fmla="*/ 1294851 h 1733052"/>
              <a:gd name="connsiteX326" fmla="*/ 3001990 w 3990735"/>
              <a:gd name="connsiteY326" fmla="*/ 1305175 h 1733052"/>
              <a:gd name="connsiteX327" fmla="*/ 3010509 w 3990735"/>
              <a:gd name="connsiteY327" fmla="*/ 1315254 h 1733052"/>
              <a:gd name="connsiteX328" fmla="*/ 3018824 w 3990735"/>
              <a:gd name="connsiteY328" fmla="*/ 1324853 h 1733052"/>
              <a:gd name="connsiteX329" fmla="*/ 3027127 w 3990735"/>
              <a:gd name="connsiteY329" fmla="*/ 1334464 h 1733052"/>
              <a:gd name="connsiteX330" fmla="*/ 3035321 w 3990735"/>
              <a:gd name="connsiteY330" fmla="*/ 1344168 h 1733052"/>
              <a:gd name="connsiteX331" fmla="*/ 3049927 w 3990735"/>
              <a:gd name="connsiteY331" fmla="*/ 1360993 h 1733052"/>
              <a:gd name="connsiteX332" fmla="*/ 3059015 w 3990735"/>
              <a:gd name="connsiteY332" fmla="*/ 1370628 h 1733052"/>
              <a:gd name="connsiteX333" fmla="*/ 3067747 w 3990735"/>
              <a:gd name="connsiteY333" fmla="*/ 1379851 h 1733052"/>
              <a:gd name="connsiteX334" fmla="*/ 3076469 w 3990735"/>
              <a:gd name="connsiteY334" fmla="*/ 1389082 h 1733052"/>
              <a:gd name="connsiteX335" fmla="*/ 3085218 w 3990735"/>
              <a:gd name="connsiteY335" fmla="*/ 1398287 h 1733052"/>
              <a:gd name="connsiteX336" fmla="*/ 3094259 w 3990735"/>
              <a:gd name="connsiteY336" fmla="*/ 1407745 h 1733052"/>
              <a:gd name="connsiteX337" fmla="*/ 3103911 w 3990735"/>
              <a:gd name="connsiteY337" fmla="*/ 1416846 h 1733052"/>
              <a:gd name="connsiteX338" fmla="*/ 3113110 w 3990735"/>
              <a:gd name="connsiteY338" fmla="*/ 1425602 h 1733052"/>
              <a:gd name="connsiteX339" fmla="*/ 3122284 w 3990735"/>
              <a:gd name="connsiteY339" fmla="*/ 1434385 h 1733052"/>
              <a:gd name="connsiteX340" fmla="*/ 3139003 w 3990735"/>
              <a:gd name="connsiteY340" fmla="*/ 1450117 h 1733052"/>
              <a:gd name="connsiteX341" fmla="*/ 3149093 w 3990735"/>
              <a:gd name="connsiteY341" fmla="*/ 1458748 h 1733052"/>
              <a:gd name="connsiteX342" fmla="*/ 3158654 w 3990735"/>
              <a:gd name="connsiteY342" fmla="*/ 1467108 h 1733052"/>
              <a:gd name="connsiteX343" fmla="*/ 3168332 w 3990735"/>
              <a:gd name="connsiteY343" fmla="*/ 1475333 h 1733052"/>
              <a:gd name="connsiteX344" fmla="*/ 3183624 w 3990735"/>
              <a:gd name="connsiteY344" fmla="*/ 1488710 h 1733052"/>
              <a:gd name="connsiteX345" fmla="*/ 3194052 w 3990735"/>
              <a:gd name="connsiteY345" fmla="*/ 1496947 h 1733052"/>
              <a:gd name="connsiteX346" fmla="*/ 3204210 w 3990735"/>
              <a:gd name="connsiteY346" fmla="*/ 1504576 h 1733052"/>
              <a:gd name="connsiteX347" fmla="*/ 3214281 w 3990735"/>
              <a:gd name="connsiteY347" fmla="*/ 1512314 h 1733052"/>
              <a:gd name="connsiteX348" fmla="*/ 3228415 w 3990735"/>
              <a:gd name="connsiteY348" fmla="*/ 1523312 h 1733052"/>
              <a:gd name="connsiteX349" fmla="*/ 3239247 w 3990735"/>
              <a:gd name="connsiteY349" fmla="*/ 1530986 h 1733052"/>
              <a:gd name="connsiteX350" fmla="*/ 3249660 w 3990735"/>
              <a:gd name="connsiteY350" fmla="*/ 1538257 h 1733052"/>
              <a:gd name="connsiteX351" fmla="*/ 3260453 w 3990735"/>
              <a:gd name="connsiteY351" fmla="*/ 1544993 h 1733052"/>
              <a:gd name="connsiteX352" fmla="*/ 3273352 w 3990735"/>
              <a:gd name="connsiteY352" fmla="*/ 1554031 h 1733052"/>
              <a:gd name="connsiteX353" fmla="*/ 3284683 w 3990735"/>
              <a:gd name="connsiteY353" fmla="*/ 1560878 h 1733052"/>
              <a:gd name="connsiteX354" fmla="*/ 3295466 w 3990735"/>
              <a:gd name="connsiteY354" fmla="*/ 1567588 h 1733052"/>
              <a:gd name="connsiteX355" fmla="*/ 3306824 w 3990735"/>
              <a:gd name="connsiteY355" fmla="*/ 1573387 h 1733052"/>
              <a:gd name="connsiteX356" fmla="*/ 3318763 w 3990735"/>
              <a:gd name="connsiteY356" fmla="*/ 1580434 h 1733052"/>
              <a:gd name="connsiteX357" fmla="*/ 3330243 w 3990735"/>
              <a:gd name="connsiteY357" fmla="*/ 1586814 h 1733052"/>
              <a:gd name="connsiteX358" fmla="*/ 3341400 w 3990735"/>
              <a:gd name="connsiteY358" fmla="*/ 1592883 h 1733052"/>
              <a:gd name="connsiteX359" fmla="*/ 3363341 w 3990735"/>
              <a:gd name="connsiteY359" fmla="*/ 1604725 h 1733052"/>
              <a:gd name="connsiteX360" fmla="*/ 3375196 w 3990735"/>
              <a:gd name="connsiteY360" fmla="*/ 1610337 h 1733052"/>
              <a:gd name="connsiteX361" fmla="*/ 3386625 w 3990735"/>
              <a:gd name="connsiteY361" fmla="*/ 1615875 h 1733052"/>
              <a:gd name="connsiteX362" fmla="*/ 3398605 w 3990735"/>
              <a:gd name="connsiteY362" fmla="*/ 1620288 h 1733052"/>
              <a:gd name="connsiteX363" fmla="*/ 3412406 w 3990735"/>
              <a:gd name="connsiteY363" fmla="*/ 1626773 h 1733052"/>
              <a:gd name="connsiteX364" fmla="*/ 3424452 w 3990735"/>
              <a:gd name="connsiteY364" fmla="*/ 1631720 h 1733052"/>
              <a:gd name="connsiteX365" fmla="*/ 3436578 w 3990735"/>
              <a:gd name="connsiteY365" fmla="*/ 1635650 h 1733052"/>
              <a:gd name="connsiteX366" fmla="*/ 3448305 w 3990735"/>
              <a:gd name="connsiteY366" fmla="*/ 1640524 h 1733052"/>
              <a:gd name="connsiteX367" fmla="*/ 3461154 w 3990735"/>
              <a:gd name="connsiteY367" fmla="*/ 1645881 h 1733052"/>
              <a:gd name="connsiteX368" fmla="*/ 3473719 w 3990735"/>
              <a:gd name="connsiteY368" fmla="*/ 1649184 h 1733052"/>
              <a:gd name="connsiteX369" fmla="*/ 3485719 w 3990735"/>
              <a:gd name="connsiteY369" fmla="*/ 1653346 h 1733052"/>
              <a:gd name="connsiteX370" fmla="*/ 3497771 w 3990735"/>
              <a:gd name="connsiteY370" fmla="*/ 1657360 h 1733052"/>
              <a:gd name="connsiteX371" fmla="*/ 3513865 w 3990735"/>
              <a:gd name="connsiteY371" fmla="*/ 1663058 h 1733052"/>
              <a:gd name="connsiteX372" fmla="*/ 3526354 w 3990735"/>
              <a:gd name="connsiteY372" fmla="*/ 1666137 h 1733052"/>
              <a:gd name="connsiteX373" fmla="*/ 3538668 w 3990735"/>
              <a:gd name="connsiteY373" fmla="*/ 1669290 h 1733052"/>
              <a:gd name="connsiteX374" fmla="*/ 3551081 w 3990735"/>
              <a:gd name="connsiteY374" fmla="*/ 1672116 h 1733052"/>
              <a:gd name="connsiteX375" fmla="*/ 3566545 w 3990735"/>
              <a:gd name="connsiteY375" fmla="*/ 1676707 h 1733052"/>
              <a:gd name="connsiteX376" fmla="*/ 3579070 w 3990735"/>
              <a:gd name="connsiteY376" fmla="*/ 1679098 h 1733052"/>
              <a:gd name="connsiteX377" fmla="*/ 3591778 w 3990735"/>
              <a:gd name="connsiteY377" fmla="*/ 1680624 h 1733052"/>
              <a:gd name="connsiteX378" fmla="*/ 3604134 w 3990735"/>
              <a:gd name="connsiteY378" fmla="*/ 1683565 h 1733052"/>
              <a:gd name="connsiteX379" fmla="*/ 3623395 w 3990735"/>
              <a:gd name="connsiteY379" fmla="*/ 1687022 h 1733052"/>
              <a:gd name="connsiteX380" fmla="*/ 3635756 w 3990735"/>
              <a:gd name="connsiteY380" fmla="*/ 1689259 h 1733052"/>
              <a:gd name="connsiteX381" fmla="*/ 3648215 w 3990735"/>
              <a:gd name="connsiteY381" fmla="*/ 1691719 h 1733052"/>
              <a:gd name="connsiteX382" fmla="*/ 3660739 w 3990735"/>
              <a:gd name="connsiteY382" fmla="*/ 1693862 h 1733052"/>
              <a:gd name="connsiteX383" fmla="*/ 3683431 w 3990735"/>
              <a:gd name="connsiteY383" fmla="*/ 1697726 h 1733052"/>
              <a:gd name="connsiteX384" fmla="*/ 3695808 w 3990735"/>
              <a:gd name="connsiteY384" fmla="*/ 1699559 h 1733052"/>
              <a:gd name="connsiteX385" fmla="*/ 3708361 w 3990735"/>
              <a:gd name="connsiteY385" fmla="*/ 1701490 h 1733052"/>
              <a:gd name="connsiteX386" fmla="*/ 3720918 w 3990735"/>
              <a:gd name="connsiteY386" fmla="*/ 1703390 h 1733052"/>
              <a:gd name="connsiteX387" fmla="*/ 3733509 w 3990735"/>
              <a:gd name="connsiteY387" fmla="*/ 1705076 h 1733052"/>
              <a:gd name="connsiteX388" fmla="*/ 3751323 w 3990735"/>
              <a:gd name="connsiteY388" fmla="*/ 1707205 h 1733052"/>
              <a:gd name="connsiteX389" fmla="*/ 3763732 w 3990735"/>
              <a:gd name="connsiteY389" fmla="*/ 1708563 h 1733052"/>
              <a:gd name="connsiteX390" fmla="*/ 3776372 w 3990735"/>
              <a:gd name="connsiteY390" fmla="*/ 1709815 h 1733052"/>
              <a:gd name="connsiteX391" fmla="*/ 3789044 w 3990735"/>
              <a:gd name="connsiteY391" fmla="*/ 1710789 h 1733052"/>
              <a:gd name="connsiteX392" fmla="*/ 3801684 w 3990735"/>
              <a:gd name="connsiteY392" fmla="*/ 1712046 h 1733052"/>
              <a:gd name="connsiteX393" fmla="*/ 3814314 w 3990735"/>
              <a:gd name="connsiteY393" fmla="*/ 1713381 h 1733052"/>
              <a:gd name="connsiteX394" fmla="*/ 3827325 w 3990735"/>
              <a:gd name="connsiteY394" fmla="*/ 1713217 h 1733052"/>
              <a:gd name="connsiteX395" fmla="*/ 3839705 w 3990735"/>
              <a:gd name="connsiteY395" fmla="*/ 1714113 h 1733052"/>
              <a:gd name="connsiteX396" fmla="*/ 3852365 w 3990735"/>
              <a:gd name="connsiteY396" fmla="*/ 1715117 h 1733052"/>
              <a:gd name="connsiteX397" fmla="*/ 3865071 w 3990735"/>
              <a:gd name="connsiteY397" fmla="*/ 1715563 h 1733052"/>
              <a:gd name="connsiteX398" fmla="*/ 3877804 w 3990735"/>
              <a:gd name="connsiteY398" fmla="*/ 1715679 h 1733052"/>
              <a:gd name="connsiteX399" fmla="*/ 3890480 w 3990735"/>
              <a:gd name="connsiteY399" fmla="*/ 1716493 h 1733052"/>
              <a:gd name="connsiteX400" fmla="*/ 3915066 w 3990735"/>
              <a:gd name="connsiteY400" fmla="*/ 1718479 h 1733052"/>
              <a:gd name="connsiteX401" fmla="*/ 3927485 w 3990735"/>
              <a:gd name="connsiteY401" fmla="*/ 1719143 h 1733052"/>
              <a:gd name="connsiteX402" fmla="*/ 3940201 w 3990735"/>
              <a:gd name="connsiteY402" fmla="*/ 1719220 h 1733052"/>
              <a:gd name="connsiteX403" fmla="*/ 3952884 w 3990735"/>
              <a:gd name="connsiteY403" fmla="*/ 1719872 h 1733052"/>
              <a:gd name="connsiteX404" fmla="*/ 3965565 w 3990735"/>
              <a:gd name="connsiteY404" fmla="*/ 1720570 h 1733052"/>
              <a:gd name="connsiteX405" fmla="*/ 3990736 w 3990735"/>
              <a:gd name="connsiteY405" fmla="*/ 1721945 h 1733052"/>
              <a:gd name="connsiteX406" fmla="*/ 3990109 w 3990735"/>
              <a:gd name="connsiteY406" fmla="*/ 1733053 h 173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</a:cxnLst>
            <a:rect l="l" t="t" r="r" b="b"/>
            <a:pathLst>
              <a:path w="3990735" h="1733052">
                <a:moveTo>
                  <a:pt x="0" y="1733053"/>
                </a:moveTo>
                <a:lnTo>
                  <a:pt x="12679" y="1732320"/>
                </a:lnTo>
                <a:lnTo>
                  <a:pt x="25359" y="1731607"/>
                </a:lnTo>
                <a:lnTo>
                  <a:pt x="38098" y="1731861"/>
                </a:lnTo>
                <a:lnTo>
                  <a:pt x="50777" y="1731133"/>
                </a:lnTo>
                <a:lnTo>
                  <a:pt x="63482" y="1730830"/>
                </a:lnTo>
                <a:lnTo>
                  <a:pt x="76163" y="1730133"/>
                </a:lnTo>
                <a:lnTo>
                  <a:pt x="88843" y="1729423"/>
                </a:lnTo>
                <a:lnTo>
                  <a:pt x="103967" y="1728764"/>
                </a:lnTo>
                <a:lnTo>
                  <a:pt x="116722" y="1728101"/>
                </a:lnTo>
                <a:lnTo>
                  <a:pt x="129390" y="1727164"/>
                </a:lnTo>
                <a:lnTo>
                  <a:pt x="142071" y="1726374"/>
                </a:lnTo>
                <a:lnTo>
                  <a:pt x="154855" y="1726710"/>
                </a:lnTo>
                <a:lnTo>
                  <a:pt x="167526" y="1725810"/>
                </a:lnTo>
                <a:lnTo>
                  <a:pt x="188192" y="1724159"/>
                </a:lnTo>
                <a:lnTo>
                  <a:pt x="200989" y="1722623"/>
                </a:lnTo>
                <a:lnTo>
                  <a:pt x="213595" y="1721079"/>
                </a:lnTo>
                <a:lnTo>
                  <a:pt x="226197" y="1719506"/>
                </a:lnTo>
                <a:lnTo>
                  <a:pt x="238952" y="1719111"/>
                </a:lnTo>
                <a:lnTo>
                  <a:pt x="251582" y="1717755"/>
                </a:lnTo>
                <a:lnTo>
                  <a:pt x="264564" y="1716641"/>
                </a:lnTo>
                <a:lnTo>
                  <a:pt x="277525" y="1715218"/>
                </a:lnTo>
                <a:lnTo>
                  <a:pt x="290073" y="1713248"/>
                </a:lnTo>
                <a:lnTo>
                  <a:pt x="302717" y="1711837"/>
                </a:lnTo>
                <a:lnTo>
                  <a:pt x="315384" y="1710562"/>
                </a:lnTo>
                <a:lnTo>
                  <a:pt x="333307" y="1707980"/>
                </a:lnTo>
                <a:lnTo>
                  <a:pt x="346220" y="1705313"/>
                </a:lnTo>
                <a:lnTo>
                  <a:pt x="358794" y="1703361"/>
                </a:lnTo>
                <a:lnTo>
                  <a:pt x="371201" y="1700649"/>
                </a:lnTo>
                <a:lnTo>
                  <a:pt x="393944" y="1695849"/>
                </a:lnTo>
                <a:lnTo>
                  <a:pt x="406919" y="1692992"/>
                </a:lnTo>
                <a:lnTo>
                  <a:pt x="419193" y="1689729"/>
                </a:lnTo>
                <a:lnTo>
                  <a:pt x="431463" y="1686454"/>
                </a:lnTo>
                <a:lnTo>
                  <a:pt x="450624" y="1681302"/>
                </a:lnTo>
                <a:lnTo>
                  <a:pt x="463314" y="1677185"/>
                </a:lnTo>
                <a:lnTo>
                  <a:pt x="475413" y="1673324"/>
                </a:lnTo>
                <a:lnTo>
                  <a:pt x="487487" y="1669385"/>
                </a:lnTo>
                <a:lnTo>
                  <a:pt x="503203" y="1664254"/>
                </a:lnTo>
                <a:lnTo>
                  <a:pt x="515683" y="1659485"/>
                </a:lnTo>
                <a:lnTo>
                  <a:pt x="527531" y="1654914"/>
                </a:lnTo>
                <a:lnTo>
                  <a:pt x="539380" y="1650343"/>
                </a:lnTo>
                <a:lnTo>
                  <a:pt x="551719" y="1645444"/>
                </a:lnTo>
                <a:lnTo>
                  <a:pt x="563901" y="1639924"/>
                </a:lnTo>
                <a:lnTo>
                  <a:pt x="575333" y="1634380"/>
                </a:lnTo>
                <a:lnTo>
                  <a:pt x="586906" y="1629150"/>
                </a:lnTo>
                <a:lnTo>
                  <a:pt x="600046" y="1623166"/>
                </a:lnTo>
                <a:lnTo>
                  <a:pt x="611901" y="1617031"/>
                </a:lnTo>
                <a:lnTo>
                  <a:pt x="623096" y="1611031"/>
                </a:lnTo>
                <a:lnTo>
                  <a:pt x="644066" y="1599270"/>
                </a:lnTo>
                <a:lnTo>
                  <a:pt x="655425" y="1592387"/>
                </a:lnTo>
                <a:lnTo>
                  <a:pt x="666166" y="1585595"/>
                </a:lnTo>
                <a:lnTo>
                  <a:pt x="677114" y="1579159"/>
                </a:lnTo>
                <a:lnTo>
                  <a:pt x="688092" y="1572592"/>
                </a:lnTo>
                <a:lnTo>
                  <a:pt x="698958" y="1565017"/>
                </a:lnTo>
                <a:lnTo>
                  <a:pt x="709335" y="1557684"/>
                </a:lnTo>
                <a:lnTo>
                  <a:pt x="719449" y="1549951"/>
                </a:lnTo>
                <a:lnTo>
                  <a:pt x="731541" y="1541921"/>
                </a:lnTo>
                <a:lnTo>
                  <a:pt x="742092" y="1534081"/>
                </a:lnTo>
                <a:lnTo>
                  <a:pt x="752287" y="1526508"/>
                </a:lnTo>
                <a:lnTo>
                  <a:pt x="762489" y="1518943"/>
                </a:lnTo>
                <a:lnTo>
                  <a:pt x="775717" y="1509073"/>
                </a:lnTo>
                <a:lnTo>
                  <a:pt x="785322" y="1500089"/>
                </a:lnTo>
                <a:lnTo>
                  <a:pt x="794791" y="1491609"/>
                </a:lnTo>
                <a:lnTo>
                  <a:pt x="803790" y="1482556"/>
                </a:lnTo>
                <a:lnTo>
                  <a:pt x="818119" y="1470451"/>
                </a:lnTo>
                <a:lnTo>
                  <a:pt x="827062" y="1461021"/>
                </a:lnTo>
                <a:lnTo>
                  <a:pt x="836427" y="1452443"/>
                </a:lnTo>
                <a:lnTo>
                  <a:pt x="845729" y="1443795"/>
                </a:lnTo>
                <a:lnTo>
                  <a:pt x="861336" y="1429370"/>
                </a:lnTo>
                <a:lnTo>
                  <a:pt x="870427" y="1420243"/>
                </a:lnTo>
                <a:lnTo>
                  <a:pt x="878542" y="1410396"/>
                </a:lnTo>
                <a:lnTo>
                  <a:pt x="887476" y="1401369"/>
                </a:lnTo>
                <a:lnTo>
                  <a:pt x="904012" y="1384014"/>
                </a:lnTo>
                <a:lnTo>
                  <a:pt x="912399" y="1374361"/>
                </a:lnTo>
                <a:lnTo>
                  <a:pt x="920920" y="1364943"/>
                </a:lnTo>
                <a:lnTo>
                  <a:pt x="929447" y="1355531"/>
                </a:lnTo>
                <a:lnTo>
                  <a:pt x="937970" y="1346116"/>
                </a:lnTo>
                <a:lnTo>
                  <a:pt x="947513" y="1335668"/>
                </a:lnTo>
                <a:lnTo>
                  <a:pt x="954605" y="1324966"/>
                </a:lnTo>
                <a:lnTo>
                  <a:pt x="961554" y="1314208"/>
                </a:lnTo>
                <a:lnTo>
                  <a:pt x="969686" y="1304453"/>
                </a:lnTo>
                <a:lnTo>
                  <a:pt x="977323" y="1294277"/>
                </a:lnTo>
                <a:lnTo>
                  <a:pt x="988174" y="1280984"/>
                </a:lnTo>
                <a:lnTo>
                  <a:pt x="995888" y="1271042"/>
                </a:lnTo>
                <a:lnTo>
                  <a:pt x="1002841" y="1260355"/>
                </a:lnTo>
                <a:lnTo>
                  <a:pt x="1010657" y="1250345"/>
                </a:lnTo>
                <a:lnTo>
                  <a:pt x="1018466" y="1240330"/>
                </a:lnTo>
                <a:lnTo>
                  <a:pt x="1026278" y="1230316"/>
                </a:lnTo>
                <a:lnTo>
                  <a:pt x="1034848" y="1219083"/>
                </a:lnTo>
                <a:lnTo>
                  <a:pt x="1042003" y="1208778"/>
                </a:lnTo>
                <a:lnTo>
                  <a:pt x="1049447" y="1198489"/>
                </a:lnTo>
                <a:lnTo>
                  <a:pt x="1056224" y="1187712"/>
                </a:lnTo>
                <a:lnTo>
                  <a:pt x="1063624" y="1177390"/>
                </a:lnTo>
                <a:lnTo>
                  <a:pt x="1071050" y="1167087"/>
                </a:lnTo>
                <a:lnTo>
                  <a:pt x="1081470" y="1152722"/>
                </a:lnTo>
                <a:lnTo>
                  <a:pt x="1087565" y="1141731"/>
                </a:lnTo>
                <a:lnTo>
                  <a:pt x="1094683" y="1131214"/>
                </a:lnTo>
                <a:lnTo>
                  <a:pt x="1101671" y="1120606"/>
                </a:lnTo>
                <a:lnTo>
                  <a:pt x="1108571" y="1109939"/>
                </a:lnTo>
                <a:lnTo>
                  <a:pt x="1114805" y="1098816"/>
                </a:lnTo>
                <a:lnTo>
                  <a:pt x="1121934" y="1088306"/>
                </a:lnTo>
                <a:lnTo>
                  <a:pt x="1130733" y="1075260"/>
                </a:lnTo>
                <a:lnTo>
                  <a:pt x="1137149" y="1064586"/>
                </a:lnTo>
                <a:lnTo>
                  <a:pt x="1143900" y="1053828"/>
                </a:lnTo>
                <a:lnTo>
                  <a:pt x="1150177" y="1042764"/>
                </a:lnTo>
                <a:lnTo>
                  <a:pt x="1157017" y="1032063"/>
                </a:lnTo>
                <a:lnTo>
                  <a:pt x="1163309" y="1021010"/>
                </a:lnTo>
                <a:lnTo>
                  <a:pt x="1170163" y="1010318"/>
                </a:lnTo>
                <a:lnTo>
                  <a:pt x="1176986" y="999606"/>
                </a:lnTo>
                <a:lnTo>
                  <a:pt x="1184477" y="987447"/>
                </a:lnTo>
                <a:lnTo>
                  <a:pt x="1190915" y="976816"/>
                </a:lnTo>
                <a:lnTo>
                  <a:pt x="1197529" y="965974"/>
                </a:lnTo>
                <a:lnTo>
                  <a:pt x="1203980" y="955033"/>
                </a:lnTo>
                <a:lnTo>
                  <a:pt x="1210599" y="944194"/>
                </a:lnTo>
                <a:lnTo>
                  <a:pt x="1217182" y="933333"/>
                </a:lnTo>
                <a:lnTo>
                  <a:pt x="1223739" y="922457"/>
                </a:lnTo>
                <a:lnTo>
                  <a:pt x="1230342" y="911608"/>
                </a:lnTo>
                <a:lnTo>
                  <a:pt x="1236673" y="900593"/>
                </a:lnTo>
                <a:lnTo>
                  <a:pt x="1247400" y="882782"/>
                </a:lnTo>
                <a:lnTo>
                  <a:pt x="1253646" y="871992"/>
                </a:lnTo>
                <a:lnTo>
                  <a:pt x="1260072" y="861038"/>
                </a:lnTo>
                <a:lnTo>
                  <a:pt x="1266478" y="850072"/>
                </a:lnTo>
                <a:lnTo>
                  <a:pt x="1272911" y="839122"/>
                </a:lnTo>
                <a:lnTo>
                  <a:pt x="1279371" y="828187"/>
                </a:lnTo>
                <a:lnTo>
                  <a:pt x="1285813" y="817242"/>
                </a:lnTo>
                <a:lnTo>
                  <a:pt x="1292249" y="806294"/>
                </a:lnTo>
                <a:lnTo>
                  <a:pt x="1298921" y="795484"/>
                </a:lnTo>
                <a:lnTo>
                  <a:pt x="1305702" y="784738"/>
                </a:lnTo>
                <a:lnTo>
                  <a:pt x="1312860" y="774213"/>
                </a:lnTo>
                <a:lnTo>
                  <a:pt x="1319401" y="763327"/>
                </a:lnTo>
                <a:lnTo>
                  <a:pt x="1325951" y="752445"/>
                </a:lnTo>
                <a:lnTo>
                  <a:pt x="1332707" y="741010"/>
                </a:lnTo>
                <a:lnTo>
                  <a:pt x="1339947" y="730560"/>
                </a:lnTo>
                <a:lnTo>
                  <a:pt x="1346451" y="719651"/>
                </a:lnTo>
                <a:lnTo>
                  <a:pt x="1352888" y="708704"/>
                </a:lnTo>
                <a:lnTo>
                  <a:pt x="1359311" y="697748"/>
                </a:lnTo>
                <a:lnTo>
                  <a:pt x="1365863" y="686867"/>
                </a:lnTo>
                <a:lnTo>
                  <a:pt x="1372464" y="676015"/>
                </a:lnTo>
                <a:lnTo>
                  <a:pt x="1378943" y="665091"/>
                </a:lnTo>
                <a:lnTo>
                  <a:pt x="1385526" y="654229"/>
                </a:lnTo>
                <a:lnTo>
                  <a:pt x="1391966" y="643283"/>
                </a:lnTo>
                <a:lnTo>
                  <a:pt x="1398419" y="632344"/>
                </a:lnTo>
                <a:lnTo>
                  <a:pt x="1404872" y="621406"/>
                </a:lnTo>
                <a:lnTo>
                  <a:pt x="1411423" y="610524"/>
                </a:lnTo>
                <a:lnTo>
                  <a:pt x="1418974" y="600227"/>
                </a:lnTo>
                <a:lnTo>
                  <a:pt x="1425506" y="589334"/>
                </a:lnTo>
                <a:lnTo>
                  <a:pt x="1431968" y="578401"/>
                </a:lnTo>
                <a:lnTo>
                  <a:pt x="1438479" y="567496"/>
                </a:lnTo>
                <a:lnTo>
                  <a:pt x="1445089" y="556649"/>
                </a:lnTo>
                <a:lnTo>
                  <a:pt x="1451535" y="545707"/>
                </a:lnTo>
                <a:lnTo>
                  <a:pt x="1458002" y="534776"/>
                </a:lnTo>
                <a:lnTo>
                  <a:pt x="1464454" y="523837"/>
                </a:lnTo>
                <a:lnTo>
                  <a:pt x="1470923" y="512908"/>
                </a:lnTo>
                <a:lnTo>
                  <a:pt x="1477706" y="502162"/>
                </a:lnTo>
                <a:lnTo>
                  <a:pt x="1484329" y="491322"/>
                </a:lnTo>
                <a:lnTo>
                  <a:pt x="1490806" y="480398"/>
                </a:lnTo>
                <a:lnTo>
                  <a:pt x="1497676" y="469703"/>
                </a:lnTo>
                <a:lnTo>
                  <a:pt x="1509423" y="449759"/>
                </a:lnTo>
                <a:lnTo>
                  <a:pt x="1516271" y="438890"/>
                </a:lnTo>
                <a:lnTo>
                  <a:pt x="1523323" y="428321"/>
                </a:lnTo>
                <a:lnTo>
                  <a:pt x="1530209" y="417648"/>
                </a:lnTo>
                <a:lnTo>
                  <a:pt x="1536974" y="406899"/>
                </a:lnTo>
                <a:lnTo>
                  <a:pt x="1543856" y="396224"/>
                </a:lnTo>
                <a:lnTo>
                  <a:pt x="1550735" y="385547"/>
                </a:lnTo>
                <a:lnTo>
                  <a:pt x="1557618" y="374872"/>
                </a:lnTo>
                <a:lnTo>
                  <a:pt x="1570532" y="354229"/>
                </a:lnTo>
                <a:lnTo>
                  <a:pt x="1577753" y="343646"/>
                </a:lnTo>
                <a:lnTo>
                  <a:pt x="1585167" y="333325"/>
                </a:lnTo>
                <a:lnTo>
                  <a:pt x="1593018" y="323295"/>
                </a:lnTo>
                <a:lnTo>
                  <a:pt x="1600089" y="312745"/>
                </a:lnTo>
                <a:lnTo>
                  <a:pt x="1607582" y="302477"/>
                </a:lnTo>
                <a:lnTo>
                  <a:pt x="1621818" y="284364"/>
                </a:lnTo>
                <a:lnTo>
                  <a:pt x="1630881" y="275250"/>
                </a:lnTo>
                <a:lnTo>
                  <a:pt x="1638391" y="265008"/>
                </a:lnTo>
                <a:lnTo>
                  <a:pt x="1646303" y="255055"/>
                </a:lnTo>
                <a:lnTo>
                  <a:pt x="1654033" y="244971"/>
                </a:lnTo>
                <a:lnTo>
                  <a:pt x="1668331" y="225151"/>
                </a:lnTo>
                <a:lnTo>
                  <a:pt x="1676135" y="215320"/>
                </a:lnTo>
                <a:lnTo>
                  <a:pt x="1684755" y="205942"/>
                </a:lnTo>
                <a:lnTo>
                  <a:pt x="1692852" y="196154"/>
                </a:lnTo>
                <a:lnTo>
                  <a:pt x="1701338" y="186671"/>
                </a:lnTo>
                <a:lnTo>
                  <a:pt x="1709900" y="175880"/>
                </a:lnTo>
                <a:lnTo>
                  <a:pt x="1718568" y="166958"/>
                </a:lnTo>
                <a:lnTo>
                  <a:pt x="1726965" y="157431"/>
                </a:lnTo>
                <a:lnTo>
                  <a:pt x="1735670" y="148171"/>
                </a:lnTo>
                <a:lnTo>
                  <a:pt x="1747449" y="136382"/>
                </a:lnTo>
                <a:lnTo>
                  <a:pt x="1756224" y="127813"/>
                </a:lnTo>
                <a:lnTo>
                  <a:pt x="1765746" y="119359"/>
                </a:lnTo>
                <a:lnTo>
                  <a:pt x="1780075" y="104806"/>
                </a:lnTo>
                <a:lnTo>
                  <a:pt x="1789902" y="97609"/>
                </a:lnTo>
                <a:lnTo>
                  <a:pt x="1799451" y="89234"/>
                </a:lnTo>
                <a:lnTo>
                  <a:pt x="1813150" y="77949"/>
                </a:lnTo>
                <a:lnTo>
                  <a:pt x="1822542" y="70761"/>
                </a:lnTo>
                <a:lnTo>
                  <a:pt x="1832579" y="62979"/>
                </a:lnTo>
                <a:lnTo>
                  <a:pt x="1844718" y="54011"/>
                </a:lnTo>
                <a:lnTo>
                  <a:pt x="1854574" y="47720"/>
                </a:lnTo>
                <a:lnTo>
                  <a:pt x="1872062" y="36676"/>
                </a:lnTo>
                <a:lnTo>
                  <a:pt x="1882370" y="31404"/>
                </a:lnTo>
                <a:lnTo>
                  <a:pt x="1899125" y="22554"/>
                </a:lnTo>
                <a:lnTo>
                  <a:pt x="1909746" y="18390"/>
                </a:lnTo>
                <a:lnTo>
                  <a:pt x="1925926" y="11799"/>
                </a:lnTo>
                <a:lnTo>
                  <a:pt x="1948625" y="5350"/>
                </a:lnTo>
                <a:lnTo>
                  <a:pt x="1971294" y="1404"/>
                </a:lnTo>
                <a:lnTo>
                  <a:pt x="1993880" y="0"/>
                </a:lnTo>
                <a:lnTo>
                  <a:pt x="2016434" y="1117"/>
                </a:lnTo>
                <a:lnTo>
                  <a:pt x="2039062" y="4461"/>
                </a:lnTo>
                <a:lnTo>
                  <a:pt x="2061776" y="10537"/>
                </a:lnTo>
                <a:lnTo>
                  <a:pt x="2072513" y="14628"/>
                </a:lnTo>
                <a:lnTo>
                  <a:pt x="2084603" y="19192"/>
                </a:lnTo>
                <a:lnTo>
                  <a:pt x="2095019" y="24092"/>
                </a:lnTo>
                <a:lnTo>
                  <a:pt x="2111760" y="31967"/>
                </a:lnTo>
                <a:lnTo>
                  <a:pt x="2121658" y="38058"/>
                </a:lnTo>
                <a:lnTo>
                  <a:pt x="2139030" y="48305"/>
                </a:lnTo>
                <a:lnTo>
                  <a:pt x="2149046" y="54604"/>
                </a:lnTo>
                <a:lnTo>
                  <a:pt x="2167189" y="67116"/>
                </a:lnTo>
                <a:lnTo>
                  <a:pt x="2176478" y="74709"/>
                </a:lnTo>
                <a:lnTo>
                  <a:pt x="2186929" y="82033"/>
                </a:lnTo>
                <a:lnTo>
                  <a:pt x="2199641" y="92906"/>
                </a:lnTo>
                <a:lnTo>
                  <a:pt x="2208596" y="101163"/>
                </a:lnTo>
                <a:lnTo>
                  <a:pt x="2217681" y="110038"/>
                </a:lnTo>
                <a:lnTo>
                  <a:pt x="2231796" y="123368"/>
                </a:lnTo>
                <a:lnTo>
                  <a:pt x="2240070" y="132453"/>
                </a:lnTo>
                <a:lnTo>
                  <a:pt x="2248750" y="141727"/>
                </a:lnTo>
                <a:lnTo>
                  <a:pt x="2257306" y="151113"/>
                </a:lnTo>
                <a:lnTo>
                  <a:pt x="2268263" y="162122"/>
                </a:lnTo>
                <a:lnTo>
                  <a:pt x="2276420" y="171469"/>
                </a:lnTo>
                <a:lnTo>
                  <a:pt x="2285880" y="180143"/>
                </a:lnTo>
                <a:lnTo>
                  <a:pt x="2294281" y="189680"/>
                </a:lnTo>
                <a:lnTo>
                  <a:pt x="2307457" y="203189"/>
                </a:lnTo>
                <a:lnTo>
                  <a:pt x="2315441" y="212998"/>
                </a:lnTo>
                <a:lnTo>
                  <a:pt x="2324134" y="222358"/>
                </a:lnTo>
                <a:lnTo>
                  <a:pt x="2331780" y="232499"/>
                </a:lnTo>
                <a:lnTo>
                  <a:pt x="2340360" y="241943"/>
                </a:lnTo>
                <a:lnTo>
                  <a:pt x="2350897" y="254062"/>
                </a:lnTo>
                <a:lnTo>
                  <a:pt x="2358269" y="264539"/>
                </a:lnTo>
                <a:lnTo>
                  <a:pt x="2365521" y="274965"/>
                </a:lnTo>
                <a:lnTo>
                  <a:pt x="2372896" y="285306"/>
                </a:lnTo>
                <a:lnTo>
                  <a:pt x="2380184" y="295708"/>
                </a:lnTo>
                <a:lnTo>
                  <a:pt x="2387454" y="306121"/>
                </a:lnTo>
                <a:lnTo>
                  <a:pt x="2395846" y="317249"/>
                </a:lnTo>
                <a:lnTo>
                  <a:pt x="2402900" y="327967"/>
                </a:lnTo>
                <a:lnTo>
                  <a:pt x="2410051" y="338468"/>
                </a:lnTo>
                <a:lnTo>
                  <a:pt x="2417241" y="348943"/>
                </a:lnTo>
                <a:lnTo>
                  <a:pt x="2424571" y="359329"/>
                </a:lnTo>
                <a:lnTo>
                  <a:pt x="2431850" y="369747"/>
                </a:lnTo>
                <a:lnTo>
                  <a:pt x="2438787" y="380385"/>
                </a:lnTo>
                <a:lnTo>
                  <a:pt x="2449520" y="397008"/>
                </a:lnTo>
                <a:lnTo>
                  <a:pt x="2457090" y="407451"/>
                </a:lnTo>
                <a:lnTo>
                  <a:pt x="2463750" y="418265"/>
                </a:lnTo>
                <a:lnTo>
                  <a:pt x="2470754" y="428870"/>
                </a:lnTo>
                <a:lnTo>
                  <a:pt x="2478293" y="439149"/>
                </a:lnTo>
                <a:lnTo>
                  <a:pt x="2485016" y="449925"/>
                </a:lnTo>
                <a:lnTo>
                  <a:pt x="2491750" y="460694"/>
                </a:lnTo>
                <a:lnTo>
                  <a:pt x="2498802" y="471270"/>
                </a:lnTo>
                <a:lnTo>
                  <a:pt x="2505853" y="481845"/>
                </a:lnTo>
                <a:lnTo>
                  <a:pt x="2513280" y="493443"/>
                </a:lnTo>
                <a:lnTo>
                  <a:pt x="2520341" y="504246"/>
                </a:lnTo>
                <a:lnTo>
                  <a:pt x="2526764" y="515202"/>
                </a:lnTo>
                <a:lnTo>
                  <a:pt x="2533810" y="525795"/>
                </a:lnTo>
                <a:lnTo>
                  <a:pt x="2540433" y="536634"/>
                </a:lnTo>
                <a:lnTo>
                  <a:pt x="2547000" y="547507"/>
                </a:lnTo>
                <a:lnTo>
                  <a:pt x="2553454" y="558444"/>
                </a:lnTo>
                <a:lnTo>
                  <a:pt x="2559983" y="569339"/>
                </a:lnTo>
                <a:lnTo>
                  <a:pt x="2566408" y="580294"/>
                </a:lnTo>
                <a:lnTo>
                  <a:pt x="2572829" y="591251"/>
                </a:lnTo>
                <a:lnTo>
                  <a:pt x="2579252" y="602207"/>
                </a:lnTo>
                <a:lnTo>
                  <a:pt x="2585654" y="613175"/>
                </a:lnTo>
                <a:lnTo>
                  <a:pt x="2592053" y="624146"/>
                </a:lnTo>
                <a:lnTo>
                  <a:pt x="2603127" y="643171"/>
                </a:lnTo>
                <a:lnTo>
                  <a:pt x="2609512" y="654152"/>
                </a:lnTo>
                <a:lnTo>
                  <a:pt x="2615890" y="665135"/>
                </a:lnTo>
                <a:lnTo>
                  <a:pt x="2622281" y="676109"/>
                </a:lnTo>
                <a:lnTo>
                  <a:pt x="2628649" y="687098"/>
                </a:lnTo>
                <a:lnTo>
                  <a:pt x="2634862" y="698176"/>
                </a:lnTo>
                <a:lnTo>
                  <a:pt x="2641212" y="709175"/>
                </a:lnTo>
                <a:lnTo>
                  <a:pt x="2647374" y="720283"/>
                </a:lnTo>
                <a:lnTo>
                  <a:pt x="2653760" y="731260"/>
                </a:lnTo>
                <a:lnTo>
                  <a:pt x="2660113" y="742257"/>
                </a:lnTo>
                <a:lnTo>
                  <a:pt x="2665806" y="753639"/>
                </a:lnTo>
                <a:lnTo>
                  <a:pt x="2672176" y="764626"/>
                </a:lnTo>
                <a:lnTo>
                  <a:pt x="2678461" y="775663"/>
                </a:lnTo>
                <a:lnTo>
                  <a:pt x="2684838" y="786646"/>
                </a:lnTo>
                <a:lnTo>
                  <a:pt x="2690630" y="797969"/>
                </a:lnTo>
                <a:lnTo>
                  <a:pt x="2696924" y="809001"/>
                </a:lnTo>
                <a:lnTo>
                  <a:pt x="2702504" y="820448"/>
                </a:lnTo>
                <a:lnTo>
                  <a:pt x="2708391" y="831717"/>
                </a:lnTo>
                <a:lnTo>
                  <a:pt x="2713847" y="843237"/>
                </a:lnTo>
                <a:lnTo>
                  <a:pt x="2720176" y="854248"/>
                </a:lnTo>
                <a:lnTo>
                  <a:pt x="2726542" y="865237"/>
                </a:lnTo>
                <a:lnTo>
                  <a:pt x="2738184" y="885734"/>
                </a:lnTo>
                <a:lnTo>
                  <a:pt x="2744288" y="896701"/>
                </a:lnTo>
                <a:lnTo>
                  <a:pt x="2750871" y="907562"/>
                </a:lnTo>
                <a:lnTo>
                  <a:pt x="2756493" y="919012"/>
                </a:lnTo>
                <a:lnTo>
                  <a:pt x="2762491" y="930231"/>
                </a:lnTo>
                <a:lnTo>
                  <a:pt x="2768662" y="941344"/>
                </a:lnTo>
                <a:lnTo>
                  <a:pt x="2774434" y="952703"/>
                </a:lnTo>
                <a:lnTo>
                  <a:pt x="2780441" y="963917"/>
                </a:lnTo>
                <a:lnTo>
                  <a:pt x="2786809" y="974909"/>
                </a:lnTo>
                <a:lnTo>
                  <a:pt x="2793270" y="985846"/>
                </a:lnTo>
                <a:lnTo>
                  <a:pt x="2800481" y="999714"/>
                </a:lnTo>
                <a:lnTo>
                  <a:pt x="2807288" y="1010414"/>
                </a:lnTo>
                <a:lnTo>
                  <a:pt x="2812833" y="1021956"/>
                </a:lnTo>
                <a:lnTo>
                  <a:pt x="2818420" y="1033470"/>
                </a:lnTo>
                <a:lnTo>
                  <a:pt x="2825266" y="1044166"/>
                </a:lnTo>
                <a:lnTo>
                  <a:pt x="2832069" y="1054891"/>
                </a:lnTo>
                <a:lnTo>
                  <a:pt x="2838718" y="1065717"/>
                </a:lnTo>
                <a:lnTo>
                  <a:pt x="2845415" y="1076511"/>
                </a:lnTo>
                <a:lnTo>
                  <a:pt x="2856605" y="1094491"/>
                </a:lnTo>
                <a:lnTo>
                  <a:pt x="2862755" y="1105812"/>
                </a:lnTo>
                <a:lnTo>
                  <a:pt x="2869887" y="1116322"/>
                </a:lnTo>
                <a:lnTo>
                  <a:pt x="2876980" y="1126857"/>
                </a:lnTo>
                <a:lnTo>
                  <a:pt x="2884010" y="1137437"/>
                </a:lnTo>
                <a:lnTo>
                  <a:pt x="2891134" y="1147951"/>
                </a:lnTo>
                <a:lnTo>
                  <a:pt x="2898161" y="1158533"/>
                </a:lnTo>
                <a:lnTo>
                  <a:pt x="2906617" y="1171073"/>
                </a:lnTo>
                <a:lnTo>
                  <a:pt x="2913988" y="1181672"/>
                </a:lnTo>
                <a:lnTo>
                  <a:pt x="2920412" y="1192719"/>
                </a:lnTo>
                <a:lnTo>
                  <a:pt x="2927857" y="1203009"/>
                </a:lnTo>
                <a:lnTo>
                  <a:pt x="2934588" y="1213828"/>
                </a:lnTo>
                <a:lnTo>
                  <a:pt x="2941401" y="1224586"/>
                </a:lnTo>
                <a:lnTo>
                  <a:pt x="2954773" y="1244183"/>
                </a:lnTo>
                <a:lnTo>
                  <a:pt x="2962934" y="1254442"/>
                </a:lnTo>
                <a:lnTo>
                  <a:pt x="2970244" y="1264857"/>
                </a:lnTo>
                <a:lnTo>
                  <a:pt x="2977945" y="1274960"/>
                </a:lnTo>
                <a:lnTo>
                  <a:pt x="2985846" y="1284904"/>
                </a:lnTo>
                <a:lnTo>
                  <a:pt x="2993742" y="1294851"/>
                </a:lnTo>
                <a:lnTo>
                  <a:pt x="3001990" y="1305175"/>
                </a:lnTo>
                <a:lnTo>
                  <a:pt x="3010509" y="1315254"/>
                </a:lnTo>
                <a:lnTo>
                  <a:pt x="3018824" y="1324853"/>
                </a:lnTo>
                <a:lnTo>
                  <a:pt x="3027127" y="1334464"/>
                </a:lnTo>
                <a:lnTo>
                  <a:pt x="3035321" y="1344168"/>
                </a:lnTo>
                <a:lnTo>
                  <a:pt x="3049927" y="1360993"/>
                </a:lnTo>
                <a:lnTo>
                  <a:pt x="3059015" y="1370628"/>
                </a:lnTo>
                <a:lnTo>
                  <a:pt x="3067747" y="1379851"/>
                </a:lnTo>
                <a:lnTo>
                  <a:pt x="3076469" y="1389082"/>
                </a:lnTo>
                <a:lnTo>
                  <a:pt x="3085218" y="1398287"/>
                </a:lnTo>
                <a:lnTo>
                  <a:pt x="3094259" y="1407745"/>
                </a:lnTo>
                <a:lnTo>
                  <a:pt x="3103911" y="1416846"/>
                </a:lnTo>
                <a:lnTo>
                  <a:pt x="3113110" y="1425602"/>
                </a:lnTo>
                <a:lnTo>
                  <a:pt x="3122284" y="1434385"/>
                </a:lnTo>
                <a:lnTo>
                  <a:pt x="3139003" y="1450117"/>
                </a:lnTo>
                <a:lnTo>
                  <a:pt x="3149093" y="1458748"/>
                </a:lnTo>
                <a:lnTo>
                  <a:pt x="3158654" y="1467108"/>
                </a:lnTo>
                <a:lnTo>
                  <a:pt x="3168332" y="1475333"/>
                </a:lnTo>
                <a:lnTo>
                  <a:pt x="3183624" y="1488710"/>
                </a:lnTo>
                <a:lnTo>
                  <a:pt x="3194052" y="1496947"/>
                </a:lnTo>
                <a:lnTo>
                  <a:pt x="3204210" y="1504576"/>
                </a:lnTo>
                <a:lnTo>
                  <a:pt x="3214281" y="1512314"/>
                </a:lnTo>
                <a:lnTo>
                  <a:pt x="3228415" y="1523312"/>
                </a:lnTo>
                <a:lnTo>
                  <a:pt x="3239247" y="1530986"/>
                </a:lnTo>
                <a:lnTo>
                  <a:pt x="3249660" y="1538257"/>
                </a:lnTo>
                <a:lnTo>
                  <a:pt x="3260453" y="1544993"/>
                </a:lnTo>
                <a:lnTo>
                  <a:pt x="3273352" y="1554031"/>
                </a:lnTo>
                <a:lnTo>
                  <a:pt x="3284683" y="1560878"/>
                </a:lnTo>
                <a:lnTo>
                  <a:pt x="3295466" y="1567588"/>
                </a:lnTo>
                <a:lnTo>
                  <a:pt x="3306824" y="1573387"/>
                </a:lnTo>
                <a:lnTo>
                  <a:pt x="3318763" y="1580434"/>
                </a:lnTo>
                <a:lnTo>
                  <a:pt x="3330243" y="1586814"/>
                </a:lnTo>
                <a:lnTo>
                  <a:pt x="3341400" y="1592883"/>
                </a:lnTo>
                <a:lnTo>
                  <a:pt x="3363341" y="1604725"/>
                </a:lnTo>
                <a:lnTo>
                  <a:pt x="3375196" y="1610337"/>
                </a:lnTo>
                <a:lnTo>
                  <a:pt x="3386625" y="1615875"/>
                </a:lnTo>
                <a:lnTo>
                  <a:pt x="3398605" y="1620288"/>
                </a:lnTo>
                <a:lnTo>
                  <a:pt x="3412406" y="1626773"/>
                </a:lnTo>
                <a:lnTo>
                  <a:pt x="3424452" y="1631720"/>
                </a:lnTo>
                <a:lnTo>
                  <a:pt x="3436578" y="1635650"/>
                </a:lnTo>
                <a:lnTo>
                  <a:pt x="3448305" y="1640524"/>
                </a:lnTo>
                <a:lnTo>
                  <a:pt x="3461154" y="1645881"/>
                </a:lnTo>
                <a:lnTo>
                  <a:pt x="3473719" y="1649184"/>
                </a:lnTo>
                <a:lnTo>
                  <a:pt x="3485719" y="1653346"/>
                </a:lnTo>
                <a:lnTo>
                  <a:pt x="3497771" y="1657360"/>
                </a:lnTo>
                <a:lnTo>
                  <a:pt x="3513865" y="1663058"/>
                </a:lnTo>
                <a:lnTo>
                  <a:pt x="3526354" y="1666137"/>
                </a:lnTo>
                <a:lnTo>
                  <a:pt x="3538668" y="1669290"/>
                </a:lnTo>
                <a:lnTo>
                  <a:pt x="3551081" y="1672116"/>
                </a:lnTo>
                <a:lnTo>
                  <a:pt x="3566545" y="1676707"/>
                </a:lnTo>
                <a:lnTo>
                  <a:pt x="3579070" y="1679098"/>
                </a:lnTo>
                <a:lnTo>
                  <a:pt x="3591778" y="1680624"/>
                </a:lnTo>
                <a:lnTo>
                  <a:pt x="3604134" y="1683565"/>
                </a:lnTo>
                <a:lnTo>
                  <a:pt x="3623395" y="1687022"/>
                </a:lnTo>
                <a:lnTo>
                  <a:pt x="3635756" y="1689259"/>
                </a:lnTo>
                <a:lnTo>
                  <a:pt x="3648215" y="1691719"/>
                </a:lnTo>
                <a:lnTo>
                  <a:pt x="3660739" y="1693862"/>
                </a:lnTo>
                <a:lnTo>
                  <a:pt x="3683431" y="1697726"/>
                </a:lnTo>
                <a:lnTo>
                  <a:pt x="3695808" y="1699559"/>
                </a:lnTo>
                <a:lnTo>
                  <a:pt x="3708361" y="1701490"/>
                </a:lnTo>
                <a:lnTo>
                  <a:pt x="3720918" y="1703390"/>
                </a:lnTo>
                <a:lnTo>
                  <a:pt x="3733509" y="1705076"/>
                </a:lnTo>
                <a:lnTo>
                  <a:pt x="3751323" y="1707205"/>
                </a:lnTo>
                <a:lnTo>
                  <a:pt x="3763732" y="1708563"/>
                </a:lnTo>
                <a:lnTo>
                  <a:pt x="3776372" y="1709815"/>
                </a:lnTo>
                <a:lnTo>
                  <a:pt x="3789044" y="1710789"/>
                </a:lnTo>
                <a:lnTo>
                  <a:pt x="3801684" y="1712046"/>
                </a:lnTo>
                <a:lnTo>
                  <a:pt x="3814314" y="1713381"/>
                </a:lnTo>
                <a:lnTo>
                  <a:pt x="3827325" y="1713217"/>
                </a:lnTo>
                <a:lnTo>
                  <a:pt x="3839705" y="1714113"/>
                </a:lnTo>
                <a:lnTo>
                  <a:pt x="3852365" y="1715117"/>
                </a:lnTo>
                <a:lnTo>
                  <a:pt x="3865071" y="1715563"/>
                </a:lnTo>
                <a:lnTo>
                  <a:pt x="3877804" y="1715679"/>
                </a:lnTo>
                <a:lnTo>
                  <a:pt x="3890480" y="1716493"/>
                </a:lnTo>
                <a:lnTo>
                  <a:pt x="3915066" y="1718479"/>
                </a:lnTo>
                <a:lnTo>
                  <a:pt x="3927485" y="1719143"/>
                </a:lnTo>
                <a:lnTo>
                  <a:pt x="3940201" y="1719220"/>
                </a:lnTo>
                <a:lnTo>
                  <a:pt x="3952884" y="1719872"/>
                </a:lnTo>
                <a:lnTo>
                  <a:pt x="3965565" y="1720570"/>
                </a:lnTo>
                <a:lnTo>
                  <a:pt x="3990736" y="1721945"/>
                </a:lnTo>
                <a:lnTo>
                  <a:pt x="3990109" y="1733053"/>
                </a:lnTo>
              </a:path>
            </a:pathLst>
          </a:custGeom>
          <a:noFill/>
          <a:ln w="38100" cap="rnd">
            <a:solidFill>
              <a:srgbClr val="203864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B66BE5B6-73D2-4A2A-B155-5B39F3EB3529}"/>
              </a:ext>
            </a:extLst>
          </p:cNvPr>
          <p:cNvSpPr/>
          <p:nvPr/>
        </p:nvSpPr>
        <p:spPr>
          <a:xfrm>
            <a:off x="4876190" y="3978946"/>
            <a:ext cx="1250792" cy="543180"/>
          </a:xfrm>
          <a:custGeom>
            <a:avLst/>
            <a:gdLst>
              <a:gd name="connsiteX0" fmla="*/ 0 w 3990735"/>
              <a:gd name="connsiteY0" fmla="*/ 1733053 h 1733052"/>
              <a:gd name="connsiteX1" fmla="*/ 12679 w 3990735"/>
              <a:gd name="connsiteY1" fmla="*/ 1732320 h 1733052"/>
              <a:gd name="connsiteX2" fmla="*/ 25359 w 3990735"/>
              <a:gd name="connsiteY2" fmla="*/ 1731607 h 1733052"/>
              <a:gd name="connsiteX3" fmla="*/ 38098 w 3990735"/>
              <a:gd name="connsiteY3" fmla="*/ 1731861 h 1733052"/>
              <a:gd name="connsiteX4" fmla="*/ 50777 w 3990735"/>
              <a:gd name="connsiteY4" fmla="*/ 1731133 h 1733052"/>
              <a:gd name="connsiteX5" fmla="*/ 63482 w 3990735"/>
              <a:gd name="connsiteY5" fmla="*/ 1730830 h 1733052"/>
              <a:gd name="connsiteX6" fmla="*/ 76163 w 3990735"/>
              <a:gd name="connsiteY6" fmla="*/ 1730133 h 1733052"/>
              <a:gd name="connsiteX7" fmla="*/ 88843 w 3990735"/>
              <a:gd name="connsiteY7" fmla="*/ 1729423 h 1733052"/>
              <a:gd name="connsiteX8" fmla="*/ 103967 w 3990735"/>
              <a:gd name="connsiteY8" fmla="*/ 1728764 h 1733052"/>
              <a:gd name="connsiteX9" fmla="*/ 116722 w 3990735"/>
              <a:gd name="connsiteY9" fmla="*/ 1728101 h 1733052"/>
              <a:gd name="connsiteX10" fmla="*/ 129390 w 3990735"/>
              <a:gd name="connsiteY10" fmla="*/ 1727164 h 1733052"/>
              <a:gd name="connsiteX11" fmla="*/ 142071 w 3990735"/>
              <a:gd name="connsiteY11" fmla="*/ 1726374 h 1733052"/>
              <a:gd name="connsiteX12" fmla="*/ 154855 w 3990735"/>
              <a:gd name="connsiteY12" fmla="*/ 1726710 h 1733052"/>
              <a:gd name="connsiteX13" fmla="*/ 167526 w 3990735"/>
              <a:gd name="connsiteY13" fmla="*/ 1725810 h 1733052"/>
              <a:gd name="connsiteX14" fmla="*/ 188192 w 3990735"/>
              <a:gd name="connsiteY14" fmla="*/ 1724159 h 1733052"/>
              <a:gd name="connsiteX15" fmla="*/ 200989 w 3990735"/>
              <a:gd name="connsiteY15" fmla="*/ 1722623 h 1733052"/>
              <a:gd name="connsiteX16" fmla="*/ 213595 w 3990735"/>
              <a:gd name="connsiteY16" fmla="*/ 1721079 h 1733052"/>
              <a:gd name="connsiteX17" fmla="*/ 226197 w 3990735"/>
              <a:gd name="connsiteY17" fmla="*/ 1719506 h 1733052"/>
              <a:gd name="connsiteX18" fmla="*/ 238952 w 3990735"/>
              <a:gd name="connsiteY18" fmla="*/ 1719111 h 1733052"/>
              <a:gd name="connsiteX19" fmla="*/ 251582 w 3990735"/>
              <a:gd name="connsiteY19" fmla="*/ 1717755 h 1733052"/>
              <a:gd name="connsiteX20" fmla="*/ 264564 w 3990735"/>
              <a:gd name="connsiteY20" fmla="*/ 1716641 h 1733052"/>
              <a:gd name="connsiteX21" fmla="*/ 277525 w 3990735"/>
              <a:gd name="connsiteY21" fmla="*/ 1715218 h 1733052"/>
              <a:gd name="connsiteX22" fmla="*/ 290073 w 3990735"/>
              <a:gd name="connsiteY22" fmla="*/ 1713248 h 1733052"/>
              <a:gd name="connsiteX23" fmla="*/ 302717 w 3990735"/>
              <a:gd name="connsiteY23" fmla="*/ 1711837 h 1733052"/>
              <a:gd name="connsiteX24" fmla="*/ 315384 w 3990735"/>
              <a:gd name="connsiteY24" fmla="*/ 1710562 h 1733052"/>
              <a:gd name="connsiteX25" fmla="*/ 333307 w 3990735"/>
              <a:gd name="connsiteY25" fmla="*/ 1707980 h 1733052"/>
              <a:gd name="connsiteX26" fmla="*/ 346220 w 3990735"/>
              <a:gd name="connsiteY26" fmla="*/ 1705313 h 1733052"/>
              <a:gd name="connsiteX27" fmla="*/ 358794 w 3990735"/>
              <a:gd name="connsiteY27" fmla="*/ 1703361 h 1733052"/>
              <a:gd name="connsiteX28" fmla="*/ 371201 w 3990735"/>
              <a:gd name="connsiteY28" fmla="*/ 1700649 h 1733052"/>
              <a:gd name="connsiteX29" fmla="*/ 393944 w 3990735"/>
              <a:gd name="connsiteY29" fmla="*/ 1695849 h 1733052"/>
              <a:gd name="connsiteX30" fmla="*/ 406919 w 3990735"/>
              <a:gd name="connsiteY30" fmla="*/ 1692992 h 1733052"/>
              <a:gd name="connsiteX31" fmla="*/ 419193 w 3990735"/>
              <a:gd name="connsiteY31" fmla="*/ 1689729 h 1733052"/>
              <a:gd name="connsiteX32" fmla="*/ 431463 w 3990735"/>
              <a:gd name="connsiteY32" fmla="*/ 1686454 h 1733052"/>
              <a:gd name="connsiteX33" fmla="*/ 450624 w 3990735"/>
              <a:gd name="connsiteY33" fmla="*/ 1681302 h 1733052"/>
              <a:gd name="connsiteX34" fmla="*/ 463314 w 3990735"/>
              <a:gd name="connsiteY34" fmla="*/ 1677185 h 1733052"/>
              <a:gd name="connsiteX35" fmla="*/ 475413 w 3990735"/>
              <a:gd name="connsiteY35" fmla="*/ 1673324 h 1733052"/>
              <a:gd name="connsiteX36" fmla="*/ 487487 w 3990735"/>
              <a:gd name="connsiteY36" fmla="*/ 1669385 h 1733052"/>
              <a:gd name="connsiteX37" fmla="*/ 503203 w 3990735"/>
              <a:gd name="connsiteY37" fmla="*/ 1664254 h 1733052"/>
              <a:gd name="connsiteX38" fmla="*/ 515683 w 3990735"/>
              <a:gd name="connsiteY38" fmla="*/ 1659485 h 1733052"/>
              <a:gd name="connsiteX39" fmla="*/ 527531 w 3990735"/>
              <a:gd name="connsiteY39" fmla="*/ 1654914 h 1733052"/>
              <a:gd name="connsiteX40" fmla="*/ 539380 w 3990735"/>
              <a:gd name="connsiteY40" fmla="*/ 1650343 h 1733052"/>
              <a:gd name="connsiteX41" fmla="*/ 551719 w 3990735"/>
              <a:gd name="connsiteY41" fmla="*/ 1645444 h 1733052"/>
              <a:gd name="connsiteX42" fmla="*/ 563901 w 3990735"/>
              <a:gd name="connsiteY42" fmla="*/ 1639924 h 1733052"/>
              <a:gd name="connsiteX43" fmla="*/ 575333 w 3990735"/>
              <a:gd name="connsiteY43" fmla="*/ 1634380 h 1733052"/>
              <a:gd name="connsiteX44" fmla="*/ 586906 w 3990735"/>
              <a:gd name="connsiteY44" fmla="*/ 1629150 h 1733052"/>
              <a:gd name="connsiteX45" fmla="*/ 600046 w 3990735"/>
              <a:gd name="connsiteY45" fmla="*/ 1623166 h 1733052"/>
              <a:gd name="connsiteX46" fmla="*/ 611901 w 3990735"/>
              <a:gd name="connsiteY46" fmla="*/ 1617031 h 1733052"/>
              <a:gd name="connsiteX47" fmla="*/ 623096 w 3990735"/>
              <a:gd name="connsiteY47" fmla="*/ 1611031 h 1733052"/>
              <a:gd name="connsiteX48" fmla="*/ 644066 w 3990735"/>
              <a:gd name="connsiteY48" fmla="*/ 1599270 h 1733052"/>
              <a:gd name="connsiteX49" fmla="*/ 655425 w 3990735"/>
              <a:gd name="connsiteY49" fmla="*/ 1592387 h 1733052"/>
              <a:gd name="connsiteX50" fmla="*/ 666166 w 3990735"/>
              <a:gd name="connsiteY50" fmla="*/ 1585595 h 1733052"/>
              <a:gd name="connsiteX51" fmla="*/ 677114 w 3990735"/>
              <a:gd name="connsiteY51" fmla="*/ 1579159 h 1733052"/>
              <a:gd name="connsiteX52" fmla="*/ 688092 w 3990735"/>
              <a:gd name="connsiteY52" fmla="*/ 1572592 h 1733052"/>
              <a:gd name="connsiteX53" fmla="*/ 698958 w 3990735"/>
              <a:gd name="connsiteY53" fmla="*/ 1565017 h 1733052"/>
              <a:gd name="connsiteX54" fmla="*/ 709335 w 3990735"/>
              <a:gd name="connsiteY54" fmla="*/ 1557684 h 1733052"/>
              <a:gd name="connsiteX55" fmla="*/ 719449 w 3990735"/>
              <a:gd name="connsiteY55" fmla="*/ 1549951 h 1733052"/>
              <a:gd name="connsiteX56" fmla="*/ 731541 w 3990735"/>
              <a:gd name="connsiteY56" fmla="*/ 1541921 h 1733052"/>
              <a:gd name="connsiteX57" fmla="*/ 742092 w 3990735"/>
              <a:gd name="connsiteY57" fmla="*/ 1534081 h 1733052"/>
              <a:gd name="connsiteX58" fmla="*/ 752287 w 3990735"/>
              <a:gd name="connsiteY58" fmla="*/ 1526508 h 1733052"/>
              <a:gd name="connsiteX59" fmla="*/ 762489 w 3990735"/>
              <a:gd name="connsiteY59" fmla="*/ 1518943 h 1733052"/>
              <a:gd name="connsiteX60" fmla="*/ 775717 w 3990735"/>
              <a:gd name="connsiteY60" fmla="*/ 1509073 h 1733052"/>
              <a:gd name="connsiteX61" fmla="*/ 785322 w 3990735"/>
              <a:gd name="connsiteY61" fmla="*/ 1500089 h 1733052"/>
              <a:gd name="connsiteX62" fmla="*/ 794791 w 3990735"/>
              <a:gd name="connsiteY62" fmla="*/ 1491609 h 1733052"/>
              <a:gd name="connsiteX63" fmla="*/ 803790 w 3990735"/>
              <a:gd name="connsiteY63" fmla="*/ 1482556 h 1733052"/>
              <a:gd name="connsiteX64" fmla="*/ 818119 w 3990735"/>
              <a:gd name="connsiteY64" fmla="*/ 1470451 h 1733052"/>
              <a:gd name="connsiteX65" fmla="*/ 827062 w 3990735"/>
              <a:gd name="connsiteY65" fmla="*/ 1461021 h 1733052"/>
              <a:gd name="connsiteX66" fmla="*/ 836427 w 3990735"/>
              <a:gd name="connsiteY66" fmla="*/ 1452443 h 1733052"/>
              <a:gd name="connsiteX67" fmla="*/ 845729 w 3990735"/>
              <a:gd name="connsiteY67" fmla="*/ 1443795 h 1733052"/>
              <a:gd name="connsiteX68" fmla="*/ 861336 w 3990735"/>
              <a:gd name="connsiteY68" fmla="*/ 1429370 h 1733052"/>
              <a:gd name="connsiteX69" fmla="*/ 870427 w 3990735"/>
              <a:gd name="connsiteY69" fmla="*/ 1420243 h 1733052"/>
              <a:gd name="connsiteX70" fmla="*/ 878542 w 3990735"/>
              <a:gd name="connsiteY70" fmla="*/ 1410396 h 1733052"/>
              <a:gd name="connsiteX71" fmla="*/ 887476 w 3990735"/>
              <a:gd name="connsiteY71" fmla="*/ 1401369 h 1733052"/>
              <a:gd name="connsiteX72" fmla="*/ 904012 w 3990735"/>
              <a:gd name="connsiteY72" fmla="*/ 1384014 h 1733052"/>
              <a:gd name="connsiteX73" fmla="*/ 912399 w 3990735"/>
              <a:gd name="connsiteY73" fmla="*/ 1374361 h 1733052"/>
              <a:gd name="connsiteX74" fmla="*/ 920920 w 3990735"/>
              <a:gd name="connsiteY74" fmla="*/ 1364943 h 1733052"/>
              <a:gd name="connsiteX75" fmla="*/ 929447 w 3990735"/>
              <a:gd name="connsiteY75" fmla="*/ 1355531 h 1733052"/>
              <a:gd name="connsiteX76" fmla="*/ 937970 w 3990735"/>
              <a:gd name="connsiteY76" fmla="*/ 1346116 h 1733052"/>
              <a:gd name="connsiteX77" fmla="*/ 947513 w 3990735"/>
              <a:gd name="connsiteY77" fmla="*/ 1335668 h 1733052"/>
              <a:gd name="connsiteX78" fmla="*/ 954605 w 3990735"/>
              <a:gd name="connsiteY78" fmla="*/ 1324966 h 1733052"/>
              <a:gd name="connsiteX79" fmla="*/ 961554 w 3990735"/>
              <a:gd name="connsiteY79" fmla="*/ 1314208 h 1733052"/>
              <a:gd name="connsiteX80" fmla="*/ 969686 w 3990735"/>
              <a:gd name="connsiteY80" fmla="*/ 1304453 h 1733052"/>
              <a:gd name="connsiteX81" fmla="*/ 977323 w 3990735"/>
              <a:gd name="connsiteY81" fmla="*/ 1294277 h 1733052"/>
              <a:gd name="connsiteX82" fmla="*/ 988174 w 3990735"/>
              <a:gd name="connsiteY82" fmla="*/ 1280984 h 1733052"/>
              <a:gd name="connsiteX83" fmla="*/ 995888 w 3990735"/>
              <a:gd name="connsiteY83" fmla="*/ 1271042 h 1733052"/>
              <a:gd name="connsiteX84" fmla="*/ 1002841 w 3990735"/>
              <a:gd name="connsiteY84" fmla="*/ 1260355 h 1733052"/>
              <a:gd name="connsiteX85" fmla="*/ 1010657 w 3990735"/>
              <a:gd name="connsiteY85" fmla="*/ 1250345 h 1733052"/>
              <a:gd name="connsiteX86" fmla="*/ 1018466 w 3990735"/>
              <a:gd name="connsiteY86" fmla="*/ 1240330 h 1733052"/>
              <a:gd name="connsiteX87" fmla="*/ 1026278 w 3990735"/>
              <a:gd name="connsiteY87" fmla="*/ 1230316 h 1733052"/>
              <a:gd name="connsiteX88" fmla="*/ 1034848 w 3990735"/>
              <a:gd name="connsiteY88" fmla="*/ 1219083 h 1733052"/>
              <a:gd name="connsiteX89" fmla="*/ 1042003 w 3990735"/>
              <a:gd name="connsiteY89" fmla="*/ 1208778 h 1733052"/>
              <a:gd name="connsiteX90" fmla="*/ 1049447 w 3990735"/>
              <a:gd name="connsiteY90" fmla="*/ 1198489 h 1733052"/>
              <a:gd name="connsiteX91" fmla="*/ 1056224 w 3990735"/>
              <a:gd name="connsiteY91" fmla="*/ 1187712 h 1733052"/>
              <a:gd name="connsiteX92" fmla="*/ 1063624 w 3990735"/>
              <a:gd name="connsiteY92" fmla="*/ 1177390 h 1733052"/>
              <a:gd name="connsiteX93" fmla="*/ 1071050 w 3990735"/>
              <a:gd name="connsiteY93" fmla="*/ 1167087 h 1733052"/>
              <a:gd name="connsiteX94" fmla="*/ 1081470 w 3990735"/>
              <a:gd name="connsiteY94" fmla="*/ 1152722 h 1733052"/>
              <a:gd name="connsiteX95" fmla="*/ 1087565 w 3990735"/>
              <a:gd name="connsiteY95" fmla="*/ 1141731 h 1733052"/>
              <a:gd name="connsiteX96" fmla="*/ 1094683 w 3990735"/>
              <a:gd name="connsiteY96" fmla="*/ 1131214 h 1733052"/>
              <a:gd name="connsiteX97" fmla="*/ 1101671 w 3990735"/>
              <a:gd name="connsiteY97" fmla="*/ 1120606 h 1733052"/>
              <a:gd name="connsiteX98" fmla="*/ 1108571 w 3990735"/>
              <a:gd name="connsiteY98" fmla="*/ 1109939 h 1733052"/>
              <a:gd name="connsiteX99" fmla="*/ 1114805 w 3990735"/>
              <a:gd name="connsiteY99" fmla="*/ 1098816 h 1733052"/>
              <a:gd name="connsiteX100" fmla="*/ 1121934 w 3990735"/>
              <a:gd name="connsiteY100" fmla="*/ 1088306 h 1733052"/>
              <a:gd name="connsiteX101" fmla="*/ 1130733 w 3990735"/>
              <a:gd name="connsiteY101" fmla="*/ 1075260 h 1733052"/>
              <a:gd name="connsiteX102" fmla="*/ 1137149 w 3990735"/>
              <a:gd name="connsiteY102" fmla="*/ 1064586 h 1733052"/>
              <a:gd name="connsiteX103" fmla="*/ 1143900 w 3990735"/>
              <a:gd name="connsiteY103" fmla="*/ 1053828 h 1733052"/>
              <a:gd name="connsiteX104" fmla="*/ 1150177 w 3990735"/>
              <a:gd name="connsiteY104" fmla="*/ 1042764 h 1733052"/>
              <a:gd name="connsiteX105" fmla="*/ 1157017 w 3990735"/>
              <a:gd name="connsiteY105" fmla="*/ 1032063 h 1733052"/>
              <a:gd name="connsiteX106" fmla="*/ 1163309 w 3990735"/>
              <a:gd name="connsiteY106" fmla="*/ 1021010 h 1733052"/>
              <a:gd name="connsiteX107" fmla="*/ 1170163 w 3990735"/>
              <a:gd name="connsiteY107" fmla="*/ 1010318 h 1733052"/>
              <a:gd name="connsiteX108" fmla="*/ 1176986 w 3990735"/>
              <a:gd name="connsiteY108" fmla="*/ 999606 h 1733052"/>
              <a:gd name="connsiteX109" fmla="*/ 1184477 w 3990735"/>
              <a:gd name="connsiteY109" fmla="*/ 987447 h 1733052"/>
              <a:gd name="connsiteX110" fmla="*/ 1190915 w 3990735"/>
              <a:gd name="connsiteY110" fmla="*/ 976816 h 1733052"/>
              <a:gd name="connsiteX111" fmla="*/ 1197529 w 3990735"/>
              <a:gd name="connsiteY111" fmla="*/ 965974 h 1733052"/>
              <a:gd name="connsiteX112" fmla="*/ 1203980 w 3990735"/>
              <a:gd name="connsiteY112" fmla="*/ 955033 h 1733052"/>
              <a:gd name="connsiteX113" fmla="*/ 1210599 w 3990735"/>
              <a:gd name="connsiteY113" fmla="*/ 944194 h 1733052"/>
              <a:gd name="connsiteX114" fmla="*/ 1217182 w 3990735"/>
              <a:gd name="connsiteY114" fmla="*/ 933333 h 1733052"/>
              <a:gd name="connsiteX115" fmla="*/ 1223739 w 3990735"/>
              <a:gd name="connsiteY115" fmla="*/ 922457 h 1733052"/>
              <a:gd name="connsiteX116" fmla="*/ 1230342 w 3990735"/>
              <a:gd name="connsiteY116" fmla="*/ 911608 h 1733052"/>
              <a:gd name="connsiteX117" fmla="*/ 1236673 w 3990735"/>
              <a:gd name="connsiteY117" fmla="*/ 900593 h 1733052"/>
              <a:gd name="connsiteX118" fmla="*/ 1247400 w 3990735"/>
              <a:gd name="connsiteY118" fmla="*/ 882782 h 1733052"/>
              <a:gd name="connsiteX119" fmla="*/ 1253646 w 3990735"/>
              <a:gd name="connsiteY119" fmla="*/ 871992 h 1733052"/>
              <a:gd name="connsiteX120" fmla="*/ 1260072 w 3990735"/>
              <a:gd name="connsiteY120" fmla="*/ 861038 h 1733052"/>
              <a:gd name="connsiteX121" fmla="*/ 1266478 w 3990735"/>
              <a:gd name="connsiteY121" fmla="*/ 850072 h 1733052"/>
              <a:gd name="connsiteX122" fmla="*/ 1272911 w 3990735"/>
              <a:gd name="connsiteY122" fmla="*/ 839122 h 1733052"/>
              <a:gd name="connsiteX123" fmla="*/ 1279371 w 3990735"/>
              <a:gd name="connsiteY123" fmla="*/ 828187 h 1733052"/>
              <a:gd name="connsiteX124" fmla="*/ 1285813 w 3990735"/>
              <a:gd name="connsiteY124" fmla="*/ 817242 h 1733052"/>
              <a:gd name="connsiteX125" fmla="*/ 1292249 w 3990735"/>
              <a:gd name="connsiteY125" fmla="*/ 806294 h 1733052"/>
              <a:gd name="connsiteX126" fmla="*/ 1298921 w 3990735"/>
              <a:gd name="connsiteY126" fmla="*/ 795484 h 1733052"/>
              <a:gd name="connsiteX127" fmla="*/ 1305702 w 3990735"/>
              <a:gd name="connsiteY127" fmla="*/ 784738 h 1733052"/>
              <a:gd name="connsiteX128" fmla="*/ 1312860 w 3990735"/>
              <a:gd name="connsiteY128" fmla="*/ 774213 h 1733052"/>
              <a:gd name="connsiteX129" fmla="*/ 1319401 w 3990735"/>
              <a:gd name="connsiteY129" fmla="*/ 763327 h 1733052"/>
              <a:gd name="connsiteX130" fmla="*/ 1325951 w 3990735"/>
              <a:gd name="connsiteY130" fmla="*/ 752445 h 1733052"/>
              <a:gd name="connsiteX131" fmla="*/ 1332707 w 3990735"/>
              <a:gd name="connsiteY131" fmla="*/ 741010 h 1733052"/>
              <a:gd name="connsiteX132" fmla="*/ 1339947 w 3990735"/>
              <a:gd name="connsiteY132" fmla="*/ 730560 h 1733052"/>
              <a:gd name="connsiteX133" fmla="*/ 1346451 w 3990735"/>
              <a:gd name="connsiteY133" fmla="*/ 719651 h 1733052"/>
              <a:gd name="connsiteX134" fmla="*/ 1352888 w 3990735"/>
              <a:gd name="connsiteY134" fmla="*/ 708704 h 1733052"/>
              <a:gd name="connsiteX135" fmla="*/ 1359311 w 3990735"/>
              <a:gd name="connsiteY135" fmla="*/ 697748 h 1733052"/>
              <a:gd name="connsiteX136" fmla="*/ 1365863 w 3990735"/>
              <a:gd name="connsiteY136" fmla="*/ 686867 h 1733052"/>
              <a:gd name="connsiteX137" fmla="*/ 1372464 w 3990735"/>
              <a:gd name="connsiteY137" fmla="*/ 676015 h 1733052"/>
              <a:gd name="connsiteX138" fmla="*/ 1378943 w 3990735"/>
              <a:gd name="connsiteY138" fmla="*/ 665091 h 1733052"/>
              <a:gd name="connsiteX139" fmla="*/ 1385526 w 3990735"/>
              <a:gd name="connsiteY139" fmla="*/ 654229 h 1733052"/>
              <a:gd name="connsiteX140" fmla="*/ 1391966 w 3990735"/>
              <a:gd name="connsiteY140" fmla="*/ 643283 h 1733052"/>
              <a:gd name="connsiteX141" fmla="*/ 1398419 w 3990735"/>
              <a:gd name="connsiteY141" fmla="*/ 632344 h 1733052"/>
              <a:gd name="connsiteX142" fmla="*/ 1404872 w 3990735"/>
              <a:gd name="connsiteY142" fmla="*/ 621406 h 1733052"/>
              <a:gd name="connsiteX143" fmla="*/ 1411423 w 3990735"/>
              <a:gd name="connsiteY143" fmla="*/ 610524 h 1733052"/>
              <a:gd name="connsiteX144" fmla="*/ 1418974 w 3990735"/>
              <a:gd name="connsiteY144" fmla="*/ 600227 h 1733052"/>
              <a:gd name="connsiteX145" fmla="*/ 1425506 w 3990735"/>
              <a:gd name="connsiteY145" fmla="*/ 589334 h 1733052"/>
              <a:gd name="connsiteX146" fmla="*/ 1431968 w 3990735"/>
              <a:gd name="connsiteY146" fmla="*/ 578401 h 1733052"/>
              <a:gd name="connsiteX147" fmla="*/ 1438479 w 3990735"/>
              <a:gd name="connsiteY147" fmla="*/ 567496 h 1733052"/>
              <a:gd name="connsiteX148" fmla="*/ 1445089 w 3990735"/>
              <a:gd name="connsiteY148" fmla="*/ 556649 h 1733052"/>
              <a:gd name="connsiteX149" fmla="*/ 1451535 w 3990735"/>
              <a:gd name="connsiteY149" fmla="*/ 545707 h 1733052"/>
              <a:gd name="connsiteX150" fmla="*/ 1458002 w 3990735"/>
              <a:gd name="connsiteY150" fmla="*/ 534776 h 1733052"/>
              <a:gd name="connsiteX151" fmla="*/ 1464454 w 3990735"/>
              <a:gd name="connsiteY151" fmla="*/ 523837 h 1733052"/>
              <a:gd name="connsiteX152" fmla="*/ 1470923 w 3990735"/>
              <a:gd name="connsiteY152" fmla="*/ 512908 h 1733052"/>
              <a:gd name="connsiteX153" fmla="*/ 1477706 w 3990735"/>
              <a:gd name="connsiteY153" fmla="*/ 502162 h 1733052"/>
              <a:gd name="connsiteX154" fmla="*/ 1484329 w 3990735"/>
              <a:gd name="connsiteY154" fmla="*/ 491322 h 1733052"/>
              <a:gd name="connsiteX155" fmla="*/ 1490806 w 3990735"/>
              <a:gd name="connsiteY155" fmla="*/ 480398 h 1733052"/>
              <a:gd name="connsiteX156" fmla="*/ 1497676 w 3990735"/>
              <a:gd name="connsiteY156" fmla="*/ 469703 h 1733052"/>
              <a:gd name="connsiteX157" fmla="*/ 1509423 w 3990735"/>
              <a:gd name="connsiteY157" fmla="*/ 449759 h 1733052"/>
              <a:gd name="connsiteX158" fmla="*/ 1516271 w 3990735"/>
              <a:gd name="connsiteY158" fmla="*/ 438890 h 1733052"/>
              <a:gd name="connsiteX159" fmla="*/ 1523323 w 3990735"/>
              <a:gd name="connsiteY159" fmla="*/ 428321 h 1733052"/>
              <a:gd name="connsiteX160" fmla="*/ 1530209 w 3990735"/>
              <a:gd name="connsiteY160" fmla="*/ 417648 h 1733052"/>
              <a:gd name="connsiteX161" fmla="*/ 1536974 w 3990735"/>
              <a:gd name="connsiteY161" fmla="*/ 406899 h 1733052"/>
              <a:gd name="connsiteX162" fmla="*/ 1543856 w 3990735"/>
              <a:gd name="connsiteY162" fmla="*/ 396224 h 1733052"/>
              <a:gd name="connsiteX163" fmla="*/ 1550735 w 3990735"/>
              <a:gd name="connsiteY163" fmla="*/ 385547 h 1733052"/>
              <a:gd name="connsiteX164" fmla="*/ 1557618 w 3990735"/>
              <a:gd name="connsiteY164" fmla="*/ 374872 h 1733052"/>
              <a:gd name="connsiteX165" fmla="*/ 1570532 w 3990735"/>
              <a:gd name="connsiteY165" fmla="*/ 354229 h 1733052"/>
              <a:gd name="connsiteX166" fmla="*/ 1577753 w 3990735"/>
              <a:gd name="connsiteY166" fmla="*/ 343646 h 1733052"/>
              <a:gd name="connsiteX167" fmla="*/ 1585167 w 3990735"/>
              <a:gd name="connsiteY167" fmla="*/ 333325 h 1733052"/>
              <a:gd name="connsiteX168" fmla="*/ 1593018 w 3990735"/>
              <a:gd name="connsiteY168" fmla="*/ 323295 h 1733052"/>
              <a:gd name="connsiteX169" fmla="*/ 1600089 w 3990735"/>
              <a:gd name="connsiteY169" fmla="*/ 312745 h 1733052"/>
              <a:gd name="connsiteX170" fmla="*/ 1607582 w 3990735"/>
              <a:gd name="connsiteY170" fmla="*/ 302477 h 1733052"/>
              <a:gd name="connsiteX171" fmla="*/ 1621818 w 3990735"/>
              <a:gd name="connsiteY171" fmla="*/ 284364 h 1733052"/>
              <a:gd name="connsiteX172" fmla="*/ 1630881 w 3990735"/>
              <a:gd name="connsiteY172" fmla="*/ 275250 h 1733052"/>
              <a:gd name="connsiteX173" fmla="*/ 1638391 w 3990735"/>
              <a:gd name="connsiteY173" fmla="*/ 265008 h 1733052"/>
              <a:gd name="connsiteX174" fmla="*/ 1646303 w 3990735"/>
              <a:gd name="connsiteY174" fmla="*/ 255055 h 1733052"/>
              <a:gd name="connsiteX175" fmla="*/ 1654033 w 3990735"/>
              <a:gd name="connsiteY175" fmla="*/ 244971 h 1733052"/>
              <a:gd name="connsiteX176" fmla="*/ 1668331 w 3990735"/>
              <a:gd name="connsiteY176" fmla="*/ 225151 h 1733052"/>
              <a:gd name="connsiteX177" fmla="*/ 1676135 w 3990735"/>
              <a:gd name="connsiteY177" fmla="*/ 215320 h 1733052"/>
              <a:gd name="connsiteX178" fmla="*/ 1684755 w 3990735"/>
              <a:gd name="connsiteY178" fmla="*/ 205942 h 1733052"/>
              <a:gd name="connsiteX179" fmla="*/ 1692852 w 3990735"/>
              <a:gd name="connsiteY179" fmla="*/ 196154 h 1733052"/>
              <a:gd name="connsiteX180" fmla="*/ 1701338 w 3990735"/>
              <a:gd name="connsiteY180" fmla="*/ 186671 h 1733052"/>
              <a:gd name="connsiteX181" fmla="*/ 1709900 w 3990735"/>
              <a:gd name="connsiteY181" fmla="*/ 175880 h 1733052"/>
              <a:gd name="connsiteX182" fmla="*/ 1718568 w 3990735"/>
              <a:gd name="connsiteY182" fmla="*/ 166958 h 1733052"/>
              <a:gd name="connsiteX183" fmla="*/ 1726965 w 3990735"/>
              <a:gd name="connsiteY183" fmla="*/ 157431 h 1733052"/>
              <a:gd name="connsiteX184" fmla="*/ 1735670 w 3990735"/>
              <a:gd name="connsiteY184" fmla="*/ 148171 h 1733052"/>
              <a:gd name="connsiteX185" fmla="*/ 1747449 w 3990735"/>
              <a:gd name="connsiteY185" fmla="*/ 136382 h 1733052"/>
              <a:gd name="connsiteX186" fmla="*/ 1756224 w 3990735"/>
              <a:gd name="connsiteY186" fmla="*/ 127813 h 1733052"/>
              <a:gd name="connsiteX187" fmla="*/ 1765746 w 3990735"/>
              <a:gd name="connsiteY187" fmla="*/ 119359 h 1733052"/>
              <a:gd name="connsiteX188" fmla="*/ 1780075 w 3990735"/>
              <a:gd name="connsiteY188" fmla="*/ 104806 h 1733052"/>
              <a:gd name="connsiteX189" fmla="*/ 1789902 w 3990735"/>
              <a:gd name="connsiteY189" fmla="*/ 97609 h 1733052"/>
              <a:gd name="connsiteX190" fmla="*/ 1799451 w 3990735"/>
              <a:gd name="connsiteY190" fmla="*/ 89234 h 1733052"/>
              <a:gd name="connsiteX191" fmla="*/ 1813150 w 3990735"/>
              <a:gd name="connsiteY191" fmla="*/ 77949 h 1733052"/>
              <a:gd name="connsiteX192" fmla="*/ 1822542 w 3990735"/>
              <a:gd name="connsiteY192" fmla="*/ 70761 h 1733052"/>
              <a:gd name="connsiteX193" fmla="*/ 1832579 w 3990735"/>
              <a:gd name="connsiteY193" fmla="*/ 62979 h 1733052"/>
              <a:gd name="connsiteX194" fmla="*/ 1844718 w 3990735"/>
              <a:gd name="connsiteY194" fmla="*/ 54011 h 1733052"/>
              <a:gd name="connsiteX195" fmla="*/ 1854574 w 3990735"/>
              <a:gd name="connsiteY195" fmla="*/ 47720 h 1733052"/>
              <a:gd name="connsiteX196" fmla="*/ 1872062 w 3990735"/>
              <a:gd name="connsiteY196" fmla="*/ 36676 h 1733052"/>
              <a:gd name="connsiteX197" fmla="*/ 1882370 w 3990735"/>
              <a:gd name="connsiteY197" fmla="*/ 31404 h 1733052"/>
              <a:gd name="connsiteX198" fmla="*/ 1899125 w 3990735"/>
              <a:gd name="connsiteY198" fmla="*/ 22554 h 1733052"/>
              <a:gd name="connsiteX199" fmla="*/ 1909746 w 3990735"/>
              <a:gd name="connsiteY199" fmla="*/ 18390 h 1733052"/>
              <a:gd name="connsiteX200" fmla="*/ 1925926 w 3990735"/>
              <a:gd name="connsiteY200" fmla="*/ 11799 h 1733052"/>
              <a:gd name="connsiteX201" fmla="*/ 1948625 w 3990735"/>
              <a:gd name="connsiteY201" fmla="*/ 5350 h 1733052"/>
              <a:gd name="connsiteX202" fmla="*/ 1971294 w 3990735"/>
              <a:gd name="connsiteY202" fmla="*/ 1404 h 1733052"/>
              <a:gd name="connsiteX203" fmla="*/ 1993880 w 3990735"/>
              <a:gd name="connsiteY203" fmla="*/ 0 h 1733052"/>
              <a:gd name="connsiteX204" fmla="*/ 2016434 w 3990735"/>
              <a:gd name="connsiteY204" fmla="*/ 1117 h 1733052"/>
              <a:gd name="connsiteX205" fmla="*/ 2039062 w 3990735"/>
              <a:gd name="connsiteY205" fmla="*/ 4461 h 1733052"/>
              <a:gd name="connsiteX206" fmla="*/ 2061776 w 3990735"/>
              <a:gd name="connsiteY206" fmla="*/ 10537 h 1733052"/>
              <a:gd name="connsiteX207" fmla="*/ 2072513 w 3990735"/>
              <a:gd name="connsiteY207" fmla="*/ 14628 h 1733052"/>
              <a:gd name="connsiteX208" fmla="*/ 2084603 w 3990735"/>
              <a:gd name="connsiteY208" fmla="*/ 19192 h 1733052"/>
              <a:gd name="connsiteX209" fmla="*/ 2095019 w 3990735"/>
              <a:gd name="connsiteY209" fmla="*/ 24092 h 1733052"/>
              <a:gd name="connsiteX210" fmla="*/ 2111760 w 3990735"/>
              <a:gd name="connsiteY210" fmla="*/ 31967 h 1733052"/>
              <a:gd name="connsiteX211" fmla="*/ 2121658 w 3990735"/>
              <a:gd name="connsiteY211" fmla="*/ 38058 h 1733052"/>
              <a:gd name="connsiteX212" fmla="*/ 2139030 w 3990735"/>
              <a:gd name="connsiteY212" fmla="*/ 48305 h 1733052"/>
              <a:gd name="connsiteX213" fmla="*/ 2149046 w 3990735"/>
              <a:gd name="connsiteY213" fmla="*/ 54604 h 1733052"/>
              <a:gd name="connsiteX214" fmla="*/ 2167189 w 3990735"/>
              <a:gd name="connsiteY214" fmla="*/ 67116 h 1733052"/>
              <a:gd name="connsiteX215" fmla="*/ 2176478 w 3990735"/>
              <a:gd name="connsiteY215" fmla="*/ 74709 h 1733052"/>
              <a:gd name="connsiteX216" fmla="*/ 2186929 w 3990735"/>
              <a:gd name="connsiteY216" fmla="*/ 82033 h 1733052"/>
              <a:gd name="connsiteX217" fmla="*/ 2199641 w 3990735"/>
              <a:gd name="connsiteY217" fmla="*/ 92906 h 1733052"/>
              <a:gd name="connsiteX218" fmla="*/ 2208596 w 3990735"/>
              <a:gd name="connsiteY218" fmla="*/ 101163 h 1733052"/>
              <a:gd name="connsiteX219" fmla="*/ 2217681 w 3990735"/>
              <a:gd name="connsiteY219" fmla="*/ 110038 h 1733052"/>
              <a:gd name="connsiteX220" fmla="*/ 2231796 w 3990735"/>
              <a:gd name="connsiteY220" fmla="*/ 123368 h 1733052"/>
              <a:gd name="connsiteX221" fmla="*/ 2240070 w 3990735"/>
              <a:gd name="connsiteY221" fmla="*/ 132453 h 1733052"/>
              <a:gd name="connsiteX222" fmla="*/ 2248750 w 3990735"/>
              <a:gd name="connsiteY222" fmla="*/ 141727 h 1733052"/>
              <a:gd name="connsiteX223" fmla="*/ 2257306 w 3990735"/>
              <a:gd name="connsiteY223" fmla="*/ 151113 h 1733052"/>
              <a:gd name="connsiteX224" fmla="*/ 2268263 w 3990735"/>
              <a:gd name="connsiteY224" fmla="*/ 162122 h 1733052"/>
              <a:gd name="connsiteX225" fmla="*/ 2276420 w 3990735"/>
              <a:gd name="connsiteY225" fmla="*/ 171469 h 1733052"/>
              <a:gd name="connsiteX226" fmla="*/ 2285880 w 3990735"/>
              <a:gd name="connsiteY226" fmla="*/ 180143 h 1733052"/>
              <a:gd name="connsiteX227" fmla="*/ 2294281 w 3990735"/>
              <a:gd name="connsiteY227" fmla="*/ 189680 h 1733052"/>
              <a:gd name="connsiteX228" fmla="*/ 2307457 w 3990735"/>
              <a:gd name="connsiteY228" fmla="*/ 203189 h 1733052"/>
              <a:gd name="connsiteX229" fmla="*/ 2315441 w 3990735"/>
              <a:gd name="connsiteY229" fmla="*/ 212998 h 1733052"/>
              <a:gd name="connsiteX230" fmla="*/ 2324134 w 3990735"/>
              <a:gd name="connsiteY230" fmla="*/ 222358 h 1733052"/>
              <a:gd name="connsiteX231" fmla="*/ 2331780 w 3990735"/>
              <a:gd name="connsiteY231" fmla="*/ 232499 h 1733052"/>
              <a:gd name="connsiteX232" fmla="*/ 2340360 w 3990735"/>
              <a:gd name="connsiteY232" fmla="*/ 241943 h 1733052"/>
              <a:gd name="connsiteX233" fmla="*/ 2350897 w 3990735"/>
              <a:gd name="connsiteY233" fmla="*/ 254062 h 1733052"/>
              <a:gd name="connsiteX234" fmla="*/ 2358269 w 3990735"/>
              <a:gd name="connsiteY234" fmla="*/ 264539 h 1733052"/>
              <a:gd name="connsiteX235" fmla="*/ 2365521 w 3990735"/>
              <a:gd name="connsiteY235" fmla="*/ 274965 h 1733052"/>
              <a:gd name="connsiteX236" fmla="*/ 2372896 w 3990735"/>
              <a:gd name="connsiteY236" fmla="*/ 285306 h 1733052"/>
              <a:gd name="connsiteX237" fmla="*/ 2380184 w 3990735"/>
              <a:gd name="connsiteY237" fmla="*/ 295708 h 1733052"/>
              <a:gd name="connsiteX238" fmla="*/ 2387454 w 3990735"/>
              <a:gd name="connsiteY238" fmla="*/ 306121 h 1733052"/>
              <a:gd name="connsiteX239" fmla="*/ 2395846 w 3990735"/>
              <a:gd name="connsiteY239" fmla="*/ 317249 h 1733052"/>
              <a:gd name="connsiteX240" fmla="*/ 2402900 w 3990735"/>
              <a:gd name="connsiteY240" fmla="*/ 327967 h 1733052"/>
              <a:gd name="connsiteX241" fmla="*/ 2410051 w 3990735"/>
              <a:gd name="connsiteY241" fmla="*/ 338468 h 1733052"/>
              <a:gd name="connsiteX242" fmla="*/ 2417241 w 3990735"/>
              <a:gd name="connsiteY242" fmla="*/ 348943 h 1733052"/>
              <a:gd name="connsiteX243" fmla="*/ 2424571 w 3990735"/>
              <a:gd name="connsiteY243" fmla="*/ 359329 h 1733052"/>
              <a:gd name="connsiteX244" fmla="*/ 2431850 w 3990735"/>
              <a:gd name="connsiteY244" fmla="*/ 369747 h 1733052"/>
              <a:gd name="connsiteX245" fmla="*/ 2438787 w 3990735"/>
              <a:gd name="connsiteY245" fmla="*/ 380385 h 1733052"/>
              <a:gd name="connsiteX246" fmla="*/ 2449520 w 3990735"/>
              <a:gd name="connsiteY246" fmla="*/ 397008 h 1733052"/>
              <a:gd name="connsiteX247" fmla="*/ 2457090 w 3990735"/>
              <a:gd name="connsiteY247" fmla="*/ 407451 h 1733052"/>
              <a:gd name="connsiteX248" fmla="*/ 2463750 w 3990735"/>
              <a:gd name="connsiteY248" fmla="*/ 418265 h 1733052"/>
              <a:gd name="connsiteX249" fmla="*/ 2470754 w 3990735"/>
              <a:gd name="connsiteY249" fmla="*/ 428870 h 1733052"/>
              <a:gd name="connsiteX250" fmla="*/ 2478293 w 3990735"/>
              <a:gd name="connsiteY250" fmla="*/ 439149 h 1733052"/>
              <a:gd name="connsiteX251" fmla="*/ 2485016 w 3990735"/>
              <a:gd name="connsiteY251" fmla="*/ 449925 h 1733052"/>
              <a:gd name="connsiteX252" fmla="*/ 2491750 w 3990735"/>
              <a:gd name="connsiteY252" fmla="*/ 460694 h 1733052"/>
              <a:gd name="connsiteX253" fmla="*/ 2498802 w 3990735"/>
              <a:gd name="connsiteY253" fmla="*/ 471270 h 1733052"/>
              <a:gd name="connsiteX254" fmla="*/ 2505853 w 3990735"/>
              <a:gd name="connsiteY254" fmla="*/ 481845 h 1733052"/>
              <a:gd name="connsiteX255" fmla="*/ 2513280 w 3990735"/>
              <a:gd name="connsiteY255" fmla="*/ 493443 h 1733052"/>
              <a:gd name="connsiteX256" fmla="*/ 2520341 w 3990735"/>
              <a:gd name="connsiteY256" fmla="*/ 504246 h 1733052"/>
              <a:gd name="connsiteX257" fmla="*/ 2526764 w 3990735"/>
              <a:gd name="connsiteY257" fmla="*/ 515202 h 1733052"/>
              <a:gd name="connsiteX258" fmla="*/ 2533810 w 3990735"/>
              <a:gd name="connsiteY258" fmla="*/ 525795 h 1733052"/>
              <a:gd name="connsiteX259" fmla="*/ 2540433 w 3990735"/>
              <a:gd name="connsiteY259" fmla="*/ 536634 h 1733052"/>
              <a:gd name="connsiteX260" fmla="*/ 2547000 w 3990735"/>
              <a:gd name="connsiteY260" fmla="*/ 547507 h 1733052"/>
              <a:gd name="connsiteX261" fmla="*/ 2553454 w 3990735"/>
              <a:gd name="connsiteY261" fmla="*/ 558444 h 1733052"/>
              <a:gd name="connsiteX262" fmla="*/ 2559983 w 3990735"/>
              <a:gd name="connsiteY262" fmla="*/ 569339 h 1733052"/>
              <a:gd name="connsiteX263" fmla="*/ 2566408 w 3990735"/>
              <a:gd name="connsiteY263" fmla="*/ 580294 h 1733052"/>
              <a:gd name="connsiteX264" fmla="*/ 2572829 w 3990735"/>
              <a:gd name="connsiteY264" fmla="*/ 591251 h 1733052"/>
              <a:gd name="connsiteX265" fmla="*/ 2579252 w 3990735"/>
              <a:gd name="connsiteY265" fmla="*/ 602207 h 1733052"/>
              <a:gd name="connsiteX266" fmla="*/ 2585654 w 3990735"/>
              <a:gd name="connsiteY266" fmla="*/ 613175 h 1733052"/>
              <a:gd name="connsiteX267" fmla="*/ 2592053 w 3990735"/>
              <a:gd name="connsiteY267" fmla="*/ 624146 h 1733052"/>
              <a:gd name="connsiteX268" fmla="*/ 2603127 w 3990735"/>
              <a:gd name="connsiteY268" fmla="*/ 643171 h 1733052"/>
              <a:gd name="connsiteX269" fmla="*/ 2609512 w 3990735"/>
              <a:gd name="connsiteY269" fmla="*/ 654152 h 1733052"/>
              <a:gd name="connsiteX270" fmla="*/ 2615890 w 3990735"/>
              <a:gd name="connsiteY270" fmla="*/ 665135 h 1733052"/>
              <a:gd name="connsiteX271" fmla="*/ 2622281 w 3990735"/>
              <a:gd name="connsiteY271" fmla="*/ 676109 h 1733052"/>
              <a:gd name="connsiteX272" fmla="*/ 2628649 w 3990735"/>
              <a:gd name="connsiteY272" fmla="*/ 687098 h 1733052"/>
              <a:gd name="connsiteX273" fmla="*/ 2634862 w 3990735"/>
              <a:gd name="connsiteY273" fmla="*/ 698176 h 1733052"/>
              <a:gd name="connsiteX274" fmla="*/ 2641212 w 3990735"/>
              <a:gd name="connsiteY274" fmla="*/ 709175 h 1733052"/>
              <a:gd name="connsiteX275" fmla="*/ 2647374 w 3990735"/>
              <a:gd name="connsiteY275" fmla="*/ 720283 h 1733052"/>
              <a:gd name="connsiteX276" fmla="*/ 2653760 w 3990735"/>
              <a:gd name="connsiteY276" fmla="*/ 731260 h 1733052"/>
              <a:gd name="connsiteX277" fmla="*/ 2660113 w 3990735"/>
              <a:gd name="connsiteY277" fmla="*/ 742257 h 1733052"/>
              <a:gd name="connsiteX278" fmla="*/ 2665806 w 3990735"/>
              <a:gd name="connsiteY278" fmla="*/ 753639 h 1733052"/>
              <a:gd name="connsiteX279" fmla="*/ 2672176 w 3990735"/>
              <a:gd name="connsiteY279" fmla="*/ 764626 h 1733052"/>
              <a:gd name="connsiteX280" fmla="*/ 2678461 w 3990735"/>
              <a:gd name="connsiteY280" fmla="*/ 775663 h 1733052"/>
              <a:gd name="connsiteX281" fmla="*/ 2684838 w 3990735"/>
              <a:gd name="connsiteY281" fmla="*/ 786646 h 1733052"/>
              <a:gd name="connsiteX282" fmla="*/ 2690630 w 3990735"/>
              <a:gd name="connsiteY282" fmla="*/ 797969 h 1733052"/>
              <a:gd name="connsiteX283" fmla="*/ 2696924 w 3990735"/>
              <a:gd name="connsiteY283" fmla="*/ 809001 h 1733052"/>
              <a:gd name="connsiteX284" fmla="*/ 2702504 w 3990735"/>
              <a:gd name="connsiteY284" fmla="*/ 820448 h 1733052"/>
              <a:gd name="connsiteX285" fmla="*/ 2708391 w 3990735"/>
              <a:gd name="connsiteY285" fmla="*/ 831717 h 1733052"/>
              <a:gd name="connsiteX286" fmla="*/ 2713847 w 3990735"/>
              <a:gd name="connsiteY286" fmla="*/ 843237 h 1733052"/>
              <a:gd name="connsiteX287" fmla="*/ 2720176 w 3990735"/>
              <a:gd name="connsiteY287" fmla="*/ 854248 h 1733052"/>
              <a:gd name="connsiteX288" fmla="*/ 2726542 w 3990735"/>
              <a:gd name="connsiteY288" fmla="*/ 865237 h 1733052"/>
              <a:gd name="connsiteX289" fmla="*/ 2738184 w 3990735"/>
              <a:gd name="connsiteY289" fmla="*/ 885734 h 1733052"/>
              <a:gd name="connsiteX290" fmla="*/ 2744288 w 3990735"/>
              <a:gd name="connsiteY290" fmla="*/ 896701 h 1733052"/>
              <a:gd name="connsiteX291" fmla="*/ 2750871 w 3990735"/>
              <a:gd name="connsiteY291" fmla="*/ 907562 h 1733052"/>
              <a:gd name="connsiteX292" fmla="*/ 2756493 w 3990735"/>
              <a:gd name="connsiteY292" fmla="*/ 919012 h 1733052"/>
              <a:gd name="connsiteX293" fmla="*/ 2762491 w 3990735"/>
              <a:gd name="connsiteY293" fmla="*/ 930231 h 1733052"/>
              <a:gd name="connsiteX294" fmla="*/ 2768662 w 3990735"/>
              <a:gd name="connsiteY294" fmla="*/ 941344 h 1733052"/>
              <a:gd name="connsiteX295" fmla="*/ 2774434 w 3990735"/>
              <a:gd name="connsiteY295" fmla="*/ 952703 h 1733052"/>
              <a:gd name="connsiteX296" fmla="*/ 2780441 w 3990735"/>
              <a:gd name="connsiteY296" fmla="*/ 963917 h 1733052"/>
              <a:gd name="connsiteX297" fmla="*/ 2786809 w 3990735"/>
              <a:gd name="connsiteY297" fmla="*/ 974909 h 1733052"/>
              <a:gd name="connsiteX298" fmla="*/ 2793270 w 3990735"/>
              <a:gd name="connsiteY298" fmla="*/ 985846 h 1733052"/>
              <a:gd name="connsiteX299" fmla="*/ 2800481 w 3990735"/>
              <a:gd name="connsiteY299" fmla="*/ 999714 h 1733052"/>
              <a:gd name="connsiteX300" fmla="*/ 2807288 w 3990735"/>
              <a:gd name="connsiteY300" fmla="*/ 1010414 h 1733052"/>
              <a:gd name="connsiteX301" fmla="*/ 2812833 w 3990735"/>
              <a:gd name="connsiteY301" fmla="*/ 1021956 h 1733052"/>
              <a:gd name="connsiteX302" fmla="*/ 2818420 w 3990735"/>
              <a:gd name="connsiteY302" fmla="*/ 1033470 h 1733052"/>
              <a:gd name="connsiteX303" fmla="*/ 2825266 w 3990735"/>
              <a:gd name="connsiteY303" fmla="*/ 1044166 h 1733052"/>
              <a:gd name="connsiteX304" fmla="*/ 2832069 w 3990735"/>
              <a:gd name="connsiteY304" fmla="*/ 1054891 h 1733052"/>
              <a:gd name="connsiteX305" fmla="*/ 2838718 w 3990735"/>
              <a:gd name="connsiteY305" fmla="*/ 1065717 h 1733052"/>
              <a:gd name="connsiteX306" fmla="*/ 2845415 w 3990735"/>
              <a:gd name="connsiteY306" fmla="*/ 1076511 h 1733052"/>
              <a:gd name="connsiteX307" fmla="*/ 2856605 w 3990735"/>
              <a:gd name="connsiteY307" fmla="*/ 1094491 h 1733052"/>
              <a:gd name="connsiteX308" fmla="*/ 2862755 w 3990735"/>
              <a:gd name="connsiteY308" fmla="*/ 1105812 h 1733052"/>
              <a:gd name="connsiteX309" fmla="*/ 2869887 w 3990735"/>
              <a:gd name="connsiteY309" fmla="*/ 1116322 h 1733052"/>
              <a:gd name="connsiteX310" fmla="*/ 2876980 w 3990735"/>
              <a:gd name="connsiteY310" fmla="*/ 1126857 h 1733052"/>
              <a:gd name="connsiteX311" fmla="*/ 2884010 w 3990735"/>
              <a:gd name="connsiteY311" fmla="*/ 1137437 h 1733052"/>
              <a:gd name="connsiteX312" fmla="*/ 2891134 w 3990735"/>
              <a:gd name="connsiteY312" fmla="*/ 1147951 h 1733052"/>
              <a:gd name="connsiteX313" fmla="*/ 2898161 w 3990735"/>
              <a:gd name="connsiteY313" fmla="*/ 1158533 h 1733052"/>
              <a:gd name="connsiteX314" fmla="*/ 2906617 w 3990735"/>
              <a:gd name="connsiteY314" fmla="*/ 1171073 h 1733052"/>
              <a:gd name="connsiteX315" fmla="*/ 2913988 w 3990735"/>
              <a:gd name="connsiteY315" fmla="*/ 1181672 h 1733052"/>
              <a:gd name="connsiteX316" fmla="*/ 2920412 w 3990735"/>
              <a:gd name="connsiteY316" fmla="*/ 1192719 h 1733052"/>
              <a:gd name="connsiteX317" fmla="*/ 2927857 w 3990735"/>
              <a:gd name="connsiteY317" fmla="*/ 1203009 h 1733052"/>
              <a:gd name="connsiteX318" fmla="*/ 2934588 w 3990735"/>
              <a:gd name="connsiteY318" fmla="*/ 1213828 h 1733052"/>
              <a:gd name="connsiteX319" fmla="*/ 2941401 w 3990735"/>
              <a:gd name="connsiteY319" fmla="*/ 1224586 h 1733052"/>
              <a:gd name="connsiteX320" fmla="*/ 2954773 w 3990735"/>
              <a:gd name="connsiteY320" fmla="*/ 1244183 h 1733052"/>
              <a:gd name="connsiteX321" fmla="*/ 2962934 w 3990735"/>
              <a:gd name="connsiteY321" fmla="*/ 1254442 h 1733052"/>
              <a:gd name="connsiteX322" fmla="*/ 2970244 w 3990735"/>
              <a:gd name="connsiteY322" fmla="*/ 1264857 h 1733052"/>
              <a:gd name="connsiteX323" fmla="*/ 2977945 w 3990735"/>
              <a:gd name="connsiteY323" fmla="*/ 1274960 h 1733052"/>
              <a:gd name="connsiteX324" fmla="*/ 2985846 w 3990735"/>
              <a:gd name="connsiteY324" fmla="*/ 1284904 h 1733052"/>
              <a:gd name="connsiteX325" fmla="*/ 2993742 w 3990735"/>
              <a:gd name="connsiteY325" fmla="*/ 1294851 h 1733052"/>
              <a:gd name="connsiteX326" fmla="*/ 3001990 w 3990735"/>
              <a:gd name="connsiteY326" fmla="*/ 1305175 h 1733052"/>
              <a:gd name="connsiteX327" fmla="*/ 3010509 w 3990735"/>
              <a:gd name="connsiteY327" fmla="*/ 1315254 h 1733052"/>
              <a:gd name="connsiteX328" fmla="*/ 3018824 w 3990735"/>
              <a:gd name="connsiteY328" fmla="*/ 1324853 h 1733052"/>
              <a:gd name="connsiteX329" fmla="*/ 3027127 w 3990735"/>
              <a:gd name="connsiteY329" fmla="*/ 1334464 h 1733052"/>
              <a:gd name="connsiteX330" fmla="*/ 3035321 w 3990735"/>
              <a:gd name="connsiteY330" fmla="*/ 1344168 h 1733052"/>
              <a:gd name="connsiteX331" fmla="*/ 3049927 w 3990735"/>
              <a:gd name="connsiteY331" fmla="*/ 1360993 h 1733052"/>
              <a:gd name="connsiteX332" fmla="*/ 3059015 w 3990735"/>
              <a:gd name="connsiteY332" fmla="*/ 1370628 h 1733052"/>
              <a:gd name="connsiteX333" fmla="*/ 3067747 w 3990735"/>
              <a:gd name="connsiteY333" fmla="*/ 1379851 h 1733052"/>
              <a:gd name="connsiteX334" fmla="*/ 3076469 w 3990735"/>
              <a:gd name="connsiteY334" fmla="*/ 1389082 h 1733052"/>
              <a:gd name="connsiteX335" fmla="*/ 3085218 w 3990735"/>
              <a:gd name="connsiteY335" fmla="*/ 1398287 h 1733052"/>
              <a:gd name="connsiteX336" fmla="*/ 3094259 w 3990735"/>
              <a:gd name="connsiteY336" fmla="*/ 1407745 h 1733052"/>
              <a:gd name="connsiteX337" fmla="*/ 3103911 w 3990735"/>
              <a:gd name="connsiteY337" fmla="*/ 1416846 h 1733052"/>
              <a:gd name="connsiteX338" fmla="*/ 3113110 w 3990735"/>
              <a:gd name="connsiteY338" fmla="*/ 1425602 h 1733052"/>
              <a:gd name="connsiteX339" fmla="*/ 3122284 w 3990735"/>
              <a:gd name="connsiteY339" fmla="*/ 1434385 h 1733052"/>
              <a:gd name="connsiteX340" fmla="*/ 3139003 w 3990735"/>
              <a:gd name="connsiteY340" fmla="*/ 1450117 h 1733052"/>
              <a:gd name="connsiteX341" fmla="*/ 3149093 w 3990735"/>
              <a:gd name="connsiteY341" fmla="*/ 1458748 h 1733052"/>
              <a:gd name="connsiteX342" fmla="*/ 3158654 w 3990735"/>
              <a:gd name="connsiteY342" fmla="*/ 1467108 h 1733052"/>
              <a:gd name="connsiteX343" fmla="*/ 3168332 w 3990735"/>
              <a:gd name="connsiteY343" fmla="*/ 1475333 h 1733052"/>
              <a:gd name="connsiteX344" fmla="*/ 3183624 w 3990735"/>
              <a:gd name="connsiteY344" fmla="*/ 1488710 h 1733052"/>
              <a:gd name="connsiteX345" fmla="*/ 3194052 w 3990735"/>
              <a:gd name="connsiteY345" fmla="*/ 1496947 h 1733052"/>
              <a:gd name="connsiteX346" fmla="*/ 3204210 w 3990735"/>
              <a:gd name="connsiteY346" fmla="*/ 1504576 h 1733052"/>
              <a:gd name="connsiteX347" fmla="*/ 3214281 w 3990735"/>
              <a:gd name="connsiteY347" fmla="*/ 1512314 h 1733052"/>
              <a:gd name="connsiteX348" fmla="*/ 3228415 w 3990735"/>
              <a:gd name="connsiteY348" fmla="*/ 1523312 h 1733052"/>
              <a:gd name="connsiteX349" fmla="*/ 3239247 w 3990735"/>
              <a:gd name="connsiteY349" fmla="*/ 1530986 h 1733052"/>
              <a:gd name="connsiteX350" fmla="*/ 3249660 w 3990735"/>
              <a:gd name="connsiteY350" fmla="*/ 1538257 h 1733052"/>
              <a:gd name="connsiteX351" fmla="*/ 3260453 w 3990735"/>
              <a:gd name="connsiteY351" fmla="*/ 1544993 h 1733052"/>
              <a:gd name="connsiteX352" fmla="*/ 3273352 w 3990735"/>
              <a:gd name="connsiteY352" fmla="*/ 1554031 h 1733052"/>
              <a:gd name="connsiteX353" fmla="*/ 3284683 w 3990735"/>
              <a:gd name="connsiteY353" fmla="*/ 1560878 h 1733052"/>
              <a:gd name="connsiteX354" fmla="*/ 3295466 w 3990735"/>
              <a:gd name="connsiteY354" fmla="*/ 1567588 h 1733052"/>
              <a:gd name="connsiteX355" fmla="*/ 3306824 w 3990735"/>
              <a:gd name="connsiteY355" fmla="*/ 1573387 h 1733052"/>
              <a:gd name="connsiteX356" fmla="*/ 3318763 w 3990735"/>
              <a:gd name="connsiteY356" fmla="*/ 1580434 h 1733052"/>
              <a:gd name="connsiteX357" fmla="*/ 3330243 w 3990735"/>
              <a:gd name="connsiteY357" fmla="*/ 1586814 h 1733052"/>
              <a:gd name="connsiteX358" fmla="*/ 3341400 w 3990735"/>
              <a:gd name="connsiteY358" fmla="*/ 1592883 h 1733052"/>
              <a:gd name="connsiteX359" fmla="*/ 3363341 w 3990735"/>
              <a:gd name="connsiteY359" fmla="*/ 1604725 h 1733052"/>
              <a:gd name="connsiteX360" fmla="*/ 3375196 w 3990735"/>
              <a:gd name="connsiteY360" fmla="*/ 1610337 h 1733052"/>
              <a:gd name="connsiteX361" fmla="*/ 3386625 w 3990735"/>
              <a:gd name="connsiteY361" fmla="*/ 1615875 h 1733052"/>
              <a:gd name="connsiteX362" fmla="*/ 3398605 w 3990735"/>
              <a:gd name="connsiteY362" fmla="*/ 1620288 h 1733052"/>
              <a:gd name="connsiteX363" fmla="*/ 3412406 w 3990735"/>
              <a:gd name="connsiteY363" fmla="*/ 1626773 h 1733052"/>
              <a:gd name="connsiteX364" fmla="*/ 3424452 w 3990735"/>
              <a:gd name="connsiteY364" fmla="*/ 1631720 h 1733052"/>
              <a:gd name="connsiteX365" fmla="*/ 3436578 w 3990735"/>
              <a:gd name="connsiteY365" fmla="*/ 1635650 h 1733052"/>
              <a:gd name="connsiteX366" fmla="*/ 3448305 w 3990735"/>
              <a:gd name="connsiteY366" fmla="*/ 1640524 h 1733052"/>
              <a:gd name="connsiteX367" fmla="*/ 3461154 w 3990735"/>
              <a:gd name="connsiteY367" fmla="*/ 1645881 h 1733052"/>
              <a:gd name="connsiteX368" fmla="*/ 3473719 w 3990735"/>
              <a:gd name="connsiteY368" fmla="*/ 1649184 h 1733052"/>
              <a:gd name="connsiteX369" fmla="*/ 3485719 w 3990735"/>
              <a:gd name="connsiteY369" fmla="*/ 1653346 h 1733052"/>
              <a:gd name="connsiteX370" fmla="*/ 3497771 w 3990735"/>
              <a:gd name="connsiteY370" fmla="*/ 1657360 h 1733052"/>
              <a:gd name="connsiteX371" fmla="*/ 3513865 w 3990735"/>
              <a:gd name="connsiteY371" fmla="*/ 1663058 h 1733052"/>
              <a:gd name="connsiteX372" fmla="*/ 3526354 w 3990735"/>
              <a:gd name="connsiteY372" fmla="*/ 1666137 h 1733052"/>
              <a:gd name="connsiteX373" fmla="*/ 3538668 w 3990735"/>
              <a:gd name="connsiteY373" fmla="*/ 1669290 h 1733052"/>
              <a:gd name="connsiteX374" fmla="*/ 3551081 w 3990735"/>
              <a:gd name="connsiteY374" fmla="*/ 1672116 h 1733052"/>
              <a:gd name="connsiteX375" fmla="*/ 3566545 w 3990735"/>
              <a:gd name="connsiteY375" fmla="*/ 1676707 h 1733052"/>
              <a:gd name="connsiteX376" fmla="*/ 3579070 w 3990735"/>
              <a:gd name="connsiteY376" fmla="*/ 1679098 h 1733052"/>
              <a:gd name="connsiteX377" fmla="*/ 3591778 w 3990735"/>
              <a:gd name="connsiteY377" fmla="*/ 1680624 h 1733052"/>
              <a:gd name="connsiteX378" fmla="*/ 3604134 w 3990735"/>
              <a:gd name="connsiteY378" fmla="*/ 1683565 h 1733052"/>
              <a:gd name="connsiteX379" fmla="*/ 3623395 w 3990735"/>
              <a:gd name="connsiteY379" fmla="*/ 1687022 h 1733052"/>
              <a:gd name="connsiteX380" fmla="*/ 3635756 w 3990735"/>
              <a:gd name="connsiteY380" fmla="*/ 1689259 h 1733052"/>
              <a:gd name="connsiteX381" fmla="*/ 3648215 w 3990735"/>
              <a:gd name="connsiteY381" fmla="*/ 1691719 h 1733052"/>
              <a:gd name="connsiteX382" fmla="*/ 3660739 w 3990735"/>
              <a:gd name="connsiteY382" fmla="*/ 1693862 h 1733052"/>
              <a:gd name="connsiteX383" fmla="*/ 3683431 w 3990735"/>
              <a:gd name="connsiteY383" fmla="*/ 1697726 h 1733052"/>
              <a:gd name="connsiteX384" fmla="*/ 3695808 w 3990735"/>
              <a:gd name="connsiteY384" fmla="*/ 1699559 h 1733052"/>
              <a:gd name="connsiteX385" fmla="*/ 3708361 w 3990735"/>
              <a:gd name="connsiteY385" fmla="*/ 1701490 h 1733052"/>
              <a:gd name="connsiteX386" fmla="*/ 3720918 w 3990735"/>
              <a:gd name="connsiteY386" fmla="*/ 1703390 h 1733052"/>
              <a:gd name="connsiteX387" fmla="*/ 3733509 w 3990735"/>
              <a:gd name="connsiteY387" fmla="*/ 1705076 h 1733052"/>
              <a:gd name="connsiteX388" fmla="*/ 3751323 w 3990735"/>
              <a:gd name="connsiteY388" fmla="*/ 1707205 h 1733052"/>
              <a:gd name="connsiteX389" fmla="*/ 3763732 w 3990735"/>
              <a:gd name="connsiteY389" fmla="*/ 1708563 h 1733052"/>
              <a:gd name="connsiteX390" fmla="*/ 3776372 w 3990735"/>
              <a:gd name="connsiteY390" fmla="*/ 1709815 h 1733052"/>
              <a:gd name="connsiteX391" fmla="*/ 3789044 w 3990735"/>
              <a:gd name="connsiteY391" fmla="*/ 1710789 h 1733052"/>
              <a:gd name="connsiteX392" fmla="*/ 3801684 w 3990735"/>
              <a:gd name="connsiteY392" fmla="*/ 1712046 h 1733052"/>
              <a:gd name="connsiteX393" fmla="*/ 3814314 w 3990735"/>
              <a:gd name="connsiteY393" fmla="*/ 1713381 h 1733052"/>
              <a:gd name="connsiteX394" fmla="*/ 3827325 w 3990735"/>
              <a:gd name="connsiteY394" fmla="*/ 1713217 h 1733052"/>
              <a:gd name="connsiteX395" fmla="*/ 3839705 w 3990735"/>
              <a:gd name="connsiteY395" fmla="*/ 1714113 h 1733052"/>
              <a:gd name="connsiteX396" fmla="*/ 3852365 w 3990735"/>
              <a:gd name="connsiteY396" fmla="*/ 1715117 h 1733052"/>
              <a:gd name="connsiteX397" fmla="*/ 3865071 w 3990735"/>
              <a:gd name="connsiteY397" fmla="*/ 1715563 h 1733052"/>
              <a:gd name="connsiteX398" fmla="*/ 3877804 w 3990735"/>
              <a:gd name="connsiteY398" fmla="*/ 1715679 h 1733052"/>
              <a:gd name="connsiteX399" fmla="*/ 3890480 w 3990735"/>
              <a:gd name="connsiteY399" fmla="*/ 1716493 h 1733052"/>
              <a:gd name="connsiteX400" fmla="*/ 3915066 w 3990735"/>
              <a:gd name="connsiteY400" fmla="*/ 1718479 h 1733052"/>
              <a:gd name="connsiteX401" fmla="*/ 3927485 w 3990735"/>
              <a:gd name="connsiteY401" fmla="*/ 1719143 h 1733052"/>
              <a:gd name="connsiteX402" fmla="*/ 3940201 w 3990735"/>
              <a:gd name="connsiteY402" fmla="*/ 1719220 h 1733052"/>
              <a:gd name="connsiteX403" fmla="*/ 3952884 w 3990735"/>
              <a:gd name="connsiteY403" fmla="*/ 1719872 h 1733052"/>
              <a:gd name="connsiteX404" fmla="*/ 3965565 w 3990735"/>
              <a:gd name="connsiteY404" fmla="*/ 1720570 h 1733052"/>
              <a:gd name="connsiteX405" fmla="*/ 3990736 w 3990735"/>
              <a:gd name="connsiteY405" fmla="*/ 1721945 h 1733052"/>
              <a:gd name="connsiteX406" fmla="*/ 3990109 w 3990735"/>
              <a:gd name="connsiteY406" fmla="*/ 1733053 h 173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</a:cxnLst>
            <a:rect l="l" t="t" r="r" b="b"/>
            <a:pathLst>
              <a:path w="3990735" h="1733052">
                <a:moveTo>
                  <a:pt x="0" y="1733053"/>
                </a:moveTo>
                <a:lnTo>
                  <a:pt x="12679" y="1732320"/>
                </a:lnTo>
                <a:lnTo>
                  <a:pt x="25359" y="1731607"/>
                </a:lnTo>
                <a:lnTo>
                  <a:pt x="38098" y="1731861"/>
                </a:lnTo>
                <a:lnTo>
                  <a:pt x="50777" y="1731133"/>
                </a:lnTo>
                <a:lnTo>
                  <a:pt x="63482" y="1730830"/>
                </a:lnTo>
                <a:lnTo>
                  <a:pt x="76163" y="1730133"/>
                </a:lnTo>
                <a:lnTo>
                  <a:pt x="88843" y="1729423"/>
                </a:lnTo>
                <a:lnTo>
                  <a:pt x="103967" y="1728764"/>
                </a:lnTo>
                <a:lnTo>
                  <a:pt x="116722" y="1728101"/>
                </a:lnTo>
                <a:lnTo>
                  <a:pt x="129390" y="1727164"/>
                </a:lnTo>
                <a:lnTo>
                  <a:pt x="142071" y="1726374"/>
                </a:lnTo>
                <a:lnTo>
                  <a:pt x="154855" y="1726710"/>
                </a:lnTo>
                <a:lnTo>
                  <a:pt x="167526" y="1725810"/>
                </a:lnTo>
                <a:lnTo>
                  <a:pt x="188192" y="1724159"/>
                </a:lnTo>
                <a:lnTo>
                  <a:pt x="200989" y="1722623"/>
                </a:lnTo>
                <a:lnTo>
                  <a:pt x="213595" y="1721079"/>
                </a:lnTo>
                <a:lnTo>
                  <a:pt x="226197" y="1719506"/>
                </a:lnTo>
                <a:lnTo>
                  <a:pt x="238952" y="1719111"/>
                </a:lnTo>
                <a:lnTo>
                  <a:pt x="251582" y="1717755"/>
                </a:lnTo>
                <a:lnTo>
                  <a:pt x="264564" y="1716641"/>
                </a:lnTo>
                <a:lnTo>
                  <a:pt x="277525" y="1715218"/>
                </a:lnTo>
                <a:lnTo>
                  <a:pt x="290073" y="1713248"/>
                </a:lnTo>
                <a:lnTo>
                  <a:pt x="302717" y="1711837"/>
                </a:lnTo>
                <a:lnTo>
                  <a:pt x="315384" y="1710562"/>
                </a:lnTo>
                <a:lnTo>
                  <a:pt x="333307" y="1707980"/>
                </a:lnTo>
                <a:lnTo>
                  <a:pt x="346220" y="1705313"/>
                </a:lnTo>
                <a:lnTo>
                  <a:pt x="358794" y="1703361"/>
                </a:lnTo>
                <a:lnTo>
                  <a:pt x="371201" y="1700649"/>
                </a:lnTo>
                <a:lnTo>
                  <a:pt x="393944" y="1695849"/>
                </a:lnTo>
                <a:lnTo>
                  <a:pt x="406919" y="1692992"/>
                </a:lnTo>
                <a:lnTo>
                  <a:pt x="419193" y="1689729"/>
                </a:lnTo>
                <a:lnTo>
                  <a:pt x="431463" y="1686454"/>
                </a:lnTo>
                <a:lnTo>
                  <a:pt x="450624" y="1681302"/>
                </a:lnTo>
                <a:lnTo>
                  <a:pt x="463314" y="1677185"/>
                </a:lnTo>
                <a:lnTo>
                  <a:pt x="475413" y="1673324"/>
                </a:lnTo>
                <a:lnTo>
                  <a:pt x="487487" y="1669385"/>
                </a:lnTo>
                <a:lnTo>
                  <a:pt x="503203" y="1664254"/>
                </a:lnTo>
                <a:lnTo>
                  <a:pt x="515683" y="1659485"/>
                </a:lnTo>
                <a:lnTo>
                  <a:pt x="527531" y="1654914"/>
                </a:lnTo>
                <a:lnTo>
                  <a:pt x="539380" y="1650343"/>
                </a:lnTo>
                <a:lnTo>
                  <a:pt x="551719" y="1645444"/>
                </a:lnTo>
                <a:lnTo>
                  <a:pt x="563901" y="1639924"/>
                </a:lnTo>
                <a:lnTo>
                  <a:pt x="575333" y="1634380"/>
                </a:lnTo>
                <a:lnTo>
                  <a:pt x="586906" y="1629150"/>
                </a:lnTo>
                <a:lnTo>
                  <a:pt x="600046" y="1623166"/>
                </a:lnTo>
                <a:lnTo>
                  <a:pt x="611901" y="1617031"/>
                </a:lnTo>
                <a:lnTo>
                  <a:pt x="623096" y="1611031"/>
                </a:lnTo>
                <a:lnTo>
                  <a:pt x="644066" y="1599270"/>
                </a:lnTo>
                <a:lnTo>
                  <a:pt x="655425" y="1592387"/>
                </a:lnTo>
                <a:lnTo>
                  <a:pt x="666166" y="1585595"/>
                </a:lnTo>
                <a:lnTo>
                  <a:pt x="677114" y="1579159"/>
                </a:lnTo>
                <a:lnTo>
                  <a:pt x="688092" y="1572592"/>
                </a:lnTo>
                <a:lnTo>
                  <a:pt x="698958" y="1565017"/>
                </a:lnTo>
                <a:lnTo>
                  <a:pt x="709335" y="1557684"/>
                </a:lnTo>
                <a:lnTo>
                  <a:pt x="719449" y="1549951"/>
                </a:lnTo>
                <a:lnTo>
                  <a:pt x="731541" y="1541921"/>
                </a:lnTo>
                <a:lnTo>
                  <a:pt x="742092" y="1534081"/>
                </a:lnTo>
                <a:lnTo>
                  <a:pt x="752287" y="1526508"/>
                </a:lnTo>
                <a:lnTo>
                  <a:pt x="762489" y="1518943"/>
                </a:lnTo>
                <a:lnTo>
                  <a:pt x="775717" y="1509073"/>
                </a:lnTo>
                <a:lnTo>
                  <a:pt x="785322" y="1500089"/>
                </a:lnTo>
                <a:lnTo>
                  <a:pt x="794791" y="1491609"/>
                </a:lnTo>
                <a:lnTo>
                  <a:pt x="803790" y="1482556"/>
                </a:lnTo>
                <a:lnTo>
                  <a:pt x="818119" y="1470451"/>
                </a:lnTo>
                <a:lnTo>
                  <a:pt x="827062" y="1461021"/>
                </a:lnTo>
                <a:lnTo>
                  <a:pt x="836427" y="1452443"/>
                </a:lnTo>
                <a:lnTo>
                  <a:pt x="845729" y="1443795"/>
                </a:lnTo>
                <a:lnTo>
                  <a:pt x="861336" y="1429370"/>
                </a:lnTo>
                <a:lnTo>
                  <a:pt x="870427" y="1420243"/>
                </a:lnTo>
                <a:lnTo>
                  <a:pt x="878542" y="1410396"/>
                </a:lnTo>
                <a:lnTo>
                  <a:pt x="887476" y="1401369"/>
                </a:lnTo>
                <a:lnTo>
                  <a:pt x="904012" y="1384014"/>
                </a:lnTo>
                <a:lnTo>
                  <a:pt x="912399" y="1374361"/>
                </a:lnTo>
                <a:lnTo>
                  <a:pt x="920920" y="1364943"/>
                </a:lnTo>
                <a:lnTo>
                  <a:pt x="929447" y="1355531"/>
                </a:lnTo>
                <a:lnTo>
                  <a:pt x="937970" y="1346116"/>
                </a:lnTo>
                <a:lnTo>
                  <a:pt x="947513" y="1335668"/>
                </a:lnTo>
                <a:lnTo>
                  <a:pt x="954605" y="1324966"/>
                </a:lnTo>
                <a:lnTo>
                  <a:pt x="961554" y="1314208"/>
                </a:lnTo>
                <a:lnTo>
                  <a:pt x="969686" y="1304453"/>
                </a:lnTo>
                <a:lnTo>
                  <a:pt x="977323" y="1294277"/>
                </a:lnTo>
                <a:lnTo>
                  <a:pt x="988174" y="1280984"/>
                </a:lnTo>
                <a:lnTo>
                  <a:pt x="995888" y="1271042"/>
                </a:lnTo>
                <a:lnTo>
                  <a:pt x="1002841" y="1260355"/>
                </a:lnTo>
                <a:lnTo>
                  <a:pt x="1010657" y="1250345"/>
                </a:lnTo>
                <a:lnTo>
                  <a:pt x="1018466" y="1240330"/>
                </a:lnTo>
                <a:lnTo>
                  <a:pt x="1026278" y="1230316"/>
                </a:lnTo>
                <a:lnTo>
                  <a:pt x="1034848" y="1219083"/>
                </a:lnTo>
                <a:lnTo>
                  <a:pt x="1042003" y="1208778"/>
                </a:lnTo>
                <a:lnTo>
                  <a:pt x="1049447" y="1198489"/>
                </a:lnTo>
                <a:lnTo>
                  <a:pt x="1056224" y="1187712"/>
                </a:lnTo>
                <a:lnTo>
                  <a:pt x="1063624" y="1177390"/>
                </a:lnTo>
                <a:lnTo>
                  <a:pt x="1071050" y="1167087"/>
                </a:lnTo>
                <a:lnTo>
                  <a:pt x="1081470" y="1152722"/>
                </a:lnTo>
                <a:lnTo>
                  <a:pt x="1087565" y="1141731"/>
                </a:lnTo>
                <a:lnTo>
                  <a:pt x="1094683" y="1131214"/>
                </a:lnTo>
                <a:lnTo>
                  <a:pt x="1101671" y="1120606"/>
                </a:lnTo>
                <a:lnTo>
                  <a:pt x="1108571" y="1109939"/>
                </a:lnTo>
                <a:lnTo>
                  <a:pt x="1114805" y="1098816"/>
                </a:lnTo>
                <a:lnTo>
                  <a:pt x="1121934" y="1088306"/>
                </a:lnTo>
                <a:lnTo>
                  <a:pt x="1130733" y="1075260"/>
                </a:lnTo>
                <a:lnTo>
                  <a:pt x="1137149" y="1064586"/>
                </a:lnTo>
                <a:lnTo>
                  <a:pt x="1143900" y="1053828"/>
                </a:lnTo>
                <a:lnTo>
                  <a:pt x="1150177" y="1042764"/>
                </a:lnTo>
                <a:lnTo>
                  <a:pt x="1157017" y="1032063"/>
                </a:lnTo>
                <a:lnTo>
                  <a:pt x="1163309" y="1021010"/>
                </a:lnTo>
                <a:lnTo>
                  <a:pt x="1170163" y="1010318"/>
                </a:lnTo>
                <a:lnTo>
                  <a:pt x="1176986" y="999606"/>
                </a:lnTo>
                <a:lnTo>
                  <a:pt x="1184477" y="987447"/>
                </a:lnTo>
                <a:lnTo>
                  <a:pt x="1190915" y="976816"/>
                </a:lnTo>
                <a:lnTo>
                  <a:pt x="1197529" y="965974"/>
                </a:lnTo>
                <a:lnTo>
                  <a:pt x="1203980" y="955033"/>
                </a:lnTo>
                <a:lnTo>
                  <a:pt x="1210599" y="944194"/>
                </a:lnTo>
                <a:lnTo>
                  <a:pt x="1217182" y="933333"/>
                </a:lnTo>
                <a:lnTo>
                  <a:pt x="1223739" y="922457"/>
                </a:lnTo>
                <a:lnTo>
                  <a:pt x="1230342" y="911608"/>
                </a:lnTo>
                <a:lnTo>
                  <a:pt x="1236673" y="900593"/>
                </a:lnTo>
                <a:lnTo>
                  <a:pt x="1247400" y="882782"/>
                </a:lnTo>
                <a:lnTo>
                  <a:pt x="1253646" y="871992"/>
                </a:lnTo>
                <a:lnTo>
                  <a:pt x="1260072" y="861038"/>
                </a:lnTo>
                <a:lnTo>
                  <a:pt x="1266478" y="850072"/>
                </a:lnTo>
                <a:lnTo>
                  <a:pt x="1272911" y="839122"/>
                </a:lnTo>
                <a:lnTo>
                  <a:pt x="1279371" y="828187"/>
                </a:lnTo>
                <a:lnTo>
                  <a:pt x="1285813" y="817242"/>
                </a:lnTo>
                <a:lnTo>
                  <a:pt x="1292249" y="806294"/>
                </a:lnTo>
                <a:lnTo>
                  <a:pt x="1298921" y="795484"/>
                </a:lnTo>
                <a:lnTo>
                  <a:pt x="1305702" y="784738"/>
                </a:lnTo>
                <a:lnTo>
                  <a:pt x="1312860" y="774213"/>
                </a:lnTo>
                <a:lnTo>
                  <a:pt x="1319401" y="763327"/>
                </a:lnTo>
                <a:lnTo>
                  <a:pt x="1325951" y="752445"/>
                </a:lnTo>
                <a:lnTo>
                  <a:pt x="1332707" y="741010"/>
                </a:lnTo>
                <a:lnTo>
                  <a:pt x="1339947" y="730560"/>
                </a:lnTo>
                <a:lnTo>
                  <a:pt x="1346451" y="719651"/>
                </a:lnTo>
                <a:lnTo>
                  <a:pt x="1352888" y="708704"/>
                </a:lnTo>
                <a:lnTo>
                  <a:pt x="1359311" y="697748"/>
                </a:lnTo>
                <a:lnTo>
                  <a:pt x="1365863" y="686867"/>
                </a:lnTo>
                <a:lnTo>
                  <a:pt x="1372464" y="676015"/>
                </a:lnTo>
                <a:lnTo>
                  <a:pt x="1378943" y="665091"/>
                </a:lnTo>
                <a:lnTo>
                  <a:pt x="1385526" y="654229"/>
                </a:lnTo>
                <a:lnTo>
                  <a:pt x="1391966" y="643283"/>
                </a:lnTo>
                <a:lnTo>
                  <a:pt x="1398419" y="632344"/>
                </a:lnTo>
                <a:lnTo>
                  <a:pt x="1404872" y="621406"/>
                </a:lnTo>
                <a:lnTo>
                  <a:pt x="1411423" y="610524"/>
                </a:lnTo>
                <a:lnTo>
                  <a:pt x="1418974" y="600227"/>
                </a:lnTo>
                <a:lnTo>
                  <a:pt x="1425506" y="589334"/>
                </a:lnTo>
                <a:lnTo>
                  <a:pt x="1431968" y="578401"/>
                </a:lnTo>
                <a:lnTo>
                  <a:pt x="1438479" y="567496"/>
                </a:lnTo>
                <a:lnTo>
                  <a:pt x="1445089" y="556649"/>
                </a:lnTo>
                <a:lnTo>
                  <a:pt x="1451535" y="545707"/>
                </a:lnTo>
                <a:lnTo>
                  <a:pt x="1458002" y="534776"/>
                </a:lnTo>
                <a:lnTo>
                  <a:pt x="1464454" y="523837"/>
                </a:lnTo>
                <a:lnTo>
                  <a:pt x="1470923" y="512908"/>
                </a:lnTo>
                <a:lnTo>
                  <a:pt x="1477706" y="502162"/>
                </a:lnTo>
                <a:lnTo>
                  <a:pt x="1484329" y="491322"/>
                </a:lnTo>
                <a:lnTo>
                  <a:pt x="1490806" y="480398"/>
                </a:lnTo>
                <a:lnTo>
                  <a:pt x="1497676" y="469703"/>
                </a:lnTo>
                <a:lnTo>
                  <a:pt x="1509423" y="449759"/>
                </a:lnTo>
                <a:lnTo>
                  <a:pt x="1516271" y="438890"/>
                </a:lnTo>
                <a:lnTo>
                  <a:pt x="1523323" y="428321"/>
                </a:lnTo>
                <a:lnTo>
                  <a:pt x="1530209" y="417648"/>
                </a:lnTo>
                <a:lnTo>
                  <a:pt x="1536974" y="406899"/>
                </a:lnTo>
                <a:lnTo>
                  <a:pt x="1543856" y="396224"/>
                </a:lnTo>
                <a:lnTo>
                  <a:pt x="1550735" y="385547"/>
                </a:lnTo>
                <a:lnTo>
                  <a:pt x="1557618" y="374872"/>
                </a:lnTo>
                <a:lnTo>
                  <a:pt x="1570532" y="354229"/>
                </a:lnTo>
                <a:lnTo>
                  <a:pt x="1577753" y="343646"/>
                </a:lnTo>
                <a:lnTo>
                  <a:pt x="1585167" y="333325"/>
                </a:lnTo>
                <a:lnTo>
                  <a:pt x="1593018" y="323295"/>
                </a:lnTo>
                <a:lnTo>
                  <a:pt x="1600089" y="312745"/>
                </a:lnTo>
                <a:lnTo>
                  <a:pt x="1607582" y="302477"/>
                </a:lnTo>
                <a:lnTo>
                  <a:pt x="1621818" y="284364"/>
                </a:lnTo>
                <a:lnTo>
                  <a:pt x="1630881" y="275250"/>
                </a:lnTo>
                <a:lnTo>
                  <a:pt x="1638391" y="265008"/>
                </a:lnTo>
                <a:lnTo>
                  <a:pt x="1646303" y="255055"/>
                </a:lnTo>
                <a:lnTo>
                  <a:pt x="1654033" y="244971"/>
                </a:lnTo>
                <a:lnTo>
                  <a:pt x="1668331" y="225151"/>
                </a:lnTo>
                <a:lnTo>
                  <a:pt x="1676135" y="215320"/>
                </a:lnTo>
                <a:lnTo>
                  <a:pt x="1684755" y="205942"/>
                </a:lnTo>
                <a:lnTo>
                  <a:pt x="1692852" y="196154"/>
                </a:lnTo>
                <a:lnTo>
                  <a:pt x="1701338" y="186671"/>
                </a:lnTo>
                <a:lnTo>
                  <a:pt x="1709900" y="175880"/>
                </a:lnTo>
                <a:lnTo>
                  <a:pt x="1718568" y="166958"/>
                </a:lnTo>
                <a:lnTo>
                  <a:pt x="1726965" y="157431"/>
                </a:lnTo>
                <a:lnTo>
                  <a:pt x="1735670" y="148171"/>
                </a:lnTo>
                <a:lnTo>
                  <a:pt x="1747449" y="136382"/>
                </a:lnTo>
                <a:lnTo>
                  <a:pt x="1756224" y="127813"/>
                </a:lnTo>
                <a:lnTo>
                  <a:pt x="1765746" y="119359"/>
                </a:lnTo>
                <a:lnTo>
                  <a:pt x="1780075" y="104806"/>
                </a:lnTo>
                <a:lnTo>
                  <a:pt x="1789902" y="97609"/>
                </a:lnTo>
                <a:lnTo>
                  <a:pt x="1799451" y="89234"/>
                </a:lnTo>
                <a:lnTo>
                  <a:pt x="1813150" y="77949"/>
                </a:lnTo>
                <a:lnTo>
                  <a:pt x="1822542" y="70761"/>
                </a:lnTo>
                <a:lnTo>
                  <a:pt x="1832579" y="62979"/>
                </a:lnTo>
                <a:lnTo>
                  <a:pt x="1844718" y="54011"/>
                </a:lnTo>
                <a:lnTo>
                  <a:pt x="1854574" y="47720"/>
                </a:lnTo>
                <a:lnTo>
                  <a:pt x="1872062" y="36676"/>
                </a:lnTo>
                <a:lnTo>
                  <a:pt x="1882370" y="31404"/>
                </a:lnTo>
                <a:lnTo>
                  <a:pt x="1899125" y="22554"/>
                </a:lnTo>
                <a:lnTo>
                  <a:pt x="1909746" y="18390"/>
                </a:lnTo>
                <a:lnTo>
                  <a:pt x="1925926" y="11799"/>
                </a:lnTo>
                <a:lnTo>
                  <a:pt x="1948625" y="5350"/>
                </a:lnTo>
                <a:lnTo>
                  <a:pt x="1971294" y="1404"/>
                </a:lnTo>
                <a:lnTo>
                  <a:pt x="1993880" y="0"/>
                </a:lnTo>
                <a:lnTo>
                  <a:pt x="2016434" y="1117"/>
                </a:lnTo>
                <a:lnTo>
                  <a:pt x="2039062" y="4461"/>
                </a:lnTo>
                <a:lnTo>
                  <a:pt x="2061776" y="10537"/>
                </a:lnTo>
                <a:lnTo>
                  <a:pt x="2072513" y="14628"/>
                </a:lnTo>
                <a:lnTo>
                  <a:pt x="2084603" y="19192"/>
                </a:lnTo>
                <a:lnTo>
                  <a:pt x="2095019" y="24092"/>
                </a:lnTo>
                <a:lnTo>
                  <a:pt x="2111760" y="31967"/>
                </a:lnTo>
                <a:lnTo>
                  <a:pt x="2121658" y="38058"/>
                </a:lnTo>
                <a:lnTo>
                  <a:pt x="2139030" y="48305"/>
                </a:lnTo>
                <a:lnTo>
                  <a:pt x="2149046" y="54604"/>
                </a:lnTo>
                <a:lnTo>
                  <a:pt x="2167189" y="67116"/>
                </a:lnTo>
                <a:lnTo>
                  <a:pt x="2176478" y="74709"/>
                </a:lnTo>
                <a:lnTo>
                  <a:pt x="2186929" y="82033"/>
                </a:lnTo>
                <a:lnTo>
                  <a:pt x="2199641" y="92906"/>
                </a:lnTo>
                <a:lnTo>
                  <a:pt x="2208596" y="101163"/>
                </a:lnTo>
                <a:lnTo>
                  <a:pt x="2217681" y="110038"/>
                </a:lnTo>
                <a:lnTo>
                  <a:pt x="2231796" y="123368"/>
                </a:lnTo>
                <a:lnTo>
                  <a:pt x="2240070" y="132453"/>
                </a:lnTo>
                <a:lnTo>
                  <a:pt x="2248750" y="141727"/>
                </a:lnTo>
                <a:lnTo>
                  <a:pt x="2257306" y="151113"/>
                </a:lnTo>
                <a:lnTo>
                  <a:pt x="2268263" y="162122"/>
                </a:lnTo>
                <a:lnTo>
                  <a:pt x="2276420" y="171469"/>
                </a:lnTo>
                <a:lnTo>
                  <a:pt x="2285880" y="180143"/>
                </a:lnTo>
                <a:lnTo>
                  <a:pt x="2294281" y="189680"/>
                </a:lnTo>
                <a:lnTo>
                  <a:pt x="2307457" y="203189"/>
                </a:lnTo>
                <a:lnTo>
                  <a:pt x="2315441" y="212998"/>
                </a:lnTo>
                <a:lnTo>
                  <a:pt x="2324134" y="222358"/>
                </a:lnTo>
                <a:lnTo>
                  <a:pt x="2331780" y="232499"/>
                </a:lnTo>
                <a:lnTo>
                  <a:pt x="2340360" y="241943"/>
                </a:lnTo>
                <a:lnTo>
                  <a:pt x="2350897" y="254062"/>
                </a:lnTo>
                <a:lnTo>
                  <a:pt x="2358269" y="264539"/>
                </a:lnTo>
                <a:lnTo>
                  <a:pt x="2365521" y="274965"/>
                </a:lnTo>
                <a:lnTo>
                  <a:pt x="2372896" y="285306"/>
                </a:lnTo>
                <a:lnTo>
                  <a:pt x="2380184" y="295708"/>
                </a:lnTo>
                <a:lnTo>
                  <a:pt x="2387454" y="306121"/>
                </a:lnTo>
                <a:lnTo>
                  <a:pt x="2395846" y="317249"/>
                </a:lnTo>
                <a:lnTo>
                  <a:pt x="2402900" y="327967"/>
                </a:lnTo>
                <a:lnTo>
                  <a:pt x="2410051" y="338468"/>
                </a:lnTo>
                <a:lnTo>
                  <a:pt x="2417241" y="348943"/>
                </a:lnTo>
                <a:lnTo>
                  <a:pt x="2424571" y="359329"/>
                </a:lnTo>
                <a:lnTo>
                  <a:pt x="2431850" y="369747"/>
                </a:lnTo>
                <a:lnTo>
                  <a:pt x="2438787" y="380385"/>
                </a:lnTo>
                <a:lnTo>
                  <a:pt x="2449520" y="397008"/>
                </a:lnTo>
                <a:lnTo>
                  <a:pt x="2457090" y="407451"/>
                </a:lnTo>
                <a:lnTo>
                  <a:pt x="2463750" y="418265"/>
                </a:lnTo>
                <a:lnTo>
                  <a:pt x="2470754" y="428870"/>
                </a:lnTo>
                <a:lnTo>
                  <a:pt x="2478293" y="439149"/>
                </a:lnTo>
                <a:lnTo>
                  <a:pt x="2485016" y="449925"/>
                </a:lnTo>
                <a:lnTo>
                  <a:pt x="2491750" y="460694"/>
                </a:lnTo>
                <a:lnTo>
                  <a:pt x="2498802" y="471270"/>
                </a:lnTo>
                <a:lnTo>
                  <a:pt x="2505853" y="481845"/>
                </a:lnTo>
                <a:lnTo>
                  <a:pt x="2513280" y="493443"/>
                </a:lnTo>
                <a:lnTo>
                  <a:pt x="2520341" y="504246"/>
                </a:lnTo>
                <a:lnTo>
                  <a:pt x="2526764" y="515202"/>
                </a:lnTo>
                <a:lnTo>
                  <a:pt x="2533810" y="525795"/>
                </a:lnTo>
                <a:lnTo>
                  <a:pt x="2540433" y="536634"/>
                </a:lnTo>
                <a:lnTo>
                  <a:pt x="2547000" y="547507"/>
                </a:lnTo>
                <a:lnTo>
                  <a:pt x="2553454" y="558444"/>
                </a:lnTo>
                <a:lnTo>
                  <a:pt x="2559983" y="569339"/>
                </a:lnTo>
                <a:lnTo>
                  <a:pt x="2566408" y="580294"/>
                </a:lnTo>
                <a:lnTo>
                  <a:pt x="2572829" y="591251"/>
                </a:lnTo>
                <a:lnTo>
                  <a:pt x="2579252" y="602207"/>
                </a:lnTo>
                <a:lnTo>
                  <a:pt x="2585654" y="613175"/>
                </a:lnTo>
                <a:lnTo>
                  <a:pt x="2592053" y="624146"/>
                </a:lnTo>
                <a:lnTo>
                  <a:pt x="2603127" y="643171"/>
                </a:lnTo>
                <a:lnTo>
                  <a:pt x="2609512" y="654152"/>
                </a:lnTo>
                <a:lnTo>
                  <a:pt x="2615890" y="665135"/>
                </a:lnTo>
                <a:lnTo>
                  <a:pt x="2622281" y="676109"/>
                </a:lnTo>
                <a:lnTo>
                  <a:pt x="2628649" y="687098"/>
                </a:lnTo>
                <a:lnTo>
                  <a:pt x="2634862" y="698176"/>
                </a:lnTo>
                <a:lnTo>
                  <a:pt x="2641212" y="709175"/>
                </a:lnTo>
                <a:lnTo>
                  <a:pt x="2647374" y="720283"/>
                </a:lnTo>
                <a:lnTo>
                  <a:pt x="2653760" y="731260"/>
                </a:lnTo>
                <a:lnTo>
                  <a:pt x="2660113" y="742257"/>
                </a:lnTo>
                <a:lnTo>
                  <a:pt x="2665806" y="753639"/>
                </a:lnTo>
                <a:lnTo>
                  <a:pt x="2672176" y="764626"/>
                </a:lnTo>
                <a:lnTo>
                  <a:pt x="2678461" y="775663"/>
                </a:lnTo>
                <a:lnTo>
                  <a:pt x="2684838" y="786646"/>
                </a:lnTo>
                <a:lnTo>
                  <a:pt x="2690630" y="797969"/>
                </a:lnTo>
                <a:lnTo>
                  <a:pt x="2696924" y="809001"/>
                </a:lnTo>
                <a:lnTo>
                  <a:pt x="2702504" y="820448"/>
                </a:lnTo>
                <a:lnTo>
                  <a:pt x="2708391" y="831717"/>
                </a:lnTo>
                <a:lnTo>
                  <a:pt x="2713847" y="843237"/>
                </a:lnTo>
                <a:lnTo>
                  <a:pt x="2720176" y="854248"/>
                </a:lnTo>
                <a:lnTo>
                  <a:pt x="2726542" y="865237"/>
                </a:lnTo>
                <a:lnTo>
                  <a:pt x="2738184" y="885734"/>
                </a:lnTo>
                <a:lnTo>
                  <a:pt x="2744288" y="896701"/>
                </a:lnTo>
                <a:lnTo>
                  <a:pt x="2750871" y="907562"/>
                </a:lnTo>
                <a:lnTo>
                  <a:pt x="2756493" y="919012"/>
                </a:lnTo>
                <a:lnTo>
                  <a:pt x="2762491" y="930231"/>
                </a:lnTo>
                <a:lnTo>
                  <a:pt x="2768662" y="941344"/>
                </a:lnTo>
                <a:lnTo>
                  <a:pt x="2774434" y="952703"/>
                </a:lnTo>
                <a:lnTo>
                  <a:pt x="2780441" y="963917"/>
                </a:lnTo>
                <a:lnTo>
                  <a:pt x="2786809" y="974909"/>
                </a:lnTo>
                <a:lnTo>
                  <a:pt x="2793270" y="985846"/>
                </a:lnTo>
                <a:lnTo>
                  <a:pt x="2800481" y="999714"/>
                </a:lnTo>
                <a:lnTo>
                  <a:pt x="2807288" y="1010414"/>
                </a:lnTo>
                <a:lnTo>
                  <a:pt x="2812833" y="1021956"/>
                </a:lnTo>
                <a:lnTo>
                  <a:pt x="2818420" y="1033470"/>
                </a:lnTo>
                <a:lnTo>
                  <a:pt x="2825266" y="1044166"/>
                </a:lnTo>
                <a:lnTo>
                  <a:pt x="2832069" y="1054891"/>
                </a:lnTo>
                <a:lnTo>
                  <a:pt x="2838718" y="1065717"/>
                </a:lnTo>
                <a:lnTo>
                  <a:pt x="2845415" y="1076511"/>
                </a:lnTo>
                <a:lnTo>
                  <a:pt x="2856605" y="1094491"/>
                </a:lnTo>
                <a:lnTo>
                  <a:pt x="2862755" y="1105812"/>
                </a:lnTo>
                <a:lnTo>
                  <a:pt x="2869887" y="1116322"/>
                </a:lnTo>
                <a:lnTo>
                  <a:pt x="2876980" y="1126857"/>
                </a:lnTo>
                <a:lnTo>
                  <a:pt x="2884010" y="1137437"/>
                </a:lnTo>
                <a:lnTo>
                  <a:pt x="2891134" y="1147951"/>
                </a:lnTo>
                <a:lnTo>
                  <a:pt x="2898161" y="1158533"/>
                </a:lnTo>
                <a:lnTo>
                  <a:pt x="2906617" y="1171073"/>
                </a:lnTo>
                <a:lnTo>
                  <a:pt x="2913988" y="1181672"/>
                </a:lnTo>
                <a:lnTo>
                  <a:pt x="2920412" y="1192719"/>
                </a:lnTo>
                <a:lnTo>
                  <a:pt x="2927857" y="1203009"/>
                </a:lnTo>
                <a:lnTo>
                  <a:pt x="2934588" y="1213828"/>
                </a:lnTo>
                <a:lnTo>
                  <a:pt x="2941401" y="1224586"/>
                </a:lnTo>
                <a:lnTo>
                  <a:pt x="2954773" y="1244183"/>
                </a:lnTo>
                <a:lnTo>
                  <a:pt x="2962934" y="1254442"/>
                </a:lnTo>
                <a:lnTo>
                  <a:pt x="2970244" y="1264857"/>
                </a:lnTo>
                <a:lnTo>
                  <a:pt x="2977945" y="1274960"/>
                </a:lnTo>
                <a:lnTo>
                  <a:pt x="2985846" y="1284904"/>
                </a:lnTo>
                <a:lnTo>
                  <a:pt x="2993742" y="1294851"/>
                </a:lnTo>
                <a:lnTo>
                  <a:pt x="3001990" y="1305175"/>
                </a:lnTo>
                <a:lnTo>
                  <a:pt x="3010509" y="1315254"/>
                </a:lnTo>
                <a:lnTo>
                  <a:pt x="3018824" y="1324853"/>
                </a:lnTo>
                <a:lnTo>
                  <a:pt x="3027127" y="1334464"/>
                </a:lnTo>
                <a:lnTo>
                  <a:pt x="3035321" y="1344168"/>
                </a:lnTo>
                <a:lnTo>
                  <a:pt x="3049927" y="1360993"/>
                </a:lnTo>
                <a:lnTo>
                  <a:pt x="3059015" y="1370628"/>
                </a:lnTo>
                <a:lnTo>
                  <a:pt x="3067747" y="1379851"/>
                </a:lnTo>
                <a:lnTo>
                  <a:pt x="3076469" y="1389082"/>
                </a:lnTo>
                <a:lnTo>
                  <a:pt x="3085218" y="1398287"/>
                </a:lnTo>
                <a:lnTo>
                  <a:pt x="3094259" y="1407745"/>
                </a:lnTo>
                <a:lnTo>
                  <a:pt x="3103911" y="1416846"/>
                </a:lnTo>
                <a:lnTo>
                  <a:pt x="3113110" y="1425602"/>
                </a:lnTo>
                <a:lnTo>
                  <a:pt x="3122284" y="1434385"/>
                </a:lnTo>
                <a:lnTo>
                  <a:pt x="3139003" y="1450117"/>
                </a:lnTo>
                <a:lnTo>
                  <a:pt x="3149093" y="1458748"/>
                </a:lnTo>
                <a:lnTo>
                  <a:pt x="3158654" y="1467108"/>
                </a:lnTo>
                <a:lnTo>
                  <a:pt x="3168332" y="1475333"/>
                </a:lnTo>
                <a:lnTo>
                  <a:pt x="3183624" y="1488710"/>
                </a:lnTo>
                <a:lnTo>
                  <a:pt x="3194052" y="1496947"/>
                </a:lnTo>
                <a:lnTo>
                  <a:pt x="3204210" y="1504576"/>
                </a:lnTo>
                <a:lnTo>
                  <a:pt x="3214281" y="1512314"/>
                </a:lnTo>
                <a:lnTo>
                  <a:pt x="3228415" y="1523312"/>
                </a:lnTo>
                <a:lnTo>
                  <a:pt x="3239247" y="1530986"/>
                </a:lnTo>
                <a:lnTo>
                  <a:pt x="3249660" y="1538257"/>
                </a:lnTo>
                <a:lnTo>
                  <a:pt x="3260453" y="1544993"/>
                </a:lnTo>
                <a:lnTo>
                  <a:pt x="3273352" y="1554031"/>
                </a:lnTo>
                <a:lnTo>
                  <a:pt x="3284683" y="1560878"/>
                </a:lnTo>
                <a:lnTo>
                  <a:pt x="3295466" y="1567588"/>
                </a:lnTo>
                <a:lnTo>
                  <a:pt x="3306824" y="1573387"/>
                </a:lnTo>
                <a:lnTo>
                  <a:pt x="3318763" y="1580434"/>
                </a:lnTo>
                <a:lnTo>
                  <a:pt x="3330243" y="1586814"/>
                </a:lnTo>
                <a:lnTo>
                  <a:pt x="3341400" y="1592883"/>
                </a:lnTo>
                <a:lnTo>
                  <a:pt x="3363341" y="1604725"/>
                </a:lnTo>
                <a:lnTo>
                  <a:pt x="3375196" y="1610337"/>
                </a:lnTo>
                <a:lnTo>
                  <a:pt x="3386625" y="1615875"/>
                </a:lnTo>
                <a:lnTo>
                  <a:pt x="3398605" y="1620288"/>
                </a:lnTo>
                <a:lnTo>
                  <a:pt x="3412406" y="1626773"/>
                </a:lnTo>
                <a:lnTo>
                  <a:pt x="3424452" y="1631720"/>
                </a:lnTo>
                <a:lnTo>
                  <a:pt x="3436578" y="1635650"/>
                </a:lnTo>
                <a:lnTo>
                  <a:pt x="3448305" y="1640524"/>
                </a:lnTo>
                <a:lnTo>
                  <a:pt x="3461154" y="1645881"/>
                </a:lnTo>
                <a:lnTo>
                  <a:pt x="3473719" y="1649184"/>
                </a:lnTo>
                <a:lnTo>
                  <a:pt x="3485719" y="1653346"/>
                </a:lnTo>
                <a:lnTo>
                  <a:pt x="3497771" y="1657360"/>
                </a:lnTo>
                <a:lnTo>
                  <a:pt x="3513865" y="1663058"/>
                </a:lnTo>
                <a:lnTo>
                  <a:pt x="3526354" y="1666137"/>
                </a:lnTo>
                <a:lnTo>
                  <a:pt x="3538668" y="1669290"/>
                </a:lnTo>
                <a:lnTo>
                  <a:pt x="3551081" y="1672116"/>
                </a:lnTo>
                <a:lnTo>
                  <a:pt x="3566545" y="1676707"/>
                </a:lnTo>
                <a:lnTo>
                  <a:pt x="3579070" y="1679098"/>
                </a:lnTo>
                <a:lnTo>
                  <a:pt x="3591778" y="1680624"/>
                </a:lnTo>
                <a:lnTo>
                  <a:pt x="3604134" y="1683565"/>
                </a:lnTo>
                <a:lnTo>
                  <a:pt x="3623395" y="1687022"/>
                </a:lnTo>
                <a:lnTo>
                  <a:pt x="3635756" y="1689259"/>
                </a:lnTo>
                <a:lnTo>
                  <a:pt x="3648215" y="1691719"/>
                </a:lnTo>
                <a:lnTo>
                  <a:pt x="3660739" y="1693862"/>
                </a:lnTo>
                <a:lnTo>
                  <a:pt x="3683431" y="1697726"/>
                </a:lnTo>
                <a:lnTo>
                  <a:pt x="3695808" y="1699559"/>
                </a:lnTo>
                <a:lnTo>
                  <a:pt x="3708361" y="1701490"/>
                </a:lnTo>
                <a:lnTo>
                  <a:pt x="3720918" y="1703390"/>
                </a:lnTo>
                <a:lnTo>
                  <a:pt x="3733509" y="1705076"/>
                </a:lnTo>
                <a:lnTo>
                  <a:pt x="3751323" y="1707205"/>
                </a:lnTo>
                <a:lnTo>
                  <a:pt x="3763732" y="1708563"/>
                </a:lnTo>
                <a:lnTo>
                  <a:pt x="3776372" y="1709815"/>
                </a:lnTo>
                <a:lnTo>
                  <a:pt x="3789044" y="1710789"/>
                </a:lnTo>
                <a:lnTo>
                  <a:pt x="3801684" y="1712046"/>
                </a:lnTo>
                <a:lnTo>
                  <a:pt x="3814314" y="1713381"/>
                </a:lnTo>
                <a:lnTo>
                  <a:pt x="3827325" y="1713217"/>
                </a:lnTo>
                <a:lnTo>
                  <a:pt x="3839705" y="1714113"/>
                </a:lnTo>
                <a:lnTo>
                  <a:pt x="3852365" y="1715117"/>
                </a:lnTo>
                <a:lnTo>
                  <a:pt x="3865071" y="1715563"/>
                </a:lnTo>
                <a:lnTo>
                  <a:pt x="3877804" y="1715679"/>
                </a:lnTo>
                <a:lnTo>
                  <a:pt x="3890480" y="1716493"/>
                </a:lnTo>
                <a:lnTo>
                  <a:pt x="3915066" y="1718479"/>
                </a:lnTo>
                <a:lnTo>
                  <a:pt x="3927485" y="1719143"/>
                </a:lnTo>
                <a:lnTo>
                  <a:pt x="3940201" y="1719220"/>
                </a:lnTo>
                <a:lnTo>
                  <a:pt x="3952884" y="1719872"/>
                </a:lnTo>
                <a:lnTo>
                  <a:pt x="3965565" y="1720570"/>
                </a:lnTo>
                <a:lnTo>
                  <a:pt x="3990736" y="1721945"/>
                </a:lnTo>
                <a:lnTo>
                  <a:pt x="3990109" y="1733053"/>
                </a:lnTo>
              </a:path>
            </a:pathLst>
          </a:custGeom>
          <a:noFill/>
          <a:ln w="38100" cap="rnd">
            <a:solidFill>
              <a:srgbClr val="203864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509414-8BBE-4145-BD7B-F92336FFA756}"/>
              </a:ext>
            </a:extLst>
          </p:cNvPr>
          <p:cNvSpPr txBox="1"/>
          <p:nvPr/>
        </p:nvSpPr>
        <p:spPr>
          <a:xfrm>
            <a:off x="3443457" y="3663971"/>
            <a:ext cx="1425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kinematics</a:t>
            </a:r>
          </a:p>
        </p:txBody>
      </p:sp>
      <p:pic>
        <p:nvPicPr>
          <p:cNvPr id="108" name="Picture 18">
            <a:extLst>
              <a:ext uri="{FF2B5EF4-FFF2-40B4-BE49-F238E27FC236}">
                <a16:creationId xmlns:a16="http://schemas.microsoft.com/office/drawing/2014/main" id="{C083F47F-EFD3-475B-9082-310E7F9E3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3550" y="4341487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8">
            <a:extLst>
              <a:ext uri="{FF2B5EF4-FFF2-40B4-BE49-F238E27FC236}">
                <a16:creationId xmlns:a16="http://schemas.microsoft.com/office/drawing/2014/main" id="{415DF080-1B06-4F1C-803C-F6439CF78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1334" y="4669909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8">
            <a:extLst>
              <a:ext uri="{FF2B5EF4-FFF2-40B4-BE49-F238E27FC236}">
                <a16:creationId xmlns:a16="http://schemas.microsoft.com/office/drawing/2014/main" id="{DE7E2C6A-2DF8-462E-8722-300AFD51C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1334" y="4021157"/>
            <a:ext cx="823570" cy="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31B8F373-E462-4B22-95C2-D26AB7AAF3B8}"/>
              </a:ext>
            </a:extLst>
          </p:cNvPr>
          <p:cNvSpPr/>
          <p:nvPr/>
        </p:nvSpPr>
        <p:spPr>
          <a:xfrm>
            <a:off x="2171327" y="3989137"/>
            <a:ext cx="1250792" cy="543180"/>
          </a:xfrm>
          <a:custGeom>
            <a:avLst/>
            <a:gdLst>
              <a:gd name="connsiteX0" fmla="*/ 0 w 3990735"/>
              <a:gd name="connsiteY0" fmla="*/ 1733053 h 1733052"/>
              <a:gd name="connsiteX1" fmla="*/ 12679 w 3990735"/>
              <a:gd name="connsiteY1" fmla="*/ 1732320 h 1733052"/>
              <a:gd name="connsiteX2" fmla="*/ 25359 w 3990735"/>
              <a:gd name="connsiteY2" fmla="*/ 1731607 h 1733052"/>
              <a:gd name="connsiteX3" fmla="*/ 38098 w 3990735"/>
              <a:gd name="connsiteY3" fmla="*/ 1731861 h 1733052"/>
              <a:gd name="connsiteX4" fmla="*/ 50777 w 3990735"/>
              <a:gd name="connsiteY4" fmla="*/ 1731133 h 1733052"/>
              <a:gd name="connsiteX5" fmla="*/ 63482 w 3990735"/>
              <a:gd name="connsiteY5" fmla="*/ 1730830 h 1733052"/>
              <a:gd name="connsiteX6" fmla="*/ 76163 w 3990735"/>
              <a:gd name="connsiteY6" fmla="*/ 1730133 h 1733052"/>
              <a:gd name="connsiteX7" fmla="*/ 88843 w 3990735"/>
              <a:gd name="connsiteY7" fmla="*/ 1729423 h 1733052"/>
              <a:gd name="connsiteX8" fmla="*/ 103967 w 3990735"/>
              <a:gd name="connsiteY8" fmla="*/ 1728764 h 1733052"/>
              <a:gd name="connsiteX9" fmla="*/ 116722 w 3990735"/>
              <a:gd name="connsiteY9" fmla="*/ 1728101 h 1733052"/>
              <a:gd name="connsiteX10" fmla="*/ 129390 w 3990735"/>
              <a:gd name="connsiteY10" fmla="*/ 1727164 h 1733052"/>
              <a:gd name="connsiteX11" fmla="*/ 142071 w 3990735"/>
              <a:gd name="connsiteY11" fmla="*/ 1726374 h 1733052"/>
              <a:gd name="connsiteX12" fmla="*/ 154855 w 3990735"/>
              <a:gd name="connsiteY12" fmla="*/ 1726710 h 1733052"/>
              <a:gd name="connsiteX13" fmla="*/ 167526 w 3990735"/>
              <a:gd name="connsiteY13" fmla="*/ 1725810 h 1733052"/>
              <a:gd name="connsiteX14" fmla="*/ 188192 w 3990735"/>
              <a:gd name="connsiteY14" fmla="*/ 1724159 h 1733052"/>
              <a:gd name="connsiteX15" fmla="*/ 200989 w 3990735"/>
              <a:gd name="connsiteY15" fmla="*/ 1722623 h 1733052"/>
              <a:gd name="connsiteX16" fmla="*/ 213595 w 3990735"/>
              <a:gd name="connsiteY16" fmla="*/ 1721079 h 1733052"/>
              <a:gd name="connsiteX17" fmla="*/ 226197 w 3990735"/>
              <a:gd name="connsiteY17" fmla="*/ 1719506 h 1733052"/>
              <a:gd name="connsiteX18" fmla="*/ 238952 w 3990735"/>
              <a:gd name="connsiteY18" fmla="*/ 1719111 h 1733052"/>
              <a:gd name="connsiteX19" fmla="*/ 251582 w 3990735"/>
              <a:gd name="connsiteY19" fmla="*/ 1717755 h 1733052"/>
              <a:gd name="connsiteX20" fmla="*/ 264564 w 3990735"/>
              <a:gd name="connsiteY20" fmla="*/ 1716641 h 1733052"/>
              <a:gd name="connsiteX21" fmla="*/ 277525 w 3990735"/>
              <a:gd name="connsiteY21" fmla="*/ 1715218 h 1733052"/>
              <a:gd name="connsiteX22" fmla="*/ 290073 w 3990735"/>
              <a:gd name="connsiteY22" fmla="*/ 1713248 h 1733052"/>
              <a:gd name="connsiteX23" fmla="*/ 302717 w 3990735"/>
              <a:gd name="connsiteY23" fmla="*/ 1711837 h 1733052"/>
              <a:gd name="connsiteX24" fmla="*/ 315384 w 3990735"/>
              <a:gd name="connsiteY24" fmla="*/ 1710562 h 1733052"/>
              <a:gd name="connsiteX25" fmla="*/ 333307 w 3990735"/>
              <a:gd name="connsiteY25" fmla="*/ 1707980 h 1733052"/>
              <a:gd name="connsiteX26" fmla="*/ 346220 w 3990735"/>
              <a:gd name="connsiteY26" fmla="*/ 1705313 h 1733052"/>
              <a:gd name="connsiteX27" fmla="*/ 358794 w 3990735"/>
              <a:gd name="connsiteY27" fmla="*/ 1703361 h 1733052"/>
              <a:gd name="connsiteX28" fmla="*/ 371201 w 3990735"/>
              <a:gd name="connsiteY28" fmla="*/ 1700649 h 1733052"/>
              <a:gd name="connsiteX29" fmla="*/ 393944 w 3990735"/>
              <a:gd name="connsiteY29" fmla="*/ 1695849 h 1733052"/>
              <a:gd name="connsiteX30" fmla="*/ 406919 w 3990735"/>
              <a:gd name="connsiteY30" fmla="*/ 1692992 h 1733052"/>
              <a:gd name="connsiteX31" fmla="*/ 419193 w 3990735"/>
              <a:gd name="connsiteY31" fmla="*/ 1689729 h 1733052"/>
              <a:gd name="connsiteX32" fmla="*/ 431463 w 3990735"/>
              <a:gd name="connsiteY32" fmla="*/ 1686454 h 1733052"/>
              <a:gd name="connsiteX33" fmla="*/ 450624 w 3990735"/>
              <a:gd name="connsiteY33" fmla="*/ 1681302 h 1733052"/>
              <a:gd name="connsiteX34" fmla="*/ 463314 w 3990735"/>
              <a:gd name="connsiteY34" fmla="*/ 1677185 h 1733052"/>
              <a:gd name="connsiteX35" fmla="*/ 475413 w 3990735"/>
              <a:gd name="connsiteY35" fmla="*/ 1673324 h 1733052"/>
              <a:gd name="connsiteX36" fmla="*/ 487487 w 3990735"/>
              <a:gd name="connsiteY36" fmla="*/ 1669385 h 1733052"/>
              <a:gd name="connsiteX37" fmla="*/ 503203 w 3990735"/>
              <a:gd name="connsiteY37" fmla="*/ 1664254 h 1733052"/>
              <a:gd name="connsiteX38" fmla="*/ 515683 w 3990735"/>
              <a:gd name="connsiteY38" fmla="*/ 1659485 h 1733052"/>
              <a:gd name="connsiteX39" fmla="*/ 527531 w 3990735"/>
              <a:gd name="connsiteY39" fmla="*/ 1654914 h 1733052"/>
              <a:gd name="connsiteX40" fmla="*/ 539380 w 3990735"/>
              <a:gd name="connsiteY40" fmla="*/ 1650343 h 1733052"/>
              <a:gd name="connsiteX41" fmla="*/ 551719 w 3990735"/>
              <a:gd name="connsiteY41" fmla="*/ 1645444 h 1733052"/>
              <a:gd name="connsiteX42" fmla="*/ 563901 w 3990735"/>
              <a:gd name="connsiteY42" fmla="*/ 1639924 h 1733052"/>
              <a:gd name="connsiteX43" fmla="*/ 575333 w 3990735"/>
              <a:gd name="connsiteY43" fmla="*/ 1634380 h 1733052"/>
              <a:gd name="connsiteX44" fmla="*/ 586906 w 3990735"/>
              <a:gd name="connsiteY44" fmla="*/ 1629150 h 1733052"/>
              <a:gd name="connsiteX45" fmla="*/ 600046 w 3990735"/>
              <a:gd name="connsiteY45" fmla="*/ 1623166 h 1733052"/>
              <a:gd name="connsiteX46" fmla="*/ 611901 w 3990735"/>
              <a:gd name="connsiteY46" fmla="*/ 1617031 h 1733052"/>
              <a:gd name="connsiteX47" fmla="*/ 623096 w 3990735"/>
              <a:gd name="connsiteY47" fmla="*/ 1611031 h 1733052"/>
              <a:gd name="connsiteX48" fmla="*/ 644066 w 3990735"/>
              <a:gd name="connsiteY48" fmla="*/ 1599270 h 1733052"/>
              <a:gd name="connsiteX49" fmla="*/ 655425 w 3990735"/>
              <a:gd name="connsiteY49" fmla="*/ 1592387 h 1733052"/>
              <a:gd name="connsiteX50" fmla="*/ 666166 w 3990735"/>
              <a:gd name="connsiteY50" fmla="*/ 1585595 h 1733052"/>
              <a:gd name="connsiteX51" fmla="*/ 677114 w 3990735"/>
              <a:gd name="connsiteY51" fmla="*/ 1579159 h 1733052"/>
              <a:gd name="connsiteX52" fmla="*/ 688092 w 3990735"/>
              <a:gd name="connsiteY52" fmla="*/ 1572592 h 1733052"/>
              <a:gd name="connsiteX53" fmla="*/ 698958 w 3990735"/>
              <a:gd name="connsiteY53" fmla="*/ 1565017 h 1733052"/>
              <a:gd name="connsiteX54" fmla="*/ 709335 w 3990735"/>
              <a:gd name="connsiteY54" fmla="*/ 1557684 h 1733052"/>
              <a:gd name="connsiteX55" fmla="*/ 719449 w 3990735"/>
              <a:gd name="connsiteY55" fmla="*/ 1549951 h 1733052"/>
              <a:gd name="connsiteX56" fmla="*/ 731541 w 3990735"/>
              <a:gd name="connsiteY56" fmla="*/ 1541921 h 1733052"/>
              <a:gd name="connsiteX57" fmla="*/ 742092 w 3990735"/>
              <a:gd name="connsiteY57" fmla="*/ 1534081 h 1733052"/>
              <a:gd name="connsiteX58" fmla="*/ 752287 w 3990735"/>
              <a:gd name="connsiteY58" fmla="*/ 1526508 h 1733052"/>
              <a:gd name="connsiteX59" fmla="*/ 762489 w 3990735"/>
              <a:gd name="connsiteY59" fmla="*/ 1518943 h 1733052"/>
              <a:gd name="connsiteX60" fmla="*/ 775717 w 3990735"/>
              <a:gd name="connsiteY60" fmla="*/ 1509073 h 1733052"/>
              <a:gd name="connsiteX61" fmla="*/ 785322 w 3990735"/>
              <a:gd name="connsiteY61" fmla="*/ 1500089 h 1733052"/>
              <a:gd name="connsiteX62" fmla="*/ 794791 w 3990735"/>
              <a:gd name="connsiteY62" fmla="*/ 1491609 h 1733052"/>
              <a:gd name="connsiteX63" fmla="*/ 803790 w 3990735"/>
              <a:gd name="connsiteY63" fmla="*/ 1482556 h 1733052"/>
              <a:gd name="connsiteX64" fmla="*/ 818119 w 3990735"/>
              <a:gd name="connsiteY64" fmla="*/ 1470451 h 1733052"/>
              <a:gd name="connsiteX65" fmla="*/ 827062 w 3990735"/>
              <a:gd name="connsiteY65" fmla="*/ 1461021 h 1733052"/>
              <a:gd name="connsiteX66" fmla="*/ 836427 w 3990735"/>
              <a:gd name="connsiteY66" fmla="*/ 1452443 h 1733052"/>
              <a:gd name="connsiteX67" fmla="*/ 845729 w 3990735"/>
              <a:gd name="connsiteY67" fmla="*/ 1443795 h 1733052"/>
              <a:gd name="connsiteX68" fmla="*/ 861336 w 3990735"/>
              <a:gd name="connsiteY68" fmla="*/ 1429370 h 1733052"/>
              <a:gd name="connsiteX69" fmla="*/ 870427 w 3990735"/>
              <a:gd name="connsiteY69" fmla="*/ 1420243 h 1733052"/>
              <a:gd name="connsiteX70" fmla="*/ 878542 w 3990735"/>
              <a:gd name="connsiteY70" fmla="*/ 1410396 h 1733052"/>
              <a:gd name="connsiteX71" fmla="*/ 887476 w 3990735"/>
              <a:gd name="connsiteY71" fmla="*/ 1401369 h 1733052"/>
              <a:gd name="connsiteX72" fmla="*/ 904012 w 3990735"/>
              <a:gd name="connsiteY72" fmla="*/ 1384014 h 1733052"/>
              <a:gd name="connsiteX73" fmla="*/ 912399 w 3990735"/>
              <a:gd name="connsiteY73" fmla="*/ 1374361 h 1733052"/>
              <a:gd name="connsiteX74" fmla="*/ 920920 w 3990735"/>
              <a:gd name="connsiteY74" fmla="*/ 1364943 h 1733052"/>
              <a:gd name="connsiteX75" fmla="*/ 929447 w 3990735"/>
              <a:gd name="connsiteY75" fmla="*/ 1355531 h 1733052"/>
              <a:gd name="connsiteX76" fmla="*/ 937970 w 3990735"/>
              <a:gd name="connsiteY76" fmla="*/ 1346116 h 1733052"/>
              <a:gd name="connsiteX77" fmla="*/ 947513 w 3990735"/>
              <a:gd name="connsiteY77" fmla="*/ 1335668 h 1733052"/>
              <a:gd name="connsiteX78" fmla="*/ 954605 w 3990735"/>
              <a:gd name="connsiteY78" fmla="*/ 1324966 h 1733052"/>
              <a:gd name="connsiteX79" fmla="*/ 961554 w 3990735"/>
              <a:gd name="connsiteY79" fmla="*/ 1314208 h 1733052"/>
              <a:gd name="connsiteX80" fmla="*/ 969686 w 3990735"/>
              <a:gd name="connsiteY80" fmla="*/ 1304453 h 1733052"/>
              <a:gd name="connsiteX81" fmla="*/ 977323 w 3990735"/>
              <a:gd name="connsiteY81" fmla="*/ 1294277 h 1733052"/>
              <a:gd name="connsiteX82" fmla="*/ 988174 w 3990735"/>
              <a:gd name="connsiteY82" fmla="*/ 1280984 h 1733052"/>
              <a:gd name="connsiteX83" fmla="*/ 995888 w 3990735"/>
              <a:gd name="connsiteY83" fmla="*/ 1271042 h 1733052"/>
              <a:gd name="connsiteX84" fmla="*/ 1002841 w 3990735"/>
              <a:gd name="connsiteY84" fmla="*/ 1260355 h 1733052"/>
              <a:gd name="connsiteX85" fmla="*/ 1010657 w 3990735"/>
              <a:gd name="connsiteY85" fmla="*/ 1250345 h 1733052"/>
              <a:gd name="connsiteX86" fmla="*/ 1018466 w 3990735"/>
              <a:gd name="connsiteY86" fmla="*/ 1240330 h 1733052"/>
              <a:gd name="connsiteX87" fmla="*/ 1026278 w 3990735"/>
              <a:gd name="connsiteY87" fmla="*/ 1230316 h 1733052"/>
              <a:gd name="connsiteX88" fmla="*/ 1034848 w 3990735"/>
              <a:gd name="connsiteY88" fmla="*/ 1219083 h 1733052"/>
              <a:gd name="connsiteX89" fmla="*/ 1042003 w 3990735"/>
              <a:gd name="connsiteY89" fmla="*/ 1208778 h 1733052"/>
              <a:gd name="connsiteX90" fmla="*/ 1049447 w 3990735"/>
              <a:gd name="connsiteY90" fmla="*/ 1198489 h 1733052"/>
              <a:gd name="connsiteX91" fmla="*/ 1056224 w 3990735"/>
              <a:gd name="connsiteY91" fmla="*/ 1187712 h 1733052"/>
              <a:gd name="connsiteX92" fmla="*/ 1063624 w 3990735"/>
              <a:gd name="connsiteY92" fmla="*/ 1177390 h 1733052"/>
              <a:gd name="connsiteX93" fmla="*/ 1071050 w 3990735"/>
              <a:gd name="connsiteY93" fmla="*/ 1167087 h 1733052"/>
              <a:gd name="connsiteX94" fmla="*/ 1081470 w 3990735"/>
              <a:gd name="connsiteY94" fmla="*/ 1152722 h 1733052"/>
              <a:gd name="connsiteX95" fmla="*/ 1087565 w 3990735"/>
              <a:gd name="connsiteY95" fmla="*/ 1141731 h 1733052"/>
              <a:gd name="connsiteX96" fmla="*/ 1094683 w 3990735"/>
              <a:gd name="connsiteY96" fmla="*/ 1131214 h 1733052"/>
              <a:gd name="connsiteX97" fmla="*/ 1101671 w 3990735"/>
              <a:gd name="connsiteY97" fmla="*/ 1120606 h 1733052"/>
              <a:gd name="connsiteX98" fmla="*/ 1108571 w 3990735"/>
              <a:gd name="connsiteY98" fmla="*/ 1109939 h 1733052"/>
              <a:gd name="connsiteX99" fmla="*/ 1114805 w 3990735"/>
              <a:gd name="connsiteY99" fmla="*/ 1098816 h 1733052"/>
              <a:gd name="connsiteX100" fmla="*/ 1121934 w 3990735"/>
              <a:gd name="connsiteY100" fmla="*/ 1088306 h 1733052"/>
              <a:gd name="connsiteX101" fmla="*/ 1130733 w 3990735"/>
              <a:gd name="connsiteY101" fmla="*/ 1075260 h 1733052"/>
              <a:gd name="connsiteX102" fmla="*/ 1137149 w 3990735"/>
              <a:gd name="connsiteY102" fmla="*/ 1064586 h 1733052"/>
              <a:gd name="connsiteX103" fmla="*/ 1143900 w 3990735"/>
              <a:gd name="connsiteY103" fmla="*/ 1053828 h 1733052"/>
              <a:gd name="connsiteX104" fmla="*/ 1150177 w 3990735"/>
              <a:gd name="connsiteY104" fmla="*/ 1042764 h 1733052"/>
              <a:gd name="connsiteX105" fmla="*/ 1157017 w 3990735"/>
              <a:gd name="connsiteY105" fmla="*/ 1032063 h 1733052"/>
              <a:gd name="connsiteX106" fmla="*/ 1163309 w 3990735"/>
              <a:gd name="connsiteY106" fmla="*/ 1021010 h 1733052"/>
              <a:gd name="connsiteX107" fmla="*/ 1170163 w 3990735"/>
              <a:gd name="connsiteY107" fmla="*/ 1010318 h 1733052"/>
              <a:gd name="connsiteX108" fmla="*/ 1176986 w 3990735"/>
              <a:gd name="connsiteY108" fmla="*/ 999606 h 1733052"/>
              <a:gd name="connsiteX109" fmla="*/ 1184477 w 3990735"/>
              <a:gd name="connsiteY109" fmla="*/ 987447 h 1733052"/>
              <a:gd name="connsiteX110" fmla="*/ 1190915 w 3990735"/>
              <a:gd name="connsiteY110" fmla="*/ 976816 h 1733052"/>
              <a:gd name="connsiteX111" fmla="*/ 1197529 w 3990735"/>
              <a:gd name="connsiteY111" fmla="*/ 965974 h 1733052"/>
              <a:gd name="connsiteX112" fmla="*/ 1203980 w 3990735"/>
              <a:gd name="connsiteY112" fmla="*/ 955033 h 1733052"/>
              <a:gd name="connsiteX113" fmla="*/ 1210599 w 3990735"/>
              <a:gd name="connsiteY113" fmla="*/ 944194 h 1733052"/>
              <a:gd name="connsiteX114" fmla="*/ 1217182 w 3990735"/>
              <a:gd name="connsiteY114" fmla="*/ 933333 h 1733052"/>
              <a:gd name="connsiteX115" fmla="*/ 1223739 w 3990735"/>
              <a:gd name="connsiteY115" fmla="*/ 922457 h 1733052"/>
              <a:gd name="connsiteX116" fmla="*/ 1230342 w 3990735"/>
              <a:gd name="connsiteY116" fmla="*/ 911608 h 1733052"/>
              <a:gd name="connsiteX117" fmla="*/ 1236673 w 3990735"/>
              <a:gd name="connsiteY117" fmla="*/ 900593 h 1733052"/>
              <a:gd name="connsiteX118" fmla="*/ 1247400 w 3990735"/>
              <a:gd name="connsiteY118" fmla="*/ 882782 h 1733052"/>
              <a:gd name="connsiteX119" fmla="*/ 1253646 w 3990735"/>
              <a:gd name="connsiteY119" fmla="*/ 871992 h 1733052"/>
              <a:gd name="connsiteX120" fmla="*/ 1260072 w 3990735"/>
              <a:gd name="connsiteY120" fmla="*/ 861038 h 1733052"/>
              <a:gd name="connsiteX121" fmla="*/ 1266478 w 3990735"/>
              <a:gd name="connsiteY121" fmla="*/ 850072 h 1733052"/>
              <a:gd name="connsiteX122" fmla="*/ 1272911 w 3990735"/>
              <a:gd name="connsiteY122" fmla="*/ 839122 h 1733052"/>
              <a:gd name="connsiteX123" fmla="*/ 1279371 w 3990735"/>
              <a:gd name="connsiteY123" fmla="*/ 828187 h 1733052"/>
              <a:gd name="connsiteX124" fmla="*/ 1285813 w 3990735"/>
              <a:gd name="connsiteY124" fmla="*/ 817242 h 1733052"/>
              <a:gd name="connsiteX125" fmla="*/ 1292249 w 3990735"/>
              <a:gd name="connsiteY125" fmla="*/ 806294 h 1733052"/>
              <a:gd name="connsiteX126" fmla="*/ 1298921 w 3990735"/>
              <a:gd name="connsiteY126" fmla="*/ 795484 h 1733052"/>
              <a:gd name="connsiteX127" fmla="*/ 1305702 w 3990735"/>
              <a:gd name="connsiteY127" fmla="*/ 784738 h 1733052"/>
              <a:gd name="connsiteX128" fmla="*/ 1312860 w 3990735"/>
              <a:gd name="connsiteY128" fmla="*/ 774213 h 1733052"/>
              <a:gd name="connsiteX129" fmla="*/ 1319401 w 3990735"/>
              <a:gd name="connsiteY129" fmla="*/ 763327 h 1733052"/>
              <a:gd name="connsiteX130" fmla="*/ 1325951 w 3990735"/>
              <a:gd name="connsiteY130" fmla="*/ 752445 h 1733052"/>
              <a:gd name="connsiteX131" fmla="*/ 1332707 w 3990735"/>
              <a:gd name="connsiteY131" fmla="*/ 741010 h 1733052"/>
              <a:gd name="connsiteX132" fmla="*/ 1339947 w 3990735"/>
              <a:gd name="connsiteY132" fmla="*/ 730560 h 1733052"/>
              <a:gd name="connsiteX133" fmla="*/ 1346451 w 3990735"/>
              <a:gd name="connsiteY133" fmla="*/ 719651 h 1733052"/>
              <a:gd name="connsiteX134" fmla="*/ 1352888 w 3990735"/>
              <a:gd name="connsiteY134" fmla="*/ 708704 h 1733052"/>
              <a:gd name="connsiteX135" fmla="*/ 1359311 w 3990735"/>
              <a:gd name="connsiteY135" fmla="*/ 697748 h 1733052"/>
              <a:gd name="connsiteX136" fmla="*/ 1365863 w 3990735"/>
              <a:gd name="connsiteY136" fmla="*/ 686867 h 1733052"/>
              <a:gd name="connsiteX137" fmla="*/ 1372464 w 3990735"/>
              <a:gd name="connsiteY137" fmla="*/ 676015 h 1733052"/>
              <a:gd name="connsiteX138" fmla="*/ 1378943 w 3990735"/>
              <a:gd name="connsiteY138" fmla="*/ 665091 h 1733052"/>
              <a:gd name="connsiteX139" fmla="*/ 1385526 w 3990735"/>
              <a:gd name="connsiteY139" fmla="*/ 654229 h 1733052"/>
              <a:gd name="connsiteX140" fmla="*/ 1391966 w 3990735"/>
              <a:gd name="connsiteY140" fmla="*/ 643283 h 1733052"/>
              <a:gd name="connsiteX141" fmla="*/ 1398419 w 3990735"/>
              <a:gd name="connsiteY141" fmla="*/ 632344 h 1733052"/>
              <a:gd name="connsiteX142" fmla="*/ 1404872 w 3990735"/>
              <a:gd name="connsiteY142" fmla="*/ 621406 h 1733052"/>
              <a:gd name="connsiteX143" fmla="*/ 1411423 w 3990735"/>
              <a:gd name="connsiteY143" fmla="*/ 610524 h 1733052"/>
              <a:gd name="connsiteX144" fmla="*/ 1418974 w 3990735"/>
              <a:gd name="connsiteY144" fmla="*/ 600227 h 1733052"/>
              <a:gd name="connsiteX145" fmla="*/ 1425506 w 3990735"/>
              <a:gd name="connsiteY145" fmla="*/ 589334 h 1733052"/>
              <a:gd name="connsiteX146" fmla="*/ 1431968 w 3990735"/>
              <a:gd name="connsiteY146" fmla="*/ 578401 h 1733052"/>
              <a:gd name="connsiteX147" fmla="*/ 1438479 w 3990735"/>
              <a:gd name="connsiteY147" fmla="*/ 567496 h 1733052"/>
              <a:gd name="connsiteX148" fmla="*/ 1445089 w 3990735"/>
              <a:gd name="connsiteY148" fmla="*/ 556649 h 1733052"/>
              <a:gd name="connsiteX149" fmla="*/ 1451535 w 3990735"/>
              <a:gd name="connsiteY149" fmla="*/ 545707 h 1733052"/>
              <a:gd name="connsiteX150" fmla="*/ 1458002 w 3990735"/>
              <a:gd name="connsiteY150" fmla="*/ 534776 h 1733052"/>
              <a:gd name="connsiteX151" fmla="*/ 1464454 w 3990735"/>
              <a:gd name="connsiteY151" fmla="*/ 523837 h 1733052"/>
              <a:gd name="connsiteX152" fmla="*/ 1470923 w 3990735"/>
              <a:gd name="connsiteY152" fmla="*/ 512908 h 1733052"/>
              <a:gd name="connsiteX153" fmla="*/ 1477706 w 3990735"/>
              <a:gd name="connsiteY153" fmla="*/ 502162 h 1733052"/>
              <a:gd name="connsiteX154" fmla="*/ 1484329 w 3990735"/>
              <a:gd name="connsiteY154" fmla="*/ 491322 h 1733052"/>
              <a:gd name="connsiteX155" fmla="*/ 1490806 w 3990735"/>
              <a:gd name="connsiteY155" fmla="*/ 480398 h 1733052"/>
              <a:gd name="connsiteX156" fmla="*/ 1497676 w 3990735"/>
              <a:gd name="connsiteY156" fmla="*/ 469703 h 1733052"/>
              <a:gd name="connsiteX157" fmla="*/ 1509423 w 3990735"/>
              <a:gd name="connsiteY157" fmla="*/ 449759 h 1733052"/>
              <a:gd name="connsiteX158" fmla="*/ 1516271 w 3990735"/>
              <a:gd name="connsiteY158" fmla="*/ 438890 h 1733052"/>
              <a:gd name="connsiteX159" fmla="*/ 1523323 w 3990735"/>
              <a:gd name="connsiteY159" fmla="*/ 428321 h 1733052"/>
              <a:gd name="connsiteX160" fmla="*/ 1530209 w 3990735"/>
              <a:gd name="connsiteY160" fmla="*/ 417648 h 1733052"/>
              <a:gd name="connsiteX161" fmla="*/ 1536974 w 3990735"/>
              <a:gd name="connsiteY161" fmla="*/ 406899 h 1733052"/>
              <a:gd name="connsiteX162" fmla="*/ 1543856 w 3990735"/>
              <a:gd name="connsiteY162" fmla="*/ 396224 h 1733052"/>
              <a:gd name="connsiteX163" fmla="*/ 1550735 w 3990735"/>
              <a:gd name="connsiteY163" fmla="*/ 385547 h 1733052"/>
              <a:gd name="connsiteX164" fmla="*/ 1557618 w 3990735"/>
              <a:gd name="connsiteY164" fmla="*/ 374872 h 1733052"/>
              <a:gd name="connsiteX165" fmla="*/ 1570532 w 3990735"/>
              <a:gd name="connsiteY165" fmla="*/ 354229 h 1733052"/>
              <a:gd name="connsiteX166" fmla="*/ 1577753 w 3990735"/>
              <a:gd name="connsiteY166" fmla="*/ 343646 h 1733052"/>
              <a:gd name="connsiteX167" fmla="*/ 1585167 w 3990735"/>
              <a:gd name="connsiteY167" fmla="*/ 333325 h 1733052"/>
              <a:gd name="connsiteX168" fmla="*/ 1593018 w 3990735"/>
              <a:gd name="connsiteY168" fmla="*/ 323295 h 1733052"/>
              <a:gd name="connsiteX169" fmla="*/ 1600089 w 3990735"/>
              <a:gd name="connsiteY169" fmla="*/ 312745 h 1733052"/>
              <a:gd name="connsiteX170" fmla="*/ 1607582 w 3990735"/>
              <a:gd name="connsiteY170" fmla="*/ 302477 h 1733052"/>
              <a:gd name="connsiteX171" fmla="*/ 1621818 w 3990735"/>
              <a:gd name="connsiteY171" fmla="*/ 284364 h 1733052"/>
              <a:gd name="connsiteX172" fmla="*/ 1630881 w 3990735"/>
              <a:gd name="connsiteY172" fmla="*/ 275250 h 1733052"/>
              <a:gd name="connsiteX173" fmla="*/ 1638391 w 3990735"/>
              <a:gd name="connsiteY173" fmla="*/ 265008 h 1733052"/>
              <a:gd name="connsiteX174" fmla="*/ 1646303 w 3990735"/>
              <a:gd name="connsiteY174" fmla="*/ 255055 h 1733052"/>
              <a:gd name="connsiteX175" fmla="*/ 1654033 w 3990735"/>
              <a:gd name="connsiteY175" fmla="*/ 244971 h 1733052"/>
              <a:gd name="connsiteX176" fmla="*/ 1668331 w 3990735"/>
              <a:gd name="connsiteY176" fmla="*/ 225151 h 1733052"/>
              <a:gd name="connsiteX177" fmla="*/ 1676135 w 3990735"/>
              <a:gd name="connsiteY177" fmla="*/ 215320 h 1733052"/>
              <a:gd name="connsiteX178" fmla="*/ 1684755 w 3990735"/>
              <a:gd name="connsiteY178" fmla="*/ 205942 h 1733052"/>
              <a:gd name="connsiteX179" fmla="*/ 1692852 w 3990735"/>
              <a:gd name="connsiteY179" fmla="*/ 196154 h 1733052"/>
              <a:gd name="connsiteX180" fmla="*/ 1701338 w 3990735"/>
              <a:gd name="connsiteY180" fmla="*/ 186671 h 1733052"/>
              <a:gd name="connsiteX181" fmla="*/ 1709900 w 3990735"/>
              <a:gd name="connsiteY181" fmla="*/ 175880 h 1733052"/>
              <a:gd name="connsiteX182" fmla="*/ 1718568 w 3990735"/>
              <a:gd name="connsiteY182" fmla="*/ 166958 h 1733052"/>
              <a:gd name="connsiteX183" fmla="*/ 1726965 w 3990735"/>
              <a:gd name="connsiteY183" fmla="*/ 157431 h 1733052"/>
              <a:gd name="connsiteX184" fmla="*/ 1735670 w 3990735"/>
              <a:gd name="connsiteY184" fmla="*/ 148171 h 1733052"/>
              <a:gd name="connsiteX185" fmla="*/ 1747449 w 3990735"/>
              <a:gd name="connsiteY185" fmla="*/ 136382 h 1733052"/>
              <a:gd name="connsiteX186" fmla="*/ 1756224 w 3990735"/>
              <a:gd name="connsiteY186" fmla="*/ 127813 h 1733052"/>
              <a:gd name="connsiteX187" fmla="*/ 1765746 w 3990735"/>
              <a:gd name="connsiteY187" fmla="*/ 119359 h 1733052"/>
              <a:gd name="connsiteX188" fmla="*/ 1780075 w 3990735"/>
              <a:gd name="connsiteY188" fmla="*/ 104806 h 1733052"/>
              <a:gd name="connsiteX189" fmla="*/ 1789902 w 3990735"/>
              <a:gd name="connsiteY189" fmla="*/ 97609 h 1733052"/>
              <a:gd name="connsiteX190" fmla="*/ 1799451 w 3990735"/>
              <a:gd name="connsiteY190" fmla="*/ 89234 h 1733052"/>
              <a:gd name="connsiteX191" fmla="*/ 1813150 w 3990735"/>
              <a:gd name="connsiteY191" fmla="*/ 77949 h 1733052"/>
              <a:gd name="connsiteX192" fmla="*/ 1822542 w 3990735"/>
              <a:gd name="connsiteY192" fmla="*/ 70761 h 1733052"/>
              <a:gd name="connsiteX193" fmla="*/ 1832579 w 3990735"/>
              <a:gd name="connsiteY193" fmla="*/ 62979 h 1733052"/>
              <a:gd name="connsiteX194" fmla="*/ 1844718 w 3990735"/>
              <a:gd name="connsiteY194" fmla="*/ 54011 h 1733052"/>
              <a:gd name="connsiteX195" fmla="*/ 1854574 w 3990735"/>
              <a:gd name="connsiteY195" fmla="*/ 47720 h 1733052"/>
              <a:gd name="connsiteX196" fmla="*/ 1872062 w 3990735"/>
              <a:gd name="connsiteY196" fmla="*/ 36676 h 1733052"/>
              <a:gd name="connsiteX197" fmla="*/ 1882370 w 3990735"/>
              <a:gd name="connsiteY197" fmla="*/ 31404 h 1733052"/>
              <a:gd name="connsiteX198" fmla="*/ 1899125 w 3990735"/>
              <a:gd name="connsiteY198" fmla="*/ 22554 h 1733052"/>
              <a:gd name="connsiteX199" fmla="*/ 1909746 w 3990735"/>
              <a:gd name="connsiteY199" fmla="*/ 18390 h 1733052"/>
              <a:gd name="connsiteX200" fmla="*/ 1925926 w 3990735"/>
              <a:gd name="connsiteY200" fmla="*/ 11799 h 1733052"/>
              <a:gd name="connsiteX201" fmla="*/ 1948625 w 3990735"/>
              <a:gd name="connsiteY201" fmla="*/ 5350 h 1733052"/>
              <a:gd name="connsiteX202" fmla="*/ 1971294 w 3990735"/>
              <a:gd name="connsiteY202" fmla="*/ 1404 h 1733052"/>
              <a:gd name="connsiteX203" fmla="*/ 1993880 w 3990735"/>
              <a:gd name="connsiteY203" fmla="*/ 0 h 1733052"/>
              <a:gd name="connsiteX204" fmla="*/ 2016434 w 3990735"/>
              <a:gd name="connsiteY204" fmla="*/ 1117 h 1733052"/>
              <a:gd name="connsiteX205" fmla="*/ 2039062 w 3990735"/>
              <a:gd name="connsiteY205" fmla="*/ 4461 h 1733052"/>
              <a:gd name="connsiteX206" fmla="*/ 2061776 w 3990735"/>
              <a:gd name="connsiteY206" fmla="*/ 10537 h 1733052"/>
              <a:gd name="connsiteX207" fmla="*/ 2072513 w 3990735"/>
              <a:gd name="connsiteY207" fmla="*/ 14628 h 1733052"/>
              <a:gd name="connsiteX208" fmla="*/ 2084603 w 3990735"/>
              <a:gd name="connsiteY208" fmla="*/ 19192 h 1733052"/>
              <a:gd name="connsiteX209" fmla="*/ 2095019 w 3990735"/>
              <a:gd name="connsiteY209" fmla="*/ 24092 h 1733052"/>
              <a:gd name="connsiteX210" fmla="*/ 2111760 w 3990735"/>
              <a:gd name="connsiteY210" fmla="*/ 31967 h 1733052"/>
              <a:gd name="connsiteX211" fmla="*/ 2121658 w 3990735"/>
              <a:gd name="connsiteY211" fmla="*/ 38058 h 1733052"/>
              <a:gd name="connsiteX212" fmla="*/ 2139030 w 3990735"/>
              <a:gd name="connsiteY212" fmla="*/ 48305 h 1733052"/>
              <a:gd name="connsiteX213" fmla="*/ 2149046 w 3990735"/>
              <a:gd name="connsiteY213" fmla="*/ 54604 h 1733052"/>
              <a:gd name="connsiteX214" fmla="*/ 2167189 w 3990735"/>
              <a:gd name="connsiteY214" fmla="*/ 67116 h 1733052"/>
              <a:gd name="connsiteX215" fmla="*/ 2176478 w 3990735"/>
              <a:gd name="connsiteY215" fmla="*/ 74709 h 1733052"/>
              <a:gd name="connsiteX216" fmla="*/ 2186929 w 3990735"/>
              <a:gd name="connsiteY216" fmla="*/ 82033 h 1733052"/>
              <a:gd name="connsiteX217" fmla="*/ 2199641 w 3990735"/>
              <a:gd name="connsiteY217" fmla="*/ 92906 h 1733052"/>
              <a:gd name="connsiteX218" fmla="*/ 2208596 w 3990735"/>
              <a:gd name="connsiteY218" fmla="*/ 101163 h 1733052"/>
              <a:gd name="connsiteX219" fmla="*/ 2217681 w 3990735"/>
              <a:gd name="connsiteY219" fmla="*/ 110038 h 1733052"/>
              <a:gd name="connsiteX220" fmla="*/ 2231796 w 3990735"/>
              <a:gd name="connsiteY220" fmla="*/ 123368 h 1733052"/>
              <a:gd name="connsiteX221" fmla="*/ 2240070 w 3990735"/>
              <a:gd name="connsiteY221" fmla="*/ 132453 h 1733052"/>
              <a:gd name="connsiteX222" fmla="*/ 2248750 w 3990735"/>
              <a:gd name="connsiteY222" fmla="*/ 141727 h 1733052"/>
              <a:gd name="connsiteX223" fmla="*/ 2257306 w 3990735"/>
              <a:gd name="connsiteY223" fmla="*/ 151113 h 1733052"/>
              <a:gd name="connsiteX224" fmla="*/ 2268263 w 3990735"/>
              <a:gd name="connsiteY224" fmla="*/ 162122 h 1733052"/>
              <a:gd name="connsiteX225" fmla="*/ 2276420 w 3990735"/>
              <a:gd name="connsiteY225" fmla="*/ 171469 h 1733052"/>
              <a:gd name="connsiteX226" fmla="*/ 2285880 w 3990735"/>
              <a:gd name="connsiteY226" fmla="*/ 180143 h 1733052"/>
              <a:gd name="connsiteX227" fmla="*/ 2294281 w 3990735"/>
              <a:gd name="connsiteY227" fmla="*/ 189680 h 1733052"/>
              <a:gd name="connsiteX228" fmla="*/ 2307457 w 3990735"/>
              <a:gd name="connsiteY228" fmla="*/ 203189 h 1733052"/>
              <a:gd name="connsiteX229" fmla="*/ 2315441 w 3990735"/>
              <a:gd name="connsiteY229" fmla="*/ 212998 h 1733052"/>
              <a:gd name="connsiteX230" fmla="*/ 2324134 w 3990735"/>
              <a:gd name="connsiteY230" fmla="*/ 222358 h 1733052"/>
              <a:gd name="connsiteX231" fmla="*/ 2331780 w 3990735"/>
              <a:gd name="connsiteY231" fmla="*/ 232499 h 1733052"/>
              <a:gd name="connsiteX232" fmla="*/ 2340360 w 3990735"/>
              <a:gd name="connsiteY232" fmla="*/ 241943 h 1733052"/>
              <a:gd name="connsiteX233" fmla="*/ 2350897 w 3990735"/>
              <a:gd name="connsiteY233" fmla="*/ 254062 h 1733052"/>
              <a:gd name="connsiteX234" fmla="*/ 2358269 w 3990735"/>
              <a:gd name="connsiteY234" fmla="*/ 264539 h 1733052"/>
              <a:gd name="connsiteX235" fmla="*/ 2365521 w 3990735"/>
              <a:gd name="connsiteY235" fmla="*/ 274965 h 1733052"/>
              <a:gd name="connsiteX236" fmla="*/ 2372896 w 3990735"/>
              <a:gd name="connsiteY236" fmla="*/ 285306 h 1733052"/>
              <a:gd name="connsiteX237" fmla="*/ 2380184 w 3990735"/>
              <a:gd name="connsiteY237" fmla="*/ 295708 h 1733052"/>
              <a:gd name="connsiteX238" fmla="*/ 2387454 w 3990735"/>
              <a:gd name="connsiteY238" fmla="*/ 306121 h 1733052"/>
              <a:gd name="connsiteX239" fmla="*/ 2395846 w 3990735"/>
              <a:gd name="connsiteY239" fmla="*/ 317249 h 1733052"/>
              <a:gd name="connsiteX240" fmla="*/ 2402900 w 3990735"/>
              <a:gd name="connsiteY240" fmla="*/ 327967 h 1733052"/>
              <a:gd name="connsiteX241" fmla="*/ 2410051 w 3990735"/>
              <a:gd name="connsiteY241" fmla="*/ 338468 h 1733052"/>
              <a:gd name="connsiteX242" fmla="*/ 2417241 w 3990735"/>
              <a:gd name="connsiteY242" fmla="*/ 348943 h 1733052"/>
              <a:gd name="connsiteX243" fmla="*/ 2424571 w 3990735"/>
              <a:gd name="connsiteY243" fmla="*/ 359329 h 1733052"/>
              <a:gd name="connsiteX244" fmla="*/ 2431850 w 3990735"/>
              <a:gd name="connsiteY244" fmla="*/ 369747 h 1733052"/>
              <a:gd name="connsiteX245" fmla="*/ 2438787 w 3990735"/>
              <a:gd name="connsiteY245" fmla="*/ 380385 h 1733052"/>
              <a:gd name="connsiteX246" fmla="*/ 2449520 w 3990735"/>
              <a:gd name="connsiteY246" fmla="*/ 397008 h 1733052"/>
              <a:gd name="connsiteX247" fmla="*/ 2457090 w 3990735"/>
              <a:gd name="connsiteY247" fmla="*/ 407451 h 1733052"/>
              <a:gd name="connsiteX248" fmla="*/ 2463750 w 3990735"/>
              <a:gd name="connsiteY248" fmla="*/ 418265 h 1733052"/>
              <a:gd name="connsiteX249" fmla="*/ 2470754 w 3990735"/>
              <a:gd name="connsiteY249" fmla="*/ 428870 h 1733052"/>
              <a:gd name="connsiteX250" fmla="*/ 2478293 w 3990735"/>
              <a:gd name="connsiteY250" fmla="*/ 439149 h 1733052"/>
              <a:gd name="connsiteX251" fmla="*/ 2485016 w 3990735"/>
              <a:gd name="connsiteY251" fmla="*/ 449925 h 1733052"/>
              <a:gd name="connsiteX252" fmla="*/ 2491750 w 3990735"/>
              <a:gd name="connsiteY252" fmla="*/ 460694 h 1733052"/>
              <a:gd name="connsiteX253" fmla="*/ 2498802 w 3990735"/>
              <a:gd name="connsiteY253" fmla="*/ 471270 h 1733052"/>
              <a:gd name="connsiteX254" fmla="*/ 2505853 w 3990735"/>
              <a:gd name="connsiteY254" fmla="*/ 481845 h 1733052"/>
              <a:gd name="connsiteX255" fmla="*/ 2513280 w 3990735"/>
              <a:gd name="connsiteY255" fmla="*/ 493443 h 1733052"/>
              <a:gd name="connsiteX256" fmla="*/ 2520341 w 3990735"/>
              <a:gd name="connsiteY256" fmla="*/ 504246 h 1733052"/>
              <a:gd name="connsiteX257" fmla="*/ 2526764 w 3990735"/>
              <a:gd name="connsiteY257" fmla="*/ 515202 h 1733052"/>
              <a:gd name="connsiteX258" fmla="*/ 2533810 w 3990735"/>
              <a:gd name="connsiteY258" fmla="*/ 525795 h 1733052"/>
              <a:gd name="connsiteX259" fmla="*/ 2540433 w 3990735"/>
              <a:gd name="connsiteY259" fmla="*/ 536634 h 1733052"/>
              <a:gd name="connsiteX260" fmla="*/ 2547000 w 3990735"/>
              <a:gd name="connsiteY260" fmla="*/ 547507 h 1733052"/>
              <a:gd name="connsiteX261" fmla="*/ 2553454 w 3990735"/>
              <a:gd name="connsiteY261" fmla="*/ 558444 h 1733052"/>
              <a:gd name="connsiteX262" fmla="*/ 2559983 w 3990735"/>
              <a:gd name="connsiteY262" fmla="*/ 569339 h 1733052"/>
              <a:gd name="connsiteX263" fmla="*/ 2566408 w 3990735"/>
              <a:gd name="connsiteY263" fmla="*/ 580294 h 1733052"/>
              <a:gd name="connsiteX264" fmla="*/ 2572829 w 3990735"/>
              <a:gd name="connsiteY264" fmla="*/ 591251 h 1733052"/>
              <a:gd name="connsiteX265" fmla="*/ 2579252 w 3990735"/>
              <a:gd name="connsiteY265" fmla="*/ 602207 h 1733052"/>
              <a:gd name="connsiteX266" fmla="*/ 2585654 w 3990735"/>
              <a:gd name="connsiteY266" fmla="*/ 613175 h 1733052"/>
              <a:gd name="connsiteX267" fmla="*/ 2592053 w 3990735"/>
              <a:gd name="connsiteY267" fmla="*/ 624146 h 1733052"/>
              <a:gd name="connsiteX268" fmla="*/ 2603127 w 3990735"/>
              <a:gd name="connsiteY268" fmla="*/ 643171 h 1733052"/>
              <a:gd name="connsiteX269" fmla="*/ 2609512 w 3990735"/>
              <a:gd name="connsiteY269" fmla="*/ 654152 h 1733052"/>
              <a:gd name="connsiteX270" fmla="*/ 2615890 w 3990735"/>
              <a:gd name="connsiteY270" fmla="*/ 665135 h 1733052"/>
              <a:gd name="connsiteX271" fmla="*/ 2622281 w 3990735"/>
              <a:gd name="connsiteY271" fmla="*/ 676109 h 1733052"/>
              <a:gd name="connsiteX272" fmla="*/ 2628649 w 3990735"/>
              <a:gd name="connsiteY272" fmla="*/ 687098 h 1733052"/>
              <a:gd name="connsiteX273" fmla="*/ 2634862 w 3990735"/>
              <a:gd name="connsiteY273" fmla="*/ 698176 h 1733052"/>
              <a:gd name="connsiteX274" fmla="*/ 2641212 w 3990735"/>
              <a:gd name="connsiteY274" fmla="*/ 709175 h 1733052"/>
              <a:gd name="connsiteX275" fmla="*/ 2647374 w 3990735"/>
              <a:gd name="connsiteY275" fmla="*/ 720283 h 1733052"/>
              <a:gd name="connsiteX276" fmla="*/ 2653760 w 3990735"/>
              <a:gd name="connsiteY276" fmla="*/ 731260 h 1733052"/>
              <a:gd name="connsiteX277" fmla="*/ 2660113 w 3990735"/>
              <a:gd name="connsiteY277" fmla="*/ 742257 h 1733052"/>
              <a:gd name="connsiteX278" fmla="*/ 2665806 w 3990735"/>
              <a:gd name="connsiteY278" fmla="*/ 753639 h 1733052"/>
              <a:gd name="connsiteX279" fmla="*/ 2672176 w 3990735"/>
              <a:gd name="connsiteY279" fmla="*/ 764626 h 1733052"/>
              <a:gd name="connsiteX280" fmla="*/ 2678461 w 3990735"/>
              <a:gd name="connsiteY280" fmla="*/ 775663 h 1733052"/>
              <a:gd name="connsiteX281" fmla="*/ 2684838 w 3990735"/>
              <a:gd name="connsiteY281" fmla="*/ 786646 h 1733052"/>
              <a:gd name="connsiteX282" fmla="*/ 2690630 w 3990735"/>
              <a:gd name="connsiteY282" fmla="*/ 797969 h 1733052"/>
              <a:gd name="connsiteX283" fmla="*/ 2696924 w 3990735"/>
              <a:gd name="connsiteY283" fmla="*/ 809001 h 1733052"/>
              <a:gd name="connsiteX284" fmla="*/ 2702504 w 3990735"/>
              <a:gd name="connsiteY284" fmla="*/ 820448 h 1733052"/>
              <a:gd name="connsiteX285" fmla="*/ 2708391 w 3990735"/>
              <a:gd name="connsiteY285" fmla="*/ 831717 h 1733052"/>
              <a:gd name="connsiteX286" fmla="*/ 2713847 w 3990735"/>
              <a:gd name="connsiteY286" fmla="*/ 843237 h 1733052"/>
              <a:gd name="connsiteX287" fmla="*/ 2720176 w 3990735"/>
              <a:gd name="connsiteY287" fmla="*/ 854248 h 1733052"/>
              <a:gd name="connsiteX288" fmla="*/ 2726542 w 3990735"/>
              <a:gd name="connsiteY288" fmla="*/ 865237 h 1733052"/>
              <a:gd name="connsiteX289" fmla="*/ 2738184 w 3990735"/>
              <a:gd name="connsiteY289" fmla="*/ 885734 h 1733052"/>
              <a:gd name="connsiteX290" fmla="*/ 2744288 w 3990735"/>
              <a:gd name="connsiteY290" fmla="*/ 896701 h 1733052"/>
              <a:gd name="connsiteX291" fmla="*/ 2750871 w 3990735"/>
              <a:gd name="connsiteY291" fmla="*/ 907562 h 1733052"/>
              <a:gd name="connsiteX292" fmla="*/ 2756493 w 3990735"/>
              <a:gd name="connsiteY292" fmla="*/ 919012 h 1733052"/>
              <a:gd name="connsiteX293" fmla="*/ 2762491 w 3990735"/>
              <a:gd name="connsiteY293" fmla="*/ 930231 h 1733052"/>
              <a:gd name="connsiteX294" fmla="*/ 2768662 w 3990735"/>
              <a:gd name="connsiteY294" fmla="*/ 941344 h 1733052"/>
              <a:gd name="connsiteX295" fmla="*/ 2774434 w 3990735"/>
              <a:gd name="connsiteY295" fmla="*/ 952703 h 1733052"/>
              <a:gd name="connsiteX296" fmla="*/ 2780441 w 3990735"/>
              <a:gd name="connsiteY296" fmla="*/ 963917 h 1733052"/>
              <a:gd name="connsiteX297" fmla="*/ 2786809 w 3990735"/>
              <a:gd name="connsiteY297" fmla="*/ 974909 h 1733052"/>
              <a:gd name="connsiteX298" fmla="*/ 2793270 w 3990735"/>
              <a:gd name="connsiteY298" fmla="*/ 985846 h 1733052"/>
              <a:gd name="connsiteX299" fmla="*/ 2800481 w 3990735"/>
              <a:gd name="connsiteY299" fmla="*/ 999714 h 1733052"/>
              <a:gd name="connsiteX300" fmla="*/ 2807288 w 3990735"/>
              <a:gd name="connsiteY300" fmla="*/ 1010414 h 1733052"/>
              <a:gd name="connsiteX301" fmla="*/ 2812833 w 3990735"/>
              <a:gd name="connsiteY301" fmla="*/ 1021956 h 1733052"/>
              <a:gd name="connsiteX302" fmla="*/ 2818420 w 3990735"/>
              <a:gd name="connsiteY302" fmla="*/ 1033470 h 1733052"/>
              <a:gd name="connsiteX303" fmla="*/ 2825266 w 3990735"/>
              <a:gd name="connsiteY303" fmla="*/ 1044166 h 1733052"/>
              <a:gd name="connsiteX304" fmla="*/ 2832069 w 3990735"/>
              <a:gd name="connsiteY304" fmla="*/ 1054891 h 1733052"/>
              <a:gd name="connsiteX305" fmla="*/ 2838718 w 3990735"/>
              <a:gd name="connsiteY305" fmla="*/ 1065717 h 1733052"/>
              <a:gd name="connsiteX306" fmla="*/ 2845415 w 3990735"/>
              <a:gd name="connsiteY306" fmla="*/ 1076511 h 1733052"/>
              <a:gd name="connsiteX307" fmla="*/ 2856605 w 3990735"/>
              <a:gd name="connsiteY307" fmla="*/ 1094491 h 1733052"/>
              <a:gd name="connsiteX308" fmla="*/ 2862755 w 3990735"/>
              <a:gd name="connsiteY308" fmla="*/ 1105812 h 1733052"/>
              <a:gd name="connsiteX309" fmla="*/ 2869887 w 3990735"/>
              <a:gd name="connsiteY309" fmla="*/ 1116322 h 1733052"/>
              <a:gd name="connsiteX310" fmla="*/ 2876980 w 3990735"/>
              <a:gd name="connsiteY310" fmla="*/ 1126857 h 1733052"/>
              <a:gd name="connsiteX311" fmla="*/ 2884010 w 3990735"/>
              <a:gd name="connsiteY311" fmla="*/ 1137437 h 1733052"/>
              <a:gd name="connsiteX312" fmla="*/ 2891134 w 3990735"/>
              <a:gd name="connsiteY312" fmla="*/ 1147951 h 1733052"/>
              <a:gd name="connsiteX313" fmla="*/ 2898161 w 3990735"/>
              <a:gd name="connsiteY313" fmla="*/ 1158533 h 1733052"/>
              <a:gd name="connsiteX314" fmla="*/ 2906617 w 3990735"/>
              <a:gd name="connsiteY314" fmla="*/ 1171073 h 1733052"/>
              <a:gd name="connsiteX315" fmla="*/ 2913988 w 3990735"/>
              <a:gd name="connsiteY315" fmla="*/ 1181672 h 1733052"/>
              <a:gd name="connsiteX316" fmla="*/ 2920412 w 3990735"/>
              <a:gd name="connsiteY316" fmla="*/ 1192719 h 1733052"/>
              <a:gd name="connsiteX317" fmla="*/ 2927857 w 3990735"/>
              <a:gd name="connsiteY317" fmla="*/ 1203009 h 1733052"/>
              <a:gd name="connsiteX318" fmla="*/ 2934588 w 3990735"/>
              <a:gd name="connsiteY318" fmla="*/ 1213828 h 1733052"/>
              <a:gd name="connsiteX319" fmla="*/ 2941401 w 3990735"/>
              <a:gd name="connsiteY319" fmla="*/ 1224586 h 1733052"/>
              <a:gd name="connsiteX320" fmla="*/ 2954773 w 3990735"/>
              <a:gd name="connsiteY320" fmla="*/ 1244183 h 1733052"/>
              <a:gd name="connsiteX321" fmla="*/ 2962934 w 3990735"/>
              <a:gd name="connsiteY321" fmla="*/ 1254442 h 1733052"/>
              <a:gd name="connsiteX322" fmla="*/ 2970244 w 3990735"/>
              <a:gd name="connsiteY322" fmla="*/ 1264857 h 1733052"/>
              <a:gd name="connsiteX323" fmla="*/ 2977945 w 3990735"/>
              <a:gd name="connsiteY323" fmla="*/ 1274960 h 1733052"/>
              <a:gd name="connsiteX324" fmla="*/ 2985846 w 3990735"/>
              <a:gd name="connsiteY324" fmla="*/ 1284904 h 1733052"/>
              <a:gd name="connsiteX325" fmla="*/ 2993742 w 3990735"/>
              <a:gd name="connsiteY325" fmla="*/ 1294851 h 1733052"/>
              <a:gd name="connsiteX326" fmla="*/ 3001990 w 3990735"/>
              <a:gd name="connsiteY326" fmla="*/ 1305175 h 1733052"/>
              <a:gd name="connsiteX327" fmla="*/ 3010509 w 3990735"/>
              <a:gd name="connsiteY327" fmla="*/ 1315254 h 1733052"/>
              <a:gd name="connsiteX328" fmla="*/ 3018824 w 3990735"/>
              <a:gd name="connsiteY328" fmla="*/ 1324853 h 1733052"/>
              <a:gd name="connsiteX329" fmla="*/ 3027127 w 3990735"/>
              <a:gd name="connsiteY329" fmla="*/ 1334464 h 1733052"/>
              <a:gd name="connsiteX330" fmla="*/ 3035321 w 3990735"/>
              <a:gd name="connsiteY330" fmla="*/ 1344168 h 1733052"/>
              <a:gd name="connsiteX331" fmla="*/ 3049927 w 3990735"/>
              <a:gd name="connsiteY331" fmla="*/ 1360993 h 1733052"/>
              <a:gd name="connsiteX332" fmla="*/ 3059015 w 3990735"/>
              <a:gd name="connsiteY332" fmla="*/ 1370628 h 1733052"/>
              <a:gd name="connsiteX333" fmla="*/ 3067747 w 3990735"/>
              <a:gd name="connsiteY333" fmla="*/ 1379851 h 1733052"/>
              <a:gd name="connsiteX334" fmla="*/ 3076469 w 3990735"/>
              <a:gd name="connsiteY334" fmla="*/ 1389082 h 1733052"/>
              <a:gd name="connsiteX335" fmla="*/ 3085218 w 3990735"/>
              <a:gd name="connsiteY335" fmla="*/ 1398287 h 1733052"/>
              <a:gd name="connsiteX336" fmla="*/ 3094259 w 3990735"/>
              <a:gd name="connsiteY336" fmla="*/ 1407745 h 1733052"/>
              <a:gd name="connsiteX337" fmla="*/ 3103911 w 3990735"/>
              <a:gd name="connsiteY337" fmla="*/ 1416846 h 1733052"/>
              <a:gd name="connsiteX338" fmla="*/ 3113110 w 3990735"/>
              <a:gd name="connsiteY338" fmla="*/ 1425602 h 1733052"/>
              <a:gd name="connsiteX339" fmla="*/ 3122284 w 3990735"/>
              <a:gd name="connsiteY339" fmla="*/ 1434385 h 1733052"/>
              <a:gd name="connsiteX340" fmla="*/ 3139003 w 3990735"/>
              <a:gd name="connsiteY340" fmla="*/ 1450117 h 1733052"/>
              <a:gd name="connsiteX341" fmla="*/ 3149093 w 3990735"/>
              <a:gd name="connsiteY341" fmla="*/ 1458748 h 1733052"/>
              <a:gd name="connsiteX342" fmla="*/ 3158654 w 3990735"/>
              <a:gd name="connsiteY342" fmla="*/ 1467108 h 1733052"/>
              <a:gd name="connsiteX343" fmla="*/ 3168332 w 3990735"/>
              <a:gd name="connsiteY343" fmla="*/ 1475333 h 1733052"/>
              <a:gd name="connsiteX344" fmla="*/ 3183624 w 3990735"/>
              <a:gd name="connsiteY344" fmla="*/ 1488710 h 1733052"/>
              <a:gd name="connsiteX345" fmla="*/ 3194052 w 3990735"/>
              <a:gd name="connsiteY345" fmla="*/ 1496947 h 1733052"/>
              <a:gd name="connsiteX346" fmla="*/ 3204210 w 3990735"/>
              <a:gd name="connsiteY346" fmla="*/ 1504576 h 1733052"/>
              <a:gd name="connsiteX347" fmla="*/ 3214281 w 3990735"/>
              <a:gd name="connsiteY347" fmla="*/ 1512314 h 1733052"/>
              <a:gd name="connsiteX348" fmla="*/ 3228415 w 3990735"/>
              <a:gd name="connsiteY348" fmla="*/ 1523312 h 1733052"/>
              <a:gd name="connsiteX349" fmla="*/ 3239247 w 3990735"/>
              <a:gd name="connsiteY349" fmla="*/ 1530986 h 1733052"/>
              <a:gd name="connsiteX350" fmla="*/ 3249660 w 3990735"/>
              <a:gd name="connsiteY350" fmla="*/ 1538257 h 1733052"/>
              <a:gd name="connsiteX351" fmla="*/ 3260453 w 3990735"/>
              <a:gd name="connsiteY351" fmla="*/ 1544993 h 1733052"/>
              <a:gd name="connsiteX352" fmla="*/ 3273352 w 3990735"/>
              <a:gd name="connsiteY352" fmla="*/ 1554031 h 1733052"/>
              <a:gd name="connsiteX353" fmla="*/ 3284683 w 3990735"/>
              <a:gd name="connsiteY353" fmla="*/ 1560878 h 1733052"/>
              <a:gd name="connsiteX354" fmla="*/ 3295466 w 3990735"/>
              <a:gd name="connsiteY354" fmla="*/ 1567588 h 1733052"/>
              <a:gd name="connsiteX355" fmla="*/ 3306824 w 3990735"/>
              <a:gd name="connsiteY355" fmla="*/ 1573387 h 1733052"/>
              <a:gd name="connsiteX356" fmla="*/ 3318763 w 3990735"/>
              <a:gd name="connsiteY356" fmla="*/ 1580434 h 1733052"/>
              <a:gd name="connsiteX357" fmla="*/ 3330243 w 3990735"/>
              <a:gd name="connsiteY357" fmla="*/ 1586814 h 1733052"/>
              <a:gd name="connsiteX358" fmla="*/ 3341400 w 3990735"/>
              <a:gd name="connsiteY358" fmla="*/ 1592883 h 1733052"/>
              <a:gd name="connsiteX359" fmla="*/ 3363341 w 3990735"/>
              <a:gd name="connsiteY359" fmla="*/ 1604725 h 1733052"/>
              <a:gd name="connsiteX360" fmla="*/ 3375196 w 3990735"/>
              <a:gd name="connsiteY360" fmla="*/ 1610337 h 1733052"/>
              <a:gd name="connsiteX361" fmla="*/ 3386625 w 3990735"/>
              <a:gd name="connsiteY361" fmla="*/ 1615875 h 1733052"/>
              <a:gd name="connsiteX362" fmla="*/ 3398605 w 3990735"/>
              <a:gd name="connsiteY362" fmla="*/ 1620288 h 1733052"/>
              <a:gd name="connsiteX363" fmla="*/ 3412406 w 3990735"/>
              <a:gd name="connsiteY363" fmla="*/ 1626773 h 1733052"/>
              <a:gd name="connsiteX364" fmla="*/ 3424452 w 3990735"/>
              <a:gd name="connsiteY364" fmla="*/ 1631720 h 1733052"/>
              <a:gd name="connsiteX365" fmla="*/ 3436578 w 3990735"/>
              <a:gd name="connsiteY365" fmla="*/ 1635650 h 1733052"/>
              <a:gd name="connsiteX366" fmla="*/ 3448305 w 3990735"/>
              <a:gd name="connsiteY366" fmla="*/ 1640524 h 1733052"/>
              <a:gd name="connsiteX367" fmla="*/ 3461154 w 3990735"/>
              <a:gd name="connsiteY367" fmla="*/ 1645881 h 1733052"/>
              <a:gd name="connsiteX368" fmla="*/ 3473719 w 3990735"/>
              <a:gd name="connsiteY368" fmla="*/ 1649184 h 1733052"/>
              <a:gd name="connsiteX369" fmla="*/ 3485719 w 3990735"/>
              <a:gd name="connsiteY369" fmla="*/ 1653346 h 1733052"/>
              <a:gd name="connsiteX370" fmla="*/ 3497771 w 3990735"/>
              <a:gd name="connsiteY370" fmla="*/ 1657360 h 1733052"/>
              <a:gd name="connsiteX371" fmla="*/ 3513865 w 3990735"/>
              <a:gd name="connsiteY371" fmla="*/ 1663058 h 1733052"/>
              <a:gd name="connsiteX372" fmla="*/ 3526354 w 3990735"/>
              <a:gd name="connsiteY372" fmla="*/ 1666137 h 1733052"/>
              <a:gd name="connsiteX373" fmla="*/ 3538668 w 3990735"/>
              <a:gd name="connsiteY373" fmla="*/ 1669290 h 1733052"/>
              <a:gd name="connsiteX374" fmla="*/ 3551081 w 3990735"/>
              <a:gd name="connsiteY374" fmla="*/ 1672116 h 1733052"/>
              <a:gd name="connsiteX375" fmla="*/ 3566545 w 3990735"/>
              <a:gd name="connsiteY375" fmla="*/ 1676707 h 1733052"/>
              <a:gd name="connsiteX376" fmla="*/ 3579070 w 3990735"/>
              <a:gd name="connsiteY376" fmla="*/ 1679098 h 1733052"/>
              <a:gd name="connsiteX377" fmla="*/ 3591778 w 3990735"/>
              <a:gd name="connsiteY377" fmla="*/ 1680624 h 1733052"/>
              <a:gd name="connsiteX378" fmla="*/ 3604134 w 3990735"/>
              <a:gd name="connsiteY378" fmla="*/ 1683565 h 1733052"/>
              <a:gd name="connsiteX379" fmla="*/ 3623395 w 3990735"/>
              <a:gd name="connsiteY379" fmla="*/ 1687022 h 1733052"/>
              <a:gd name="connsiteX380" fmla="*/ 3635756 w 3990735"/>
              <a:gd name="connsiteY380" fmla="*/ 1689259 h 1733052"/>
              <a:gd name="connsiteX381" fmla="*/ 3648215 w 3990735"/>
              <a:gd name="connsiteY381" fmla="*/ 1691719 h 1733052"/>
              <a:gd name="connsiteX382" fmla="*/ 3660739 w 3990735"/>
              <a:gd name="connsiteY382" fmla="*/ 1693862 h 1733052"/>
              <a:gd name="connsiteX383" fmla="*/ 3683431 w 3990735"/>
              <a:gd name="connsiteY383" fmla="*/ 1697726 h 1733052"/>
              <a:gd name="connsiteX384" fmla="*/ 3695808 w 3990735"/>
              <a:gd name="connsiteY384" fmla="*/ 1699559 h 1733052"/>
              <a:gd name="connsiteX385" fmla="*/ 3708361 w 3990735"/>
              <a:gd name="connsiteY385" fmla="*/ 1701490 h 1733052"/>
              <a:gd name="connsiteX386" fmla="*/ 3720918 w 3990735"/>
              <a:gd name="connsiteY386" fmla="*/ 1703390 h 1733052"/>
              <a:gd name="connsiteX387" fmla="*/ 3733509 w 3990735"/>
              <a:gd name="connsiteY387" fmla="*/ 1705076 h 1733052"/>
              <a:gd name="connsiteX388" fmla="*/ 3751323 w 3990735"/>
              <a:gd name="connsiteY388" fmla="*/ 1707205 h 1733052"/>
              <a:gd name="connsiteX389" fmla="*/ 3763732 w 3990735"/>
              <a:gd name="connsiteY389" fmla="*/ 1708563 h 1733052"/>
              <a:gd name="connsiteX390" fmla="*/ 3776372 w 3990735"/>
              <a:gd name="connsiteY390" fmla="*/ 1709815 h 1733052"/>
              <a:gd name="connsiteX391" fmla="*/ 3789044 w 3990735"/>
              <a:gd name="connsiteY391" fmla="*/ 1710789 h 1733052"/>
              <a:gd name="connsiteX392" fmla="*/ 3801684 w 3990735"/>
              <a:gd name="connsiteY392" fmla="*/ 1712046 h 1733052"/>
              <a:gd name="connsiteX393" fmla="*/ 3814314 w 3990735"/>
              <a:gd name="connsiteY393" fmla="*/ 1713381 h 1733052"/>
              <a:gd name="connsiteX394" fmla="*/ 3827325 w 3990735"/>
              <a:gd name="connsiteY394" fmla="*/ 1713217 h 1733052"/>
              <a:gd name="connsiteX395" fmla="*/ 3839705 w 3990735"/>
              <a:gd name="connsiteY395" fmla="*/ 1714113 h 1733052"/>
              <a:gd name="connsiteX396" fmla="*/ 3852365 w 3990735"/>
              <a:gd name="connsiteY396" fmla="*/ 1715117 h 1733052"/>
              <a:gd name="connsiteX397" fmla="*/ 3865071 w 3990735"/>
              <a:gd name="connsiteY397" fmla="*/ 1715563 h 1733052"/>
              <a:gd name="connsiteX398" fmla="*/ 3877804 w 3990735"/>
              <a:gd name="connsiteY398" fmla="*/ 1715679 h 1733052"/>
              <a:gd name="connsiteX399" fmla="*/ 3890480 w 3990735"/>
              <a:gd name="connsiteY399" fmla="*/ 1716493 h 1733052"/>
              <a:gd name="connsiteX400" fmla="*/ 3915066 w 3990735"/>
              <a:gd name="connsiteY400" fmla="*/ 1718479 h 1733052"/>
              <a:gd name="connsiteX401" fmla="*/ 3927485 w 3990735"/>
              <a:gd name="connsiteY401" fmla="*/ 1719143 h 1733052"/>
              <a:gd name="connsiteX402" fmla="*/ 3940201 w 3990735"/>
              <a:gd name="connsiteY402" fmla="*/ 1719220 h 1733052"/>
              <a:gd name="connsiteX403" fmla="*/ 3952884 w 3990735"/>
              <a:gd name="connsiteY403" fmla="*/ 1719872 h 1733052"/>
              <a:gd name="connsiteX404" fmla="*/ 3965565 w 3990735"/>
              <a:gd name="connsiteY404" fmla="*/ 1720570 h 1733052"/>
              <a:gd name="connsiteX405" fmla="*/ 3990736 w 3990735"/>
              <a:gd name="connsiteY405" fmla="*/ 1721945 h 1733052"/>
              <a:gd name="connsiteX406" fmla="*/ 3990109 w 3990735"/>
              <a:gd name="connsiteY406" fmla="*/ 1733053 h 173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</a:cxnLst>
            <a:rect l="l" t="t" r="r" b="b"/>
            <a:pathLst>
              <a:path w="3990735" h="1733052">
                <a:moveTo>
                  <a:pt x="0" y="1733053"/>
                </a:moveTo>
                <a:lnTo>
                  <a:pt x="12679" y="1732320"/>
                </a:lnTo>
                <a:lnTo>
                  <a:pt x="25359" y="1731607"/>
                </a:lnTo>
                <a:lnTo>
                  <a:pt x="38098" y="1731861"/>
                </a:lnTo>
                <a:lnTo>
                  <a:pt x="50777" y="1731133"/>
                </a:lnTo>
                <a:lnTo>
                  <a:pt x="63482" y="1730830"/>
                </a:lnTo>
                <a:lnTo>
                  <a:pt x="76163" y="1730133"/>
                </a:lnTo>
                <a:lnTo>
                  <a:pt x="88843" y="1729423"/>
                </a:lnTo>
                <a:lnTo>
                  <a:pt x="103967" y="1728764"/>
                </a:lnTo>
                <a:lnTo>
                  <a:pt x="116722" y="1728101"/>
                </a:lnTo>
                <a:lnTo>
                  <a:pt x="129390" y="1727164"/>
                </a:lnTo>
                <a:lnTo>
                  <a:pt x="142071" y="1726374"/>
                </a:lnTo>
                <a:lnTo>
                  <a:pt x="154855" y="1726710"/>
                </a:lnTo>
                <a:lnTo>
                  <a:pt x="167526" y="1725810"/>
                </a:lnTo>
                <a:lnTo>
                  <a:pt x="188192" y="1724159"/>
                </a:lnTo>
                <a:lnTo>
                  <a:pt x="200989" y="1722623"/>
                </a:lnTo>
                <a:lnTo>
                  <a:pt x="213595" y="1721079"/>
                </a:lnTo>
                <a:lnTo>
                  <a:pt x="226197" y="1719506"/>
                </a:lnTo>
                <a:lnTo>
                  <a:pt x="238952" y="1719111"/>
                </a:lnTo>
                <a:lnTo>
                  <a:pt x="251582" y="1717755"/>
                </a:lnTo>
                <a:lnTo>
                  <a:pt x="264564" y="1716641"/>
                </a:lnTo>
                <a:lnTo>
                  <a:pt x="277525" y="1715218"/>
                </a:lnTo>
                <a:lnTo>
                  <a:pt x="290073" y="1713248"/>
                </a:lnTo>
                <a:lnTo>
                  <a:pt x="302717" y="1711837"/>
                </a:lnTo>
                <a:lnTo>
                  <a:pt x="315384" y="1710562"/>
                </a:lnTo>
                <a:lnTo>
                  <a:pt x="333307" y="1707980"/>
                </a:lnTo>
                <a:lnTo>
                  <a:pt x="346220" y="1705313"/>
                </a:lnTo>
                <a:lnTo>
                  <a:pt x="358794" y="1703361"/>
                </a:lnTo>
                <a:lnTo>
                  <a:pt x="371201" y="1700649"/>
                </a:lnTo>
                <a:lnTo>
                  <a:pt x="393944" y="1695849"/>
                </a:lnTo>
                <a:lnTo>
                  <a:pt x="406919" y="1692992"/>
                </a:lnTo>
                <a:lnTo>
                  <a:pt x="419193" y="1689729"/>
                </a:lnTo>
                <a:lnTo>
                  <a:pt x="431463" y="1686454"/>
                </a:lnTo>
                <a:lnTo>
                  <a:pt x="450624" y="1681302"/>
                </a:lnTo>
                <a:lnTo>
                  <a:pt x="463314" y="1677185"/>
                </a:lnTo>
                <a:lnTo>
                  <a:pt x="475413" y="1673324"/>
                </a:lnTo>
                <a:lnTo>
                  <a:pt x="487487" y="1669385"/>
                </a:lnTo>
                <a:lnTo>
                  <a:pt x="503203" y="1664254"/>
                </a:lnTo>
                <a:lnTo>
                  <a:pt x="515683" y="1659485"/>
                </a:lnTo>
                <a:lnTo>
                  <a:pt x="527531" y="1654914"/>
                </a:lnTo>
                <a:lnTo>
                  <a:pt x="539380" y="1650343"/>
                </a:lnTo>
                <a:lnTo>
                  <a:pt x="551719" y="1645444"/>
                </a:lnTo>
                <a:lnTo>
                  <a:pt x="563901" y="1639924"/>
                </a:lnTo>
                <a:lnTo>
                  <a:pt x="575333" y="1634380"/>
                </a:lnTo>
                <a:lnTo>
                  <a:pt x="586906" y="1629150"/>
                </a:lnTo>
                <a:lnTo>
                  <a:pt x="600046" y="1623166"/>
                </a:lnTo>
                <a:lnTo>
                  <a:pt x="611901" y="1617031"/>
                </a:lnTo>
                <a:lnTo>
                  <a:pt x="623096" y="1611031"/>
                </a:lnTo>
                <a:lnTo>
                  <a:pt x="644066" y="1599270"/>
                </a:lnTo>
                <a:lnTo>
                  <a:pt x="655425" y="1592387"/>
                </a:lnTo>
                <a:lnTo>
                  <a:pt x="666166" y="1585595"/>
                </a:lnTo>
                <a:lnTo>
                  <a:pt x="677114" y="1579159"/>
                </a:lnTo>
                <a:lnTo>
                  <a:pt x="688092" y="1572592"/>
                </a:lnTo>
                <a:lnTo>
                  <a:pt x="698958" y="1565017"/>
                </a:lnTo>
                <a:lnTo>
                  <a:pt x="709335" y="1557684"/>
                </a:lnTo>
                <a:lnTo>
                  <a:pt x="719449" y="1549951"/>
                </a:lnTo>
                <a:lnTo>
                  <a:pt x="731541" y="1541921"/>
                </a:lnTo>
                <a:lnTo>
                  <a:pt x="742092" y="1534081"/>
                </a:lnTo>
                <a:lnTo>
                  <a:pt x="752287" y="1526508"/>
                </a:lnTo>
                <a:lnTo>
                  <a:pt x="762489" y="1518943"/>
                </a:lnTo>
                <a:lnTo>
                  <a:pt x="775717" y="1509073"/>
                </a:lnTo>
                <a:lnTo>
                  <a:pt x="785322" y="1500089"/>
                </a:lnTo>
                <a:lnTo>
                  <a:pt x="794791" y="1491609"/>
                </a:lnTo>
                <a:lnTo>
                  <a:pt x="803790" y="1482556"/>
                </a:lnTo>
                <a:lnTo>
                  <a:pt x="818119" y="1470451"/>
                </a:lnTo>
                <a:lnTo>
                  <a:pt x="827062" y="1461021"/>
                </a:lnTo>
                <a:lnTo>
                  <a:pt x="836427" y="1452443"/>
                </a:lnTo>
                <a:lnTo>
                  <a:pt x="845729" y="1443795"/>
                </a:lnTo>
                <a:lnTo>
                  <a:pt x="861336" y="1429370"/>
                </a:lnTo>
                <a:lnTo>
                  <a:pt x="870427" y="1420243"/>
                </a:lnTo>
                <a:lnTo>
                  <a:pt x="878542" y="1410396"/>
                </a:lnTo>
                <a:lnTo>
                  <a:pt x="887476" y="1401369"/>
                </a:lnTo>
                <a:lnTo>
                  <a:pt x="904012" y="1384014"/>
                </a:lnTo>
                <a:lnTo>
                  <a:pt x="912399" y="1374361"/>
                </a:lnTo>
                <a:lnTo>
                  <a:pt x="920920" y="1364943"/>
                </a:lnTo>
                <a:lnTo>
                  <a:pt x="929447" y="1355531"/>
                </a:lnTo>
                <a:lnTo>
                  <a:pt x="937970" y="1346116"/>
                </a:lnTo>
                <a:lnTo>
                  <a:pt x="947513" y="1335668"/>
                </a:lnTo>
                <a:lnTo>
                  <a:pt x="954605" y="1324966"/>
                </a:lnTo>
                <a:lnTo>
                  <a:pt x="961554" y="1314208"/>
                </a:lnTo>
                <a:lnTo>
                  <a:pt x="969686" y="1304453"/>
                </a:lnTo>
                <a:lnTo>
                  <a:pt x="977323" y="1294277"/>
                </a:lnTo>
                <a:lnTo>
                  <a:pt x="988174" y="1280984"/>
                </a:lnTo>
                <a:lnTo>
                  <a:pt x="995888" y="1271042"/>
                </a:lnTo>
                <a:lnTo>
                  <a:pt x="1002841" y="1260355"/>
                </a:lnTo>
                <a:lnTo>
                  <a:pt x="1010657" y="1250345"/>
                </a:lnTo>
                <a:lnTo>
                  <a:pt x="1018466" y="1240330"/>
                </a:lnTo>
                <a:lnTo>
                  <a:pt x="1026278" y="1230316"/>
                </a:lnTo>
                <a:lnTo>
                  <a:pt x="1034848" y="1219083"/>
                </a:lnTo>
                <a:lnTo>
                  <a:pt x="1042003" y="1208778"/>
                </a:lnTo>
                <a:lnTo>
                  <a:pt x="1049447" y="1198489"/>
                </a:lnTo>
                <a:lnTo>
                  <a:pt x="1056224" y="1187712"/>
                </a:lnTo>
                <a:lnTo>
                  <a:pt x="1063624" y="1177390"/>
                </a:lnTo>
                <a:lnTo>
                  <a:pt x="1071050" y="1167087"/>
                </a:lnTo>
                <a:lnTo>
                  <a:pt x="1081470" y="1152722"/>
                </a:lnTo>
                <a:lnTo>
                  <a:pt x="1087565" y="1141731"/>
                </a:lnTo>
                <a:lnTo>
                  <a:pt x="1094683" y="1131214"/>
                </a:lnTo>
                <a:lnTo>
                  <a:pt x="1101671" y="1120606"/>
                </a:lnTo>
                <a:lnTo>
                  <a:pt x="1108571" y="1109939"/>
                </a:lnTo>
                <a:lnTo>
                  <a:pt x="1114805" y="1098816"/>
                </a:lnTo>
                <a:lnTo>
                  <a:pt x="1121934" y="1088306"/>
                </a:lnTo>
                <a:lnTo>
                  <a:pt x="1130733" y="1075260"/>
                </a:lnTo>
                <a:lnTo>
                  <a:pt x="1137149" y="1064586"/>
                </a:lnTo>
                <a:lnTo>
                  <a:pt x="1143900" y="1053828"/>
                </a:lnTo>
                <a:lnTo>
                  <a:pt x="1150177" y="1042764"/>
                </a:lnTo>
                <a:lnTo>
                  <a:pt x="1157017" y="1032063"/>
                </a:lnTo>
                <a:lnTo>
                  <a:pt x="1163309" y="1021010"/>
                </a:lnTo>
                <a:lnTo>
                  <a:pt x="1170163" y="1010318"/>
                </a:lnTo>
                <a:lnTo>
                  <a:pt x="1176986" y="999606"/>
                </a:lnTo>
                <a:lnTo>
                  <a:pt x="1184477" y="987447"/>
                </a:lnTo>
                <a:lnTo>
                  <a:pt x="1190915" y="976816"/>
                </a:lnTo>
                <a:lnTo>
                  <a:pt x="1197529" y="965974"/>
                </a:lnTo>
                <a:lnTo>
                  <a:pt x="1203980" y="955033"/>
                </a:lnTo>
                <a:lnTo>
                  <a:pt x="1210599" y="944194"/>
                </a:lnTo>
                <a:lnTo>
                  <a:pt x="1217182" y="933333"/>
                </a:lnTo>
                <a:lnTo>
                  <a:pt x="1223739" y="922457"/>
                </a:lnTo>
                <a:lnTo>
                  <a:pt x="1230342" y="911608"/>
                </a:lnTo>
                <a:lnTo>
                  <a:pt x="1236673" y="900593"/>
                </a:lnTo>
                <a:lnTo>
                  <a:pt x="1247400" y="882782"/>
                </a:lnTo>
                <a:lnTo>
                  <a:pt x="1253646" y="871992"/>
                </a:lnTo>
                <a:lnTo>
                  <a:pt x="1260072" y="861038"/>
                </a:lnTo>
                <a:lnTo>
                  <a:pt x="1266478" y="850072"/>
                </a:lnTo>
                <a:lnTo>
                  <a:pt x="1272911" y="839122"/>
                </a:lnTo>
                <a:lnTo>
                  <a:pt x="1279371" y="828187"/>
                </a:lnTo>
                <a:lnTo>
                  <a:pt x="1285813" y="817242"/>
                </a:lnTo>
                <a:lnTo>
                  <a:pt x="1292249" y="806294"/>
                </a:lnTo>
                <a:lnTo>
                  <a:pt x="1298921" y="795484"/>
                </a:lnTo>
                <a:lnTo>
                  <a:pt x="1305702" y="784738"/>
                </a:lnTo>
                <a:lnTo>
                  <a:pt x="1312860" y="774213"/>
                </a:lnTo>
                <a:lnTo>
                  <a:pt x="1319401" y="763327"/>
                </a:lnTo>
                <a:lnTo>
                  <a:pt x="1325951" y="752445"/>
                </a:lnTo>
                <a:lnTo>
                  <a:pt x="1332707" y="741010"/>
                </a:lnTo>
                <a:lnTo>
                  <a:pt x="1339947" y="730560"/>
                </a:lnTo>
                <a:lnTo>
                  <a:pt x="1346451" y="719651"/>
                </a:lnTo>
                <a:lnTo>
                  <a:pt x="1352888" y="708704"/>
                </a:lnTo>
                <a:lnTo>
                  <a:pt x="1359311" y="697748"/>
                </a:lnTo>
                <a:lnTo>
                  <a:pt x="1365863" y="686867"/>
                </a:lnTo>
                <a:lnTo>
                  <a:pt x="1372464" y="676015"/>
                </a:lnTo>
                <a:lnTo>
                  <a:pt x="1378943" y="665091"/>
                </a:lnTo>
                <a:lnTo>
                  <a:pt x="1385526" y="654229"/>
                </a:lnTo>
                <a:lnTo>
                  <a:pt x="1391966" y="643283"/>
                </a:lnTo>
                <a:lnTo>
                  <a:pt x="1398419" y="632344"/>
                </a:lnTo>
                <a:lnTo>
                  <a:pt x="1404872" y="621406"/>
                </a:lnTo>
                <a:lnTo>
                  <a:pt x="1411423" y="610524"/>
                </a:lnTo>
                <a:lnTo>
                  <a:pt x="1418974" y="600227"/>
                </a:lnTo>
                <a:lnTo>
                  <a:pt x="1425506" y="589334"/>
                </a:lnTo>
                <a:lnTo>
                  <a:pt x="1431968" y="578401"/>
                </a:lnTo>
                <a:lnTo>
                  <a:pt x="1438479" y="567496"/>
                </a:lnTo>
                <a:lnTo>
                  <a:pt x="1445089" y="556649"/>
                </a:lnTo>
                <a:lnTo>
                  <a:pt x="1451535" y="545707"/>
                </a:lnTo>
                <a:lnTo>
                  <a:pt x="1458002" y="534776"/>
                </a:lnTo>
                <a:lnTo>
                  <a:pt x="1464454" y="523837"/>
                </a:lnTo>
                <a:lnTo>
                  <a:pt x="1470923" y="512908"/>
                </a:lnTo>
                <a:lnTo>
                  <a:pt x="1477706" y="502162"/>
                </a:lnTo>
                <a:lnTo>
                  <a:pt x="1484329" y="491322"/>
                </a:lnTo>
                <a:lnTo>
                  <a:pt x="1490806" y="480398"/>
                </a:lnTo>
                <a:lnTo>
                  <a:pt x="1497676" y="469703"/>
                </a:lnTo>
                <a:lnTo>
                  <a:pt x="1509423" y="449759"/>
                </a:lnTo>
                <a:lnTo>
                  <a:pt x="1516271" y="438890"/>
                </a:lnTo>
                <a:lnTo>
                  <a:pt x="1523323" y="428321"/>
                </a:lnTo>
                <a:lnTo>
                  <a:pt x="1530209" y="417648"/>
                </a:lnTo>
                <a:lnTo>
                  <a:pt x="1536974" y="406899"/>
                </a:lnTo>
                <a:lnTo>
                  <a:pt x="1543856" y="396224"/>
                </a:lnTo>
                <a:lnTo>
                  <a:pt x="1550735" y="385547"/>
                </a:lnTo>
                <a:lnTo>
                  <a:pt x="1557618" y="374872"/>
                </a:lnTo>
                <a:lnTo>
                  <a:pt x="1570532" y="354229"/>
                </a:lnTo>
                <a:lnTo>
                  <a:pt x="1577753" y="343646"/>
                </a:lnTo>
                <a:lnTo>
                  <a:pt x="1585167" y="333325"/>
                </a:lnTo>
                <a:lnTo>
                  <a:pt x="1593018" y="323295"/>
                </a:lnTo>
                <a:lnTo>
                  <a:pt x="1600089" y="312745"/>
                </a:lnTo>
                <a:lnTo>
                  <a:pt x="1607582" y="302477"/>
                </a:lnTo>
                <a:lnTo>
                  <a:pt x="1621818" y="284364"/>
                </a:lnTo>
                <a:lnTo>
                  <a:pt x="1630881" y="275250"/>
                </a:lnTo>
                <a:lnTo>
                  <a:pt x="1638391" y="265008"/>
                </a:lnTo>
                <a:lnTo>
                  <a:pt x="1646303" y="255055"/>
                </a:lnTo>
                <a:lnTo>
                  <a:pt x="1654033" y="244971"/>
                </a:lnTo>
                <a:lnTo>
                  <a:pt x="1668331" y="225151"/>
                </a:lnTo>
                <a:lnTo>
                  <a:pt x="1676135" y="215320"/>
                </a:lnTo>
                <a:lnTo>
                  <a:pt x="1684755" y="205942"/>
                </a:lnTo>
                <a:lnTo>
                  <a:pt x="1692852" y="196154"/>
                </a:lnTo>
                <a:lnTo>
                  <a:pt x="1701338" y="186671"/>
                </a:lnTo>
                <a:lnTo>
                  <a:pt x="1709900" y="175880"/>
                </a:lnTo>
                <a:lnTo>
                  <a:pt x="1718568" y="166958"/>
                </a:lnTo>
                <a:lnTo>
                  <a:pt x="1726965" y="157431"/>
                </a:lnTo>
                <a:lnTo>
                  <a:pt x="1735670" y="148171"/>
                </a:lnTo>
                <a:lnTo>
                  <a:pt x="1747449" y="136382"/>
                </a:lnTo>
                <a:lnTo>
                  <a:pt x="1756224" y="127813"/>
                </a:lnTo>
                <a:lnTo>
                  <a:pt x="1765746" y="119359"/>
                </a:lnTo>
                <a:lnTo>
                  <a:pt x="1780075" y="104806"/>
                </a:lnTo>
                <a:lnTo>
                  <a:pt x="1789902" y="97609"/>
                </a:lnTo>
                <a:lnTo>
                  <a:pt x="1799451" y="89234"/>
                </a:lnTo>
                <a:lnTo>
                  <a:pt x="1813150" y="77949"/>
                </a:lnTo>
                <a:lnTo>
                  <a:pt x="1822542" y="70761"/>
                </a:lnTo>
                <a:lnTo>
                  <a:pt x="1832579" y="62979"/>
                </a:lnTo>
                <a:lnTo>
                  <a:pt x="1844718" y="54011"/>
                </a:lnTo>
                <a:lnTo>
                  <a:pt x="1854574" y="47720"/>
                </a:lnTo>
                <a:lnTo>
                  <a:pt x="1872062" y="36676"/>
                </a:lnTo>
                <a:lnTo>
                  <a:pt x="1882370" y="31404"/>
                </a:lnTo>
                <a:lnTo>
                  <a:pt x="1899125" y="22554"/>
                </a:lnTo>
                <a:lnTo>
                  <a:pt x="1909746" y="18390"/>
                </a:lnTo>
                <a:lnTo>
                  <a:pt x="1925926" y="11799"/>
                </a:lnTo>
                <a:lnTo>
                  <a:pt x="1948625" y="5350"/>
                </a:lnTo>
                <a:lnTo>
                  <a:pt x="1971294" y="1404"/>
                </a:lnTo>
                <a:lnTo>
                  <a:pt x="1993880" y="0"/>
                </a:lnTo>
                <a:lnTo>
                  <a:pt x="2016434" y="1117"/>
                </a:lnTo>
                <a:lnTo>
                  <a:pt x="2039062" y="4461"/>
                </a:lnTo>
                <a:lnTo>
                  <a:pt x="2061776" y="10537"/>
                </a:lnTo>
                <a:lnTo>
                  <a:pt x="2072513" y="14628"/>
                </a:lnTo>
                <a:lnTo>
                  <a:pt x="2084603" y="19192"/>
                </a:lnTo>
                <a:lnTo>
                  <a:pt x="2095019" y="24092"/>
                </a:lnTo>
                <a:lnTo>
                  <a:pt x="2111760" y="31967"/>
                </a:lnTo>
                <a:lnTo>
                  <a:pt x="2121658" y="38058"/>
                </a:lnTo>
                <a:lnTo>
                  <a:pt x="2139030" y="48305"/>
                </a:lnTo>
                <a:lnTo>
                  <a:pt x="2149046" y="54604"/>
                </a:lnTo>
                <a:lnTo>
                  <a:pt x="2167189" y="67116"/>
                </a:lnTo>
                <a:lnTo>
                  <a:pt x="2176478" y="74709"/>
                </a:lnTo>
                <a:lnTo>
                  <a:pt x="2186929" y="82033"/>
                </a:lnTo>
                <a:lnTo>
                  <a:pt x="2199641" y="92906"/>
                </a:lnTo>
                <a:lnTo>
                  <a:pt x="2208596" y="101163"/>
                </a:lnTo>
                <a:lnTo>
                  <a:pt x="2217681" y="110038"/>
                </a:lnTo>
                <a:lnTo>
                  <a:pt x="2231796" y="123368"/>
                </a:lnTo>
                <a:lnTo>
                  <a:pt x="2240070" y="132453"/>
                </a:lnTo>
                <a:lnTo>
                  <a:pt x="2248750" y="141727"/>
                </a:lnTo>
                <a:lnTo>
                  <a:pt x="2257306" y="151113"/>
                </a:lnTo>
                <a:lnTo>
                  <a:pt x="2268263" y="162122"/>
                </a:lnTo>
                <a:lnTo>
                  <a:pt x="2276420" y="171469"/>
                </a:lnTo>
                <a:lnTo>
                  <a:pt x="2285880" y="180143"/>
                </a:lnTo>
                <a:lnTo>
                  <a:pt x="2294281" y="189680"/>
                </a:lnTo>
                <a:lnTo>
                  <a:pt x="2307457" y="203189"/>
                </a:lnTo>
                <a:lnTo>
                  <a:pt x="2315441" y="212998"/>
                </a:lnTo>
                <a:lnTo>
                  <a:pt x="2324134" y="222358"/>
                </a:lnTo>
                <a:lnTo>
                  <a:pt x="2331780" y="232499"/>
                </a:lnTo>
                <a:lnTo>
                  <a:pt x="2340360" y="241943"/>
                </a:lnTo>
                <a:lnTo>
                  <a:pt x="2350897" y="254062"/>
                </a:lnTo>
                <a:lnTo>
                  <a:pt x="2358269" y="264539"/>
                </a:lnTo>
                <a:lnTo>
                  <a:pt x="2365521" y="274965"/>
                </a:lnTo>
                <a:lnTo>
                  <a:pt x="2372896" y="285306"/>
                </a:lnTo>
                <a:lnTo>
                  <a:pt x="2380184" y="295708"/>
                </a:lnTo>
                <a:lnTo>
                  <a:pt x="2387454" y="306121"/>
                </a:lnTo>
                <a:lnTo>
                  <a:pt x="2395846" y="317249"/>
                </a:lnTo>
                <a:lnTo>
                  <a:pt x="2402900" y="327967"/>
                </a:lnTo>
                <a:lnTo>
                  <a:pt x="2410051" y="338468"/>
                </a:lnTo>
                <a:lnTo>
                  <a:pt x="2417241" y="348943"/>
                </a:lnTo>
                <a:lnTo>
                  <a:pt x="2424571" y="359329"/>
                </a:lnTo>
                <a:lnTo>
                  <a:pt x="2431850" y="369747"/>
                </a:lnTo>
                <a:lnTo>
                  <a:pt x="2438787" y="380385"/>
                </a:lnTo>
                <a:lnTo>
                  <a:pt x="2449520" y="397008"/>
                </a:lnTo>
                <a:lnTo>
                  <a:pt x="2457090" y="407451"/>
                </a:lnTo>
                <a:lnTo>
                  <a:pt x="2463750" y="418265"/>
                </a:lnTo>
                <a:lnTo>
                  <a:pt x="2470754" y="428870"/>
                </a:lnTo>
                <a:lnTo>
                  <a:pt x="2478293" y="439149"/>
                </a:lnTo>
                <a:lnTo>
                  <a:pt x="2485016" y="449925"/>
                </a:lnTo>
                <a:lnTo>
                  <a:pt x="2491750" y="460694"/>
                </a:lnTo>
                <a:lnTo>
                  <a:pt x="2498802" y="471270"/>
                </a:lnTo>
                <a:lnTo>
                  <a:pt x="2505853" y="481845"/>
                </a:lnTo>
                <a:lnTo>
                  <a:pt x="2513280" y="493443"/>
                </a:lnTo>
                <a:lnTo>
                  <a:pt x="2520341" y="504246"/>
                </a:lnTo>
                <a:lnTo>
                  <a:pt x="2526764" y="515202"/>
                </a:lnTo>
                <a:lnTo>
                  <a:pt x="2533810" y="525795"/>
                </a:lnTo>
                <a:lnTo>
                  <a:pt x="2540433" y="536634"/>
                </a:lnTo>
                <a:lnTo>
                  <a:pt x="2547000" y="547507"/>
                </a:lnTo>
                <a:lnTo>
                  <a:pt x="2553454" y="558444"/>
                </a:lnTo>
                <a:lnTo>
                  <a:pt x="2559983" y="569339"/>
                </a:lnTo>
                <a:lnTo>
                  <a:pt x="2566408" y="580294"/>
                </a:lnTo>
                <a:lnTo>
                  <a:pt x="2572829" y="591251"/>
                </a:lnTo>
                <a:lnTo>
                  <a:pt x="2579252" y="602207"/>
                </a:lnTo>
                <a:lnTo>
                  <a:pt x="2585654" y="613175"/>
                </a:lnTo>
                <a:lnTo>
                  <a:pt x="2592053" y="624146"/>
                </a:lnTo>
                <a:lnTo>
                  <a:pt x="2603127" y="643171"/>
                </a:lnTo>
                <a:lnTo>
                  <a:pt x="2609512" y="654152"/>
                </a:lnTo>
                <a:lnTo>
                  <a:pt x="2615890" y="665135"/>
                </a:lnTo>
                <a:lnTo>
                  <a:pt x="2622281" y="676109"/>
                </a:lnTo>
                <a:lnTo>
                  <a:pt x="2628649" y="687098"/>
                </a:lnTo>
                <a:lnTo>
                  <a:pt x="2634862" y="698176"/>
                </a:lnTo>
                <a:lnTo>
                  <a:pt x="2641212" y="709175"/>
                </a:lnTo>
                <a:lnTo>
                  <a:pt x="2647374" y="720283"/>
                </a:lnTo>
                <a:lnTo>
                  <a:pt x="2653760" y="731260"/>
                </a:lnTo>
                <a:lnTo>
                  <a:pt x="2660113" y="742257"/>
                </a:lnTo>
                <a:lnTo>
                  <a:pt x="2665806" y="753639"/>
                </a:lnTo>
                <a:lnTo>
                  <a:pt x="2672176" y="764626"/>
                </a:lnTo>
                <a:lnTo>
                  <a:pt x="2678461" y="775663"/>
                </a:lnTo>
                <a:lnTo>
                  <a:pt x="2684838" y="786646"/>
                </a:lnTo>
                <a:lnTo>
                  <a:pt x="2690630" y="797969"/>
                </a:lnTo>
                <a:lnTo>
                  <a:pt x="2696924" y="809001"/>
                </a:lnTo>
                <a:lnTo>
                  <a:pt x="2702504" y="820448"/>
                </a:lnTo>
                <a:lnTo>
                  <a:pt x="2708391" y="831717"/>
                </a:lnTo>
                <a:lnTo>
                  <a:pt x="2713847" y="843237"/>
                </a:lnTo>
                <a:lnTo>
                  <a:pt x="2720176" y="854248"/>
                </a:lnTo>
                <a:lnTo>
                  <a:pt x="2726542" y="865237"/>
                </a:lnTo>
                <a:lnTo>
                  <a:pt x="2738184" y="885734"/>
                </a:lnTo>
                <a:lnTo>
                  <a:pt x="2744288" y="896701"/>
                </a:lnTo>
                <a:lnTo>
                  <a:pt x="2750871" y="907562"/>
                </a:lnTo>
                <a:lnTo>
                  <a:pt x="2756493" y="919012"/>
                </a:lnTo>
                <a:lnTo>
                  <a:pt x="2762491" y="930231"/>
                </a:lnTo>
                <a:lnTo>
                  <a:pt x="2768662" y="941344"/>
                </a:lnTo>
                <a:lnTo>
                  <a:pt x="2774434" y="952703"/>
                </a:lnTo>
                <a:lnTo>
                  <a:pt x="2780441" y="963917"/>
                </a:lnTo>
                <a:lnTo>
                  <a:pt x="2786809" y="974909"/>
                </a:lnTo>
                <a:lnTo>
                  <a:pt x="2793270" y="985846"/>
                </a:lnTo>
                <a:lnTo>
                  <a:pt x="2800481" y="999714"/>
                </a:lnTo>
                <a:lnTo>
                  <a:pt x="2807288" y="1010414"/>
                </a:lnTo>
                <a:lnTo>
                  <a:pt x="2812833" y="1021956"/>
                </a:lnTo>
                <a:lnTo>
                  <a:pt x="2818420" y="1033470"/>
                </a:lnTo>
                <a:lnTo>
                  <a:pt x="2825266" y="1044166"/>
                </a:lnTo>
                <a:lnTo>
                  <a:pt x="2832069" y="1054891"/>
                </a:lnTo>
                <a:lnTo>
                  <a:pt x="2838718" y="1065717"/>
                </a:lnTo>
                <a:lnTo>
                  <a:pt x="2845415" y="1076511"/>
                </a:lnTo>
                <a:lnTo>
                  <a:pt x="2856605" y="1094491"/>
                </a:lnTo>
                <a:lnTo>
                  <a:pt x="2862755" y="1105812"/>
                </a:lnTo>
                <a:lnTo>
                  <a:pt x="2869887" y="1116322"/>
                </a:lnTo>
                <a:lnTo>
                  <a:pt x="2876980" y="1126857"/>
                </a:lnTo>
                <a:lnTo>
                  <a:pt x="2884010" y="1137437"/>
                </a:lnTo>
                <a:lnTo>
                  <a:pt x="2891134" y="1147951"/>
                </a:lnTo>
                <a:lnTo>
                  <a:pt x="2898161" y="1158533"/>
                </a:lnTo>
                <a:lnTo>
                  <a:pt x="2906617" y="1171073"/>
                </a:lnTo>
                <a:lnTo>
                  <a:pt x="2913988" y="1181672"/>
                </a:lnTo>
                <a:lnTo>
                  <a:pt x="2920412" y="1192719"/>
                </a:lnTo>
                <a:lnTo>
                  <a:pt x="2927857" y="1203009"/>
                </a:lnTo>
                <a:lnTo>
                  <a:pt x="2934588" y="1213828"/>
                </a:lnTo>
                <a:lnTo>
                  <a:pt x="2941401" y="1224586"/>
                </a:lnTo>
                <a:lnTo>
                  <a:pt x="2954773" y="1244183"/>
                </a:lnTo>
                <a:lnTo>
                  <a:pt x="2962934" y="1254442"/>
                </a:lnTo>
                <a:lnTo>
                  <a:pt x="2970244" y="1264857"/>
                </a:lnTo>
                <a:lnTo>
                  <a:pt x="2977945" y="1274960"/>
                </a:lnTo>
                <a:lnTo>
                  <a:pt x="2985846" y="1284904"/>
                </a:lnTo>
                <a:lnTo>
                  <a:pt x="2993742" y="1294851"/>
                </a:lnTo>
                <a:lnTo>
                  <a:pt x="3001990" y="1305175"/>
                </a:lnTo>
                <a:lnTo>
                  <a:pt x="3010509" y="1315254"/>
                </a:lnTo>
                <a:lnTo>
                  <a:pt x="3018824" y="1324853"/>
                </a:lnTo>
                <a:lnTo>
                  <a:pt x="3027127" y="1334464"/>
                </a:lnTo>
                <a:lnTo>
                  <a:pt x="3035321" y="1344168"/>
                </a:lnTo>
                <a:lnTo>
                  <a:pt x="3049927" y="1360993"/>
                </a:lnTo>
                <a:lnTo>
                  <a:pt x="3059015" y="1370628"/>
                </a:lnTo>
                <a:lnTo>
                  <a:pt x="3067747" y="1379851"/>
                </a:lnTo>
                <a:lnTo>
                  <a:pt x="3076469" y="1389082"/>
                </a:lnTo>
                <a:lnTo>
                  <a:pt x="3085218" y="1398287"/>
                </a:lnTo>
                <a:lnTo>
                  <a:pt x="3094259" y="1407745"/>
                </a:lnTo>
                <a:lnTo>
                  <a:pt x="3103911" y="1416846"/>
                </a:lnTo>
                <a:lnTo>
                  <a:pt x="3113110" y="1425602"/>
                </a:lnTo>
                <a:lnTo>
                  <a:pt x="3122284" y="1434385"/>
                </a:lnTo>
                <a:lnTo>
                  <a:pt x="3139003" y="1450117"/>
                </a:lnTo>
                <a:lnTo>
                  <a:pt x="3149093" y="1458748"/>
                </a:lnTo>
                <a:lnTo>
                  <a:pt x="3158654" y="1467108"/>
                </a:lnTo>
                <a:lnTo>
                  <a:pt x="3168332" y="1475333"/>
                </a:lnTo>
                <a:lnTo>
                  <a:pt x="3183624" y="1488710"/>
                </a:lnTo>
                <a:lnTo>
                  <a:pt x="3194052" y="1496947"/>
                </a:lnTo>
                <a:lnTo>
                  <a:pt x="3204210" y="1504576"/>
                </a:lnTo>
                <a:lnTo>
                  <a:pt x="3214281" y="1512314"/>
                </a:lnTo>
                <a:lnTo>
                  <a:pt x="3228415" y="1523312"/>
                </a:lnTo>
                <a:lnTo>
                  <a:pt x="3239247" y="1530986"/>
                </a:lnTo>
                <a:lnTo>
                  <a:pt x="3249660" y="1538257"/>
                </a:lnTo>
                <a:lnTo>
                  <a:pt x="3260453" y="1544993"/>
                </a:lnTo>
                <a:lnTo>
                  <a:pt x="3273352" y="1554031"/>
                </a:lnTo>
                <a:lnTo>
                  <a:pt x="3284683" y="1560878"/>
                </a:lnTo>
                <a:lnTo>
                  <a:pt x="3295466" y="1567588"/>
                </a:lnTo>
                <a:lnTo>
                  <a:pt x="3306824" y="1573387"/>
                </a:lnTo>
                <a:lnTo>
                  <a:pt x="3318763" y="1580434"/>
                </a:lnTo>
                <a:lnTo>
                  <a:pt x="3330243" y="1586814"/>
                </a:lnTo>
                <a:lnTo>
                  <a:pt x="3341400" y="1592883"/>
                </a:lnTo>
                <a:lnTo>
                  <a:pt x="3363341" y="1604725"/>
                </a:lnTo>
                <a:lnTo>
                  <a:pt x="3375196" y="1610337"/>
                </a:lnTo>
                <a:lnTo>
                  <a:pt x="3386625" y="1615875"/>
                </a:lnTo>
                <a:lnTo>
                  <a:pt x="3398605" y="1620288"/>
                </a:lnTo>
                <a:lnTo>
                  <a:pt x="3412406" y="1626773"/>
                </a:lnTo>
                <a:lnTo>
                  <a:pt x="3424452" y="1631720"/>
                </a:lnTo>
                <a:lnTo>
                  <a:pt x="3436578" y="1635650"/>
                </a:lnTo>
                <a:lnTo>
                  <a:pt x="3448305" y="1640524"/>
                </a:lnTo>
                <a:lnTo>
                  <a:pt x="3461154" y="1645881"/>
                </a:lnTo>
                <a:lnTo>
                  <a:pt x="3473719" y="1649184"/>
                </a:lnTo>
                <a:lnTo>
                  <a:pt x="3485719" y="1653346"/>
                </a:lnTo>
                <a:lnTo>
                  <a:pt x="3497771" y="1657360"/>
                </a:lnTo>
                <a:lnTo>
                  <a:pt x="3513865" y="1663058"/>
                </a:lnTo>
                <a:lnTo>
                  <a:pt x="3526354" y="1666137"/>
                </a:lnTo>
                <a:lnTo>
                  <a:pt x="3538668" y="1669290"/>
                </a:lnTo>
                <a:lnTo>
                  <a:pt x="3551081" y="1672116"/>
                </a:lnTo>
                <a:lnTo>
                  <a:pt x="3566545" y="1676707"/>
                </a:lnTo>
                <a:lnTo>
                  <a:pt x="3579070" y="1679098"/>
                </a:lnTo>
                <a:lnTo>
                  <a:pt x="3591778" y="1680624"/>
                </a:lnTo>
                <a:lnTo>
                  <a:pt x="3604134" y="1683565"/>
                </a:lnTo>
                <a:lnTo>
                  <a:pt x="3623395" y="1687022"/>
                </a:lnTo>
                <a:lnTo>
                  <a:pt x="3635756" y="1689259"/>
                </a:lnTo>
                <a:lnTo>
                  <a:pt x="3648215" y="1691719"/>
                </a:lnTo>
                <a:lnTo>
                  <a:pt x="3660739" y="1693862"/>
                </a:lnTo>
                <a:lnTo>
                  <a:pt x="3683431" y="1697726"/>
                </a:lnTo>
                <a:lnTo>
                  <a:pt x="3695808" y="1699559"/>
                </a:lnTo>
                <a:lnTo>
                  <a:pt x="3708361" y="1701490"/>
                </a:lnTo>
                <a:lnTo>
                  <a:pt x="3720918" y="1703390"/>
                </a:lnTo>
                <a:lnTo>
                  <a:pt x="3733509" y="1705076"/>
                </a:lnTo>
                <a:lnTo>
                  <a:pt x="3751323" y="1707205"/>
                </a:lnTo>
                <a:lnTo>
                  <a:pt x="3763732" y="1708563"/>
                </a:lnTo>
                <a:lnTo>
                  <a:pt x="3776372" y="1709815"/>
                </a:lnTo>
                <a:lnTo>
                  <a:pt x="3789044" y="1710789"/>
                </a:lnTo>
                <a:lnTo>
                  <a:pt x="3801684" y="1712046"/>
                </a:lnTo>
                <a:lnTo>
                  <a:pt x="3814314" y="1713381"/>
                </a:lnTo>
                <a:lnTo>
                  <a:pt x="3827325" y="1713217"/>
                </a:lnTo>
                <a:lnTo>
                  <a:pt x="3839705" y="1714113"/>
                </a:lnTo>
                <a:lnTo>
                  <a:pt x="3852365" y="1715117"/>
                </a:lnTo>
                <a:lnTo>
                  <a:pt x="3865071" y="1715563"/>
                </a:lnTo>
                <a:lnTo>
                  <a:pt x="3877804" y="1715679"/>
                </a:lnTo>
                <a:lnTo>
                  <a:pt x="3890480" y="1716493"/>
                </a:lnTo>
                <a:lnTo>
                  <a:pt x="3915066" y="1718479"/>
                </a:lnTo>
                <a:lnTo>
                  <a:pt x="3927485" y="1719143"/>
                </a:lnTo>
                <a:lnTo>
                  <a:pt x="3940201" y="1719220"/>
                </a:lnTo>
                <a:lnTo>
                  <a:pt x="3952884" y="1719872"/>
                </a:lnTo>
                <a:lnTo>
                  <a:pt x="3965565" y="1720570"/>
                </a:lnTo>
                <a:lnTo>
                  <a:pt x="3990736" y="1721945"/>
                </a:lnTo>
                <a:lnTo>
                  <a:pt x="3990109" y="1733053"/>
                </a:lnTo>
              </a:path>
            </a:pathLst>
          </a:custGeom>
          <a:noFill/>
          <a:ln w="38100" cap="rnd">
            <a:solidFill>
              <a:srgbClr val="203864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68841BF-F0D8-4921-BAB0-F0EFED6D9156}"/>
              </a:ext>
            </a:extLst>
          </p:cNvPr>
          <p:cNvSpPr/>
          <p:nvPr/>
        </p:nvSpPr>
        <p:spPr>
          <a:xfrm>
            <a:off x="9898480" y="4489188"/>
            <a:ext cx="268664" cy="9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4DA9CFB-DB89-41B9-800A-FE427B3ACE09}"/>
                  </a:ext>
                </a:extLst>
              </p:cNvPr>
              <p:cNvSpPr txBox="1"/>
              <p:nvPr/>
            </p:nvSpPr>
            <p:spPr>
              <a:xfrm>
                <a:off x="1858500" y="5369237"/>
                <a:ext cx="18097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𝑀𝑜𝑑𝑒𝑙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4DA9CFB-DB89-41B9-800A-FE427B3AC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500" y="5369237"/>
                <a:ext cx="1809750" cy="461665"/>
              </a:xfrm>
              <a:prstGeom prst="rect">
                <a:avLst/>
              </a:prstGeom>
              <a:blipFill>
                <a:blip r:embed="rId23"/>
                <a:stretch>
                  <a:fillRect l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C388B9-E9C2-46F0-8A3B-B1215922D3C3}"/>
                  </a:ext>
                </a:extLst>
              </p:cNvPr>
              <p:cNvSpPr txBox="1"/>
              <p:nvPr/>
            </p:nvSpPr>
            <p:spPr>
              <a:xfrm>
                <a:off x="5364061" y="5370116"/>
                <a:ext cx="40937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C388B9-E9C2-46F0-8A3B-B1215922D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61" y="5370116"/>
                <a:ext cx="409379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D405DAC-B9D6-4195-8E7F-9EB6A4674A04}"/>
                  </a:ext>
                </a:extLst>
              </p:cNvPr>
              <p:cNvSpPr txBox="1"/>
              <p:nvPr/>
            </p:nvSpPr>
            <p:spPr>
              <a:xfrm>
                <a:off x="8105923" y="5369236"/>
                <a:ext cx="40937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D405DAC-B9D6-4195-8E7F-9EB6A4674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923" y="5369236"/>
                <a:ext cx="409379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87C70AA-9CB3-4AFC-91E9-867B2B045814}"/>
                  </a:ext>
                </a:extLst>
              </p:cNvPr>
              <p:cNvSpPr txBox="1"/>
              <p:nvPr/>
            </p:nvSpPr>
            <p:spPr>
              <a:xfrm>
                <a:off x="10548602" y="5369235"/>
                <a:ext cx="40937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87C70AA-9CB3-4AFC-91E9-867B2B045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8602" y="5369235"/>
                <a:ext cx="409379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D738741E-391F-4375-B1FD-D2A5C27663C6}"/>
              </a:ext>
            </a:extLst>
          </p:cNvPr>
          <p:cNvSpPr/>
          <p:nvPr/>
        </p:nvSpPr>
        <p:spPr>
          <a:xfrm>
            <a:off x="1782699" y="5392875"/>
            <a:ext cx="2028132" cy="111190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E6E7041-879A-4BA5-AA8A-BC754CA11EC4}"/>
              </a:ext>
            </a:extLst>
          </p:cNvPr>
          <p:cNvSpPr txBox="1"/>
          <p:nvPr/>
        </p:nvSpPr>
        <p:spPr>
          <a:xfrm>
            <a:off x="10200758" y="2053602"/>
            <a:ext cx="1425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Likelihood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95539F2-8B69-4B29-9F86-C5A8E057E82D}"/>
              </a:ext>
            </a:extLst>
          </p:cNvPr>
          <p:cNvSpPr txBox="1"/>
          <p:nvPr/>
        </p:nvSpPr>
        <p:spPr>
          <a:xfrm>
            <a:off x="2036446" y="5048166"/>
            <a:ext cx="1425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1E273AB5-B392-417C-9726-E8AFF74D59C7}"/>
                  </a:ext>
                </a:extLst>
              </p:cNvPr>
              <p:cNvSpPr txBox="1"/>
              <p:nvPr/>
            </p:nvSpPr>
            <p:spPr>
              <a:xfrm>
                <a:off x="10403392" y="171552"/>
                <a:ext cx="16142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</m:oMath>
                </a14:m>
                <a:r>
                  <a:rPr lang="en-US" sz="2000" dirty="0"/>
                  <a:t> = variable</a:t>
                </a:r>
              </a:p>
              <a:p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</m:oMath>
                </a14:m>
                <a:r>
                  <a:rPr lang="en-US" sz="2000" dirty="0"/>
                  <a:t>’ = number</a:t>
                </a: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1E273AB5-B392-417C-9726-E8AFF74D5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3392" y="171552"/>
                <a:ext cx="1614224" cy="707886"/>
              </a:xfrm>
              <a:prstGeom prst="rect">
                <a:avLst/>
              </a:prstGeom>
              <a:blipFill>
                <a:blip r:embed="rId27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Date Placeholder 128">
            <a:extLst>
              <a:ext uri="{FF2B5EF4-FFF2-40B4-BE49-F238E27FC236}">
                <a16:creationId xmlns:a16="http://schemas.microsoft.com/office/drawing/2014/main" id="{5CB5EE33-1EEA-4A03-A310-06E3FECF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131" name="Slide Number Placeholder 130">
            <a:extLst>
              <a:ext uri="{FF2B5EF4-FFF2-40B4-BE49-F238E27FC236}">
                <a16:creationId xmlns:a16="http://schemas.microsoft.com/office/drawing/2014/main" id="{D9C271A6-D20B-44E8-B9BA-1B391191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7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4" grpId="0"/>
      <p:bldP spid="66" grpId="0"/>
      <p:bldP spid="67" grpId="0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105" grpId="0" animBg="1"/>
      <p:bldP spid="106" grpId="0" animBg="1"/>
      <p:bldP spid="107" grpId="0"/>
      <p:bldP spid="111" grpId="0" animBg="1"/>
      <p:bldP spid="112" grpId="0" animBg="1"/>
      <p:bldP spid="120" grpId="0"/>
      <p:bldP spid="121" grpId="0"/>
      <p:bldP spid="122" grpId="0"/>
      <p:bldP spid="123" grpId="0"/>
      <p:bldP spid="124" grpId="0" animBg="1"/>
      <p:bldP spid="125" grpId="0"/>
      <p:bldP spid="1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extLst>
              <a:ext uri="{FF2B5EF4-FFF2-40B4-BE49-F238E27FC236}">
                <a16:creationId xmlns:a16="http://schemas.microsoft.com/office/drawing/2014/main" id="{E8D239C5-5272-45CB-913C-3CDC54C6D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4375802" y="864236"/>
            <a:ext cx="4050516" cy="27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891E301B-FFB4-4D9B-814E-81EF0DC4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375802" y="864236"/>
            <a:ext cx="4050516" cy="27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A04DAC86-7AC0-4826-B3AE-506464CBC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666"/>
          <a:stretch/>
        </p:blipFill>
        <p:spPr bwMode="auto">
          <a:xfrm>
            <a:off x="456702" y="4098304"/>
            <a:ext cx="4259210" cy="25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F1A1CC39-4CD3-4067-BC6D-EF5590A7E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8972"/>
          <a:stretch/>
        </p:blipFill>
        <p:spPr bwMode="auto">
          <a:xfrm>
            <a:off x="4315113" y="4098304"/>
            <a:ext cx="4273494" cy="25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16E15245-85EE-4159-9E83-ABE264A5E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6625" b="8972"/>
          <a:stretch/>
        </p:blipFill>
        <p:spPr bwMode="auto">
          <a:xfrm>
            <a:off x="8085033" y="4098304"/>
            <a:ext cx="3990376" cy="25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218DE3C-9816-46E9-B8D7-F090E3F28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6625" b="8972"/>
          <a:stretch/>
        </p:blipFill>
        <p:spPr bwMode="auto">
          <a:xfrm>
            <a:off x="8085033" y="4098304"/>
            <a:ext cx="3990376" cy="25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350624" cy="1325563"/>
          </a:xfrm>
        </p:spPr>
        <p:txBody>
          <a:bodyPr/>
          <a:lstStyle/>
          <a:p>
            <a:r>
              <a:rPr lang="en-US" dirty="0"/>
              <a:t>Binned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2E63C8-6CED-4F6A-823D-351ECBC4D8BE}"/>
                  </a:ext>
                </a:extLst>
              </p:cNvPr>
              <p:cNvSpPr txBox="1"/>
              <p:nvPr/>
            </p:nvSpPr>
            <p:spPr>
              <a:xfrm>
                <a:off x="7941851" y="1780003"/>
                <a:ext cx="4303339" cy="1092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2E63C8-6CED-4F6A-823D-351ECBC4D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851" y="1780003"/>
                <a:ext cx="4303339" cy="109235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18">
            <a:extLst>
              <a:ext uri="{FF2B5EF4-FFF2-40B4-BE49-F238E27FC236}">
                <a16:creationId xmlns:a16="http://schemas.microsoft.com/office/drawing/2014/main" id="{6EF98E15-2978-4814-86E6-A7F089B8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433" y="4929214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6C7EFD45-F6F4-4EA5-A30A-F8E15AD1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982" y="4929214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A3A33D4-2404-4AFB-ACE9-8FFB8E2EEA2F}"/>
              </a:ext>
            </a:extLst>
          </p:cNvPr>
          <p:cNvSpPr txBox="1"/>
          <p:nvPr/>
        </p:nvSpPr>
        <p:spPr>
          <a:xfrm>
            <a:off x="2931022" y="4522261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Non-linearity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AC1EA7-F491-4444-AF6C-814E0E2408DB}"/>
              </a:ext>
            </a:extLst>
          </p:cNvPr>
          <p:cNvSpPr txBox="1"/>
          <p:nvPr/>
        </p:nvSpPr>
        <p:spPr>
          <a:xfrm>
            <a:off x="6573105" y="4522261"/>
            <a:ext cx="187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3EA2A75-583F-4631-A859-866EC6D50D27}"/>
                  </a:ext>
                </a:extLst>
              </p:cNvPr>
              <p:cNvSpPr txBox="1"/>
              <p:nvPr/>
            </p:nvSpPr>
            <p:spPr>
              <a:xfrm>
                <a:off x="10180625" y="4392502"/>
                <a:ext cx="5232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3EA2A75-583F-4631-A859-866EC6D50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625" y="4392502"/>
                <a:ext cx="523221" cy="461665"/>
              </a:xfrm>
              <a:prstGeom prst="rect">
                <a:avLst/>
              </a:prstGeom>
              <a:blipFill>
                <a:blip r:embed="rId16"/>
                <a:stretch>
                  <a:fillRect l="-3488" r="-44186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18">
            <a:extLst>
              <a:ext uri="{FF2B5EF4-FFF2-40B4-BE49-F238E27FC236}">
                <a16:creationId xmlns:a16="http://schemas.microsoft.com/office/drawing/2014/main" id="{C481B461-6C30-4DA3-90B0-9124F3C1A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82" y="2036888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>
            <a:extLst>
              <a:ext uri="{FF2B5EF4-FFF2-40B4-BE49-F238E27FC236}">
                <a16:creationId xmlns:a16="http://schemas.microsoft.com/office/drawing/2014/main" id="{C556183E-499B-47DD-8DD7-D83A9811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29179" y="3049459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94AA964-8D44-49BF-82DE-BBC5127E903A}"/>
              </a:ext>
            </a:extLst>
          </p:cNvPr>
          <p:cNvGrpSpPr/>
          <p:nvPr/>
        </p:nvGrpSpPr>
        <p:grpSpPr>
          <a:xfrm>
            <a:off x="76031" y="956820"/>
            <a:ext cx="1448327" cy="885365"/>
            <a:chOff x="101875" y="3646262"/>
            <a:chExt cx="1448327" cy="88536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B665689-CD42-4140-BF42-9ADEE75741CA}"/>
                </a:ext>
              </a:extLst>
            </p:cNvPr>
            <p:cNvGrpSpPr/>
            <p:nvPr/>
          </p:nvGrpSpPr>
          <p:grpSpPr>
            <a:xfrm>
              <a:off x="101875" y="3869380"/>
              <a:ext cx="1448327" cy="662247"/>
              <a:chOff x="4842281" y="3576882"/>
              <a:chExt cx="1448327" cy="662247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AA08C82-F3F2-4E95-88E9-CC4F2CBA30BF}"/>
                  </a:ext>
                </a:extLst>
              </p:cNvPr>
              <p:cNvSpPr/>
              <p:nvPr/>
            </p:nvSpPr>
            <p:spPr>
              <a:xfrm>
                <a:off x="4908550" y="3600450"/>
                <a:ext cx="1336675" cy="581025"/>
              </a:xfrm>
              <a:custGeom>
                <a:avLst/>
                <a:gdLst>
                  <a:gd name="connsiteX0" fmla="*/ 15875 w 1336675"/>
                  <a:gd name="connsiteY0" fmla="*/ 9525 h 581025"/>
                  <a:gd name="connsiteX1" fmla="*/ 552450 w 1336675"/>
                  <a:gd name="connsiteY1" fmla="*/ 0 h 581025"/>
                  <a:gd name="connsiteX2" fmla="*/ 1298575 w 1336675"/>
                  <a:gd name="connsiteY2" fmla="*/ 47625 h 581025"/>
                  <a:gd name="connsiteX3" fmla="*/ 1336675 w 1336675"/>
                  <a:gd name="connsiteY3" fmla="*/ 184150 h 581025"/>
                  <a:gd name="connsiteX4" fmla="*/ 1327150 w 1336675"/>
                  <a:gd name="connsiteY4" fmla="*/ 447675 h 581025"/>
                  <a:gd name="connsiteX5" fmla="*/ 1311275 w 1336675"/>
                  <a:gd name="connsiteY5" fmla="*/ 549275 h 581025"/>
                  <a:gd name="connsiteX6" fmla="*/ 1219200 w 1336675"/>
                  <a:gd name="connsiteY6" fmla="*/ 561975 h 581025"/>
                  <a:gd name="connsiteX7" fmla="*/ 1038225 w 1336675"/>
                  <a:gd name="connsiteY7" fmla="*/ 565150 h 581025"/>
                  <a:gd name="connsiteX8" fmla="*/ 746125 w 1336675"/>
                  <a:gd name="connsiteY8" fmla="*/ 574675 h 581025"/>
                  <a:gd name="connsiteX9" fmla="*/ 504825 w 1336675"/>
                  <a:gd name="connsiteY9" fmla="*/ 581025 h 581025"/>
                  <a:gd name="connsiteX10" fmla="*/ 307975 w 1336675"/>
                  <a:gd name="connsiteY10" fmla="*/ 577850 h 581025"/>
                  <a:gd name="connsiteX11" fmla="*/ 41275 w 1336675"/>
                  <a:gd name="connsiteY11" fmla="*/ 561975 h 581025"/>
                  <a:gd name="connsiteX12" fmla="*/ 28575 w 1336675"/>
                  <a:gd name="connsiteY12" fmla="*/ 485775 h 581025"/>
                  <a:gd name="connsiteX13" fmla="*/ 9525 w 1336675"/>
                  <a:gd name="connsiteY13" fmla="*/ 365125 h 581025"/>
                  <a:gd name="connsiteX14" fmla="*/ 3175 w 1336675"/>
                  <a:gd name="connsiteY14" fmla="*/ 295275 h 581025"/>
                  <a:gd name="connsiteX15" fmla="*/ 0 w 1336675"/>
                  <a:gd name="connsiteY15" fmla="*/ 136525 h 581025"/>
                  <a:gd name="connsiteX16" fmla="*/ 15875 w 1336675"/>
                  <a:gd name="connsiteY16" fmla="*/ 952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36675" h="581025">
                    <a:moveTo>
                      <a:pt x="15875" y="9525"/>
                    </a:moveTo>
                    <a:lnTo>
                      <a:pt x="552450" y="0"/>
                    </a:lnTo>
                    <a:lnTo>
                      <a:pt x="1298575" y="47625"/>
                    </a:lnTo>
                    <a:lnTo>
                      <a:pt x="1336675" y="184150"/>
                    </a:lnTo>
                    <a:lnTo>
                      <a:pt x="1327150" y="447675"/>
                    </a:lnTo>
                    <a:lnTo>
                      <a:pt x="1311275" y="549275"/>
                    </a:lnTo>
                    <a:lnTo>
                      <a:pt x="1219200" y="561975"/>
                    </a:lnTo>
                    <a:lnTo>
                      <a:pt x="1038225" y="565150"/>
                    </a:lnTo>
                    <a:lnTo>
                      <a:pt x="746125" y="574675"/>
                    </a:lnTo>
                    <a:lnTo>
                      <a:pt x="504825" y="581025"/>
                    </a:lnTo>
                    <a:lnTo>
                      <a:pt x="307975" y="577850"/>
                    </a:lnTo>
                    <a:lnTo>
                      <a:pt x="41275" y="561975"/>
                    </a:lnTo>
                    <a:lnTo>
                      <a:pt x="28575" y="485775"/>
                    </a:lnTo>
                    <a:lnTo>
                      <a:pt x="9525" y="365125"/>
                    </a:lnTo>
                    <a:lnTo>
                      <a:pt x="3175" y="295275"/>
                    </a:lnTo>
                    <a:cubicBezTo>
                      <a:pt x="2117" y="242358"/>
                      <a:pt x="1058" y="189442"/>
                      <a:pt x="0" y="136525"/>
                    </a:cubicBezTo>
                    <a:lnTo>
                      <a:pt x="15875" y="9525"/>
                    </a:lnTo>
                    <a:close/>
                  </a:path>
                </a:pathLst>
              </a:custGeom>
              <a:solidFill>
                <a:srgbClr val="8EA6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2">
                <a:extLst>
                  <a:ext uri="{FF2B5EF4-FFF2-40B4-BE49-F238E27FC236}">
                    <a16:creationId xmlns:a16="http://schemas.microsoft.com/office/drawing/2014/main" id="{FAE06CDB-2319-488B-990E-F41BE074F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82" t="46102" r="19842" b="27457"/>
              <a:stretch/>
            </p:blipFill>
            <p:spPr bwMode="auto">
              <a:xfrm>
                <a:off x="4842281" y="3576882"/>
                <a:ext cx="1448327" cy="6622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35F73F5-03E5-47EE-8E78-41F1B7C543ED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390781" y="3713135"/>
              <a:ext cx="385367" cy="17981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B7E221F-3C43-49EE-9278-729D73C911C4}"/>
                </a:ext>
              </a:extLst>
            </p:cNvPr>
            <p:cNvCxnSpPr>
              <a:cxnSpLocks/>
              <a:endCxn id="57" idx="6"/>
            </p:cNvCxnSpPr>
            <p:nvPr/>
          </p:nvCxnSpPr>
          <p:spPr>
            <a:xfrm flipH="1" flipV="1">
              <a:off x="909894" y="3713135"/>
              <a:ext cx="373441" cy="2061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95C4E32-CF52-4BF5-AB09-507796039600}"/>
                </a:ext>
              </a:extLst>
            </p:cNvPr>
            <p:cNvSpPr/>
            <p:nvPr/>
          </p:nvSpPr>
          <p:spPr>
            <a:xfrm>
              <a:off x="776148" y="3646262"/>
              <a:ext cx="133746" cy="1337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8364F03-9C8E-47A8-90C5-29B2D755FBF6}"/>
              </a:ext>
            </a:extLst>
          </p:cNvPr>
          <p:cNvSpPr txBox="1"/>
          <p:nvPr/>
        </p:nvSpPr>
        <p:spPr>
          <a:xfrm>
            <a:off x="88532" y="1291954"/>
            <a:ext cx="1448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Data</a:t>
            </a:r>
          </a:p>
        </p:txBody>
      </p:sp>
      <p:pic>
        <p:nvPicPr>
          <p:cNvPr id="61" name="Picture 18">
            <a:extLst>
              <a:ext uri="{FF2B5EF4-FFF2-40B4-BE49-F238E27FC236}">
                <a16:creationId xmlns:a16="http://schemas.microsoft.com/office/drawing/2014/main" id="{20B373EB-FAD3-4FC1-B76B-EC39FB169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386" y="2063126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2E4C3C4-39F5-4506-9CBA-6FB5881B66DD}"/>
              </a:ext>
            </a:extLst>
          </p:cNvPr>
          <p:cNvSpPr txBox="1"/>
          <p:nvPr/>
        </p:nvSpPr>
        <p:spPr>
          <a:xfrm>
            <a:off x="135267" y="1875264"/>
            <a:ext cx="324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List of reconstructed energies for measured events: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F2D7706-B920-446D-B8FB-24F3CE835B72}"/>
              </a:ext>
            </a:extLst>
          </p:cNvPr>
          <p:cNvSpPr txBox="1"/>
          <p:nvPr/>
        </p:nvSpPr>
        <p:spPr>
          <a:xfrm>
            <a:off x="3058023" y="1698723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7D65232-AD54-4E50-829B-F8D1C1516292}"/>
                  </a:ext>
                </a:extLst>
              </p:cNvPr>
              <p:cNvSpPr txBox="1"/>
              <p:nvPr/>
            </p:nvSpPr>
            <p:spPr>
              <a:xfrm>
                <a:off x="4963075" y="709696"/>
                <a:ext cx="2039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7D65232-AD54-4E50-829B-F8D1C1516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075" y="709696"/>
                <a:ext cx="2039471" cy="461665"/>
              </a:xfrm>
              <a:prstGeom prst="rect">
                <a:avLst/>
              </a:prstGeom>
              <a:blipFill>
                <a:blip r:embed="rId18"/>
                <a:stretch>
                  <a:fillRect l="-2388" r="-2179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DB77BCE-B8CE-468A-B3D9-DFBC5E57A1C8}"/>
              </a:ext>
            </a:extLst>
          </p:cNvPr>
          <p:cNvGrpSpPr/>
          <p:nvPr/>
        </p:nvGrpSpPr>
        <p:grpSpPr>
          <a:xfrm>
            <a:off x="4963075" y="637785"/>
            <a:ext cx="2533362" cy="548090"/>
            <a:chOff x="4963075" y="1056885"/>
            <a:chExt cx="2533362" cy="5480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FE220B-06B6-4BFA-9A47-B1E9B9D5B438}"/>
                </a:ext>
              </a:extLst>
            </p:cNvPr>
            <p:cNvSpPr/>
            <p:nvPr/>
          </p:nvSpPr>
          <p:spPr>
            <a:xfrm>
              <a:off x="4963075" y="1074493"/>
              <a:ext cx="987782" cy="46166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8F9E4A4-FBE1-448E-9F60-C43104CCA2FB}"/>
                </a:ext>
              </a:extLst>
            </p:cNvPr>
            <p:cNvSpPr/>
            <p:nvPr/>
          </p:nvSpPr>
          <p:spPr>
            <a:xfrm>
              <a:off x="6508655" y="1143310"/>
              <a:ext cx="987782" cy="46166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7DA48CD-EC02-4FCF-814B-0ABF3B5E27AA}"/>
                </a:ext>
              </a:extLst>
            </p:cNvPr>
            <p:cNvSpPr/>
            <p:nvPr/>
          </p:nvSpPr>
          <p:spPr>
            <a:xfrm>
              <a:off x="5925456" y="1056885"/>
              <a:ext cx="289183" cy="46166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AF064B4-6DB4-4855-8DFF-9CE6A9B2EEA0}"/>
              </a:ext>
            </a:extLst>
          </p:cNvPr>
          <p:cNvGrpSpPr/>
          <p:nvPr/>
        </p:nvGrpSpPr>
        <p:grpSpPr>
          <a:xfrm>
            <a:off x="4770517" y="3014926"/>
            <a:ext cx="3042593" cy="584775"/>
            <a:chOff x="8911189" y="2017042"/>
            <a:chExt cx="2596398" cy="584775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55AADD4-9FA3-40D5-8094-4D4D0EAD7666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CD2BA15-CFF9-45DB-B9E9-6B89874976E7}"/>
                    </a:ext>
                  </a:extLst>
                </p:cNvPr>
                <p:cNvSpPr txBox="1"/>
                <p:nvPr/>
              </p:nvSpPr>
              <p:spPr>
                <a:xfrm>
                  <a:off x="8911190" y="2017042"/>
                  <a:ext cx="259639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Reconstructed energy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[keV]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CD2BA15-CFF9-45DB-B9E9-6B89874976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1190" y="2017042"/>
                  <a:ext cx="2596397" cy="584775"/>
                </a:xfrm>
                <a:prstGeom prst="rect">
                  <a:avLst/>
                </a:prstGeom>
                <a:blipFill>
                  <a:blip r:embed="rId19"/>
                  <a:stretch>
                    <a:fillRect t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2F5CA8B-481F-46B2-9B15-95BB7A1068AA}"/>
              </a:ext>
            </a:extLst>
          </p:cNvPr>
          <p:cNvGrpSpPr/>
          <p:nvPr/>
        </p:nvGrpSpPr>
        <p:grpSpPr>
          <a:xfrm>
            <a:off x="1003948" y="6369998"/>
            <a:ext cx="3042593" cy="357534"/>
            <a:chOff x="8911189" y="2017042"/>
            <a:chExt cx="2596398" cy="35753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517D5FA-3C39-4B28-A10B-F9ED5B5E41D0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77CBBB8-6C83-43D5-8FB7-7FACC3A6FB39}"/>
                    </a:ext>
                  </a:extLst>
                </p:cNvPr>
                <p:cNvSpPr txBox="1"/>
                <p:nvPr/>
              </p:nvSpPr>
              <p:spPr>
                <a:xfrm>
                  <a:off x="8911190" y="2017042"/>
                  <a:ext cx="2596397" cy="357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Deposited energy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[keV]</a:t>
                  </a: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77CBBB8-6C83-43D5-8FB7-7FACC3A6FB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1190" y="2017042"/>
                  <a:ext cx="2596397" cy="357534"/>
                </a:xfrm>
                <a:prstGeom prst="rect">
                  <a:avLst/>
                </a:prstGeom>
                <a:blipFill>
                  <a:blip r:embed="rId20"/>
                  <a:stretch>
                    <a:fillRect t="-3390" b="-16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5D1C318-32C1-49DB-A99F-457447F67DDE}"/>
              </a:ext>
            </a:extLst>
          </p:cNvPr>
          <p:cNvGrpSpPr/>
          <p:nvPr/>
        </p:nvGrpSpPr>
        <p:grpSpPr>
          <a:xfrm>
            <a:off x="4920993" y="6368908"/>
            <a:ext cx="3042593" cy="338554"/>
            <a:chOff x="8911189" y="2017042"/>
            <a:chExt cx="2596398" cy="338554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0B45C24-BE7A-4E9A-91AD-59C7751486BD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CA24318-7425-4342-ABD8-893B12BB95EA}"/>
                    </a:ext>
                  </a:extLst>
                </p:cNvPr>
                <p:cNvSpPr txBox="1"/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Visible energy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[keV]</a:t>
                  </a:r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CA24318-7425-4342-ABD8-893B12BB9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blipFill>
                  <a:blip r:embed="rId21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4886596-8DE0-492B-A6F1-EC96EB4F3F45}"/>
              </a:ext>
            </a:extLst>
          </p:cNvPr>
          <p:cNvGrpSpPr/>
          <p:nvPr/>
        </p:nvGrpSpPr>
        <p:grpSpPr>
          <a:xfrm>
            <a:off x="8736439" y="6379488"/>
            <a:ext cx="3042593" cy="338554"/>
            <a:chOff x="8911189" y="2017042"/>
            <a:chExt cx="2596398" cy="33855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D52B1E4-28F8-4596-97D1-DBA0ED4EA0EF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CAA5BE0A-F75F-4E1D-B8A6-80C56F412444}"/>
                    </a:ext>
                  </a:extLst>
                </p:cNvPr>
                <p:cNvSpPr txBox="1"/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Reconstructed energy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[keV]</a:t>
                  </a: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CAA5BE0A-F75F-4E1D-B8A6-80C56F4124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blipFill>
                  <a:blip r:embed="rId22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4B0394F-32B9-4778-A607-9F9A46F5E77F}"/>
              </a:ext>
            </a:extLst>
          </p:cNvPr>
          <p:cNvGrpSpPr/>
          <p:nvPr/>
        </p:nvGrpSpPr>
        <p:grpSpPr>
          <a:xfrm rot="16200000">
            <a:off x="3457909" y="1937907"/>
            <a:ext cx="2300734" cy="338554"/>
            <a:chOff x="9245794" y="2017042"/>
            <a:chExt cx="1963332" cy="338554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876A329-4232-4496-BC19-80CDD0A9C796}"/>
                </a:ext>
              </a:extLst>
            </p:cNvPr>
            <p:cNvSpPr/>
            <p:nvPr/>
          </p:nvSpPr>
          <p:spPr>
            <a:xfrm>
              <a:off x="9245794" y="2050608"/>
              <a:ext cx="184919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C818CAD-BA03-45A7-8B60-0743203B8056}"/>
                </a:ext>
              </a:extLst>
            </p:cNvPr>
            <p:cNvSpPr txBox="1"/>
            <p:nvPr/>
          </p:nvSpPr>
          <p:spPr>
            <a:xfrm>
              <a:off x="9321660" y="2017042"/>
              <a:ext cx="1887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Events per bin [#]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2D929FF-28C3-471F-B779-33FC4C87AAFD}"/>
              </a:ext>
            </a:extLst>
          </p:cNvPr>
          <p:cNvGrpSpPr/>
          <p:nvPr/>
        </p:nvGrpSpPr>
        <p:grpSpPr>
          <a:xfrm rot="16200000">
            <a:off x="-117032" y="5279553"/>
            <a:ext cx="1624539" cy="338554"/>
            <a:chOff x="8911189" y="2017042"/>
            <a:chExt cx="2596398" cy="338554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9F3A460-AC7A-48CA-9D83-045289F1FF84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F2EF609-2EA6-452C-9E63-1022D98F29DE}"/>
                </a:ext>
              </a:extLst>
            </p:cNvPr>
            <p:cNvSpPr txBox="1"/>
            <p:nvPr/>
          </p:nvSpPr>
          <p:spPr>
            <a:xfrm>
              <a:off x="8911190" y="2017042"/>
              <a:ext cx="2596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Events [#/keV]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8B74D4B-FE7A-4048-AF1E-EF19847AEEF9}"/>
              </a:ext>
            </a:extLst>
          </p:cNvPr>
          <p:cNvGrpSpPr/>
          <p:nvPr/>
        </p:nvGrpSpPr>
        <p:grpSpPr>
          <a:xfrm rot="16200000">
            <a:off x="3773779" y="5279555"/>
            <a:ext cx="1624538" cy="338554"/>
            <a:chOff x="8911189" y="2020151"/>
            <a:chExt cx="2596397" cy="338554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969DB13-C11C-435C-8ED0-AA356CD8C1F6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CF1E06F-090D-4CF0-9F4A-89D1216B7733}"/>
                </a:ext>
              </a:extLst>
            </p:cNvPr>
            <p:cNvSpPr txBox="1"/>
            <p:nvPr/>
          </p:nvSpPr>
          <p:spPr>
            <a:xfrm>
              <a:off x="8911190" y="2020151"/>
              <a:ext cx="25963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Events [#/keV]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C71B8D-831A-4D31-A148-923833F25EAC}"/>
              </a:ext>
            </a:extLst>
          </p:cNvPr>
          <p:cNvGrpSpPr/>
          <p:nvPr/>
        </p:nvGrpSpPr>
        <p:grpSpPr>
          <a:xfrm rot="16200000">
            <a:off x="7530861" y="5204057"/>
            <a:ext cx="1624539" cy="338554"/>
            <a:chOff x="8911189" y="2017042"/>
            <a:chExt cx="2596398" cy="338554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8F279EE-82FF-42D4-ABE3-82ED511BEE94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1F40AEC-C98B-431F-8633-989FF6D81FA2}"/>
                </a:ext>
              </a:extLst>
            </p:cNvPr>
            <p:cNvSpPr txBox="1"/>
            <p:nvPr/>
          </p:nvSpPr>
          <p:spPr>
            <a:xfrm>
              <a:off x="8911190" y="2017042"/>
              <a:ext cx="2596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Events per bin [#]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D48DC8FC-6FC9-4A58-813F-9BC5492E07B7}"/>
              </a:ext>
            </a:extLst>
          </p:cNvPr>
          <p:cNvSpPr txBox="1"/>
          <p:nvPr/>
        </p:nvSpPr>
        <p:spPr>
          <a:xfrm>
            <a:off x="7533260" y="1300489"/>
            <a:ext cx="4542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Calculating the Poisson likelihood (or χ</a:t>
            </a:r>
            <a:r>
              <a:rPr lang="en-US" sz="2000" baseline="30000" dirty="0"/>
              <a:t>2</a:t>
            </a:r>
            <a:r>
              <a:rPr lang="en-US" sz="2000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195E0A3-4664-4C4C-8A8A-E5B47D75BDEB}"/>
                  </a:ext>
                </a:extLst>
              </p:cNvPr>
              <p:cNvSpPr txBox="1"/>
              <p:nvPr/>
            </p:nvSpPr>
            <p:spPr>
              <a:xfrm>
                <a:off x="179769" y="2603775"/>
                <a:ext cx="2039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195E0A3-4664-4C4C-8A8A-E5B47D75B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69" y="2603775"/>
                <a:ext cx="2039471" cy="461665"/>
              </a:xfrm>
              <a:prstGeom prst="rect">
                <a:avLst/>
              </a:prstGeom>
              <a:blipFill>
                <a:blip r:embed="rId23"/>
                <a:stretch>
                  <a:fillRect l="-2388" r="-4358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F80FCDC-871D-4BF0-9FF2-8AE7C7D4FDDB}"/>
              </a:ext>
            </a:extLst>
          </p:cNvPr>
          <p:cNvCxnSpPr>
            <a:cxnSpLocks/>
          </p:cNvCxnSpPr>
          <p:nvPr/>
        </p:nvCxnSpPr>
        <p:spPr>
          <a:xfrm>
            <a:off x="800195" y="3424345"/>
            <a:ext cx="9520919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E795B61-5881-4C78-887F-B61B0EF79E7A}"/>
              </a:ext>
            </a:extLst>
          </p:cNvPr>
          <p:cNvGrpSpPr/>
          <p:nvPr/>
        </p:nvGrpSpPr>
        <p:grpSpPr>
          <a:xfrm>
            <a:off x="68998" y="3340342"/>
            <a:ext cx="1448327" cy="885365"/>
            <a:chOff x="101875" y="3646262"/>
            <a:chExt cx="1448327" cy="88536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F549BF7-35E7-433A-8917-3DBCCDC96E8A}"/>
                </a:ext>
              </a:extLst>
            </p:cNvPr>
            <p:cNvGrpSpPr/>
            <p:nvPr/>
          </p:nvGrpSpPr>
          <p:grpSpPr>
            <a:xfrm>
              <a:off x="101875" y="3869380"/>
              <a:ext cx="1448327" cy="662247"/>
              <a:chOff x="4842281" y="3576882"/>
              <a:chExt cx="1448327" cy="662247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387BA1A-835C-4F91-BF16-8D2B6D6AA499}"/>
                  </a:ext>
                </a:extLst>
              </p:cNvPr>
              <p:cNvSpPr/>
              <p:nvPr/>
            </p:nvSpPr>
            <p:spPr>
              <a:xfrm>
                <a:off x="4908550" y="3600450"/>
                <a:ext cx="1336675" cy="581025"/>
              </a:xfrm>
              <a:custGeom>
                <a:avLst/>
                <a:gdLst>
                  <a:gd name="connsiteX0" fmla="*/ 15875 w 1336675"/>
                  <a:gd name="connsiteY0" fmla="*/ 9525 h 581025"/>
                  <a:gd name="connsiteX1" fmla="*/ 552450 w 1336675"/>
                  <a:gd name="connsiteY1" fmla="*/ 0 h 581025"/>
                  <a:gd name="connsiteX2" fmla="*/ 1298575 w 1336675"/>
                  <a:gd name="connsiteY2" fmla="*/ 47625 h 581025"/>
                  <a:gd name="connsiteX3" fmla="*/ 1336675 w 1336675"/>
                  <a:gd name="connsiteY3" fmla="*/ 184150 h 581025"/>
                  <a:gd name="connsiteX4" fmla="*/ 1327150 w 1336675"/>
                  <a:gd name="connsiteY4" fmla="*/ 447675 h 581025"/>
                  <a:gd name="connsiteX5" fmla="*/ 1311275 w 1336675"/>
                  <a:gd name="connsiteY5" fmla="*/ 549275 h 581025"/>
                  <a:gd name="connsiteX6" fmla="*/ 1219200 w 1336675"/>
                  <a:gd name="connsiteY6" fmla="*/ 561975 h 581025"/>
                  <a:gd name="connsiteX7" fmla="*/ 1038225 w 1336675"/>
                  <a:gd name="connsiteY7" fmla="*/ 565150 h 581025"/>
                  <a:gd name="connsiteX8" fmla="*/ 746125 w 1336675"/>
                  <a:gd name="connsiteY8" fmla="*/ 574675 h 581025"/>
                  <a:gd name="connsiteX9" fmla="*/ 504825 w 1336675"/>
                  <a:gd name="connsiteY9" fmla="*/ 581025 h 581025"/>
                  <a:gd name="connsiteX10" fmla="*/ 307975 w 1336675"/>
                  <a:gd name="connsiteY10" fmla="*/ 577850 h 581025"/>
                  <a:gd name="connsiteX11" fmla="*/ 41275 w 1336675"/>
                  <a:gd name="connsiteY11" fmla="*/ 561975 h 581025"/>
                  <a:gd name="connsiteX12" fmla="*/ 28575 w 1336675"/>
                  <a:gd name="connsiteY12" fmla="*/ 485775 h 581025"/>
                  <a:gd name="connsiteX13" fmla="*/ 9525 w 1336675"/>
                  <a:gd name="connsiteY13" fmla="*/ 365125 h 581025"/>
                  <a:gd name="connsiteX14" fmla="*/ 3175 w 1336675"/>
                  <a:gd name="connsiteY14" fmla="*/ 295275 h 581025"/>
                  <a:gd name="connsiteX15" fmla="*/ 0 w 1336675"/>
                  <a:gd name="connsiteY15" fmla="*/ 136525 h 581025"/>
                  <a:gd name="connsiteX16" fmla="*/ 15875 w 1336675"/>
                  <a:gd name="connsiteY16" fmla="*/ 952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36675" h="581025">
                    <a:moveTo>
                      <a:pt x="15875" y="9525"/>
                    </a:moveTo>
                    <a:lnTo>
                      <a:pt x="552450" y="0"/>
                    </a:lnTo>
                    <a:lnTo>
                      <a:pt x="1298575" y="47625"/>
                    </a:lnTo>
                    <a:lnTo>
                      <a:pt x="1336675" y="184150"/>
                    </a:lnTo>
                    <a:lnTo>
                      <a:pt x="1327150" y="447675"/>
                    </a:lnTo>
                    <a:lnTo>
                      <a:pt x="1311275" y="549275"/>
                    </a:lnTo>
                    <a:lnTo>
                      <a:pt x="1219200" y="561975"/>
                    </a:lnTo>
                    <a:lnTo>
                      <a:pt x="1038225" y="565150"/>
                    </a:lnTo>
                    <a:lnTo>
                      <a:pt x="746125" y="574675"/>
                    </a:lnTo>
                    <a:lnTo>
                      <a:pt x="504825" y="581025"/>
                    </a:lnTo>
                    <a:lnTo>
                      <a:pt x="307975" y="577850"/>
                    </a:lnTo>
                    <a:lnTo>
                      <a:pt x="41275" y="561975"/>
                    </a:lnTo>
                    <a:lnTo>
                      <a:pt x="28575" y="485775"/>
                    </a:lnTo>
                    <a:lnTo>
                      <a:pt x="9525" y="365125"/>
                    </a:lnTo>
                    <a:lnTo>
                      <a:pt x="3175" y="295275"/>
                    </a:lnTo>
                    <a:cubicBezTo>
                      <a:pt x="2117" y="242358"/>
                      <a:pt x="1058" y="189442"/>
                      <a:pt x="0" y="136525"/>
                    </a:cubicBezTo>
                    <a:lnTo>
                      <a:pt x="15875" y="9525"/>
                    </a:lnTo>
                    <a:close/>
                  </a:path>
                </a:pathLst>
              </a:custGeom>
              <a:solidFill>
                <a:srgbClr val="8EA6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2">
                <a:extLst>
                  <a:ext uri="{FF2B5EF4-FFF2-40B4-BE49-F238E27FC236}">
                    <a16:creationId xmlns:a16="http://schemas.microsoft.com/office/drawing/2014/main" id="{AC744D13-C12F-499E-8682-EF195DCC89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82" t="46102" r="19842" b="27457"/>
              <a:stretch/>
            </p:blipFill>
            <p:spPr bwMode="auto">
              <a:xfrm>
                <a:off x="4842281" y="3576882"/>
                <a:ext cx="1448327" cy="6622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A51ECAD-2D2F-49BB-B616-A364CE80C691}"/>
                </a:ext>
              </a:extLst>
            </p:cNvPr>
            <p:cNvCxnSpPr>
              <a:cxnSpLocks/>
              <a:endCxn id="103" idx="2"/>
            </p:cNvCxnSpPr>
            <p:nvPr/>
          </p:nvCxnSpPr>
          <p:spPr>
            <a:xfrm flipV="1">
              <a:off x="390781" y="3713135"/>
              <a:ext cx="385367" cy="17981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19680C9-C2D7-4D84-8094-2E354278C8C9}"/>
                </a:ext>
              </a:extLst>
            </p:cNvPr>
            <p:cNvCxnSpPr>
              <a:cxnSpLocks/>
              <a:endCxn id="103" idx="6"/>
            </p:cNvCxnSpPr>
            <p:nvPr/>
          </p:nvCxnSpPr>
          <p:spPr>
            <a:xfrm flipH="1" flipV="1">
              <a:off x="909894" y="3713135"/>
              <a:ext cx="373441" cy="2061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FDC75A5A-A3D5-410D-AF11-B737ED941A00}"/>
                </a:ext>
              </a:extLst>
            </p:cNvPr>
            <p:cNvSpPr/>
            <p:nvPr/>
          </p:nvSpPr>
          <p:spPr>
            <a:xfrm>
              <a:off x="776148" y="3646262"/>
              <a:ext cx="133746" cy="1337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82F0A225-2EA4-4CFD-9375-919ABECECAFB}"/>
              </a:ext>
            </a:extLst>
          </p:cNvPr>
          <p:cNvSpPr txBox="1"/>
          <p:nvPr/>
        </p:nvSpPr>
        <p:spPr>
          <a:xfrm>
            <a:off x="81499" y="3675476"/>
            <a:ext cx="1448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Model (θ)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322D5BF-C997-4698-A680-82C2396D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8ABF206-921E-4024-A36E-609C6892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40" grpId="0"/>
      <p:bldP spid="64" grpId="0"/>
      <p:bldP spid="66" grpId="0"/>
      <p:bldP spid="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raphic 127">
            <a:extLst>
              <a:ext uri="{FF2B5EF4-FFF2-40B4-BE49-F238E27FC236}">
                <a16:creationId xmlns:a16="http://schemas.microsoft.com/office/drawing/2014/main" id="{64302D09-BBCA-4FA7-BD0D-3142CFC10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11" b="14067"/>
          <a:stretch/>
        </p:blipFill>
        <p:spPr>
          <a:xfrm>
            <a:off x="8402648" y="4350516"/>
            <a:ext cx="3789352" cy="2235952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10E0C76C-667C-45BB-8949-FEA0E2784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11" b="14067"/>
          <a:stretch/>
        </p:blipFill>
        <p:spPr>
          <a:xfrm>
            <a:off x="8402648" y="4350516"/>
            <a:ext cx="3789352" cy="2235952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CBBE990A-F9A3-4E86-B74A-67ABA29ACA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11" b="14067"/>
          <a:stretch/>
        </p:blipFill>
        <p:spPr>
          <a:xfrm>
            <a:off x="8402648" y="4350516"/>
            <a:ext cx="3789352" cy="2235952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0D93153D-3CE1-4C94-BA15-A25C0933E3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067"/>
          <a:stretch/>
        </p:blipFill>
        <p:spPr>
          <a:xfrm>
            <a:off x="4355828" y="4355340"/>
            <a:ext cx="3902953" cy="2235952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8DE57CF6-F290-456A-889D-E45F055A1A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14067"/>
          <a:stretch/>
        </p:blipFill>
        <p:spPr>
          <a:xfrm>
            <a:off x="4355828" y="4355340"/>
            <a:ext cx="3902953" cy="2235953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8DE7FC0F-FBCF-4A41-B3E8-48B9A2AA63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4067"/>
          <a:stretch/>
        </p:blipFill>
        <p:spPr>
          <a:xfrm>
            <a:off x="4355828" y="4355340"/>
            <a:ext cx="3902952" cy="2235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350624" cy="1325563"/>
          </a:xfrm>
        </p:spPr>
        <p:txBody>
          <a:bodyPr/>
          <a:lstStyle/>
          <a:p>
            <a:r>
              <a:rPr lang="en-US" dirty="0"/>
              <a:t>Unbinned likelihood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94AA964-8D44-49BF-82DE-BBC5127E903A}"/>
              </a:ext>
            </a:extLst>
          </p:cNvPr>
          <p:cNvGrpSpPr/>
          <p:nvPr/>
        </p:nvGrpSpPr>
        <p:grpSpPr>
          <a:xfrm>
            <a:off x="76031" y="956820"/>
            <a:ext cx="1448327" cy="885365"/>
            <a:chOff x="101875" y="3646262"/>
            <a:chExt cx="1448327" cy="88536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B665689-CD42-4140-BF42-9ADEE75741CA}"/>
                </a:ext>
              </a:extLst>
            </p:cNvPr>
            <p:cNvGrpSpPr/>
            <p:nvPr/>
          </p:nvGrpSpPr>
          <p:grpSpPr>
            <a:xfrm>
              <a:off x="101875" y="3869380"/>
              <a:ext cx="1448327" cy="662247"/>
              <a:chOff x="4842281" y="3576882"/>
              <a:chExt cx="1448327" cy="662247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AA08C82-F3F2-4E95-88E9-CC4F2CBA30BF}"/>
                  </a:ext>
                </a:extLst>
              </p:cNvPr>
              <p:cNvSpPr/>
              <p:nvPr/>
            </p:nvSpPr>
            <p:spPr>
              <a:xfrm>
                <a:off x="4908550" y="3600450"/>
                <a:ext cx="1336675" cy="581025"/>
              </a:xfrm>
              <a:custGeom>
                <a:avLst/>
                <a:gdLst>
                  <a:gd name="connsiteX0" fmla="*/ 15875 w 1336675"/>
                  <a:gd name="connsiteY0" fmla="*/ 9525 h 581025"/>
                  <a:gd name="connsiteX1" fmla="*/ 552450 w 1336675"/>
                  <a:gd name="connsiteY1" fmla="*/ 0 h 581025"/>
                  <a:gd name="connsiteX2" fmla="*/ 1298575 w 1336675"/>
                  <a:gd name="connsiteY2" fmla="*/ 47625 h 581025"/>
                  <a:gd name="connsiteX3" fmla="*/ 1336675 w 1336675"/>
                  <a:gd name="connsiteY3" fmla="*/ 184150 h 581025"/>
                  <a:gd name="connsiteX4" fmla="*/ 1327150 w 1336675"/>
                  <a:gd name="connsiteY4" fmla="*/ 447675 h 581025"/>
                  <a:gd name="connsiteX5" fmla="*/ 1311275 w 1336675"/>
                  <a:gd name="connsiteY5" fmla="*/ 549275 h 581025"/>
                  <a:gd name="connsiteX6" fmla="*/ 1219200 w 1336675"/>
                  <a:gd name="connsiteY6" fmla="*/ 561975 h 581025"/>
                  <a:gd name="connsiteX7" fmla="*/ 1038225 w 1336675"/>
                  <a:gd name="connsiteY7" fmla="*/ 565150 h 581025"/>
                  <a:gd name="connsiteX8" fmla="*/ 746125 w 1336675"/>
                  <a:gd name="connsiteY8" fmla="*/ 574675 h 581025"/>
                  <a:gd name="connsiteX9" fmla="*/ 504825 w 1336675"/>
                  <a:gd name="connsiteY9" fmla="*/ 581025 h 581025"/>
                  <a:gd name="connsiteX10" fmla="*/ 307975 w 1336675"/>
                  <a:gd name="connsiteY10" fmla="*/ 577850 h 581025"/>
                  <a:gd name="connsiteX11" fmla="*/ 41275 w 1336675"/>
                  <a:gd name="connsiteY11" fmla="*/ 561975 h 581025"/>
                  <a:gd name="connsiteX12" fmla="*/ 28575 w 1336675"/>
                  <a:gd name="connsiteY12" fmla="*/ 485775 h 581025"/>
                  <a:gd name="connsiteX13" fmla="*/ 9525 w 1336675"/>
                  <a:gd name="connsiteY13" fmla="*/ 365125 h 581025"/>
                  <a:gd name="connsiteX14" fmla="*/ 3175 w 1336675"/>
                  <a:gd name="connsiteY14" fmla="*/ 295275 h 581025"/>
                  <a:gd name="connsiteX15" fmla="*/ 0 w 1336675"/>
                  <a:gd name="connsiteY15" fmla="*/ 136525 h 581025"/>
                  <a:gd name="connsiteX16" fmla="*/ 15875 w 1336675"/>
                  <a:gd name="connsiteY16" fmla="*/ 952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36675" h="581025">
                    <a:moveTo>
                      <a:pt x="15875" y="9525"/>
                    </a:moveTo>
                    <a:lnTo>
                      <a:pt x="552450" y="0"/>
                    </a:lnTo>
                    <a:lnTo>
                      <a:pt x="1298575" y="47625"/>
                    </a:lnTo>
                    <a:lnTo>
                      <a:pt x="1336675" y="184150"/>
                    </a:lnTo>
                    <a:lnTo>
                      <a:pt x="1327150" y="447675"/>
                    </a:lnTo>
                    <a:lnTo>
                      <a:pt x="1311275" y="549275"/>
                    </a:lnTo>
                    <a:lnTo>
                      <a:pt x="1219200" y="561975"/>
                    </a:lnTo>
                    <a:lnTo>
                      <a:pt x="1038225" y="565150"/>
                    </a:lnTo>
                    <a:lnTo>
                      <a:pt x="746125" y="574675"/>
                    </a:lnTo>
                    <a:lnTo>
                      <a:pt x="504825" y="581025"/>
                    </a:lnTo>
                    <a:lnTo>
                      <a:pt x="307975" y="577850"/>
                    </a:lnTo>
                    <a:lnTo>
                      <a:pt x="41275" y="561975"/>
                    </a:lnTo>
                    <a:lnTo>
                      <a:pt x="28575" y="485775"/>
                    </a:lnTo>
                    <a:lnTo>
                      <a:pt x="9525" y="365125"/>
                    </a:lnTo>
                    <a:lnTo>
                      <a:pt x="3175" y="295275"/>
                    </a:lnTo>
                    <a:cubicBezTo>
                      <a:pt x="2117" y="242358"/>
                      <a:pt x="1058" y="189442"/>
                      <a:pt x="0" y="136525"/>
                    </a:cubicBezTo>
                    <a:lnTo>
                      <a:pt x="15875" y="9525"/>
                    </a:lnTo>
                    <a:close/>
                  </a:path>
                </a:pathLst>
              </a:custGeom>
              <a:solidFill>
                <a:srgbClr val="8EA6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2">
                <a:extLst>
                  <a:ext uri="{FF2B5EF4-FFF2-40B4-BE49-F238E27FC236}">
                    <a16:creationId xmlns:a16="http://schemas.microsoft.com/office/drawing/2014/main" id="{FAE06CDB-2319-488B-990E-F41BE074F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82" t="46102" r="19842" b="27457"/>
              <a:stretch/>
            </p:blipFill>
            <p:spPr bwMode="auto">
              <a:xfrm>
                <a:off x="4842281" y="3576882"/>
                <a:ext cx="1448327" cy="6622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35F73F5-03E5-47EE-8E78-41F1B7C543ED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390781" y="3713135"/>
              <a:ext cx="385367" cy="17981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B7E221F-3C43-49EE-9278-729D73C911C4}"/>
                </a:ext>
              </a:extLst>
            </p:cNvPr>
            <p:cNvCxnSpPr>
              <a:cxnSpLocks/>
              <a:endCxn id="57" idx="6"/>
            </p:cNvCxnSpPr>
            <p:nvPr/>
          </p:nvCxnSpPr>
          <p:spPr>
            <a:xfrm flipH="1" flipV="1">
              <a:off x="909894" y="3713135"/>
              <a:ext cx="373441" cy="2061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95C4E32-CF52-4BF5-AB09-507796039600}"/>
                </a:ext>
              </a:extLst>
            </p:cNvPr>
            <p:cNvSpPr/>
            <p:nvPr/>
          </p:nvSpPr>
          <p:spPr>
            <a:xfrm>
              <a:off x="776148" y="3646262"/>
              <a:ext cx="133746" cy="1337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8364F03-9C8E-47A8-90C5-29B2D755FBF6}"/>
              </a:ext>
            </a:extLst>
          </p:cNvPr>
          <p:cNvSpPr txBox="1"/>
          <p:nvPr/>
        </p:nvSpPr>
        <p:spPr>
          <a:xfrm>
            <a:off x="88532" y="1291954"/>
            <a:ext cx="1448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Data</a:t>
            </a:r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06BA0224-599C-4B67-8BBE-1A743B01418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13881"/>
          <a:stretch/>
        </p:blipFill>
        <p:spPr>
          <a:xfrm>
            <a:off x="352875" y="4350516"/>
            <a:ext cx="3902952" cy="2240780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AA8E1872-4228-4538-82B9-77D97BEFBA1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3881"/>
          <a:stretch/>
        </p:blipFill>
        <p:spPr>
          <a:xfrm>
            <a:off x="352875" y="4350516"/>
            <a:ext cx="3902952" cy="2240780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D66C8B35-838A-40CA-B75B-B0CD5B5EA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13881"/>
          <a:stretch/>
        </p:blipFill>
        <p:spPr>
          <a:xfrm>
            <a:off x="352875" y="4350516"/>
            <a:ext cx="3902952" cy="2240782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69CF1D1C-11AF-426B-9938-57C9A207A1D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b="13881"/>
          <a:stretch/>
        </p:blipFill>
        <p:spPr>
          <a:xfrm>
            <a:off x="352875" y="4350516"/>
            <a:ext cx="3902952" cy="2240782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C4DCAF5-3E82-417A-A05D-CB6F57930AC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b="13881"/>
          <a:stretch/>
        </p:blipFill>
        <p:spPr>
          <a:xfrm>
            <a:off x="352875" y="4350516"/>
            <a:ext cx="3902952" cy="2240782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A50B345-EE50-4303-877F-5EAF18718FE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b="13881"/>
          <a:stretch/>
        </p:blipFill>
        <p:spPr>
          <a:xfrm>
            <a:off x="352875" y="4350516"/>
            <a:ext cx="3902952" cy="2240783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B9C7D571-7C9D-4796-977D-194D1AB085F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b="13882"/>
          <a:stretch/>
        </p:blipFill>
        <p:spPr>
          <a:xfrm>
            <a:off x="352875" y="4350516"/>
            <a:ext cx="3902952" cy="2240779"/>
          </a:xfrm>
          <a:prstGeom prst="rect">
            <a:avLst/>
          </a:prstGeom>
        </p:spPr>
      </p:pic>
      <p:pic>
        <p:nvPicPr>
          <p:cNvPr id="135" name="Picture 18">
            <a:extLst>
              <a:ext uri="{FF2B5EF4-FFF2-40B4-BE49-F238E27FC236}">
                <a16:creationId xmlns:a16="http://schemas.microsoft.com/office/drawing/2014/main" id="{8467F33B-6C09-4178-BDB2-B788F86F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07" y="4869835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D2C0809B-070B-4D6C-B143-F160373B5550}"/>
              </a:ext>
            </a:extLst>
          </p:cNvPr>
          <p:cNvSpPr txBox="1"/>
          <p:nvPr/>
        </p:nvSpPr>
        <p:spPr>
          <a:xfrm rot="20264381">
            <a:off x="6576640" y="4464728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Non-linearity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600FD80-9741-4523-AA57-BF4CAFA46FEF}"/>
                  </a:ext>
                </a:extLst>
              </p:cNvPr>
              <p:cNvSpPr txBox="1"/>
              <p:nvPr/>
            </p:nvSpPr>
            <p:spPr>
              <a:xfrm>
                <a:off x="2536289" y="5577605"/>
                <a:ext cx="1618135" cy="369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600FD80-9741-4523-AA57-BF4CAFA46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289" y="5577605"/>
                <a:ext cx="1618135" cy="369588"/>
              </a:xfrm>
              <a:prstGeom prst="rect">
                <a:avLst/>
              </a:prstGeom>
              <a:blipFill>
                <a:blip r:embed="rId30"/>
                <a:stretch>
                  <a:fillRect r="-25188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5A43E01-F1BC-433F-B96F-188A99220A19}"/>
                  </a:ext>
                </a:extLst>
              </p:cNvPr>
              <p:cNvSpPr txBox="1"/>
              <p:nvPr/>
            </p:nvSpPr>
            <p:spPr>
              <a:xfrm>
                <a:off x="6251729" y="5957959"/>
                <a:ext cx="3675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5A43E01-F1BC-433F-B96F-188A99220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729" y="5957959"/>
                <a:ext cx="367553" cy="369332"/>
              </a:xfrm>
              <a:prstGeom prst="rect">
                <a:avLst/>
              </a:prstGeom>
              <a:blipFill>
                <a:blip r:embed="rId31"/>
                <a:stretch>
                  <a:fillRect r="-4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2E63492-298B-4C51-872A-17BB54434225}"/>
                  </a:ext>
                </a:extLst>
              </p:cNvPr>
              <p:cNvSpPr txBox="1"/>
              <p:nvPr/>
            </p:nvSpPr>
            <p:spPr>
              <a:xfrm>
                <a:off x="6851592" y="5713222"/>
                <a:ext cx="975939" cy="369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2E63492-298B-4C51-872A-17BB544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592" y="5713222"/>
                <a:ext cx="975939" cy="369588"/>
              </a:xfrm>
              <a:prstGeom prst="rect">
                <a:avLst/>
              </a:prstGeom>
              <a:blipFill>
                <a:blip r:embed="rId32"/>
                <a:stretch>
                  <a:fillRect r="-26875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767B1CF-0A49-4614-970C-C576EF6D6EAB}"/>
                  </a:ext>
                </a:extLst>
              </p:cNvPr>
              <p:cNvSpPr txBox="1"/>
              <p:nvPr/>
            </p:nvSpPr>
            <p:spPr>
              <a:xfrm>
                <a:off x="5020475" y="4521328"/>
                <a:ext cx="967576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767B1CF-0A49-4614-970C-C576EF6D6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475" y="4521328"/>
                <a:ext cx="967576" cy="390748"/>
              </a:xfrm>
              <a:prstGeom prst="rect">
                <a:avLst/>
              </a:prstGeom>
              <a:blipFill>
                <a:blip r:embed="rId33"/>
                <a:stretch>
                  <a:fillRect r="-35443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DBC819FE-AD86-41CE-8F4E-A25786B3AEB5}"/>
                  </a:ext>
                </a:extLst>
              </p:cNvPr>
              <p:cNvSpPr txBox="1"/>
              <p:nvPr/>
            </p:nvSpPr>
            <p:spPr>
              <a:xfrm>
                <a:off x="4829735" y="4925956"/>
                <a:ext cx="367553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DBC819FE-AD86-41CE-8F4E-A25786B3A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735" y="4925956"/>
                <a:ext cx="367553" cy="390748"/>
              </a:xfrm>
              <a:prstGeom prst="rect">
                <a:avLst/>
              </a:prstGeom>
              <a:blipFill>
                <a:blip r:embed="rId34"/>
                <a:stretch>
                  <a:fillRect r="-63934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151B70CE-F0BB-42A9-8280-930B62CB3E52}"/>
              </a:ext>
            </a:extLst>
          </p:cNvPr>
          <p:cNvCxnSpPr>
            <a:cxnSpLocks/>
          </p:cNvCxnSpPr>
          <p:nvPr/>
        </p:nvCxnSpPr>
        <p:spPr>
          <a:xfrm flipV="1">
            <a:off x="6439034" y="5260746"/>
            <a:ext cx="0" cy="390754"/>
          </a:xfrm>
          <a:prstGeom prst="line">
            <a:avLst/>
          </a:prstGeom>
          <a:ln w="19050">
            <a:solidFill>
              <a:srgbClr val="577B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5368C30-B839-45FA-946C-015D2F7BF4B1}"/>
              </a:ext>
            </a:extLst>
          </p:cNvPr>
          <p:cNvCxnSpPr>
            <a:cxnSpLocks/>
          </p:cNvCxnSpPr>
          <p:nvPr/>
        </p:nvCxnSpPr>
        <p:spPr>
          <a:xfrm flipH="1">
            <a:off x="5770880" y="5255666"/>
            <a:ext cx="67323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E28C34C0-5DB4-4C65-BED0-F08659E50C54}"/>
                  </a:ext>
                </a:extLst>
              </p:cNvPr>
              <p:cNvSpPr txBox="1"/>
              <p:nvPr/>
            </p:nvSpPr>
            <p:spPr>
              <a:xfrm>
                <a:off x="10470295" y="4989199"/>
                <a:ext cx="666158" cy="410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𝑑𝑒𝑝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E28C34C0-5DB4-4C65-BED0-F08659E50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295" y="4989199"/>
                <a:ext cx="666158" cy="410497"/>
              </a:xfrm>
              <a:prstGeom prst="rect">
                <a:avLst/>
              </a:prstGeom>
              <a:blipFill>
                <a:blip r:embed="rId35"/>
                <a:stretch>
                  <a:fillRect r="-28440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BF06DFD-66FF-46CA-90DB-23B13766D83C}"/>
                  </a:ext>
                </a:extLst>
              </p:cNvPr>
              <p:cNvSpPr txBox="1"/>
              <p:nvPr/>
            </p:nvSpPr>
            <p:spPr>
              <a:xfrm>
                <a:off x="1659508" y="4706122"/>
                <a:ext cx="347133" cy="369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BF06DFD-66FF-46CA-90DB-23B13766D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508" y="4706122"/>
                <a:ext cx="347133" cy="369588"/>
              </a:xfrm>
              <a:prstGeom prst="rect">
                <a:avLst/>
              </a:prstGeom>
              <a:blipFill>
                <a:blip r:embed="rId36"/>
                <a:stretch>
                  <a:fillRect r="-5263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5FC7396-7DD8-480A-95AA-48895C64DEEF}"/>
                  </a:ext>
                </a:extLst>
              </p:cNvPr>
              <p:cNvSpPr txBox="1"/>
              <p:nvPr/>
            </p:nvSpPr>
            <p:spPr>
              <a:xfrm>
                <a:off x="10133561" y="5577605"/>
                <a:ext cx="967576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5FC7396-7DD8-480A-95AA-48895C64D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3561" y="5577605"/>
                <a:ext cx="967576" cy="390748"/>
              </a:xfrm>
              <a:prstGeom prst="rect">
                <a:avLst/>
              </a:prstGeom>
              <a:blipFill>
                <a:blip r:embed="rId37"/>
                <a:stretch>
                  <a:fillRect r="-34591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82D0D76-49B6-4CA0-9CF3-0D0F298F85BC}"/>
                  </a:ext>
                </a:extLst>
              </p:cNvPr>
              <p:cNvSpPr txBox="1"/>
              <p:nvPr/>
            </p:nvSpPr>
            <p:spPr>
              <a:xfrm>
                <a:off x="9537293" y="6064848"/>
                <a:ext cx="967576" cy="369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82D0D76-49B6-4CA0-9CF3-0D0F298F8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293" y="6064848"/>
                <a:ext cx="967576" cy="369588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AF7F44E-890B-4CF2-88A4-7A15B7374A88}"/>
              </a:ext>
            </a:extLst>
          </p:cNvPr>
          <p:cNvGrpSpPr/>
          <p:nvPr/>
        </p:nvGrpSpPr>
        <p:grpSpPr>
          <a:xfrm>
            <a:off x="994323" y="6420798"/>
            <a:ext cx="3042593" cy="338554"/>
            <a:chOff x="8911189" y="2017042"/>
            <a:chExt cx="2596398" cy="338554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F123767-5703-4C87-95DF-B65D917E5F57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FE1248E-2999-423E-A61A-E187BD4B46C1}"/>
                    </a:ext>
                  </a:extLst>
                </p:cNvPr>
                <p:cNvSpPr txBox="1"/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Reconstructed energy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</m:oMath>
                  </a14:m>
                  <a:r>
                    <a:rPr lang="en-US" sz="1600" dirty="0"/>
                    <a:t> [keV]</a:t>
                  </a:r>
                </a:p>
              </p:txBody>
            </p:sp>
          </mc:Choice>
          <mc:Fallback xmlns="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FE1248E-2999-423E-A61A-E187BD4B46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blipFill>
                  <a:blip r:embed="rId39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C88E8180-4988-416A-B5A0-C76EF522435A}"/>
              </a:ext>
            </a:extLst>
          </p:cNvPr>
          <p:cNvGrpSpPr/>
          <p:nvPr/>
        </p:nvGrpSpPr>
        <p:grpSpPr>
          <a:xfrm>
            <a:off x="4920993" y="6419708"/>
            <a:ext cx="3042593" cy="338554"/>
            <a:chOff x="8911189" y="2017042"/>
            <a:chExt cx="2596398" cy="338554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BFC2D9A-EBEA-408E-AB45-9424FC9D2399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E012A85C-CF36-4C77-BC4A-FD45A5B2CCA1}"/>
                    </a:ext>
                  </a:extLst>
                </p:cNvPr>
                <p:cNvSpPr txBox="1"/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Visible energy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[keV]</a:t>
                  </a:r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E012A85C-CF36-4C77-BC4A-FD45A5B2CC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blipFill>
                  <a:blip r:embed="rId40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8A78004-F119-4238-951A-3BF3FA00BDCA}"/>
              </a:ext>
            </a:extLst>
          </p:cNvPr>
          <p:cNvGrpSpPr/>
          <p:nvPr/>
        </p:nvGrpSpPr>
        <p:grpSpPr>
          <a:xfrm>
            <a:off x="8879314" y="6430288"/>
            <a:ext cx="3042593" cy="357534"/>
            <a:chOff x="8911189" y="2017042"/>
            <a:chExt cx="2596398" cy="357534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56C8A047-0E8E-4CC3-8E2D-07FDDFDF2DA6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32E87DDE-A986-465A-B176-E6868003FC0A}"/>
                    </a:ext>
                  </a:extLst>
                </p:cNvPr>
                <p:cNvSpPr txBox="1"/>
                <p:nvPr/>
              </p:nvSpPr>
              <p:spPr>
                <a:xfrm>
                  <a:off x="8911190" y="2017042"/>
                  <a:ext cx="2596397" cy="357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Deposited energy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[keV]</a:t>
                  </a: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32E87DDE-A986-465A-B176-E6868003F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1190" y="2017042"/>
                  <a:ext cx="2596397" cy="357534"/>
                </a:xfrm>
                <a:prstGeom prst="rect">
                  <a:avLst/>
                </a:prstGeom>
                <a:blipFill>
                  <a:blip r:embed="rId41"/>
                  <a:stretch>
                    <a:fillRect t="-3448" b="-189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3F72FCA5-415D-456C-8E9A-CF08278CAA07}"/>
              </a:ext>
            </a:extLst>
          </p:cNvPr>
          <p:cNvGrpSpPr/>
          <p:nvPr/>
        </p:nvGrpSpPr>
        <p:grpSpPr>
          <a:xfrm rot="16200000">
            <a:off x="-366999" y="5242461"/>
            <a:ext cx="2027042" cy="584775"/>
            <a:chOff x="8911189" y="1957431"/>
            <a:chExt cx="2596395" cy="584775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2149668-36C2-487A-AD43-E888754B6BE1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215998D5-717B-435E-95A0-05B6500D0F04}"/>
                </a:ext>
              </a:extLst>
            </p:cNvPr>
            <p:cNvSpPr txBox="1"/>
            <p:nvPr/>
          </p:nvSpPr>
          <p:spPr>
            <a:xfrm>
              <a:off x="8911189" y="1957431"/>
              <a:ext cx="25963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Resolution </a:t>
              </a:r>
              <a:r>
                <a:rPr lang="en-US" sz="1600" dirty="0">
                  <a:latin typeface="Cambria Math" panose="02040503050406030204" pitchFamily="18" charset="0"/>
                </a:rPr>
                <a:t>𝜎 </a:t>
              </a:r>
              <a:r>
                <a:rPr lang="en-US" sz="1600" dirty="0">
                  <a:solidFill>
                    <a:schemeClr val="tx1"/>
                  </a:solidFill>
                </a:rPr>
                <a:t>[%]</a:t>
              </a:r>
            </a:p>
          </p:txBody>
        </p:sp>
      </p:grp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F5674B7C-ED5E-41B0-8186-F2C6EC7B857A}"/>
              </a:ext>
            </a:extLst>
          </p:cNvPr>
          <p:cNvCxnSpPr>
            <a:cxnSpLocks/>
          </p:cNvCxnSpPr>
          <p:nvPr/>
        </p:nvCxnSpPr>
        <p:spPr>
          <a:xfrm>
            <a:off x="800195" y="3424345"/>
            <a:ext cx="9220886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EAC10614-8CD9-4207-8D9A-7F39DA6E1ADF}"/>
              </a:ext>
            </a:extLst>
          </p:cNvPr>
          <p:cNvGrpSpPr/>
          <p:nvPr/>
        </p:nvGrpSpPr>
        <p:grpSpPr>
          <a:xfrm>
            <a:off x="68998" y="3340342"/>
            <a:ext cx="1448327" cy="885365"/>
            <a:chOff x="101875" y="3646262"/>
            <a:chExt cx="1448327" cy="885365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E6CB7863-B8D6-4D4B-B49C-211D1A87AD80}"/>
                </a:ext>
              </a:extLst>
            </p:cNvPr>
            <p:cNvGrpSpPr/>
            <p:nvPr/>
          </p:nvGrpSpPr>
          <p:grpSpPr>
            <a:xfrm>
              <a:off x="101875" y="3869380"/>
              <a:ext cx="1448327" cy="662247"/>
              <a:chOff x="4842281" y="3576882"/>
              <a:chExt cx="1448327" cy="662247"/>
            </a:xfrm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B4AFEF6-81CB-4843-87C5-08B20E4B94C4}"/>
                  </a:ext>
                </a:extLst>
              </p:cNvPr>
              <p:cNvSpPr/>
              <p:nvPr/>
            </p:nvSpPr>
            <p:spPr>
              <a:xfrm>
                <a:off x="4908550" y="3600450"/>
                <a:ext cx="1336675" cy="581025"/>
              </a:xfrm>
              <a:custGeom>
                <a:avLst/>
                <a:gdLst>
                  <a:gd name="connsiteX0" fmla="*/ 15875 w 1336675"/>
                  <a:gd name="connsiteY0" fmla="*/ 9525 h 581025"/>
                  <a:gd name="connsiteX1" fmla="*/ 552450 w 1336675"/>
                  <a:gd name="connsiteY1" fmla="*/ 0 h 581025"/>
                  <a:gd name="connsiteX2" fmla="*/ 1298575 w 1336675"/>
                  <a:gd name="connsiteY2" fmla="*/ 47625 h 581025"/>
                  <a:gd name="connsiteX3" fmla="*/ 1336675 w 1336675"/>
                  <a:gd name="connsiteY3" fmla="*/ 184150 h 581025"/>
                  <a:gd name="connsiteX4" fmla="*/ 1327150 w 1336675"/>
                  <a:gd name="connsiteY4" fmla="*/ 447675 h 581025"/>
                  <a:gd name="connsiteX5" fmla="*/ 1311275 w 1336675"/>
                  <a:gd name="connsiteY5" fmla="*/ 549275 h 581025"/>
                  <a:gd name="connsiteX6" fmla="*/ 1219200 w 1336675"/>
                  <a:gd name="connsiteY6" fmla="*/ 561975 h 581025"/>
                  <a:gd name="connsiteX7" fmla="*/ 1038225 w 1336675"/>
                  <a:gd name="connsiteY7" fmla="*/ 565150 h 581025"/>
                  <a:gd name="connsiteX8" fmla="*/ 746125 w 1336675"/>
                  <a:gd name="connsiteY8" fmla="*/ 574675 h 581025"/>
                  <a:gd name="connsiteX9" fmla="*/ 504825 w 1336675"/>
                  <a:gd name="connsiteY9" fmla="*/ 581025 h 581025"/>
                  <a:gd name="connsiteX10" fmla="*/ 307975 w 1336675"/>
                  <a:gd name="connsiteY10" fmla="*/ 577850 h 581025"/>
                  <a:gd name="connsiteX11" fmla="*/ 41275 w 1336675"/>
                  <a:gd name="connsiteY11" fmla="*/ 561975 h 581025"/>
                  <a:gd name="connsiteX12" fmla="*/ 28575 w 1336675"/>
                  <a:gd name="connsiteY12" fmla="*/ 485775 h 581025"/>
                  <a:gd name="connsiteX13" fmla="*/ 9525 w 1336675"/>
                  <a:gd name="connsiteY13" fmla="*/ 365125 h 581025"/>
                  <a:gd name="connsiteX14" fmla="*/ 3175 w 1336675"/>
                  <a:gd name="connsiteY14" fmla="*/ 295275 h 581025"/>
                  <a:gd name="connsiteX15" fmla="*/ 0 w 1336675"/>
                  <a:gd name="connsiteY15" fmla="*/ 136525 h 581025"/>
                  <a:gd name="connsiteX16" fmla="*/ 15875 w 1336675"/>
                  <a:gd name="connsiteY16" fmla="*/ 952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36675" h="581025">
                    <a:moveTo>
                      <a:pt x="15875" y="9525"/>
                    </a:moveTo>
                    <a:lnTo>
                      <a:pt x="552450" y="0"/>
                    </a:lnTo>
                    <a:lnTo>
                      <a:pt x="1298575" y="47625"/>
                    </a:lnTo>
                    <a:lnTo>
                      <a:pt x="1336675" y="184150"/>
                    </a:lnTo>
                    <a:lnTo>
                      <a:pt x="1327150" y="447675"/>
                    </a:lnTo>
                    <a:lnTo>
                      <a:pt x="1311275" y="549275"/>
                    </a:lnTo>
                    <a:lnTo>
                      <a:pt x="1219200" y="561975"/>
                    </a:lnTo>
                    <a:lnTo>
                      <a:pt x="1038225" y="565150"/>
                    </a:lnTo>
                    <a:lnTo>
                      <a:pt x="746125" y="574675"/>
                    </a:lnTo>
                    <a:lnTo>
                      <a:pt x="504825" y="581025"/>
                    </a:lnTo>
                    <a:lnTo>
                      <a:pt x="307975" y="577850"/>
                    </a:lnTo>
                    <a:lnTo>
                      <a:pt x="41275" y="561975"/>
                    </a:lnTo>
                    <a:lnTo>
                      <a:pt x="28575" y="485775"/>
                    </a:lnTo>
                    <a:lnTo>
                      <a:pt x="9525" y="365125"/>
                    </a:lnTo>
                    <a:lnTo>
                      <a:pt x="3175" y="295275"/>
                    </a:lnTo>
                    <a:cubicBezTo>
                      <a:pt x="2117" y="242358"/>
                      <a:pt x="1058" y="189442"/>
                      <a:pt x="0" y="136525"/>
                    </a:cubicBezTo>
                    <a:lnTo>
                      <a:pt x="15875" y="9525"/>
                    </a:lnTo>
                    <a:close/>
                  </a:path>
                </a:pathLst>
              </a:custGeom>
              <a:solidFill>
                <a:srgbClr val="8EA6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7" name="Picture 2">
                <a:extLst>
                  <a:ext uri="{FF2B5EF4-FFF2-40B4-BE49-F238E27FC236}">
                    <a16:creationId xmlns:a16="http://schemas.microsoft.com/office/drawing/2014/main" id="{C966E066-4DF7-44F9-B2E6-186403EDFC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82" t="46102" r="19842" b="27457"/>
              <a:stretch/>
            </p:blipFill>
            <p:spPr bwMode="auto">
              <a:xfrm>
                <a:off x="4842281" y="3576882"/>
                <a:ext cx="1448327" cy="6622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9BC771E4-E053-4DFC-8AD2-63C136166CB1}"/>
                </a:ext>
              </a:extLst>
            </p:cNvPr>
            <p:cNvCxnSpPr>
              <a:cxnSpLocks/>
              <a:endCxn id="185" idx="2"/>
            </p:cNvCxnSpPr>
            <p:nvPr/>
          </p:nvCxnSpPr>
          <p:spPr>
            <a:xfrm flipV="1">
              <a:off x="390781" y="3713135"/>
              <a:ext cx="385367" cy="17981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E5ECE633-7182-4E14-ADC4-208C10F1555E}"/>
                </a:ext>
              </a:extLst>
            </p:cNvPr>
            <p:cNvCxnSpPr>
              <a:cxnSpLocks/>
              <a:endCxn id="185" idx="6"/>
            </p:cNvCxnSpPr>
            <p:nvPr/>
          </p:nvCxnSpPr>
          <p:spPr>
            <a:xfrm flipH="1" flipV="1">
              <a:off x="909894" y="3713135"/>
              <a:ext cx="373441" cy="2061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449B987-4103-46A8-B3C0-403A8DBF8B85}"/>
                </a:ext>
              </a:extLst>
            </p:cNvPr>
            <p:cNvSpPr/>
            <p:nvPr/>
          </p:nvSpPr>
          <p:spPr>
            <a:xfrm>
              <a:off x="776148" y="3646262"/>
              <a:ext cx="133746" cy="1337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0F550A8F-5A72-4C20-90B1-622407E5A91D}"/>
              </a:ext>
            </a:extLst>
          </p:cNvPr>
          <p:cNvSpPr txBox="1"/>
          <p:nvPr/>
        </p:nvSpPr>
        <p:spPr>
          <a:xfrm>
            <a:off x="81499" y="3675476"/>
            <a:ext cx="1448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Model (θ)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03B25D13-6CDC-4489-938A-995BC1488C29}"/>
              </a:ext>
            </a:extLst>
          </p:cNvPr>
          <p:cNvSpPr txBox="1"/>
          <p:nvPr/>
        </p:nvSpPr>
        <p:spPr>
          <a:xfrm>
            <a:off x="135267" y="1875264"/>
            <a:ext cx="324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List of reconstructed energies for measured events: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BB3A7C1D-77E3-452E-874A-EE3432A566E2}"/>
                  </a:ext>
                </a:extLst>
              </p:cNvPr>
              <p:cNvSpPr txBox="1"/>
              <p:nvPr/>
            </p:nvSpPr>
            <p:spPr>
              <a:xfrm>
                <a:off x="179769" y="2603775"/>
                <a:ext cx="2039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BB3A7C1D-77E3-452E-874A-EE3432A56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69" y="2603775"/>
                <a:ext cx="2039471" cy="461665"/>
              </a:xfrm>
              <a:prstGeom prst="rect">
                <a:avLst/>
              </a:prstGeom>
              <a:blipFill>
                <a:blip r:embed="rId42"/>
                <a:stretch>
                  <a:fillRect l="-2388" r="-4358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2" name="Picture 18">
            <a:extLst>
              <a:ext uri="{FF2B5EF4-FFF2-40B4-BE49-F238E27FC236}">
                <a16:creationId xmlns:a16="http://schemas.microsoft.com/office/drawing/2014/main" id="{9979868C-5B73-4995-B5A6-DD4D963B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34" y="4869836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2D632636-F4D7-4B04-B581-F1EC4924E99E}"/>
              </a:ext>
            </a:extLst>
          </p:cNvPr>
          <p:cNvCxnSpPr>
            <a:cxnSpLocks/>
          </p:cNvCxnSpPr>
          <p:nvPr/>
        </p:nvCxnSpPr>
        <p:spPr>
          <a:xfrm rot="5400000">
            <a:off x="1249379" y="3898482"/>
            <a:ext cx="1615280" cy="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CDC1AD3C-6AA7-4162-8374-E28A3465D00E}"/>
              </a:ext>
            </a:extLst>
          </p:cNvPr>
          <p:cNvSpPr txBox="1"/>
          <p:nvPr/>
        </p:nvSpPr>
        <p:spPr>
          <a:xfrm>
            <a:off x="2664933" y="3590740"/>
            <a:ext cx="613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can thus build a PDF for the visible energy that generated the observed reconstructed energy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61CF900F-7694-457F-BDA4-C5687C04D51D}"/>
              </a:ext>
            </a:extLst>
          </p:cNvPr>
          <p:cNvGrpSpPr/>
          <p:nvPr/>
        </p:nvGrpSpPr>
        <p:grpSpPr>
          <a:xfrm rot="16200000">
            <a:off x="3265230" y="5287514"/>
            <a:ext cx="2639272" cy="338554"/>
            <a:chOff x="8911189" y="2026534"/>
            <a:chExt cx="2596398" cy="338554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5AA0BB77-2F95-4F8A-93B4-C0CF559FA93C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64987D47-9352-42DE-A2A1-113A35B1B7BE}"/>
                </a:ext>
              </a:extLst>
            </p:cNvPr>
            <p:cNvSpPr txBox="1"/>
            <p:nvPr/>
          </p:nvSpPr>
          <p:spPr>
            <a:xfrm>
              <a:off x="8911190" y="2026534"/>
              <a:ext cx="2596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Deposited energy [keV]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CF4AB94-E95E-41EB-A9F1-B73CD6065E02}"/>
              </a:ext>
            </a:extLst>
          </p:cNvPr>
          <p:cNvGrpSpPr/>
          <p:nvPr/>
        </p:nvGrpSpPr>
        <p:grpSpPr>
          <a:xfrm rot="16200000">
            <a:off x="7639470" y="5350605"/>
            <a:ext cx="2027043" cy="368487"/>
            <a:chOff x="8911189" y="2050608"/>
            <a:chExt cx="2596396" cy="368487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6A77F1C0-CD9B-4996-95F6-2F13C3131753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03B171CE-6E5A-49C4-9375-D49DD58565BD}"/>
                </a:ext>
              </a:extLst>
            </p:cNvPr>
            <p:cNvSpPr txBox="1"/>
            <p:nvPr/>
          </p:nvSpPr>
          <p:spPr>
            <a:xfrm>
              <a:off x="8911190" y="2080541"/>
              <a:ext cx="2596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Probability</a:t>
              </a: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CFED9341-44AB-4A06-8457-A7D9D905EB9D}"/>
              </a:ext>
            </a:extLst>
          </p:cNvPr>
          <p:cNvSpPr txBox="1"/>
          <p:nvPr/>
        </p:nvSpPr>
        <p:spPr>
          <a:xfrm>
            <a:off x="3964019" y="3569147"/>
            <a:ext cx="613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can express the obtained PDF as a function of the deposited energy using our non-linearity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F2C1E990-C3DF-4D84-BB40-B92A3A1D1E19}"/>
                  </a:ext>
                </a:extLst>
              </p:cNvPr>
              <p:cNvSpPr txBox="1"/>
              <p:nvPr/>
            </p:nvSpPr>
            <p:spPr>
              <a:xfrm>
                <a:off x="6251728" y="3577932"/>
                <a:ext cx="56504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We can calculate the total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multiplying the PDF of the event by the PDF of our model</a:t>
                </a:r>
              </a:p>
            </p:txBody>
          </p:sp>
        </mc:Choice>
        <mc:Fallback xmlns=""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F2C1E990-C3DF-4D84-BB40-B92A3A1D1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728" y="3577932"/>
                <a:ext cx="5650465" cy="707886"/>
              </a:xfrm>
              <a:prstGeom prst="rect">
                <a:avLst/>
              </a:prstGeom>
              <a:blipFill>
                <a:blip r:embed="rId43"/>
                <a:stretch>
                  <a:fillRect l="-1188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7" name="Picture 18">
            <a:extLst>
              <a:ext uri="{FF2B5EF4-FFF2-40B4-BE49-F238E27FC236}">
                <a16:creationId xmlns:a16="http://schemas.microsoft.com/office/drawing/2014/main" id="{ABAAB458-48BA-4915-9674-25C55E74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64271" y="3093821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74EF99CA-3E82-4EDE-8BD9-9A90189213C2}"/>
                  </a:ext>
                </a:extLst>
              </p:cNvPr>
              <p:cNvSpPr txBox="1"/>
              <p:nvPr/>
            </p:nvSpPr>
            <p:spPr>
              <a:xfrm>
                <a:off x="3657600" y="1844119"/>
                <a:ext cx="8463844" cy="1182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𝑒𝑣𝑒𝑛𝑡𝑠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2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en-US" sz="22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2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𝑒𝑣𝑒𝑛𝑡𝑠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𝑑𝑒𝑝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200" b="1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200" b="1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𝑬</m:t>
                                          </m:r>
                                        </m:e>
                                        <m:sub>
                                          <m:r>
                                            <a:rPr lang="en-US" sz="2200" b="1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2200" b="1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𝑑𝑒𝑝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𝑑𝑒𝑝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74EF99CA-3E82-4EDE-8BD9-9A9018921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844119"/>
                <a:ext cx="8463844" cy="118231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0" name="TextBox 209">
            <a:extLst>
              <a:ext uri="{FF2B5EF4-FFF2-40B4-BE49-F238E27FC236}">
                <a16:creationId xmlns:a16="http://schemas.microsoft.com/office/drawing/2014/main" id="{69BA616A-6A98-4EC9-9520-54E38E2789B5}"/>
              </a:ext>
            </a:extLst>
          </p:cNvPr>
          <p:cNvSpPr txBox="1"/>
          <p:nvPr/>
        </p:nvSpPr>
        <p:spPr>
          <a:xfrm>
            <a:off x="3602633" y="1250317"/>
            <a:ext cx="4770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Finally, we calculate the likelihood as: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A060017-BCA7-457B-AF59-F98D22DAE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DC4198F-15D5-4D24-B3FA-8788FD1C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6</a:t>
            </a:fld>
            <a:endParaRPr lang="en-US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21880961-6782-4756-9039-C185D173098C}"/>
              </a:ext>
            </a:extLst>
          </p:cNvPr>
          <p:cNvSpPr txBox="1"/>
          <p:nvPr/>
        </p:nvSpPr>
        <p:spPr>
          <a:xfrm>
            <a:off x="2213241" y="3577932"/>
            <a:ext cx="7072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observed reconstructed energy can be caused by positive/negative energy fluctuations of a given visible energy</a:t>
            </a:r>
          </a:p>
        </p:txBody>
      </p:sp>
    </p:spTree>
    <p:extLst>
      <p:ext uri="{BB962C8B-B14F-4D97-AF65-F5344CB8AC3E}">
        <p14:creationId xmlns:p14="http://schemas.microsoft.com/office/powerpoint/2010/main" val="23414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0" grpId="0"/>
      <p:bldP spid="141" grpId="0"/>
      <p:bldP spid="142" grpId="0"/>
      <p:bldP spid="145" grpId="0"/>
      <p:bldP spid="147" grpId="0"/>
      <p:bldP spid="148" grpId="0"/>
      <p:bldP spid="194" grpId="0"/>
      <p:bldP spid="194" grpId="1"/>
      <p:bldP spid="204" grpId="0"/>
      <p:bldP spid="204" grpId="1"/>
      <p:bldP spid="205" grpId="0"/>
      <p:bldP spid="205" grpId="1"/>
      <p:bldP spid="208" grpId="0"/>
      <p:bldP spid="210" grpId="0"/>
      <p:bldP spid="179" grpId="0"/>
      <p:bldP spid="17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raphic 127">
            <a:extLst>
              <a:ext uri="{FF2B5EF4-FFF2-40B4-BE49-F238E27FC236}">
                <a16:creationId xmlns:a16="http://schemas.microsoft.com/office/drawing/2014/main" id="{64302D09-BBCA-4FA7-BD0D-3142CFC10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11" b="14067"/>
          <a:stretch/>
        </p:blipFill>
        <p:spPr>
          <a:xfrm>
            <a:off x="8402648" y="4350516"/>
            <a:ext cx="3789352" cy="2235952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10E0C76C-667C-45BB-8949-FEA0E2784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11" b="14067"/>
          <a:stretch/>
        </p:blipFill>
        <p:spPr>
          <a:xfrm>
            <a:off x="8402648" y="4350516"/>
            <a:ext cx="3789352" cy="2235952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CBBE990A-F9A3-4E86-B74A-67ABA29ACA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11" b="14067"/>
          <a:stretch/>
        </p:blipFill>
        <p:spPr>
          <a:xfrm>
            <a:off x="8402648" y="4350516"/>
            <a:ext cx="3789352" cy="2235952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0D93153D-3CE1-4C94-BA15-A25C0933E3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067"/>
          <a:stretch/>
        </p:blipFill>
        <p:spPr>
          <a:xfrm>
            <a:off x="4355828" y="4355340"/>
            <a:ext cx="3902953" cy="2235952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8DE57CF6-F290-456A-889D-E45F055A1A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14067"/>
          <a:stretch/>
        </p:blipFill>
        <p:spPr>
          <a:xfrm>
            <a:off x="4355828" y="4355340"/>
            <a:ext cx="3902953" cy="2235953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8DE7FC0F-FBCF-4A41-B3E8-48B9A2AA63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4067"/>
          <a:stretch/>
        </p:blipFill>
        <p:spPr>
          <a:xfrm>
            <a:off x="4355828" y="4355340"/>
            <a:ext cx="3902952" cy="2235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795000" cy="1325563"/>
          </a:xfrm>
        </p:spPr>
        <p:txBody>
          <a:bodyPr/>
          <a:lstStyle/>
          <a:p>
            <a:r>
              <a:rPr lang="en-US" dirty="0"/>
              <a:t>Unbinned likelihood → Extended likelihood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94AA964-8D44-49BF-82DE-BBC5127E903A}"/>
              </a:ext>
            </a:extLst>
          </p:cNvPr>
          <p:cNvGrpSpPr/>
          <p:nvPr/>
        </p:nvGrpSpPr>
        <p:grpSpPr>
          <a:xfrm>
            <a:off x="76031" y="956820"/>
            <a:ext cx="1448327" cy="885365"/>
            <a:chOff x="101875" y="3646262"/>
            <a:chExt cx="1448327" cy="88536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B665689-CD42-4140-BF42-9ADEE75741CA}"/>
                </a:ext>
              </a:extLst>
            </p:cNvPr>
            <p:cNvGrpSpPr/>
            <p:nvPr/>
          </p:nvGrpSpPr>
          <p:grpSpPr>
            <a:xfrm>
              <a:off x="101875" y="3869380"/>
              <a:ext cx="1448327" cy="662247"/>
              <a:chOff x="4842281" y="3576882"/>
              <a:chExt cx="1448327" cy="662247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AA08C82-F3F2-4E95-88E9-CC4F2CBA30BF}"/>
                  </a:ext>
                </a:extLst>
              </p:cNvPr>
              <p:cNvSpPr/>
              <p:nvPr/>
            </p:nvSpPr>
            <p:spPr>
              <a:xfrm>
                <a:off x="4908550" y="3600450"/>
                <a:ext cx="1336675" cy="581025"/>
              </a:xfrm>
              <a:custGeom>
                <a:avLst/>
                <a:gdLst>
                  <a:gd name="connsiteX0" fmla="*/ 15875 w 1336675"/>
                  <a:gd name="connsiteY0" fmla="*/ 9525 h 581025"/>
                  <a:gd name="connsiteX1" fmla="*/ 552450 w 1336675"/>
                  <a:gd name="connsiteY1" fmla="*/ 0 h 581025"/>
                  <a:gd name="connsiteX2" fmla="*/ 1298575 w 1336675"/>
                  <a:gd name="connsiteY2" fmla="*/ 47625 h 581025"/>
                  <a:gd name="connsiteX3" fmla="*/ 1336675 w 1336675"/>
                  <a:gd name="connsiteY3" fmla="*/ 184150 h 581025"/>
                  <a:gd name="connsiteX4" fmla="*/ 1327150 w 1336675"/>
                  <a:gd name="connsiteY4" fmla="*/ 447675 h 581025"/>
                  <a:gd name="connsiteX5" fmla="*/ 1311275 w 1336675"/>
                  <a:gd name="connsiteY5" fmla="*/ 549275 h 581025"/>
                  <a:gd name="connsiteX6" fmla="*/ 1219200 w 1336675"/>
                  <a:gd name="connsiteY6" fmla="*/ 561975 h 581025"/>
                  <a:gd name="connsiteX7" fmla="*/ 1038225 w 1336675"/>
                  <a:gd name="connsiteY7" fmla="*/ 565150 h 581025"/>
                  <a:gd name="connsiteX8" fmla="*/ 746125 w 1336675"/>
                  <a:gd name="connsiteY8" fmla="*/ 574675 h 581025"/>
                  <a:gd name="connsiteX9" fmla="*/ 504825 w 1336675"/>
                  <a:gd name="connsiteY9" fmla="*/ 581025 h 581025"/>
                  <a:gd name="connsiteX10" fmla="*/ 307975 w 1336675"/>
                  <a:gd name="connsiteY10" fmla="*/ 577850 h 581025"/>
                  <a:gd name="connsiteX11" fmla="*/ 41275 w 1336675"/>
                  <a:gd name="connsiteY11" fmla="*/ 561975 h 581025"/>
                  <a:gd name="connsiteX12" fmla="*/ 28575 w 1336675"/>
                  <a:gd name="connsiteY12" fmla="*/ 485775 h 581025"/>
                  <a:gd name="connsiteX13" fmla="*/ 9525 w 1336675"/>
                  <a:gd name="connsiteY13" fmla="*/ 365125 h 581025"/>
                  <a:gd name="connsiteX14" fmla="*/ 3175 w 1336675"/>
                  <a:gd name="connsiteY14" fmla="*/ 295275 h 581025"/>
                  <a:gd name="connsiteX15" fmla="*/ 0 w 1336675"/>
                  <a:gd name="connsiteY15" fmla="*/ 136525 h 581025"/>
                  <a:gd name="connsiteX16" fmla="*/ 15875 w 1336675"/>
                  <a:gd name="connsiteY16" fmla="*/ 952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36675" h="581025">
                    <a:moveTo>
                      <a:pt x="15875" y="9525"/>
                    </a:moveTo>
                    <a:lnTo>
                      <a:pt x="552450" y="0"/>
                    </a:lnTo>
                    <a:lnTo>
                      <a:pt x="1298575" y="47625"/>
                    </a:lnTo>
                    <a:lnTo>
                      <a:pt x="1336675" y="184150"/>
                    </a:lnTo>
                    <a:lnTo>
                      <a:pt x="1327150" y="447675"/>
                    </a:lnTo>
                    <a:lnTo>
                      <a:pt x="1311275" y="549275"/>
                    </a:lnTo>
                    <a:lnTo>
                      <a:pt x="1219200" y="561975"/>
                    </a:lnTo>
                    <a:lnTo>
                      <a:pt x="1038225" y="565150"/>
                    </a:lnTo>
                    <a:lnTo>
                      <a:pt x="746125" y="574675"/>
                    </a:lnTo>
                    <a:lnTo>
                      <a:pt x="504825" y="581025"/>
                    </a:lnTo>
                    <a:lnTo>
                      <a:pt x="307975" y="577850"/>
                    </a:lnTo>
                    <a:lnTo>
                      <a:pt x="41275" y="561975"/>
                    </a:lnTo>
                    <a:lnTo>
                      <a:pt x="28575" y="485775"/>
                    </a:lnTo>
                    <a:lnTo>
                      <a:pt x="9525" y="365125"/>
                    </a:lnTo>
                    <a:lnTo>
                      <a:pt x="3175" y="295275"/>
                    </a:lnTo>
                    <a:cubicBezTo>
                      <a:pt x="2117" y="242358"/>
                      <a:pt x="1058" y="189442"/>
                      <a:pt x="0" y="136525"/>
                    </a:cubicBezTo>
                    <a:lnTo>
                      <a:pt x="15875" y="9525"/>
                    </a:lnTo>
                    <a:close/>
                  </a:path>
                </a:pathLst>
              </a:custGeom>
              <a:solidFill>
                <a:srgbClr val="8EA6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2">
                <a:extLst>
                  <a:ext uri="{FF2B5EF4-FFF2-40B4-BE49-F238E27FC236}">
                    <a16:creationId xmlns:a16="http://schemas.microsoft.com/office/drawing/2014/main" id="{FAE06CDB-2319-488B-990E-F41BE074F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82" t="46102" r="19842" b="27457"/>
              <a:stretch/>
            </p:blipFill>
            <p:spPr bwMode="auto">
              <a:xfrm>
                <a:off x="4842281" y="3576882"/>
                <a:ext cx="1448327" cy="6622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35F73F5-03E5-47EE-8E78-41F1B7C543ED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390781" y="3713135"/>
              <a:ext cx="385367" cy="17981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B7E221F-3C43-49EE-9278-729D73C911C4}"/>
                </a:ext>
              </a:extLst>
            </p:cNvPr>
            <p:cNvCxnSpPr>
              <a:cxnSpLocks/>
              <a:endCxn id="57" idx="6"/>
            </p:cNvCxnSpPr>
            <p:nvPr/>
          </p:nvCxnSpPr>
          <p:spPr>
            <a:xfrm flipH="1" flipV="1">
              <a:off x="909894" y="3713135"/>
              <a:ext cx="373441" cy="2061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95C4E32-CF52-4BF5-AB09-507796039600}"/>
                </a:ext>
              </a:extLst>
            </p:cNvPr>
            <p:cNvSpPr/>
            <p:nvPr/>
          </p:nvSpPr>
          <p:spPr>
            <a:xfrm>
              <a:off x="776148" y="3646262"/>
              <a:ext cx="133746" cy="1337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8364F03-9C8E-47A8-90C5-29B2D755FBF6}"/>
              </a:ext>
            </a:extLst>
          </p:cNvPr>
          <p:cNvSpPr txBox="1"/>
          <p:nvPr/>
        </p:nvSpPr>
        <p:spPr>
          <a:xfrm>
            <a:off x="88532" y="1291954"/>
            <a:ext cx="1448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Data</a:t>
            </a:r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06BA0224-599C-4B67-8BBE-1A743B01418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13881"/>
          <a:stretch/>
        </p:blipFill>
        <p:spPr>
          <a:xfrm>
            <a:off x="352875" y="4350516"/>
            <a:ext cx="3902952" cy="2240780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AA8E1872-4228-4538-82B9-77D97BEFBA1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3881"/>
          <a:stretch/>
        </p:blipFill>
        <p:spPr>
          <a:xfrm>
            <a:off x="352875" y="4350516"/>
            <a:ext cx="3902952" cy="2240780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D66C8B35-838A-40CA-B75B-B0CD5B5EA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13881"/>
          <a:stretch/>
        </p:blipFill>
        <p:spPr>
          <a:xfrm>
            <a:off x="352875" y="4350516"/>
            <a:ext cx="3902952" cy="2240782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69CF1D1C-11AF-426B-9938-57C9A207A1D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b="13881"/>
          <a:stretch/>
        </p:blipFill>
        <p:spPr>
          <a:xfrm>
            <a:off x="352875" y="4350516"/>
            <a:ext cx="3902952" cy="2240782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C4DCAF5-3E82-417A-A05D-CB6F57930AC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b="13881"/>
          <a:stretch/>
        </p:blipFill>
        <p:spPr>
          <a:xfrm>
            <a:off x="352875" y="4350516"/>
            <a:ext cx="3902952" cy="2240782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A50B345-EE50-4303-877F-5EAF18718FE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b="13881"/>
          <a:stretch/>
        </p:blipFill>
        <p:spPr>
          <a:xfrm>
            <a:off x="352875" y="4350516"/>
            <a:ext cx="3902952" cy="2240783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B9C7D571-7C9D-4796-977D-194D1AB085F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b="13882"/>
          <a:stretch/>
        </p:blipFill>
        <p:spPr>
          <a:xfrm>
            <a:off x="352875" y="4350516"/>
            <a:ext cx="3902952" cy="2240779"/>
          </a:xfrm>
          <a:prstGeom prst="rect">
            <a:avLst/>
          </a:prstGeom>
        </p:spPr>
      </p:pic>
      <p:pic>
        <p:nvPicPr>
          <p:cNvPr id="135" name="Picture 18">
            <a:extLst>
              <a:ext uri="{FF2B5EF4-FFF2-40B4-BE49-F238E27FC236}">
                <a16:creationId xmlns:a16="http://schemas.microsoft.com/office/drawing/2014/main" id="{8467F33B-6C09-4178-BDB2-B788F86F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07" y="4869835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D2C0809B-070B-4D6C-B143-F160373B5550}"/>
              </a:ext>
            </a:extLst>
          </p:cNvPr>
          <p:cNvSpPr txBox="1"/>
          <p:nvPr/>
        </p:nvSpPr>
        <p:spPr>
          <a:xfrm rot="20264381">
            <a:off x="6576640" y="4464728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Non-linearity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600FD80-9741-4523-AA57-BF4CAFA46FEF}"/>
                  </a:ext>
                </a:extLst>
              </p:cNvPr>
              <p:cNvSpPr txBox="1"/>
              <p:nvPr/>
            </p:nvSpPr>
            <p:spPr>
              <a:xfrm>
                <a:off x="2536289" y="5577605"/>
                <a:ext cx="1618135" cy="369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600FD80-9741-4523-AA57-BF4CAFA46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289" y="5577605"/>
                <a:ext cx="1618135" cy="369588"/>
              </a:xfrm>
              <a:prstGeom prst="rect">
                <a:avLst/>
              </a:prstGeom>
              <a:blipFill>
                <a:blip r:embed="rId30"/>
                <a:stretch>
                  <a:fillRect r="-25188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5A43E01-F1BC-433F-B96F-188A99220A19}"/>
                  </a:ext>
                </a:extLst>
              </p:cNvPr>
              <p:cNvSpPr txBox="1"/>
              <p:nvPr/>
            </p:nvSpPr>
            <p:spPr>
              <a:xfrm>
                <a:off x="6251729" y="5957959"/>
                <a:ext cx="3675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5A43E01-F1BC-433F-B96F-188A99220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729" y="5957959"/>
                <a:ext cx="367553" cy="369332"/>
              </a:xfrm>
              <a:prstGeom prst="rect">
                <a:avLst/>
              </a:prstGeom>
              <a:blipFill>
                <a:blip r:embed="rId31"/>
                <a:stretch>
                  <a:fillRect r="-4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2E63492-298B-4C51-872A-17BB54434225}"/>
                  </a:ext>
                </a:extLst>
              </p:cNvPr>
              <p:cNvSpPr txBox="1"/>
              <p:nvPr/>
            </p:nvSpPr>
            <p:spPr>
              <a:xfrm>
                <a:off x="6851592" y="5713222"/>
                <a:ext cx="975939" cy="369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2E63492-298B-4C51-872A-17BB54434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592" y="5713222"/>
                <a:ext cx="975939" cy="369588"/>
              </a:xfrm>
              <a:prstGeom prst="rect">
                <a:avLst/>
              </a:prstGeom>
              <a:blipFill>
                <a:blip r:embed="rId32"/>
                <a:stretch>
                  <a:fillRect r="-26875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767B1CF-0A49-4614-970C-C576EF6D6EAB}"/>
                  </a:ext>
                </a:extLst>
              </p:cNvPr>
              <p:cNvSpPr txBox="1"/>
              <p:nvPr/>
            </p:nvSpPr>
            <p:spPr>
              <a:xfrm>
                <a:off x="5020475" y="4521328"/>
                <a:ext cx="967576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767B1CF-0A49-4614-970C-C576EF6D6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475" y="4521328"/>
                <a:ext cx="967576" cy="390748"/>
              </a:xfrm>
              <a:prstGeom prst="rect">
                <a:avLst/>
              </a:prstGeom>
              <a:blipFill>
                <a:blip r:embed="rId33"/>
                <a:stretch>
                  <a:fillRect r="-35443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DBC819FE-AD86-41CE-8F4E-A25786B3AEB5}"/>
                  </a:ext>
                </a:extLst>
              </p:cNvPr>
              <p:cNvSpPr txBox="1"/>
              <p:nvPr/>
            </p:nvSpPr>
            <p:spPr>
              <a:xfrm>
                <a:off x="4829735" y="4925956"/>
                <a:ext cx="367553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DBC819FE-AD86-41CE-8F4E-A25786B3A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735" y="4925956"/>
                <a:ext cx="367553" cy="390748"/>
              </a:xfrm>
              <a:prstGeom prst="rect">
                <a:avLst/>
              </a:prstGeom>
              <a:blipFill>
                <a:blip r:embed="rId34"/>
                <a:stretch>
                  <a:fillRect r="-63934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151B70CE-F0BB-42A9-8280-930B62CB3E52}"/>
              </a:ext>
            </a:extLst>
          </p:cNvPr>
          <p:cNvCxnSpPr>
            <a:cxnSpLocks/>
          </p:cNvCxnSpPr>
          <p:nvPr/>
        </p:nvCxnSpPr>
        <p:spPr>
          <a:xfrm flipV="1">
            <a:off x="6439034" y="5260746"/>
            <a:ext cx="0" cy="390754"/>
          </a:xfrm>
          <a:prstGeom prst="line">
            <a:avLst/>
          </a:prstGeom>
          <a:ln w="19050">
            <a:solidFill>
              <a:srgbClr val="577B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5368C30-B839-45FA-946C-015D2F7BF4B1}"/>
              </a:ext>
            </a:extLst>
          </p:cNvPr>
          <p:cNvCxnSpPr>
            <a:cxnSpLocks/>
          </p:cNvCxnSpPr>
          <p:nvPr/>
        </p:nvCxnSpPr>
        <p:spPr>
          <a:xfrm flipH="1">
            <a:off x="5770880" y="5255666"/>
            <a:ext cx="67323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E28C34C0-5DB4-4C65-BED0-F08659E50C54}"/>
                  </a:ext>
                </a:extLst>
              </p:cNvPr>
              <p:cNvSpPr txBox="1"/>
              <p:nvPr/>
            </p:nvSpPr>
            <p:spPr>
              <a:xfrm>
                <a:off x="10470295" y="4989199"/>
                <a:ext cx="666158" cy="410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𝑑𝑒𝑝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E28C34C0-5DB4-4C65-BED0-F08659E50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295" y="4989199"/>
                <a:ext cx="666158" cy="410497"/>
              </a:xfrm>
              <a:prstGeom prst="rect">
                <a:avLst/>
              </a:prstGeom>
              <a:blipFill>
                <a:blip r:embed="rId35"/>
                <a:stretch>
                  <a:fillRect r="-28440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BF06DFD-66FF-46CA-90DB-23B13766D83C}"/>
                  </a:ext>
                </a:extLst>
              </p:cNvPr>
              <p:cNvSpPr txBox="1"/>
              <p:nvPr/>
            </p:nvSpPr>
            <p:spPr>
              <a:xfrm>
                <a:off x="1659508" y="4706122"/>
                <a:ext cx="347133" cy="369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BF06DFD-66FF-46CA-90DB-23B13766D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508" y="4706122"/>
                <a:ext cx="347133" cy="369588"/>
              </a:xfrm>
              <a:prstGeom prst="rect">
                <a:avLst/>
              </a:prstGeom>
              <a:blipFill>
                <a:blip r:embed="rId36"/>
                <a:stretch>
                  <a:fillRect r="-5263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5FC7396-7DD8-480A-95AA-48895C64DEEF}"/>
                  </a:ext>
                </a:extLst>
              </p:cNvPr>
              <p:cNvSpPr txBox="1"/>
              <p:nvPr/>
            </p:nvSpPr>
            <p:spPr>
              <a:xfrm>
                <a:off x="10133561" y="5577605"/>
                <a:ext cx="967576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5FC7396-7DD8-480A-95AA-48895C64D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3561" y="5577605"/>
                <a:ext cx="967576" cy="390748"/>
              </a:xfrm>
              <a:prstGeom prst="rect">
                <a:avLst/>
              </a:prstGeom>
              <a:blipFill>
                <a:blip r:embed="rId37"/>
                <a:stretch>
                  <a:fillRect r="-34591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82D0D76-49B6-4CA0-9CF3-0D0F298F85BC}"/>
                  </a:ext>
                </a:extLst>
              </p:cNvPr>
              <p:cNvSpPr txBox="1"/>
              <p:nvPr/>
            </p:nvSpPr>
            <p:spPr>
              <a:xfrm>
                <a:off x="9537293" y="6064848"/>
                <a:ext cx="967576" cy="369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82D0D76-49B6-4CA0-9CF3-0D0F298F8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293" y="6064848"/>
                <a:ext cx="967576" cy="369588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AF7F44E-890B-4CF2-88A4-7A15B7374A88}"/>
              </a:ext>
            </a:extLst>
          </p:cNvPr>
          <p:cNvGrpSpPr/>
          <p:nvPr/>
        </p:nvGrpSpPr>
        <p:grpSpPr>
          <a:xfrm>
            <a:off x="994323" y="6420798"/>
            <a:ext cx="3042593" cy="338554"/>
            <a:chOff x="8911189" y="2017042"/>
            <a:chExt cx="2596398" cy="338554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F123767-5703-4C87-95DF-B65D917E5F57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FE1248E-2999-423E-A61A-E187BD4B46C1}"/>
                    </a:ext>
                  </a:extLst>
                </p:cNvPr>
                <p:cNvSpPr txBox="1"/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Reconstructed energy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</m:oMath>
                  </a14:m>
                  <a:r>
                    <a:rPr lang="en-US" sz="1600" dirty="0"/>
                    <a:t> [keV]</a:t>
                  </a:r>
                </a:p>
              </p:txBody>
            </p:sp>
          </mc:Choice>
          <mc:Fallback xmlns="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FE1248E-2999-423E-A61A-E187BD4B46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blipFill>
                  <a:blip r:embed="rId39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C88E8180-4988-416A-B5A0-C76EF522435A}"/>
              </a:ext>
            </a:extLst>
          </p:cNvPr>
          <p:cNvGrpSpPr/>
          <p:nvPr/>
        </p:nvGrpSpPr>
        <p:grpSpPr>
          <a:xfrm>
            <a:off x="4920993" y="6419708"/>
            <a:ext cx="3042593" cy="338554"/>
            <a:chOff x="8911189" y="2017042"/>
            <a:chExt cx="2596398" cy="338554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BFC2D9A-EBEA-408E-AB45-9424FC9D2399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E012A85C-CF36-4C77-BC4A-FD45A5B2CCA1}"/>
                    </a:ext>
                  </a:extLst>
                </p:cNvPr>
                <p:cNvSpPr txBox="1"/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Visible energy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[keV]</a:t>
                  </a:r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E012A85C-CF36-4C77-BC4A-FD45A5B2CC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1190" y="2017042"/>
                  <a:ext cx="2596397" cy="338554"/>
                </a:xfrm>
                <a:prstGeom prst="rect">
                  <a:avLst/>
                </a:prstGeom>
                <a:blipFill>
                  <a:blip r:embed="rId40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8A78004-F119-4238-951A-3BF3FA00BDCA}"/>
              </a:ext>
            </a:extLst>
          </p:cNvPr>
          <p:cNvGrpSpPr/>
          <p:nvPr/>
        </p:nvGrpSpPr>
        <p:grpSpPr>
          <a:xfrm>
            <a:off x="8879314" y="6430288"/>
            <a:ext cx="3042593" cy="357534"/>
            <a:chOff x="8911189" y="2017042"/>
            <a:chExt cx="2596398" cy="357534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56C8A047-0E8E-4CC3-8E2D-07FDDFDF2DA6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32E87DDE-A986-465A-B176-E6868003FC0A}"/>
                    </a:ext>
                  </a:extLst>
                </p:cNvPr>
                <p:cNvSpPr txBox="1"/>
                <p:nvPr/>
              </p:nvSpPr>
              <p:spPr>
                <a:xfrm>
                  <a:off x="8911190" y="2017042"/>
                  <a:ext cx="2596397" cy="357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Deposited energy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[keV]</a:t>
                  </a: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32E87DDE-A986-465A-B176-E6868003F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1190" y="2017042"/>
                  <a:ext cx="2596397" cy="357534"/>
                </a:xfrm>
                <a:prstGeom prst="rect">
                  <a:avLst/>
                </a:prstGeom>
                <a:blipFill>
                  <a:blip r:embed="rId41"/>
                  <a:stretch>
                    <a:fillRect t="-3448" b="-189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3F72FCA5-415D-456C-8E9A-CF08278CAA07}"/>
              </a:ext>
            </a:extLst>
          </p:cNvPr>
          <p:cNvGrpSpPr/>
          <p:nvPr/>
        </p:nvGrpSpPr>
        <p:grpSpPr>
          <a:xfrm rot="16200000">
            <a:off x="-366999" y="5242461"/>
            <a:ext cx="2027042" cy="584775"/>
            <a:chOff x="8911189" y="1957431"/>
            <a:chExt cx="2596395" cy="584775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2149668-36C2-487A-AD43-E888754B6BE1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215998D5-717B-435E-95A0-05B6500D0F04}"/>
                </a:ext>
              </a:extLst>
            </p:cNvPr>
            <p:cNvSpPr txBox="1"/>
            <p:nvPr/>
          </p:nvSpPr>
          <p:spPr>
            <a:xfrm>
              <a:off x="8911189" y="1957431"/>
              <a:ext cx="25963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Resolution </a:t>
              </a:r>
              <a:r>
                <a:rPr lang="en-US" sz="1600" dirty="0">
                  <a:latin typeface="Cambria Math" panose="02040503050406030204" pitchFamily="18" charset="0"/>
                </a:rPr>
                <a:t>𝜎 </a:t>
              </a:r>
              <a:r>
                <a:rPr lang="en-US" sz="1600" dirty="0">
                  <a:solidFill>
                    <a:schemeClr val="tx1"/>
                  </a:solidFill>
                </a:rPr>
                <a:t>[%]</a:t>
              </a:r>
            </a:p>
          </p:txBody>
        </p:sp>
      </p:grp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F5674B7C-ED5E-41B0-8186-F2C6EC7B857A}"/>
              </a:ext>
            </a:extLst>
          </p:cNvPr>
          <p:cNvCxnSpPr>
            <a:cxnSpLocks/>
          </p:cNvCxnSpPr>
          <p:nvPr/>
        </p:nvCxnSpPr>
        <p:spPr>
          <a:xfrm>
            <a:off x="800195" y="3424345"/>
            <a:ext cx="9220886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EAC10614-8CD9-4207-8D9A-7F39DA6E1ADF}"/>
              </a:ext>
            </a:extLst>
          </p:cNvPr>
          <p:cNvGrpSpPr/>
          <p:nvPr/>
        </p:nvGrpSpPr>
        <p:grpSpPr>
          <a:xfrm>
            <a:off x="68998" y="3340342"/>
            <a:ext cx="1448327" cy="885365"/>
            <a:chOff x="101875" y="3646262"/>
            <a:chExt cx="1448327" cy="885365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E6CB7863-B8D6-4D4B-B49C-211D1A87AD80}"/>
                </a:ext>
              </a:extLst>
            </p:cNvPr>
            <p:cNvGrpSpPr/>
            <p:nvPr/>
          </p:nvGrpSpPr>
          <p:grpSpPr>
            <a:xfrm>
              <a:off x="101875" y="3869380"/>
              <a:ext cx="1448327" cy="662247"/>
              <a:chOff x="4842281" y="3576882"/>
              <a:chExt cx="1448327" cy="662247"/>
            </a:xfrm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B4AFEF6-81CB-4843-87C5-08B20E4B94C4}"/>
                  </a:ext>
                </a:extLst>
              </p:cNvPr>
              <p:cNvSpPr/>
              <p:nvPr/>
            </p:nvSpPr>
            <p:spPr>
              <a:xfrm>
                <a:off x="4908550" y="3600450"/>
                <a:ext cx="1336675" cy="581025"/>
              </a:xfrm>
              <a:custGeom>
                <a:avLst/>
                <a:gdLst>
                  <a:gd name="connsiteX0" fmla="*/ 15875 w 1336675"/>
                  <a:gd name="connsiteY0" fmla="*/ 9525 h 581025"/>
                  <a:gd name="connsiteX1" fmla="*/ 552450 w 1336675"/>
                  <a:gd name="connsiteY1" fmla="*/ 0 h 581025"/>
                  <a:gd name="connsiteX2" fmla="*/ 1298575 w 1336675"/>
                  <a:gd name="connsiteY2" fmla="*/ 47625 h 581025"/>
                  <a:gd name="connsiteX3" fmla="*/ 1336675 w 1336675"/>
                  <a:gd name="connsiteY3" fmla="*/ 184150 h 581025"/>
                  <a:gd name="connsiteX4" fmla="*/ 1327150 w 1336675"/>
                  <a:gd name="connsiteY4" fmla="*/ 447675 h 581025"/>
                  <a:gd name="connsiteX5" fmla="*/ 1311275 w 1336675"/>
                  <a:gd name="connsiteY5" fmla="*/ 549275 h 581025"/>
                  <a:gd name="connsiteX6" fmla="*/ 1219200 w 1336675"/>
                  <a:gd name="connsiteY6" fmla="*/ 561975 h 581025"/>
                  <a:gd name="connsiteX7" fmla="*/ 1038225 w 1336675"/>
                  <a:gd name="connsiteY7" fmla="*/ 565150 h 581025"/>
                  <a:gd name="connsiteX8" fmla="*/ 746125 w 1336675"/>
                  <a:gd name="connsiteY8" fmla="*/ 574675 h 581025"/>
                  <a:gd name="connsiteX9" fmla="*/ 504825 w 1336675"/>
                  <a:gd name="connsiteY9" fmla="*/ 581025 h 581025"/>
                  <a:gd name="connsiteX10" fmla="*/ 307975 w 1336675"/>
                  <a:gd name="connsiteY10" fmla="*/ 577850 h 581025"/>
                  <a:gd name="connsiteX11" fmla="*/ 41275 w 1336675"/>
                  <a:gd name="connsiteY11" fmla="*/ 561975 h 581025"/>
                  <a:gd name="connsiteX12" fmla="*/ 28575 w 1336675"/>
                  <a:gd name="connsiteY12" fmla="*/ 485775 h 581025"/>
                  <a:gd name="connsiteX13" fmla="*/ 9525 w 1336675"/>
                  <a:gd name="connsiteY13" fmla="*/ 365125 h 581025"/>
                  <a:gd name="connsiteX14" fmla="*/ 3175 w 1336675"/>
                  <a:gd name="connsiteY14" fmla="*/ 295275 h 581025"/>
                  <a:gd name="connsiteX15" fmla="*/ 0 w 1336675"/>
                  <a:gd name="connsiteY15" fmla="*/ 136525 h 581025"/>
                  <a:gd name="connsiteX16" fmla="*/ 15875 w 1336675"/>
                  <a:gd name="connsiteY16" fmla="*/ 952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36675" h="581025">
                    <a:moveTo>
                      <a:pt x="15875" y="9525"/>
                    </a:moveTo>
                    <a:lnTo>
                      <a:pt x="552450" y="0"/>
                    </a:lnTo>
                    <a:lnTo>
                      <a:pt x="1298575" y="47625"/>
                    </a:lnTo>
                    <a:lnTo>
                      <a:pt x="1336675" y="184150"/>
                    </a:lnTo>
                    <a:lnTo>
                      <a:pt x="1327150" y="447675"/>
                    </a:lnTo>
                    <a:lnTo>
                      <a:pt x="1311275" y="549275"/>
                    </a:lnTo>
                    <a:lnTo>
                      <a:pt x="1219200" y="561975"/>
                    </a:lnTo>
                    <a:lnTo>
                      <a:pt x="1038225" y="565150"/>
                    </a:lnTo>
                    <a:lnTo>
                      <a:pt x="746125" y="574675"/>
                    </a:lnTo>
                    <a:lnTo>
                      <a:pt x="504825" y="581025"/>
                    </a:lnTo>
                    <a:lnTo>
                      <a:pt x="307975" y="577850"/>
                    </a:lnTo>
                    <a:lnTo>
                      <a:pt x="41275" y="561975"/>
                    </a:lnTo>
                    <a:lnTo>
                      <a:pt x="28575" y="485775"/>
                    </a:lnTo>
                    <a:lnTo>
                      <a:pt x="9525" y="365125"/>
                    </a:lnTo>
                    <a:lnTo>
                      <a:pt x="3175" y="295275"/>
                    </a:lnTo>
                    <a:cubicBezTo>
                      <a:pt x="2117" y="242358"/>
                      <a:pt x="1058" y="189442"/>
                      <a:pt x="0" y="136525"/>
                    </a:cubicBezTo>
                    <a:lnTo>
                      <a:pt x="15875" y="9525"/>
                    </a:lnTo>
                    <a:close/>
                  </a:path>
                </a:pathLst>
              </a:custGeom>
              <a:solidFill>
                <a:srgbClr val="8EA6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7" name="Picture 2">
                <a:extLst>
                  <a:ext uri="{FF2B5EF4-FFF2-40B4-BE49-F238E27FC236}">
                    <a16:creationId xmlns:a16="http://schemas.microsoft.com/office/drawing/2014/main" id="{C966E066-4DF7-44F9-B2E6-186403EDFC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82" t="46102" r="19842" b="27457"/>
              <a:stretch/>
            </p:blipFill>
            <p:spPr bwMode="auto">
              <a:xfrm>
                <a:off x="4842281" y="3576882"/>
                <a:ext cx="1448327" cy="6622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9BC771E4-E053-4DFC-8AD2-63C136166CB1}"/>
                </a:ext>
              </a:extLst>
            </p:cNvPr>
            <p:cNvCxnSpPr>
              <a:cxnSpLocks/>
              <a:endCxn id="185" idx="2"/>
            </p:cNvCxnSpPr>
            <p:nvPr/>
          </p:nvCxnSpPr>
          <p:spPr>
            <a:xfrm flipV="1">
              <a:off x="390781" y="3713135"/>
              <a:ext cx="385367" cy="17981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E5ECE633-7182-4E14-ADC4-208C10F1555E}"/>
                </a:ext>
              </a:extLst>
            </p:cNvPr>
            <p:cNvCxnSpPr>
              <a:cxnSpLocks/>
              <a:endCxn id="185" idx="6"/>
            </p:cNvCxnSpPr>
            <p:nvPr/>
          </p:nvCxnSpPr>
          <p:spPr>
            <a:xfrm flipH="1" flipV="1">
              <a:off x="909894" y="3713135"/>
              <a:ext cx="373441" cy="2061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449B987-4103-46A8-B3C0-403A8DBF8B85}"/>
                </a:ext>
              </a:extLst>
            </p:cNvPr>
            <p:cNvSpPr/>
            <p:nvPr/>
          </p:nvSpPr>
          <p:spPr>
            <a:xfrm>
              <a:off x="776148" y="3646262"/>
              <a:ext cx="133746" cy="1337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0F550A8F-5A72-4C20-90B1-622407E5A91D}"/>
              </a:ext>
            </a:extLst>
          </p:cNvPr>
          <p:cNvSpPr txBox="1"/>
          <p:nvPr/>
        </p:nvSpPr>
        <p:spPr>
          <a:xfrm>
            <a:off x="81499" y="3675476"/>
            <a:ext cx="1448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Model (θ)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03B25D13-6CDC-4489-938A-995BC1488C29}"/>
              </a:ext>
            </a:extLst>
          </p:cNvPr>
          <p:cNvSpPr txBox="1"/>
          <p:nvPr/>
        </p:nvSpPr>
        <p:spPr>
          <a:xfrm>
            <a:off x="135267" y="1875264"/>
            <a:ext cx="324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List of reconstructed energies for measured events: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BB3A7C1D-77E3-452E-874A-EE3432A566E2}"/>
                  </a:ext>
                </a:extLst>
              </p:cNvPr>
              <p:cNvSpPr txBox="1"/>
              <p:nvPr/>
            </p:nvSpPr>
            <p:spPr>
              <a:xfrm>
                <a:off x="179769" y="2603775"/>
                <a:ext cx="2039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BB3A7C1D-77E3-452E-874A-EE3432A56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69" y="2603775"/>
                <a:ext cx="2039471" cy="461665"/>
              </a:xfrm>
              <a:prstGeom prst="rect">
                <a:avLst/>
              </a:prstGeom>
              <a:blipFill>
                <a:blip r:embed="rId42"/>
                <a:stretch>
                  <a:fillRect l="-2388" r="-4358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2" name="Picture 18">
            <a:extLst>
              <a:ext uri="{FF2B5EF4-FFF2-40B4-BE49-F238E27FC236}">
                <a16:creationId xmlns:a16="http://schemas.microsoft.com/office/drawing/2014/main" id="{9979868C-5B73-4995-B5A6-DD4D963B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34" y="4869836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2D632636-F4D7-4B04-B581-F1EC4924E99E}"/>
              </a:ext>
            </a:extLst>
          </p:cNvPr>
          <p:cNvCxnSpPr>
            <a:cxnSpLocks/>
          </p:cNvCxnSpPr>
          <p:nvPr/>
        </p:nvCxnSpPr>
        <p:spPr>
          <a:xfrm rot="5400000">
            <a:off x="1249379" y="3898482"/>
            <a:ext cx="1615280" cy="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61CF900F-7694-457F-BDA4-C5687C04D51D}"/>
              </a:ext>
            </a:extLst>
          </p:cNvPr>
          <p:cNvGrpSpPr/>
          <p:nvPr/>
        </p:nvGrpSpPr>
        <p:grpSpPr>
          <a:xfrm rot="16200000">
            <a:off x="3265230" y="5287514"/>
            <a:ext cx="2639272" cy="338554"/>
            <a:chOff x="8911189" y="2026534"/>
            <a:chExt cx="2596398" cy="338554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5AA0BB77-2F95-4F8A-93B4-C0CF559FA93C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64987D47-9352-42DE-A2A1-113A35B1B7BE}"/>
                </a:ext>
              </a:extLst>
            </p:cNvPr>
            <p:cNvSpPr txBox="1"/>
            <p:nvPr/>
          </p:nvSpPr>
          <p:spPr>
            <a:xfrm>
              <a:off x="8911190" y="2026534"/>
              <a:ext cx="2596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Deposited energy [keV]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CF4AB94-E95E-41EB-A9F1-B73CD6065E02}"/>
              </a:ext>
            </a:extLst>
          </p:cNvPr>
          <p:cNvGrpSpPr/>
          <p:nvPr/>
        </p:nvGrpSpPr>
        <p:grpSpPr>
          <a:xfrm rot="16200000">
            <a:off x="7639470" y="5350605"/>
            <a:ext cx="2027043" cy="368487"/>
            <a:chOff x="8911189" y="2050608"/>
            <a:chExt cx="2596396" cy="368487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6A77F1C0-CD9B-4996-95F6-2F13C3131753}"/>
                </a:ext>
              </a:extLst>
            </p:cNvPr>
            <p:cNvSpPr/>
            <p:nvPr/>
          </p:nvSpPr>
          <p:spPr>
            <a:xfrm>
              <a:off x="8911189" y="2050608"/>
              <a:ext cx="2539247" cy="27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03B171CE-6E5A-49C4-9375-D49DD58565BD}"/>
                </a:ext>
              </a:extLst>
            </p:cNvPr>
            <p:cNvSpPr txBox="1"/>
            <p:nvPr/>
          </p:nvSpPr>
          <p:spPr>
            <a:xfrm>
              <a:off x="8911190" y="2080541"/>
              <a:ext cx="2596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Probability</a:t>
              </a:r>
            </a:p>
          </p:txBody>
        </p:sp>
      </p:grpSp>
      <p:pic>
        <p:nvPicPr>
          <p:cNvPr id="207" name="Picture 18">
            <a:extLst>
              <a:ext uri="{FF2B5EF4-FFF2-40B4-BE49-F238E27FC236}">
                <a16:creationId xmlns:a16="http://schemas.microsoft.com/office/drawing/2014/main" id="{ABAAB458-48BA-4915-9674-25C55E74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64271" y="3093821"/>
            <a:ext cx="823570" cy="7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69BA616A-6A98-4EC9-9520-54E38E2789B5}"/>
              </a:ext>
            </a:extLst>
          </p:cNvPr>
          <p:cNvSpPr txBox="1"/>
          <p:nvPr/>
        </p:nvSpPr>
        <p:spPr>
          <a:xfrm>
            <a:off x="3602633" y="1250317"/>
            <a:ext cx="775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introduce a Poisson term to account for the overall normalization: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AF99A99-FF5F-450E-9F28-93D4B32FC770}"/>
              </a:ext>
            </a:extLst>
          </p:cNvPr>
          <p:cNvCxnSpPr>
            <a:cxnSpLocks/>
          </p:cNvCxnSpPr>
          <p:nvPr/>
        </p:nvCxnSpPr>
        <p:spPr>
          <a:xfrm>
            <a:off x="1166904" y="228600"/>
            <a:ext cx="3582896" cy="74026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0530578-C162-40AD-A840-2ECC6104B376}"/>
                  </a:ext>
                </a:extLst>
              </p:cNvPr>
              <p:cNvSpPr txBox="1"/>
              <p:nvPr/>
            </p:nvSpPr>
            <p:spPr>
              <a:xfrm>
                <a:off x="3657600" y="1983819"/>
                <a:ext cx="8463844" cy="957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𝑒𝑣𝑒𝑛𝑡𝑠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2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en-US" sz="22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2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m:rPr>
                                  <m:nor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𝑒𝑣𝑒𝑛𝑡𝑠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0530578-C162-40AD-A840-2ECC6104B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983819"/>
                <a:ext cx="8463844" cy="957378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1173AC3-D679-4B6D-95A3-06BEC67E428B}"/>
              </a:ext>
            </a:extLst>
          </p:cNvPr>
          <p:cNvSpPr/>
          <p:nvPr/>
        </p:nvSpPr>
        <p:spPr>
          <a:xfrm>
            <a:off x="7188200" y="1978855"/>
            <a:ext cx="1447800" cy="86249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CF8D0-08FC-436B-8D53-C2B4895B7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2363F-37B4-4C10-9FD9-8E705BBD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05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1068251" cy="1325563"/>
          </a:xfrm>
        </p:spPr>
        <p:txBody>
          <a:bodyPr/>
          <a:lstStyle/>
          <a:p>
            <a:r>
              <a:rPr lang="en-US" dirty="0"/>
              <a:t>Choosing an appropriate minimizer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972BF4-CA13-40F9-8CA7-1D889F4A23A8}"/>
                  </a:ext>
                </a:extLst>
              </p:cNvPr>
              <p:cNvSpPr txBox="1"/>
              <p:nvPr/>
            </p:nvSpPr>
            <p:spPr>
              <a:xfrm>
                <a:off x="838194" y="1382286"/>
                <a:ext cx="1055370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Now that we managed to express the likelihood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for our model, we can use a </a:t>
                </a:r>
                <a:r>
                  <a:rPr lang="en-US" sz="2400" b="1" dirty="0"/>
                  <a:t>log-likelihood </a:t>
                </a:r>
                <a:r>
                  <a:rPr lang="en-US" sz="2400" dirty="0"/>
                  <a:t>cost function </a:t>
                </a:r>
                <a:r>
                  <a:rPr lang="en-US" sz="2400" b="1" dirty="0"/>
                  <a:t>–ln(𝐿) </a:t>
                </a:r>
                <a:r>
                  <a:rPr lang="en-US" sz="2400" dirty="0"/>
                  <a:t>to </a:t>
                </a:r>
                <a:r>
                  <a:rPr lang="en-US" sz="2400" b="1" dirty="0"/>
                  <a:t>estimate the parameters </a:t>
                </a:r>
                <a:r>
                  <a:rPr lang="en-US" sz="2400" dirty="0"/>
                  <a:t>of interest. There are two ways in which we can use </a:t>
                </a:r>
                <a:r>
                  <a:rPr lang="en-US" sz="2400" b="1" dirty="0"/>
                  <a:t>–ln(𝐿) </a:t>
                </a:r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972BF4-CA13-40F9-8CA7-1D889F4A2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4" y="1382286"/>
                <a:ext cx="10553706" cy="1200329"/>
              </a:xfrm>
              <a:prstGeom prst="rect">
                <a:avLst/>
              </a:prstGeom>
              <a:blipFill>
                <a:blip r:embed="rId2"/>
                <a:stretch>
                  <a:fillRect l="-866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5509386-149F-4073-8982-6259870D2EFC}"/>
              </a:ext>
            </a:extLst>
          </p:cNvPr>
          <p:cNvSpPr txBox="1">
            <a:spLocks/>
          </p:cNvSpPr>
          <p:nvPr/>
        </p:nvSpPr>
        <p:spPr>
          <a:xfrm>
            <a:off x="839788" y="3103563"/>
            <a:ext cx="5157787" cy="523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Optimizers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6FC925F-37E9-47CB-B16D-609B404F63FD}"/>
              </a:ext>
            </a:extLst>
          </p:cNvPr>
          <p:cNvSpPr txBox="1">
            <a:spLocks/>
          </p:cNvSpPr>
          <p:nvPr/>
        </p:nvSpPr>
        <p:spPr>
          <a:xfrm>
            <a:off x="839788" y="3660775"/>
            <a:ext cx="5157787" cy="2486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Optimizers such as </a:t>
            </a:r>
            <a:r>
              <a:rPr lang="en-US" sz="2400" b="1" dirty="0"/>
              <a:t>Minuit</a:t>
            </a:r>
            <a:r>
              <a:rPr lang="en-US" sz="2400" dirty="0"/>
              <a:t>, look for the minimum of the provided cost function (i.e., the Maximum Likelihood ML).</a:t>
            </a:r>
          </a:p>
          <a:p>
            <a:pPr marL="0" indent="0">
              <a:buNone/>
            </a:pPr>
            <a:r>
              <a:rPr lang="en-US" sz="2400" dirty="0"/>
              <a:t>They </a:t>
            </a:r>
            <a:r>
              <a:rPr lang="en-US" sz="2400" b="1" dirty="0"/>
              <a:t>converge to a set of parameters</a:t>
            </a:r>
            <a:r>
              <a:rPr lang="en-US" sz="2400" dirty="0"/>
              <a:t>.</a:t>
            </a:r>
            <a:endParaRPr lang="en-US" sz="2400" b="1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D7CA879-8385-4C69-B5B2-476C2E8EE304}"/>
              </a:ext>
            </a:extLst>
          </p:cNvPr>
          <p:cNvSpPr txBox="1">
            <a:spLocks/>
          </p:cNvSpPr>
          <p:nvPr/>
        </p:nvSpPr>
        <p:spPr>
          <a:xfrm>
            <a:off x="6172200" y="3103563"/>
            <a:ext cx="5183188" cy="5230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Samplers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CA63356-279F-430B-8414-198ECDDE7938}"/>
              </a:ext>
            </a:extLst>
          </p:cNvPr>
          <p:cNvSpPr txBox="1">
            <a:spLocks/>
          </p:cNvSpPr>
          <p:nvPr/>
        </p:nvSpPr>
        <p:spPr>
          <a:xfrm>
            <a:off x="6172200" y="3660775"/>
            <a:ext cx="5448300" cy="2486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Samplers such as Monte Carlo Markov Chains (</a:t>
            </a:r>
            <a:r>
              <a:rPr lang="en-US" sz="2400" b="1" dirty="0"/>
              <a:t>MCMC</a:t>
            </a:r>
            <a:r>
              <a:rPr lang="en-US" sz="2400" dirty="0"/>
              <a:t>), use the provided cost function to explore the parameter space.</a:t>
            </a:r>
          </a:p>
          <a:p>
            <a:pPr marL="0" indent="0">
              <a:buNone/>
            </a:pPr>
            <a:r>
              <a:rPr lang="en-US" sz="2400" dirty="0"/>
              <a:t>They </a:t>
            </a:r>
            <a:r>
              <a:rPr lang="en-US" sz="2400" b="1" dirty="0"/>
              <a:t>converge to a set of distributions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ML values can then be extracted from the mode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  of the obtained distributions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7E9C5-E368-430A-BD93-43ED56CAE18B}"/>
              </a:ext>
            </a:extLst>
          </p:cNvPr>
          <p:cNvSpPr txBox="1"/>
          <p:nvPr/>
        </p:nvSpPr>
        <p:spPr>
          <a:xfrm>
            <a:off x="838194" y="5941834"/>
            <a:ext cx="10553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Let’s visualize their behavior in a simple 2-parameter likelihood landscape…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BF01212-D400-4196-B184-6E33F512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033745-CE6E-4E3E-81B9-296891D1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nimation_MCMC">
            <a:hlinkClick r:id="" action="ppaction://media"/>
            <a:extLst>
              <a:ext uri="{FF2B5EF4-FFF2-40B4-BE49-F238E27FC236}">
                <a16:creationId xmlns:a16="http://schemas.microsoft.com/office/drawing/2014/main" id="{A495CEA2-3CE2-4157-ABB8-8F5AF8AA3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3501"/>
          <a:stretch/>
        </p:blipFill>
        <p:spPr>
          <a:xfrm>
            <a:off x="6096000" y="975454"/>
            <a:ext cx="6096000" cy="58825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0A8E4C-1CE5-4D2E-8DAD-D1495DE8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699500" cy="1325563"/>
          </a:xfrm>
        </p:spPr>
        <p:txBody>
          <a:bodyPr/>
          <a:lstStyle/>
          <a:p>
            <a:r>
              <a:rPr lang="en-US" dirty="0"/>
              <a:t>Behavior of optimizers and samplers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01B7A-BD0C-4C9C-A498-D7DBB79E863D}"/>
              </a:ext>
            </a:extLst>
          </p:cNvPr>
          <p:cNvSpPr txBox="1"/>
          <p:nvPr/>
        </p:nvSpPr>
        <p:spPr>
          <a:xfrm>
            <a:off x="1091453" y="1017431"/>
            <a:ext cx="422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Optimizer (as Minuit)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E5BC3-D410-41D5-9033-D1E7CEF3BC1E}"/>
              </a:ext>
            </a:extLst>
          </p:cNvPr>
          <p:cNvSpPr txBox="1"/>
          <p:nvPr/>
        </p:nvSpPr>
        <p:spPr>
          <a:xfrm>
            <a:off x="7008160" y="1017431"/>
            <a:ext cx="422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Sampler (as MCMC)</a:t>
            </a:r>
          </a:p>
        </p:txBody>
      </p:sp>
      <p:pic>
        <p:nvPicPr>
          <p:cNvPr id="9" name="animation_minuit">
            <a:hlinkClick r:id="" action="ppaction://media"/>
            <a:extLst>
              <a:ext uri="{FF2B5EF4-FFF2-40B4-BE49-F238E27FC236}">
                <a16:creationId xmlns:a16="http://schemas.microsoft.com/office/drawing/2014/main" id="{80E92EDD-7A2F-4594-B91B-8482269464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9264" t="9834" r="8266" b="8194"/>
          <a:stretch/>
        </p:blipFill>
        <p:spPr>
          <a:xfrm>
            <a:off x="644892" y="1540652"/>
            <a:ext cx="5034014" cy="5003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B00DFD-3336-4429-ACB4-5E19B8751832}"/>
              </a:ext>
            </a:extLst>
          </p:cNvPr>
          <p:cNvSpPr txBox="1"/>
          <p:nvPr/>
        </p:nvSpPr>
        <p:spPr>
          <a:xfrm>
            <a:off x="996950" y="1755740"/>
            <a:ext cx="2838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/>
              </a:rPr>
              <a:t>Likelihood</a:t>
            </a:r>
            <a:r>
              <a:rPr kumimoji="0" lang="en-US" sz="2000" b="1" i="0" u="none" strike="noStrike" kern="1200" cap="none" spc="0" normalizeH="0" baseline="0" noProof="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landscape</a:t>
            </a:r>
            <a:endParaRPr lang="en-US" sz="16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81EF5-0957-4490-BE6A-B5477C55418F}"/>
              </a:ext>
            </a:extLst>
          </p:cNvPr>
          <p:cNvSpPr txBox="1"/>
          <p:nvPr/>
        </p:nvSpPr>
        <p:spPr>
          <a:xfrm>
            <a:off x="1384299" y="3198167"/>
            <a:ext cx="17775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/>
              </a:rPr>
              <a:t>True minimum</a:t>
            </a:r>
            <a:endParaRPr lang="en-US" sz="16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7E7B00-790D-4813-91DF-46B84F9F2B7E}"/>
              </a:ext>
            </a:extLst>
          </p:cNvPr>
          <p:cNvCxnSpPr>
            <a:cxnSpLocks/>
          </p:cNvCxnSpPr>
          <p:nvPr/>
        </p:nvCxnSpPr>
        <p:spPr>
          <a:xfrm>
            <a:off x="2416175" y="3580853"/>
            <a:ext cx="593725" cy="335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3C6471A-C85C-48F3-A092-A3D6DDB88779}"/>
              </a:ext>
            </a:extLst>
          </p:cNvPr>
          <p:cNvSpPr txBox="1"/>
          <p:nvPr/>
        </p:nvSpPr>
        <p:spPr>
          <a:xfrm>
            <a:off x="2416175" y="6402236"/>
            <a:ext cx="161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arameter 1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0F1E7-AE6D-4370-84B0-DDB3F4A026A7}"/>
              </a:ext>
            </a:extLst>
          </p:cNvPr>
          <p:cNvSpPr txBox="1"/>
          <p:nvPr/>
        </p:nvSpPr>
        <p:spPr>
          <a:xfrm rot="16200000">
            <a:off x="-281573" y="3782861"/>
            <a:ext cx="161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arameter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980B96-224E-44DF-8BD3-7C947D6F1B0C}"/>
              </a:ext>
            </a:extLst>
          </p:cNvPr>
          <p:cNvSpPr txBox="1"/>
          <p:nvPr/>
        </p:nvSpPr>
        <p:spPr>
          <a:xfrm>
            <a:off x="7943850" y="6402236"/>
            <a:ext cx="161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arameter 1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4F373F-9BC5-419F-98BD-DDD0AA488F52}"/>
              </a:ext>
            </a:extLst>
          </p:cNvPr>
          <p:cNvSpPr txBox="1"/>
          <p:nvPr/>
        </p:nvSpPr>
        <p:spPr>
          <a:xfrm rot="16200000">
            <a:off x="5765752" y="4316261"/>
            <a:ext cx="161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arameter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42F9E1-B857-4627-BAE6-942192C6FB52}"/>
              </a:ext>
            </a:extLst>
          </p:cNvPr>
          <p:cNvSpPr txBox="1"/>
          <p:nvPr/>
        </p:nvSpPr>
        <p:spPr>
          <a:xfrm>
            <a:off x="914400" y="5800236"/>
            <a:ext cx="461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/>
              </a:rPr>
              <a:t>Converges to ML set of parameters</a:t>
            </a:r>
            <a:endParaRPr lang="en-US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D42DAE-9DE8-4EAE-9B4D-5F91B2DF9DBB}"/>
              </a:ext>
            </a:extLst>
          </p:cNvPr>
          <p:cNvSpPr txBox="1"/>
          <p:nvPr/>
        </p:nvSpPr>
        <p:spPr>
          <a:xfrm>
            <a:off x="6760043" y="5812935"/>
            <a:ext cx="3969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/>
              </a:rPr>
              <a:t>Converges to the params PDF</a:t>
            </a:r>
            <a:endParaRPr lang="en-US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8096772-407F-49D4-AFC8-56F4420F3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5/5/2022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B5CFA81-D9D0-4C36-8BA5-9727FE38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9393-7F45-455B-84ED-C57F7966446D}" type="slidenum">
              <a:rPr lang="en-US" smtClean="0"/>
              <a:t>9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1EA902-4866-443C-99DF-DBE557AF0F2A}"/>
              </a:ext>
            </a:extLst>
          </p:cNvPr>
          <p:cNvCxnSpPr/>
          <p:nvPr/>
        </p:nvCxnSpPr>
        <p:spPr>
          <a:xfrm>
            <a:off x="8718550" y="1894840"/>
            <a:ext cx="0" cy="2595880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FD1C02-9CDD-4C8E-A204-187017EC5560}"/>
              </a:ext>
            </a:extLst>
          </p:cNvPr>
          <p:cNvCxnSpPr>
            <a:cxnSpLocks/>
          </p:cNvCxnSpPr>
          <p:nvPr/>
        </p:nvCxnSpPr>
        <p:spPr>
          <a:xfrm flipH="1">
            <a:off x="8718550" y="4490720"/>
            <a:ext cx="2622550" cy="0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1F4D335-68D7-4552-BE71-9D4E7BCA7C29}"/>
              </a:ext>
            </a:extLst>
          </p:cNvPr>
          <p:cNvSpPr/>
          <p:nvPr/>
        </p:nvSpPr>
        <p:spPr>
          <a:xfrm>
            <a:off x="8601369" y="4304008"/>
            <a:ext cx="260055" cy="260055"/>
          </a:xfrm>
          <a:prstGeom prst="star5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53875C-CBCF-4B12-AE36-047E3DA52EC2}"/>
              </a:ext>
            </a:extLst>
          </p:cNvPr>
          <p:cNvSpPr txBox="1"/>
          <p:nvPr/>
        </p:nvSpPr>
        <p:spPr>
          <a:xfrm>
            <a:off x="6944660" y="1685734"/>
            <a:ext cx="2838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PDF of parameter 1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8B8C17-DF46-40CF-A1F1-D524421313CD}"/>
              </a:ext>
            </a:extLst>
          </p:cNvPr>
          <p:cNvSpPr txBox="1"/>
          <p:nvPr/>
        </p:nvSpPr>
        <p:spPr>
          <a:xfrm rot="5400000">
            <a:off x="9927828" y="3895177"/>
            <a:ext cx="2838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PDF of parameter 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164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7007</TotalTime>
  <Words>1964</Words>
  <Application>Microsoft Office PowerPoint</Application>
  <PresentationFormat>Widescreen</PresentationFormat>
  <Paragraphs>440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1_Office Theme</vt:lpstr>
      <vt:lpstr>How to fit the first  year of reactor data</vt:lpstr>
      <vt:lpstr>What we want to discuss</vt:lpstr>
      <vt:lpstr>A simplified model</vt:lpstr>
      <vt:lpstr>Likelihood: comparing model to data</vt:lpstr>
      <vt:lpstr>Binned likelihood</vt:lpstr>
      <vt:lpstr>Unbinned likelihood</vt:lpstr>
      <vt:lpstr>Unbinned likelihood → Extended likelihood </vt:lpstr>
      <vt:lpstr>Choosing an appropriate minimizer</vt:lpstr>
      <vt:lpstr>Behavior of optimizers and samplers</vt:lpstr>
      <vt:lpstr>Behavior of optimizers and samplers (with local minima)</vt:lpstr>
      <vt:lpstr>PowerPoint Presentation</vt:lpstr>
      <vt:lpstr>Asimov dataset</vt:lpstr>
      <vt:lpstr>Standardized residuals - pseudoexperiment</vt:lpstr>
      <vt:lpstr>Standardized residuals - pseudoexperiment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Exposure-dependent biases (a single pseudo experiment)</vt:lpstr>
      <vt:lpstr>PowerPoint Presentation</vt:lpstr>
      <vt:lpstr>Final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Unbinned likelihood</dc:title>
  <dc:creator>Andrea Serafini</dc:creator>
  <cp:lastModifiedBy>Andrea Serafini</cp:lastModifiedBy>
  <cp:revision>594</cp:revision>
  <dcterms:created xsi:type="dcterms:W3CDTF">2022-01-20T13:22:53Z</dcterms:created>
  <dcterms:modified xsi:type="dcterms:W3CDTF">2022-05-05T13:27:56Z</dcterms:modified>
</cp:coreProperties>
</file>