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8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2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F188CB-1023-4BEA-919B-90A3A789FA39}">
          <p14:sldIdLst>
            <p14:sldId id="256"/>
          </p14:sldIdLst>
        </p14:section>
        <p14:section name="DCI status" id="{76B38B26-6E74-4DB2-A079-F09A60A1459E}">
          <p14:sldIdLst>
            <p14:sldId id="258"/>
            <p14:sldId id="259"/>
            <p14:sldId id="260"/>
            <p14:sldId id="268"/>
            <p14:sldId id="287"/>
          </p14:sldIdLst>
        </p14:section>
        <p14:section name="How to use it" id="{DA33538A-11A0-4F52-BE73-9A9A7DB9BAC9}">
          <p14:sldIdLst>
            <p14:sldId id="288"/>
            <p14:sldId id="289"/>
            <p14:sldId id="290"/>
            <p14:sldId id="291"/>
            <p14:sldId id="292"/>
            <p14:sldId id="293"/>
            <p14:sldId id="262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84D22-991E-49E5-8CBD-CD1C57BCEE2D}" v="32" dt="2022-05-03T10:30:59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7386" autoAdjust="0"/>
  </p:normalViewPr>
  <p:slideViewPr>
    <p:cSldViewPr snapToGrid="0">
      <p:cViewPr varScale="1">
        <p:scale>
          <a:sx n="155" d="100"/>
          <a:sy n="155" d="100"/>
        </p:scale>
        <p:origin x="2724" y="138"/>
      </p:cViewPr>
      <p:guideLst/>
    </p:cSldViewPr>
  </p:slideViewPr>
  <p:outlineViewPr>
    <p:cViewPr>
      <p:scale>
        <a:sx n="33" d="100"/>
        <a:sy n="33" d="100"/>
      </p:scale>
      <p:origin x="0" y="-21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7E94-FF05-455B-859D-385F472E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F1E53-2693-4A3A-8177-A1016AB7A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55945-CA73-46C4-87A3-21E74479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058C-0B50-4701-B551-7F421772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8F25-6A99-42AD-87C4-C7F7FF6B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4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0150-D757-4F95-A92C-ACF6449A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1CFD7-6B70-4580-8A09-D25A5A089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EBEFC-5D39-4EB8-BB8A-5A3C6A57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860D0-E54A-4F39-A914-90137081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521D-7025-4838-8934-A4993740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5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E581A-A788-4B4A-9D20-8687E6D3C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A42B5-215A-4D54-8986-89774AF1C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92D16-C523-4F56-BE18-E6AC0366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2B7F-9E52-48D2-91BD-CA0C7F3B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8B7C8-E777-4E70-8E3E-769F7C51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50A0-DA39-45AE-BEF9-F92DC48D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BE00-0332-42D6-A685-B8848D708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AEA97-0A98-4E25-A247-75AED722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A14FD-B228-42F1-805D-13AB57B1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EB36-E282-4FA1-BDD3-9194DE7F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3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FADD-D0EC-4B80-AAC7-19DAED8A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DB42D-3A7B-4BFD-82C9-FB1205AD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8D3C2-DAB6-4CA8-B127-599EEDBB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A9A23-5215-4528-AFE7-10335D04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4097-FC9C-4E3E-8F0A-37BB9E58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2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22AB-E17F-47C7-80E7-79DC50BD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96A5-8104-404F-854D-C71B211D9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DE60C-03DB-4D8E-AC1B-F9C30BEEC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D2A1A-4135-479E-AD5D-F40194D3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CA978-3A55-4057-8EF0-AE3C21B1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AC8AC-68E8-4CA4-ADDE-0173DC6D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0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834E-578C-4107-9AFE-80853384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18C27-DDAF-4D68-B418-0EA89537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FAC07-1BEF-488C-8BA6-D34A60007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FE968-62D1-4F24-895A-9B19EEC82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2A02B-E141-48C9-8217-5BEDDB54D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074B2-796B-4457-BD18-F9A7FBFB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67B00-813F-4A80-8112-39889B4A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B56D1-29D1-4DF0-B1BF-0672E003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8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3672-99EF-4E9A-9D2D-0719ED22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B4A6D-9027-4CAD-80A2-235859C3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C088A-6063-442C-AF8B-88A37A4B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607E9-E495-4BE8-9422-33CD29F4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7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BB782-B0B5-4155-8881-8C6FD536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D6934-CFC3-44B3-9F72-46E29E9D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463A1-C468-4912-8FD9-62CCD676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0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BC29-B07D-4C5E-89C0-E6F85838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81B0-DF5B-4F23-B800-BF60934CE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EEA8-94B9-4954-840F-7C77EB973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C2D98-6FE7-4F31-8E0E-BD541DF5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1A3B0-9A89-4CA4-9BF5-3AF0F2DA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9FA76-4C53-4E77-87E6-F19DF1E3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9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1515-9F42-4038-B92A-196522CD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53E4A-19DF-4606-A993-BBFF3F3A2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9B1A7-11AF-48B8-B27F-5AEF1DBA3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16685-1622-4291-BC82-AB74CE6F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CD07-4F4B-44EF-919A-075772A9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3D9AB-A660-4FD7-A7AD-900916F3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50325-F597-4617-9263-7C0586E2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92C1A-B8E3-4E70-922F-5DDAB9F5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AC9E-D209-4039-BF4D-6C46717C1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2FCF-DD7B-4D12-8E80-27E58729ABD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BA31-4640-4004-B696-1CA68F3F7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60E8A-ED5B-4D98-BBC1-59EA24AC9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3DD0-1C99-4CEE-BC5D-B0C86356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uno.ihep.ac.cn/cgi-bin/Dev_DocDB/ShowDocument?docid=730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image" Target="../media/image9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image" Target="../media/image10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image" Target="../media/image7.png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oms.ihep.ac.cn:8443/" TargetMode="External"/><Relationship Id="rId2" Type="http://schemas.openxmlformats.org/officeDocument/2006/relationships/hyperlink" Target="https://wiki.infn.it/cn/ccr/x509/home/utenti/persona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uno.ihep.ac.cn/cgi-bin/Dev_DocDB/ShowDocument?docid=729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no.ihep.ac.cn/cgi-bin/Dev_DocDB/ShowDocument?docid=5105" TargetMode="External"/><Relationship Id="rId2" Type="http://schemas.openxmlformats.org/officeDocument/2006/relationships/hyperlink" Target="https://app.slack.com/client/TP11TEBD1/C01G9GC4JAV/files/F01S5SG9HB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uno.ihep.ac.cn/cgi-bin/Dev_DocDB/ShowDocument?docid=72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124D-35AA-45B7-A19D-F1C8298B8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Status of DCI and how to use it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BA559-9323-4E84-AF1B-8D7646723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Giuseppe Andronico</a:t>
            </a:r>
          </a:p>
          <a:p>
            <a:r>
              <a:rPr lang="en-GB" dirty="0"/>
              <a:t>05 Maggio 2022</a:t>
            </a:r>
          </a:p>
          <a:p>
            <a:r>
              <a:rPr lang="en-GB" dirty="0"/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val="289112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2218-CCE8-C32A-639C-A885DF04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DCI: job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C55E-D9DE-CDEC-094B-C0017E97D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submit a job, DCI looks in all available resources; in this moment this means 4 data centres</a:t>
            </a:r>
          </a:p>
          <a:p>
            <a:r>
              <a:rPr lang="en-GB" dirty="0"/>
              <a:t>Usually you have to describe your job using a </a:t>
            </a:r>
            <a:r>
              <a:rPr lang="en-GB" dirty="0" err="1"/>
              <a:t>jdl</a:t>
            </a:r>
            <a:r>
              <a:rPr lang="en-GB" dirty="0"/>
              <a:t> file like this </a:t>
            </a:r>
            <a:r>
              <a:rPr lang="en-GB" baseline="30000" dirty="0"/>
              <a:t>2</a:t>
            </a:r>
            <a:r>
              <a:rPr lang="en-GB" dirty="0"/>
              <a:t>:</a:t>
            </a:r>
          </a:p>
          <a:p>
            <a:r>
              <a:rPr lang="en-GB" dirty="0"/>
              <a:t>Submission return a job identifier needed afterwards to check status and retrieve output</a:t>
            </a:r>
          </a:p>
          <a:p>
            <a:r>
              <a:rPr lang="en-GB" dirty="0"/>
              <a:t>In this example a very simple job, much more complex submissions are </a:t>
            </a:r>
            <a:r>
              <a:rPr lang="en-GB" dirty="0" err="1"/>
              <a:t>possibile</a:t>
            </a:r>
            <a:r>
              <a:rPr lang="en-GB" dirty="0"/>
              <a:t> using all </a:t>
            </a:r>
            <a:r>
              <a:rPr lang="en-GB" dirty="0" err="1"/>
              <a:t>jdl</a:t>
            </a:r>
            <a:r>
              <a:rPr lang="en-GB" dirty="0"/>
              <a:t> capabilities</a:t>
            </a:r>
          </a:p>
          <a:p>
            <a:r>
              <a:rPr lang="en-GB" dirty="0" err="1"/>
              <a:t>Xiaomei</a:t>
            </a:r>
            <a:r>
              <a:rPr lang="en-GB" dirty="0"/>
              <a:t> Zhang developed a tool suited to simply submit JUNO jobs, called JSUB </a:t>
            </a:r>
            <a:r>
              <a:rPr lang="en-GB" baseline="30000" dirty="0"/>
              <a:t>5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231F1-4E47-8E4E-8DFA-796D5785735B}"/>
              </a:ext>
            </a:extLst>
          </p:cNvPr>
          <p:cNvSpPr txBox="1"/>
          <p:nvPr/>
        </p:nvSpPr>
        <p:spPr>
          <a:xfrm>
            <a:off x="1734293" y="6488668"/>
            <a:ext cx="872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5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https://juno.ihep.ac.cn/cgi-bin/Dev_DocDB/ShowDocument?docid=7303</a:t>
            </a:r>
            <a:r>
              <a:rPr lang="en-GB" dirty="0"/>
              <a:t> slides and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5EE94-B4BF-EB67-D527-95D86E9F06E9}"/>
              </a:ext>
            </a:extLst>
          </p:cNvPr>
          <p:cNvSpPr txBox="1"/>
          <p:nvPr/>
        </p:nvSpPr>
        <p:spPr>
          <a:xfrm>
            <a:off x="5803713" y="3157152"/>
            <a:ext cx="6388287" cy="23083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JobName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= "</a:t>
            </a: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mysimplejob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";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Executable = "/bin/bash";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Arguments = "test.sh";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StdOutput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= "</a:t>
            </a: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stdout.out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";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StdError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= "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stderr.err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";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InputSandbox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= { "test.sh" };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OutputSandbox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= {"stdout.out","</a:t>
            </a: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stderr.err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" };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0" i="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VirtualOrganisation</a:t>
            </a:r>
            <a:r>
              <a:rPr lang="en-GB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= "vo.juno.ihep.ac.cn";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985D-16EF-3011-0F8E-4F96AE92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Training activities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A0539-3049-B75B-AFEF-9699FE4D4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Hands on training in Nantes, the day before EU JUNO Collaboration Meeting, May 16</a:t>
            </a:r>
          </a:p>
        </p:txBody>
      </p:sp>
    </p:spTree>
    <p:extLst>
      <p:ext uri="{BB962C8B-B14F-4D97-AF65-F5344CB8AC3E}">
        <p14:creationId xmlns:p14="http://schemas.microsoft.com/office/powerpoint/2010/main" val="294621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7092-210D-AA66-2B29-CDE84C2F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6F25-1825-D699-17EF-48E7B484E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Capability to open a data file from DMS without download it</a:t>
            </a:r>
          </a:p>
          <a:p>
            <a:pPr lvl="1"/>
            <a:r>
              <a:rPr lang="en-GB" dirty="0"/>
              <a:t>But it requires to have a copy of the data in all data </a:t>
            </a:r>
            <a:r>
              <a:rPr lang="en-GB" dirty="0" err="1"/>
              <a:t>centers</a:t>
            </a:r>
            <a:endParaRPr lang="en-GB" dirty="0"/>
          </a:p>
          <a:p>
            <a:r>
              <a:rPr lang="en-GB" dirty="0"/>
              <a:t>Move AAI from VOMS to IAM</a:t>
            </a:r>
          </a:p>
          <a:p>
            <a:r>
              <a:rPr lang="en-GB" dirty="0"/>
              <a:t>Add </a:t>
            </a:r>
            <a:r>
              <a:rPr lang="en-GB" dirty="0" err="1"/>
              <a:t>Rucio</a:t>
            </a:r>
            <a:r>
              <a:rPr lang="en-GB" dirty="0"/>
              <a:t> DMS</a:t>
            </a:r>
          </a:p>
          <a:p>
            <a:r>
              <a:rPr lang="en-GB" dirty="0"/>
              <a:t>Monitoring</a:t>
            </a:r>
          </a:p>
          <a:p>
            <a:r>
              <a:rPr lang="en-GB" dirty="0"/>
              <a:t>Operations</a:t>
            </a:r>
          </a:p>
          <a:p>
            <a:r>
              <a:rPr lang="en-GB" dirty="0"/>
              <a:t>User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3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297"/>
            <a:ext cx="10515600" cy="1325563"/>
          </a:xfrm>
        </p:spPr>
        <p:txBody>
          <a:bodyPr/>
          <a:lstStyle/>
          <a:p>
            <a:r>
              <a:rPr lang="en-GB" dirty="0"/>
              <a:t>Manpower</a:t>
            </a:r>
            <a:r>
              <a:rPr lang="en-GB" noProof="0" dirty="0"/>
              <a:t> required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95346"/>
            <a:ext cx="10515600" cy="556494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3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involved in DCI are not any more enough</a:t>
            </a:r>
          </a:p>
          <a:p>
            <a:r>
              <a:rPr lang="en-GB" dirty="0">
                <a:cs typeface="Calibri"/>
              </a:rPr>
              <a:t>DCI group is </a:t>
            </a:r>
            <a:r>
              <a:rPr lang="en-GB" b="1" u="sng" dirty="0">
                <a:cs typeface="Calibri"/>
              </a:rPr>
              <a:t>urgently</a:t>
            </a:r>
            <a:r>
              <a:rPr lang="en-GB" dirty="0">
                <a:cs typeface="Calibri"/>
              </a:rPr>
              <a:t> looking for sysadmins and developers</a:t>
            </a:r>
            <a:endParaRPr lang="en-GB" dirty="0"/>
          </a:p>
          <a:p>
            <a:r>
              <a:rPr lang="en-GB" dirty="0">
                <a:cs typeface="Calibri"/>
              </a:rPr>
              <a:t>DCI will mainly rely on data centres collaboration to find people need to operate in production</a:t>
            </a:r>
            <a:endParaRPr lang="en-GB" dirty="0"/>
          </a:p>
          <a:p>
            <a:r>
              <a:rPr lang="en-GB" dirty="0"/>
              <a:t>Also,</a:t>
            </a:r>
            <a:r>
              <a:rPr lang="en-GB" noProof="0" dirty="0"/>
              <a:t> we need </a:t>
            </a:r>
            <a:r>
              <a:rPr lang="en-GB" dirty="0"/>
              <a:t>volunteers for deploying and testing user support and operations:</a:t>
            </a:r>
            <a:endParaRPr lang="en-GB" dirty="0">
              <a:cs typeface="Calibri"/>
            </a:endParaRPr>
          </a:p>
          <a:p>
            <a:pPr lvl="1"/>
            <a:r>
              <a:rPr lang="en-GB" dirty="0">
                <a:cs typeface="Calibri"/>
              </a:rPr>
              <a:t>Physicist, interested in better understand how DCI works, are more than welcome</a:t>
            </a:r>
          </a:p>
          <a:p>
            <a:pPr lvl="1"/>
            <a:r>
              <a:rPr lang="en-GB" dirty="0">
                <a:cs typeface="Calibri"/>
              </a:rPr>
              <a:t>People already involved in other shifts that can dedicate some of their time</a:t>
            </a:r>
          </a:p>
          <a:p>
            <a:pPr lvl="1"/>
            <a:r>
              <a:rPr lang="en-GB" dirty="0">
                <a:cs typeface="Calibri"/>
              </a:rPr>
              <a:t>Distributed in different time zones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In parallel with principal activity</a:t>
            </a:r>
            <a:endParaRPr lang="en-GB" dirty="0"/>
          </a:p>
          <a:p>
            <a:pPr lvl="1"/>
            <a:r>
              <a:rPr lang="en-GB" dirty="0"/>
              <a:t>To</a:t>
            </a:r>
            <a:r>
              <a:rPr lang="en-GB" noProof="0" dirty="0"/>
              <a:t> be</a:t>
            </a:r>
            <a:r>
              <a:rPr lang="en-GB" dirty="0"/>
              <a:t> trained (also this must be developed and tested)</a:t>
            </a:r>
            <a:endParaRPr lang="en-GB" dirty="0">
              <a:cs typeface="Calibri"/>
            </a:endParaRPr>
          </a:p>
          <a:p>
            <a:pPr lvl="1"/>
            <a:r>
              <a:rPr lang="en-GB" dirty="0">
                <a:cs typeface="Calibri"/>
              </a:rPr>
              <a:t>To operate in shifts</a:t>
            </a:r>
            <a:endParaRPr lang="en-GB" dirty="0"/>
          </a:p>
          <a:p>
            <a:pPr lvl="2"/>
            <a:r>
              <a:rPr lang="en-GB" dirty="0"/>
              <a:t>6 </a:t>
            </a:r>
            <a:r>
              <a:rPr lang="en-GB" noProof="0" dirty="0"/>
              <a:t> to</a:t>
            </a:r>
            <a:r>
              <a:rPr lang="en-GB" dirty="0"/>
              <a:t> dispatch</a:t>
            </a:r>
            <a:r>
              <a:rPr lang="en-GB" noProof="0" dirty="0"/>
              <a:t> </a:t>
            </a:r>
            <a:r>
              <a:rPr lang="en-GB" dirty="0"/>
              <a:t>tickets</a:t>
            </a:r>
            <a:endParaRPr lang="en-GB" dirty="0">
              <a:cs typeface="Calibri"/>
            </a:endParaRPr>
          </a:p>
          <a:p>
            <a:pPr lvl="2"/>
            <a:r>
              <a:rPr lang="en-GB" dirty="0"/>
              <a:t>6</a:t>
            </a:r>
            <a:r>
              <a:rPr lang="en-GB" noProof="0" dirty="0"/>
              <a:t> to handle known and tracked problems</a:t>
            </a:r>
            <a:r>
              <a:rPr lang="en-GB" dirty="0"/>
              <a:t> or to allert experts</a:t>
            </a:r>
            <a:endParaRPr lang="en-GB" noProof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89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E43B-809E-A93C-86BF-DDC0D3314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Thank you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80BE9B-AA44-1730-307B-D10F56954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it-IT" sz="4000" dirty="0"/>
              <a:t>Any </a:t>
            </a:r>
            <a:r>
              <a:rPr lang="it-IT" sz="4000" dirty="0" err="1"/>
              <a:t>question</a:t>
            </a:r>
            <a:r>
              <a:rPr lang="it-IT" sz="4000" dirty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378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257616"/>
            <a:ext cx="10515600" cy="1325563"/>
          </a:xfrm>
        </p:spPr>
        <p:txBody>
          <a:bodyPr/>
          <a:lstStyle/>
          <a:p>
            <a:r>
              <a:rPr lang="en-GB" noProof="0" dirty="0"/>
              <a:t>DCI overview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5897" y="1134109"/>
            <a:ext cx="11382703" cy="610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DCI is made from </a:t>
            </a:r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en-GB" noProof="0" dirty="0"/>
              <a:t>, </a:t>
            </a:r>
            <a:r>
              <a:rPr lang="en-GB" noProof="0" dirty="0">
                <a:solidFill>
                  <a:schemeClr val="accent4">
                    <a:lumMod val="75000"/>
                  </a:schemeClr>
                </a:solidFill>
              </a:rPr>
              <a:t>services</a:t>
            </a:r>
            <a:r>
              <a:rPr lang="en-GB" noProof="0" dirty="0"/>
              <a:t> and </a:t>
            </a:r>
            <a:r>
              <a:rPr lang="en-GB" noProof="0" dirty="0">
                <a:solidFill>
                  <a:schemeClr val="accent6">
                    <a:lumMod val="75000"/>
                  </a:schemeClr>
                </a:solidFill>
              </a:rPr>
              <a:t>protocols and standards</a:t>
            </a:r>
          </a:p>
          <a:p>
            <a:pPr marL="0" indent="0">
              <a:buNone/>
            </a:pPr>
            <a:endParaRPr lang="en-GB" sz="2000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413301" y="1761580"/>
            <a:ext cx="3897717" cy="4298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Services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Data and SW distribution: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</a:rPr>
              <a:t>CernVMFS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, Frontier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Authentication and Authorization: VOMS, IAM (upcoming)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Job management system: WMS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Computing Element: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</a:rPr>
              <a:t>HTCondorCE</a:t>
            </a:r>
            <a:endParaRPr lang="en-GB" sz="2000" dirty="0" err="1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Data Management Syste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m:</a:t>
            </a:r>
            <a:r>
              <a:rPr lang="en-GB" sz="2000" dirty="0">
                <a:solidFill>
                  <a:schemeClr val="accent4"/>
                </a:solidFill>
                <a:ea typeface="+mn-lt"/>
                <a:cs typeface="+mn-lt"/>
              </a:rPr>
              <a:t> </a:t>
            </a:r>
            <a:r>
              <a:rPr lang="en-GB" sz="2000" dirty="0">
                <a:solidFill>
                  <a:schemeClr val="accent4"/>
                </a:solidFill>
              </a:rPr>
              <a:t>DFC(Dirac File Catalogue) and RFC (</a:t>
            </a:r>
            <a:r>
              <a:rPr lang="en-GB" sz="2000" dirty="0" err="1">
                <a:solidFill>
                  <a:schemeClr val="accent4"/>
                </a:solidFill>
              </a:rPr>
              <a:t>Rucio</a:t>
            </a:r>
            <a:r>
              <a:rPr lang="en-GB" sz="2000" dirty="0">
                <a:solidFill>
                  <a:schemeClr val="accent4"/>
                </a:solidFill>
              </a:rPr>
              <a:t> File Catalogue)</a:t>
            </a:r>
            <a:endParaRPr lang="en-GB" sz="2000" dirty="0">
              <a:solidFill>
                <a:schemeClr val="accent4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Storage Element: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</a:rPr>
              <a:t>dCache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</a:rPr>
              <a:t>StoRM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, EOS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File Transfer Service: FTS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Web interface: DIRAC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7" y="2529125"/>
            <a:ext cx="4297680" cy="9229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6" y="4369697"/>
            <a:ext cx="2973521" cy="1689958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529223" y="1761580"/>
            <a:ext cx="3719188" cy="306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4 data centres active, 1 upcoming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Network to connect centres and users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294283" y="1751141"/>
            <a:ext cx="3897717" cy="429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Protocols and standards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Authentication and Authorization: X509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Data management: SRM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Data transfer:</a:t>
            </a:r>
          </a:p>
          <a:p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Gridftp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(End Of Life)</a:t>
            </a:r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http (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webdav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XRootD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8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312793"/>
            <a:ext cx="10515600" cy="1325563"/>
          </a:xfrm>
        </p:spPr>
        <p:txBody>
          <a:bodyPr/>
          <a:lstStyle/>
          <a:p>
            <a:r>
              <a:rPr lang="en-GB" noProof="0" dirty="0"/>
              <a:t>Using and testing DCI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537" y="666852"/>
            <a:ext cx="70550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/>
              <a:t>Large transfers has been done between data </a:t>
            </a:r>
            <a:r>
              <a:rPr lang="en-GB" sz="2000" noProof="0" dirty="0" err="1"/>
              <a:t>centers</a:t>
            </a:r>
            <a:r>
              <a:rPr lang="en-GB" sz="2000" noProof="0" dirty="0"/>
              <a:t> with high quality and good speed in 2021 </a:t>
            </a:r>
          </a:p>
          <a:p>
            <a:r>
              <a:rPr lang="en-GB" sz="1800" noProof="0" dirty="0"/>
              <a:t>30TB Machine Learning examples transferred to JINR in ~17 hours,~4.7Gb/s </a:t>
            </a:r>
          </a:p>
          <a:p>
            <a:r>
              <a:rPr lang="en-GB" sz="1800" noProof="0" dirty="0"/>
              <a:t>29TB Atmospheric neutrino transferred from CNAF to JINR in ~32 hours, ~3Gb/s </a:t>
            </a:r>
          </a:p>
          <a:p>
            <a:r>
              <a:rPr lang="en-GB" sz="1800" noProof="0" dirty="0"/>
              <a:t>100TB calibration data, ~ 772055 files from IHEP to CNAF and JINR, ~5Gb/s 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270"/>
            <a:ext cx="3386667" cy="2540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24319" y="5333405"/>
            <a:ext cx="3133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600" b="1" i="0" u="none" strike="noStrike" baseline="0" dirty="0" err="1">
                <a:latin typeface="Arial" panose="020B0604020202020204" pitchFamily="34" charset="0"/>
              </a:rPr>
              <a:t>Atmo</a:t>
            </a:r>
            <a:r>
              <a:rPr lang="en-GB" sz="1600" b="1" i="0" u="none" strike="noStrike" baseline="0" dirty="0">
                <a:latin typeface="Arial" panose="020B0604020202020204" pitchFamily="34" charset="0"/>
              </a:rPr>
              <a:t> examples transferred from CNAF to JINR 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204" y="3036403"/>
            <a:ext cx="4487333" cy="260773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100186" y="5340580"/>
            <a:ext cx="3778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</a:rPr>
              <a:t>ML examples transferred to JINR </a:t>
            </a:r>
            <a:endParaRPr lang="en-GB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366980" y="0"/>
            <a:ext cx="5534978" cy="2698042"/>
            <a:chOff x="6650759" y="1333182"/>
            <a:chExt cx="5534978" cy="2698042"/>
          </a:xfrm>
        </p:grpSpPr>
        <p:sp>
          <p:nvSpPr>
            <p:cNvPr id="8" name="Rettangolo 7"/>
            <p:cNvSpPr/>
            <p:nvPr/>
          </p:nvSpPr>
          <p:spPr>
            <a:xfrm>
              <a:off x="8728554" y="1333182"/>
              <a:ext cx="276407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</a:rPr>
                <a:t>First Data Challenge </a:t>
              </a:r>
              <a:endParaRPr lang="en-GB" dirty="0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0759" y="1828377"/>
              <a:ext cx="5534978" cy="2202847"/>
            </a:xfrm>
            <a:prstGeom prst="rect">
              <a:avLst/>
            </a:prstGeom>
          </p:spPr>
        </p:pic>
      </p:grpSp>
      <p:sp>
        <p:nvSpPr>
          <p:cNvPr id="10" name="Rettangolo 9"/>
          <p:cNvSpPr/>
          <p:nvPr/>
        </p:nvSpPr>
        <p:spPr>
          <a:xfrm>
            <a:off x="12019596" y="3882452"/>
            <a:ext cx="166141" cy="148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8129752" y="2890428"/>
            <a:ext cx="4055985" cy="3866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More test upcoming to be sure all is working properly:</a:t>
            </a:r>
          </a:p>
          <a:p>
            <a:r>
              <a:rPr lang="it-IT"/>
              <a:t>Tape test: to verify that raw data migration to tape will happen flawlessly</a:t>
            </a:r>
          </a:p>
          <a:p>
            <a:r>
              <a:rPr lang="it-IT"/>
              <a:t>Network test: to better understand networks we are going to use and be sure configurations fit with our needs</a:t>
            </a:r>
          </a:p>
          <a:p>
            <a:r>
              <a:rPr lang="it-IT"/>
              <a:t>Readiness for data taking: to simulate data taking and check that all the parts will work properly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01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Upcoming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50347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noProof="0" dirty="0"/>
              <a:t>Some more new services needed to have DCI fully operational:</a:t>
            </a:r>
          </a:p>
          <a:p>
            <a:r>
              <a:rPr lang="en-GB" noProof="0" dirty="0"/>
              <a:t>Monitoring: to keep all the several parts under observation</a:t>
            </a:r>
          </a:p>
          <a:p>
            <a:r>
              <a:rPr lang="en-GB" noProof="0" dirty="0"/>
              <a:t>User support: to be ready to react when users or monitoring detect problems</a:t>
            </a:r>
          </a:p>
          <a:p>
            <a:r>
              <a:rPr lang="en-GB" noProof="0" dirty="0"/>
              <a:t>Operations: to </a:t>
            </a:r>
            <a:r>
              <a:rPr lang="en-GB" dirty="0"/>
              <a:t>fix problems found from monitoring and users; to improve DCI</a:t>
            </a: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DCI </a:t>
            </a:r>
            <a:r>
              <a:rPr lang="en-GB" dirty="0"/>
              <a:t>is</a:t>
            </a:r>
            <a:r>
              <a:rPr lang="en-GB" noProof="0" dirty="0"/>
              <a:t> been kept updated with WLCG</a:t>
            </a:r>
          </a:p>
          <a:p>
            <a:pPr marL="0" indent="0">
              <a:buNone/>
            </a:pPr>
            <a:r>
              <a:rPr lang="en-GB" noProof="0" dirty="0"/>
              <a:t>To this aim we are working to integrate:</a:t>
            </a:r>
          </a:p>
          <a:p>
            <a:r>
              <a:rPr lang="en-GB" noProof="0" dirty="0"/>
              <a:t>RUCIO, improved Data Management System with more features, already used from several other HEP experiments like ATLAS, BELLE II</a:t>
            </a:r>
          </a:p>
          <a:p>
            <a:r>
              <a:rPr lang="en-GB" noProof="0" dirty="0"/>
              <a:t>IAM, an improved authentication and authorization model that will replace VOMS </a:t>
            </a:r>
            <a:r>
              <a:rPr lang="en-GB" dirty="0"/>
              <a:t>(</a:t>
            </a:r>
            <a:r>
              <a:rPr lang="en-GB" noProof="0" dirty="0"/>
              <a:t>End Of Life) </a:t>
            </a:r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245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50214" y="1027906"/>
            <a:ext cx="9551986" cy="5769610"/>
            <a:chOff x="2291606" y="1627783"/>
            <a:chExt cx="4341812" cy="2622550"/>
          </a:xfrm>
        </p:grpSpPr>
        <p:sp>
          <p:nvSpPr>
            <p:cNvPr id="6" name="Freeform 10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032968" y="2867620"/>
              <a:ext cx="69850" cy="49213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31318" y="2742208"/>
              <a:ext cx="82550" cy="160337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12281" y="2227858"/>
              <a:ext cx="171450" cy="269875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71056" y="2531070"/>
              <a:ext cx="169862" cy="76200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463306" y="2380258"/>
              <a:ext cx="1281112" cy="103822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155206" y="1921470"/>
              <a:ext cx="220662" cy="273050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891681" y="2338983"/>
              <a:ext cx="182562" cy="238125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17081" y="2596158"/>
              <a:ext cx="250825" cy="274637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34543" y="2764433"/>
              <a:ext cx="33338" cy="82550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275856" y="1700808"/>
              <a:ext cx="3065462" cy="107473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539256" y="2688233"/>
              <a:ext cx="280987" cy="247650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171331" y="3426420"/>
              <a:ext cx="207962" cy="455613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785443" y="2338983"/>
              <a:ext cx="874713" cy="45243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015631" y="2642195"/>
              <a:ext cx="409575" cy="249238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8218" y="2515195"/>
              <a:ext cx="125413" cy="5715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991818" y="3235920"/>
              <a:ext cx="19050" cy="5715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110881" y="3240683"/>
              <a:ext cx="14287" cy="5715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7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106368" y="3809008"/>
              <a:ext cx="9525" cy="5715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8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169868" y="379789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228606" y="3742333"/>
              <a:ext cx="6350" cy="5715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82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341318" y="3631208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94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469906" y="3780433"/>
              <a:ext cx="163512" cy="114300"/>
              <a:chOff x="5379" y="2466"/>
              <a:chExt cx="122" cy="71"/>
            </a:xfrm>
          </p:grpSpPr>
          <p:sp>
            <p:nvSpPr>
              <p:cNvPr id="230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" name="Freeform 10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053856" y="3642320"/>
              <a:ext cx="6350" cy="5715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0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409581" y="2391370"/>
              <a:ext cx="20637" cy="5715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0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585793" y="2424708"/>
              <a:ext cx="15875" cy="5715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0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034931" y="2654895"/>
              <a:ext cx="4762" cy="58738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1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849193" y="3216870"/>
              <a:ext cx="14288" cy="58738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1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866656" y="3151783"/>
              <a:ext cx="15875" cy="5715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12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755531" y="3000970"/>
              <a:ext cx="1587" cy="60325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1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607518" y="2127845"/>
              <a:ext cx="9525" cy="5715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1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593231" y="1896070"/>
              <a:ext cx="3175" cy="5715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1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074368" y="3674070"/>
              <a:ext cx="25400" cy="55563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6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777506" y="3535958"/>
              <a:ext cx="19050" cy="58737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" name="Group 117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4549031" y="3723283"/>
              <a:ext cx="46037" cy="374650"/>
              <a:chOff x="3950" y="2430"/>
              <a:chExt cx="36" cy="234"/>
            </a:xfrm>
          </p:grpSpPr>
          <p:sp>
            <p:nvSpPr>
              <p:cNvPr id="199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3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0" name="Freeform 16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682381" y="2427883"/>
              <a:ext cx="728662" cy="331787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22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920256" y="166112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22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847231" y="1891308"/>
              <a:ext cx="449262" cy="361950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28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186956" y="2732683"/>
              <a:ext cx="49212" cy="9048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2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894856" y="2572345"/>
              <a:ext cx="84137" cy="58738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3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832943" y="2391370"/>
              <a:ext cx="84138" cy="7302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3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813893" y="2454870"/>
              <a:ext cx="84138" cy="5715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3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574306" y="3008908"/>
              <a:ext cx="33337" cy="131762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3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523506" y="3061295"/>
              <a:ext cx="69850" cy="130175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23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524968" y="2315170"/>
              <a:ext cx="96838" cy="144463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241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291606" y="2011958"/>
              <a:ext cx="190500" cy="93662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42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083768" y="2275483"/>
              <a:ext cx="14288" cy="5715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4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971056" y="1938933"/>
              <a:ext cx="234950" cy="395287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244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109168" y="2253258"/>
              <a:ext cx="26988" cy="5715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24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553543" y="2415183"/>
              <a:ext cx="28575" cy="5715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246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506043" y="2943820"/>
              <a:ext cx="50800" cy="5715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256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785443" y="2808883"/>
              <a:ext cx="503238" cy="473075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57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809256" y="3466108"/>
              <a:ext cx="247650" cy="228600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258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004518" y="3240683"/>
              <a:ext cx="120650" cy="120650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59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691781" y="2893020"/>
              <a:ext cx="222250" cy="263525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6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191843" y="2853333"/>
              <a:ext cx="331788" cy="290512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61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223593" y="2902545"/>
              <a:ext cx="365125" cy="423863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6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014168" y="3170833"/>
              <a:ext cx="220663" cy="585787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72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623768" y="2704108"/>
              <a:ext cx="120650" cy="171450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7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695081" y="3118445"/>
              <a:ext cx="206375" cy="123825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7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910981" y="3174008"/>
              <a:ext cx="73025" cy="65087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75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901456" y="3245445"/>
              <a:ext cx="133350" cy="166688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7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218956" y="3361333"/>
              <a:ext cx="201612" cy="269875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7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301506" y="3612158"/>
              <a:ext cx="133350" cy="130175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27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703143" y="2848570"/>
              <a:ext cx="85725" cy="13017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281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739531" y="3762970"/>
              <a:ext cx="63500" cy="119063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" name="Group 282"/>
            <p:cNvGrpSpPr>
              <a:grpSpLocks/>
            </p:cNvGrpSpPr>
            <p:nvPr>
              <p:custDataLst>
                <p:tags r:id="rId66"/>
              </p:custDataLst>
            </p:nvPr>
          </p:nvGrpSpPr>
          <p:grpSpPr bwMode="auto">
            <a:xfrm>
              <a:off x="5679331" y="3474045"/>
              <a:ext cx="233362" cy="439738"/>
              <a:chOff x="5062" y="2295"/>
              <a:chExt cx="177" cy="279"/>
            </a:xfrm>
          </p:grpSpPr>
          <p:sp>
            <p:nvSpPr>
              <p:cNvPr id="17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2" name="Freeform 31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5957143" y="3978870"/>
              <a:ext cx="7938" cy="5715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29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5144343" y="3978870"/>
              <a:ext cx="22225" cy="5715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32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5126881" y="3882033"/>
              <a:ext cx="274637" cy="36830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4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595068" y="2940645"/>
              <a:ext cx="53975" cy="60325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42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052018" y="2345333"/>
              <a:ext cx="220663" cy="17780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43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115518" y="2550120"/>
              <a:ext cx="146050" cy="7143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344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215531" y="2205633"/>
              <a:ext cx="111125" cy="65087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45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228231" y="2553295"/>
              <a:ext cx="179387" cy="14287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47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333006" y="2545358"/>
              <a:ext cx="85725" cy="79375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48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50456" y="2427883"/>
              <a:ext cx="381000" cy="247650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4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761631" y="2770783"/>
              <a:ext cx="47625" cy="63500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35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304556" y="2785070"/>
              <a:ext cx="207962" cy="122238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35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353768" y="2713633"/>
              <a:ext cx="225425" cy="12541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35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960068" y="2729508"/>
              <a:ext cx="342900" cy="227012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53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169493" y="2616795"/>
              <a:ext cx="107950" cy="149225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54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217118" y="2724745"/>
              <a:ext cx="68263" cy="60325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43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774206" y="2724745"/>
              <a:ext cx="15875" cy="5715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442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783856" y="2737445"/>
              <a:ext cx="123825" cy="109538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443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250456" y="2310408"/>
              <a:ext cx="209550" cy="150812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444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107581" y="2642195"/>
              <a:ext cx="82550" cy="87313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44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266331" y="2677120"/>
              <a:ext cx="133350" cy="96838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449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420568" y="3431183"/>
              <a:ext cx="55563" cy="5715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452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059956" y="2605683"/>
              <a:ext cx="127000" cy="114300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453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10743" y="2464395"/>
              <a:ext cx="168275" cy="77788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454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974231" y="2319933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455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945656" y="2324695"/>
              <a:ext cx="25400" cy="58738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56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915493" y="2270720"/>
              <a:ext cx="52388" cy="77788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58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942481" y="2710458"/>
              <a:ext cx="17462" cy="5715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45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582118" y="2461220"/>
              <a:ext cx="295275" cy="273050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46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663206" y="2696170"/>
              <a:ext cx="150812" cy="82550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461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212356" y="2756495"/>
              <a:ext cx="147637" cy="173038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6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296493" y="2948583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64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420443" y="2943820"/>
              <a:ext cx="692150" cy="874713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67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593356" y="3020020"/>
              <a:ext cx="101600" cy="130175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46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91806" y="3123208"/>
              <a:ext cx="22225" cy="5556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69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179018" y="2258020"/>
              <a:ext cx="161925" cy="66675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70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590181" y="2978745"/>
              <a:ext cx="30162" cy="5715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72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77431" y="2305645"/>
              <a:ext cx="131762" cy="84138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73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883743" y="2491383"/>
              <a:ext cx="19050" cy="60325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7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72656" y="2946995"/>
              <a:ext cx="14287" cy="5715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8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6057156" y="2623145"/>
              <a:ext cx="19050" cy="5715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8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5915868" y="2624733"/>
              <a:ext cx="141288" cy="12541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483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885706" y="2978745"/>
              <a:ext cx="52387" cy="5715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84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831731" y="2993033"/>
              <a:ext cx="60325" cy="841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85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5847606" y="2754908"/>
              <a:ext cx="209550" cy="244475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486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431431" y="164524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487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574306" y="162778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488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610818" y="163572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489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44218" y="1821458"/>
              <a:ext cx="41275" cy="5715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49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053731" y="1680170"/>
              <a:ext cx="15875" cy="58738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49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075956" y="1638895"/>
              <a:ext cx="14287" cy="60325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49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220418" y="1754783"/>
              <a:ext cx="17463" cy="5715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49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274393" y="1638895"/>
              <a:ext cx="93663" cy="60325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49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4334718" y="1664295"/>
              <a:ext cx="103188" cy="60325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495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4452193" y="1678583"/>
              <a:ext cx="82550" cy="5715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496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979243" y="1803995"/>
              <a:ext cx="79375" cy="58738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497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5045918" y="1821458"/>
              <a:ext cx="33338" cy="5715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498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5076081" y="1832570"/>
              <a:ext cx="52387" cy="58738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499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4847481" y="1805583"/>
              <a:ext cx="61912" cy="58737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500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5147518" y="1746845"/>
              <a:ext cx="139700" cy="5715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501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5307856" y="1754783"/>
              <a:ext cx="95250" cy="5715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50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5268168" y="1802408"/>
              <a:ext cx="63500" cy="58737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503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5247531" y="1799233"/>
              <a:ext cx="20637" cy="58737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Line 504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 flipV="1">
              <a:off x="5249118" y="1797645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505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4418856" y="1726208"/>
              <a:ext cx="11112" cy="5556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506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5168156" y="1797645"/>
              <a:ext cx="9525" cy="5715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507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5122118" y="1761133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508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5622181" y="2331045"/>
              <a:ext cx="12700" cy="58738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509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5915868" y="1853208"/>
              <a:ext cx="55563" cy="58737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510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6052393" y="2205633"/>
              <a:ext cx="14288" cy="5715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511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6201618" y="2318345"/>
              <a:ext cx="42863" cy="60325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512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6252418" y="2334220"/>
              <a:ext cx="19050" cy="58738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513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6117481" y="2461220"/>
              <a:ext cx="14287" cy="5715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514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6128593" y="2489795"/>
              <a:ext cx="3175" cy="60325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515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6115893" y="2572345"/>
              <a:ext cx="9525" cy="55563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516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6093668" y="2607270"/>
              <a:ext cx="0" cy="58738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517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6093668" y="2607270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518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5847606" y="2194520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51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163143" y="2334220"/>
              <a:ext cx="47625" cy="58738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52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612406" y="1926233"/>
              <a:ext cx="42862" cy="58737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521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647331" y="1738908"/>
              <a:ext cx="228600" cy="163512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522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439368" y="2050058"/>
              <a:ext cx="31750" cy="5556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523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5744418" y="2346920"/>
              <a:ext cx="196850" cy="2682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5" name="Group 524"/>
            <p:cNvGrpSpPr>
              <a:grpSpLocks/>
            </p:cNvGrpSpPr>
            <p:nvPr>
              <p:custDataLst>
                <p:tags r:id="rId150"/>
              </p:custDataLst>
            </p:nvPr>
          </p:nvGrpSpPr>
          <p:grpSpPr bwMode="auto">
            <a:xfrm>
              <a:off x="4534743" y="2302470"/>
              <a:ext cx="671513" cy="384175"/>
              <a:chOff x="4115" y="1551"/>
              <a:chExt cx="504" cy="244"/>
            </a:xfrm>
          </p:grpSpPr>
          <p:sp>
            <p:nvSpPr>
              <p:cNvPr id="173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" name="Freeform 527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591768" y="3051770"/>
              <a:ext cx="530225" cy="511175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528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066306" y="2596158"/>
              <a:ext cx="57150" cy="5715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529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805956" y="2808883"/>
              <a:ext cx="15875" cy="5715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533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585418" y="2893020"/>
              <a:ext cx="174625" cy="158750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534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5679331" y="3274020"/>
              <a:ext cx="42862" cy="79375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" name="Group 535"/>
            <p:cNvGrpSpPr>
              <a:grpSpLocks/>
            </p:cNvGrpSpPr>
            <p:nvPr>
              <p:custDataLst>
                <p:tags r:id="rId156"/>
              </p:custDataLst>
            </p:nvPr>
          </p:nvGrpSpPr>
          <p:grpSpPr bwMode="auto">
            <a:xfrm>
              <a:off x="3326656" y="2742208"/>
              <a:ext cx="482600" cy="201612"/>
              <a:chOff x="3289" y="1830"/>
              <a:chExt cx="363" cy="128"/>
            </a:xfrm>
          </p:grpSpPr>
          <p:sp>
            <p:nvSpPr>
              <p:cNvPr id="168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2" name="Freeform 542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5260231" y="3331170"/>
              <a:ext cx="207962" cy="458788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544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39443" y="3275608"/>
              <a:ext cx="174625" cy="27146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547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136156" y="187702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548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647331" y="186114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549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90206" y="184368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550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826718" y="185162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9" name="O 238"/>
          <p:cNvSpPr>
            <a:spLocks noChangeAspect="1"/>
          </p:cNvSpPr>
          <p:nvPr/>
        </p:nvSpPr>
        <p:spPr>
          <a:xfrm>
            <a:off x="1346414" y="3207847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 239"/>
          <p:cNvSpPr>
            <a:spLocks noChangeAspect="1"/>
          </p:cNvSpPr>
          <p:nvPr/>
        </p:nvSpPr>
        <p:spPr>
          <a:xfrm>
            <a:off x="1996570" y="3237565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 240"/>
          <p:cNvSpPr>
            <a:spLocks noChangeAspect="1"/>
          </p:cNvSpPr>
          <p:nvPr/>
        </p:nvSpPr>
        <p:spPr>
          <a:xfrm>
            <a:off x="3410135" y="2684658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 241"/>
          <p:cNvSpPr>
            <a:spLocks noChangeAspect="1"/>
          </p:cNvSpPr>
          <p:nvPr/>
        </p:nvSpPr>
        <p:spPr>
          <a:xfrm>
            <a:off x="3605062" y="2793581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 242"/>
          <p:cNvSpPr>
            <a:spLocks noChangeAspect="1"/>
          </p:cNvSpPr>
          <p:nvPr/>
        </p:nvSpPr>
        <p:spPr>
          <a:xfrm>
            <a:off x="7209947" y="3516528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Freccia circolare in su 243"/>
          <p:cNvSpPr/>
          <p:nvPr/>
        </p:nvSpPr>
        <p:spPr>
          <a:xfrm rot="10984062">
            <a:off x="1788142" y="1860523"/>
            <a:ext cx="5657247" cy="1485002"/>
          </a:xfrm>
          <a:prstGeom prst="curvedUpArrow">
            <a:avLst/>
          </a:prstGeom>
          <a:solidFill>
            <a:schemeClr val="accent1">
              <a:alpha val="40000"/>
            </a:schemeClr>
          </a:solidFill>
          <a:ln w="31750">
            <a:solidFill>
              <a:srgbClr val="FF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5" name="Freccia circolare a destra 244"/>
          <p:cNvSpPr/>
          <p:nvPr/>
        </p:nvSpPr>
        <p:spPr>
          <a:xfrm rot="6250632">
            <a:off x="3403227" y="2274854"/>
            <a:ext cx="467995" cy="488685"/>
          </a:xfrm>
          <a:prstGeom prst="curvedRightArrow">
            <a:avLst/>
          </a:prstGeom>
          <a:solidFill>
            <a:schemeClr val="accent1">
              <a:alpha val="20000"/>
            </a:schemeClr>
          </a:solidFill>
          <a:ln w="31750">
            <a:solidFill>
              <a:srgbClr val="E70014"/>
            </a:solidFill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6" name="Freccia circolare a destra 245"/>
          <p:cNvSpPr/>
          <p:nvPr/>
        </p:nvSpPr>
        <p:spPr>
          <a:xfrm rot="16446325" flipV="1">
            <a:off x="1479744" y="3266285"/>
            <a:ext cx="467995" cy="759263"/>
          </a:xfrm>
          <a:prstGeom prst="curvedRightArrow">
            <a:avLst/>
          </a:prstGeom>
          <a:solidFill>
            <a:schemeClr val="accent1">
              <a:alpha val="22000"/>
            </a:schemeClr>
          </a:solidFill>
          <a:ln w="31750">
            <a:solidFill>
              <a:srgbClr val="E7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7" name="Freccia circolare a destra 246"/>
          <p:cNvSpPr/>
          <p:nvPr/>
        </p:nvSpPr>
        <p:spPr>
          <a:xfrm rot="15168843">
            <a:off x="2829314" y="2502699"/>
            <a:ext cx="467995" cy="1820974"/>
          </a:xfrm>
          <a:prstGeom prst="curvedRightArrow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E7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19627" y="326082"/>
            <a:ext cx="7028246" cy="64633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IHEP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receive</a:t>
            </a:r>
            <a:r>
              <a:rPr lang="it-IT" dirty="0"/>
              <a:t> data from </a:t>
            </a:r>
            <a:r>
              <a:rPr lang="it-IT" dirty="0" err="1"/>
              <a:t>experimental</a:t>
            </a:r>
            <a:r>
              <a:rPr lang="it-IT" dirty="0"/>
              <a:t> site and </a:t>
            </a:r>
            <a:r>
              <a:rPr lang="it-IT" dirty="0" err="1"/>
              <a:t>store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in master </a:t>
            </a:r>
            <a:r>
              <a:rPr lang="it-IT" dirty="0" err="1"/>
              <a:t>repository</a:t>
            </a:r>
            <a:r>
              <a:rPr lang="it-IT" dirty="0"/>
              <a:t>. At IHEP </a:t>
            </a:r>
            <a:r>
              <a:rPr lang="it-IT" dirty="0" err="1"/>
              <a:t>will</a:t>
            </a:r>
            <a:r>
              <a:rPr lang="it-IT" dirty="0"/>
              <a:t> run fast </a:t>
            </a:r>
            <a:r>
              <a:rPr lang="it-IT" dirty="0" err="1"/>
              <a:t>calibration</a:t>
            </a:r>
            <a:r>
              <a:rPr lang="it-IT" dirty="0"/>
              <a:t> and </a:t>
            </a:r>
            <a:r>
              <a:rPr lang="it-IT" dirty="0" err="1"/>
              <a:t>prompt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249" name="CasellaDiTesto 248"/>
          <p:cNvSpPr txBox="1"/>
          <p:nvPr/>
        </p:nvSpPr>
        <p:spPr>
          <a:xfrm>
            <a:off x="9359580" y="1056281"/>
            <a:ext cx="2655637" cy="369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IHEP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repository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/>
              <a:t>replicated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CNAF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From CNAF data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copied</a:t>
            </a:r>
            <a:r>
              <a:rPr lang="it-IT" dirty="0"/>
              <a:t> also to JINR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CC-IN2P3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maintain</a:t>
            </a:r>
            <a:r>
              <a:rPr lang="it-IT" dirty="0"/>
              <a:t> a copy of part of the data </a:t>
            </a:r>
            <a:r>
              <a:rPr lang="it-IT" dirty="0" err="1"/>
              <a:t>at</a:t>
            </a:r>
            <a:r>
              <a:rPr lang="it-IT" dirty="0"/>
              <a:t> CNAF with the chance to </a:t>
            </a:r>
            <a:r>
              <a:rPr lang="it-IT" dirty="0" err="1"/>
              <a:t>access</a:t>
            </a:r>
            <a:r>
              <a:rPr lang="it-IT" dirty="0"/>
              <a:t> data </a:t>
            </a:r>
            <a:r>
              <a:rPr lang="it-IT" dirty="0" err="1"/>
              <a:t>physically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CNAF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JINR data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accessed</a:t>
            </a:r>
            <a:r>
              <a:rPr lang="it-IT" dirty="0"/>
              <a:t> from MSU </a:t>
            </a:r>
            <a:r>
              <a:rPr lang="it-IT" dirty="0" err="1"/>
              <a:t>resources</a:t>
            </a:r>
            <a:endParaRPr lang="it-IT" dirty="0"/>
          </a:p>
        </p:txBody>
      </p:sp>
      <p:sp>
        <p:nvSpPr>
          <p:cNvPr id="250" name="CasellaDiTesto 249"/>
          <p:cNvSpPr txBox="1"/>
          <p:nvPr/>
        </p:nvSpPr>
        <p:spPr>
          <a:xfrm>
            <a:off x="146304" y="4635657"/>
            <a:ext cx="3192888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Flows</a:t>
            </a:r>
            <a:r>
              <a:rPr lang="it-IT" dirty="0"/>
              <a:t> are </a:t>
            </a:r>
            <a:r>
              <a:rPr lang="it-IT" dirty="0" err="1"/>
              <a:t>bidirectional</a:t>
            </a:r>
            <a:r>
              <a:rPr lang="it-IT" dirty="0"/>
              <a:t>: data </a:t>
            </a:r>
            <a:r>
              <a:rPr lang="it-IT" dirty="0" err="1"/>
              <a:t>produced</a:t>
            </a:r>
            <a:r>
              <a:rPr lang="it-IT" dirty="0"/>
              <a:t> in </a:t>
            </a:r>
            <a:r>
              <a:rPr lang="it-IT" dirty="0" err="1"/>
              <a:t>European</a:t>
            </a:r>
            <a:r>
              <a:rPr lang="it-IT" dirty="0"/>
              <a:t> data centers (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,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simulations</a:t>
            </a:r>
            <a:r>
              <a:rPr lang="it-IT" dirty="0"/>
              <a:t>,…)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replicated</a:t>
            </a:r>
            <a:r>
              <a:rPr lang="it-IT" dirty="0"/>
              <a:t> in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data centers and </a:t>
            </a:r>
            <a:r>
              <a:rPr lang="it-IT" dirty="0" err="1"/>
              <a:t>at</a:t>
            </a:r>
            <a:r>
              <a:rPr lang="it-IT" dirty="0"/>
              <a:t> IHEP</a:t>
            </a:r>
            <a:endParaRPr lang="en-GB" dirty="0"/>
          </a:p>
        </p:txBody>
      </p:sp>
      <p:sp>
        <p:nvSpPr>
          <p:cNvPr id="252" name="Titolo 1"/>
          <p:cNvSpPr>
            <a:spLocks noGrp="1"/>
          </p:cNvSpPr>
          <p:nvPr>
            <p:ph type="title"/>
          </p:nvPr>
        </p:nvSpPr>
        <p:spPr>
          <a:xfrm>
            <a:off x="775973" y="67393"/>
            <a:ext cx="4215126" cy="883104"/>
          </a:xfrm>
          <a:solidFill>
            <a:srgbClr val="005BAA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flows proposal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3AD5E-0654-4C43-8B74-6780C6379136}"/>
              </a:ext>
            </a:extLst>
          </p:cNvPr>
          <p:cNvPicPr>
            <a:picLocks noChangeAspect="1"/>
          </p:cNvPicPr>
          <p:nvPr/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72" y="3669922"/>
            <a:ext cx="720000" cy="478682"/>
          </a:xfrm>
          <a:prstGeom prst="rect">
            <a:avLst/>
          </a:prstGeom>
        </p:spPr>
      </p:pic>
      <p:pic>
        <p:nvPicPr>
          <p:cNvPr id="251" name="Picture 250" descr="A picture containing clock, sign, light&#10;&#10;Description automatically generated">
            <a:extLst>
              <a:ext uri="{FF2B5EF4-FFF2-40B4-BE49-F238E27FC236}">
                <a16:creationId xmlns:a16="http://schemas.microsoft.com/office/drawing/2014/main" id="{AE852DCE-898D-48A0-A75B-06F7BC7504C7}"/>
              </a:ext>
            </a:extLst>
          </p:cNvPr>
          <p:cNvPicPr>
            <a:picLocks noChangeAspect="1"/>
          </p:cNvPicPr>
          <p:nvPr/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2" y="3007152"/>
            <a:ext cx="719699" cy="281160"/>
          </a:xfrm>
          <a:prstGeom prst="rect">
            <a:avLst/>
          </a:prstGeom>
        </p:spPr>
      </p:pic>
      <p:pic>
        <p:nvPicPr>
          <p:cNvPr id="254" name="Picture 25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79400FB-AE7A-41BA-8D58-9E6D0F786B42}"/>
              </a:ext>
            </a:extLst>
          </p:cNvPr>
          <p:cNvPicPr>
            <a:picLocks noChangeAspect="1"/>
          </p:cNvPicPr>
          <p:nvPr/>
        </p:nvPicPr>
        <p:blipFill>
          <a:blip r:embed="rId1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3" y="3058600"/>
            <a:ext cx="720000" cy="366642"/>
          </a:xfrm>
          <a:prstGeom prst="rect">
            <a:avLst/>
          </a:prstGeom>
        </p:spPr>
      </p:pic>
      <p:pic>
        <p:nvPicPr>
          <p:cNvPr id="256" name="Picture 255" descr="A close up of a sign&#10;&#10;Description automatically generated">
            <a:extLst>
              <a:ext uri="{FF2B5EF4-FFF2-40B4-BE49-F238E27FC236}">
                <a16:creationId xmlns:a16="http://schemas.microsoft.com/office/drawing/2014/main" id="{41D8797D-23C8-433D-B1AB-1A025C770216}"/>
              </a:ext>
            </a:extLst>
          </p:cNvPr>
          <p:cNvPicPr>
            <a:picLocks noChangeAspect="1"/>
          </p:cNvPicPr>
          <p:nvPr/>
        </p:nvPicPr>
        <p:blipFill>
          <a:blip r:embed="rId167" cstate="print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65" y="2856260"/>
            <a:ext cx="720000" cy="5651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258" name="Picture 257" descr="A close up of a logo&#10;&#10;Description automatically generated">
            <a:extLst>
              <a:ext uri="{FF2B5EF4-FFF2-40B4-BE49-F238E27FC236}">
                <a16:creationId xmlns:a16="http://schemas.microsoft.com/office/drawing/2014/main" id="{6BA807E3-B04A-45BE-8554-C984B4FEDB07}"/>
              </a:ext>
            </a:extLst>
          </p:cNvPr>
          <p:cNvPicPr>
            <a:picLocks noChangeAspect="1"/>
          </p:cNvPicPr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05" y="2382958"/>
            <a:ext cx="720000" cy="81448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03DAC2-EB38-48B1-BA1F-74C81429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7B0-ACBD-4F15-B199-858977B3CF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7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A289-863B-4EC4-812E-AD6C7912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JUNO data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789E-812B-40DF-A0C5-FAF0D0C6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Estimated:</a:t>
            </a:r>
          </a:p>
          <a:p>
            <a:r>
              <a:rPr lang="en-GB" dirty="0"/>
              <a:t>Raw data: 2PB/year</a:t>
            </a:r>
          </a:p>
          <a:p>
            <a:r>
              <a:rPr lang="en-GB" dirty="0"/>
              <a:t>Reconstructed data: 200 TB/year</a:t>
            </a:r>
          </a:p>
          <a:p>
            <a:r>
              <a:rPr lang="en-GB" dirty="0"/>
              <a:t>Analysis data: 20 TB/year</a:t>
            </a:r>
          </a:p>
        </p:txBody>
      </p:sp>
    </p:spTree>
    <p:extLst>
      <p:ext uri="{BB962C8B-B14F-4D97-AF65-F5344CB8AC3E}">
        <p14:creationId xmlns:p14="http://schemas.microsoft.com/office/powerpoint/2010/main" val="309387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73E9-FBB4-7C1D-C947-20059BE9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Registering in DCI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8744-4677-5DD7-C029-A6608FBF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Registering in JUNO VO managed by VOMS.</a:t>
            </a:r>
          </a:p>
          <a:p>
            <a:pPr marL="0" indent="0">
              <a:buNone/>
            </a:pPr>
            <a:r>
              <a:rPr lang="en-GB" dirty="0"/>
              <a:t>Needed steps </a:t>
            </a:r>
            <a:r>
              <a:rPr lang="en-GB" baseline="30000" dirty="0"/>
              <a:t>1</a:t>
            </a:r>
            <a:r>
              <a:rPr lang="en-GB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Obtain a X509 certificate</a:t>
            </a:r>
          </a:p>
          <a:p>
            <a:pPr lvl="1"/>
            <a:r>
              <a:rPr lang="en-GB" dirty="0"/>
              <a:t>You have to use your personal browser</a:t>
            </a:r>
          </a:p>
          <a:p>
            <a:pPr lvl="1"/>
            <a:r>
              <a:rPr lang="en-GB" dirty="0"/>
              <a:t>For INFN follow instructions here: </a:t>
            </a:r>
            <a:r>
              <a:rPr lang="en-GB" dirty="0">
                <a:hlinkClick r:id="rId2"/>
              </a:rPr>
              <a:t>https://wiki.infn.it/cn/ccr/x509/home/utenti/personale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Extract certificate from browser and prepare to use it </a:t>
            </a:r>
            <a:r>
              <a:rPr lang="en-GB" baseline="30000" dirty="0"/>
              <a:t>1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Register on JUNO VO hosted on </a:t>
            </a:r>
            <a:r>
              <a:rPr lang="en-GB" sz="2800" dirty="0">
                <a:hlinkClick r:id="rId3"/>
              </a:rPr>
              <a:t>https://voms.ihep.ac.cn:8443</a:t>
            </a:r>
            <a:endParaRPr lang="en-GB" sz="2800" dirty="0"/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3EE99-68D5-50C8-AE45-5BDF631B63DF}"/>
              </a:ext>
            </a:extLst>
          </p:cNvPr>
          <p:cNvSpPr txBox="1"/>
          <p:nvPr/>
        </p:nvSpPr>
        <p:spPr>
          <a:xfrm>
            <a:off x="2521754" y="6488668"/>
            <a:ext cx="714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>
                <a:hlinkClick r:id="rId4"/>
              </a:rPr>
              <a:t>1</a:t>
            </a:r>
            <a:r>
              <a:rPr lang="it-IT" dirty="0">
                <a:hlinkClick r:id="rId4"/>
              </a:rPr>
              <a:t> https://juno.ihep.ac.cn/cgi-bin/Dev_DocDB/ShowDocument?docid=7295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A441-D747-32EF-BA5A-50D52AE8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DCI: where I can access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7DBA-EDAA-0EFD-EE99-5BB29D01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Command Line Interface</a:t>
            </a:r>
          </a:p>
          <a:p>
            <a:pPr lvl="1"/>
            <a:r>
              <a:rPr lang="en-GB" dirty="0"/>
              <a:t>User Interface: Computer you can access at data centres configured to be accessed via </a:t>
            </a:r>
            <a:r>
              <a:rPr lang="en-GB" dirty="0" err="1"/>
              <a:t>ssh</a:t>
            </a:r>
            <a:endParaRPr lang="en-GB" dirty="0"/>
          </a:p>
          <a:p>
            <a:pPr lvl="1"/>
            <a:r>
              <a:rPr lang="en-GB" dirty="0"/>
              <a:t>You have to copy your certificate here: then, obtain a proxy, a sort of pass to access DCI resources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700" b="0" i="0" dirty="0">
                <a:effectLst/>
                <a:latin typeface="Courier New" panose="02070309020205020404" pitchFamily="49" charset="0"/>
              </a:rPr>
              <a:t>source /</a:t>
            </a:r>
            <a:r>
              <a:rPr lang="en-GB" sz="1700" b="0" i="0" dirty="0" err="1">
                <a:effectLst/>
                <a:latin typeface="Courier New" panose="02070309020205020404" pitchFamily="49" charset="0"/>
              </a:rPr>
              <a:t>cvmfs</a:t>
            </a:r>
            <a:r>
              <a:rPr lang="en-GB" sz="1700" b="0" i="0" dirty="0">
                <a:effectLst/>
                <a:latin typeface="Courier New" panose="02070309020205020404" pitchFamily="49" charset="0"/>
              </a:rPr>
              <a:t>/dcomputing.ihep.ac.cn/</a:t>
            </a:r>
            <a:r>
              <a:rPr lang="en-GB" sz="1700" b="0" i="0" dirty="0" err="1">
                <a:effectLst/>
                <a:latin typeface="Courier New" panose="02070309020205020404" pitchFamily="49" charset="0"/>
              </a:rPr>
              <a:t>dirac</a:t>
            </a:r>
            <a:r>
              <a:rPr lang="en-GB" sz="1700" b="0" i="0" dirty="0">
                <a:effectLst/>
                <a:latin typeface="Courier New" panose="02070309020205020404" pitchFamily="49" charset="0"/>
              </a:rPr>
              <a:t>/IHEPDIRAC/v0r2-dev11/</a:t>
            </a:r>
            <a:r>
              <a:rPr lang="en-GB" sz="1700" b="0" i="0" dirty="0" err="1">
                <a:effectLst/>
                <a:latin typeface="Courier New" panose="02070309020205020404" pitchFamily="49" charset="0"/>
              </a:rPr>
              <a:t>bashrc</a:t>
            </a:r>
            <a:endParaRPr lang="en-GB" sz="1700" b="0" i="0" dirty="0">
              <a:effectLst/>
              <a:latin typeface="Courier New" panose="02070309020205020404" pitchFamily="49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GB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voms</a:t>
            </a:r>
            <a:r>
              <a:rPr lang="en-GB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-proxy-</a:t>
            </a:r>
            <a:r>
              <a:rPr lang="en-GB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GB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GB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voms</a:t>
            </a:r>
            <a:r>
              <a:rPr lang="en-GB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juno</a:t>
            </a:r>
            <a:r>
              <a:rPr lang="en-GB" dirty="0"/>
              <a:t> or </a:t>
            </a:r>
            <a:r>
              <a:rPr lang="en-GB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dirac</a:t>
            </a:r>
            <a:r>
              <a:rPr lang="en-GB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-proxy-</a:t>
            </a:r>
            <a:r>
              <a:rPr lang="en-GB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GB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–g </a:t>
            </a:r>
            <a:r>
              <a:rPr lang="en-GB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juno_user</a:t>
            </a:r>
            <a:endParaRPr lang="en-GB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/>
              <a:t>Here you can browse files and submit jobs</a:t>
            </a:r>
          </a:p>
          <a:p>
            <a:pPr lvl="1"/>
            <a:r>
              <a:rPr lang="en-GB" dirty="0"/>
              <a:t>Details and examples in </a:t>
            </a:r>
            <a:r>
              <a:rPr lang="en-GB" baseline="30000" dirty="0">
                <a:hlinkClick r:id="rId2"/>
              </a:rPr>
              <a:t>2</a:t>
            </a:r>
            <a:r>
              <a:rPr lang="en-GB" dirty="0"/>
              <a:t> and in </a:t>
            </a:r>
            <a:r>
              <a:rPr lang="en-GB" baseline="30000" dirty="0">
                <a:hlinkClick r:id="rId3"/>
              </a:rPr>
              <a:t>3</a:t>
            </a:r>
            <a:endParaRPr lang="en-GB" dirty="0"/>
          </a:p>
          <a:p>
            <a:r>
              <a:rPr lang="en-GB" dirty="0"/>
              <a:t>Web interface (DIRAC)</a:t>
            </a:r>
          </a:p>
          <a:p>
            <a:pPr lvl="1"/>
            <a:r>
              <a:rPr lang="en-GB" dirty="0"/>
              <a:t>In the same document on Slack some examples on how to use DIRAC web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2A797-9B1F-AB01-7F15-54ED1081E4D7}"/>
              </a:ext>
            </a:extLst>
          </p:cNvPr>
          <p:cNvSpPr txBox="1"/>
          <p:nvPr/>
        </p:nvSpPr>
        <p:spPr>
          <a:xfrm>
            <a:off x="1418968" y="6211669"/>
            <a:ext cx="935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>
                <a:hlinkClick r:id="rId2"/>
              </a:rPr>
              <a:t>2</a:t>
            </a:r>
            <a:r>
              <a:rPr lang="en-GB" dirty="0">
                <a:hlinkClick r:id="rId2"/>
              </a:rPr>
              <a:t> Slack JUNO Italia </a:t>
            </a:r>
            <a:r>
              <a:rPr lang="en-GB" dirty="0"/>
              <a:t>(in channel Sniper, look for Riccardo Bruno slides posted on March 24, 2021)</a:t>
            </a:r>
          </a:p>
          <a:p>
            <a:r>
              <a:rPr lang="en-GB" baseline="30000" dirty="0">
                <a:hlinkClick r:id="rId3"/>
              </a:rPr>
              <a:t>3</a:t>
            </a:r>
            <a:r>
              <a:rPr lang="en-GB" dirty="0">
                <a:hlinkClick r:id="rId3"/>
              </a:rPr>
              <a:t> https://juno.ihep.ac.cn/cgi-bin/Dev_DocDB/ShowDocument?docid=5105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57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383C-4501-5E39-BC41-E8AD73C7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DCI: 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4EE6-82F6-072D-8637-6ED4E778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Files in DCI are composed from:</a:t>
            </a:r>
          </a:p>
          <a:p>
            <a:r>
              <a:rPr lang="en-GB" dirty="0"/>
              <a:t>Physical File Name, that specify where physically the file is</a:t>
            </a:r>
          </a:p>
          <a:p>
            <a:r>
              <a:rPr lang="en-GB" dirty="0"/>
              <a:t>Logical File Name, a sort of short name that can refer to several PFN ( the different copies in data centres)</a:t>
            </a:r>
          </a:p>
          <a:p>
            <a:r>
              <a:rPr lang="en-GB" dirty="0"/>
              <a:t>LFN can be searched in file </a:t>
            </a:r>
            <a:r>
              <a:rPr lang="en-GB" dirty="0" err="1"/>
              <a:t>catalog</a:t>
            </a:r>
            <a:r>
              <a:rPr lang="en-GB" dirty="0"/>
              <a:t> to obtain PFN</a:t>
            </a:r>
          </a:p>
          <a:p>
            <a:r>
              <a:rPr lang="en-GB" dirty="0"/>
              <a:t>PFN are used to actually perform file operations: listing, creating directory, changing directory, changing permissions and ownerships, copying files, remove replicas, remove all</a:t>
            </a:r>
          </a:p>
          <a:p>
            <a:r>
              <a:rPr lang="en-GB" dirty="0"/>
              <a:t>Metadata can be implemented to provide additional info, also to improve search capabilities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A14DB-F6C9-ADB1-3090-1D17EAF2782E}"/>
              </a:ext>
            </a:extLst>
          </p:cNvPr>
          <p:cNvSpPr txBox="1"/>
          <p:nvPr/>
        </p:nvSpPr>
        <p:spPr>
          <a:xfrm>
            <a:off x="1273776" y="6488668"/>
            <a:ext cx="96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4</a:t>
            </a:r>
            <a:r>
              <a:rPr lang="it-IT" dirty="0"/>
              <a:t> </a:t>
            </a:r>
            <a:r>
              <a:rPr lang="en-GB" dirty="0">
                <a:hlinkClick r:id="rId2"/>
              </a:rPr>
              <a:t>https://juno.ihep.ac.cn/cgi-bin/Dev_DocDB/ShowDocument?docid=7288</a:t>
            </a:r>
            <a:r>
              <a:rPr lang="en-GB" dirty="0"/>
              <a:t> slides and video</a:t>
            </a:r>
          </a:p>
        </p:txBody>
      </p:sp>
    </p:spTree>
    <p:extLst>
      <p:ext uri="{BB962C8B-B14F-4D97-AF65-F5344CB8AC3E}">
        <p14:creationId xmlns:p14="http://schemas.microsoft.com/office/powerpoint/2010/main" val="4077152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F4CD3BAE6D1419975A0EF078E46D2" ma:contentTypeVersion="27" ma:contentTypeDescription="Create a new document." ma:contentTypeScope="" ma:versionID="c07653955e6fce616da29bc8f9eabb58">
  <xsd:schema xmlns:xsd="http://www.w3.org/2001/XMLSchema" xmlns:xs="http://www.w3.org/2001/XMLSchema" xmlns:p="http://schemas.microsoft.com/office/2006/metadata/properties" xmlns:ns3="777016db-489e-45b4-b9e8-a45163e11567" xmlns:ns4="8d33704b-2d52-4396-aab0-459e52010774" targetNamespace="http://schemas.microsoft.com/office/2006/metadata/properties" ma:root="true" ma:fieldsID="203a064eae085145c6813de31733a660" ns3:_="" ns4:_="">
    <xsd:import namespace="777016db-489e-45b4-b9e8-a45163e11567"/>
    <xsd:import namespace="8d33704b-2d52-4396-aab0-459e520107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016db-489e-45b4-b9e8-a45163e115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3704b-2d52-4396-aab0-459e520107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d33704b-2d52-4396-aab0-459e52010774" xsi:nil="true"/>
    <NotebookType xmlns="8d33704b-2d52-4396-aab0-459e52010774" xsi:nil="true"/>
    <Self_Registration_Enabled xmlns="8d33704b-2d52-4396-aab0-459e52010774" xsi:nil="true"/>
    <Teachers xmlns="8d33704b-2d52-4396-aab0-459e52010774">
      <UserInfo>
        <DisplayName/>
        <AccountId xsi:nil="true"/>
        <AccountType/>
      </UserInfo>
    </Teachers>
    <Students xmlns="8d33704b-2d52-4396-aab0-459e52010774">
      <UserInfo>
        <DisplayName/>
        <AccountId xsi:nil="true"/>
        <AccountType/>
      </UserInfo>
    </Students>
    <Student_Groups xmlns="8d33704b-2d52-4396-aab0-459e52010774">
      <UserInfo>
        <DisplayName/>
        <AccountId xsi:nil="true"/>
        <AccountType/>
      </UserInfo>
    </Student_Groups>
    <AppVersion xmlns="8d33704b-2d52-4396-aab0-459e52010774" xsi:nil="true"/>
    <Invited_Students xmlns="8d33704b-2d52-4396-aab0-459e52010774" xsi:nil="true"/>
    <Has_Teacher_Only_SectionGroup xmlns="8d33704b-2d52-4396-aab0-459e52010774" xsi:nil="true"/>
    <FolderType xmlns="8d33704b-2d52-4396-aab0-459e52010774" xsi:nil="true"/>
    <DefaultSectionNames xmlns="8d33704b-2d52-4396-aab0-459e52010774" xsi:nil="true"/>
    <Is_Collaboration_Space_Locked xmlns="8d33704b-2d52-4396-aab0-459e52010774" xsi:nil="true"/>
    <Owner xmlns="8d33704b-2d52-4396-aab0-459e52010774">
      <UserInfo>
        <DisplayName/>
        <AccountId xsi:nil="true"/>
        <AccountType/>
      </UserInfo>
    </Owner>
    <CultureName xmlns="8d33704b-2d52-4396-aab0-459e52010774" xsi:nil="true"/>
  </documentManagement>
</p:properties>
</file>

<file path=customXml/itemProps1.xml><?xml version="1.0" encoding="utf-8"?>
<ds:datastoreItem xmlns:ds="http://schemas.openxmlformats.org/officeDocument/2006/customXml" ds:itemID="{2A925C6D-F425-46CA-9A50-0BA2DB4FE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7016db-489e-45b4-b9e8-a45163e11567"/>
    <ds:schemaRef ds:uri="8d33704b-2d52-4396-aab0-459e52010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9779F-BA22-4398-B60B-4DD2911AF4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CED33D-CEE3-4AA9-8543-E4AAA40326A9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8d33704b-2d52-4396-aab0-459e52010774"/>
    <ds:schemaRef ds:uri="http://schemas.openxmlformats.org/package/2006/metadata/core-properties"/>
    <ds:schemaRef ds:uri="777016db-489e-45b4-b9e8-a45163e11567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Roboto</vt:lpstr>
      <vt:lpstr>Office Theme</vt:lpstr>
      <vt:lpstr>Status of DCI and how to use it</vt:lpstr>
      <vt:lpstr>DCI overview</vt:lpstr>
      <vt:lpstr>Using and testing DCI</vt:lpstr>
      <vt:lpstr>Upcoming</vt:lpstr>
      <vt:lpstr>Data flows proposal</vt:lpstr>
      <vt:lpstr>JUNO data volume</vt:lpstr>
      <vt:lpstr>Registering in DCI</vt:lpstr>
      <vt:lpstr>Using DCI: where I can access it</vt:lpstr>
      <vt:lpstr>Using DCI: data management</vt:lpstr>
      <vt:lpstr>Using DCI: job management</vt:lpstr>
      <vt:lpstr>Training activities</vt:lpstr>
      <vt:lpstr>Next improvements</vt:lpstr>
      <vt:lpstr>Manpower required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DCI and how to use it</dc:title>
  <dc:creator>Giuseppe Andronico</dc:creator>
  <cp:lastModifiedBy>Giuseppe Andronico</cp:lastModifiedBy>
  <cp:revision>2</cp:revision>
  <dcterms:created xsi:type="dcterms:W3CDTF">2022-05-01T20:16:41Z</dcterms:created>
  <dcterms:modified xsi:type="dcterms:W3CDTF">2022-05-03T10:51:52Z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0x010100243F4CD3BAE6D1419975A0EF078E46D2</vt:lpwstr>
  </property>
</Properties>
</file>