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70" r:id="rId7"/>
    <p:sldId id="271" r:id="rId8"/>
    <p:sldId id="258" r:id="rId9"/>
    <p:sldId id="263" r:id="rId10"/>
    <p:sldId id="266" r:id="rId11"/>
    <p:sldId id="267" r:id="rId12"/>
    <p:sldId id="257" r:id="rId13"/>
    <p:sldId id="264" r:id="rId14"/>
    <p:sldId id="265" r:id="rId15"/>
    <p:sldId id="268" r:id="rId16"/>
    <p:sldId id="269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1EA32-2A19-4309-B159-51195732EDE5}" v="20" dt="2022-05-02T08:24:47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53B7-AFDC-43E9-9F9A-D201C4A1E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20E34-66B8-43A2-BB89-3133E2F32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B40-5A04-4942-87EA-808DEE87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FF034-5206-4FE2-BFDF-08592908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570E-009E-424E-9EFF-ADCCC821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5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CC5C-99B5-484B-9DA9-1A1BDCAE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BD672-FC38-44D0-BF17-DB041B2BC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DC2B8-E774-4AA0-9AEC-899E86CB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5158-A456-49CF-92D8-2035157B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213D1-4EE7-45DC-B607-6D058B07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6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49BF3-F8E7-4D72-BFE7-D127A41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1CE11-9715-4EFE-A989-AE8841DEF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923CD-A627-44A6-AC59-FDC728EC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C6EE-F861-42F2-86A6-B0227A79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FA3A-6197-45A3-87ED-E8811CF3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9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9DFE-C82E-6E4C-8CF1-851C5A786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32EA7-AA58-804F-9F79-754024FE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78DF-F9EB-6B41-865E-5790A28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34C9-594F-AF4F-A507-1BDF7AE7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D013A-5975-4B4D-AD0A-97DB4DBB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451C-BA3D-F147-9D4F-715290B5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EDCE-A3D5-4340-9999-5691DA0F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02964-765B-2F43-AB16-79E477DC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44B9-2D9D-094A-97C3-30376D30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4569-9226-D145-810B-3D4AC60D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35D5-5EEA-4845-A378-CDAAD01A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FC94B-4993-6D46-A452-CF93187E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9F59-D020-B149-A660-B59570C1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9E912-8118-ED4E-8105-1F074FCE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D539-21B1-BD4C-AB17-67200A11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34AA-4CDF-D641-944B-A5EACA9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5BC3-1B43-354D-A598-4C19E6E06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417A-066E-3F42-BA34-ED81FD011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EB2B-0E26-644E-897D-72C50086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EC579-F979-104D-8444-7FBEC1A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3C11-F5EE-2547-97A8-FA5CF1A0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E93F-5BBE-2C45-8F0A-87B91A72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58C7-6882-104D-8E53-D33C2BF5F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19E71-03CB-9C42-AD70-D0DD90A71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B604D-6AD6-9E48-8AD3-4AB7525E7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631DF-7E3D-E841-B3DC-250F51294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E49CB3-39ED-E246-B434-C36C7858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39671-3752-F148-916D-AB54C74D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8EF77-FFDE-0343-9496-25C66691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D16A-3435-F741-85DC-87BAD1C8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88A6F-0077-7F4A-BAE8-821C0514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73832-DAEA-4A41-B7B1-D48EF91B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441C3-E6EB-7B48-9D3E-73AA4EE2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3897-4E27-6040-BA20-67DCB3AD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F2D86-21B5-8D47-AA8C-2E8C19ED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7D3D6-BBD4-2D4B-9CB8-74E60B7B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8EC9-6A43-0844-925A-0A34046C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7DF4-B390-254B-B46E-D3774C33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02700-9E94-7D42-A7E8-E46F253ED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7B0C8-24D5-534B-A791-6B2B9231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CA475-D8BB-ED40-8064-52A89708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CAB18-2282-E24C-8690-08A6478E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6CAB-A024-4FF4-A071-9B4A2310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3D7EA-0C31-4EDF-ADDF-47AA0F98F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B633-4FA1-4D64-90AE-A1899F58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249F-15A8-4E90-80A2-7B3186FA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49DD4-024E-4736-A6DF-12263DEC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2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32B3-186E-7C46-99A1-946D13DA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2C975-B91C-0A45-B6E5-AD4177F73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8C023-D38D-5149-B5AD-64199D2BC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2B29C-FA0E-A44D-8421-3E9DEB53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51DF4-69D7-904A-9501-613AE451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1E31A-500F-934D-A612-1630E4C4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6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6295-1753-604B-9B1C-F2A44B25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14AFB-8B0C-5E40-B3B1-DCB5AE0A9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3433-3539-7F47-A525-31DA230E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C01C-ADEF-5F41-A912-0A264FA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7B84-7686-2346-B3F6-2DDBDA42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41AA9-511B-8C45-B7F6-D50E4DD70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31A2F-B660-0240-BF55-02AAE9585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7594-44C9-7145-882B-CF9F33F9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0B1B-DE3D-A748-9A61-F733382E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6972-1070-F74B-AB64-892E41AC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D70A-A5D6-44C4-962E-3F349902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F487-56A9-4140-89BE-00DDAC35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F617-C008-4E5F-9D63-301669B1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7AAB5-7C53-4223-83B8-C9B059B4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A9A42-2705-4988-9FCC-C58E9EA1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43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1AF5-4E40-43EA-ACAF-61E67276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3853-7684-45BA-95FC-E0B8B817A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F3A27-3930-4F76-A300-C588BA47B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46DB0-7A9A-4FC0-A07D-D24E05CB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810C3-9233-4F43-B979-93FBF209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94352-7B51-4417-A30A-6B5A56C1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8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4602-4E88-4FAC-92A7-A86133D4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F5F0C-FB8B-4103-9F38-2057878D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DB8FB-F721-4738-B14E-D8AD5E38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3F23F-57B6-43F7-B8C7-928C7B1CC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066ED-47DA-4620-A4AF-B3582777E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B85D5-28F9-450A-B640-6C5FCA4E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F34EC-9565-4AB5-B056-D91C69E3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8DFB0-9F30-4878-8864-5AF07145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65B1-BEBC-4A3B-90E9-D5356CA7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FE922-31A2-44C8-9D60-9D0C0A06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7FAC4-1C79-4111-ABD4-348F3CD0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8A5AA-FEC6-4468-A111-E7C36FAB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5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579A4-CFE8-43D8-B1EB-97442CC5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35668-4B85-46B0-A349-8705CD0D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BBA0F-07B9-42E9-892C-9D2E2ADD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5CB4-7E1B-4186-ADE5-E4CD9134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DB10-60DE-4441-8485-6AEF3B35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36249-2AB2-447B-A022-543FADD4E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8210B-A11D-4DD2-9E2E-F50997F8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FBA4E-C87E-4BA5-A82F-084ADA42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D3F1A-4A5A-4966-86EC-5F5D124D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9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9AE7-3352-4FCC-B891-B59BFCEE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1CF47-1D10-42C7-BD23-07791EC39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068E5-B4EC-4776-891B-EFE09371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52971-F6E6-409E-89F3-02540A04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56C02-1466-4637-91F3-2A683064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DD33E-01C7-411D-B8F1-5A4BF20F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7EED0-3636-4EC6-9B78-199BF966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426C8-5882-4B3B-9185-0F19F7C5E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8083-5AC7-49B6-9DB0-0F1D9302C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52DE-4514-43F5-AE6A-227E0E6736BC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18CA-E426-4A9E-B0CF-38B0AB2D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F0BD-EDB7-419E-A3D0-2516B5B42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359A-0AE5-40BF-8ADB-46F21A0023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9059D-BDE9-7945-B2C1-A66C5E46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D311C-6A07-8B4A-83CC-68F73BEE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E37B-1682-6145-A11F-74DA66D46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3C6F-C161-0143-81BC-AF65A24D9A42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B395-5602-9A4C-80D9-0E8BB4E4B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73A8-D75E-8F46-A45C-147AA35BF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0D41E-BCA5-B747-A3B8-048D735A8F2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.infn.it/preventivi/2022/dettaglioana.php?UUID=d5e593f0-acb0-49be-8c95-e8facd03cae8&amp;SEZIONE=CT&amp;GRUPPO=2&amp;titolo=Modulo+EC%2FEN+7&amp;link=%2Fpreventivi%2F2022%2FEC7ORA.php%3FGRUPPO%3D2%26ESPERIMENTO%3DJUNO%26TIPO%3DESP%26NAZEXPID%3D1508%26LOCEXPID%3D4624%26SEZIONE%3DCT%26SUFFISSO%3D%26SIGLA_LOCALE%3DJUNO" TargetMode="External"/><Relationship Id="rId3" Type="http://schemas.openxmlformats.org/officeDocument/2006/relationships/hyperlink" Target="https://www.ac.infn.it/preventivi/2022/dettaglioana.php?UUID=2f66c0cf-9c2e-40d7-bc75-e6a49cb26c36&amp;SEZIONE=CT&amp;GRUPPO=2&amp;titolo=Modulo+EC%2FEN+7&amp;link=%2Fpreventivi%2F2022%2FEC7ORA.php%3FGRUPPO%3D2%26ESPERIMENTO%3DJUNO%26TIPO%3DESP%26NAZEXPID%3D1508%26LOCEXPID%3D4624%26SEZIONE%3DCT%26SUFFISSO%3D%26SIGLA_LOCALE%3DJUNO" TargetMode="External"/><Relationship Id="rId7" Type="http://schemas.openxmlformats.org/officeDocument/2006/relationships/hyperlink" Target="https://www.ac.infn.it/preventivi/2022/dettaglioana.php?UUID=c9360cc1-2a09-42e6-83bc-ff0394729021&amp;SEZIONE=CT&amp;GRUPPO=2&amp;titolo=Modulo+EC%2FEN+7&amp;link=%2Fpreventivi%2F2022%2FEC7ORA.php%3FGRUPPO%3D2%26ESPERIMENTO%3DJUNO%26TIPO%3DESP%26NAZEXPID%3D1508%26LOCEXPID%3D4624%26SEZIONE%3DCT%26SUFFISSO%3D%26SIGLA_LOCALE%3DJUNO" TargetMode="External"/><Relationship Id="rId12" Type="http://schemas.openxmlformats.org/officeDocument/2006/relationships/hyperlink" Target="https://www.ac.infn.it/preventivi/2022/dettaglioana.php?UUID=e9573be2-5ddc-44b8-88cd-5d6b61c688fa&amp;SEZIONE=CT&amp;GRUPPO=2&amp;titolo=Modulo+EC%2FEN+7&amp;link=%2Fpreventivi%2F2022%2FEC7ORA.php%3FGRUPPO%3D2%26ESPERIMENTO%3DJUNO%26TIPO%3DESP%26NAZEXPID%3D1508%26LOCEXPID%3D4624%26SEZIONE%3DCT%26SUFFISSO%3D%26SIGLA_LOCALE%3DJUNO" TargetMode="External"/><Relationship Id="rId2" Type="http://schemas.openxmlformats.org/officeDocument/2006/relationships/hyperlink" Target="https://www.ac.infn.it/preventivi/2022/dettaglioana.php?UUID=1ac9636d-da6c-4eb2-8995-8a2b03dcb264&amp;SEZIONE=CT&amp;GRUPPO=2&amp;titolo=Modulo+EC%2FEN+7&amp;link=%2Fpreventivi%2F2022%2FEC7ORA.php%3FGRUPPO%3D2%26ESPERIMENTO%3DJUNO%26TIPO%3DESP%26NAZEXPID%3D1508%26LOCEXPID%3D4624%26SEZIONE%3DCT%26SUFFISSO%3D%26SIGLA_LOCALE%3DJU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.infn.it/preventivi/2022/dettaglioana.php?UUID=6e2a9dc1-c4ac-449e-b58e-51f217e61e55&amp;SEZIONE=CT&amp;GRUPPO=2&amp;titolo=Modulo+EC%2FEN+7&amp;link=%2Fpreventivi%2F2022%2FEC7ORA.php%3FGRUPPO%3D2%26ESPERIMENTO%3DJUNO%26TIPO%3DESP%26NAZEXPID%3D1508%26LOCEXPID%3D4624%26SEZIONE%3DCT%26SUFFISSO%3D%26SIGLA_LOCALE%3DJUNO" TargetMode="External"/><Relationship Id="rId11" Type="http://schemas.openxmlformats.org/officeDocument/2006/relationships/hyperlink" Target="https://www.ac.infn.it/preventivi/2022/dettaglioana.php?UUID=c569393c-c9ef-4629-ab86-5b46915c1b9f&amp;SEZIONE=CT&amp;GRUPPO=2&amp;titolo=Modulo+EC%2FEN+7&amp;link=%2Fpreventivi%2F2022%2FEC7ORA.php%3FGRUPPO%3D2%26ESPERIMENTO%3DJUNO%26TIPO%3DESP%26NAZEXPID%3D1508%26LOCEXPID%3D4624%26SEZIONE%3DCT%26SUFFISSO%3D%26SIGLA_LOCALE%3DJUNO" TargetMode="External"/><Relationship Id="rId5" Type="http://schemas.openxmlformats.org/officeDocument/2006/relationships/hyperlink" Target="https://www.ac.infn.it/preventivi/2022/dettaglioana.php?UUID=a9fb4499-79fe-433b-9919-a50f638e577a&amp;SEZIONE=CT&amp;GRUPPO=2&amp;titolo=Modulo+EC%2FEN+7&amp;link=%2Fpreventivi%2F2022%2FEC7ORA.php%3FGRUPPO%3D2%26ESPERIMENTO%3DJUNO%26TIPO%3DESP%26NAZEXPID%3D1508%26LOCEXPID%3D4624%26SEZIONE%3DCT%26SUFFISSO%3D%26SIGLA_LOCALE%3DJUNO" TargetMode="External"/><Relationship Id="rId10" Type="http://schemas.openxmlformats.org/officeDocument/2006/relationships/hyperlink" Target="https://www.ac.infn.it/preventivi/2022/dettaglioana.php?UUID=a9b2ae92-15a0-4a6c-9910-bb5f58e4adae&amp;SEZIONE=CT&amp;GRUPPO=2&amp;titolo=Modulo+EC%2FEN+7&amp;link=%2Fpreventivi%2F2022%2FEC7ORA.php%3FGRUPPO%3D2%26ESPERIMENTO%3DJUNO%26TIPO%3DESP%26NAZEXPID%3D1508%26LOCEXPID%3D4624%26SEZIONE%3DCT%26SUFFISSO%3D%26SIGLA_LOCALE%3DJUNO" TargetMode="External"/><Relationship Id="rId4" Type="http://schemas.openxmlformats.org/officeDocument/2006/relationships/hyperlink" Target="https://www.ac.infn.it/preventivi/2022/dettaglioana.php?UUID=9b8591bb-18a7-405d-9401-0cdde9384d9c&amp;SEZIONE=CT&amp;GRUPPO=2&amp;titolo=Modulo+EC%2FEN+7&amp;link=%2Fpreventivi%2F2022%2FEC7ORA.php%3FGRUPPO%3D2%26ESPERIMENTO%3DJUNO%26TIPO%3DESP%26NAZEXPID%3D1508%26LOCEXPID%3D4624%26SEZIONE%3DCT%26SUFFISSO%3D%26SIGLA_LOCALE%3DJUNO" TargetMode="External"/><Relationship Id="rId9" Type="http://schemas.openxmlformats.org/officeDocument/2006/relationships/hyperlink" Target="https://www.ac.infn.it/preventivi/2022/dettaglioana.php?UUID=b527eca3-917f-4072-be0f-f595e9f00ed5&amp;SEZIONE=CT&amp;GRUPPO=2&amp;titolo=Modulo+EC%2FEN+7&amp;link=%2Fpreventivi%2F2022%2FEC7ORA.php%3FGRUPPO%3D2%26ESPERIMENTO%3DJUNO%26TIPO%3DESP%26NAZEXPID%3D1508%26LOCEXPID%3D4624%26SEZIONE%3DCT%26SUFFISSO%3D%26SIGLA_LOCALE%3DJU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rtale-sisinfo.dsi.infn.it/experiments/vie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BEC-1A69-47D5-A26E-EA9EDE859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Catania status report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9F2A5-18A4-4802-85C9-868E6C472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Andronico</a:t>
            </a:r>
          </a:p>
          <a:p>
            <a:r>
              <a:rPr lang="it-IT" dirty="0"/>
              <a:t>5 Maggio 2022</a:t>
            </a:r>
          </a:p>
          <a:p>
            <a:r>
              <a:rPr lang="it-IT" dirty="0"/>
              <a:t>Milano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3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932-A0D5-4CDC-AA19-A88661A5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Partizionatore</a:t>
            </a:r>
            <a:r>
              <a:rPr lang="it-IT" dirty="0"/>
              <a:t> ottico</a:t>
            </a: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6B71AE4-9805-472C-814F-FD5C56495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42909"/>
            <a:ext cx="10515600" cy="37150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1EA18-C242-4E34-B599-E96A8699C3E1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Progettato da Ing. Manusardi e offerto da </a:t>
            </a:r>
            <a:r>
              <a:rPr lang="it-IT" sz="2800" dirty="0" err="1"/>
              <a:t>Unifibre</a:t>
            </a:r>
            <a:r>
              <a:rPr lang="it-IT" sz="2800" dirty="0"/>
              <a:t>.</a:t>
            </a:r>
          </a:p>
          <a:p>
            <a:r>
              <a:rPr lang="it-IT" sz="2800" dirty="0"/>
              <a:t>Oggetto di prossimi test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91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FC80-DB2E-45C3-B3C9-376AF3F7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Computing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FCDB-20D1-497B-A289-FB2F439C0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Continua lo sviluppo della DCI (a seguire, presentazione sulla DCI)</a:t>
            </a:r>
          </a:p>
          <a:p>
            <a:r>
              <a:rPr lang="it-IT" dirty="0"/>
              <a:t>Interazione con il CNAF per l’integrazione in DCI</a:t>
            </a:r>
          </a:p>
          <a:p>
            <a:r>
              <a:rPr lang="it-IT" dirty="0"/>
              <a:t>Collaborazione con Agnese Martini (LNF) a supporto delle </a:t>
            </a:r>
            <a:r>
              <a:rPr lang="it-IT" dirty="0" err="1"/>
              <a:t>operations</a:t>
            </a:r>
            <a:r>
              <a:rPr lang="it-IT" dirty="0"/>
              <a:t> e del benchmark</a:t>
            </a:r>
          </a:p>
          <a:p>
            <a:r>
              <a:rPr lang="it-IT" dirty="0"/>
              <a:t>Collaborazione con Riccardo Bruno (CT) per alcuni servizi DCI.</a:t>
            </a:r>
          </a:p>
          <a:p>
            <a:endParaRPr lang="it-IT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BB573-B700-4530-998E-7A2CDA81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Grazie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52641-96EE-4EBE-9937-08FCE07A8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Domande?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8593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21C8515-78F0-4E7E-953E-511AE949DA4E}"/>
              </a:ext>
            </a:extLst>
          </p:cNvPr>
          <p:cNvGrpSpPr/>
          <p:nvPr/>
        </p:nvGrpSpPr>
        <p:grpSpPr>
          <a:xfrm>
            <a:off x="669851" y="101009"/>
            <a:ext cx="10441172" cy="6655981"/>
            <a:chOff x="669851" y="101009"/>
            <a:chExt cx="10441172" cy="66559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7C83336-0917-0548-8E82-4D901EDAA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51" y="101009"/>
              <a:ext cx="10441172" cy="665598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58CD44-7D96-8B44-A064-E404C34497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03120" y="3255380"/>
              <a:ext cx="514260" cy="216607"/>
              <a:chOff x="2211572" y="1031358"/>
              <a:chExt cx="2519916" cy="108983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5D16FE-5459-F24E-9F20-B2370BB446BA}"/>
                  </a:ext>
                </a:extLst>
              </p:cNvPr>
              <p:cNvSpPr/>
              <p:nvPr/>
            </p:nvSpPr>
            <p:spPr>
              <a:xfrm>
                <a:off x="2211572" y="1031358"/>
                <a:ext cx="2519916" cy="89313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6C36A73-549E-1945-A07F-44A1B9C1FCB3}"/>
                  </a:ext>
                </a:extLst>
              </p:cNvPr>
              <p:cNvSpPr/>
              <p:nvPr/>
            </p:nvSpPr>
            <p:spPr>
              <a:xfrm>
                <a:off x="3111530" y="1897912"/>
                <a:ext cx="720000" cy="2232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AA0862-83ED-9748-A556-20488DDC1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5762" y="3344136"/>
              <a:ext cx="292154" cy="2999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C7F756-F0BC-7A43-AD79-874C10B71F64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069306" y="4350527"/>
              <a:ext cx="514260" cy="216607"/>
              <a:chOff x="2211572" y="1031358"/>
              <a:chExt cx="2519916" cy="108983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FB35C4-4B26-0F4B-8528-059A02AF8DD0}"/>
                  </a:ext>
                </a:extLst>
              </p:cNvPr>
              <p:cNvSpPr/>
              <p:nvPr/>
            </p:nvSpPr>
            <p:spPr>
              <a:xfrm>
                <a:off x="2211572" y="1031358"/>
                <a:ext cx="2519916" cy="89313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5DDE56D-1E49-C84B-85F6-91E9E72ED101}"/>
                  </a:ext>
                </a:extLst>
              </p:cNvPr>
              <p:cNvSpPr/>
              <p:nvPr/>
            </p:nvSpPr>
            <p:spPr>
              <a:xfrm>
                <a:off x="3111530" y="1897912"/>
                <a:ext cx="720000" cy="2232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1F8FC2-2217-B44D-B95A-116FC27212A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8103120" y="2987368"/>
              <a:ext cx="500835" cy="222411"/>
              <a:chOff x="1954184" y="651253"/>
              <a:chExt cx="2519916" cy="108983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DF0305-E873-0F4D-8C5F-EDEBCDEF3409}"/>
                  </a:ext>
                </a:extLst>
              </p:cNvPr>
              <p:cNvSpPr/>
              <p:nvPr/>
            </p:nvSpPr>
            <p:spPr>
              <a:xfrm>
                <a:off x="1954184" y="651253"/>
                <a:ext cx="2519916" cy="89313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9A7C298-C81F-164B-8A8E-33037833232F}"/>
                  </a:ext>
                </a:extLst>
              </p:cNvPr>
              <p:cNvSpPr/>
              <p:nvPr/>
            </p:nvSpPr>
            <p:spPr>
              <a:xfrm>
                <a:off x="2854146" y="1517802"/>
                <a:ext cx="719998" cy="2232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008BFA-3AAF-DB48-B65F-02154AF37FB1}"/>
                </a:ext>
              </a:extLst>
            </p:cNvPr>
            <p:cNvSpPr/>
            <p:nvPr/>
          </p:nvSpPr>
          <p:spPr>
            <a:xfrm>
              <a:off x="8617380" y="4436507"/>
              <a:ext cx="217714" cy="1306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7FD371-0DA9-AA42-A4B5-5B95F95C7214}"/>
                </a:ext>
              </a:extLst>
            </p:cNvPr>
            <p:cNvSpPr/>
            <p:nvPr/>
          </p:nvSpPr>
          <p:spPr>
            <a:xfrm>
              <a:off x="5638418" y="1796143"/>
              <a:ext cx="457582" cy="348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4C28A1-D1E0-CC4E-984B-0319C91751EA}"/>
                </a:ext>
              </a:extLst>
            </p:cNvPr>
            <p:cNvCxnSpPr/>
            <p:nvPr/>
          </p:nvCxnSpPr>
          <p:spPr>
            <a:xfrm>
              <a:off x="5626234" y="1730829"/>
              <a:ext cx="457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AE94A5-04F8-424C-9EA6-CA8B6F4FE3EC}"/>
                </a:ext>
              </a:extLst>
            </p:cNvPr>
            <p:cNvCxnSpPr/>
            <p:nvPr/>
          </p:nvCxnSpPr>
          <p:spPr>
            <a:xfrm>
              <a:off x="5648002" y="1763483"/>
              <a:ext cx="4575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41D379-D48E-3C4C-90D3-69243DB9D321}"/>
                </a:ext>
              </a:extLst>
            </p:cNvPr>
            <p:cNvSpPr/>
            <p:nvPr/>
          </p:nvSpPr>
          <p:spPr>
            <a:xfrm>
              <a:off x="5974880" y="4713515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B0EBB-EC01-0142-A759-C8BCA9A656F2}"/>
                </a:ext>
              </a:extLst>
            </p:cNvPr>
            <p:cNvSpPr/>
            <p:nvPr/>
          </p:nvSpPr>
          <p:spPr>
            <a:xfrm rot="5400000">
              <a:off x="9019968" y="2684574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C318FC-BCE1-ED4A-B62E-60B2712EBDCF}"/>
                </a:ext>
              </a:extLst>
            </p:cNvPr>
            <p:cNvSpPr/>
            <p:nvPr/>
          </p:nvSpPr>
          <p:spPr>
            <a:xfrm rot="5400000">
              <a:off x="9019968" y="3354345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C9E967-6E53-354B-9657-C6EF15BC3C75}"/>
                </a:ext>
              </a:extLst>
            </p:cNvPr>
            <p:cNvSpPr/>
            <p:nvPr/>
          </p:nvSpPr>
          <p:spPr>
            <a:xfrm>
              <a:off x="6114259" y="5420515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D60101-FC9A-444B-BE5B-7E7486FCF13C}"/>
                </a:ext>
              </a:extLst>
            </p:cNvPr>
            <p:cNvSpPr/>
            <p:nvPr/>
          </p:nvSpPr>
          <p:spPr>
            <a:xfrm>
              <a:off x="5435816" y="5420515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84CA5D-B8C8-0B49-8AE6-FF062036B1FA}"/>
                </a:ext>
              </a:extLst>
            </p:cNvPr>
            <p:cNvSpPr/>
            <p:nvPr/>
          </p:nvSpPr>
          <p:spPr>
            <a:xfrm>
              <a:off x="6329323" y="4117174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D15EC4-76FE-C54C-8C93-9469938AD526}"/>
                </a:ext>
              </a:extLst>
            </p:cNvPr>
            <p:cNvSpPr/>
            <p:nvPr/>
          </p:nvSpPr>
          <p:spPr>
            <a:xfrm>
              <a:off x="5650880" y="4117174"/>
              <a:ext cx="648000" cy="180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AC56178C-DEFF-4D58-A1E9-118EF637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9510" y="2958975"/>
              <a:ext cx="344657" cy="296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7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197FE-A95B-40C0-A934-954F5734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Anagrafica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AB977AF-9367-4107-B5AB-BD39BEC8A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02299"/>
              </p:ext>
            </p:extLst>
          </p:nvPr>
        </p:nvGraphicFramePr>
        <p:xfrm>
          <a:off x="2413417" y="1488498"/>
          <a:ext cx="7090347" cy="4483132"/>
        </p:xfrm>
        <a:graphic>
          <a:graphicData uri="http://schemas.openxmlformats.org/drawingml/2006/table">
            <a:tbl>
              <a:tblPr/>
              <a:tblGrid>
                <a:gridCol w="141807">
                  <a:extLst>
                    <a:ext uri="{9D8B030D-6E8A-4147-A177-3AD203B41FA5}">
                      <a16:colId xmlns:a16="http://schemas.microsoft.com/office/drawing/2014/main" val="2979287371"/>
                    </a:ext>
                  </a:extLst>
                </a:gridCol>
                <a:gridCol w="2836139">
                  <a:extLst>
                    <a:ext uri="{9D8B030D-6E8A-4147-A177-3AD203B41FA5}">
                      <a16:colId xmlns:a16="http://schemas.microsoft.com/office/drawing/2014/main" val="2405178326"/>
                    </a:ext>
                  </a:extLst>
                </a:gridCol>
                <a:gridCol w="354517">
                  <a:extLst>
                    <a:ext uri="{9D8B030D-6E8A-4147-A177-3AD203B41FA5}">
                      <a16:colId xmlns:a16="http://schemas.microsoft.com/office/drawing/2014/main" val="3679401084"/>
                    </a:ext>
                  </a:extLst>
                </a:gridCol>
                <a:gridCol w="1418069">
                  <a:extLst>
                    <a:ext uri="{9D8B030D-6E8A-4147-A177-3AD203B41FA5}">
                      <a16:colId xmlns:a16="http://schemas.microsoft.com/office/drawing/2014/main" val="2195518359"/>
                    </a:ext>
                  </a:extLst>
                </a:gridCol>
                <a:gridCol w="1418069">
                  <a:extLst>
                    <a:ext uri="{9D8B030D-6E8A-4147-A177-3AD203B41FA5}">
                      <a16:colId xmlns:a16="http://schemas.microsoft.com/office/drawing/2014/main" val="673237237"/>
                    </a:ext>
                  </a:extLst>
                </a:gridCol>
                <a:gridCol w="638131">
                  <a:extLst>
                    <a:ext uri="{9D8B030D-6E8A-4147-A177-3AD203B41FA5}">
                      <a16:colId xmlns:a16="http://schemas.microsoft.com/office/drawing/2014/main" val="4060874070"/>
                    </a:ext>
                  </a:extLst>
                </a:gridCol>
                <a:gridCol w="283615">
                  <a:extLst>
                    <a:ext uri="{9D8B030D-6E8A-4147-A177-3AD203B41FA5}">
                      <a16:colId xmlns:a16="http://schemas.microsoft.com/office/drawing/2014/main" val="17356051"/>
                    </a:ext>
                  </a:extLst>
                </a:gridCol>
              </a:tblGrid>
              <a:tr h="168506"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Ricercatori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79322"/>
                  </a:ext>
                </a:extLst>
              </a:tr>
              <a:tr h="1685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Nome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Età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Contratto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Qualifica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Aff.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%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01837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1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Aiello Sebastiano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Dipendente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Primo Ricercatore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30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785743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2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Lombardo Claudio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Dottorando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80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94541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3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Tortorici Francesco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Assegnista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70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41459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4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Tuve' Cristina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Prof. 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70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03276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5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Verde Giuseppe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Dipendente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Primo Ricercatore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40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036100"/>
                  </a:ext>
                </a:extLst>
              </a:tr>
              <a:tr h="329556">
                <a:tc gridSpan="4"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Numero Totale Ricercatori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5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FTE: 2.90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53683" marR="53683" marT="26842" marB="26842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9528299"/>
                  </a:ext>
                </a:extLst>
              </a:tr>
              <a:tr h="168506"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 marL="3728" marR="3728" marT="3728" marB="372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25495"/>
                  </a:ext>
                </a:extLst>
              </a:tr>
              <a:tr h="168506"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Tecnologi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39892"/>
                  </a:ext>
                </a:extLst>
              </a:tr>
              <a:tr h="1685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Nome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Età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Contratto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Qualifica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Aff.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%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45599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1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Andronico Giuseppe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Dipendente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Primo Tecnologo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42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705167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2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Bruno Riccardo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Dipendente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Tecnologo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CSN II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25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08349"/>
                  </a:ext>
                </a:extLst>
              </a:tr>
              <a:tr h="329556">
                <a:tc gridSpan="4"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Numero Totale Tecnologi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2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FTE: 0.67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/>
                    </a:p>
                  </a:txBody>
                  <a:tcPr marL="53683" marR="53683" marT="26842" marB="26842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0402065"/>
                  </a:ext>
                </a:extLst>
              </a:tr>
              <a:tr h="168506"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 marL="3728" marR="3728" marT="3728" marB="372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710"/>
                  </a:ext>
                </a:extLst>
              </a:tr>
              <a:tr h="168506"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Tecnici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07954"/>
                  </a:ext>
                </a:extLst>
              </a:tr>
              <a:tr h="1685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Nome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Età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Contratto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Qualifica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Aff.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>
                          <a:effectLst/>
                        </a:rPr>
                        <a:t>%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7327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1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Ferlito Pietro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Tecnico Categoria C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10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27354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2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Giudice Nunzio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Tecnico Categoria C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10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15315"/>
                  </a:ext>
                </a:extLst>
              </a:tr>
              <a:tr h="16850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3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Guardone Nunzio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Associato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Tecnico Categoria C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10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18344"/>
                  </a:ext>
                </a:extLst>
              </a:tr>
              <a:tr h="329556">
                <a:tc>
                  <a:txBody>
                    <a:bodyPr/>
                    <a:lstStyle/>
                    <a:p>
                      <a:pPr algn="r"/>
                      <a:r>
                        <a:rPr lang="it-IT" sz="1100">
                          <a:effectLst/>
                        </a:rPr>
                        <a:t>4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u="none" strike="noStrike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Sava Giuseppe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 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Dipendente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>
                          <a:effectLst/>
                        </a:rPr>
                        <a:t>Collaboratore Tecnico E.R.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30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55038"/>
                  </a:ext>
                </a:extLst>
              </a:tr>
              <a:tr h="329556">
                <a:tc gridSpan="4">
                  <a:txBody>
                    <a:bodyPr/>
                    <a:lstStyle/>
                    <a:p>
                      <a:pPr algn="r"/>
                      <a:r>
                        <a:rPr lang="it-IT" sz="1100" b="1">
                          <a:effectLst/>
                        </a:rPr>
                        <a:t>Numero Totale Tecnici</a:t>
                      </a:r>
                      <a:endParaRPr lang="it-IT" sz="1100">
                        <a:effectLst/>
                      </a:endParaRP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4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</a:rPr>
                        <a:t>FTE: 0.60</a:t>
                      </a:r>
                    </a:p>
                  </a:txBody>
                  <a:tcPr marL="3728" marR="3728" marT="3728" marB="3728" anchor="ctr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E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marL="53683" marR="53683" marT="26842" marB="26842">
                    <a:lnL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96AD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7119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C9A0C-666E-48F1-87C4-4FAE92AC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Situazione contabile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3521B9D-E60B-473C-B7F1-20584B964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98410"/>
              </p:ext>
            </p:extLst>
          </p:nvPr>
        </p:nvGraphicFramePr>
        <p:xfrm>
          <a:off x="307298" y="1825625"/>
          <a:ext cx="10687987" cy="4351337"/>
        </p:xfrm>
        <a:graphic>
          <a:graphicData uri="http://schemas.openxmlformats.org/drawingml/2006/table">
            <a:tbl>
              <a:tblPr/>
              <a:tblGrid>
                <a:gridCol w="573173">
                  <a:extLst>
                    <a:ext uri="{9D8B030D-6E8A-4147-A177-3AD203B41FA5}">
                      <a16:colId xmlns:a16="http://schemas.microsoft.com/office/drawing/2014/main" val="1371223828"/>
                    </a:ext>
                  </a:extLst>
                </a:gridCol>
                <a:gridCol w="3371606">
                  <a:extLst>
                    <a:ext uri="{9D8B030D-6E8A-4147-A177-3AD203B41FA5}">
                      <a16:colId xmlns:a16="http://schemas.microsoft.com/office/drawing/2014/main" val="781350996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805140416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1134744559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1237247963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4140507798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165659967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3448085732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302466033"/>
                    </a:ext>
                  </a:extLst>
                </a:gridCol>
                <a:gridCol w="842901">
                  <a:extLst>
                    <a:ext uri="{9D8B030D-6E8A-4147-A177-3AD203B41FA5}">
                      <a16:colId xmlns:a16="http://schemas.microsoft.com/office/drawing/2014/main" val="2298644865"/>
                    </a:ext>
                  </a:extLst>
                </a:gridCol>
              </a:tblGrid>
              <a:tr h="945943"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Capitolo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Descrizione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Stanziato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Variato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Subjudice e Cong.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Preimpegno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Impegni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Disponib.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Proposta in corso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>
                          <a:solidFill>
                            <a:srgbClr val="214478"/>
                          </a:solidFill>
                          <a:effectLst/>
                        </a:rPr>
                        <a:t>Disp. Teorica</a:t>
                      </a:r>
                    </a:p>
                  </a:txBody>
                  <a:tcPr marL="13138" marR="65690" marT="18919" marB="1891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16777"/>
                  </a:ext>
                </a:extLst>
              </a:tr>
              <a:tr h="1286482">
                <a:tc>
                  <a:txBody>
                    <a:bodyPr/>
                    <a:lstStyle/>
                    <a:p>
                      <a:pPr algn="ctr"/>
                      <a:r>
                        <a:rPr lang="it-IT" sz="1600" u="sng">
                          <a:solidFill>
                            <a:srgbClr val="3465A4"/>
                          </a:solidFill>
                          <a:effectLst/>
                          <a:hlinkClick r:id="rId2"/>
                        </a:rPr>
                        <a:t>U1030102008</a:t>
                      </a:r>
                      <a:endParaRPr lang="it-IT" sz="1600">
                        <a:effectLst/>
                      </a:endParaRP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Strumenti tecnico-speci 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2.000,00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3.000,00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u="sng">
                          <a:solidFill>
                            <a:srgbClr val="3465A4"/>
                          </a:solidFill>
                          <a:effectLst/>
                          <a:hlinkClick r:id="rId2"/>
                        </a:rPr>
                        <a:t>3.438,00</a:t>
                      </a:r>
                      <a:endParaRPr lang="it-IT" sz="1600">
                        <a:effectLst/>
                      </a:endParaRP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1.562,00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1.562,00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86401"/>
                  </a:ext>
                </a:extLst>
              </a:tr>
              <a:tr h="1286482">
                <a:tc>
                  <a:txBody>
                    <a:bodyPr/>
                    <a:lstStyle/>
                    <a:p>
                      <a:pPr algn="ctr"/>
                      <a:r>
                        <a:rPr lang="it-IT" sz="1600" u="sng">
                          <a:solidFill>
                            <a:srgbClr val="3465A4"/>
                          </a:solidFill>
                          <a:effectLst/>
                          <a:hlinkClick r:id="rId2"/>
                        </a:rPr>
                        <a:t>U1030202001</a:t>
                      </a:r>
                      <a:endParaRPr lang="it-IT" sz="1600">
                        <a:effectLst/>
                      </a:endParaRP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Rimborso per viaggio e  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6.000,00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u="sng">
                          <a:solidFill>
                            <a:srgbClr val="3465A4"/>
                          </a:solidFill>
                          <a:effectLst/>
                          <a:hlinkClick r:id="rId2"/>
                        </a:rPr>
                        <a:t>0,00</a:t>
                      </a:r>
                      <a:endParaRPr lang="it-IT" sz="1600">
                        <a:effectLst/>
                      </a:endParaRP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1.286,02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4.713,98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0,00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4.713,98</a:t>
                      </a:r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36131"/>
                  </a:ext>
                </a:extLst>
              </a:tr>
              <a:tr h="832430">
                <a:tc>
                  <a:txBody>
                    <a:bodyPr/>
                    <a:lstStyle/>
                    <a:p>
                      <a:r>
                        <a:rPr lang="it-IT" sz="1600" b="1"/>
                        <a:t>Totale: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8.000,00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3.000,00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0,00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3.438,00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1.286,02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6.275,98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0,00</a:t>
                      </a:r>
                      <a:endParaRPr lang="it-IT" sz="160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6.275,98</a:t>
                      </a:r>
                      <a:endParaRPr lang="it-IT" sz="1600" dirty="0"/>
                    </a:p>
                  </a:txBody>
                  <a:tcPr marL="37838" marR="37838" marT="18919" marB="18919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346516"/>
                  </a:ext>
                </a:extLst>
              </a:tr>
            </a:tbl>
          </a:graphicData>
        </a:graphic>
      </p:graphicFrame>
      <p:pic>
        <p:nvPicPr>
          <p:cNvPr id="2050" name="Picture 2" descr="https://portale-sisinfo.dsi.infn.it/img/more.png">
            <a:extLst>
              <a:ext uri="{FF2B5EF4-FFF2-40B4-BE49-F238E27FC236}">
                <a16:creationId xmlns:a16="http://schemas.microsoft.com/office/drawing/2014/main" id="{0135059C-3FF7-40C7-938B-5E68975E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256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portale-sisinfo.dsi.infn.it/img/more.png">
            <a:extLst>
              <a:ext uri="{FF2B5EF4-FFF2-40B4-BE49-F238E27FC236}">
                <a16:creationId xmlns:a16="http://schemas.microsoft.com/office/drawing/2014/main" id="{A945D04F-6A17-4AF4-B57B-095AD592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25625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7E8DAFCB-C2E5-4364-9CFD-8DA73DE0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1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0337-C193-4814-A763-3B7C6C26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Nuovo laboratorio JUNO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6B71-6876-405B-B92B-4F802344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94989" cy="4351338"/>
          </a:xfrm>
        </p:spPr>
        <p:txBody>
          <a:bodyPr/>
          <a:lstStyle/>
          <a:p>
            <a:r>
              <a:rPr lang="it-IT" dirty="0"/>
              <a:t>Assegnata un’area in un laboratorio condiviso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A1807-6601-464F-8BFB-8BDC543D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03" y="1359784"/>
            <a:ext cx="8624997" cy="5498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8008F2-CDCB-4F48-AAFC-1522C1C07A06}"/>
              </a:ext>
            </a:extLst>
          </p:cNvPr>
          <p:cNvGrpSpPr>
            <a:grpSpLocks noChangeAspect="1"/>
          </p:cNvGrpSpPr>
          <p:nvPr/>
        </p:nvGrpSpPr>
        <p:grpSpPr>
          <a:xfrm>
            <a:off x="9462008" y="3943886"/>
            <a:ext cx="514260" cy="216607"/>
            <a:chOff x="2211572" y="1031358"/>
            <a:chExt cx="2519916" cy="108983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46E17E-3E80-4034-80B5-09907FA2573F}"/>
                </a:ext>
              </a:extLst>
            </p:cNvPr>
            <p:cNvSpPr/>
            <p:nvPr/>
          </p:nvSpPr>
          <p:spPr>
            <a:xfrm>
              <a:off x="2211572" y="1031358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CA6FF12A-F0DC-45AD-97BC-4C48058FC1A7}"/>
                </a:ext>
              </a:extLst>
            </p:cNvPr>
            <p:cNvSpPr/>
            <p:nvPr/>
          </p:nvSpPr>
          <p:spPr>
            <a:xfrm>
              <a:off x="3111530" y="1897912"/>
              <a:ext cx="720000" cy="223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EFA953-5412-434B-BDF9-35236AEB644B}"/>
              </a:ext>
            </a:extLst>
          </p:cNvPr>
          <p:cNvSpPr>
            <a:spLocks noChangeAspect="1"/>
          </p:cNvSpPr>
          <p:nvPr/>
        </p:nvSpPr>
        <p:spPr>
          <a:xfrm>
            <a:off x="10184650" y="4032642"/>
            <a:ext cx="292154" cy="2999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B0F5B0-534B-4990-BB1A-3C8985C1038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28194" y="4823135"/>
            <a:ext cx="514260" cy="216607"/>
            <a:chOff x="2211572" y="1031358"/>
            <a:chExt cx="2519916" cy="10898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934926-3BBB-48D6-93E0-F7BD613AF8E6}"/>
                </a:ext>
              </a:extLst>
            </p:cNvPr>
            <p:cNvSpPr/>
            <p:nvPr/>
          </p:nvSpPr>
          <p:spPr>
            <a:xfrm>
              <a:off x="2211572" y="1031358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5BE6AE3E-8EDD-4E14-8356-E24126C2789E}"/>
                </a:ext>
              </a:extLst>
            </p:cNvPr>
            <p:cNvSpPr/>
            <p:nvPr/>
          </p:nvSpPr>
          <p:spPr>
            <a:xfrm>
              <a:off x="3111530" y="1897912"/>
              <a:ext cx="720000" cy="223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67CF75-8E3F-49B7-99AA-DCEA8B87026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62008" y="3675874"/>
            <a:ext cx="500835" cy="222411"/>
            <a:chOff x="1954184" y="651253"/>
            <a:chExt cx="2519916" cy="10898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69CA3A-0BD5-48D5-B63A-850360080222}"/>
                </a:ext>
              </a:extLst>
            </p:cNvPr>
            <p:cNvSpPr/>
            <p:nvPr/>
          </p:nvSpPr>
          <p:spPr>
            <a:xfrm>
              <a:off x="1954184" y="651253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E6C0C1A2-2370-49C3-A37B-C1DABF8DA9C2}"/>
                </a:ext>
              </a:extLst>
            </p:cNvPr>
            <p:cNvSpPr/>
            <p:nvPr/>
          </p:nvSpPr>
          <p:spPr>
            <a:xfrm>
              <a:off x="2854146" y="1517802"/>
              <a:ext cx="719998" cy="2232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1A91-14D2-4C48-B04C-FA7B7AA67910}"/>
              </a:ext>
            </a:extLst>
          </p:cNvPr>
          <p:cNvSpPr/>
          <p:nvPr/>
        </p:nvSpPr>
        <p:spPr>
          <a:xfrm>
            <a:off x="9980501" y="4913350"/>
            <a:ext cx="217714" cy="130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7AF67-A4D8-4C25-B44C-E85DB0CAC235}"/>
              </a:ext>
            </a:extLst>
          </p:cNvPr>
          <p:cNvSpPr/>
          <p:nvPr/>
        </p:nvSpPr>
        <p:spPr>
          <a:xfrm>
            <a:off x="5638418" y="1836963"/>
            <a:ext cx="45758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567647-0EA5-4DA2-B3DA-D020E1833EB6}"/>
              </a:ext>
            </a:extLst>
          </p:cNvPr>
          <p:cNvSpPr/>
          <p:nvPr/>
        </p:nvSpPr>
        <p:spPr>
          <a:xfrm rot="5400000">
            <a:off x="10378856" y="3373080"/>
            <a:ext cx="648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970625-674E-447F-97C4-7A88EF7562AE}"/>
              </a:ext>
            </a:extLst>
          </p:cNvPr>
          <p:cNvSpPr/>
          <p:nvPr/>
        </p:nvSpPr>
        <p:spPr>
          <a:xfrm rot="5400000">
            <a:off x="10378856" y="4042851"/>
            <a:ext cx="648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B7F811C-9CE9-4404-ACAC-5778F0F1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98" y="3647481"/>
            <a:ext cx="344657" cy="2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6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6F6D-8A89-4A05-9805-CD382441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Nuovo laboratorio JUNO</a:t>
            </a:r>
            <a:endParaRPr lang="en-GB" dirty="0"/>
          </a:p>
        </p:txBody>
      </p:sp>
      <p:pic>
        <p:nvPicPr>
          <p:cNvPr id="4" name="Picture 3" descr="A room with shelves and a chair&#10;&#10;Description automatically generated with low confidence">
            <a:extLst>
              <a:ext uri="{FF2B5EF4-FFF2-40B4-BE49-F238E27FC236}">
                <a16:creationId xmlns:a16="http://schemas.microsoft.com/office/drawing/2014/main" id="{FD78B658-6521-CF68-306E-9624045E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462"/>
            <a:ext cx="6351083" cy="2862000"/>
          </a:xfrm>
          <a:prstGeom prst="rect">
            <a:avLst/>
          </a:prstGeom>
        </p:spPr>
      </p:pic>
      <p:pic>
        <p:nvPicPr>
          <p:cNvPr id="6" name="Picture 5" descr="A picture containing indoor, wall, floor, area&#10;&#10;Description automatically generated">
            <a:extLst>
              <a:ext uri="{FF2B5EF4-FFF2-40B4-BE49-F238E27FC236}">
                <a16:creationId xmlns:a16="http://schemas.microsoft.com/office/drawing/2014/main" id="{95B9D833-3B22-7D2D-E51A-E78A2E982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3994785"/>
            <a:ext cx="6357938" cy="2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7416-156B-4CF5-A3DE-DF19A830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Laboratorio cella </a:t>
            </a:r>
            <a:r>
              <a:rPr lang="it-IT" dirty="0" err="1"/>
              <a:t>cimatica</a:t>
            </a:r>
            <a:r>
              <a:rPr lang="it-IT" dirty="0"/>
              <a:t> CMS</a:t>
            </a:r>
            <a:endParaRPr lang="en-GB" dirty="0"/>
          </a:p>
        </p:txBody>
      </p:sp>
      <p:pic>
        <p:nvPicPr>
          <p:cNvPr id="7" name="Picture 6" descr="A picture containing wall, indoor, black, bedroom&#10;&#10;Description automatically generated">
            <a:extLst>
              <a:ext uri="{FF2B5EF4-FFF2-40B4-BE49-F238E27FC236}">
                <a16:creationId xmlns:a16="http://schemas.microsoft.com/office/drawing/2014/main" id="{C0BF35C0-59C7-4756-8289-125DFD09A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9891"/>
            <a:ext cx="6038698" cy="4528109"/>
          </a:xfrm>
          <a:prstGeom prst="rect">
            <a:avLst/>
          </a:prstGeom>
        </p:spPr>
      </p:pic>
      <p:pic>
        <p:nvPicPr>
          <p:cNvPr id="9" name="Picture 8" descr="A picture containing wall, indoor, floor, white&#10;&#10;Description automatically generated">
            <a:extLst>
              <a:ext uri="{FF2B5EF4-FFF2-40B4-BE49-F238E27FC236}">
                <a16:creationId xmlns:a16="http://schemas.microsoft.com/office/drawing/2014/main" id="{06BCD628-35F6-4E80-8C4D-07C4E325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02" y="2329890"/>
            <a:ext cx="6038698" cy="45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D6CB-E7BD-4AE4-B9C9-220CE4FC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Cella climatica CMS</a:t>
            </a:r>
            <a:endParaRPr lang="en-GB" dirty="0"/>
          </a:p>
        </p:txBody>
      </p:sp>
      <p:pic>
        <p:nvPicPr>
          <p:cNvPr id="5" name="Picture 4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8DFAE824-0507-4533-8627-84F6DC1F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656"/>
            <a:ext cx="3855027" cy="5139344"/>
          </a:xfrm>
          <a:prstGeom prst="rect">
            <a:avLst/>
          </a:prstGeom>
        </p:spPr>
      </p:pic>
      <p:pic>
        <p:nvPicPr>
          <p:cNvPr id="7" name="Picture 6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F00A4011-8175-4B02-80A6-939BFB5B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95" y="1718656"/>
            <a:ext cx="3855027" cy="5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3DB0-C295-4130-9718-692435F9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0542-A6C1-4DDD-ADA4-6C9EE760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corso: uso scheda CAEN per test SiPM ( report di Claudio Lombardo)</a:t>
            </a:r>
          </a:p>
          <a:p>
            <a:r>
              <a:rPr lang="it-IT" dirty="0"/>
              <a:t>Ulteriori test appena acquisiti i vari ordini in corso: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Digitalizzatori e Power Supply Marathon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Partizionatore</a:t>
            </a:r>
            <a:r>
              <a:rPr lang="it-IT" dirty="0"/>
              <a:t> ottico a 20 fibre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6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7498-7292-4B7A-B117-7D523C9A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Schede Marathon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0142-7068-45BA-8887-7C6AD0F5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Lunga trattativa con Marathon per definire i dettagli dell’ordine</a:t>
            </a:r>
          </a:p>
          <a:p>
            <a:r>
              <a:rPr lang="it-IT" dirty="0" err="1"/>
              <a:t>RdA</a:t>
            </a:r>
            <a:r>
              <a:rPr lang="it-IT" dirty="0"/>
              <a:t> sottomessa il 7/12/2021</a:t>
            </a:r>
          </a:p>
          <a:p>
            <a:r>
              <a:rPr lang="en-GB" dirty="0" err="1"/>
              <a:t>Ordine</a:t>
            </a:r>
            <a:r>
              <a:rPr lang="en-GB" dirty="0"/>
              <a:t> </a:t>
            </a:r>
            <a:r>
              <a:rPr lang="en-GB" dirty="0" err="1"/>
              <a:t>inviato</a:t>
            </a:r>
            <a:r>
              <a:rPr lang="en-GB" dirty="0"/>
              <a:t> il 13/12/2021</a:t>
            </a:r>
          </a:p>
          <a:p>
            <a:r>
              <a:rPr lang="en-GB" dirty="0" err="1"/>
              <a:t>Schede</a:t>
            </a:r>
            <a:r>
              <a:rPr lang="en-GB" dirty="0"/>
              <a:t> </a:t>
            </a:r>
            <a:r>
              <a:rPr lang="en-GB" dirty="0" err="1"/>
              <a:t>pronte</a:t>
            </a:r>
            <a:r>
              <a:rPr lang="en-GB" dirty="0"/>
              <a:t> il 24/02/2022</a:t>
            </a:r>
          </a:p>
          <a:p>
            <a:r>
              <a:rPr lang="en-GB" dirty="0" err="1"/>
              <a:t>Verificato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il </a:t>
            </a:r>
            <a:r>
              <a:rPr lang="en-GB" dirty="0" err="1"/>
              <a:t>pagamento</a:t>
            </a:r>
            <a:r>
              <a:rPr lang="en-GB" dirty="0"/>
              <a:t> è possible, </a:t>
            </a:r>
            <a:r>
              <a:rPr lang="en-GB" dirty="0" err="1"/>
              <a:t>firmato</a:t>
            </a:r>
            <a:r>
              <a:rPr lang="en-GB" dirty="0"/>
              <a:t> </a:t>
            </a:r>
            <a:r>
              <a:rPr lang="en-GB" dirty="0" err="1"/>
              <a:t>documento</a:t>
            </a:r>
            <a:r>
              <a:rPr lang="en-GB" dirty="0"/>
              <a:t> </a:t>
            </a:r>
            <a:r>
              <a:rPr lang="en-GB" dirty="0" err="1"/>
              <a:t>richiesto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Marathon</a:t>
            </a:r>
          </a:p>
          <a:p>
            <a:r>
              <a:rPr lang="en-GB" dirty="0"/>
              <a:t>In </a:t>
            </a:r>
            <a:r>
              <a:rPr lang="en-GB" dirty="0" err="1"/>
              <a:t>attesa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procedura</a:t>
            </a:r>
            <a:r>
              <a:rPr lang="en-GB" dirty="0"/>
              <a:t> </a:t>
            </a:r>
            <a:r>
              <a:rPr lang="en-GB" dirty="0" err="1"/>
              <a:t>amministrativa</a:t>
            </a:r>
            <a:r>
              <a:rPr lang="en-GB" dirty="0"/>
              <a:t> </a:t>
            </a:r>
            <a:r>
              <a:rPr lang="en-GB" dirty="0" err="1"/>
              <a:t>russa</a:t>
            </a:r>
            <a:r>
              <a:rPr lang="en-GB" dirty="0"/>
              <a:t> per </a:t>
            </a:r>
            <a:r>
              <a:rPr lang="en-GB" dirty="0" err="1"/>
              <a:t>l’esportazione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3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d33704b-2d52-4396-aab0-459e52010774" xsi:nil="true"/>
    <NotebookType xmlns="8d33704b-2d52-4396-aab0-459e52010774" xsi:nil="true"/>
    <Self_Registration_Enabled xmlns="8d33704b-2d52-4396-aab0-459e52010774" xsi:nil="true"/>
    <Teachers xmlns="8d33704b-2d52-4396-aab0-459e52010774">
      <UserInfo>
        <DisplayName/>
        <AccountId xsi:nil="true"/>
        <AccountType/>
      </UserInfo>
    </Teachers>
    <Students xmlns="8d33704b-2d52-4396-aab0-459e52010774">
      <UserInfo>
        <DisplayName/>
        <AccountId xsi:nil="true"/>
        <AccountType/>
      </UserInfo>
    </Students>
    <Student_Groups xmlns="8d33704b-2d52-4396-aab0-459e52010774">
      <UserInfo>
        <DisplayName/>
        <AccountId xsi:nil="true"/>
        <AccountType/>
      </UserInfo>
    </Student_Groups>
    <AppVersion xmlns="8d33704b-2d52-4396-aab0-459e52010774" xsi:nil="true"/>
    <Invited_Students xmlns="8d33704b-2d52-4396-aab0-459e52010774" xsi:nil="true"/>
    <Has_Teacher_Only_SectionGroup xmlns="8d33704b-2d52-4396-aab0-459e52010774" xsi:nil="true"/>
    <FolderType xmlns="8d33704b-2d52-4396-aab0-459e52010774" xsi:nil="true"/>
    <DefaultSectionNames xmlns="8d33704b-2d52-4396-aab0-459e52010774" xsi:nil="true"/>
    <Is_Collaboration_Space_Locked xmlns="8d33704b-2d52-4396-aab0-459e52010774" xsi:nil="true"/>
    <Owner xmlns="8d33704b-2d52-4396-aab0-459e52010774">
      <UserInfo>
        <DisplayName/>
        <AccountId xsi:nil="true"/>
        <AccountType/>
      </UserInfo>
    </Owner>
    <CultureName xmlns="8d33704b-2d52-4396-aab0-459e520107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F4CD3BAE6D1419975A0EF078E46D2" ma:contentTypeVersion="27" ma:contentTypeDescription="Create a new document." ma:contentTypeScope="" ma:versionID="c07653955e6fce616da29bc8f9eabb58">
  <xsd:schema xmlns:xsd="http://www.w3.org/2001/XMLSchema" xmlns:xs="http://www.w3.org/2001/XMLSchema" xmlns:p="http://schemas.microsoft.com/office/2006/metadata/properties" xmlns:ns3="777016db-489e-45b4-b9e8-a45163e11567" xmlns:ns4="8d33704b-2d52-4396-aab0-459e52010774" targetNamespace="http://schemas.microsoft.com/office/2006/metadata/properties" ma:root="true" ma:fieldsID="203a064eae085145c6813de31733a660" ns3:_="" ns4:_="">
    <xsd:import namespace="777016db-489e-45b4-b9e8-a45163e11567"/>
    <xsd:import namespace="8d33704b-2d52-4396-aab0-459e520107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016db-489e-45b4-b9e8-a45163e115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3704b-2d52-4396-aab0-459e520107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FB91AE-B63C-4A1F-AAF4-53A1A6F29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659C4-8BB6-409F-85C1-9F3704E4CB20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8d33704b-2d52-4396-aab0-459e52010774"/>
    <ds:schemaRef ds:uri="http://www.w3.org/XML/1998/namespace"/>
    <ds:schemaRef ds:uri="http://schemas.microsoft.com/office/infopath/2007/PartnerControls"/>
    <ds:schemaRef ds:uri="777016db-489e-45b4-b9e8-a45163e1156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DDB54C9-DD33-44AB-84B9-AFF3FE650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016db-489e-45b4-b9e8-a45163e11567"/>
    <ds:schemaRef ds:uri="8d33704b-2d52-4396-aab0-459e52010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398</Words>
  <Application>Microsoft Office PowerPoint</Application>
  <PresentationFormat>Widescreen</PresentationFormat>
  <Paragraphs>178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Catania status report</vt:lpstr>
      <vt:lpstr>Anagrafica</vt:lpstr>
      <vt:lpstr>Situazione contabile</vt:lpstr>
      <vt:lpstr>Nuovo laboratorio JUNO</vt:lpstr>
      <vt:lpstr>Nuovo laboratorio JUNO</vt:lpstr>
      <vt:lpstr>Laboratorio cella cimatica CMS</vt:lpstr>
      <vt:lpstr>Cella climatica CMS</vt:lpstr>
      <vt:lpstr>TAO</vt:lpstr>
      <vt:lpstr>Schede Marathon</vt:lpstr>
      <vt:lpstr>Partizionatore ottico</vt:lpstr>
      <vt:lpstr>Computing</vt:lpstr>
      <vt:lpstr>Grazie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Catania status report</dc:title>
  <dc:creator>Giuseppe Andronico</dc:creator>
  <cp:lastModifiedBy>Giuseppe Andronico</cp:lastModifiedBy>
  <cp:revision>3</cp:revision>
  <dcterms:created xsi:type="dcterms:W3CDTF">2022-05-01T17:18:44Z</dcterms:created>
  <dcterms:modified xsi:type="dcterms:W3CDTF">2022-05-05T09:23:56Z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0x010100243F4CD3BAE6D1419975A0EF078E46D2</vt:lpwstr>
  </property>
</Properties>
</file>