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01" r:id="rId3"/>
    <p:sldId id="400" r:id="rId4"/>
    <p:sldId id="444" r:id="rId5"/>
    <p:sldId id="381" r:id="rId6"/>
    <p:sldId id="445" r:id="rId7"/>
    <p:sldId id="262" r:id="rId8"/>
    <p:sldId id="263" r:id="rId9"/>
    <p:sldId id="446" r:id="rId10"/>
    <p:sldId id="448" r:id="rId11"/>
    <p:sldId id="451" r:id="rId12"/>
    <p:sldId id="449" r:id="rId13"/>
    <p:sldId id="450" r:id="rId14"/>
    <p:sldId id="398" r:id="rId15"/>
    <p:sldId id="447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7"/>
    <p:restoredTop sz="94074"/>
  </p:normalViewPr>
  <p:slideViewPr>
    <p:cSldViewPr snapToGrid="0" snapToObjects="1">
      <p:cViewPr varScale="1">
        <p:scale>
          <a:sx n="105" d="100"/>
          <a:sy n="105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ookman Old Style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ookman Old Style Regular"/>
              </a:defRPr>
            </a:lvl1pPr>
          </a:lstStyle>
          <a:p>
            <a:fld id="{4107BB5C-D37D-9A48-9160-1815B0632817}" type="datetimeFigureOut">
              <a:rPr lang="en-GB" smtClean="0"/>
              <a:pPr/>
              <a:t>30/05/2022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ookman Old Style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ookman Old Style Regular"/>
              </a:defRPr>
            </a:lvl1pPr>
          </a:lstStyle>
          <a:p>
            <a:fld id="{13FD9DB6-4706-C448-BDED-7116B82472DD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54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ookman Old Style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ookman Old Style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ookman Old Style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ookman Old Style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ookman Old Style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CD3D-A415-CA4F-B587-FA54DBD12E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0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C011-E2FF-394D-B9ED-00592065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D96FC-8178-624F-BE58-A7F4BB83A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D056-08D1-0447-8F4B-23770764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83FD-ADBA-C945-8DE0-1A31632ED51F}" type="datetime1">
              <a:rPr lang="it-IT" smtClean="0"/>
              <a:t>30/05/22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6600B-5F81-664A-9EE4-79D7FB20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30842-0572-5A4A-9173-794E1953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2BEE-8044-3346-844C-C741DEE8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655FA-CFB9-D14A-A54C-863656C38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6905-521B-534C-A952-05DB2FE7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2D4-3648-2C46-9E68-5ABE475C73C1}" type="datetime1">
              <a:rPr lang="it-IT" smtClean="0"/>
              <a:t>30/05/22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FA5D-F5F7-284F-AD66-7E0A14F6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68DA6-0AB7-E44F-BA3A-B39D2551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7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F43E9-EFEF-B644-86E7-FF6E3DC3B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1DC34-BF78-9F4A-AAB5-9A2AD9F5B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F72D-EFF2-2D41-88F3-776A95C5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9081-86E1-5345-BC88-64F12ACFCD81}" type="datetime1">
              <a:rPr lang="it-IT" smtClean="0"/>
              <a:t>30/05/22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DA969-E86F-1549-8B87-E79FC036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8B98-9AEA-EF46-92EA-B1DA7E44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CF49-00AF-C442-84E0-B1746815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2331-6A05-904B-A213-87436DBEE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474C4-6BB6-CE4F-9A9F-594BA837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58A1-8455-CE45-8B91-7F89FC369A05}" type="datetime1">
              <a:rPr lang="it-IT" smtClean="0"/>
              <a:t>30/05/22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777CC-9678-B34B-8CA1-A5055236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DC9F-8B48-2B43-8A91-1C2F6B49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DE63-1018-F34E-9B42-86CDB6A3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649E3-515F-6648-9785-685C7AF41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A7A7-F5E2-9641-B802-A9BAAF2E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A3C-47A1-1D44-8690-FF16C466FDAD}" type="datetime1">
              <a:rPr lang="it-IT" smtClean="0"/>
              <a:t>30/05/22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9FAD-0279-2E4A-A8BA-F353FCDA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4925-6B56-7A4B-B1E1-EA241924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0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A3DF-85B8-154B-8DA1-FCCE3AD3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4D02-5949-EB41-8227-5D622032C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9E3E6-D690-C944-A4FD-8A12E20F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62299-A54A-3A4E-88C5-84F8A59E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E9E-CB01-0845-A946-541533AD22C9}" type="datetime1">
              <a:rPr lang="it-IT" smtClean="0"/>
              <a:t>30/05/22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8BB54-AEB3-C848-86D7-CA3CA4A6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972-CC93-9F4E-B808-BF78F266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8229-7D97-6445-805F-1FE1F6BC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77C97-9583-174A-B798-596A18C7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F8953-A970-094D-A2D1-806E352CB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80BBB-99FE-5C42-88F7-B76ED6AE4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EB07E-B842-8346-BF65-34C2FF908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3102F-1FBE-A547-B9C7-37EA45D8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6D08-E97F-944C-BBCA-D7079E30C2A4}" type="datetime1">
              <a:rPr lang="it-IT" smtClean="0"/>
              <a:t>30/05/22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8BD04-050D-9C4B-BF02-C1F2EE34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922A2-E722-0E40-9804-38824E2A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3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2F7-07F4-144F-8A0E-75785AFC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731F3-6B20-8949-8854-19547FEF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2042-F57C-794A-A6B3-7B43DD676D8A}" type="datetime1">
              <a:rPr lang="it-IT" smtClean="0"/>
              <a:t>30/05/22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5A5C8-9E6A-6B4A-B6A4-0A1705F9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BFB8E-0758-F44F-AAED-11078E31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0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30F85-241E-CF41-9B10-4468F6A5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5BE8-ED14-3748-9DDB-53104756F918}" type="datetime1">
              <a:rPr lang="it-IT" smtClean="0"/>
              <a:t>30/05/22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E2D02-3925-D54D-875F-DB28176E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1A6FE-FC96-7E44-8296-A7B2E034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8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BB5B-CE34-B847-90E3-B4C6D844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96EE-CA33-B047-9A34-55205F360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5A67A-8AA7-744C-9F52-AA4AA5F4D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68A9-32EE-3E4A-8936-7FB0385B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83C4-31AE-7040-8BB0-96D7B3C8B8C5}" type="datetime1">
              <a:rPr lang="it-IT" smtClean="0"/>
              <a:t>30/05/22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AA97-EEDC-F14E-8FBD-35B24F8B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F25C3-02DD-2E47-80A3-739A7440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09B1-229B-8241-942E-D7D36A0B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C51F8-2454-A140-BD65-D684B217E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33268-6812-A145-BC50-97E3140C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48565-4622-794A-BCCC-2F0D13DD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AF67-F2F6-1C45-9084-4C3B7F267E63}" type="datetime1">
              <a:rPr lang="it-IT" smtClean="0"/>
              <a:t>30/05/22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D0117-A472-7F4B-9947-9D916441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E2854-BBF8-A74B-862F-E2D0BDCC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2A279-DD35-0144-8348-5B7A9498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3457-802B-1648-BDEA-50ECD38C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8E8E-9C3D-0842-B994-7E298B12B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Bookman Old Style Regular"/>
              </a:defRPr>
            </a:lvl1pPr>
          </a:lstStyle>
          <a:p>
            <a:fld id="{7C48B80B-C362-8341-BF02-7F3B9E1E239A}" type="datetime1">
              <a:rPr lang="it-IT" smtClean="0"/>
              <a:pPr/>
              <a:t>30/05/22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37CD4-26A1-124C-8819-76AC07EAB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ookman Old Style Regular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4CED-A004-824D-8178-86A6CB6AA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Bookman Old Style Regular"/>
              </a:defRPr>
            </a:lvl1pPr>
          </a:lstStyle>
          <a:p>
            <a:fld id="{1D837B50-88ED-804B-BB90-9575574F578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0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ookman Old Style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ookman Old Style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ookman Old Style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okman Old Style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ookman Old Style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learning.infn.it/course/view.php?id=2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ment-net.eu/eument-net-guideline-manua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elemachus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en.wikipedia.org/wiki/Athen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dyssey" TargetMode="External"/><Relationship Id="rId5" Type="http://schemas.openxmlformats.org/officeDocument/2006/relationships/hyperlink" Target="https://en.wikipedia.org/wiki/Homer" TargetMode="External"/><Relationship Id="rId4" Type="http://schemas.openxmlformats.org/officeDocument/2006/relationships/hyperlink" Target="https://en.wikipedia.org/wiki/Mentor_(Odyssey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B3927-13AF-E53A-E7AA-4D70E1F17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4620768"/>
            <a:ext cx="4854781" cy="20543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2800" dirty="0">
                <a:latin typeface="Bookman Old Style" panose="02050604050505020204" pitchFamily="18" charset="0"/>
              </a:rPr>
              <a:t>Fellini Meeting</a:t>
            </a:r>
            <a:br>
              <a:rPr lang="it-IT" sz="2800" dirty="0">
                <a:latin typeface="Bookman Old Style" panose="02050604050505020204" pitchFamily="18" charset="0"/>
              </a:rPr>
            </a:br>
            <a:br>
              <a:rPr lang="it-IT" sz="2800" dirty="0">
                <a:latin typeface="Bookman Old Style" panose="02050604050505020204" pitchFamily="18" charset="0"/>
              </a:rPr>
            </a:br>
            <a:r>
              <a:rPr lang="it-IT" sz="2800" dirty="0">
                <a:latin typeface="Bookman Old Style" panose="02050604050505020204" pitchFamily="18" charset="0"/>
              </a:rPr>
              <a:t>30-31 </a:t>
            </a:r>
            <a:r>
              <a:rPr lang="it-IT" sz="2800" dirty="0" err="1">
                <a:latin typeface="Bookman Old Style" panose="02050604050505020204" pitchFamily="18" charset="0"/>
              </a:rPr>
              <a:t>May</a:t>
            </a:r>
            <a:r>
              <a:rPr lang="it-IT" sz="2800" dirty="0">
                <a:latin typeface="Bookman Old Style" panose="02050604050505020204" pitchFamily="18" charset="0"/>
              </a:rPr>
              <a:t> 2022  Ferrara</a:t>
            </a:r>
            <a:br>
              <a:rPr lang="it-IT" sz="2800" dirty="0">
                <a:latin typeface="Bookman Old Style" panose="02050604050505020204" pitchFamily="18" charset="0"/>
              </a:rPr>
            </a:br>
            <a:endParaRPr lang="it-IT" sz="2800" dirty="0">
              <a:latin typeface="Bookman Old Style" panose="020506040505050202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897465-4C03-C413-1924-FF284F52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33" y="0"/>
            <a:ext cx="4303867" cy="23897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68175A4-480A-9C05-44EE-5DDADBD0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48" y="5151137"/>
            <a:ext cx="3121152" cy="17068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23C0E62-E51A-8BED-2B89-BF0E08503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067" y="5097201"/>
            <a:ext cx="3136407" cy="1760799"/>
          </a:xfrm>
          <a:prstGeom prst="rect">
            <a:avLst/>
          </a:prstGeom>
        </p:spPr>
      </p:pic>
      <p:pic>
        <p:nvPicPr>
          <p:cNvPr id="43" name="Picture 2" descr="Telemachus and Mentor1.JPG">
            <a:extLst>
              <a:ext uri="{FF2B5EF4-FFF2-40B4-BE49-F238E27FC236}">
                <a16:creationId xmlns:a16="http://schemas.microsoft.com/office/drawing/2014/main" id="{2A9CC80F-FDCD-314F-867E-98CC011A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1494" cy="23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C82CA01-B8F5-5B4A-BC6F-B4D8311F0FE3}"/>
              </a:ext>
            </a:extLst>
          </p:cNvPr>
          <p:cNvSpPr txBox="1">
            <a:spLocks/>
          </p:cNvSpPr>
          <p:nvPr/>
        </p:nvSpPr>
        <p:spPr>
          <a:xfrm>
            <a:off x="1367135" y="2728036"/>
            <a:ext cx="9495937" cy="719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latin typeface="Bookman Old Style" panose="02050604050505020204" pitchFamily="18" charset="0"/>
              </a:rPr>
              <a:t>A FELLINI </a:t>
            </a:r>
            <a:r>
              <a:rPr lang="it-IT" sz="3600" dirty="0" err="1">
                <a:latin typeface="Bookman Old Style" panose="02050604050505020204" pitchFamily="18" charset="0"/>
              </a:rPr>
              <a:t>Mentoring</a:t>
            </a:r>
            <a:r>
              <a:rPr lang="it-IT" sz="3600" dirty="0">
                <a:latin typeface="Bookman Old Style" panose="02050604050505020204" pitchFamily="18" charset="0"/>
              </a:rPr>
              <a:t> </a:t>
            </a:r>
            <a:r>
              <a:rPr lang="it-IT" sz="3600" dirty="0" err="1">
                <a:latin typeface="Bookman Old Style" panose="02050604050505020204" pitchFamily="18" charset="0"/>
              </a:rPr>
              <a:t>Programme</a:t>
            </a:r>
            <a:r>
              <a:rPr lang="it-IT" sz="3600" dirty="0">
                <a:latin typeface="Bookman Old Style" panose="02050604050505020204" pitchFamily="18" charset="0"/>
              </a:rPr>
              <a:t> (MP)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C431F041-B513-5947-B3BB-CDF8CEA5578E}"/>
              </a:ext>
            </a:extLst>
          </p:cNvPr>
          <p:cNvSpPr/>
          <p:nvPr/>
        </p:nvSpPr>
        <p:spPr>
          <a:xfrm>
            <a:off x="7327965" y="3929918"/>
            <a:ext cx="4864035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Maria Rosaria </a:t>
            </a:r>
            <a:r>
              <a:rPr kumimoji="0" lang="en-GB" sz="18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Masullo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– INFN Napoli</a:t>
            </a:r>
          </a:p>
        </p:txBody>
      </p:sp>
    </p:spTree>
    <p:extLst>
      <p:ext uri="{BB962C8B-B14F-4D97-AF65-F5344CB8AC3E}">
        <p14:creationId xmlns:p14="http://schemas.microsoft.com/office/powerpoint/2010/main" val="186789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7C212-7E9F-354B-8F50-DE8E8826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44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Bookman Old Style" panose="02050604050505020204" pitchFamily="18" charset="0"/>
              </a:rPr>
              <a:t>Mentees and mentors in FELLINI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D0DFB-DF21-B849-8544-F0996671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" y="1093250"/>
            <a:ext cx="11875008" cy="5648926"/>
          </a:xfrm>
        </p:spPr>
        <p:txBody>
          <a:bodyPr>
            <a:normAutofit/>
          </a:bodyPr>
          <a:lstStyle/>
          <a:p>
            <a:r>
              <a:rPr lang="en-GB" sz="2400" dirty="0"/>
              <a:t>The Fellini CB proposed to Fellow Supervisors to have also the role of mentors</a:t>
            </a:r>
          </a:p>
          <a:p>
            <a:r>
              <a:rPr lang="en-GB" sz="2400" dirty="0"/>
              <a:t>We asked Fellow Supervisors to share with mentees a small file (</a:t>
            </a:r>
            <a:r>
              <a:rPr lang="en-GB" sz="2400" i="1" dirty="0"/>
              <a:t>1500 characters</a:t>
            </a:r>
            <a:r>
              <a:rPr lang="en-GB" sz="2400" dirty="0"/>
              <a:t>) with description of their expertise, skills (look at MP objectives - page 8), remembering that they will be a guide, more than an expert in a different physics field.  They added also a picture of themselves</a:t>
            </a:r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en-GB" sz="2000" i="1" dirty="0" err="1"/>
              <a:t>n.b.</a:t>
            </a:r>
            <a:r>
              <a:rPr lang="en-GB" sz="2000" i="1" dirty="0"/>
              <a:t> we will put the files on a private platform (access with username/password)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8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7C212-7E9F-354B-8F50-DE8E8826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44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Bookman Old Style" panose="02050604050505020204" pitchFamily="18" charset="0"/>
              </a:rPr>
              <a:t>Mentees and mentors in FELLINI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D0DFB-DF21-B849-8544-F0996671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776002"/>
            <a:ext cx="11545824" cy="4563838"/>
          </a:xfrm>
        </p:spPr>
        <p:txBody>
          <a:bodyPr>
            <a:norm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The fellows will be around 23, because some of the 30 Fellini fellows are ending their 3year- period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Some of them just started the FELLINI program, others are at the second year.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the base of their needs and looking at the mentor description,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mentees will choose a  mentor</a:t>
            </a:r>
            <a:r>
              <a:rPr lang="en-GB" sz="2400" dirty="0"/>
              <a:t> or more mentors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As Fellini CB we will collect the requirements from mentees for the general meetings</a:t>
            </a:r>
          </a:p>
        </p:txBody>
      </p:sp>
    </p:spTree>
    <p:extLst>
      <p:ext uri="{BB962C8B-B14F-4D97-AF65-F5344CB8AC3E}">
        <p14:creationId xmlns:p14="http://schemas.microsoft.com/office/powerpoint/2010/main" val="333570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7C212-7E9F-354B-8F50-DE8E8826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44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Bookman Old Style" panose="02050604050505020204" pitchFamily="18" charset="0"/>
              </a:rPr>
              <a:t>Mentoring inside FELLINI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D0DFB-DF21-B849-8544-F0996671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93250"/>
            <a:ext cx="11246512" cy="5478238"/>
          </a:xfrm>
        </p:spPr>
        <p:txBody>
          <a:bodyPr>
            <a:norm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meetings</a:t>
            </a:r>
            <a:r>
              <a:rPr lang="it-IT" sz="2400" dirty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mentor</a:t>
            </a:r>
            <a:r>
              <a:rPr lang="it-IT" sz="2000" dirty="0"/>
              <a:t> with multiple </a:t>
            </a:r>
            <a:r>
              <a:rPr lang="it-IT" sz="2000" dirty="0" err="1"/>
              <a:t>mentees</a:t>
            </a:r>
            <a:r>
              <a:rPr lang="it-IT" sz="2000" dirty="0"/>
              <a:t> in a meeting </a:t>
            </a:r>
            <a:r>
              <a:rPr lang="it-IT" sz="2000" dirty="0" err="1"/>
              <a:t>where</a:t>
            </a:r>
            <a:r>
              <a:rPr lang="it-IT" sz="2000" dirty="0"/>
              <a:t> </a:t>
            </a:r>
            <a:r>
              <a:rPr lang="it-IT" sz="2000" dirty="0" err="1"/>
              <a:t>mentees</a:t>
            </a:r>
            <a:r>
              <a:rPr lang="it-IT" sz="2000" dirty="0"/>
              <a:t> </a:t>
            </a:r>
            <a:r>
              <a:rPr lang="it-IT" sz="2000" dirty="0" err="1"/>
              <a:t>bring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ideas</a:t>
            </a:r>
            <a:r>
              <a:rPr lang="it-IT" sz="2000" dirty="0"/>
              <a:t>, </a:t>
            </a:r>
            <a:r>
              <a:rPr lang="it-IT" sz="2000" dirty="0" err="1"/>
              <a:t>goals</a:t>
            </a:r>
            <a:r>
              <a:rPr lang="it-IT" sz="2000" dirty="0"/>
              <a:t>, or </a:t>
            </a:r>
            <a:r>
              <a:rPr lang="it-IT" sz="2000" dirty="0" err="1"/>
              <a:t>challenges</a:t>
            </a:r>
            <a:r>
              <a:rPr lang="it-IT" sz="2000" dirty="0"/>
              <a:t> to the </a:t>
            </a:r>
            <a:r>
              <a:rPr lang="it-IT" sz="2000" dirty="0" err="1"/>
              <a:t>group</a:t>
            </a:r>
            <a:r>
              <a:rPr lang="it-IT" sz="2000" dirty="0"/>
              <a:t> and the </a:t>
            </a:r>
            <a:r>
              <a:rPr lang="it-IT" sz="2000" dirty="0" err="1"/>
              <a:t>mentor</a:t>
            </a:r>
            <a:r>
              <a:rPr lang="it-IT" sz="2000" dirty="0"/>
              <a:t> </a:t>
            </a:r>
            <a:r>
              <a:rPr lang="it-IT" sz="2000" dirty="0" err="1"/>
              <a:t>guides</a:t>
            </a:r>
            <a:r>
              <a:rPr lang="it-IT" sz="2000" dirty="0"/>
              <a:t> a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discussion</a:t>
            </a:r>
            <a:r>
              <a:rPr lang="it-IT" sz="2000" dirty="0"/>
              <a:t> </a:t>
            </a:r>
            <a:r>
              <a:rPr lang="it-IT" sz="2000" dirty="0" err="1"/>
              <a:t>around</a:t>
            </a:r>
            <a:r>
              <a:rPr lang="it-IT" sz="2000" dirty="0"/>
              <a:t> </a:t>
            </a:r>
            <a:r>
              <a:rPr lang="it-IT" sz="2000" dirty="0" err="1"/>
              <a:t>finding</a:t>
            </a:r>
            <a:r>
              <a:rPr lang="it-IT" sz="2000" dirty="0"/>
              <a:t> a </a:t>
            </a:r>
            <a:r>
              <a:rPr lang="it-IT" sz="2000" dirty="0" err="1"/>
              <a:t>solution</a:t>
            </a:r>
            <a:r>
              <a:rPr lang="it-IT" sz="2000" dirty="0"/>
              <a:t>. The </a:t>
            </a:r>
            <a:r>
              <a:rPr lang="it-IT" sz="2000" dirty="0" err="1"/>
              <a:t>mentor</a:t>
            </a:r>
            <a:r>
              <a:rPr lang="it-IT" sz="2000" dirty="0"/>
              <a:t> </a:t>
            </a:r>
            <a:r>
              <a:rPr lang="it-IT" sz="2000" dirty="0" err="1"/>
              <a:t>doesn’t</a:t>
            </a:r>
            <a:r>
              <a:rPr lang="it-IT" sz="2000" dirty="0"/>
              <a:t> </a:t>
            </a:r>
            <a:r>
              <a:rPr lang="it-IT" sz="2000" dirty="0" err="1"/>
              <a:t>lead</a:t>
            </a:r>
            <a:r>
              <a:rPr lang="it-IT" sz="2000" dirty="0"/>
              <a:t> the </a:t>
            </a:r>
            <a:r>
              <a:rPr lang="it-IT" sz="2000" dirty="0" err="1"/>
              <a:t>discussion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</a:t>
            </a:r>
            <a:r>
              <a:rPr lang="it-IT" sz="2000" dirty="0" err="1"/>
              <a:t>support</a:t>
            </a:r>
            <a:r>
              <a:rPr lang="it-IT" sz="2000" dirty="0"/>
              <a:t> and </a:t>
            </a:r>
            <a:r>
              <a:rPr lang="it-IT" sz="2000" dirty="0" err="1"/>
              <a:t>encourage</a:t>
            </a:r>
            <a:r>
              <a:rPr lang="it-IT" sz="2000" dirty="0"/>
              <a:t> the </a:t>
            </a:r>
            <a:r>
              <a:rPr lang="it-IT" sz="2000" dirty="0" err="1"/>
              <a:t>group</a:t>
            </a:r>
            <a:r>
              <a:rPr lang="it-IT" sz="2000" dirty="0"/>
              <a:t> to help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. 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mentee-one</a:t>
            </a:r>
            <a:r>
              <a:rPr lang="it-IT" sz="2000" dirty="0"/>
              <a:t> </a:t>
            </a:r>
            <a:r>
              <a:rPr lang="it-IT" sz="2000" dirty="0" err="1"/>
              <a:t>mentor</a:t>
            </a:r>
            <a:r>
              <a:rPr lang="it-IT" sz="2000" dirty="0"/>
              <a:t> : the </a:t>
            </a:r>
            <a:r>
              <a:rPr lang="it-IT" sz="2000" dirty="0" err="1"/>
              <a:t>mentee</a:t>
            </a:r>
            <a:r>
              <a:rPr lang="it-IT" sz="2000" dirty="0"/>
              <a:t> can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questions</a:t>
            </a:r>
            <a:r>
              <a:rPr lang="it-IT" sz="2000" dirty="0"/>
              <a:t> for </a:t>
            </a: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mentor</a:t>
            </a:r>
            <a:endParaRPr lang="it-IT" sz="2000" dirty="0"/>
          </a:p>
          <a:p>
            <a:r>
              <a:rPr lang="it-IT" sz="2400" dirty="0"/>
              <a:t>The time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: the </a:t>
            </a:r>
            <a:r>
              <a:rPr lang="it-IT" sz="2400" dirty="0" err="1"/>
              <a:t>meetings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organized</a:t>
            </a:r>
            <a:r>
              <a:rPr lang="it-IT" sz="2400" dirty="0"/>
              <a:t> with a </a:t>
            </a:r>
            <a:r>
              <a:rPr lang="it-IT" sz="2400" dirty="0" err="1"/>
              <a:t>clear</a:t>
            </a:r>
            <a:r>
              <a:rPr lang="it-IT" sz="2400" dirty="0"/>
              <a:t> goal and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 </a:t>
            </a:r>
            <a:r>
              <a:rPr lang="it-IT" sz="2400" dirty="0" err="1"/>
              <a:t>defined</a:t>
            </a:r>
            <a:r>
              <a:rPr lang="it-IT" sz="2400" dirty="0"/>
              <a:t> </a:t>
            </a:r>
            <a:r>
              <a:rPr lang="it-IT" sz="2400" dirty="0" err="1"/>
              <a:t>duration</a:t>
            </a:r>
            <a:endParaRPr lang="it-IT" sz="2400" dirty="0"/>
          </a:p>
          <a:p>
            <a:r>
              <a:rPr lang="it-IT" sz="2400" dirty="0"/>
              <a:t>The </a:t>
            </a:r>
            <a:r>
              <a:rPr lang="it-IT" sz="2400" dirty="0" err="1"/>
              <a:t>program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last 1 </a:t>
            </a:r>
            <a:r>
              <a:rPr lang="it-IT" sz="2400" dirty="0" err="1"/>
              <a:t>year</a:t>
            </a:r>
            <a:r>
              <a:rPr lang="it-IT" sz="2400" dirty="0"/>
              <a:t>,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organize</a:t>
            </a:r>
            <a:r>
              <a:rPr lang="it-IT" sz="24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On-line meetings, each mentor could be involved in one/two group meetings in the period (two hours each)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One-to-one meeting on a specific item (two hours)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platform there is the possibility to ask questions to mentors and also to discuss among mentees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0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0FAD52-2313-8F4D-8A4A-9CA0ECE0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" y="155321"/>
            <a:ext cx="10475976" cy="454279"/>
          </a:xfrm>
        </p:spPr>
        <p:txBody>
          <a:bodyPr>
            <a:normAutofit lnSpcReduction="10000"/>
          </a:bodyPr>
          <a:lstStyle/>
          <a:p>
            <a:r>
              <a:rPr lang="it-IT" dirty="0">
                <a:hlinkClick r:id="rId2"/>
              </a:rPr>
              <a:t>https://elearning.infn.it/course/view.php?id=282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6636EA-03B4-564D-A997-E98E6399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13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16A5F8-A5F2-614F-8925-ACB0B08F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80" y="729107"/>
            <a:ext cx="6101320" cy="599236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6F96EC4-7B11-8B43-98F0-846287745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" y="4089021"/>
            <a:ext cx="4986884" cy="2697159"/>
          </a:xfrm>
          <a:prstGeom prst="rect">
            <a:avLst/>
          </a:prstGeom>
        </p:spPr>
      </p:pic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0B9F9D6D-7A09-7847-A40C-A83201C49F3E}"/>
              </a:ext>
            </a:extLst>
          </p:cNvPr>
          <p:cNvSpPr/>
          <p:nvPr/>
        </p:nvSpPr>
        <p:spPr>
          <a:xfrm>
            <a:off x="5252480" y="5449824"/>
            <a:ext cx="709408" cy="231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sinistra 9">
            <a:extLst>
              <a:ext uri="{FF2B5EF4-FFF2-40B4-BE49-F238E27FC236}">
                <a16:creationId xmlns:a16="http://schemas.microsoft.com/office/drawing/2014/main" id="{CAD61AA5-760E-1F42-86CB-5E96FCD6C465}"/>
              </a:ext>
            </a:extLst>
          </p:cNvPr>
          <p:cNvSpPr/>
          <p:nvPr/>
        </p:nvSpPr>
        <p:spPr>
          <a:xfrm rot="2782521">
            <a:off x="4434981" y="4234013"/>
            <a:ext cx="2331396" cy="19223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80E849-65A3-EC49-A589-09860C8CE0A1}"/>
              </a:ext>
            </a:extLst>
          </p:cNvPr>
          <p:cNvSpPr txBox="1"/>
          <p:nvPr/>
        </p:nvSpPr>
        <p:spPr>
          <a:xfrm>
            <a:off x="1692477" y="3025773"/>
            <a:ext cx="3716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forum for general </a:t>
            </a:r>
            <a:r>
              <a:rPr lang="it-IT" dirty="0" err="1"/>
              <a:t>discussion</a:t>
            </a:r>
            <a:endParaRPr lang="it-IT" dirty="0"/>
          </a:p>
        </p:txBody>
      </p:sp>
      <p:sp>
        <p:nvSpPr>
          <p:cNvPr id="12" name="Freccia sinistra 11">
            <a:extLst>
              <a:ext uri="{FF2B5EF4-FFF2-40B4-BE49-F238E27FC236}">
                <a16:creationId xmlns:a16="http://schemas.microsoft.com/office/drawing/2014/main" id="{F858736A-8401-954B-ABC9-ABE022749CDB}"/>
              </a:ext>
            </a:extLst>
          </p:cNvPr>
          <p:cNvSpPr/>
          <p:nvPr/>
        </p:nvSpPr>
        <p:spPr>
          <a:xfrm rot="4635763">
            <a:off x="3647078" y="4180218"/>
            <a:ext cx="4541253" cy="839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2F57523-A605-184B-931A-C59902A3DEA1}"/>
              </a:ext>
            </a:extLst>
          </p:cNvPr>
          <p:cNvSpPr txBox="1"/>
          <p:nvPr/>
        </p:nvSpPr>
        <p:spPr>
          <a:xfrm>
            <a:off x="2033435" y="1603977"/>
            <a:ext cx="3716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Questions</a:t>
            </a:r>
            <a:r>
              <a:rPr lang="it-IT" dirty="0"/>
              <a:t> for </a:t>
            </a:r>
            <a:r>
              <a:rPr lang="it-IT" dirty="0" err="1"/>
              <a:t>mentors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9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10198-3411-2247-A4FB-7E4EF801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Bibliography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7C38D-B34B-B64A-A9D3-492FCAE3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Daniele Archibugi - CHOOSING YOUR MENTOR: A LETTER TO CREATIVE MINDS</a:t>
            </a:r>
          </a:p>
          <a:p>
            <a:r>
              <a:rPr lang="en-GB" sz="2400" dirty="0">
                <a:hlinkClick r:id="rId2"/>
              </a:rPr>
              <a:t>https://www.eument-net.eu/eument-net-guideline-manual/</a:t>
            </a:r>
            <a:endParaRPr lang="en-GB" sz="2400" dirty="0"/>
          </a:p>
          <a:p>
            <a:r>
              <a:rPr lang="it-IT" sz="2400" dirty="0" err="1"/>
              <a:t>Antony</a:t>
            </a:r>
            <a:r>
              <a:rPr lang="it-IT" sz="2400" dirty="0"/>
              <a:t> </a:t>
            </a:r>
            <a:r>
              <a:rPr lang="it-IT" sz="2400" dirty="0" err="1"/>
              <a:t>Brewerton</a:t>
            </a:r>
            <a:r>
              <a:rPr lang="it-IT" sz="2400" dirty="0"/>
              <a:t>,(2002) </a:t>
            </a:r>
            <a:r>
              <a:rPr lang="it-IT" sz="2400" dirty="0" err="1"/>
              <a:t>Mentoring</a:t>
            </a:r>
            <a:r>
              <a:rPr lang="it-IT" sz="2400" dirty="0"/>
              <a:t>. Liber </a:t>
            </a:r>
            <a:r>
              <a:rPr lang="it-IT" sz="2400" dirty="0" err="1"/>
              <a:t>quarterly</a:t>
            </a:r>
            <a:r>
              <a:rPr lang="it-IT" sz="2400" dirty="0"/>
              <a:t>, Vol. 12, pp.361–380</a:t>
            </a:r>
          </a:p>
          <a:p>
            <a:r>
              <a:rPr lang="it-IT" sz="2400" dirty="0"/>
              <a:t>Ilenia </a:t>
            </a:r>
            <a:r>
              <a:rPr lang="it-IT" sz="2400" dirty="0" err="1"/>
              <a:t>Picardi</a:t>
            </a:r>
            <a:r>
              <a:rPr lang="it-IT" sz="2400" dirty="0"/>
              <a:t>, Maria C. </a:t>
            </a:r>
            <a:r>
              <a:rPr lang="it-IT" sz="2400"/>
              <a:t>Agodi, </a:t>
            </a:r>
            <a:r>
              <a:rPr lang="it-IT" sz="2400" dirty="0"/>
              <a:t>(2021) Gender </a:t>
            </a:r>
            <a:r>
              <a:rPr lang="it-IT" sz="2400" dirty="0" err="1"/>
              <a:t>perspective</a:t>
            </a:r>
            <a:r>
              <a:rPr lang="it-IT" sz="2400" dirty="0"/>
              <a:t> in the </a:t>
            </a:r>
            <a:r>
              <a:rPr lang="it-IT" sz="2400" dirty="0" err="1"/>
              <a:t>mentoring</a:t>
            </a:r>
            <a:r>
              <a:rPr lang="it-IT" sz="2400" dirty="0"/>
              <a:t> </a:t>
            </a:r>
            <a:r>
              <a:rPr lang="it-IT" sz="2400" dirty="0" err="1"/>
              <a:t>relationships</a:t>
            </a:r>
            <a:r>
              <a:rPr lang="it-IT" sz="2400" dirty="0"/>
              <a:t>. A case </a:t>
            </a:r>
            <a:r>
              <a:rPr lang="it-IT" sz="2400" dirty="0" err="1"/>
              <a:t>study</a:t>
            </a:r>
            <a:r>
              <a:rPr lang="it-IT" sz="2400" dirty="0"/>
              <a:t> of GENOVATE@UNINA. In New </a:t>
            </a:r>
            <a:r>
              <a:rPr lang="it-IT" sz="2400" dirty="0" err="1"/>
              <a:t>Perspectives</a:t>
            </a:r>
            <a:r>
              <a:rPr lang="it-IT" sz="2400" dirty="0"/>
              <a:t> in Gender, Science &amp; </a:t>
            </a:r>
            <a:r>
              <a:rPr lang="it-IT" sz="2400" dirty="0" err="1"/>
              <a:t>Innovation</a:t>
            </a:r>
            <a:r>
              <a:rPr lang="it-IT" sz="2400" dirty="0"/>
              <a:t>  Edward </a:t>
            </a:r>
            <a:r>
              <a:rPr lang="it-IT" sz="2400" dirty="0" err="1"/>
              <a:t>Elgar</a:t>
            </a:r>
            <a:r>
              <a:rPr lang="it-IT" sz="2400" dirty="0"/>
              <a:t> Publishing  </a:t>
            </a:r>
            <a:r>
              <a:rPr lang="it-IT" sz="2400" dirty="0" err="1"/>
              <a:t>Edited</a:t>
            </a:r>
            <a:r>
              <a:rPr lang="it-IT" sz="2400" dirty="0"/>
              <a:t> by Helen Lawton Smith, Colette Henry, Henry </a:t>
            </a:r>
            <a:r>
              <a:rPr lang="it-IT" sz="2400" dirty="0" err="1"/>
              <a:t>Etzkowitz</a:t>
            </a:r>
            <a:r>
              <a:rPr lang="it-IT" sz="2400" dirty="0"/>
              <a:t> &amp; Alexandra </a:t>
            </a:r>
            <a:r>
              <a:rPr lang="it-IT" sz="2400" dirty="0" err="1"/>
              <a:t>Poulovassilis</a:t>
            </a:r>
            <a:r>
              <a:rPr lang="it-IT" sz="2400" dirty="0"/>
              <a:t>.</a:t>
            </a: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214216-23F9-A047-AB17-1C81370B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77806-C377-7440-84F6-8F8F1A2F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37680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Bookman Old Style" panose="02050604050505020204" pitchFamily="18" charset="0"/>
              </a:rPr>
              <a:t>Thanks for the attention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5FFFD3-8D8E-F44C-8D47-A8862D93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2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1823-22A9-7C48-86F7-2C8E8B72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01" y="127761"/>
            <a:ext cx="9506406" cy="115920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 err="1">
                <a:latin typeface="Bookman Old Style" panose="02050604050505020204" pitchFamily="18" charset="0"/>
              </a:rPr>
              <a:t>Why</a:t>
            </a:r>
            <a:r>
              <a:rPr lang="it-IT" sz="3600" dirty="0">
                <a:latin typeface="Bookman Old Style" panose="02050604050505020204" pitchFamily="18" charset="0"/>
              </a:rPr>
              <a:t> a </a:t>
            </a:r>
            <a:r>
              <a:rPr lang="it-IT" sz="3600" dirty="0" err="1">
                <a:latin typeface="Bookman Old Style" panose="02050604050505020204" pitchFamily="18" charset="0"/>
              </a:rPr>
              <a:t>mentoring</a:t>
            </a:r>
            <a:r>
              <a:rPr lang="it-IT" sz="3600" dirty="0">
                <a:latin typeface="Bookman Old Style" panose="02050604050505020204" pitchFamily="18" charset="0"/>
              </a:rPr>
              <a:t> </a:t>
            </a:r>
            <a:r>
              <a:rPr lang="it-IT" sz="3600" dirty="0" err="1">
                <a:latin typeface="Bookman Old Style" panose="02050604050505020204" pitchFamily="18" charset="0"/>
              </a:rPr>
              <a:t>program</a:t>
            </a:r>
            <a:r>
              <a:rPr lang="it-IT" sz="3600" dirty="0">
                <a:latin typeface="Bookman Old Style" panose="02050604050505020204" pitchFamily="18" charset="0"/>
              </a:rPr>
              <a:t> inside FELLINI </a:t>
            </a:r>
            <a:r>
              <a:rPr lang="it-IT" sz="3600" dirty="0" err="1">
                <a:latin typeface="Bookman Old Style" panose="02050604050505020204" pitchFamily="18" charset="0"/>
              </a:rPr>
              <a:t>project</a:t>
            </a:r>
            <a:endParaRPr lang="it-IT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31B46-212E-BA49-A67F-207CF230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0"/>
            <a:ext cx="1888744" cy="10292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54BE-AFB8-F249-B8C3-FDBBF3AD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2" descr="Telemachus and Mentor1.JPG">
            <a:extLst>
              <a:ext uri="{FF2B5EF4-FFF2-40B4-BE49-F238E27FC236}">
                <a16:creationId xmlns:a16="http://schemas.microsoft.com/office/drawing/2014/main" id="{3E5CB940-EF48-FA48-AE54-68AF1C4CD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" y="1163721"/>
            <a:ext cx="1991494" cy="23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AC4C1795-479E-0740-8919-C1E337AAC698}"/>
              </a:ext>
            </a:extLst>
          </p:cNvPr>
          <p:cNvSpPr/>
          <p:nvPr/>
        </p:nvSpPr>
        <p:spPr>
          <a:xfrm>
            <a:off x="2901696" y="1931822"/>
            <a:ext cx="9095232" cy="184665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From Fellini GRANT Agreement: “</a:t>
            </a:r>
            <a:r>
              <a:rPr lang="it-IT" i="1" dirty="0">
                <a:latin typeface="Bookman Old Style" panose="02050604050505020204" pitchFamily="18" charset="0"/>
              </a:rPr>
              <a:t>The FELLINI </a:t>
            </a:r>
            <a:r>
              <a:rPr lang="it-IT" i="1" dirty="0" err="1">
                <a:latin typeface="Bookman Old Style" panose="02050604050505020204" pitchFamily="18" charset="0"/>
              </a:rPr>
              <a:t>fellowship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programme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is</a:t>
            </a:r>
            <a:r>
              <a:rPr lang="it-IT" i="1" dirty="0">
                <a:latin typeface="Bookman Old Style" panose="02050604050505020204" pitchFamily="18" charset="0"/>
              </a:rPr>
              <a:t> a new, high-</a:t>
            </a:r>
            <a:r>
              <a:rPr lang="it-IT" i="1" dirty="0" err="1">
                <a:latin typeface="Bookman Old Style" panose="02050604050505020204" pitchFamily="18" charset="0"/>
              </a:rPr>
              <a:t>quality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fellowship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scheme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based</a:t>
            </a:r>
            <a:r>
              <a:rPr lang="it-IT" i="1" dirty="0">
                <a:latin typeface="Bookman Old Style" panose="02050604050505020204" pitchFamily="18" charset="0"/>
              </a:rPr>
              <a:t> on a </a:t>
            </a:r>
            <a:r>
              <a:rPr lang="it-IT" i="1" dirty="0" err="1">
                <a:latin typeface="Bookman Old Style" panose="02050604050505020204" pitchFamily="18" charset="0"/>
              </a:rPr>
              <a:t>modern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research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and training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approach</a:t>
            </a:r>
            <a:r>
              <a:rPr lang="it-IT" i="1" dirty="0">
                <a:latin typeface="Bookman Old Style" panose="02050604050505020204" pitchFamily="18" charset="0"/>
              </a:rPr>
              <a:t>, </a:t>
            </a:r>
            <a:r>
              <a:rPr lang="it-IT" i="1" dirty="0" err="1">
                <a:latin typeface="Bookman Old Style" panose="02050604050505020204" pitchFamily="18" charset="0"/>
              </a:rPr>
              <a:t>which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aims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at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research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excellence</a:t>
            </a:r>
            <a:r>
              <a:rPr lang="it-IT" i="1" dirty="0">
                <a:latin typeface="Bookman Old Style" panose="02050604050505020204" pitchFamily="18" charset="0"/>
              </a:rPr>
              <a:t> and </a:t>
            </a:r>
            <a:r>
              <a:rPr lang="it-IT" i="1" dirty="0" err="1">
                <a:latin typeface="Bookman Old Style" panose="02050604050505020204" pitchFamily="18" charset="0"/>
              </a:rPr>
              <a:t>promoting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researcher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mobility</a:t>
            </a:r>
            <a:r>
              <a:rPr lang="it-IT" i="1" dirty="0">
                <a:latin typeface="Bookman Old Style" panose="02050604050505020204" pitchFamily="18" charset="0"/>
              </a:rPr>
              <a:t> and training. FELLINI combine best </a:t>
            </a:r>
            <a:r>
              <a:rPr lang="it-IT" i="1" dirty="0" err="1">
                <a:latin typeface="Bookman Old Style" panose="02050604050505020204" pitchFamily="18" charset="0"/>
              </a:rPr>
              <a:t>practice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found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across</a:t>
            </a:r>
            <a:r>
              <a:rPr lang="it-IT" i="1" dirty="0">
                <a:latin typeface="Bookman Old Style" panose="02050604050505020204" pitchFamily="18" charset="0"/>
              </a:rPr>
              <a:t> the EU with a </a:t>
            </a:r>
            <a:r>
              <a:rPr lang="it-IT" i="1" dirty="0" err="1">
                <a:latin typeface="Bookman Old Style" panose="02050604050505020204" pitchFamily="18" charset="0"/>
              </a:rPr>
              <a:t>number</a:t>
            </a:r>
            <a:r>
              <a:rPr lang="it-IT" i="1" dirty="0">
                <a:latin typeface="Bookman Old Style" panose="02050604050505020204" pitchFamily="18" charset="0"/>
              </a:rPr>
              <a:t> of innovative </a:t>
            </a:r>
            <a:r>
              <a:rPr lang="it-IT" i="1" dirty="0" err="1">
                <a:latin typeface="Bookman Old Style" panose="02050604050505020204" pitchFamily="18" charset="0"/>
              </a:rPr>
              <a:t>elements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that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shall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provide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all</a:t>
            </a:r>
            <a:r>
              <a:rPr lang="it-IT" i="1" dirty="0"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latin typeface="Bookman Old Style" panose="02050604050505020204" pitchFamily="18" charset="0"/>
              </a:rPr>
              <a:t>Fellows</a:t>
            </a:r>
            <a:r>
              <a:rPr lang="it-IT" i="1" dirty="0">
                <a:latin typeface="Bookman Old Style" panose="02050604050505020204" pitchFamily="18" charset="0"/>
              </a:rPr>
              <a:t> with an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ideal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basis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for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their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future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careers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preparing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them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for a wide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range</a:t>
            </a:r>
            <a:r>
              <a:rPr lang="it-IT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of career </a:t>
            </a:r>
            <a:r>
              <a:rPr lang="it-IT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options</a:t>
            </a:r>
            <a:r>
              <a:rPr lang="it-IT" i="1" dirty="0">
                <a:latin typeface="Bookman Old Style" panose="02050604050505020204" pitchFamily="18" charset="0"/>
              </a:rPr>
              <a:t>.»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1CA49507-EB88-DB4A-BD65-596E9B011220}"/>
              </a:ext>
            </a:extLst>
          </p:cNvPr>
          <p:cNvSpPr/>
          <p:nvPr/>
        </p:nvSpPr>
        <p:spPr>
          <a:xfrm>
            <a:off x="6325793" y="3798281"/>
            <a:ext cx="1027917" cy="1005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605D2E-EF84-384F-8771-EF2FCBED9FFC}"/>
              </a:ext>
            </a:extLst>
          </p:cNvPr>
          <p:cNvSpPr txBox="1"/>
          <p:nvPr/>
        </p:nvSpPr>
        <p:spPr>
          <a:xfrm>
            <a:off x="5753126" y="4818670"/>
            <a:ext cx="2304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Scientific training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B60F95-2844-DA4A-BDC6-34E796CD600B}"/>
              </a:ext>
            </a:extLst>
          </p:cNvPr>
          <p:cNvSpPr txBox="1"/>
          <p:nvPr/>
        </p:nvSpPr>
        <p:spPr>
          <a:xfrm>
            <a:off x="8839200" y="5606280"/>
            <a:ext cx="298266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Soft skills: communication&amp; outreach training, others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25F9E4-234E-8D48-B978-12C6A3DFEB4D}"/>
              </a:ext>
            </a:extLst>
          </p:cNvPr>
          <p:cNvSpPr txBox="1"/>
          <p:nvPr/>
        </p:nvSpPr>
        <p:spPr>
          <a:xfrm>
            <a:off x="10258243" y="4495505"/>
            <a:ext cx="15636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Managerial experience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D47352-96AF-1F4B-836A-349AC0CDEFE5}"/>
              </a:ext>
            </a:extLst>
          </p:cNvPr>
          <p:cNvSpPr txBox="1"/>
          <p:nvPr/>
        </p:nvSpPr>
        <p:spPr>
          <a:xfrm>
            <a:off x="132549" y="5597866"/>
            <a:ext cx="32837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Project managing training </a:t>
            </a:r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5CB120BF-7FC4-C94D-B321-9FE078F15FBD}"/>
              </a:ext>
            </a:extLst>
          </p:cNvPr>
          <p:cNvSpPr/>
          <p:nvPr/>
        </p:nvSpPr>
        <p:spPr>
          <a:xfrm rot="19358396">
            <a:off x="10630610" y="3732265"/>
            <a:ext cx="425978" cy="79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giù 15">
            <a:extLst>
              <a:ext uri="{FF2B5EF4-FFF2-40B4-BE49-F238E27FC236}">
                <a16:creationId xmlns:a16="http://schemas.microsoft.com/office/drawing/2014/main" id="{1CCB89F9-BFA3-4D49-B5CE-D91C1C1F7887}"/>
              </a:ext>
            </a:extLst>
          </p:cNvPr>
          <p:cNvSpPr/>
          <p:nvPr/>
        </p:nvSpPr>
        <p:spPr>
          <a:xfrm rot="2603307">
            <a:off x="2332500" y="3373847"/>
            <a:ext cx="425978" cy="909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9622BB-7C78-8645-92A7-FF59C936CA49}"/>
              </a:ext>
            </a:extLst>
          </p:cNvPr>
          <p:cNvSpPr txBox="1"/>
          <p:nvPr/>
        </p:nvSpPr>
        <p:spPr>
          <a:xfrm>
            <a:off x="5035700" y="5276819"/>
            <a:ext cx="174334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Secondment in a different institute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D2B0ACF-E21D-A446-9F0E-3F5A37A6CDFE}"/>
              </a:ext>
            </a:extLst>
          </p:cNvPr>
          <p:cNvSpPr txBox="1"/>
          <p:nvPr/>
        </p:nvSpPr>
        <p:spPr>
          <a:xfrm>
            <a:off x="887774" y="5114279"/>
            <a:ext cx="37852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Inclusive  leadership training </a:t>
            </a:r>
          </a:p>
        </p:txBody>
      </p:sp>
      <p:sp>
        <p:nvSpPr>
          <p:cNvPr id="19" name="Freccia giù 18">
            <a:extLst>
              <a:ext uri="{FF2B5EF4-FFF2-40B4-BE49-F238E27FC236}">
                <a16:creationId xmlns:a16="http://schemas.microsoft.com/office/drawing/2014/main" id="{FBED1560-982C-EC41-A8D4-ABB6BE0D1690}"/>
              </a:ext>
            </a:extLst>
          </p:cNvPr>
          <p:cNvSpPr/>
          <p:nvPr/>
        </p:nvSpPr>
        <p:spPr>
          <a:xfrm rot="802227">
            <a:off x="9534464" y="3820048"/>
            <a:ext cx="552566" cy="1852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6552DA-A74F-D04E-B3D8-3F35D9E957DA}"/>
              </a:ext>
            </a:extLst>
          </p:cNvPr>
          <p:cNvSpPr/>
          <p:nvPr/>
        </p:nvSpPr>
        <p:spPr>
          <a:xfrm>
            <a:off x="132549" y="4086428"/>
            <a:ext cx="432488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Bookman Old Style" panose="02050604050505020204" pitchFamily="18" charset="0"/>
              </a:rPr>
              <a:t>Providing advice on career paths, helping and developing career paths, and more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6462E31-57E6-6D45-ABD5-AD44573F71D0}"/>
              </a:ext>
            </a:extLst>
          </p:cNvPr>
          <p:cNvSpPr txBox="1"/>
          <p:nvPr/>
        </p:nvSpPr>
        <p:spPr>
          <a:xfrm>
            <a:off x="274266" y="6168622"/>
            <a:ext cx="32837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MENTORING PROGRAM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32E17E4-976A-AC44-BAA0-7449AD79F0B4}"/>
              </a:ext>
            </a:extLst>
          </p:cNvPr>
          <p:cNvGrpSpPr/>
          <p:nvPr/>
        </p:nvGrpSpPr>
        <p:grpSpPr>
          <a:xfrm>
            <a:off x="6905270" y="5298945"/>
            <a:ext cx="1765114" cy="1334934"/>
            <a:chOff x="7871614" y="4086428"/>
            <a:chExt cx="1765114" cy="1334934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40E72FEF-5DC2-DB42-ABC4-E7156D971BBE}"/>
                </a:ext>
              </a:extLst>
            </p:cNvPr>
            <p:cNvSpPr/>
            <p:nvPr/>
          </p:nvSpPr>
          <p:spPr>
            <a:xfrm>
              <a:off x="7871614" y="4086428"/>
              <a:ext cx="1643362" cy="13349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0B6DF72-84CF-A647-8C9C-19CFD537DFDD}"/>
                </a:ext>
              </a:extLst>
            </p:cNvPr>
            <p:cNvSpPr/>
            <p:nvPr/>
          </p:nvSpPr>
          <p:spPr>
            <a:xfrm>
              <a:off x="8233930" y="4186983"/>
              <a:ext cx="1402798" cy="1163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Bookman Old Style" panose="02050604050505020204" pitchFamily="18" charset="0"/>
                </a:rPr>
                <a:t>INFN supervisor + External contact person 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6C776DD-78DB-044B-A472-128B71D26868}"/>
              </a:ext>
            </a:extLst>
          </p:cNvPr>
          <p:cNvGrpSpPr/>
          <p:nvPr/>
        </p:nvGrpSpPr>
        <p:grpSpPr>
          <a:xfrm>
            <a:off x="3542023" y="5783431"/>
            <a:ext cx="1060928" cy="938044"/>
            <a:chOff x="8093194" y="4086428"/>
            <a:chExt cx="1060929" cy="1129132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9BDBD653-1D1F-2349-A7AC-BC4C95E84C18}"/>
                </a:ext>
              </a:extLst>
            </p:cNvPr>
            <p:cNvSpPr/>
            <p:nvPr/>
          </p:nvSpPr>
          <p:spPr>
            <a:xfrm>
              <a:off x="8093194" y="4086428"/>
              <a:ext cx="1060929" cy="1129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9C5F705A-2ECB-A74E-BFEC-D2D9523915F2}"/>
                </a:ext>
              </a:extLst>
            </p:cNvPr>
            <p:cNvSpPr/>
            <p:nvPr/>
          </p:nvSpPr>
          <p:spPr>
            <a:xfrm>
              <a:off x="8188736" y="4487132"/>
              <a:ext cx="9539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Bookman Old Style" panose="02050604050505020204" pitchFamily="18" charset="0"/>
                </a:rPr>
                <a:t>mentor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57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1823-22A9-7C48-86F7-2C8E8B72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455" y="101441"/>
            <a:ext cx="9495937" cy="7193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 err="1">
                <a:latin typeface="Bookman Old Style" panose="02050604050505020204" pitchFamily="18" charset="0"/>
              </a:rPr>
              <a:t>Mentors</a:t>
            </a:r>
            <a:r>
              <a:rPr lang="it-IT" sz="3600" dirty="0">
                <a:latin typeface="Bookman Old Style" panose="02050604050505020204" pitchFamily="18" charset="0"/>
              </a:rPr>
              <a:t>/Tutors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31B46-212E-BA49-A67F-207CF230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0"/>
            <a:ext cx="1888744" cy="10292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54BE-AFB8-F249-B8C3-FDBBF3AD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2" descr="Telemachus and Mentor1.JPG">
            <a:extLst>
              <a:ext uri="{FF2B5EF4-FFF2-40B4-BE49-F238E27FC236}">
                <a16:creationId xmlns:a16="http://schemas.microsoft.com/office/drawing/2014/main" id="{3E5CB940-EF48-FA48-AE54-68AF1C4CD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" y="1163721"/>
            <a:ext cx="1991494" cy="23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6986A-8E5A-C149-8360-9FF2788708D3}"/>
              </a:ext>
            </a:extLst>
          </p:cNvPr>
          <p:cNvSpPr txBox="1"/>
          <p:nvPr/>
        </p:nvSpPr>
        <p:spPr>
          <a:xfrm>
            <a:off x="4301851" y="2930478"/>
            <a:ext cx="667351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Mentor is different from a supervisor/tutor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C4C1795-479E-0740-8919-C1E337AAC698}"/>
              </a:ext>
            </a:extLst>
          </p:cNvPr>
          <p:cNvSpPr/>
          <p:nvPr/>
        </p:nvSpPr>
        <p:spPr>
          <a:xfrm>
            <a:off x="2993136" y="1116548"/>
            <a:ext cx="8906256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The word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itself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was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inspired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by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character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of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hlinkClick r:id="rId4" tooltip="Mentor (Odyssey)"/>
              </a:rPr>
              <a:t>Mentor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hlinkClick r:id="rId5" tooltip="Homer"/>
              </a:rPr>
              <a:t>Homer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's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hlinkClick r:id="rId6" tooltip="Odyssey"/>
              </a:rPr>
              <a:t>Odyssey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ancient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Greek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 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Μέντωρ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character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Greek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mythology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, son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Alcimo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Though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actual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in the story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somewhat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ineffective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old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man,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goddess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hlinkClick r:id="rId7" tooltip="Athena"/>
              </a:rPr>
              <a:t>Athena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takes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his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appearance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order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to guide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young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hlinkClick r:id="rId8" tooltip="Telemachus"/>
              </a:rPr>
              <a:t>Telemachus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his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time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difficulty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66AE378-0FBA-8A48-808F-46B3B59BEA22}"/>
              </a:ext>
            </a:extLst>
          </p:cNvPr>
          <p:cNvSpPr/>
          <p:nvPr/>
        </p:nvSpPr>
        <p:spPr>
          <a:xfrm>
            <a:off x="1041908" y="3840373"/>
            <a:ext cx="5010137" cy="25853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mentor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intentionally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focuses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on building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quality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relationships,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sharing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life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experiences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and positive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views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making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most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out of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person’s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future.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tutor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focuses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on short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term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outcomes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whereas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mentoring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improves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young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person’s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capabilities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for life long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learning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DC9799D-86D7-E440-8270-6D0BFE0D07F6}"/>
              </a:ext>
            </a:extLst>
          </p:cNvPr>
          <p:cNvSpPr/>
          <p:nvPr/>
        </p:nvSpPr>
        <p:spPr>
          <a:xfrm>
            <a:off x="6693980" y="3840372"/>
            <a:ext cx="4864035" cy="25853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Mentoring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is multidimensional and involves more than the academic part of a person the way tutoring does—it concerns a young person’s life.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tutor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assists someone with learning a new process or concept, whereas a mentor goes far beyond the role of a tutor.</a:t>
            </a:r>
          </a:p>
        </p:txBody>
      </p:sp>
    </p:spTree>
    <p:extLst>
      <p:ext uri="{BB962C8B-B14F-4D97-AF65-F5344CB8AC3E}">
        <p14:creationId xmlns:p14="http://schemas.microsoft.com/office/powerpoint/2010/main" val="242680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20DCC-B0CA-F84C-9C53-F0202ACB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6605"/>
            <a:ext cx="12191999" cy="1230971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Bookman Old Style" panose="02050604050505020204" pitchFamily="18" charset="0"/>
              </a:rPr>
              <a:t>Mentoring programs: support the career of young people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AF5FCA-57B6-4140-BC16-D4D3CC76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65" y="1717986"/>
            <a:ext cx="12101334" cy="1424024"/>
          </a:xfrm>
        </p:spPr>
        <p:txBody>
          <a:bodyPr>
            <a:normAutofit/>
          </a:bodyPr>
          <a:lstStyle/>
          <a:p>
            <a:r>
              <a:rPr lang="en-GB" sz="2000" u="sng" dirty="0"/>
              <a:t>Formal or informal</a:t>
            </a:r>
            <a:r>
              <a:rPr lang="en-GB" sz="2000" dirty="0"/>
              <a:t>, mentoring was born as a practice to support and guide young people (mentees) in their professional and personal development through the direct relationship with a senior person (mentor) who acts as a guide, from which to collect information, get in touch with new networks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094C247-8D34-4847-AA98-0227B2B950C5}"/>
              </a:ext>
            </a:extLst>
          </p:cNvPr>
          <p:cNvSpPr txBox="1">
            <a:spLocks/>
          </p:cNvSpPr>
          <p:nvPr/>
        </p:nvSpPr>
        <p:spPr>
          <a:xfrm>
            <a:off x="261393" y="3420066"/>
            <a:ext cx="11759879" cy="146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34817">
                  <a:lumMod val="75000"/>
                </a:srgbClr>
              </a:buClr>
              <a:defRPr/>
            </a:pPr>
            <a:r>
              <a:rPr lang="it-IT" dirty="0">
                <a:latin typeface="Bookman Old Style" panose="02050604050505020204" pitchFamily="18" charset="0"/>
              </a:rPr>
              <a:t>Over </a:t>
            </a:r>
            <a:r>
              <a:rPr lang="en-GB" dirty="0">
                <a:latin typeface="Bookman Old Style" panose="02050604050505020204" pitchFamily="18" charset="0"/>
              </a:rPr>
              <a:t>time, in some realities, especially in Germany, it has become a tool to change some ways of working, where seniors, by supporting young people, change something in their way of being managers of groups, departments, etc (in a certain sense the institution generates itself).</a:t>
            </a:r>
          </a:p>
          <a:p>
            <a:pPr lvl="0">
              <a:buClr>
                <a:srgbClr val="D34817">
                  <a:lumMod val="75000"/>
                </a:srgbClr>
              </a:buClr>
              <a:defRPr/>
            </a:pPr>
            <a:r>
              <a:rPr lang="en-GB" dirty="0">
                <a:latin typeface="Bookman Old Style" panose="02050604050505020204" pitchFamily="18" charset="0"/>
              </a:rPr>
              <a:t>Mentors have a central role</a:t>
            </a:r>
            <a:endParaRPr kumimoji="0" lang="en-GB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8078AB5-E448-9C48-91AF-69154D6EA002}"/>
              </a:ext>
            </a:extLst>
          </p:cNvPr>
          <p:cNvSpPr txBox="1">
            <a:spLocks/>
          </p:cNvSpPr>
          <p:nvPr/>
        </p:nvSpPr>
        <p:spPr>
          <a:xfrm>
            <a:off x="261393" y="5396100"/>
            <a:ext cx="11714544" cy="13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34817">
                  <a:lumMod val="75000"/>
                </a:srgbClr>
              </a:buClr>
              <a:defRPr/>
            </a:pPr>
            <a:r>
              <a:rPr lang="it-IT" dirty="0" err="1">
                <a:latin typeface="Bookman Old Style" panose="02050604050505020204" pitchFamily="18" charset="0"/>
              </a:rPr>
              <a:t>Many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progams</a:t>
            </a:r>
            <a:r>
              <a:rPr lang="it-IT" dirty="0">
                <a:latin typeface="Bookman Old Style" panose="02050604050505020204" pitchFamily="18" charset="0"/>
              </a:rPr>
              <a:t> are </a:t>
            </a:r>
            <a:r>
              <a:rPr lang="it-IT" dirty="0" err="1">
                <a:latin typeface="Bookman Old Style" panose="02050604050505020204" pitchFamily="18" charset="0"/>
              </a:rPr>
              <a:t>now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devoted</a:t>
            </a:r>
            <a:r>
              <a:rPr lang="it-IT" dirty="0">
                <a:latin typeface="Bookman Old Style" panose="02050604050505020204" pitchFamily="18" charset="0"/>
              </a:rPr>
              <a:t> to </a:t>
            </a:r>
            <a:r>
              <a:rPr lang="it-IT" dirty="0" err="1">
                <a:latin typeface="Bookman Old Style" panose="02050604050505020204" pitchFamily="18" charset="0"/>
              </a:rPr>
              <a:t>women</a:t>
            </a:r>
            <a:r>
              <a:rPr lang="it-IT" dirty="0">
                <a:latin typeface="Bookman Old Style" panose="02050604050505020204" pitchFamily="18" charset="0"/>
              </a:rPr>
              <a:t>: gender </a:t>
            </a:r>
            <a:r>
              <a:rPr lang="it-IT" dirty="0" err="1">
                <a:latin typeface="Bookman Old Style" panose="02050604050505020204" pitchFamily="18" charset="0"/>
              </a:rPr>
              <a:t>mentoring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</a:p>
          <a:p>
            <a:pPr lvl="0">
              <a:buClr>
                <a:srgbClr val="D34817">
                  <a:lumMod val="75000"/>
                </a:srgbClr>
              </a:buClr>
              <a:defRPr/>
            </a:pPr>
            <a:r>
              <a:rPr lang="it-IT" dirty="0" err="1">
                <a:latin typeface="Bookman Old Style" panose="02050604050505020204" pitchFamily="18" charset="0"/>
              </a:rPr>
              <a:t>Very</a:t>
            </a:r>
            <a:r>
              <a:rPr lang="it-IT" dirty="0">
                <a:latin typeface="Bookman Old Style" panose="02050604050505020204" pitchFamily="18" charset="0"/>
              </a:rPr>
              <a:t> new: gender </a:t>
            </a:r>
            <a:r>
              <a:rPr lang="it-IT" dirty="0" err="1">
                <a:latin typeface="Bookman Old Style" panose="02050604050505020204" pitchFamily="18" charset="0"/>
              </a:rPr>
              <a:t>transformative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mentoring</a:t>
            </a:r>
            <a:r>
              <a:rPr lang="it-IT" dirty="0">
                <a:latin typeface="Bookman Old Style" panose="02050604050505020204" pitchFamily="18" charset="0"/>
              </a:rPr>
              <a:t> (</a:t>
            </a:r>
            <a:r>
              <a:rPr lang="it-IT" dirty="0" err="1">
                <a:latin typeface="Bookman Old Style" panose="02050604050505020204" pitchFamily="18" charset="0"/>
              </a:rPr>
              <a:t>like</a:t>
            </a:r>
            <a:r>
              <a:rPr lang="it-IT" dirty="0">
                <a:latin typeface="Bookman Old Style" panose="02050604050505020204" pitchFamily="18" charset="0"/>
              </a:rPr>
              <a:t> the INFN </a:t>
            </a:r>
            <a:r>
              <a:rPr lang="it-IT" dirty="0" err="1">
                <a:latin typeface="Bookman Old Style" panose="02050604050505020204" pitchFamily="18" charset="0"/>
              </a:rPr>
              <a:t>program</a:t>
            </a:r>
            <a:r>
              <a:rPr lang="it-IT" dirty="0">
                <a:latin typeface="Bookman Old Style" panose="02050604050505020204" pitchFamily="18" charset="0"/>
              </a:rPr>
              <a:t> for </a:t>
            </a:r>
            <a:r>
              <a:rPr lang="it-IT" dirty="0" err="1">
                <a:latin typeface="Bookman Old Style" panose="02050604050505020204" pitchFamily="18" charset="0"/>
              </a:rPr>
              <a:t>women</a:t>
            </a:r>
            <a:r>
              <a:rPr lang="it-IT" dirty="0">
                <a:latin typeface="Bookman Old Style" panose="02050604050505020204" pitchFamily="18" charset="0"/>
              </a:rPr>
              <a:t> and </a:t>
            </a:r>
            <a:r>
              <a:rPr lang="it-IT" dirty="0" err="1">
                <a:latin typeface="Bookman Old Style" panose="02050604050505020204" pitchFamily="18" charset="0"/>
              </a:rPr>
              <a:t>now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also</a:t>
            </a:r>
            <a:r>
              <a:rPr lang="it-IT" dirty="0">
                <a:latin typeface="Bookman Old Style" panose="02050604050505020204" pitchFamily="18" charset="0"/>
              </a:rPr>
              <a:t> for </a:t>
            </a:r>
            <a:r>
              <a:rPr lang="it-IT" dirty="0" err="1">
                <a:latin typeface="Bookman Old Style" panose="02050604050505020204" pitchFamily="18" charset="0"/>
              </a:rPr>
              <a:t>young</a:t>
            </a:r>
            <a:r>
              <a:rPr lang="it-IT" dirty="0">
                <a:latin typeface="Bookman Old Style" panose="02050604050505020204" pitchFamily="18" charset="0"/>
              </a:rPr>
              <a:t> men </a:t>
            </a:r>
            <a:r>
              <a:rPr lang="it-IT" dirty="0" err="1">
                <a:latin typeface="Bookman Old Style" panose="02050604050505020204" pitchFamily="18" charset="0"/>
              </a:rPr>
              <a:t>where</a:t>
            </a:r>
            <a:r>
              <a:rPr lang="it-IT" dirty="0">
                <a:latin typeface="Bookman Old Style" panose="02050604050505020204" pitchFamily="18" charset="0"/>
              </a:rPr>
              <a:t> the goal </a:t>
            </a:r>
            <a:r>
              <a:rPr lang="it-IT" dirty="0" err="1">
                <a:latin typeface="Bookman Old Style" panose="02050604050505020204" pitchFamily="18" charset="0"/>
              </a:rPr>
              <a:t>is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Bookman Old Style" panose="02050604050505020204" pitchFamily="18" charset="0"/>
              </a:rPr>
              <a:t>to trigger </a:t>
            </a:r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</a:rPr>
              <a:t>transformative </a:t>
            </a:r>
            <a:r>
              <a:rPr lang="en-GB" dirty="0">
                <a:solidFill>
                  <a:prstClr val="black"/>
                </a:solidFill>
                <a:latin typeface="Bookman Old Style" panose="02050604050505020204" pitchFamily="18" charset="0"/>
              </a:rPr>
              <a:t>practices towards gender equality in academia and research institutions)</a:t>
            </a:r>
            <a:endParaRPr lang="en-GB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7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14B6A-6019-3B4B-850B-20790FF1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4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Bookman Old Style" panose="02050604050505020204" pitchFamily="18" charset="0"/>
              </a:rPr>
              <a:t>Mentoring programmes</a:t>
            </a:r>
            <a:br>
              <a:rPr lang="en-GB" sz="3600" b="1" dirty="0"/>
            </a:br>
            <a:endParaRPr lang="en-GB" sz="27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FA759-717A-8B4E-A8DF-768C8992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1030704"/>
            <a:ext cx="4319337" cy="457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Several different approaches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3B7FEE5-17FA-864D-99D5-460EF3582B1F}"/>
              </a:ext>
            </a:extLst>
          </p:cNvPr>
          <p:cNvSpPr/>
          <p:nvPr/>
        </p:nvSpPr>
        <p:spPr>
          <a:xfrm>
            <a:off x="-1" y="1437183"/>
            <a:ext cx="5739065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Instrumental mentoring programmes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focus strictly on people’s careers; they assist young people to manage their paths within existing parameters that fit the needs of the organisation without interfering with its gendered structures. The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mentors transfer their knowledge and experience and/or advise the mentee.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B5D6F6-C3D4-F846-AB79-1F8DF9CB5A48}"/>
              </a:ext>
            </a:extLst>
          </p:cNvPr>
          <p:cNvSpPr/>
          <p:nvPr/>
        </p:nvSpPr>
        <p:spPr>
          <a:xfrm>
            <a:off x="40430" y="4059995"/>
            <a:ext cx="5739064" cy="25853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Developmental mentoring programmes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favour collaborative and equal relationships. The mentor’s role is similar to that of a guide, supporting the development of a critical stance by the mentee, without providing predefined answers to their dilemmas. </a:t>
            </a:r>
            <a:r>
              <a:rPr kumimoji="0" lang="it-IT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They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are </a:t>
            </a:r>
            <a:r>
              <a:rPr kumimoji="0" lang="it-IT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centred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on </a:t>
            </a:r>
            <a:r>
              <a:rPr kumimoji="0" lang="it-IT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mentee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needs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Both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mentee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involved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in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reflective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process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aimed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exploring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attitudes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risk-taking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choices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autonomy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C436349-49E0-9448-9421-DBF4547C53C1}"/>
              </a:ext>
            </a:extLst>
          </p:cNvPr>
          <p:cNvSpPr/>
          <p:nvPr/>
        </p:nvSpPr>
        <p:spPr>
          <a:xfrm>
            <a:off x="6589616" y="3042100"/>
            <a:ext cx="2700688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Different relations: One-to-one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Peer mentoring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One to many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3" name="Freccia destra con strisce 12">
            <a:extLst>
              <a:ext uri="{FF2B5EF4-FFF2-40B4-BE49-F238E27FC236}">
                <a16:creationId xmlns:a16="http://schemas.microsoft.com/office/drawing/2014/main" id="{203E93F3-15B7-4F42-922A-D0A58F96E2CF}"/>
              </a:ext>
            </a:extLst>
          </p:cNvPr>
          <p:cNvSpPr/>
          <p:nvPr/>
        </p:nvSpPr>
        <p:spPr>
          <a:xfrm rot="2531996">
            <a:off x="5796917" y="2318454"/>
            <a:ext cx="1176967" cy="4030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ccia destra con strisce 13">
            <a:extLst>
              <a:ext uri="{FF2B5EF4-FFF2-40B4-BE49-F238E27FC236}">
                <a16:creationId xmlns:a16="http://schemas.microsoft.com/office/drawing/2014/main" id="{2381B937-6E77-0544-AB36-CF6E884A8689}"/>
              </a:ext>
            </a:extLst>
          </p:cNvPr>
          <p:cNvSpPr/>
          <p:nvPr/>
        </p:nvSpPr>
        <p:spPr>
          <a:xfrm rot="19913590">
            <a:off x="5800785" y="4555130"/>
            <a:ext cx="1249214" cy="4030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360738B-F35C-B64D-9D56-DF331665C31A}"/>
              </a:ext>
            </a:extLst>
          </p:cNvPr>
          <p:cNvSpPr/>
          <p:nvPr/>
        </p:nvSpPr>
        <p:spPr>
          <a:xfrm>
            <a:off x="9676245" y="2162166"/>
            <a:ext cx="1942731" cy="34163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Several mentoring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No-one is wrong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The choice will depend on the program purpose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183611-CB72-B34E-9EDC-70D1AC77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9EB0-E156-2749-A021-4425E03FD11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5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864BC-703F-6245-87E3-562B3D42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1724"/>
            <a:ext cx="12192001" cy="71510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Bookman Old Style" panose="02050604050505020204" pitchFamily="18" charset="0"/>
              </a:rPr>
              <a:t>The starting rules 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AF1803B-97AD-CA4F-8471-A7722C6595F3}"/>
              </a:ext>
            </a:extLst>
          </p:cNvPr>
          <p:cNvSpPr txBox="1">
            <a:spLocks/>
          </p:cNvSpPr>
          <p:nvPr/>
        </p:nvSpPr>
        <p:spPr>
          <a:xfrm>
            <a:off x="268225" y="1540962"/>
            <a:ext cx="11923775" cy="283596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Bookman Old Style" panose="02050604050505020204" pitchFamily="18" charset="0"/>
              </a:rPr>
              <a:t>Clear rules in the relation between  mentors and mentees: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Respect	</a:t>
            </a:r>
            <a:r>
              <a:rPr lang="en-GB" dirty="0">
                <a:solidFill>
                  <a:srgbClr val="00B050"/>
                </a:solidFill>
                <a:latin typeface="Bookman Old Style" panose="02050604050505020204" pitchFamily="18" charset="0"/>
              </a:rPr>
              <a:t>Active listening</a:t>
            </a:r>
            <a:r>
              <a:rPr lang="en-GB" dirty="0">
                <a:latin typeface="Bookman Old Style" panose="02050604050505020204" pitchFamily="18" charset="0"/>
              </a:rPr>
              <a:t>	  Confidentiality	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Bookman Old Style" panose="02050604050505020204" pitchFamily="18" charset="0"/>
              </a:rPr>
              <a:t>Openness and honesty also in feedbacks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Not hierarchical relation, but open		</a:t>
            </a:r>
            <a:r>
              <a:rPr lang="en-GB" dirty="0">
                <a:solidFill>
                  <a:srgbClr val="C00000"/>
                </a:solidFill>
                <a:latin typeface="Bookman Old Style" panose="02050604050505020204" pitchFamily="18" charset="0"/>
              </a:rPr>
              <a:t>Offer time</a:t>
            </a:r>
            <a:r>
              <a:rPr lang="en-GB" dirty="0">
                <a:latin typeface="Bookman Old Style" panose="02050604050505020204" pitchFamily="18" charset="0"/>
              </a:rPr>
              <a:t>	Mentor is not a tutor, not a teacher	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Patience			Mentor has to follow the goal of the mentee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No-judgemental</a:t>
            </a:r>
          </a:p>
        </p:txBody>
      </p:sp>
    </p:spTree>
    <p:extLst>
      <p:ext uri="{BB962C8B-B14F-4D97-AF65-F5344CB8AC3E}">
        <p14:creationId xmlns:p14="http://schemas.microsoft.com/office/powerpoint/2010/main" val="279214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1823-22A9-7C48-86F7-2C8E8B72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78" y="154965"/>
            <a:ext cx="9495937" cy="7193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Bookman Old Style" panose="02050604050505020204" pitchFamily="18" charset="0"/>
              </a:rPr>
              <a:t>A FELLINI </a:t>
            </a:r>
            <a:r>
              <a:rPr lang="it-IT" sz="3600" dirty="0" err="1">
                <a:latin typeface="Bookman Old Style" panose="02050604050505020204" pitchFamily="18" charset="0"/>
              </a:rPr>
              <a:t>Mentoring</a:t>
            </a:r>
            <a:r>
              <a:rPr lang="it-IT" sz="3600" dirty="0">
                <a:latin typeface="Bookman Old Style" panose="02050604050505020204" pitchFamily="18" charset="0"/>
              </a:rPr>
              <a:t> </a:t>
            </a:r>
            <a:r>
              <a:rPr lang="it-IT" sz="3600" dirty="0" err="1">
                <a:latin typeface="Bookman Old Style" panose="02050604050505020204" pitchFamily="18" charset="0"/>
              </a:rPr>
              <a:t>Programme</a:t>
            </a:r>
            <a:r>
              <a:rPr lang="it-IT" sz="3600" dirty="0">
                <a:latin typeface="Bookman Old Style" panose="02050604050505020204" pitchFamily="18" charset="0"/>
              </a:rPr>
              <a:t> (MP)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B36E-6A7A-864B-9EE7-68CCF914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127342"/>
            <a:ext cx="11538388" cy="5730658"/>
          </a:xfrm>
        </p:spPr>
        <p:txBody>
          <a:bodyPr>
            <a:noAutofit/>
          </a:bodyPr>
          <a:lstStyle/>
          <a:p>
            <a:r>
              <a:rPr lang="it-IT" sz="2400" dirty="0"/>
              <a:t>Group </a:t>
            </a:r>
            <a:r>
              <a:rPr lang="it-IT" sz="2400" dirty="0" err="1"/>
              <a:t>mentoring</a:t>
            </a:r>
            <a:r>
              <a:rPr lang="it-IT" sz="2400" dirty="0"/>
              <a:t> – </a:t>
            </a:r>
            <a:r>
              <a:rPr lang="it-IT" sz="2400" dirty="0" err="1"/>
              <a:t>One</a:t>
            </a:r>
            <a:r>
              <a:rPr lang="it-IT" sz="2400" dirty="0"/>
              <a:t> to </a:t>
            </a:r>
            <a:r>
              <a:rPr lang="it-IT" sz="2400" dirty="0" err="1"/>
              <a:t>many</a:t>
            </a:r>
            <a:endParaRPr lang="it-IT" sz="2400" dirty="0"/>
          </a:p>
          <a:p>
            <a:r>
              <a:rPr lang="it-IT" sz="2400" dirty="0" err="1"/>
              <a:t>Developmental</a:t>
            </a:r>
            <a:r>
              <a:rPr lang="it-IT" sz="2400" dirty="0"/>
              <a:t> </a:t>
            </a:r>
            <a:r>
              <a:rPr lang="it-IT" sz="2400" dirty="0" err="1"/>
              <a:t>mentoring</a:t>
            </a:r>
            <a:endParaRPr lang="it-IT" sz="2400" dirty="0"/>
          </a:p>
          <a:p>
            <a:r>
              <a:rPr lang="it-IT" sz="2400" u="sng" dirty="0" err="1"/>
              <a:t>Centered</a:t>
            </a:r>
            <a:r>
              <a:rPr lang="it-IT" sz="2400" u="sng" dirty="0"/>
              <a:t> on </a:t>
            </a:r>
            <a:r>
              <a:rPr lang="it-IT" sz="2400" u="sng" dirty="0" err="1"/>
              <a:t>mentee</a:t>
            </a:r>
            <a:r>
              <a:rPr lang="it-IT" sz="2400" u="sng" dirty="0"/>
              <a:t> </a:t>
            </a:r>
            <a:r>
              <a:rPr lang="it-IT" sz="2400" u="sng" dirty="0" err="1"/>
              <a:t>needs</a:t>
            </a:r>
            <a:endParaRPr lang="it-IT" sz="2400" u="sng" dirty="0"/>
          </a:p>
          <a:p>
            <a:r>
              <a:rPr lang="it-IT" sz="2400" dirty="0"/>
              <a:t>The MP </a:t>
            </a:r>
            <a:r>
              <a:rPr lang="it-IT" sz="2400" dirty="0" err="1"/>
              <a:t>will</a:t>
            </a:r>
            <a:r>
              <a:rPr lang="it-IT" sz="2400" dirty="0"/>
              <a:t> last 10/12 </a:t>
            </a:r>
            <a:r>
              <a:rPr lang="it-IT" sz="2400" dirty="0" err="1"/>
              <a:t>months</a:t>
            </a:r>
            <a:r>
              <a:rPr lang="it-IT" sz="2400" dirty="0"/>
              <a:t> with the </a:t>
            </a:r>
            <a:r>
              <a:rPr lang="it-IT" sz="2400" dirty="0" err="1"/>
              <a:t>aim</a:t>
            </a:r>
            <a:r>
              <a:rPr lang="it-IT" sz="2400" dirty="0"/>
              <a:t> of </a:t>
            </a:r>
            <a:r>
              <a:rPr lang="it-IT" sz="2400" dirty="0" err="1"/>
              <a:t>achieving</a:t>
            </a:r>
            <a:r>
              <a:rPr lang="it-IT" sz="2400" dirty="0"/>
              <a:t> the </a:t>
            </a:r>
            <a:r>
              <a:rPr lang="it-IT" sz="2400" dirty="0" err="1"/>
              <a:t>own</a:t>
            </a:r>
            <a:r>
              <a:rPr lang="it-IT" sz="2400" dirty="0"/>
              <a:t> </a:t>
            </a:r>
            <a:r>
              <a:rPr lang="it-IT" sz="2400" dirty="0" err="1"/>
              <a:t>professional</a:t>
            </a:r>
            <a:r>
              <a:rPr lang="it-IT" sz="2400" dirty="0"/>
              <a:t> </a:t>
            </a:r>
            <a:r>
              <a:rPr lang="it-IT" sz="2400" dirty="0" err="1"/>
              <a:t>development</a:t>
            </a:r>
            <a:r>
              <a:rPr lang="it-IT" sz="2400" dirty="0"/>
              <a:t> </a:t>
            </a:r>
            <a:r>
              <a:rPr lang="it-IT" sz="2400" dirty="0" err="1"/>
              <a:t>goals</a:t>
            </a:r>
            <a:r>
              <a:rPr lang="it-IT" sz="2400" dirty="0"/>
              <a:t> of the </a:t>
            </a:r>
            <a:r>
              <a:rPr lang="it-IT" sz="2400" dirty="0" err="1"/>
              <a:t>mentee</a:t>
            </a:r>
            <a:r>
              <a:rPr lang="it-IT" sz="2400" dirty="0"/>
              <a:t> and </a:t>
            </a:r>
            <a:r>
              <a:rPr lang="it-IT" sz="2400" dirty="0" err="1"/>
              <a:t>developing</a:t>
            </a:r>
            <a:r>
              <a:rPr lang="it-IT" sz="2400" dirty="0"/>
              <a:t> </a:t>
            </a:r>
            <a:r>
              <a:rPr lang="it-IT" sz="2400" dirty="0" err="1"/>
              <a:t>wider</a:t>
            </a:r>
            <a:r>
              <a:rPr lang="it-IT" sz="2400" dirty="0"/>
              <a:t> career </a:t>
            </a:r>
            <a:r>
              <a:rPr lang="it-IT" sz="2400" dirty="0" err="1"/>
              <a:t>skills</a:t>
            </a:r>
            <a:r>
              <a:rPr lang="it-IT" sz="2400" dirty="0"/>
              <a:t>. 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main</a:t>
            </a:r>
            <a:r>
              <a:rPr lang="it-IT" sz="2400" dirty="0"/>
              <a:t> benefits of MP </a:t>
            </a:r>
            <a:r>
              <a:rPr lang="it-IT" sz="2400" dirty="0" err="1"/>
              <a:t>will</a:t>
            </a:r>
            <a:r>
              <a:rPr lang="it-IT" sz="2400" dirty="0"/>
              <a:t> be:</a:t>
            </a:r>
            <a:endParaRPr lang="it-IT" sz="2000" dirty="0"/>
          </a:p>
          <a:p>
            <a:pPr lvl="1"/>
            <a:r>
              <a:rPr lang="it-IT" sz="2000" dirty="0"/>
              <a:t>to </a:t>
            </a:r>
            <a:r>
              <a:rPr lang="it-IT" sz="2000" dirty="0" err="1"/>
              <a:t>develop</a:t>
            </a:r>
            <a:r>
              <a:rPr lang="it-IT" sz="2000" dirty="0"/>
              <a:t> personal </a:t>
            </a:r>
            <a:r>
              <a:rPr lang="it-IT" sz="2000" dirty="0" err="1"/>
              <a:t>skills</a:t>
            </a:r>
            <a:r>
              <a:rPr lang="it-IT" sz="2000" dirty="0"/>
              <a:t> and </a:t>
            </a:r>
            <a:r>
              <a:rPr lang="it-IT" sz="2000" dirty="0" err="1"/>
              <a:t>potential</a:t>
            </a:r>
            <a:endParaRPr lang="it-IT" sz="2000" dirty="0"/>
          </a:p>
          <a:p>
            <a:pPr lvl="1"/>
            <a:r>
              <a:rPr lang="it-IT" sz="2000" dirty="0"/>
              <a:t>to </a:t>
            </a:r>
            <a:r>
              <a:rPr lang="it-IT" sz="2000" dirty="0" err="1"/>
              <a:t>grow</a:t>
            </a:r>
            <a:r>
              <a:rPr lang="it-IT" sz="2000" dirty="0"/>
              <a:t> </a:t>
            </a:r>
            <a:r>
              <a:rPr lang="it-IT" sz="2000" dirty="0" err="1"/>
              <a:t>participants</a:t>
            </a:r>
            <a:r>
              <a:rPr lang="it-IT" sz="2000" dirty="0"/>
              <a:t> networks </a:t>
            </a:r>
          </a:p>
          <a:p>
            <a:pPr lvl="1"/>
            <a:r>
              <a:rPr lang="it-IT" sz="2000" dirty="0" err="1"/>
              <a:t>gaining</a:t>
            </a:r>
            <a:r>
              <a:rPr lang="it-IT" sz="2000" dirty="0"/>
              <a:t> and </a:t>
            </a:r>
            <a:r>
              <a:rPr lang="it-IT" sz="2000" dirty="0" err="1"/>
              <a:t>appreciation</a:t>
            </a:r>
            <a:r>
              <a:rPr lang="it-IT" sz="2000" dirty="0"/>
              <a:t> for diverse </a:t>
            </a:r>
            <a:r>
              <a:rPr lang="it-IT" sz="2000" dirty="0" err="1"/>
              <a:t>perspectives</a:t>
            </a:r>
            <a:endParaRPr lang="it-IT" sz="2000" dirty="0"/>
          </a:p>
          <a:p>
            <a:pPr lvl="1"/>
            <a:r>
              <a:rPr lang="it-IT" sz="2000" dirty="0"/>
              <a:t>life and career </a:t>
            </a:r>
            <a:r>
              <a:rPr lang="it-IT" sz="2000" dirty="0" err="1"/>
              <a:t>exploration</a:t>
            </a:r>
            <a:endParaRPr lang="it-IT" sz="2000" dirty="0"/>
          </a:p>
          <a:p>
            <a:pPr lvl="1"/>
            <a:r>
              <a:rPr lang="it-IT" sz="2000" strike="sngStrike" dirty="0"/>
              <a:t>in </a:t>
            </a:r>
            <a:r>
              <a:rPr lang="it-IT" sz="2000" strike="sngStrike" dirty="0" err="1"/>
              <a:t>addition</a:t>
            </a:r>
            <a:r>
              <a:rPr lang="it-IT" sz="2000" strike="sngStrike" dirty="0"/>
              <a:t>, in an </a:t>
            </a:r>
            <a:r>
              <a:rPr lang="it-IT" sz="2000" strike="sngStrike" dirty="0" err="1"/>
              <a:t>attempt</a:t>
            </a:r>
            <a:r>
              <a:rPr lang="it-IT" sz="2000" strike="sngStrike" dirty="0"/>
              <a:t> to </a:t>
            </a:r>
            <a:r>
              <a:rPr lang="it-IT" sz="2000" strike="sngStrike" dirty="0" err="1"/>
              <a:t>make</a:t>
            </a:r>
            <a:r>
              <a:rPr lang="it-IT" sz="2000" strike="sngStrike" dirty="0"/>
              <a:t> a </a:t>
            </a:r>
            <a:r>
              <a:rPr lang="it-IT" sz="2000" strike="sngStrike" dirty="0" err="1"/>
              <a:t>real</a:t>
            </a:r>
            <a:r>
              <a:rPr lang="it-IT" sz="2000" strike="sngStrike" dirty="0"/>
              <a:t> impact on the </a:t>
            </a:r>
            <a:r>
              <a:rPr lang="it-IT" sz="2000" strike="sngStrike" dirty="0" err="1"/>
              <a:t>careers</a:t>
            </a:r>
            <a:r>
              <a:rPr lang="it-IT" sz="2000" strike="sngStrike" dirty="0"/>
              <a:t> of </a:t>
            </a:r>
            <a:r>
              <a:rPr lang="it-IT" sz="2000" strike="sngStrike" dirty="0" err="1"/>
              <a:t>female</a:t>
            </a:r>
            <a:r>
              <a:rPr lang="it-IT" sz="2000" strike="sngStrike" dirty="0"/>
              <a:t> </a:t>
            </a:r>
            <a:r>
              <a:rPr lang="it-IT" sz="2000" strike="sngStrike" dirty="0" err="1"/>
              <a:t>researchers</a:t>
            </a:r>
            <a:r>
              <a:rPr lang="it-IT" sz="2000" strike="sngStrike" dirty="0"/>
              <a:t>, </a:t>
            </a:r>
            <a:r>
              <a:rPr lang="it-IT" sz="2000" strike="sngStrike" dirty="0" err="1"/>
              <a:t>great</a:t>
            </a:r>
            <a:r>
              <a:rPr lang="it-IT" sz="2000" strike="sngStrike" dirty="0"/>
              <a:t> </a:t>
            </a:r>
            <a:r>
              <a:rPr lang="it-IT" sz="2000" strike="sngStrike" dirty="0" err="1"/>
              <a:t>attention</a:t>
            </a:r>
            <a:r>
              <a:rPr lang="it-IT" sz="2000" strike="sngStrike" dirty="0"/>
              <a:t> </a:t>
            </a:r>
            <a:r>
              <a:rPr lang="it-IT" sz="2000" strike="sngStrike" dirty="0" err="1"/>
              <a:t>will</a:t>
            </a:r>
            <a:r>
              <a:rPr lang="it-IT" sz="2000" strike="sngStrike" dirty="0"/>
              <a:t> be </a:t>
            </a:r>
            <a:r>
              <a:rPr lang="it-IT" sz="2000" strike="sngStrike" dirty="0" err="1"/>
              <a:t>devoted</a:t>
            </a:r>
            <a:r>
              <a:rPr lang="it-IT" sz="2000" strike="sngStrike" dirty="0"/>
              <a:t> to training </a:t>
            </a:r>
            <a:r>
              <a:rPr lang="it-IT" sz="2000" strike="sngStrike" dirty="0" err="1"/>
              <a:t>courses</a:t>
            </a:r>
            <a:r>
              <a:rPr lang="it-IT" sz="2000" strike="sngStrike" dirty="0"/>
              <a:t> on gender </a:t>
            </a:r>
            <a:r>
              <a:rPr lang="it-IT" sz="2000" strike="sngStrike" dirty="0" err="1"/>
              <a:t>diversity</a:t>
            </a:r>
            <a:r>
              <a:rPr lang="it-IT" sz="2000" strike="sngStrike" dirty="0"/>
              <a:t> management.</a:t>
            </a:r>
          </a:p>
          <a:p>
            <a:pPr marL="457200" lvl="1" indent="0">
              <a:buNone/>
            </a:pPr>
            <a:r>
              <a:rPr lang="it-IT" sz="2000" dirty="0" err="1"/>
              <a:t>Fellows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a training </a:t>
            </a:r>
            <a:r>
              <a:rPr lang="it-IT" sz="2000" dirty="0" err="1"/>
              <a:t>course</a:t>
            </a:r>
            <a:r>
              <a:rPr lang="it-IT" sz="2000" dirty="0"/>
              <a:t> on inclusive leadership (no </a:t>
            </a:r>
            <a:r>
              <a:rPr lang="it-IT" sz="2000" dirty="0" err="1"/>
              <a:t>women</a:t>
            </a:r>
            <a:r>
              <a:rPr lang="it-IT" sz="2000" dirty="0"/>
              <a:t> are </a:t>
            </a:r>
            <a:r>
              <a:rPr lang="it-IT" sz="2000" dirty="0" err="1"/>
              <a:t>among</a:t>
            </a:r>
            <a:r>
              <a:rPr lang="it-IT" sz="2000" dirty="0"/>
              <a:t> the </a:t>
            </a:r>
            <a:r>
              <a:rPr lang="it-IT" sz="2000" dirty="0" err="1"/>
              <a:t>fellows</a:t>
            </a:r>
            <a:r>
              <a:rPr lang="it-IT" sz="2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31B46-212E-BA49-A67F-207CF230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0"/>
            <a:ext cx="1888744" cy="10292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54BE-AFB8-F249-B8C3-FDBBF3AD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5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E595-E6CB-FB41-BA21-CDA30861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166405"/>
            <a:ext cx="11617692" cy="50637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>
                <a:solidFill>
                  <a:srgbClr val="FF0000"/>
                </a:solidFill>
              </a:rPr>
              <a:t>objective</a:t>
            </a:r>
            <a:r>
              <a:rPr lang="it-IT" dirty="0">
                <a:solidFill>
                  <a:srgbClr val="FF0000"/>
                </a:solidFill>
              </a:rPr>
              <a:t> of MP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young</a:t>
            </a:r>
            <a:r>
              <a:rPr lang="it-IT" dirty="0"/>
              <a:t> </a:t>
            </a:r>
            <a:r>
              <a:rPr lang="it-IT" dirty="0" err="1"/>
              <a:t>researchers</a:t>
            </a:r>
            <a:r>
              <a:rPr lang="it-IT" dirty="0"/>
              <a:t> in the </a:t>
            </a:r>
            <a:r>
              <a:rPr lang="it-IT" dirty="0" err="1"/>
              <a:t>acquisition</a:t>
            </a:r>
            <a:r>
              <a:rPr lang="it-IT" dirty="0"/>
              <a:t> of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skills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Leadership </a:t>
            </a:r>
            <a:r>
              <a:rPr lang="it-IT" dirty="0" err="1"/>
              <a:t>development</a:t>
            </a:r>
            <a:r>
              <a:rPr lang="it-IT" dirty="0"/>
              <a:t> in </a:t>
            </a:r>
            <a:r>
              <a:rPr lang="it-IT" dirty="0" err="1"/>
              <a:t>research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Diversity</a:t>
            </a:r>
            <a:r>
              <a:rPr lang="it-IT" dirty="0"/>
              <a:t> management</a:t>
            </a:r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National </a:t>
            </a:r>
            <a:r>
              <a:rPr lang="it-IT" dirty="0" err="1"/>
              <a:t>evaluation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of </a:t>
            </a:r>
            <a:r>
              <a:rPr lang="it-IT" dirty="0" err="1"/>
              <a:t>research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of </a:t>
            </a:r>
            <a:r>
              <a:rPr lang="it-IT" dirty="0" err="1"/>
              <a:t>research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Ability</a:t>
            </a:r>
            <a:r>
              <a:rPr lang="it-IT" dirty="0"/>
              <a:t> to </a:t>
            </a:r>
            <a:r>
              <a:rPr lang="it-IT" dirty="0" err="1"/>
              <a:t>apply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leader for </a:t>
            </a:r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programmes</a:t>
            </a:r>
            <a:r>
              <a:rPr lang="it-IT" dirty="0"/>
              <a:t> in </a:t>
            </a:r>
            <a:r>
              <a:rPr lang="it-IT" dirty="0" err="1"/>
              <a:t>research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Liaising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university</a:t>
            </a:r>
            <a:r>
              <a:rPr lang="it-IT" dirty="0"/>
              <a:t> and private </a:t>
            </a:r>
            <a:r>
              <a:rPr lang="it-IT" dirty="0" err="1"/>
              <a:t>industry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Balancing</a:t>
            </a:r>
            <a:r>
              <a:rPr lang="it-IT" dirty="0"/>
              <a:t> work/life and </a:t>
            </a:r>
            <a:r>
              <a:rPr lang="it-IT" dirty="0" err="1"/>
              <a:t>leisure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Inclusive </a:t>
            </a:r>
            <a:r>
              <a:rPr lang="it-IT" dirty="0" err="1"/>
              <a:t>communication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concepts</a:t>
            </a:r>
            <a:r>
              <a:rPr lang="it-IT" dirty="0"/>
              <a:t> of </a:t>
            </a:r>
            <a:r>
              <a:rPr lang="it-IT" dirty="0" err="1"/>
              <a:t>diversity</a:t>
            </a:r>
            <a:r>
              <a:rPr lang="it-IT" dirty="0"/>
              <a:t> and </a:t>
            </a:r>
            <a:r>
              <a:rPr lang="it-IT" dirty="0" err="1"/>
              <a:t>inclusion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Communicate</a:t>
            </a:r>
            <a:r>
              <a:rPr lang="it-IT" dirty="0"/>
              <a:t> science</a:t>
            </a:r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Writing</a:t>
            </a:r>
            <a:r>
              <a:rPr lang="it-IT" dirty="0"/>
              <a:t> </a:t>
            </a:r>
            <a:r>
              <a:rPr lang="it-IT" dirty="0" err="1"/>
              <a:t>projects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Create networks</a:t>
            </a:r>
          </a:p>
          <a:p>
            <a:endParaRPr lang="it-IT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7F0E1-BBAB-F94C-86BD-200EB0DE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0"/>
            <a:ext cx="1888744" cy="10292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D7416-1F7B-BE49-968C-F6544566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7B50-88ED-804B-BB90-9575574F578A}" type="slidenum">
              <a:rPr lang="en-GB" smtClean="0"/>
              <a:t>8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8CFF16-EB2E-E24A-99A9-0470B4B2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78" y="154965"/>
            <a:ext cx="9495937" cy="7193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Bookman Old Style" panose="02050604050505020204" pitchFamily="18" charset="0"/>
              </a:rPr>
              <a:t>A FELLINI </a:t>
            </a:r>
            <a:r>
              <a:rPr lang="it-IT" sz="3600" dirty="0" err="1">
                <a:latin typeface="Bookman Old Style" panose="02050604050505020204" pitchFamily="18" charset="0"/>
              </a:rPr>
              <a:t>Mentoring</a:t>
            </a:r>
            <a:r>
              <a:rPr lang="it-IT" sz="3600" dirty="0">
                <a:latin typeface="Bookman Old Style" panose="02050604050505020204" pitchFamily="18" charset="0"/>
              </a:rPr>
              <a:t> </a:t>
            </a:r>
            <a:r>
              <a:rPr lang="it-IT" sz="3600" dirty="0" err="1">
                <a:latin typeface="Bookman Old Style" panose="02050604050505020204" pitchFamily="18" charset="0"/>
              </a:rPr>
              <a:t>Programme</a:t>
            </a:r>
            <a:r>
              <a:rPr lang="it-IT" sz="3600" dirty="0">
                <a:latin typeface="Bookman Old Style" panose="02050604050505020204" pitchFamily="18" charset="0"/>
              </a:rPr>
              <a:t> (MP)</a:t>
            </a:r>
          </a:p>
        </p:txBody>
      </p:sp>
    </p:spTree>
    <p:extLst>
      <p:ext uri="{BB962C8B-B14F-4D97-AF65-F5344CB8AC3E}">
        <p14:creationId xmlns:p14="http://schemas.microsoft.com/office/powerpoint/2010/main" val="396023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7C212-7E9F-354B-8F50-DE8E8826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544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Bookman Old Style" panose="02050604050505020204" pitchFamily="18" charset="0"/>
              </a:rPr>
              <a:t>Mentors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D0DFB-DF21-B849-8544-F0996671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2007651"/>
            <a:ext cx="11213288" cy="2405854"/>
          </a:xfrm>
        </p:spPr>
        <p:txBody>
          <a:bodyPr>
            <a:normAutofit/>
          </a:bodyPr>
          <a:lstStyle/>
          <a:p>
            <a:r>
              <a:rPr lang="en-GB" sz="2400" dirty="0"/>
              <a:t>It is a </a:t>
            </a:r>
            <a:r>
              <a:rPr lang="en-GB" sz="2400" dirty="0">
                <a:solidFill>
                  <a:srgbClr val="7030A0"/>
                </a:solidFill>
              </a:rPr>
              <a:t>volunteer</a:t>
            </a:r>
            <a:r>
              <a:rPr lang="en-GB" sz="2400" dirty="0"/>
              <a:t> role and </a:t>
            </a:r>
            <a:r>
              <a:rPr lang="en-GB" sz="2400" dirty="0">
                <a:solidFill>
                  <a:srgbClr val="7030A0"/>
                </a:solidFill>
              </a:rPr>
              <a:t>two-way commitment </a:t>
            </a:r>
          </a:p>
          <a:p>
            <a:r>
              <a:rPr lang="en-GB" sz="2400" dirty="0"/>
              <a:t>Willingness to share personal and work experiences, knowledge, networks, commitment to the role, to reflect on own role …….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Benefits also for mentors</a:t>
            </a:r>
            <a:r>
              <a:rPr lang="en-GB" sz="2400" dirty="0"/>
              <a:t>: new impulses, new stimuli in the work and in the life, new experiences </a:t>
            </a:r>
          </a:p>
        </p:txBody>
      </p:sp>
    </p:spTree>
    <p:extLst>
      <p:ext uri="{BB962C8B-B14F-4D97-AF65-F5344CB8AC3E}">
        <p14:creationId xmlns:p14="http://schemas.microsoft.com/office/powerpoint/2010/main" val="391731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1400</Words>
  <Application>Microsoft Macintosh PowerPoint</Application>
  <PresentationFormat>Widescreen</PresentationFormat>
  <Paragraphs>119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Bookman Old Style Regular</vt:lpstr>
      <vt:lpstr>Calibri</vt:lpstr>
      <vt:lpstr>Calibri Light</vt:lpstr>
      <vt:lpstr>Wingdings</vt:lpstr>
      <vt:lpstr>Office Theme</vt:lpstr>
      <vt:lpstr>Fellini Meeting  30-31 May 2022  Ferrara </vt:lpstr>
      <vt:lpstr>Why a mentoring program inside FELLINI project</vt:lpstr>
      <vt:lpstr>Mentors/Tutors</vt:lpstr>
      <vt:lpstr>Mentoring programs: support the career of young people</vt:lpstr>
      <vt:lpstr>Mentoring programmes </vt:lpstr>
      <vt:lpstr>The starting rules </vt:lpstr>
      <vt:lpstr>A FELLINI Mentoring Programme (MP)</vt:lpstr>
      <vt:lpstr>A FELLINI Mentoring Programme (MP)</vt:lpstr>
      <vt:lpstr>Mentors</vt:lpstr>
      <vt:lpstr>Mentees and mentors in FELLINI</vt:lpstr>
      <vt:lpstr>Mentees and mentors in FELLINI</vt:lpstr>
      <vt:lpstr>Mentoring inside FELLINI </vt:lpstr>
      <vt:lpstr>Presentazione standard di PowerPoint</vt:lpstr>
      <vt:lpstr>Bibliography</vt:lpstr>
      <vt:lpstr>Thanks for the attention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</dc:title>
  <dc:creator>Microsoft Office User</dc:creator>
  <cp:lastModifiedBy>Utente di Microsoft Office</cp:lastModifiedBy>
  <cp:revision>137</cp:revision>
  <dcterms:created xsi:type="dcterms:W3CDTF">2020-02-13T23:16:39Z</dcterms:created>
  <dcterms:modified xsi:type="dcterms:W3CDTF">2022-05-30T15:04:29Z</dcterms:modified>
</cp:coreProperties>
</file>