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60"/>
  </p:notesMasterIdLst>
  <p:sldIdLst>
    <p:sldId id="256" r:id="rId2"/>
    <p:sldId id="460" r:id="rId3"/>
    <p:sldId id="450" r:id="rId4"/>
    <p:sldId id="543" r:id="rId5"/>
    <p:sldId id="258" r:id="rId6"/>
    <p:sldId id="286" r:id="rId7"/>
    <p:sldId id="265" r:id="rId8"/>
    <p:sldId id="628" r:id="rId9"/>
    <p:sldId id="629" r:id="rId10"/>
    <p:sldId id="634" r:id="rId11"/>
    <p:sldId id="635" r:id="rId12"/>
    <p:sldId id="637" r:id="rId13"/>
    <p:sldId id="638" r:id="rId14"/>
    <p:sldId id="640" r:id="rId15"/>
    <p:sldId id="639" r:id="rId16"/>
    <p:sldId id="750" r:id="rId17"/>
    <p:sldId id="768" r:id="rId18"/>
    <p:sldId id="770" r:id="rId19"/>
    <p:sldId id="622" r:id="rId20"/>
    <p:sldId id="464" r:id="rId21"/>
    <p:sldId id="537" r:id="rId22"/>
    <p:sldId id="540" r:id="rId23"/>
    <p:sldId id="538" r:id="rId24"/>
    <p:sldId id="541" r:id="rId25"/>
    <p:sldId id="539" r:id="rId26"/>
    <p:sldId id="530" r:id="rId27"/>
    <p:sldId id="630" r:id="rId28"/>
    <p:sldId id="636" r:id="rId29"/>
    <p:sldId id="279" r:id="rId30"/>
    <p:sldId id="273" r:id="rId31"/>
    <p:sldId id="280" r:id="rId32"/>
    <p:sldId id="620" r:id="rId33"/>
    <p:sldId id="284" r:id="rId34"/>
    <p:sldId id="322" r:id="rId35"/>
    <p:sldId id="287" r:id="rId36"/>
    <p:sldId id="318" r:id="rId37"/>
    <p:sldId id="289" r:id="rId38"/>
    <p:sldId id="288" r:id="rId39"/>
    <p:sldId id="623" r:id="rId40"/>
    <p:sldId id="624" r:id="rId41"/>
    <p:sldId id="625" r:id="rId42"/>
    <p:sldId id="299" r:id="rId43"/>
    <p:sldId id="300" r:id="rId44"/>
    <p:sldId id="621" r:id="rId45"/>
    <p:sldId id="301" r:id="rId46"/>
    <p:sldId id="302" r:id="rId47"/>
    <p:sldId id="601" r:id="rId48"/>
    <p:sldId id="304" r:id="rId49"/>
    <p:sldId id="626" r:id="rId50"/>
    <p:sldId id="627" r:id="rId51"/>
    <p:sldId id="260" r:id="rId52"/>
    <p:sldId id="271" r:id="rId53"/>
    <p:sldId id="631" r:id="rId54"/>
    <p:sldId id="632" r:id="rId55"/>
    <p:sldId id="633" r:id="rId56"/>
    <p:sldId id="728" r:id="rId57"/>
    <p:sldId id="642" r:id="rId58"/>
    <p:sldId id="76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Faucci Giannelli" initials="MFG" lastIdx="2" clrIdx="0">
    <p:extLst>
      <p:ext uri="{19B8F6BF-5375-455C-9EA6-DF929625EA0E}">
        <p15:presenceInfo xmlns:p15="http://schemas.microsoft.com/office/powerpoint/2012/main" userId="4d0a29167cdded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33CC"/>
    <a:srgbClr val="FF00FF"/>
    <a:srgbClr val="04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09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620D2-2075-4AAC-ABE6-2F7DA590964E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28538-1504-419A-BBFB-90511D91B3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06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0878-16C8-40BE-AC4C-FF2CC08641A9}" type="datetime1">
              <a:rPr lang="en-GB" smtClean="0"/>
              <a:t>19/05/2022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N_atlaslogo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5298"/>
            <a:ext cx="1385890" cy="1371600"/>
          </a:xfrm>
          <a:prstGeom prst="rect">
            <a:avLst/>
          </a:prstGeom>
        </p:spPr>
      </p:pic>
      <p:pic>
        <p:nvPicPr>
          <p:cNvPr id="15" name="Immagine 7">
            <a:extLst>
              <a:ext uri="{FF2B5EF4-FFF2-40B4-BE49-F238E27FC236}">
                <a16:creationId xmlns:a16="http://schemas.microsoft.com/office/drawing/2014/main" id="{A0B6CAD6-6C75-4CCB-A4A9-10C2F090FE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" y="225298"/>
            <a:ext cx="2358860" cy="1539159"/>
          </a:xfrm>
          <a:prstGeom prst="rect">
            <a:avLst/>
          </a:prstGeom>
        </p:spPr>
      </p:pic>
      <p:pic>
        <p:nvPicPr>
          <p:cNvPr id="17" name="Immagine 8">
            <a:extLst>
              <a:ext uri="{FF2B5EF4-FFF2-40B4-BE49-F238E27FC236}">
                <a16:creationId xmlns:a16="http://schemas.microsoft.com/office/drawing/2014/main" id="{85371B58-F506-4919-BAC7-1C241BBBEE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913"/>
            <a:ext cx="2244003" cy="1097287"/>
          </a:xfrm>
          <a:prstGeom prst="rect">
            <a:avLst/>
          </a:prstGeom>
        </p:spPr>
      </p:pic>
      <p:sp>
        <p:nvSpPr>
          <p:cNvPr id="19" name="CasellaDiTesto 9">
            <a:extLst>
              <a:ext uri="{FF2B5EF4-FFF2-40B4-BE49-F238E27FC236}">
                <a16:creationId xmlns:a16="http://schemas.microsoft.com/office/drawing/2014/main" id="{A62DEB90-B5C6-4756-ABBE-EFDDBE6C2D2A}"/>
              </a:ext>
            </a:extLst>
          </p:cNvPr>
          <p:cNvSpPr txBox="1"/>
          <p:nvPr userDrawn="1"/>
        </p:nvSpPr>
        <p:spPr>
          <a:xfrm>
            <a:off x="2679041" y="1089394"/>
            <a:ext cx="2066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/>
              <a:t>H2020 MSCA COFUND</a:t>
            </a:r>
          </a:p>
          <a:p>
            <a:pPr algn="ctr"/>
            <a:r>
              <a:rPr lang="en-US" sz="1600" b="1" i="1" dirty="0"/>
              <a:t>G.A. 754496</a:t>
            </a:r>
            <a:endParaRPr lang="en-GB" sz="1600" i="1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1F938C43-8A1D-4693-8A48-C63D422527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180" y="266355"/>
            <a:ext cx="2612055" cy="100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0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E96DB-B836-47DB-B9B6-18A6C743CDFF}" type="datetime1">
              <a:rPr lang="en-GB" smtClean="0"/>
              <a:t>19/05/2022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8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4469B-8D38-4625-ADE0-E978FDF2038B}" type="datetime1">
              <a:rPr lang="en-GB" smtClean="0"/>
              <a:t>19/05/2022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6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4102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1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4C536-D1FA-4B2B-805B-C80890429114}" type="datetime1">
              <a:rPr lang="en-GB" smtClean="0"/>
              <a:t>19/05/2022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5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D80F6-853C-47EE-8E43-A994C23C9346}" type="datetime1">
              <a:rPr lang="en-GB" smtClean="0"/>
              <a:t>19/05/2022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4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EE59-CF77-43EA-987D-D95AFD974838}" type="datetime1">
              <a:rPr lang="en-GB" smtClean="0"/>
              <a:t>19/05/2022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7A69-FF75-4CDA-9127-A643426FE85E}" type="datetime1">
              <a:rPr lang="en-GB" smtClean="0"/>
              <a:t>19/05/2022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9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EDC9A-B0CA-4A4E-B986-501FA1B1B66D}" type="datetime1">
              <a:rPr lang="en-GB" smtClean="0"/>
              <a:t>19/05/2022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6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8FA2-B50F-4BDE-99B1-FC113D4F36B6}" type="datetime1">
              <a:rPr lang="en-GB" smtClean="0"/>
              <a:t>19/05/2022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4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DDAEB-E060-434A-AA8A-49B89826529E}" type="datetime1">
              <a:rPr lang="en-GB" smtClean="0"/>
              <a:t>19/05/2022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48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373"/>
            <a:ext cx="8229600" cy="9144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3CC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76254-C3EC-4278-A971-9582943C150F}" type="datetime1">
              <a:rPr lang="en-GB" smtClean="0"/>
              <a:t>19/05/2022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1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33CC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4C51970-78E7-4682-BB2B-B449E23EE53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52" y="38100"/>
            <a:ext cx="84524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780098?ln=e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opendata-qa.cern.ch/record/15012" TargetMode="External"/><Relationship Id="rId2" Type="http://schemas.openxmlformats.org/officeDocument/2006/relationships/hyperlink" Target="https://zenodo.org/record/558962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cern.ch/event/1159913/" TargetMode="External"/><Relationship Id="rId4" Type="http://schemas.openxmlformats.org/officeDocument/2006/relationships/hyperlink" Target="https://calochallenge.github.io/homepage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content/pdf/10.1007/s41781-021-00079-7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atlas.web.cern.ch/Atlas/GROUPS/PHYSICS/PUBNOTES/ATL-SOFT-PUB-2018-002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tlas.web.cern.ch/Atlas/TDR/caloperf/caloperf.html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tlas.web.cern.ch/Atlas/TDR/caloperf/caloperf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tlas.web.cern.ch/Atlas/TDR/caloperf/caloperf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tlas.web.cern.ch/Atlas/TDR/caloperf/caloperf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ontent/pdf/10.1007/s41781-021-00079-7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5"/>
            <a:ext cx="8686800" cy="2898775"/>
          </a:xfrm>
        </p:spPr>
        <p:txBody>
          <a:bodyPr>
            <a:noAutofit/>
          </a:bodyPr>
          <a:lstStyle/>
          <a:p>
            <a:pPr algn="ctr"/>
            <a:r>
              <a:rPr lang="en-GB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FastCaloGAN: a fast simulation for the ATLAS calorimeter system using GANs</a:t>
            </a: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752600"/>
          </a:xfrm>
        </p:spPr>
        <p:txBody>
          <a:bodyPr>
            <a:normAutofit/>
          </a:bodyPr>
          <a:lstStyle/>
          <a:p>
            <a:r>
              <a:rPr lang="en-GB" u="sng" dirty="0"/>
              <a:t>Michele Faucci Giannelli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55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143C-0929-BD7E-27CB-1E86EC2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AF3 performance: Higgs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98353572-7241-0046-6C88-BC88B135C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46943"/>
            <a:ext cx="5637997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FE049-4CBA-93C1-9CDD-5F79EB95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21/05/2022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1D9A1-2EB7-6900-1D16-B617507E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06F4D-33AB-A6FC-7184-8E04325C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32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D7BF-6D39-F407-623D-88AEC89FC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AF3 performance: jets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77CE96F3-586E-B184-5DCD-A29E114C0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14114"/>
            <a:ext cx="8991600" cy="53631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9A7BC-F2AB-D8CE-52C3-3A0EAAE0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21/05/2022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C384A-0ED6-3FCB-127B-68C72FF6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1EBF6-EB84-96D0-4F56-4B63E2111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484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90AB5-AE7B-AEF9-6EA9-209A203B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AF3 performance: </a:t>
            </a:r>
            <a:r>
              <a:rPr lang="en-GB" dirty="0" err="1"/>
              <a:t>taus</a:t>
            </a:r>
            <a:endParaRPr lang="en-GB" dirty="0"/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F9CFF9B4-4DFA-60BC-2259-57C1BE906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45" y="990600"/>
            <a:ext cx="5629109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0426B-0D51-BE17-5108-AE8C9FB60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21/05/2022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24AA7-48ED-D756-2DFE-9C513E48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712D8-77E8-6E2F-630B-1FFCC1B6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871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73E00-3038-F606-833D-0812C57D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AF3 performance: jet mass</a:t>
            </a: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557C3597-7D34-950B-DB8B-1BE97D69A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14114"/>
            <a:ext cx="8991600" cy="53631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85FA1-DA71-959A-6601-DEC21F96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21/05/2022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B8776-D507-DE6A-F3C7-E7D37A631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74E72-467F-5FFE-B802-83AE9E85B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38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A58AA4-866B-C4B2-4ABF-A2D8E4C22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D2137E-2742-58FC-0855-FB3692C1A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286000"/>
            <a:ext cx="7772400" cy="1500187"/>
          </a:xfrm>
        </p:spPr>
        <p:txBody>
          <a:bodyPr anchor="ctr">
            <a:normAutofit fontScale="92500"/>
          </a:bodyPr>
          <a:lstStyle/>
          <a:p>
            <a:pPr algn="ctr"/>
            <a:r>
              <a:rPr lang="en-GB" sz="6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FastCaloGAN</a:t>
            </a:r>
            <a:r>
              <a:rPr lang="en-GB" sz="6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Run3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B7FDA-2AA1-90D6-1C92-FF74FFA9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21/05/2022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12F1C-CEF0-2D31-85EC-60A4ED8E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E21EC-BFD6-01F4-0396-8C7C07BA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27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B467E-40D2-06F9-A61B-A7135312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From prototype to mature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9C072-26A5-06C8-457C-878244858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Optimisation of </a:t>
            </a:r>
            <a:r>
              <a:rPr lang="en-GB" dirty="0" err="1"/>
              <a:t>voxelisation</a:t>
            </a:r>
            <a:endParaRPr lang="en-GB" dirty="0"/>
          </a:p>
          <a:p>
            <a:r>
              <a:rPr lang="en-GB" dirty="0"/>
              <a:t>Optimisation of GAN HP and architecture</a:t>
            </a:r>
          </a:p>
          <a:p>
            <a:r>
              <a:rPr lang="en-GB" dirty="0"/>
              <a:t>Exploit new development in TF</a:t>
            </a:r>
          </a:p>
          <a:p>
            <a:pPr lvl="1"/>
            <a:r>
              <a:rPr lang="en-GB" dirty="0"/>
              <a:t>Moving from TF1 to TF2</a:t>
            </a:r>
          </a:p>
          <a:p>
            <a:pPr lvl="1"/>
            <a:r>
              <a:rPr lang="en-GB" dirty="0"/>
              <a:t>Strategies to reduce the training time</a:t>
            </a:r>
          </a:p>
          <a:p>
            <a:r>
              <a:rPr lang="en-GB" dirty="0"/>
              <a:t>Improve hit-to-cell energy assignment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98DCF-4E31-FAEA-4283-578CF1D23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21/05/2022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39629-F493-9F70-49C7-EE649C02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64DD-819C-80ED-2120-CBD78457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7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56531-35D0-4D83-875B-B2ABD94B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Optimisation of </a:t>
            </a:r>
            <a:r>
              <a:rPr lang="en-GB" dirty="0" err="1"/>
              <a:t>FastCaloGAN</a:t>
            </a:r>
            <a:r>
              <a:rPr lang="en-GB" dirty="0"/>
              <a:t> HP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1E4641D9-1342-4803-BDD4-01F794F9C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4462943" cy="43434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9A5E8-B107-4788-A0D5-6E18248FF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B786A-EFF5-41BB-87D6-B7730BE93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C7A9-CE58-4042-B65F-E9CC65CDD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C42F63-36F3-46E5-8EC2-87E698763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55" y="1295400"/>
            <a:ext cx="446304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BC554A-1E6D-43ED-979D-519C1E6657E7}"/>
              </a:ext>
            </a:extLst>
          </p:cNvPr>
          <p:cNvSpPr txBox="1"/>
          <p:nvPr/>
        </p:nvSpPr>
        <p:spPr>
          <a:xfrm>
            <a:off x="381000" y="5638800"/>
            <a:ext cx="8637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Chi2 improved from 12.7 to 2.6, similar training time, double voxels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architecture and training strategy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5BEBB-A690-4591-90D1-C351D67C8298}"/>
              </a:ext>
            </a:extLst>
          </p:cNvPr>
          <p:cNvSpPr txBox="1"/>
          <p:nvPr/>
        </p:nvSpPr>
        <p:spPr>
          <a:xfrm>
            <a:off x="1524000" y="937697"/>
            <a:ext cx="233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FastCaloGAN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A41E2C-F946-4EFD-ACCB-D3B1FDA40F8F}"/>
              </a:ext>
            </a:extLst>
          </p:cNvPr>
          <p:cNvSpPr txBox="1"/>
          <p:nvPr/>
        </p:nvSpPr>
        <p:spPr>
          <a:xfrm>
            <a:off x="4800600" y="937697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FastCaloGAN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v1.5,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M. Barber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131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EA8A4-6F3F-4D0C-A87F-0703A65F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Additional publication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EA67A-A99F-4CBE-94E8-51C615CB9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GAN code is now public on </a:t>
            </a:r>
            <a:r>
              <a:rPr lang="en-GB" dirty="0">
                <a:hlinkClick r:id="rId2"/>
              </a:rPr>
              <a:t>zenodo</a:t>
            </a:r>
            <a:endParaRPr lang="en-GB" dirty="0"/>
          </a:p>
          <a:p>
            <a:r>
              <a:rPr lang="en-GB" dirty="0"/>
              <a:t>The datasets used to train two GANs (one pion and one photon) were also made public in the </a:t>
            </a:r>
            <a:r>
              <a:rPr lang="en-GB" dirty="0">
                <a:hlinkClick r:id="rId3"/>
              </a:rPr>
              <a:t>CERN </a:t>
            </a:r>
            <a:r>
              <a:rPr lang="en-GB" dirty="0" err="1">
                <a:hlinkClick r:id="rId3"/>
              </a:rPr>
              <a:t>OPENData</a:t>
            </a:r>
            <a:endParaRPr lang="en-GB" dirty="0"/>
          </a:p>
          <a:p>
            <a:pPr lvl="1"/>
            <a:r>
              <a:rPr lang="en-GB" dirty="0"/>
              <a:t>New procedure, took some time to get all the approvals</a:t>
            </a:r>
          </a:p>
          <a:p>
            <a:r>
              <a:rPr lang="en-GB" dirty="0"/>
              <a:t>This will allow to get the wider community help ATLAS with better generative models</a:t>
            </a:r>
          </a:p>
          <a:p>
            <a:r>
              <a:rPr lang="en-GB" dirty="0"/>
              <a:t>The datasets are used in the </a:t>
            </a:r>
            <a:r>
              <a:rPr lang="en-GB" b="1" dirty="0">
                <a:hlinkClick r:id="rId4"/>
              </a:rPr>
              <a:t>#calochallenge</a:t>
            </a:r>
            <a:r>
              <a:rPr lang="en-GB" b="1" dirty="0"/>
              <a:t>, </a:t>
            </a:r>
            <a:r>
              <a:rPr lang="en-GB" dirty="0"/>
              <a:t>the latest ML challenge proposed to the HEP and ML communities (part of </a:t>
            </a:r>
            <a:r>
              <a:rPr lang="en-GB" dirty="0">
                <a:hlinkClick r:id="rId5"/>
              </a:rPr>
              <a:t>ML4Jet conference</a:t>
            </a:r>
            <a:r>
              <a:rPr lang="en-GB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7BE80-BD7D-4269-A267-EBDEBA1A6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19/01/2022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397C2-B664-4683-A3F7-0706E19CD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1B88C-D0B7-4F68-9CCF-A06228F9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67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15F2-F127-DCD7-4167-136164E24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3C63D-4537-A7C0-09B3-C3DEBA14A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FastCaloGAN</a:t>
            </a:r>
            <a:r>
              <a:rPr lang="en-GB" dirty="0"/>
              <a:t> was successfully deployed in the new ATLAS fast simulation tool (AtlFast3) for the simulation of medium energy </a:t>
            </a:r>
            <a:r>
              <a:rPr lang="en-GB" dirty="0" err="1"/>
              <a:t>pions</a:t>
            </a:r>
            <a:endParaRPr lang="en-GB" dirty="0"/>
          </a:p>
          <a:p>
            <a:pPr lvl="1"/>
            <a:r>
              <a:rPr lang="en-GB" dirty="0"/>
              <a:t>Work published in </a:t>
            </a:r>
            <a:r>
              <a:rPr lang="en-GB" i="1" dirty="0" err="1">
                <a:hlinkClick r:id="rId2"/>
              </a:rPr>
              <a:t>Comput</a:t>
            </a:r>
            <a:r>
              <a:rPr lang="en-GB" i="1" dirty="0">
                <a:hlinkClick r:id="rId2"/>
              </a:rPr>
              <a:t> </a:t>
            </a:r>
            <a:r>
              <a:rPr lang="en-GB" i="1" dirty="0" err="1">
                <a:hlinkClick r:id="rId2"/>
              </a:rPr>
              <a:t>Softw</a:t>
            </a:r>
            <a:r>
              <a:rPr lang="en-GB" i="1" dirty="0">
                <a:hlinkClick r:id="rId2"/>
              </a:rPr>
              <a:t> Big Sci 6 (2022) 7 </a:t>
            </a:r>
            <a:endParaRPr lang="en-GB" i="1" dirty="0"/>
          </a:p>
          <a:p>
            <a:r>
              <a:rPr lang="en-GB" dirty="0"/>
              <a:t>I am still working on </a:t>
            </a:r>
            <a:r>
              <a:rPr lang="en-GB" dirty="0" err="1"/>
              <a:t>FastCaloGAN</a:t>
            </a:r>
            <a:r>
              <a:rPr lang="en-GB" dirty="0"/>
              <a:t> for the upcoming Run3 LHC data-taking period</a:t>
            </a:r>
          </a:p>
          <a:p>
            <a:pPr lvl="1"/>
            <a:r>
              <a:rPr lang="en-GB" dirty="0"/>
              <a:t>Significant improvements already achieved</a:t>
            </a:r>
          </a:p>
          <a:p>
            <a:pPr lvl="1"/>
            <a:r>
              <a:rPr lang="en-GB" dirty="0"/>
              <a:t>Plan to deliver the tool in the Fall and then write a paper</a:t>
            </a:r>
          </a:p>
          <a:p>
            <a:r>
              <a:rPr lang="en-GB" dirty="0"/>
              <a:t>Work on top physics analysis still ongoing, no public results yet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FAEE6-57D6-68E7-3DA4-E1E294D1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30/05/2022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A5852-52B6-46DC-5BC1-0B8BE91C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9DF8F-AF1C-59E8-6685-6C626085C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20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89D07-FE40-4808-B2BB-B99812D06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80B89-37DD-4DF7-AD16-1B94798A7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9CC94-5D29-4563-A497-D8772518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8136D-4F14-4680-AEBB-F5CB5191E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B700B-DC5A-45E0-BA44-21BE955FF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20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041F563-C1C4-4684-B0B0-35B04A34616D}"/>
              </a:ext>
            </a:extLst>
          </p:cNvPr>
          <p:cNvGrpSpPr/>
          <p:nvPr/>
        </p:nvGrpSpPr>
        <p:grpSpPr>
          <a:xfrm>
            <a:off x="6276478" y="1142061"/>
            <a:ext cx="2780436" cy="5183799"/>
            <a:chOff x="6276478" y="1127993"/>
            <a:chExt cx="2780436" cy="5183799"/>
          </a:xfrm>
        </p:grpSpPr>
        <p:pic>
          <p:nvPicPr>
            <p:cNvPr id="125" name="Picture 2" descr="droppedImage.png">
              <a:extLst>
                <a:ext uri="{FF2B5EF4-FFF2-40B4-BE49-F238E27FC236}">
                  <a16:creationId xmlns:a16="http://schemas.microsoft.com/office/drawing/2014/main" id="{435780BC-D3F9-4563-A2AD-96D087662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2416" y="1127993"/>
              <a:ext cx="1419518" cy="1862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42" name="Picture 19" descr="droppedImage.png">
              <a:extLst>
                <a:ext uri="{FF2B5EF4-FFF2-40B4-BE49-F238E27FC236}">
                  <a16:creationId xmlns:a16="http://schemas.microsoft.com/office/drawing/2014/main" id="{2E5501E6-1BCA-4FD4-A5CF-C50FED58D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2086" y="4566253"/>
              <a:ext cx="2170619" cy="1745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4" name="Rectangle 21">
              <a:extLst>
                <a:ext uri="{FF2B5EF4-FFF2-40B4-BE49-F238E27FC236}">
                  <a16:creationId xmlns:a16="http://schemas.microsoft.com/office/drawing/2014/main" id="{BDD7D529-204A-47F2-B288-2ADF48C7C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3981" y="5270342"/>
              <a:ext cx="1120775" cy="412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sz="2000" b="1" dirty="0"/>
                <a:t>Analysis</a:t>
              </a:r>
            </a:p>
          </p:txBody>
        </p:sp>
        <p:sp>
          <p:nvSpPr>
            <p:cNvPr id="126" name="Rectangle 3">
              <a:extLst>
                <a:ext uri="{FF2B5EF4-FFF2-40B4-BE49-F238E27FC236}">
                  <a16:creationId xmlns:a16="http://schemas.microsoft.com/office/drawing/2014/main" id="{539644B8-E9FC-4169-B824-C3A003607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6478" y="2959955"/>
              <a:ext cx="2780436" cy="688781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43" name="Rectangle 20">
              <a:extLst>
                <a:ext uri="{FF2B5EF4-FFF2-40B4-BE49-F238E27FC236}">
                  <a16:creationId xmlns:a16="http://schemas.microsoft.com/office/drawing/2014/main" id="{A06903F6-7479-4A1F-904D-A1E04CDD2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312" y="3065610"/>
              <a:ext cx="1474267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b="1" dirty="0" err="1"/>
                <a:t>Rootification</a:t>
              </a:r>
              <a:endParaRPr lang="en-US" altLang="en-US" b="1" dirty="0"/>
            </a:p>
          </p:txBody>
        </p:sp>
        <p:sp>
          <p:nvSpPr>
            <p:cNvPr id="145" name="AutoShape 22">
              <a:extLst>
                <a:ext uri="{FF2B5EF4-FFF2-40B4-BE49-F238E27FC236}">
                  <a16:creationId xmlns:a16="http://schemas.microsoft.com/office/drawing/2014/main" id="{9965775B-7356-4F24-BD7A-EF3CCD4D6CF2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7800720" y="3092592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46" name="Line 23">
              <a:extLst>
                <a:ext uri="{FF2B5EF4-FFF2-40B4-BE49-F238E27FC236}">
                  <a16:creationId xmlns:a16="http://schemas.microsoft.com/office/drawing/2014/main" id="{AEEF955C-65DE-4358-BA84-5685BA566E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0350" y="3397424"/>
              <a:ext cx="1109676" cy="0"/>
            </a:xfrm>
            <a:prstGeom prst="line">
              <a:avLst/>
            </a:prstGeom>
            <a:noFill/>
            <a:ln w="25400" cap="rnd" cmpd="sng">
              <a:solidFill>
                <a:srgbClr val="E324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>
              <a:lvl1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defTabSz="457200"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1371600" algn="ctr" defTabSz="45720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algn="l"/>
              <a:endParaRPr lang="en-US" altLang="en-US" sz="120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endParaRPr>
            </a:p>
          </p:txBody>
        </p:sp>
        <p:sp>
          <p:nvSpPr>
            <p:cNvPr id="151" name="Rectangle 28">
              <a:extLst>
                <a:ext uri="{FF2B5EF4-FFF2-40B4-BE49-F238E27FC236}">
                  <a16:creationId xmlns:a16="http://schemas.microsoft.com/office/drawing/2014/main" id="{594740FA-517A-498E-BA26-6D02AA429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3561" y="4126468"/>
              <a:ext cx="1242564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 err="1"/>
                <a:t>TTree</a:t>
              </a:r>
              <a:r>
                <a:rPr lang="en-US" altLang="en-US" dirty="0"/>
                <a:t>/</a:t>
              </a:r>
              <a:r>
                <a:rPr lang="en-US" altLang="en-US" dirty="0" err="1"/>
                <a:t>THist</a:t>
              </a:r>
              <a:endParaRPr lang="en-US" alt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CBB5DD1-CED5-4C92-8385-914D6F05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What is Simulation?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3D356-152A-438F-87E0-84A0B394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0" y="6583284"/>
            <a:ext cx="1547377" cy="199198"/>
          </a:xfrm>
        </p:spPr>
        <p:txBody>
          <a:bodyPr/>
          <a:lstStyle/>
          <a:p>
            <a:fld id="{37B7C853-415B-4122-9491-48B4D0967FC5}" type="datetime1">
              <a:rPr lang="en-GB" smtClean="0"/>
              <a:t>19/05/2022</a:t>
            </a:fld>
            <a:endParaRPr lang="en-US" dirty="0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E9D30D62-028C-4388-83CA-645A12A40778}"/>
              </a:ext>
            </a:extLst>
          </p:cNvPr>
          <p:cNvGrpSpPr/>
          <p:nvPr/>
        </p:nvGrpSpPr>
        <p:grpSpPr>
          <a:xfrm>
            <a:off x="4904433" y="1300455"/>
            <a:ext cx="2327871" cy="3205604"/>
            <a:chOff x="4904433" y="1300455"/>
            <a:chExt cx="2327871" cy="3205604"/>
          </a:xfrm>
        </p:grpSpPr>
        <p:pic>
          <p:nvPicPr>
            <p:cNvPr id="124" name="Picture 1" descr="droppedImage.png">
              <a:extLst>
                <a:ext uri="{FF2B5EF4-FFF2-40B4-BE49-F238E27FC236}">
                  <a16:creationId xmlns:a16="http://schemas.microsoft.com/office/drawing/2014/main" id="{A7783482-13A9-42DE-9F4B-2C1EC9BD9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957" y="1300455"/>
              <a:ext cx="2103347" cy="164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7" name="AutoShape 4">
              <a:extLst>
                <a:ext uri="{FF2B5EF4-FFF2-40B4-BE49-F238E27FC236}">
                  <a16:creationId xmlns:a16="http://schemas.microsoft.com/office/drawing/2014/main" id="{3BB11527-17E9-4AEE-A3CE-9120BBC478B0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5624530" y="3190324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A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1" name="AutoShape 8">
              <a:extLst>
                <a:ext uri="{FF2B5EF4-FFF2-40B4-BE49-F238E27FC236}">
                  <a16:creationId xmlns:a16="http://schemas.microsoft.com/office/drawing/2014/main" id="{F54DA975-3FA9-4E45-A51C-FBA55650C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4433" y="2838953"/>
              <a:ext cx="2108043" cy="930785"/>
            </a:xfrm>
            <a:prstGeom prst="rightArrow">
              <a:avLst>
                <a:gd name="adj1" fmla="val 71398"/>
                <a:gd name="adj2" fmla="val 27582"/>
              </a:avLst>
            </a:prstGeom>
            <a:solidFill>
              <a:srgbClr val="FF6A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41" name="Rectangle 18">
              <a:extLst>
                <a:ext uri="{FF2B5EF4-FFF2-40B4-BE49-F238E27FC236}">
                  <a16:creationId xmlns:a16="http://schemas.microsoft.com/office/drawing/2014/main" id="{5BC27702-D617-4B06-856D-0397A782D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309" y="3072616"/>
              <a:ext cx="1747994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b="1" dirty="0"/>
                <a:t>Reconstruction</a:t>
              </a:r>
            </a:p>
          </p:txBody>
        </p:sp>
        <p:sp>
          <p:nvSpPr>
            <p:cNvPr id="150" name="Rectangle 27">
              <a:extLst>
                <a:ext uri="{FF2B5EF4-FFF2-40B4-BE49-F238E27FC236}">
                  <a16:creationId xmlns:a16="http://schemas.microsoft.com/office/drawing/2014/main" id="{23EA1489-71C4-4226-93B6-B64EF21A9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048" y="4126468"/>
              <a:ext cx="1083552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/>
                <a:t>ESD/AOD</a:t>
              </a:r>
            </a:p>
          </p:txBody>
        </p:sp>
      </p:grpSp>
      <p:grpSp>
        <p:nvGrpSpPr>
          <p:cNvPr id="152" name="Group 31">
            <a:extLst>
              <a:ext uri="{FF2B5EF4-FFF2-40B4-BE49-F238E27FC236}">
                <a16:creationId xmlns:a16="http://schemas.microsoft.com/office/drawing/2014/main" id="{224D7C32-B146-4E5E-8D8D-947D110CF122}"/>
              </a:ext>
            </a:extLst>
          </p:cNvPr>
          <p:cNvGrpSpPr>
            <a:grpSpLocks/>
          </p:cNvGrpSpPr>
          <p:nvPr/>
        </p:nvGrpSpPr>
        <p:grpSpPr bwMode="auto">
          <a:xfrm>
            <a:off x="206155" y="4551324"/>
            <a:ext cx="5139503" cy="1759869"/>
            <a:chOff x="0" y="0"/>
            <a:chExt cx="7086600" cy="3225800"/>
          </a:xfrm>
        </p:grpSpPr>
        <p:pic>
          <p:nvPicPr>
            <p:cNvPr id="153" name="Picture 32" descr="Atlantis-Tracks.pdf">
              <a:extLst>
                <a:ext uri="{FF2B5EF4-FFF2-40B4-BE49-F238E27FC236}">
                  <a16:creationId xmlns:a16="http://schemas.microsoft.com/office/drawing/2014/main" id="{B0AF0CD3-4DC7-4EA6-97D0-0DCE7B663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1104899"/>
              <a:ext cx="1735605" cy="1714178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algn="ctr" rotWithShape="0">
                <a:srgbClr val="000000">
                  <a:alpha val="96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</p:pic>
        <p:grpSp>
          <p:nvGrpSpPr>
            <p:cNvPr id="154" name="Group 33">
              <a:extLst>
                <a:ext uri="{FF2B5EF4-FFF2-40B4-BE49-F238E27FC236}">
                  <a16:creationId xmlns:a16="http://schemas.microsoft.com/office/drawing/2014/main" id="{7B7740DC-8EBA-4C7D-9AE1-F8FA428B41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086600" cy="3225800"/>
              <a:chOff x="0" y="0"/>
              <a:chExt cx="7086600" cy="3225800"/>
            </a:xfrm>
          </p:grpSpPr>
          <p:sp>
            <p:nvSpPr>
              <p:cNvPr id="157" name="AutoShape 34">
                <a:extLst>
                  <a:ext uri="{FF2B5EF4-FFF2-40B4-BE49-F238E27FC236}">
                    <a16:creationId xmlns:a16="http://schemas.microsoft.com/office/drawing/2014/main" id="{A3B1FE15-153C-4589-81D2-D26139733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00" y="1092199"/>
                <a:ext cx="6807200" cy="2133601"/>
              </a:xfrm>
              <a:prstGeom prst="roundRect">
                <a:avLst>
                  <a:gd name="adj" fmla="val 8931"/>
                </a:avLst>
              </a:prstGeom>
              <a:solidFill>
                <a:srgbClr val="FFFFFF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en-US" altLang="en-US" sz="36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158" name="AutoShape 35">
                <a:extLst>
                  <a:ext uri="{FF2B5EF4-FFF2-40B4-BE49-F238E27FC236}">
                    <a16:creationId xmlns:a16="http://schemas.microsoft.com/office/drawing/2014/main" id="{94ED2331-BB7E-478D-843B-C9A4C792A1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000" y="965199"/>
                <a:ext cx="6807200" cy="2133601"/>
              </a:xfrm>
              <a:prstGeom prst="roundRect">
                <a:avLst>
                  <a:gd name="adj" fmla="val 8931"/>
                </a:avLst>
              </a:prstGeom>
              <a:solidFill>
                <a:srgbClr val="FFFFFF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en-US" altLang="en-US" sz="36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sp>
            <p:nvSpPr>
              <p:cNvPr id="159" name="AutoShape 36">
                <a:extLst>
                  <a:ext uri="{FF2B5EF4-FFF2-40B4-BE49-F238E27FC236}">
                    <a16:creationId xmlns:a16="http://schemas.microsoft.com/office/drawing/2014/main" id="{9991300A-6B0F-4DE9-B9C3-525257CD2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838199"/>
                <a:ext cx="6807200" cy="2133601"/>
              </a:xfrm>
              <a:prstGeom prst="roundRect">
                <a:avLst>
                  <a:gd name="adj" fmla="val 8931"/>
                </a:avLst>
              </a:prstGeom>
              <a:solidFill>
                <a:srgbClr val="FFFFFF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en-US" altLang="en-US" sz="36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  <p:pic>
            <p:nvPicPr>
              <p:cNvPr id="160" name="Picture 37" descr="droppedImage.tiff">
                <a:extLst>
                  <a:ext uri="{FF2B5EF4-FFF2-40B4-BE49-F238E27FC236}">
                    <a16:creationId xmlns:a16="http://schemas.microsoft.com/office/drawing/2014/main" id="{517CD69B-E86E-4985-A98C-6806B906AC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0400" y="1041399"/>
                <a:ext cx="2509363" cy="18796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61" name="Rectangle 38">
                <a:extLst>
                  <a:ext uri="{FF2B5EF4-FFF2-40B4-BE49-F238E27FC236}">
                    <a16:creationId xmlns:a16="http://schemas.microsoft.com/office/drawing/2014/main" id="{BADACBBD-280C-4E99-BC2B-DD55BF08E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2351" y="2212519"/>
                <a:ext cx="1129464" cy="6957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50800" tIns="50800" rIns="50800" bIns="50800" anchor="b">
                <a:spAutoFit/>
              </a:bodyPr>
              <a:lstStyle/>
              <a:p>
                <a:r>
                  <a:rPr lang="en-US" altLang="en-US" dirty="0">
                    <a:latin typeface="Helvetica Neue Light" charset="0"/>
                    <a:ea typeface="Helvetica Neue Light" charset="0"/>
                    <a:cs typeface="Helvetica Neue Light" charset="0"/>
                    <a:sym typeface="Helvetica Neue Light" charset="0"/>
                  </a:rPr>
                  <a:t>µ times</a:t>
                </a:r>
              </a:p>
            </p:txBody>
          </p:sp>
          <p:sp>
            <p:nvSpPr>
              <p:cNvPr id="162" name="AutoShape 39">
                <a:extLst>
                  <a:ext uri="{FF2B5EF4-FFF2-40B4-BE49-F238E27FC236}">
                    <a16:creationId xmlns:a16="http://schemas.microsoft.com/office/drawing/2014/main" id="{C78F2C2C-D677-4C47-AEC9-9C6EE1C8FB1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194300" y="-215900"/>
                <a:ext cx="838200" cy="1270000"/>
              </a:xfrm>
              <a:prstGeom prst="rightArrow">
                <a:avLst>
                  <a:gd name="adj1" fmla="val 61917"/>
                  <a:gd name="adj2" fmla="val 81912"/>
                </a:avLst>
              </a:prstGeom>
              <a:solidFill>
                <a:srgbClr val="CBCBCB"/>
              </a:solidFill>
              <a:ln w="254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50800" tIns="50800" rIns="50800" bIns="50800" anchor="ctr"/>
              <a:lstStyle/>
              <a:p>
                <a:endParaRPr lang="en-US" altLang="en-US" sz="360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endParaRPr>
              </a:p>
            </p:txBody>
          </p:sp>
        </p:grpSp>
        <p:sp>
          <p:nvSpPr>
            <p:cNvPr id="155" name="Rectangle 40">
              <a:extLst>
                <a:ext uri="{FF2B5EF4-FFF2-40B4-BE49-F238E27FC236}">
                  <a16:creationId xmlns:a16="http://schemas.microsoft.com/office/drawing/2014/main" id="{9148D699-1A64-4BA8-834C-A86DF02C9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1752" y="732234"/>
              <a:ext cx="870858" cy="639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50800" tIns="50800" rIns="50800" bIns="50800" anchor="b">
              <a:spAutoFit/>
            </a:bodyPr>
            <a:lstStyle/>
            <a:p>
              <a:r>
                <a:rPr lang="en-US" altLang="en-US" sz="1600" dirty="0">
                  <a:latin typeface="Helvetica Neue Light" charset="0"/>
                  <a:ea typeface="Helvetica Neue Light" charset="0"/>
                  <a:cs typeface="Helvetica Neue Light" charset="0"/>
                  <a:sym typeface="Helvetica Neue Light" charset="0"/>
                </a:rPr>
                <a:t>RDOs</a:t>
              </a:r>
            </a:p>
          </p:txBody>
        </p:sp>
        <p:pic>
          <p:nvPicPr>
            <p:cNvPr id="156" name="Picture 41" descr="Atlantis-Tracks.pdf">
              <a:extLst>
                <a:ext uri="{FF2B5EF4-FFF2-40B4-BE49-F238E27FC236}">
                  <a16:creationId xmlns:a16="http://schemas.microsoft.com/office/drawing/2014/main" id="{AD90F03D-9F04-4E24-B15F-9183A8B80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67" y="1044823"/>
              <a:ext cx="1735606" cy="1714179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algn="ctr" rotWithShape="0">
                <a:srgbClr val="000000">
                  <a:alpha val="96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</p:pic>
      </p:grpSp>
      <p:sp>
        <p:nvSpPr>
          <p:cNvPr id="165" name="Text Box 43">
            <a:extLst>
              <a:ext uri="{FF2B5EF4-FFF2-40B4-BE49-F238E27FC236}">
                <a16:creationId xmlns:a16="http://schemas.microsoft.com/office/drawing/2014/main" id="{DC9879E6-6AA7-4ADC-87B1-90B2828D66AF}"/>
              </a:ext>
            </a:extLst>
          </p:cNvPr>
          <p:cNvSpPr txBox="1">
            <a:spLocks/>
          </p:cNvSpPr>
          <p:nvPr/>
        </p:nvSpPr>
        <p:spPr bwMode="auto">
          <a:xfrm>
            <a:off x="1582738" y="811213"/>
            <a:ext cx="5926137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altLang="en-US" b="1" dirty="0"/>
              <a:t>Simulation Group Responsibility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24E2F10A-C68B-4B9D-BECD-1002AF70E596}"/>
              </a:ext>
            </a:extLst>
          </p:cNvPr>
          <p:cNvGrpSpPr/>
          <p:nvPr/>
        </p:nvGrpSpPr>
        <p:grpSpPr>
          <a:xfrm>
            <a:off x="3150759" y="1419528"/>
            <a:ext cx="2108043" cy="3086531"/>
            <a:chOff x="3150759" y="1419528"/>
            <a:chExt cx="2108043" cy="3086531"/>
          </a:xfrm>
        </p:grpSpPr>
        <p:pic>
          <p:nvPicPr>
            <p:cNvPr id="139" name="Picture 16" descr="droppedImage.png">
              <a:extLst>
                <a:ext uri="{FF2B5EF4-FFF2-40B4-BE49-F238E27FC236}">
                  <a16:creationId xmlns:a16="http://schemas.microsoft.com/office/drawing/2014/main" id="{B5550813-E1FB-4B76-A8A8-42EA5D7A1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419528"/>
              <a:ext cx="1692085" cy="1466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8" name="AutoShape 5">
              <a:extLst>
                <a:ext uri="{FF2B5EF4-FFF2-40B4-BE49-F238E27FC236}">
                  <a16:creationId xmlns:a16="http://schemas.microsoft.com/office/drawing/2014/main" id="{A1D50B77-782F-46AA-8C52-74410A5D2FC0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3807251" y="3190324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B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2" name="AutoShape 9">
              <a:extLst>
                <a:ext uri="{FF2B5EF4-FFF2-40B4-BE49-F238E27FC236}">
                  <a16:creationId xmlns:a16="http://schemas.microsoft.com/office/drawing/2014/main" id="{65B2BCA2-B723-48BA-837A-B02ECB19B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759" y="2838953"/>
              <a:ext cx="2108043" cy="930785"/>
            </a:xfrm>
            <a:prstGeom prst="rightArrow">
              <a:avLst>
                <a:gd name="adj1" fmla="val 71398"/>
                <a:gd name="adj2" fmla="val 27582"/>
              </a:avLst>
            </a:prstGeom>
            <a:solidFill>
              <a:srgbClr val="FECB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40" name="Rectangle 17">
              <a:extLst>
                <a:ext uri="{FF2B5EF4-FFF2-40B4-BE49-F238E27FC236}">
                  <a16:creationId xmlns:a16="http://schemas.microsoft.com/office/drawing/2014/main" id="{003A5595-970D-4F82-AD5E-9DAFA4457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845" y="3065610"/>
              <a:ext cx="1305033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b="1" dirty="0"/>
                <a:t>Digitization</a:t>
              </a:r>
            </a:p>
          </p:txBody>
        </p:sp>
        <p:sp>
          <p:nvSpPr>
            <p:cNvPr id="149" name="Rectangle 26">
              <a:extLst>
                <a:ext uri="{FF2B5EF4-FFF2-40B4-BE49-F238E27FC236}">
                  <a16:creationId xmlns:a16="http://schemas.microsoft.com/office/drawing/2014/main" id="{F4222E36-619C-470D-A797-9FFFA47DD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856" y="4126468"/>
              <a:ext cx="809825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/>
                <a:t>DIGITS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983E140-A16B-4C7B-94A6-9776876D9C8E}"/>
              </a:ext>
            </a:extLst>
          </p:cNvPr>
          <p:cNvGrpSpPr/>
          <p:nvPr/>
        </p:nvGrpSpPr>
        <p:grpSpPr>
          <a:xfrm>
            <a:off x="1434505" y="1425190"/>
            <a:ext cx="1934328" cy="3108792"/>
            <a:chOff x="1434505" y="1425190"/>
            <a:chExt cx="1934328" cy="3108792"/>
          </a:xfrm>
        </p:grpSpPr>
        <p:pic>
          <p:nvPicPr>
            <p:cNvPr id="137" name="Picture 14" descr="droppedImage.png">
              <a:extLst>
                <a:ext uri="{FF2B5EF4-FFF2-40B4-BE49-F238E27FC236}">
                  <a16:creationId xmlns:a16="http://schemas.microsoft.com/office/drawing/2014/main" id="{83FEAD21-5D37-424A-AC29-4E1548358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505" y="1425190"/>
              <a:ext cx="1905556" cy="1427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9" name="AutoShape 6">
              <a:extLst>
                <a:ext uri="{FF2B5EF4-FFF2-40B4-BE49-F238E27FC236}">
                  <a16:creationId xmlns:a16="http://schemas.microsoft.com/office/drawing/2014/main" id="{6A647D77-3F8A-4A0E-9B33-EF85DDE003FA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2171701" y="3190324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D3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3" name="AutoShape 10">
              <a:extLst>
                <a:ext uri="{FF2B5EF4-FFF2-40B4-BE49-F238E27FC236}">
                  <a16:creationId xmlns:a16="http://schemas.microsoft.com/office/drawing/2014/main" id="{E98B364F-CA22-4F77-84F0-DE4F2FEC6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6937" y="2838953"/>
              <a:ext cx="1671896" cy="930785"/>
            </a:xfrm>
            <a:prstGeom prst="rightArrow">
              <a:avLst>
                <a:gd name="adj1" fmla="val 71398"/>
                <a:gd name="adj2" fmla="val 27574"/>
              </a:avLst>
            </a:prstGeom>
            <a:solidFill>
              <a:srgbClr val="96D3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8" name="Rectangle 15">
              <a:extLst>
                <a:ext uri="{FF2B5EF4-FFF2-40B4-BE49-F238E27FC236}">
                  <a16:creationId xmlns:a16="http://schemas.microsoft.com/office/drawing/2014/main" id="{CA17F2AE-8CB8-446E-BA63-066F2E075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689" y="2924711"/>
              <a:ext cx="1230070" cy="656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pPr algn="l"/>
              <a:r>
                <a:rPr lang="en-US" altLang="en-US" b="1" dirty="0"/>
                <a:t>Detector</a:t>
              </a:r>
            </a:p>
            <a:p>
              <a:pPr algn="l"/>
              <a:r>
                <a:rPr lang="en-US" altLang="en-US" b="1" dirty="0"/>
                <a:t>Simulation</a:t>
              </a:r>
            </a:p>
          </p:txBody>
        </p:sp>
        <p:sp>
          <p:nvSpPr>
            <p:cNvPr id="148" name="Rectangle 25">
              <a:extLst>
                <a:ext uri="{FF2B5EF4-FFF2-40B4-BE49-F238E27FC236}">
                  <a16:creationId xmlns:a16="http://schemas.microsoft.com/office/drawing/2014/main" id="{EB156D7B-2042-4E31-9403-62DF96E64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021" y="4154391"/>
              <a:ext cx="581529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/>
                <a:t>HITS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73BCE2F-81BD-49AE-8971-465AE0FF36BE}"/>
              </a:ext>
            </a:extLst>
          </p:cNvPr>
          <p:cNvGrpSpPr/>
          <p:nvPr/>
        </p:nvGrpSpPr>
        <p:grpSpPr>
          <a:xfrm>
            <a:off x="243114" y="1440322"/>
            <a:ext cx="1671896" cy="3093660"/>
            <a:chOff x="243114" y="1440322"/>
            <a:chExt cx="1671896" cy="3093660"/>
          </a:xfrm>
        </p:grpSpPr>
        <p:pic>
          <p:nvPicPr>
            <p:cNvPr id="135" name="Picture 12" descr="Atlantis-Tracks.pdf">
              <a:extLst>
                <a:ext uri="{FF2B5EF4-FFF2-40B4-BE49-F238E27FC236}">
                  <a16:creationId xmlns:a16="http://schemas.microsoft.com/office/drawing/2014/main" id="{81322D49-FDD8-4FEF-8F17-BAD42BC25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54" y="1440322"/>
              <a:ext cx="1318210" cy="1301326"/>
            </a:xfrm>
            <a:prstGeom prst="rect">
              <a:avLst/>
            </a:prstGeom>
            <a:noFill/>
            <a:ln>
              <a:noFill/>
            </a:ln>
            <a:effectLst>
              <a:outerShdw blurRad="12700" dist="12700" dir="2700000" algn="ctr" rotWithShape="0">
                <a:srgbClr val="000000">
                  <a:alpha val="96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130" name="AutoShape 7">
              <a:extLst>
                <a:ext uri="{FF2B5EF4-FFF2-40B4-BE49-F238E27FC236}">
                  <a16:creationId xmlns:a16="http://schemas.microsoft.com/office/drawing/2014/main" id="{779D776E-C1BE-4C40-AF6A-EFDA630E0E15}"/>
                </a:ext>
              </a:extLst>
            </p:cNvPr>
            <p:cNvSpPr>
              <a:spLocks/>
            </p:cNvSpPr>
            <p:nvPr/>
          </p:nvSpPr>
          <p:spPr bwMode="auto">
            <a:xfrm rot="18900000">
              <a:off x="627014" y="3190324"/>
              <a:ext cx="754171" cy="8004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9C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solidFill>
                  <a:srgbClr val="669C35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4" name="AutoShape 11">
              <a:extLst>
                <a:ext uri="{FF2B5EF4-FFF2-40B4-BE49-F238E27FC236}">
                  <a16:creationId xmlns:a16="http://schemas.microsoft.com/office/drawing/2014/main" id="{C28C4A7D-8616-438B-A86F-C2E45DEEE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14" y="2838953"/>
              <a:ext cx="1671896" cy="930785"/>
            </a:xfrm>
            <a:prstGeom prst="rightArrow">
              <a:avLst>
                <a:gd name="adj1" fmla="val 71398"/>
                <a:gd name="adj2" fmla="val 27574"/>
              </a:avLst>
            </a:prstGeom>
            <a:solidFill>
              <a:srgbClr val="669C3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50800" tIns="50800" rIns="50800" bIns="50800" anchor="ctr"/>
            <a:lstStyle/>
            <a:p>
              <a:endParaRPr lang="en-US" altLang="en-US" sz="36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endParaRPr>
            </a:p>
          </p:txBody>
        </p:sp>
        <p:sp>
          <p:nvSpPr>
            <p:cNvPr id="136" name="Rectangle 13">
              <a:extLst>
                <a:ext uri="{FF2B5EF4-FFF2-40B4-BE49-F238E27FC236}">
                  <a16:creationId xmlns:a16="http://schemas.microsoft.com/office/drawing/2014/main" id="{B629AF6A-A63F-40AB-8443-ADDA56689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79" y="2930481"/>
              <a:ext cx="1280046" cy="656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pPr algn="l"/>
              <a:r>
                <a:rPr lang="en-US" altLang="en-US" b="1" dirty="0"/>
                <a:t>Event</a:t>
              </a:r>
            </a:p>
            <a:p>
              <a:pPr algn="l"/>
              <a:r>
                <a:rPr lang="en-US" altLang="en-US" b="1" dirty="0"/>
                <a:t>Generation</a:t>
              </a:r>
            </a:p>
          </p:txBody>
        </p:sp>
        <p:sp>
          <p:nvSpPr>
            <p:cNvPr id="147" name="Rectangle 24">
              <a:extLst>
                <a:ext uri="{FF2B5EF4-FFF2-40B4-BE49-F238E27FC236}">
                  <a16:creationId xmlns:a16="http://schemas.microsoft.com/office/drawing/2014/main" id="{DBEDAC3A-8341-434B-8855-B4D2DE3BD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533" y="4154391"/>
              <a:ext cx="833676" cy="379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50800" tIns="50800" rIns="50800" bIns="50800" anchor="b">
              <a:spAutoFit/>
            </a:bodyPr>
            <a:lstStyle/>
            <a:p>
              <a:r>
                <a:rPr lang="en-US" altLang="en-US" dirty="0"/>
                <a:t>EVGEN</a:t>
              </a:r>
            </a:p>
          </p:txBody>
        </p:sp>
      </p:grpSp>
      <p:sp>
        <p:nvSpPr>
          <p:cNvPr id="164" name="Rectangle 42">
            <a:extLst>
              <a:ext uri="{FF2B5EF4-FFF2-40B4-BE49-F238E27FC236}">
                <a16:creationId xmlns:a16="http://schemas.microsoft.com/office/drawing/2014/main" id="{25ABE9D9-BA85-49B0-A9B2-92CD634D0F4A}"/>
              </a:ext>
            </a:extLst>
          </p:cNvPr>
          <p:cNvSpPr>
            <a:spLocks/>
          </p:cNvSpPr>
          <p:nvPr/>
        </p:nvSpPr>
        <p:spPr bwMode="auto">
          <a:xfrm>
            <a:off x="1475656" y="1231598"/>
            <a:ext cx="3683025" cy="3249386"/>
          </a:xfrm>
          <a:prstGeom prst="rect">
            <a:avLst/>
          </a:prstGeom>
          <a:noFill/>
          <a:ln w="50800" cap="flat" cmpd="sng">
            <a:solidFill>
              <a:srgbClr val="C82506"/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endParaRPr lang="en-US" altLang="en-US" sz="360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412B-AB06-4344-9AA0-5229204BD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BC7E6-4572-4D43-AA86-8E3AFEAF8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16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B9D3-7611-4E2B-8AB8-E8630078B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Fast Simulation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237BC-4A19-4A55-B9D8-5A3F89041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48396"/>
            <a:ext cx="8991600" cy="5606752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3000" dirty="0"/>
              <a:t>ATLAS has a </a:t>
            </a:r>
            <a:r>
              <a:rPr lang="en-US" altLang="en-US" sz="3000" dirty="0" err="1"/>
              <a:t>FastSimulation</a:t>
            </a:r>
            <a:r>
              <a:rPr lang="en-US" altLang="en-US" sz="3000" dirty="0"/>
              <a:t> developed in Run 1 called ATLFASTII (AFII)</a:t>
            </a:r>
          </a:p>
          <a:p>
            <a:pPr lvl="1"/>
            <a:r>
              <a:rPr lang="en-US" altLang="en-US" sz="2600" dirty="0"/>
              <a:t>FastCaloSim for calorimeters fast simulation, Geant4 for everything else</a:t>
            </a:r>
          </a:p>
          <a:p>
            <a:pPr lvl="1"/>
            <a:r>
              <a:rPr lang="en-US" altLang="en-US" dirty="0"/>
              <a:t>It was validated in September 2017 for Run 2</a:t>
            </a:r>
          </a:p>
          <a:p>
            <a:r>
              <a:rPr lang="en-US" altLang="en-US" dirty="0"/>
              <a:t>AFII has some limitations which we plan to overcome with a new generation of fast simulation tools </a:t>
            </a:r>
          </a:p>
          <a:p>
            <a:pPr lvl="1"/>
            <a:r>
              <a:rPr lang="en-US" altLang="en-US" dirty="0"/>
              <a:t>It is calibrated with different scale factors </a:t>
            </a:r>
            <a:r>
              <a:rPr lang="en-US" altLang="en-US" dirty="0" err="1"/>
              <a:t>w.r.t.</a:t>
            </a:r>
            <a:r>
              <a:rPr lang="en-US" altLang="en-US" dirty="0"/>
              <a:t> Geant4</a:t>
            </a:r>
          </a:p>
          <a:p>
            <a:pPr lvl="2"/>
            <a:r>
              <a:rPr lang="en-US" altLang="en-US" dirty="0"/>
              <a:t>Double work for all calibration teams</a:t>
            </a:r>
          </a:p>
          <a:p>
            <a:pPr lvl="1"/>
            <a:r>
              <a:rPr lang="en-US" altLang="en-US" sz="3200" dirty="0"/>
              <a:t>It cannot be used in some regimes, so more computing resources are needed to have G4 samples</a:t>
            </a:r>
          </a:p>
          <a:p>
            <a:pPr lvl="2"/>
            <a:r>
              <a:rPr lang="en-US" altLang="en-US" sz="2800" dirty="0"/>
              <a:t>Boosted topologies</a:t>
            </a:r>
          </a:p>
          <a:p>
            <a:pPr lvl="2"/>
            <a:r>
              <a:rPr lang="en-US" altLang="en-US" sz="2800" dirty="0"/>
              <a:t>Forward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638BC-4DB1-4265-9D43-3D8D33E2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BE330-7AC5-4364-919B-ED3A1BD7F1A8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AD309CD-0CA3-4742-849F-5F4BAB7F3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D2C4FF-1AAF-43E1-B631-26490D6CD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752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E677-AFA4-425D-9E54-B3A35342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ATLAS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76D61-60B2-4BAF-A91D-5BFB704CD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FCS v2 is currently being developed, more information can be found </a:t>
            </a:r>
            <a:r>
              <a:rPr lang="en-GB" dirty="0">
                <a:hlinkClick r:id="rId2"/>
              </a:rPr>
              <a:t>here</a:t>
            </a:r>
            <a:r>
              <a:rPr lang="en-GB" dirty="0"/>
              <a:t> and an update will be presented at CHEP</a:t>
            </a:r>
          </a:p>
          <a:p>
            <a:pPr lvl="1"/>
            <a:r>
              <a:rPr lang="en-GB" dirty="0"/>
              <a:t>In a very advanced stage, soon to be deployed</a:t>
            </a:r>
          </a:p>
          <a:p>
            <a:r>
              <a:rPr lang="en-GB" dirty="0"/>
              <a:t>Three DNN approaches for the longer term:</a:t>
            </a:r>
          </a:p>
          <a:p>
            <a:pPr lvl="1"/>
            <a:r>
              <a:rPr lang="en-GB" dirty="0"/>
              <a:t>2 GANs and a VAE</a:t>
            </a:r>
          </a:p>
          <a:p>
            <a:pPr lvl="1"/>
            <a:r>
              <a:rPr lang="en-GB" dirty="0"/>
              <a:t>Today I will discuss about the two GANs</a:t>
            </a:r>
          </a:p>
          <a:p>
            <a:r>
              <a:rPr lang="en-GB" dirty="0"/>
              <a:t>Both approaches aim to simulate the shower of single particles (e</a:t>
            </a:r>
            <a:r>
              <a:rPr lang="en-GB" baseline="30000" dirty="0"/>
              <a:t>-</a:t>
            </a:r>
            <a:r>
              <a:rPr lang="en-GB" dirty="0"/>
              <a:t>, </a:t>
            </a:r>
            <a:r>
              <a:rPr lang="el-GR" dirty="0"/>
              <a:t>γ</a:t>
            </a:r>
            <a:r>
              <a:rPr lang="en-GB" dirty="0"/>
              <a:t> and </a:t>
            </a:r>
            <a:r>
              <a:rPr lang="el-GR" dirty="0"/>
              <a:t>π</a:t>
            </a:r>
            <a:r>
              <a:rPr lang="en-GB" dirty="0"/>
              <a:t>)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CCB4F-BB75-438D-8DA7-53CB793CF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A773A-EE9C-4CBE-B7C5-A0C6E3346E86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B352AD-BF09-416A-B159-5D2FE93E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08B60E-12DB-437D-8A33-6A52ACD5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42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81FE2-21E0-40C5-8BEE-E70ECD8F7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ATLAS calorimeters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15AFB-6558-4D34-9B79-FED1FC62D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766356"/>
            <a:ext cx="8991600" cy="634443"/>
          </a:xfrm>
        </p:spPr>
        <p:txBody>
          <a:bodyPr/>
          <a:lstStyle/>
          <a:p>
            <a:r>
              <a:rPr lang="en-GB" dirty="0"/>
              <a:t>Complex geometry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B1849-4DAE-46A6-AAB8-A1FDCCAE2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9E7C-E208-4D37-8D0A-E9EF329384A3}" type="datetime1">
              <a:rPr lang="en-GB" smtClean="0"/>
              <a:t>19/05/2022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8F80DC-00F7-4700-8257-7B131B1B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970899"/>
            <a:ext cx="5674619" cy="4674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FD823-6F81-4A61-B75D-3AB599303AAD}"/>
              </a:ext>
            </a:extLst>
          </p:cNvPr>
          <p:cNvSpPr txBox="1"/>
          <p:nvPr/>
        </p:nvSpPr>
        <p:spPr>
          <a:xfrm>
            <a:off x="6687109" y="1268760"/>
            <a:ext cx="24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ATLAS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Calo TDR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BB5DC11-57F7-4073-8DC5-0E8C4619C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8B5546-EDFD-49D9-88CB-E8A357F9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694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B3019-0534-44E0-AC92-2385E11AB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ATLAS EM calorimeters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A8162-A6E1-4A2C-AB19-DDA7D8A4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21BCD-D6FA-4130-8977-3386726B0091}" type="datetime1">
              <a:rPr lang="en-GB" smtClean="0"/>
              <a:t>19/05/2022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7F0D3-9D7F-477F-A9D9-9B3486CD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10044" y="341055"/>
            <a:ext cx="4753696" cy="59629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F7509-0AD5-4806-B0FF-382DE4EB8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822874"/>
            <a:ext cx="7592144" cy="5779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Each line represent a discontinuity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EC4977-8F10-4291-A9D0-35227BC753C9}"/>
              </a:ext>
            </a:extLst>
          </p:cNvPr>
          <p:cNvSpPr txBox="1"/>
          <p:nvPr/>
        </p:nvSpPr>
        <p:spPr>
          <a:xfrm>
            <a:off x="6300192" y="980728"/>
            <a:ext cx="24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ATLAS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Calo TDR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5BD682D-ED30-47A5-B341-B2DE8E54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187F539-A137-4025-932C-F633BB86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06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FFDC-9F66-49E7-9596-CB4FB462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barrel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22753-861A-490F-BDDB-1AA6A6872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3487688" cy="54102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4 layers:</a:t>
            </a:r>
          </a:p>
          <a:p>
            <a:r>
              <a:rPr lang="en-GB" dirty="0"/>
              <a:t>Pre-sampler</a:t>
            </a:r>
          </a:p>
          <a:p>
            <a:r>
              <a:rPr lang="en-GB" dirty="0"/>
              <a:t>EMB1</a:t>
            </a:r>
          </a:p>
          <a:p>
            <a:r>
              <a:rPr lang="en-GB" dirty="0"/>
              <a:t>EMB2</a:t>
            </a:r>
          </a:p>
          <a:p>
            <a:r>
              <a:rPr lang="en-GB" dirty="0"/>
              <a:t>EMB3</a:t>
            </a:r>
          </a:p>
          <a:p>
            <a:r>
              <a:rPr lang="en-GB" dirty="0"/>
              <a:t>Sampling fraction depends on eta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42AB8-3EC5-4431-8C8F-B7E77751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E7F1-7D0C-469B-9B75-FDCC67F0C189}" type="datetime1">
              <a:rPr lang="en-GB" smtClean="0"/>
              <a:t>19/05/2022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9A918-F965-4230-8DAC-079DA324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93" y="1268760"/>
            <a:ext cx="5556177" cy="50133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00B8EE-BAF2-4CF5-A67A-4E202543626F}"/>
              </a:ext>
            </a:extLst>
          </p:cNvPr>
          <p:cNvSpPr txBox="1"/>
          <p:nvPr/>
        </p:nvSpPr>
        <p:spPr>
          <a:xfrm>
            <a:off x="6687109" y="978731"/>
            <a:ext cx="24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ATLAS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Calo TDR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23CB70A-40B5-4630-9AB3-34000775D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95EE4A-30DF-4113-9224-91909F9F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942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3AE88-0A6F-47C7-8C59-2E026706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hadronic calorimeter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1CFAC-B950-424E-9A10-798EF9671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5215880" cy="5410200"/>
          </a:xfrm>
        </p:spPr>
        <p:txBody>
          <a:bodyPr/>
          <a:lstStyle/>
          <a:p>
            <a:r>
              <a:rPr lang="en-GB" dirty="0"/>
              <a:t>Complex transition region between barrel and endcap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Forward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74A6E-5E7B-49F7-A7E6-94C6AA5D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92EF-84E6-4D8B-9B84-AA1121E6901F}" type="datetime1">
              <a:rPr lang="en-GB" smtClean="0"/>
              <a:t>19/05/2022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D2C971-A298-45DC-A8B0-CD95FDCC4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008995"/>
            <a:ext cx="2391057" cy="2546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64964-16D7-4147-A15A-344A8C8F6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637895"/>
            <a:ext cx="5667375" cy="2781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823535-98EA-4723-9226-82CD8F103313}"/>
              </a:ext>
            </a:extLst>
          </p:cNvPr>
          <p:cNvSpPr txBox="1"/>
          <p:nvPr/>
        </p:nvSpPr>
        <p:spPr>
          <a:xfrm>
            <a:off x="6610909" y="3457852"/>
            <a:ext cx="2456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ATLAS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Calo TDR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912F912-68DA-4D45-9873-58B483C8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574982D-C9DE-40AF-9E7F-89660177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850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322F-C386-49D2-AB9C-4DD4D8A6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Going beyond other GANs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28F33-50B2-48E2-A3BD-3C2BEDBF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CE7EE-B902-42FB-83ED-766BB95BC6E3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6EC9B2-8926-4C4F-B3ED-2264DDAEA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990600"/>
            <a:ext cx="5359896" cy="54102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All images looks like humans</a:t>
            </a:r>
          </a:p>
          <a:p>
            <a:r>
              <a:rPr lang="en-GB" dirty="0"/>
              <a:t>But are the features preserved from the training sample?</a:t>
            </a:r>
          </a:p>
          <a:p>
            <a:pPr lvl="1"/>
            <a:r>
              <a:rPr lang="en-GB" dirty="0"/>
              <a:t>Distance between eyes</a:t>
            </a:r>
          </a:p>
          <a:p>
            <a:pPr lvl="1"/>
            <a:r>
              <a:rPr lang="en-GB" dirty="0"/>
              <a:t>Length and width of nose</a:t>
            </a:r>
          </a:p>
          <a:p>
            <a:pPr lvl="1"/>
            <a:r>
              <a:rPr lang="en-GB" dirty="0"/>
              <a:t>Mouth width</a:t>
            </a:r>
          </a:p>
          <a:p>
            <a:pPr lvl="1"/>
            <a:r>
              <a:rPr lang="en-GB" dirty="0"/>
              <a:t>Forehead height</a:t>
            </a:r>
          </a:p>
          <a:p>
            <a:r>
              <a:rPr lang="en-GB" dirty="0"/>
              <a:t>Not just the average but also the distribution</a:t>
            </a:r>
          </a:p>
          <a:p>
            <a:pPr lvl="1"/>
            <a:r>
              <a:rPr lang="en-GB" dirty="0"/>
              <a:t>Are faces too rounded?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022256-3A78-4E3F-AE6A-B4462D5A6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043" y="1434444"/>
            <a:ext cx="3602757" cy="4807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46CADF-B7E9-4246-B331-BAC66B0938BE}"/>
              </a:ext>
            </a:extLst>
          </p:cNvPr>
          <p:cNvSpPr txBox="1"/>
          <p:nvPr/>
        </p:nvSpPr>
        <p:spPr>
          <a:xfrm>
            <a:off x="7215267" y="106511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by NVIDIA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3227E6-8F95-4FE7-8984-8C0666D05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2895E3-69E3-4C6B-95DB-694FE48B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485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9048-911A-EB0A-5F19-23345EA77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High energy </a:t>
            </a:r>
            <a:r>
              <a:rPr lang="en-GB" dirty="0" err="1"/>
              <a:t>pions</a:t>
            </a:r>
            <a:endParaRPr lang="en-GB" dirty="0"/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76F79E90-941D-AC9B-EB96-4E2D06F21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6" y="928963"/>
            <a:ext cx="3996075" cy="288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A47B9-BBD4-2333-7C35-D6AB3FA91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20/05/2022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BF59B-D5FF-28F0-C053-2AD8A074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4AF5F-A65A-DEEC-F99E-FAD64EBD5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2AFFEFCE-2765-E695-B1A1-57362995C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7" y="3551238"/>
            <a:ext cx="3996076" cy="2880000"/>
          </a:xfrm>
          <a:prstGeom prst="rect">
            <a:avLst/>
          </a:prstGeom>
        </p:spPr>
      </p:pic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035B0ABC-B87D-ABC8-96CF-F9C139B231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37" y="928963"/>
            <a:ext cx="3996076" cy="2880000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DE34B70B-EA32-56C9-0316-4A3AD13E3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88" y="3551238"/>
            <a:ext cx="399607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91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8962-9604-8B20-B169-14D3A1468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MPT</a:t>
            </a:r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56A7C564-C195-8A17-C14F-374A5D4DD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8991600" cy="53631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BDF3C-F0B9-45DD-2B65-BAB01DC9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21/05/2022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FC38D-60DB-99BE-9A30-44FA9178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A3BF4-E8CD-DDEE-9BD2-7CF67A6CC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906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CF3C5-DF43-4948-BA3D-4AA3143F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training sample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DD5C3-285F-4F8D-A373-0FD6F0B7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single-particle samples have</a:t>
            </a:r>
          </a:p>
          <a:p>
            <a:pPr lvl="1"/>
            <a:r>
              <a:rPr lang="en-GB" dirty="0"/>
              <a:t>detailed hits to better map ATLAS cells</a:t>
            </a:r>
          </a:p>
          <a:p>
            <a:pPr lvl="1"/>
            <a:r>
              <a:rPr lang="en-GB" dirty="0"/>
              <a:t>without z-vertex spread </a:t>
            </a:r>
          </a:p>
          <a:p>
            <a:pPr lvl="1"/>
            <a:r>
              <a:rPr lang="en-GB" dirty="0"/>
              <a:t>without noise</a:t>
            </a:r>
          </a:p>
          <a:p>
            <a:pPr lvl="1"/>
            <a:r>
              <a:rPr lang="en-GB" dirty="0"/>
              <a:t>without parts of the electronic cross talk</a:t>
            </a:r>
          </a:p>
          <a:p>
            <a:r>
              <a:rPr lang="en-GB" dirty="0"/>
              <a:t>Events generated by momentum</a:t>
            </a:r>
          </a:p>
          <a:p>
            <a:pPr lvl="1"/>
            <a:r>
              <a:rPr lang="en-GB" dirty="0"/>
              <a:t>But used the </a:t>
            </a:r>
            <a:r>
              <a:rPr lang="en-GB" dirty="0" err="1"/>
              <a:t>Ekin</a:t>
            </a:r>
            <a:r>
              <a:rPr lang="en-GB" dirty="0"/>
              <a:t> for the simulation</a:t>
            </a:r>
          </a:p>
          <a:p>
            <a:r>
              <a:rPr lang="en-GB" dirty="0"/>
              <a:t>The statistics in the high energy region is lower than at low energies</a:t>
            </a:r>
          </a:p>
          <a:p>
            <a:pPr lvl="1"/>
            <a:r>
              <a:rPr lang="en-GB" dirty="0"/>
              <a:t>10k events up to 256 GeV </a:t>
            </a:r>
          </a:p>
          <a:p>
            <a:pPr lvl="1"/>
            <a:r>
              <a:rPr lang="en-GB" dirty="0"/>
              <a:t>Drop to 1k events for 4 </a:t>
            </a:r>
            <a:r>
              <a:rPr lang="en-GB" dirty="0" err="1"/>
              <a:t>TeV</a:t>
            </a:r>
            <a:r>
              <a:rPr lang="en-GB" dirty="0"/>
              <a:t> samples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2A973-90E6-4433-B9A6-E75BC286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E7A84-7DA0-40B1-9B87-16716D706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62828-E431-4E3C-B17F-19193B9A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85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E0644A-A9FB-42BF-854C-D9EDF89C9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97" y="3723144"/>
            <a:ext cx="2994974" cy="2679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17715C-F593-4E51-979E-0317381C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Status of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331DE-5FDA-44AE-B621-AE82C143A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3910117"/>
            <a:ext cx="5677486" cy="22551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2400" dirty="0"/>
              <a:t>The rapid increase in luminosity of LHC will not allow us to provide a similar ratio of MC using only Geant4 for the simulation step</a:t>
            </a:r>
          </a:p>
          <a:p>
            <a:pPr marL="0" indent="0">
              <a:buNone/>
            </a:pPr>
            <a:r>
              <a:rPr lang="en-GB" sz="2400" dirty="0"/>
              <a:t>For measurement in the Run 3 data-taking period we will need to rely on Fast Simulation</a:t>
            </a:r>
          </a:p>
          <a:p>
            <a:pPr marL="0" indent="0">
              <a:buNone/>
            </a:pPr>
            <a:r>
              <a:rPr lang="en-GB" sz="2400" dirty="0"/>
              <a:t>Specifically on Fast Calorimeter 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0E882-5A73-4449-A191-01AFF6905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E30F6-C92A-479B-9D59-1523329F3AC6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F35B68-E6F2-4CA7-88F3-2872A54779B0}"/>
              </a:ext>
            </a:extLst>
          </p:cNvPr>
          <p:cNvSpPr/>
          <p:nvPr/>
        </p:nvSpPr>
        <p:spPr>
          <a:xfrm>
            <a:off x="4506802" y="879669"/>
            <a:ext cx="45155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 Carlo production takes almost 70% of the GRID CPU time used by ATLAS on the GRID: this is dominated by full simulation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success: so far ~30B events were generated with full simulation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59634F-1616-4E09-AFE3-03CBDB5C0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1745F8-2A9A-434D-A570-7995FA49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198B99-F552-9D2A-E287-5AEE5547C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64" y="955790"/>
            <a:ext cx="3213871" cy="297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0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B90AD-FB8C-4A61-88A9-3E72ADA4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Strategy of FastCaloGAN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F1D1B-6BFD-4907-A405-18A88335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0600"/>
            <a:ext cx="9067800" cy="54102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To simulate all shower in the detector we need to parametrise photons, electrons and pions</a:t>
            </a:r>
          </a:p>
          <a:p>
            <a:pPr lvl="1"/>
            <a:r>
              <a:rPr lang="en-GB" dirty="0"/>
              <a:t>All hadrons share the pion parametrisation with a correction for the mass</a:t>
            </a:r>
          </a:p>
          <a:p>
            <a:r>
              <a:rPr lang="en-GB" dirty="0"/>
              <a:t>The ATLAS calorimeter system is divided in 100 slices in </a:t>
            </a:r>
            <a:r>
              <a:rPr lang="el-GR" dirty="0"/>
              <a:t>η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In each slice we have 15 energy points from 256 MeV to 4 </a:t>
            </a:r>
            <a:r>
              <a:rPr lang="en-GB" dirty="0" err="1"/>
              <a:t>TeV</a:t>
            </a:r>
            <a:r>
              <a:rPr lang="en-GB" dirty="0"/>
              <a:t> (in powers of two)</a:t>
            </a:r>
          </a:p>
          <a:p>
            <a:r>
              <a:rPr lang="en-GB" dirty="0"/>
              <a:t>For each particle and </a:t>
            </a:r>
            <a:r>
              <a:rPr lang="el-GR" dirty="0"/>
              <a:t>η</a:t>
            </a:r>
            <a:r>
              <a:rPr lang="en-GB" dirty="0"/>
              <a:t> slice we define a GAN </a:t>
            </a:r>
            <a:r>
              <a:rPr lang="en-GB" dirty="0">
                <a:sym typeface="Wingdings" panose="05000000000000000000" pitchFamily="2" charset="2"/>
              </a:rPr>
              <a:t> 300 GANs</a:t>
            </a:r>
            <a:endParaRPr lang="en-GB" dirty="0"/>
          </a:p>
          <a:p>
            <a:r>
              <a:rPr lang="en-GB" dirty="0"/>
              <a:t>Train the GANs on </a:t>
            </a:r>
            <a:r>
              <a:rPr lang="en-GB" dirty="0" err="1"/>
              <a:t>voxelised</a:t>
            </a:r>
            <a:r>
              <a:rPr lang="en-GB" dirty="0"/>
              <a:t> hits</a:t>
            </a:r>
          </a:p>
          <a:p>
            <a:pPr lvl="1"/>
            <a:r>
              <a:rPr lang="en-GB" dirty="0"/>
              <a:t>Because cell structure is not homogeneous and would require different GAN architectures, the </a:t>
            </a:r>
            <a:r>
              <a:rPr lang="en-GB" dirty="0" err="1"/>
              <a:t>voxelisation</a:t>
            </a:r>
            <a:r>
              <a:rPr lang="en-GB" dirty="0"/>
              <a:t> reduces the differences and allows for a single, generic, GAN structure</a:t>
            </a:r>
          </a:p>
          <a:p>
            <a:r>
              <a:rPr lang="en-GB" dirty="0"/>
              <a:t>Select best epoch based on total energy distribution of each sample</a:t>
            </a:r>
          </a:p>
          <a:p>
            <a:r>
              <a:rPr lang="en-GB" dirty="0"/>
              <a:t>Convert the selected generator into LWTNN</a:t>
            </a:r>
          </a:p>
          <a:p>
            <a:r>
              <a:rPr lang="en-GB" dirty="0"/>
              <a:t>Simulate hits in Athena inverting </a:t>
            </a:r>
            <a:r>
              <a:rPr lang="en-GB" dirty="0" err="1"/>
              <a:t>voxelisation</a:t>
            </a:r>
            <a:endParaRPr lang="en-GB" dirty="0"/>
          </a:p>
          <a:p>
            <a:r>
              <a:rPr lang="en-GB" dirty="0"/>
              <a:t>Compare with Geant4 using high-level observables for single-particle and di-jet samples after reconstruction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833DA-C0AD-4B99-8101-76CB48D0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19ABF-B904-4FCA-ADF5-249DBAA1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055BB3-84D5-48F9-A578-C93B8A03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73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02B29-FEEC-41A2-914A-988C4F472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Voxelisation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F86E2-E63C-4D02-ABE5-097878E7A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937418"/>
            <a:ext cx="8915400" cy="54102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Hits are transformed from ATLAS (</a:t>
            </a:r>
            <a:r>
              <a:rPr lang="en-GB" dirty="0" err="1"/>
              <a:t>x,y,z</a:t>
            </a:r>
            <a:r>
              <a:rPr lang="en-GB" dirty="0"/>
              <a:t>) coordinates to cylindrical (r, </a:t>
            </a:r>
            <a:r>
              <a:rPr lang="el-GR" dirty="0"/>
              <a:t>α</a:t>
            </a:r>
            <a:r>
              <a:rPr lang="en-GB" dirty="0"/>
              <a:t>, R) coordinates</a:t>
            </a:r>
          </a:p>
          <a:p>
            <a:pPr lvl="1"/>
            <a:r>
              <a:rPr lang="en-GB" dirty="0"/>
              <a:t>R is not use, as hits are grouped in layers</a:t>
            </a:r>
          </a:p>
          <a:p>
            <a:r>
              <a:rPr lang="en-GB" dirty="0"/>
              <a:t>GAN cannot be trained on hits, so they are grouped in areas in the (r,</a:t>
            </a:r>
            <a:r>
              <a:rPr lang="el-GR" dirty="0"/>
              <a:t> α</a:t>
            </a:r>
            <a:r>
              <a:rPr lang="en-GB" dirty="0"/>
              <a:t>) plane in each layer </a:t>
            </a:r>
          </a:p>
          <a:p>
            <a:pPr lvl="1"/>
            <a:r>
              <a:rPr lang="en-GB" dirty="0"/>
              <a:t>each volume in the (r,</a:t>
            </a:r>
            <a:r>
              <a:rPr lang="el-GR" dirty="0"/>
              <a:t> α</a:t>
            </a:r>
            <a:r>
              <a:rPr lang="en-GB" dirty="0"/>
              <a:t>, layer) space defines a voxel</a:t>
            </a:r>
          </a:p>
          <a:p>
            <a:r>
              <a:rPr lang="en-GB" dirty="0"/>
              <a:t>Voxels are optimised to:</a:t>
            </a:r>
          </a:p>
          <a:p>
            <a:pPr lvl="1"/>
            <a:r>
              <a:rPr lang="en-GB" dirty="0"/>
              <a:t>Have enough energy to avoid large event-by-event fluctuations</a:t>
            </a:r>
          </a:p>
          <a:p>
            <a:pPr lvl="2"/>
            <a:r>
              <a:rPr lang="en-GB" dirty="0"/>
              <a:t>Binning in </a:t>
            </a:r>
            <a:r>
              <a:rPr lang="el-GR" dirty="0"/>
              <a:t>α </a:t>
            </a:r>
            <a:r>
              <a:rPr lang="en-GB" dirty="0"/>
              <a:t>only for layers with a large energy deposits (i.e. EMB1 and EMB2)</a:t>
            </a:r>
          </a:p>
          <a:p>
            <a:pPr lvl="1"/>
            <a:r>
              <a:rPr lang="en-GB" dirty="0"/>
              <a:t>Contain all the energy in a shower</a:t>
            </a:r>
          </a:p>
          <a:p>
            <a:pPr lvl="1"/>
            <a:r>
              <a:rPr lang="en-GB" dirty="0"/>
              <a:t>Reproduce the Energy Centroids in </a:t>
            </a:r>
            <a:r>
              <a:rPr lang="el-GR" dirty="0"/>
              <a:t>η</a:t>
            </a:r>
            <a:r>
              <a:rPr lang="en-GB" dirty="0"/>
              <a:t> and </a:t>
            </a:r>
            <a:r>
              <a:rPr lang="el-GR" dirty="0"/>
              <a:t>φ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0252A-1288-4272-AF62-CDD7892D3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97AA4-3A7C-45FA-9683-37E69DE4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3AC9B-BB33-46F4-80A4-436466131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B9BF4-112D-48A0-B33F-34AD68FCC943}"/>
                  </a:ext>
                </a:extLst>
              </p:cNvPr>
              <p:cNvSpPr txBox="1"/>
              <p:nvPr/>
            </p:nvSpPr>
            <p:spPr>
              <a:xfrm>
                <a:off x="6858000" y="5240724"/>
                <a:ext cx="1893402" cy="711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𝐸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𝜂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GB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B9BF4-112D-48A0-B33F-34AD68FCC9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240724"/>
                <a:ext cx="1893402" cy="7116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0431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853D-74B9-4410-B4A9-E2AADCD7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Voxelisation: different binning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9ED4C-1BCF-494E-AE8A-FAD1D6B1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FB6EF-F6BB-48B8-A919-D5153AE1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79EBD-779B-47FD-AF55-5B5F9B0CD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67461C-F827-4EC4-B810-03CA11339A92}"/>
              </a:ext>
            </a:extLst>
          </p:cNvPr>
          <p:cNvGrpSpPr/>
          <p:nvPr/>
        </p:nvGrpSpPr>
        <p:grpSpPr>
          <a:xfrm>
            <a:off x="228600" y="1676400"/>
            <a:ext cx="3600000" cy="3600000"/>
            <a:chOff x="228600" y="1676400"/>
            <a:chExt cx="3600000" cy="360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C6F9274-F149-484A-BA58-536D3EB9FB2F}"/>
                </a:ext>
              </a:extLst>
            </p:cNvPr>
            <p:cNvSpPr/>
            <p:nvPr/>
          </p:nvSpPr>
          <p:spPr>
            <a:xfrm>
              <a:off x="1668600" y="3116400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4DE9AE2-B848-4AC4-B72A-34CDF77EAD62}"/>
                </a:ext>
              </a:extLst>
            </p:cNvPr>
            <p:cNvSpPr/>
            <p:nvPr/>
          </p:nvSpPr>
          <p:spPr>
            <a:xfrm>
              <a:off x="1128600" y="25764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75694D-599D-4AA4-88EE-A27DBC00CEE3}"/>
                </a:ext>
              </a:extLst>
            </p:cNvPr>
            <p:cNvSpPr/>
            <p:nvPr/>
          </p:nvSpPr>
          <p:spPr>
            <a:xfrm>
              <a:off x="1488600" y="2936400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EAD9D9F-C48C-4387-B155-2FC26BCF9DD7}"/>
                </a:ext>
              </a:extLst>
            </p:cNvPr>
            <p:cNvSpPr/>
            <p:nvPr/>
          </p:nvSpPr>
          <p:spPr>
            <a:xfrm>
              <a:off x="1848600" y="3296400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D81E33-3A76-4645-AC12-2B26A4D96824}"/>
                </a:ext>
              </a:extLst>
            </p:cNvPr>
            <p:cNvSpPr/>
            <p:nvPr/>
          </p:nvSpPr>
          <p:spPr>
            <a:xfrm>
              <a:off x="768600" y="2216400"/>
              <a:ext cx="2520000" cy="25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E64096-6344-439A-9FA2-686505FFA931}"/>
                </a:ext>
              </a:extLst>
            </p:cNvPr>
            <p:cNvSpPr/>
            <p:nvPr/>
          </p:nvSpPr>
          <p:spPr>
            <a:xfrm>
              <a:off x="228600" y="167640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6A33915-4DD7-40B7-B319-27AF7C66AAF7}"/>
              </a:ext>
            </a:extLst>
          </p:cNvPr>
          <p:cNvSpPr txBox="1"/>
          <p:nvPr/>
        </p:nvSpPr>
        <p:spPr>
          <a:xfrm>
            <a:off x="227934" y="1124735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with no binning in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867DF0D-6B21-45D0-B095-9127BDE7C925}"/>
              </a:ext>
            </a:extLst>
          </p:cNvPr>
          <p:cNvGrpSpPr/>
          <p:nvPr/>
        </p:nvGrpSpPr>
        <p:grpSpPr>
          <a:xfrm>
            <a:off x="4572000" y="1676400"/>
            <a:ext cx="3600000" cy="3600000"/>
            <a:chOff x="4572000" y="1676400"/>
            <a:chExt cx="3600000" cy="3600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D19B99D-7842-4B3B-A942-100116A01ADA}"/>
                </a:ext>
              </a:extLst>
            </p:cNvPr>
            <p:cNvSpPr/>
            <p:nvPr/>
          </p:nvSpPr>
          <p:spPr>
            <a:xfrm>
              <a:off x="6012000" y="3116400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0ABC835-275B-459E-8F4F-E0884BCD3D13}"/>
                </a:ext>
              </a:extLst>
            </p:cNvPr>
            <p:cNvSpPr/>
            <p:nvPr/>
          </p:nvSpPr>
          <p:spPr>
            <a:xfrm>
              <a:off x="5472000" y="25764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9F94692-1204-408F-A17B-EBB9E46BBE28}"/>
                </a:ext>
              </a:extLst>
            </p:cNvPr>
            <p:cNvSpPr/>
            <p:nvPr/>
          </p:nvSpPr>
          <p:spPr>
            <a:xfrm>
              <a:off x="5832000" y="2936400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3F69484-CC3B-47BC-8837-A4BCA9E3F8FE}"/>
                </a:ext>
              </a:extLst>
            </p:cNvPr>
            <p:cNvSpPr/>
            <p:nvPr/>
          </p:nvSpPr>
          <p:spPr>
            <a:xfrm>
              <a:off x="6192000" y="3296400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B1B2D75-A704-4EDF-A2FC-40C2F5E16BC1}"/>
                </a:ext>
              </a:extLst>
            </p:cNvPr>
            <p:cNvSpPr/>
            <p:nvPr/>
          </p:nvSpPr>
          <p:spPr>
            <a:xfrm>
              <a:off x="5112000" y="2216400"/>
              <a:ext cx="2520000" cy="25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486FFB0-5940-4049-8255-611D2DC66F09}"/>
                </a:ext>
              </a:extLst>
            </p:cNvPr>
            <p:cNvSpPr/>
            <p:nvPr/>
          </p:nvSpPr>
          <p:spPr>
            <a:xfrm>
              <a:off x="4572000" y="167640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9CA2CB-82CE-4368-A84B-72D269544EF4}"/>
                </a:ext>
              </a:extLst>
            </p:cNvPr>
            <p:cNvCxnSpPr>
              <a:stCxn id="30" idx="0"/>
              <a:endCxn id="30" idx="4"/>
            </p:cNvCxnSpPr>
            <p:nvPr/>
          </p:nvCxnSpPr>
          <p:spPr>
            <a:xfrm>
              <a:off x="6372000" y="1676400"/>
              <a:ext cx="0" cy="360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ED855B5-9805-46F0-A30E-0616EC5CBE24}"/>
                </a:ext>
              </a:extLst>
            </p:cNvPr>
            <p:cNvCxnSpPr>
              <a:stCxn id="30" idx="7"/>
              <a:endCxn id="30" idx="3"/>
            </p:cNvCxnSpPr>
            <p:nvPr/>
          </p:nvCxnSpPr>
          <p:spPr>
            <a:xfrm flipH="1"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02A82B8-31E5-49A7-80ED-C020470BB15A}"/>
                </a:ext>
              </a:extLst>
            </p:cNvPr>
            <p:cNvCxnSpPr>
              <a:stCxn id="30" idx="1"/>
              <a:endCxn id="30" idx="5"/>
            </p:cNvCxnSpPr>
            <p:nvPr/>
          </p:nvCxnSpPr>
          <p:spPr>
            <a:xfrm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1ADB773-4C3B-40C0-956F-A2A2FACE75AB}"/>
                </a:ext>
              </a:extLst>
            </p:cNvPr>
            <p:cNvCxnSpPr>
              <a:stCxn id="30" idx="6"/>
              <a:endCxn id="30" idx="2"/>
            </p:cNvCxnSpPr>
            <p:nvPr/>
          </p:nvCxnSpPr>
          <p:spPr>
            <a:xfrm flipH="1">
              <a:off x="4572000" y="3476400"/>
              <a:ext cx="360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42E5DED-3B39-42A9-8AE7-E3B5CE9C11F4}"/>
              </a:ext>
            </a:extLst>
          </p:cNvPr>
          <p:cNvSpPr txBox="1"/>
          <p:nvPr/>
        </p:nvSpPr>
        <p:spPr>
          <a:xfrm>
            <a:off x="4127033" y="1164005"/>
            <a:ext cx="50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Layers with binning in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 bins used)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627DAA-F46E-4479-B45C-FB5285846832}"/>
              </a:ext>
            </a:extLst>
          </p:cNvPr>
          <p:cNvSpPr/>
          <p:nvPr/>
        </p:nvSpPr>
        <p:spPr>
          <a:xfrm>
            <a:off x="2478600" y="24414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436D80-3A69-4D40-BE29-B779B6D2B74C}"/>
              </a:ext>
            </a:extLst>
          </p:cNvPr>
          <p:cNvSpPr/>
          <p:nvPr/>
        </p:nvSpPr>
        <p:spPr>
          <a:xfrm>
            <a:off x="1044996" y="28464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BB4B0C-BF96-4EE6-AB7D-5B58F912C1CD}"/>
              </a:ext>
            </a:extLst>
          </p:cNvPr>
          <p:cNvSpPr/>
          <p:nvPr/>
        </p:nvSpPr>
        <p:spPr>
          <a:xfrm>
            <a:off x="1272300" y="3435769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AD00C5-281D-45EE-BE20-F0E80458E955}"/>
              </a:ext>
            </a:extLst>
          </p:cNvPr>
          <p:cNvSpPr/>
          <p:nvPr/>
        </p:nvSpPr>
        <p:spPr>
          <a:xfrm>
            <a:off x="2063399" y="27564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6D0A1D-B2BB-43AD-9810-9A249CBC54DA}"/>
              </a:ext>
            </a:extLst>
          </p:cNvPr>
          <p:cNvSpPr/>
          <p:nvPr/>
        </p:nvSpPr>
        <p:spPr>
          <a:xfrm>
            <a:off x="2271750" y="318851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23BBEE-F9A5-4A30-8CA4-4F9BAB222C43}"/>
              </a:ext>
            </a:extLst>
          </p:cNvPr>
          <p:cNvSpPr/>
          <p:nvPr/>
        </p:nvSpPr>
        <p:spPr>
          <a:xfrm>
            <a:off x="1902300" y="33042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FAA3D2C-2996-4C37-BC17-D11AF688816D}"/>
              </a:ext>
            </a:extLst>
          </p:cNvPr>
          <p:cNvSpPr/>
          <p:nvPr/>
        </p:nvSpPr>
        <p:spPr>
          <a:xfrm>
            <a:off x="2484943" y="394963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D41269-3BE1-48CC-8463-589619D6B1ED}"/>
              </a:ext>
            </a:extLst>
          </p:cNvPr>
          <p:cNvSpPr/>
          <p:nvPr/>
        </p:nvSpPr>
        <p:spPr>
          <a:xfrm>
            <a:off x="1955080" y="3668522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11571C3-5F5B-4121-BE5D-7DF90C573600}"/>
              </a:ext>
            </a:extLst>
          </p:cNvPr>
          <p:cNvSpPr/>
          <p:nvPr/>
        </p:nvSpPr>
        <p:spPr>
          <a:xfrm>
            <a:off x="1578600" y="4421400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AADD5B3-4395-498D-8142-627408FB5572}"/>
              </a:ext>
            </a:extLst>
          </p:cNvPr>
          <p:cNvSpPr/>
          <p:nvPr/>
        </p:nvSpPr>
        <p:spPr>
          <a:xfrm>
            <a:off x="1362300" y="185888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C1E56F9-67FC-4E00-AFEE-15ABA534E95F}"/>
              </a:ext>
            </a:extLst>
          </p:cNvPr>
          <p:cNvSpPr/>
          <p:nvPr/>
        </p:nvSpPr>
        <p:spPr>
          <a:xfrm>
            <a:off x="381000" y="5614637"/>
            <a:ext cx="180000" cy="18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5BFA06-CDC5-4732-921D-C6CAF64FB0BB}"/>
              </a:ext>
            </a:extLst>
          </p:cNvPr>
          <p:cNvSpPr txBox="1"/>
          <p:nvPr/>
        </p:nvSpPr>
        <p:spPr>
          <a:xfrm>
            <a:off x="642425" y="5489734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Hits in layer </a:t>
            </a:r>
          </a:p>
        </p:txBody>
      </p:sp>
    </p:spTree>
    <p:extLst>
      <p:ext uri="{BB962C8B-B14F-4D97-AF65-F5344CB8AC3E}">
        <p14:creationId xmlns:p14="http://schemas.microsoft.com/office/powerpoint/2010/main" val="161174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26BA-391B-4590-AAEF-06D334ADC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Plots from PUB note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4A51D-E85D-4D2B-B6FA-3F2B1D89D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80AB0-8DD2-4CA2-8877-FA47C4B0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B9C3-C7EF-449D-9483-6BE1B50D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384B8-53EC-49F3-AEE6-9D8EE2EEC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23" y="1295400"/>
            <a:ext cx="4438899" cy="4319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4E8EDD-5FF8-48A1-9E89-ADA9E2BA5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969" y="1295400"/>
            <a:ext cx="4438899" cy="4319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1DECCF-8C12-4F70-ADF7-BD3FCBBE6366}"/>
              </a:ext>
            </a:extLst>
          </p:cNvPr>
          <p:cNvSpPr txBox="1"/>
          <p:nvPr/>
        </p:nvSpPr>
        <p:spPr>
          <a:xfrm>
            <a:off x="533400" y="5615400"/>
            <a:ext cx="620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centroids well reproduced for both layers</a:t>
            </a:r>
          </a:p>
        </p:txBody>
      </p:sp>
    </p:spTree>
    <p:extLst>
      <p:ext uri="{BB962C8B-B14F-4D97-AF65-F5344CB8AC3E}">
        <p14:creationId xmlns:p14="http://schemas.microsoft.com/office/powerpoint/2010/main" val="3489094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915A1-AE76-4E94-9988-214CCD42C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Shift of EMB1 EC</a:t>
            </a:r>
            <a:r>
              <a:rPr lang="el-GR" baseline="-25000" dirty="0"/>
              <a:t>η</a:t>
            </a:r>
            <a:endParaRPr lang="en-GB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F4A9E-1473-4EB8-884E-B4BF7D24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C8EDF-3556-4714-95E6-472EEEC7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E3507-2C6D-4358-92A0-8CC8D852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3153F-7CB1-46AE-938A-1B0FD2CF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7848600" cy="45375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F33D9B-41E1-4611-871E-8970EFAC1638}"/>
              </a:ext>
            </a:extLst>
          </p:cNvPr>
          <p:cNvSpPr txBox="1"/>
          <p:nvPr/>
        </p:nvSpPr>
        <p:spPr>
          <a:xfrm>
            <a:off x="44821" y="5134156"/>
            <a:ext cx="9054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larger volume on the right of the direction of photon causes the shift observed in the EC. EMB2 less affected because there is a compensation between early excess on the left and deeper volume on the right </a:t>
            </a:r>
          </a:p>
        </p:txBody>
      </p:sp>
    </p:spTree>
    <p:extLst>
      <p:ext uri="{BB962C8B-B14F-4D97-AF65-F5344CB8AC3E}">
        <p14:creationId xmlns:p14="http://schemas.microsoft.com/office/powerpoint/2010/main" val="1914210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B605C-8D85-4CE2-9F54-AAD31EAAB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Additional training information 1/1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B6015-812A-48EF-B4AE-DA9994EA3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Normalised all events by the true momentum</a:t>
            </a:r>
          </a:p>
          <a:p>
            <a:r>
              <a:rPr lang="en-GB" dirty="0"/>
              <a:t>Normalised all labels by the highest momentum</a:t>
            </a:r>
          </a:p>
          <a:p>
            <a:pPr lvl="1"/>
            <a:r>
              <a:rPr lang="en-GB" dirty="0"/>
              <a:t>Momentum is used as conditioning label</a:t>
            </a:r>
          </a:p>
          <a:p>
            <a:r>
              <a:rPr lang="en-GB" dirty="0"/>
              <a:t>Training using all samples together was not producing good results</a:t>
            </a:r>
          </a:p>
          <a:p>
            <a:pPr lvl="1"/>
            <a:r>
              <a:rPr lang="en-GB" dirty="0"/>
              <a:t>But we could train a GAN on a single sample</a:t>
            </a:r>
          </a:p>
          <a:p>
            <a:r>
              <a:rPr lang="en-GB" dirty="0"/>
              <a:t>We decided to use a training strategy in which a single sample is trained for 50k epoch and then additional samples are added to the training mix every 20k epochs</a:t>
            </a:r>
          </a:p>
          <a:p>
            <a:r>
              <a:rPr lang="en-GB" dirty="0"/>
              <a:t>Training order:</a:t>
            </a:r>
          </a:p>
          <a:p>
            <a:pPr lvl="1"/>
            <a:r>
              <a:rPr lang="en-GB" dirty="0"/>
              <a:t>32 GeV, 64 GeV, 16 GeV, 128 GeV,…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1D306-232A-4C6D-9567-C7948685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2150C-09F5-4035-8268-2CC837E5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703A-AF14-40DC-99D7-5933401F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85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8082-EF11-44AF-9B2F-362962E8C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Additional training information 2/2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37868-0FDF-4871-BB35-391853C2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Training is carried out for 1M epochs</a:t>
            </a:r>
          </a:p>
          <a:p>
            <a:r>
              <a:rPr lang="en-GB" dirty="0"/>
              <a:t>Checkpoints are saved every 1k epochs</a:t>
            </a:r>
          </a:p>
          <a:p>
            <a:pPr lvl="1"/>
            <a:r>
              <a:rPr lang="en-GB" dirty="0"/>
              <a:t>Allows the selection of the best epoch in a second step for a flexible selection criteria</a:t>
            </a:r>
          </a:p>
          <a:p>
            <a:r>
              <a:rPr lang="en-GB" dirty="0"/>
              <a:t>We used the GPUs on </a:t>
            </a:r>
            <a:r>
              <a:rPr lang="en-GB" dirty="0" err="1"/>
              <a:t>HTCondor</a:t>
            </a:r>
            <a:r>
              <a:rPr lang="en-GB" dirty="0"/>
              <a:t> and the training time was ~8h per GAN </a:t>
            </a:r>
            <a:r>
              <a:rPr lang="en-GB" dirty="0">
                <a:sym typeface="Wingdings" panose="05000000000000000000" pitchFamily="2" charset="2"/>
              </a:rPr>
              <a:t> 100 day GPU time to train the full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BCF47-3FD0-4DCB-AA37-B69B88866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EF3F3-8C01-451A-8022-8AA1099B4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2EAF-8C55-47D1-B5BA-4EAB7D12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48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17D1-2C13-4082-BC38-8A44BF41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Choice of best epoch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A4E0A-978B-43A6-9FEC-B76BC4C35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training of a GAN is not a minimisation process, so there is no assurance that a later epoch will give a better result than an earlier one</a:t>
            </a:r>
          </a:p>
          <a:p>
            <a:pPr lvl="1"/>
            <a:r>
              <a:rPr lang="en-GB" dirty="0"/>
              <a:t>You could see “fluctuations” during the training</a:t>
            </a:r>
          </a:p>
          <a:p>
            <a:r>
              <a:rPr lang="en-GB" dirty="0"/>
              <a:t>Choosing an epoch is non-trivial, we have to compromise on many distributions</a:t>
            </a:r>
          </a:p>
          <a:p>
            <a:r>
              <a:rPr lang="en-GB" dirty="0"/>
              <a:t>For this version of FastCaloGAN, we used the total energy of the 15 samples. The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between G4 and the generated events is calculated for all sample. The sum of the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is used as figure of merit.</a:t>
            </a:r>
          </a:p>
          <a:p>
            <a:r>
              <a:rPr lang="en-GB" dirty="0"/>
              <a:t>The epoch with the smallest </a:t>
            </a:r>
            <a:r>
              <a:rPr lang="el-GR" dirty="0"/>
              <a:t>χ</a:t>
            </a:r>
            <a:r>
              <a:rPr lang="en-GB" baseline="30000" dirty="0"/>
              <a:t>2</a:t>
            </a:r>
            <a:r>
              <a:rPr lang="en-GB" dirty="0"/>
              <a:t> is used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5CC9F-C506-413F-BC0E-E61DA81F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BDE-7A03-4C7D-A5AF-31EB74A1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98F8E-8E26-4E0F-A22F-C9B65B43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23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83506BF-4793-AFFA-A9F1-1D4BFE6E1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8368"/>
            <a:ext cx="7581900" cy="54483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CAA84B-5238-4232-8543-0855CC175DBF}"/>
              </a:ext>
            </a:extLst>
          </p:cNvPr>
          <p:cNvCxnSpPr>
            <a:cxnSpLocks/>
          </p:cNvCxnSpPr>
          <p:nvPr/>
        </p:nvCxnSpPr>
        <p:spPr>
          <a:xfrm>
            <a:off x="1953892" y="3366192"/>
            <a:ext cx="4980308" cy="9650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59EA01A-4F79-432E-B1EE-5847AA09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 summary of the 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00B7D-16E3-4A83-AFE8-5E6145D0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87B29-7E92-4C8B-B35B-CDE9ADBD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33E54-04EC-47F4-95A1-41315F0E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9A31D6-EA08-40DC-A357-B4836072E2BE}"/>
              </a:ext>
            </a:extLst>
          </p:cNvPr>
          <p:cNvSpPr/>
          <p:nvPr/>
        </p:nvSpPr>
        <p:spPr>
          <a:xfrm>
            <a:off x="6196591" y="4462081"/>
            <a:ext cx="382125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02C7D9-05E3-4E93-93C5-F528A8D83257}"/>
              </a:ext>
            </a:extLst>
          </p:cNvPr>
          <p:cNvSpPr txBox="1"/>
          <p:nvPr/>
        </p:nvSpPr>
        <p:spPr>
          <a:xfrm>
            <a:off x="7158092" y="4657814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Chosen epoch</a:t>
            </a:r>
          </a:p>
        </p:txBody>
      </p:sp>
    </p:spTree>
    <p:extLst>
      <p:ext uri="{BB962C8B-B14F-4D97-AF65-F5344CB8AC3E}">
        <p14:creationId xmlns:p14="http://schemas.microsoft.com/office/powerpoint/2010/main" val="29920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62CA-5F40-429D-BCA4-40E7ABBE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Photons in endcap region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52831512-5EBA-4555-AC92-60A672B3C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48" y="990600"/>
            <a:ext cx="5559104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CA94-0668-4C36-93D1-2E48D49A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B1CCE-9300-48E8-8312-08D479444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F71B8-700F-423F-B8A3-52C1862D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3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81EFA0-91EE-4454-9F0C-EC05D0C4C2B1}"/>
              </a:ext>
            </a:extLst>
          </p:cNvPr>
          <p:cNvGrpSpPr/>
          <p:nvPr/>
        </p:nvGrpSpPr>
        <p:grpSpPr>
          <a:xfrm>
            <a:off x="3950161" y="958846"/>
            <a:ext cx="5117639" cy="4781177"/>
            <a:chOff x="102433" y="919264"/>
            <a:chExt cx="5117639" cy="47811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F21A5A1-2176-4E77-95EA-10DD9B3F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601" y="919264"/>
              <a:ext cx="4706471" cy="47811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CC3A13-583A-4EBA-8206-F0DF0E2CC594}"/>
                </a:ext>
              </a:extLst>
            </p:cNvPr>
            <p:cNvSpPr txBox="1"/>
            <p:nvPr/>
          </p:nvSpPr>
          <p:spPr>
            <a:xfrm>
              <a:off x="102433" y="1025079"/>
              <a:ext cx="18326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Suresh’s thesis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8CAB1C-8DD9-4BBD-868D-982F5A0732ED}"/>
                </a:ext>
              </a:extLst>
            </p:cNvPr>
            <p:cNvSpPr txBox="1"/>
            <p:nvPr/>
          </p:nvSpPr>
          <p:spPr>
            <a:xfrm>
              <a:off x="2924651" y="1155945"/>
              <a:ext cx="1242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Geant4 hits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2E322F-C386-49D2-AB9C-4DD4D8A6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using GANs?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28F33-50B2-48E2-A3BD-3C2BEDBF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6934C-C2E5-49EE-8B61-64DFD610F6D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6EC9B2-8926-4C4F-B3ED-2264DDAEA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5369988"/>
            <a:ext cx="8991600" cy="10979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Detector response can be displayed as an image</a:t>
            </a:r>
          </a:p>
          <a:p>
            <a:r>
              <a:rPr lang="en-GB" dirty="0"/>
              <a:t>Images where successfully generated using GANs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F2DCB9-6195-45C2-BECC-41C060099C2C}"/>
              </a:ext>
            </a:extLst>
          </p:cNvPr>
          <p:cNvGrpSpPr/>
          <p:nvPr/>
        </p:nvGrpSpPr>
        <p:grpSpPr>
          <a:xfrm>
            <a:off x="315995" y="959548"/>
            <a:ext cx="3506431" cy="4475749"/>
            <a:chOff x="315995" y="959548"/>
            <a:chExt cx="3506431" cy="44757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022256-3A78-4E3F-AE6A-B4462D5A6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995" y="1076853"/>
              <a:ext cx="3266311" cy="43584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46CADF-B7E9-4246-B331-BAC66B0938BE}"/>
                </a:ext>
              </a:extLst>
            </p:cNvPr>
            <p:cNvSpPr txBox="1"/>
            <p:nvPr/>
          </p:nvSpPr>
          <p:spPr>
            <a:xfrm>
              <a:off x="1893693" y="959548"/>
              <a:ext cx="19287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by NVIDIA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A1C0A2-F44E-4CAF-9721-752D7F720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Michele Faucci Giannelli, University of Edinburgh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F09EB-0BBF-4D9D-A5FB-DE35B3B5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7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C0930-F613-4D75-A424-FE67ADB3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Photons in FCAL 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B3986BF8-B973-465B-B157-DC8BD371B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48" y="990600"/>
            <a:ext cx="5559104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8ECFA-FA3A-4E34-82E1-B2427777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A29C9-9E0D-4135-95C9-EAAFA567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909A7-0D14-4613-A9D6-66D18CF7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00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783D-58AC-4990-8E03-2001D5D2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Pions in barrel</a:t>
            </a:r>
          </a:p>
        </p:txBody>
      </p:sp>
      <p:pic>
        <p:nvPicPr>
          <p:cNvPr id="8" name="Content Placeholder 7" descr="Shape, polygon&#10;&#10;Description automatically generated">
            <a:extLst>
              <a:ext uri="{FF2B5EF4-FFF2-40B4-BE49-F238E27FC236}">
                <a16:creationId xmlns:a16="http://schemas.microsoft.com/office/drawing/2014/main" id="{22A4AC96-AF17-4C5F-9300-B6F83D990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48" y="990600"/>
            <a:ext cx="5559104" cy="541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2432F-70B5-4AD2-9CB0-7E187326E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EC45B-73D7-477F-8CCF-D45A5C4A3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27FCC-5540-4FB1-A764-B80D823F6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0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96CCA-A5F4-436E-BC88-29928807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Integration in Athena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CABF2-48B8-471D-B0B9-D9BF198E2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NB: All figures until now are done at voxel level</a:t>
            </a:r>
          </a:p>
          <a:p>
            <a:r>
              <a:rPr lang="en-GB" dirty="0"/>
              <a:t>To assess the real performance of FastCaloGAN, integration in the ATLAS Athena is required</a:t>
            </a:r>
          </a:p>
          <a:p>
            <a:r>
              <a:rPr lang="en-GB" dirty="0"/>
              <a:t>This is done through a conversion of the generators from TF to </a:t>
            </a:r>
            <a:r>
              <a:rPr lang="en-GB" dirty="0" err="1"/>
              <a:t>Keras</a:t>
            </a:r>
            <a:r>
              <a:rPr lang="en-GB" dirty="0"/>
              <a:t> and then LWTNN</a:t>
            </a:r>
          </a:p>
          <a:p>
            <a:r>
              <a:rPr lang="en-GB" dirty="0"/>
              <a:t>The LWTNN inputs are open by the FastCaloGAN simulation service</a:t>
            </a:r>
          </a:p>
          <a:p>
            <a:r>
              <a:rPr lang="en-GB" dirty="0"/>
              <a:t>Simulation time for a pion at the calo surface is 2-3 orders of magnitude smaller than Geant4</a:t>
            </a:r>
          </a:p>
          <a:p>
            <a:pPr lvl="1"/>
            <a:r>
              <a:rPr lang="en-GB" dirty="0"/>
              <a:t>70</a:t>
            </a:r>
            <a:r>
              <a:rPr lang="en-GB" i="1" dirty="0"/>
              <a:t>ms</a:t>
            </a:r>
            <a:r>
              <a:rPr lang="en-GB" dirty="0"/>
              <a:t> vs 6</a:t>
            </a:r>
            <a:r>
              <a:rPr lang="en-GB" i="1" dirty="0"/>
              <a:t>s</a:t>
            </a:r>
            <a:r>
              <a:rPr lang="en-GB" dirty="0"/>
              <a:t> for 65 GeV or 162</a:t>
            </a:r>
            <a:r>
              <a:rPr lang="en-GB" i="1" dirty="0"/>
              <a:t>s </a:t>
            </a:r>
            <a:r>
              <a:rPr lang="en-GB" dirty="0"/>
              <a:t>for 2 </a:t>
            </a:r>
            <a:r>
              <a:rPr lang="en-GB" dirty="0" err="1"/>
              <a:t>TeV</a:t>
            </a:r>
            <a:endParaRPr lang="en-GB" dirty="0"/>
          </a:p>
          <a:p>
            <a:r>
              <a:rPr lang="en-GB" dirty="0"/>
              <a:t>Memory consumption is small</a:t>
            </a:r>
          </a:p>
          <a:p>
            <a:pPr lvl="1"/>
            <a:r>
              <a:rPr lang="en-GB" dirty="0"/>
              <a:t>We could easily add more GANs, i.e. other hadrons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23FA6-4F39-45CC-BB40-FB3074E8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C3C5D1-05A0-49E0-9263-6FD8F2370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3BCC7-DA1E-404C-914C-ACCED689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82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7C1DB-155C-46E1-83D8-D02F87F71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Voxel to hit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627DB-E050-4E71-935D-DFD432184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voxelisation</a:t>
            </a:r>
            <a:r>
              <a:rPr lang="en-GB" dirty="0"/>
              <a:t> must be inverted in the Athena service by producing hits</a:t>
            </a:r>
          </a:p>
          <a:p>
            <a:r>
              <a:rPr lang="en-GB" dirty="0"/>
              <a:t>Hits are generated by sampling the area of each voxel</a:t>
            </a:r>
          </a:p>
          <a:p>
            <a:r>
              <a:rPr lang="en-GB" dirty="0"/>
              <a:t>Depending on the layer, the areas is divided in step of 1 or 5mm along both r,</a:t>
            </a:r>
            <a:r>
              <a:rPr lang="el-GR" dirty="0"/>
              <a:t>α</a:t>
            </a:r>
            <a:r>
              <a:rPr lang="en-GB" dirty="0"/>
              <a:t> coordinates</a:t>
            </a:r>
          </a:p>
          <a:p>
            <a:pPr lvl="1"/>
            <a:r>
              <a:rPr lang="en-GB" dirty="0"/>
              <a:t>A maximum of 100 hits are produced to reduce the simulation time</a:t>
            </a:r>
          </a:p>
          <a:p>
            <a:r>
              <a:rPr lang="en-GB" dirty="0"/>
              <a:t>The energy in the voxel is divided uniformly among the different hits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510EF-684D-4E39-894A-50224A9E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2B6F6-8559-4F9F-BC9F-50D3D884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271BC-EAFF-475E-BA10-4F7324C06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93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8841F-E10C-47B0-BE37-ACB7D02DD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Voxelisation inversion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36111-1A76-4F43-AB63-2D6098E5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CB47A-0575-4F58-ACE2-081EBC967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D7C7-E697-47E8-BDB1-39FFAA6E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C10C1-2EE3-4508-B4C6-78645F65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761" y="2438400"/>
            <a:ext cx="3895547" cy="26360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78BA29-AD10-4364-8208-9F143B95AEBC}"/>
              </a:ext>
            </a:extLst>
          </p:cNvPr>
          <p:cNvGrpSpPr/>
          <p:nvPr/>
        </p:nvGrpSpPr>
        <p:grpSpPr>
          <a:xfrm>
            <a:off x="-990600" y="2667000"/>
            <a:ext cx="7920000" cy="8187713"/>
            <a:chOff x="-990600" y="2785087"/>
            <a:chExt cx="7920000" cy="8187713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8CAF5DD5-3EBC-48C1-A57D-3E89CACBF2D5}"/>
                </a:ext>
              </a:extLst>
            </p:cNvPr>
            <p:cNvSpPr/>
            <p:nvPr/>
          </p:nvSpPr>
          <p:spPr>
            <a:xfrm>
              <a:off x="-990600" y="3052800"/>
              <a:ext cx="7920000" cy="7920000"/>
            </a:xfrm>
            <a:prstGeom prst="arc">
              <a:avLst>
                <a:gd name="adj1" fmla="val 16200000"/>
                <a:gd name="adj2" fmla="val 1898729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8F320594-18A7-43C2-A767-ABA0BACA1CC9}"/>
                </a:ext>
              </a:extLst>
            </p:cNvPr>
            <p:cNvSpPr/>
            <p:nvPr/>
          </p:nvSpPr>
          <p:spPr>
            <a:xfrm>
              <a:off x="-609600" y="3396600"/>
              <a:ext cx="7200000" cy="7200000"/>
            </a:xfrm>
            <a:prstGeom prst="arc">
              <a:avLst>
                <a:gd name="adj1" fmla="val 16200000"/>
                <a:gd name="adj2" fmla="val 18987296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B88DD14-D9C7-4577-9808-F010DC3102DD}"/>
                </a:ext>
              </a:extLst>
            </p:cNvPr>
            <p:cNvSpPr/>
            <p:nvPr/>
          </p:nvSpPr>
          <p:spPr>
            <a:xfrm>
              <a:off x="-240146" y="3727718"/>
              <a:ext cx="6480000" cy="6480000"/>
            </a:xfrm>
            <a:prstGeom prst="arc">
              <a:avLst>
                <a:gd name="adj1" fmla="val 16200000"/>
                <a:gd name="adj2" fmla="val 1898795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9CAFA2F-015F-4B33-BD4D-8C8617EAD09C}"/>
                </a:ext>
              </a:extLst>
            </p:cNvPr>
            <p:cNvCxnSpPr/>
            <p:nvPr/>
          </p:nvCxnSpPr>
          <p:spPr>
            <a:xfrm flipH="1">
              <a:off x="3564358" y="2824200"/>
              <a:ext cx="152400" cy="1295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0CC342-0FB2-4033-A753-75911FDD41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7261" y="2943130"/>
              <a:ext cx="274652" cy="1175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117905-A3AA-4C3D-9104-EF54D1B04D7E}"/>
                </a:ext>
              </a:extLst>
            </p:cNvPr>
            <p:cNvCxnSpPr/>
            <p:nvPr/>
          </p:nvCxnSpPr>
          <p:spPr>
            <a:xfrm flipH="1">
              <a:off x="4157530" y="3061346"/>
              <a:ext cx="457200" cy="1219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C13016D-A3C5-4820-BAFA-74A182F0A0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1181" y="3294778"/>
              <a:ext cx="608345" cy="11210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BAE9A5-692F-4892-9EBF-DBABD2F564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9102" y="3526888"/>
              <a:ext cx="746140" cy="10328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0B2469-FABB-4E39-BE29-9C253437E4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1547" y="3814800"/>
              <a:ext cx="771616" cy="9442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0BCABBD-F3C6-47DA-9D08-6183168CA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8421" y="2785087"/>
              <a:ext cx="45803" cy="12582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3BC150E-31FE-4D13-B93E-695DF6B044A3}"/>
              </a:ext>
            </a:extLst>
          </p:cNvPr>
          <p:cNvSpPr txBox="1"/>
          <p:nvPr/>
        </p:nvSpPr>
        <p:spPr>
          <a:xfrm>
            <a:off x="156661" y="1123279"/>
            <a:ext cx="8834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energy in a voxel is divided in grid so that it is better mapped to the cells of the calorimeter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A2E01A-D965-41BC-B346-F91C8C8FACAE}"/>
              </a:ext>
            </a:extLst>
          </p:cNvPr>
          <p:cNvGrpSpPr/>
          <p:nvPr/>
        </p:nvGrpSpPr>
        <p:grpSpPr>
          <a:xfrm>
            <a:off x="2133600" y="2133600"/>
            <a:ext cx="4358556" cy="3251962"/>
            <a:chOff x="2042244" y="1853438"/>
            <a:chExt cx="4358556" cy="325196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5A4BF76-2C9B-43DD-9F33-98C3C8E02EE7}"/>
                </a:ext>
              </a:extLst>
            </p:cNvPr>
            <p:cNvCxnSpPr/>
            <p:nvPr/>
          </p:nvCxnSpPr>
          <p:spPr>
            <a:xfrm>
              <a:off x="2080800" y="277005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B8B60E-55BD-4EDD-A279-3FF2D21145C5}"/>
                </a:ext>
              </a:extLst>
            </p:cNvPr>
            <p:cNvCxnSpPr/>
            <p:nvPr/>
          </p:nvCxnSpPr>
          <p:spPr>
            <a:xfrm>
              <a:off x="2042244" y="337070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133519-F6A0-4786-A7B9-1454B3186CFD}"/>
                </a:ext>
              </a:extLst>
            </p:cNvPr>
            <p:cNvCxnSpPr/>
            <p:nvPr/>
          </p:nvCxnSpPr>
          <p:spPr>
            <a:xfrm>
              <a:off x="2042244" y="397135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ED8D017-9A20-4C22-A48D-6B911F4EDF18}"/>
                </a:ext>
              </a:extLst>
            </p:cNvPr>
            <p:cNvCxnSpPr/>
            <p:nvPr/>
          </p:nvCxnSpPr>
          <p:spPr>
            <a:xfrm>
              <a:off x="2042244" y="4572000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D8AAFC-1906-40CA-AC91-FE3AC3361F61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1954276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7BA8CD-08AE-4AFD-B219-6DD5DF421E21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1941597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6428DDB-395B-41C7-8B41-1FEBAA803EF6}"/>
                </a:ext>
              </a:extLst>
            </p:cNvPr>
            <p:cNvCxnSpPr>
              <a:cxnSpLocks/>
            </p:cNvCxnSpPr>
            <p:nvPr/>
          </p:nvCxnSpPr>
          <p:spPr>
            <a:xfrm>
              <a:off x="3860800" y="1895729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4B7A086-3451-4836-8F93-F4E414893CCF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895729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9C52F7A-9AE2-44E5-94B6-3E50F3C00170}"/>
                </a:ext>
              </a:extLst>
            </p:cNvPr>
            <p:cNvCxnSpPr>
              <a:cxnSpLocks/>
            </p:cNvCxnSpPr>
            <p:nvPr/>
          </p:nvCxnSpPr>
          <p:spPr>
            <a:xfrm>
              <a:off x="5283200" y="1853438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D9998D3-63A5-4B52-87A1-E56A46BD51F7}"/>
                </a:ext>
              </a:extLst>
            </p:cNvPr>
            <p:cNvCxnSpPr>
              <a:cxnSpLocks/>
            </p:cNvCxnSpPr>
            <p:nvPr/>
          </p:nvCxnSpPr>
          <p:spPr>
            <a:xfrm>
              <a:off x="5994400" y="1941597"/>
              <a:ext cx="0" cy="3151124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9C292F-84D3-40F7-9AC7-F42E68B94989}"/>
                </a:ext>
              </a:extLst>
            </p:cNvPr>
            <p:cNvCxnSpPr/>
            <p:nvPr/>
          </p:nvCxnSpPr>
          <p:spPr>
            <a:xfrm>
              <a:off x="2042244" y="2169402"/>
              <a:ext cx="4320000" cy="0"/>
            </a:xfrm>
            <a:prstGeom prst="lin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246C58C-4696-4956-8247-928428027DC5}"/>
              </a:ext>
            </a:extLst>
          </p:cNvPr>
          <p:cNvSpPr txBox="1"/>
          <p:nvPr/>
        </p:nvSpPr>
        <p:spPr>
          <a:xfrm>
            <a:off x="2529756" y="5759204"/>
            <a:ext cx="332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ATLAS Calorimeter cells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1F7401-C113-4622-80CC-539596491E03}"/>
              </a:ext>
            </a:extLst>
          </p:cNvPr>
          <p:cNvGrpSpPr/>
          <p:nvPr/>
        </p:nvGrpSpPr>
        <p:grpSpPr>
          <a:xfrm>
            <a:off x="4572000" y="1676400"/>
            <a:ext cx="3600000" cy="3600000"/>
            <a:chOff x="4572000" y="1676400"/>
            <a:chExt cx="3600000" cy="36000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E9CDD1C-D7EB-4283-9992-BA32082AB279}"/>
                </a:ext>
              </a:extLst>
            </p:cNvPr>
            <p:cNvSpPr/>
            <p:nvPr/>
          </p:nvSpPr>
          <p:spPr>
            <a:xfrm>
              <a:off x="6012000" y="3116400"/>
              <a:ext cx="72000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A69C36B-18F9-41F2-8CE2-DD0A56154A70}"/>
                </a:ext>
              </a:extLst>
            </p:cNvPr>
            <p:cNvSpPr/>
            <p:nvPr/>
          </p:nvSpPr>
          <p:spPr>
            <a:xfrm>
              <a:off x="5472000" y="25764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A579272-8496-4232-8A78-AEB8B7C271F3}"/>
                </a:ext>
              </a:extLst>
            </p:cNvPr>
            <p:cNvSpPr/>
            <p:nvPr/>
          </p:nvSpPr>
          <p:spPr>
            <a:xfrm>
              <a:off x="5832000" y="2936400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DC22F9-9B3E-4CEA-8CBF-AECB4E29112D}"/>
                </a:ext>
              </a:extLst>
            </p:cNvPr>
            <p:cNvSpPr/>
            <p:nvPr/>
          </p:nvSpPr>
          <p:spPr>
            <a:xfrm>
              <a:off x="6192000" y="3296400"/>
              <a:ext cx="360000" cy="36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CEE77AE-44EF-499F-B316-20D6204016AF}"/>
                </a:ext>
              </a:extLst>
            </p:cNvPr>
            <p:cNvSpPr/>
            <p:nvPr/>
          </p:nvSpPr>
          <p:spPr>
            <a:xfrm>
              <a:off x="5112000" y="2216400"/>
              <a:ext cx="2520000" cy="25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146ACAB-059D-4BAE-BC14-ABB9DD28E81A}"/>
                </a:ext>
              </a:extLst>
            </p:cNvPr>
            <p:cNvSpPr/>
            <p:nvPr/>
          </p:nvSpPr>
          <p:spPr>
            <a:xfrm>
              <a:off x="4572000" y="1676400"/>
              <a:ext cx="3600000" cy="36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46039FC-A879-4AA6-8CFD-EA642C7C5A12}"/>
                </a:ext>
              </a:extLst>
            </p:cNvPr>
            <p:cNvCxnSpPr>
              <a:stCxn id="44" idx="0"/>
              <a:endCxn id="44" idx="4"/>
            </p:cNvCxnSpPr>
            <p:nvPr/>
          </p:nvCxnSpPr>
          <p:spPr>
            <a:xfrm>
              <a:off x="6372000" y="1676400"/>
              <a:ext cx="0" cy="360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7FF8083-0497-42BB-A7CE-84444F9D9769}"/>
                </a:ext>
              </a:extLst>
            </p:cNvPr>
            <p:cNvCxnSpPr>
              <a:stCxn id="44" idx="7"/>
              <a:endCxn id="44" idx="3"/>
            </p:cNvCxnSpPr>
            <p:nvPr/>
          </p:nvCxnSpPr>
          <p:spPr>
            <a:xfrm flipH="1"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BA6353-5D04-44FB-B9E8-E21580194B04}"/>
                </a:ext>
              </a:extLst>
            </p:cNvPr>
            <p:cNvCxnSpPr>
              <a:stCxn id="44" idx="1"/>
              <a:endCxn id="44" idx="5"/>
            </p:cNvCxnSpPr>
            <p:nvPr/>
          </p:nvCxnSpPr>
          <p:spPr>
            <a:xfrm>
              <a:off x="5099208" y="2203608"/>
              <a:ext cx="2545584" cy="254558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8C7053F-1FD2-4E12-92D5-7E272EE46106}"/>
                </a:ext>
              </a:extLst>
            </p:cNvPr>
            <p:cNvCxnSpPr>
              <a:stCxn id="44" idx="6"/>
              <a:endCxn id="44" idx="2"/>
            </p:cNvCxnSpPr>
            <p:nvPr/>
          </p:nvCxnSpPr>
          <p:spPr>
            <a:xfrm flipH="1">
              <a:off x="4572000" y="3476400"/>
              <a:ext cx="360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1EB4550-59E2-4CFB-AC9B-83462CF88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602" y="2126502"/>
            <a:ext cx="1267002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81481E-6 L -0.28333 0.1738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760FD-3C75-4FF1-8CC4-9149CE11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Comparison of physics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96D12-2C39-48CC-92E3-6139CB5CB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Single particle and di-jet events are used to assess the performance of FastCaloGAN</a:t>
            </a:r>
          </a:p>
          <a:p>
            <a:r>
              <a:rPr lang="en-GB" dirty="0"/>
              <a:t>The same events were simulated with both Geant4 and FastCaloGAN</a:t>
            </a:r>
          </a:p>
          <a:p>
            <a:pPr lvl="1"/>
            <a:r>
              <a:rPr lang="en-GB" dirty="0"/>
              <a:t>Di-jets samples (2.5 </a:t>
            </a:r>
            <a:r>
              <a:rPr lang="en-GB" dirty="0" err="1"/>
              <a:t>TeV</a:t>
            </a:r>
            <a:r>
              <a:rPr lang="en-GB" dirty="0"/>
              <a:t> jets) are without pile-up</a:t>
            </a:r>
          </a:p>
          <a:p>
            <a:r>
              <a:rPr lang="en-GB" dirty="0"/>
              <a:t>Both Geant4 and FastCaloGAN events were reconstructed with the same way</a:t>
            </a:r>
          </a:p>
          <a:p>
            <a:r>
              <a:rPr lang="en-GB" dirty="0"/>
              <a:t>Between e/gamma, cluster and jet variable there are 100+ variables that can be compared, a handful were selected to give some highlights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3C8B8-3C5D-428C-9E88-3A24417EE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9C9A4-1A94-449E-9C7A-0C8286B27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41732-6BA4-4683-8C37-C3F0A5CF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42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3FF0-D125-43C4-BC1B-5678FA2D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Photons: energy per layer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45BB19-46D9-4570-BA16-04480CBF1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78" y="948627"/>
            <a:ext cx="3703210" cy="270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4882-F2C3-45A6-9846-EE06DAF2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E31FB-C379-446C-A832-0A90C6EC9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FB4E2-9B57-4C78-8E15-19B72CFD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6FCBDB-4AF2-4020-8530-774E124E1D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073" y="948627"/>
            <a:ext cx="3703210" cy="270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0CE341-3A0E-4AD8-80C2-DFB8633EC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589" y="3690600"/>
            <a:ext cx="3703210" cy="270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D38DEA-6CBD-4173-B801-57C8D3466B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8451" y="3690600"/>
            <a:ext cx="370321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98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CBAD5-C907-48E6-AB8E-488D0FDF7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Photons total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5155A-BDC6-49BC-AEA9-8C241EE8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4880301"/>
            <a:ext cx="8915400" cy="16125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The discrepancy is due to a difference in the energy deposited between the “standard” Geant4 hits used in ATLAS and the detailed hits used in FCS</a:t>
            </a:r>
          </a:p>
          <a:p>
            <a:pPr lvl="1"/>
            <a:r>
              <a:rPr lang="en-GB" sz="2000" dirty="0"/>
              <a:t>Easy to fix by rescaling the total energy, implemented in Run3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297D6-B2BD-4221-86BD-36E6FD308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23221-606F-4224-B75C-F035FBB0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3B717-2FDC-4390-8F2B-863A2326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5D1A98-FFA5-4440-8FF8-424B2E70A3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426" y="945161"/>
            <a:ext cx="4765401" cy="3474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4C739-EB60-4369-A3CC-D1BF708A5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90600"/>
            <a:ext cx="3668617" cy="3570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1C4569-5290-4107-A639-E5457C32A909}"/>
              </a:ext>
            </a:extLst>
          </p:cNvPr>
          <p:cNvSpPr txBox="1"/>
          <p:nvPr/>
        </p:nvSpPr>
        <p:spPr>
          <a:xfrm>
            <a:off x="232331" y="4309128"/>
            <a:ext cx="3203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of sum of voxels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996DCE-A496-4DE8-BCF5-0D07C2B2ED2A}"/>
              </a:ext>
            </a:extLst>
          </p:cNvPr>
          <p:cNvSpPr txBox="1"/>
          <p:nvPr/>
        </p:nvSpPr>
        <p:spPr>
          <a:xfrm>
            <a:off x="6400800" y="4343400"/>
            <a:ext cx="2296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of cluster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C4EACA2-9FE7-4D1E-8D97-52B575391596}"/>
              </a:ext>
            </a:extLst>
          </p:cNvPr>
          <p:cNvSpPr/>
          <p:nvPr/>
        </p:nvSpPr>
        <p:spPr>
          <a:xfrm>
            <a:off x="3436284" y="2764492"/>
            <a:ext cx="1592915" cy="1083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Reconstruction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878362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A93FA-71BA-4EED-BC58-0C9F62CF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Position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D7A98-4F41-4E0F-9F57-4FCBC5D8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FE060-E58B-4B90-B2E2-FCBEEA3E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0D550-C008-4287-8AB9-24718A9C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C098D-1B5A-4A3C-B33C-43F4CDE9788E}"/>
              </a:ext>
            </a:extLst>
          </p:cNvPr>
          <p:cNvSpPr txBox="1"/>
          <p:nvPr/>
        </p:nvSpPr>
        <p:spPr>
          <a:xfrm>
            <a:off x="48087" y="4495800"/>
            <a:ext cx="9019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along eta is very good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phi the agreement is poor due to the missing correction for the accordion structure of the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calo, but this is corrected in AF3</a:t>
            </a:r>
          </a:p>
        </p:txBody>
      </p:sp>
      <p:pic>
        <p:nvPicPr>
          <p:cNvPr id="19" name="Content Placeholder 18" descr="Chart, histogram&#10;&#10;Description automatically generated">
            <a:extLst>
              <a:ext uri="{FF2B5EF4-FFF2-40B4-BE49-F238E27FC236}">
                <a16:creationId xmlns:a16="http://schemas.microsoft.com/office/drawing/2014/main" id="{FF472B26-A589-4C61-AF50-A8B9CA202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104"/>
            <a:ext cx="4740109" cy="3456000"/>
          </a:xfrm>
        </p:spPr>
      </p:pic>
      <p:pic>
        <p:nvPicPr>
          <p:cNvPr id="21" name="Picture 20" descr="Chart, box and whisker chart&#10;&#10;Description automatically generated">
            <a:extLst>
              <a:ext uri="{FF2B5EF4-FFF2-40B4-BE49-F238E27FC236}">
                <a16:creationId xmlns:a16="http://schemas.microsoft.com/office/drawing/2014/main" id="{504F2390-9079-4609-A11D-5AAFDA70A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09" y="1166104"/>
            <a:ext cx="4740109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219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22D5B-7FA8-45E0-AFA1-7C3BABE31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Pions</a:t>
            </a:r>
          </a:p>
        </p:txBody>
      </p:sp>
      <p:pic>
        <p:nvPicPr>
          <p:cNvPr id="10" name="Content Placeholder 9" descr="Chart, histogram&#10;&#10;Description automatically generated">
            <a:extLst>
              <a:ext uri="{FF2B5EF4-FFF2-40B4-BE49-F238E27FC236}">
                <a16:creationId xmlns:a16="http://schemas.microsoft.com/office/drawing/2014/main" id="{BD49E8DC-76C3-4152-9AAD-315D696F4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33800"/>
            <a:ext cx="3703210" cy="270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11111-E6F5-4E7C-9FF1-46ABE5CF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453E4-CBFE-43C5-970D-BD31D78B0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9632B-B434-4F98-A32C-984953791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2" name="Picture 11" descr="Chart, histogram&#10;&#10;Description automatically generated">
            <a:extLst>
              <a:ext uri="{FF2B5EF4-FFF2-40B4-BE49-F238E27FC236}">
                <a16:creationId xmlns:a16="http://schemas.microsoft.com/office/drawing/2014/main" id="{2067C53D-87F2-49CC-A244-B513F11FB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733800"/>
            <a:ext cx="3703212" cy="2700000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E3689851-ECEE-4FBF-A714-7F4089600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11606"/>
            <a:ext cx="3950092" cy="288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0A8B1C-9F8B-4B09-A784-8252B19A3161}"/>
              </a:ext>
            </a:extLst>
          </p:cNvPr>
          <p:cNvSpPr txBox="1"/>
          <p:nvPr/>
        </p:nvSpPr>
        <p:spPr>
          <a:xfrm>
            <a:off x="128272" y="4168755"/>
            <a:ext cx="4519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position resolution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total energy is wider but compatible with voxel-level performance</a:t>
            </a:r>
          </a:p>
        </p:txBody>
      </p:sp>
    </p:spTree>
    <p:extLst>
      <p:ext uri="{BB962C8B-B14F-4D97-AF65-F5344CB8AC3E}">
        <p14:creationId xmlns:p14="http://schemas.microsoft.com/office/powerpoint/2010/main" val="1544444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814050D-9EBB-485E-83FD-1E1C9F0F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35843"/>
            <a:ext cx="6934200" cy="3900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2E4B6A-906E-46FE-A54E-79B1161B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GAN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6B1DA-3CA8-4364-A60A-9BA9DAC5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EA821-2950-47A4-8687-0D25B1D4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108AB-6619-4E9C-AF8A-6975C5AAF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14CE54-00E0-481C-9660-482984A0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" y="4419600"/>
            <a:ext cx="6203707" cy="1954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A05DB2-BE31-48F6-9488-DA77F0B8EB62}"/>
              </a:ext>
            </a:extLst>
          </p:cNvPr>
          <p:cNvSpPr txBox="1"/>
          <p:nvPr/>
        </p:nvSpPr>
        <p:spPr>
          <a:xfrm>
            <a:off x="4648200" y="5253062"/>
            <a:ext cx="3892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NVoxel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depends on PID and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80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142D9-CC57-4E84-9509-067F8F95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Pions: sub-structure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90C23F3E-B770-4A8C-BFB9-F8FDAD867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1" y="954082"/>
            <a:ext cx="3851339" cy="280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485FE-D7E5-45D5-B9A4-9E56C1CE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12A3D-5E4B-4FD6-B728-A3BACE5E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14B85-3508-43E7-BABD-36AF8018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874F3CF-EE3E-401F-A710-8080531DC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328" y="3658241"/>
            <a:ext cx="3851339" cy="28080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BB1FF3CB-8365-4D29-B818-72151D2F08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54082"/>
            <a:ext cx="3851339" cy="280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E0B12D-1D0A-435B-8D01-36C20E674875}"/>
              </a:ext>
            </a:extLst>
          </p:cNvPr>
          <p:cNvSpPr txBox="1"/>
          <p:nvPr/>
        </p:nvSpPr>
        <p:spPr>
          <a:xfrm>
            <a:off x="0" y="4038600"/>
            <a:ext cx="4831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distributions are similar to Geant4</a:t>
            </a: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discrepancy at small λ</a:t>
            </a:r>
            <a:r>
              <a:rPr lang="en-GB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only significant difference</a:t>
            </a:r>
          </a:p>
        </p:txBody>
      </p:sp>
    </p:spTree>
    <p:extLst>
      <p:ext uri="{BB962C8B-B14F-4D97-AF65-F5344CB8AC3E}">
        <p14:creationId xmlns:p14="http://schemas.microsoft.com/office/powerpoint/2010/main" val="3510297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D2F7CD5-906A-4024-91F1-B93F96E934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49" y="3531552"/>
            <a:ext cx="3752587" cy="27359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113281-B7F9-4C36-9938-84C366382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613" y="3531552"/>
            <a:ext cx="3752587" cy="2735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7B4013-D5FF-4B77-A8E9-D6F27309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Performance on di-jets events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6134D0-F709-4013-BE3D-850B5D9D6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050" y="918515"/>
            <a:ext cx="3752587" cy="27359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64D7F-B98A-4F10-8294-2A730485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B778-62C5-46B4-83D4-DA6938782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5B16B-C515-49DB-9687-2CA270BAF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A952EE-8139-444E-9F44-8210CB78D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613" y="918515"/>
            <a:ext cx="3752587" cy="273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92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F1E1BD8-D545-4347-9C32-519966340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75" y="3132589"/>
            <a:ext cx="2117735" cy="1595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36A48F-C5C8-4991-8943-12DBF8544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115896"/>
            <a:ext cx="2155055" cy="15798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301462-80D1-4EA5-80E7-C596FFDCC0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5406" y="3220752"/>
            <a:ext cx="1649222" cy="1585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12B91-D0C5-418B-8CD7-552BE5F2E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768" y="4989646"/>
            <a:ext cx="4259010" cy="1455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BB968D-E6C2-407E-866E-D114600DE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FCSV2 in one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EA6C7-1EB8-42F6-8650-62437711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556A0-237A-4257-B555-2F0C4B675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EEC4A-CDA1-4E24-9770-C9968B95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6DF6E-3834-408C-BF3E-5C7E135D0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775" y="1035923"/>
            <a:ext cx="8560821" cy="20010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C7FAB5-FBE0-48EA-8D6F-092AA4CC77AC}"/>
              </a:ext>
            </a:extLst>
          </p:cNvPr>
          <p:cNvSpPr txBox="1"/>
          <p:nvPr/>
        </p:nvSpPr>
        <p:spPr>
          <a:xfrm>
            <a:off x="2667000" y="884237"/>
            <a:ext cx="3444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PCA for energy parametrisation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C21C47-CE98-4C16-863F-482C59F447C9}"/>
              </a:ext>
            </a:extLst>
          </p:cNvPr>
          <p:cNvSpPr txBox="1"/>
          <p:nvPr/>
        </p:nvSpPr>
        <p:spPr>
          <a:xfrm>
            <a:off x="76200" y="2828488"/>
            <a:ext cx="2436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Probabilistic reweight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7391FB-0CCF-45E4-95F6-BFD4142853B6}"/>
              </a:ext>
            </a:extLst>
          </p:cNvPr>
          <p:cNvSpPr txBox="1"/>
          <p:nvPr/>
        </p:nvSpPr>
        <p:spPr>
          <a:xfrm>
            <a:off x="2514601" y="2826357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PhiMod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correction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20AD4-4EE5-484E-8608-9DCD8C6A2224}"/>
              </a:ext>
            </a:extLst>
          </p:cNvPr>
          <p:cNvSpPr txBox="1"/>
          <p:nvPr/>
        </p:nvSpPr>
        <p:spPr>
          <a:xfrm>
            <a:off x="4604744" y="3469129"/>
            <a:ext cx="2111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FCSHit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G4Hits energy correction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53BAE7-AC78-4202-A86C-711A13EC16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92" y="4914900"/>
            <a:ext cx="4084163" cy="15506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540622-77A4-442E-83AC-5284426B8F75}"/>
              </a:ext>
            </a:extLst>
          </p:cNvPr>
          <p:cNvSpPr txBox="1"/>
          <p:nvPr/>
        </p:nvSpPr>
        <p:spPr>
          <a:xfrm>
            <a:off x="657088" y="4609200"/>
            <a:ext cx="3211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shape parametrisation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110969-636A-45D8-AEBC-89498F5AB89C}"/>
              </a:ext>
            </a:extLst>
          </p:cNvPr>
          <p:cNvSpPr txBox="1"/>
          <p:nvPr/>
        </p:nvSpPr>
        <p:spPr>
          <a:xfrm>
            <a:off x="5920780" y="4609200"/>
            <a:ext cx="14589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Weights hits</a:t>
            </a:r>
            <a:endParaRPr lang="en-GB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2B6E08-67C5-461C-A254-84E3DF68E9F0}"/>
              </a:ext>
            </a:extLst>
          </p:cNvPr>
          <p:cNvSpPr txBox="1"/>
          <p:nvPr/>
        </p:nvSpPr>
        <p:spPr>
          <a:xfrm>
            <a:off x="6695528" y="2892403"/>
            <a:ext cx="2291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interpolation</a:t>
            </a:r>
          </a:p>
        </p:txBody>
      </p:sp>
    </p:spTree>
    <p:extLst>
      <p:ext uri="{BB962C8B-B14F-4D97-AF65-F5344CB8AC3E}">
        <p14:creationId xmlns:p14="http://schemas.microsoft.com/office/powerpoint/2010/main" val="86351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  <p:bldP spid="19" grpId="0"/>
      <p:bldP spid="23" grpId="0"/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69DB1-7C8B-B1DF-4F75-885E0DEF9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Energy correction due to accordion</a:t>
            </a:r>
          </a:p>
        </p:txBody>
      </p:sp>
      <p:pic>
        <p:nvPicPr>
          <p:cNvPr id="8" name="Content Placeholder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EB4592DB-7D81-EFF2-BB3B-FD7F7030CA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03" y="990600"/>
            <a:ext cx="4134397" cy="297968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DC20-2059-848E-81C1-BBE0C2FAC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20/05/2022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B6831-79D3-FB59-19A7-3FB0D6A1F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3546-B99A-E558-7AF5-0B68F746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4CA5ACA-79D7-C56E-A6C9-641146458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134398" cy="29796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54BC20-1F63-C91A-0B26-F0046F5A07C4}"/>
              </a:ext>
            </a:extLst>
          </p:cNvPr>
          <p:cNvSpPr txBox="1"/>
          <p:nvPr/>
        </p:nvSpPr>
        <p:spPr>
          <a:xfrm>
            <a:off x="152400" y="129540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small dependence on the impact position in the accordion structure of the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cannot be emulated as we do not use the detailed geometry in AF3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808D0-FC4A-46E7-EEC2-5F5FA93EE6C1}"/>
              </a:ext>
            </a:extLst>
          </p:cNvPr>
          <p:cNvSpPr txBox="1"/>
          <p:nvPr/>
        </p:nvSpPr>
        <p:spPr>
          <a:xfrm>
            <a:off x="4296323" y="403860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dependence is considered in the Full simulation (Geant4) reconstruction.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AF3 deposit directly the corrected energy, hence requires a dedicated calibration </a:t>
            </a:r>
          </a:p>
        </p:txBody>
      </p:sp>
    </p:spTree>
    <p:extLst>
      <p:ext uri="{BB962C8B-B14F-4D97-AF65-F5344CB8AC3E}">
        <p14:creationId xmlns:p14="http://schemas.microsoft.com/office/powerpoint/2010/main" val="26976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4F20D-4E76-DFB8-AE88-9E0BA9553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Other hadrons</a:t>
            </a:r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B95EFA51-51D0-7022-7BB1-676C4A1F1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01725"/>
            <a:ext cx="3684643" cy="3600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DBF23-F39A-AB62-AE51-625046E98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20/05/2022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76318-230F-89EB-0997-46D7AD2E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165DB-4249-035F-5B89-149A9CF3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8A9524D-E085-A8AD-E853-E6C8EA6A7D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31" y="1130300"/>
            <a:ext cx="3684644" cy="36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E4B10F-105D-B520-BAF6-841F7907C16F}"/>
              </a:ext>
            </a:extLst>
          </p:cNvPr>
          <p:cNvSpPr txBox="1"/>
          <p:nvPr/>
        </p:nvSpPr>
        <p:spPr>
          <a:xfrm>
            <a:off x="76201" y="50292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used to simulate all hadrons, an additional energy correction is applied to correct the energy deposited in the calorimeters</a:t>
            </a:r>
          </a:p>
        </p:txBody>
      </p:sp>
    </p:spTree>
    <p:extLst>
      <p:ext uri="{BB962C8B-B14F-4D97-AF65-F5344CB8AC3E}">
        <p14:creationId xmlns:p14="http://schemas.microsoft.com/office/powerpoint/2010/main" val="4541997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2169F-E1DE-5210-5553-E0D8A0A88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Simplified geometry correction</a:t>
            </a: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175DCF4C-2A3D-B0F2-575C-230683A40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4630"/>
            <a:ext cx="4024701" cy="29433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FA5CE-B3E5-E064-ECF6-98E4B779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21/05/2022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DBC88-E291-D680-1076-5E22EAFC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B0F33-41E7-37D5-5AFB-986BEDF5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1C86572-C802-EC30-413C-B09459EA3C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99" y="3514630"/>
            <a:ext cx="4024701" cy="2943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A1E4B7-156D-A14E-6193-6A37A92E9952}"/>
              </a:ext>
            </a:extLst>
          </p:cNvPr>
          <p:cNvSpPr txBox="1"/>
          <p:nvPr/>
        </p:nvSpPr>
        <p:spPr>
          <a:xfrm>
            <a:off x="9525" y="922337"/>
            <a:ext cx="52482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simulated hits are assigned to cells using a simplified geometry that does not match the detector geometry</a:t>
            </a:r>
          </a:p>
          <a:p>
            <a:b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probability for a cell mis-assignment is used to displa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hit before assigning to a cell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DC5757-5F7E-B384-27B8-AA6D96B79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955564"/>
            <a:ext cx="3238500" cy="2387807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231EE356-99C3-A283-6137-7E7E5E2E2D6C}"/>
              </a:ext>
            </a:extLst>
          </p:cNvPr>
          <p:cNvSpPr/>
          <p:nvPr/>
        </p:nvSpPr>
        <p:spPr>
          <a:xfrm>
            <a:off x="4072327" y="4191000"/>
            <a:ext cx="1211916" cy="1083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Hit shift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54645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41DC6-6E2E-439B-BAF9-C4AC22FD2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New </a:t>
            </a:r>
            <a:r>
              <a:rPr lang="en-GB" dirty="0" err="1"/>
              <a:t>voxelisation</a:t>
            </a:r>
            <a:r>
              <a:rPr lang="en-GB" dirty="0"/>
              <a:t>: more bins!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A0C01-CF0A-45CD-A632-C78BAD6F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25/05/2022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699A9-51ED-4F41-AEEE-66174F423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04800-66DE-4203-B4AF-6E366347D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169CC62-E9F9-454A-8C10-56C5BAFA6640}"/>
              </a:ext>
            </a:extLst>
          </p:cNvPr>
          <p:cNvGrpSpPr/>
          <p:nvPr/>
        </p:nvGrpSpPr>
        <p:grpSpPr>
          <a:xfrm>
            <a:off x="5117712" y="2086302"/>
            <a:ext cx="2880000" cy="2880000"/>
            <a:chOff x="2050800" y="1669800"/>
            <a:chExt cx="2880000" cy="2880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2168863-0EFD-4CFE-8B03-F5B464C6F099}"/>
                </a:ext>
              </a:extLst>
            </p:cNvPr>
            <p:cNvSpPr/>
            <p:nvPr/>
          </p:nvSpPr>
          <p:spPr>
            <a:xfrm>
              <a:off x="2590800" y="2209800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FECEE5-39CB-407D-9564-D0800EBFC190}"/>
                </a:ext>
              </a:extLst>
            </p:cNvPr>
            <p:cNvSpPr/>
            <p:nvPr/>
          </p:nvSpPr>
          <p:spPr>
            <a:xfrm>
              <a:off x="2950800" y="2560638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BF53879-4F9D-43C9-9C4D-61E028EAB307}"/>
                </a:ext>
              </a:extLst>
            </p:cNvPr>
            <p:cNvSpPr/>
            <p:nvPr/>
          </p:nvSpPr>
          <p:spPr>
            <a:xfrm>
              <a:off x="2050800" y="1669800"/>
              <a:ext cx="2880000" cy="28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61814E-E51A-4368-A188-5A325340D74F}"/>
                </a:ext>
              </a:extLst>
            </p:cNvPr>
            <p:cNvCxnSpPr>
              <a:stCxn id="9" idx="0"/>
              <a:endCxn id="9" idx="4"/>
            </p:cNvCxnSpPr>
            <p:nvPr/>
          </p:nvCxnSpPr>
          <p:spPr>
            <a:xfrm>
              <a:off x="3490800" y="1669800"/>
              <a:ext cx="0" cy="288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18138A-FF41-42E0-8B75-80E978B44A9E}"/>
                </a:ext>
              </a:extLst>
            </p:cNvPr>
            <p:cNvCxnSpPr>
              <a:cxnSpLocks/>
              <a:stCxn id="9" idx="2"/>
              <a:endCxn id="9" idx="6"/>
            </p:cNvCxnSpPr>
            <p:nvPr/>
          </p:nvCxnSpPr>
          <p:spPr>
            <a:xfrm>
              <a:off x="2050800" y="3109800"/>
              <a:ext cx="288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A39FF03-099F-4616-9ED9-AF4E2289EC17}"/>
                </a:ext>
              </a:extLst>
            </p:cNvPr>
            <p:cNvCxnSpPr>
              <a:cxnSpLocks/>
              <a:stCxn id="9" idx="1"/>
              <a:endCxn id="8" idx="1"/>
            </p:cNvCxnSpPr>
            <p:nvPr/>
          </p:nvCxnSpPr>
          <p:spPr>
            <a:xfrm>
              <a:off x="2472566" y="2091566"/>
              <a:ext cx="636396" cy="627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2EB3C0B-0447-4DE3-8402-65344ABA14E3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3881790" y="3478198"/>
              <a:ext cx="627244" cy="6498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C30FE8-C49F-40D1-8159-484EB01D28C5}"/>
                </a:ext>
              </a:extLst>
            </p:cNvPr>
            <p:cNvCxnSpPr>
              <a:cxnSpLocks/>
              <a:stCxn id="9" idx="7"/>
              <a:endCxn id="8" idx="7"/>
            </p:cNvCxnSpPr>
            <p:nvPr/>
          </p:nvCxnSpPr>
          <p:spPr>
            <a:xfrm flipH="1">
              <a:off x="3872638" y="2091566"/>
              <a:ext cx="636396" cy="6272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E49F019-1722-4B22-9BBA-C15FCC1F44DA}"/>
                </a:ext>
              </a:extLst>
            </p:cNvPr>
            <p:cNvCxnSpPr>
              <a:cxnSpLocks/>
              <a:endCxn id="9" idx="3"/>
            </p:cNvCxnSpPr>
            <p:nvPr/>
          </p:nvCxnSpPr>
          <p:spPr>
            <a:xfrm flipH="1">
              <a:off x="2472566" y="3482476"/>
              <a:ext cx="614662" cy="6455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C240CED-1416-4564-A504-5DAA484E1C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92790" y="1806369"/>
              <a:ext cx="233011" cy="4636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BB4242-0566-431F-9897-3A061EF4A9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23683" y="3949253"/>
              <a:ext cx="233011" cy="4636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2BCF526-1F55-4B23-A519-EE251A9C225A}"/>
                </a:ext>
              </a:extLst>
            </p:cNvPr>
            <p:cNvGrpSpPr/>
            <p:nvPr/>
          </p:nvGrpSpPr>
          <p:grpSpPr>
            <a:xfrm rot="14714312">
              <a:off x="2515698" y="2063095"/>
              <a:ext cx="1951864" cy="2118934"/>
              <a:chOff x="3031226" y="1954533"/>
              <a:chExt cx="1202337" cy="257544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1A53400-D450-4427-985C-0C89C77C16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31226" y="1954533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08BB1C31-DB51-40FB-9576-70B851C925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00552" y="4066331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1CEEF07-F90E-4B79-9057-4D2AB368BAE7}"/>
                </a:ext>
              </a:extLst>
            </p:cNvPr>
            <p:cNvGrpSpPr/>
            <p:nvPr/>
          </p:nvGrpSpPr>
          <p:grpSpPr>
            <a:xfrm rot="17401538">
              <a:off x="2505534" y="2056398"/>
              <a:ext cx="1962280" cy="2111511"/>
              <a:chOff x="3019200" y="1993038"/>
              <a:chExt cx="1208753" cy="256642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6B6E80A-4124-4067-AD70-A5E0016B7A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19200" y="1993038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0B72B9E-8A82-4692-8551-D5A196AE22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94942" y="4095814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8695580-6836-4613-BC45-69B745B5757A}"/>
                </a:ext>
              </a:extLst>
            </p:cNvPr>
            <p:cNvGrpSpPr/>
            <p:nvPr/>
          </p:nvGrpSpPr>
          <p:grpSpPr>
            <a:xfrm rot="20097738">
              <a:off x="2496025" y="2068952"/>
              <a:ext cx="1962280" cy="2111511"/>
              <a:chOff x="3019200" y="1993038"/>
              <a:chExt cx="1208753" cy="256642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4551908-6B12-4565-8CC3-506AA0F47C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19200" y="1993038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E5F63B0-B1AC-4031-AC6D-B507F8BC27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94942" y="4095814"/>
                <a:ext cx="233011" cy="46364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4FEC51-9D43-4415-B2C0-512C72870C17}"/>
              </a:ext>
            </a:extLst>
          </p:cNvPr>
          <p:cNvGrpSpPr/>
          <p:nvPr/>
        </p:nvGrpSpPr>
        <p:grpSpPr>
          <a:xfrm>
            <a:off x="854984" y="2086302"/>
            <a:ext cx="2880000" cy="2880000"/>
            <a:chOff x="854984" y="1527058"/>
            <a:chExt cx="2880000" cy="2880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C317D94-8B5F-45B1-8EAD-0CD308E46C87}"/>
                </a:ext>
              </a:extLst>
            </p:cNvPr>
            <p:cNvSpPr/>
            <p:nvPr/>
          </p:nvSpPr>
          <p:spPr>
            <a:xfrm>
              <a:off x="1394984" y="2067058"/>
              <a:ext cx="1800000" cy="180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F8D0FB5-FAB0-43E8-83C5-599056A993E8}"/>
                </a:ext>
              </a:extLst>
            </p:cNvPr>
            <p:cNvSpPr/>
            <p:nvPr/>
          </p:nvSpPr>
          <p:spPr>
            <a:xfrm>
              <a:off x="1754984" y="2417896"/>
              <a:ext cx="1080000" cy="10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1A688A4-3B54-4BED-808A-A22FC8DB6DB0}"/>
                </a:ext>
              </a:extLst>
            </p:cNvPr>
            <p:cNvSpPr/>
            <p:nvPr/>
          </p:nvSpPr>
          <p:spPr>
            <a:xfrm>
              <a:off x="854984" y="1527058"/>
              <a:ext cx="2880000" cy="288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CEC75C-B73E-472F-AAA0-394F3133DB33}"/>
                </a:ext>
              </a:extLst>
            </p:cNvPr>
            <p:cNvCxnSpPr>
              <a:stCxn id="41" idx="0"/>
              <a:endCxn id="41" idx="4"/>
            </p:cNvCxnSpPr>
            <p:nvPr/>
          </p:nvCxnSpPr>
          <p:spPr>
            <a:xfrm>
              <a:off x="2294984" y="1527058"/>
              <a:ext cx="0" cy="2880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F321773-4C51-4A1B-9663-B87AD8D249B0}"/>
                </a:ext>
              </a:extLst>
            </p:cNvPr>
            <p:cNvCxnSpPr>
              <a:cxnSpLocks/>
              <a:stCxn id="41" idx="2"/>
              <a:endCxn id="41" idx="6"/>
            </p:cNvCxnSpPr>
            <p:nvPr/>
          </p:nvCxnSpPr>
          <p:spPr>
            <a:xfrm>
              <a:off x="854984" y="2967058"/>
              <a:ext cx="2880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B52D25-7CDE-491B-8F66-02EB44A55E61}"/>
                </a:ext>
              </a:extLst>
            </p:cNvPr>
            <p:cNvCxnSpPr>
              <a:cxnSpLocks/>
              <a:stCxn id="41" idx="1"/>
              <a:endCxn id="40" idx="5"/>
            </p:cNvCxnSpPr>
            <p:nvPr/>
          </p:nvCxnSpPr>
          <p:spPr>
            <a:xfrm>
              <a:off x="1276750" y="1948824"/>
              <a:ext cx="1400072" cy="1390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640BB96-B41B-4AED-96F5-42954C8B52E7}"/>
                </a:ext>
              </a:extLst>
            </p:cNvPr>
            <p:cNvCxnSpPr>
              <a:cxnSpLocks/>
              <a:endCxn id="41" idx="5"/>
            </p:cNvCxnSpPr>
            <p:nvPr/>
          </p:nvCxnSpPr>
          <p:spPr>
            <a:xfrm>
              <a:off x="2685974" y="3335456"/>
              <a:ext cx="627244" cy="6498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D25C46-43B0-4D8B-BAA9-3325639FDC85}"/>
                </a:ext>
              </a:extLst>
            </p:cNvPr>
            <p:cNvCxnSpPr>
              <a:cxnSpLocks/>
              <a:stCxn id="41" idx="7"/>
              <a:endCxn id="40" idx="3"/>
            </p:cNvCxnSpPr>
            <p:nvPr/>
          </p:nvCxnSpPr>
          <p:spPr>
            <a:xfrm flipH="1">
              <a:off x="1913146" y="1948824"/>
              <a:ext cx="1400072" cy="13909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07BDC9B-8319-4796-B7A8-F472C282EBF0}"/>
                </a:ext>
              </a:extLst>
            </p:cNvPr>
            <p:cNvCxnSpPr>
              <a:cxnSpLocks/>
              <a:endCxn id="41" idx="3"/>
            </p:cNvCxnSpPr>
            <p:nvPr/>
          </p:nvCxnSpPr>
          <p:spPr>
            <a:xfrm flipH="1">
              <a:off x="1276750" y="3339734"/>
              <a:ext cx="614662" cy="64555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CC45F98-07DE-4E91-890D-CC8A732A218E}"/>
              </a:ext>
            </a:extLst>
          </p:cNvPr>
          <p:cNvSpPr txBox="1"/>
          <p:nvPr/>
        </p:nvSpPr>
        <p:spPr>
          <a:xfrm>
            <a:off x="414682" y="914400"/>
            <a:ext cx="37898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AF3 paper</a:t>
            </a:r>
          </a:p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FCS use similar strategy </a:t>
            </a:r>
          </a:p>
          <a:p>
            <a:pPr algn="ctr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(2x bins thanks to sim in phi)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F28C8D4-7EBD-40FA-9DFA-13A0CE7D60AA}"/>
              </a:ext>
            </a:extLst>
          </p:cNvPr>
          <p:cNvSpPr txBox="1"/>
          <p:nvPr/>
        </p:nvSpPr>
        <p:spPr>
          <a:xfrm>
            <a:off x="5542274" y="1247992"/>
            <a:ext cx="178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binning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0FB62D-D861-4207-9ED2-14517436C176}"/>
              </a:ext>
            </a:extLst>
          </p:cNvPr>
          <p:cNvSpPr txBox="1"/>
          <p:nvPr/>
        </p:nvSpPr>
        <p:spPr>
          <a:xfrm>
            <a:off x="383035" y="5239084"/>
            <a:ext cx="3823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to parametrise the shower shape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F053E0-2A54-4D1F-9775-5D0DAE21DF81}"/>
              </a:ext>
            </a:extLst>
          </p:cNvPr>
          <p:cNvSpPr txBox="1"/>
          <p:nvPr/>
        </p:nvSpPr>
        <p:spPr>
          <a:xfrm>
            <a:off x="3810001" y="4966136"/>
            <a:ext cx="533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to map the cells when inverting the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voxelisation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service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difficult to learn for the GANS as there are more voxels</a:t>
            </a:r>
          </a:p>
        </p:txBody>
      </p:sp>
    </p:spTree>
    <p:extLst>
      <p:ext uri="{BB962C8B-B14F-4D97-AF65-F5344CB8AC3E}">
        <p14:creationId xmlns:p14="http://schemas.microsoft.com/office/powerpoint/2010/main" val="33086010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9EE8F-6538-9DC1-B5A6-E55489B6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FastCaloGAN</a:t>
            </a:r>
            <a:r>
              <a:rPr lang="en-GB" dirty="0"/>
              <a:t> optimisations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FC166-F77E-7F24-23B4-F1111FFBD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I moved away from the </a:t>
            </a:r>
            <a:r>
              <a:rPr lang="en-GB" dirty="0" err="1"/>
              <a:t>FastCaloGAN</a:t>
            </a:r>
            <a:r>
              <a:rPr lang="en-GB" dirty="0"/>
              <a:t> v1 simplification of having identical GANs for all particles in all detector regions</a:t>
            </a:r>
          </a:p>
          <a:p>
            <a:pPr lvl="1"/>
            <a:r>
              <a:rPr lang="en-GB" dirty="0"/>
              <a:t>It was good for a prototype!</a:t>
            </a:r>
          </a:p>
          <a:p>
            <a:r>
              <a:rPr lang="en-GB" dirty="0"/>
              <a:t>Now several parameters are optimised for each GAN:</a:t>
            </a:r>
          </a:p>
          <a:p>
            <a:pPr lvl="1"/>
            <a:r>
              <a:rPr lang="en-GB" dirty="0"/>
              <a:t>Generator size (much bigger for </a:t>
            </a:r>
            <a:r>
              <a:rPr lang="en-GB" dirty="0" err="1"/>
              <a:t>pions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Activation functions (swish for e/gamma)</a:t>
            </a:r>
          </a:p>
          <a:p>
            <a:pPr lvl="1"/>
            <a:r>
              <a:rPr lang="en-GB" dirty="0"/>
              <a:t>New training strategy using two-step approach </a:t>
            </a:r>
          </a:p>
          <a:p>
            <a:pPr lvl="1"/>
            <a:r>
              <a:rPr lang="en-GB" dirty="0"/>
              <a:t>Lambda</a:t>
            </a:r>
          </a:p>
          <a:p>
            <a:pPr lvl="1"/>
            <a:r>
              <a:rPr lang="en-GB" dirty="0" err="1"/>
              <a:t>Batchsize</a:t>
            </a:r>
            <a:endParaRPr lang="en-GB" dirty="0"/>
          </a:p>
          <a:p>
            <a:pPr lvl="1"/>
            <a:r>
              <a:rPr lang="en-GB" dirty="0"/>
              <a:t>Learning rate</a:t>
            </a:r>
          </a:p>
          <a:p>
            <a:pPr lvl="1"/>
            <a:r>
              <a:rPr lang="en-GB" dirty="0"/>
              <a:t>Split e/gamma showers in high and low energies samples, so now 2 GANs are trained</a:t>
            </a:r>
          </a:p>
          <a:p>
            <a:r>
              <a:rPr lang="en-GB" dirty="0"/>
              <a:t>Interestingly, the particle and energy range have more impact than the detector region</a:t>
            </a:r>
          </a:p>
          <a:p>
            <a:r>
              <a:rPr lang="en-GB" dirty="0"/>
              <a:t>Most GAN code was rewritten for TF2, while the </a:t>
            </a:r>
            <a:r>
              <a:rPr lang="en-GB" dirty="0" err="1"/>
              <a:t>FastCaloGAN</a:t>
            </a:r>
            <a:r>
              <a:rPr lang="en-GB" dirty="0"/>
              <a:t> framework and scripts improved significantly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6A3F1-8E9D-7C6A-B62E-C367A1D5C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25/05/2022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C7D78-6F59-567C-73BD-934524BF0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9DEE9-97A8-5FED-4B07-7E99A7BA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70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1E580-7012-7955-9F81-3AA9838D2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Using GANs in the Athena SW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45172-E01C-139A-8177-C08A05A1C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Inference and hit generation has a significant impact on performance of reconstructed objects</a:t>
            </a:r>
          </a:p>
          <a:p>
            <a:r>
              <a:rPr lang="en-GB" dirty="0"/>
              <a:t>Improving voxel-to-cell energy assignment has an impact</a:t>
            </a:r>
          </a:p>
          <a:p>
            <a:r>
              <a:rPr lang="en-GB" dirty="0"/>
              <a:t>Hits are no longer generated in a grid;</a:t>
            </a:r>
          </a:p>
          <a:p>
            <a:pPr lvl="1"/>
            <a:r>
              <a:rPr lang="en-GB" dirty="0"/>
              <a:t>the alpha direction is randomised</a:t>
            </a:r>
          </a:p>
          <a:p>
            <a:pPr lvl="1"/>
            <a:r>
              <a:rPr lang="en-GB" dirty="0"/>
              <a:t>Along the radial direction hits are generated according to a pdf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26361-1E66-FDB9-2EB6-4C2A11B6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25/05/2022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99B59-C6BC-DE5D-7884-4CB363643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78EC8-3888-44FB-529A-6A5B26E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69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01BA3-CBBC-4CF8-A5F2-1E1F3CF9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Training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4BC21-681B-4A26-AB73-EC1C7B8B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422C-1068-4A8B-AFB1-86E8784B730B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4C919-2251-4729-8D2B-00EC29024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2EDCC-4808-4F65-84D6-01C47A12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8" name="Content Placeholder 17" descr="Shape, polygon&#10;&#10;Description automatically generated">
            <a:extLst>
              <a:ext uri="{FF2B5EF4-FFF2-40B4-BE49-F238E27FC236}">
                <a16:creationId xmlns:a16="http://schemas.microsoft.com/office/drawing/2014/main" id="{422B08C4-8E3D-A608-69D4-2FFB83071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63" y="990600"/>
            <a:ext cx="5551274" cy="5410200"/>
          </a:xfrm>
        </p:spPr>
      </p:pic>
    </p:spTree>
    <p:extLst>
      <p:ext uri="{BB962C8B-B14F-4D97-AF65-F5344CB8AC3E}">
        <p14:creationId xmlns:p14="http://schemas.microsoft.com/office/powerpoint/2010/main" val="367310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35575F-0D10-459D-9578-60147463D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59" y="3657611"/>
            <a:ext cx="3907636" cy="280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B6BBC-F98E-41F2-A20E-F016D853D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3657600"/>
            <a:ext cx="3907636" cy="280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893C1-28C5-4AB3-9853-6B5950F5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Performance of the GANs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27BF6F9-FC9E-49D1-A786-40C67A927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659" y="920080"/>
            <a:ext cx="3907636" cy="28079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0F950-EFB2-479B-B938-E3B4C1C2B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19/05/2022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8C0CD-A0E1-4229-AB6A-DD2C97E56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34193-D469-460B-814B-0D8828F5B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9366FE-BFDD-442C-9C0A-98855449A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920080"/>
            <a:ext cx="3907636" cy="28079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856645-4A18-4B65-A0DC-7E42E9E6A8E0}"/>
              </a:ext>
            </a:extLst>
          </p:cNvPr>
          <p:cNvSpPr txBox="1"/>
          <p:nvPr/>
        </p:nvSpPr>
        <p:spPr>
          <a:xfrm rot="20390757">
            <a:off x="2297388" y="3466471"/>
            <a:ext cx="42145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Differences within a few  %</a:t>
            </a:r>
          </a:p>
        </p:txBody>
      </p:sp>
    </p:spTree>
    <p:extLst>
      <p:ext uri="{BB962C8B-B14F-4D97-AF65-F5344CB8AC3E}">
        <p14:creationId xmlns:p14="http://schemas.microsoft.com/office/powerpoint/2010/main" val="279211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3807-5556-31D0-BCB1-2EC252C6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AtlFast3: the new fast simulation tool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4517-60E4-C91E-74BB-651945F6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20/05/2022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B697C-7583-2D3E-41D6-C7C9F941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03A6F-521A-8CEE-9749-E6A56DD1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54B6B-EABB-CB1A-D759-F60FCF94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243"/>
            <a:ext cx="9144000" cy="4074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3B9C57-AD6E-64B2-5C88-30D8B0C7DADB}"/>
              </a:ext>
            </a:extLst>
          </p:cNvPr>
          <p:cNvSpPr txBox="1"/>
          <p:nvPr/>
        </p:nvSpPr>
        <p:spPr>
          <a:xfrm>
            <a:off x="4201511" y="1041023"/>
            <a:ext cx="4910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i="1" dirty="0" err="1">
                <a:hlinkClick r:id="rId3"/>
              </a:rPr>
              <a:t>Comput</a:t>
            </a:r>
            <a:r>
              <a:rPr lang="en-GB" sz="2800" i="1" dirty="0">
                <a:hlinkClick r:id="rId3"/>
              </a:rPr>
              <a:t> </a:t>
            </a:r>
            <a:r>
              <a:rPr lang="en-GB" sz="2800" i="1" dirty="0" err="1">
                <a:hlinkClick r:id="rId3"/>
              </a:rPr>
              <a:t>Softw</a:t>
            </a:r>
            <a:r>
              <a:rPr lang="en-GB" sz="2800" i="1" dirty="0">
                <a:hlinkClick r:id="rId3"/>
              </a:rPr>
              <a:t> Big Sci 6 (2022) 7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72658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870B-A0B0-F6C1-EC2B-262B6183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/>
              <a:t>Combination of FCSV2 and </a:t>
            </a:r>
            <a:r>
              <a:rPr lang="en-GB" sz="4000" dirty="0" err="1"/>
              <a:t>FastCaloGAN</a:t>
            </a:r>
            <a:endParaRPr lang="en-GB" dirty="0"/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2F06CD78-BB6A-094D-2548-26AF975A8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14114"/>
            <a:ext cx="4431923" cy="264348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C0B02-E943-49FF-93A6-C066BE060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6893E-FEA9-404D-B240-76092F961D80}" type="datetime1">
              <a:rPr lang="en-GB" smtClean="0"/>
              <a:t>20/05/2022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4D5E3-E61C-C5B5-2BCA-D7CC869B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Michele Faucci Giannelli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10E34-181E-4C16-51D5-AAFB0BA6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AF023-5DE6-5891-EEB1-D5C732ADE86D}"/>
              </a:ext>
            </a:extLst>
          </p:cNvPr>
          <p:cNvSpPr txBox="1"/>
          <p:nvPr/>
        </p:nvSpPr>
        <p:spPr>
          <a:xfrm>
            <a:off x="4476259" y="1288028"/>
            <a:ext cx="4584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FCS/G4 hits difference and the missing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modulation correction prevented the use of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FastCaloGAN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e/gamma showers</a:t>
            </a:r>
          </a:p>
        </p:txBody>
      </p:sp>
      <p:pic>
        <p:nvPicPr>
          <p:cNvPr id="11" name="Picture 10" descr="Chart, scatter chart&#10;&#10;Description automatically generated">
            <a:extLst>
              <a:ext uri="{FF2B5EF4-FFF2-40B4-BE49-F238E27FC236}">
                <a16:creationId xmlns:a16="http://schemas.microsoft.com/office/drawing/2014/main" id="{9E972F20-312B-D8C3-0C95-96D4222CE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23" y="3577990"/>
            <a:ext cx="4635877" cy="2765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B1D9ED-11A0-F6E3-EDAD-26C89D707F9C}"/>
              </a:ext>
            </a:extLst>
          </p:cNvPr>
          <p:cNvSpPr txBox="1"/>
          <p:nvPr/>
        </p:nvSpPr>
        <p:spPr>
          <a:xfrm>
            <a:off x="76200" y="4176141"/>
            <a:ext cx="45843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pions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several transition points between FCV2 and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FastCaloGAN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were tested.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jet constituents was the main figure of merit. </a:t>
            </a:r>
          </a:p>
        </p:txBody>
      </p:sp>
    </p:spTree>
    <p:extLst>
      <p:ext uri="{BB962C8B-B14F-4D97-AF65-F5344CB8AC3E}">
        <p14:creationId xmlns:p14="http://schemas.microsoft.com/office/powerpoint/2010/main" val="243349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38474</TotalTime>
  <Words>2533</Words>
  <Application>Microsoft Office PowerPoint</Application>
  <PresentationFormat>On-screen Show (4:3)</PresentationFormat>
  <Paragraphs>454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Cambria Math</vt:lpstr>
      <vt:lpstr>Helvetica</vt:lpstr>
      <vt:lpstr>Helvetica Neue Light</vt:lpstr>
      <vt:lpstr>Times New Roman</vt:lpstr>
      <vt:lpstr>1_Office Theme</vt:lpstr>
      <vt:lpstr>FastCaloGAN: a fast simulation for the ATLAS calorimeter system using GANs</vt:lpstr>
      <vt:lpstr>What is Simulation?</vt:lpstr>
      <vt:lpstr>Status of simulation</vt:lpstr>
      <vt:lpstr>Why using GANs?</vt:lpstr>
      <vt:lpstr>The GAN</vt:lpstr>
      <vt:lpstr>Training</vt:lpstr>
      <vt:lpstr>Performance of the GANs</vt:lpstr>
      <vt:lpstr>AtlFast3: the new fast simulation tool</vt:lpstr>
      <vt:lpstr>Combination of FCSV2 and FastCaloGAN</vt:lpstr>
      <vt:lpstr>AF3 performance: Higgs</vt:lpstr>
      <vt:lpstr>AF3 performance: jets</vt:lpstr>
      <vt:lpstr>AF3 performance: taus</vt:lpstr>
      <vt:lpstr>AF3 performance: jet mass</vt:lpstr>
      <vt:lpstr>PowerPoint Presentation</vt:lpstr>
      <vt:lpstr>From prototype to mature tool</vt:lpstr>
      <vt:lpstr>Optimisation of FastCaloGAN HP</vt:lpstr>
      <vt:lpstr>Additional publication</vt:lpstr>
      <vt:lpstr>Conclusion</vt:lpstr>
      <vt:lpstr>Backup</vt:lpstr>
      <vt:lpstr>Fast Simulation overview</vt:lpstr>
      <vt:lpstr>ATLAS efforts</vt:lpstr>
      <vt:lpstr>The ATLAS calorimeters</vt:lpstr>
      <vt:lpstr>The ATLAS EM calorimeters</vt:lpstr>
      <vt:lpstr>The barrel</vt:lpstr>
      <vt:lpstr>The hadronic calorimeter system</vt:lpstr>
      <vt:lpstr>Going beyond other GANs</vt:lpstr>
      <vt:lpstr>High energy pions</vt:lpstr>
      <vt:lpstr>MPT</vt:lpstr>
      <vt:lpstr>The training sample</vt:lpstr>
      <vt:lpstr>Strategy of FastCaloGAN</vt:lpstr>
      <vt:lpstr>Voxelisation</vt:lpstr>
      <vt:lpstr>Voxelisation: different binning</vt:lpstr>
      <vt:lpstr>Plots from PUB note</vt:lpstr>
      <vt:lpstr>Shift of EMB1 ECη</vt:lpstr>
      <vt:lpstr>Additional training information 1/1</vt:lpstr>
      <vt:lpstr>Additional training information 2/2</vt:lpstr>
      <vt:lpstr>Choice of best epoch</vt:lpstr>
      <vt:lpstr>A summary of the training</vt:lpstr>
      <vt:lpstr>Photons in endcap region</vt:lpstr>
      <vt:lpstr>Photons in FCAL </vt:lpstr>
      <vt:lpstr>Pions in barrel</vt:lpstr>
      <vt:lpstr>Integration in Athena</vt:lpstr>
      <vt:lpstr>Voxel to hit</vt:lpstr>
      <vt:lpstr>Voxelisation inversion</vt:lpstr>
      <vt:lpstr>Comparison of physics objects</vt:lpstr>
      <vt:lpstr>Photons: energy per layer</vt:lpstr>
      <vt:lpstr>Photons total energy</vt:lpstr>
      <vt:lpstr>Position resolution</vt:lpstr>
      <vt:lpstr>Pions</vt:lpstr>
      <vt:lpstr>Pions: sub-structure</vt:lpstr>
      <vt:lpstr>Performance on di-jets events</vt:lpstr>
      <vt:lpstr>FCSV2 in one slide</vt:lpstr>
      <vt:lpstr>Energy correction due to accordion</vt:lpstr>
      <vt:lpstr>Other hadrons</vt:lpstr>
      <vt:lpstr>Simplified geometry correction</vt:lpstr>
      <vt:lpstr>New voxelisation: more bins!</vt:lpstr>
      <vt:lpstr>FastCaloGAN optimisations</vt:lpstr>
      <vt:lpstr>Using GANs in the Athena SW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</dc:creator>
  <cp:lastModifiedBy>Michele Faucci Giannelli</cp:lastModifiedBy>
  <cp:revision>248</cp:revision>
  <dcterms:created xsi:type="dcterms:W3CDTF">2006-08-16T00:00:00Z</dcterms:created>
  <dcterms:modified xsi:type="dcterms:W3CDTF">2022-05-31T07:51:51Z</dcterms:modified>
</cp:coreProperties>
</file>