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bb9b8840f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1bb9b8840f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583465747_4_16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2583465747_4_1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583465747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583465747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583465747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583465747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583465747_4_17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2583465747_4_17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2583465747_4_16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2583465747_4_1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2583465747_4_1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2583465747_4_1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583465747_4_16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583465747_4_1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583465747_4_17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2583465747_4_1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2583465747_6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2583465747_6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27.png"/><Relationship Id="rId6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10" Type="http://schemas.openxmlformats.org/officeDocument/2006/relationships/image" Target="../media/image18.png"/><Relationship Id="rId9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26.png"/><Relationship Id="rId8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25.png"/><Relationship Id="rId6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3"/>
          <p:cNvGrpSpPr/>
          <p:nvPr/>
        </p:nvGrpSpPr>
        <p:grpSpPr>
          <a:xfrm>
            <a:off x="0" y="0"/>
            <a:ext cx="3000016" cy="5143602"/>
            <a:chOff x="0" y="65973"/>
            <a:chExt cx="3595848" cy="6792027"/>
          </a:xfrm>
        </p:grpSpPr>
        <p:pic>
          <p:nvPicPr>
            <p:cNvPr id="135" name="Google Shape;135;p13"/>
            <p:cNvPicPr preferRelativeResize="0"/>
            <p:nvPr/>
          </p:nvPicPr>
          <p:blipFill rotWithShape="1">
            <a:blip r:embed="rId3">
              <a:alphaModFix/>
            </a:blip>
            <a:srcRect b="6463" l="50482" r="0" t="0"/>
            <a:stretch/>
          </p:blipFill>
          <p:spPr>
            <a:xfrm>
              <a:off x="0" y="65973"/>
              <a:ext cx="3595815" cy="6792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13"/>
            <p:cNvSpPr/>
            <p:nvPr/>
          </p:nvSpPr>
          <p:spPr>
            <a:xfrm>
              <a:off x="1186248" y="1569309"/>
              <a:ext cx="2409600" cy="259500"/>
            </a:xfrm>
            <a:prstGeom prst="rect">
              <a:avLst/>
            </a:prstGeom>
            <a:solidFill>
              <a:srgbClr val="2F5496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t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 Maggio 2022</a:t>
              </a:r>
              <a:endParaRPr sz="1100"/>
            </a:p>
          </p:txBody>
        </p:sp>
      </p:grpSp>
      <p:sp>
        <p:nvSpPr>
          <p:cNvPr id="137" name="Google Shape;137;p13"/>
          <p:cNvSpPr txBox="1"/>
          <p:nvPr/>
        </p:nvSpPr>
        <p:spPr>
          <a:xfrm>
            <a:off x="4104427" y="165010"/>
            <a:ext cx="34827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3"/>
          <p:cNvSpPr txBox="1"/>
          <p:nvPr/>
        </p:nvSpPr>
        <p:spPr>
          <a:xfrm>
            <a:off x="7587049" y="315051"/>
            <a:ext cx="1128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 scuola</a:t>
            </a:r>
            <a:endParaRPr sz="1100"/>
          </a:p>
        </p:txBody>
      </p:sp>
      <p:pic>
        <p:nvPicPr>
          <p:cNvPr id="139" name="Google Shape;13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6212" y="10"/>
            <a:ext cx="1092028" cy="54601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3"/>
          <p:cNvSpPr txBox="1"/>
          <p:nvPr/>
        </p:nvSpPr>
        <p:spPr>
          <a:xfrm>
            <a:off x="4179725" y="442588"/>
            <a:ext cx="37614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scuola di Astroparticelle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1125" y="0"/>
            <a:ext cx="1512875" cy="148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3"/>
          <p:cNvSpPr txBox="1"/>
          <p:nvPr/>
        </p:nvSpPr>
        <p:spPr>
          <a:xfrm>
            <a:off x="2993150" y="2109025"/>
            <a:ext cx="6209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 raggi cosmici e il rilevatore per muoni </a:t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Cosmic Ray Cube 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13"/>
          <p:cNvSpPr txBox="1"/>
          <p:nvPr/>
        </p:nvSpPr>
        <p:spPr>
          <a:xfrm>
            <a:off x="3077875" y="3039050"/>
            <a:ext cx="1755300" cy="16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5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Argenziano Federica </a:t>
            </a:r>
            <a:endParaRPr sz="1105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5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Bozzella Antonio </a:t>
            </a:r>
            <a:endParaRPr sz="1105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5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Caporale Antonio </a:t>
            </a:r>
            <a:endParaRPr sz="1105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5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Cavaliere Matteo</a:t>
            </a:r>
            <a:endParaRPr sz="1105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5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Colarusso Giuseppe</a:t>
            </a:r>
            <a:endParaRPr sz="1105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5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Criscitiello Fiore</a:t>
            </a:r>
            <a:endParaRPr sz="1105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5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 Donna Simone</a:t>
            </a:r>
            <a:endParaRPr sz="1105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5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Giova Antonio </a:t>
            </a:r>
            <a:endParaRPr sz="1105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5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Guarino Mario</a:t>
            </a:r>
            <a:endParaRPr sz="1105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5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Magliaro Antonio</a:t>
            </a:r>
            <a:endParaRPr sz="1105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5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Marallo Eugenio Pio</a:t>
            </a:r>
            <a:endParaRPr sz="605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13"/>
          <p:cNvSpPr txBox="1"/>
          <p:nvPr/>
        </p:nvSpPr>
        <p:spPr>
          <a:xfrm>
            <a:off x="7719775" y="3102963"/>
            <a:ext cx="17871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Melillo Angela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Melillo Angelo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Minucci Carmine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Multari Augusto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Possemato Erica 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Ruggiero Giulio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Satalino Ruggero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Sessa Alessandro 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Tecce Michele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Zito Gaia 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13"/>
          <p:cNvSpPr txBox="1"/>
          <p:nvPr/>
        </p:nvSpPr>
        <p:spPr>
          <a:xfrm>
            <a:off x="3077875" y="47743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Tutor interno: Carmela Carullo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13"/>
          <p:cNvSpPr txBox="1"/>
          <p:nvPr/>
        </p:nvSpPr>
        <p:spPr>
          <a:xfrm>
            <a:off x="6885275" y="4774300"/>
            <a:ext cx="2324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Tutor esterno: Roberta Colalillo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Google Shape;147;p13"/>
          <p:cNvSpPr txBox="1"/>
          <p:nvPr/>
        </p:nvSpPr>
        <p:spPr>
          <a:xfrm>
            <a:off x="4691375" y="1149600"/>
            <a:ext cx="2738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III A 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Liceo Matematico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8" name="Google Shape;148;p13"/>
          <p:cNvPicPr preferRelativeResize="0"/>
          <p:nvPr/>
        </p:nvPicPr>
        <p:blipFill rotWithShape="1">
          <a:blip r:embed="rId6">
            <a:alphaModFix/>
          </a:blip>
          <a:srcRect b="31087" l="0" r="0" t="34290"/>
          <a:stretch/>
        </p:blipFill>
        <p:spPr>
          <a:xfrm>
            <a:off x="4891325" y="3068650"/>
            <a:ext cx="2490599" cy="16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3"/>
          <p:cNvSpPr txBox="1"/>
          <p:nvPr/>
        </p:nvSpPr>
        <p:spPr>
          <a:xfrm>
            <a:off x="5337275" y="4774300"/>
            <a:ext cx="159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Napoli, 12/05/2022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 txBox="1"/>
          <p:nvPr/>
        </p:nvSpPr>
        <p:spPr>
          <a:xfrm>
            <a:off x="1091050" y="727950"/>
            <a:ext cx="31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4" name="Google Shape;28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385450" cy="13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2100" y="0"/>
            <a:ext cx="1671900" cy="1753178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2"/>
          <p:cNvSpPr txBox="1"/>
          <p:nvPr/>
        </p:nvSpPr>
        <p:spPr>
          <a:xfrm>
            <a:off x="3191713" y="497100"/>
            <a:ext cx="2474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4400">
                <a:solidFill>
                  <a:schemeClr val="lt1"/>
                </a:solidFill>
              </a:rPr>
              <a:t>Abstract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7" name="Google Shape;287;p22"/>
          <p:cNvSpPr txBox="1"/>
          <p:nvPr/>
        </p:nvSpPr>
        <p:spPr>
          <a:xfrm>
            <a:off x="517575" y="2814325"/>
            <a:ext cx="81366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 questi 4 mesi siamo andati alla scoperta dei raggi cosmici e in particolare dei muoni. Li abbiamo monitorati attraverso il CRC che ci consente di osservare le loro tracce e di contarli.</a:t>
            </a:r>
            <a:endParaRPr sz="1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Utilizzando le nostre conoscenze matematiche e di Excel, abbiamo ricostruito le tracce dei muoni a partire dai dati raccolti.</a:t>
            </a:r>
            <a:endParaRPr sz="1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Infine, abbiamo analizzato il concetto di assorbimento dei muoni misurando il loro flusso a terra in diverse condizioni.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000" y="1482075"/>
            <a:ext cx="3822224" cy="286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385450" cy="135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6275" y="0"/>
            <a:ext cx="1677725" cy="175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4"/>
          <p:cNvSpPr txBox="1"/>
          <p:nvPr/>
        </p:nvSpPr>
        <p:spPr>
          <a:xfrm>
            <a:off x="60225" y="4092238"/>
            <a:ext cx="24288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FFFFFF"/>
              </a:solidFill>
            </a:endParaRPr>
          </a:p>
        </p:txBody>
      </p:sp>
      <p:sp>
        <p:nvSpPr>
          <p:cNvPr id="158" name="Google Shape;158;p14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59" name="Google Shape;159;p14"/>
          <p:cNvSpPr txBox="1"/>
          <p:nvPr/>
        </p:nvSpPr>
        <p:spPr>
          <a:xfrm>
            <a:off x="2246825" y="47250"/>
            <a:ext cx="44415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22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it" sz="3222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raggi cosmici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14"/>
          <p:cNvSpPr txBox="1"/>
          <p:nvPr/>
        </p:nvSpPr>
        <p:spPr>
          <a:xfrm>
            <a:off x="3172800" y="859900"/>
            <a:ext cx="3675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 raggi cosmici sono particelle e nuclei atomici di alta energia che, muovendosi quasi alla velocità della luce, colpiscono la Terra da ogni direzione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1" name="Google Shape;161;p14"/>
          <p:cNvPicPr preferRelativeResize="0"/>
          <p:nvPr/>
        </p:nvPicPr>
        <p:blipFill rotWithShape="1">
          <a:blip r:embed="rId6">
            <a:alphaModFix/>
          </a:blip>
          <a:srcRect b="-7239" l="0" r="0" t="7240"/>
          <a:stretch/>
        </p:blipFill>
        <p:spPr>
          <a:xfrm>
            <a:off x="114800" y="2406350"/>
            <a:ext cx="956700" cy="122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34000" y="3426400"/>
            <a:ext cx="1049975" cy="149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24400" y="2406350"/>
            <a:ext cx="956700" cy="115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4"/>
          <p:cNvSpPr txBox="1"/>
          <p:nvPr/>
        </p:nvSpPr>
        <p:spPr>
          <a:xfrm>
            <a:off x="25" y="3564425"/>
            <a:ext cx="1385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Domenico Pacini 1883-1964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p14"/>
          <p:cNvSpPr txBox="1"/>
          <p:nvPr/>
        </p:nvSpPr>
        <p:spPr>
          <a:xfrm>
            <a:off x="1224400" y="3564425"/>
            <a:ext cx="95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Victor Hess 1878-1984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14"/>
          <p:cNvSpPr txBox="1"/>
          <p:nvPr/>
        </p:nvSpPr>
        <p:spPr>
          <a:xfrm flipH="1">
            <a:off x="9845600" y="635800"/>
            <a:ext cx="843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Spettro dei raggi cosmici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14"/>
          <p:cNvSpPr txBox="1"/>
          <p:nvPr/>
        </p:nvSpPr>
        <p:spPr>
          <a:xfrm>
            <a:off x="10683163" y="4062338"/>
            <a:ext cx="715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32 decadi in energia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14"/>
          <p:cNvSpPr txBox="1"/>
          <p:nvPr/>
        </p:nvSpPr>
        <p:spPr>
          <a:xfrm>
            <a:off x="6715200" y="1722525"/>
            <a:ext cx="2428800" cy="27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 raggi cosmici di alta energia (particelle primarie), quando attraversano l'atmosfera terrestre, collidendo con i nuclei da cui è composta, danno vita agli sciami di particelle, chiamate particelle secondarie, che sono quelle che arrivano e studiamo a terra. Gli sciami sono fatti da più componenti: la più abbondante al suolo è quella muonica.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/>
          <p:nvPr/>
        </p:nvSpPr>
        <p:spPr>
          <a:xfrm>
            <a:off x="1091050" y="727950"/>
            <a:ext cx="31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85450" cy="135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2075" y="0"/>
            <a:ext cx="1671925" cy="17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5"/>
          <p:cNvSpPr txBox="1"/>
          <p:nvPr/>
        </p:nvSpPr>
        <p:spPr>
          <a:xfrm>
            <a:off x="3685200" y="81450"/>
            <a:ext cx="1972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 muoni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8950" y="2924400"/>
            <a:ext cx="3945050" cy="22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5"/>
          <p:cNvSpPr txBox="1"/>
          <p:nvPr/>
        </p:nvSpPr>
        <p:spPr>
          <a:xfrm>
            <a:off x="2971475" y="727950"/>
            <a:ext cx="4500600" cy="26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4325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Lato"/>
              <a:buChar char="■"/>
            </a:pPr>
            <a:r>
              <a:rPr lang="it" sz="135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Cosa sono?</a:t>
            </a:r>
            <a:endParaRPr sz="135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35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 muoni sono particelle instabili  </a:t>
            </a:r>
            <a:r>
              <a:rPr lang="it" sz="13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caratterizzate  da una vita media brevissima, circa 2 milionesimi di secondo.</a:t>
            </a:r>
            <a:endParaRPr sz="13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5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 questo tempo p</a:t>
            </a:r>
            <a:r>
              <a:rPr lang="it" sz="135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ercorrono distanze dell’ordine di decine di chilometri, viaggiando a velocità prossima a quella della luce. Secondo la fisica classica questo è un mistero che viene risolto dalla fisica relativistica.</a:t>
            </a:r>
            <a:endParaRPr sz="135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</a:endParaRPr>
          </a:p>
        </p:txBody>
      </p:sp>
      <p:sp>
        <p:nvSpPr>
          <p:cNvPr id="179" name="Google Shape;179;p15"/>
          <p:cNvSpPr txBox="1"/>
          <p:nvPr/>
        </p:nvSpPr>
        <p:spPr>
          <a:xfrm>
            <a:off x="282050" y="2965850"/>
            <a:ext cx="4917000" cy="18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623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80"/>
              <a:buFont typeface="Lato"/>
              <a:buChar char="●"/>
            </a:pPr>
            <a:r>
              <a:rPr lang="it" sz="138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È da sottolineare che siamo continuamente attraversati da queste particelle, in particolare da 1 muone per ogni cm</a:t>
            </a:r>
            <a:r>
              <a:rPr baseline="30000" lang="it" sz="138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it" sz="138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ogni minuto, </a:t>
            </a:r>
            <a:r>
              <a:rPr lang="it" sz="138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 noi non ce accorgiamo se non grazie ad un rilevatore di particelle, come ad esempio </a:t>
            </a:r>
            <a:r>
              <a:rPr lang="it" sz="138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il Cosmic Ray Cube (CRC), il cui </a:t>
            </a:r>
            <a:r>
              <a:rPr lang="it" sz="138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obiettivo è quello di contare e rilevare la traccia della radiazione cosmica invisibile più penetrante, quella costituita dai muoni.</a:t>
            </a:r>
            <a:endParaRPr sz="138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15"/>
          <p:cNvSpPr txBox="1"/>
          <p:nvPr/>
        </p:nvSpPr>
        <p:spPr>
          <a:xfrm>
            <a:off x="-398224" y="2806179"/>
            <a:ext cx="3729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/>
          <p:nvPr/>
        </p:nvSpPr>
        <p:spPr>
          <a:xfrm>
            <a:off x="5580525" y="1800200"/>
            <a:ext cx="34881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Il telescopio per muoni cosmici CRC  è un rilevatore  costituito da 4 piani di materiale scintillante. Ogni piano è costituito da 12  bacchette di scintillatore, sei sono allineate in una direzione e sei sono sovrapposte alle prime in direzione ortogonale.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2000"/>
              </a:spcBef>
              <a:spcAft>
                <a:spcPts val="1200"/>
              </a:spcAft>
              <a:buSzPts val="440"/>
              <a:buNone/>
            </a:pPr>
            <a:r>
              <a:t/>
            </a:r>
            <a:endParaRPr sz="980">
              <a:solidFill>
                <a:schemeClr val="lt1"/>
              </a:solidFill>
            </a:endParaRPr>
          </a:p>
        </p:txBody>
      </p:sp>
      <p:pic>
        <p:nvPicPr>
          <p:cNvPr id="186" name="Google Shape;1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85450" cy="135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800" y="0"/>
            <a:ext cx="1669200" cy="175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2212" y="1394751"/>
            <a:ext cx="2105437" cy="1836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500" y="2669625"/>
            <a:ext cx="1938625" cy="152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6"/>
          <p:cNvSpPr txBox="1"/>
          <p:nvPr/>
        </p:nvSpPr>
        <p:spPr>
          <a:xfrm>
            <a:off x="112525" y="2388875"/>
            <a:ext cx="226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bacchette di </a:t>
            </a:r>
            <a:r>
              <a:rPr lang="it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scintillatore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p16"/>
          <p:cNvSpPr txBox="1"/>
          <p:nvPr/>
        </p:nvSpPr>
        <p:spPr>
          <a:xfrm>
            <a:off x="3242200" y="999563"/>
            <a:ext cx="819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rilevatore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16"/>
          <p:cNvSpPr txBox="1"/>
          <p:nvPr/>
        </p:nvSpPr>
        <p:spPr>
          <a:xfrm>
            <a:off x="2511150" y="277675"/>
            <a:ext cx="41217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22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Cosmic Ray Cube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16"/>
          <p:cNvSpPr txBox="1"/>
          <p:nvPr/>
        </p:nvSpPr>
        <p:spPr>
          <a:xfrm>
            <a:off x="2372725" y="3517400"/>
            <a:ext cx="6528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Quando la particella carica attraversa la bacchetta di scintillatore, produce luce che viene raccolta da una fibra ottica posta al centro della bacchetta.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 luce portata all’estremità della bacchetta viene poi letta da un fotosensore che la trasforma in segnale elettrico che a sua volta attiva le luci dei led.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16"/>
          <p:cNvSpPr txBox="1"/>
          <p:nvPr/>
        </p:nvSpPr>
        <p:spPr>
          <a:xfrm>
            <a:off x="2372725" y="4550700"/>
            <a:ext cx="625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Il rilevatore si comporta sia come TRACCIATORE che come CONTATORE</a:t>
            </a:r>
            <a:r>
              <a:rPr lang="it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/>
          <p:nvPr/>
        </p:nvSpPr>
        <p:spPr>
          <a:xfrm>
            <a:off x="1091050" y="727950"/>
            <a:ext cx="31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85450" cy="135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2075" y="0"/>
            <a:ext cx="1671925" cy="17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7"/>
          <p:cNvSpPr txBox="1"/>
          <p:nvPr/>
        </p:nvSpPr>
        <p:spPr>
          <a:xfrm>
            <a:off x="1887675" y="186025"/>
            <a:ext cx="55845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22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Tracciamento dei muoni</a:t>
            </a:r>
            <a:endParaRPr sz="2050">
              <a:solidFill>
                <a:srgbClr val="E66826"/>
              </a:solidFill>
            </a:endParaRPr>
          </a:p>
        </p:txBody>
      </p:sp>
      <p:sp>
        <p:nvSpPr>
          <p:cNvPr id="203" name="Google Shape;203;p17"/>
          <p:cNvSpPr txBox="1"/>
          <p:nvPr/>
        </p:nvSpPr>
        <p:spPr>
          <a:xfrm>
            <a:off x="5225100" y="3099325"/>
            <a:ext cx="3918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Il telescopio invia i  dati in sistema esadecimale.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Successivamente  li convertiamo in sistema binario e, conoscendo le dimensioni del telescopio, trasformiamo gli 1, che rappresentano i pixel accesi, in coppie di punti del piano, ottenendo così una tabella in centimetri. Con questa, grazie ad Excel, </a:t>
            </a:r>
            <a:r>
              <a:rPr lang="it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ricostruiamo le rette, cioè le proiezioni della traiettoria del muone nel piano.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4" name="Google Shape;2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5575" y="2792550"/>
            <a:ext cx="1367984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4813" y="3790343"/>
            <a:ext cx="1489500" cy="127093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7"/>
          <p:cNvSpPr/>
          <p:nvPr/>
        </p:nvSpPr>
        <p:spPr>
          <a:xfrm flipH="1">
            <a:off x="1387465" y="3192752"/>
            <a:ext cx="424200" cy="597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84250" y="3192750"/>
            <a:ext cx="2600900" cy="193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7"/>
          <p:cNvSpPr txBox="1"/>
          <p:nvPr/>
        </p:nvSpPr>
        <p:spPr>
          <a:xfrm>
            <a:off x="3034875" y="763550"/>
            <a:ext cx="41463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50">
                <a:solidFill>
                  <a:srgbClr val="FF9900"/>
                </a:solidFill>
              </a:rPr>
              <a:t>A PARTIRE DAI DATI FORNITI DAL COSMIC RAY CUBE</a:t>
            </a:r>
            <a:endParaRPr sz="10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" name="Google Shape;209;p17"/>
          <p:cNvSpPr txBox="1"/>
          <p:nvPr/>
        </p:nvSpPr>
        <p:spPr>
          <a:xfrm>
            <a:off x="3149725" y="1822588"/>
            <a:ext cx="5319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 tracce dei muoni sono tridimensionali.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Il CRC ci permette di vedere le proiezioni delle tracce sui due piani </a:t>
            </a:r>
            <a:r>
              <a:rPr i="1" lang="it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zx</a:t>
            </a:r>
            <a:r>
              <a:rPr lang="it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i="1" lang="it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zy</a:t>
            </a:r>
            <a:r>
              <a:rPr lang="it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17"/>
          <p:cNvSpPr txBox="1"/>
          <p:nvPr/>
        </p:nvSpPr>
        <p:spPr>
          <a:xfrm>
            <a:off x="3149725" y="2624875"/>
            <a:ext cx="4323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50">
                <a:solidFill>
                  <a:srgbClr val="FF9900"/>
                </a:solidFill>
              </a:rPr>
              <a:t>Ricostruiamo la traccia bidimensionale</a:t>
            </a:r>
            <a:endParaRPr sz="165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/>
          <p:nvPr/>
        </p:nvSpPr>
        <p:spPr>
          <a:xfrm>
            <a:off x="3913900" y="2009500"/>
            <a:ext cx="148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8"/>
          <p:cNvSpPr txBox="1"/>
          <p:nvPr/>
        </p:nvSpPr>
        <p:spPr>
          <a:xfrm>
            <a:off x="1091050" y="727950"/>
            <a:ext cx="31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437475" cy="141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7932" y="0"/>
            <a:ext cx="1346068" cy="14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8"/>
          <p:cNvSpPr txBox="1"/>
          <p:nvPr/>
        </p:nvSpPr>
        <p:spPr>
          <a:xfrm>
            <a:off x="1601950" y="119950"/>
            <a:ext cx="61134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22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Proiezioni nei piani zx - zy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0" name="Google Shape;22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7475" y="1411496"/>
            <a:ext cx="6360449" cy="359140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8"/>
          <p:cNvSpPr/>
          <p:nvPr/>
        </p:nvSpPr>
        <p:spPr>
          <a:xfrm>
            <a:off x="5576225" y="1558775"/>
            <a:ext cx="1691700" cy="186900"/>
          </a:xfrm>
          <a:prstGeom prst="flowChartAlternateProcess">
            <a:avLst/>
          </a:prstGeom>
          <a:solidFill>
            <a:srgbClr val="EFB578">
              <a:alpha val="22950"/>
            </a:srgbClr>
          </a:solidFill>
          <a:ln cap="flat" cmpd="sng" w="9525">
            <a:solidFill>
              <a:srgbClr val="EFB5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5576225" y="3609250"/>
            <a:ext cx="1691700" cy="186900"/>
          </a:xfrm>
          <a:prstGeom prst="flowChartAlternateProcess">
            <a:avLst/>
          </a:prstGeom>
          <a:solidFill>
            <a:srgbClr val="EFB578">
              <a:alpha val="22950"/>
            </a:srgbClr>
          </a:solidFill>
          <a:ln cap="flat" cmpd="sng" w="9525">
            <a:solidFill>
              <a:srgbClr val="EFB5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97925" y="2489936"/>
            <a:ext cx="1346075" cy="1434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/>
          <p:nvPr/>
        </p:nvSpPr>
        <p:spPr>
          <a:xfrm>
            <a:off x="3913900" y="2009500"/>
            <a:ext cx="148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9"/>
          <p:cNvSpPr txBox="1"/>
          <p:nvPr/>
        </p:nvSpPr>
        <p:spPr>
          <a:xfrm>
            <a:off x="1091050" y="727950"/>
            <a:ext cx="31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85450" cy="13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2075" y="0"/>
            <a:ext cx="1671925" cy="17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9"/>
          <p:cNvSpPr txBox="1"/>
          <p:nvPr/>
        </p:nvSpPr>
        <p:spPr>
          <a:xfrm>
            <a:off x="1438450" y="43050"/>
            <a:ext cx="5844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Assorbimento atmosferico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2000" y="2794850"/>
            <a:ext cx="3529431" cy="2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9"/>
          <p:cNvSpPr txBox="1"/>
          <p:nvPr/>
        </p:nvSpPr>
        <p:spPr>
          <a:xfrm>
            <a:off x="1385450" y="593500"/>
            <a:ext cx="6013800" cy="1416000"/>
          </a:xfrm>
          <a:prstGeom prst="rect">
            <a:avLst/>
          </a:prstGeom>
          <a:solidFill>
            <a:srgbClr val="F2ECE6">
              <a:alpha val="114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Oltre al tracciamento ci siamo occupati anche del conteggio dei muoni e del loro assorbimento.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 particolare, durante la decima edizione dell’ International Cosmic Day (ICD) del 10 Novembre 2021, abbiamo  sperimentato l’</a:t>
            </a:r>
            <a:r>
              <a:rPr lang="it" sz="16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assorbimento atmosferico</a:t>
            </a:r>
            <a: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rgbClr val="99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19"/>
          <p:cNvSpPr txBox="1"/>
          <p:nvPr/>
        </p:nvSpPr>
        <p:spPr>
          <a:xfrm>
            <a:off x="206900" y="2020750"/>
            <a:ext cx="8675700" cy="3355500"/>
          </a:xfrm>
          <a:prstGeom prst="rect">
            <a:avLst/>
          </a:prstGeom>
          <a:solidFill>
            <a:srgbClr val="F2ECE6">
              <a:alpha val="114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muoni, viaggiando in atmosfera, perdono man mano sempre più energia fino a quando non decadono. Questo si ripercuote sul flusso osservato a terra.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Infatti, a </a:t>
            </a:r>
            <a:r>
              <a:rPr lang="it" sz="1450">
                <a:solidFill>
                  <a:srgbClr val="FF9900"/>
                </a:solidFill>
              </a:rPr>
              <a:t>0°</a:t>
            </a:r>
            <a:r>
              <a:rPr lang="it" sz="1450">
                <a:solidFill>
                  <a:schemeClr val="lt1"/>
                </a:solidFill>
              </a:rPr>
              <a:t>,</a:t>
            </a:r>
            <a: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ossia per particelle che arrivano perpendico-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larmente alla superficie terrestre e che quindi compiono un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percorso più breve,</a:t>
            </a:r>
            <a:r>
              <a:rPr lang="it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" sz="16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il flusso è massimo</a:t>
            </a:r>
            <a:r>
              <a:rPr lang="it" sz="1600">
                <a:solidFill>
                  <a:srgbClr val="F2ECE6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mentre diminuisce  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all’aumentare dell’angolo tra la direzione di incidenza e lo 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zenit.  A </a:t>
            </a:r>
            <a:r>
              <a:rPr lang="it" sz="16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90°</a:t>
            </a:r>
            <a: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il </a:t>
            </a:r>
            <a:r>
              <a:rPr lang="it" sz="16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flusso è minimo</a:t>
            </a:r>
            <a: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e i pochi muoni che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arrivano sono molto energetici.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 funzione che descrive il flusso di </a:t>
            </a:r>
            <a:b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muoni a terra è la seguente: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I(</a:t>
            </a:r>
            <a:r>
              <a:rPr b="1" lang="it" sz="1450">
                <a:solidFill>
                  <a:srgbClr val="6AA84F"/>
                </a:solidFill>
              </a:rPr>
              <a:t>θ</a:t>
            </a:r>
            <a:r>
              <a:rPr b="1" lang="it" sz="16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)=I</a:t>
            </a:r>
            <a:r>
              <a:rPr b="1" baseline="-25000" lang="it" sz="16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r>
              <a:rPr b="1" lang="it" sz="16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*cos(</a:t>
            </a:r>
            <a:r>
              <a:rPr b="1" lang="it" sz="1450">
                <a:solidFill>
                  <a:srgbClr val="6AA84F"/>
                </a:solidFill>
              </a:rPr>
              <a:t>θ</a:t>
            </a:r>
            <a:r>
              <a:rPr b="1" lang="it" sz="16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b="1" sz="1800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/>
          <p:nvPr/>
        </p:nvSpPr>
        <p:spPr>
          <a:xfrm>
            <a:off x="3913900" y="2085700"/>
            <a:ext cx="148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0"/>
          <p:cNvSpPr txBox="1"/>
          <p:nvPr/>
        </p:nvSpPr>
        <p:spPr>
          <a:xfrm>
            <a:off x="1091050" y="727950"/>
            <a:ext cx="31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85450" cy="13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2075" y="0"/>
            <a:ext cx="1671925" cy="17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461" y="2517100"/>
            <a:ext cx="1511177" cy="11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6412" y="2517112"/>
            <a:ext cx="1511184" cy="11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01725" y="2548250"/>
            <a:ext cx="1511200" cy="11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95724" y="4053173"/>
            <a:ext cx="1552575" cy="114085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0"/>
          <p:cNvSpPr txBox="1"/>
          <p:nvPr/>
        </p:nvSpPr>
        <p:spPr>
          <a:xfrm>
            <a:off x="1337550" y="398700"/>
            <a:ext cx="6158400" cy="1046700"/>
          </a:xfrm>
          <a:prstGeom prst="rect">
            <a:avLst/>
          </a:prstGeom>
          <a:solidFill>
            <a:srgbClr val="F2ECE6">
              <a:alpha val="114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Oltre al lavoro precedentemente illustrato, durante le  varie lezioni del matematico con la prof.ssa Colalillo, abbiamo osservato altre condizioni di assorbimento del flusso di muoni e  abbiamo constatato la </a:t>
            </a:r>
            <a:r>
              <a:rPr lang="it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differenza tra gli elettroni e i muoni</a:t>
            </a:r>
            <a:r>
              <a:rPr lang="it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r>
              <a:rPr lang="it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p20"/>
          <p:cNvSpPr txBox="1"/>
          <p:nvPr/>
        </p:nvSpPr>
        <p:spPr>
          <a:xfrm>
            <a:off x="1275775" y="-78925"/>
            <a:ext cx="72381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solidFill>
                  <a:schemeClr val="lt1"/>
                </a:solidFill>
              </a:rPr>
              <a:t> </a:t>
            </a:r>
            <a:r>
              <a:rPr b="1" lang="it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Diverse condizioni di conteggio 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0" name="Google Shape;250;p20"/>
          <p:cNvPicPr preferRelativeResize="0"/>
          <p:nvPr/>
        </p:nvPicPr>
        <p:blipFill rotWithShape="1">
          <a:blip r:embed="rId9">
            <a:alphaModFix/>
          </a:blip>
          <a:srcRect b="3045" l="0" r="4625" t="40447"/>
          <a:stretch/>
        </p:blipFill>
        <p:spPr>
          <a:xfrm>
            <a:off x="0" y="3790725"/>
            <a:ext cx="1879025" cy="12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0"/>
          <p:cNvPicPr preferRelativeResize="0"/>
          <p:nvPr/>
        </p:nvPicPr>
        <p:blipFill rotWithShape="1">
          <a:blip r:embed="rId10">
            <a:alphaModFix/>
          </a:blip>
          <a:srcRect b="16141" l="0" r="6985" t="10523"/>
          <a:stretch/>
        </p:blipFill>
        <p:spPr>
          <a:xfrm>
            <a:off x="7741125" y="3617100"/>
            <a:ext cx="1385400" cy="16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0"/>
          <p:cNvSpPr txBox="1"/>
          <p:nvPr/>
        </p:nvSpPr>
        <p:spPr>
          <a:xfrm>
            <a:off x="315800" y="2222675"/>
            <a:ext cx="1924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it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due piani dall’alto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20"/>
          <p:cNvSpPr txBox="1"/>
          <p:nvPr/>
        </p:nvSpPr>
        <p:spPr>
          <a:xfrm>
            <a:off x="6714950" y="2222663"/>
            <a:ext cx="1385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quattro piani</a:t>
            </a:r>
            <a:r>
              <a:rPr lang="it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p20"/>
          <p:cNvSpPr txBox="1"/>
          <p:nvPr/>
        </p:nvSpPr>
        <p:spPr>
          <a:xfrm>
            <a:off x="3735463" y="2230325"/>
            <a:ext cx="107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tre piani</a:t>
            </a:r>
            <a:endParaRPr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5" name="Google Shape;255;p20"/>
          <p:cNvSpPr txBox="1"/>
          <p:nvPr/>
        </p:nvSpPr>
        <p:spPr>
          <a:xfrm>
            <a:off x="3816400" y="3748375"/>
            <a:ext cx="1804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quattro piani</a:t>
            </a:r>
            <a:r>
              <a:rPr lang="it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5118700" y="3790725"/>
            <a:ext cx="227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5327600" y="4034400"/>
            <a:ext cx="24027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Possiamo notare che aumentando la soglia richiesta, avremo sempre meno particelle cariche con segnale che superano la soglia.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" name="Google Shape;258;p20"/>
          <p:cNvSpPr txBox="1"/>
          <p:nvPr/>
        </p:nvSpPr>
        <p:spPr>
          <a:xfrm>
            <a:off x="0" y="1315088"/>
            <a:ext cx="9144000" cy="1046700"/>
          </a:xfrm>
          <a:prstGeom prst="rect">
            <a:avLst/>
          </a:prstGeom>
          <a:solidFill>
            <a:srgbClr val="F2ECE6">
              <a:alpha val="114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Come si può notare dai dati, man mano che consideriamo sempre più piani il numero di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particelle cariche rilevate (muoni ed elettroni) diminuisce poiché essendo gli elettroni meno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penetranti, non riusciranno ad attraversare  tutti i piani. Dunque chiedendo di salvare solo gli eventi che hanno almeno un pixel acceso per ognuno dei quattro piani, stiamo rilevando principalmente muoni.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9" name="Google Shape;259;p20"/>
          <p:cNvSpPr/>
          <p:nvPr/>
        </p:nvSpPr>
        <p:spPr>
          <a:xfrm>
            <a:off x="1214525" y="2565900"/>
            <a:ext cx="664500" cy="164100"/>
          </a:xfrm>
          <a:prstGeom prst="rect">
            <a:avLst/>
          </a:prstGeom>
          <a:solidFill>
            <a:srgbClr val="6379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0" name="Google Shape;260;p20"/>
          <p:cNvSpPr/>
          <p:nvPr/>
        </p:nvSpPr>
        <p:spPr>
          <a:xfrm>
            <a:off x="7397200" y="2565900"/>
            <a:ext cx="664500" cy="164100"/>
          </a:xfrm>
          <a:prstGeom prst="rect">
            <a:avLst/>
          </a:prstGeom>
          <a:solidFill>
            <a:srgbClr val="6379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1" name="Google Shape;261;p20"/>
          <p:cNvSpPr/>
          <p:nvPr/>
        </p:nvSpPr>
        <p:spPr>
          <a:xfrm>
            <a:off x="4454200" y="4053175"/>
            <a:ext cx="664500" cy="164100"/>
          </a:xfrm>
          <a:prstGeom prst="rect">
            <a:avLst/>
          </a:prstGeom>
          <a:solidFill>
            <a:srgbClr val="6379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2" name="Google Shape;262;p20"/>
          <p:cNvSpPr/>
          <p:nvPr/>
        </p:nvSpPr>
        <p:spPr>
          <a:xfrm>
            <a:off x="4486500" y="2550500"/>
            <a:ext cx="664500" cy="164100"/>
          </a:xfrm>
          <a:prstGeom prst="rect">
            <a:avLst/>
          </a:prstGeom>
          <a:solidFill>
            <a:srgbClr val="6379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3" name="Google Shape;263;p20"/>
          <p:cNvSpPr txBox="1"/>
          <p:nvPr/>
        </p:nvSpPr>
        <p:spPr>
          <a:xfrm>
            <a:off x="1385450" y="2486388"/>
            <a:ext cx="696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eventi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4" name="Google Shape;264;p20"/>
          <p:cNvSpPr txBox="1"/>
          <p:nvPr/>
        </p:nvSpPr>
        <p:spPr>
          <a:xfrm>
            <a:off x="7555138" y="2486410"/>
            <a:ext cx="696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eventi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5" name="Google Shape;265;p20"/>
          <p:cNvSpPr txBox="1"/>
          <p:nvPr/>
        </p:nvSpPr>
        <p:spPr>
          <a:xfrm>
            <a:off x="4549275" y="2470988"/>
            <a:ext cx="696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eventi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p20"/>
          <p:cNvSpPr txBox="1"/>
          <p:nvPr/>
        </p:nvSpPr>
        <p:spPr>
          <a:xfrm>
            <a:off x="4549275" y="3973663"/>
            <a:ext cx="696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eventi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20"/>
          <p:cNvSpPr txBox="1"/>
          <p:nvPr/>
        </p:nvSpPr>
        <p:spPr>
          <a:xfrm>
            <a:off x="0" y="3580300"/>
            <a:ext cx="831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Abbiamo poi deciso di cambiare il settaggio della soglia del telescopio, raddoppiandola da 0,25 mV​ a 0,50 mV:​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"/>
          <p:cNvSpPr txBox="1"/>
          <p:nvPr/>
        </p:nvSpPr>
        <p:spPr>
          <a:xfrm>
            <a:off x="1091050" y="727950"/>
            <a:ext cx="31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85450" cy="13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2075" y="0"/>
            <a:ext cx="1671925" cy="17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1"/>
          <p:cNvSpPr txBox="1"/>
          <p:nvPr/>
        </p:nvSpPr>
        <p:spPr>
          <a:xfrm>
            <a:off x="1113025" y="65600"/>
            <a:ext cx="6652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lt1"/>
                </a:solidFill>
              </a:rPr>
              <a:t>ASSORBIMENTO CON LASTRA DI PIOMBO</a:t>
            </a:r>
            <a:endParaRPr sz="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6" name="Google Shape;276;p21"/>
          <p:cNvSpPr txBox="1"/>
          <p:nvPr/>
        </p:nvSpPr>
        <p:spPr>
          <a:xfrm>
            <a:off x="193175" y="2894025"/>
            <a:ext cx="5871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Dopo aver visto questi due aspetti di assorbimento,  ne abbiamo osservato un ultimo, ovvero l’</a:t>
            </a:r>
            <a:r>
              <a:rPr lang="it" sz="16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assorbimento con una lastra di piombo.</a:t>
            </a:r>
            <a:endParaRPr sz="16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 posizioniamo una lastra di piombo sopra il nostro rivelatore,  possiamo notare come il numero di muoni sia sempre minore, questo perché, </a:t>
            </a:r>
            <a: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essendo il piombo  un </a:t>
            </a:r>
            <a:r>
              <a:rPr lang="it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materiale molto denso,  sarà sempre più difficile per le particelle cariche attraversarlo.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7" name="Google Shape;277;p21"/>
          <p:cNvPicPr preferRelativeResize="0"/>
          <p:nvPr/>
        </p:nvPicPr>
        <p:blipFill rotWithShape="1">
          <a:blip r:embed="rId5">
            <a:alphaModFix/>
          </a:blip>
          <a:srcRect b="24578" l="0" r="0" t="10363"/>
          <a:stretch/>
        </p:blipFill>
        <p:spPr>
          <a:xfrm>
            <a:off x="6428025" y="1900625"/>
            <a:ext cx="2669275" cy="32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2150" y="806800"/>
            <a:ext cx="2127850" cy="1891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3D85C6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