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511" r:id="rId2"/>
    <p:sldId id="513" r:id="rId3"/>
    <p:sldId id="514" r:id="rId4"/>
    <p:sldId id="460" r:id="rId5"/>
    <p:sldId id="475" r:id="rId6"/>
    <p:sldId id="479" r:id="rId7"/>
    <p:sldId id="517" r:id="rId8"/>
    <p:sldId id="512" r:id="rId9"/>
    <p:sldId id="515" r:id="rId10"/>
    <p:sldId id="516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EF1FE"/>
    <a:srgbClr val="05E4FB"/>
    <a:srgbClr val="000000"/>
    <a:srgbClr val="D2E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77" autoAdjust="0"/>
    <p:restoredTop sz="92722" autoAdjust="0"/>
  </p:normalViewPr>
  <p:slideViewPr>
    <p:cSldViewPr>
      <p:cViewPr varScale="1">
        <p:scale>
          <a:sx n="56" d="100"/>
          <a:sy n="56" d="100"/>
        </p:scale>
        <p:origin x="80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astro\Desktop\Muoni\Muon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it-IT" b="1">
                <a:solidFill>
                  <a:srgbClr val="FF0000"/>
                </a:solidFill>
              </a:rPr>
              <a:t>Seneca - 10 m slm</a:t>
            </a:r>
          </a:p>
        </c:rich>
      </c:tx>
      <c:layout>
        <c:manualLayout>
          <c:xMode val="edge"/>
          <c:yMode val="edge"/>
          <c:x val="0.34136770683784667"/>
          <c:y val="4.13863581074701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2970476234111592"/>
          <c:y val="0.18256519160496662"/>
          <c:w val="0.55447270581688102"/>
          <c:h val="0.5831702205124239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Foglio1!$B$3:$B$6</c:f>
              <c:numCache>
                <c:formatCode>0</c:formatCode>
                <c:ptCount val="4"/>
                <c:pt idx="0">
                  <c:v>0</c:v>
                </c:pt>
                <c:pt idx="1">
                  <c:v>40</c:v>
                </c:pt>
                <c:pt idx="2">
                  <c:v>65</c:v>
                </c:pt>
                <c:pt idx="3">
                  <c:v>90</c:v>
                </c:pt>
              </c:numCache>
            </c:numRef>
          </c:xVal>
          <c:yVal>
            <c:numRef>
              <c:f>Foglio1!$E$3:$E$6</c:f>
              <c:numCache>
                <c:formatCode>#,##0</c:formatCode>
                <c:ptCount val="4"/>
                <c:pt idx="0">
                  <c:v>13.567567567567568</c:v>
                </c:pt>
                <c:pt idx="1">
                  <c:v>16.666666666666668</c:v>
                </c:pt>
                <c:pt idx="2">
                  <c:v>34.962962962962962</c:v>
                </c:pt>
                <c:pt idx="3">
                  <c:v>88.418604651162795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C3-4D5F-9532-611206E05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510960"/>
        <c:axId val="145511520"/>
      </c:scatterChart>
      <c:valAx>
        <c:axId val="145510960"/>
        <c:scaling>
          <c:orientation val="minMax"/>
          <c:max val="9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>
                    <a:solidFill>
                      <a:srgbClr val="FF0000"/>
                    </a:solidFill>
                  </a:rPr>
                  <a:t>inclinazione CRC rispetto al suolo</a:t>
                </a:r>
              </a:p>
            </c:rich>
          </c:tx>
          <c:layout>
            <c:manualLayout>
              <c:xMode val="edge"/>
              <c:yMode val="edge"/>
              <c:x val="0.25658137595298786"/>
              <c:y val="0.874945182907144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5511520"/>
        <c:crosses val="autoZero"/>
        <c:crossBetween val="midCat"/>
        <c:majorUnit val="10"/>
      </c:valAx>
      <c:valAx>
        <c:axId val="14551152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>
                    <a:solidFill>
                      <a:srgbClr val="FF0000"/>
                    </a:solidFill>
                  </a:rPr>
                  <a:t>eventi al minuto</a:t>
                </a:r>
              </a:p>
            </c:rich>
          </c:tx>
          <c:layout>
            <c:manualLayout>
              <c:xMode val="edge"/>
              <c:yMode val="edge"/>
              <c:x val="0.10871520828374463"/>
              <c:y val="0.159366584993086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5510960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8AE6-D215-499E-AF28-87CDD0CC4164}" type="datetimeFigureOut">
              <a:rPr lang="it-IT" smtClean="0"/>
              <a:pPr/>
              <a:t>11/05/22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E9B95-D2EE-47BB-9F9D-00D8F52A2B5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987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36162-D66E-4269-BF6F-28AA9EBF4C52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13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36162-D66E-4269-BF6F-28AA9EBF4C52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987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36162-D66E-4269-BF6F-28AA9EBF4C52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47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88850-2631-479A-A33B-043E3C2AA640}" type="datetime1">
              <a:rPr lang="it-IT" smtClean="0"/>
              <a:pPr/>
              <a:t>11/05/22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AEB-A04C-4C70-A9CA-B6C399D951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1FE1B-3148-471B-B88C-6044ED764626}" type="datetime1">
              <a:rPr lang="it-IT" smtClean="0"/>
              <a:pPr/>
              <a:t>11/05/22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AEB-A04C-4C70-A9CA-B6C399D951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503B1-B273-4114-9FB8-80A549FF794D}" type="datetime1">
              <a:rPr lang="it-IT" smtClean="0"/>
              <a:pPr/>
              <a:t>11/05/22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AEB-A04C-4C70-A9CA-B6C399D951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02346-10EE-4378-BFB1-D835D09C35A9}" type="datetime1">
              <a:rPr lang="it-IT" smtClean="0"/>
              <a:pPr/>
              <a:t>11/05/22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AEB-A04C-4C70-A9CA-B6C399D951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ED255-9E55-4C29-BD20-49C41713888A}" type="datetime1">
              <a:rPr lang="it-IT" smtClean="0"/>
              <a:pPr/>
              <a:t>11/05/22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AEB-A04C-4C70-A9CA-B6C399D951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D4F13-ABAA-455D-9184-E31B83E05947}" type="datetime1">
              <a:rPr lang="it-IT" smtClean="0"/>
              <a:pPr/>
              <a:t>11/05/22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AEB-A04C-4C70-A9CA-B6C399D951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2462-6726-44D2-AD18-3AE5134FD92E}" type="datetime1">
              <a:rPr lang="it-IT" smtClean="0"/>
              <a:pPr/>
              <a:t>11/05/22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AEB-A04C-4C70-A9CA-B6C399D951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7BE4-B190-4C21-B436-8BE8CB8C8D39}" type="datetime1">
              <a:rPr lang="it-IT" smtClean="0"/>
              <a:pPr/>
              <a:t>11/05/22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AEB-A04C-4C70-A9CA-B6C399D951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CBD-D952-479A-8B4F-FBC598944A91}" type="datetime1">
              <a:rPr lang="it-IT" smtClean="0"/>
              <a:pPr/>
              <a:t>11/05/22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AEB-A04C-4C70-A9CA-B6C399D951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359F-1B88-41D9-97A3-8D4F7DE84FA5}" type="datetime1">
              <a:rPr lang="it-IT" smtClean="0"/>
              <a:pPr/>
              <a:t>11/05/22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AEB-A04C-4C70-A9CA-B6C399D951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DB29-D4CD-46B5-8739-B10ABC17FCF7}" type="datetime1">
              <a:rPr lang="it-IT" smtClean="0"/>
              <a:pPr/>
              <a:t>11/05/22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AEB-A04C-4C70-A9CA-B6C399D951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0">
              <a:schemeClr val="accent5">
                <a:lumMod val="60000"/>
                <a:lumOff val="40000"/>
              </a:schemeClr>
            </a:gs>
            <a:gs pos="47000">
              <a:schemeClr val="accent5">
                <a:lumMod val="20000"/>
                <a:lumOff val="8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77C73-7F14-44F8-8815-4F17DB50430B}" type="datetime1">
              <a:rPr lang="it-IT" smtClean="0"/>
              <a:pPr/>
              <a:t>11/05/22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D9AEB-A04C-4C70-A9CA-B6C399D9519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0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7A58ECB0-9F32-9A4A-9AAA-B8E8C8377352}"/>
              </a:ext>
            </a:extLst>
          </p:cNvPr>
          <p:cNvGrpSpPr/>
          <p:nvPr/>
        </p:nvGrpSpPr>
        <p:grpSpPr>
          <a:xfrm>
            <a:off x="107504" y="1709919"/>
            <a:ext cx="2696862" cy="5094020"/>
            <a:chOff x="0" y="65973"/>
            <a:chExt cx="3595816" cy="679202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090D728-12DA-044C-A70B-D6AD7B8E8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482" b="6467"/>
            <a:stretch/>
          </p:blipFill>
          <p:spPr>
            <a:xfrm>
              <a:off x="0" y="65973"/>
              <a:ext cx="3595816" cy="6792027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0B0E665-AEED-2D4F-8E8A-6851F252C2A9}"/>
                </a:ext>
              </a:extLst>
            </p:cNvPr>
            <p:cNvSpPr/>
            <p:nvPr/>
          </p:nvSpPr>
          <p:spPr>
            <a:xfrm>
              <a:off x="1186248" y="1569309"/>
              <a:ext cx="2409567" cy="25949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50" b="1" dirty="0">
                  <a:latin typeface="Abadi MT Condensed Light" panose="020B0306030101010103" pitchFamily="34" charset="77"/>
                </a:rPr>
                <a:t>12 Maggi o 2022</a:t>
              </a:r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AC579F-B905-3B46-A707-6F514754AC13}"/>
              </a:ext>
            </a:extLst>
          </p:cNvPr>
          <p:cNvSpPr txBox="1"/>
          <p:nvPr/>
        </p:nvSpPr>
        <p:spPr>
          <a:xfrm>
            <a:off x="4104427" y="1022260"/>
            <a:ext cx="34826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500" i="1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6DBDEFC-13CE-EC46-9E68-40D816840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75" y="1088423"/>
            <a:ext cx="1092029" cy="54601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A0AC4A-AC1B-AA47-A312-7C11E6B94630}"/>
              </a:ext>
            </a:extLst>
          </p:cNvPr>
          <p:cNvSpPr txBox="1"/>
          <p:nvPr/>
        </p:nvSpPr>
        <p:spPr>
          <a:xfrm>
            <a:off x="2279714" y="978507"/>
            <a:ext cx="6120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Lucida Handwriting" panose="03010101010101010101" pitchFamily="66" charset="0"/>
              </a:rPr>
              <a:t>I </a:t>
            </a:r>
            <a:r>
              <a:rPr lang="en-GB" sz="32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muoni</a:t>
            </a:r>
            <a:r>
              <a:rPr lang="en-GB" sz="3200" dirty="0">
                <a:solidFill>
                  <a:srgbClr val="FF0000"/>
                </a:solidFill>
                <a:latin typeface="Lucida Handwriting" panose="03010101010101010101" pitchFamily="66" charset="0"/>
              </a:rPr>
              <a:t>, </a:t>
            </a:r>
            <a:r>
              <a:rPr lang="en-GB" sz="32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raggi</a:t>
            </a:r>
            <a:r>
              <a:rPr lang="en-GB" sz="320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cosmici</a:t>
            </a:r>
            <a:r>
              <a:rPr lang="en-GB" sz="320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secondari</a:t>
            </a:r>
            <a:endParaRPr lang="en-GB" sz="32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  <a:p>
            <a:pPr algn="ctr"/>
            <a:r>
              <a:rPr lang="en-GB" sz="2000" b="1" dirty="0" err="1">
                <a:solidFill>
                  <a:srgbClr val="000000"/>
                </a:solidFill>
              </a:rPr>
              <a:t>Flussi</a:t>
            </a:r>
            <a:r>
              <a:rPr lang="en-GB" sz="2000" b="1" dirty="0">
                <a:solidFill>
                  <a:srgbClr val="000000"/>
                </a:solidFill>
              </a:rPr>
              <a:t> e </a:t>
            </a:r>
            <a:r>
              <a:rPr lang="en-GB" sz="2000" b="1" dirty="0" err="1">
                <a:solidFill>
                  <a:srgbClr val="000000"/>
                </a:solidFill>
              </a:rPr>
              <a:t>capacità</a:t>
            </a:r>
            <a:r>
              <a:rPr lang="en-GB" sz="2000" b="1" dirty="0">
                <a:solidFill>
                  <a:srgbClr val="000000"/>
                </a:solidFill>
              </a:rPr>
              <a:t> di </a:t>
            </a:r>
            <a:r>
              <a:rPr lang="en-GB" sz="2000" b="1" dirty="0" err="1">
                <a:solidFill>
                  <a:srgbClr val="000000"/>
                </a:solidFill>
              </a:rPr>
              <a:t>penetrazione</a:t>
            </a:r>
            <a:r>
              <a:rPr lang="en-GB" sz="2000" b="1" dirty="0">
                <a:solidFill>
                  <a:srgbClr val="000000"/>
                </a:solidFill>
              </a:rPr>
              <a:t> (</a:t>
            </a:r>
            <a:r>
              <a:rPr lang="en-GB" sz="2000" b="1" dirty="0" err="1">
                <a:solidFill>
                  <a:srgbClr val="000000"/>
                </a:solidFill>
              </a:rPr>
              <a:t>propagazione</a:t>
            </a:r>
            <a:r>
              <a:rPr lang="en-GB" sz="20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F24E2E9-F085-994B-8B40-31B362E597DF}"/>
              </a:ext>
            </a:extLst>
          </p:cNvPr>
          <p:cNvSpPr txBox="1"/>
          <p:nvPr/>
        </p:nvSpPr>
        <p:spPr>
          <a:xfrm>
            <a:off x="2915816" y="3767975"/>
            <a:ext cx="29299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Footlight MT Light" panose="0204060206030A020304" pitchFamily="18" charset="0"/>
              </a:rPr>
              <a:t>Liceo</a:t>
            </a:r>
            <a:r>
              <a:rPr lang="en-GB" sz="1600" dirty="0">
                <a:latin typeface="Footlight MT Light" panose="0204060206030A020304" pitchFamily="18" charset="0"/>
              </a:rPr>
              <a:t> Lucio </a:t>
            </a:r>
            <a:r>
              <a:rPr lang="en-GB" sz="1600" dirty="0" err="1">
                <a:latin typeface="Footlight MT Light" panose="0204060206030A020304" pitchFamily="18" charset="0"/>
              </a:rPr>
              <a:t>Anneo</a:t>
            </a:r>
            <a:r>
              <a:rPr lang="en-GB" sz="1600" dirty="0">
                <a:latin typeface="Footlight MT Light" panose="0204060206030A020304" pitchFamily="18" charset="0"/>
              </a:rPr>
              <a:t> Seneca IV A </a:t>
            </a:r>
          </a:p>
          <a:p>
            <a:endParaRPr lang="en-GB" sz="1600" dirty="0">
              <a:latin typeface="Footlight MT Light" panose="0204060206030A020304" pitchFamily="18" charset="0"/>
            </a:endParaRPr>
          </a:p>
          <a:p>
            <a:r>
              <a:rPr lang="en-GB" sz="1600" dirty="0" err="1">
                <a:latin typeface="Footlight MT Light" panose="0204060206030A020304" pitchFamily="18" charset="0"/>
              </a:rPr>
              <a:t>Professoressa</a:t>
            </a:r>
            <a:r>
              <a:rPr lang="en-GB" sz="1600" dirty="0">
                <a:latin typeface="Footlight MT Light" panose="0204060206030A020304" pitchFamily="18" charset="0"/>
              </a:rPr>
              <a:t> </a:t>
            </a:r>
            <a:r>
              <a:rPr lang="en-GB" sz="1600" dirty="0" err="1">
                <a:latin typeface="Footlight MT Light" panose="0204060206030A020304" pitchFamily="18" charset="0"/>
              </a:rPr>
              <a:t>Cavaliere</a:t>
            </a:r>
            <a:r>
              <a:rPr lang="en-GB" sz="1600" dirty="0">
                <a:latin typeface="Footlight MT Light" panose="0204060206030A020304" pitchFamily="18" charset="0"/>
              </a:rPr>
              <a:t> Teresa</a:t>
            </a:r>
          </a:p>
          <a:p>
            <a:endParaRPr lang="en-GB" sz="1600" dirty="0">
              <a:latin typeface="Footlight MT Light" panose="0204060206030A020304" pitchFamily="18" charset="0"/>
            </a:endParaRPr>
          </a:p>
          <a:p>
            <a:r>
              <a:rPr lang="en-GB" sz="1600" dirty="0">
                <a:latin typeface="Footlight MT Light" panose="0204060206030A020304" pitchFamily="18" charset="0"/>
              </a:rPr>
              <a:t> INFN </a:t>
            </a:r>
            <a:r>
              <a:rPr lang="en-GB" sz="1600" dirty="0" err="1">
                <a:latin typeface="Footlight MT Light" panose="0204060206030A020304" pitchFamily="18" charset="0"/>
              </a:rPr>
              <a:t>sez.Napoli</a:t>
            </a:r>
            <a:endParaRPr lang="en-GB" sz="1600" dirty="0">
              <a:latin typeface="Footlight MT Light" panose="0204060206030A020304" pitchFamily="18" charset="0"/>
            </a:endParaRPr>
          </a:p>
          <a:p>
            <a:endParaRPr lang="en-GB" sz="1600" dirty="0">
              <a:latin typeface="Footlight MT Light" panose="0204060206030A020304" pitchFamily="18" charset="0"/>
            </a:endParaRPr>
          </a:p>
          <a:p>
            <a:r>
              <a:rPr lang="en-GB" sz="1600" dirty="0">
                <a:latin typeface="Footlight MT Light" panose="0204060206030A020304" pitchFamily="18" charset="0"/>
              </a:rPr>
              <a:t>Tutor </a:t>
            </a:r>
            <a:r>
              <a:rPr lang="en-GB" sz="1600" dirty="0" err="1">
                <a:latin typeface="Footlight MT Light" panose="0204060206030A020304" pitchFamily="18" charset="0"/>
              </a:rPr>
              <a:t>esterno</a:t>
            </a:r>
            <a:r>
              <a:rPr lang="en-GB" sz="1600" dirty="0">
                <a:latin typeface="Footlight MT Light" panose="0204060206030A020304" pitchFamily="18" charset="0"/>
              </a:rPr>
              <a:t>: </a:t>
            </a:r>
            <a:r>
              <a:rPr lang="en-GB" sz="1600" dirty="0" err="1">
                <a:latin typeface="Footlight MT Light" panose="0204060206030A020304" pitchFamily="18" charset="0"/>
              </a:rPr>
              <a:t>Dott</a:t>
            </a:r>
            <a:r>
              <a:rPr lang="en-GB" sz="1600" dirty="0">
                <a:latin typeface="Footlight MT Light" panose="0204060206030A020304" pitchFamily="18" charset="0"/>
              </a:rPr>
              <a:t>.</a:t>
            </a:r>
          </a:p>
          <a:p>
            <a:r>
              <a:rPr lang="en-GB" sz="1600" dirty="0" err="1">
                <a:latin typeface="Footlight MT Light" panose="0204060206030A020304" pitchFamily="18" charset="0"/>
              </a:rPr>
              <a:t>Mastroserio</a:t>
            </a:r>
            <a:r>
              <a:rPr lang="en-GB" sz="1600" dirty="0">
                <a:latin typeface="Footlight MT Light" panose="0204060206030A020304" pitchFamily="18" charset="0"/>
              </a:rPr>
              <a:t> Paolo</a:t>
            </a:r>
          </a:p>
          <a:p>
            <a:r>
              <a:rPr lang="en-GB" sz="1600" dirty="0">
                <a:latin typeface="Footlight MT Light" panose="0204060206030A020304" pitchFamily="18" charset="0"/>
              </a:rPr>
              <a:t>  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25550"/>
            <a:ext cx="2339215" cy="96287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796135" y="2492896"/>
            <a:ext cx="260425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Footlight MT Light" panose="0204060206030A020304" pitchFamily="18" charset="0"/>
              </a:rPr>
              <a:t>Colandrea</a:t>
            </a:r>
            <a:r>
              <a:rPr lang="it-IT" sz="1600" dirty="0">
                <a:latin typeface="Footlight MT Light" panose="0204060206030A020304" pitchFamily="18" charset="0"/>
              </a:rPr>
              <a:t> Asia 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Costagliola Antonia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Costagliola Dalila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Guidone Giuseppe Junior</a:t>
            </a:r>
          </a:p>
          <a:p>
            <a:r>
              <a:rPr lang="it-IT" sz="1600" dirty="0" err="1">
                <a:latin typeface="Footlight MT Light" panose="0204060206030A020304" pitchFamily="18" charset="0"/>
              </a:rPr>
              <a:t>Iannuzzi</a:t>
            </a:r>
            <a:r>
              <a:rPr lang="it-IT" sz="1600" dirty="0">
                <a:latin typeface="Footlight MT Light" panose="0204060206030A020304" pitchFamily="18" charset="0"/>
              </a:rPr>
              <a:t> Gennaro </a:t>
            </a:r>
          </a:p>
          <a:p>
            <a:r>
              <a:rPr lang="it-IT" sz="1600" dirty="0" err="1">
                <a:latin typeface="Footlight MT Light" panose="0204060206030A020304" pitchFamily="18" charset="0"/>
              </a:rPr>
              <a:t>Illiano</a:t>
            </a:r>
            <a:r>
              <a:rPr lang="it-IT" sz="1600" dirty="0">
                <a:latin typeface="Footlight MT Light" panose="0204060206030A020304" pitchFamily="18" charset="0"/>
              </a:rPr>
              <a:t> Davide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Lubrano Luca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Lubrano Lavadera Melania                    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Mirabella Camilla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Moccia Laura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Pandolfo Eduardo 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Pesce Aurora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Salemme Antonietta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Scappino Adriano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Scotto di Luzio Nunzia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Scotto di Marco Vincenzo</a:t>
            </a:r>
          </a:p>
          <a:p>
            <a:r>
              <a:rPr lang="it-IT" sz="1600" dirty="0">
                <a:latin typeface="Footlight MT Light" panose="0204060206030A020304" pitchFamily="18" charset="0"/>
              </a:rPr>
              <a:t>Scotto di Vetta Domenico </a:t>
            </a:r>
          </a:p>
        </p:txBody>
      </p:sp>
    </p:spTree>
    <p:extLst>
      <p:ext uri="{BB962C8B-B14F-4D97-AF65-F5344CB8AC3E}">
        <p14:creationId xmlns:p14="http://schemas.microsoft.com/office/powerpoint/2010/main" val="106444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D7D58F7D-9047-DC4A-84AD-16CF2AF7B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385"/>
            <a:ext cx="9036496" cy="776089"/>
          </a:xfrm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Sintesi</a:t>
            </a:r>
            <a:r>
              <a:rPr lang="en-GB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delle</a:t>
            </a:r>
            <a:r>
              <a:rPr lang="en-GB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attività</a:t>
            </a:r>
            <a:r>
              <a:rPr lang="en-GB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svolte</a:t>
            </a:r>
            <a:endParaRPr lang="en-GB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897616"/>
            <a:ext cx="4806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ootlight MT Light" panose="0204060206030A020304" pitchFamily="18" charset="0"/>
              </a:rPr>
              <a:t>Scoperta dei raggi cosmici e brevi cenni sulla radioattività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ootlight MT Light" panose="0204060206030A020304" pitchFamily="18" charset="0"/>
              </a:rPr>
              <a:t>La particella di </a:t>
            </a:r>
            <a:r>
              <a:rPr lang="it-IT" sz="1600" dirty="0" err="1">
                <a:latin typeface="Footlight MT Light" panose="0204060206030A020304" pitchFamily="18" charset="0"/>
              </a:rPr>
              <a:t>Yukava</a:t>
            </a:r>
            <a:r>
              <a:rPr lang="it-IT" sz="1600" dirty="0">
                <a:latin typeface="Footlight MT Light" panose="0204060206030A020304" pitchFamily="18" charset="0"/>
              </a:rPr>
              <a:t> e scoperta dei mesotroni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ootlight MT Light" panose="0204060206030A020304" pitchFamily="18" charset="0"/>
              </a:rPr>
              <a:t>L’esperimento di Conversi, Pancini e Piccioni che portò alla conclusione che i mesotroni non erano le particelle di </a:t>
            </a:r>
            <a:r>
              <a:rPr lang="it-IT" sz="1600" dirty="0" err="1">
                <a:latin typeface="Footlight MT Light" panose="0204060206030A020304" pitchFamily="18" charset="0"/>
              </a:rPr>
              <a:t>Yukava</a:t>
            </a:r>
            <a:r>
              <a:rPr lang="it-IT" sz="1600" dirty="0">
                <a:latin typeface="Footlight MT Light" panose="0204060206030A020304" pitchFamily="18" charset="0"/>
              </a:rPr>
              <a:t> ma ci si trovava di fronte a una nuova particella.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ootlight MT Light" panose="0204060206030A020304" pitchFamily="18" charset="0"/>
              </a:rPr>
              <a:t>Il funzionamento del rivelatore di muoni.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ootlight MT Light" panose="0204060206030A020304" pitchFamily="18" charset="0"/>
              </a:rPr>
              <a:t>I raggi cosmici, causa principale della formazione del Carbonio-14; sistemi di datazione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Footlight MT Light" panose="0204060206030A020304" pitchFamily="18" charset="0"/>
              </a:rPr>
              <a:t>La misura della vita media dei muoni e il funzionamento del GPS, due opportunità per introdurre cenni di elettromagnetismo, relatività speciale e generale.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</p:txBody>
      </p:sp>
      <p:sp>
        <p:nvSpPr>
          <p:cNvPr id="3" name="Rettangolo 2"/>
          <p:cNvSpPr/>
          <p:nvPr/>
        </p:nvSpPr>
        <p:spPr>
          <a:xfrm>
            <a:off x="1097868" y="5259332"/>
            <a:ext cx="68407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0"/>
              </a:rPr>
              <a:t>Grazie per l’attenzione!!!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005" y="1628800"/>
            <a:ext cx="4829905" cy="30544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571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AEB-A04C-4C70-A9CA-B6C399D9519E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rgbClr val="FF0000"/>
                </a:solidFill>
                <a:latin typeface="Lucida Handwriting" panose="03010101010101010101" pitchFamily="66" charset="0"/>
              </a:rPr>
              <a:t>L’elettroscopio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20641" r="31419" b="5766"/>
          <a:stretch/>
        </p:blipFill>
        <p:spPr>
          <a:xfrm>
            <a:off x="7092280" y="1057131"/>
            <a:ext cx="1890873" cy="2124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5496" y="1057131"/>
            <a:ext cx="67687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>
                <a:latin typeface="Footlight MT Light" panose="0204060206030A020304" pitchFamily="18" charset="0"/>
              </a:rPr>
              <a:t>Inventato da </a:t>
            </a:r>
            <a:r>
              <a:rPr lang="it-IT" sz="2200" b="1" dirty="0" err="1">
                <a:latin typeface="Footlight MT Light" panose="0204060206030A020304" pitchFamily="18" charset="0"/>
              </a:rPr>
              <a:t>Tiberius</a:t>
            </a:r>
            <a:r>
              <a:rPr lang="it-IT" sz="2200" dirty="0">
                <a:latin typeface="Footlight MT Light" panose="0204060206030A020304" pitchFamily="18" charset="0"/>
              </a:rPr>
              <a:t> </a:t>
            </a:r>
            <a:r>
              <a:rPr lang="it-IT" sz="2200" b="1" dirty="0">
                <a:latin typeface="Footlight MT Light" panose="0204060206030A020304" pitchFamily="18" charset="0"/>
              </a:rPr>
              <a:t>Cavallo</a:t>
            </a:r>
            <a:r>
              <a:rPr lang="it-IT" sz="2200" dirty="0">
                <a:latin typeface="Footlight MT Light" panose="0204060206030A020304" pitchFamily="18" charset="0"/>
              </a:rPr>
              <a:t>, serve a stabilire se un corpo è elettricamente carico.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200" dirty="0">
              <a:latin typeface="Footlight MT Light" panose="0204060206030A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>
                <a:latin typeface="Footlight MT Light" panose="0204060206030A020304" pitchFamily="18" charset="0"/>
              </a:rPr>
              <a:t>Se carico, le foglioline tendono a stare </a:t>
            </a:r>
            <a:r>
              <a:rPr lang="it-IT" sz="2200" b="1" dirty="0">
                <a:latin typeface="Footlight MT Light" panose="0204060206030A020304" pitchFamily="18" charset="0"/>
              </a:rPr>
              <a:t>distanziate</a:t>
            </a:r>
            <a:r>
              <a:rPr lang="it-IT" sz="2200" dirty="0">
                <a:latin typeface="Footlight MT Light" panose="0204060206030A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200" dirty="0">
              <a:latin typeface="Footlight MT Light" panose="0204060206030A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>
                <a:latin typeface="Footlight MT Light" panose="0204060206030A020304" pitchFamily="18" charset="0"/>
              </a:rPr>
              <a:t>Nel 1875 Coulomb si accorse che un elettroscopio carico, anche se perfettamente isolato, dopo un certo tempo si </a:t>
            </a:r>
            <a:r>
              <a:rPr lang="it-IT" sz="2200" b="1" dirty="0">
                <a:latin typeface="Footlight MT Light" panose="0204060206030A020304" pitchFamily="18" charset="0"/>
              </a:rPr>
              <a:t>scaricava</a:t>
            </a:r>
            <a:r>
              <a:rPr lang="it-IT" sz="2200" dirty="0">
                <a:latin typeface="Footlight MT Light" panose="0204060206030A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200" dirty="0">
              <a:latin typeface="Footlight MT Light" panose="0204060206030A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>
                <a:latin typeface="Footlight MT Light" panose="0204060206030A020304" pitchFamily="18" charset="0"/>
              </a:rPr>
              <a:t>Per capire il </a:t>
            </a:r>
            <a:r>
              <a:rPr lang="it-IT" sz="2200" dirty="0" err="1">
                <a:latin typeface="Footlight MT Light" panose="0204060206030A020304" pitchFamily="18" charset="0"/>
              </a:rPr>
              <a:t>perchè</a:t>
            </a:r>
            <a:r>
              <a:rPr lang="it-IT" sz="2200" dirty="0">
                <a:latin typeface="Footlight MT Light" panose="0204060206030A020304" pitchFamily="18" charset="0"/>
              </a:rPr>
              <a:t> si dovettero aspettare cento anni con la scoperta della </a:t>
            </a:r>
            <a:r>
              <a:rPr lang="it-IT" sz="2200" b="1" dirty="0">
                <a:latin typeface="Footlight MT Light" panose="0204060206030A020304" pitchFamily="18" charset="0"/>
              </a:rPr>
              <a:t>radioattività</a:t>
            </a:r>
            <a:r>
              <a:rPr lang="it-IT" sz="2200" dirty="0">
                <a:latin typeface="Footlight MT Light" panose="0204060206030A020304" pitchFamily="18" charset="0"/>
              </a:rPr>
              <a:t> e cioè la proprietà dei nuclei di alcune sostanze di disintegrarsi spontaneamente emettendo radiazioni e trasformandosi in nuclei di altri atomi.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2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20641" r="31423" b="5768"/>
          <a:stretch/>
        </p:blipFill>
        <p:spPr>
          <a:xfrm>
            <a:off x="7057950" y="3719398"/>
            <a:ext cx="1890873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05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265319" y="1"/>
            <a:ext cx="9733863" cy="836711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Lucida Handwriting" panose="03010101010101010101" pitchFamily="66" charset="0"/>
              </a:rPr>
              <a:t>Oggi sappiamo che protoni e neutroni sono fatti </a:t>
            </a:r>
            <a:br>
              <a:rPr lang="it-IT" sz="2400" dirty="0">
                <a:solidFill>
                  <a:srgbClr val="FF0000"/>
                </a:solidFill>
                <a:latin typeface="Lucida Handwriting" panose="03010101010101010101" pitchFamily="66" charset="0"/>
              </a:rPr>
            </a:br>
            <a:r>
              <a:rPr lang="it-IT" sz="2400" dirty="0">
                <a:solidFill>
                  <a:srgbClr val="FF0000"/>
                </a:solidFill>
                <a:latin typeface="Lucida Handwriting" panose="03010101010101010101" pitchFamily="66" charset="0"/>
              </a:rPr>
              <a:t>di quark</a:t>
            </a:r>
          </a:p>
        </p:txBody>
      </p:sp>
      <p:sp>
        <p:nvSpPr>
          <p:cNvPr id="27" name="Sottotitolo 2"/>
          <p:cNvSpPr txBox="1">
            <a:spLocks/>
          </p:cNvSpPr>
          <p:nvPr/>
        </p:nvSpPr>
        <p:spPr>
          <a:xfrm>
            <a:off x="-265319" y="1132183"/>
            <a:ext cx="2625698" cy="92866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419350" algn="l"/>
                <a:tab pos="4029075" algn="l"/>
              </a:tabLst>
            </a:pPr>
            <a:r>
              <a:rPr lang="it-IT" sz="2000" b="1" dirty="0">
                <a:solidFill>
                  <a:srgbClr val="0000FF"/>
                </a:solidFill>
              </a:rPr>
              <a:t>PROTONE</a:t>
            </a:r>
            <a:endParaRPr lang="it-IT" sz="2000" dirty="0">
              <a:solidFill>
                <a:schemeClr val="tx1"/>
              </a:solidFill>
            </a:endParaRPr>
          </a:p>
          <a:p>
            <a:pPr>
              <a:tabLst>
                <a:tab pos="2419350" algn="l"/>
                <a:tab pos="4029075" algn="l"/>
              </a:tabLst>
            </a:pPr>
            <a:r>
              <a:rPr lang="it-IT" sz="2000" b="1" dirty="0">
                <a:solidFill>
                  <a:srgbClr val="0000FF"/>
                </a:solidFill>
              </a:rPr>
              <a:t>   carica elettrica = 1</a:t>
            </a:r>
          </a:p>
        </p:txBody>
      </p:sp>
      <p:sp>
        <p:nvSpPr>
          <p:cNvPr id="9" name="Rettangolo 8"/>
          <p:cNvSpPr/>
          <p:nvPr/>
        </p:nvSpPr>
        <p:spPr>
          <a:xfrm>
            <a:off x="6890142" y="1132184"/>
            <a:ext cx="2234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419350" algn="l"/>
                <a:tab pos="4029075" algn="l"/>
              </a:tabLst>
            </a:pPr>
            <a:r>
              <a:rPr lang="it-IT" sz="2000" b="1" dirty="0">
                <a:solidFill>
                  <a:srgbClr val="0000FF"/>
                </a:solidFill>
              </a:rPr>
              <a:t>NEUTRONE</a:t>
            </a:r>
            <a:r>
              <a:rPr lang="it-IT" sz="2000" dirty="0"/>
              <a:t>    </a:t>
            </a:r>
          </a:p>
          <a:p>
            <a:pPr algn="ctr">
              <a:tabLst>
                <a:tab pos="2419350" algn="l"/>
                <a:tab pos="4029075" algn="l"/>
              </a:tabLst>
            </a:pPr>
            <a:r>
              <a:rPr lang="it-IT" sz="2000" b="1" dirty="0">
                <a:solidFill>
                  <a:srgbClr val="0000FF"/>
                </a:solidFill>
              </a:rPr>
              <a:t>carica</a:t>
            </a:r>
            <a:r>
              <a:rPr lang="it-IT" sz="2000" dirty="0"/>
              <a:t> </a:t>
            </a:r>
            <a:r>
              <a:rPr lang="it-IT" sz="2000" b="1" dirty="0">
                <a:solidFill>
                  <a:srgbClr val="0000FF"/>
                </a:solidFill>
              </a:rPr>
              <a:t>elettrica = 0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2267744" y="848565"/>
            <a:ext cx="1411603" cy="1638289"/>
            <a:chOff x="2492261" y="848565"/>
            <a:chExt cx="1411603" cy="1638289"/>
          </a:xfrm>
        </p:grpSpPr>
        <p:pic>
          <p:nvPicPr>
            <p:cNvPr id="8" name="Immagine 7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3714" y="1013191"/>
              <a:ext cx="916815" cy="9170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ttangolo 10"/>
                <p:cNvSpPr/>
                <p:nvPr/>
              </p:nvSpPr>
              <p:spPr>
                <a:xfrm>
                  <a:off x="2492261" y="848565"/>
                  <a:ext cx="332142" cy="497059"/>
                </a:xfrm>
                <a:prstGeom prst="rect">
                  <a:avLst/>
                </a:prstGeom>
                <a:solidFill>
                  <a:srgbClr val="0000FF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it-IT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ttangolo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2261" y="848565"/>
                  <a:ext cx="332142" cy="49705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ttangolo 12"/>
                <p:cNvSpPr/>
                <p:nvPr/>
              </p:nvSpPr>
              <p:spPr>
                <a:xfrm>
                  <a:off x="3571722" y="848565"/>
                  <a:ext cx="332142" cy="497059"/>
                </a:xfrm>
                <a:prstGeom prst="rect">
                  <a:avLst/>
                </a:prstGeom>
                <a:solidFill>
                  <a:srgbClr val="0000FF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it-IT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1722" y="848565"/>
                  <a:ext cx="332142" cy="49705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ttangolo 11"/>
                <p:cNvSpPr/>
                <p:nvPr/>
              </p:nvSpPr>
              <p:spPr>
                <a:xfrm>
                  <a:off x="2944762" y="1989795"/>
                  <a:ext cx="488724" cy="497059"/>
                </a:xfrm>
                <a:prstGeom prst="rect">
                  <a:avLst/>
                </a:prstGeom>
                <a:solidFill>
                  <a:srgbClr val="00B050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it-IT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ttangolo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4762" y="1989795"/>
                  <a:ext cx="488724" cy="49705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uppo 4"/>
          <p:cNvGrpSpPr/>
          <p:nvPr/>
        </p:nvGrpSpPr>
        <p:grpSpPr>
          <a:xfrm>
            <a:off x="5314843" y="848566"/>
            <a:ext cx="1705429" cy="1515750"/>
            <a:chOff x="4946310" y="848565"/>
            <a:chExt cx="1705429" cy="151575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219" y="848565"/>
              <a:ext cx="916815" cy="9168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ttangolo 13"/>
                <p:cNvSpPr/>
                <p:nvPr/>
              </p:nvSpPr>
              <p:spPr>
                <a:xfrm>
                  <a:off x="4946310" y="848565"/>
                  <a:ext cx="332142" cy="497059"/>
                </a:xfrm>
                <a:prstGeom prst="rect">
                  <a:avLst/>
                </a:prstGeom>
                <a:solidFill>
                  <a:srgbClr val="0000FF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it-IT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ttangolo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6310" y="848565"/>
                  <a:ext cx="332142" cy="49705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ttangolo 15"/>
                <p:cNvSpPr/>
                <p:nvPr/>
              </p:nvSpPr>
              <p:spPr>
                <a:xfrm>
                  <a:off x="6163015" y="848565"/>
                  <a:ext cx="488724" cy="497059"/>
                </a:xfrm>
                <a:prstGeom prst="rect">
                  <a:avLst/>
                </a:prstGeom>
                <a:solidFill>
                  <a:srgbClr val="00B050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it-IT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ttangolo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3015" y="848565"/>
                  <a:ext cx="488724" cy="49705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ttangolo 16"/>
                <p:cNvSpPr/>
                <p:nvPr/>
              </p:nvSpPr>
              <p:spPr>
                <a:xfrm>
                  <a:off x="5604417" y="1867256"/>
                  <a:ext cx="488724" cy="497059"/>
                </a:xfrm>
                <a:prstGeom prst="rect">
                  <a:avLst/>
                </a:prstGeom>
                <a:solidFill>
                  <a:srgbClr val="00B050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it-IT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ttangolo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417" y="1867256"/>
                  <a:ext cx="488724" cy="49705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22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itolo 1"/>
          <p:cNvSpPr txBox="1">
            <a:spLocks/>
          </p:cNvSpPr>
          <p:nvPr/>
        </p:nvSpPr>
        <p:spPr>
          <a:xfrm>
            <a:off x="0" y="2636912"/>
            <a:ext cx="9144000" cy="622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rgbClr val="FF0000"/>
                </a:solidFill>
                <a:latin typeface="Lucida Handwriting" panose="03010101010101010101" pitchFamily="66" charset="0"/>
              </a:rPr>
              <a:t>Vediamo come un protone decade in un neutrone</a:t>
            </a: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40" y="3965363"/>
            <a:ext cx="1800000" cy="1800000"/>
          </a:xfrm>
          <a:prstGeom prst="rect">
            <a:avLst/>
          </a:prstGeom>
        </p:spPr>
      </p:pic>
      <p:sp>
        <p:nvSpPr>
          <p:cNvPr id="37" name="Sottotitolo 2"/>
          <p:cNvSpPr>
            <a:spLocks noGrp="1"/>
          </p:cNvSpPr>
          <p:nvPr>
            <p:ph type="subTitle" idx="1"/>
          </p:nvPr>
        </p:nvSpPr>
        <p:spPr>
          <a:xfrm>
            <a:off x="307054" y="5549403"/>
            <a:ext cx="1606898" cy="469380"/>
          </a:xfrm>
        </p:spPr>
        <p:txBody>
          <a:bodyPr anchor="ctr" anchorCtr="1">
            <a:no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PROTONE</a:t>
            </a:r>
          </a:p>
        </p:txBody>
      </p:sp>
      <p:sp>
        <p:nvSpPr>
          <p:cNvPr id="38" name="Sottotitolo 2"/>
          <p:cNvSpPr txBox="1">
            <a:spLocks/>
          </p:cNvSpPr>
          <p:nvPr/>
        </p:nvSpPr>
        <p:spPr>
          <a:xfrm>
            <a:off x="185760" y="4787209"/>
            <a:ext cx="1728192" cy="65551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>
                <a:solidFill>
                  <a:schemeClr val="bg1">
                    <a:lumMod val="50000"/>
                  </a:schemeClr>
                </a:solidFill>
              </a:rPr>
              <a:t>NEUTRONE</a:t>
            </a:r>
          </a:p>
        </p:txBody>
      </p:sp>
      <p:cxnSp>
        <p:nvCxnSpPr>
          <p:cNvPr id="39" name="Connettore 2 38"/>
          <p:cNvCxnSpPr/>
          <p:nvPr/>
        </p:nvCxnSpPr>
        <p:spPr>
          <a:xfrm flipV="1">
            <a:off x="3206484" y="3736211"/>
            <a:ext cx="1667568" cy="902015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>
            <a:off x="3191821" y="4625185"/>
            <a:ext cx="2736144" cy="2605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 rot="240000">
            <a:off x="4742932" y="4095090"/>
            <a:ext cx="218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0000FF"/>
                </a:solidFill>
              </a:rPr>
              <a:t>e</a:t>
            </a:r>
            <a:r>
              <a:rPr lang="it-IT" sz="2800" baseline="30000" dirty="0">
                <a:solidFill>
                  <a:srgbClr val="0000FF"/>
                </a:solidFill>
              </a:rPr>
              <a:t>+</a:t>
            </a:r>
            <a:r>
              <a:rPr lang="it-IT" sz="2800" dirty="0">
                <a:solidFill>
                  <a:srgbClr val="0000FF"/>
                </a:solidFill>
              </a:rPr>
              <a:t> positrone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4856574" y="3174067"/>
            <a:ext cx="2693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00FF"/>
                </a:solidFill>
                <a:latin typeface="Calibri" panose="020F0502020204030204" pitchFamily="34" charset="0"/>
              </a:rPr>
              <a:t>ν </a:t>
            </a:r>
            <a:r>
              <a:rPr lang="it-IT" sz="2800" dirty="0">
                <a:solidFill>
                  <a:srgbClr val="0000FF"/>
                </a:solidFill>
                <a:latin typeface="Calibri" panose="020F0502020204030204" pitchFamily="34" charset="0"/>
              </a:rPr>
              <a:t>neutrino</a:t>
            </a:r>
            <a:r>
              <a:rPr lang="it-IT" sz="4800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endParaRPr lang="it-IT" sz="4800" baseline="-25000" dirty="0">
              <a:solidFill>
                <a:srgbClr val="0000FF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 rot="240000">
            <a:off x="5146971" y="5534852"/>
            <a:ext cx="172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aseline="-25000" dirty="0">
                <a:solidFill>
                  <a:srgbClr val="0000FF"/>
                </a:solidFill>
              </a:rPr>
              <a:t>gamma</a:t>
            </a:r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56" y="4362599"/>
            <a:ext cx="2837887" cy="1955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ttangolo 44"/>
              <p:cNvSpPr/>
              <p:nvPr/>
            </p:nvSpPr>
            <p:spPr>
              <a:xfrm>
                <a:off x="1481904" y="4211408"/>
                <a:ext cx="311304" cy="439223"/>
              </a:xfrm>
              <a:prstGeom prst="rect">
                <a:avLst/>
              </a:prstGeom>
              <a:solidFill>
                <a:srgbClr val="0000F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it-IT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it-IT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Rettangolo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04" y="4211408"/>
                <a:ext cx="311304" cy="43922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tangolo 45"/>
              <p:cNvSpPr/>
              <p:nvPr/>
            </p:nvSpPr>
            <p:spPr>
              <a:xfrm>
                <a:off x="3628107" y="3996708"/>
                <a:ext cx="311304" cy="439223"/>
              </a:xfrm>
              <a:prstGeom prst="rect">
                <a:avLst/>
              </a:prstGeom>
              <a:solidFill>
                <a:srgbClr val="0000FF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it-IT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it-IT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Rettangolo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107" y="3996708"/>
                <a:ext cx="311304" cy="43922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tangolo 46"/>
              <p:cNvSpPr/>
              <p:nvPr/>
            </p:nvSpPr>
            <p:spPr>
              <a:xfrm>
                <a:off x="2562024" y="5867592"/>
                <a:ext cx="445955" cy="439223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it-IT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7" name="Rettangolo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024" y="5867592"/>
                <a:ext cx="445955" cy="439223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tangolo 47"/>
              <p:cNvSpPr/>
              <p:nvPr/>
            </p:nvSpPr>
            <p:spPr>
              <a:xfrm>
                <a:off x="3570136" y="3995384"/>
                <a:ext cx="445955" cy="439223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it-IT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it-IT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Rettangolo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136" y="3995384"/>
                <a:ext cx="445955" cy="439223"/>
              </a:xfrm>
              <a:prstGeom prst="rect">
                <a:avLst/>
              </a:prstGeom>
              <a:blipFill rotWithShape="0">
                <a:blip r:embed="rId13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Immagin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44" y="4362599"/>
            <a:ext cx="578521" cy="590091"/>
          </a:xfrm>
          <a:prstGeom prst="rect">
            <a:avLst/>
          </a:prstGeom>
        </p:spPr>
      </p:pic>
      <p:pic>
        <p:nvPicPr>
          <p:cNvPr id="50" name="Immagine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318" y="3929998"/>
            <a:ext cx="1887715" cy="1887715"/>
          </a:xfrm>
          <a:prstGeom prst="rect">
            <a:avLst/>
          </a:prstGeom>
        </p:spPr>
      </p:pic>
      <p:sp>
        <p:nvSpPr>
          <p:cNvPr id="51" name="CasellaDiTesto 50"/>
          <p:cNvSpPr txBox="1"/>
          <p:nvPr/>
        </p:nvSpPr>
        <p:spPr>
          <a:xfrm>
            <a:off x="6228184" y="3284984"/>
            <a:ext cx="108012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900" dirty="0"/>
              <a:t>]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7156732" y="4706565"/>
            <a:ext cx="2123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Footlight MT Light" panose="0204060206030A020304" pitchFamily="18" charset="0"/>
              </a:rPr>
              <a:t>Radiazioni ionizzanti</a:t>
            </a:r>
          </a:p>
        </p:txBody>
      </p:sp>
    </p:spTree>
    <p:extLst>
      <p:ext uri="{BB962C8B-B14F-4D97-AF65-F5344CB8AC3E}">
        <p14:creationId xmlns:p14="http://schemas.microsoft.com/office/powerpoint/2010/main" val="309611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/>
      <p:bldP spid="19" grpId="0"/>
      <p:bldP spid="37" grpId="0" build="p"/>
      <p:bldP spid="37" grpId="1" build="p"/>
      <p:bldP spid="38" grpId="0"/>
      <p:bldP spid="41" grpId="0"/>
      <p:bldP spid="42" grpId="0"/>
      <p:bldP spid="43" grpId="0"/>
      <p:bldP spid="45" grpId="0" animBg="1"/>
      <p:bldP spid="46" grpId="0" animBg="1"/>
      <p:bldP spid="47" grpId="0" animBg="1"/>
      <p:bldP spid="48" grpId="0" animBg="1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0872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FF0000"/>
                </a:solidFill>
                <a:latin typeface="Lucida Handwriting" panose="03010101010101010101" pitchFamily="66" charset="0"/>
              </a:rPr>
              <a:t>Radiazioni ionizzanti</a:t>
            </a:r>
          </a:p>
        </p:txBody>
      </p:sp>
      <p:sp>
        <p:nvSpPr>
          <p:cNvPr id="6" name="Sottotitolo 2"/>
          <p:cNvSpPr>
            <a:spLocks noGrp="1"/>
          </p:cNvSpPr>
          <p:nvPr>
            <p:ph type="subTitle" idx="1"/>
          </p:nvPr>
        </p:nvSpPr>
        <p:spPr>
          <a:xfrm>
            <a:off x="287524" y="945800"/>
            <a:ext cx="7272808" cy="1728192"/>
          </a:xfrm>
        </p:spPr>
        <p:txBody>
          <a:bodyPr>
            <a:normAutofit/>
          </a:bodyPr>
          <a:lstStyle/>
          <a:p>
            <a:pPr algn="l"/>
            <a:r>
              <a:rPr lang="it-IT" sz="2400" dirty="0">
                <a:solidFill>
                  <a:schemeClr val="tx1"/>
                </a:solidFill>
                <a:latin typeface="Footlight MT Light" panose="0204060206030A020304" pitchFamily="18" charset="0"/>
              </a:rPr>
              <a:t>Una </a:t>
            </a:r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radiazione</a:t>
            </a:r>
            <a:r>
              <a:rPr lang="it-IT" sz="2400" dirty="0">
                <a:solidFill>
                  <a:schemeClr val="tx1"/>
                </a:solidFill>
                <a:latin typeface="Footlight MT Light" panose="0204060206030A020304" pitchFamily="18" charset="0"/>
              </a:rPr>
              <a:t> si dice </a:t>
            </a:r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ionizzante</a:t>
            </a:r>
            <a:r>
              <a:rPr lang="it-IT" sz="2400" dirty="0">
                <a:solidFill>
                  <a:schemeClr val="tx1"/>
                </a:solidFill>
                <a:latin typeface="Footlight MT Light" panose="0204060206030A020304" pitchFamily="18" charset="0"/>
              </a:rPr>
              <a:t> se può </a:t>
            </a:r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strappare</a:t>
            </a:r>
            <a:r>
              <a:rPr lang="it-IT" sz="2400" dirty="0">
                <a:solidFill>
                  <a:schemeClr val="tx1"/>
                </a:solidFill>
                <a:latin typeface="Footlight MT Light" panose="0204060206030A020304" pitchFamily="18" charset="0"/>
              </a:rPr>
              <a:t> un </a:t>
            </a:r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elettrone</a:t>
            </a:r>
            <a:r>
              <a:rPr lang="it-IT" sz="2400" dirty="0">
                <a:solidFill>
                  <a:schemeClr val="tx1"/>
                </a:solidFill>
                <a:latin typeface="Footlight MT Light" panose="0204060206030A020304" pitchFamily="18" charset="0"/>
              </a:rPr>
              <a:t> da un </a:t>
            </a:r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atomo</a:t>
            </a:r>
            <a:r>
              <a:rPr lang="it-IT" sz="2400" dirty="0">
                <a:solidFill>
                  <a:schemeClr val="tx1"/>
                </a:solidFill>
                <a:latin typeface="Footlight MT Light" panose="0204060206030A020304" pitchFamily="18" charset="0"/>
              </a:rPr>
              <a:t> o da una </a:t>
            </a:r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molecola</a:t>
            </a:r>
            <a:r>
              <a:rPr lang="it-IT" sz="2400" dirty="0">
                <a:solidFill>
                  <a:schemeClr val="tx1"/>
                </a:solidFill>
                <a:latin typeface="Footlight MT Light" panose="0204060206030A020304" pitchFamily="18" charset="0"/>
              </a:rPr>
              <a:t> trasformandolo in </a:t>
            </a:r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ione</a:t>
            </a:r>
            <a:r>
              <a:rPr lang="it-IT" sz="2400" dirty="0">
                <a:solidFill>
                  <a:schemeClr val="tx1"/>
                </a:solidFill>
                <a:latin typeface="Footlight MT Light" panose="0204060206030A020304" pitchFamily="18" charset="0"/>
              </a:rPr>
              <a:t>. Sono pericolose per la salute</a:t>
            </a:r>
            <a:r>
              <a:rPr lang="it-IT" sz="2400" dirty="0">
                <a:latin typeface="Footlight MT Light" panose="0204060206030A020304" pitchFamily="18" charset="0"/>
              </a:rPr>
              <a:t>.</a:t>
            </a:r>
            <a:endParaRPr lang="it-IT" sz="2400" dirty="0">
              <a:solidFill>
                <a:schemeClr val="tx1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3844">
            <a:off x="7461073" y="544286"/>
            <a:ext cx="1939324" cy="11353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000">
            <a:off x="484123" y="5606867"/>
            <a:ext cx="965200" cy="2667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499993" y="5949280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FF"/>
                </a:solidFill>
              </a:rPr>
              <a:t>Molecola d’acqua:     H</a:t>
            </a:r>
            <a:r>
              <a:rPr lang="it-IT" sz="2000" b="1" baseline="-25000" dirty="0">
                <a:solidFill>
                  <a:srgbClr val="0000FF"/>
                </a:solidFill>
              </a:rPr>
              <a:t>2</a:t>
            </a:r>
            <a:r>
              <a:rPr lang="it-IT" sz="2000" b="1" dirty="0">
                <a:solidFill>
                  <a:srgbClr val="0000FF"/>
                </a:solidFill>
              </a:rPr>
              <a:t>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028504" y="4758684"/>
            <a:ext cx="1080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Radicale libero</a:t>
            </a:r>
          </a:p>
          <a:p>
            <a:pPr algn="ctr"/>
            <a:r>
              <a:rPr lang="it-IT" sz="2000" b="1" dirty="0"/>
              <a:t>HO</a:t>
            </a:r>
            <a:r>
              <a:rPr lang="it-IT" sz="2000" b="1" baseline="30000" dirty="0"/>
              <a:t>-</a:t>
            </a:r>
          </a:p>
        </p:txBody>
      </p:sp>
      <p:pic>
        <p:nvPicPr>
          <p:cNvPr id="9" name="Picture 8" descr="D:\Documenti\Corsi\00 - Immagini-Video-Audio\01 - Immagini\Radioattività e Centrali Nucleari\a - H2O-d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177" y="4176064"/>
            <a:ext cx="1676400" cy="1714500"/>
          </a:xfrm>
          <a:prstGeom prst="rect">
            <a:avLst/>
          </a:prstGeom>
          <a:noFill/>
        </p:spPr>
      </p:pic>
      <p:pic>
        <p:nvPicPr>
          <p:cNvPr id="10" name="Picture 6" descr="D:\Documenti\Corsi\00 - Immagini-Video-Audio\01 - Immagini\Radioattività e Centrali Nucleari\a - H2O-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4177" y="4060463"/>
            <a:ext cx="1676400" cy="1838325"/>
          </a:xfrm>
          <a:prstGeom prst="rect">
            <a:avLst/>
          </a:prstGeom>
          <a:noFill/>
        </p:spPr>
      </p:pic>
      <p:pic>
        <p:nvPicPr>
          <p:cNvPr id="11" name="Picture 2" descr="D:\Documenti\Corsi\00 - Immagini-Video-Audio\01 - Immagini\Radioattività e Centrali Nucleari\a - H2O-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7866" y="4185889"/>
            <a:ext cx="1666875" cy="1190625"/>
          </a:xfrm>
          <a:prstGeom prst="rect">
            <a:avLst/>
          </a:prstGeom>
          <a:noFill/>
        </p:spPr>
      </p:pic>
      <p:sp>
        <p:nvSpPr>
          <p:cNvPr id="12" name="Sottotitolo 2"/>
          <p:cNvSpPr txBox="1">
            <a:spLocks/>
          </p:cNvSpPr>
          <p:nvPr/>
        </p:nvSpPr>
        <p:spPr>
          <a:xfrm>
            <a:off x="539552" y="5920417"/>
            <a:ext cx="1512167" cy="676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2000" b="1" dirty="0">
                <a:solidFill>
                  <a:srgbClr val="FF0000"/>
                </a:solidFill>
              </a:rPr>
              <a:t>Radiazione ionizzante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909061" y="2265821"/>
            <a:ext cx="1080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Radicale libero</a:t>
            </a:r>
          </a:p>
          <a:p>
            <a:pPr algn="ctr"/>
            <a:r>
              <a:rPr lang="it-IT" sz="2000" b="1" dirty="0" err="1"/>
              <a:t>H</a:t>
            </a:r>
            <a:r>
              <a:rPr lang="it-IT" sz="2000" b="1" baseline="30000" dirty="0" err="1"/>
              <a:t>+</a:t>
            </a:r>
            <a:endParaRPr lang="it-IT" sz="2000" b="1" baseline="300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37281"/>
            <a:ext cx="1874543" cy="203187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130669" y="2289243"/>
            <a:ext cx="2160240" cy="16004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Footlight MT Light" panose="0204060206030A020304" pitchFamily="18" charset="0"/>
              </a:rPr>
              <a:t>Poiché l’elettroscopio si scaricava grazie alla presenza degli ioni nell’atmosfera, </a:t>
            </a:r>
            <a:r>
              <a:rPr lang="it-IT" sz="1400" dirty="0">
                <a:solidFill>
                  <a:srgbClr val="0000FF"/>
                </a:solidFill>
                <a:latin typeface="Footlight MT Light" panose="0204060206030A020304" pitchFamily="18" charset="0"/>
              </a:rPr>
              <a:t>venne</a:t>
            </a:r>
            <a:r>
              <a:rPr lang="it-IT" sz="1400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it-IT" sz="1400" dirty="0">
                <a:solidFill>
                  <a:srgbClr val="0000FF"/>
                </a:solidFill>
                <a:latin typeface="Footlight MT Light" panose="0204060206030A020304" pitchFamily="18" charset="0"/>
              </a:rPr>
              <a:t>promosso</a:t>
            </a:r>
            <a:r>
              <a:rPr lang="it-IT" sz="1400" dirty="0">
                <a:solidFill>
                  <a:srgbClr val="FF0000"/>
                </a:solidFill>
                <a:latin typeface="Footlight MT Light" panose="0204060206030A020304" pitchFamily="18" charset="0"/>
              </a:rPr>
              <a:t> a strumento per misurare la quantità della radioattività ambientale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9075"/>
          <a:stretch/>
        </p:blipFill>
        <p:spPr>
          <a:xfrm>
            <a:off x="5492879" y="2260534"/>
            <a:ext cx="1373255" cy="17557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ttangolo 15"/>
          <p:cNvSpPr/>
          <p:nvPr/>
        </p:nvSpPr>
        <p:spPr>
          <a:xfrm>
            <a:off x="6995526" y="2360182"/>
            <a:ext cx="23977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Footlight MT Light" panose="0204060206030A020304" pitchFamily="18" charset="0"/>
              </a:rPr>
              <a:t>In </a:t>
            </a:r>
            <a:r>
              <a:rPr lang="it-IT" sz="16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quota</a:t>
            </a:r>
            <a:r>
              <a:rPr lang="it-IT" sz="1600" dirty="0">
                <a:latin typeface="Footlight MT Light" panose="0204060206030A020304" pitchFamily="18" charset="0"/>
              </a:rPr>
              <a:t> furono fatte misure da parte di </a:t>
            </a:r>
            <a:r>
              <a:rPr lang="it-IT" sz="16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Franz</a:t>
            </a:r>
            <a:r>
              <a:rPr lang="it-IT" sz="1600" dirty="0">
                <a:latin typeface="Footlight MT Light" panose="0204060206030A020304" pitchFamily="18" charset="0"/>
              </a:rPr>
              <a:t> </a:t>
            </a:r>
            <a:r>
              <a:rPr lang="it-IT" sz="16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Hess </a:t>
            </a:r>
            <a:r>
              <a:rPr lang="it-IT" sz="1600" b="1" dirty="0">
                <a:solidFill>
                  <a:srgbClr val="0000FF"/>
                </a:solidFill>
                <a:latin typeface="Footlight MT Light" panose="0204060206030A020304" pitchFamily="18" charset="0"/>
                <a:sym typeface="Wingdings" panose="05000000000000000000" pitchFamily="2" charset="2"/>
              </a:rPr>
              <a:t> </a:t>
            </a:r>
            <a:r>
              <a:rPr lang="it-IT" sz="1600" dirty="0">
                <a:latin typeface="Footlight MT Light" panose="0204060206030A020304" pitchFamily="18" charset="0"/>
                <a:sym typeface="Wingdings" panose="05000000000000000000" pitchFamily="2" charset="2"/>
              </a:rPr>
              <a:t>più la quota aumentava più le particelle eccedevano rispetto a quanto si prevedeva teoricamente</a:t>
            </a:r>
            <a:endParaRPr lang="it-IT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5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53 -0.01158 L 0.44948 -0.1060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97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0.12483 0.056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3" y="284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4342 -0.248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124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  <p:bldP spid="13" grpId="0" animBg="1"/>
      <p:bldP spid="3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53839" y="0"/>
            <a:ext cx="9090161" cy="679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rgbClr val="FF0000"/>
                </a:solidFill>
                <a:latin typeface="Lucida Handwriting" panose="03010101010101010101" pitchFamily="66" charset="0"/>
              </a:rPr>
              <a:t>Cosa tiene insieme i nucleoni?</a:t>
            </a:r>
          </a:p>
        </p:txBody>
      </p:sp>
      <p:grpSp>
        <p:nvGrpSpPr>
          <p:cNvPr id="12" name="Gruppo 11"/>
          <p:cNvGrpSpPr>
            <a:grpSpLocks noChangeAspect="1"/>
          </p:cNvGrpSpPr>
          <p:nvPr/>
        </p:nvGrpSpPr>
        <p:grpSpPr>
          <a:xfrm rot="-840000">
            <a:off x="1492952" y="998024"/>
            <a:ext cx="841621" cy="841621"/>
            <a:chOff x="467544" y="1916832"/>
            <a:chExt cx="3744416" cy="3744416"/>
          </a:xfrm>
        </p:grpSpPr>
        <p:sp>
          <p:nvSpPr>
            <p:cNvPr id="13" name="Connettore 12"/>
            <p:cNvSpPr/>
            <p:nvPr/>
          </p:nvSpPr>
          <p:spPr>
            <a:xfrm>
              <a:off x="467544" y="1916832"/>
              <a:ext cx="3744416" cy="3744416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4077192"/>
              <a:ext cx="1080000" cy="1080000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2492896"/>
              <a:ext cx="1080000" cy="1080000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912" y="4077192"/>
              <a:ext cx="1080000" cy="1080000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912" y="2492896"/>
              <a:ext cx="1080000" cy="1080000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824" y="3301553"/>
              <a:ext cx="793655" cy="1006433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5220000">
              <a:off x="1942924" y="3323691"/>
              <a:ext cx="793655" cy="1006433"/>
            </a:xfrm>
            <a:prstGeom prst="rect">
              <a:avLst/>
            </a:prstGeom>
          </p:spPr>
        </p:pic>
      </p:grpSp>
      <p:sp>
        <p:nvSpPr>
          <p:cNvPr id="20" name="CasellaDiTesto 19"/>
          <p:cNvSpPr txBox="1"/>
          <p:nvPr/>
        </p:nvSpPr>
        <p:spPr>
          <a:xfrm>
            <a:off x="1445748" y="1916832"/>
            <a:ext cx="97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Nucleo</a:t>
            </a:r>
          </a:p>
          <a:p>
            <a:pPr algn="ctr"/>
            <a:r>
              <a:rPr lang="it-IT" dirty="0"/>
              <a:t>di elio</a:t>
            </a:r>
          </a:p>
        </p:txBody>
      </p:sp>
      <p:sp>
        <p:nvSpPr>
          <p:cNvPr id="23" name="Fumetto 2 22"/>
          <p:cNvSpPr/>
          <p:nvPr/>
        </p:nvSpPr>
        <p:spPr>
          <a:xfrm>
            <a:off x="35496" y="656654"/>
            <a:ext cx="1354160" cy="2208965"/>
          </a:xfrm>
          <a:prstGeom prst="wedgeRoundRectCallout">
            <a:avLst>
              <a:gd name="adj1" fmla="val 67807"/>
              <a:gd name="adj2" fmla="val -1338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Oggi</a:t>
            </a:r>
            <a:r>
              <a:rPr lang="it-IT" dirty="0">
                <a:solidFill>
                  <a:schemeClr val="tx1"/>
                </a:solidFill>
                <a:latin typeface="Footlight MT Light" panose="0204060206030A020304" pitchFamily="18" charset="0"/>
              </a:rPr>
              <a:t> sappiamo che sono i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 PIONI </a:t>
            </a:r>
            <a:r>
              <a:rPr lang="it-IT" dirty="0">
                <a:solidFill>
                  <a:schemeClr val="tx1"/>
                </a:solidFill>
                <a:latin typeface="Footlight MT Light" panose="0204060206030A020304" pitchFamily="18" charset="0"/>
              </a:rPr>
              <a:t>a mantenere insieme i nucleoni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" y="4123795"/>
            <a:ext cx="1376346" cy="2376263"/>
          </a:xfrm>
          <a:prstGeom prst="rect">
            <a:avLst/>
          </a:prstGeom>
        </p:spPr>
      </p:pic>
      <p:sp>
        <p:nvSpPr>
          <p:cNvPr id="25" name="Titolo 1"/>
          <p:cNvSpPr>
            <a:spLocks noGrp="1"/>
          </p:cNvSpPr>
          <p:nvPr>
            <p:ph type="ctrTitle"/>
          </p:nvPr>
        </p:nvSpPr>
        <p:spPr>
          <a:xfrm>
            <a:off x="6352" y="3241516"/>
            <a:ext cx="9144000" cy="763548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Nel 1935 i pioni non erano stati ancora scoperti</a:t>
            </a:r>
            <a:endParaRPr lang="it-IT" sz="24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562520" y="4217020"/>
            <a:ext cx="2793456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Footlight MT Light" panose="0204060206030A020304" pitchFamily="18" charset="0"/>
              </a:rPr>
              <a:t>Nel 1935 </a:t>
            </a:r>
            <a:r>
              <a:rPr lang="it-IT" b="1" dirty="0" err="1">
                <a:solidFill>
                  <a:srgbClr val="0000FF"/>
                </a:solidFill>
                <a:latin typeface="Footlight MT Light" panose="0204060206030A020304" pitchFamily="18" charset="0"/>
              </a:rPr>
              <a:t>Hideki</a:t>
            </a:r>
            <a:r>
              <a:rPr lang="it-IT" dirty="0">
                <a:latin typeface="Footlight MT Light" panose="0204060206030A020304" pitchFamily="18" charset="0"/>
              </a:rPr>
              <a:t> </a:t>
            </a:r>
            <a:r>
              <a:rPr lang="it-IT" b="1" dirty="0" err="1">
                <a:solidFill>
                  <a:srgbClr val="0000FF"/>
                </a:solidFill>
                <a:latin typeface="Footlight MT Light" panose="0204060206030A020304" pitchFamily="18" charset="0"/>
              </a:rPr>
              <a:t>Yukawa</a:t>
            </a:r>
            <a:r>
              <a:rPr lang="it-IT" dirty="0">
                <a:latin typeface="Footlight MT Light" panose="0204060206030A020304" pitchFamily="18" charset="0"/>
              </a:rPr>
              <a:t> pubblicò un articolo in cui associò alle forze nucleari delle nuove particelle, i 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mesotroni o mesoni</a:t>
            </a:r>
            <a:r>
              <a:rPr lang="it-IT" dirty="0">
                <a:latin typeface="Footlight MT Light" panose="0204060206030A020304" pitchFamily="18" charset="0"/>
              </a:rPr>
              <a:t>, con una 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massa</a:t>
            </a:r>
            <a:r>
              <a:rPr lang="it-IT" dirty="0">
                <a:latin typeface="Footlight MT Light" panose="0204060206030A020304" pitchFamily="18" charset="0"/>
              </a:rPr>
              <a:t> stimata di circa 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270</a:t>
            </a:r>
            <a:r>
              <a:rPr lang="it-IT" dirty="0">
                <a:latin typeface="Footlight MT Light" panose="0204060206030A020304" pitchFamily="18" charset="0"/>
              </a:rPr>
              <a:t> volte quella 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dell’elettrone</a:t>
            </a:r>
            <a:r>
              <a:rPr lang="it-IT" dirty="0">
                <a:latin typeface="Footlight MT Light" panose="0204060206030A020304" pitchFamily="18" charset="0"/>
              </a:rPr>
              <a:t>.</a:t>
            </a: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" r="32679" b="41137"/>
          <a:stretch/>
        </p:blipFill>
        <p:spPr>
          <a:xfrm>
            <a:off x="4355976" y="4123795"/>
            <a:ext cx="1692000" cy="244999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134970" y="4156045"/>
            <a:ext cx="30455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Footlight MT Light" panose="0204060206030A020304" pitchFamily="18" charset="0"/>
              </a:rPr>
              <a:t>Nel 1936 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Carl David Anderson </a:t>
            </a:r>
            <a:r>
              <a:rPr lang="it-IT" dirty="0">
                <a:latin typeface="Footlight MT Light" panose="0204060206030A020304" pitchFamily="18" charset="0"/>
              </a:rPr>
              <a:t>e il suo studente 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Seth</a:t>
            </a:r>
            <a:r>
              <a:rPr lang="it-IT" dirty="0">
                <a:latin typeface="Footlight MT Light" panose="0204060206030A020304" pitchFamily="18" charset="0"/>
              </a:rPr>
              <a:t> </a:t>
            </a:r>
            <a:r>
              <a:rPr lang="it-IT" b="1" dirty="0" err="1">
                <a:solidFill>
                  <a:srgbClr val="0000FF"/>
                </a:solidFill>
                <a:latin typeface="Footlight MT Light" panose="0204060206030A020304" pitchFamily="18" charset="0"/>
              </a:rPr>
              <a:t>Neddermeyer</a:t>
            </a:r>
            <a:r>
              <a:rPr lang="it-IT" dirty="0">
                <a:latin typeface="Footlight MT Light" panose="0204060206030A020304" pitchFamily="18" charset="0"/>
              </a:rPr>
              <a:t>  scoprirono una particella (che oggi chiamiamo 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muone</a:t>
            </a:r>
            <a:r>
              <a:rPr lang="it-IT" dirty="0">
                <a:latin typeface="Footlight MT Light" panose="0204060206030A020304" pitchFamily="18" charset="0"/>
              </a:rPr>
              <a:t>) che per le sue caratteristiche si ritenne </a:t>
            </a:r>
            <a:r>
              <a:rPr lang="it-IT" b="1" dirty="0">
                <a:latin typeface="Footlight MT Light" panose="0204060206030A020304" pitchFamily="18" charset="0"/>
              </a:rPr>
              <a:t>(erroneamente)</a:t>
            </a:r>
            <a:r>
              <a:rPr lang="it-IT" dirty="0">
                <a:latin typeface="Footlight MT Light" panose="0204060206030A020304" pitchFamily="18" charset="0"/>
              </a:rPr>
              <a:t> che fosse proprio il 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mesotrone</a:t>
            </a:r>
            <a:r>
              <a:rPr lang="it-IT" dirty="0">
                <a:latin typeface="Footlight MT Light" panose="0204060206030A020304" pitchFamily="18" charset="0"/>
              </a:rPr>
              <a:t> ipotizzato da </a:t>
            </a:r>
            <a:r>
              <a:rPr lang="it-IT" b="1" dirty="0" err="1">
                <a:solidFill>
                  <a:srgbClr val="0000FF"/>
                </a:solidFill>
                <a:latin typeface="Footlight MT Light" panose="0204060206030A020304" pitchFamily="18" charset="0"/>
              </a:rPr>
              <a:t>Yukava</a:t>
            </a:r>
            <a:endParaRPr lang="it-IT" dirty="0">
              <a:latin typeface="Footlight MT Light" panose="0204060206030A020304" pitchFamily="18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8"/>
          <a:stretch/>
        </p:blipFill>
        <p:spPr>
          <a:xfrm>
            <a:off x="3059832" y="568150"/>
            <a:ext cx="3312000" cy="2313524"/>
          </a:xfrm>
          <a:prstGeom prst="rect">
            <a:avLst/>
          </a:prstGeom>
        </p:spPr>
      </p:pic>
      <p:sp>
        <p:nvSpPr>
          <p:cNvPr id="28" name="Ovale 27"/>
          <p:cNvSpPr/>
          <p:nvPr/>
        </p:nvSpPr>
        <p:spPr>
          <a:xfrm>
            <a:off x="4427984" y="1226815"/>
            <a:ext cx="1881890" cy="595935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/>
        </p:nvSpPr>
        <p:spPr>
          <a:xfrm>
            <a:off x="4982341" y="2042306"/>
            <a:ext cx="501837" cy="54882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/>
          <p:cNvSpPr/>
          <p:nvPr/>
        </p:nvSpPr>
        <p:spPr>
          <a:xfrm>
            <a:off x="5651212" y="2042306"/>
            <a:ext cx="501837" cy="54882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umetto 2 30"/>
          <p:cNvSpPr/>
          <p:nvPr/>
        </p:nvSpPr>
        <p:spPr>
          <a:xfrm>
            <a:off x="3347864" y="656654"/>
            <a:ext cx="864096" cy="281210"/>
          </a:xfrm>
          <a:prstGeom prst="wedgeRoundRectCallout">
            <a:avLst>
              <a:gd name="adj1" fmla="val 98385"/>
              <a:gd name="adj2" fmla="val 185961"/>
              <a:gd name="adj3" fmla="val 16667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0000FF"/>
                </a:solidFill>
              </a:rPr>
              <a:t>Pioni</a:t>
            </a:r>
          </a:p>
        </p:txBody>
      </p:sp>
      <p:sp>
        <p:nvSpPr>
          <p:cNvPr id="32" name="Fumetto 2 31"/>
          <p:cNvSpPr/>
          <p:nvPr/>
        </p:nvSpPr>
        <p:spPr>
          <a:xfrm>
            <a:off x="4355976" y="2810072"/>
            <a:ext cx="1235576" cy="481898"/>
          </a:xfrm>
          <a:prstGeom prst="wedgeRoundRectCallout">
            <a:avLst>
              <a:gd name="adj1" fmla="val 18053"/>
              <a:gd name="adj2" fmla="val -95655"/>
              <a:gd name="adj3" fmla="val 16667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0000FF"/>
                </a:solidFill>
              </a:rPr>
              <a:t>Muoni</a:t>
            </a:r>
          </a:p>
        </p:txBody>
      </p:sp>
      <p:sp>
        <p:nvSpPr>
          <p:cNvPr id="2" name="Fumetto 2 1"/>
          <p:cNvSpPr/>
          <p:nvPr/>
        </p:nvSpPr>
        <p:spPr>
          <a:xfrm>
            <a:off x="7789502" y="552095"/>
            <a:ext cx="1535026" cy="2689421"/>
          </a:xfrm>
          <a:prstGeom prst="wedgeRoundRectCallout">
            <a:avLst>
              <a:gd name="adj1" fmla="val -26247"/>
              <a:gd name="adj2" fmla="val 49794"/>
              <a:gd name="adj3" fmla="val 16667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Oggi</a:t>
            </a:r>
            <a:r>
              <a:rPr lang="it-IT" dirty="0">
                <a:solidFill>
                  <a:schemeClr val="tx1"/>
                </a:solidFill>
                <a:latin typeface="Footlight MT Light" panose="0204060206030A020304" pitchFamily="18" charset="0"/>
              </a:rPr>
              <a:t> sappiamo che da una 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collisione</a:t>
            </a:r>
            <a:r>
              <a:rPr lang="it-IT" dirty="0">
                <a:solidFill>
                  <a:schemeClr val="tx1"/>
                </a:solidFill>
                <a:latin typeface="Footlight MT Light" panose="0204060206030A020304" pitchFamily="18" charset="0"/>
              </a:rPr>
              <a:t> 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nucleare</a:t>
            </a:r>
            <a:r>
              <a:rPr lang="it-IT" dirty="0">
                <a:solidFill>
                  <a:schemeClr val="tx1"/>
                </a:solidFill>
                <a:latin typeface="Footlight MT Light" panose="0204060206030A020304" pitchFamily="18" charset="0"/>
              </a:rPr>
              <a:t> si generano i 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pioni</a:t>
            </a:r>
            <a:r>
              <a:rPr lang="it-IT" dirty="0">
                <a:solidFill>
                  <a:schemeClr val="tx1"/>
                </a:solidFill>
                <a:latin typeface="Footlight MT Light" panose="0204060206030A020304" pitchFamily="18" charset="0"/>
              </a:rPr>
              <a:t> che decadono in </a:t>
            </a:r>
            <a:r>
              <a:rPr lang="it-IT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muoni</a:t>
            </a:r>
          </a:p>
        </p:txBody>
      </p:sp>
      <p:grpSp>
        <p:nvGrpSpPr>
          <p:cNvPr id="37" name="Gruppo 36"/>
          <p:cNvGrpSpPr>
            <a:grpSpLocks noChangeAspect="1"/>
          </p:cNvGrpSpPr>
          <p:nvPr/>
        </p:nvGrpSpPr>
        <p:grpSpPr>
          <a:xfrm>
            <a:off x="6613411" y="-497508"/>
            <a:ext cx="1332916" cy="3782492"/>
            <a:chOff x="107504" y="-15217"/>
            <a:chExt cx="2849568" cy="6873217"/>
          </a:xfrm>
        </p:grpSpPr>
        <p:pic>
          <p:nvPicPr>
            <p:cNvPr id="38" name="Immagine 3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923" y="-15217"/>
              <a:ext cx="558927" cy="2248412"/>
            </a:xfrm>
            <a:prstGeom prst="rect">
              <a:avLst/>
            </a:prstGeom>
          </p:spPr>
        </p:pic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42" y="2128094"/>
              <a:ext cx="495238" cy="330159"/>
            </a:xfrm>
            <a:prstGeom prst="rect">
              <a:avLst/>
            </a:prstGeom>
          </p:spPr>
        </p:pic>
        <p:pic>
          <p:nvPicPr>
            <p:cNvPr id="40" name="Immagin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286000"/>
              <a:ext cx="2849568" cy="45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9116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4" grpId="0"/>
      <p:bldP spid="28" grpId="0" animBg="1"/>
      <p:bldP spid="29" grpId="0" animBg="1"/>
      <p:bldP spid="30" grpId="0" animBg="1"/>
      <p:bldP spid="31" grpId="0" animBg="1"/>
      <p:bldP spid="3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91653" y="173478"/>
            <a:ext cx="6123213" cy="933790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Secondo la teoria di </a:t>
            </a:r>
            <a:r>
              <a:rPr lang="it-IT" sz="24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Tomonaga</a:t>
            </a:r>
            <a:r>
              <a:rPr lang="it-IT" sz="24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e </a:t>
            </a:r>
            <a:r>
              <a:rPr lang="it-IT" sz="24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Araki</a:t>
            </a:r>
            <a:r>
              <a:rPr lang="it-IT" sz="24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la particella di </a:t>
            </a:r>
            <a:r>
              <a:rPr lang="it-IT" sz="24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Yukawa</a:t>
            </a:r>
            <a:r>
              <a:rPr lang="it-IT" sz="24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deve avere le seguenti caratteristiche:</a:t>
            </a:r>
            <a:endParaRPr lang="it-IT" sz="2400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457976"/>
            <a:ext cx="2133600" cy="344488"/>
          </a:xfrm>
        </p:spPr>
        <p:txBody>
          <a:bodyPr/>
          <a:lstStyle/>
          <a:p>
            <a:fld id="{744D9AEB-A04C-4C70-A9CA-B6C399D9519E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1340768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______________________</a:t>
            </a:r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I mesoni positivi ______________________</a:t>
            </a:r>
            <a:endParaRPr lang="it-IT" sz="2400" baseline="30000" dirty="0">
              <a:latin typeface="Footlight MT Light" panose="0204060206030A02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4106689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______________________ I mesoni negativi _____________________</a:t>
            </a:r>
            <a:endParaRPr lang="it-IT" sz="2400" dirty="0">
              <a:latin typeface="Footlight MT Light" panose="0204060206030A020304" pitchFamily="18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000">
            <a:off x="429419" y="4796377"/>
            <a:ext cx="1332000" cy="43084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837">
            <a:off x="539208" y="1784483"/>
            <a:ext cx="1335567" cy="432000"/>
          </a:xfrm>
          <a:prstGeom prst="rect">
            <a:avLst/>
          </a:prstGeom>
        </p:spPr>
      </p:pic>
      <p:grpSp>
        <p:nvGrpSpPr>
          <p:cNvPr id="28" name="Gruppo 27"/>
          <p:cNvGrpSpPr/>
          <p:nvPr/>
        </p:nvGrpSpPr>
        <p:grpSpPr>
          <a:xfrm rot="240000">
            <a:off x="6746869" y="2668159"/>
            <a:ext cx="1881198" cy="1453053"/>
            <a:chOff x="5876503" y="2256191"/>
            <a:chExt cx="1881198" cy="1453053"/>
          </a:xfrm>
        </p:grpSpPr>
        <p:cxnSp>
          <p:nvCxnSpPr>
            <p:cNvPr id="17" name="Connettore 2 16"/>
            <p:cNvCxnSpPr/>
            <p:nvPr/>
          </p:nvCxnSpPr>
          <p:spPr>
            <a:xfrm flipV="1">
              <a:off x="5876503" y="2507085"/>
              <a:ext cx="936104" cy="6120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/>
            <p:nvPr/>
          </p:nvCxnSpPr>
          <p:spPr>
            <a:xfrm>
              <a:off x="5876528" y="3141868"/>
              <a:ext cx="1503784" cy="174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>
              <a:off x="5876528" y="3124902"/>
              <a:ext cx="1359768" cy="406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/>
            <p:cNvSpPr txBox="1"/>
            <p:nvPr/>
          </p:nvSpPr>
          <p:spPr>
            <a:xfrm>
              <a:off x="6812607" y="2256191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e</a:t>
              </a:r>
              <a:r>
                <a:rPr lang="it-IT" baseline="30000" dirty="0">
                  <a:solidFill>
                    <a:srgbClr val="0000FF"/>
                  </a:solidFill>
                </a:rPr>
                <a:t>+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7391895" y="2902734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  <a:latin typeface="Calibri" panose="020F0502020204030204" pitchFamily="34" charset="0"/>
                </a:rPr>
                <a:t>ν</a:t>
              </a:r>
              <a:r>
                <a:rPr lang="it-IT" baseline="-25000" dirty="0">
                  <a:solidFill>
                    <a:srgbClr val="0000FF"/>
                  </a:solidFill>
                  <a:latin typeface="Calibri" panose="020F0502020204030204" pitchFamily="34" charset="0"/>
                </a:rPr>
                <a:t>e</a:t>
              </a:r>
              <a:endParaRPr lang="it-IT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7221178" y="3339912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  <a:latin typeface="Calibri" panose="020F0502020204030204" pitchFamily="34" charset="0"/>
                </a:rPr>
                <a:t>ν</a:t>
              </a:r>
              <a:r>
                <a:rPr lang="it-IT" baseline="-25000" dirty="0">
                  <a:solidFill>
                    <a:srgbClr val="0000FF"/>
                  </a:solidFill>
                  <a:latin typeface="Calibri" panose="020F0502020204030204" pitchFamily="34" charset="0"/>
                </a:rPr>
                <a:t>µ</a:t>
              </a:r>
              <a:endParaRPr lang="it-IT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7216308" y="3161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_</a:t>
              </a:r>
            </a:p>
          </p:txBody>
        </p:sp>
      </p:grpSp>
      <p:sp>
        <p:nvSpPr>
          <p:cNvPr id="5" name="Rettangolo 4"/>
          <p:cNvSpPr/>
          <p:nvPr/>
        </p:nvSpPr>
        <p:spPr>
          <a:xfrm>
            <a:off x="5925019" y="1958059"/>
            <a:ext cx="32189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Footlight MT Light" panose="0204060206030A020304" pitchFamily="18" charset="0"/>
              </a:rPr>
              <a:t>sopravvivere all’urto e poi </a:t>
            </a:r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decadere</a:t>
            </a:r>
            <a:r>
              <a:rPr lang="it-IT" sz="2400" dirty="0">
                <a:latin typeface="Footlight MT Light" panose="0204060206030A020304" pitchFamily="18" charset="0"/>
              </a:rPr>
              <a:t> in altre particelle</a:t>
            </a:r>
            <a:endParaRPr lang="it-IT" sz="2400" baseline="30000" dirty="0">
              <a:latin typeface="Footlight MT Light" panose="0204060206030A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068727" y="5363924"/>
            <a:ext cx="2679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NON decadono</a:t>
            </a:r>
            <a:r>
              <a:rPr lang="it-IT" sz="2400" dirty="0">
                <a:latin typeface="Footlight MT Light" panose="0204060206030A020304" pitchFamily="18" charset="0"/>
              </a:rPr>
              <a:t> in altre particelle</a:t>
            </a:r>
          </a:p>
        </p:txBody>
      </p:sp>
      <p:sp>
        <p:nvSpPr>
          <p:cNvPr id="9" name="Rettangolo 8"/>
          <p:cNvSpPr/>
          <p:nvPr/>
        </p:nvSpPr>
        <p:spPr>
          <a:xfrm>
            <a:off x="2252611" y="1730425"/>
            <a:ext cx="3327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 </a:t>
            </a:r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respinti</a:t>
            </a:r>
            <a:r>
              <a:rPr lang="it-IT" sz="2400" dirty="0">
                <a:latin typeface="Footlight MT Light" panose="0204060206030A020304" pitchFamily="18" charset="0"/>
              </a:rPr>
              <a:t> dai protoni dei nuclei degli atomi dell’assorbitore…</a:t>
            </a:r>
            <a:endParaRPr lang="it-IT" sz="2400" baseline="30000" dirty="0">
              <a:latin typeface="Footlight MT Light" panose="0204060206030A020304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300518" y="4610745"/>
            <a:ext cx="36444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Footlight MT Light" panose="0204060206030A020304" pitchFamily="18" charset="0"/>
              </a:rPr>
              <a:t>poiché </a:t>
            </a:r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assorbiti</a:t>
            </a:r>
            <a:r>
              <a:rPr lang="it-IT" sz="2400" dirty="0">
                <a:latin typeface="Footlight MT Light" panose="0204060206030A020304" pitchFamily="18" charset="0"/>
              </a:rPr>
              <a:t> dagli atomi</a:t>
            </a:r>
          </a:p>
          <a:p>
            <a:pPr algn="ctr"/>
            <a:r>
              <a:rPr lang="it-IT" sz="2400" dirty="0">
                <a:latin typeface="Footlight MT Light" panose="0204060206030A020304" pitchFamily="18" charset="0"/>
              </a:rPr>
              <a:t>dell’assorbitore…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864019" y="3026569"/>
            <a:ext cx="2140029" cy="8730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chemeClr val="tx1"/>
                </a:solidFill>
              </a:rPr>
              <a:t>Absorber</a:t>
            </a:r>
            <a:endParaRPr lang="it-IT" sz="2800" b="1" dirty="0">
              <a:solidFill>
                <a:schemeClr val="tx1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3016419" y="5537899"/>
            <a:ext cx="2140029" cy="8730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chemeClr val="tx1"/>
                </a:solidFill>
              </a:rPr>
              <a:t>Absorber</a:t>
            </a:r>
            <a:endParaRPr lang="it-IT" sz="2800" b="1" dirty="0">
              <a:solidFill>
                <a:schemeClr val="tx1"/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0" y="0"/>
            <a:ext cx="1056000" cy="1638092"/>
            <a:chOff x="6553200" y="0"/>
            <a:chExt cx="1056000" cy="1638092"/>
          </a:xfrm>
        </p:grpSpPr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0"/>
              <a:ext cx="1056000" cy="1584000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6660232" y="1268760"/>
              <a:ext cx="890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</a:rPr>
                <a:t>Yukawa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7991890" y="0"/>
            <a:ext cx="1152110" cy="1638092"/>
            <a:chOff x="7954350" y="0"/>
            <a:chExt cx="1152110" cy="1638092"/>
          </a:xfrm>
        </p:grpSpPr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013" y="0"/>
              <a:ext cx="1056000" cy="1584000"/>
            </a:xfrm>
            <a:prstGeom prst="rect">
              <a:avLst/>
            </a:prstGeom>
          </p:spPr>
        </p:pic>
        <p:sp>
          <p:nvSpPr>
            <p:cNvPr id="31" name="Rettangolo 30"/>
            <p:cNvSpPr/>
            <p:nvPr/>
          </p:nvSpPr>
          <p:spPr>
            <a:xfrm>
              <a:off x="7954350" y="1268760"/>
              <a:ext cx="11521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</a:rPr>
                <a:t>Tomonaga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0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694 L 0.13924 0.09097 C 0.16858 0.10787 0.21355 0.12801 0.26129 0.14282 C 0.31598 0.15879 0.36042 0.16828 0.39289 0.16574 L 0.54601 0.175 " pathEditMode="relative" rAng="78000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58" y="1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0.08299 0.05486 C 0.1 0.06666 0.12778 0.08148 0.15504 0.09305 C 0.18854 0.10625 0.21493 0.11365 0.23438 0.11666 L 0.32847 0.13379 " pathEditMode="relative" rAng="1020000" ptsTypes="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11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3016419" y="5652298"/>
            <a:ext cx="2140029" cy="873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</a:rPr>
              <a:t>Carbonio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16632"/>
            <a:ext cx="6989687" cy="763548"/>
          </a:xfrm>
        </p:spPr>
        <p:txBody>
          <a:bodyPr>
            <a:noAutofit/>
          </a:bodyPr>
          <a:lstStyle/>
          <a:p>
            <a:pPr algn="l"/>
            <a:r>
              <a:rPr lang="it-IT" sz="18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I risultati sperimentali di Conversi, Pancini e Piccioni, usando il </a:t>
            </a:r>
            <a:r>
              <a:rPr lang="it-IT" sz="18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FERRO</a:t>
            </a:r>
            <a:r>
              <a:rPr lang="it-IT" sz="18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come assorbitore confermarono la teoria di </a:t>
            </a:r>
            <a:r>
              <a:rPr lang="it-IT" sz="18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Tomonaga</a:t>
            </a:r>
            <a:r>
              <a:rPr lang="it-IT" sz="18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e </a:t>
            </a:r>
            <a:r>
              <a:rPr lang="it-IT" sz="18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Araki</a:t>
            </a:r>
            <a:r>
              <a:rPr lang="it-IT" sz="18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it-IT" sz="18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ma, usando il CARBONIO…</a:t>
            </a:r>
            <a:endParaRPr lang="it-IT" sz="1800" dirty="0">
              <a:solidFill>
                <a:srgbClr val="0000FF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44488"/>
          </a:xfrm>
        </p:spPr>
        <p:txBody>
          <a:bodyPr/>
          <a:lstStyle/>
          <a:p>
            <a:fld id="{744D9AEB-A04C-4C70-A9CA-B6C399D9519E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836712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______________________I mesoni positivi </a:t>
            </a:r>
            <a:r>
              <a:rPr lang="it-IT"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______________________</a:t>
            </a:r>
            <a:endParaRPr lang="it-IT" sz="2400" baseline="30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0" y="4005064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______________________ I mesoni negativi _____________________</a:t>
            </a:r>
            <a:endParaRPr lang="it-IT" sz="24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837">
            <a:off x="539208" y="1430774"/>
            <a:ext cx="1335567" cy="432000"/>
          </a:xfrm>
          <a:prstGeom prst="rect">
            <a:avLst/>
          </a:prstGeom>
        </p:spPr>
      </p:pic>
      <p:grpSp>
        <p:nvGrpSpPr>
          <p:cNvPr id="28" name="Gruppo 27"/>
          <p:cNvGrpSpPr/>
          <p:nvPr/>
        </p:nvGrpSpPr>
        <p:grpSpPr>
          <a:xfrm>
            <a:off x="7028800" y="2217610"/>
            <a:ext cx="1881198" cy="1453053"/>
            <a:chOff x="5876503" y="2256191"/>
            <a:chExt cx="1881198" cy="1453053"/>
          </a:xfrm>
        </p:grpSpPr>
        <p:cxnSp>
          <p:nvCxnSpPr>
            <p:cNvPr id="17" name="Connettore 2 16"/>
            <p:cNvCxnSpPr/>
            <p:nvPr/>
          </p:nvCxnSpPr>
          <p:spPr>
            <a:xfrm flipV="1">
              <a:off x="5876503" y="2507085"/>
              <a:ext cx="936104" cy="6120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/>
            <p:nvPr/>
          </p:nvCxnSpPr>
          <p:spPr>
            <a:xfrm>
              <a:off x="5876528" y="3141868"/>
              <a:ext cx="1503784" cy="174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>
              <a:off x="5876528" y="3124902"/>
              <a:ext cx="1359768" cy="406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/>
            <p:cNvSpPr txBox="1"/>
            <p:nvPr/>
          </p:nvSpPr>
          <p:spPr>
            <a:xfrm>
              <a:off x="6812607" y="2256191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e</a:t>
              </a:r>
              <a:r>
                <a:rPr lang="it-IT" baseline="30000" dirty="0">
                  <a:solidFill>
                    <a:srgbClr val="0000FF"/>
                  </a:solidFill>
                </a:rPr>
                <a:t>+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7391895" y="2902734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  <a:latin typeface="Calibri" panose="020F0502020204030204" pitchFamily="34" charset="0"/>
                </a:rPr>
                <a:t>ν</a:t>
              </a:r>
              <a:r>
                <a:rPr lang="it-IT" baseline="-25000" dirty="0">
                  <a:solidFill>
                    <a:srgbClr val="0000FF"/>
                  </a:solidFill>
                  <a:latin typeface="Calibri" panose="020F0502020204030204" pitchFamily="34" charset="0"/>
                </a:rPr>
                <a:t>e</a:t>
              </a:r>
              <a:endParaRPr lang="it-IT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7221178" y="3339912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  <a:latin typeface="Calibri" panose="020F0502020204030204" pitchFamily="34" charset="0"/>
                </a:rPr>
                <a:t>ν</a:t>
              </a:r>
              <a:r>
                <a:rPr lang="it-IT" baseline="-25000" dirty="0">
                  <a:solidFill>
                    <a:srgbClr val="0000FF"/>
                  </a:solidFill>
                  <a:latin typeface="Calibri" panose="020F0502020204030204" pitchFamily="34" charset="0"/>
                </a:rPr>
                <a:t>µ</a:t>
              </a:r>
              <a:endParaRPr lang="it-IT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7216308" y="3161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_</a:t>
              </a:r>
            </a:p>
          </p:txBody>
        </p:sp>
      </p:grpSp>
      <p:sp>
        <p:nvSpPr>
          <p:cNvPr id="5" name="Rettangolo 4"/>
          <p:cNvSpPr/>
          <p:nvPr/>
        </p:nvSpPr>
        <p:spPr>
          <a:xfrm>
            <a:off x="7046353" y="1268760"/>
            <a:ext cx="2125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decadono</a:t>
            </a:r>
            <a:r>
              <a:rPr lang="it-IT" sz="2400" dirty="0">
                <a:latin typeface="Footlight MT Light" panose="0204060206030A020304" pitchFamily="18" charset="0"/>
              </a:rPr>
              <a:t> in altre particelle</a:t>
            </a:r>
            <a:endParaRPr lang="it-IT" sz="2400" baseline="30000" dirty="0">
              <a:latin typeface="Footlight MT Light" panose="0204060206030A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294304" y="1628800"/>
            <a:ext cx="3141792" cy="124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 </a:t>
            </a:r>
            <a:r>
              <a:rPr lang="it-IT" sz="2400" dirty="0">
                <a:latin typeface="Footlight MT Light" panose="0204060206030A020304" pitchFamily="18" charset="0"/>
              </a:rPr>
              <a:t>respinti dai protoni dei nuclei degli atomi dell’assorbitore…</a:t>
            </a:r>
            <a:endParaRPr lang="it-IT" sz="2400" baseline="30000" dirty="0">
              <a:latin typeface="Footlight MT Light" panose="0204060206030A020304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864019" y="2924944"/>
            <a:ext cx="2140029" cy="873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</a:rPr>
              <a:t>Carbonio</a:t>
            </a:r>
          </a:p>
        </p:txBody>
      </p:sp>
      <p:pic>
        <p:nvPicPr>
          <p:cNvPr id="29" name="Picture 2" descr="E:\Pictures\vlcsnap-2019-12-16-12h29m09s172.png"/>
          <p:cNvPicPr>
            <a:picLocks noChangeAspect="1" noChangeArrowheads="1"/>
          </p:cNvPicPr>
          <p:nvPr/>
        </p:nvPicPr>
        <p:blipFill rotWithShape="1">
          <a:blip r:embed="rId3" cstate="print"/>
          <a:srcRect t="8818" b="32849"/>
          <a:stretch/>
        </p:blipFill>
        <p:spPr bwMode="auto">
          <a:xfrm>
            <a:off x="7068294" y="1"/>
            <a:ext cx="2075705" cy="1089716"/>
          </a:xfrm>
          <a:prstGeom prst="rect">
            <a:avLst/>
          </a:prstGeom>
          <a:noFill/>
        </p:spPr>
      </p:pic>
      <p:grpSp>
        <p:nvGrpSpPr>
          <p:cNvPr id="31" name="Gruppo 30"/>
          <p:cNvGrpSpPr/>
          <p:nvPr/>
        </p:nvGrpSpPr>
        <p:grpSpPr>
          <a:xfrm>
            <a:off x="7155298" y="5288315"/>
            <a:ext cx="1881198" cy="1453053"/>
            <a:chOff x="5876503" y="2256191"/>
            <a:chExt cx="1881198" cy="1453053"/>
          </a:xfrm>
        </p:grpSpPr>
        <p:cxnSp>
          <p:nvCxnSpPr>
            <p:cNvPr id="32" name="Connettore 2 31"/>
            <p:cNvCxnSpPr/>
            <p:nvPr/>
          </p:nvCxnSpPr>
          <p:spPr>
            <a:xfrm flipV="1">
              <a:off x="5876503" y="2507085"/>
              <a:ext cx="936104" cy="6120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32"/>
            <p:cNvCxnSpPr/>
            <p:nvPr/>
          </p:nvCxnSpPr>
          <p:spPr>
            <a:xfrm>
              <a:off x="5876528" y="3141868"/>
              <a:ext cx="1503784" cy="174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/>
            <p:cNvCxnSpPr/>
            <p:nvPr/>
          </p:nvCxnSpPr>
          <p:spPr>
            <a:xfrm>
              <a:off x="5876528" y="3124902"/>
              <a:ext cx="1359768" cy="4063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34"/>
            <p:cNvSpPr txBox="1"/>
            <p:nvPr/>
          </p:nvSpPr>
          <p:spPr>
            <a:xfrm>
              <a:off x="6812607" y="2256191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e</a:t>
              </a:r>
              <a:r>
                <a:rPr lang="it-IT" baseline="30000" dirty="0">
                  <a:solidFill>
                    <a:srgbClr val="0000FF"/>
                  </a:solidFill>
                </a:rPr>
                <a:t>+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7391895" y="2902734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  <a:latin typeface="Calibri" panose="020F0502020204030204" pitchFamily="34" charset="0"/>
                </a:rPr>
                <a:t>ν</a:t>
              </a:r>
              <a:r>
                <a:rPr lang="it-IT" baseline="-25000" dirty="0">
                  <a:solidFill>
                    <a:srgbClr val="0000FF"/>
                  </a:solidFill>
                  <a:latin typeface="Calibri" panose="020F0502020204030204" pitchFamily="34" charset="0"/>
                </a:rPr>
                <a:t>e</a:t>
              </a:r>
              <a:endParaRPr lang="it-IT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7221178" y="3339912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  <a:latin typeface="Calibri" panose="020F0502020204030204" pitchFamily="34" charset="0"/>
                </a:rPr>
                <a:t>ν</a:t>
              </a:r>
              <a:r>
                <a:rPr lang="it-IT" baseline="-25000" dirty="0">
                  <a:solidFill>
                    <a:srgbClr val="0000FF"/>
                  </a:solidFill>
                  <a:latin typeface="Calibri" panose="020F0502020204030204" pitchFamily="34" charset="0"/>
                </a:rPr>
                <a:t>µ</a:t>
              </a:r>
              <a:endParaRPr lang="it-IT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7216308" y="316187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_</a:t>
              </a:r>
            </a:p>
          </p:txBody>
        </p:sp>
      </p:grpSp>
      <p:sp>
        <p:nvSpPr>
          <p:cNvPr id="39" name="Rettangolo 38"/>
          <p:cNvSpPr/>
          <p:nvPr/>
        </p:nvSpPr>
        <p:spPr>
          <a:xfrm>
            <a:off x="7198753" y="4340033"/>
            <a:ext cx="2125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decadono</a:t>
            </a:r>
            <a:r>
              <a:rPr lang="it-IT" sz="2400" dirty="0">
                <a:latin typeface="Footlight MT Light" panose="0204060206030A020304" pitchFamily="18" charset="0"/>
              </a:rPr>
              <a:t> in altre particelle</a:t>
            </a:r>
            <a:endParaRPr lang="it-IT" sz="2400" baseline="30000" dirty="0">
              <a:latin typeface="Footlight MT Light" panose="0204060206030A020304" pitchFamily="18" charset="0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2474223" y="4424098"/>
            <a:ext cx="3376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Footlight MT Light" panose="0204060206030A020304" pitchFamily="18" charset="0"/>
              </a:rPr>
              <a:t> respinti dai protoni dei nuclei degli atomi dell’assorbitore…</a:t>
            </a:r>
            <a:endParaRPr lang="it-IT" sz="2400" baseline="30000" dirty="0">
              <a:latin typeface="Footlight MT Light" panose="0204060206030A020304" pitchFamily="18" charset="0"/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6984604" y="764704"/>
            <a:ext cx="22679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Conversi   Pancini     Piccioni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541820" y="4753154"/>
            <a:ext cx="1335567" cy="432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 rot="20476276">
            <a:off x="1618358" y="2858499"/>
            <a:ext cx="663565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Footlight MT Light" panose="0204060206030A020304" pitchFamily="18" charset="0"/>
              </a:rPr>
              <a:t>Usando il carbonio i risultati risultarono </a:t>
            </a:r>
            <a:r>
              <a:rPr lang="it-IT" sz="20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in disaccordo</a:t>
            </a:r>
            <a:r>
              <a:rPr lang="it-IT" sz="2000" dirty="0">
                <a:latin typeface="Footlight MT Light" panose="0204060206030A020304" pitchFamily="18" charset="0"/>
              </a:rPr>
              <a:t> con la teoria di </a:t>
            </a:r>
            <a:r>
              <a:rPr lang="it-IT" sz="2000" dirty="0" err="1">
                <a:latin typeface="Footlight MT Light" panose="0204060206030A020304" pitchFamily="18" charset="0"/>
              </a:rPr>
              <a:t>Tomonaga</a:t>
            </a:r>
            <a:r>
              <a:rPr lang="it-IT" sz="2000" dirty="0">
                <a:latin typeface="Footlight MT Light" panose="0204060206030A020304" pitchFamily="18" charset="0"/>
              </a:rPr>
              <a:t> e </a:t>
            </a:r>
            <a:r>
              <a:rPr lang="it-IT" sz="2000" dirty="0" err="1">
                <a:latin typeface="Footlight MT Light" panose="0204060206030A020304" pitchFamily="18" charset="0"/>
              </a:rPr>
              <a:t>Araki</a:t>
            </a:r>
            <a:r>
              <a:rPr lang="it-IT" sz="2000" dirty="0">
                <a:latin typeface="Footlight MT Light" panose="0204060206030A020304" pitchFamily="18" charset="0"/>
              </a:rPr>
              <a:t>. </a:t>
            </a:r>
          </a:p>
          <a:p>
            <a:pPr algn="ctr"/>
            <a:r>
              <a:rPr lang="it-IT" sz="2000" dirty="0">
                <a:latin typeface="Footlight MT Light" panose="0204060206030A020304" pitchFamily="18" charset="0"/>
              </a:rPr>
              <a:t>Conversi Pancini e Piccioni avevano capito di trovarsi di fronte a una particella nuova!</a:t>
            </a:r>
          </a:p>
        </p:txBody>
      </p:sp>
    </p:spTree>
    <p:extLst>
      <p:ext uri="{BB962C8B-B14F-4D97-AF65-F5344CB8AC3E}">
        <p14:creationId xmlns:p14="http://schemas.microsoft.com/office/powerpoint/2010/main" val="32423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0.14289 0.08518 C 0.17292 0.10277 0.2191 0.12291 0.26806 0.13796 C 0.32414 0.15509 0.36962 0.16412 0.40261 0.16412 L 0.55955 0.17222 " pathEditMode="relative" rAng="78000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17" y="112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09636 0.06852 C 0.11493 0.08426 0.13594 0.08217 0.1783 0.09282 C 0.21927 0.1037 0.3257 0.14815 0.34566 0.1324 C 0.45156 0.16111 0.53959 0.16504 0.5724 0.14213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7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39" grpId="0"/>
      <p:bldP spid="40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c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8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D7D58F7D-9047-DC4A-84AD-16CF2AF7B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35043" cy="562040"/>
          </a:xfrm>
        </p:spPr>
        <p:txBody>
          <a:bodyPr>
            <a:noAutofit/>
          </a:bodyPr>
          <a:lstStyle/>
          <a:p>
            <a:r>
              <a:rPr lang="en-GB" sz="28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Risultati</a:t>
            </a:r>
            <a:r>
              <a:rPr lang="en-GB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delle</a:t>
            </a:r>
            <a:r>
              <a:rPr lang="en-GB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misure</a:t>
            </a:r>
            <a:endParaRPr lang="en-GB" sz="28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5496" y="3258850"/>
            <a:ext cx="60995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Footlight MT Light" panose="0204060206030A020304" pitchFamily="18" charset="0"/>
              </a:rPr>
              <a:t>La prima volta il computer non acquisiva dati e abbiamo scoperto che avevamo messo male il </a:t>
            </a:r>
            <a:r>
              <a:rPr lang="it-IT" b="1" dirty="0">
                <a:latin typeface="Footlight MT Light" panose="0204060206030A020304" pitchFamily="18" charset="0"/>
              </a:rPr>
              <a:t>cavo</a:t>
            </a:r>
            <a:r>
              <a:rPr lang="it-IT" dirty="0">
                <a:latin typeface="Footlight MT Light" panose="0204060206030A020304" pitchFamily="18" charset="0"/>
              </a:rPr>
              <a:t> di collegamento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Footlight MT Light" panose="0204060206030A020304" pitchFamily="18" charset="0"/>
              </a:rPr>
              <a:t>Altro errore è stato quello di </a:t>
            </a:r>
            <a:r>
              <a:rPr lang="it-IT" b="1" dirty="0">
                <a:latin typeface="Footlight MT Light" panose="0204060206030A020304" pitchFamily="18" charset="0"/>
              </a:rPr>
              <a:t>muovere</a:t>
            </a:r>
            <a:r>
              <a:rPr lang="it-IT" dirty="0">
                <a:latin typeface="Footlight MT Light" panose="0204060206030A020304" pitchFamily="18" charset="0"/>
              </a:rPr>
              <a:t> il rivelatore senza spegnerlo, infatti ad un certo punto si è bloccato.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Footlight MT Light" panose="0204060206030A020304" pitchFamily="18" charset="0"/>
              </a:rPr>
              <a:t>Grandi difficoltà a posizionare il CRC a 40° a causa della </a:t>
            </a:r>
            <a:r>
              <a:rPr lang="it-IT" b="1" dirty="0">
                <a:latin typeface="Footlight MT Light" panose="0204060206030A020304" pitchFamily="18" charset="0"/>
              </a:rPr>
              <a:t>pavimentazione inclinata.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5496" y="692696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u="sng" dirty="0">
                <a:latin typeface="Footlight MT Light" panose="0204060206030A020304" pitchFamily="18" charset="0"/>
              </a:rPr>
              <a:t>Misure al Seneca.</a:t>
            </a:r>
            <a:r>
              <a:rPr lang="it-IT" dirty="0">
                <a:latin typeface="Footlight MT Light" panose="0204060206030A020304" pitchFamily="18" charset="0"/>
              </a:rPr>
              <a:t> Gli eventi diminuiscono al variare dell’angolo di inclinazione del CRC.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Footlight MT Light" panose="0204060206030A020304" pitchFamily="18" charset="0"/>
              </a:rPr>
              <a:t>Misure ad </a:t>
            </a:r>
            <a:r>
              <a:rPr lang="it-IT" b="1" dirty="0" err="1">
                <a:latin typeface="Footlight MT Light" panose="0204060206030A020304" pitchFamily="18" charset="0"/>
              </a:rPr>
              <a:t>Acquamorta</a:t>
            </a:r>
            <a:r>
              <a:rPr lang="it-IT" b="1" dirty="0">
                <a:latin typeface="Footlight MT Light" panose="0204060206030A020304" pitchFamily="18" charset="0"/>
              </a:rPr>
              <a:t>.</a:t>
            </a:r>
            <a:r>
              <a:rPr lang="it-IT" dirty="0">
                <a:latin typeface="Footlight MT Light" panose="0204060206030A020304" pitchFamily="18" charset="0"/>
              </a:rPr>
              <a:t> CRC a 40°. Gli eventi diminuiscono all’aumentare dello spessore della roccia.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Footlight MT Light" panose="0204060206030A020304" pitchFamily="18" charset="0"/>
              </a:rPr>
              <a:t>Sul Vesuvio, a m 774 s.l.m.</a:t>
            </a:r>
            <a:r>
              <a:rPr lang="it-IT" dirty="0">
                <a:latin typeface="Footlight MT Light" panose="0204060206030A020304" pitchFamily="18" charset="0"/>
              </a:rPr>
              <a:t> sono stati registrati </a:t>
            </a:r>
            <a:r>
              <a:rPr lang="it-IT" b="1" dirty="0">
                <a:latin typeface="Footlight MT Light" panose="0204060206030A020304" pitchFamily="18" charset="0"/>
              </a:rPr>
              <a:t>193</a:t>
            </a:r>
            <a:r>
              <a:rPr lang="it-IT" dirty="0">
                <a:latin typeface="Footlight MT Light" panose="0204060206030A020304" pitchFamily="18" charset="0"/>
              </a:rPr>
              <a:t> eventi al minuto, </a:t>
            </a:r>
            <a:r>
              <a:rPr lang="it-IT" b="1" dirty="0">
                <a:latin typeface="Footlight MT Light" panose="0204060206030A020304" pitchFamily="18" charset="0"/>
              </a:rPr>
              <a:t>al Seneca, a m 10 s.l.m.</a:t>
            </a:r>
            <a:r>
              <a:rPr lang="it-IT" dirty="0">
                <a:latin typeface="Footlight MT Light" panose="0204060206030A020304" pitchFamily="18" charset="0"/>
              </a:rPr>
              <a:t> ne sono stati registrati </a:t>
            </a:r>
            <a:r>
              <a:rPr lang="it-IT" b="1" dirty="0">
                <a:latin typeface="Footlight MT Light" panose="0204060206030A020304" pitchFamily="18" charset="0"/>
              </a:rPr>
              <a:t>89.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6033482"/>
            <a:ext cx="61350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Footlight MT Light" panose="0204060206030A020304" pitchFamily="18" charset="0"/>
              </a:rPr>
              <a:t>Quando le macchine si bloccano mettere in atto la </a:t>
            </a:r>
            <a:r>
              <a:rPr lang="it-IT" sz="2000" b="1" dirty="0">
                <a:latin typeface="Footlight MT Light" panose="0204060206030A020304" pitchFamily="18" charset="0"/>
              </a:rPr>
              <a:t>procedura SEA</a:t>
            </a:r>
            <a:r>
              <a:rPr lang="it-IT" sz="2000" dirty="0">
                <a:latin typeface="Footlight MT Light" panose="0204060206030A020304" pitchFamily="18" charset="0"/>
              </a:rPr>
              <a:t>!</a:t>
            </a: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53581"/>
              </p:ext>
            </p:extLst>
          </p:nvPr>
        </p:nvGraphicFramePr>
        <p:xfrm>
          <a:off x="6012160" y="0"/>
          <a:ext cx="2908752" cy="2149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1" name="Gruppo 20"/>
          <p:cNvGrpSpPr/>
          <p:nvPr/>
        </p:nvGrpSpPr>
        <p:grpSpPr>
          <a:xfrm>
            <a:off x="6522282" y="1924356"/>
            <a:ext cx="2232248" cy="2050332"/>
            <a:chOff x="6522282" y="1924356"/>
            <a:chExt cx="2232248" cy="2050332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282" y="1924356"/>
              <a:ext cx="2232248" cy="2050332"/>
            </a:xfrm>
            <a:prstGeom prst="rect">
              <a:avLst/>
            </a:prstGeom>
          </p:spPr>
        </p:pic>
        <p:cxnSp>
          <p:nvCxnSpPr>
            <p:cNvPr id="11" name="Connettore 2 10"/>
            <p:cNvCxnSpPr/>
            <p:nvPr/>
          </p:nvCxnSpPr>
          <p:spPr>
            <a:xfrm flipV="1">
              <a:off x="7581478" y="3296044"/>
              <a:ext cx="0" cy="57606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rot="-2640000" flipV="1">
              <a:off x="7382951" y="2760211"/>
              <a:ext cx="0" cy="576064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 rot="-1020000" flipV="1">
              <a:off x="7514385" y="2794136"/>
              <a:ext cx="0" cy="46800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 flipV="1">
              <a:off x="7581478" y="2934961"/>
              <a:ext cx="0" cy="32400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/>
            <p:cNvSpPr txBox="1"/>
            <p:nvPr/>
          </p:nvSpPr>
          <p:spPr>
            <a:xfrm>
              <a:off x="7384889" y="2649987"/>
              <a:ext cx="455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solidFill>
                    <a:srgbClr val="FFFF00"/>
                  </a:solidFill>
                </a:rPr>
                <a:t>27M</a:t>
              </a:r>
            </a:p>
            <a:p>
              <a:r>
                <a:rPr lang="it-IT" sz="900" dirty="0">
                  <a:solidFill>
                    <a:srgbClr val="FFFF00"/>
                  </a:solidFill>
                </a:rPr>
                <a:t>113m</a:t>
              </a:r>
              <a:endParaRPr lang="it-IT" dirty="0">
                <a:solidFill>
                  <a:srgbClr val="FFFF00"/>
                </a:solidFill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7116753" y="2461797"/>
              <a:ext cx="557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solidFill>
                    <a:srgbClr val="FFFF00"/>
                  </a:solidFill>
                </a:rPr>
                <a:t>30M</a:t>
              </a:r>
            </a:p>
            <a:p>
              <a:r>
                <a:rPr lang="it-IT" sz="900" dirty="0">
                  <a:solidFill>
                    <a:srgbClr val="FFFF00"/>
                  </a:solidFill>
                </a:rPr>
                <a:t>105m</a:t>
              </a:r>
              <a:endParaRPr lang="it-IT" dirty="0">
                <a:solidFill>
                  <a:srgbClr val="FFFF00"/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6794668" y="2610218"/>
              <a:ext cx="441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solidFill>
                    <a:srgbClr val="FFFF00"/>
                  </a:solidFill>
                </a:rPr>
                <a:t>40M</a:t>
              </a:r>
            </a:p>
            <a:p>
              <a:r>
                <a:rPr lang="it-IT" sz="900" dirty="0">
                  <a:solidFill>
                    <a:srgbClr val="FFFF00"/>
                  </a:solidFill>
                </a:rPr>
                <a:t>89m</a:t>
              </a:r>
              <a:endParaRPr lang="it-IT" dirty="0">
                <a:solidFill>
                  <a:srgbClr val="FFFF00"/>
                </a:solidFill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7308304" y="3712217"/>
              <a:ext cx="3041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solidFill>
                    <a:srgbClr val="FFFF00"/>
                  </a:solidFill>
                </a:rPr>
                <a:t>48</a:t>
              </a:r>
              <a:endParaRPr lang="it-IT" dirty="0">
                <a:solidFill>
                  <a:srgbClr val="FFFF00"/>
                </a:solidFill>
              </a:endParaRPr>
            </a:p>
          </p:txBody>
        </p:sp>
      </p:grpSp>
      <p:sp>
        <p:nvSpPr>
          <p:cNvPr id="19" name="Titolo 8">
            <a:extLst>
              <a:ext uri="{FF2B5EF4-FFF2-40B4-BE49-F238E27FC236}">
                <a16:creationId xmlns:a16="http://schemas.microsoft.com/office/drawing/2014/main" id="{D7D58F7D-9047-DC4A-84AD-16CF2AF7B931}"/>
              </a:ext>
            </a:extLst>
          </p:cNvPr>
          <p:cNvSpPr txBox="1">
            <a:spLocks/>
          </p:cNvSpPr>
          <p:nvPr/>
        </p:nvSpPr>
        <p:spPr>
          <a:xfrm>
            <a:off x="35496" y="2506920"/>
            <a:ext cx="6099548" cy="56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Errori</a:t>
            </a:r>
            <a:r>
              <a:rPr lang="en-GB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commessi</a:t>
            </a:r>
            <a:endParaRPr lang="en-GB" sz="28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0" name="Titolo 8">
            <a:extLst>
              <a:ext uri="{FF2B5EF4-FFF2-40B4-BE49-F238E27FC236}">
                <a16:creationId xmlns:a16="http://schemas.microsoft.com/office/drawing/2014/main" id="{D7D58F7D-9047-DC4A-84AD-16CF2AF7B931}"/>
              </a:ext>
            </a:extLst>
          </p:cNvPr>
          <p:cNvSpPr txBox="1">
            <a:spLocks/>
          </p:cNvSpPr>
          <p:nvPr/>
        </p:nvSpPr>
        <p:spPr>
          <a:xfrm>
            <a:off x="35496" y="5387240"/>
            <a:ext cx="6099547" cy="56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Soluzioni</a:t>
            </a:r>
            <a:r>
              <a:rPr lang="en-GB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 di </a:t>
            </a:r>
            <a:r>
              <a:rPr lang="en-GB" sz="28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emergenza</a:t>
            </a:r>
            <a:endParaRPr lang="en-GB" sz="28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6300488" y="4149080"/>
            <a:ext cx="2785788" cy="2340000"/>
            <a:chOff x="6300488" y="4149080"/>
            <a:chExt cx="2785788" cy="2340000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4" t="60888" r="17578" b="4990"/>
            <a:stretch/>
          </p:blipFill>
          <p:spPr>
            <a:xfrm>
              <a:off x="6300488" y="4149080"/>
              <a:ext cx="2664000" cy="2340000"/>
            </a:xfrm>
            <a:prstGeom prst="rect">
              <a:avLst/>
            </a:prstGeom>
          </p:spPr>
        </p:pic>
        <p:cxnSp>
          <p:nvCxnSpPr>
            <p:cNvPr id="25" name="Connettore 2 24"/>
            <p:cNvCxnSpPr/>
            <p:nvPr/>
          </p:nvCxnSpPr>
          <p:spPr>
            <a:xfrm>
              <a:off x="8604448" y="4797152"/>
              <a:ext cx="0" cy="93610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/>
            <p:nvPr/>
          </p:nvCxnSpPr>
          <p:spPr>
            <a:xfrm>
              <a:off x="7855790" y="4509120"/>
              <a:ext cx="0" cy="93610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6"/>
            <p:cNvSpPr txBox="1"/>
            <p:nvPr/>
          </p:nvSpPr>
          <p:spPr>
            <a:xfrm>
              <a:off x="7236296" y="4247510"/>
              <a:ext cx="14401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00"/>
                  </a:solidFill>
                </a:rPr>
                <a:t>774 m </a:t>
              </a:r>
              <a:r>
                <a:rPr lang="it-IT" sz="1100" dirty="0" err="1">
                  <a:solidFill>
                    <a:srgbClr val="000000"/>
                  </a:solidFill>
                </a:rPr>
                <a:t>slm</a:t>
              </a:r>
              <a:r>
                <a:rPr lang="it-IT" sz="1100" dirty="0">
                  <a:solidFill>
                    <a:srgbClr val="000000"/>
                  </a:solidFill>
                </a:rPr>
                <a:t>: 193/</a:t>
              </a:r>
              <a:r>
                <a:rPr lang="it-IT" sz="1100" dirty="0" err="1">
                  <a:solidFill>
                    <a:srgbClr val="000000"/>
                  </a:solidFill>
                </a:rPr>
                <a:t>min</a:t>
              </a:r>
              <a:r>
                <a:rPr lang="it-IT" sz="1100" dirty="0">
                  <a:solidFill>
                    <a:srgbClr val="000000"/>
                  </a:solidFill>
                </a:rPr>
                <a:t>  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7855790" y="4579151"/>
              <a:ext cx="123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00"/>
                  </a:solidFill>
                </a:rPr>
                <a:t>10 m </a:t>
              </a:r>
              <a:r>
                <a:rPr lang="it-IT" sz="1100" dirty="0" err="1">
                  <a:solidFill>
                    <a:srgbClr val="000000"/>
                  </a:solidFill>
                </a:rPr>
                <a:t>slm</a:t>
              </a:r>
              <a:r>
                <a:rPr lang="it-IT" sz="1100" dirty="0">
                  <a:solidFill>
                    <a:srgbClr val="000000"/>
                  </a:solidFill>
                </a:rPr>
                <a:t>: 89/</a:t>
              </a:r>
              <a:r>
                <a:rPr lang="it-IT" sz="1100" dirty="0" err="1">
                  <a:solidFill>
                    <a:srgbClr val="000000"/>
                  </a:solidFill>
                </a:rPr>
                <a:t>min</a:t>
              </a:r>
              <a:endParaRPr lang="it-IT" sz="11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3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9" grpId="0"/>
      <p:bldP spid="2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5428</TotalTime>
  <Words>890</Words>
  <Application>Microsoft Macintosh PowerPoint</Application>
  <PresentationFormat>Presentazione su schermo (4:3)</PresentationFormat>
  <Paragraphs>152</Paragraphs>
  <Slides>10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9" baseType="lpstr">
      <vt:lpstr>Brush Script MT</vt:lpstr>
      <vt:lpstr>Abadi MT Condensed Light</vt:lpstr>
      <vt:lpstr>Arial</vt:lpstr>
      <vt:lpstr>Calibri</vt:lpstr>
      <vt:lpstr>Cambria Math</vt:lpstr>
      <vt:lpstr>Footlight MT Light</vt:lpstr>
      <vt:lpstr>Lucida Handwriting</vt:lpstr>
      <vt:lpstr>Wingdings</vt:lpstr>
      <vt:lpstr>Tema di Office</vt:lpstr>
      <vt:lpstr>Presentazione standard di PowerPoint</vt:lpstr>
      <vt:lpstr>Presentazione standard di PowerPoint</vt:lpstr>
      <vt:lpstr>Oggi sappiamo che protoni e neutroni sono fatti  di quark</vt:lpstr>
      <vt:lpstr>Radiazioni ionizzanti</vt:lpstr>
      <vt:lpstr>Nel 1935 i pioni non erano stati ancora scoperti</vt:lpstr>
      <vt:lpstr>Secondo la teoria di Tomonaga e Araki la particella di Yukawa deve avere le seguenti caratteristiche:</vt:lpstr>
      <vt:lpstr>I risultati sperimentali di Conversi, Pancini e Piccioni, usando il FERRO come assorbitore confermarono la teoria di Tomonaga e Araki ma, usando il CARBONIO…</vt:lpstr>
      <vt:lpstr>Presentazione standard di PowerPoint</vt:lpstr>
      <vt:lpstr>Risultati delle misure</vt:lpstr>
      <vt:lpstr>Sintesi delle attività svolte</vt:lpstr>
    </vt:vector>
  </TitlesOfParts>
  <Company>INFN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INFN</dc:creator>
  <cp:lastModifiedBy>Utente di Microsoft Office</cp:lastModifiedBy>
  <cp:revision>651</cp:revision>
  <dcterms:created xsi:type="dcterms:W3CDTF">2017-02-09T11:10:58Z</dcterms:created>
  <dcterms:modified xsi:type="dcterms:W3CDTF">2022-05-10T23:13:36Z</dcterms:modified>
</cp:coreProperties>
</file>