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54" r:id="rId3"/>
    <p:sldMasterId id="2147483672"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embeddedFontLst>
    <p:embeddedFont>
      <p:font typeface="Calibri" pitchFamily="34" charset="0"/>
      <p:regular r:id="rId16"/>
      <p:bold r:id="rId17"/>
      <p:italic r:id="rId18"/>
      <p:boldItalic r:id="rId19"/>
    </p:embeddedFont>
    <p:embeddedFont>
      <p:font typeface="Century Gothic"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iuTIH7uu2sB4UfS0fXE+qHHwe+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p:scale>
          <a:sx n="70" d="100"/>
          <a:sy n="70" d="100"/>
        </p:scale>
        <p:origin x="-484" y="14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customschemas.google.com/relationships/presentationmetadata" Target="meta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5" name="Google Shape;3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4"/>
          <p:cNvSpPr txBox="1"/>
          <p:nvPr/>
        </p:nvSpPr>
        <p:spPr>
          <a:xfrm>
            <a:off x="9451109" y="6395027"/>
            <a:ext cx="380538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A scuola di astroparticelle- 12/5/2022</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96"/>
        <p:cNvGrpSpPr/>
        <p:nvPr/>
      </p:nvGrpSpPr>
      <p:grpSpPr>
        <a:xfrm>
          <a:off x="0" y="0"/>
          <a:ext cx="0" cy="0"/>
          <a:chOff x="0" y="0"/>
          <a:chExt cx="0" cy="0"/>
        </a:xfrm>
      </p:grpSpPr>
      <p:sp>
        <p:nvSpPr>
          <p:cNvPr id="97" name="Google Shape;97;p3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01"/>
        <p:cNvGrpSpPr/>
        <p:nvPr/>
      </p:nvGrpSpPr>
      <p:grpSpPr>
        <a:xfrm>
          <a:off x="0" y="0"/>
          <a:ext cx="0" cy="0"/>
          <a:chOff x="0" y="0"/>
          <a:chExt cx="0" cy="0"/>
        </a:xfrm>
      </p:grpSpPr>
      <p:sp>
        <p:nvSpPr>
          <p:cNvPr id="102" name="Google Shape;102;p3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05"/>
        <p:cNvGrpSpPr/>
        <p:nvPr/>
      </p:nvGrpSpPr>
      <p:grpSpPr>
        <a:xfrm>
          <a:off x="0" y="0"/>
          <a:ext cx="0" cy="0"/>
          <a:chOff x="0" y="0"/>
          <a:chExt cx="0" cy="0"/>
        </a:xfrm>
      </p:grpSpPr>
      <p:sp>
        <p:nvSpPr>
          <p:cNvPr id="106" name="Google Shape;106;p37"/>
          <p:cNvSpPr txBox="1">
            <a:spLocks noGrp="1"/>
          </p:cNvSpPr>
          <p:nvPr>
            <p:ph type="title"/>
          </p:nvPr>
        </p:nvSpPr>
        <p:spPr>
          <a:xfrm>
            <a:off x="1154953" y="1447800"/>
            <a:ext cx="3401064" cy="1447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7"/>
          <p:cNvSpPr txBox="1">
            <a:spLocks noGrp="1"/>
          </p:cNvSpPr>
          <p:nvPr>
            <p:ph type="body" idx="1"/>
          </p:nvPr>
        </p:nvSpPr>
        <p:spPr>
          <a:xfrm>
            <a:off x="4784616" y="1447800"/>
            <a:ext cx="5195997" cy="4572000"/>
          </a:xfrm>
          <a:prstGeom prst="rect">
            <a:avLst/>
          </a:prstGeom>
          <a:noFill/>
          <a:ln>
            <a:noFill/>
          </a:ln>
        </p:spPr>
        <p:txBody>
          <a:bodyPr spcFirstLastPara="1" wrap="square" lIns="91425" tIns="45700" rIns="91425" bIns="45700" anchor="ctr" anchorCtr="0">
            <a:normAutofit/>
          </a:bodyPr>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108" name="Google Shape;108;p37"/>
          <p:cNvSpPr txBox="1">
            <a:spLocks noGrp="1"/>
          </p:cNvSpPr>
          <p:nvPr>
            <p:ph type="body" idx="2"/>
          </p:nvPr>
        </p:nvSpPr>
        <p:spPr>
          <a:xfrm>
            <a:off x="1154953" y="3129280"/>
            <a:ext cx="3401063" cy="289559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9" name="Google Shape;109;p3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12"/>
        <p:cNvGrpSpPr/>
        <p:nvPr/>
      </p:nvGrpSpPr>
      <p:grpSpPr>
        <a:xfrm>
          <a:off x="0" y="0"/>
          <a:ext cx="0" cy="0"/>
          <a:chOff x="0" y="0"/>
          <a:chExt cx="0" cy="0"/>
        </a:xfrm>
      </p:grpSpPr>
      <p:sp>
        <p:nvSpPr>
          <p:cNvPr id="113" name="Google Shape;113;p38"/>
          <p:cNvSpPr txBox="1">
            <a:spLocks noGrp="1"/>
          </p:cNvSpPr>
          <p:nvPr>
            <p:ph type="title"/>
          </p:nvPr>
        </p:nvSpPr>
        <p:spPr>
          <a:xfrm>
            <a:off x="1153907" y="1854192"/>
            <a:ext cx="5092906" cy="157480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8"/>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15" name="Google Shape;115;p38"/>
          <p:cNvSpPr txBox="1">
            <a:spLocks noGrp="1"/>
          </p:cNvSpPr>
          <p:nvPr>
            <p:ph type="body" idx="1"/>
          </p:nvPr>
        </p:nvSpPr>
        <p:spPr>
          <a:xfrm>
            <a:off x="1154954" y="3657600"/>
            <a:ext cx="5084979"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6" name="Google Shape;116;p3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magine panoramica con didascalia">
  <p:cSld name="Immagine panoramica con didascalia">
    <p:spTree>
      <p:nvGrpSpPr>
        <p:cNvPr id="1" name="Shape 119"/>
        <p:cNvGrpSpPr/>
        <p:nvPr/>
      </p:nvGrpSpPr>
      <p:grpSpPr>
        <a:xfrm>
          <a:off x="0" y="0"/>
          <a:ext cx="0" cy="0"/>
          <a:chOff x="0" y="0"/>
          <a:chExt cx="0" cy="0"/>
        </a:xfrm>
      </p:grpSpPr>
      <p:sp>
        <p:nvSpPr>
          <p:cNvPr id="120" name="Google Shape;120;p39"/>
          <p:cNvSpPr txBox="1">
            <a:spLocks noGrp="1"/>
          </p:cNvSpPr>
          <p:nvPr>
            <p:ph type="title"/>
          </p:nvPr>
        </p:nvSpPr>
        <p:spPr>
          <a:xfrm>
            <a:off x="1154956" y="4800587"/>
            <a:ext cx="882565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9"/>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745"/>
              </a:srgbClr>
            </a:outerShdw>
          </a:effectLst>
        </p:spPr>
      </p:sp>
      <p:sp>
        <p:nvSpPr>
          <p:cNvPr id="122" name="Google Shape;122;p39"/>
          <p:cNvSpPr txBox="1">
            <a:spLocks noGrp="1"/>
          </p:cNvSpPr>
          <p:nvPr>
            <p:ph type="body" idx="1"/>
          </p:nvPr>
        </p:nvSpPr>
        <p:spPr>
          <a:xfrm>
            <a:off x="1154956" y="5367325"/>
            <a:ext cx="8825656"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3" name="Google Shape;123;p3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126"/>
        <p:cNvGrpSpPr/>
        <p:nvPr/>
      </p:nvGrpSpPr>
      <p:grpSpPr>
        <a:xfrm>
          <a:off x="0" y="0"/>
          <a:ext cx="0" cy="0"/>
          <a:chOff x="0" y="0"/>
          <a:chExt cx="0" cy="0"/>
        </a:xfrm>
      </p:grpSpPr>
      <p:sp>
        <p:nvSpPr>
          <p:cNvPr id="127" name="Google Shape;127;p40"/>
          <p:cNvSpPr txBox="1">
            <a:spLocks noGrp="1"/>
          </p:cNvSpPr>
          <p:nvPr>
            <p:ph type="title"/>
          </p:nvPr>
        </p:nvSpPr>
        <p:spPr>
          <a:xfrm>
            <a:off x="1154954" y="1447800"/>
            <a:ext cx="8825659" cy="1981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0"/>
          <p:cNvSpPr txBox="1">
            <a:spLocks noGrp="1"/>
          </p:cNvSpPr>
          <p:nvPr>
            <p:ph type="body" idx="1"/>
          </p:nvPr>
        </p:nvSpPr>
        <p:spPr>
          <a:xfrm>
            <a:off x="1154954" y="3657600"/>
            <a:ext cx="8825659" cy="23622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9" name="Google Shape;129;p4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itazione con didascalia">
  <p:cSld name="Citazione con didascalia">
    <p:spTree>
      <p:nvGrpSpPr>
        <p:cNvPr id="1" name="Shape 132"/>
        <p:cNvGrpSpPr/>
        <p:nvPr/>
      </p:nvGrpSpPr>
      <p:grpSpPr>
        <a:xfrm>
          <a:off x="0" y="0"/>
          <a:ext cx="0" cy="0"/>
          <a:chOff x="0" y="0"/>
          <a:chExt cx="0" cy="0"/>
        </a:xfrm>
      </p:grpSpPr>
      <p:sp>
        <p:nvSpPr>
          <p:cNvPr id="133" name="Google Shape;133;p41"/>
          <p:cNvSpPr txBox="1">
            <a:spLocks noGrp="1"/>
          </p:cNvSpPr>
          <p:nvPr>
            <p:ph type="title"/>
          </p:nvPr>
        </p:nvSpPr>
        <p:spPr>
          <a:xfrm>
            <a:off x="1574801" y="1447800"/>
            <a:ext cx="7999315" cy="232337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1"/>
          <p:cNvSpPr txBox="1">
            <a:spLocks noGrp="1"/>
          </p:cNvSpPr>
          <p:nvPr>
            <p:ph type="body" idx="1"/>
          </p:nvPr>
        </p:nvSpPr>
        <p:spPr>
          <a:xfrm>
            <a:off x="1930400" y="3771174"/>
            <a:ext cx="7279649" cy="34217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35" name="Google Shape;135;p41"/>
          <p:cNvSpPr txBox="1">
            <a:spLocks noGrp="1"/>
          </p:cNvSpPr>
          <p:nvPr>
            <p:ph type="body" idx="2"/>
          </p:nvPr>
        </p:nvSpPr>
        <p:spPr>
          <a:xfrm>
            <a:off x="1154954" y="4350657"/>
            <a:ext cx="8825659" cy="16764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36" name="Google Shape;136;p4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
        <p:nvSpPr>
          <p:cNvPr id="139" name="Google Shape;139;p41"/>
          <p:cNvSpPr txBox="1"/>
          <p:nvPr/>
        </p:nvSpPr>
        <p:spPr>
          <a:xfrm>
            <a:off x="898295" y="971253"/>
            <a:ext cx="801912" cy="19697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200" b="0" i="0">
                <a:solidFill>
                  <a:srgbClr val="86D1D8"/>
                </a:solidFill>
                <a:latin typeface="Arial"/>
                <a:ea typeface="Arial"/>
                <a:cs typeface="Arial"/>
                <a:sym typeface="Arial"/>
              </a:rPr>
              <a:t>“</a:t>
            </a:r>
            <a:endParaRPr/>
          </a:p>
        </p:txBody>
      </p:sp>
      <p:sp>
        <p:nvSpPr>
          <p:cNvPr id="140" name="Google Shape;140;p41"/>
          <p:cNvSpPr txBox="1"/>
          <p:nvPr/>
        </p:nvSpPr>
        <p:spPr>
          <a:xfrm>
            <a:off x="9330490" y="2613787"/>
            <a:ext cx="801912" cy="19697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200" b="0" i="0">
                <a:solidFill>
                  <a:srgbClr val="86D1D8"/>
                </a:solidFill>
                <a:latin typeface="Arial"/>
                <a:ea typeface="Arial"/>
                <a:cs typeface="Arial"/>
                <a:sym typeface="Arial"/>
              </a:rPr>
              <a:t>”</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cheda nome">
  <p:cSld name="Scheda nome">
    <p:spTree>
      <p:nvGrpSpPr>
        <p:cNvPr id="1" name="Shape 141"/>
        <p:cNvGrpSpPr/>
        <p:nvPr/>
      </p:nvGrpSpPr>
      <p:grpSpPr>
        <a:xfrm>
          <a:off x="0" y="0"/>
          <a:ext cx="0" cy="0"/>
          <a:chOff x="0" y="0"/>
          <a:chExt cx="0" cy="0"/>
        </a:xfrm>
      </p:grpSpPr>
      <p:sp>
        <p:nvSpPr>
          <p:cNvPr id="142" name="Google Shape;142;p42"/>
          <p:cNvSpPr txBox="1">
            <a:spLocks noGrp="1"/>
          </p:cNvSpPr>
          <p:nvPr>
            <p:ph type="title"/>
          </p:nvPr>
        </p:nvSpPr>
        <p:spPr>
          <a:xfrm>
            <a:off x="1154954" y="3124201"/>
            <a:ext cx="8825660" cy="165318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2"/>
          <p:cNvSpPr txBox="1">
            <a:spLocks noGrp="1"/>
          </p:cNvSpPr>
          <p:nvPr>
            <p:ph type="body" idx="1"/>
          </p:nvPr>
        </p:nvSpPr>
        <p:spPr>
          <a:xfrm>
            <a:off x="1154954" y="4777381"/>
            <a:ext cx="882565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44" name="Google Shape;144;p4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4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4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colonne">
  <p:cSld name="3 colonne">
    <p:spTree>
      <p:nvGrpSpPr>
        <p:cNvPr id="1" name="Shape 147"/>
        <p:cNvGrpSpPr/>
        <p:nvPr/>
      </p:nvGrpSpPr>
      <p:grpSpPr>
        <a:xfrm>
          <a:off x="0" y="0"/>
          <a:ext cx="0" cy="0"/>
          <a:chOff x="0" y="0"/>
          <a:chExt cx="0" cy="0"/>
        </a:xfrm>
      </p:grpSpPr>
      <p:sp>
        <p:nvSpPr>
          <p:cNvPr id="148" name="Google Shape;148;p4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3"/>
          <p:cNvSpPr txBox="1">
            <a:spLocks noGrp="1"/>
          </p:cNvSpPr>
          <p:nvPr>
            <p:ph type="body" idx="1"/>
          </p:nvPr>
        </p:nvSpPr>
        <p:spPr>
          <a:xfrm>
            <a:off x="632947" y="1981200"/>
            <a:ext cx="294686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0" name="Google Shape;150;p43"/>
          <p:cNvSpPr txBox="1">
            <a:spLocks noGrp="1"/>
          </p:cNvSpPr>
          <p:nvPr>
            <p:ph type="body" idx="2"/>
          </p:nvPr>
        </p:nvSpPr>
        <p:spPr>
          <a:xfrm>
            <a:off x="652463" y="2667000"/>
            <a:ext cx="2927350"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51" name="Google Shape;151;p43"/>
          <p:cNvSpPr txBox="1">
            <a:spLocks noGrp="1"/>
          </p:cNvSpPr>
          <p:nvPr>
            <p:ph type="body" idx="3"/>
          </p:nvPr>
        </p:nvSpPr>
        <p:spPr>
          <a:xfrm>
            <a:off x="3883659" y="1981200"/>
            <a:ext cx="293624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2" name="Google Shape;152;p43"/>
          <p:cNvSpPr txBox="1">
            <a:spLocks noGrp="1"/>
          </p:cNvSpPr>
          <p:nvPr>
            <p:ph type="body" idx="4"/>
          </p:nvPr>
        </p:nvSpPr>
        <p:spPr>
          <a:xfrm>
            <a:off x="3873106" y="2667000"/>
            <a:ext cx="2946794"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53" name="Google Shape;153;p43"/>
          <p:cNvSpPr txBox="1">
            <a:spLocks noGrp="1"/>
          </p:cNvSpPr>
          <p:nvPr>
            <p:ph type="body" idx="5"/>
          </p:nvPr>
        </p:nvSpPr>
        <p:spPr>
          <a:xfrm>
            <a:off x="7124700" y="1981200"/>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54" name="Google Shape;154;p43"/>
          <p:cNvSpPr txBox="1">
            <a:spLocks noGrp="1"/>
          </p:cNvSpPr>
          <p:nvPr>
            <p:ph type="body" idx="6"/>
          </p:nvPr>
        </p:nvSpPr>
        <p:spPr>
          <a:xfrm>
            <a:off x="7124700" y="2667000"/>
            <a:ext cx="2932113"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55" name="Google Shape;155;p43"/>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56" name="Google Shape;156;p43"/>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57" name="Google Shape;157;p4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4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4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 colonne immagine">
  <p:cSld name="3 colonne immagine">
    <p:spTree>
      <p:nvGrpSpPr>
        <p:cNvPr id="1" name="Shape 160"/>
        <p:cNvGrpSpPr/>
        <p:nvPr/>
      </p:nvGrpSpPr>
      <p:grpSpPr>
        <a:xfrm>
          <a:off x="0" y="0"/>
          <a:ext cx="0" cy="0"/>
          <a:chOff x="0" y="0"/>
          <a:chExt cx="0" cy="0"/>
        </a:xfrm>
      </p:grpSpPr>
      <p:sp>
        <p:nvSpPr>
          <p:cNvPr id="161" name="Google Shape;161;p4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4"/>
          <p:cNvSpPr txBox="1">
            <a:spLocks noGrp="1"/>
          </p:cNvSpPr>
          <p:nvPr>
            <p:ph type="body" idx="1"/>
          </p:nvPr>
        </p:nvSpPr>
        <p:spPr>
          <a:xfrm>
            <a:off x="652463" y="4250949"/>
            <a:ext cx="294005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63" name="Google Shape;163;p44"/>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64" name="Google Shape;164;p44"/>
          <p:cNvSpPr txBox="1">
            <a:spLocks noGrp="1"/>
          </p:cNvSpPr>
          <p:nvPr>
            <p:ph type="body" idx="3"/>
          </p:nvPr>
        </p:nvSpPr>
        <p:spPr>
          <a:xfrm>
            <a:off x="652463" y="4827211"/>
            <a:ext cx="2940050"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65" name="Google Shape;165;p44"/>
          <p:cNvSpPr txBox="1">
            <a:spLocks noGrp="1"/>
          </p:cNvSpPr>
          <p:nvPr>
            <p:ph type="body" idx="4"/>
          </p:nvPr>
        </p:nvSpPr>
        <p:spPr>
          <a:xfrm>
            <a:off x="3889375" y="4250949"/>
            <a:ext cx="293052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66" name="Google Shape;166;p44"/>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67" name="Google Shape;167;p44"/>
          <p:cNvSpPr txBox="1">
            <a:spLocks noGrp="1"/>
          </p:cNvSpPr>
          <p:nvPr>
            <p:ph type="body" idx="6"/>
          </p:nvPr>
        </p:nvSpPr>
        <p:spPr>
          <a:xfrm>
            <a:off x="3888022" y="4827210"/>
            <a:ext cx="2934406"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68" name="Google Shape;168;p44"/>
          <p:cNvSpPr txBox="1">
            <a:spLocks noGrp="1"/>
          </p:cNvSpPr>
          <p:nvPr>
            <p:ph type="body" idx="7"/>
          </p:nvPr>
        </p:nvSpPr>
        <p:spPr>
          <a:xfrm>
            <a:off x="7124700" y="4250949"/>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69" name="Google Shape;169;p44"/>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70" name="Google Shape;170;p44"/>
          <p:cNvSpPr txBox="1">
            <a:spLocks noGrp="1"/>
          </p:cNvSpPr>
          <p:nvPr>
            <p:ph type="body" idx="9"/>
          </p:nvPr>
        </p:nvSpPr>
        <p:spPr>
          <a:xfrm>
            <a:off x="7124575" y="4827208"/>
            <a:ext cx="2935997"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71" name="Google Shape;171;p44"/>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72" name="Google Shape;172;p44"/>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73" name="Google Shape;173;p4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4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
        <p:nvSpPr>
          <p:cNvPr id="23" name="Google Shape;23;p25"/>
          <p:cNvSpPr txBox="1"/>
          <p:nvPr/>
        </p:nvSpPr>
        <p:spPr>
          <a:xfrm>
            <a:off x="9658003" y="136525"/>
            <a:ext cx="28249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A scuola di astroparticelle- 12/5/2022</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76"/>
        <p:cNvGrpSpPr/>
        <p:nvPr/>
      </p:nvGrpSpPr>
      <p:grpSpPr>
        <a:xfrm>
          <a:off x="0" y="0"/>
          <a:ext cx="0" cy="0"/>
          <a:chOff x="0" y="0"/>
          <a:chExt cx="0" cy="0"/>
        </a:xfrm>
      </p:grpSpPr>
      <p:sp>
        <p:nvSpPr>
          <p:cNvPr id="177" name="Google Shape;177;p4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45"/>
          <p:cNvSpPr txBox="1">
            <a:spLocks noGrp="1"/>
          </p:cNvSpPr>
          <p:nvPr>
            <p:ph type="body" idx="1"/>
          </p:nvPr>
        </p:nvSpPr>
        <p:spPr>
          <a:xfrm rot="5400000">
            <a:off x="3478842" y="-322612"/>
            <a:ext cx="4195481" cy="894654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79" name="Google Shape;179;p4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82"/>
        <p:cNvGrpSpPr/>
        <p:nvPr/>
      </p:nvGrpSpPr>
      <p:grpSpPr>
        <a:xfrm>
          <a:off x="0" y="0"/>
          <a:ext cx="0" cy="0"/>
          <a:chOff x="0" y="0"/>
          <a:chExt cx="0" cy="0"/>
        </a:xfrm>
      </p:grpSpPr>
      <p:sp>
        <p:nvSpPr>
          <p:cNvPr id="183" name="Google Shape;183;p46"/>
          <p:cNvSpPr txBox="1">
            <a:spLocks noGrp="1"/>
          </p:cNvSpPr>
          <p:nvPr>
            <p:ph type="title"/>
          </p:nvPr>
        </p:nvSpPr>
        <p:spPr>
          <a:xfrm rot="5400000">
            <a:off x="6267450" y="2466975"/>
            <a:ext cx="5826125" cy="17526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6"/>
          <p:cNvSpPr txBox="1">
            <a:spLocks noGrp="1"/>
          </p:cNvSpPr>
          <p:nvPr>
            <p:ph type="body" idx="1"/>
          </p:nvPr>
        </p:nvSpPr>
        <p:spPr>
          <a:xfrm rot="5400000">
            <a:off x="1679576" y="-139699"/>
            <a:ext cx="5368924" cy="742314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85" name="Google Shape;185;p4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4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4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94"/>
        <p:cNvGrpSpPr/>
        <p:nvPr/>
      </p:nvGrpSpPr>
      <p:grpSpPr>
        <a:xfrm>
          <a:off x="0" y="0"/>
          <a:ext cx="0" cy="0"/>
          <a:chOff x="0" y="0"/>
          <a:chExt cx="0" cy="0"/>
        </a:xfrm>
      </p:grpSpPr>
      <p:sp>
        <p:nvSpPr>
          <p:cNvPr id="195" name="Google Shape;195;p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4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7" name="Google Shape;19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00"/>
        <p:cNvGrpSpPr/>
        <p:nvPr/>
      </p:nvGrpSpPr>
      <p:grpSpPr>
        <a:xfrm>
          <a:off x="0" y="0"/>
          <a:ext cx="0" cy="0"/>
          <a:chOff x="0" y="0"/>
          <a:chExt cx="0" cy="0"/>
        </a:xfrm>
      </p:grpSpPr>
      <p:sp>
        <p:nvSpPr>
          <p:cNvPr id="201" name="Google Shape;20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06"/>
        <p:cNvGrpSpPr/>
        <p:nvPr/>
      </p:nvGrpSpPr>
      <p:grpSpPr>
        <a:xfrm>
          <a:off x="0" y="0"/>
          <a:ext cx="0" cy="0"/>
          <a:chOff x="0" y="0"/>
          <a:chExt cx="0" cy="0"/>
        </a:xfrm>
      </p:grpSpPr>
      <p:sp>
        <p:nvSpPr>
          <p:cNvPr id="207" name="Google Shape;207;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9" name="Google Shape;20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12"/>
        <p:cNvGrpSpPr/>
        <p:nvPr/>
      </p:nvGrpSpPr>
      <p:grpSpPr>
        <a:xfrm>
          <a:off x="0" y="0"/>
          <a:ext cx="0" cy="0"/>
          <a:chOff x="0" y="0"/>
          <a:chExt cx="0" cy="0"/>
        </a:xfrm>
      </p:grpSpPr>
      <p:sp>
        <p:nvSpPr>
          <p:cNvPr id="213" name="Google Shape;21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219"/>
        <p:cNvGrpSpPr/>
        <p:nvPr/>
      </p:nvGrpSpPr>
      <p:grpSpPr>
        <a:xfrm>
          <a:off x="0" y="0"/>
          <a:ext cx="0" cy="0"/>
          <a:chOff x="0" y="0"/>
          <a:chExt cx="0" cy="0"/>
        </a:xfrm>
      </p:grpSpPr>
      <p:sp>
        <p:nvSpPr>
          <p:cNvPr id="220" name="Google Shape;220;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2" name="Google Shape;222;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4" name="Google Shape;224;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228"/>
        <p:cNvGrpSpPr/>
        <p:nvPr/>
      </p:nvGrpSpPr>
      <p:grpSpPr>
        <a:xfrm>
          <a:off x="0" y="0"/>
          <a:ext cx="0" cy="0"/>
          <a:chOff x="0" y="0"/>
          <a:chExt cx="0" cy="0"/>
        </a:xfrm>
      </p:grpSpPr>
      <p:sp>
        <p:nvSpPr>
          <p:cNvPr id="229" name="Google Shape;22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33"/>
        <p:cNvGrpSpPr/>
        <p:nvPr/>
      </p:nvGrpSpPr>
      <p:grpSpPr>
        <a:xfrm>
          <a:off x="0" y="0"/>
          <a:ext cx="0" cy="0"/>
          <a:chOff x="0" y="0"/>
          <a:chExt cx="0" cy="0"/>
        </a:xfrm>
      </p:grpSpPr>
      <p:sp>
        <p:nvSpPr>
          <p:cNvPr id="234" name="Google Shape;23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237"/>
        <p:cNvGrpSpPr/>
        <p:nvPr/>
      </p:nvGrpSpPr>
      <p:grpSpPr>
        <a:xfrm>
          <a:off x="0" y="0"/>
          <a:ext cx="0" cy="0"/>
          <a:chOff x="0" y="0"/>
          <a:chExt cx="0" cy="0"/>
        </a:xfrm>
      </p:grpSpPr>
      <p:sp>
        <p:nvSpPr>
          <p:cNvPr id="238" name="Google Shape;238;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0" name="Google Shape;240;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1" name="Google Shape;24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6"/>
        <p:cNvGrpSpPr/>
        <p:nvPr/>
      </p:nvGrpSpPr>
      <p:grpSpPr>
        <a:xfrm>
          <a:off x="0" y="0"/>
          <a:ext cx="0" cy="0"/>
          <a:chOff x="0" y="0"/>
          <a:chExt cx="0" cy="0"/>
        </a:xfrm>
      </p:grpSpPr>
      <p:sp>
        <p:nvSpPr>
          <p:cNvPr id="37" name="Google Shape;37;p2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9" name="Google Shape;39;p2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244"/>
        <p:cNvGrpSpPr/>
        <p:nvPr/>
      </p:nvGrpSpPr>
      <p:grpSpPr>
        <a:xfrm>
          <a:off x="0" y="0"/>
          <a:ext cx="0" cy="0"/>
          <a:chOff x="0" y="0"/>
          <a:chExt cx="0" cy="0"/>
        </a:xfrm>
      </p:grpSpPr>
      <p:sp>
        <p:nvSpPr>
          <p:cNvPr id="245" name="Google Shape;245;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56"/>
          <p:cNvSpPr>
            <a:spLocks noGrp="1"/>
          </p:cNvSpPr>
          <p:nvPr>
            <p:ph type="pic" idx="2"/>
          </p:nvPr>
        </p:nvSpPr>
        <p:spPr>
          <a:xfrm>
            <a:off x="5183188" y="987425"/>
            <a:ext cx="6172200" cy="4873625"/>
          </a:xfrm>
          <a:prstGeom prst="rect">
            <a:avLst/>
          </a:prstGeom>
          <a:noFill/>
          <a:ln>
            <a:noFill/>
          </a:ln>
        </p:spPr>
      </p:sp>
      <p:sp>
        <p:nvSpPr>
          <p:cNvPr id="247" name="Google Shape;247;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8" name="Google Shape;24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251"/>
        <p:cNvGrpSpPr/>
        <p:nvPr/>
      </p:nvGrpSpPr>
      <p:grpSpPr>
        <a:xfrm>
          <a:off x="0" y="0"/>
          <a:ext cx="0" cy="0"/>
          <a:chOff x="0" y="0"/>
          <a:chExt cx="0" cy="0"/>
        </a:xfrm>
      </p:grpSpPr>
      <p:sp>
        <p:nvSpPr>
          <p:cNvPr id="252" name="Google Shape;252;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57"/>
        <p:cNvGrpSpPr/>
        <p:nvPr/>
      </p:nvGrpSpPr>
      <p:grpSpPr>
        <a:xfrm>
          <a:off x="0" y="0"/>
          <a:ext cx="0" cy="0"/>
          <a:chOff x="0" y="0"/>
          <a:chExt cx="0" cy="0"/>
        </a:xfrm>
      </p:grpSpPr>
      <p:sp>
        <p:nvSpPr>
          <p:cNvPr id="258" name="Google Shape;258;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42"/>
        <p:cNvGrpSpPr/>
        <p:nvPr/>
      </p:nvGrpSpPr>
      <p:grpSpPr>
        <a:xfrm>
          <a:off x="0" y="0"/>
          <a:ext cx="0" cy="0"/>
          <a:chOff x="0" y="0"/>
          <a:chExt cx="0" cy="0"/>
        </a:xfrm>
      </p:grpSpPr>
      <p:sp>
        <p:nvSpPr>
          <p:cNvPr id="43" name="Google Shape;43;p30"/>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0"/>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45" name="Google Shape;45;p3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‹N›</a:t>
            </a:fld>
            <a:endParaRPr/>
          </a:p>
        </p:txBody>
      </p:sp>
      <p:sp>
        <p:nvSpPr>
          <p:cNvPr id="48" name="Google Shape;48;p30"/>
          <p:cNvSpPr txBox="1"/>
          <p:nvPr/>
        </p:nvSpPr>
        <p:spPr>
          <a:xfrm>
            <a:off x="9658003" y="136525"/>
            <a:ext cx="28249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A scuola di astroparticelle- 12/5/2022</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2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67"/>
        <p:cNvGrpSpPr/>
        <p:nvPr/>
      </p:nvGrpSpPr>
      <p:grpSpPr>
        <a:xfrm>
          <a:off x="0" y="0"/>
          <a:ext cx="0" cy="0"/>
          <a:chOff x="0" y="0"/>
          <a:chExt cx="0" cy="0"/>
        </a:xfrm>
      </p:grpSpPr>
      <p:sp>
        <p:nvSpPr>
          <p:cNvPr id="68" name="Google Shape;68;p31"/>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1"/>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70" name="Google Shape;70;p3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‹N›</a:t>
            </a:fld>
            <a:endParaRPr/>
          </a:p>
        </p:txBody>
      </p:sp>
      <p:sp>
        <p:nvSpPr>
          <p:cNvPr id="73" name="Google Shape;73;p31"/>
          <p:cNvSpPr txBox="1"/>
          <p:nvPr/>
        </p:nvSpPr>
        <p:spPr>
          <a:xfrm>
            <a:off x="9658003" y="136525"/>
            <a:ext cx="28249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A scuola di astroparticelle- 12/5/2022</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a:off x="1154956" y="2861733"/>
            <a:ext cx="8825657" cy="191564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body" idx="1"/>
          </p:nvPr>
        </p:nvSpPr>
        <p:spPr>
          <a:xfrm>
            <a:off x="1154955" y="4777381"/>
            <a:ext cx="882565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77" name="Google Shape;77;p3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body" idx="1"/>
          </p:nvPr>
        </p:nvSpPr>
        <p:spPr>
          <a:xfrm>
            <a:off x="1103312" y="2060575"/>
            <a:ext cx="4396339" cy="419576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83" name="Google Shape;83;p33"/>
          <p:cNvSpPr txBox="1">
            <a:spLocks noGrp="1"/>
          </p:cNvSpPr>
          <p:nvPr>
            <p:ph type="body" idx="2"/>
          </p:nvPr>
        </p:nvSpPr>
        <p:spPr>
          <a:xfrm>
            <a:off x="5654493" y="2056092"/>
            <a:ext cx="4396341" cy="4200245"/>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84" name="Google Shape;84;p3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87"/>
        <p:cNvGrpSpPr/>
        <p:nvPr/>
      </p:nvGrpSpPr>
      <p:grpSpPr>
        <a:xfrm>
          <a:off x="0" y="0"/>
          <a:ext cx="0" cy="0"/>
          <a:chOff x="0" y="0"/>
          <a:chExt cx="0" cy="0"/>
        </a:xfrm>
      </p:grpSpPr>
      <p:sp>
        <p:nvSpPr>
          <p:cNvPr id="88" name="Google Shape;88;p3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body" idx="1"/>
          </p:nvPr>
        </p:nvSpPr>
        <p:spPr>
          <a:xfrm>
            <a:off x="1103313" y="1905000"/>
            <a:ext cx="43963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90" name="Google Shape;90;p34"/>
          <p:cNvSpPr txBox="1">
            <a:spLocks noGrp="1"/>
          </p:cNvSpPr>
          <p:nvPr>
            <p:ph type="body" idx="2"/>
          </p:nvPr>
        </p:nvSpPr>
        <p:spPr>
          <a:xfrm>
            <a:off x="1103312" y="2514600"/>
            <a:ext cx="4396339"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91" name="Google Shape;91;p34"/>
          <p:cNvSpPr txBox="1">
            <a:spLocks noGrp="1"/>
          </p:cNvSpPr>
          <p:nvPr>
            <p:ph type="body" idx="3"/>
          </p:nvPr>
        </p:nvSpPr>
        <p:spPr>
          <a:xfrm>
            <a:off x="5654495" y="1905000"/>
            <a:ext cx="43963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92" name="Google Shape;92;p34"/>
          <p:cNvSpPr txBox="1">
            <a:spLocks noGrp="1"/>
          </p:cNvSpPr>
          <p:nvPr>
            <p:ph type="body" idx="4"/>
          </p:nvPr>
        </p:nvSpPr>
        <p:spPr>
          <a:xfrm>
            <a:off x="5654495" y="2514600"/>
            <a:ext cx="4396339"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93" name="Google Shape;93;p3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Clr>
                <a:schemeClr val="lt1"/>
              </a:buClr>
              <a:buSzPts val="2800"/>
              <a:buFont typeface="Century Gothic"/>
              <a:buNone/>
              <a:defRPr/>
            </a:lvl1pPr>
            <a:lvl2pPr marL="0" lvl="1" indent="0" algn="r">
              <a:spcBef>
                <a:spcPts val="0"/>
              </a:spcBef>
              <a:spcAft>
                <a:spcPts val="0"/>
              </a:spcAft>
              <a:buClr>
                <a:schemeClr val="lt1"/>
              </a:buClr>
              <a:buSzPts val="2800"/>
              <a:buFont typeface="Century Gothic"/>
              <a:buNone/>
              <a:defRPr/>
            </a:lvl2pPr>
            <a:lvl3pPr marL="0" lvl="2" indent="0" algn="r">
              <a:spcBef>
                <a:spcPts val="0"/>
              </a:spcBef>
              <a:spcAft>
                <a:spcPts val="0"/>
              </a:spcAft>
              <a:buClr>
                <a:schemeClr val="lt1"/>
              </a:buClr>
              <a:buSzPts val="2800"/>
              <a:buFont typeface="Century Gothic"/>
              <a:buNone/>
              <a:defRPr/>
            </a:lvl3pPr>
            <a:lvl4pPr marL="0" lvl="3" indent="0" algn="r">
              <a:spcBef>
                <a:spcPts val="0"/>
              </a:spcBef>
              <a:spcAft>
                <a:spcPts val="0"/>
              </a:spcAft>
              <a:buClr>
                <a:schemeClr val="lt1"/>
              </a:buClr>
              <a:buSzPts val="2800"/>
              <a:buFont typeface="Century Gothic"/>
              <a:buNone/>
              <a:defRPr/>
            </a:lvl4pPr>
            <a:lvl5pPr marL="0" lvl="4" indent="0" algn="r">
              <a:spcBef>
                <a:spcPts val="0"/>
              </a:spcBef>
              <a:spcAft>
                <a:spcPts val="0"/>
              </a:spcAft>
              <a:buClr>
                <a:schemeClr val="lt1"/>
              </a:buClr>
              <a:buSzPts val="2800"/>
              <a:buFont typeface="Century Gothic"/>
              <a:buNone/>
              <a:defRPr/>
            </a:lvl5pPr>
            <a:lvl6pPr marL="0" lvl="5" indent="0" algn="r">
              <a:spcBef>
                <a:spcPts val="0"/>
              </a:spcBef>
              <a:spcAft>
                <a:spcPts val="0"/>
              </a:spcAft>
              <a:buClr>
                <a:schemeClr val="lt1"/>
              </a:buClr>
              <a:buSzPts val="2800"/>
              <a:buFont typeface="Century Gothic"/>
              <a:buNone/>
              <a:defRPr/>
            </a:lvl6pPr>
            <a:lvl7pPr marL="0" lvl="6" indent="0" algn="r">
              <a:spcBef>
                <a:spcPts val="0"/>
              </a:spcBef>
              <a:spcAft>
                <a:spcPts val="0"/>
              </a:spcAft>
              <a:buClr>
                <a:schemeClr val="lt1"/>
              </a:buClr>
              <a:buSzPts val="2800"/>
              <a:buFont typeface="Century Gothic"/>
              <a:buNone/>
              <a:defRPr/>
            </a:lvl7pPr>
            <a:lvl8pPr marL="0" lvl="7" indent="0" algn="r">
              <a:spcBef>
                <a:spcPts val="0"/>
              </a:spcBef>
              <a:spcAft>
                <a:spcPts val="0"/>
              </a:spcAft>
              <a:buClr>
                <a:schemeClr val="lt1"/>
              </a:buClr>
              <a:buSzPts val="2800"/>
              <a:buFont typeface="Century Gothic"/>
              <a:buNone/>
              <a:defRPr/>
            </a:lvl8pPr>
            <a:lvl9pPr marL="0" lvl="8" indent="0" algn="r">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21" Type="http://schemas.openxmlformats.org/officeDocument/2006/relationships/image" Target="../media/image3.pn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image" Target="../media/image5.png"/><Relationship Id="rId10" Type="http://schemas.openxmlformats.org/officeDocument/2006/relationships/slideLayout" Target="../slideLayouts/slideLayout14.xml"/><Relationship Id="rId19"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4"/>
        <p:cNvGrpSpPr/>
        <p:nvPr/>
      </p:nvGrpSpPr>
      <p:grpSpPr>
        <a:xfrm>
          <a:off x="0" y="0"/>
          <a:ext cx="0" cy="0"/>
          <a:chOff x="0" y="0"/>
          <a:chExt cx="0" cy="0"/>
        </a:xfrm>
      </p:grpSpPr>
      <p:pic>
        <p:nvPicPr>
          <p:cNvPr id="25" name="Google Shape;25;p26"/>
          <p:cNvPicPr preferRelativeResize="0"/>
          <p:nvPr/>
        </p:nvPicPr>
        <p:blipFill rotWithShape="1">
          <a:blip r:embed="rId5">
            <a:alphaModFix/>
          </a:blip>
          <a:srcRect l="3613"/>
          <a:stretch/>
        </p:blipFill>
        <p:spPr>
          <a:xfrm>
            <a:off x="0" y="2669685"/>
            <a:ext cx="4037012" cy="4188315"/>
          </a:xfrm>
          <a:prstGeom prst="rect">
            <a:avLst/>
          </a:prstGeom>
          <a:noFill/>
          <a:ln>
            <a:noFill/>
          </a:ln>
        </p:spPr>
      </p:pic>
      <p:pic>
        <p:nvPicPr>
          <p:cNvPr id="26" name="Google Shape;26;p26"/>
          <p:cNvPicPr preferRelativeResize="0"/>
          <p:nvPr/>
        </p:nvPicPr>
        <p:blipFill rotWithShape="1">
          <a:blip r:embed="rId6">
            <a:alphaModFix/>
          </a:blip>
          <a:srcRect l="35640"/>
          <a:stretch/>
        </p:blipFill>
        <p:spPr>
          <a:xfrm>
            <a:off x="0" y="2892347"/>
            <a:ext cx="1522412" cy="2365453"/>
          </a:xfrm>
          <a:prstGeom prst="rect">
            <a:avLst/>
          </a:prstGeom>
          <a:noFill/>
          <a:ln>
            <a:noFill/>
          </a:ln>
        </p:spPr>
      </p:pic>
      <p:sp>
        <p:nvSpPr>
          <p:cNvPr id="27" name="Google Shape;27;p26"/>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 name="Google Shape;28;p26"/>
          <p:cNvPicPr preferRelativeResize="0"/>
          <p:nvPr/>
        </p:nvPicPr>
        <p:blipFill rotWithShape="1">
          <a:blip r:embed="rId7">
            <a:alphaModFix/>
          </a:blip>
          <a:srcRect t="28812"/>
          <a:stretch/>
        </p:blipFill>
        <p:spPr>
          <a:xfrm>
            <a:off x="7999412" y="0"/>
            <a:ext cx="1603387" cy="1141407"/>
          </a:xfrm>
          <a:prstGeom prst="rect">
            <a:avLst/>
          </a:prstGeom>
          <a:noFill/>
          <a:ln>
            <a:noFill/>
          </a:ln>
        </p:spPr>
      </p:pic>
      <p:pic>
        <p:nvPicPr>
          <p:cNvPr id="29" name="Google Shape;29;p26"/>
          <p:cNvPicPr preferRelativeResize="0"/>
          <p:nvPr/>
        </p:nvPicPr>
        <p:blipFill rotWithShape="1">
          <a:blip r:embed="rId8">
            <a:alphaModFix/>
          </a:blip>
          <a:srcRect b="23320"/>
          <a:stretch/>
        </p:blipFill>
        <p:spPr>
          <a:xfrm>
            <a:off x="8605878" y="6096000"/>
            <a:ext cx="993734" cy="762000"/>
          </a:xfrm>
          <a:prstGeom prst="rect">
            <a:avLst/>
          </a:prstGeom>
          <a:noFill/>
          <a:ln>
            <a:noFill/>
          </a:ln>
        </p:spPr>
      </p:pic>
      <p:sp>
        <p:nvSpPr>
          <p:cNvPr id="30" name="Google Shape;30;p2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32" name="Google Shape;32;p26"/>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33" name="Google Shape;33;p2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4" name="Google Shape;34;p2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5" name="Google Shape;35;p2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1pPr>
            <a:lvl2pPr marL="0" marR="0" lvl="1"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2pPr>
            <a:lvl3pPr marL="0" marR="0" lvl="2"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3pPr>
            <a:lvl4pPr marL="0" marR="0" lvl="3"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4pPr>
            <a:lvl5pPr marL="0" marR="0" lvl="4"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5pPr>
            <a:lvl6pPr marL="0" marR="0" lvl="5"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6pPr>
            <a:lvl7pPr marL="0" marR="0" lvl="6"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7pPr>
            <a:lvl8pPr marL="0" marR="0" lvl="7"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8pPr>
            <a:lvl9pPr marL="0" marR="0" lvl="8"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49"/>
        <p:cNvGrpSpPr/>
        <p:nvPr/>
      </p:nvGrpSpPr>
      <p:grpSpPr>
        <a:xfrm>
          <a:off x="0" y="0"/>
          <a:ext cx="0" cy="0"/>
          <a:chOff x="0" y="0"/>
          <a:chExt cx="0" cy="0"/>
        </a:xfrm>
      </p:grpSpPr>
      <p:pic>
        <p:nvPicPr>
          <p:cNvPr id="50" name="Google Shape;50;p28"/>
          <p:cNvPicPr preferRelativeResize="0"/>
          <p:nvPr/>
        </p:nvPicPr>
        <p:blipFill rotWithShape="1">
          <a:blip r:embed="rId20">
            <a:alphaModFix/>
          </a:blip>
          <a:srcRect l="3613"/>
          <a:stretch/>
        </p:blipFill>
        <p:spPr>
          <a:xfrm>
            <a:off x="0" y="2669685"/>
            <a:ext cx="4037012" cy="4188315"/>
          </a:xfrm>
          <a:prstGeom prst="rect">
            <a:avLst/>
          </a:prstGeom>
          <a:noFill/>
          <a:ln>
            <a:noFill/>
          </a:ln>
        </p:spPr>
      </p:pic>
      <p:pic>
        <p:nvPicPr>
          <p:cNvPr id="51" name="Google Shape;51;p28"/>
          <p:cNvPicPr preferRelativeResize="0"/>
          <p:nvPr/>
        </p:nvPicPr>
        <p:blipFill rotWithShape="1">
          <a:blip r:embed="rId21">
            <a:alphaModFix/>
          </a:blip>
          <a:srcRect l="35640"/>
          <a:stretch/>
        </p:blipFill>
        <p:spPr>
          <a:xfrm>
            <a:off x="0" y="2892347"/>
            <a:ext cx="1522412" cy="2365453"/>
          </a:xfrm>
          <a:prstGeom prst="rect">
            <a:avLst/>
          </a:prstGeom>
          <a:noFill/>
          <a:ln>
            <a:noFill/>
          </a:ln>
        </p:spPr>
      </p:pic>
      <p:sp>
        <p:nvSpPr>
          <p:cNvPr id="52" name="Google Shape;52;p28"/>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28"/>
          <p:cNvPicPr preferRelativeResize="0"/>
          <p:nvPr/>
        </p:nvPicPr>
        <p:blipFill rotWithShape="1">
          <a:blip r:embed="rId22">
            <a:alphaModFix/>
          </a:blip>
          <a:srcRect t="28812"/>
          <a:stretch/>
        </p:blipFill>
        <p:spPr>
          <a:xfrm>
            <a:off x="7999412" y="0"/>
            <a:ext cx="1603387" cy="1141407"/>
          </a:xfrm>
          <a:prstGeom prst="rect">
            <a:avLst/>
          </a:prstGeom>
          <a:noFill/>
          <a:ln>
            <a:noFill/>
          </a:ln>
        </p:spPr>
      </p:pic>
      <p:pic>
        <p:nvPicPr>
          <p:cNvPr id="54" name="Google Shape;54;p28"/>
          <p:cNvPicPr preferRelativeResize="0"/>
          <p:nvPr/>
        </p:nvPicPr>
        <p:blipFill rotWithShape="1">
          <a:blip r:embed="rId23">
            <a:alphaModFix/>
          </a:blip>
          <a:srcRect b="23320"/>
          <a:stretch/>
        </p:blipFill>
        <p:spPr>
          <a:xfrm>
            <a:off x="8605878" y="6096000"/>
            <a:ext cx="993734" cy="762000"/>
          </a:xfrm>
          <a:prstGeom prst="rect">
            <a:avLst/>
          </a:prstGeom>
          <a:noFill/>
          <a:ln>
            <a:noFill/>
          </a:ln>
        </p:spPr>
      </p:pic>
      <p:sp>
        <p:nvSpPr>
          <p:cNvPr id="55" name="Google Shape;55;p2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57" name="Google Shape;57;p28"/>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58" name="Google Shape;58;p2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9" name="Google Shape;59;p2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0" name="Google Shape;60;p2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1pPr>
            <a:lvl2pPr marL="0" marR="0" lvl="1"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2pPr>
            <a:lvl3pPr marL="0" marR="0" lvl="2"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3pPr>
            <a:lvl4pPr marL="0" marR="0" lvl="3"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4pPr>
            <a:lvl5pPr marL="0" marR="0" lvl="4"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5pPr>
            <a:lvl6pPr marL="0" marR="0" lvl="5"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6pPr>
            <a:lvl7pPr marL="0" marR="0" lvl="6"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7pPr>
            <a:lvl8pPr marL="0" marR="0" lvl="7"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8pPr>
            <a:lvl9pPr marL="0" marR="0" lvl="8" indent="0" algn="r" rtl="0">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sp>
        <p:nvSpPr>
          <p:cNvPr id="189" name="Google Shape;189;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0" name="Google Shape;190;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2" name="Google Shape;19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3" name="Google Shape;193;p47"/>
          <p:cNvSpPr txBox="1"/>
          <p:nvPr/>
        </p:nvSpPr>
        <p:spPr>
          <a:xfrm>
            <a:off x="9414163" y="6492875"/>
            <a:ext cx="283556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A scuola di astroparticelle- 12/5/2022</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pSp>
        <p:nvGrpSpPr>
          <p:cNvPr id="267" name="Google Shape;267;p1"/>
          <p:cNvGrpSpPr/>
          <p:nvPr/>
        </p:nvGrpSpPr>
        <p:grpSpPr>
          <a:xfrm>
            <a:off x="0" y="81078"/>
            <a:ext cx="3595816" cy="6792027"/>
            <a:chOff x="0" y="65973"/>
            <a:chExt cx="3595816" cy="6792027"/>
          </a:xfrm>
        </p:grpSpPr>
        <p:pic>
          <p:nvPicPr>
            <p:cNvPr id="268" name="Google Shape;268;p1"/>
            <p:cNvPicPr preferRelativeResize="0"/>
            <p:nvPr/>
          </p:nvPicPr>
          <p:blipFill rotWithShape="1">
            <a:blip r:embed="rId3">
              <a:alphaModFix/>
            </a:blip>
            <a:srcRect l="50482" b="6467"/>
            <a:stretch/>
          </p:blipFill>
          <p:spPr>
            <a:xfrm>
              <a:off x="0" y="65973"/>
              <a:ext cx="3595816" cy="6792027"/>
            </a:xfrm>
            <a:prstGeom prst="rect">
              <a:avLst/>
            </a:prstGeom>
            <a:noFill/>
            <a:ln>
              <a:noFill/>
            </a:ln>
          </p:spPr>
        </p:pic>
        <p:sp>
          <p:nvSpPr>
            <p:cNvPr id="269" name="Google Shape;269;p1"/>
            <p:cNvSpPr/>
            <p:nvPr/>
          </p:nvSpPr>
          <p:spPr>
            <a:xfrm>
              <a:off x="1186248" y="1569309"/>
              <a:ext cx="2409567" cy="259492"/>
            </a:xfrm>
            <a:prstGeom prst="rect">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r>
                <a:rPr lang="en-GB" sz="1800" b="1" i="0" u="none" strike="noStrike" cap="none">
                  <a:solidFill>
                    <a:schemeClr val="lt1"/>
                  </a:solidFill>
                  <a:latin typeface="Arial"/>
                  <a:ea typeface="Arial"/>
                  <a:cs typeface="Arial"/>
                  <a:sym typeface="Arial"/>
                </a:rPr>
                <a:t>12 Maggio 2022</a:t>
              </a:r>
              <a:endParaRPr sz="1800">
                <a:solidFill>
                  <a:schemeClr val="dk1"/>
                </a:solidFill>
                <a:latin typeface="Calibri"/>
                <a:ea typeface="Calibri"/>
                <a:cs typeface="Calibri"/>
                <a:sym typeface="Calibri"/>
              </a:endParaRPr>
            </a:p>
          </p:txBody>
        </p:sp>
      </p:grpSp>
      <p:sp>
        <p:nvSpPr>
          <p:cNvPr id="270" name="Google Shape;270;p1"/>
          <p:cNvSpPr txBox="1"/>
          <p:nvPr/>
        </p:nvSpPr>
        <p:spPr>
          <a:xfrm>
            <a:off x="5472569" y="220013"/>
            <a:ext cx="46434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libri"/>
              <a:buNone/>
            </a:pPr>
            <a:endParaRPr sz="2000" i="1">
              <a:solidFill>
                <a:schemeClr val="dk1"/>
              </a:solidFill>
              <a:latin typeface="Calibri"/>
              <a:ea typeface="Calibri"/>
              <a:cs typeface="Calibri"/>
              <a:sym typeface="Calibri"/>
            </a:endParaRPr>
          </a:p>
        </p:txBody>
      </p:sp>
      <p:sp>
        <p:nvSpPr>
          <p:cNvPr id="271" name="Google Shape;271;p1"/>
          <p:cNvSpPr txBox="1"/>
          <p:nvPr/>
        </p:nvSpPr>
        <p:spPr>
          <a:xfrm>
            <a:off x="10116065" y="420068"/>
            <a:ext cx="150488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libri"/>
              <a:buNone/>
            </a:pPr>
            <a:r>
              <a:rPr lang="en-GB" sz="2000" i="1">
                <a:solidFill>
                  <a:schemeClr val="dk1"/>
                </a:solidFill>
                <a:latin typeface="Calibri"/>
                <a:ea typeface="Calibri"/>
                <a:cs typeface="Calibri"/>
                <a:sym typeface="Calibri"/>
              </a:rPr>
              <a:t>Logo scuola</a:t>
            </a:r>
            <a:endParaRPr sz="1800">
              <a:solidFill>
                <a:schemeClr val="dk1"/>
              </a:solidFill>
              <a:latin typeface="Calibri"/>
              <a:ea typeface="Calibri"/>
              <a:cs typeface="Calibri"/>
              <a:sym typeface="Calibri"/>
            </a:endParaRPr>
          </a:p>
        </p:txBody>
      </p:sp>
      <p:pic>
        <p:nvPicPr>
          <p:cNvPr id="272" name="Google Shape;272;p1"/>
          <p:cNvPicPr preferRelativeResize="0"/>
          <p:nvPr/>
        </p:nvPicPr>
        <p:blipFill rotWithShape="1">
          <a:blip r:embed="rId4">
            <a:alphaModFix/>
          </a:blip>
          <a:srcRect/>
          <a:stretch/>
        </p:blipFill>
        <p:spPr>
          <a:xfrm>
            <a:off x="4219833" y="220013"/>
            <a:ext cx="1456038" cy="728019"/>
          </a:xfrm>
          <a:prstGeom prst="rect">
            <a:avLst/>
          </a:prstGeom>
          <a:noFill/>
          <a:ln>
            <a:noFill/>
          </a:ln>
        </p:spPr>
      </p:pic>
      <p:sp>
        <p:nvSpPr>
          <p:cNvPr id="273" name="Google Shape;273;p1"/>
          <p:cNvSpPr txBox="1"/>
          <p:nvPr/>
        </p:nvSpPr>
        <p:spPr>
          <a:xfrm>
            <a:off x="6122394" y="1582316"/>
            <a:ext cx="334384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Calibri"/>
              <a:buNone/>
            </a:pPr>
            <a:r>
              <a:rPr lang="en-GB" sz="2800" b="1">
                <a:solidFill>
                  <a:schemeClr val="dk1"/>
                </a:solidFill>
                <a:latin typeface="Calibri"/>
                <a:ea typeface="Calibri"/>
                <a:cs typeface="Calibri"/>
                <a:sym typeface="Calibri"/>
              </a:rPr>
              <a:t>Dalla luce alle stelle</a:t>
            </a:r>
            <a:endParaRPr/>
          </a:p>
        </p:txBody>
      </p:sp>
      <p:sp>
        <p:nvSpPr>
          <p:cNvPr id="274" name="Google Shape;274;p1"/>
          <p:cNvSpPr txBox="1"/>
          <p:nvPr/>
        </p:nvSpPr>
        <p:spPr>
          <a:xfrm>
            <a:off x="4338536" y="2178908"/>
            <a:ext cx="7062300" cy="4062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Calibri"/>
              <a:buNone/>
            </a:pPr>
            <a:r>
              <a:rPr lang="en-GB" sz="2000" b="1" dirty="0" err="1">
                <a:solidFill>
                  <a:schemeClr val="dk1"/>
                </a:solidFill>
                <a:latin typeface="Calibri"/>
                <a:ea typeface="Calibri"/>
                <a:cs typeface="Calibri"/>
                <a:sym typeface="Calibri"/>
              </a:rPr>
              <a:t>Liceo</a:t>
            </a:r>
            <a:r>
              <a:rPr lang="en-GB" sz="2000" b="1" dirty="0">
                <a:solidFill>
                  <a:schemeClr val="dk1"/>
                </a:solidFill>
                <a:latin typeface="Calibri"/>
                <a:ea typeface="Calibri"/>
                <a:cs typeface="Calibri"/>
                <a:sym typeface="Calibri"/>
              </a:rPr>
              <a:t> </a:t>
            </a:r>
            <a:r>
              <a:rPr lang="en-GB" sz="2000" b="1" i="1" dirty="0">
                <a:solidFill>
                  <a:schemeClr val="dk1"/>
                </a:solidFill>
                <a:latin typeface="Calibri"/>
                <a:ea typeface="Calibri"/>
                <a:cs typeface="Calibri"/>
                <a:sym typeface="Calibri"/>
              </a:rPr>
              <a:t>Giuseppe Mazzini </a:t>
            </a:r>
            <a:r>
              <a:rPr lang="en-GB" sz="2000" b="1" dirty="0">
                <a:solidFill>
                  <a:schemeClr val="dk1"/>
                </a:solidFill>
                <a:latin typeface="Calibri"/>
                <a:ea typeface="Calibri"/>
                <a:cs typeface="Calibri"/>
                <a:sym typeface="Calibri"/>
              </a:rPr>
              <a:t>- 4 </a:t>
            </a:r>
            <a:r>
              <a:rPr lang="en-GB" sz="2000" b="1" dirty="0" err="1">
                <a:solidFill>
                  <a:schemeClr val="dk1"/>
                </a:solidFill>
                <a:latin typeface="Calibri"/>
                <a:ea typeface="Calibri"/>
                <a:cs typeface="Calibri"/>
                <a:sym typeface="Calibri"/>
              </a:rPr>
              <a:t>sez</a:t>
            </a:r>
            <a:r>
              <a:rPr lang="en-GB" sz="2000" b="1" dirty="0">
                <a:solidFill>
                  <a:schemeClr val="dk1"/>
                </a:solidFill>
                <a:latin typeface="Calibri"/>
                <a:ea typeface="Calibri"/>
                <a:cs typeface="Calibri"/>
                <a:sym typeface="Calibri"/>
              </a:rPr>
              <a:t>. A - </a:t>
            </a:r>
            <a:r>
              <a:rPr lang="en-GB" sz="2000" b="1" dirty="0" err="1">
                <a:solidFill>
                  <a:schemeClr val="dk1"/>
                </a:solidFill>
                <a:latin typeface="Calibri"/>
                <a:ea typeface="Calibri"/>
                <a:cs typeface="Calibri"/>
                <a:sym typeface="Calibri"/>
              </a:rPr>
              <a:t>Liceo</a:t>
            </a:r>
            <a:r>
              <a:rPr lang="en-GB" sz="2000" b="1" dirty="0">
                <a:solidFill>
                  <a:schemeClr val="dk1"/>
                </a:solidFill>
                <a:latin typeface="Calibri"/>
                <a:ea typeface="Calibri"/>
                <a:cs typeface="Calibri"/>
                <a:sym typeface="Calibri"/>
              </a:rPr>
              <a:t> </a:t>
            </a:r>
            <a:r>
              <a:rPr lang="en-GB" sz="2000" b="1" dirty="0" err="1">
                <a:solidFill>
                  <a:schemeClr val="dk1"/>
                </a:solidFill>
                <a:latin typeface="Calibri"/>
                <a:ea typeface="Calibri"/>
                <a:cs typeface="Calibri"/>
                <a:sym typeface="Calibri"/>
              </a:rPr>
              <a:t>Scientifico</a:t>
            </a:r>
            <a:endParaRPr sz="20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000"/>
              <a:buFont typeface="Calibri"/>
              <a:buNone/>
            </a:pPr>
            <a:endParaRPr sz="20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000"/>
              <a:buFont typeface="Calibri"/>
              <a:buNone/>
            </a:pPr>
            <a:r>
              <a:rPr lang="en-GB" sz="2000" dirty="0" err="1">
                <a:solidFill>
                  <a:schemeClr val="dk1"/>
                </a:solidFill>
                <a:latin typeface="Calibri"/>
                <a:ea typeface="Calibri"/>
                <a:cs typeface="Calibri"/>
                <a:sym typeface="Calibri"/>
              </a:rPr>
              <a:t>Acanfora</a:t>
            </a:r>
            <a:r>
              <a:rPr lang="en-GB" sz="2000" dirty="0">
                <a:solidFill>
                  <a:schemeClr val="dk1"/>
                </a:solidFill>
                <a:latin typeface="Calibri"/>
                <a:ea typeface="Calibri"/>
                <a:cs typeface="Calibri"/>
                <a:sym typeface="Calibri"/>
              </a:rPr>
              <a:t> G.; </a:t>
            </a:r>
            <a:r>
              <a:rPr lang="en-GB" sz="2000" dirty="0" err="1">
                <a:solidFill>
                  <a:schemeClr val="dk1"/>
                </a:solidFill>
                <a:latin typeface="Calibri"/>
                <a:ea typeface="Calibri"/>
                <a:cs typeface="Calibri"/>
                <a:sym typeface="Calibri"/>
              </a:rPr>
              <a:t>Caiazza</a:t>
            </a:r>
            <a:r>
              <a:rPr lang="en-GB" sz="2000" dirty="0">
                <a:solidFill>
                  <a:schemeClr val="dk1"/>
                </a:solidFill>
                <a:latin typeface="Calibri"/>
                <a:ea typeface="Calibri"/>
                <a:cs typeface="Calibri"/>
                <a:sym typeface="Calibri"/>
              </a:rPr>
              <a:t> A.; </a:t>
            </a:r>
            <a:r>
              <a:rPr lang="en-GB" sz="2000" dirty="0" err="1">
                <a:solidFill>
                  <a:schemeClr val="dk1"/>
                </a:solidFill>
                <a:latin typeface="Calibri"/>
                <a:ea typeface="Calibri"/>
                <a:cs typeface="Calibri"/>
                <a:sym typeface="Calibri"/>
              </a:rPr>
              <a:t>Caimano</a:t>
            </a:r>
            <a:r>
              <a:rPr lang="en-GB" sz="2000" dirty="0">
                <a:solidFill>
                  <a:schemeClr val="dk1"/>
                </a:solidFill>
                <a:latin typeface="Calibri"/>
                <a:ea typeface="Calibri"/>
                <a:cs typeface="Calibri"/>
                <a:sym typeface="Calibri"/>
              </a:rPr>
              <a:t> A.; </a:t>
            </a:r>
            <a:r>
              <a:rPr lang="en-GB" sz="2000" dirty="0" err="1">
                <a:solidFill>
                  <a:schemeClr val="dk1"/>
                </a:solidFill>
                <a:latin typeface="Calibri"/>
                <a:ea typeface="Calibri"/>
                <a:cs typeface="Calibri"/>
                <a:sym typeface="Calibri"/>
              </a:rPr>
              <a:t>Cerchiaro</a:t>
            </a:r>
            <a:r>
              <a:rPr lang="en-GB" sz="2000" dirty="0">
                <a:solidFill>
                  <a:schemeClr val="dk1"/>
                </a:solidFill>
                <a:latin typeface="Calibri"/>
                <a:ea typeface="Calibri"/>
                <a:cs typeface="Calibri"/>
                <a:sym typeface="Calibri"/>
              </a:rPr>
              <a:t> F. ; </a:t>
            </a:r>
            <a:r>
              <a:rPr lang="en-GB" sz="2000" dirty="0" err="1">
                <a:solidFill>
                  <a:schemeClr val="dk1"/>
                </a:solidFill>
                <a:latin typeface="Calibri"/>
                <a:ea typeface="Calibri"/>
                <a:cs typeface="Calibri"/>
                <a:sym typeface="Calibri"/>
              </a:rPr>
              <a:t>Cirillo</a:t>
            </a:r>
            <a:r>
              <a:rPr lang="en-GB" sz="2000" dirty="0">
                <a:solidFill>
                  <a:schemeClr val="dk1"/>
                </a:solidFill>
                <a:latin typeface="Calibri"/>
                <a:ea typeface="Calibri"/>
                <a:cs typeface="Calibri"/>
                <a:sym typeface="Calibri"/>
              </a:rPr>
              <a:t> S.; </a:t>
            </a:r>
            <a:r>
              <a:rPr lang="en-GB" sz="2000" dirty="0" err="1">
                <a:solidFill>
                  <a:schemeClr val="dk1"/>
                </a:solidFill>
                <a:latin typeface="Calibri"/>
                <a:ea typeface="Calibri"/>
                <a:cs typeface="Calibri"/>
                <a:sym typeface="Calibri"/>
              </a:rPr>
              <a:t>Corleto</a:t>
            </a:r>
            <a:r>
              <a:rPr lang="en-GB" sz="2000" dirty="0">
                <a:solidFill>
                  <a:schemeClr val="dk1"/>
                </a:solidFill>
                <a:latin typeface="Calibri"/>
                <a:ea typeface="Calibri"/>
                <a:cs typeface="Calibri"/>
                <a:sym typeface="Calibri"/>
              </a:rPr>
              <a:t> D.; de </a:t>
            </a:r>
            <a:r>
              <a:rPr lang="en-GB" sz="2000" dirty="0" err="1">
                <a:solidFill>
                  <a:schemeClr val="dk1"/>
                </a:solidFill>
                <a:latin typeface="Calibri"/>
                <a:ea typeface="Calibri"/>
                <a:cs typeface="Calibri"/>
                <a:sym typeface="Calibri"/>
              </a:rPr>
              <a:t>Riso</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di</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Carpinone</a:t>
            </a:r>
            <a:r>
              <a:rPr lang="en-GB" sz="2000" dirty="0">
                <a:solidFill>
                  <a:schemeClr val="dk1"/>
                </a:solidFill>
                <a:latin typeface="Calibri"/>
                <a:ea typeface="Calibri"/>
                <a:cs typeface="Calibri"/>
                <a:sym typeface="Calibri"/>
              </a:rPr>
              <a:t> M.F.; Ferraro G.; La </a:t>
            </a:r>
            <a:r>
              <a:rPr lang="en-GB" sz="2000" dirty="0" err="1">
                <a:solidFill>
                  <a:schemeClr val="dk1"/>
                </a:solidFill>
                <a:latin typeface="Calibri"/>
                <a:ea typeface="Calibri"/>
                <a:cs typeface="Calibri"/>
                <a:sym typeface="Calibri"/>
              </a:rPr>
              <a:t>Veglia</a:t>
            </a:r>
            <a:r>
              <a:rPr lang="en-GB" sz="2000" dirty="0">
                <a:solidFill>
                  <a:schemeClr val="dk1"/>
                </a:solidFill>
                <a:latin typeface="Calibri"/>
                <a:ea typeface="Calibri"/>
                <a:cs typeface="Calibri"/>
                <a:sym typeface="Calibri"/>
              </a:rPr>
              <a:t> F.; </a:t>
            </a:r>
            <a:r>
              <a:rPr lang="en-GB" sz="2000" dirty="0" err="1">
                <a:solidFill>
                  <a:schemeClr val="dk1"/>
                </a:solidFill>
                <a:latin typeface="Calibri"/>
                <a:ea typeface="Calibri"/>
                <a:cs typeface="Calibri"/>
                <a:sym typeface="Calibri"/>
              </a:rPr>
              <a:t>Lamboglia</a:t>
            </a:r>
            <a:r>
              <a:rPr lang="en-GB" sz="2000" dirty="0">
                <a:solidFill>
                  <a:schemeClr val="dk1"/>
                </a:solidFill>
                <a:latin typeface="Calibri"/>
                <a:ea typeface="Calibri"/>
                <a:cs typeface="Calibri"/>
                <a:sym typeface="Calibri"/>
              </a:rPr>
              <a:t> A.; </a:t>
            </a:r>
            <a:r>
              <a:rPr lang="en-GB" sz="2000" dirty="0" err="1">
                <a:solidFill>
                  <a:schemeClr val="dk1"/>
                </a:solidFill>
                <a:latin typeface="Calibri"/>
                <a:ea typeface="Calibri"/>
                <a:cs typeface="Calibri"/>
                <a:sym typeface="Calibri"/>
              </a:rPr>
              <a:t>Lamparelli</a:t>
            </a:r>
            <a:r>
              <a:rPr lang="en-GB" sz="2000" dirty="0">
                <a:solidFill>
                  <a:schemeClr val="dk1"/>
                </a:solidFill>
                <a:latin typeface="Calibri"/>
                <a:ea typeface="Calibri"/>
                <a:cs typeface="Calibri"/>
                <a:sym typeface="Calibri"/>
              </a:rPr>
              <a:t> G.; Lombardi A.; Longo L.; </a:t>
            </a:r>
            <a:r>
              <a:rPr lang="en-GB" sz="2000" dirty="0" err="1">
                <a:solidFill>
                  <a:schemeClr val="dk1"/>
                </a:solidFill>
                <a:latin typeface="Calibri"/>
                <a:ea typeface="Calibri"/>
                <a:cs typeface="Calibri"/>
                <a:sym typeface="Calibri"/>
              </a:rPr>
              <a:t>Loveri</a:t>
            </a:r>
            <a:r>
              <a:rPr lang="en-GB" sz="2000" dirty="0">
                <a:solidFill>
                  <a:schemeClr val="dk1"/>
                </a:solidFill>
                <a:latin typeface="Calibri"/>
                <a:ea typeface="Calibri"/>
                <a:cs typeface="Calibri"/>
                <a:sym typeface="Calibri"/>
              </a:rPr>
              <a:t> G.; </a:t>
            </a:r>
            <a:r>
              <a:rPr lang="en-GB" sz="2000" dirty="0" err="1">
                <a:solidFill>
                  <a:schemeClr val="dk1"/>
                </a:solidFill>
                <a:latin typeface="Calibri"/>
                <a:ea typeface="Calibri"/>
                <a:cs typeface="Calibri"/>
                <a:sym typeface="Calibri"/>
              </a:rPr>
              <a:t>Marone</a:t>
            </a:r>
            <a:r>
              <a:rPr lang="en-GB" sz="2000" dirty="0">
                <a:solidFill>
                  <a:schemeClr val="dk1"/>
                </a:solidFill>
                <a:latin typeface="Calibri"/>
                <a:ea typeface="Calibri"/>
                <a:cs typeface="Calibri"/>
                <a:sym typeface="Calibri"/>
              </a:rPr>
              <a:t> N. C.; </a:t>
            </a:r>
            <a:r>
              <a:rPr lang="en-GB" sz="2000" dirty="0" err="1">
                <a:solidFill>
                  <a:schemeClr val="dk1"/>
                </a:solidFill>
                <a:latin typeface="Calibri"/>
                <a:ea typeface="Calibri"/>
                <a:cs typeface="Calibri"/>
                <a:sym typeface="Calibri"/>
              </a:rPr>
              <a:t>Mastrolilli</a:t>
            </a:r>
            <a:r>
              <a:rPr lang="en-GB" sz="2000" dirty="0">
                <a:solidFill>
                  <a:schemeClr val="dk1"/>
                </a:solidFill>
                <a:latin typeface="Calibri"/>
                <a:ea typeface="Calibri"/>
                <a:cs typeface="Calibri"/>
                <a:sym typeface="Calibri"/>
              </a:rPr>
              <a:t> De Angelis C. M.; Milano E.; Milo R.; </a:t>
            </a:r>
            <a:r>
              <a:rPr lang="en-GB" sz="2000" dirty="0" err="1">
                <a:solidFill>
                  <a:schemeClr val="dk1"/>
                </a:solidFill>
                <a:latin typeface="Calibri"/>
                <a:ea typeface="Calibri"/>
                <a:cs typeface="Calibri"/>
                <a:sym typeface="Calibri"/>
              </a:rPr>
              <a:t>Petrucelli</a:t>
            </a:r>
            <a:r>
              <a:rPr lang="en-GB" sz="2000" dirty="0">
                <a:solidFill>
                  <a:schemeClr val="dk1"/>
                </a:solidFill>
                <a:latin typeface="Calibri"/>
                <a:ea typeface="Calibri"/>
                <a:cs typeface="Calibri"/>
                <a:sym typeface="Calibri"/>
              </a:rPr>
              <a:t> A.; </a:t>
            </a:r>
            <a:r>
              <a:rPr lang="en-GB" sz="2000" dirty="0" err="1">
                <a:solidFill>
                  <a:schemeClr val="dk1"/>
                </a:solidFill>
                <a:latin typeface="Calibri"/>
                <a:ea typeface="Calibri"/>
                <a:cs typeface="Calibri"/>
                <a:sym typeface="Calibri"/>
              </a:rPr>
              <a:t>Pezzuto</a:t>
            </a:r>
            <a:r>
              <a:rPr lang="en-GB" sz="2000" dirty="0">
                <a:solidFill>
                  <a:schemeClr val="dk1"/>
                </a:solidFill>
                <a:latin typeface="Calibri"/>
                <a:ea typeface="Calibri"/>
                <a:cs typeface="Calibri"/>
                <a:sym typeface="Calibri"/>
              </a:rPr>
              <a:t> E.; </a:t>
            </a:r>
            <a:r>
              <a:rPr lang="en-GB" sz="2000" dirty="0" err="1">
                <a:solidFill>
                  <a:schemeClr val="dk1"/>
                </a:solidFill>
                <a:latin typeface="Calibri"/>
                <a:ea typeface="Calibri"/>
                <a:cs typeface="Calibri"/>
                <a:sym typeface="Calibri"/>
              </a:rPr>
              <a:t>Riccio</a:t>
            </a:r>
            <a:r>
              <a:rPr lang="en-GB" sz="2000" dirty="0">
                <a:solidFill>
                  <a:schemeClr val="dk1"/>
                </a:solidFill>
                <a:latin typeface="Calibri"/>
                <a:ea typeface="Calibri"/>
                <a:cs typeface="Calibri"/>
                <a:sym typeface="Calibri"/>
              </a:rPr>
              <a:t> G.; </a:t>
            </a:r>
            <a:r>
              <a:rPr lang="en-GB" sz="2000" dirty="0" err="1">
                <a:solidFill>
                  <a:schemeClr val="dk1"/>
                </a:solidFill>
                <a:latin typeface="Calibri"/>
                <a:ea typeface="Calibri"/>
                <a:cs typeface="Calibri"/>
                <a:sym typeface="Calibri"/>
              </a:rPr>
              <a:t>Sanna</a:t>
            </a:r>
            <a:r>
              <a:rPr lang="en-GB" sz="2000" dirty="0">
                <a:solidFill>
                  <a:schemeClr val="dk1"/>
                </a:solidFill>
                <a:latin typeface="Calibri"/>
                <a:ea typeface="Calibri"/>
                <a:cs typeface="Calibri"/>
                <a:sym typeface="Calibri"/>
              </a:rPr>
              <a:t> R. F.; Santoro A. D.; </a:t>
            </a:r>
            <a:r>
              <a:rPr lang="en-GB" sz="2000" dirty="0" err="1" smtClean="0">
                <a:solidFill>
                  <a:schemeClr val="dk1"/>
                </a:solidFill>
                <a:latin typeface="Calibri"/>
                <a:ea typeface="Calibri"/>
                <a:cs typeface="Calibri"/>
                <a:sym typeface="Calibri"/>
              </a:rPr>
              <a:t>Scivicco</a:t>
            </a:r>
            <a:r>
              <a:rPr lang="en-GB" sz="2000" dirty="0" smtClean="0">
                <a:solidFill>
                  <a:schemeClr val="dk1"/>
                </a:solidFill>
                <a:latin typeface="Calibri"/>
                <a:ea typeface="Calibri"/>
                <a:cs typeface="Calibri"/>
                <a:sym typeface="Calibri"/>
              </a:rPr>
              <a:t> L.; </a:t>
            </a:r>
            <a:r>
              <a:rPr lang="en-GB" sz="2000" dirty="0" err="1" smtClean="0">
                <a:solidFill>
                  <a:schemeClr val="dk1"/>
                </a:solidFill>
                <a:latin typeface="Calibri"/>
                <a:ea typeface="Calibri"/>
                <a:cs typeface="Calibri"/>
                <a:sym typeface="Calibri"/>
              </a:rPr>
              <a:t>Sellitto</a:t>
            </a:r>
            <a:r>
              <a:rPr lang="en-GB" sz="2000" dirty="0" smtClean="0">
                <a:solidFill>
                  <a:schemeClr val="dk1"/>
                </a:solidFill>
                <a:latin typeface="Calibri"/>
                <a:ea typeface="Calibri"/>
                <a:cs typeface="Calibri"/>
                <a:sym typeface="Calibri"/>
              </a:rPr>
              <a:t> </a:t>
            </a:r>
            <a:r>
              <a:rPr lang="en-GB" sz="2000" dirty="0">
                <a:solidFill>
                  <a:schemeClr val="dk1"/>
                </a:solidFill>
                <a:latin typeface="Calibri"/>
                <a:ea typeface="Calibri"/>
                <a:cs typeface="Calibri"/>
                <a:sym typeface="Calibri"/>
              </a:rPr>
              <a:t>R.</a:t>
            </a:r>
            <a:endParaRPr/>
          </a:p>
          <a:p>
            <a:pPr marL="0" marR="0" lvl="0" indent="0" algn="ctr"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000"/>
              <a:buFont typeface="Calibri"/>
              <a:buNone/>
            </a:pPr>
            <a:r>
              <a:rPr lang="en-GB" sz="2000" dirty="0">
                <a:solidFill>
                  <a:schemeClr val="dk1"/>
                </a:solidFill>
                <a:latin typeface="Calibri"/>
                <a:ea typeface="Calibri"/>
                <a:cs typeface="Calibri"/>
                <a:sym typeface="Calibri"/>
              </a:rPr>
              <a:t>Prof.ssa Paola Palazzo (tutor </a:t>
            </a:r>
            <a:r>
              <a:rPr lang="en-GB" sz="2000" dirty="0" err="1">
                <a:solidFill>
                  <a:schemeClr val="dk1"/>
                </a:solidFill>
                <a:latin typeface="Calibri"/>
                <a:ea typeface="Calibri"/>
                <a:cs typeface="Calibri"/>
                <a:sym typeface="Calibri"/>
              </a:rPr>
              <a:t>classe</a:t>
            </a:r>
            <a:r>
              <a:rPr lang="en-GB" sz="2000" dirty="0">
                <a:solidFill>
                  <a:schemeClr val="dk1"/>
                </a:solidFill>
                <a:latin typeface="Calibri"/>
                <a:ea typeface="Calibri"/>
                <a:cs typeface="Calibri"/>
                <a:sym typeface="Calibri"/>
              </a:rPr>
              <a:t>)</a:t>
            </a:r>
            <a:endParaRPr/>
          </a:p>
          <a:p>
            <a:pPr marL="0" marR="0" lvl="0" indent="0" algn="ctr" rtl="0">
              <a:spcBef>
                <a:spcPts val="0"/>
              </a:spcBef>
              <a:spcAft>
                <a:spcPts val="0"/>
              </a:spcAft>
              <a:buClr>
                <a:schemeClr val="dk1"/>
              </a:buClr>
              <a:buSzPts val="2000"/>
              <a:buFont typeface="Calibri"/>
              <a:buNone/>
            </a:pPr>
            <a:r>
              <a:rPr lang="en-GB" sz="2000" dirty="0">
                <a:solidFill>
                  <a:schemeClr val="dk1"/>
                </a:solidFill>
                <a:latin typeface="Calibri"/>
                <a:ea typeface="Calibri"/>
                <a:cs typeface="Calibri"/>
                <a:sym typeface="Calibri"/>
              </a:rPr>
              <a:t> Dott.ssa Silvia </a:t>
            </a:r>
            <a:r>
              <a:rPr lang="en-GB" sz="2000" dirty="0" err="1">
                <a:solidFill>
                  <a:schemeClr val="dk1"/>
                </a:solidFill>
                <a:latin typeface="Calibri"/>
                <a:ea typeface="Calibri"/>
                <a:cs typeface="Calibri"/>
                <a:sym typeface="Calibri"/>
              </a:rPr>
              <a:t>Galano</a:t>
            </a:r>
            <a:r>
              <a:rPr lang="en-GB" sz="2000" dirty="0">
                <a:solidFill>
                  <a:schemeClr val="dk1"/>
                </a:solidFill>
                <a:latin typeface="Calibri"/>
                <a:ea typeface="Calibri"/>
                <a:cs typeface="Calibri"/>
                <a:sym typeface="Calibri"/>
              </a:rPr>
              <a:t> (tutor </a:t>
            </a:r>
            <a:r>
              <a:rPr lang="en-GB" sz="2000" dirty="0" err="1">
                <a:solidFill>
                  <a:schemeClr val="dk1"/>
                </a:solidFill>
                <a:latin typeface="Calibri"/>
                <a:ea typeface="Calibri"/>
                <a:cs typeface="Calibri"/>
                <a:sym typeface="Calibri"/>
              </a:rPr>
              <a:t>ente</a:t>
            </a:r>
            <a:r>
              <a:rPr lang="en-GB" sz="2000" dirty="0">
                <a:solidFill>
                  <a:schemeClr val="dk1"/>
                </a:solidFill>
                <a:latin typeface="Calibri"/>
                <a:ea typeface="Calibri"/>
                <a:cs typeface="Calibri"/>
                <a:sym typeface="Calibri"/>
              </a:rPr>
              <a:t>) </a:t>
            </a:r>
            <a:endParaRPr/>
          </a:p>
          <a:p>
            <a:pPr marL="0" marR="0" lvl="0" indent="0" algn="ctr"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275" name="Google Shape;275;p1"/>
          <p:cNvPicPr preferRelativeResize="0"/>
          <p:nvPr/>
        </p:nvPicPr>
        <p:blipFill rotWithShape="1">
          <a:blip r:embed="rId5">
            <a:alphaModFix/>
          </a:blip>
          <a:srcRect/>
          <a:stretch/>
        </p:blipFill>
        <p:spPr>
          <a:xfrm>
            <a:off x="7658007" y="81076"/>
            <a:ext cx="4448442" cy="1018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Abstract</a:t>
            </a:r>
            <a:endParaRPr/>
          </a:p>
        </p:txBody>
      </p:sp>
      <p:sp>
        <p:nvSpPr>
          <p:cNvPr id="348" name="Google Shape;348;p2"/>
          <p:cNvSpPr txBox="1"/>
          <p:nvPr/>
        </p:nvSpPr>
        <p:spPr>
          <a:xfrm>
            <a:off x="646111" y="1637686"/>
            <a:ext cx="10783889" cy="50167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000">
                <a:solidFill>
                  <a:schemeClr val="lt1"/>
                </a:solidFill>
                <a:latin typeface="Century Gothic"/>
                <a:ea typeface="Century Gothic"/>
                <a:cs typeface="Century Gothic"/>
                <a:sym typeface="Century Gothic"/>
              </a:rPr>
              <a:t>Nel nostro percorso di PCTO abbiamo lavorato come se fossimo veri ricercatori. </a:t>
            </a:r>
            <a:endParaRPr/>
          </a:p>
          <a:p>
            <a:pPr marL="0" marR="0" lvl="0" indent="0" algn="l" rtl="0">
              <a:lnSpc>
                <a:spcPct val="150000"/>
              </a:lnSpc>
              <a:spcBef>
                <a:spcPts val="0"/>
              </a:spcBef>
              <a:spcAft>
                <a:spcPts val="0"/>
              </a:spcAft>
              <a:buNone/>
            </a:pPr>
            <a:r>
              <a:rPr lang="en-GB" sz="2000">
                <a:solidFill>
                  <a:schemeClr val="lt1"/>
                </a:solidFill>
                <a:latin typeface="Century Gothic"/>
                <a:ea typeface="Century Gothic"/>
                <a:cs typeface="Century Gothic"/>
                <a:sym typeface="Century Gothic"/>
              </a:rPr>
              <a:t>Ci sono state poste delle domande di ricerca alle quali abbiamo cercato di rispondere autonomamente sulla base delle nostre conoscenze e degli esperimenti condotti in laboratorio.</a:t>
            </a:r>
            <a:endParaRPr/>
          </a:p>
          <a:p>
            <a:pPr marL="0" marR="0" lvl="0" indent="0" algn="l" rtl="0">
              <a:lnSpc>
                <a:spcPct val="150000"/>
              </a:lnSpc>
              <a:spcBef>
                <a:spcPts val="0"/>
              </a:spcBef>
              <a:spcAft>
                <a:spcPts val="0"/>
              </a:spcAft>
              <a:buNone/>
            </a:pPr>
            <a:r>
              <a:rPr lang="en-GB" sz="2000" b="0" i="0">
                <a:solidFill>
                  <a:schemeClr val="lt1"/>
                </a:solidFill>
                <a:latin typeface="Century Gothic"/>
                <a:ea typeface="Century Gothic"/>
                <a:cs typeface="Century Gothic"/>
                <a:sym typeface="Century Gothic"/>
              </a:rPr>
              <a:t>Partendo dalle nostre conoscenze di Fisica e Chimica, ci siamo impegnati nello studio di un contesto per noi nuovo: </a:t>
            </a:r>
            <a:r>
              <a:rPr lang="en-GB" sz="2000">
                <a:solidFill>
                  <a:schemeClr val="lt1"/>
                </a:solidFill>
                <a:latin typeface="Century Gothic"/>
                <a:ea typeface="Century Gothic"/>
                <a:cs typeface="Century Gothic"/>
                <a:sym typeface="Century Gothic"/>
              </a:rPr>
              <a:t>il Sole e la sua luce. </a:t>
            </a:r>
            <a:r>
              <a:rPr lang="en-GB" sz="2000" b="0" i="0">
                <a:solidFill>
                  <a:schemeClr val="lt1"/>
                </a:solidFill>
                <a:latin typeface="Century Gothic"/>
                <a:ea typeface="Century Gothic"/>
                <a:cs typeface="Century Gothic"/>
                <a:sym typeface="Century Gothic"/>
              </a:rPr>
              <a:t>Abbiamo cercato di riprodurre in laboratorio sorgenti luminose simili al Sole e applicando ad esse le nostre conoscenze sulla luce ne abbiamo modellizzato il funzionamento per poi estendere tale modello al caso del Sole in modo da poterne dedurre alcune proprietà e caratteristiche (composizione e temperatura).</a:t>
            </a:r>
            <a:endParaRPr sz="2000" b="0" i="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15"/>
          <p:cNvSpPr txBox="1"/>
          <p:nvPr/>
        </p:nvSpPr>
        <p:spPr>
          <a:xfrm>
            <a:off x="5472569" y="220013"/>
            <a:ext cx="46434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libri"/>
              <a:buNone/>
            </a:pPr>
            <a:endParaRPr sz="2000" i="1">
              <a:solidFill>
                <a:schemeClr val="dk1"/>
              </a:solidFill>
              <a:latin typeface="Calibri"/>
              <a:ea typeface="Calibri"/>
              <a:cs typeface="Calibri"/>
              <a:sym typeface="Calibri"/>
            </a:endParaRPr>
          </a:p>
        </p:txBody>
      </p:sp>
      <p:sp>
        <p:nvSpPr>
          <p:cNvPr id="281" name="Google Shape;281;p15"/>
          <p:cNvSpPr txBox="1"/>
          <p:nvPr/>
        </p:nvSpPr>
        <p:spPr>
          <a:xfrm>
            <a:off x="3881632" y="27652"/>
            <a:ext cx="442873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i="1">
                <a:solidFill>
                  <a:schemeClr val="dk1"/>
                </a:solidFill>
                <a:latin typeface="Calibri"/>
                <a:ea typeface="Calibri"/>
                <a:cs typeface="Calibri"/>
                <a:sym typeface="Calibri"/>
              </a:rPr>
              <a:t>Per aspera ad astra</a:t>
            </a:r>
            <a:endParaRPr/>
          </a:p>
        </p:txBody>
      </p:sp>
      <p:sp>
        <p:nvSpPr>
          <p:cNvPr id="282" name="Google Shape;282;p15"/>
          <p:cNvSpPr txBox="1"/>
          <p:nvPr/>
        </p:nvSpPr>
        <p:spPr>
          <a:xfrm>
            <a:off x="266330" y="1633491"/>
            <a:ext cx="23170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Immagine stelle</a:t>
            </a:r>
            <a:endParaRPr/>
          </a:p>
        </p:txBody>
      </p:sp>
      <p:pic>
        <p:nvPicPr>
          <p:cNvPr id="283" name="Google Shape;283;p15"/>
          <p:cNvPicPr preferRelativeResize="0"/>
          <p:nvPr/>
        </p:nvPicPr>
        <p:blipFill rotWithShape="1">
          <a:blip r:embed="rId3">
            <a:alphaModFix/>
          </a:blip>
          <a:srcRect/>
          <a:stretch/>
        </p:blipFill>
        <p:spPr>
          <a:xfrm>
            <a:off x="0" y="581651"/>
            <a:ext cx="12192000" cy="6276350"/>
          </a:xfrm>
          <a:prstGeom prst="rect">
            <a:avLst/>
          </a:prstGeom>
          <a:noFill/>
          <a:ln>
            <a:noFill/>
          </a:ln>
        </p:spPr>
      </p:pic>
      <p:sp>
        <p:nvSpPr>
          <p:cNvPr id="284" name="Google Shape;284;p15"/>
          <p:cNvSpPr txBox="1"/>
          <p:nvPr/>
        </p:nvSpPr>
        <p:spPr>
          <a:xfrm>
            <a:off x="1109708" y="220013"/>
            <a:ext cx="294738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Calibri"/>
                <a:ea typeface="Calibri"/>
                <a:cs typeface="Calibri"/>
                <a:sym typeface="Calibri"/>
              </a:rPr>
              <a:t>2022 April 18: Stars and Planets over Portugal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6"/>
          <p:cNvSpPr txBox="1">
            <a:spLocks noGrp="1"/>
          </p:cNvSpPr>
          <p:nvPr>
            <p:ph type="body" idx="1"/>
          </p:nvPr>
        </p:nvSpPr>
        <p:spPr>
          <a:xfrm>
            <a:off x="526914" y="1070042"/>
            <a:ext cx="11138171" cy="5622587"/>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1920"/>
              <a:buNone/>
            </a:pPr>
            <a:r>
              <a:rPr lang="en-GB" sz="2400" b="0" i="0">
                <a:latin typeface="Century Gothic"/>
                <a:ea typeface="Century Gothic"/>
                <a:cs typeface="Century Gothic"/>
                <a:sym typeface="Century Gothic"/>
              </a:rPr>
              <a:t>Alzando gli occhi al cielo, guardando il Sole e le altre stelle, siamo stati assaliti da mille domande e dubbi:</a:t>
            </a:r>
            <a:endParaRPr/>
          </a:p>
          <a:p>
            <a:pPr marL="0" lvl="0" indent="0" algn="just" rtl="0">
              <a:spcBef>
                <a:spcPts val="1000"/>
              </a:spcBef>
              <a:spcAft>
                <a:spcPts val="0"/>
              </a:spcAft>
              <a:buSzPts val="2560"/>
              <a:buNone/>
            </a:pPr>
            <a:r>
              <a:rPr lang="en-GB" sz="3200" b="1" i="1">
                <a:latin typeface="Century Gothic"/>
                <a:ea typeface="Century Gothic"/>
                <a:cs typeface="Century Gothic"/>
                <a:sym typeface="Century Gothic"/>
              </a:rPr>
              <a:t>Cosa sono le Stelle? Di cosa sono fatte? Perché brillano? Come fanno gli astrofisici a studiarle?</a:t>
            </a:r>
            <a:endParaRPr sz="3200" b="1" i="1">
              <a:latin typeface="Century Gothic"/>
              <a:ea typeface="Century Gothic"/>
              <a:cs typeface="Century Gothic"/>
              <a:sym typeface="Century Gothic"/>
            </a:endParaRPr>
          </a:p>
          <a:p>
            <a:pPr marL="0" lvl="0" indent="0" algn="just" rtl="0">
              <a:lnSpc>
                <a:spcPct val="150000"/>
              </a:lnSpc>
              <a:spcBef>
                <a:spcPts val="1000"/>
              </a:spcBef>
              <a:spcAft>
                <a:spcPts val="0"/>
              </a:spcAft>
              <a:buSzPts val="1920"/>
              <a:buNone/>
            </a:pPr>
            <a:r>
              <a:rPr lang="en-GB" sz="2400" b="0" i="0">
                <a:latin typeface="Century Gothic"/>
                <a:ea typeface="Century Gothic"/>
                <a:cs typeface="Century Gothic"/>
                <a:sym typeface="Century Gothic"/>
              </a:rPr>
              <a:t>A queste domande abbiamo cercato di trovare una risposta sfruttando le nostre conoscenze, il nostro intuito, la logica e gli esperimenti.</a:t>
            </a:r>
            <a:endParaRPr/>
          </a:p>
          <a:p>
            <a:pPr marL="0" lvl="0" indent="0" algn="just" rtl="0">
              <a:lnSpc>
                <a:spcPct val="150000"/>
              </a:lnSpc>
              <a:spcBef>
                <a:spcPts val="1000"/>
              </a:spcBef>
              <a:spcAft>
                <a:spcPts val="0"/>
              </a:spcAft>
              <a:buSzPts val="1920"/>
              <a:buNone/>
            </a:pPr>
            <a:r>
              <a:rPr lang="en-GB" sz="2400">
                <a:latin typeface="Century Gothic"/>
                <a:ea typeface="Century Gothic"/>
                <a:cs typeface="Century Gothic"/>
                <a:sym typeface="Century Gothic"/>
              </a:rPr>
              <a:t>La nostra indagine scientifica è partita da questa considerazione: </a:t>
            </a:r>
            <a:endParaRPr/>
          </a:p>
          <a:p>
            <a:pPr marL="0" lvl="0" indent="0" algn="just" rtl="0">
              <a:lnSpc>
                <a:spcPct val="150000"/>
              </a:lnSpc>
              <a:spcBef>
                <a:spcPts val="1000"/>
              </a:spcBef>
              <a:spcAft>
                <a:spcPts val="0"/>
              </a:spcAft>
              <a:buSzPts val="1920"/>
              <a:buNone/>
            </a:pPr>
            <a:r>
              <a:rPr lang="en-GB" sz="2400">
                <a:latin typeface="Century Gothic"/>
                <a:ea typeface="Century Gothic"/>
                <a:cs typeface="Century Gothic"/>
                <a:sym typeface="Century Gothic"/>
              </a:rPr>
              <a:t>le stelle non le possiamo produrre in laboratorio, non ci possiamo andare dentro ma </a:t>
            </a:r>
            <a:r>
              <a:rPr lang="en-GB" sz="2400" b="1">
                <a:latin typeface="Century Gothic"/>
                <a:ea typeface="Century Gothic"/>
                <a:cs typeface="Century Gothic"/>
                <a:sym typeface="Century Gothic"/>
              </a:rPr>
              <a:t>possiamo studiare ciò che ci arriva da essa, la luce</a:t>
            </a:r>
            <a:r>
              <a:rPr lang="en-GB" sz="2400">
                <a:latin typeface="Century Gothic"/>
                <a:ea typeface="Century Gothic"/>
                <a:cs typeface="Century Gothic"/>
                <a:sym typeface="Century Gothic"/>
              </a:rPr>
              <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7"/>
          <p:cNvSpPr txBox="1"/>
          <p:nvPr/>
        </p:nvSpPr>
        <p:spPr>
          <a:xfrm>
            <a:off x="8511702" y="1666703"/>
            <a:ext cx="3433864" cy="43088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chemeClr val="lt1"/>
                </a:solidFill>
                <a:latin typeface="Century Gothic"/>
                <a:ea typeface="Century Gothic"/>
                <a:cs typeface="Century Gothic"/>
                <a:sym typeface="Century Gothic"/>
              </a:rPr>
              <a:t>Strumentazione:</a:t>
            </a:r>
            <a:endParaRPr/>
          </a:p>
          <a:p>
            <a:pPr marL="285750" marR="0" lvl="0" indent="-285750" algn="l" rtl="0">
              <a:spcBef>
                <a:spcPts val="0"/>
              </a:spcBef>
              <a:spcAft>
                <a:spcPts val="0"/>
              </a:spcAft>
              <a:buClr>
                <a:schemeClr val="lt1"/>
              </a:buClr>
              <a:buSzPts val="2200"/>
              <a:buFont typeface="Arial"/>
              <a:buChar char="•"/>
            </a:pPr>
            <a:r>
              <a:rPr lang="en-GB" sz="2200">
                <a:solidFill>
                  <a:schemeClr val="lt1"/>
                </a:solidFill>
                <a:latin typeface="Century Gothic"/>
                <a:ea typeface="Century Gothic"/>
                <a:cs typeface="Century Gothic"/>
                <a:sym typeface="Century Gothic"/>
              </a:rPr>
              <a:t>Spettrometro </a:t>
            </a:r>
            <a:endParaRPr/>
          </a:p>
          <a:p>
            <a:pPr marL="285750" marR="0" lvl="0" indent="-285750" algn="l" rtl="0">
              <a:spcBef>
                <a:spcPts val="0"/>
              </a:spcBef>
              <a:spcAft>
                <a:spcPts val="0"/>
              </a:spcAft>
              <a:buClr>
                <a:schemeClr val="lt1"/>
              </a:buClr>
              <a:buSzPts val="2200"/>
              <a:buFont typeface="Arial"/>
              <a:buChar char="•"/>
            </a:pPr>
            <a:r>
              <a:rPr lang="en-GB" sz="2200">
                <a:solidFill>
                  <a:schemeClr val="lt1"/>
                </a:solidFill>
                <a:latin typeface="Century Gothic"/>
                <a:ea typeface="Century Gothic"/>
                <a:cs typeface="Century Gothic"/>
                <a:sym typeface="Century Gothic"/>
              </a:rPr>
              <a:t>Lampade spettrali (cadmio, rubidio, titanio, sodio, elio) </a:t>
            </a:r>
            <a:endParaRPr/>
          </a:p>
          <a:p>
            <a:pPr marL="285750" marR="0" lvl="0" indent="-285750" algn="l" rtl="0">
              <a:spcBef>
                <a:spcPts val="0"/>
              </a:spcBef>
              <a:spcAft>
                <a:spcPts val="0"/>
              </a:spcAft>
              <a:buClr>
                <a:schemeClr val="lt1"/>
              </a:buClr>
              <a:buSzPts val="2200"/>
              <a:buFont typeface="Arial"/>
              <a:buChar char="•"/>
            </a:pPr>
            <a:r>
              <a:rPr lang="en-GB" sz="2200">
                <a:solidFill>
                  <a:schemeClr val="lt1"/>
                </a:solidFill>
                <a:latin typeface="Century Gothic"/>
                <a:ea typeface="Century Gothic"/>
                <a:cs typeface="Century Gothic"/>
                <a:sym typeface="Century Gothic"/>
              </a:rPr>
              <a:t>Lampade a fluorescenza</a:t>
            </a:r>
            <a:endParaRPr/>
          </a:p>
          <a:p>
            <a:pPr marL="285750" marR="0" lvl="0" indent="-285750" algn="l" rtl="0">
              <a:spcBef>
                <a:spcPts val="0"/>
              </a:spcBef>
              <a:spcAft>
                <a:spcPts val="0"/>
              </a:spcAft>
              <a:buClr>
                <a:schemeClr val="lt1"/>
              </a:buClr>
              <a:buSzPts val="2200"/>
              <a:buFont typeface="Arial"/>
              <a:buChar char="•"/>
            </a:pPr>
            <a:r>
              <a:rPr lang="en-GB" sz="2200">
                <a:solidFill>
                  <a:schemeClr val="lt1"/>
                </a:solidFill>
                <a:latin typeface="Century Gothic"/>
                <a:ea typeface="Century Gothic"/>
                <a:cs typeface="Century Gothic"/>
                <a:sym typeface="Century Gothic"/>
              </a:rPr>
              <a:t>Lampade a incandescenza</a:t>
            </a:r>
            <a:endParaRPr/>
          </a:p>
          <a:p>
            <a:pPr marL="285750" marR="0" lvl="0" indent="-285750" algn="l" rtl="0">
              <a:spcBef>
                <a:spcPts val="0"/>
              </a:spcBef>
              <a:spcAft>
                <a:spcPts val="0"/>
              </a:spcAft>
              <a:buClr>
                <a:schemeClr val="lt1"/>
              </a:buClr>
              <a:buSzPts val="2200"/>
              <a:buFont typeface="Arial"/>
              <a:buChar char="•"/>
            </a:pPr>
            <a:r>
              <a:rPr lang="en-GB" sz="2200">
                <a:solidFill>
                  <a:schemeClr val="lt1"/>
                </a:solidFill>
                <a:latin typeface="Century Gothic"/>
                <a:ea typeface="Century Gothic"/>
                <a:cs typeface="Century Gothic"/>
                <a:sym typeface="Century Gothic"/>
              </a:rPr>
              <a:t>Foglio di calcolo (Excel)</a:t>
            </a:r>
            <a:endParaRPr/>
          </a:p>
          <a:p>
            <a:pPr marL="285750" marR="0" lvl="0" indent="-285750" algn="l" rtl="0">
              <a:spcBef>
                <a:spcPts val="0"/>
              </a:spcBef>
              <a:spcAft>
                <a:spcPts val="0"/>
              </a:spcAft>
              <a:buClr>
                <a:schemeClr val="lt1"/>
              </a:buClr>
              <a:buSzPts val="2200"/>
              <a:buFont typeface="Arial"/>
              <a:buChar char="•"/>
            </a:pPr>
            <a:r>
              <a:rPr lang="en-GB" sz="2200">
                <a:solidFill>
                  <a:schemeClr val="lt1"/>
                </a:solidFill>
                <a:latin typeface="Century Gothic"/>
                <a:ea typeface="Century Gothic"/>
                <a:cs typeface="Century Gothic"/>
                <a:sym typeface="Century Gothic"/>
              </a:rPr>
              <a:t>Dati da satellite</a:t>
            </a:r>
            <a:r>
              <a:rPr lang="en-GB" sz="1800">
                <a:solidFill>
                  <a:schemeClr val="lt1"/>
                </a:solidFill>
                <a:latin typeface="Century Gothic"/>
                <a:ea typeface="Century Gothic"/>
                <a:cs typeface="Century Gothic"/>
                <a:sym typeface="Century Gothic"/>
              </a:rPr>
              <a:t> </a:t>
            </a:r>
            <a:endParaRPr/>
          </a:p>
        </p:txBody>
      </p:sp>
      <p:sp>
        <p:nvSpPr>
          <p:cNvPr id="295" name="Google Shape;295;p17"/>
          <p:cNvSpPr txBox="1">
            <a:spLocks noGrp="1"/>
          </p:cNvSpPr>
          <p:nvPr>
            <p:ph type="title"/>
          </p:nvPr>
        </p:nvSpPr>
        <p:spPr>
          <a:xfrm>
            <a:off x="355106" y="331372"/>
            <a:ext cx="7317159" cy="5232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2400"/>
              <a:buFont typeface="Century Gothic"/>
              <a:buNone/>
            </a:pPr>
            <a:r>
              <a:rPr lang="en-GB" sz="2400"/>
              <a:t>Metodi di ricerca: analisi spettrale</a:t>
            </a:r>
            <a:endParaRPr/>
          </a:p>
        </p:txBody>
      </p:sp>
      <p:pic>
        <p:nvPicPr>
          <p:cNvPr id="296" name="Google Shape;296;p17"/>
          <p:cNvPicPr preferRelativeResize="0"/>
          <p:nvPr/>
        </p:nvPicPr>
        <p:blipFill rotWithShape="1">
          <a:blip r:embed="rId3">
            <a:alphaModFix/>
          </a:blip>
          <a:srcRect/>
          <a:stretch/>
        </p:blipFill>
        <p:spPr>
          <a:xfrm>
            <a:off x="794894" y="1443503"/>
            <a:ext cx="3844530" cy="4795146"/>
          </a:xfrm>
          <a:prstGeom prst="rect">
            <a:avLst/>
          </a:prstGeom>
          <a:noFill/>
          <a:ln>
            <a:noFill/>
          </a:ln>
        </p:spPr>
      </p:pic>
      <p:pic>
        <p:nvPicPr>
          <p:cNvPr id="297" name="Google Shape;297;p17"/>
          <p:cNvPicPr preferRelativeResize="0"/>
          <p:nvPr/>
        </p:nvPicPr>
        <p:blipFill rotWithShape="1">
          <a:blip r:embed="rId4">
            <a:alphaModFix/>
          </a:blip>
          <a:srcRect/>
          <a:stretch/>
        </p:blipFill>
        <p:spPr>
          <a:xfrm>
            <a:off x="5647924" y="665590"/>
            <a:ext cx="2211532" cy="2763410"/>
          </a:xfrm>
          <a:prstGeom prst="rect">
            <a:avLst/>
          </a:prstGeom>
          <a:noFill/>
          <a:ln>
            <a:noFill/>
          </a:ln>
        </p:spPr>
      </p:pic>
      <p:pic>
        <p:nvPicPr>
          <p:cNvPr id="298" name="Google Shape;298;p17"/>
          <p:cNvPicPr preferRelativeResize="0"/>
          <p:nvPr/>
        </p:nvPicPr>
        <p:blipFill rotWithShape="1">
          <a:blip r:embed="rId5">
            <a:alphaModFix/>
          </a:blip>
          <a:srcRect/>
          <a:stretch/>
        </p:blipFill>
        <p:spPr>
          <a:xfrm>
            <a:off x="5291670" y="3607613"/>
            <a:ext cx="2831147" cy="27634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8"/>
          <p:cNvPicPr preferRelativeResize="0"/>
          <p:nvPr/>
        </p:nvPicPr>
        <p:blipFill rotWithShape="1">
          <a:blip r:embed="rId3">
            <a:alphaModFix/>
          </a:blip>
          <a:srcRect/>
          <a:stretch/>
        </p:blipFill>
        <p:spPr>
          <a:xfrm>
            <a:off x="560952" y="3903345"/>
            <a:ext cx="4076627" cy="2796466"/>
          </a:xfrm>
          <a:prstGeom prst="rect">
            <a:avLst/>
          </a:prstGeom>
          <a:noFill/>
          <a:ln>
            <a:noFill/>
          </a:ln>
        </p:spPr>
      </p:pic>
      <p:sp>
        <p:nvSpPr>
          <p:cNvPr id="304" name="Google Shape;304;p18"/>
          <p:cNvSpPr txBox="1"/>
          <p:nvPr/>
        </p:nvSpPr>
        <p:spPr>
          <a:xfrm>
            <a:off x="560952" y="3481945"/>
            <a:ext cx="17666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Century Gothic"/>
                <a:ea typeface="Century Gothic"/>
                <a:cs typeface="Century Gothic"/>
                <a:sym typeface="Century Gothic"/>
              </a:rPr>
              <a:t>CADMIO</a:t>
            </a:r>
            <a:endParaRPr/>
          </a:p>
        </p:txBody>
      </p:sp>
      <p:sp>
        <p:nvSpPr>
          <p:cNvPr id="305" name="Google Shape;305;p18"/>
          <p:cNvSpPr txBox="1"/>
          <p:nvPr/>
        </p:nvSpPr>
        <p:spPr>
          <a:xfrm>
            <a:off x="4766121" y="3481945"/>
            <a:ext cx="7266562" cy="313932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lt1"/>
                </a:solidFill>
                <a:latin typeface="Century Gothic"/>
                <a:ea typeface="Century Gothic"/>
                <a:cs typeface="Century Gothic"/>
                <a:sym typeface="Century Gothic"/>
              </a:rPr>
              <a:t>Le lampade da laboratorio presentavano uno spettro con dei picchi molto stretti. Grazie alle nostre conoscenze in Chimica, li abbiamo interpretati in termini di energia che gli elettroni presenti negli atomi rilasciano quando, dopo essere stati eccitati, tornano allo stato iniziale. Le lunghezze d'onda a cui si manifestano i picchi sono caratteristici delle varie sostanze, una sorta di "Carta d'Identità" delle stesse.</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just" rtl="0">
              <a:spcBef>
                <a:spcPts val="0"/>
              </a:spcBef>
              <a:spcAft>
                <a:spcPts val="0"/>
              </a:spcAft>
              <a:buNone/>
            </a:pPr>
            <a:r>
              <a:rPr lang="en-GB" sz="1800">
                <a:solidFill>
                  <a:schemeClr val="lt1"/>
                </a:solidFill>
                <a:latin typeface="Century Gothic"/>
                <a:ea typeface="Century Gothic"/>
                <a:cs typeface="Century Gothic"/>
                <a:sym typeface="Century Gothic"/>
              </a:rPr>
              <a:t>Lo spettro delle lampade a fluorescenza è simile a quello delle lampade da laboratorio perciò abbiamo dedotto che emettono per un meccanismo fisico simile.</a:t>
            </a:r>
            <a:endParaRPr/>
          </a:p>
        </p:txBody>
      </p:sp>
      <p:pic>
        <p:nvPicPr>
          <p:cNvPr id="306" name="Google Shape;306;p18"/>
          <p:cNvPicPr preferRelativeResize="0"/>
          <p:nvPr/>
        </p:nvPicPr>
        <p:blipFill rotWithShape="1">
          <a:blip r:embed="rId4">
            <a:alphaModFix/>
          </a:blip>
          <a:srcRect/>
          <a:stretch/>
        </p:blipFill>
        <p:spPr>
          <a:xfrm>
            <a:off x="560953" y="527522"/>
            <a:ext cx="4076627" cy="2796465"/>
          </a:xfrm>
          <a:prstGeom prst="rect">
            <a:avLst/>
          </a:prstGeom>
          <a:noFill/>
          <a:ln>
            <a:noFill/>
          </a:ln>
        </p:spPr>
      </p:pic>
      <p:sp>
        <p:nvSpPr>
          <p:cNvPr id="307" name="Google Shape;307;p18"/>
          <p:cNvSpPr txBox="1"/>
          <p:nvPr/>
        </p:nvSpPr>
        <p:spPr>
          <a:xfrm>
            <a:off x="560952" y="164056"/>
            <a:ext cx="12872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Century Gothic"/>
                <a:ea typeface="Century Gothic"/>
                <a:cs typeface="Century Gothic"/>
                <a:sym typeface="Century Gothic"/>
              </a:rPr>
              <a:t>SODIO</a:t>
            </a:r>
            <a:endParaRPr/>
          </a:p>
        </p:txBody>
      </p:sp>
      <p:pic>
        <p:nvPicPr>
          <p:cNvPr id="308" name="Google Shape;308;p18"/>
          <p:cNvPicPr preferRelativeResize="0"/>
          <p:nvPr/>
        </p:nvPicPr>
        <p:blipFill rotWithShape="1">
          <a:blip r:embed="rId5">
            <a:alphaModFix/>
          </a:blip>
          <a:srcRect t="10165" b="14920"/>
          <a:stretch/>
        </p:blipFill>
        <p:spPr>
          <a:xfrm>
            <a:off x="5805923" y="527522"/>
            <a:ext cx="4347535" cy="2796465"/>
          </a:xfrm>
          <a:prstGeom prst="rect">
            <a:avLst/>
          </a:prstGeom>
          <a:noFill/>
          <a:ln>
            <a:noFill/>
          </a:ln>
        </p:spPr>
      </p:pic>
      <p:sp>
        <p:nvSpPr>
          <p:cNvPr id="309" name="Google Shape;309;p18"/>
          <p:cNvSpPr txBox="1"/>
          <p:nvPr/>
        </p:nvSpPr>
        <p:spPr>
          <a:xfrm>
            <a:off x="5805923" y="164056"/>
            <a:ext cx="18575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Century Gothic"/>
                <a:ea typeface="Century Gothic"/>
                <a:cs typeface="Century Gothic"/>
                <a:sym typeface="Century Gothic"/>
              </a:rPr>
              <a:t>FLUO BIANCA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9"/>
          <p:cNvPicPr preferRelativeResize="0"/>
          <p:nvPr/>
        </p:nvPicPr>
        <p:blipFill rotWithShape="1">
          <a:blip r:embed="rId3">
            <a:alphaModFix/>
          </a:blip>
          <a:srcRect l="32228" t="18641" r="29727" b="37993"/>
          <a:stretch/>
        </p:blipFill>
        <p:spPr>
          <a:xfrm>
            <a:off x="484943" y="522351"/>
            <a:ext cx="4662033" cy="2974020"/>
          </a:xfrm>
          <a:prstGeom prst="rect">
            <a:avLst/>
          </a:prstGeom>
          <a:noFill/>
          <a:ln>
            <a:noFill/>
          </a:ln>
        </p:spPr>
      </p:pic>
      <p:sp>
        <p:nvSpPr>
          <p:cNvPr id="315" name="Google Shape;315;p19"/>
          <p:cNvSpPr txBox="1"/>
          <p:nvPr/>
        </p:nvSpPr>
        <p:spPr>
          <a:xfrm>
            <a:off x="6297096" y="95650"/>
            <a:ext cx="35574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Century Gothic"/>
                <a:ea typeface="Century Gothic"/>
                <a:cs typeface="Century Gothic"/>
                <a:sym typeface="Century Gothic"/>
              </a:rPr>
              <a:t>LAMPADE A INCANDESCENZA</a:t>
            </a:r>
            <a:endParaRPr/>
          </a:p>
        </p:txBody>
      </p:sp>
      <p:pic>
        <p:nvPicPr>
          <p:cNvPr id="316" name="Google Shape;316;p19"/>
          <p:cNvPicPr preferRelativeResize="0"/>
          <p:nvPr/>
        </p:nvPicPr>
        <p:blipFill rotWithShape="1">
          <a:blip r:embed="rId4">
            <a:alphaModFix/>
          </a:blip>
          <a:srcRect/>
          <a:stretch/>
        </p:blipFill>
        <p:spPr>
          <a:xfrm>
            <a:off x="6010150" y="522351"/>
            <a:ext cx="5239789" cy="2974020"/>
          </a:xfrm>
          <a:prstGeom prst="rect">
            <a:avLst/>
          </a:prstGeom>
          <a:noFill/>
          <a:ln>
            <a:noFill/>
          </a:ln>
        </p:spPr>
      </p:pic>
      <p:pic>
        <p:nvPicPr>
          <p:cNvPr id="317" name="Google Shape;317;p19"/>
          <p:cNvPicPr preferRelativeResize="0"/>
          <p:nvPr/>
        </p:nvPicPr>
        <p:blipFill rotWithShape="1">
          <a:blip r:embed="rId5">
            <a:alphaModFix/>
          </a:blip>
          <a:srcRect/>
          <a:stretch/>
        </p:blipFill>
        <p:spPr>
          <a:xfrm>
            <a:off x="190301" y="3946892"/>
            <a:ext cx="5461438" cy="2542691"/>
          </a:xfrm>
          <a:prstGeom prst="rect">
            <a:avLst/>
          </a:prstGeom>
          <a:noFill/>
          <a:ln>
            <a:noFill/>
          </a:ln>
        </p:spPr>
      </p:pic>
      <p:sp>
        <p:nvSpPr>
          <p:cNvPr id="318" name="Google Shape;318;p19"/>
          <p:cNvSpPr txBox="1"/>
          <p:nvPr/>
        </p:nvSpPr>
        <p:spPr>
          <a:xfrm>
            <a:off x="5862321" y="3781104"/>
            <a:ext cx="5738648"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lt1"/>
                </a:solidFill>
                <a:latin typeface="Century Gothic"/>
                <a:ea typeface="Century Gothic"/>
                <a:cs typeface="Century Gothic"/>
                <a:sym typeface="Century Gothic"/>
              </a:rPr>
              <a:t>Il funzionamento delle lampadine ad incandescenza sfrutta il fatto che i metalli ad alte temperature diventano "Incandescenti" ed emettono luce. A tale fenomeno è associato uno  "</a:t>
            </a:r>
            <a:r>
              <a:rPr lang="en-GB" sz="1600" b="1" i="1">
                <a:solidFill>
                  <a:schemeClr val="lt1"/>
                </a:solidFill>
                <a:latin typeface="Century Gothic"/>
                <a:ea typeface="Century Gothic"/>
                <a:cs typeface="Century Gothic"/>
                <a:sym typeface="Century Gothic"/>
              </a:rPr>
              <a:t>spettro continuo</a:t>
            </a:r>
            <a:r>
              <a:rPr lang="en-GB" sz="1600">
                <a:solidFill>
                  <a:schemeClr val="lt1"/>
                </a:solidFill>
                <a:latin typeface="Century Gothic"/>
                <a:ea typeface="Century Gothic"/>
                <a:cs typeface="Century Gothic"/>
                <a:sym typeface="Century Gothic"/>
              </a:rPr>
              <a:t>".</a:t>
            </a:r>
            <a:endParaRPr/>
          </a:p>
          <a:p>
            <a:pPr marL="0" marR="0" lvl="0" indent="0" algn="l" rtl="0">
              <a:spcBef>
                <a:spcPts val="0"/>
              </a:spcBef>
              <a:spcAft>
                <a:spcPts val="0"/>
              </a:spcAft>
              <a:buNone/>
            </a:pPr>
            <a:r>
              <a:rPr lang="en-GB" sz="1600">
                <a:solidFill>
                  <a:schemeClr val="lt1"/>
                </a:solidFill>
                <a:latin typeface="Century Gothic"/>
                <a:ea typeface="Century Gothic"/>
                <a:cs typeface="Century Gothic"/>
                <a:sym typeface="Century Gothic"/>
              </a:rPr>
              <a:t>Lo spettro del Sole è simile a quello delle lampade a  incandescenza pertanto abbiamo dedotto che esso emette la luce che ci arriva perché è un "corpo caldo".</a:t>
            </a:r>
            <a:endParaRPr/>
          </a:p>
          <a:p>
            <a:pPr marL="0" marR="0" lvl="0" indent="0" algn="l" rtl="0">
              <a:spcBef>
                <a:spcPts val="0"/>
              </a:spcBef>
              <a:spcAft>
                <a:spcPts val="0"/>
              </a:spcAft>
              <a:buNone/>
            </a:pPr>
            <a:endParaRPr sz="16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GB" sz="1600">
                <a:solidFill>
                  <a:schemeClr val="lt1"/>
                </a:solidFill>
                <a:latin typeface="Century Gothic"/>
                <a:ea typeface="Century Gothic"/>
                <a:cs typeface="Century Gothic"/>
                <a:sym typeface="Century Gothic"/>
              </a:rPr>
              <a:t>Abbiamo osservato che nello spettro del sole sono presenti delle linee che nello spettro della lampadina mancano: </a:t>
            </a:r>
            <a:r>
              <a:rPr lang="en-GB" sz="1600" b="1" i="1">
                <a:solidFill>
                  <a:schemeClr val="lt1"/>
                </a:solidFill>
                <a:latin typeface="Century Gothic"/>
                <a:ea typeface="Century Gothic"/>
                <a:cs typeface="Century Gothic"/>
                <a:sym typeface="Century Gothic"/>
              </a:rPr>
              <a:t>linee di assorbimento</a:t>
            </a:r>
            <a:endParaRPr/>
          </a:p>
        </p:txBody>
      </p:sp>
      <p:sp>
        <p:nvSpPr>
          <p:cNvPr id="319" name="Google Shape;319;p19"/>
          <p:cNvSpPr txBox="1"/>
          <p:nvPr/>
        </p:nvSpPr>
        <p:spPr>
          <a:xfrm>
            <a:off x="667821" y="95650"/>
            <a:ext cx="24632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Century Gothic"/>
                <a:ea typeface="Century Gothic"/>
                <a:cs typeface="Century Gothic"/>
                <a:sym typeface="Century Gothic"/>
              </a:rPr>
              <a:t>SPETTRO DEL SOLE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47000">
              <a:schemeClr val="lt1"/>
            </a:gs>
            <a:gs pos="88000">
              <a:srgbClr val="4CB9C3"/>
            </a:gs>
            <a:gs pos="100000">
              <a:srgbClr val="0E282A"/>
            </a:gs>
          </a:gsLst>
          <a:lin ang="5400000" scaled="0"/>
        </a:gradFill>
        <a:effectLst/>
      </p:bgPr>
    </p:bg>
    <p:spTree>
      <p:nvGrpSpPr>
        <p:cNvPr id="1" name="Shape 323"/>
        <p:cNvGrpSpPr/>
        <p:nvPr/>
      </p:nvGrpSpPr>
      <p:grpSpPr>
        <a:xfrm>
          <a:off x="0" y="0"/>
          <a:ext cx="0" cy="0"/>
          <a:chOff x="0" y="0"/>
          <a:chExt cx="0" cy="0"/>
        </a:xfrm>
      </p:grpSpPr>
      <p:sp>
        <p:nvSpPr>
          <p:cNvPr id="324" name="Google Shape;324;p20"/>
          <p:cNvSpPr txBox="1"/>
          <p:nvPr/>
        </p:nvSpPr>
        <p:spPr>
          <a:xfrm>
            <a:off x="443883" y="1567762"/>
            <a:ext cx="10843877"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000">
                <a:solidFill>
                  <a:srgbClr val="008080"/>
                </a:solidFill>
                <a:latin typeface="Century Gothic"/>
                <a:ea typeface="Century Gothic"/>
                <a:cs typeface="Century Gothic"/>
                <a:sym typeface="Century Gothic"/>
              </a:rPr>
              <a:t>La relazione matematica che descrive la curva dello spettro solare, e in generale delle stelle, è nota anche se alquanto complicata. Da tale  relazione discende un'altra relazione matematica la "</a:t>
            </a:r>
            <a:r>
              <a:rPr lang="en-GB" sz="2000" b="1" i="1">
                <a:solidFill>
                  <a:srgbClr val="008080"/>
                </a:solidFill>
                <a:latin typeface="Century Gothic"/>
                <a:ea typeface="Century Gothic"/>
                <a:cs typeface="Century Gothic"/>
                <a:sym typeface="Century Gothic"/>
              </a:rPr>
              <a:t>Legge di Wien</a:t>
            </a:r>
            <a:r>
              <a:rPr lang="en-GB" sz="2000">
                <a:solidFill>
                  <a:srgbClr val="008080"/>
                </a:solidFill>
                <a:latin typeface="Century Gothic"/>
                <a:ea typeface="Century Gothic"/>
                <a:cs typeface="Century Gothic"/>
                <a:sym typeface="Century Gothic"/>
              </a:rPr>
              <a:t>" , relativamente semplice, che ha un importante interpretazione fisica:</a:t>
            </a:r>
            <a:endParaRPr/>
          </a:p>
        </p:txBody>
      </p:sp>
      <p:pic>
        <p:nvPicPr>
          <p:cNvPr id="325" name="Google Shape;325;p20"/>
          <p:cNvPicPr preferRelativeResize="0"/>
          <p:nvPr/>
        </p:nvPicPr>
        <p:blipFill rotWithShape="1">
          <a:blip r:embed="rId3">
            <a:alphaModFix/>
          </a:blip>
          <a:srcRect/>
          <a:stretch/>
        </p:blipFill>
        <p:spPr>
          <a:xfrm>
            <a:off x="0" y="2921069"/>
            <a:ext cx="4185707" cy="3870654"/>
          </a:xfrm>
          <a:prstGeom prst="rect">
            <a:avLst/>
          </a:prstGeom>
          <a:noFill/>
          <a:ln>
            <a:noFill/>
          </a:ln>
        </p:spPr>
      </p:pic>
      <p:sp>
        <p:nvSpPr>
          <p:cNvPr id="326" name="Google Shape;326;p20"/>
          <p:cNvSpPr txBox="1"/>
          <p:nvPr/>
        </p:nvSpPr>
        <p:spPr>
          <a:xfrm>
            <a:off x="528319" y="176138"/>
            <a:ext cx="963427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8080"/>
              </a:buClr>
              <a:buSzPts val="2400"/>
              <a:buFont typeface="Century Gothic"/>
              <a:buNone/>
            </a:pPr>
            <a:r>
              <a:rPr lang="en-GB" sz="2400" u="sng">
                <a:solidFill>
                  <a:srgbClr val="008080"/>
                </a:solidFill>
                <a:latin typeface="Century Gothic"/>
                <a:ea typeface="Century Gothic"/>
                <a:cs typeface="Century Gothic"/>
                <a:sym typeface="Century Gothic"/>
              </a:rPr>
              <a:t>Un corpo nero è capace di assorbire tutte le radiazioni elettromagnetiche  che lo investono</a:t>
            </a:r>
            <a:endParaRPr/>
          </a:p>
        </p:txBody>
      </p:sp>
      <p:sp>
        <p:nvSpPr>
          <p:cNvPr id="327" name="Google Shape;327;p20"/>
          <p:cNvSpPr txBox="1"/>
          <p:nvPr/>
        </p:nvSpPr>
        <p:spPr>
          <a:xfrm>
            <a:off x="5400255" y="2733782"/>
            <a:ext cx="5212080" cy="553998"/>
          </a:xfrm>
          <a:prstGeom prst="rect">
            <a:avLst/>
          </a:prstGeom>
          <a:blipFill rotWithShape="1">
            <a:blip r:embed="rId4">
              <a:alphaModFix/>
            </a:blip>
            <a:stretch>
              <a:fillRect t="-25273" b="-494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entury Gothic"/>
                <a:ea typeface="Century Gothic"/>
                <a:cs typeface="Century Gothic"/>
                <a:sym typeface="Century Gothic"/>
              </a:rPr>
              <a:t> </a:t>
            </a:r>
            <a:endParaRPr/>
          </a:p>
        </p:txBody>
      </p:sp>
      <p:pic>
        <p:nvPicPr>
          <p:cNvPr id="328" name="Google Shape;328;p20"/>
          <p:cNvPicPr preferRelativeResize="0"/>
          <p:nvPr/>
        </p:nvPicPr>
        <p:blipFill rotWithShape="1">
          <a:blip r:embed="rId5">
            <a:alphaModFix/>
          </a:blip>
          <a:srcRect/>
          <a:stretch/>
        </p:blipFill>
        <p:spPr>
          <a:xfrm>
            <a:off x="4569541" y="3451828"/>
            <a:ext cx="6718219" cy="28168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47000">
              <a:schemeClr val="lt1"/>
            </a:gs>
            <a:gs pos="88000">
              <a:srgbClr val="008080"/>
            </a:gs>
            <a:gs pos="100000">
              <a:srgbClr val="171616"/>
            </a:gs>
          </a:gsLst>
          <a:lin ang="5400000" scaled="0"/>
        </a:gradFill>
        <a:effectLst/>
      </p:bgPr>
    </p:bg>
    <p:spTree>
      <p:nvGrpSpPr>
        <p:cNvPr id="1" name="Shape 332"/>
        <p:cNvGrpSpPr/>
        <p:nvPr/>
      </p:nvGrpSpPr>
      <p:grpSpPr>
        <a:xfrm>
          <a:off x="0" y="0"/>
          <a:ext cx="0" cy="0"/>
          <a:chOff x="0" y="0"/>
          <a:chExt cx="0" cy="0"/>
        </a:xfrm>
      </p:grpSpPr>
      <p:sp>
        <p:nvSpPr>
          <p:cNvPr id="333" name="Google Shape;333;p21"/>
          <p:cNvSpPr txBox="1"/>
          <p:nvPr/>
        </p:nvSpPr>
        <p:spPr>
          <a:xfrm>
            <a:off x="836579" y="452525"/>
            <a:ext cx="1061729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a:solidFill>
                  <a:schemeClr val="dk1"/>
                </a:solidFill>
                <a:latin typeface="Calibri"/>
                <a:ea typeface="Calibri"/>
                <a:cs typeface="Calibri"/>
                <a:sym typeface="Calibri"/>
              </a:rPr>
              <a:t>RISULTATI</a:t>
            </a:r>
            <a:endParaRPr/>
          </a:p>
        </p:txBody>
      </p:sp>
      <p:sp>
        <p:nvSpPr>
          <p:cNvPr id="334" name="Google Shape;334;p21"/>
          <p:cNvSpPr txBox="1"/>
          <p:nvPr/>
        </p:nvSpPr>
        <p:spPr>
          <a:xfrm>
            <a:off x="836579" y="1410799"/>
            <a:ext cx="10617296" cy="4446730"/>
          </a:xfrm>
          <a:prstGeom prst="rect">
            <a:avLst/>
          </a:prstGeom>
          <a:noFill/>
          <a:ln>
            <a:noFill/>
          </a:ln>
        </p:spPr>
        <p:txBody>
          <a:bodyPr spcFirstLastPara="1" wrap="square" lIns="91425" tIns="45700" rIns="91425" bIns="45700" anchor="t" anchorCtr="0">
            <a:spAutoFit/>
          </a:bodyPr>
          <a:lstStyle/>
          <a:p>
            <a:pPr marL="342900" marR="0" lvl="0" indent="-342900" algn="l" rtl="0">
              <a:lnSpc>
                <a:spcPct val="200000"/>
              </a:lnSpc>
              <a:spcBef>
                <a:spcPts val="0"/>
              </a:spcBef>
              <a:spcAft>
                <a:spcPts val="0"/>
              </a:spcAft>
              <a:buClr>
                <a:schemeClr val="dk1"/>
              </a:buClr>
              <a:buSzPts val="1800"/>
              <a:buFont typeface="Calibri"/>
              <a:buAutoNum type="arabicPeriod"/>
            </a:pPr>
            <a:r>
              <a:rPr lang="en-GB" sz="1800">
                <a:solidFill>
                  <a:schemeClr val="dk1"/>
                </a:solidFill>
                <a:latin typeface="Calibri"/>
                <a:ea typeface="Calibri"/>
                <a:cs typeface="Calibri"/>
                <a:sym typeface="Calibri"/>
              </a:rPr>
              <a:t>Dall’analisi delle righe di assorbimento presenti nello spettro solare preso fuori dall’atmosfera terrestre abbiamo riconosciuto che nella parte esterna del Sole sono presenti i seguenti elementi: Fe ; Ca ; Mg ; Na ; H</a:t>
            </a:r>
            <a:endParaRPr/>
          </a:p>
          <a:p>
            <a:pPr marL="342900" marR="0" lvl="0" indent="-342900" algn="l" rtl="0">
              <a:lnSpc>
                <a:spcPct val="200000"/>
              </a:lnSpc>
              <a:spcBef>
                <a:spcPts val="0"/>
              </a:spcBef>
              <a:spcAft>
                <a:spcPts val="0"/>
              </a:spcAft>
              <a:buClr>
                <a:schemeClr val="dk1"/>
              </a:buClr>
              <a:buSzPts val="1800"/>
              <a:buFont typeface="Calibri"/>
              <a:buAutoNum type="arabicPeriod"/>
            </a:pPr>
            <a:r>
              <a:rPr lang="en-GB" sz="1800">
                <a:solidFill>
                  <a:schemeClr val="dk1"/>
                </a:solidFill>
                <a:latin typeface="Calibri"/>
                <a:ea typeface="Calibri"/>
                <a:cs typeface="Calibri"/>
                <a:sym typeface="Calibri"/>
              </a:rPr>
              <a:t>Nello spettro solare preso da terra, sono presenti righe di assorbimento dovute alle molecole (ad esempio O2). Abbiamo dedotto che tali molecole si trovano nell'atmosfera terrestre che fa da filtro alla luce solare.</a:t>
            </a:r>
            <a:endParaRPr/>
          </a:p>
          <a:p>
            <a:pPr marL="342900" marR="0" lvl="0" indent="-342900" algn="l" rtl="0">
              <a:lnSpc>
                <a:spcPct val="200000"/>
              </a:lnSpc>
              <a:spcBef>
                <a:spcPts val="0"/>
              </a:spcBef>
              <a:spcAft>
                <a:spcPts val="0"/>
              </a:spcAft>
              <a:buClr>
                <a:schemeClr val="dk1"/>
              </a:buClr>
              <a:buSzPts val="1800"/>
              <a:buFont typeface="Calibri"/>
              <a:buAutoNum type="arabicPeriod"/>
            </a:pPr>
            <a:r>
              <a:rPr lang="en-GB" sz="1800">
                <a:solidFill>
                  <a:schemeClr val="dk1"/>
                </a:solidFill>
                <a:latin typeface="Calibri"/>
                <a:ea typeface="Calibri"/>
                <a:cs typeface="Calibri"/>
                <a:sym typeface="Calibri"/>
              </a:rPr>
              <a:t>Il fatto che nella luce solare furi dall'atmosfera non siano presenti righe di assorbimento dovute alle molecole è dovuto al fatto che il Sole presenta una temperatura troppo alta perché sia possibile l'esistenza delle molecole.</a:t>
            </a:r>
            <a:endParaRPr/>
          </a:p>
          <a:p>
            <a:pPr marL="342900" marR="0" lvl="0" indent="-342900" algn="l" rtl="0">
              <a:lnSpc>
                <a:spcPct val="200000"/>
              </a:lnSpc>
              <a:spcBef>
                <a:spcPts val="0"/>
              </a:spcBef>
              <a:spcAft>
                <a:spcPts val="0"/>
              </a:spcAft>
              <a:buClr>
                <a:schemeClr val="dk1"/>
              </a:buClr>
              <a:buSzPts val="1800"/>
              <a:buFont typeface="Calibri"/>
              <a:buAutoNum type="arabicPeriod"/>
            </a:pPr>
            <a:r>
              <a:rPr lang="en-GB" sz="1800">
                <a:solidFill>
                  <a:schemeClr val="dk1"/>
                </a:solidFill>
                <a:latin typeface="Calibri"/>
                <a:ea typeface="Calibri"/>
                <a:cs typeface="Calibri"/>
                <a:sym typeface="Calibri"/>
              </a:rPr>
              <a:t>Applicando la legge di Wien abbiamo stimato che la temperatura superficiale del Sole è di circa: 6170 K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2"/>
          <p:cNvSpPr txBox="1">
            <a:spLocks noGrp="1"/>
          </p:cNvSpPr>
          <p:nvPr>
            <p:ph type="body" idx="1"/>
          </p:nvPr>
        </p:nvSpPr>
        <p:spPr>
          <a:xfrm>
            <a:off x="962743" y="4284009"/>
            <a:ext cx="5237018" cy="57265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4800"/>
              <a:buNone/>
            </a:pPr>
            <a:r>
              <a:rPr lang="en-GB" sz="6000" b="1">
                <a:solidFill>
                  <a:srgbClr val="F7BF9E"/>
                </a:solidFill>
              </a:rPr>
              <a:t>GRAZIE PER L’ATTENZIONE </a:t>
            </a:r>
            <a:endParaRPr/>
          </a:p>
        </p:txBody>
      </p:sp>
      <p:pic>
        <p:nvPicPr>
          <p:cNvPr id="340" name="Google Shape;340;p22"/>
          <p:cNvPicPr preferRelativeResize="0"/>
          <p:nvPr/>
        </p:nvPicPr>
        <p:blipFill rotWithShape="1">
          <a:blip r:embed="rId3">
            <a:alphaModFix/>
          </a:blip>
          <a:srcRect/>
          <a:stretch/>
        </p:blipFill>
        <p:spPr>
          <a:xfrm>
            <a:off x="7048500" y="0"/>
            <a:ext cx="5143500" cy="6858000"/>
          </a:xfrm>
          <a:prstGeom prst="rect">
            <a:avLst/>
          </a:prstGeom>
          <a:noFill/>
          <a:ln>
            <a:noFill/>
          </a:ln>
        </p:spPr>
      </p:pic>
      <p:sp>
        <p:nvSpPr>
          <p:cNvPr id="341" name="Google Shape;341;p22"/>
          <p:cNvSpPr txBox="1"/>
          <p:nvPr/>
        </p:nvSpPr>
        <p:spPr>
          <a:xfrm>
            <a:off x="962743" y="1252264"/>
            <a:ext cx="5237018" cy="572655"/>
          </a:xfrm>
          <a:prstGeom prst="rect">
            <a:avLst/>
          </a:prstGeom>
          <a:noFill/>
          <a:ln>
            <a:noFill/>
          </a:ln>
        </p:spPr>
        <p:txBody>
          <a:bodyPr spcFirstLastPara="1" wrap="square" lIns="91425" tIns="45700" rIns="91425" bIns="45700" anchor="t" anchorCtr="0">
            <a:normAutofit lnSpcReduction="10000"/>
          </a:bodyPr>
          <a:lstStyle/>
          <a:p>
            <a:pPr marL="0" marR="0" lvl="0" indent="0" algn="l" rtl="0">
              <a:spcBef>
                <a:spcPts val="0"/>
              </a:spcBef>
              <a:spcAft>
                <a:spcPts val="0"/>
              </a:spcAft>
              <a:buClr>
                <a:srgbClr val="86D1D8"/>
              </a:buClr>
              <a:buSzPts val="2560"/>
              <a:buFont typeface="Noto Sans Symbols"/>
              <a:buNone/>
            </a:pPr>
            <a:endParaRPr sz="3200" b="1" i="0">
              <a:solidFill>
                <a:srgbClr val="F7BF9E"/>
              </a:solidFill>
              <a:latin typeface="Century Gothic"/>
              <a:ea typeface="Century Gothic"/>
              <a:cs typeface="Century Gothic"/>
              <a:sym typeface="Century Gothic"/>
            </a:endParaRPr>
          </a:p>
        </p:txBody>
      </p:sp>
      <p:sp>
        <p:nvSpPr>
          <p:cNvPr id="342" name="Google Shape;342;p22"/>
          <p:cNvSpPr txBox="1"/>
          <p:nvPr/>
        </p:nvSpPr>
        <p:spPr>
          <a:xfrm>
            <a:off x="836579" y="452525"/>
            <a:ext cx="5992238" cy="33935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a:solidFill>
                  <a:schemeClr val="lt1"/>
                </a:solidFill>
                <a:latin typeface="Century Gothic"/>
                <a:ea typeface="Century Gothic"/>
                <a:cs typeface="Century Gothic"/>
                <a:sym typeface="Century Gothic"/>
              </a:rPr>
              <a:t>Conclusioni</a:t>
            </a:r>
            <a:endParaRPr/>
          </a:p>
          <a:p>
            <a:pPr marL="0" marR="0" lvl="0" indent="0" algn="ctr" rtl="0">
              <a:spcBef>
                <a:spcPts val="0"/>
              </a:spcBef>
              <a:spcAft>
                <a:spcPts val="0"/>
              </a:spcAft>
              <a:buNone/>
            </a:pPr>
            <a:endParaRPr sz="1200" b="1">
              <a:solidFill>
                <a:schemeClr val="lt1"/>
              </a:solidFill>
              <a:latin typeface="Century Gothic"/>
              <a:ea typeface="Century Gothic"/>
              <a:cs typeface="Century Gothic"/>
              <a:sym typeface="Century Gothic"/>
            </a:endParaRPr>
          </a:p>
          <a:p>
            <a:pPr marL="0" marR="0" lvl="0" indent="0" algn="ctr" rtl="0">
              <a:lnSpc>
                <a:spcPct val="150000"/>
              </a:lnSpc>
              <a:spcBef>
                <a:spcPts val="0"/>
              </a:spcBef>
              <a:spcAft>
                <a:spcPts val="0"/>
              </a:spcAft>
              <a:buNone/>
            </a:pPr>
            <a:r>
              <a:rPr lang="en-GB" sz="1800" b="1">
                <a:solidFill>
                  <a:schemeClr val="lt1"/>
                </a:solidFill>
                <a:latin typeface="Century Gothic"/>
                <a:ea typeface="Century Gothic"/>
                <a:cs typeface="Century Gothic"/>
                <a:sym typeface="Century Gothic"/>
              </a:rPr>
              <a:t>Abbiamo compreso molto sul Sole e le stelle in questo percorso di PCTO ma molte domande sono ancora senza risposta e richiedono ulteriori indagini</a:t>
            </a:r>
            <a:endParaRPr/>
          </a:p>
          <a:p>
            <a:pPr marL="0" marR="0" lvl="0" indent="0" algn="ctr" rtl="0">
              <a:lnSpc>
                <a:spcPct val="150000"/>
              </a:lnSpc>
              <a:spcBef>
                <a:spcPts val="0"/>
              </a:spcBef>
              <a:spcAft>
                <a:spcPts val="0"/>
              </a:spcAft>
              <a:buNone/>
            </a:pPr>
            <a:r>
              <a:rPr lang="en-GB" sz="1800" b="1">
                <a:solidFill>
                  <a:schemeClr val="lt1"/>
                </a:solidFill>
                <a:latin typeface="Century Gothic"/>
                <a:ea typeface="Century Gothic"/>
                <a:cs typeface="Century Gothic"/>
                <a:sym typeface="Century Gothic"/>
              </a:rPr>
              <a:t>Speriamo di poter continuare questo percorso il prossimo anno per poter apprendere ancora tanto altro e poterlo condividere con tutti voi!</a:t>
            </a:r>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e">
  <a:themeElements>
    <a:clrScheme name="Ione">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one">
  <a:themeElements>
    <a:clrScheme name="Ione">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ersonalizza struttur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829</Words>
  <Application>Microsoft Office PowerPoint</Application>
  <PresentationFormat>Personalizzato</PresentationFormat>
  <Paragraphs>54</Paragraphs>
  <Slides>10</Slides>
  <Notes>10</Notes>
  <HiddenSlides>0</HiddenSlides>
  <MMClips>0</MMClips>
  <ScaleCrop>false</ScaleCrop>
  <HeadingPairs>
    <vt:vector size="6" baseType="variant">
      <vt:variant>
        <vt:lpstr>Caratteri utilizzati</vt:lpstr>
      </vt:variant>
      <vt:variant>
        <vt:i4>4</vt:i4>
      </vt:variant>
      <vt:variant>
        <vt:lpstr>Tema</vt:lpstr>
      </vt:variant>
      <vt:variant>
        <vt:i4>4</vt:i4>
      </vt:variant>
      <vt:variant>
        <vt:lpstr>Titoli diapositive</vt:lpstr>
      </vt:variant>
      <vt:variant>
        <vt:i4>10</vt:i4>
      </vt:variant>
    </vt:vector>
  </HeadingPairs>
  <TitlesOfParts>
    <vt:vector size="18" baseType="lpstr">
      <vt:lpstr>Arial</vt:lpstr>
      <vt:lpstr>Calibri</vt:lpstr>
      <vt:lpstr>Century Gothic</vt:lpstr>
      <vt:lpstr>Noto Sans Symbols</vt:lpstr>
      <vt:lpstr>Tema di Office</vt:lpstr>
      <vt:lpstr>Ione</vt:lpstr>
      <vt:lpstr>1_Ione</vt:lpstr>
      <vt:lpstr>Personalizza struttura</vt:lpstr>
      <vt:lpstr>Diapositiva 1</vt:lpstr>
      <vt:lpstr>Diapositiva 2</vt:lpstr>
      <vt:lpstr>Diapositiva 3</vt:lpstr>
      <vt:lpstr>Metodi di ricerca: analisi spettrale</vt:lpstr>
      <vt:lpstr>Diapositiva 5</vt:lpstr>
      <vt:lpstr>Diapositiva 6</vt:lpstr>
      <vt:lpstr>Diapositiva 7</vt:lpstr>
      <vt:lpstr>Diapositiva 8</vt:lpstr>
      <vt:lpstr>Diapositiva 9</vt:lpstr>
      <vt:lpstr>Abstract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UTENTE</cp:lastModifiedBy>
  <cp:revision>12</cp:revision>
  <dcterms:created xsi:type="dcterms:W3CDTF">2021-05-24T15:38:46Z</dcterms:created>
  <dcterms:modified xsi:type="dcterms:W3CDTF">2022-05-10T16:06:45Z</dcterms:modified>
</cp:coreProperties>
</file>