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hape 7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19" name="Shape 7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Helvetica Neue"/>
      </a:defRPr>
    </a:lvl1pPr>
    <a:lvl2pPr indent="228600" latinLnBrk="0">
      <a:defRPr sz="1200">
        <a:latin typeface="+mj-lt"/>
        <a:ea typeface="+mj-ea"/>
        <a:cs typeface="+mj-cs"/>
        <a:sym typeface="Helvetica Neue"/>
      </a:defRPr>
    </a:lvl2pPr>
    <a:lvl3pPr indent="457200" latinLnBrk="0">
      <a:defRPr sz="1200">
        <a:latin typeface="+mj-lt"/>
        <a:ea typeface="+mj-ea"/>
        <a:cs typeface="+mj-cs"/>
        <a:sym typeface="Helvetica Neue"/>
      </a:defRPr>
    </a:lvl3pPr>
    <a:lvl4pPr indent="685800" latinLnBrk="0">
      <a:defRPr sz="1200">
        <a:latin typeface="+mj-lt"/>
        <a:ea typeface="+mj-ea"/>
        <a:cs typeface="+mj-cs"/>
        <a:sym typeface="Helvetica Neue"/>
      </a:defRPr>
    </a:lvl4pPr>
    <a:lvl5pPr indent="914400" latinLnBrk="0">
      <a:defRPr sz="1200">
        <a:latin typeface="+mj-lt"/>
        <a:ea typeface="+mj-ea"/>
        <a:cs typeface="+mj-cs"/>
        <a:sym typeface="Helvetica Neue"/>
      </a:defRPr>
    </a:lvl5pPr>
    <a:lvl6pPr indent="1143000" latinLnBrk="0">
      <a:defRPr sz="1200">
        <a:latin typeface="+mj-lt"/>
        <a:ea typeface="+mj-ea"/>
        <a:cs typeface="+mj-cs"/>
        <a:sym typeface="Helvetica Neue"/>
      </a:defRPr>
    </a:lvl6pPr>
    <a:lvl7pPr indent="1371600" latinLnBrk="0">
      <a:defRPr sz="1200">
        <a:latin typeface="+mj-lt"/>
        <a:ea typeface="+mj-ea"/>
        <a:cs typeface="+mj-cs"/>
        <a:sym typeface="Helvetica Neue"/>
      </a:defRPr>
    </a:lvl7pPr>
    <a:lvl8pPr indent="1600200" latinLnBrk="0">
      <a:defRPr sz="1200">
        <a:latin typeface="+mj-lt"/>
        <a:ea typeface="+mj-ea"/>
        <a:cs typeface="+mj-cs"/>
        <a:sym typeface="Helvetica Neue"/>
      </a:defRPr>
    </a:lvl8pPr>
    <a:lvl9pPr indent="1828800" latinLnBrk="0">
      <a:defRPr sz="1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402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9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107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2649601" cy="142272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2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32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4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9319" y="843480"/>
            <a:ext cx="6883561" cy="7686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6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6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1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7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84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8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193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9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0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1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264960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2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3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4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28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9319" y="843480"/>
            <a:ext cx="6883561" cy="7686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7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7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7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8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8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29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30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0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31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264960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4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5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4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5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3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33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6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7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48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349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5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3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58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59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60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36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0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1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72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3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81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82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8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9319" y="843480"/>
            <a:ext cx="6883561" cy="7686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92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93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394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39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04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05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0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0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16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17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18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19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2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28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29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30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3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3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40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41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42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205;p38"/>
          <p:cNvSpPr/>
          <p:nvPr/>
        </p:nvSpPr>
        <p:spPr>
          <a:xfrm>
            <a:off x="2477880" y="415800"/>
            <a:ext cx="6243840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52" name="Google Shape;206;p38"/>
          <p:cNvSpPr/>
          <p:nvPr/>
        </p:nvSpPr>
        <p:spPr>
          <a:xfrm>
            <a:off x="2477880" y="4740119"/>
            <a:ext cx="624384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53" name="Google Shape;207;p38"/>
          <p:cNvSpPr/>
          <p:nvPr/>
        </p:nvSpPr>
        <p:spPr>
          <a:xfrm>
            <a:off x="425160" y="415800"/>
            <a:ext cx="182880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54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55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264960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4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73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74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7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7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84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85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8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8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95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9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49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06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07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5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16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17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9319" y="843480"/>
            <a:ext cx="6883561" cy="7686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1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26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27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52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2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37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38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53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48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49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55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5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59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60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56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6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70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71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57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7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9319" y="843480"/>
            <a:ext cx="6883561" cy="7686000"/>
          </a:xfrm>
          <a:prstGeom prst="rect">
            <a:avLst/>
          </a:prstGeom>
        </p:spPr>
        <p:txBody>
          <a:bodyPr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bg>
      <p:bgPr>
        <a:solidFill>
          <a:srgbClr val="F465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212;p39"/>
          <p:cNvSpPr/>
          <p:nvPr/>
        </p:nvSpPr>
        <p:spPr>
          <a:xfrm>
            <a:off x="425159" y="415800"/>
            <a:ext cx="8296562" cy="361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81" name="Google Shape;213;p39"/>
          <p:cNvSpPr/>
          <p:nvPr/>
        </p:nvSpPr>
        <p:spPr>
          <a:xfrm>
            <a:off x="425159" y="4740119"/>
            <a:ext cx="8296562" cy="361"/>
          </a:xfrm>
          <a:prstGeom prst="line">
            <a:avLst/>
          </a:prstGeom>
          <a:ln w="19050">
            <a:solidFill>
              <a:srgbClr val="FFFFFF"/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82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58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264960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92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59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01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02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0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04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12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13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14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1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1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23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24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25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2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34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35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3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44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45" name="Corpo livello uno…"/>
          <p:cNvSpPr txBox="1">
            <a:spLocks noGrp="1"/>
          </p:cNvSpPr>
          <p:nvPr>
            <p:ph type="body" idx="1"/>
          </p:nvPr>
        </p:nvSpPr>
        <p:spPr>
          <a:xfrm>
            <a:off x="589319" y="843480"/>
            <a:ext cx="6883561" cy="76860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4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54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55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56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57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65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66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67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6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76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77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78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7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62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87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88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68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822924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90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8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699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70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0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217;p40"/>
          <p:cNvSpPr/>
          <p:nvPr/>
        </p:nvSpPr>
        <p:spPr>
          <a:xfrm>
            <a:off x="-1" y="-1"/>
            <a:ext cx="9143642" cy="514332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09" name="Google Shape;218;p40"/>
          <p:cNvSpPr/>
          <p:nvPr/>
        </p:nvSpPr>
        <p:spPr>
          <a:xfrm>
            <a:off x="-1" y="3692159"/>
            <a:ext cx="9143642" cy="1364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279" y="13745"/>
                </a:lnTo>
                <a:lnTo>
                  <a:pt x="2116" y="17069"/>
                </a:lnTo>
                <a:lnTo>
                  <a:pt x="3953" y="0"/>
                </a:lnTo>
                <a:lnTo>
                  <a:pt x="7022" y="18579"/>
                </a:lnTo>
                <a:lnTo>
                  <a:pt x="7859" y="6495"/>
                </a:lnTo>
                <a:lnTo>
                  <a:pt x="9254" y="13141"/>
                </a:lnTo>
                <a:lnTo>
                  <a:pt x="10649" y="8157"/>
                </a:lnTo>
                <a:lnTo>
                  <a:pt x="12114" y="13141"/>
                </a:lnTo>
                <a:lnTo>
                  <a:pt x="13904" y="6042"/>
                </a:lnTo>
                <a:lnTo>
                  <a:pt x="16392" y="13594"/>
                </a:lnTo>
                <a:lnTo>
                  <a:pt x="17717" y="5438"/>
                </a:lnTo>
                <a:lnTo>
                  <a:pt x="19647" y="14803"/>
                </a:lnTo>
                <a:lnTo>
                  <a:pt x="21600" y="4834"/>
                </a:lnTo>
              </a:path>
            </a:pathLst>
          </a:custGeom>
          <a:ln>
            <a:solidFill>
              <a:schemeClr val="accent3">
                <a:lumOff val="8823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10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Titolo Testo</a:t>
            </a:r>
          </a:p>
        </p:txBody>
      </p:sp>
      <p:sp>
        <p:nvSpPr>
          <p:cNvPr id="711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2649601" cy="14227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1800" spc="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1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71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457200" y="1203480"/>
            <a:ext cx="4015800" cy="298296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 Testo"/>
          <p:cNvSpPr txBox="1">
            <a:spLocks noGrp="1"/>
          </p:cNvSpPr>
          <p:nvPr>
            <p:ph type="title"/>
          </p:nvPr>
        </p:nvSpPr>
        <p:spPr>
          <a:xfrm>
            <a:off x="589319" y="843480"/>
            <a:ext cx="6883561" cy="1657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t>Titolo Testo</a:t>
            </a:r>
          </a:p>
        </p:txBody>
      </p:sp>
      <p:sp>
        <p:nvSpPr>
          <p:cNvPr id="8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457200" y="1203480"/>
            <a:ext cx="4015800" cy="1422721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Testo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632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 anchor="b">
            <a:normAutofit/>
          </a:bodyPr>
          <a:lstStyle/>
          <a:p>
            <a:r>
              <a:t>Titolo Testo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34199" tIns="34199" rIns="34199" bIns="34199" anchor="ctr">
            <a:spAutoFit/>
          </a:bodyPr>
          <a:lstStyle>
            <a:lvl1pPr algn="r">
              <a:defRPr sz="900" spc="-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5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431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Tx/>
        <a:buChar char="●"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863999" marR="0" indent="-323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95999" marR="0" indent="-2880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999" marR="0" indent="-215999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75000"/>
        <a:buFont typeface="Wingdings"/>
        <a:buChar char=""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95200" marR="0" indent="-1512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27200" marR="0" indent="-1512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59199" marR="0" indent="-15120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Pct val="45000"/>
        <a:buFont typeface="Wingdings"/>
        <a:buChar char=""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1400"/>
        </a:spcBef>
        <a:spcAft>
          <a:spcPts val="0"/>
        </a:spcAft>
        <a:buClr>
          <a:srgbClr val="000000"/>
        </a:buClr>
        <a:buSzTx/>
        <a:buFont typeface="Wingdings"/>
        <a:buNone/>
        <a:tabLst/>
        <a:defRPr sz="1400" b="0" i="0" u="none" strike="noStrike" cap="none" spc="-1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-1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BD13"/>
            </a:gs>
            <a:gs pos="100000">
              <a:srgbClr val="F4870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278;p51"/>
          <p:cNvGrpSpPr/>
          <p:nvPr/>
        </p:nvGrpSpPr>
        <p:grpSpPr>
          <a:xfrm>
            <a:off x="11650" y="24929"/>
            <a:ext cx="2696401" cy="5093642"/>
            <a:chOff x="0" y="0"/>
            <a:chExt cx="2696399" cy="5093640"/>
          </a:xfrm>
        </p:grpSpPr>
        <p:pic>
          <p:nvPicPr>
            <p:cNvPr id="721" name="Google Shape;279;p51" descr="Google Shape;279;p51"/>
            <p:cNvPicPr>
              <a:picLocks noChangeAspect="1"/>
            </p:cNvPicPr>
            <p:nvPr/>
          </p:nvPicPr>
          <p:blipFill>
            <a:blip r:embed="rId2"/>
            <a:srcRect l="50475" b="6464"/>
            <a:stretch>
              <a:fillRect/>
            </a:stretch>
          </p:blipFill>
          <p:spPr>
            <a:xfrm>
              <a:off x="-1" y="-1"/>
              <a:ext cx="2696401" cy="50936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724" name="Google Shape;280;p51"/>
            <p:cNvGrpSpPr/>
            <p:nvPr/>
          </p:nvGrpSpPr>
          <p:grpSpPr>
            <a:xfrm>
              <a:off x="889559" y="1091828"/>
              <a:ext cx="1806841" cy="265784"/>
              <a:chOff x="0" y="0"/>
              <a:chExt cx="1806840" cy="265783"/>
            </a:xfrm>
          </p:grpSpPr>
          <p:sp>
            <p:nvSpPr>
              <p:cNvPr id="722" name="Rettangolo"/>
              <p:cNvSpPr/>
              <p:nvPr/>
            </p:nvSpPr>
            <p:spPr>
              <a:xfrm>
                <a:off x="0" y="35691"/>
                <a:ext cx="1806841" cy="194401"/>
              </a:xfrm>
              <a:prstGeom prst="rect">
                <a:avLst/>
              </a:prstGeom>
              <a:solidFill>
                <a:srgbClr val="2F5496"/>
              </a:solidFill>
              <a:ln w="12700" cap="flat">
                <a:solidFill>
                  <a:srgbClr val="31538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>
                  <a:defRPr sz="1400" spc="-1"/>
                </a:pPr>
                <a:endParaRPr/>
              </a:p>
            </p:txBody>
          </p:sp>
          <p:sp>
            <p:nvSpPr>
              <p:cNvPr id="723" name="12 Maggio 2022"/>
              <p:cNvSpPr txBox="1"/>
              <p:nvPr/>
            </p:nvSpPr>
            <p:spPr>
              <a:xfrm>
                <a:off x="40549" y="0"/>
                <a:ext cx="1725742" cy="26578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34199" tIns="34199" rIns="34199" bIns="34199" numCol="1" anchor="ctr">
                <a:spAutoFit/>
              </a:bodyPr>
              <a:lstStyle>
                <a:lvl1pPr algn="ctr">
                  <a:defRPr sz="1400" b="1" spc="-1">
                    <a:solidFill>
                      <a:srgbClr val="FFFFFF"/>
                    </a:solidFill>
                  </a:defRPr>
                </a:lvl1pPr>
              </a:lstStyle>
              <a:p>
                <a:r>
                  <a:t>12 Maggio 2022</a:t>
                </a:r>
              </a:p>
            </p:txBody>
          </p:sp>
        </p:grpSp>
      </p:grpSp>
      <p:pic>
        <p:nvPicPr>
          <p:cNvPr id="726" name="Google Shape;282;p51" descr="Google Shape;282;p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759" y="164880"/>
            <a:ext cx="1091521" cy="545761"/>
          </a:xfrm>
          <a:prstGeom prst="rect">
            <a:avLst/>
          </a:prstGeom>
          <a:ln w="12700">
            <a:miter lim="400000"/>
          </a:ln>
        </p:spPr>
      </p:pic>
      <p:sp>
        <p:nvSpPr>
          <p:cNvPr id="727" name="Google Shape;283;p51"/>
          <p:cNvSpPr txBox="1"/>
          <p:nvPr/>
        </p:nvSpPr>
        <p:spPr>
          <a:xfrm>
            <a:off x="4427252" y="1260797"/>
            <a:ext cx="2933571" cy="95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/>
          <a:p>
            <a:pPr algn="ctr">
              <a:defRPr sz="28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FISICA</a:t>
            </a:r>
          </a:p>
          <a:p>
            <a:pPr algn="ctr">
              <a:defRPr sz="28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DELLE GALASSIE</a:t>
            </a:r>
          </a:p>
        </p:txBody>
      </p:sp>
      <p:sp>
        <p:nvSpPr>
          <p:cNvPr id="728" name="Google Shape;284;p51"/>
          <p:cNvSpPr txBox="1"/>
          <p:nvPr/>
        </p:nvSpPr>
        <p:spPr>
          <a:xfrm>
            <a:off x="3037697" y="2656825"/>
            <a:ext cx="5712682" cy="221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/>
          <a:p>
            <a:pPr algn="ctr"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t>Liceo Statale Leon Battista Alberti</a:t>
            </a:r>
          </a:p>
          <a:p>
            <a:pPr algn="ctr"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t>Classe VC</a:t>
            </a:r>
          </a:p>
          <a:p>
            <a:pPr algn="ctr"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t>Tutor Scuola: Sabatino Ornella</a:t>
            </a:r>
          </a:p>
          <a:p>
            <a:pPr algn="ctr"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t>Tutor Ente: Mercurio Amata, Gargano Mauro</a:t>
            </a:r>
          </a:p>
          <a:p>
            <a:pPr>
              <a:defRPr sz="1400" spc="-1"/>
            </a:pPr>
            <a:endParaRPr/>
          </a:p>
          <a:p>
            <a:pPr algn="ctr"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t>Babenko Savelii, </a:t>
            </a:r>
            <a:r>
              <a:rPr b="1"/>
              <a:t>Boscaglia Simone</a:t>
            </a:r>
            <a:r>
              <a:t>, Buffardi Valeria, Cristiano Carmelo, De Vita Fabrizio, </a:t>
            </a:r>
            <a:r>
              <a:rPr b="1"/>
              <a:t>Diodato Brunella</a:t>
            </a:r>
            <a:r>
              <a:t>, </a:t>
            </a:r>
            <a:r>
              <a:rPr b="1"/>
              <a:t>Governale Sabrina</a:t>
            </a:r>
            <a:r>
              <a:t>, Grasso Lorenzo, Lenci Claudia, Leone Claudia, Maurelli Francesco, Minopoli Davide, Montanino Ludovica, Parente Francesca, Sannino Beatrice, </a:t>
            </a:r>
            <a:r>
              <a:rPr b="1"/>
              <a:t>Sarlo Alessandro</a:t>
            </a:r>
            <a:r>
              <a:t>, </a:t>
            </a:r>
            <a:r>
              <a:rPr b="1"/>
              <a:t>Strumia Monica</a:t>
            </a:r>
            <a:r>
              <a:t>, Vespoli Fabiana, </a:t>
            </a:r>
            <a:r>
              <a:rPr b="1"/>
              <a:t>Vitagliano Micaela</a:t>
            </a:r>
            <a:r>
              <a:t>.</a:t>
            </a:r>
          </a:p>
        </p:txBody>
      </p:sp>
      <p:pic>
        <p:nvPicPr>
          <p:cNvPr id="729" name="Google Shape;285;p51" descr="Google Shape;285;p51"/>
          <p:cNvPicPr>
            <a:picLocks noChangeAspect="1"/>
          </p:cNvPicPr>
          <p:nvPr/>
        </p:nvPicPr>
        <p:blipFill>
          <a:blip r:embed="rId4"/>
          <a:srcRect l="37703" t="21260" r="42140" b="59453"/>
          <a:stretch>
            <a:fillRect/>
          </a:stretch>
        </p:blipFill>
        <p:spPr>
          <a:xfrm>
            <a:off x="4972890" y="128701"/>
            <a:ext cx="1842121" cy="936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30" name="logo_inaf_oa_capodimonte.jpg" descr="logo_inaf_oa_capodimont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769" y="164880"/>
            <a:ext cx="1529826" cy="611930"/>
          </a:xfrm>
          <a:prstGeom prst="rect">
            <a:avLst/>
          </a:prstGeom>
          <a:ln w="12700">
            <a:miter lim="400000"/>
          </a:ln>
        </p:spPr>
      </p:pic>
      <p:sp>
        <p:nvSpPr>
          <p:cNvPr id="731" name="Le leggi di scala delle galassie ellittiche"/>
          <p:cNvSpPr txBox="1"/>
          <p:nvPr/>
        </p:nvSpPr>
        <p:spPr>
          <a:xfrm>
            <a:off x="3594766" y="2122807"/>
            <a:ext cx="4598543" cy="41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4199" tIns="34199" rIns="34199" bIns="34199">
            <a:spAutoFit/>
          </a:bodyPr>
          <a:lstStyle>
            <a:lvl1pPr algn="ctr">
              <a:defRPr sz="2200" b="1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 leggi di scala delle galassie ellittiche 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6" name="Google Shape;308;p54" descr="Google Shape;308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5" y="0"/>
            <a:ext cx="9143642" cy="5143322"/>
          </a:xfrm>
          <a:prstGeom prst="rect">
            <a:avLst/>
          </a:prstGeom>
          <a:ln w="12700">
            <a:miter lim="400000"/>
          </a:ln>
        </p:spPr>
      </p:pic>
      <p:sp>
        <p:nvSpPr>
          <p:cNvPr id="787" name="Siamo molto soddisfatti dell’esperienza di questo PCTO, che ci ha permesso di porci nei panni di veri astrofisici e di analizzare immagini e dati al centro degli ultimi sviluppi degli studi della fisica: un’esperienza coronata dalla bellissima esperienza"/>
          <p:cNvSpPr txBox="1">
            <a:spLocks noGrp="1"/>
          </p:cNvSpPr>
          <p:nvPr>
            <p:ph type="title" idx="4294967295"/>
          </p:nvPr>
        </p:nvSpPr>
        <p:spPr>
          <a:xfrm>
            <a:off x="573479" y="693720"/>
            <a:ext cx="8184962" cy="1645090"/>
          </a:xfrm>
          <a:prstGeom prst="rect">
            <a:avLst/>
          </a:prstGeom>
        </p:spPr>
        <p:txBody>
          <a:bodyPr lIns="68399" tIns="68399" rIns="68399" bIns="68399" anchor="t"/>
          <a:lstStyle>
            <a:lvl1pPr>
              <a:defRPr sz="1600" spc="-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dirty="0" err="1"/>
              <a:t>Siamo</a:t>
            </a:r>
            <a:r>
              <a:rPr dirty="0"/>
              <a:t> molto </a:t>
            </a:r>
            <a:r>
              <a:rPr dirty="0" err="1"/>
              <a:t>soddisfatti</a:t>
            </a:r>
            <a:r>
              <a:rPr dirty="0"/>
              <a:t> </a:t>
            </a:r>
            <a:r>
              <a:rPr dirty="0" err="1"/>
              <a:t>dell’esperienza</a:t>
            </a:r>
            <a:r>
              <a:rPr dirty="0"/>
              <a:t> di </a:t>
            </a:r>
            <a:r>
              <a:rPr dirty="0" err="1"/>
              <a:t>questo</a:t>
            </a:r>
            <a:r>
              <a:rPr dirty="0"/>
              <a:t> PCTO, </a:t>
            </a:r>
            <a:r>
              <a:rPr dirty="0" err="1"/>
              <a:t>che</a:t>
            </a:r>
            <a:r>
              <a:rPr dirty="0"/>
              <a:t> ci ha </a:t>
            </a:r>
            <a:r>
              <a:rPr dirty="0" err="1"/>
              <a:t>permesso</a:t>
            </a:r>
            <a:r>
              <a:rPr dirty="0"/>
              <a:t> di </a:t>
            </a:r>
            <a:r>
              <a:rPr dirty="0" err="1"/>
              <a:t>porci</a:t>
            </a:r>
            <a:r>
              <a:rPr dirty="0"/>
              <a:t> </a:t>
            </a:r>
            <a:r>
              <a:rPr dirty="0" err="1"/>
              <a:t>nei</a:t>
            </a:r>
            <a:r>
              <a:rPr dirty="0"/>
              <a:t> panni di </a:t>
            </a:r>
            <a:r>
              <a:rPr dirty="0" err="1"/>
              <a:t>veri</a:t>
            </a:r>
            <a:r>
              <a:rPr dirty="0"/>
              <a:t> </a:t>
            </a:r>
            <a:r>
              <a:rPr dirty="0" err="1"/>
              <a:t>astrofisici</a:t>
            </a:r>
            <a:r>
              <a:rPr dirty="0"/>
              <a:t> e di </a:t>
            </a:r>
            <a:r>
              <a:rPr dirty="0" err="1"/>
              <a:t>analizzare</a:t>
            </a:r>
            <a:r>
              <a:rPr dirty="0"/>
              <a:t> </a:t>
            </a:r>
            <a:r>
              <a:rPr dirty="0" err="1"/>
              <a:t>immagini</a:t>
            </a:r>
            <a:r>
              <a:rPr dirty="0"/>
              <a:t> e </a:t>
            </a:r>
            <a:r>
              <a:rPr dirty="0" err="1"/>
              <a:t>dati</a:t>
            </a:r>
            <a:r>
              <a:rPr dirty="0"/>
              <a:t> al </a:t>
            </a:r>
            <a:r>
              <a:rPr dirty="0" err="1"/>
              <a:t>centro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ultimi</a:t>
            </a:r>
            <a:r>
              <a:rPr dirty="0"/>
              <a:t> </a:t>
            </a:r>
            <a:r>
              <a:rPr dirty="0" err="1"/>
              <a:t>sviluppi</a:t>
            </a:r>
            <a:r>
              <a:rPr dirty="0"/>
              <a:t> </a:t>
            </a:r>
            <a:r>
              <a:rPr dirty="0" err="1"/>
              <a:t>degli</a:t>
            </a:r>
            <a:r>
              <a:rPr dirty="0"/>
              <a:t> </a:t>
            </a:r>
            <a:r>
              <a:rPr dirty="0" err="1"/>
              <a:t>studi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fisica</a:t>
            </a:r>
            <a:r>
              <a:rPr dirty="0"/>
              <a:t>: </a:t>
            </a:r>
            <a:r>
              <a:rPr dirty="0" err="1"/>
              <a:t>un’esperienza</a:t>
            </a:r>
            <a:r>
              <a:rPr dirty="0"/>
              <a:t> </a:t>
            </a:r>
            <a:r>
              <a:rPr dirty="0" err="1"/>
              <a:t>coronata</a:t>
            </a:r>
            <a:r>
              <a:rPr dirty="0"/>
              <a:t>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bellissima</a:t>
            </a:r>
            <a:r>
              <a:rPr dirty="0"/>
              <a:t> </a:t>
            </a:r>
            <a:r>
              <a:rPr dirty="0" err="1"/>
              <a:t>esperienza</a:t>
            </a:r>
            <a:r>
              <a:rPr dirty="0"/>
              <a:t> </a:t>
            </a:r>
            <a:r>
              <a:rPr dirty="0" err="1"/>
              <a:t>allo</a:t>
            </a:r>
            <a:r>
              <a:rPr dirty="0"/>
              <a:t> stage a Frascati e </a:t>
            </a:r>
            <a:r>
              <a:rPr dirty="0" err="1"/>
              <a:t>dalla</a:t>
            </a:r>
            <a:r>
              <a:rPr dirty="0"/>
              <a:t> </a:t>
            </a:r>
            <a:r>
              <a:rPr dirty="0" err="1"/>
              <a:t>partecipazione</a:t>
            </a:r>
            <a:r>
              <a:rPr dirty="0"/>
              <a:t> </a:t>
            </a:r>
            <a:r>
              <a:rPr dirty="0" err="1"/>
              <a:t>all’ICD</a:t>
            </a:r>
            <a:r>
              <a:rPr dirty="0"/>
              <a:t>. Tutte </a:t>
            </a:r>
            <a:r>
              <a:rPr dirty="0" err="1"/>
              <a:t>queste</a:t>
            </a:r>
            <a:r>
              <a:rPr dirty="0"/>
              <a:t> </a:t>
            </a:r>
            <a:r>
              <a:rPr dirty="0" err="1"/>
              <a:t>opportunità</a:t>
            </a:r>
            <a:r>
              <a:rPr dirty="0"/>
              <a:t> ci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permesso</a:t>
            </a:r>
            <a:r>
              <a:rPr dirty="0"/>
              <a:t> di </a:t>
            </a:r>
            <a:r>
              <a:rPr dirty="0" err="1"/>
              <a:t>avvicinar</a:t>
            </a:r>
            <a:r>
              <a:rPr lang="it-IT" dirty="0"/>
              <a:t>c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alla</a:t>
            </a:r>
            <a:r>
              <a:rPr dirty="0"/>
              <a:t> </a:t>
            </a:r>
            <a:r>
              <a:rPr dirty="0" err="1"/>
              <a:t>fisica</a:t>
            </a:r>
            <a:r>
              <a:rPr dirty="0"/>
              <a:t> in modo </a:t>
            </a:r>
            <a:r>
              <a:rPr dirty="0" err="1"/>
              <a:t>interattivo</a:t>
            </a:r>
            <a:r>
              <a:rPr dirty="0"/>
              <a:t> ed </a:t>
            </a:r>
            <a:r>
              <a:rPr dirty="0" err="1"/>
              <a:t>approfondito</a:t>
            </a:r>
            <a:r>
              <a:rPr dirty="0"/>
              <a:t>. </a:t>
            </a:r>
          </a:p>
        </p:txBody>
      </p:sp>
      <p:pic>
        <p:nvPicPr>
          <p:cNvPr id="788" name="Immagine 3" descr="Immagine 3"/>
          <p:cNvPicPr>
            <a:picLocks noChangeAspect="1"/>
          </p:cNvPicPr>
          <p:nvPr/>
        </p:nvPicPr>
        <p:blipFill>
          <a:blip r:embed="rId3"/>
          <a:srcRect l="2782" t="16567" r="8273"/>
          <a:stretch>
            <a:fillRect/>
          </a:stretch>
        </p:blipFill>
        <p:spPr>
          <a:xfrm>
            <a:off x="407913" y="2189730"/>
            <a:ext cx="4284001" cy="2150641"/>
          </a:xfrm>
          <a:prstGeom prst="rect">
            <a:avLst/>
          </a:prstGeom>
          <a:ln w="12700">
            <a:miter lim="400000"/>
          </a:ln>
        </p:spPr>
      </p:pic>
      <p:sp>
        <p:nvSpPr>
          <p:cNvPr id="789" name="CasellaDiTesto 8"/>
          <p:cNvSpPr txBox="1"/>
          <p:nvPr/>
        </p:nvSpPr>
        <p:spPr>
          <a:xfrm>
            <a:off x="1314649" y="4320767"/>
            <a:ext cx="2350441" cy="30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4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International Cosmic Day</a:t>
            </a:r>
          </a:p>
        </p:txBody>
      </p:sp>
      <p:pic>
        <p:nvPicPr>
          <p:cNvPr id="790" name="Immagine 4" descr="Immagine 4"/>
          <p:cNvPicPr>
            <a:picLocks noChangeAspect="1"/>
          </p:cNvPicPr>
          <p:nvPr/>
        </p:nvPicPr>
        <p:blipFill>
          <a:blip r:embed="rId4"/>
          <a:srcRect t="13350" b="16630"/>
          <a:stretch>
            <a:fillRect/>
          </a:stretch>
        </p:blipFill>
        <p:spPr>
          <a:xfrm>
            <a:off x="4572000" y="2189730"/>
            <a:ext cx="4095722" cy="2150641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CasellaDiTesto 9"/>
          <p:cNvSpPr txBox="1"/>
          <p:nvPr/>
        </p:nvSpPr>
        <p:spPr>
          <a:xfrm>
            <a:off x="4958792" y="4320768"/>
            <a:ext cx="4005722" cy="30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>
            <a:lvl1pPr>
              <a:defRPr sz="14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Stage OCRA (Outreach Cosmic Ray Activities)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290;p52" descr="Google Shape;290;p52"/>
          <p:cNvPicPr>
            <a:picLocks noChangeAspect="1"/>
          </p:cNvPicPr>
          <p:nvPr/>
        </p:nvPicPr>
        <p:blipFill>
          <a:blip r:embed="rId2"/>
          <a:srcRect b="14734"/>
          <a:stretch>
            <a:fillRect/>
          </a:stretch>
        </p:blipFill>
        <p:spPr>
          <a:xfrm>
            <a:off x="0" y="-720"/>
            <a:ext cx="9143641" cy="5143680"/>
          </a:xfrm>
          <a:prstGeom prst="rect">
            <a:avLst/>
          </a:prstGeom>
          <a:ln w="12700">
            <a:miter lim="400000"/>
          </a:ln>
        </p:spPr>
      </p:pic>
      <p:sp>
        <p:nvSpPr>
          <p:cNvPr id="734" name="Google Shape;291;p52"/>
          <p:cNvSpPr txBox="1"/>
          <p:nvPr/>
        </p:nvSpPr>
        <p:spPr>
          <a:xfrm>
            <a:off x="2913479" y="226079"/>
            <a:ext cx="3316322" cy="7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>
            <a:lvl1pPr algn="ctr">
              <a:defRPr sz="45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 GALASSIE</a:t>
            </a:r>
          </a:p>
        </p:txBody>
      </p:sp>
      <p:sp>
        <p:nvSpPr>
          <p:cNvPr id="735" name="Google Shape;292;p52"/>
          <p:cNvSpPr txBox="1"/>
          <p:nvPr/>
        </p:nvSpPr>
        <p:spPr>
          <a:xfrm>
            <a:off x="556352" y="1015059"/>
            <a:ext cx="8031296" cy="140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/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oggetti</a:t>
            </a:r>
            <a:r>
              <a:rPr dirty="0"/>
              <a:t> </a:t>
            </a:r>
            <a:r>
              <a:rPr dirty="0" err="1"/>
              <a:t>cosmici</a:t>
            </a:r>
            <a:r>
              <a:rPr dirty="0"/>
              <a:t> </a:t>
            </a:r>
            <a:r>
              <a:rPr dirty="0" err="1"/>
              <a:t>composti</a:t>
            </a:r>
            <a:r>
              <a:rPr dirty="0"/>
              <a:t> da </a:t>
            </a:r>
            <a:r>
              <a:rPr dirty="0" err="1"/>
              <a:t>stelle</a:t>
            </a:r>
            <a:r>
              <a:rPr dirty="0"/>
              <a:t>, gas e </a:t>
            </a:r>
            <a:r>
              <a:rPr dirty="0" err="1"/>
              <a:t>polveri</a:t>
            </a:r>
            <a:r>
              <a:rPr dirty="0"/>
              <a:t> e </a:t>
            </a:r>
            <a:r>
              <a:rPr dirty="0" err="1"/>
              <a:t>hanno</a:t>
            </a:r>
            <a:r>
              <a:rPr dirty="0"/>
              <a:t> </a:t>
            </a:r>
            <a:r>
              <a:rPr dirty="0" err="1"/>
              <a:t>dimensioni</a:t>
            </a:r>
            <a:r>
              <a:rPr dirty="0"/>
              <a:t> </a:t>
            </a:r>
            <a:r>
              <a:rPr dirty="0" err="1"/>
              <a:t>estremamente</a:t>
            </a:r>
            <a:r>
              <a:rPr dirty="0"/>
              <a:t> </a:t>
            </a:r>
            <a:r>
              <a:rPr dirty="0" err="1"/>
              <a:t>variabili</a:t>
            </a:r>
            <a:r>
              <a:rPr dirty="0"/>
              <a:t> </a:t>
            </a:r>
            <a:r>
              <a:rPr dirty="0" err="1"/>
              <a:t>dalle</a:t>
            </a:r>
            <a:r>
              <a:rPr dirty="0"/>
              <a:t> </a:t>
            </a:r>
            <a:r>
              <a:rPr dirty="0" err="1"/>
              <a:t>Nane</a:t>
            </a:r>
            <a:r>
              <a:rPr dirty="0"/>
              <a:t>,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contengono</a:t>
            </a:r>
            <a:r>
              <a:rPr dirty="0"/>
              <a:t> poche </a:t>
            </a:r>
            <a:r>
              <a:rPr dirty="0" err="1"/>
              <a:t>centinaia</a:t>
            </a:r>
            <a:r>
              <a:rPr dirty="0"/>
              <a:t> di </a:t>
            </a:r>
            <a:r>
              <a:rPr dirty="0" err="1"/>
              <a:t>milioni</a:t>
            </a:r>
            <a:r>
              <a:rPr dirty="0"/>
              <a:t> di </a:t>
            </a:r>
            <a:r>
              <a:rPr dirty="0" err="1"/>
              <a:t>stelle</a:t>
            </a:r>
            <a:r>
              <a:rPr dirty="0"/>
              <a:t>, alle </a:t>
            </a:r>
            <a:r>
              <a:rPr dirty="0" err="1"/>
              <a:t>Giganti</a:t>
            </a:r>
            <a:r>
              <a:rPr lang="it-IT" dirty="0"/>
              <a:t>,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contano</a:t>
            </a:r>
            <a:r>
              <a:rPr dirty="0"/>
              <a:t> un </a:t>
            </a:r>
            <a:r>
              <a:rPr dirty="0" err="1"/>
              <a:t>numero</a:t>
            </a:r>
            <a:r>
              <a:rPr dirty="0"/>
              <a:t> di </a:t>
            </a:r>
            <a:r>
              <a:rPr dirty="0" err="1"/>
              <a:t>stelle</a:t>
            </a:r>
            <a:r>
              <a:rPr dirty="0"/>
              <a:t> </a:t>
            </a:r>
            <a:r>
              <a:rPr dirty="0" err="1"/>
              <a:t>nell'ordine</a:t>
            </a:r>
            <a:r>
              <a:rPr dirty="0"/>
              <a:t> di </a:t>
            </a:r>
            <a:r>
              <a:rPr dirty="0" err="1"/>
              <a:t>centomila</a:t>
            </a:r>
            <a:r>
              <a:rPr dirty="0"/>
              <a:t> </a:t>
            </a:r>
            <a:r>
              <a:rPr dirty="0" err="1"/>
              <a:t>miliardi</a:t>
            </a:r>
            <a:r>
              <a:rPr lang="it-IT" dirty="0"/>
              <a:t>.</a:t>
            </a:r>
            <a:endParaRPr dirty="0"/>
          </a:p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essere</a:t>
            </a:r>
            <a:r>
              <a:rPr dirty="0"/>
              <a:t> </a:t>
            </a:r>
            <a:r>
              <a:rPr dirty="0" err="1"/>
              <a:t>caratterizzate</a:t>
            </a:r>
            <a:r>
              <a:rPr dirty="0"/>
              <a:t> da diverse </a:t>
            </a:r>
            <a:r>
              <a:rPr dirty="0" err="1"/>
              <a:t>popolazioni</a:t>
            </a:r>
            <a:r>
              <a:rPr dirty="0"/>
              <a:t> </a:t>
            </a:r>
            <a:r>
              <a:rPr dirty="0" err="1"/>
              <a:t>stellari</a:t>
            </a:r>
            <a:r>
              <a:rPr dirty="0"/>
              <a:t> (</a:t>
            </a:r>
            <a:r>
              <a:rPr dirty="0" err="1"/>
              <a:t>giovani</a:t>
            </a:r>
            <a:r>
              <a:rPr dirty="0"/>
              <a:t> o </a:t>
            </a:r>
            <a:r>
              <a:rPr dirty="0" err="1"/>
              <a:t>più</a:t>
            </a:r>
            <a:r>
              <a:rPr dirty="0"/>
              <a:t> evolute) e </a:t>
            </a:r>
            <a:r>
              <a:rPr dirty="0" err="1"/>
              <a:t>contenere</a:t>
            </a:r>
            <a:r>
              <a:rPr dirty="0"/>
              <a:t> </a:t>
            </a:r>
            <a:r>
              <a:rPr dirty="0" err="1"/>
              <a:t>quantità</a:t>
            </a:r>
            <a:r>
              <a:rPr dirty="0"/>
              <a:t> </a:t>
            </a:r>
            <a:r>
              <a:rPr dirty="0" err="1"/>
              <a:t>differenti</a:t>
            </a:r>
            <a:r>
              <a:rPr dirty="0"/>
              <a:t> di gas e </a:t>
            </a:r>
            <a:r>
              <a:rPr dirty="0" err="1"/>
              <a:t>polvere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</a:t>
            </a:r>
            <a:r>
              <a:rPr dirty="0" err="1"/>
              <a:t>formano</a:t>
            </a:r>
            <a:r>
              <a:rPr dirty="0"/>
              <a:t> il mezzo </a:t>
            </a:r>
            <a:r>
              <a:rPr dirty="0" err="1"/>
              <a:t>interstellare</a:t>
            </a:r>
            <a:r>
              <a:rPr dirty="0"/>
              <a:t>.  </a:t>
            </a:r>
          </a:p>
        </p:txBody>
      </p:sp>
      <p:sp>
        <p:nvSpPr>
          <p:cNvPr id="736" name="Google Shape;293;p52"/>
          <p:cNvSpPr/>
          <p:nvPr/>
        </p:nvSpPr>
        <p:spPr>
          <a:xfrm>
            <a:off x="1643400" y="2509900"/>
            <a:ext cx="2104201" cy="1900081"/>
          </a:xfrm>
          <a:prstGeom prst="roundRect">
            <a:avLst>
              <a:gd name="adj" fmla="val 8594"/>
            </a:avLst>
          </a:prstGeom>
          <a:blipFill>
            <a:blip r:embed="rId3"/>
            <a:stretch>
              <a:fillRect/>
            </a:stretch>
          </a:blipFill>
          <a:ln w="12700">
            <a:miter lim="400000"/>
          </a:ln>
          <a:effectLst>
            <a:reflection stA="38000" endPos="40000" dir="5400000" sy="-100000" algn="bl" rotWithShape="0"/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737" name="Google Shape;294;p52"/>
          <p:cNvSpPr/>
          <p:nvPr/>
        </p:nvSpPr>
        <p:spPr>
          <a:xfrm>
            <a:off x="4231799" y="2509900"/>
            <a:ext cx="3697201" cy="1914840"/>
          </a:xfrm>
          <a:prstGeom prst="roundRect">
            <a:avLst>
              <a:gd name="adj" fmla="val 8594"/>
            </a:avLst>
          </a:prstGeom>
          <a:blipFill>
            <a:blip r:embed="rId4"/>
            <a:stretch>
              <a:fillRect/>
            </a:stretch>
          </a:blipFill>
          <a:ln w="12700">
            <a:miter lim="400000"/>
          </a:ln>
          <a:effectLst>
            <a:reflection stA="38000" endPos="40000" dir="5400000" sy="-100000" algn="bl" rotWithShape="0"/>
          </a:effectLst>
        </p:spPr>
        <p:txBody>
          <a:bodyPr lIns="0" tIns="0" rIns="0" bIns="0"/>
          <a:lstStyle/>
          <a:p>
            <a:endParaRPr/>
          </a:p>
        </p:txBody>
      </p:sp>
      <p:sp>
        <p:nvSpPr>
          <p:cNvPr id="738" name="Google Shape;295;p52"/>
          <p:cNvSpPr txBox="1"/>
          <p:nvPr/>
        </p:nvSpPr>
        <p:spPr>
          <a:xfrm>
            <a:off x="5277239" y="4447420"/>
            <a:ext cx="2348641" cy="318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r>
              <a:t>galaxy M99 da HST</a:t>
            </a:r>
          </a:p>
        </p:txBody>
      </p:sp>
      <p:sp>
        <p:nvSpPr>
          <p:cNvPr id="739" name="Google Shape;296;p52"/>
          <p:cNvSpPr txBox="1"/>
          <p:nvPr/>
        </p:nvSpPr>
        <p:spPr>
          <a:xfrm>
            <a:off x="1882800" y="4416459"/>
            <a:ext cx="2348640" cy="318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1000" spc="-1">
                <a:solidFill>
                  <a:srgbClr val="FFFFFF"/>
                </a:solidFill>
              </a:defRPr>
            </a:lvl1pPr>
          </a:lstStyle>
          <a:p>
            <a:r>
              <a:t>galaxy NGC 5921 da HST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301;p53" descr="Google Shape;301;p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79"/>
            <a:ext cx="9143641" cy="5152682"/>
          </a:xfrm>
          <a:prstGeom prst="rect">
            <a:avLst/>
          </a:prstGeom>
          <a:ln w="12700">
            <a:miter lim="400000"/>
          </a:ln>
        </p:spPr>
      </p:pic>
      <p:sp>
        <p:nvSpPr>
          <p:cNvPr id="742" name="Google Shape;302;p53"/>
          <p:cNvSpPr txBox="1"/>
          <p:nvPr/>
        </p:nvSpPr>
        <p:spPr>
          <a:xfrm>
            <a:off x="34199" y="1111578"/>
            <a:ext cx="2481482" cy="29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/>
          <a:p>
            <a:pPr algn="ctr">
              <a:lnSpc>
                <a:spcPct val="150000"/>
              </a:lnSpc>
              <a:defRPr sz="26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SCHEMA</a:t>
            </a:r>
          </a:p>
          <a:p>
            <a:pPr algn="ctr">
              <a:lnSpc>
                <a:spcPct val="150000"/>
              </a:lnSpc>
              <a:defRPr sz="26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DI CLASSIFICAZIONE DI </a:t>
            </a:r>
          </a:p>
          <a:p>
            <a:pPr algn="ctr">
              <a:lnSpc>
                <a:spcPct val="150000"/>
              </a:lnSpc>
              <a:defRPr sz="26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HUBBLE</a:t>
            </a:r>
          </a:p>
        </p:txBody>
      </p:sp>
      <p:pic>
        <p:nvPicPr>
          <p:cNvPr id="743" name="Google Shape;303;p53" descr="Google Shape;303;p53"/>
          <p:cNvPicPr>
            <a:picLocks noChangeAspect="1"/>
          </p:cNvPicPr>
          <p:nvPr/>
        </p:nvPicPr>
        <p:blipFill>
          <a:blip r:embed="rId3"/>
          <a:srcRect l="7002" t="16984" r="6157" b="1120"/>
          <a:stretch>
            <a:fillRect/>
          </a:stretch>
        </p:blipFill>
        <p:spPr>
          <a:xfrm>
            <a:off x="2509199" y="-1"/>
            <a:ext cx="6634442" cy="51364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5" name="Google Shape;308;p54" descr="Google Shape;308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1" cy="5143321"/>
          </a:xfrm>
          <a:prstGeom prst="rect">
            <a:avLst/>
          </a:prstGeom>
          <a:ln w="12700">
            <a:miter lim="400000"/>
          </a:ln>
        </p:spPr>
      </p:pic>
      <p:sp>
        <p:nvSpPr>
          <p:cNvPr id="746" name="Google Shape;309;p54"/>
          <p:cNvSpPr txBox="1"/>
          <p:nvPr/>
        </p:nvSpPr>
        <p:spPr>
          <a:xfrm>
            <a:off x="2592719" y="114119"/>
            <a:ext cx="3796202" cy="7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>
            <a:lvl1pPr algn="ctr">
              <a:defRPr sz="45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GLI AMMASSI</a:t>
            </a:r>
          </a:p>
        </p:txBody>
      </p:sp>
      <p:sp>
        <p:nvSpPr>
          <p:cNvPr id="747" name="Google Shape;310;p54"/>
          <p:cNvSpPr txBox="1"/>
          <p:nvPr/>
        </p:nvSpPr>
        <p:spPr>
          <a:xfrm>
            <a:off x="559376" y="983183"/>
            <a:ext cx="8372016" cy="8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/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Le </a:t>
            </a:r>
            <a:r>
              <a:rPr dirty="0" err="1"/>
              <a:t>galassie</a:t>
            </a:r>
            <a:r>
              <a:rPr dirty="0"/>
              <a:t>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possono</a:t>
            </a:r>
            <a:r>
              <a:rPr dirty="0"/>
              <a:t> </a:t>
            </a:r>
            <a:r>
              <a:rPr dirty="0" err="1"/>
              <a:t>trovare</a:t>
            </a:r>
            <a:r>
              <a:rPr dirty="0"/>
              <a:t> in </a:t>
            </a:r>
            <a:r>
              <a:rPr dirty="0" err="1"/>
              <a:t>strutture</a:t>
            </a:r>
            <a:r>
              <a:rPr dirty="0"/>
              <a:t> </a:t>
            </a:r>
            <a:r>
              <a:rPr dirty="0" err="1"/>
              <a:t>massicce</a:t>
            </a:r>
            <a:r>
              <a:rPr dirty="0"/>
              <a:t> legate </a:t>
            </a:r>
            <a:r>
              <a:rPr dirty="0" err="1"/>
              <a:t>gravitazionalmente</a:t>
            </a:r>
            <a:r>
              <a:rPr dirty="0"/>
              <a:t>,</a:t>
            </a:r>
          </a:p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come </a:t>
            </a:r>
            <a:r>
              <a:rPr dirty="0" err="1"/>
              <a:t>gruppi</a:t>
            </a:r>
            <a:r>
              <a:rPr dirty="0"/>
              <a:t> o </a:t>
            </a:r>
            <a:r>
              <a:rPr dirty="0" err="1"/>
              <a:t>ammassi</a:t>
            </a:r>
            <a:r>
              <a:rPr dirty="0"/>
              <a:t> di </a:t>
            </a:r>
            <a:r>
              <a:rPr dirty="0" err="1"/>
              <a:t>galassie</a:t>
            </a:r>
            <a:r>
              <a:rPr dirty="0"/>
              <a:t>. </a:t>
            </a:r>
          </a:p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Un </a:t>
            </a:r>
            <a:r>
              <a:rPr dirty="0" err="1"/>
              <a:t>ammasso</a:t>
            </a:r>
            <a:r>
              <a:rPr dirty="0"/>
              <a:t> è un</a:t>
            </a:r>
            <a:r>
              <a:rPr lang="it-IT" dirty="0"/>
              <a:t>'</a:t>
            </a:r>
            <a:r>
              <a:rPr dirty="0" err="1"/>
              <a:t>insieme</a:t>
            </a:r>
            <a:r>
              <a:rPr dirty="0"/>
              <a:t> di </a:t>
            </a:r>
            <a:r>
              <a:rPr dirty="0" err="1"/>
              <a:t>galassie</a:t>
            </a:r>
            <a:r>
              <a:rPr dirty="0"/>
              <a:t> </a:t>
            </a:r>
            <a:r>
              <a:rPr dirty="0" err="1"/>
              <a:t>costituito</a:t>
            </a:r>
            <a:r>
              <a:rPr dirty="0"/>
              <a:t> da un </a:t>
            </a:r>
            <a:r>
              <a:rPr dirty="0" err="1"/>
              <a:t>minimo</a:t>
            </a:r>
            <a:r>
              <a:rPr dirty="0"/>
              <a:t> di circa 50 </a:t>
            </a:r>
            <a:r>
              <a:rPr dirty="0" err="1"/>
              <a:t>galassie</a:t>
            </a:r>
            <a:r>
              <a:rPr dirty="0"/>
              <a:t>.</a:t>
            </a:r>
          </a:p>
        </p:txBody>
      </p:sp>
      <p:pic>
        <p:nvPicPr>
          <p:cNvPr id="748" name="Google Shape;311;p54" descr="Google Shape;311;p54"/>
          <p:cNvPicPr>
            <a:picLocks noChangeAspect="1"/>
          </p:cNvPicPr>
          <p:nvPr/>
        </p:nvPicPr>
        <p:blipFill>
          <a:blip r:embed="rId3"/>
          <a:srcRect l="3241" t="2541" r="3845" b="4675"/>
          <a:stretch>
            <a:fillRect/>
          </a:stretch>
        </p:blipFill>
        <p:spPr>
          <a:xfrm>
            <a:off x="760024" y="1972896"/>
            <a:ext cx="2241113" cy="263822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7674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749" name="Google Shape;312;p54" descr="Google Shape;312;p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544" y="2015552"/>
            <a:ext cx="3395063" cy="263802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7674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750" name="Google Shape;314;p54" descr="Google Shape;314;p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1450" y="2774159"/>
            <a:ext cx="1787633" cy="96633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7674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308;p54" descr="Google Shape;308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" y="0"/>
            <a:ext cx="9143642" cy="5143322"/>
          </a:xfrm>
          <a:prstGeom prst="rect">
            <a:avLst/>
          </a:prstGeom>
          <a:ln w="12700">
            <a:miter lim="400000"/>
          </a:ln>
        </p:spPr>
      </p:pic>
      <p:sp>
        <p:nvSpPr>
          <p:cNvPr id="753" name="Google Shape;322;p55"/>
          <p:cNvSpPr txBox="1"/>
          <p:nvPr/>
        </p:nvSpPr>
        <p:spPr>
          <a:xfrm>
            <a:off x="2132439" y="161280"/>
            <a:ext cx="5610642" cy="7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>
            <a:lvl1pPr algn="ctr">
              <a:defRPr sz="45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Leggi di scala</a:t>
            </a:r>
          </a:p>
        </p:txBody>
      </p:sp>
      <p:sp>
        <p:nvSpPr>
          <p:cNvPr id="754" name="Google Shape;326;p55"/>
          <p:cNvSpPr/>
          <p:nvPr/>
        </p:nvSpPr>
        <p:spPr>
          <a:xfrm>
            <a:off x="226979" y="1174468"/>
            <a:ext cx="4206242" cy="150368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2549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defRPr sz="1400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 proprietà delle galassie sono caratterizzate da grandezze, quali: luminosità, massa, dimensione, dispersione di velocità, colori, formazione stellare, ecc.</a:t>
            </a:r>
          </a:p>
          <a:p>
            <a:pPr algn="just">
              <a:defRPr sz="1400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Queste quantità non sono tra loro indipendenti ma esistono delle correlazioni, che prendono il nome di leggi di scala.</a:t>
            </a:r>
          </a:p>
        </p:txBody>
      </p:sp>
      <p:sp>
        <p:nvSpPr>
          <p:cNvPr id="755" name="Google Shape;327;p55"/>
          <p:cNvSpPr/>
          <p:nvPr/>
        </p:nvSpPr>
        <p:spPr>
          <a:xfrm>
            <a:off x="5019826" y="1174468"/>
            <a:ext cx="3897361" cy="150368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32549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/>
          <a:p>
            <a:pPr algn="just">
              <a:defRPr sz="1400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Una delle leggi di scala che si misurano nelle galassie ellittiche, è la relazione di Kormendy. Scoperta osservativamente e pubblicata nel 1977 dall’astronomo statunitense John Kormendy, la relazione correla la brillanza superficiale</a:t>
            </a:r>
          </a:p>
          <a:p>
            <a:pPr algn="just">
              <a:defRPr sz="1400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con il raggio efficace.</a:t>
            </a:r>
          </a:p>
        </p:txBody>
      </p:sp>
      <p:sp>
        <p:nvSpPr>
          <p:cNvPr id="756" name="Google Shape;329;p55"/>
          <p:cNvSpPr/>
          <p:nvPr/>
        </p:nvSpPr>
        <p:spPr>
          <a:xfrm>
            <a:off x="5776332" y="3587644"/>
            <a:ext cx="2382961" cy="853233"/>
          </a:xfrm>
          <a:prstGeom prst="rect">
            <a:avLst/>
          </a:prstGeom>
          <a:ln w="3175">
            <a:solidFill>
              <a:srgbClr val="00B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t>Il </a:t>
            </a:r>
            <a:r>
              <a:rPr b="1"/>
              <a:t>raggio efficace</a:t>
            </a:r>
            <a:r>
              <a:t> è il raggio  entro cui viene emessa metà della luce della galassia</a:t>
            </a:r>
          </a:p>
        </p:txBody>
      </p:sp>
      <p:sp>
        <p:nvSpPr>
          <p:cNvPr id="757" name="Google Shape;330;p55"/>
          <p:cNvSpPr/>
          <p:nvPr/>
        </p:nvSpPr>
        <p:spPr>
          <a:xfrm>
            <a:off x="942628" y="3543366"/>
            <a:ext cx="4340150" cy="913390"/>
          </a:xfrm>
          <a:prstGeom prst="rect">
            <a:avLst/>
          </a:prstGeom>
          <a:ln w="3175">
            <a:solidFill>
              <a:srgbClr val="00B050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algn="ctr">
              <a:lnSpc>
                <a:spcPct val="115000"/>
              </a:lnSpc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La </a:t>
            </a:r>
            <a:r>
              <a:rPr b="1" dirty="0" err="1"/>
              <a:t>brillanza</a:t>
            </a:r>
            <a:r>
              <a:rPr b="1" dirty="0"/>
              <a:t> </a:t>
            </a:r>
            <a:r>
              <a:rPr b="1" dirty="0" err="1"/>
              <a:t>superficiale</a:t>
            </a:r>
            <a:r>
              <a:rPr b="1" dirty="0"/>
              <a:t> </a:t>
            </a:r>
            <a:r>
              <a:rPr b="1" dirty="0" err="1"/>
              <a:t>efficace</a:t>
            </a:r>
            <a:endParaRPr b="1" dirty="0"/>
          </a:p>
          <a:p>
            <a:pPr algn="ctr">
              <a:lnSpc>
                <a:spcPct val="115000"/>
              </a:lnSpc>
              <a:defRPr sz="14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quantifica</a:t>
            </a:r>
            <a:r>
              <a:rPr dirty="0"/>
              <a:t> la </a:t>
            </a:r>
            <a:r>
              <a:rPr dirty="0" err="1"/>
              <a:t>luminosità</a:t>
            </a:r>
            <a:r>
              <a:rPr dirty="0"/>
              <a:t> o la </a:t>
            </a:r>
            <a:r>
              <a:rPr dirty="0" err="1"/>
              <a:t>densità</a:t>
            </a:r>
            <a:r>
              <a:rPr dirty="0"/>
              <a:t> di </a:t>
            </a:r>
            <a:r>
              <a:rPr dirty="0" err="1"/>
              <a:t>flusso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galassia</a:t>
            </a:r>
            <a:r>
              <a:rPr dirty="0"/>
              <a:t> </a:t>
            </a:r>
            <a:r>
              <a:rPr dirty="0" err="1"/>
              <a:t>all’interno</a:t>
            </a:r>
            <a:r>
              <a:rPr dirty="0"/>
              <a:t> del </a:t>
            </a:r>
            <a:r>
              <a:rPr dirty="0" err="1"/>
              <a:t>raggio</a:t>
            </a:r>
            <a:r>
              <a:rPr dirty="0"/>
              <a:t> </a:t>
            </a:r>
            <a:r>
              <a:rPr dirty="0" err="1"/>
              <a:t>efficace</a:t>
            </a:r>
            <a:endParaRPr dirty="0"/>
          </a:p>
        </p:txBody>
      </p:sp>
      <p:sp>
        <p:nvSpPr>
          <p:cNvPr id="758" name="Connettore 2 3"/>
          <p:cNvSpPr/>
          <p:nvPr/>
        </p:nvSpPr>
        <p:spPr>
          <a:xfrm flipH="1">
            <a:off x="3508915" y="2613562"/>
            <a:ext cx="1582220" cy="850749"/>
          </a:xfrm>
          <a:prstGeom prst="line">
            <a:avLst/>
          </a:prstGeom>
          <a:ln w="12700">
            <a:solidFill>
              <a:srgbClr val="3F6EC2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59" name="Connettore 2 5"/>
          <p:cNvSpPr/>
          <p:nvPr/>
        </p:nvSpPr>
        <p:spPr>
          <a:xfrm>
            <a:off x="6958361" y="2678149"/>
            <a:ext cx="14868" cy="786163"/>
          </a:xfrm>
          <a:prstGeom prst="line">
            <a:avLst/>
          </a:prstGeom>
          <a:ln w="12700">
            <a:solidFill>
              <a:srgbClr val="3F6EC2"/>
            </a:solidFill>
            <a:tailEnd type="triangle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760" name="Connettore 2 1"/>
          <p:cNvSpPr/>
          <p:nvPr/>
        </p:nvSpPr>
        <p:spPr>
          <a:xfrm flipH="1">
            <a:off x="5305314" y="4069287"/>
            <a:ext cx="448482" cy="1"/>
          </a:xfrm>
          <a:prstGeom prst="line">
            <a:avLst/>
          </a:prstGeom>
          <a:ln w="12700">
            <a:solidFill>
              <a:srgbClr val="3F6EC2"/>
            </a:solidFill>
            <a:tailEnd type="triangle"/>
          </a:ln>
        </p:spPr>
        <p:txBody>
          <a:bodyPr lIns="0" tIns="0" rIns="0" bIns="0"/>
          <a:lstStyle/>
          <a:p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308;p54" descr="Google Shape;308;p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01" y="2159"/>
            <a:ext cx="9143642" cy="5143322"/>
          </a:xfrm>
          <a:prstGeom prst="rect">
            <a:avLst/>
          </a:prstGeom>
          <a:ln w="12700">
            <a:miter lim="400000"/>
          </a:ln>
        </p:spPr>
      </p:pic>
      <p:sp>
        <p:nvSpPr>
          <p:cNvPr id="765" name="Google Shape;322;p55"/>
          <p:cNvSpPr txBox="1"/>
          <p:nvPr/>
        </p:nvSpPr>
        <p:spPr>
          <a:xfrm>
            <a:off x="2132439" y="161280"/>
            <a:ext cx="5610642" cy="7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>
            <a:lvl1pPr algn="ctr">
              <a:defRPr sz="45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Relazione di kormendy</a:t>
            </a:r>
          </a:p>
        </p:txBody>
      </p:sp>
      <p:sp>
        <p:nvSpPr>
          <p:cNvPr id="766" name="È una correlazione empirica tra il raggio efficace Re di una galassia ellittica (espresso in Kpc, 1 Parsec = 3,26 anni luce=3,0857×1016 metri)  e la brillanza superficiale media entro il  raggio efficace (μ)e (espressa in mag/arcsec2):…"/>
          <p:cNvSpPr txBox="1">
            <a:spLocks noGrp="1"/>
          </p:cNvSpPr>
          <p:nvPr>
            <p:ph type="title" idx="4294967295"/>
          </p:nvPr>
        </p:nvSpPr>
        <p:spPr>
          <a:xfrm>
            <a:off x="449460" y="898565"/>
            <a:ext cx="8470448" cy="147239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È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correlazione</a:t>
            </a:r>
            <a:r>
              <a:rPr dirty="0"/>
              <a:t> </a:t>
            </a:r>
            <a:r>
              <a:rPr dirty="0" err="1"/>
              <a:t>empirica</a:t>
            </a:r>
            <a:r>
              <a:rPr dirty="0"/>
              <a:t> </a:t>
            </a:r>
            <a:r>
              <a:rPr dirty="0" err="1"/>
              <a:t>tra</a:t>
            </a:r>
            <a:r>
              <a:rPr dirty="0"/>
              <a:t> il </a:t>
            </a:r>
            <a:r>
              <a:rPr dirty="0" err="1"/>
              <a:t>raggio</a:t>
            </a:r>
            <a:r>
              <a:rPr dirty="0"/>
              <a:t> </a:t>
            </a:r>
            <a:r>
              <a:rPr dirty="0" err="1"/>
              <a:t>efficace</a:t>
            </a:r>
            <a:r>
              <a:rPr dirty="0"/>
              <a:t> R</a:t>
            </a:r>
            <a:r>
              <a:rPr baseline="-5999" dirty="0"/>
              <a:t>e</a:t>
            </a:r>
            <a:r>
              <a:rPr dirty="0"/>
              <a:t> di </a:t>
            </a:r>
            <a:r>
              <a:rPr dirty="0" err="1"/>
              <a:t>una</a:t>
            </a:r>
            <a:r>
              <a:rPr dirty="0"/>
              <a:t> </a:t>
            </a:r>
            <a:r>
              <a:rPr dirty="0" err="1"/>
              <a:t>galassia</a:t>
            </a:r>
            <a:r>
              <a:rPr dirty="0"/>
              <a:t> </a:t>
            </a:r>
            <a:r>
              <a:rPr dirty="0" err="1"/>
              <a:t>ellittica</a:t>
            </a:r>
            <a:r>
              <a:rPr dirty="0"/>
              <a:t> (espresso in Kpc, 1 Parsec = 3,26 anni luce=3,0857×10</a:t>
            </a:r>
            <a:r>
              <a:rPr baseline="31999" dirty="0"/>
              <a:t>16</a:t>
            </a:r>
            <a:r>
              <a:rPr dirty="0"/>
              <a:t> </a:t>
            </a:r>
            <a:r>
              <a:rPr dirty="0" err="1"/>
              <a:t>metri</a:t>
            </a:r>
            <a:r>
              <a:rPr dirty="0"/>
              <a:t>)  e la </a:t>
            </a:r>
            <a:r>
              <a:rPr dirty="0" err="1"/>
              <a:t>brillanza</a:t>
            </a:r>
            <a:r>
              <a:rPr dirty="0"/>
              <a:t> </a:t>
            </a:r>
            <a:r>
              <a:rPr dirty="0" err="1"/>
              <a:t>superficiale</a:t>
            </a:r>
            <a:r>
              <a:rPr dirty="0"/>
              <a:t> media </a:t>
            </a:r>
            <a:r>
              <a:rPr dirty="0" err="1"/>
              <a:t>entro</a:t>
            </a:r>
            <a:r>
              <a:rPr dirty="0"/>
              <a:t> il  </a:t>
            </a:r>
            <a:r>
              <a:rPr dirty="0" err="1"/>
              <a:t>raggio</a:t>
            </a:r>
            <a:r>
              <a:rPr dirty="0"/>
              <a:t> </a:t>
            </a:r>
            <a:r>
              <a:rPr dirty="0" err="1"/>
              <a:t>efficace</a:t>
            </a:r>
            <a:r>
              <a:rPr dirty="0"/>
              <a:t> (μ)</a:t>
            </a:r>
            <a:r>
              <a:rPr baseline="-5999" dirty="0"/>
              <a:t>e</a:t>
            </a:r>
            <a:r>
              <a:rPr dirty="0"/>
              <a:t> (</a:t>
            </a:r>
            <a:r>
              <a:rPr dirty="0" err="1"/>
              <a:t>espressa</a:t>
            </a:r>
            <a:r>
              <a:rPr dirty="0"/>
              <a:t> in mag/arcsec</a:t>
            </a:r>
            <a:r>
              <a:rPr baseline="31999" dirty="0"/>
              <a:t>2</a:t>
            </a:r>
            <a:r>
              <a:rPr dirty="0"/>
              <a:t>):</a:t>
            </a:r>
          </a:p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algn="ctr">
              <a:defRPr sz="17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(μ)</a:t>
            </a:r>
            <a:r>
              <a:rPr baseline="-5999" dirty="0"/>
              <a:t>e</a:t>
            </a:r>
            <a:r>
              <a:rPr dirty="0"/>
              <a:t> = α + β log(R</a:t>
            </a:r>
            <a:r>
              <a:rPr baseline="-5999" dirty="0"/>
              <a:t>e</a:t>
            </a:r>
            <a:r>
              <a:rPr dirty="0"/>
              <a:t>)</a:t>
            </a:r>
          </a:p>
        </p:txBody>
      </p:sp>
      <p:grpSp>
        <p:nvGrpSpPr>
          <p:cNvPr id="770" name="Google Shape;337;p56"/>
          <p:cNvGrpSpPr/>
          <p:nvPr/>
        </p:nvGrpSpPr>
        <p:grpSpPr>
          <a:xfrm>
            <a:off x="588239" y="2757609"/>
            <a:ext cx="3615482" cy="1177336"/>
            <a:chOff x="0" y="0"/>
            <a:chExt cx="3615480" cy="1177335"/>
          </a:xfrm>
        </p:grpSpPr>
        <p:sp>
          <p:nvSpPr>
            <p:cNvPr id="768" name="Forma"/>
            <p:cNvSpPr/>
            <p:nvPr/>
          </p:nvSpPr>
          <p:spPr>
            <a:xfrm>
              <a:off x="0" y="0"/>
              <a:ext cx="3615481" cy="117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19200"/>
                  </a:lnTo>
                  <a:lnTo>
                    <a:pt x="9000" y="19200"/>
                  </a:lnTo>
                  <a:lnTo>
                    <a:pt x="6300" y="21600"/>
                  </a:lnTo>
                  <a:lnTo>
                    <a:pt x="3600" y="19200"/>
                  </a:lnTo>
                  <a:lnTo>
                    <a:pt x="0" y="19200"/>
                  </a:lnTo>
                  <a:lnTo>
                    <a:pt x="0" y="11200"/>
                  </a:lnTo>
                  <a:close/>
                </a:path>
              </a:pathLst>
            </a:custGeom>
            <a:solidFill>
              <a:srgbClr val="FF00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just">
                <a:defRPr sz="1400" spc="-1"/>
              </a:pPr>
              <a:endParaRPr/>
            </a:p>
          </p:txBody>
        </p:sp>
        <p:sp>
          <p:nvSpPr>
            <p:cNvPr id="769" name="α e β sono valori che possono dipendere dalla lunghezza d’onda della luce osservata e dal  campione di galassie prese in esame.…"/>
            <p:cNvSpPr/>
            <p:nvPr/>
          </p:nvSpPr>
          <p:spPr>
            <a:xfrm>
              <a:off x="4762" y="523259"/>
              <a:ext cx="360595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91439" tIns="91439" rIns="91439" bIns="91439" numCol="1" anchor="ctr">
              <a:spAutoFit/>
            </a:bodyPr>
            <a:lstStyle/>
            <a:p>
              <a:pPr>
                <a:defRPr sz="14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α e β sono valori che possono dipendere dalla lunghezza d’onda della luce osservata e dal  campione di galassie prese in esame.</a:t>
              </a:r>
            </a:p>
            <a:p>
              <a:pPr>
                <a:defRPr sz="1400" spc="-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r>
                <a:t>α = zero point, β = pendenza. </a:t>
              </a:r>
            </a:p>
          </p:txBody>
        </p:sp>
      </p:grpSp>
      <p:pic>
        <p:nvPicPr>
          <p:cNvPr id="771" name="Google Shape;338;p56" descr="Google Shape;338;p56"/>
          <p:cNvPicPr>
            <a:picLocks noChangeAspect="1"/>
          </p:cNvPicPr>
          <p:nvPr/>
        </p:nvPicPr>
        <p:blipFill>
          <a:blip r:embed="rId4"/>
          <a:srcRect t="3982"/>
          <a:stretch>
            <a:fillRect/>
          </a:stretch>
        </p:blipFill>
        <p:spPr>
          <a:xfrm>
            <a:off x="5335543" y="2551948"/>
            <a:ext cx="3417421" cy="23194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041" dir="10500123" rotWithShape="0">
              <a:srgbClr val="000000">
                <a:alpha val="20000"/>
              </a:srgbClr>
            </a:outerShdw>
          </a:effectLst>
        </p:spPr>
      </p:pic>
      <p:sp>
        <p:nvSpPr>
          <p:cNvPr id="772" name="Google Shape;339;p56"/>
          <p:cNvSpPr txBox="1"/>
          <p:nvPr/>
        </p:nvSpPr>
        <p:spPr>
          <a:xfrm>
            <a:off x="5266794" y="4681539"/>
            <a:ext cx="2999521" cy="330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spAutoFit/>
          </a:bodyPr>
          <a:lstStyle>
            <a:lvl1pPr>
              <a:defRPr sz="1100" spc="-1"/>
            </a:lvl1pPr>
          </a:lstStyle>
          <a:p>
            <a:r>
              <a:t>Tortorelli et al., 2018</a:t>
            </a:r>
          </a:p>
        </p:txBody>
      </p:sp>
      <p:sp>
        <p:nvSpPr>
          <p:cNvPr id="773" name="Questa relazione ci dice che le galassie ellittiche quanto più sono grandi, minore è la densità di flusso, ovvero sono meno dense,…"/>
          <p:cNvSpPr txBox="1">
            <a:spLocks noGrp="1"/>
          </p:cNvSpPr>
          <p:nvPr>
            <p:ph type="body" sz="quarter" idx="4294967295"/>
          </p:nvPr>
        </p:nvSpPr>
        <p:spPr>
          <a:xfrm>
            <a:off x="391036" y="4018618"/>
            <a:ext cx="3980520" cy="108061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150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Questa </a:t>
            </a:r>
            <a:r>
              <a:rPr dirty="0" err="1"/>
              <a:t>relazione</a:t>
            </a:r>
            <a:r>
              <a:rPr dirty="0"/>
              <a:t> ci dice </a:t>
            </a:r>
            <a:r>
              <a:rPr dirty="0" err="1"/>
              <a:t>che</a:t>
            </a:r>
            <a:r>
              <a:rPr dirty="0"/>
              <a:t> le </a:t>
            </a:r>
            <a:r>
              <a:rPr dirty="0" err="1"/>
              <a:t>galassie</a:t>
            </a:r>
            <a:r>
              <a:rPr dirty="0"/>
              <a:t> </a:t>
            </a:r>
            <a:r>
              <a:rPr dirty="0" err="1"/>
              <a:t>ellittiche</a:t>
            </a:r>
            <a:r>
              <a:rPr dirty="0"/>
              <a:t> </a:t>
            </a:r>
            <a:r>
              <a:rPr dirty="0" err="1"/>
              <a:t>quanto</a:t>
            </a:r>
            <a:r>
              <a:rPr dirty="0"/>
              <a:t> </a:t>
            </a:r>
            <a:r>
              <a:rPr dirty="0" err="1"/>
              <a:t>più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grandi</a:t>
            </a:r>
            <a:r>
              <a:rPr dirty="0"/>
              <a:t>, </a:t>
            </a:r>
            <a:r>
              <a:rPr dirty="0" err="1"/>
              <a:t>minore</a:t>
            </a:r>
            <a:r>
              <a:rPr dirty="0"/>
              <a:t> è la </a:t>
            </a:r>
            <a:r>
              <a:rPr dirty="0" err="1"/>
              <a:t>densità</a:t>
            </a:r>
            <a:r>
              <a:rPr dirty="0"/>
              <a:t> di </a:t>
            </a:r>
            <a:r>
              <a:rPr dirty="0" err="1"/>
              <a:t>flusso</a:t>
            </a:r>
            <a:r>
              <a:rPr dirty="0"/>
              <a:t>, </a:t>
            </a:r>
            <a:r>
              <a:rPr dirty="0" err="1"/>
              <a:t>ovvero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meno</a:t>
            </a:r>
            <a:r>
              <a:rPr dirty="0"/>
              <a:t> dense,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  <a:defRPr sz="1500" spc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considerando</a:t>
            </a:r>
            <a:r>
              <a:rPr dirty="0"/>
              <a:t> </a:t>
            </a:r>
            <a:r>
              <a:rPr dirty="0" err="1"/>
              <a:t>che</a:t>
            </a:r>
            <a:r>
              <a:rPr dirty="0"/>
              <a:t> la luce </a:t>
            </a:r>
            <a:r>
              <a:rPr dirty="0" err="1"/>
              <a:t>traccia</a:t>
            </a:r>
            <a:r>
              <a:rPr dirty="0"/>
              <a:t> la </a:t>
            </a:r>
            <a:r>
              <a:rPr dirty="0" err="1"/>
              <a:t>massa</a:t>
            </a:r>
            <a:r>
              <a:rPr dirty="0"/>
              <a:t> </a:t>
            </a:r>
            <a:r>
              <a:rPr dirty="0" err="1"/>
              <a:t>luminosa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308;p54" descr="Google Shape;308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1" y="2159"/>
            <a:ext cx="9143642" cy="5143322"/>
          </a:xfrm>
          <a:prstGeom prst="rect">
            <a:avLst/>
          </a:prstGeom>
          <a:ln w="12700">
            <a:miter lim="400000"/>
          </a:ln>
        </p:spPr>
      </p:pic>
      <p:sp>
        <p:nvSpPr>
          <p:cNvPr id="776" name="Google Shape;322;p55"/>
          <p:cNvSpPr txBox="1"/>
          <p:nvPr/>
        </p:nvSpPr>
        <p:spPr>
          <a:xfrm>
            <a:off x="1766679" y="161280"/>
            <a:ext cx="5610642" cy="766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199" tIns="34199" rIns="34199" bIns="34199">
            <a:spAutoFit/>
          </a:bodyPr>
          <a:lstStyle>
            <a:lvl1pPr algn="ctr">
              <a:defRPr sz="4500" b="1" spc="-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Software</a:t>
            </a:r>
          </a:p>
        </p:txBody>
      </p:sp>
      <p:sp>
        <p:nvSpPr>
          <p:cNvPr id="777" name="Abbiamo analizzato 50 galassie dell’ammasso Abel S1063, di cui il 28% sono state classificate come ellittiche dalla maggior parte degli studenti della nostra classe.…"/>
          <p:cNvSpPr txBox="1">
            <a:spLocks noGrp="1"/>
          </p:cNvSpPr>
          <p:nvPr>
            <p:ph type="title" idx="4294967295"/>
          </p:nvPr>
        </p:nvSpPr>
        <p:spPr>
          <a:xfrm>
            <a:off x="383499" y="850078"/>
            <a:ext cx="8491518" cy="424810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>
              <a:defRPr sz="1600" spc="-1">
                <a:latin typeface="Calibri"/>
                <a:ea typeface="Calibri"/>
                <a:cs typeface="Calibri"/>
                <a:sym typeface="Calibri"/>
              </a:defRPr>
            </a:pPr>
            <a:r>
              <a:t>Abbiamo analizzato </a:t>
            </a:r>
            <a:r>
              <a:rPr>
                <a:solidFill>
                  <a:srgbClr val="FFFFFF"/>
                </a:solidFill>
              </a:rPr>
              <a:t>50 galassie</a:t>
            </a:r>
            <a:r>
              <a:t> dell’ammasso Abel S1063, di cui il 28% sono state classificate come ellittiche dalla maggior parte degli studenti della nostra classe. </a:t>
            </a:r>
          </a:p>
          <a:p>
            <a:pPr>
              <a:defRPr sz="1600" spc="-1">
                <a:latin typeface="Calibri"/>
                <a:ea typeface="Calibri"/>
                <a:cs typeface="Calibri"/>
                <a:sym typeface="Calibri"/>
              </a:defRPr>
            </a:pPr>
            <a:r>
              <a:t>Per farlo, sono stati utilizzati i seguenti software: </a:t>
            </a:r>
            <a:br/>
            <a:r>
              <a:t>- </a:t>
            </a:r>
            <a:r>
              <a:rPr>
                <a:solidFill>
                  <a:srgbClr val="FFFFFF"/>
                </a:solidFill>
              </a:rPr>
              <a:t>TOPCAT</a:t>
            </a:r>
            <a:r>
              <a:t> è un visualizzatore grafico interattivo ed editor per dati tabulari. Lo abbiamo utilizzato per elaborare i cataloghi.</a:t>
            </a:r>
            <a:br/>
            <a:r>
              <a:t>- </a:t>
            </a:r>
            <a:r>
              <a:rPr>
                <a:solidFill>
                  <a:srgbClr val="FFFFFF"/>
                </a:solidFill>
              </a:rPr>
              <a:t>SAOImageDS9</a:t>
            </a:r>
            <a:r>
              <a:t> (Windows): è un’applicazione di imaging astronomico e visualizzazione dati; supporta il  FITS image (sistema di trasporto delle immagini flessibili, formato di file utilizzato per le immagini scientifiche) e tabelle binarie, molti algoritmi di scala e mappe dei colori. Fornisce una facile comunicazione con attività di analisi esterne.</a:t>
            </a:r>
            <a:br/>
            <a:endParaRPr/>
          </a:p>
          <a:p>
            <a:pPr>
              <a:defRPr sz="1600" spc="-1">
                <a:latin typeface="Calibri"/>
                <a:ea typeface="Calibri"/>
                <a:cs typeface="Calibri"/>
                <a:sym typeface="Calibri"/>
              </a:defRPr>
            </a:pPr>
            <a:r>
              <a:t>Le misure di (μ)</a:t>
            </a:r>
            <a:r>
              <a:rPr baseline="-5999"/>
              <a:t>e</a:t>
            </a:r>
            <a:r>
              <a:t> e di R</a:t>
            </a:r>
            <a:r>
              <a:rPr baseline="-5999"/>
              <a:t>e</a:t>
            </a:r>
            <a:r>
              <a:t> sono state prese dall’articolo di Tortorelli et al. 2018 con cui ci siamo confrontati e il fit è stato fatto con il software:</a:t>
            </a:r>
            <a:br/>
            <a:r>
              <a:t>- </a:t>
            </a:r>
            <a:r>
              <a:rPr>
                <a:solidFill>
                  <a:srgbClr val="FFFFFF"/>
                </a:solidFill>
              </a:rPr>
              <a:t>LtsFit package in Python</a:t>
            </a:r>
            <a:r>
              <a:t> : utilizzato per realizzare i grafici ed il fit. Adatta linee e piani ai dati con errori in tutte le variabili e possibili valori anomali. Questo metodo fa convergere l’adattamento alla soluzione corretta anche in presenza di un gran numero di valori anomali. </a:t>
            </a:r>
            <a:br/>
            <a:r>
              <a:t>Michele Cappellari ha creato questo pacchetto di software e numerosi altri per lo studio delle galassie, utilizzando il linguaggio di programmazione Python.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9" name="Google Shape;308;p54" descr="Google Shape;308;p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01" y="2159"/>
            <a:ext cx="9143642" cy="5143322"/>
          </a:xfrm>
          <a:prstGeom prst="rect">
            <a:avLst/>
          </a:prstGeom>
          <a:ln w="12700">
            <a:miter lim="400000"/>
          </a:ln>
        </p:spPr>
      </p:pic>
      <p:sp>
        <p:nvSpPr>
          <p:cNvPr id="780" name="L’ammasso analizzato è l’Abell S1063, di massa totale M=2,42 x 105M0 (1M0= massa del Sole pari a circa 2 quintilioni di kg ) e si trova ad un redshift di 0.35, ovvero quando è partita la luce l’universo aveva ~9.8 miliardi di anni.…"/>
          <p:cNvSpPr txBox="1">
            <a:spLocks noGrp="1"/>
          </p:cNvSpPr>
          <p:nvPr>
            <p:ph type="body" sz="quarter" idx="4294967295"/>
          </p:nvPr>
        </p:nvSpPr>
        <p:spPr>
          <a:xfrm>
            <a:off x="187434" y="89076"/>
            <a:ext cx="8640000" cy="1058533"/>
          </a:xfrm>
          <a:prstGeom prst="rect">
            <a:avLst/>
          </a:prstGeom>
        </p:spPr>
        <p:txBody>
          <a:bodyPr lIns="34199" tIns="34199" rIns="34199" bIns="34199">
            <a:noAutofit/>
          </a:bodyPr>
          <a:lstStyle/>
          <a:p>
            <a:pPr marL="0" indent="0" algn="ctr">
              <a:spcBef>
                <a:spcPts val="0"/>
              </a:spcBef>
              <a:buClrTx/>
              <a:buSzTx/>
              <a:buNone/>
              <a:defRPr sz="16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L’ammasso</a:t>
            </a:r>
            <a:r>
              <a:rPr dirty="0"/>
              <a:t> </a:t>
            </a:r>
            <a:r>
              <a:rPr dirty="0" err="1"/>
              <a:t>analizzato</a:t>
            </a:r>
            <a:r>
              <a:rPr dirty="0"/>
              <a:t> è </a:t>
            </a:r>
            <a:r>
              <a:rPr dirty="0" err="1"/>
              <a:t>l’Abell</a:t>
            </a:r>
            <a:r>
              <a:rPr dirty="0"/>
              <a:t> S1063, di </a:t>
            </a:r>
            <a:r>
              <a:rPr dirty="0" err="1"/>
              <a:t>massa</a:t>
            </a:r>
            <a:r>
              <a:rPr dirty="0"/>
              <a:t> </a:t>
            </a:r>
            <a:r>
              <a:rPr dirty="0" err="1"/>
              <a:t>totale</a:t>
            </a:r>
            <a:r>
              <a:rPr dirty="0"/>
              <a:t> M=2,42 x 105M0 (1M0= </a:t>
            </a:r>
            <a:r>
              <a:rPr dirty="0" err="1"/>
              <a:t>massa</a:t>
            </a:r>
            <a:r>
              <a:rPr dirty="0"/>
              <a:t> del Sole </a:t>
            </a:r>
            <a:r>
              <a:rPr dirty="0" err="1"/>
              <a:t>pari</a:t>
            </a:r>
            <a:r>
              <a:rPr dirty="0"/>
              <a:t> a circa 2 </a:t>
            </a:r>
            <a:r>
              <a:rPr dirty="0" err="1"/>
              <a:t>quintilioni</a:t>
            </a:r>
            <a:r>
              <a:rPr dirty="0"/>
              <a:t> di kg ) e </a:t>
            </a:r>
            <a:r>
              <a:rPr dirty="0" err="1"/>
              <a:t>si</a:t>
            </a:r>
            <a:r>
              <a:rPr dirty="0"/>
              <a:t> </a:t>
            </a:r>
            <a:r>
              <a:rPr dirty="0" err="1"/>
              <a:t>trova</a:t>
            </a:r>
            <a:r>
              <a:rPr dirty="0"/>
              <a:t> ad un redshift di 0.35, </a:t>
            </a:r>
            <a:r>
              <a:rPr dirty="0" err="1"/>
              <a:t>ovvero</a:t>
            </a:r>
            <a:r>
              <a:rPr dirty="0"/>
              <a:t> </a:t>
            </a:r>
            <a:r>
              <a:rPr dirty="0" err="1"/>
              <a:t>quando</a:t>
            </a:r>
            <a:r>
              <a:rPr dirty="0"/>
              <a:t> è partita la luce </a:t>
            </a:r>
            <a:r>
              <a:rPr dirty="0" err="1"/>
              <a:t>l’universo</a:t>
            </a:r>
            <a:r>
              <a:rPr dirty="0"/>
              <a:t> </a:t>
            </a:r>
            <a:r>
              <a:rPr dirty="0" err="1"/>
              <a:t>aveva</a:t>
            </a:r>
            <a:r>
              <a:rPr dirty="0"/>
              <a:t> ~9.8 </a:t>
            </a:r>
            <a:r>
              <a:rPr dirty="0" err="1"/>
              <a:t>miliardi</a:t>
            </a:r>
            <a:r>
              <a:rPr dirty="0"/>
              <a:t> di anni. </a:t>
            </a:r>
          </a:p>
          <a:p>
            <a:pPr marL="0" indent="0" algn="ctr">
              <a:spcBef>
                <a:spcPts val="0"/>
              </a:spcBef>
              <a:buClrTx/>
              <a:buSzTx/>
              <a:buNone/>
              <a:defRPr sz="1600" spc="-1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(</a:t>
            </a:r>
            <a:r>
              <a:rPr dirty="0" err="1"/>
              <a:t>Supponendo</a:t>
            </a:r>
            <a:r>
              <a:rPr dirty="0"/>
              <a:t> un </a:t>
            </a:r>
            <a:r>
              <a:rPr dirty="0" err="1"/>
              <a:t>modello</a:t>
            </a:r>
            <a:r>
              <a:rPr dirty="0"/>
              <a:t> in cui </a:t>
            </a:r>
            <a:r>
              <a:rPr dirty="0" err="1"/>
              <a:t>l’Universo</a:t>
            </a:r>
            <a:r>
              <a:rPr dirty="0"/>
              <a:t> </a:t>
            </a:r>
            <a:r>
              <a:rPr dirty="0" err="1"/>
              <a:t>oggi</a:t>
            </a:r>
            <a:r>
              <a:rPr dirty="0"/>
              <a:t> </a:t>
            </a:r>
            <a:r>
              <a:rPr dirty="0" err="1"/>
              <a:t>abbia</a:t>
            </a:r>
            <a:r>
              <a:rPr dirty="0"/>
              <a:t> ~13.7 </a:t>
            </a:r>
            <a:r>
              <a:rPr dirty="0" err="1"/>
              <a:t>miliardi</a:t>
            </a:r>
            <a:r>
              <a:rPr dirty="0"/>
              <a:t> di anni)</a:t>
            </a:r>
          </a:p>
        </p:txBody>
      </p:sp>
      <p:pic>
        <p:nvPicPr>
          <p:cNvPr id="781" name="Google Shape;352;p58" descr="Google Shape;352;p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0" y="1363101"/>
            <a:ext cx="3593881" cy="2638081"/>
          </a:xfrm>
          <a:prstGeom prst="rect">
            <a:avLst/>
          </a:prstGeom>
          <a:ln w="228600" cap="sq">
            <a:solidFill>
              <a:srgbClr val="000000"/>
            </a:solidFill>
            <a:miter/>
          </a:ln>
        </p:spPr>
      </p:pic>
      <p:pic>
        <p:nvPicPr>
          <p:cNvPr id="782" name="Google Shape;353;p58" descr="Google Shape;353;p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420" y="1363101"/>
            <a:ext cx="3826082" cy="2638081"/>
          </a:xfrm>
          <a:prstGeom prst="rect">
            <a:avLst/>
          </a:prstGeom>
          <a:ln w="228600" cap="sq">
            <a:solidFill>
              <a:srgbClr val="000000"/>
            </a:solidFill>
            <a:miter/>
          </a:ln>
        </p:spPr>
      </p:pic>
      <p:sp>
        <p:nvSpPr>
          <p:cNvPr id="783" name="PlaceHolder 3"/>
          <p:cNvSpPr txBox="1"/>
          <p:nvPr/>
        </p:nvSpPr>
        <p:spPr>
          <a:xfrm>
            <a:off x="398945" y="4216674"/>
            <a:ext cx="4002070" cy="837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algn="ctr">
              <a:defRPr sz="1200" spc="0">
                <a:latin typeface="Calibri"/>
                <a:ea typeface="Calibri"/>
                <a:cs typeface="Calibri"/>
                <a:sym typeface="Calibri"/>
              </a:defRPr>
            </a:pPr>
            <a:r>
              <a:rPr dirty="0" err="1"/>
              <a:t>Relazione</a:t>
            </a:r>
            <a:r>
              <a:rPr dirty="0"/>
              <a:t> di </a:t>
            </a:r>
            <a:r>
              <a:rPr dirty="0" err="1"/>
              <a:t>Kormendy</a:t>
            </a:r>
            <a:r>
              <a:rPr dirty="0"/>
              <a:t> per le </a:t>
            </a:r>
            <a:r>
              <a:rPr dirty="0" err="1"/>
              <a:t>galassie</a:t>
            </a:r>
            <a:r>
              <a:rPr dirty="0"/>
              <a:t> </a:t>
            </a:r>
            <a:r>
              <a:rPr dirty="0" err="1"/>
              <a:t>classificate</a:t>
            </a:r>
            <a:r>
              <a:rPr dirty="0"/>
              <a:t> come </a:t>
            </a:r>
            <a:r>
              <a:rPr dirty="0" err="1"/>
              <a:t>ellittiche</a:t>
            </a:r>
            <a:r>
              <a:rPr dirty="0"/>
              <a:t> da </a:t>
            </a:r>
            <a:r>
              <a:rPr dirty="0" err="1"/>
              <a:t>più</a:t>
            </a:r>
            <a:r>
              <a:rPr dirty="0"/>
              <a:t> di 9 </a:t>
            </a:r>
            <a:r>
              <a:rPr dirty="0" err="1"/>
              <a:t>studenti</a:t>
            </a:r>
            <a:r>
              <a:rPr dirty="0"/>
              <a:t> e con un </a:t>
            </a:r>
            <a:r>
              <a:rPr dirty="0" err="1"/>
              <a:t>valore</a:t>
            </a:r>
            <a:r>
              <a:rPr dirty="0"/>
              <a:t> di </a:t>
            </a:r>
            <a:r>
              <a:rPr dirty="0" err="1"/>
              <a:t>magnitudine</a:t>
            </a:r>
            <a:r>
              <a:rPr dirty="0"/>
              <a:t> &lt;=22,5.</a:t>
            </a:r>
          </a:p>
          <a:p>
            <a:pPr algn="ctr">
              <a:defRPr sz="1200" spc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 </a:t>
            </a:r>
            <a:r>
              <a:rPr dirty="0" err="1"/>
              <a:t>valori</a:t>
            </a:r>
            <a:r>
              <a:rPr dirty="0"/>
              <a:t> α e β </a:t>
            </a:r>
            <a:r>
              <a:rPr dirty="0" err="1"/>
              <a:t>riportati</a:t>
            </a:r>
            <a:r>
              <a:rPr dirty="0"/>
              <a:t> </a:t>
            </a:r>
            <a:r>
              <a:rPr dirty="0" err="1"/>
              <a:t>sono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coefficienti</a:t>
            </a:r>
            <a:r>
              <a:rPr dirty="0"/>
              <a:t> </a:t>
            </a:r>
            <a:r>
              <a:rPr dirty="0" err="1"/>
              <a:t>della</a:t>
            </a:r>
            <a:r>
              <a:rPr dirty="0"/>
              <a:t> </a:t>
            </a:r>
            <a:r>
              <a:rPr dirty="0" err="1"/>
              <a:t>relazione</a:t>
            </a:r>
            <a:r>
              <a:rPr dirty="0"/>
              <a:t> di </a:t>
            </a:r>
            <a:endParaRPr lang="it-IT" dirty="0"/>
          </a:p>
          <a:p>
            <a:pPr algn="ctr">
              <a:defRPr sz="1200" spc="0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“best-fit”. </a:t>
            </a:r>
          </a:p>
        </p:txBody>
      </p:sp>
      <p:sp>
        <p:nvSpPr>
          <p:cNvPr id="784" name="Relazione di Kormendy per le galassie classificate come ellittiche da più di 9 studenti e con qualsiasi valore di magnitudine"/>
          <p:cNvSpPr txBox="1">
            <a:spLocks noGrp="1"/>
          </p:cNvSpPr>
          <p:nvPr>
            <p:ph type="title" idx="4294967295"/>
          </p:nvPr>
        </p:nvSpPr>
        <p:spPr>
          <a:xfrm>
            <a:off x="4559662" y="4216674"/>
            <a:ext cx="4054681" cy="68844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defRPr sz="1300" spc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dirty="0" err="1"/>
              <a:t>Relazione</a:t>
            </a:r>
            <a:r>
              <a:rPr dirty="0"/>
              <a:t> di </a:t>
            </a:r>
            <a:r>
              <a:rPr dirty="0" err="1"/>
              <a:t>Kormendy</a:t>
            </a:r>
            <a:r>
              <a:rPr dirty="0"/>
              <a:t> per le </a:t>
            </a:r>
            <a:r>
              <a:rPr dirty="0" err="1"/>
              <a:t>galassie</a:t>
            </a:r>
            <a:r>
              <a:rPr dirty="0"/>
              <a:t> </a:t>
            </a:r>
            <a:r>
              <a:rPr dirty="0" err="1"/>
              <a:t>classificate</a:t>
            </a:r>
            <a:r>
              <a:rPr dirty="0"/>
              <a:t> come </a:t>
            </a:r>
            <a:r>
              <a:rPr dirty="0" err="1"/>
              <a:t>ellittiche</a:t>
            </a:r>
            <a:r>
              <a:rPr dirty="0"/>
              <a:t> da </a:t>
            </a:r>
            <a:r>
              <a:rPr dirty="0" err="1"/>
              <a:t>più</a:t>
            </a:r>
            <a:r>
              <a:rPr dirty="0"/>
              <a:t> di 9 </a:t>
            </a:r>
            <a:r>
              <a:rPr dirty="0" err="1"/>
              <a:t>studenti</a:t>
            </a:r>
            <a:r>
              <a:rPr dirty="0"/>
              <a:t> e con </a:t>
            </a:r>
            <a:r>
              <a:rPr dirty="0" err="1"/>
              <a:t>qualsiasi</a:t>
            </a:r>
            <a:r>
              <a:rPr dirty="0"/>
              <a:t> </a:t>
            </a:r>
            <a:r>
              <a:rPr dirty="0" err="1"/>
              <a:t>valore</a:t>
            </a:r>
            <a:r>
              <a:rPr dirty="0"/>
              <a:t> di </a:t>
            </a:r>
            <a:r>
              <a:rPr dirty="0" err="1"/>
              <a:t>magnitudine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08;p54" descr="Google Shape;308;p54">
            <a:extLst>
              <a:ext uri="{FF2B5EF4-FFF2-40B4-BE49-F238E27FC236}">
                <a16:creationId xmlns:a16="http://schemas.microsoft.com/office/drawing/2014/main" id="{7C9805BF-8CD1-8B4E-8C20-01B8420FF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642" cy="5143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Immagine che contiene interni, parete, pavimento, soffitto&#10;&#10;Descrizione generata automaticamente">
            <a:extLst>
              <a:ext uri="{FF2B5EF4-FFF2-40B4-BE49-F238E27FC236}">
                <a16:creationId xmlns:a16="http://schemas.microsoft.com/office/drawing/2014/main" id="{7762E164-3463-6DCB-4547-E06A74BDB5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27" y="53929"/>
            <a:ext cx="2245615" cy="3024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 descr="Immagine che contiene testo, interni, pavimento&#10;&#10;Descrizione generata automaticamente">
            <a:extLst>
              <a:ext uri="{FF2B5EF4-FFF2-40B4-BE49-F238E27FC236}">
                <a16:creationId xmlns:a16="http://schemas.microsoft.com/office/drawing/2014/main" id="{014354F2-9DC3-E73E-D6E9-AFED4DD742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5" y="485595"/>
            <a:ext cx="1940002" cy="2586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FC52D31B-72CD-85CF-F1AC-7C098C568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8" y="3250249"/>
            <a:ext cx="2452429" cy="1839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 descr="Immagine che contiene dilegno, bosco, passo&#10;&#10;Descrizione generata automaticamente">
            <a:extLst>
              <a:ext uri="{FF2B5EF4-FFF2-40B4-BE49-F238E27FC236}">
                <a16:creationId xmlns:a16="http://schemas.microsoft.com/office/drawing/2014/main" id="{24EB7044-C2AB-7C07-4F21-07968DA855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52" y="47496"/>
            <a:ext cx="3211551" cy="3024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magine 13" descr="Immagine che contiene interni, divano, soffitto, stanza&#10;&#10;Descrizione generata automaticamente">
            <a:extLst>
              <a:ext uri="{FF2B5EF4-FFF2-40B4-BE49-F238E27FC236}">
                <a16:creationId xmlns:a16="http://schemas.microsoft.com/office/drawing/2014/main" id="{42ADBB8D-82B9-3774-05D2-492F2A878B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869" y="3256314"/>
            <a:ext cx="2452920" cy="18396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6E6C12B-17AF-5224-1DB7-EB9E3014F474}"/>
              </a:ext>
            </a:extLst>
          </p:cNvPr>
          <p:cNvSpPr txBox="1"/>
          <p:nvPr/>
        </p:nvSpPr>
        <p:spPr>
          <a:xfrm>
            <a:off x="119115" y="116414"/>
            <a:ext cx="2081561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normalizeH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DALLA STORIA…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78400E19-F6F3-B787-86BC-14664858B24B}"/>
              </a:ext>
            </a:extLst>
          </p:cNvPr>
          <p:cNvSpPr txBox="1"/>
          <p:nvPr/>
        </p:nvSpPr>
        <p:spPr>
          <a:xfrm>
            <a:off x="6408739" y="3968077"/>
            <a:ext cx="2660146" cy="5539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normalizeH="0" baseline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FillTx/>
                <a:latin typeface="Arial"/>
                <a:ea typeface="Arial"/>
                <a:cs typeface="Arial"/>
                <a:sym typeface="Arial"/>
              </a:rPr>
              <a:t>…ALLO SVILUPPO SCIENTIFICO</a:t>
            </a:r>
          </a:p>
        </p:txBody>
      </p:sp>
    </p:spTree>
    <p:extLst>
      <p:ext uri="{BB962C8B-B14F-4D97-AF65-F5344CB8AC3E}">
        <p14:creationId xmlns:p14="http://schemas.microsoft.com/office/powerpoint/2010/main" val="36638191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800000"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915</Words>
  <Application>Microsoft Office PowerPoint</Application>
  <PresentationFormat>Presentazione su schermo (16:9)</PresentationFormat>
  <Paragraphs>54</Paragraphs>
  <Slides>10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Helvetica Neue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È una correlazione empirica tra il raggio efficace Re di una galassia ellittica (espresso in Kpc, 1 Parsec = 3,26 anni luce=3,0857×1016 metri)  e la brillanza superficiale media entro il  raggio efficace (μ)e (espressa in mag/arcsec2):  (μ)e = α + β log(Re)</vt:lpstr>
      <vt:lpstr>Abbiamo analizzato 50 galassie dell’ammasso Abel S1063, di cui il 28% sono state classificate come ellittiche dalla maggior parte degli studenti della nostra classe.  Per farlo, sono stati utilizzati i seguenti software:  - TOPCAT è un visualizzatore grafico interattivo ed editor per dati tabulari. Lo abbiamo utilizzato per elaborare i cataloghi. - SAOImageDS9 (Windows): è un’applicazione di imaging astronomico e visualizzazione dati; supporta il  FITS image (sistema di trasporto delle immagini flessibili, formato di file utilizzato per le immagini scientifiche) e tabelle binarie, molti algoritmi di scala e mappe dei colori. Fornisce una facile comunicazione con attività di analisi esterne.  Le misure di (μ)e e di Re sono state prese dall’articolo di Tortorelli et al. 2018 con cui ci siamo confrontati e il fit è stato fatto con il software: - LtsFit package in Python : utilizzato per realizzare i grafici ed il fit. Adatta linee e piani ai dati con errori in tutte le variabili e possibili valori anomali. Questo metodo fa convergere l’adattamento alla soluzione corretta anche in presenza di un gran numero di valori anomali.  Michele Cappellari ha creato questo pacchetto di software e numerosi altri per lo studio delle galassie, utilizzando il linguaggio di programmazione Python.</vt:lpstr>
      <vt:lpstr>Relazione di Kormendy per le galassie classificate come ellittiche da più di 9 studenti e con qualsiasi valore di magnitudine</vt:lpstr>
      <vt:lpstr>Presentazione standard di PowerPoint</vt:lpstr>
      <vt:lpstr>Siamo molto soddisfatti dell’esperienza di questo PCTO, che ci ha permesso di porci nei panni di veri astrofisici e di analizzare immagini e dati al centro degli ultimi sviluppi degli studi della fisica: un’esperienza coronata dalla bellissima esperienza allo stage a Frascati e dalla partecipazione all’ICD. Tutte queste opportunità ci hanno permesso di avvicinarci alla fisica in modo interattivo ed approfondito.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Micaela Vitagliano</cp:lastModifiedBy>
  <cp:revision>3</cp:revision>
  <dcterms:modified xsi:type="dcterms:W3CDTF">2022-05-10T16:22:09Z</dcterms:modified>
</cp:coreProperties>
</file>