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80" r:id="rId18"/>
    <p:sldId id="270" r:id="rId19"/>
    <p:sldId id="275" r:id="rId20"/>
    <p:sldId id="27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Outline" id="{0D417449-3759-4957-9FAF-FE09366B569F}">
          <p14:sldIdLst>
            <p14:sldId id="256"/>
            <p14:sldId id="257"/>
          </p14:sldIdLst>
        </p14:section>
        <p14:section name="Introduction" id="{E165D90F-F98A-4B7C-BC11-FEFEEBD7F0F5}">
          <p14:sldIdLst>
            <p14:sldId id="258"/>
            <p14:sldId id="259"/>
            <p14:sldId id="260"/>
            <p14:sldId id="277"/>
          </p14:sldIdLst>
        </p14:section>
        <p14:section name="QSD Strategies" id="{0FC8B5D4-3240-4FAF-B98C-3415D84AD7AC}">
          <p14:sldIdLst>
            <p14:sldId id="261"/>
            <p14:sldId id="262"/>
            <p14:sldId id="263"/>
            <p14:sldId id="264"/>
            <p14:sldId id="265"/>
          </p14:sldIdLst>
        </p14:section>
        <p14:section name="Quantum Network" id="{96AA1D26-FDEE-4E7E-974E-B818AD2862EF}">
          <p14:sldIdLst>
            <p14:sldId id="266"/>
            <p14:sldId id="267"/>
            <p14:sldId id="268"/>
            <p14:sldId id="271"/>
            <p14:sldId id="272"/>
            <p14:sldId id="280"/>
            <p14:sldId id="270"/>
            <p14:sldId id="275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26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7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8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4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60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6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9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9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2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5/25/22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8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4C12-1B29-4812-8906-167B1EB905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network approach to Quantum state discrimination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27FD3-6F25-442C-A8D9-1B74A9E3A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Alessandro Laneve, Quantum Optics group</a:t>
            </a:r>
          </a:p>
          <a:p>
            <a:r>
              <a:rPr lang="en-US" dirty="0"/>
              <a:t>Sapienza </a:t>
            </a:r>
            <a:r>
              <a:rPr lang="en-US" dirty="0" err="1"/>
              <a:t>Università</a:t>
            </a:r>
            <a:r>
              <a:rPr lang="en-US" dirty="0"/>
              <a:t> di Roma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19AC6FD-E431-4C59-B112-06262AFEE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" y="102428"/>
            <a:ext cx="3533775" cy="146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4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0DECB-21F4-43DF-83E7-A859B8E6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44600"/>
            <a:ext cx="7729728" cy="1188720"/>
          </a:xfrm>
        </p:spPr>
        <p:txBody>
          <a:bodyPr/>
          <a:lstStyle/>
          <a:p>
            <a:r>
              <a:rPr lang="en-US" dirty="0"/>
              <a:t>Unambiguous state discrimination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C1AB6-6111-4172-B7B0-FAD4845CBD58}"/>
              </a:ext>
            </a:extLst>
          </p:cNvPr>
          <p:cNvSpPr txBox="1"/>
          <p:nvPr/>
        </p:nvSpPr>
        <p:spPr>
          <a:xfrm>
            <a:off x="582967" y="2396971"/>
            <a:ext cx="1102606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Useful if </a:t>
            </a: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don’t want errors to be possible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It is only possible if the states are linearly independent (N=D)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We apply N+1 projectors to the system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N projectors on the N orthogonal subspaces of the (N-1) states subsets, further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one collects unconclusive measurements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Strategies must minimize the probability of unconclusive measurements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Crucial feature: every </a:t>
            </a:r>
            <a:r>
              <a:rPr lang="en-US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significant measurement provides a correct result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but it is possible to have unconclusive measurement</a:t>
            </a:r>
          </a:p>
        </p:txBody>
      </p:sp>
    </p:spTree>
    <p:extLst>
      <p:ext uri="{BB962C8B-B14F-4D97-AF65-F5344CB8AC3E}">
        <p14:creationId xmlns:p14="http://schemas.microsoft.com/office/powerpoint/2010/main" val="160126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29A41D-78E9-49C1-A6B2-11BBE6AD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9" y="281179"/>
            <a:ext cx="3242629" cy="1068227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dirty="0"/>
              <a:t>Experimental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07391461-CEE3-4D37-83B0-36A30C40BE5D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872" y="1542252"/>
                <a:ext cx="4654295" cy="4432420"/>
              </a:xfrm>
            </p:spPr>
            <p:txBody>
              <a:bodyPr>
                <a:normAutofit/>
              </a:bodyPr>
              <a:lstStyle/>
              <a:p>
                <a:pPr marL="285750" indent="-28575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Encoding of states in Quaternary Phase-Shift- Keying (QPSK)</a:t>
                </a:r>
              </a:p>
              <a:p>
                <a:pPr marL="285750" indent="-28575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Alphabet of 4 coherent states:</a:t>
                </a:r>
              </a:p>
              <a:p>
                <a:pPr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=|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600" dirty="0"/>
              </a:p>
              <a:p>
                <a:pPr marL="285750" indent="-28575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Phase displacement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 sends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in vacuum state</a:t>
                </a:r>
              </a:p>
              <a:p>
                <a:pPr marL="285750" indent="-28575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Signal is split and counting combination gives unambiguous answer or unconclusive</a:t>
                </a:r>
              </a:p>
              <a:p>
                <a:pPr marL="285750" indent="-28575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Adaptive variation allows increasing of conclusive results</a:t>
                </a:r>
              </a:p>
              <a:p>
                <a:pPr marL="285750" indent="-28575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Signal is split in time and phase displacement is performed considering past results</a:t>
                </a:r>
              </a:p>
              <a:p>
                <a:pPr marL="285750" indent="-28575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Enhanced performance but tons of signal needed!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07391461-CEE3-4D37-83B0-36A30C40B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872" y="1542252"/>
                <a:ext cx="4654295" cy="4432420"/>
              </a:xfrm>
              <a:blipFill>
                <a:blip r:embed="rId2"/>
                <a:stretch>
                  <a:fillRect t="-413" r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66686955-3892-45A6-8867-69EA5F6F4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8" y="106532"/>
            <a:ext cx="7422490" cy="1977086"/>
          </a:xfrm>
          <a:prstGeom prst="rect">
            <a:avLst/>
          </a:prstGeom>
        </p:spPr>
      </p:pic>
      <p:pic>
        <p:nvPicPr>
          <p:cNvPr id="21" name="Picture 20" descr="Diagram, schematic&#10;&#10;Description automatically generated">
            <a:extLst>
              <a:ext uri="{FF2B5EF4-FFF2-40B4-BE49-F238E27FC236}">
                <a16:creationId xmlns:a16="http://schemas.microsoft.com/office/drawing/2014/main" id="{EBB3B2C0-2F91-42B8-AFEF-930C047C0D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3" t="3760" r="51548" b="41881"/>
          <a:stretch/>
        </p:blipFill>
        <p:spPr>
          <a:xfrm>
            <a:off x="8770669" y="2163401"/>
            <a:ext cx="2162175" cy="2307407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3ED74A39-D2DF-4218-80DB-01645DEBC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216" y="4909341"/>
            <a:ext cx="4229467" cy="1455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Diagram, schematic&#10;&#10;Description automatically generated">
            <a:extLst>
              <a:ext uri="{FF2B5EF4-FFF2-40B4-BE49-F238E27FC236}">
                <a16:creationId xmlns:a16="http://schemas.microsoft.com/office/drawing/2014/main" id="{E3F3CDE0-E880-4F8D-A22B-1735229B1C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270"/>
          <a:stretch/>
        </p:blipFill>
        <p:spPr>
          <a:xfrm>
            <a:off x="4882483" y="2120179"/>
            <a:ext cx="2450057" cy="4244708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AE7A9E12-BB27-4BA6-A821-F4AB88286A25}"/>
              </a:ext>
            </a:extLst>
          </p:cNvPr>
          <p:cNvSpPr/>
          <p:nvPr/>
        </p:nvSpPr>
        <p:spPr>
          <a:xfrm rot="10800000">
            <a:off x="7818216" y="3317104"/>
            <a:ext cx="499927" cy="36176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5237068-8270-4D5E-B30B-526F8D83D8E0}"/>
              </a:ext>
            </a:extLst>
          </p:cNvPr>
          <p:cNvSpPr/>
          <p:nvPr/>
        </p:nvSpPr>
        <p:spPr>
          <a:xfrm>
            <a:off x="7045822" y="5456231"/>
            <a:ext cx="499927" cy="36176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8057E3-2F6A-457F-96D9-3E77DD2DD7A1}"/>
              </a:ext>
            </a:extLst>
          </p:cNvPr>
          <p:cNvSpPr/>
          <p:nvPr/>
        </p:nvSpPr>
        <p:spPr>
          <a:xfrm>
            <a:off x="10733103" y="2120179"/>
            <a:ext cx="630314" cy="303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974D8-C46B-4F1C-AC28-67FD33E80F50}"/>
              </a:ext>
            </a:extLst>
          </p:cNvPr>
          <p:cNvSpPr txBox="1"/>
          <p:nvPr/>
        </p:nvSpPr>
        <p:spPr>
          <a:xfrm>
            <a:off x="397094" y="5787997"/>
            <a:ext cx="421292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Izumi, S., </a:t>
            </a:r>
            <a:r>
              <a:rPr lang="en-US" sz="1400" i="1" dirty="0" err="1">
                <a:solidFill>
                  <a:schemeClr val="bg1"/>
                </a:solidFill>
              </a:rPr>
              <a:t>Neergaard</a:t>
            </a:r>
            <a:r>
              <a:rPr lang="en-US" sz="1400" i="1" dirty="0">
                <a:solidFill>
                  <a:schemeClr val="bg1"/>
                </a:solidFill>
              </a:rPr>
              <a:t>-Nielsen, J. S., &amp; Andersen, U. L. (2021). Adaptive generalized measurement for unambiguous state discrimination of quaternary phase-shift-keying coherent states. PRX Quantum, 2(2), 020305</a:t>
            </a:r>
          </a:p>
        </p:txBody>
      </p:sp>
    </p:spTree>
    <p:extLst>
      <p:ext uri="{BB962C8B-B14F-4D97-AF65-F5344CB8AC3E}">
        <p14:creationId xmlns:p14="http://schemas.microsoft.com/office/powerpoint/2010/main" val="42540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C54A-14CB-40E5-ABBB-190F519D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Quantum Discrimination through a quantum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E53CE-EFA6-4B06-9B2C-F254BD386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Theoretical approach, experimental implementation and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06D55F-A463-4973-B73F-462EC92C8C3B}"/>
              </a:ext>
            </a:extLst>
          </p:cNvPr>
          <p:cNvSpPr txBox="1"/>
          <p:nvPr/>
        </p:nvSpPr>
        <p:spPr>
          <a:xfrm>
            <a:off x="813787" y="5263604"/>
            <a:ext cx="10564426" cy="707886"/>
          </a:xfrm>
          <a:prstGeom prst="rect">
            <a:avLst/>
          </a:prstGeom>
          <a:solidFill>
            <a:schemeClr val="tx1"/>
          </a:solidFill>
          <a:ln w="28575">
            <a:solidFill>
              <a:schemeClr val="tx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u="sng" dirty="0">
                <a:solidFill>
                  <a:schemeClr val="bg1"/>
                </a:solidFill>
              </a:rPr>
              <a:t>Laneve,  A</a:t>
            </a:r>
            <a:r>
              <a:rPr lang="en-US" sz="2000" b="1" i="1" dirty="0">
                <a:solidFill>
                  <a:schemeClr val="bg1"/>
                </a:solidFill>
              </a:rPr>
              <a:t>.</a:t>
            </a:r>
            <a:r>
              <a:rPr lang="en-US" sz="2000" i="1" dirty="0">
                <a:solidFill>
                  <a:schemeClr val="bg1"/>
                </a:solidFill>
              </a:rPr>
              <a:t>,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Geraldi</a:t>
            </a:r>
            <a:r>
              <a:rPr lang="en-US" sz="2000" i="1" dirty="0">
                <a:solidFill>
                  <a:schemeClr val="bg1"/>
                </a:solidFill>
              </a:rPr>
              <a:t>,  A., </a:t>
            </a:r>
            <a:r>
              <a:rPr lang="en-US" sz="2000" i="1" dirty="0" err="1">
                <a:solidFill>
                  <a:schemeClr val="bg1"/>
                </a:solidFill>
              </a:rPr>
              <a:t>Hamiti</a:t>
            </a:r>
            <a:r>
              <a:rPr lang="en-US" sz="2000" i="1" dirty="0">
                <a:solidFill>
                  <a:schemeClr val="bg1"/>
                </a:solidFill>
              </a:rPr>
              <a:t>,  F., </a:t>
            </a:r>
            <a:r>
              <a:rPr lang="en-US" sz="2000" i="1" dirty="0" err="1">
                <a:solidFill>
                  <a:schemeClr val="bg1"/>
                </a:solidFill>
              </a:rPr>
              <a:t>Mataloni</a:t>
            </a:r>
            <a:r>
              <a:rPr lang="en-US" sz="2000" i="1" dirty="0">
                <a:solidFill>
                  <a:schemeClr val="bg1"/>
                </a:solidFill>
              </a:rPr>
              <a:t>,  P., &amp; Caruso,  F. (2022). “Experimental multi-state quantum discrimination through optical networks”. Quantum Science and Technology 7.2 (2022), p. 025028</a:t>
            </a:r>
          </a:p>
        </p:txBody>
      </p:sp>
    </p:spTree>
    <p:extLst>
      <p:ext uri="{BB962C8B-B14F-4D97-AF65-F5344CB8AC3E}">
        <p14:creationId xmlns:p14="http://schemas.microsoft.com/office/powerpoint/2010/main" val="327008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1B786-F8E4-470E-AE3D-EA64B44B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The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5B1292-0115-40F7-A5F0-AFDC8FF247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91694" y="1402080"/>
                <a:ext cx="5724005" cy="4865370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 dirty="0"/>
                  <a:t>In order to discriminate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states, a further degree of freedom is needed</a:t>
                </a:r>
              </a:p>
              <a:p>
                <a:r>
                  <a:rPr lang="en-US" sz="2000" dirty="0"/>
                  <a:t>The way the system to be analyzed evolve in a network can be exploited for QSD purposes [1]</a:t>
                </a:r>
              </a:p>
              <a:p>
                <a:r>
                  <a:rPr lang="en-US" sz="2000" dirty="0"/>
                  <a:t>We impose a dynamics, we observe the state in time</a:t>
                </a:r>
              </a:p>
              <a:p>
                <a:r>
                  <a:rPr lang="en-US" sz="2000" dirty="0"/>
                  <a:t>We measure the state after travelling through the network for a certain amount of time</a:t>
                </a:r>
              </a:p>
              <a:p>
                <a:r>
                  <a:rPr lang="en-US" sz="2000" dirty="0"/>
                  <a:t>The time of detection can be the supplemental degree of freedom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5B1292-0115-40F7-A5F0-AFDC8FF24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1694" y="1402080"/>
                <a:ext cx="5724005" cy="4865370"/>
              </a:xfrm>
              <a:blipFill>
                <a:blip r:embed="rId2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DA96CF4-C212-4E5A-ACC1-131873A811F8}"/>
              </a:ext>
            </a:extLst>
          </p:cNvPr>
          <p:cNvSpPr txBox="1"/>
          <p:nvPr/>
        </p:nvSpPr>
        <p:spPr>
          <a:xfrm>
            <a:off x="3482619" y="6016009"/>
            <a:ext cx="8296933" cy="64633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[1] </a:t>
            </a:r>
            <a:r>
              <a:rPr lang="en-US" i="1" dirty="0"/>
              <a:t>Dalla </a:t>
            </a:r>
            <a:r>
              <a:rPr lang="en-US" i="1" dirty="0" err="1"/>
              <a:t>Pozza</a:t>
            </a:r>
            <a:r>
              <a:rPr lang="en-US" i="1" dirty="0"/>
              <a:t>, N., &amp; Caruso, F. (2020). Quantum state discrimination on reconfigurable noise-robust quantum networks. Physical Review Research, 2(4), 043011</a:t>
            </a:r>
          </a:p>
        </p:txBody>
      </p:sp>
    </p:spTree>
    <p:extLst>
      <p:ext uri="{BB962C8B-B14F-4D97-AF65-F5344CB8AC3E}">
        <p14:creationId xmlns:p14="http://schemas.microsoft.com/office/powerpoint/2010/main" val="3966544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7BE0-5C86-4DB1-9D78-E1BA73C8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6">
                <a:extLst>
                  <a:ext uri="{FF2B5EF4-FFF2-40B4-BE49-F238E27FC236}">
                    <a16:creationId xmlns:a16="http://schemas.microsoft.com/office/drawing/2014/main" id="{28A07843-0091-43F9-A52E-FD34CC5804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3" y="2340864"/>
                <a:ext cx="5514808" cy="3634486"/>
              </a:xfrm>
            </p:spPr>
            <p:txBody>
              <a:bodyPr>
                <a:normAutofit/>
              </a:bodyPr>
              <a:lstStyle/>
              <a:p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r>
                  <a:rPr lang="en-US" dirty="0">
                    <a:effectLst/>
                  </a:rPr>
                  <a:t>Very simple network, the state to be discriminated is the initial state encoded in </a:t>
                </a:r>
                <a:r>
                  <a:rPr lang="en-US" dirty="0"/>
                  <a:t>{1,2} nodes</a:t>
                </a:r>
              </a:p>
              <a:p>
                <a:r>
                  <a:rPr lang="en-US" dirty="0"/>
                  <a:t>System is extracted in nodes {5,6} (sinks)</a:t>
                </a:r>
              </a:p>
              <a:p>
                <a:r>
                  <a:rPr lang="en-US" dirty="0">
                    <a:effectLst/>
                  </a:rPr>
                  <a:t>The forward and backward </a:t>
                </a:r>
                <a:r>
                  <a:rPr lang="en-US" dirty="0" err="1">
                    <a:effectLst/>
                  </a:rPr>
                  <a:t>unitaries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r>
                  <a:rPr lang="it-IT" dirty="0" err="1">
                    <a:cs typeface="Arial" panose="020B0604020202020204" pitchFamily="34" charset="0"/>
                  </a:rPr>
                  <a:t>determine</a:t>
                </a:r>
                <a:r>
                  <a:rPr lang="it-IT" dirty="0">
                    <a:cs typeface="Arial" panose="020B0604020202020204" pitchFamily="34" charset="0"/>
                  </a:rPr>
                  <a:t> the </a:t>
                </a:r>
                <a:r>
                  <a:rPr lang="it-IT" dirty="0" err="1">
                    <a:cs typeface="Arial" panose="020B0604020202020204" pitchFamily="34" charset="0"/>
                  </a:rPr>
                  <a:t>evolution</a:t>
                </a:r>
                <a:r>
                  <a:rPr lang="it-IT" dirty="0">
                    <a:cs typeface="Arial" panose="020B0604020202020204" pitchFamily="34" charset="0"/>
                  </a:rPr>
                  <a:t> of the </a:t>
                </a:r>
                <a:r>
                  <a:rPr lang="it-IT" dirty="0" err="1">
                    <a:cs typeface="Arial" panose="020B0604020202020204" pitchFamily="34" charset="0"/>
                  </a:rPr>
                  <a:t>initial</a:t>
                </a:r>
                <a:r>
                  <a:rPr lang="it-IT" dirty="0">
                    <a:cs typeface="Arial" panose="020B0604020202020204" pitchFamily="34" charset="0"/>
                  </a:rPr>
                  <a:t> state</a:t>
                </a:r>
              </a:p>
              <a:p>
                <a:r>
                  <a:rPr lang="it-IT" dirty="0" err="1">
                    <a:cs typeface="Arial" panose="020B0604020202020204" pitchFamily="34" charset="0"/>
                  </a:rPr>
                  <a:t>We</a:t>
                </a:r>
                <a:r>
                  <a:rPr lang="it-IT" dirty="0"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cs typeface="Arial" panose="020B0604020202020204" pitchFamily="34" charset="0"/>
                  </a:rPr>
                  <a:t>consider</a:t>
                </a:r>
                <a:r>
                  <a:rPr lang="it-IT" dirty="0">
                    <a:cs typeface="Arial" panose="020B0604020202020204" pitchFamily="34" charset="0"/>
                  </a:rPr>
                  <a:t> a round-trip in the network </a:t>
                </a:r>
                <a:r>
                  <a:rPr lang="it-IT" dirty="0" err="1">
                    <a:cs typeface="Arial" panose="020B0604020202020204" pitchFamily="34" charset="0"/>
                  </a:rPr>
                  <a:t>as</a:t>
                </a:r>
                <a:r>
                  <a:rPr lang="it-IT" dirty="0">
                    <a:cs typeface="Arial" panose="020B0604020202020204" pitchFamily="34" charset="0"/>
                  </a:rPr>
                  <a:t> an </a:t>
                </a:r>
                <a:r>
                  <a:rPr lang="it-IT" dirty="0" err="1">
                    <a:cs typeface="Arial" panose="020B0604020202020204" pitchFamily="34" charset="0"/>
                  </a:rPr>
                  <a:t>evolution</a:t>
                </a:r>
                <a:r>
                  <a:rPr lang="it-IT" dirty="0">
                    <a:cs typeface="Arial" panose="020B0604020202020204" pitchFamily="34" charset="0"/>
                  </a:rPr>
                  <a:t> step</a:t>
                </a:r>
              </a:p>
              <a:p>
                <a:r>
                  <a:rPr lang="it-IT" dirty="0" err="1">
                    <a:cs typeface="Arial" panose="020B0604020202020204" pitchFamily="34" charset="0"/>
                  </a:rPr>
                  <a:t>Pairing</a:t>
                </a:r>
                <a:r>
                  <a:rPr lang="it-IT" dirty="0">
                    <a:cs typeface="Arial" panose="020B0604020202020204" pitchFamily="34" charset="0"/>
                  </a:rPr>
                  <a:t> of </a:t>
                </a:r>
                <a:r>
                  <a:rPr lang="it-IT" dirty="0" err="1">
                    <a:cs typeface="Arial" panose="020B0604020202020204" pitchFamily="34" charset="0"/>
                  </a:rPr>
                  <a:t>extraction</a:t>
                </a:r>
                <a:r>
                  <a:rPr lang="it-IT" dirty="0">
                    <a:cs typeface="Arial" panose="020B0604020202020204" pitchFamily="34" charset="0"/>
                  </a:rPr>
                  <a:t> time step with the </a:t>
                </a:r>
                <a:r>
                  <a:rPr lang="it-IT" dirty="0" err="1">
                    <a:cs typeface="Arial" panose="020B0604020202020204" pitchFamily="34" charset="0"/>
                  </a:rPr>
                  <a:t>presence</a:t>
                </a:r>
                <a:r>
                  <a:rPr lang="it-IT" dirty="0">
                    <a:cs typeface="Arial" panose="020B0604020202020204" pitchFamily="34" charset="0"/>
                  </a:rPr>
                  <a:t> of a </a:t>
                </a:r>
                <a:r>
                  <a:rPr lang="it-IT" dirty="0" err="1">
                    <a:cs typeface="Arial" panose="020B0604020202020204" pitchFamily="34" charset="0"/>
                  </a:rPr>
                  <a:t>certain</a:t>
                </a:r>
                <a:r>
                  <a:rPr lang="it-IT" dirty="0">
                    <a:cs typeface="Arial" panose="020B0604020202020204" pitchFamily="34" charset="0"/>
                  </a:rPr>
                  <a:t> </a:t>
                </a:r>
                <a:r>
                  <a:rPr lang="it-IT" dirty="0" err="1">
                    <a:cs typeface="Arial" panose="020B0604020202020204" pitchFamily="34" charset="0"/>
                  </a:rPr>
                  <a:t>initial</a:t>
                </a:r>
                <a:r>
                  <a:rPr lang="it-IT" dirty="0">
                    <a:cs typeface="Arial" panose="020B0604020202020204" pitchFamily="34" charset="0"/>
                  </a:rPr>
                  <a:t> state</a:t>
                </a:r>
              </a:p>
              <a:p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dirty="0"/>
              </a:p>
              <a:p>
                <a:endParaRPr lang="en-US" dirty="0"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Segnaposto contenuto 6">
                <a:extLst>
                  <a:ext uri="{FF2B5EF4-FFF2-40B4-BE49-F238E27FC236}">
                    <a16:creationId xmlns:a16="http://schemas.microsoft.com/office/drawing/2014/main" id="{28A07843-0091-43F9-A52E-FD34CC580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3" y="2340864"/>
                <a:ext cx="5514808" cy="3634486"/>
              </a:xfrm>
              <a:blipFill>
                <a:blip r:embed="rId2"/>
                <a:stretch>
                  <a:fillRect l="-663" r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AE78527-5FDE-4685-B3B8-F5723F4F5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13" y="2797585"/>
            <a:ext cx="4489894" cy="22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2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656C2-FB10-4784-A09F-15BF6EFB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6" y="241836"/>
            <a:ext cx="3952874" cy="207392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dirty="0"/>
              <a:t>Experimental implementation</a:t>
            </a:r>
          </a:p>
        </p:txBody>
      </p:sp>
      <p:pic>
        <p:nvPicPr>
          <p:cNvPr id="6" name="Content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143E8963-01B7-4FD2-9CB6-DA3D93521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9835" y="605433"/>
            <a:ext cx="7286625" cy="5647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contenuto 6">
                <a:extLst>
                  <a:ext uri="{FF2B5EF4-FFF2-40B4-BE49-F238E27FC236}">
                    <a16:creationId xmlns:a16="http://schemas.microsoft.com/office/drawing/2014/main" id="{16A1AFA6-48C3-4B52-98F4-48F17A7DD6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576" y="2529646"/>
                <a:ext cx="4168500" cy="44659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accent2">
                      <a:lumMod val="50000"/>
                    </a:schemeClr>
                  </a:buClr>
                </a:pPr>
                <a:r>
                  <a:rPr lang="en-US" sz="2000" dirty="0">
                    <a:solidFill>
                      <a:schemeClr val="bg1"/>
                    </a:solidFill>
                  </a:rPr>
                  <a:t>Information carrier is a single photon</a:t>
                </a:r>
              </a:p>
              <a:p>
                <a:pPr>
                  <a:buClr>
                    <a:schemeClr val="accent2">
                      <a:lumMod val="50000"/>
                    </a:schemeClr>
                  </a:buClr>
                </a:pPr>
                <a:r>
                  <a:rPr lang="en-US" sz="2000" dirty="0">
                    <a:solidFill>
                      <a:schemeClr val="bg1"/>
                    </a:solidFill>
                  </a:rPr>
                  <a:t>The state is encoded in polarization</a:t>
                </a:r>
                <a:endParaRPr lang="it-IT" sz="2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>
                  <a:buClr>
                    <a:schemeClr val="accent2">
                      <a:lumMod val="50000"/>
                    </a:schemeClr>
                  </a:buClr>
                </a:pPr>
                <a:r>
                  <a:rPr lang="it-IT" sz="20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Nodes</a:t>
                </a:r>
                <a:r>
                  <a:rPr lang="it-IT" sz="2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of </a:t>
                </a:r>
                <a:r>
                  <a:rPr lang="it-IT" sz="20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same</a:t>
                </a:r>
                <a:r>
                  <a:rPr lang="it-IT" sz="2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layer</a:t>
                </a:r>
                <a:r>
                  <a:rPr lang="it-IT" sz="2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are </a:t>
                </a:r>
                <a:r>
                  <a:rPr lang="it-IT" sz="20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encoded</a:t>
                </a:r>
                <a:r>
                  <a:rPr lang="it-IT" sz="2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in </a:t>
                </a:r>
                <a:r>
                  <a:rPr lang="it-IT" sz="20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polarization</a:t>
                </a:r>
                <a:endParaRPr lang="it-IT" sz="2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>
                  <a:buClr>
                    <a:schemeClr val="accent2">
                      <a:lumMod val="50000"/>
                    </a:schemeClr>
                  </a:buClr>
                </a:pPr>
                <a:r>
                  <a:rPr lang="it-IT" sz="20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Different</a:t>
                </a:r>
                <a:r>
                  <a:rPr lang="it-IT" sz="2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layers</a:t>
                </a:r>
                <a:r>
                  <a:rPr lang="it-IT" sz="2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are </a:t>
                </a:r>
                <a:r>
                  <a:rPr lang="it-IT" sz="20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encoded</a:t>
                </a:r>
                <a:r>
                  <a:rPr lang="it-IT" sz="2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different</a:t>
                </a:r>
                <a:r>
                  <a:rPr lang="it-IT" sz="2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positions</a:t>
                </a:r>
              </a:p>
              <a:p>
                <a:pPr>
                  <a:buClr>
                    <a:schemeClr val="accent2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it-IT" sz="2000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preparation</a:t>
                </a:r>
                <a:r>
                  <a:rPr lang="it-IT" sz="2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stage</a:t>
                </a:r>
              </a:p>
              <a:p>
                <a:pPr>
                  <a:buClr>
                    <a:schemeClr val="accent2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</m:oMath>
                </a14:m>
                <a:r>
                  <a:rPr lang="it-IT" sz="2000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phase </a:t>
                </a:r>
                <a:r>
                  <a:rPr lang="it-IT" sz="20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shifting</a:t>
                </a:r>
                <a:r>
                  <a:rPr lang="it-IT" sz="2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compensation</a:t>
                </a:r>
                <a:endParaRPr lang="it-IT" sz="2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>
                  <a:buClr>
                    <a:schemeClr val="accent2">
                      <a:lumMod val="50000"/>
                    </a:schemeClr>
                  </a:buClr>
                </a:pPr>
                <a:endParaRPr lang="it-IT" dirty="0">
                  <a:solidFill>
                    <a:schemeClr val="bg1"/>
                  </a:solidFill>
                </a:endParaRPr>
              </a:p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Segnaposto contenuto 6">
                <a:extLst>
                  <a:ext uri="{FF2B5EF4-FFF2-40B4-BE49-F238E27FC236}">
                    <a16:creationId xmlns:a16="http://schemas.microsoft.com/office/drawing/2014/main" id="{16A1AFA6-48C3-4B52-98F4-48F17A7DD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6" y="2529646"/>
                <a:ext cx="4168500" cy="4465958"/>
              </a:xfrm>
              <a:prstGeom prst="rect">
                <a:avLst/>
              </a:prstGeom>
              <a:blipFill>
                <a:blip r:embed="rId3"/>
                <a:stretch>
                  <a:fillRect l="-1316" t="-819" r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2EC1766-E467-4A34-BD1A-8DC98C78F53D}"/>
              </a:ext>
            </a:extLst>
          </p:cNvPr>
          <p:cNvSpPr/>
          <p:nvPr/>
        </p:nvSpPr>
        <p:spPr>
          <a:xfrm>
            <a:off x="10955044" y="4793941"/>
            <a:ext cx="292963" cy="292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53E4EF-1482-40F7-8113-6CDBE408B015}"/>
              </a:ext>
            </a:extLst>
          </p:cNvPr>
          <p:cNvSpPr/>
          <p:nvPr/>
        </p:nvSpPr>
        <p:spPr>
          <a:xfrm>
            <a:off x="10134877" y="4500978"/>
            <a:ext cx="292963" cy="292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9EF47B-90DF-4647-939C-BB95452D5C19}"/>
              </a:ext>
            </a:extLst>
          </p:cNvPr>
          <p:cNvSpPr/>
          <p:nvPr/>
        </p:nvSpPr>
        <p:spPr>
          <a:xfrm>
            <a:off x="7039996" y="5350534"/>
            <a:ext cx="292963" cy="292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DAEE5C-7BEE-4652-931E-19808D1D6A89}"/>
              </a:ext>
            </a:extLst>
          </p:cNvPr>
          <p:cNvSpPr/>
          <p:nvPr/>
        </p:nvSpPr>
        <p:spPr>
          <a:xfrm>
            <a:off x="7039996" y="4901336"/>
            <a:ext cx="292963" cy="292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01F69B1-0B5C-43B5-A41C-3E7E72B47987}"/>
              </a:ext>
            </a:extLst>
          </p:cNvPr>
          <p:cNvSpPr/>
          <p:nvPr/>
        </p:nvSpPr>
        <p:spPr>
          <a:xfrm rot="16200000">
            <a:off x="6416640" y="4121745"/>
            <a:ext cx="302716" cy="943995"/>
          </a:xfrm>
          <a:prstGeom prst="leftBrac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539447-D70A-4D4C-A25A-AA4905803EB9}"/>
              </a:ext>
            </a:extLst>
          </p:cNvPr>
          <p:cNvSpPr/>
          <p:nvPr/>
        </p:nvSpPr>
        <p:spPr>
          <a:xfrm>
            <a:off x="6166749" y="4208015"/>
            <a:ext cx="292963" cy="292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031886-9A8F-4C48-A23F-8318E43D2FCC}"/>
              </a:ext>
            </a:extLst>
          </p:cNvPr>
          <p:cNvSpPr/>
          <p:nvPr/>
        </p:nvSpPr>
        <p:spPr>
          <a:xfrm>
            <a:off x="6680835" y="4208015"/>
            <a:ext cx="292963" cy="292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FDFA07A-476B-4EE8-A845-2F8597DC3BBB}"/>
              </a:ext>
            </a:extLst>
          </p:cNvPr>
          <p:cNvSpPr/>
          <p:nvPr/>
        </p:nvSpPr>
        <p:spPr>
          <a:xfrm>
            <a:off x="8859561" y="3768570"/>
            <a:ext cx="292963" cy="292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61922D-3DDF-47AF-8B88-C92095F03F35}"/>
              </a:ext>
            </a:extLst>
          </p:cNvPr>
          <p:cNvSpPr/>
          <p:nvPr/>
        </p:nvSpPr>
        <p:spPr>
          <a:xfrm>
            <a:off x="8357348" y="3768569"/>
            <a:ext cx="292963" cy="292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6AD875D-2A19-445C-AD73-6B74048066FD}"/>
              </a:ext>
            </a:extLst>
          </p:cNvPr>
          <p:cNvSpPr/>
          <p:nvPr/>
        </p:nvSpPr>
        <p:spPr>
          <a:xfrm rot="10800000">
            <a:off x="8271789" y="2645540"/>
            <a:ext cx="302716" cy="943995"/>
          </a:xfrm>
          <a:prstGeom prst="leftBrac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4A0A1E-80F0-4503-AD32-8A0D7E041F60}"/>
              </a:ext>
            </a:extLst>
          </p:cNvPr>
          <p:cNvSpPr/>
          <p:nvPr/>
        </p:nvSpPr>
        <p:spPr>
          <a:xfrm>
            <a:off x="8064385" y="2735802"/>
            <a:ext cx="292963" cy="292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88D619-57C8-4DF3-BC81-51F596EC35E5}"/>
              </a:ext>
            </a:extLst>
          </p:cNvPr>
          <p:cNvSpPr/>
          <p:nvPr/>
        </p:nvSpPr>
        <p:spPr>
          <a:xfrm>
            <a:off x="8070031" y="3212495"/>
            <a:ext cx="292963" cy="292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6920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2941-6FEC-4F3F-95AE-E302F937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410" y="284445"/>
            <a:ext cx="9232776" cy="1188720"/>
          </a:xfrm>
        </p:spPr>
        <p:txBody>
          <a:bodyPr/>
          <a:lstStyle/>
          <a:p>
            <a:r>
              <a:rPr lang="en-US" dirty="0"/>
              <a:t>Our Task: four state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CDD119-F0C5-4A4B-AF6C-395A9C94CA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517" y="1806958"/>
                <a:ext cx="10306974" cy="118872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We develop a minimum error QSD protocol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=4 </m:t>
                    </m:r>
                  </m:oMath>
                </a14:m>
                <a:r>
                  <a:rPr lang="en-US" sz="2000" dirty="0"/>
                  <a:t>states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The unitary operations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are set in such a way that each of the four states features a unique probability distribution in time</a:t>
                </a:r>
              </a:p>
              <a:p>
                <a:r>
                  <a:rPr lang="en-US" sz="2000" dirty="0"/>
                  <a:t>Two different sets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CDD119-F0C5-4A4B-AF6C-395A9C94CA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517" y="1806958"/>
                <a:ext cx="10306974" cy="1188720"/>
              </a:xfrm>
              <a:blipFill>
                <a:blip r:embed="rId2"/>
                <a:stretch>
                  <a:fillRect l="-532" t="-2564" b="-4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72AA2D9D-97AC-472A-830B-5B12817ED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10" y="4144036"/>
            <a:ext cx="2695525" cy="161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5E819E-4914-448F-826C-B53770411EF7}"/>
              </a:ext>
            </a:extLst>
          </p:cNvPr>
          <p:cNvSpPr txBox="1"/>
          <p:nvPr/>
        </p:nvSpPr>
        <p:spPr>
          <a:xfrm>
            <a:off x="247689" y="3607099"/>
            <a:ext cx="6094520" cy="407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Set of geometrically uniform states: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Compass 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99E6D2-2852-418F-8084-80C0F4D25909}"/>
              </a:ext>
            </a:extLst>
          </p:cNvPr>
          <p:cNvSpPr txBox="1"/>
          <p:nvPr/>
        </p:nvSpPr>
        <p:spPr>
          <a:xfrm>
            <a:off x="6027345" y="3576344"/>
            <a:ext cx="6094520" cy="407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Set of maximally distant states: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Tetrad Set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62B50-EB43-4BE4-A969-0DBB1D606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10" y="4057164"/>
            <a:ext cx="3789927" cy="1619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BE410E-082A-447A-A63F-AA35E465E416}"/>
              </a:ext>
            </a:extLst>
          </p:cNvPr>
          <p:cNvSpPr txBox="1"/>
          <p:nvPr/>
        </p:nvSpPr>
        <p:spPr>
          <a:xfrm flipH="1">
            <a:off x="2460444" y="6022605"/>
            <a:ext cx="642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Optimal evolution </a:t>
            </a:r>
            <a:r>
              <a:rPr lang="en-US" sz="2000" dirty="0" err="1"/>
              <a:t>unitaries</a:t>
            </a:r>
            <a:r>
              <a:rPr lang="en-US" sz="2000" dirty="0"/>
              <a:t> are different for different sets!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7578FB-F1CB-42C6-8E66-0E585684C53E}"/>
                  </a:ext>
                </a:extLst>
              </p:cNvPr>
              <p:cNvSpPr txBox="1"/>
              <p:nvPr/>
            </p:nvSpPr>
            <p:spPr>
              <a:xfrm>
                <a:off x="118696" y="4822610"/>
                <a:ext cx="1479285" cy="39190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𝑔𝑢𝑒𝑠𝑠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7578FB-F1CB-42C6-8E66-0E585684C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6" y="4822610"/>
                <a:ext cx="1479285" cy="391902"/>
              </a:xfrm>
              <a:prstGeom prst="rect">
                <a:avLst/>
              </a:prstGeom>
              <a:blipFill>
                <a:blip r:embed="rId5"/>
                <a:stretch>
                  <a:fillRect b="-4545"/>
                </a:stretch>
              </a:blip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E5C6E04-59D3-4006-A715-79622FE5EDEE}"/>
              </a:ext>
            </a:extLst>
          </p:cNvPr>
          <p:cNvCxnSpPr>
            <a:cxnSpLocks/>
            <a:stCxn id="4" idx="0"/>
          </p:cNvCxnSpPr>
          <p:nvPr/>
        </p:nvCxnSpPr>
        <p:spPr>
          <a:xfrm rot="5400000" flipH="1" flipV="1">
            <a:off x="1049589" y="4274218"/>
            <a:ext cx="357142" cy="739642"/>
          </a:xfrm>
          <a:prstGeom prst="bentConnector2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7D56C6-7333-4DD0-998C-2AF566D84050}"/>
                  </a:ext>
                </a:extLst>
              </p:cNvPr>
              <p:cNvSpPr txBox="1"/>
              <p:nvPr/>
            </p:nvSpPr>
            <p:spPr>
              <a:xfrm>
                <a:off x="10444906" y="4822610"/>
                <a:ext cx="1479285" cy="39190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𝑔𝑢𝑒𝑠𝑠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7D56C6-7333-4DD0-998C-2AF566D84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906" y="4822610"/>
                <a:ext cx="1479285" cy="391902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5DA8A9E-F81C-40E3-84EE-10801842761C}"/>
              </a:ext>
            </a:extLst>
          </p:cNvPr>
          <p:cNvCxnSpPr>
            <a:cxnSpLocks/>
            <a:stCxn id="13" idx="0"/>
          </p:cNvCxnSpPr>
          <p:nvPr/>
        </p:nvCxnSpPr>
        <p:spPr>
          <a:xfrm rot="16200000" flipV="1">
            <a:off x="10677999" y="4316060"/>
            <a:ext cx="357142" cy="655958"/>
          </a:xfrm>
          <a:prstGeom prst="bentConnector2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9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37D74E-18E3-4413-B5B9-9CA964B0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067" y="285181"/>
            <a:ext cx="8581866" cy="1188720"/>
          </a:xfrm>
        </p:spPr>
        <p:txBody>
          <a:bodyPr/>
          <a:lstStyle/>
          <a:p>
            <a:r>
              <a:rPr lang="en-US" dirty="0"/>
              <a:t>Fully Theoretical Dynamics (Node 5)</a:t>
            </a:r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93DCD6BE-1292-4872-BC16-8F56FED7AB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0415" y="2257425"/>
            <a:ext cx="5483271" cy="4004565"/>
          </a:xfrm>
        </p:spPr>
      </p:pic>
      <p:pic>
        <p:nvPicPr>
          <p:cNvPr id="10" name="Content Placeholder 9" descr="Chart, line chart&#10;&#10;Description automatically generated">
            <a:extLst>
              <a:ext uri="{FF2B5EF4-FFF2-40B4-BE49-F238E27FC236}">
                <a16:creationId xmlns:a16="http://schemas.microsoft.com/office/drawing/2014/main" id="{FA6F390B-F8AC-4EC4-A5D7-BA9B08AC67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3096" y="2257425"/>
            <a:ext cx="5420889" cy="400456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881E0B-3601-4D7B-AE50-4D425EC3B6EE}"/>
              </a:ext>
            </a:extLst>
          </p:cNvPr>
          <p:cNvSpPr txBox="1"/>
          <p:nvPr/>
        </p:nvSpPr>
        <p:spPr>
          <a:xfrm>
            <a:off x="2459114" y="1754173"/>
            <a:ext cx="227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Compass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250241-FF9A-4617-A05A-03DA50858D23}"/>
              </a:ext>
            </a:extLst>
          </p:cNvPr>
          <p:cNvSpPr txBox="1"/>
          <p:nvPr/>
        </p:nvSpPr>
        <p:spPr>
          <a:xfrm>
            <a:off x="8781494" y="1754173"/>
            <a:ext cx="227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Tetrad</a:t>
            </a:r>
          </a:p>
        </p:txBody>
      </p:sp>
    </p:spTree>
    <p:extLst>
      <p:ext uri="{BB962C8B-B14F-4D97-AF65-F5344CB8AC3E}">
        <p14:creationId xmlns:p14="http://schemas.microsoft.com/office/powerpoint/2010/main" val="1867552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F8CE-1275-4859-8487-1D3001AB4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80" y="254478"/>
            <a:ext cx="11555886" cy="1188720"/>
          </a:xfrm>
        </p:spPr>
        <p:txBody>
          <a:bodyPr/>
          <a:lstStyle/>
          <a:p>
            <a:r>
              <a:rPr lang="en-US" dirty="0"/>
              <a:t>Experimental </a:t>
            </a:r>
            <a:r>
              <a:rPr lang="en-US" dirty="0" err="1"/>
              <a:t>results:Time-wise</a:t>
            </a:r>
            <a:r>
              <a:rPr lang="en-US" dirty="0"/>
              <a:t> distributions (Node 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4551-A40B-47F3-A141-1AA18769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pPr rtl="0"/>
            <a:fld id="{FC16C3F1-EAB4-40C7-A804-E4164A432ACC}" type="datetime1">
              <a:rPr lang="it-IT" smtClean="0"/>
              <a:t>25/05/22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39378-C931-497B-9E59-0E6D0CC6623E}"/>
              </a:ext>
            </a:extLst>
          </p:cNvPr>
          <p:cNvSpPr txBox="1"/>
          <p:nvPr/>
        </p:nvSpPr>
        <p:spPr>
          <a:xfrm>
            <a:off x="2459114" y="1754173"/>
            <a:ext cx="227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Compass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93B85-896C-4966-9360-36205453779A}"/>
              </a:ext>
            </a:extLst>
          </p:cNvPr>
          <p:cNvSpPr txBox="1"/>
          <p:nvPr/>
        </p:nvSpPr>
        <p:spPr>
          <a:xfrm>
            <a:off x="8781494" y="1754173"/>
            <a:ext cx="227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Tetrad</a:t>
            </a:r>
          </a:p>
        </p:txBody>
      </p:sp>
      <p:pic>
        <p:nvPicPr>
          <p:cNvPr id="8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6C4E98C9-4B50-416B-994E-22307FC78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08" y="2354325"/>
            <a:ext cx="5792412" cy="4353677"/>
          </a:xfrm>
          <a:prstGeom prst="rect">
            <a:avLst/>
          </a:prstGeom>
        </p:spPr>
      </p:pic>
      <p:pic>
        <p:nvPicPr>
          <p:cNvPr id="9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143118A-AA4F-48DC-AA02-115EAFF65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9" y="2354325"/>
            <a:ext cx="5802397" cy="4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89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6BC9-746E-4411-9E86-5507B58D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1F07-0B29-4A14-878E-6A6F41165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developments and summary</a:t>
            </a:r>
          </a:p>
        </p:txBody>
      </p:sp>
    </p:spTree>
    <p:extLst>
      <p:ext uri="{BB962C8B-B14F-4D97-AF65-F5344CB8AC3E}">
        <p14:creationId xmlns:p14="http://schemas.microsoft.com/office/powerpoint/2010/main" val="371516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D4E53-716E-4599-AA95-6FC8315D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A81D0E-5F24-4A7C-A3F5-BCB68AD42704}"/>
              </a:ext>
            </a:extLst>
          </p:cNvPr>
          <p:cNvSpPr/>
          <p:nvPr/>
        </p:nvSpPr>
        <p:spPr>
          <a:xfrm>
            <a:off x="1731146" y="2814221"/>
            <a:ext cx="2121763" cy="175777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Introduction to the problem of Quantum State Discrimination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16D958-16F5-460D-937F-99D4A1C6F207}"/>
              </a:ext>
            </a:extLst>
          </p:cNvPr>
          <p:cNvSpPr/>
          <p:nvPr/>
        </p:nvSpPr>
        <p:spPr>
          <a:xfrm>
            <a:off x="5035118" y="2814221"/>
            <a:ext cx="2121763" cy="175777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Strategies for Quantum State Discrimination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08864E-7860-4CF5-9699-650A4709A6BA}"/>
              </a:ext>
            </a:extLst>
          </p:cNvPr>
          <p:cNvSpPr/>
          <p:nvPr/>
        </p:nvSpPr>
        <p:spPr>
          <a:xfrm>
            <a:off x="8339091" y="2814221"/>
            <a:ext cx="2121763" cy="175777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Quantum Network approach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C19F81FD-7A2C-4DED-B513-FFE7F58958A8}"/>
              </a:ext>
            </a:extLst>
          </p:cNvPr>
          <p:cNvSpPr/>
          <p:nvPr/>
        </p:nvSpPr>
        <p:spPr>
          <a:xfrm>
            <a:off x="4191601" y="3397835"/>
            <a:ext cx="504825" cy="59055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4529F2CB-7EA7-4B78-A436-868B690B8569}"/>
              </a:ext>
            </a:extLst>
          </p:cNvPr>
          <p:cNvSpPr/>
          <p:nvPr/>
        </p:nvSpPr>
        <p:spPr>
          <a:xfrm>
            <a:off x="7495573" y="3397835"/>
            <a:ext cx="504825" cy="59055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A3183-F171-4958-BC3C-BA84C3D52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5" y="648070"/>
            <a:ext cx="10910656" cy="5841506"/>
          </a:xfrm>
        </p:spPr>
        <p:txBody>
          <a:bodyPr/>
          <a:lstStyle/>
          <a:p>
            <a:r>
              <a:rPr lang="en-US" sz="2000" dirty="0"/>
              <a:t>We use time bins as the supplemental degree of freedom</a:t>
            </a:r>
          </a:p>
          <a:p>
            <a:r>
              <a:rPr lang="en-US" sz="2000" dirty="0"/>
              <a:t>No need for auxiliary systems or complex modal structure in the input</a:t>
            </a:r>
          </a:p>
          <a:p>
            <a:r>
              <a:rPr lang="en-US" sz="2000" dirty="0"/>
              <a:t>Actual single-photon states</a:t>
            </a:r>
          </a:p>
          <a:p>
            <a:r>
              <a:rPr lang="en-US" sz="2000" dirty="0"/>
              <a:t>Only two detectors needed (or even one) plus one for triggering</a:t>
            </a:r>
          </a:p>
          <a:p>
            <a:r>
              <a:rPr lang="en-US" sz="2000" dirty="0"/>
              <a:t>Optimal discrimination in the geometrically uniform case</a:t>
            </a:r>
          </a:p>
          <a:p>
            <a:r>
              <a:rPr lang="en-US" sz="2000" dirty="0"/>
              <a:t>The choice of states can also improve robustness to decoherence</a:t>
            </a:r>
          </a:p>
          <a:p>
            <a:r>
              <a:rPr lang="en-US" sz="2000" dirty="0"/>
              <a:t>The receiver can be used for different states sets</a:t>
            </a:r>
          </a:p>
          <a:p>
            <a:endParaRPr lang="en-US" sz="2000" dirty="0"/>
          </a:p>
          <a:p>
            <a:r>
              <a:rPr lang="en-US" sz="2000" b="1" dirty="0"/>
              <a:t>Under investigation: increasing the dimensionality of the encoding system, in order to perform more powerful protocols </a:t>
            </a:r>
          </a:p>
          <a:p>
            <a:r>
              <a:rPr lang="en-US" sz="2000" b="1" dirty="0"/>
              <a:t>Further improvements: adaptivity towards random states discrimination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E03DF-ABA6-48FF-8579-4B797E05C7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490F9-28B8-4B4C-9142-6255DC6394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Time for questions</a:t>
            </a:r>
          </a:p>
        </p:txBody>
      </p:sp>
    </p:spTree>
    <p:extLst>
      <p:ext uri="{BB962C8B-B14F-4D97-AF65-F5344CB8AC3E}">
        <p14:creationId xmlns:p14="http://schemas.microsoft.com/office/powerpoint/2010/main" val="244740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9F3F12-6E97-48BE-8DF4-8068D735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quantum state discrimination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B5159-3250-411D-A220-5330A77A7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theory to technology</a:t>
            </a:r>
          </a:p>
        </p:txBody>
      </p:sp>
    </p:spTree>
    <p:extLst>
      <p:ext uri="{BB962C8B-B14F-4D97-AF65-F5344CB8AC3E}">
        <p14:creationId xmlns:p14="http://schemas.microsoft.com/office/powerpoint/2010/main" val="238853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C460-3695-4DCE-B3D8-1C74D501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Indistinguishability of quantum states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C32949-6A80-4D27-8F51-978D2A441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2638044"/>
            <a:ext cx="10955045" cy="3452038"/>
          </a:xfrm>
        </p:spPr>
        <p:txBody>
          <a:bodyPr/>
          <a:lstStyle/>
          <a:p>
            <a:r>
              <a:rPr lang="en-US" b="1" dirty="0"/>
              <a:t>Quantum superposition </a:t>
            </a:r>
            <a:r>
              <a:rPr lang="en-US" dirty="0"/>
              <a:t>is a defining property of quantum objects </a:t>
            </a:r>
          </a:p>
          <a:p>
            <a:r>
              <a:rPr lang="en-US" dirty="0"/>
              <a:t>A 2-D system can occupy a wide variety of states</a:t>
            </a:r>
          </a:p>
          <a:p>
            <a:r>
              <a:rPr lang="en-US" dirty="0"/>
              <a:t>This can be exploited in computational tasks: the </a:t>
            </a:r>
            <a:r>
              <a:rPr lang="en-US" b="1" dirty="0"/>
              <a:t>qubit</a:t>
            </a:r>
          </a:p>
          <a:p>
            <a:r>
              <a:rPr lang="en-US" dirty="0"/>
              <a:t>We can encode much more information in a qubit than a bit</a:t>
            </a:r>
          </a:p>
          <a:p>
            <a:r>
              <a:rPr lang="en-US" dirty="0"/>
              <a:t>Drawback: decoding of information</a:t>
            </a:r>
          </a:p>
          <a:p>
            <a:r>
              <a:rPr lang="en-US" dirty="0"/>
              <a:t>We can recognize via projective measurements only orthogonal states </a:t>
            </a:r>
          </a:p>
          <a:p>
            <a:r>
              <a:rPr lang="en-US" dirty="0"/>
              <a:t>For the other cases, we need to perform a quantum tomography</a:t>
            </a:r>
          </a:p>
          <a:p>
            <a:r>
              <a:rPr lang="en-US" dirty="0"/>
              <a:t>Can we devise clever strategies to avoid this?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9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2252BA-2B75-47E1-82AE-44060593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4142"/>
            <a:ext cx="7729728" cy="1188720"/>
          </a:xfrm>
        </p:spPr>
        <p:txBody>
          <a:bodyPr/>
          <a:lstStyle/>
          <a:p>
            <a:r>
              <a:rPr lang="en-US" dirty="0"/>
              <a:t>Quantum State Discrimination (QSD)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1A7853-20DA-4EE9-ADB1-8FFDB9C0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72" y="2084299"/>
            <a:ext cx="10742628" cy="3868826"/>
          </a:xfrm>
        </p:spPr>
        <p:txBody>
          <a:bodyPr/>
          <a:lstStyle/>
          <a:p>
            <a:r>
              <a:rPr lang="en-US" sz="2000" dirty="0"/>
              <a:t>Development of strategies for optimization of quantum state identification</a:t>
            </a:r>
          </a:p>
          <a:p>
            <a:r>
              <a:rPr lang="en-US" sz="2000" dirty="0"/>
              <a:t>We want to </a:t>
            </a:r>
            <a:r>
              <a:rPr lang="en-US" sz="2000" b="1" dirty="0"/>
              <a:t>spare resources, maximize success probability, maximize the rate of exchanged information</a:t>
            </a:r>
          </a:p>
          <a:p>
            <a:r>
              <a:rPr lang="en-US" sz="2000" dirty="0"/>
              <a:t>Two main approaches: </a:t>
            </a:r>
            <a:r>
              <a:rPr lang="en-US" sz="2000" b="1" dirty="0"/>
              <a:t>minimum error discrimination (MED) </a:t>
            </a:r>
            <a:r>
              <a:rPr lang="en-US" sz="2000" dirty="0"/>
              <a:t>and </a:t>
            </a:r>
            <a:r>
              <a:rPr lang="en-US" sz="2000" b="1" dirty="0"/>
              <a:t>unambiguous state discrimination (USD)</a:t>
            </a:r>
          </a:p>
          <a:p>
            <a:r>
              <a:rPr lang="en-US" sz="2000" dirty="0"/>
              <a:t>Intermediate approach is possible: </a:t>
            </a:r>
            <a:r>
              <a:rPr lang="en-US" sz="2000" b="1" dirty="0"/>
              <a:t>maximum confidence discrimination (MFD)</a:t>
            </a:r>
          </a:p>
          <a:p>
            <a:r>
              <a:rPr lang="en-US" sz="2000" dirty="0"/>
              <a:t>General orientation towards application to quantum communication</a:t>
            </a:r>
          </a:p>
          <a:p>
            <a:r>
              <a:rPr lang="en-US" sz="2000" dirty="0"/>
              <a:t>Mostly optical implementation</a:t>
            </a:r>
          </a:p>
          <a:p>
            <a:r>
              <a:rPr lang="en-US" sz="2000" dirty="0"/>
              <a:t>Coherent states or single-photon ones (flexibility vs security)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FC6BCE-1555-4DC5-9F72-41320ABD1764}"/>
              </a:ext>
            </a:extLst>
          </p:cNvPr>
          <p:cNvSpPr txBox="1"/>
          <p:nvPr/>
        </p:nvSpPr>
        <p:spPr>
          <a:xfrm>
            <a:off x="1161943" y="5953125"/>
            <a:ext cx="9868113" cy="70788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Bae, J., &amp; </a:t>
            </a:r>
            <a:r>
              <a:rPr lang="en-US" sz="2000" i="1" dirty="0" err="1"/>
              <a:t>Kwek</a:t>
            </a:r>
            <a:r>
              <a:rPr lang="en-US" sz="2000" i="1" dirty="0"/>
              <a:t>, L. C. (2015). Quantum state discrimination and its applications. Journal of Physics A: Mathematical and Theoretical, 48(8), 083001</a:t>
            </a:r>
          </a:p>
        </p:txBody>
      </p:sp>
    </p:spTree>
    <p:extLst>
      <p:ext uri="{BB962C8B-B14F-4D97-AF65-F5344CB8AC3E}">
        <p14:creationId xmlns:p14="http://schemas.microsoft.com/office/powerpoint/2010/main" val="62789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7E71F-3A04-4BB6-B720-7C8E7398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1111"/>
            <a:ext cx="7729728" cy="1188720"/>
          </a:xfrm>
        </p:spPr>
        <p:txBody>
          <a:bodyPr/>
          <a:lstStyle/>
          <a:p>
            <a:r>
              <a:rPr lang="en-US" dirty="0"/>
              <a:t>Various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2485-6770-4341-8D11-61966F04F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854" y="1613225"/>
            <a:ext cx="4271771" cy="3448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No-go theorem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59FC9-627B-4B7D-AE92-84D8DEB86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14858" y="3780310"/>
            <a:ext cx="6162284" cy="3448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Quantum channel discrimination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C96D6C2-312E-4058-8E2D-38821B52C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0"/>
          <a:stretch/>
        </p:blipFill>
        <p:spPr>
          <a:xfrm>
            <a:off x="102549" y="2059619"/>
            <a:ext cx="5490383" cy="150843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CDFCDD8-251F-4041-8D4D-5B37BF3ED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" r="1255"/>
          <a:stretch/>
        </p:blipFill>
        <p:spPr>
          <a:xfrm>
            <a:off x="102548" y="4372247"/>
            <a:ext cx="6302337" cy="143509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B838C7-E1AE-4A7F-871E-BA1825E92A01}"/>
              </a:ext>
            </a:extLst>
          </p:cNvPr>
          <p:cNvSpPr txBox="1"/>
          <p:nvPr/>
        </p:nvSpPr>
        <p:spPr>
          <a:xfrm>
            <a:off x="6933516" y="1577000"/>
            <a:ext cx="403933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Dimension witness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2DFD715-4309-4A2E-A7EB-B930158D5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921" y="2053502"/>
            <a:ext cx="6272530" cy="15144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A6CBE05-C0C7-4CCE-8675-670B20450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766" y="4979087"/>
            <a:ext cx="6629685" cy="159780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7182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uiExpand="1" build="p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0F12-698D-4F4B-9412-846F4958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QSD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233BD-22CF-49E6-A197-8BDC6BEEC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theoretical and experimental approaches</a:t>
            </a:r>
          </a:p>
        </p:txBody>
      </p:sp>
    </p:spTree>
    <p:extLst>
      <p:ext uri="{BB962C8B-B14F-4D97-AF65-F5344CB8AC3E}">
        <p14:creationId xmlns:p14="http://schemas.microsoft.com/office/powerpoint/2010/main" val="393516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126A5B-1775-4DA6-BF10-E24C759F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96521"/>
            <a:ext cx="7729728" cy="1188720"/>
          </a:xfrm>
        </p:spPr>
        <p:txBody>
          <a:bodyPr/>
          <a:lstStyle/>
          <a:p>
            <a:r>
              <a:rPr lang="en-US" dirty="0"/>
              <a:t>Minimum error Discrimination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9034F-3C07-4333-B6F3-FF41268A9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2325950"/>
            <a:ext cx="11443317" cy="4332302"/>
          </a:xfrm>
        </p:spPr>
        <p:txBody>
          <a:bodyPr>
            <a:normAutofit/>
          </a:bodyPr>
          <a:lstStyle/>
          <a:p>
            <a:r>
              <a:rPr lang="en-US" sz="2400" dirty="0"/>
              <a:t>Useful if we pursue QSD of N states of a D-dimensional system where N&gt;D</a:t>
            </a:r>
          </a:p>
          <a:p>
            <a:r>
              <a:rPr lang="en-US" sz="2400" dirty="0"/>
              <a:t>We apply N projectors to the system, each one associated with one of the states</a:t>
            </a:r>
          </a:p>
          <a:p>
            <a:r>
              <a:rPr lang="en-US" sz="2400" dirty="0"/>
              <a:t>The projectors are such that probability of correct guess is maximized (error probability is minimized)</a:t>
            </a:r>
          </a:p>
          <a:p>
            <a:r>
              <a:rPr lang="en-US" sz="2400" dirty="0"/>
              <a:t>There are theoretical bounds limiting minimum error probability</a:t>
            </a:r>
          </a:p>
          <a:p>
            <a:r>
              <a:rPr lang="en-US" sz="2400" dirty="0"/>
              <a:t>Since N&gt;D, strategies must include ancillary systems or degrees of freedom</a:t>
            </a:r>
          </a:p>
          <a:p>
            <a:r>
              <a:rPr lang="en-US" sz="2400" b="1" dirty="0"/>
              <a:t>Crucial feature: every measurement provides a significant answer, but it could be wrong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8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60374F-1F2A-45DF-9F5E-D3052D6E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71" y="188955"/>
            <a:ext cx="3078569" cy="12323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dirty="0"/>
              <a:t>Experimental example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CBAB0C1-98D6-4F09-A47C-89A96D3F1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715" y="269435"/>
            <a:ext cx="6838255" cy="160698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35F26E-F6E7-46DA-A70A-E2E639F49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6638" y="1709771"/>
            <a:ext cx="4221021" cy="4174210"/>
          </a:xfrm>
        </p:spPr>
        <p:txBody>
          <a:bodyPr/>
          <a:lstStyle/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Single photon polarization: 2D system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Minimum error discrimination of 3 states (trine ensemble) and 4 states (tetrad ensemble)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Bulk-optics implementation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One detector for outcome, very straightforward and expensive approach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Laser light simulation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Optimal results!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Not easily scalable to higher dimensions</a:t>
            </a:r>
          </a:p>
          <a:p>
            <a:pPr>
              <a:buClr>
                <a:schemeClr val="bg1"/>
              </a:buClr>
            </a:pPr>
            <a:endParaRPr lang="en-US" dirty="0"/>
          </a:p>
        </p:txBody>
      </p:sp>
      <p:pic>
        <p:nvPicPr>
          <p:cNvPr id="10" name="Picture 9" descr="A picture containing athletic game, sport, basketball&#10;&#10;Description automatically generated">
            <a:extLst>
              <a:ext uri="{FF2B5EF4-FFF2-40B4-BE49-F238E27FC236}">
                <a16:creationId xmlns:a16="http://schemas.microsoft.com/office/drawing/2014/main" id="{CFC752D4-DA68-487F-B394-9E1EF7D0B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54" y="2012510"/>
            <a:ext cx="3903697" cy="16363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DA042E0F-EE90-4B04-9817-6BBD32257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738" y="4067234"/>
            <a:ext cx="3833810" cy="240709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 descr="Diagram, schematic&#10;&#10;Description automatically generated">
            <a:extLst>
              <a:ext uri="{FF2B5EF4-FFF2-40B4-BE49-F238E27FC236}">
                <a16:creationId xmlns:a16="http://schemas.microsoft.com/office/drawing/2014/main" id="{4F52BEA2-1781-4F05-845F-0E572B2B7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9357" y="2260099"/>
            <a:ext cx="3482642" cy="4214225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2A09E749-EA92-4FCF-BE63-5DCE267437E7}"/>
              </a:ext>
            </a:extLst>
          </p:cNvPr>
          <p:cNvSpPr/>
          <p:nvPr/>
        </p:nvSpPr>
        <p:spPr>
          <a:xfrm>
            <a:off x="8755651" y="2724150"/>
            <a:ext cx="578849" cy="2667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848D362-E229-4149-B40A-CAC1568148AA}"/>
              </a:ext>
            </a:extLst>
          </p:cNvPr>
          <p:cNvSpPr/>
          <p:nvPr/>
        </p:nvSpPr>
        <p:spPr>
          <a:xfrm rot="10800000">
            <a:off x="8591548" y="4360474"/>
            <a:ext cx="578849" cy="2667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FB4BB3-0012-4CBE-84FE-695CBCA45F67}"/>
              </a:ext>
            </a:extLst>
          </p:cNvPr>
          <p:cNvSpPr txBox="1"/>
          <p:nvPr/>
        </p:nvSpPr>
        <p:spPr>
          <a:xfrm>
            <a:off x="216637" y="5628443"/>
            <a:ext cx="432873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Clarke, R. B., </a:t>
            </a:r>
            <a:r>
              <a:rPr lang="en-US" sz="1400" i="1" dirty="0" err="1">
                <a:solidFill>
                  <a:schemeClr val="bg1"/>
                </a:solidFill>
              </a:rPr>
              <a:t>Chefles</a:t>
            </a:r>
            <a:r>
              <a:rPr lang="en-US" sz="1400" i="1" dirty="0">
                <a:solidFill>
                  <a:schemeClr val="bg1"/>
                </a:solidFill>
              </a:rPr>
              <a:t>, A., Barnett, S. M., &amp; Riis, E. (2001). Experimental demonstration of optimal unambiguous state discrimination. Physical Review A, 63(4), 040305</a:t>
            </a:r>
          </a:p>
        </p:txBody>
      </p:sp>
    </p:spTree>
    <p:extLst>
      <p:ext uri="{BB962C8B-B14F-4D97-AF65-F5344CB8AC3E}">
        <p14:creationId xmlns:p14="http://schemas.microsoft.com/office/powerpoint/2010/main" val="8349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</TotalTime>
  <Words>1110</Words>
  <Application>Microsoft Macintosh PowerPoint</Application>
  <PresentationFormat>Widescreen</PresentationFormat>
  <Paragraphs>132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Cambria Math</vt:lpstr>
      <vt:lpstr>Gill Sans MT</vt:lpstr>
      <vt:lpstr>Parcel</vt:lpstr>
      <vt:lpstr>a network approach to Quantum state discrimination</vt:lpstr>
      <vt:lpstr>Outline</vt:lpstr>
      <vt:lpstr>The problem of quantum state discrimination</vt:lpstr>
      <vt:lpstr>Indistinguishability of quantum states</vt:lpstr>
      <vt:lpstr>Quantum State Discrimination (QSD)</vt:lpstr>
      <vt:lpstr>Various applications</vt:lpstr>
      <vt:lpstr>QSD strategies</vt:lpstr>
      <vt:lpstr>Minimum error Discrimination</vt:lpstr>
      <vt:lpstr>Experimental example</vt:lpstr>
      <vt:lpstr>Unambiguous state discrimination</vt:lpstr>
      <vt:lpstr>Experimental example</vt:lpstr>
      <vt:lpstr>Quantum Discrimination through a quantum network</vt:lpstr>
      <vt:lpstr>The idea</vt:lpstr>
      <vt:lpstr>Theoretical framework</vt:lpstr>
      <vt:lpstr>Experimental implementation</vt:lpstr>
      <vt:lpstr>Our Task: four state discrimination</vt:lpstr>
      <vt:lpstr>Fully Theoretical Dynamics (Node 5)</vt:lpstr>
      <vt:lpstr>Experimental results:Time-wise distributions (Node 5)</vt:lpstr>
      <vt:lpstr>Conclusion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state discrimination through a quantum network</dc:title>
  <dc:creator>Alessandro Laneve</dc:creator>
  <cp:lastModifiedBy>Beth Long</cp:lastModifiedBy>
  <cp:revision>20</cp:revision>
  <dcterms:created xsi:type="dcterms:W3CDTF">2022-01-18T09:17:12Z</dcterms:created>
  <dcterms:modified xsi:type="dcterms:W3CDTF">2022-05-25T10:15:30Z</dcterms:modified>
</cp:coreProperties>
</file>