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63" r:id="rId1"/>
  </p:sldMasterIdLst>
  <p:notesMasterIdLst>
    <p:notesMasterId r:id="rId18"/>
  </p:notesMasterIdLst>
  <p:handoutMasterIdLst>
    <p:handoutMasterId r:id="rId19"/>
  </p:handoutMasterIdLst>
  <p:sldIdLst>
    <p:sldId id="315" r:id="rId2"/>
    <p:sldId id="609" r:id="rId3"/>
    <p:sldId id="634" r:id="rId4"/>
    <p:sldId id="635" r:id="rId5"/>
    <p:sldId id="636" r:id="rId6"/>
    <p:sldId id="637" r:id="rId7"/>
    <p:sldId id="638" r:id="rId8"/>
    <p:sldId id="639" r:id="rId9"/>
    <p:sldId id="640" r:id="rId10"/>
    <p:sldId id="641" r:id="rId11"/>
    <p:sldId id="642" r:id="rId12"/>
    <p:sldId id="644" r:id="rId13"/>
    <p:sldId id="686" r:id="rId14"/>
    <p:sldId id="646" r:id="rId15"/>
    <p:sldId id="685" r:id="rId16"/>
    <p:sldId id="64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433"/>
    <a:srgbClr val="4F81BD"/>
    <a:srgbClr val="5E8C40"/>
    <a:srgbClr val="A9D18E"/>
    <a:srgbClr val="95949A"/>
    <a:srgbClr val="96979A"/>
    <a:srgbClr val="7487AD"/>
    <a:srgbClr val="1C1A1C"/>
    <a:srgbClr val="FFFFFF"/>
    <a:srgbClr val="F9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0" autoAdjust="0"/>
    <p:restoredTop sz="95232" autoAdjust="0"/>
  </p:normalViewPr>
  <p:slideViewPr>
    <p:cSldViewPr>
      <p:cViewPr varScale="1">
        <p:scale>
          <a:sx n="108" d="100"/>
          <a:sy n="108" d="100"/>
        </p:scale>
        <p:origin x="690" y="114"/>
      </p:cViewPr>
      <p:guideLst>
        <p:guide orient="horz" pos="4320"/>
        <p:guide pos="384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D399070-2E97-4B13-9EDB-CB6565DF8E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C24E3B5-03FA-4C3F-BE1A-F5D3DE4205F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7987D3B-5A93-43FD-947D-BEC9D3901EB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06D94E9-C6B9-41ED-A385-F05B05B50DC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D805294-B682-4C23-948A-ED02F7819BB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E6FCEF6-501C-493D-8CF2-05C9A4011C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A496163-BDD5-4FE2-AA63-7276753553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16C7630-11AD-4AB0-AE64-455E6B9706A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164051A-504A-49DE-AAF3-A0F17CAF128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FAD1B1CB-DD03-4562-B6FA-65DF29710A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it-IT" altLang="en-US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CA3183-19BC-4206-B0CD-FAC1C3FD2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186D2-E62B-4048-9A4F-769707B86ADA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72CA870-437D-423F-9082-EE1C30A8A6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E222F4B1-52B9-42B7-84E8-639E5CA7F716}" type="slidenum">
              <a:rPr lang="it-IT" altLang="en-US"/>
              <a:pPr/>
              <a:t>0</a:t>
            </a:fld>
            <a:endParaRPr lang="it-IT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00AA9C0-9608-4B60-83AE-4DF69BBC1A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12EC9CA-B771-4AC2-92CF-B10DFFEED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9137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118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43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53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158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996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138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168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93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004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09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420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770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04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31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186D2-E62B-4048-9A4F-769707B86AD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91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D763-970A-4BF0-AE4C-2D943547A07F}" type="datetime1">
              <a:rPr lang="en-US" altLang="en-US" noProof="0" smtClean="0"/>
              <a:t>5/10/2022</a:t>
            </a:fld>
            <a:endParaRPr lang="en-US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20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D534B5D3-41B5-49F4-9AE0-0591A0584AE1}" type="slidenum">
              <a:rPr lang="en-US" altLang="en-US" noProof="0" smtClean="0"/>
              <a:pPr/>
              <a:t>‹#›</a:t>
            </a:fld>
            <a:endParaRPr lang="en-US" altLang="en-US" noProof="0"/>
          </a:p>
        </p:txBody>
      </p:sp>
    </p:spTree>
    <p:extLst>
      <p:ext uri="{BB962C8B-B14F-4D97-AF65-F5344CB8AC3E}">
        <p14:creationId xmlns:p14="http://schemas.microsoft.com/office/powerpoint/2010/main" val="212981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6817-1879-49C1-B43F-9E5CB2C43E25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0820-2713-4E39-9F2A-BC27A2E1262D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69405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5D4F-FB1F-463D-A15D-7E45065580A5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/>
              <a:t> </a:t>
            </a:r>
            <a:fld id="{8D11416C-7FE4-4DF3-80CE-360FE3990093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1800533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F37EA3-4139-4D7F-A03B-7E60C1CDB2D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88018" y="1752600"/>
            <a:ext cx="4938183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0F598F-EFA6-4728-9511-933BE9600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400" y="1752600"/>
            <a:ext cx="4938184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E8F80B6E-159E-473C-94C8-039C403B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16373" y="630932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9075EA9-A9D2-4730-93D1-BD4E9A377360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83E49718-2FE1-452A-B2CA-ADE6A0FB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5600" y="6309320"/>
            <a:ext cx="5290773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634D3259-89C4-43D4-A38B-0C69D904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11416C-7FE4-4DF3-80CE-360FE3990093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C2163364-2260-4D1D-947B-8BD65C12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188641"/>
            <a:ext cx="10079567" cy="50482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68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D6BFE37F-6AC2-4AC5-A4E9-DDCF66493662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488018" y="1752600"/>
            <a:ext cx="10079567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BAE34CA5-9756-46B3-83A9-932CE38A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16373" y="630932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2B64B68-CA84-4867-A3CD-7D618FC81249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1F66419-0985-49D2-BD92-E9C62FC7D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5600" y="6309320"/>
            <a:ext cx="5290773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5C31E75B-CB0A-4092-A41E-1F47921F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11416C-7FE4-4DF3-80CE-360FE3990093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58ACB79-7967-4C3C-909B-C09EC73E5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188641"/>
            <a:ext cx="10079567" cy="50482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0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A15F1D86-475F-4D5A-BCB0-5647927DF5AB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1488018" y="1752600"/>
            <a:ext cx="10079567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8E3732E2-966C-4A37-93B6-FC5BAA79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16373" y="630932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B6EAA9B-58FC-4BD8-A5C1-2EA10C112EBC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02A813E6-6D33-4B91-A9A5-4135A7D1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5600" y="6309320"/>
            <a:ext cx="5334496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0B342703-289C-4AAC-AF15-005FD523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11416C-7FE4-4DF3-80CE-360FE3990093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D80AAE2-20E2-46EE-B01C-65709CF2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188641"/>
            <a:ext cx="10079567" cy="50482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5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56F-E457-44B4-B54E-28F0485BF7B5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20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9C6F723F-C188-4A86-8E80-412B6A9C8318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337975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5E8-9D3A-4AFC-9976-F1C019F91F49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1B1F0-8735-480B-8503-44D3464ED84B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423616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72B13-8F64-43D6-ADA1-ED823679D935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83B8-2525-41F0-9018-7431D6743224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81979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515A-DB94-41AD-A044-2647CA673AE7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D13-19CB-48FE-B033-FE436B15F9D4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189877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F387-C897-4FA5-AF44-056CF1FC5DF9}" type="datetime1">
              <a:rPr lang="en-US" altLang="en-US" noProof="0" smtClean="0"/>
              <a:t>5/10/2022</a:t>
            </a:fld>
            <a:endParaRPr lang="en-US" alt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20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B4B112D1-02FD-48B9-8833-7CDEB70FA14D}" type="slidenum">
              <a:rPr lang="en-US" altLang="en-US" noProof="0" smtClean="0"/>
              <a:pPr/>
              <a:t>‹#›</a:t>
            </a:fld>
            <a:endParaRPr lang="en-US" altLang="en-US" noProof="0"/>
          </a:p>
        </p:txBody>
      </p:sp>
    </p:spTree>
    <p:extLst>
      <p:ext uri="{BB962C8B-B14F-4D97-AF65-F5344CB8AC3E}">
        <p14:creationId xmlns:p14="http://schemas.microsoft.com/office/powerpoint/2010/main" val="1358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A153-6381-41CE-A22A-1CBA18DF0D91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E9EF-999D-413D-8AB8-16C035813E19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87628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BF312-4433-48E8-AFAA-E1223A861703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8119-39E2-451C-89EB-9D1137C3012F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3584883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CE59-8415-4873-AA06-BBB9030A8602}" type="datetime1">
              <a:rPr lang="en-US" altLang="en-US" smtClean="0"/>
              <a:t>5/10/2022</a:t>
            </a:fld>
            <a:endParaRPr lang="it-I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3A59-E83D-4A9C-B3A6-292EDB6DA752}" type="slidenum">
              <a:rPr lang="it-IT" altLang="en-US" smtClean="0"/>
              <a:pPr/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99816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>
            <a:extLst>
              <a:ext uri="{FF2B5EF4-FFF2-40B4-BE49-F238E27FC236}">
                <a16:creationId xmlns:a16="http://schemas.microsoft.com/office/drawing/2014/main" id="{07A9721E-FA93-4460-AA1F-1A9772801E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309320"/>
            <a:ext cx="12192000" cy="548680"/>
            <a:chOff x="0" y="3840"/>
            <a:chExt cx="5760" cy="480"/>
          </a:xfrm>
        </p:grpSpPr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A670DE7F-6A58-4B1C-95ED-8B2CA656B4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DB2056D7-72DD-46D3-BE7B-C21AC8C160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65" y="3840"/>
              <a:ext cx="295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21109"/>
            <a:ext cx="10515600" cy="543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E012D-F417-4488-9804-7BA7A4B36BA4}" type="datetime1">
              <a:rPr lang="en-US" altLang="en-US" noProof="0" smtClean="0"/>
              <a:t>5/10/2022</a:t>
            </a:fld>
            <a:endParaRPr lang="en-US" alt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7582" y="6356350"/>
            <a:ext cx="624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en-US" noProof="0" dirty="0"/>
              <a:t> </a:t>
            </a:r>
            <a:fld id="{DDF08ECB-4281-44F9-A80D-335AC94AB11C}" type="slidenum">
              <a:rPr lang="en-US" altLang="en-US" sz="2400" noProof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pPr/>
              <a:t>‹#›</a:t>
            </a:fld>
            <a:endParaRPr lang="en-US" altLang="en-US" sz="2400" noProof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1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822433"/>
          </a:solidFill>
          <a:latin typeface="Tw Cen MT" panose="020B0602020104020603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5.gif"/><Relationship Id="rId4" Type="http://schemas.openxmlformats.org/officeDocument/2006/relationships/image" Target="../media/image34.sv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jpeg"/><Relationship Id="rId21" Type="http://schemas.openxmlformats.org/officeDocument/2006/relationships/image" Target="../media/image63.jpg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jpeg"/><Relationship Id="rId4" Type="http://schemas.openxmlformats.org/officeDocument/2006/relationships/image" Target="../media/image46.jpg"/><Relationship Id="rId9" Type="http://schemas.openxmlformats.org/officeDocument/2006/relationships/image" Target="../media/image51.jpe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AA1FACC-923A-44EB-AC69-7F2CF7521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6" b="32142"/>
          <a:stretch/>
        </p:blipFill>
        <p:spPr>
          <a:xfrm>
            <a:off x="897" y="1"/>
            <a:ext cx="12192000" cy="2710788"/>
          </a:xfrm>
          <a:prstGeom prst="rect">
            <a:avLst/>
          </a:prstGeom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F3FDAE5C-79B0-4320-9C87-E5CEC0437A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99756" y="5402258"/>
            <a:ext cx="4392488" cy="377839"/>
          </a:xfrm>
        </p:spPr>
        <p:txBody>
          <a:bodyPr>
            <a:noAutofit/>
          </a:bodyPr>
          <a:lstStyle/>
          <a:p>
            <a:r>
              <a:rPr lang="en-US" altLang="en-US" sz="2800" noProof="0" dirty="0">
                <a:latin typeface="Tw Cen MT" panose="020B0602020104020603" pitchFamily="34" charset="0"/>
                <a:cs typeface="Arial" panose="020B0604020202020204" pitchFamily="34" charset="0"/>
              </a:rPr>
              <a:t>Julia Neuwirth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10CA1C-5F4D-4F75-A493-ED20E511E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141" y="2260991"/>
            <a:ext cx="2263106" cy="559041"/>
          </a:xfrm>
          <a:prstGeom prst="rect">
            <a:avLst/>
          </a:prstGeom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97EADFB6-9FB4-437D-BBC6-4231E34A80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44458" y="3983931"/>
            <a:ext cx="10703084" cy="1646204"/>
          </a:xfrm>
        </p:spPr>
        <p:txBody>
          <a:bodyPr anchor="t">
            <a:normAutofit/>
          </a:bodyPr>
          <a:lstStyle/>
          <a:p>
            <a:r>
              <a:rPr lang="en-US" sz="4000" b="0" noProof="0" dirty="0">
                <a:solidFill>
                  <a:schemeClr val="tx1"/>
                </a:solidFill>
                <a:latin typeface="Tw Cen MT" panose="020B0602020104020603" pitchFamily="34" charset="0"/>
              </a:rPr>
              <a:t>Secure Communication with Semiconductor Nanostructures</a:t>
            </a:r>
            <a:endParaRPr lang="en-US" altLang="en-US" sz="3200" b="0" noProof="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3074" name="Picture 2" descr="Risultati immagini per sapienza università di roma dipartimento di fisica logo">
            <a:extLst>
              <a:ext uri="{FF2B5EF4-FFF2-40B4-BE49-F238E27FC236}">
                <a16:creationId xmlns:a16="http://schemas.microsoft.com/office/drawing/2014/main" id="{E61BFFCD-A69D-4B15-8BC5-EA6DF159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21" y="2868948"/>
            <a:ext cx="3186626" cy="8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EAE883A-CDE0-4D5F-8A71-FA408F27F15E}"/>
              </a:ext>
            </a:extLst>
          </p:cNvPr>
          <p:cNvSpPr/>
          <p:nvPr/>
        </p:nvSpPr>
        <p:spPr>
          <a:xfrm>
            <a:off x="2188232" y="1916830"/>
            <a:ext cx="10002872" cy="793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3D09355-7D28-424F-A1B1-F963044D8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96" y="3014392"/>
            <a:ext cx="2881574" cy="665935"/>
          </a:xfrm>
          <a:prstGeom prst="rect">
            <a:avLst/>
          </a:prstGeom>
        </p:spPr>
      </p:pic>
      <p:cxnSp>
        <p:nvCxnSpPr>
          <p:cNvPr id="23" name="Connettore a gomito 22">
            <a:extLst>
              <a:ext uri="{FF2B5EF4-FFF2-40B4-BE49-F238E27FC236}">
                <a16:creationId xmlns:a16="http://schemas.microsoft.com/office/drawing/2014/main" id="{50D21F3F-446E-470E-92AA-D070F0D51CB2}"/>
              </a:ext>
            </a:extLst>
          </p:cNvPr>
          <p:cNvCxnSpPr>
            <a:cxnSpLocks/>
          </p:cNvCxnSpPr>
          <p:nvPr/>
        </p:nvCxnSpPr>
        <p:spPr>
          <a:xfrm flipV="1">
            <a:off x="0" y="1916830"/>
            <a:ext cx="12192000" cy="793958"/>
          </a:xfrm>
          <a:prstGeom prst="bentConnector3">
            <a:avLst>
              <a:gd name="adj1" fmla="val 17875"/>
            </a:avLst>
          </a:prstGeom>
          <a:ln w="57150">
            <a:solidFill>
              <a:srgbClr val="8224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15">
            <a:extLst>
              <a:ext uri="{FF2B5EF4-FFF2-40B4-BE49-F238E27FC236}">
                <a16:creationId xmlns:a16="http://schemas.microsoft.com/office/drawing/2014/main" id="{8038EEEC-E248-4765-9D31-E3FC28CB4B67}"/>
              </a:ext>
            </a:extLst>
          </p:cNvPr>
          <p:cNvGrpSpPr>
            <a:grpSpLocks/>
          </p:cNvGrpSpPr>
          <p:nvPr/>
        </p:nvGrpSpPr>
        <p:grpSpPr bwMode="auto">
          <a:xfrm>
            <a:off x="0" y="6309320"/>
            <a:ext cx="12192000" cy="548680"/>
            <a:chOff x="0" y="3840"/>
            <a:chExt cx="5760" cy="480"/>
          </a:xfrm>
        </p:grpSpPr>
        <p:sp>
          <p:nvSpPr>
            <p:cNvPr id="35" name="Rectangle 13">
              <a:extLst>
                <a:ext uri="{FF2B5EF4-FFF2-40B4-BE49-F238E27FC236}">
                  <a16:creationId xmlns:a16="http://schemas.microsoft.com/office/drawing/2014/main" id="{E8788ABE-8F1E-4B00-9581-6DDEAE1169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08BEB314-2007-4AAE-9FC8-E1589BF4619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45" y="3840"/>
              <a:ext cx="1315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Tw Cen MT" panose="020B0602020104020603" pitchFamily="34" charset="0"/>
                </a:rPr>
                <a:t>6th May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4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8"/>
    </mc:Choice>
    <mc:Fallback xmlns="">
      <p:transition spd="slow" advTm="224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Why do we want Entangled Photons?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9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5878A80-DCBD-476D-A57A-FA988094A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r="4767"/>
          <a:stretch/>
        </p:blipFill>
        <p:spPr>
          <a:xfrm>
            <a:off x="594901" y="1903299"/>
            <a:ext cx="3755005" cy="1885741"/>
          </a:xfrm>
          <a:prstGeom prst="rect">
            <a:avLst/>
          </a:prstGeom>
        </p:spPr>
      </p:pic>
      <p:pic>
        <p:nvPicPr>
          <p:cNvPr id="7" name="Picture 6" descr="A picture containing indoor, night, dark, crowd&#10;&#10;Description automatically generated">
            <a:extLst>
              <a:ext uri="{FF2B5EF4-FFF2-40B4-BE49-F238E27FC236}">
                <a16:creationId xmlns:a16="http://schemas.microsoft.com/office/drawing/2014/main" id="{7F87EF6F-1531-45D4-A9C4-D9EF4676CC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r="28760"/>
          <a:stretch/>
        </p:blipFill>
        <p:spPr>
          <a:xfrm>
            <a:off x="9480376" y="3068960"/>
            <a:ext cx="2546278" cy="2815856"/>
          </a:xfrm>
          <a:prstGeom prst="rect">
            <a:avLst/>
          </a:prstGeom>
        </p:spPr>
      </p:pic>
      <p:pic>
        <p:nvPicPr>
          <p:cNvPr id="8" name="Picture 7" descr="A close - up of a record player&#10;&#10;Description automatically generated with low confidence">
            <a:extLst>
              <a:ext uri="{FF2B5EF4-FFF2-40B4-BE49-F238E27FC236}">
                <a16:creationId xmlns:a16="http://schemas.microsoft.com/office/drawing/2014/main" id="{323A6946-1E2A-4C0E-83D0-B401829A86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r="18477" b="1"/>
          <a:stretch/>
        </p:blipFill>
        <p:spPr>
          <a:xfrm>
            <a:off x="6816080" y="3861048"/>
            <a:ext cx="2232248" cy="2461285"/>
          </a:xfrm>
          <a:prstGeom prst="rect">
            <a:avLst/>
          </a:prstGeom>
        </p:spPr>
      </p:pic>
      <p:pic>
        <p:nvPicPr>
          <p:cNvPr id="11" name="Picture 10" descr="A high angle view of a city&#10;&#10;Description automatically generated with medium confidence">
            <a:extLst>
              <a:ext uri="{FF2B5EF4-FFF2-40B4-BE49-F238E27FC236}">
                <a16:creationId xmlns:a16="http://schemas.microsoft.com/office/drawing/2014/main" id="{B7834943-6D0E-43E4-9E91-60BE2F81D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74" y="1089670"/>
            <a:ext cx="2828925" cy="1619250"/>
          </a:xfrm>
          <a:prstGeom prst="rect">
            <a:avLst/>
          </a:prstGeom>
        </p:spPr>
      </p:pic>
      <p:sp>
        <p:nvSpPr>
          <p:cNvPr id="13" name="CasellaDiTesto 192">
            <a:extLst>
              <a:ext uri="{FF2B5EF4-FFF2-40B4-BE49-F238E27FC236}">
                <a16:creationId xmlns:a16="http://schemas.microsoft.com/office/drawing/2014/main" id="{3B966386-D188-4B3E-887B-A5FED392877A}"/>
              </a:ext>
            </a:extLst>
          </p:cNvPr>
          <p:cNvSpPr txBox="1"/>
          <p:nvPr/>
        </p:nvSpPr>
        <p:spPr>
          <a:xfrm>
            <a:off x="1298734" y="1013827"/>
            <a:ext cx="237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</a:rPr>
              <a:t>Secure</a:t>
            </a:r>
          </a:p>
          <a:p>
            <a:pPr algn="ctr"/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</a:rPr>
              <a:t>Communication</a:t>
            </a:r>
          </a:p>
        </p:txBody>
      </p:sp>
      <p:sp>
        <p:nvSpPr>
          <p:cNvPr id="14" name="CasellaDiTesto 192">
            <a:extLst>
              <a:ext uri="{FF2B5EF4-FFF2-40B4-BE49-F238E27FC236}">
                <a16:creationId xmlns:a16="http://schemas.microsoft.com/office/drawing/2014/main" id="{D2054871-5205-487F-A32A-15AC8B7B7FB5}"/>
              </a:ext>
            </a:extLst>
          </p:cNvPr>
          <p:cNvSpPr txBox="1"/>
          <p:nvPr/>
        </p:nvSpPr>
        <p:spPr>
          <a:xfrm>
            <a:off x="5263829" y="1002407"/>
            <a:ext cx="237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</a:rPr>
              <a:t>Quantum</a:t>
            </a:r>
          </a:p>
          <a:p>
            <a:pPr algn="ctr"/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</a:rPr>
              <a:t>Computers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EE7AB5D-5B2A-48EF-AF6D-7A61594369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89" y="1861170"/>
            <a:ext cx="1733550" cy="2647950"/>
          </a:xfrm>
          <a:prstGeom prst="rect">
            <a:avLst/>
          </a:prstGeom>
        </p:spPr>
      </p:pic>
      <p:sp>
        <p:nvSpPr>
          <p:cNvPr id="33" name="CasellaDiTesto 24">
            <a:extLst>
              <a:ext uri="{FF2B5EF4-FFF2-40B4-BE49-F238E27FC236}">
                <a16:creationId xmlns:a16="http://schemas.microsoft.com/office/drawing/2014/main" id="{E0008B88-8E50-4179-8631-A0BB19B5B4DB}"/>
              </a:ext>
            </a:extLst>
          </p:cNvPr>
          <p:cNvSpPr txBox="1"/>
          <p:nvPr/>
        </p:nvSpPr>
        <p:spPr>
          <a:xfrm>
            <a:off x="3081638" y="4070353"/>
            <a:ext cx="1310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822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CHANNEL</a:t>
            </a:r>
          </a:p>
        </p:txBody>
      </p:sp>
      <p:sp>
        <p:nvSpPr>
          <p:cNvPr id="34" name="CasellaDiTesto 24">
            <a:extLst>
              <a:ext uri="{FF2B5EF4-FFF2-40B4-BE49-F238E27FC236}">
                <a16:creationId xmlns:a16="http://schemas.microsoft.com/office/drawing/2014/main" id="{ACC4FC85-995D-4E8E-9A0A-535A2D58AF51}"/>
              </a:ext>
            </a:extLst>
          </p:cNvPr>
          <p:cNvSpPr txBox="1"/>
          <p:nvPr/>
        </p:nvSpPr>
        <p:spPr>
          <a:xfrm>
            <a:off x="807377" y="5967196"/>
            <a:ext cx="1545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CHANNEL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037743-9F7A-4DFA-8E62-8E122431A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139" y="4855059"/>
            <a:ext cx="397301" cy="3991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184374-D58A-484D-8BFE-1CC72B8F41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8056" y="4760760"/>
            <a:ext cx="387611" cy="3991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BE6D5D-E568-4080-9EBD-BEF5FB4F6F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5822" y="5705919"/>
            <a:ext cx="604673" cy="47899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EBDB9CB-8DE6-41EA-BDF7-DB9B115607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0313" y="4326791"/>
            <a:ext cx="604672" cy="478992"/>
          </a:xfrm>
          <a:prstGeom prst="rect">
            <a:avLst/>
          </a:prstGeom>
        </p:spPr>
      </p:pic>
      <p:sp>
        <p:nvSpPr>
          <p:cNvPr id="54" name="CasellaDiTesto 24">
            <a:extLst>
              <a:ext uri="{FF2B5EF4-FFF2-40B4-BE49-F238E27FC236}">
                <a16:creationId xmlns:a16="http://schemas.microsoft.com/office/drawing/2014/main" id="{314F93A7-57A8-4C9E-97A9-7452038BB609}"/>
              </a:ext>
            </a:extLst>
          </p:cNvPr>
          <p:cNvSpPr txBox="1"/>
          <p:nvPr/>
        </p:nvSpPr>
        <p:spPr>
          <a:xfrm>
            <a:off x="243947" y="5175151"/>
            <a:ext cx="9003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</a:t>
            </a:r>
          </a:p>
        </p:txBody>
      </p:sp>
      <p:sp>
        <p:nvSpPr>
          <p:cNvPr id="55" name="CasellaDiTesto 24">
            <a:extLst>
              <a:ext uri="{FF2B5EF4-FFF2-40B4-BE49-F238E27FC236}">
                <a16:creationId xmlns:a16="http://schemas.microsoft.com/office/drawing/2014/main" id="{0C915285-C814-4B93-AC5F-0C9DCCAECAF4}"/>
              </a:ext>
            </a:extLst>
          </p:cNvPr>
          <p:cNvSpPr txBox="1"/>
          <p:nvPr/>
        </p:nvSpPr>
        <p:spPr>
          <a:xfrm>
            <a:off x="4638864" y="5092637"/>
            <a:ext cx="731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</a:t>
            </a:r>
          </a:p>
        </p:txBody>
      </p:sp>
      <p:sp>
        <p:nvSpPr>
          <p:cNvPr id="56" name="CasellaDiTesto 24">
            <a:extLst>
              <a:ext uri="{FF2B5EF4-FFF2-40B4-BE49-F238E27FC236}">
                <a16:creationId xmlns:a16="http://schemas.microsoft.com/office/drawing/2014/main" id="{293986AE-2847-45ED-9076-5FCEA1A3847D}"/>
              </a:ext>
            </a:extLst>
          </p:cNvPr>
          <p:cNvSpPr txBox="1"/>
          <p:nvPr/>
        </p:nvSpPr>
        <p:spPr>
          <a:xfrm>
            <a:off x="1552686" y="4969806"/>
            <a:ext cx="1685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(eavesdropper)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248186F-B7EC-A487-2F2E-396F863C4392}"/>
              </a:ext>
            </a:extLst>
          </p:cNvPr>
          <p:cNvSpPr/>
          <p:nvPr/>
        </p:nvSpPr>
        <p:spPr>
          <a:xfrm>
            <a:off x="550011" y="5391133"/>
            <a:ext cx="4244273" cy="668876"/>
          </a:xfrm>
          <a:custGeom>
            <a:avLst/>
            <a:gdLst>
              <a:gd name="connsiteX0" fmla="*/ 0 w 4244273"/>
              <a:gd name="connsiteY0" fmla="*/ 60691 h 668876"/>
              <a:gd name="connsiteX1" fmla="*/ 465292 w 4244273"/>
              <a:gd name="connsiteY1" fmla="*/ 517891 h 668876"/>
              <a:gd name="connsiteX2" fmla="*/ 1610315 w 4244273"/>
              <a:gd name="connsiteY2" fmla="*/ 619041 h 668876"/>
              <a:gd name="connsiteX3" fmla="*/ 3406747 w 4244273"/>
              <a:gd name="connsiteY3" fmla="*/ 619041 h 668876"/>
              <a:gd name="connsiteX4" fmla="*/ 4244273 w 4244273"/>
              <a:gd name="connsiteY4" fmla="*/ 0 h 66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4273" h="668876">
                <a:moveTo>
                  <a:pt x="0" y="60691"/>
                </a:moveTo>
                <a:cubicBezTo>
                  <a:pt x="98453" y="242762"/>
                  <a:pt x="196906" y="424833"/>
                  <a:pt x="465292" y="517891"/>
                </a:cubicBezTo>
                <a:cubicBezTo>
                  <a:pt x="733678" y="610949"/>
                  <a:pt x="1120073" y="602183"/>
                  <a:pt x="1610315" y="619041"/>
                </a:cubicBezTo>
                <a:cubicBezTo>
                  <a:pt x="2100557" y="635899"/>
                  <a:pt x="2967754" y="722214"/>
                  <a:pt x="3406747" y="619041"/>
                </a:cubicBezTo>
                <a:cubicBezTo>
                  <a:pt x="3845740" y="515868"/>
                  <a:pt x="4118172" y="79572"/>
                  <a:pt x="4244273" y="0"/>
                </a:cubicBezTo>
              </a:path>
            </a:pathLst>
          </a:cu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3A6A0A3-923D-24B0-5CCF-0C020BCC93FE}"/>
              </a:ext>
            </a:extLst>
          </p:cNvPr>
          <p:cNvSpPr/>
          <p:nvPr/>
        </p:nvSpPr>
        <p:spPr>
          <a:xfrm>
            <a:off x="808956" y="4581128"/>
            <a:ext cx="3855855" cy="397312"/>
          </a:xfrm>
          <a:custGeom>
            <a:avLst/>
            <a:gdLst>
              <a:gd name="connsiteX0" fmla="*/ 0 w 3855855"/>
              <a:gd name="connsiteY0" fmla="*/ 389220 h 397312"/>
              <a:gd name="connsiteX1" fmla="*/ 635225 w 3855855"/>
              <a:gd name="connsiteY1" fmla="*/ 12940 h 397312"/>
              <a:gd name="connsiteX2" fmla="*/ 1484889 w 3855855"/>
              <a:gd name="connsiteY2" fmla="*/ 81722 h 397312"/>
              <a:gd name="connsiteX3" fmla="*/ 2423565 w 3855855"/>
              <a:gd name="connsiteY3" fmla="*/ 29124 h 397312"/>
              <a:gd name="connsiteX4" fmla="*/ 3240860 w 3855855"/>
              <a:gd name="connsiteY4" fmla="*/ 138367 h 397312"/>
              <a:gd name="connsiteX5" fmla="*/ 3855855 w 3855855"/>
              <a:gd name="connsiteY5" fmla="*/ 397312 h 39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5855" h="397312">
                <a:moveTo>
                  <a:pt x="0" y="389220"/>
                </a:moveTo>
                <a:cubicBezTo>
                  <a:pt x="193872" y="226705"/>
                  <a:pt x="387744" y="64190"/>
                  <a:pt x="635225" y="12940"/>
                </a:cubicBezTo>
                <a:cubicBezTo>
                  <a:pt x="882706" y="-38310"/>
                  <a:pt x="1186832" y="79025"/>
                  <a:pt x="1484889" y="81722"/>
                </a:cubicBezTo>
                <a:cubicBezTo>
                  <a:pt x="1782946" y="84419"/>
                  <a:pt x="2130903" y="19683"/>
                  <a:pt x="2423565" y="29124"/>
                </a:cubicBezTo>
                <a:cubicBezTo>
                  <a:pt x="2716227" y="38565"/>
                  <a:pt x="3002145" y="77002"/>
                  <a:pt x="3240860" y="138367"/>
                </a:cubicBezTo>
                <a:cubicBezTo>
                  <a:pt x="3479575" y="199732"/>
                  <a:pt x="3801908" y="363595"/>
                  <a:pt x="3855855" y="397312"/>
                </a:cubicBezTo>
              </a:path>
            </a:pathLst>
          </a:custGeom>
          <a:noFill/>
          <a:ln w="28575"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93BCEA-DFA6-4EA4-AA8F-025A51EBA42D}"/>
              </a:ext>
            </a:extLst>
          </p:cNvPr>
          <p:cNvGrpSpPr/>
          <p:nvPr/>
        </p:nvGrpSpPr>
        <p:grpSpPr>
          <a:xfrm>
            <a:off x="1940313" y="4312703"/>
            <a:ext cx="620993" cy="494695"/>
            <a:chOff x="5321934" y="2171765"/>
            <a:chExt cx="1126897" cy="113325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43693E5-7AD8-40D0-9195-342D3A42CA37}"/>
                </a:ext>
              </a:extLst>
            </p:cNvPr>
            <p:cNvCxnSpPr/>
            <p:nvPr/>
          </p:nvCxnSpPr>
          <p:spPr>
            <a:xfrm>
              <a:off x="5321934" y="2171765"/>
              <a:ext cx="1123375" cy="112337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F200027-89F3-4C9F-9020-5B94B0BEB64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25456" y="2181643"/>
              <a:ext cx="1123375" cy="112337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07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lemento grafico 11">
            <a:extLst>
              <a:ext uri="{FF2B5EF4-FFF2-40B4-BE49-F238E27FC236}">
                <a16:creationId xmlns:a16="http://schemas.microsoft.com/office/drawing/2014/main" id="{0A7D1977-9C7A-F62C-B09B-DBA32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1408" y="3376632"/>
            <a:ext cx="9343222" cy="32602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Communication</a:t>
            </a:r>
            <a:endParaRPr lang="en-US" sz="3600" dirty="0">
              <a:latin typeface="Tw Cen MT" panose="020B0602020104020603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/>
              <a:t>10</a:t>
            </a:r>
            <a:endParaRPr lang="it-IT" altLang="en-US" dirty="0">
              <a:latin typeface="Tw Cen MT" panose="020B0602020104020603" pitchFamily="34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EAD450D-E847-4527-A518-FD0B86D7B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620689"/>
            <a:ext cx="5832648" cy="2651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1070EE-DEEB-A7FC-E9E9-381CFEBA7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733" y="3562597"/>
            <a:ext cx="377753" cy="379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A1D25F-B978-66A6-BFC5-161729E44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163" y="3629318"/>
            <a:ext cx="368539" cy="379521"/>
          </a:xfrm>
          <a:prstGeom prst="rect">
            <a:avLst/>
          </a:prstGeom>
        </p:spPr>
      </p:pic>
      <p:sp>
        <p:nvSpPr>
          <p:cNvPr id="12" name="CasellaDiTesto 24">
            <a:extLst>
              <a:ext uri="{FF2B5EF4-FFF2-40B4-BE49-F238E27FC236}">
                <a16:creationId xmlns:a16="http://schemas.microsoft.com/office/drawing/2014/main" id="{FE3FE5AD-19F0-62D6-D230-5B60744BB0CB}"/>
              </a:ext>
            </a:extLst>
          </p:cNvPr>
          <p:cNvSpPr txBox="1"/>
          <p:nvPr/>
        </p:nvSpPr>
        <p:spPr>
          <a:xfrm>
            <a:off x="8222012" y="3669052"/>
            <a:ext cx="9003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</a:t>
            </a:r>
          </a:p>
        </p:txBody>
      </p:sp>
      <p:sp>
        <p:nvSpPr>
          <p:cNvPr id="13" name="CasellaDiTesto 24">
            <a:extLst>
              <a:ext uri="{FF2B5EF4-FFF2-40B4-BE49-F238E27FC236}">
                <a16:creationId xmlns:a16="http://schemas.microsoft.com/office/drawing/2014/main" id="{FF9CBFF9-CF32-4580-3F86-9D786BEA60C5}"/>
              </a:ext>
            </a:extLst>
          </p:cNvPr>
          <p:cNvSpPr txBox="1"/>
          <p:nvPr/>
        </p:nvSpPr>
        <p:spPr>
          <a:xfrm>
            <a:off x="1257663" y="3376632"/>
            <a:ext cx="731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</a:t>
            </a:r>
          </a:p>
        </p:txBody>
      </p:sp>
      <p:sp>
        <p:nvSpPr>
          <p:cNvPr id="14" name="CasellaDiTesto 24">
            <a:extLst>
              <a:ext uri="{FF2B5EF4-FFF2-40B4-BE49-F238E27FC236}">
                <a16:creationId xmlns:a16="http://schemas.microsoft.com/office/drawing/2014/main" id="{CF658BA2-B102-C365-C22A-DFEB4AB7C9CB}"/>
              </a:ext>
            </a:extLst>
          </p:cNvPr>
          <p:cNvSpPr txBox="1"/>
          <p:nvPr/>
        </p:nvSpPr>
        <p:spPr>
          <a:xfrm>
            <a:off x="1582438" y="6237312"/>
            <a:ext cx="839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</a:p>
        </p:txBody>
      </p:sp>
      <p:sp>
        <p:nvSpPr>
          <p:cNvPr id="15" name="CasellaDiTesto 192">
            <a:extLst>
              <a:ext uri="{FF2B5EF4-FFF2-40B4-BE49-F238E27FC236}">
                <a16:creationId xmlns:a16="http://schemas.microsoft.com/office/drawing/2014/main" id="{DAE7FF61-4679-929A-1FFA-02E28956D947}"/>
              </a:ext>
            </a:extLst>
          </p:cNvPr>
          <p:cNvSpPr txBox="1"/>
          <p:nvPr/>
        </p:nvSpPr>
        <p:spPr>
          <a:xfrm>
            <a:off x="293492" y="836712"/>
            <a:ext cx="489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Quantum Key Distribution – Asymmetric Ekert91 Protocol</a:t>
            </a:r>
          </a:p>
        </p:txBody>
      </p:sp>
      <p:pic>
        <p:nvPicPr>
          <p:cNvPr id="17" name="Immagine 5">
            <a:extLst>
              <a:ext uri="{FF2B5EF4-FFF2-40B4-BE49-F238E27FC236}">
                <a16:creationId xmlns:a16="http://schemas.microsoft.com/office/drawing/2014/main" id="{3B57D357-54C1-0B9F-403B-6CC910B8E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907" y="1798634"/>
            <a:ext cx="1405578" cy="1325880"/>
          </a:xfrm>
          <a:prstGeom prst="rect">
            <a:avLst/>
          </a:prstGeom>
        </p:spPr>
      </p:pic>
      <p:pic>
        <p:nvPicPr>
          <p:cNvPr id="18" name="Immagine 7">
            <a:extLst>
              <a:ext uri="{FF2B5EF4-FFF2-40B4-BE49-F238E27FC236}">
                <a16:creationId xmlns:a16="http://schemas.microsoft.com/office/drawing/2014/main" id="{FF4A6B64-885E-B2EF-46DE-F8656885F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736" y="1798634"/>
            <a:ext cx="1571415" cy="1325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D595A0-64AB-A660-2026-8E8578A76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8" y="1798634"/>
            <a:ext cx="368539" cy="3795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31814-571A-65BB-6D40-630984AF8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453" y="1798634"/>
            <a:ext cx="377753" cy="3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Quantum Communication – The Experiment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/>
              <a:t>11</a:t>
            </a:r>
            <a:endParaRPr lang="it-IT" altLang="en-US" dirty="0">
              <a:latin typeface="Tw Cen MT" panose="020B0602020104020603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D77334-9646-45FA-AB9C-42770361A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09" y="1064096"/>
            <a:ext cx="10232982" cy="5029200"/>
          </a:xfrm>
          <a:prstGeom prst="rect">
            <a:avLst/>
          </a:prstGeom>
        </p:spPr>
      </p:pic>
      <p:sp>
        <p:nvSpPr>
          <p:cNvPr id="10" name="CasellaDiTesto 24">
            <a:extLst>
              <a:ext uri="{FF2B5EF4-FFF2-40B4-BE49-F238E27FC236}">
                <a16:creationId xmlns:a16="http://schemas.microsoft.com/office/drawing/2014/main" id="{7D950BED-F1F7-4827-AB86-B6C7F1F98CD3}"/>
              </a:ext>
            </a:extLst>
          </p:cNvPr>
          <p:cNvSpPr txBox="1"/>
          <p:nvPr/>
        </p:nvSpPr>
        <p:spPr>
          <a:xfrm>
            <a:off x="1102674" y="4541840"/>
            <a:ext cx="34091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Entanglement based protocol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QD as entangled photon source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AA41B7-A30F-4D17-9257-8C18FE61848C}"/>
              </a:ext>
            </a:extLst>
          </p:cNvPr>
          <p:cNvSpPr/>
          <p:nvPr/>
        </p:nvSpPr>
        <p:spPr>
          <a:xfrm>
            <a:off x="979509" y="4077072"/>
            <a:ext cx="3532315" cy="203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E268D0-3872-465F-9269-D07A38AB5744}"/>
              </a:ext>
            </a:extLst>
          </p:cNvPr>
          <p:cNvSpPr/>
          <p:nvPr/>
        </p:nvSpPr>
        <p:spPr>
          <a:xfrm>
            <a:off x="8660771" y="4077072"/>
            <a:ext cx="2403781" cy="203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36">
            <a:extLst>
              <a:ext uri="{FF2B5EF4-FFF2-40B4-BE49-F238E27FC236}">
                <a16:creationId xmlns:a16="http://schemas.microsoft.com/office/drawing/2014/main" id="{CC4E3EFA-AE58-4726-AA92-CE837CB22D51}"/>
              </a:ext>
            </a:extLst>
          </p:cNvPr>
          <p:cNvSpPr/>
          <p:nvPr/>
        </p:nvSpPr>
        <p:spPr>
          <a:xfrm>
            <a:off x="0" y="6398774"/>
            <a:ext cx="11353800" cy="27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>
              <a:lnSpc>
                <a:spcPct val="107000"/>
              </a:lnSpc>
              <a:spcAft>
                <a:spcPts val="800"/>
              </a:spcAft>
            </a:pP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F. Basso Basset, M. Valeri, E. Roccia, D. Poderini, </a:t>
            </a:r>
            <a:r>
              <a:rPr lang="it-IT" sz="12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J. Neuwirth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N. Spagnolo, M. B. Rota, G. Carvacho, F.Sciarrino, R. Trotta, Science Advances </a:t>
            </a:r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22551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12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288698-E970-409F-90DF-6C9B11C7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setup and work actually looks like…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367AF9-759A-43CF-A3AB-FE36D3E34617}"/>
              </a:ext>
            </a:extLst>
          </p:cNvPr>
          <p:cNvSpPr txBox="1">
            <a:spLocks/>
          </p:cNvSpPr>
          <p:nvPr/>
        </p:nvSpPr>
        <p:spPr>
          <a:xfrm>
            <a:off x="1199456" y="2204864"/>
            <a:ext cx="10515600" cy="543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22433"/>
                </a:solidFill>
                <a:latin typeface="Tw Cen MT" panose="020B06020201040206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189A951-F631-05DC-7147-8D44A28B3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68" y="1911488"/>
            <a:ext cx="2438400" cy="1828800"/>
          </a:xfrm>
          <a:prstGeom prst="rect">
            <a:avLst/>
          </a:prstGeom>
        </p:spPr>
      </p:pic>
      <p:pic>
        <p:nvPicPr>
          <p:cNvPr id="8" name="Picture 7" descr="A person stand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53EC91F1-7166-740F-9742-ECC554D02C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2"/>
          <a:stretch/>
        </p:blipFill>
        <p:spPr>
          <a:xfrm>
            <a:off x="1007180" y="3214690"/>
            <a:ext cx="1848460" cy="2302542"/>
          </a:xfrm>
          <a:prstGeom prst="rect">
            <a:avLst/>
          </a:prstGeom>
        </p:spPr>
      </p:pic>
      <p:pic>
        <p:nvPicPr>
          <p:cNvPr id="10" name="Picture 9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EBA1E5FF-75AB-F576-2B52-33A070B18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24" y="3997564"/>
            <a:ext cx="2438400" cy="1828800"/>
          </a:xfrm>
          <a:prstGeom prst="rect">
            <a:avLst/>
          </a:prstGeom>
        </p:spPr>
      </p:pic>
      <p:pic>
        <p:nvPicPr>
          <p:cNvPr id="12" name="Picture 11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76F23893-0511-649F-BBA3-515408076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16" y="3638128"/>
            <a:ext cx="4876800" cy="27432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FB55F-85C9-0D0E-DF45-257D531524DD}"/>
              </a:ext>
            </a:extLst>
          </p:cNvPr>
          <p:cNvSpPr/>
          <p:nvPr/>
        </p:nvSpPr>
        <p:spPr>
          <a:xfrm>
            <a:off x="959684" y="2694112"/>
            <a:ext cx="10225136" cy="31683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E05C7F-C277-71E3-08B7-AFCA85005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408" y="3667945"/>
            <a:ext cx="9938582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DF8B78-8C08-81E8-9EA4-D813D59CF788}"/>
              </a:ext>
            </a:extLst>
          </p:cNvPr>
          <p:cNvSpPr txBox="1"/>
          <p:nvPr/>
        </p:nvSpPr>
        <p:spPr>
          <a:xfrm>
            <a:off x="1325386" y="2977650"/>
            <a:ext cx="1020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Original </a:t>
            </a:r>
          </a:p>
          <a:p>
            <a:pPr algn="ctr"/>
            <a:r>
              <a:rPr lang="en-US" b="1" dirty="0"/>
              <a:t>Message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92C3A-DABF-45A2-4F6F-021457A04439}"/>
              </a:ext>
            </a:extLst>
          </p:cNvPr>
          <p:cNvSpPr txBox="1"/>
          <p:nvPr/>
        </p:nvSpPr>
        <p:spPr>
          <a:xfrm>
            <a:off x="9521056" y="2977650"/>
            <a:ext cx="1172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Decrypted</a:t>
            </a:r>
          </a:p>
          <a:p>
            <a:pPr algn="ctr"/>
            <a:r>
              <a:rPr lang="en-US" b="1" dirty="0"/>
              <a:t>Message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6B88F5-CEAD-0B6C-549B-BDBA6E71E819}"/>
              </a:ext>
            </a:extLst>
          </p:cNvPr>
          <p:cNvSpPr txBox="1"/>
          <p:nvPr/>
        </p:nvSpPr>
        <p:spPr>
          <a:xfrm>
            <a:off x="5447928" y="2977650"/>
            <a:ext cx="1199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Encrypted </a:t>
            </a:r>
          </a:p>
          <a:p>
            <a:pPr algn="ctr"/>
            <a:r>
              <a:rPr lang="en-US" b="1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5720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Outlook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4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BF022908-1DC6-477A-AAA5-3D65B65C2746}"/>
              </a:ext>
            </a:extLst>
          </p:cNvPr>
          <p:cNvSpPr/>
          <p:nvPr/>
        </p:nvSpPr>
        <p:spPr>
          <a:xfrm>
            <a:off x="0" y="6398774"/>
            <a:ext cx="4246626" cy="342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it-IT" sz="1600" dirty="0" err="1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Wehner</a:t>
            </a:r>
            <a:r>
              <a:rPr lang="it-IT" sz="1600" dirty="0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Science </a:t>
            </a:r>
            <a:r>
              <a:rPr lang="it-IT" sz="1600" b="1" dirty="0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362</a:t>
            </a:r>
            <a:r>
              <a:rPr lang="it-IT" sz="1600" dirty="0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eaam9288 (2018)</a:t>
            </a:r>
            <a:endParaRPr lang="it-IT" sz="1600" dirty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E62421-FE23-48AD-9E46-5C6A30E670E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921"/>
            <a:ext cx="12191999" cy="6876921"/>
          </a:xfrm>
          <a:prstGeom prst="rect">
            <a:avLst/>
          </a:prstGeom>
        </p:spPr>
      </p:pic>
      <p:sp>
        <p:nvSpPr>
          <p:cNvPr id="10" name="CasellaDiTesto 192">
            <a:extLst>
              <a:ext uri="{FF2B5EF4-FFF2-40B4-BE49-F238E27FC236}">
                <a16:creationId xmlns:a16="http://schemas.microsoft.com/office/drawing/2014/main" id="{FB8003FF-A995-4FAF-9C69-4372AE4FF884}"/>
              </a:ext>
            </a:extLst>
          </p:cNvPr>
          <p:cNvSpPr txBox="1"/>
          <p:nvPr/>
        </p:nvSpPr>
        <p:spPr>
          <a:xfrm>
            <a:off x="47328" y="2276872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Quantum Teleportation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Entanglement Swapping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Quantum Memories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6F88DB2-71CA-41A8-B875-421A9353CDBF}"/>
              </a:ext>
            </a:extLst>
          </p:cNvPr>
          <p:cNvSpPr txBox="1">
            <a:spLocks/>
          </p:cNvSpPr>
          <p:nvPr/>
        </p:nvSpPr>
        <p:spPr>
          <a:xfrm>
            <a:off x="990600" y="373509"/>
            <a:ext cx="10515600" cy="543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22433"/>
                </a:solidFill>
                <a:latin typeface="Tw Cen MT" panose="020B06020201040206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16965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ACKNOWLEDGEMENTS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14</a:t>
            </a:r>
          </a:p>
        </p:txBody>
      </p:sp>
      <p:grpSp>
        <p:nvGrpSpPr>
          <p:cNvPr id="28" name="Gruppo 2">
            <a:extLst>
              <a:ext uri="{FF2B5EF4-FFF2-40B4-BE49-F238E27FC236}">
                <a16:creationId xmlns:a16="http://schemas.microsoft.com/office/drawing/2014/main" id="{4775E39C-C115-44C3-8736-7B83CE3ECE53}"/>
              </a:ext>
            </a:extLst>
          </p:cNvPr>
          <p:cNvGrpSpPr/>
          <p:nvPr/>
        </p:nvGrpSpPr>
        <p:grpSpPr>
          <a:xfrm>
            <a:off x="479097" y="4939506"/>
            <a:ext cx="2736583" cy="1300237"/>
            <a:chOff x="972100" y="2046713"/>
            <a:chExt cx="4216557" cy="201283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171B11-F7BB-4400-9C0F-898F6291B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62"/>
            <a:stretch/>
          </p:blipFill>
          <p:spPr>
            <a:xfrm>
              <a:off x="972100" y="2046713"/>
              <a:ext cx="2035795" cy="2012837"/>
            </a:xfrm>
            <a:prstGeom prst="rect">
              <a:avLst/>
            </a:prstGeom>
          </p:spPr>
        </p:pic>
        <p:sp>
          <p:nvSpPr>
            <p:cNvPr id="30" name="Rechteck 25">
              <a:extLst>
                <a:ext uri="{FF2B5EF4-FFF2-40B4-BE49-F238E27FC236}">
                  <a16:creationId xmlns:a16="http://schemas.microsoft.com/office/drawing/2014/main" id="{86E60306-5D34-44C0-8D6F-FBB3F3841316}"/>
                </a:ext>
              </a:extLst>
            </p:cNvPr>
            <p:cNvSpPr/>
            <p:nvPr/>
          </p:nvSpPr>
          <p:spPr>
            <a:xfrm>
              <a:off x="2697429" y="2298413"/>
              <a:ext cx="2491228" cy="15723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European Union, Horizon 2020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ERC Starting Grant No. 679183 (</a:t>
              </a:r>
              <a:r>
                <a:rPr kumimoji="0" lang="en-US" sz="1200" b="0" i="0" u="none" strike="noStrike" kern="0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SPQRel</a:t>
              </a: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1" name="Rectangle 12">
            <a:extLst>
              <a:ext uri="{FF2B5EF4-FFF2-40B4-BE49-F238E27FC236}">
                <a16:creationId xmlns:a16="http://schemas.microsoft.com/office/drawing/2014/main" id="{ED2F6580-78E7-4D6A-8B38-2C99DB1B9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396" y="4130783"/>
            <a:ext cx="15403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F. Basso Basset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47675069-9A21-4614-BCCA-0B2ED6E81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578" y="4398406"/>
            <a:ext cx="1154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D. Tedeschi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F15E3BC8-3DFD-4116-B06A-DDC41BD17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021" y="4398406"/>
            <a:ext cx="9642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G.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Ronco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AED06A1-CD89-42AD-883B-08F7C6C0E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252" y="4398406"/>
            <a:ext cx="1455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R. Trotta</a:t>
            </a:r>
            <a:endParaRPr lang="de-AT" altLang="en-US" sz="1200" b="1" dirty="0">
              <a:cs typeface="Arial" panose="020B0604020202020204" pitchFamily="34" charset="0"/>
            </a:endParaRP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B8A90BD4-65BB-470B-95B8-8FB4CA358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78" y="4130783"/>
            <a:ext cx="10734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F.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Salusti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238D25A6-19BE-48ED-80AE-075B6974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645" y="4130783"/>
            <a:ext cx="1154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M.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Savaresi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4188063B-57FA-4634-9053-B69EEE241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19" y="4130783"/>
            <a:ext cx="1154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E.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Roccia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pic>
        <p:nvPicPr>
          <p:cNvPr id="39" name="Immagine 4" descr="Immagine che contiene persona, uomo, cielo, parete&#10;&#10;Descrizione generata automaticamente">
            <a:extLst>
              <a:ext uri="{FF2B5EF4-FFF2-40B4-BE49-F238E27FC236}">
                <a16:creationId xmlns:a16="http://schemas.microsoft.com/office/drawing/2014/main" id="{E501D25D-B2B2-41FA-8DE8-73E488062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54" y="5066127"/>
            <a:ext cx="960120" cy="960120"/>
          </a:xfrm>
          <a:prstGeom prst="rect">
            <a:avLst/>
          </a:prstGeom>
        </p:spPr>
      </p:pic>
      <p:pic>
        <p:nvPicPr>
          <p:cNvPr id="40" name="Immagine 37" descr="Immagine che contiene uomo, persona, posando, fotografia&#10;&#10;Descrizione generata automaticamente">
            <a:extLst>
              <a:ext uri="{FF2B5EF4-FFF2-40B4-BE49-F238E27FC236}">
                <a16:creationId xmlns:a16="http://schemas.microsoft.com/office/drawing/2014/main" id="{5C4920C1-B985-4053-918E-CE4AFB022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5" y="5066127"/>
            <a:ext cx="739525" cy="956901"/>
          </a:xfrm>
          <a:prstGeom prst="rect">
            <a:avLst/>
          </a:prstGeom>
        </p:spPr>
      </p:pic>
      <p:pic>
        <p:nvPicPr>
          <p:cNvPr id="43" name="Immagine 41" descr="Immagine che contiene persona, uomo, esterni, edificio&#10;&#10;Descrizione generata automaticamente">
            <a:extLst>
              <a:ext uri="{FF2B5EF4-FFF2-40B4-BE49-F238E27FC236}">
                <a16:creationId xmlns:a16="http://schemas.microsoft.com/office/drawing/2014/main" id="{F8ED08AD-016E-4D7D-AE24-E05E40D15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79" y="5082022"/>
            <a:ext cx="791552" cy="923478"/>
          </a:xfrm>
          <a:prstGeom prst="rect">
            <a:avLst/>
          </a:prstGeom>
        </p:spPr>
      </p:pic>
      <p:sp>
        <p:nvSpPr>
          <p:cNvPr id="44" name="Rectangle 12">
            <a:extLst>
              <a:ext uri="{FF2B5EF4-FFF2-40B4-BE49-F238E27FC236}">
                <a16:creationId xmlns:a16="http://schemas.microsoft.com/office/drawing/2014/main" id="{C3879A68-A1F7-48C2-97D3-BBCAD4748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956" y="5965624"/>
            <a:ext cx="1154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S.F.C.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Da Silva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F907E87E-3466-4CA7-B686-4ECDE44D8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574" y="6021288"/>
            <a:ext cx="1455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A. Rastelli</a:t>
            </a:r>
            <a:endParaRPr lang="de-AT" altLang="en-US" sz="1200" b="1" dirty="0">
              <a:cs typeface="Arial" panose="020B0604020202020204" pitchFamily="34" charset="0"/>
            </a:endParaRPr>
          </a:p>
        </p:txBody>
      </p:sp>
      <p:pic>
        <p:nvPicPr>
          <p:cNvPr id="46" name="Immagine 49">
            <a:extLst>
              <a:ext uri="{FF2B5EF4-FFF2-40B4-BE49-F238E27FC236}">
                <a16:creationId xmlns:a16="http://schemas.microsoft.com/office/drawing/2014/main" id="{964CD7A3-D2E9-4D04-B3CC-4876CCA477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381" r="4332" b="10918"/>
          <a:stretch/>
        </p:blipFill>
        <p:spPr>
          <a:xfrm>
            <a:off x="6980881" y="4280589"/>
            <a:ext cx="1455189" cy="804595"/>
          </a:xfrm>
          <a:prstGeom prst="rect">
            <a:avLst/>
          </a:prstGeom>
        </p:spPr>
      </p:pic>
      <p:sp>
        <p:nvSpPr>
          <p:cNvPr id="47" name="Rectangle 12">
            <a:extLst>
              <a:ext uri="{FF2B5EF4-FFF2-40B4-BE49-F238E27FC236}">
                <a16:creationId xmlns:a16="http://schemas.microsoft.com/office/drawing/2014/main" id="{C0F0A713-54A9-4B55-8B7B-C14EDA4E5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9023" y="6019362"/>
            <a:ext cx="1154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K. </a:t>
            </a:r>
            <a:r>
              <a:rPr lang="en-US" altLang="en-US" sz="1200" b="1" dirty="0" err="1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Jöns</a:t>
            </a:r>
            <a:endParaRPr lang="de-AT" altLang="en-US" sz="1200" b="1" dirty="0">
              <a:cs typeface="Arial" panose="020B0604020202020204" pitchFamily="34" charset="0"/>
            </a:endParaRPr>
          </a:p>
        </p:txBody>
      </p:sp>
      <p:pic>
        <p:nvPicPr>
          <p:cNvPr id="49" name="Picture 4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84102BC-4B46-4FD7-9981-9DB9FA5F2F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4" b="35504"/>
          <a:stretch/>
        </p:blipFill>
        <p:spPr>
          <a:xfrm>
            <a:off x="671261" y="1407301"/>
            <a:ext cx="4584513" cy="2695720"/>
          </a:xfrm>
          <a:prstGeom prst="rect">
            <a:avLst/>
          </a:prstGeom>
        </p:spPr>
      </p:pic>
      <p:sp>
        <p:nvSpPr>
          <p:cNvPr id="50" name="Rectangle 12">
            <a:extLst>
              <a:ext uri="{FF2B5EF4-FFF2-40B4-BE49-F238E27FC236}">
                <a16:creationId xmlns:a16="http://schemas.microsoft.com/office/drawing/2014/main" id="{1525AB61-DD69-4A17-8907-3C59604D2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819" y="4398406"/>
            <a:ext cx="10464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T. Krieger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sp>
        <p:nvSpPr>
          <p:cNvPr id="51" name="Rectangle 12">
            <a:extLst>
              <a:ext uri="{FF2B5EF4-FFF2-40B4-BE49-F238E27FC236}">
                <a16:creationId xmlns:a16="http://schemas.microsoft.com/office/drawing/2014/main" id="{08F33208-2C8A-4E0B-96BE-3ED342779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423" y="4398406"/>
            <a:ext cx="12872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J. Neuwirth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pic>
        <p:nvPicPr>
          <p:cNvPr id="52" name="Picture 5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C80BAB1-6028-48C8-AEA5-23E24BF048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30" y="1407301"/>
            <a:ext cx="767481" cy="767481"/>
          </a:xfrm>
          <a:prstGeom prst="rect">
            <a:avLst/>
          </a:prstGeom>
        </p:spPr>
      </p:pic>
      <p:sp>
        <p:nvSpPr>
          <p:cNvPr id="53" name="Rectangle 12">
            <a:extLst>
              <a:ext uri="{FF2B5EF4-FFF2-40B4-BE49-F238E27FC236}">
                <a16:creationId xmlns:a16="http://schemas.microsoft.com/office/drawing/2014/main" id="{95644ECD-8CB2-454D-8F95-51F1747EC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777" y="2183975"/>
            <a:ext cx="9514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F.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Trezzini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pic>
        <p:nvPicPr>
          <p:cNvPr id="54" name="Picture 53" descr="A picture containing logo&#10;&#10;Description automatically generated">
            <a:extLst>
              <a:ext uri="{FF2B5EF4-FFF2-40B4-BE49-F238E27FC236}">
                <a16:creationId xmlns:a16="http://schemas.microsoft.com/office/drawing/2014/main" id="{D733EB6B-B78D-420D-8443-4CB96C7B3B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293" y="4355951"/>
            <a:ext cx="1857375" cy="657225"/>
          </a:xfrm>
          <a:prstGeom prst="rect">
            <a:avLst/>
          </a:prstGeom>
        </p:spPr>
      </p:pic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6EFC037F-A381-452B-ACDA-B2DBA78828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13792"/>
            <a:ext cx="2352675" cy="1143000"/>
          </a:xfrm>
          <a:prstGeom prst="rect">
            <a:avLst/>
          </a:prstGeom>
        </p:spPr>
      </p:pic>
      <p:pic>
        <p:nvPicPr>
          <p:cNvPr id="56" name="Picture 55" descr="Logo&#10;&#10;Description automatically generated">
            <a:extLst>
              <a:ext uri="{FF2B5EF4-FFF2-40B4-BE49-F238E27FC236}">
                <a16:creationId xmlns:a16="http://schemas.microsoft.com/office/drawing/2014/main" id="{09FD0C0C-69B9-430C-B5EF-BD46376DE3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73" y="1399141"/>
            <a:ext cx="2077608" cy="480137"/>
          </a:xfrm>
          <a:prstGeom prst="rect">
            <a:avLst/>
          </a:prstGeom>
        </p:spPr>
      </p:pic>
      <p:pic>
        <p:nvPicPr>
          <p:cNvPr id="57" name="Immagine 7">
            <a:extLst>
              <a:ext uri="{FF2B5EF4-FFF2-40B4-BE49-F238E27FC236}">
                <a16:creationId xmlns:a16="http://schemas.microsoft.com/office/drawing/2014/main" id="{EA139AA5-5317-409C-A3CF-AA37DE83EF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889" y="5356056"/>
            <a:ext cx="2194559" cy="1097280"/>
          </a:xfrm>
          <a:prstGeom prst="rect">
            <a:avLst/>
          </a:prstGeom>
        </p:spPr>
      </p:pic>
      <p:pic>
        <p:nvPicPr>
          <p:cNvPr id="58" name="Immagine 10">
            <a:extLst>
              <a:ext uri="{FF2B5EF4-FFF2-40B4-BE49-F238E27FC236}">
                <a16:creationId xmlns:a16="http://schemas.microsoft.com/office/drawing/2014/main" id="{AC7C69D0-B90E-4E81-9514-D5AB891CAC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623" y="4725144"/>
            <a:ext cx="2995385" cy="731520"/>
          </a:xfrm>
          <a:prstGeom prst="rect">
            <a:avLst/>
          </a:prstGeom>
        </p:spPr>
      </p:pic>
      <p:pic>
        <p:nvPicPr>
          <p:cNvPr id="59" name="Immagine 17">
            <a:extLst>
              <a:ext uri="{FF2B5EF4-FFF2-40B4-BE49-F238E27FC236}">
                <a16:creationId xmlns:a16="http://schemas.microsoft.com/office/drawing/2014/main" id="{F2B277B3-E5EB-4BB4-884D-C02CCDE8815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342" y="3284984"/>
            <a:ext cx="1554480" cy="870510"/>
          </a:xfrm>
          <a:prstGeom prst="rect">
            <a:avLst/>
          </a:prstGeom>
        </p:spPr>
      </p:pic>
      <p:pic>
        <p:nvPicPr>
          <p:cNvPr id="60" name="Immagine 22">
            <a:extLst>
              <a:ext uri="{FF2B5EF4-FFF2-40B4-BE49-F238E27FC236}">
                <a16:creationId xmlns:a16="http://schemas.microsoft.com/office/drawing/2014/main" id="{7A69B0C2-6774-4F94-9B76-69D9207F8A6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507" y="2357029"/>
            <a:ext cx="1554480" cy="890099"/>
          </a:xfrm>
          <a:prstGeom prst="rect">
            <a:avLst/>
          </a:prstGeom>
        </p:spPr>
      </p:pic>
      <p:pic>
        <p:nvPicPr>
          <p:cNvPr id="61" name="Immagine 23">
            <a:extLst>
              <a:ext uri="{FF2B5EF4-FFF2-40B4-BE49-F238E27FC236}">
                <a16:creationId xmlns:a16="http://schemas.microsoft.com/office/drawing/2014/main" id="{79D22184-0C30-4A2B-B36D-D7C949F1D0A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507" y="1425853"/>
            <a:ext cx="1554480" cy="842694"/>
          </a:xfrm>
          <a:prstGeom prst="rect">
            <a:avLst/>
          </a:prstGeom>
        </p:spPr>
      </p:pic>
      <p:pic>
        <p:nvPicPr>
          <p:cNvPr id="62" name="Immagine 27">
            <a:extLst>
              <a:ext uri="{FF2B5EF4-FFF2-40B4-BE49-F238E27FC236}">
                <a16:creationId xmlns:a16="http://schemas.microsoft.com/office/drawing/2014/main" id="{3D0ED0B6-23AA-4F9D-A798-05F6217FBB5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342" y="2342627"/>
            <a:ext cx="1554480" cy="870349"/>
          </a:xfrm>
          <a:prstGeom prst="rect">
            <a:avLst/>
          </a:prstGeom>
        </p:spPr>
      </p:pic>
      <p:pic>
        <p:nvPicPr>
          <p:cNvPr id="63" name="Immagine 29" descr="Immagine che contiene illuminato, segnale, luce, scuro&#10;&#10;Descrizione generata automaticamente">
            <a:extLst>
              <a:ext uri="{FF2B5EF4-FFF2-40B4-BE49-F238E27FC236}">
                <a16:creationId xmlns:a16="http://schemas.microsoft.com/office/drawing/2014/main" id="{0A641EE0-C475-44B0-8CFD-8B16D261FE2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692" y="1436456"/>
            <a:ext cx="1554480" cy="860801"/>
          </a:xfrm>
          <a:prstGeom prst="rect">
            <a:avLst/>
          </a:prstGeom>
        </p:spPr>
      </p:pic>
      <p:sp>
        <p:nvSpPr>
          <p:cNvPr id="64" name="CasellaDiTesto 2">
            <a:extLst>
              <a:ext uri="{FF2B5EF4-FFF2-40B4-BE49-F238E27FC236}">
                <a16:creationId xmlns:a16="http://schemas.microsoft.com/office/drawing/2014/main" id="{38E9630A-C60A-44CA-8AEC-780AE7D837D3}"/>
              </a:ext>
            </a:extLst>
          </p:cNvPr>
          <p:cNvSpPr txBox="1"/>
          <p:nvPr/>
        </p:nvSpPr>
        <p:spPr>
          <a:xfrm>
            <a:off x="10201905" y="1355011"/>
            <a:ext cx="1047082" cy="144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F. Sciarrino</a:t>
            </a:r>
          </a:p>
          <a:p>
            <a:pPr>
              <a:lnSpc>
                <a:spcPct val="150000"/>
              </a:lnSpc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G. Carvacho</a:t>
            </a:r>
          </a:p>
          <a:p>
            <a:pPr>
              <a:lnSpc>
                <a:spcPct val="150000"/>
              </a:lnSpc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M.Valeri </a:t>
            </a:r>
          </a:p>
          <a:p>
            <a:pPr>
              <a:lnSpc>
                <a:spcPct val="150000"/>
              </a:lnSpc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D. Poderini</a:t>
            </a:r>
          </a:p>
          <a:p>
            <a:pPr>
              <a:lnSpc>
                <a:spcPct val="150000"/>
              </a:lnSpc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V. Muredda</a:t>
            </a:r>
          </a:p>
        </p:txBody>
      </p:sp>
      <p:pic>
        <p:nvPicPr>
          <p:cNvPr id="65" name="Picture 64" descr="Logo, company name&#10;&#10;Description automatically generated">
            <a:extLst>
              <a:ext uri="{FF2B5EF4-FFF2-40B4-BE49-F238E27FC236}">
                <a16:creationId xmlns:a16="http://schemas.microsoft.com/office/drawing/2014/main" id="{F10D2FDD-1D4E-4DE8-957A-6729258B6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32" y="361343"/>
            <a:ext cx="2352675" cy="1143000"/>
          </a:xfrm>
          <a:prstGeom prst="rect">
            <a:avLst/>
          </a:prstGeom>
        </p:spPr>
      </p:pic>
      <p:pic>
        <p:nvPicPr>
          <p:cNvPr id="13" name="Picture 12" descr="A person with curly hair&#10;&#10;Description automatically generated with low confidence">
            <a:extLst>
              <a:ext uri="{FF2B5EF4-FFF2-40B4-BE49-F238E27FC236}">
                <a16:creationId xmlns:a16="http://schemas.microsoft.com/office/drawing/2014/main" id="{5689C0D9-FDB4-4617-B04B-4720AAF67A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45" y="5045380"/>
            <a:ext cx="671867" cy="960120"/>
          </a:xfrm>
          <a:prstGeom prst="rect">
            <a:avLst/>
          </a:prstGeom>
        </p:spPr>
      </p:pic>
      <p:sp>
        <p:nvSpPr>
          <p:cNvPr id="66" name="Rectangle 12">
            <a:extLst>
              <a:ext uri="{FF2B5EF4-FFF2-40B4-BE49-F238E27FC236}">
                <a16:creationId xmlns:a16="http://schemas.microsoft.com/office/drawing/2014/main" id="{67629245-1E57-4C9F-9CD0-2EA19E69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7642" y="6021288"/>
            <a:ext cx="1154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E.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Schöll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pic>
        <p:nvPicPr>
          <p:cNvPr id="22" name="Picture 2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056A3A2-26E6-46EB-A684-0061ADEC3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30" y="2588896"/>
            <a:ext cx="768096" cy="768096"/>
          </a:xfrm>
          <a:prstGeom prst="rect">
            <a:avLst/>
          </a:prstGeom>
        </p:spPr>
      </p:pic>
      <p:sp>
        <p:nvSpPr>
          <p:cNvPr id="67" name="Rectangle 12">
            <a:extLst>
              <a:ext uri="{FF2B5EF4-FFF2-40B4-BE49-F238E27FC236}">
                <a16:creationId xmlns:a16="http://schemas.microsoft.com/office/drawing/2014/main" id="{0215E19B-01A3-44B5-BA06-556A649B5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896" y="3356992"/>
            <a:ext cx="9514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C. Pardo</a:t>
            </a:r>
            <a:endParaRPr lang="de-AT" altLang="en-US" sz="1200" dirty="0"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639F0-F44E-4DFA-B338-68317677D17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03912" y="5484250"/>
            <a:ext cx="785620" cy="731520"/>
          </a:xfrm>
          <a:prstGeom prst="rect">
            <a:avLst/>
          </a:prstGeom>
        </p:spPr>
      </p:pic>
      <p:sp>
        <p:nvSpPr>
          <p:cNvPr id="48" name="Titolo 1">
            <a:extLst>
              <a:ext uri="{FF2B5EF4-FFF2-40B4-BE49-F238E27FC236}">
                <a16:creationId xmlns:a16="http://schemas.microsoft.com/office/drawing/2014/main" id="{E961F53A-15D8-49BD-B58A-07B77E2BDAA0}"/>
              </a:ext>
            </a:extLst>
          </p:cNvPr>
          <p:cNvSpPr txBox="1">
            <a:spLocks/>
          </p:cNvSpPr>
          <p:nvPr/>
        </p:nvSpPr>
        <p:spPr>
          <a:xfrm>
            <a:off x="3215680" y="4869160"/>
            <a:ext cx="5763072" cy="1406443"/>
          </a:xfrm>
          <a:prstGeom prst="rect">
            <a:avLst/>
          </a:prstGeom>
          <a:solidFill>
            <a:schemeClr val="bg1"/>
          </a:solidFill>
          <a:ln w="38100">
            <a:solidFill>
              <a:srgbClr val="82243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22433"/>
                </a:solidFill>
                <a:latin typeface="Tw Cen MT" panose="020B06020201040206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THANK YOU FOR YOUR </a:t>
            </a:r>
            <a:br>
              <a:rPr lang="en-US" dirty="0"/>
            </a:br>
            <a:r>
              <a:rPr lang="en-US" dirty="0"/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199258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Quantum Communication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15</a:t>
            </a:r>
          </a:p>
        </p:txBody>
      </p:sp>
      <p:sp>
        <p:nvSpPr>
          <p:cNvPr id="14" name="CasellaDiTesto 192">
            <a:extLst>
              <a:ext uri="{FF2B5EF4-FFF2-40B4-BE49-F238E27FC236}">
                <a16:creationId xmlns:a16="http://schemas.microsoft.com/office/drawing/2014/main" id="{C434F00E-BC91-4E8D-82DB-726575BCD069}"/>
              </a:ext>
            </a:extLst>
          </p:cNvPr>
          <p:cNvSpPr txBox="1"/>
          <p:nvPr/>
        </p:nvSpPr>
        <p:spPr>
          <a:xfrm>
            <a:off x="293492" y="836712"/>
            <a:ext cx="4897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Asymmetric Ekert91 protocol</a:t>
            </a:r>
          </a:p>
        </p:txBody>
      </p:sp>
      <p:pic>
        <p:nvPicPr>
          <p:cNvPr id="1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04A393C-D10A-4CB6-986F-EEDCCD5DE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40"/>
          <a:stretch/>
        </p:blipFill>
        <p:spPr>
          <a:xfrm>
            <a:off x="552412" y="2276872"/>
            <a:ext cx="11088204" cy="40788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B93B8C-401F-4519-B60E-8A315E517355}"/>
              </a:ext>
            </a:extLst>
          </p:cNvPr>
          <p:cNvSpPr txBox="1"/>
          <p:nvPr/>
        </p:nvSpPr>
        <p:spPr>
          <a:xfrm>
            <a:off x="332836" y="1339592"/>
            <a:ext cx="9867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Successful demonstration of QKD in an urban communication scenario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24">
            <a:extLst>
              <a:ext uri="{FF2B5EF4-FFF2-40B4-BE49-F238E27FC236}">
                <a16:creationId xmlns:a16="http://schemas.microsoft.com/office/drawing/2014/main" id="{92D47C2B-A62C-4213-9330-A041E2B00593}"/>
              </a:ext>
            </a:extLst>
          </p:cNvPr>
          <p:cNvSpPr txBox="1"/>
          <p:nvPr/>
        </p:nvSpPr>
        <p:spPr>
          <a:xfrm>
            <a:off x="340026" y="1707269"/>
            <a:ext cx="23715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key: 34.589 kB</a:t>
            </a:r>
          </a:p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rate: 4 %</a:t>
            </a:r>
          </a:p>
        </p:txBody>
      </p:sp>
      <p:sp>
        <p:nvSpPr>
          <p:cNvPr id="18" name="Rettangolo 36">
            <a:extLst>
              <a:ext uri="{FF2B5EF4-FFF2-40B4-BE49-F238E27FC236}">
                <a16:creationId xmlns:a16="http://schemas.microsoft.com/office/drawing/2014/main" id="{DBBE408C-766D-419A-A1AB-B4EB2E7E394D}"/>
              </a:ext>
            </a:extLst>
          </p:cNvPr>
          <p:cNvSpPr/>
          <p:nvPr/>
        </p:nvSpPr>
        <p:spPr>
          <a:xfrm>
            <a:off x="0" y="6398774"/>
            <a:ext cx="11353800" cy="27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>
              <a:lnSpc>
                <a:spcPct val="107000"/>
              </a:lnSpc>
              <a:spcAft>
                <a:spcPts val="800"/>
              </a:spcAft>
            </a:pP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F. Basso Basset, M. Valeri, E. Roccia, D. Poderini, </a:t>
            </a:r>
            <a:r>
              <a:rPr lang="it-IT" sz="12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J. Neuwirth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N. Spagnolo, M. B. Rota, G. Carvacho, F.Sciarrino, R. Trotta, Science Advances </a:t>
            </a:r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19175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What are SEMICONDUCTOR MATERIALS?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15" name="CasellaDiTesto 192">
            <a:extLst>
              <a:ext uri="{FF2B5EF4-FFF2-40B4-BE49-F238E27FC236}">
                <a16:creationId xmlns:a16="http://schemas.microsoft.com/office/drawing/2014/main" id="{915D1C31-C5CD-4195-AF65-C6BE8624F496}"/>
              </a:ext>
            </a:extLst>
          </p:cNvPr>
          <p:cNvSpPr txBox="1"/>
          <p:nvPr/>
        </p:nvSpPr>
        <p:spPr>
          <a:xfrm>
            <a:off x="1847528" y="1052736"/>
            <a:ext cx="133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</a:rPr>
              <a:t>SILICON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96219E6-F283-44FC-B6C6-C3095A7E0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80728"/>
            <a:ext cx="6801983" cy="51096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86A8E8-DADB-4916-B6EB-D48754B30618}"/>
              </a:ext>
            </a:extLst>
          </p:cNvPr>
          <p:cNvSpPr/>
          <p:nvPr/>
        </p:nvSpPr>
        <p:spPr>
          <a:xfrm>
            <a:off x="10128448" y="2564904"/>
            <a:ext cx="338328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outdoor, mountain, nature, road&#10;&#10;Description automatically generated">
            <a:extLst>
              <a:ext uri="{FF2B5EF4-FFF2-40B4-BE49-F238E27FC236}">
                <a16:creationId xmlns:a16="http://schemas.microsoft.com/office/drawing/2014/main" id="{44F23071-2972-4E43-A1B2-FE6E24D9E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3" y="1700808"/>
            <a:ext cx="3467100" cy="1314450"/>
          </a:xfrm>
          <a:prstGeom prst="rect">
            <a:avLst/>
          </a:prstGeom>
        </p:spPr>
      </p:pic>
      <p:sp>
        <p:nvSpPr>
          <p:cNvPr id="22" name="CasellaDiTesto 11">
            <a:extLst>
              <a:ext uri="{FF2B5EF4-FFF2-40B4-BE49-F238E27FC236}">
                <a16:creationId xmlns:a16="http://schemas.microsoft.com/office/drawing/2014/main" id="{09997732-CFD8-4C86-B3AD-CA06E5230A5F}"/>
              </a:ext>
            </a:extLst>
          </p:cNvPr>
          <p:cNvSpPr txBox="1"/>
          <p:nvPr/>
        </p:nvSpPr>
        <p:spPr>
          <a:xfrm>
            <a:off x="335360" y="260553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w Cen MT" panose="020B0602020104020603" pitchFamily="34" charset="0"/>
              </a:rPr>
              <a:t>Silocon</a:t>
            </a: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</a:rPr>
              <a:t> Valley</a:t>
            </a:r>
          </a:p>
        </p:txBody>
      </p:sp>
      <p:pic>
        <p:nvPicPr>
          <p:cNvPr id="14" name="Picture 13" descr="A picture containing mussel&#10;&#10;Description automatically generated">
            <a:extLst>
              <a:ext uri="{FF2B5EF4-FFF2-40B4-BE49-F238E27FC236}">
                <a16:creationId xmlns:a16="http://schemas.microsoft.com/office/drawing/2014/main" id="{B22AC515-D545-4FCF-A5DD-F979DEB98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868502"/>
            <a:ext cx="1890840" cy="1314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96558CA-890B-4DB4-B3F9-E44663107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0" y="3284984"/>
            <a:ext cx="1550293" cy="52211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B5056C10-6ABC-4482-9101-F7ED44FAA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933056"/>
            <a:ext cx="966410" cy="68408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B4F0CD30-E25D-4270-904B-DDE5E65DB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7" y="3140968"/>
            <a:ext cx="786776" cy="96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What are SEMICONDUCTOR MATERIALS?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2</a:t>
            </a:r>
          </a:p>
        </p:txBody>
      </p:sp>
      <p:pic>
        <p:nvPicPr>
          <p:cNvPr id="5" name="Picture 4" descr="A picture containing mussel&#10;&#10;Description automatically generated">
            <a:extLst>
              <a:ext uri="{FF2B5EF4-FFF2-40B4-BE49-F238E27FC236}">
                <a16:creationId xmlns:a16="http://schemas.microsoft.com/office/drawing/2014/main" id="{3C333EA2-A490-4F12-86B9-EA0083D8A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868502"/>
            <a:ext cx="1890840" cy="1314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81978D4-64EA-4A00-8F45-A8C1D17D6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4111604"/>
            <a:ext cx="5448300" cy="1590675"/>
          </a:xfrm>
          <a:prstGeom prst="rect">
            <a:avLst/>
          </a:prstGeom>
        </p:spPr>
      </p:pic>
      <p:pic>
        <p:nvPicPr>
          <p:cNvPr id="10" name="Picture 9" descr="A group of colorful balloons&#10;&#10;Description automatically generated with low confidence">
            <a:extLst>
              <a:ext uri="{FF2B5EF4-FFF2-40B4-BE49-F238E27FC236}">
                <a16:creationId xmlns:a16="http://schemas.microsoft.com/office/drawing/2014/main" id="{6FB4E69B-1DB3-43C4-9EFB-05B41753A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45" y="1105259"/>
            <a:ext cx="4080148" cy="2393687"/>
          </a:xfrm>
          <a:prstGeom prst="rect">
            <a:avLst/>
          </a:prstGeom>
        </p:spPr>
      </p:pic>
      <p:sp>
        <p:nvSpPr>
          <p:cNvPr id="13" name="CasellaDiTesto 20">
            <a:extLst>
              <a:ext uri="{FF2B5EF4-FFF2-40B4-BE49-F238E27FC236}">
                <a16:creationId xmlns:a16="http://schemas.microsoft.com/office/drawing/2014/main" id="{2B21452A-0E70-471E-92EB-1D85E734ADBF}"/>
              </a:ext>
            </a:extLst>
          </p:cNvPr>
          <p:cNvSpPr txBox="1"/>
          <p:nvPr/>
        </p:nvSpPr>
        <p:spPr>
          <a:xfrm>
            <a:off x="1015342" y="1141309"/>
            <a:ext cx="800273" cy="10064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14</a:t>
            </a:r>
          </a:p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Si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28.09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0723F4-5A0A-4EB3-8362-EF67770DF068}"/>
              </a:ext>
            </a:extLst>
          </p:cNvPr>
          <p:cNvGrpSpPr/>
          <p:nvPr/>
        </p:nvGrpSpPr>
        <p:grpSpPr>
          <a:xfrm>
            <a:off x="8712948" y="1124744"/>
            <a:ext cx="2448924" cy="1671227"/>
            <a:chOff x="4151784" y="980526"/>
            <a:chExt cx="2448924" cy="1671227"/>
          </a:xfrm>
        </p:grpSpPr>
        <p:sp>
          <p:nvSpPr>
            <p:cNvPr id="14" name="CasellaDiTesto 20">
              <a:extLst>
                <a:ext uri="{FF2B5EF4-FFF2-40B4-BE49-F238E27FC236}">
                  <a16:creationId xmlns:a16="http://schemas.microsoft.com/office/drawing/2014/main" id="{E8A977C7-6D80-4E78-98A1-88061847D4E9}"/>
                </a:ext>
              </a:extLst>
            </p:cNvPr>
            <p:cNvSpPr txBox="1"/>
            <p:nvPr/>
          </p:nvSpPr>
          <p:spPr>
            <a:xfrm>
              <a:off x="4151784" y="980526"/>
              <a:ext cx="2448924" cy="1671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w Cen MT" panose="020B0602020104020603" pitchFamily="34" charset="0"/>
                  <a:ea typeface="ＭＳ Ｐゴシック"/>
                </a:rPr>
                <a:t>Electron filling rule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Tw Cen MT" panose="020B0602020104020603" pitchFamily="34" charset="0"/>
                  <a:ea typeface="ＭＳ Ｐゴシック"/>
                </a:rPr>
                <a:t>1s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Tw Cen MT" panose="020B0602020104020603" pitchFamily="34" charset="0"/>
                  <a:ea typeface="ＭＳ Ｐゴシック"/>
                </a:rPr>
                <a:t>2s 2p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Tw Cen MT" panose="020B0602020104020603" pitchFamily="34" charset="0"/>
                  <a:ea typeface="ＭＳ Ｐゴシック"/>
                </a:rPr>
                <a:t>3s 3p 3d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Tw Cen MT" panose="020B0602020104020603" pitchFamily="34" charset="0"/>
                  <a:ea typeface="ＭＳ Ｐゴシック"/>
                </a:rPr>
                <a:t>4s 4p 4d 4f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Tw Cen MT" panose="020B0602020104020603" pitchFamily="34" charset="0"/>
                  <a:ea typeface="ＭＳ Ｐゴシック"/>
                </a:rPr>
                <a:t>5s 5p 5d 5f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8C01427-37C9-44B8-A38D-593A9CBB10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2628" y="1359946"/>
              <a:ext cx="297233" cy="20733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361367C-B0D0-4BC1-84EF-F0BA70FC73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7469" y="1492104"/>
              <a:ext cx="376904" cy="3048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5F06BF3-75F6-477F-ABFC-9033C6AAE0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1858" y="1593184"/>
              <a:ext cx="561875" cy="44704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E229CC2-ACF7-412C-80DE-F1C5CF694F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7887" y="1689477"/>
              <a:ext cx="715985" cy="59758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4A2C240-FF74-43FE-821F-FAA127428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7535" y="1772614"/>
              <a:ext cx="984588" cy="79600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 descr="Diagram, schematic&#10;&#10;Description automatically generated">
            <a:extLst>
              <a:ext uri="{FF2B5EF4-FFF2-40B4-BE49-F238E27FC236}">
                <a16:creationId xmlns:a16="http://schemas.microsoft.com/office/drawing/2014/main" id="{774B3406-1286-4571-91D4-209FC9BCA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4" y="2328888"/>
            <a:ext cx="2634657" cy="14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What are SEMICONDUCTOR MATERIALS?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3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3C1F3E6-C05D-4284-BA32-EBB49834A4C9}"/>
              </a:ext>
            </a:extLst>
          </p:cNvPr>
          <p:cNvGrpSpPr/>
          <p:nvPr/>
        </p:nvGrpSpPr>
        <p:grpSpPr>
          <a:xfrm>
            <a:off x="695400" y="1259611"/>
            <a:ext cx="1174617" cy="729887"/>
            <a:chOff x="2440359" y="1494409"/>
            <a:chExt cx="1174617" cy="72988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A8A4513-7BE6-42A7-8E75-5B745ABF3F4A}"/>
                </a:ext>
              </a:extLst>
            </p:cNvPr>
            <p:cNvSpPr/>
            <p:nvPr/>
          </p:nvSpPr>
          <p:spPr>
            <a:xfrm>
              <a:off x="2440359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FA8AECD-7E04-4FFA-A442-C5B9976FEA27}"/>
                </a:ext>
              </a:extLst>
            </p:cNvPr>
            <p:cNvSpPr/>
            <p:nvPr/>
          </p:nvSpPr>
          <p:spPr>
            <a:xfrm>
              <a:off x="2620889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2AAB98E-94FA-4B8D-BCAC-C7E6FE06B6C7}"/>
                </a:ext>
              </a:extLst>
            </p:cNvPr>
            <p:cNvSpPr/>
            <p:nvPr/>
          </p:nvSpPr>
          <p:spPr>
            <a:xfrm>
              <a:off x="2801419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3ADEB4-77BD-479C-9C81-6895A09264E9}"/>
                </a:ext>
              </a:extLst>
            </p:cNvPr>
            <p:cNvSpPr/>
            <p:nvPr/>
          </p:nvSpPr>
          <p:spPr>
            <a:xfrm>
              <a:off x="2981948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253E609-83A8-4BD2-9326-D1DF0FE6EA1F}"/>
                </a:ext>
              </a:extLst>
            </p:cNvPr>
            <p:cNvSpPr/>
            <p:nvPr/>
          </p:nvSpPr>
          <p:spPr>
            <a:xfrm>
              <a:off x="3162478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E89D43-8CCB-475D-921E-08FB3C3E0256}"/>
                </a:ext>
              </a:extLst>
            </p:cNvPr>
            <p:cNvSpPr/>
            <p:nvPr/>
          </p:nvSpPr>
          <p:spPr>
            <a:xfrm>
              <a:off x="3343007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6111452-F666-4FCD-83B4-95D063E3FF11}"/>
                </a:ext>
              </a:extLst>
            </p:cNvPr>
            <p:cNvSpPr/>
            <p:nvPr/>
          </p:nvSpPr>
          <p:spPr>
            <a:xfrm>
              <a:off x="3523536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7444E8-BB39-493D-A5C7-10FCC022D3B4}"/>
                </a:ext>
              </a:extLst>
            </p:cNvPr>
            <p:cNvSpPr/>
            <p:nvPr/>
          </p:nvSpPr>
          <p:spPr>
            <a:xfrm>
              <a:off x="2440359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3885869-DF3A-4685-ADC1-0057F940C1C0}"/>
                </a:ext>
              </a:extLst>
            </p:cNvPr>
            <p:cNvSpPr/>
            <p:nvPr/>
          </p:nvSpPr>
          <p:spPr>
            <a:xfrm>
              <a:off x="2620889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25F070-C0A2-449F-8BA0-AD6DE8E78161}"/>
                </a:ext>
              </a:extLst>
            </p:cNvPr>
            <p:cNvSpPr/>
            <p:nvPr/>
          </p:nvSpPr>
          <p:spPr>
            <a:xfrm>
              <a:off x="2801419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EBB5BCC-3F37-4FA8-95A6-31333B768FB2}"/>
                </a:ext>
              </a:extLst>
            </p:cNvPr>
            <p:cNvSpPr/>
            <p:nvPr/>
          </p:nvSpPr>
          <p:spPr>
            <a:xfrm>
              <a:off x="2981948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D34A97-F7A4-4C7F-9298-C5B96BB862F2}"/>
                </a:ext>
              </a:extLst>
            </p:cNvPr>
            <p:cNvSpPr/>
            <p:nvPr/>
          </p:nvSpPr>
          <p:spPr>
            <a:xfrm>
              <a:off x="3162478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4044ED-8952-4FE5-91B3-C27B835515C0}"/>
                </a:ext>
              </a:extLst>
            </p:cNvPr>
            <p:cNvSpPr/>
            <p:nvPr/>
          </p:nvSpPr>
          <p:spPr>
            <a:xfrm>
              <a:off x="3343007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ADC7D3-DE00-4FD9-94B9-389E7807A0AC}"/>
                </a:ext>
              </a:extLst>
            </p:cNvPr>
            <p:cNvSpPr/>
            <p:nvPr/>
          </p:nvSpPr>
          <p:spPr>
            <a:xfrm>
              <a:off x="3523536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C7E2E3-B011-433C-987D-733BB309A03C}"/>
                </a:ext>
              </a:extLst>
            </p:cNvPr>
            <p:cNvSpPr/>
            <p:nvPr/>
          </p:nvSpPr>
          <p:spPr>
            <a:xfrm>
              <a:off x="2440359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55BF2EE-05BA-4972-882D-FEF32350267A}"/>
                </a:ext>
              </a:extLst>
            </p:cNvPr>
            <p:cNvSpPr/>
            <p:nvPr/>
          </p:nvSpPr>
          <p:spPr>
            <a:xfrm>
              <a:off x="2620889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2CF3BC-F46F-42AD-81FF-9F082B9DDE20}"/>
                </a:ext>
              </a:extLst>
            </p:cNvPr>
            <p:cNvSpPr/>
            <p:nvPr/>
          </p:nvSpPr>
          <p:spPr>
            <a:xfrm>
              <a:off x="2801419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C72071C-8D80-4161-B56A-7FC447B0401F}"/>
                </a:ext>
              </a:extLst>
            </p:cNvPr>
            <p:cNvSpPr/>
            <p:nvPr/>
          </p:nvSpPr>
          <p:spPr>
            <a:xfrm>
              <a:off x="2981948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F2823D-3EA3-4ACB-8DF3-8646DEE58C92}"/>
                </a:ext>
              </a:extLst>
            </p:cNvPr>
            <p:cNvSpPr/>
            <p:nvPr/>
          </p:nvSpPr>
          <p:spPr>
            <a:xfrm>
              <a:off x="3162478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73BAA6-58DF-4BD9-925A-B473E861F3B2}"/>
                </a:ext>
              </a:extLst>
            </p:cNvPr>
            <p:cNvSpPr/>
            <p:nvPr/>
          </p:nvSpPr>
          <p:spPr>
            <a:xfrm>
              <a:off x="3343007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80A393-64C3-4608-BFEC-FD5AA77334AC}"/>
                </a:ext>
              </a:extLst>
            </p:cNvPr>
            <p:cNvSpPr/>
            <p:nvPr/>
          </p:nvSpPr>
          <p:spPr>
            <a:xfrm>
              <a:off x="3523536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8EC4386-6DA0-4893-9E6E-D9EB163002B1}"/>
                </a:ext>
              </a:extLst>
            </p:cNvPr>
            <p:cNvSpPr/>
            <p:nvPr/>
          </p:nvSpPr>
          <p:spPr>
            <a:xfrm>
              <a:off x="2440359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C5DB353-665A-4A8B-97F0-011B0B539AC6}"/>
                </a:ext>
              </a:extLst>
            </p:cNvPr>
            <p:cNvSpPr/>
            <p:nvPr/>
          </p:nvSpPr>
          <p:spPr>
            <a:xfrm>
              <a:off x="2620889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0C1F10-D390-4191-8B4E-874E0EC8B349}"/>
                </a:ext>
              </a:extLst>
            </p:cNvPr>
            <p:cNvSpPr/>
            <p:nvPr/>
          </p:nvSpPr>
          <p:spPr>
            <a:xfrm>
              <a:off x="2801419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B497988-4101-47D1-AE33-9CEB9A02631E}"/>
                </a:ext>
              </a:extLst>
            </p:cNvPr>
            <p:cNvSpPr/>
            <p:nvPr/>
          </p:nvSpPr>
          <p:spPr>
            <a:xfrm>
              <a:off x="2981948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745421-4C5A-4BEC-9AAB-DF1204F563E9}"/>
                </a:ext>
              </a:extLst>
            </p:cNvPr>
            <p:cNvSpPr/>
            <p:nvPr/>
          </p:nvSpPr>
          <p:spPr>
            <a:xfrm>
              <a:off x="3162478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3DB0B59-4080-4478-994F-F9E59A1D83E3}"/>
                </a:ext>
              </a:extLst>
            </p:cNvPr>
            <p:cNvSpPr/>
            <p:nvPr/>
          </p:nvSpPr>
          <p:spPr>
            <a:xfrm>
              <a:off x="3343007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93D1592-E3CB-4092-B18C-640EA576EFF4}"/>
                </a:ext>
              </a:extLst>
            </p:cNvPr>
            <p:cNvSpPr/>
            <p:nvPr/>
          </p:nvSpPr>
          <p:spPr>
            <a:xfrm>
              <a:off x="3523536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2D35C4B-1CC8-419E-9D23-AF27F0BF9611}"/>
                </a:ext>
              </a:extLst>
            </p:cNvPr>
            <p:cNvSpPr/>
            <p:nvPr/>
          </p:nvSpPr>
          <p:spPr>
            <a:xfrm>
              <a:off x="2440359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E1FCE03-6795-4F9F-8344-CC158838C231}"/>
                </a:ext>
              </a:extLst>
            </p:cNvPr>
            <p:cNvSpPr/>
            <p:nvPr/>
          </p:nvSpPr>
          <p:spPr>
            <a:xfrm>
              <a:off x="2620889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C1C6FE8-9EDF-4D21-94BB-4467E0507637}"/>
                </a:ext>
              </a:extLst>
            </p:cNvPr>
            <p:cNvSpPr/>
            <p:nvPr/>
          </p:nvSpPr>
          <p:spPr>
            <a:xfrm>
              <a:off x="2801419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9EF6006-27C0-454B-812A-AD40C76ED287}"/>
                </a:ext>
              </a:extLst>
            </p:cNvPr>
            <p:cNvSpPr/>
            <p:nvPr/>
          </p:nvSpPr>
          <p:spPr>
            <a:xfrm>
              <a:off x="2981948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353881A-AFEF-4480-9A2E-B0133EAEBCFE}"/>
                </a:ext>
              </a:extLst>
            </p:cNvPr>
            <p:cNvSpPr/>
            <p:nvPr/>
          </p:nvSpPr>
          <p:spPr>
            <a:xfrm>
              <a:off x="3162478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9694D31-1B99-41D2-AD90-A4FF275AE5BB}"/>
                </a:ext>
              </a:extLst>
            </p:cNvPr>
            <p:cNvSpPr/>
            <p:nvPr/>
          </p:nvSpPr>
          <p:spPr>
            <a:xfrm>
              <a:off x="3343007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F82DF92-FC90-4198-A821-EE657AC8DD29}"/>
                </a:ext>
              </a:extLst>
            </p:cNvPr>
            <p:cNvSpPr/>
            <p:nvPr/>
          </p:nvSpPr>
          <p:spPr>
            <a:xfrm>
              <a:off x="3523536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12BFC4-0B01-40C6-BCB0-9A5334309E27}"/>
              </a:ext>
            </a:extLst>
          </p:cNvPr>
          <p:cNvGrpSpPr/>
          <p:nvPr/>
        </p:nvGrpSpPr>
        <p:grpSpPr>
          <a:xfrm>
            <a:off x="422637" y="1013371"/>
            <a:ext cx="1174617" cy="729887"/>
            <a:chOff x="2440359" y="1494409"/>
            <a:chExt cx="1174617" cy="72988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F611247-658A-427D-A0FB-F118782F321A}"/>
                </a:ext>
              </a:extLst>
            </p:cNvPr>
            <p:cNvSpPr/>
            <p:nvPr/>
          </p:nvSpPr>
          <p:spPr>
            <a:xfrm>
              <a:off x="2440359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00A43C2-F05E-4A79-943D-C6827B48BC74}"/>
                </a:ext>
              </a:extLst>
            </p:cNvPr>
            <p:cNvSpPr/>
            <p:nvPr/>
          </p:nvSpPr>
          <p:spPr>
            <a:xfrm>
              <a:off x="2620889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A6E2F5A-1438-47A6-816B-1BA72AF48D39}"/>
                </a:ext>
              </a:extLst>
            </p:cNvPr>
            <p:cNvSpPr/>
            <p:nvPr/>
          </p:nvSpPr>
          <p:spPr>
            <a:xfrm>
              <a:off x="2801419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DD133-B1C0-48D4-9FD9-93E69383C348}"/>
                </a:ext>
              </a:extLst>
            </p:cNvPr>
            <p:cNvSpPr/>
            <p:nvPr/>
          </p:nvSpPr>
          <p:spPr>
            <a:xfrm>
              <a:off x="2981948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2F0A622-2A73-485E-914D-CF2249EB7B93}"/>
                </a:ext>
              </a:extLst>
            </p:cNvPr>
            <p:cNvSpPr/>
            <p:nvPr/>
          </p:nvSpPr>
          <p:spPr>
            <a:xfrm>
              <a:off x="3162478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3F1C634-BB95-4A0D-84B3-D474A0067B67}"/>
                </a:ext>
              </a:extLst>
            </p:cNvPr>
            <p:cNvSpPr/>
            <p:nvPr/>
          </p:nvSpPr>
          <p:spPr>
            <a:xfrm>
              <a:off x="3343007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BB9DADD-8E90-48B5-A2E2-D42C633635E5}"/>
                </a:ext>
              </a:extLst>
            </p:cNvPr>
            <p:cNvSpPr/>
            <p:nvPr/>
          </p:nvSpPr>
          <p:spPr>
            <a:xfrm>
              <a:off x="3523536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E1349C1-9FD7-4164-BD7E-A696F2035BF9}"/>
                </a:ext>
              </a:extLst>
            </p:cNvPr>
            <p:cNvSpPr/>
            <p:nvPr/>
          </p:nvSpPr>
          <p:spPr>
            <a:xfrm>
              <a:off x="2440359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D7ECB25-8D8D-454B-ACDC-8DA76921FB1D}"/>
                </a:ext>
              </a:extLst>
            </p:cNvPr>
            <p:cNvSpPr/>
            <p:nvPr/>
          </p:nvSpPr>
          <p:spPr>
            <a:xfrm>
              <a:off x="2620889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CADCDC1-37A7-447A-9251-1366D1AD85CE}"/>
                </a:ext>
              </a:extLst>
            </p:cNvPr>
            <p:cNvSpPr/>
            <p:nvPr/>
          </p:nvSpPr>
          <p:spPr>
            <a:xfrm>
              <a:off x="2801419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1DBE4E4-C47B-4771-8364-7C96D953A337}"/>
                </a:ext>
              </a:extLst>
            </p:cNvPr>
            <p:cNvSpPr/>
            <p:nvPr/>
          </p:nvSpPr>
          <p:spPr>
            <a:xfrm>
              <a:off x="2981948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2F4F1B1-8335-471D-A428-901D55A11D27}"/>
                </a:ext>
              </a:extLst>
            </p:cNvPr>
            <p:cNvSpPr/>
            <p:nvPr/>
          </p:nvSpPr>
          <p:spPr>
            <a:xfrm>
              <a:off x="3162478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EA8F991-91EA-4661-9155-75FAAF986BAE}"/>
                </a:ext>
              </a:extLst>
            </p:cNvPr>
            <p:cNvSpPr/>
            <p:nvPr/>
          </p:nvSpPr>
          <p:spPr>
            <a:xfrm>
              <a:off x="3343007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71A87E2-3B60-48FF-8E66-DA37E4579691}"/>
                </a:ext>
              </a:extLst>
            </p:cNvPr>
            <p:cNvSpPr/>
            <p:nvPr/>
          </p:nvSpPr>
          <p:spPr>
            <a:xfrm>
              <a:off x="3523536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131E105-1AE1-40CE-938D-50B69E55C8EC}"/>
                </a:ext>
              </a:extLst>
            </p:cNvPr>
            <p:cNvSpPr/>
            <p:nvPr/>
          </p:nvSpPr>
          <p:spPr>
            <a:xfrm>
              <a:off x="2440359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26550A-0EC3-497D-A901-6345CCDD3877}"/>
                </a:ext>
              </a:extLst>
            </p:cNvPr>
            <p:cNvSpPr/>
            <p:nvPr/>
          </p:nvSpPr>
          <p:spPr>
            <a:xfrm>
              <a:off x="2620889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002B0D3-9021-435D-98C8-76886ECC0B7E}"/>
                </a:ext>
              </a:extLst>
            </p:cNvPr>
            <p:cNvSpPr/>
            <p:nvPr/>
          </p:nvSpPr>
          <p:spPr>
            <a:xfrm>
              <a:off x="2801419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C59C552-76CA-46F3-9D2D-CA5BB11565B3}"/>
                </a:ext>
              </a:extLst>
            </p:cNvPr>
            <p:cNvSpPr/>
            <p:nvPr/>
          </p:nvSpPr>
          <p:spPr>
            <a:xfrm>
              <a:off x="2981948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8A41731-CB99-4931-9470-88D5D7324BAE}"/>
                </a:ext>
              </a:extLst>
            </p:cNvPr>
            <p:cNvSpPr/>
            <p:nvPr/>
          </p:nvSpPr>
          <p:spPr>
            <a:xfrm>
              <a:off x="3162478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EFFCA5D-5F68-45D5-B3D2-C70590749447}"/>
                </a:ext>
              </a:extLst>
            </p:cNvPr>
            <p:cNvSpPr/>
            <p:nvPr/>
          </p:nvSpPr>
          <p:spPr>
            <a:xfrm>
              <a:off x="3343007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CE8CDA0-54BF-4BE0-89F5-F9158772B13B}"/>
                </a:ext>
              </a:extLst>
            </p:cNvPr>
            <p:cNvSpPr/>
            <p:nvPr/>
          </p:nvSpPr>
          <p:spPr>
            <a:xfrm>
              <a:off x="3523536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04DB563-4E66-4377-A1DF-1890543D2280}"/>
                </a:ext>
              </a:extLst>
            </p:cNvPr>
            <p:cNvSpPr/>
            <p:nvPr/>
          </p:nvSpPr>
          <p:spPr>
            <a:xfrm>
              <a:off x="2440359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530BBC5-E84F-45BD-8EDD-B2FE17C2F25A}"/>
                </a:ext>
              </a:extLst>
            </p:cNvPr>
            <p:cNvSpPr/>
            <p:nvPr/>
          </p:nvSpPr>
          <p:spPr>
            <a:xfrm>
              <a:off x="2620889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49CA8BF-E181-4899-A279-5C07D629B44E}"/>
                </a:ext>
              </a:extLst>
            </p:cNvPr>
            <p:cNvSpPr/>
            <p:nvPr/>
          </p:nvSpPr>
          <p:spPr>
            <a:xfrm>
              <a:off x="2801419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F9CA2D0-358E-4823-AE67-17E9E9051610}"/>
                </a:ext>
              </a:extLst>
            </p:cNvPr>
            <p:cNvSpPr/>
            <p:nvPr/>
          </p:nvSpPr>
          <p:spPr>
            <a:xfrm>
              <a:off x="2981948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EB170FD-A573-41E0-BB45-00C120011459}"/>
                </a:ext>
              </a:extLst>
            </p:cNvPr>
            <p:cNvSpPr/>
            <p:nvPr/>
          </p:nvSpPr>
          <p:spPr>
            <a:xfrm>
              <a:off x="3162478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8E02A37-4F80-461B-A840-2651664F4EF6}"/>
                </a:ext>
              </a:extLst>
            </p:cNvPr>
            <p:cNvSpPr/>
            <p:nvPr/>
          </p:nvSpPr>
          <p:spPr>
            <a:xfrm>
              <a:off x="3343007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D663045-90D8-4881-8CEE-2B4AD0DE6C80}"/>
                </a:ext>
              </a:extLst>
            </p:cNvPr>
            <p:cNvSpPr/>
            <p:nvPr/>
          </p:nvSpPr>
          <p:spPr>
            <a:xfrm>
              <a:off x="3523536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5BD06B4-2A39-4865-9B80-F635906A0913}"/>
                </a:ext>
              </a:extLst>
            </p:cNvPr>
            <p:cNvSpPr/>
            <p:nvPr/>
          </p:nvSpPr>
          <p:spPr>
            <a:xfrm>
              <a:off x="2440359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724B4D0-5160-4170-88F6-1C4DE0DC40CB}"/>
                </a:ext>
              </a:extLst>
            </p:cNvPr>
            <p:cNvSpPr/>
            <p:nvPr/>
          </p:nvSpPr>
          <p:spPr>
            <a:xfrm>
              <a:off x="2620889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7252DFE-C1EF-453F-BFB2-3EE8F2706853}"/>
                </a:ext>
              </a:extLst>
            </p:cNvPr>
            <p:cNvSpPr/>
            <p:nvPr/>
          </p:nvSpPr>
          <p:spPr>
            <a:xfrm>
              <a:off x="2801419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D083BC0-5CAC-4DEC-BFFD-CE0C491738BC}"/>
                </a:ext>
              </a:extLst>
            </p:cNvPr>
            <p:cNvSpPr/>
            <p:nvPr/>
          </p:nvSpPr>
          <p:spPr>
            <a:xfrm>
              <a:off x="2981948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5491A02-D4FF-42D3-883C-D10779075443}"/>
                </a:ext>
              </a:extLst>
            </p:cNvPr>
            <p:cNvSpPr/>
            <p:nvPr/>
          </p:nvSpPr>
          <p:spPr>
            <a:xfrm>
              <a:off x="3162478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56157EB-FC7B-4065-98AC-ADDA16DE3675}"/>
                </a:ext>
              </a:extLst>
            </p:cNvPr>
            <p:cNvSpPr/>
            <p:nvPr/>
          </p:nvSpPr>
          <p:spPr>
            <a:xfrm>
              <a:off x="3343007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D8E3C60-D5E2-4737-A826-F6159B454F9F}"/>
                </a:ext>
              </a:extLst>
            </p:cNvPr>
            <p:cNvSpPr/>
            <p:nvPr/>
          </p:nvSpPr>
          <p:spPr>
            <a:xfrm>
              <a:off x="3523536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DD4D56B-B3A6-440B-A7A3-61222F3D8F88}"/>
              </a:ext>
            </a:extLst>
          </p:cNvPr>
          <p:cNvGrpSpPr/>
          <p:nvPr/>
        </p:nvGrpSpPr>
        <p:grpSpPr>
          <a:xfrm>
            <a:off x="947938" y="1526630"/>
            <a:ext cx="1174617" cy="729887"/>
            <a:chOff x="2440359" y="1494409"/>
            <a:chExt cx="1174617" cy="729887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444A4B9-2282-4C59-9F55-CF7163E5DD8E}"/>
                </a:ext>
              </a:extLst>
            </p:cNvPr>
            <p:cNvSpPr/>
            <p:nvPr/>
          </p:nvSpPr>
          <p:spPr>
            <a:xfrm>
              <a:off x="2440359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48FDFE8-3E91-4E08-83F3-DF0ADE956B43}"/>
                </a:ext>
              </a:extLst>
            </p:cNvPr>
            <p:cNvSpPr/>
            <p:nvPr/>
          </p:nvSpPr>
          <p:spPr>
            <a:xfrm>
              <a:off x="2620889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2F71C5C-3965-401B-B5A5-301F5A1AD8E9}"/>
                </a:ext>
              </a:extLst>
            </p:cNvPr>
            <p:cNvSpPr/>
            <p:nvPr/>
          </p:nvSpPr>
          <p:spPr>
            <a:xfrm>
              <a:off x="2801419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F175640-4D63-41F5-BBC3-9B8F528915F6}"/>
                </a:ext>
              </a:extLst>
            </p:cNvPr>
            <p:cNvSpPr/>
            <p:nvPr/>
          </p:nvSpPr>
          <p:spPr>
            <a:xfrm>
              <a:off x="2981948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A645B64-E4FD-4A31-B200-5834A1037255}"/>
                </a:ext>
              </a:extLst>
            </p:cNvPr>
            <p:cNvSpPr/>
            <p:nvPr/>
          </p:nvSpPr>
          <p:spPr>
            <a:xfrm>
              <a:off x="3162478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82A98BB-9631-4791-8614-E517496241D7}"/>
                </a:ext>
              </a:extLst>
            </p:cNvPr>
            <p:cNvSpPr/>
            <p:nvPr/>
          </p:nvSpPr>
          <p:spPr>
            <a:xfrm>
              <a:off x="3343007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1FACBD5-AC7D-4182-BEC9-570D461F6C45}"/>
                </a:ext>
              </a:extLst>
            </p:cNvPr>
            <p:cNvSpPr/>
            <p:nvPr/>
          </p:nvSpPr>
          <p:spPr>
            <a:xfrm>
              <a:off x="3523536" y="1494409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067052A-5BC8-4DDF-ACAA-2FC46D2C1A75}"/>
                </a:ext>
              </a:extLst>
            </p:cNvPr>
            <p:cNvSpPr/>
            <p:nvPr/>
          </p:nvSpPr>
          <p:spPr>
            <a:xfrm>
              <a:off x="2440359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A72BF9E-EC31-42D2-9331-2A637BE2FD1B}"/>
                </a:ext>
              </a:extLst>
            </p:cNvPr>
            <p:cNvSpPr/>
            <p:nvPr/>
          </p:nvSpPr>
          <p:spPr>
            <a:xfrm>
              <a:off x="2620889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A0D5F31-777F-4148-AE23-E4F0FD3D0AEB}"/>
                </a:ext>
              </a:extLst>
            </p:cNvPr>
            <p:cNvSpPr/>
            <p:nvPr/>
          </p:nvSpPr>
          <p:spPr>
            <a:xfrm>
              <a:off x="2801419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06E3CEB-B521-439F-992A-E2E481DB7FCC}"/>
                </a:ext>
              </a:extLst>
            </p:cNvPr>
            <p:cNvSpPr/>
            <p:nvPr/>
          </p:nvSpPr>
          <p:spPr>
            <a:xfrm>
              <a:off x="2981948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680654F-1C19-4A81-92E6-52497AE52EB5}"/>
                </a:ext>
              </a:extLst>
            </p:cNvPr>
            <p:cNvSpPr/>
            <p:nvPr/>
          </p:nvSpPr>
          <p:spPr>
            <a:xfrm>
              <a:off x="3162478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65703D0-22B8-4635-83FA-8BF3660D2249}"/>
                </a:ext>
              </a:extLst>
            </p:cNvPr>
            <p:cNvSpPr/>
            <p:nvPr/>
          </p:nvSpPr>
          <p:spPr>
            <a:xfrm>
              <a:off x="3343007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1B5C685-3F21-461A-9B9A-F7BC882453FF}"/>
                </a:ext>
              </a:extLst>
            </p:cNvPr>
            <p:cNvSpPr/>
            <p:nvPr/>
          </p:nvSpPr>
          <p:spPr>
            <a:xfrm>
              <a:off x="3523536" y="1654021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39ADDE5-1715-4056-976C-6B6A1AB4F6FD}"/>
                </a:ext>
              </a:extLst>
            </p:cNvPr>
            <p:cNvSpPr/>
            <p:nvPr/>
          </p:nvSpPr>
          <p:spPr>
            <a:xfrm>
              <a:off x="2440359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D9AFE1D-E4D6-40BD-BA53-289587D688C6}"/>
                </a:ext>
              </a:extLst>
            </p:cNvPr>
            <p:cNvSpPr/>
            <p:nvPr/>
          </p:nvSpPr>
          <p:spPr>
            <a:xfrm>
              <a:off x="2620889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A101C23-81BC-45C4-B46B-A899B82723F2}"/>
                </a:ext>
              </a:extLst>
            </p:cNvPr>
            <p:cNvSpPr/>
            <p:nvPr/>
          </p:nvSpPr>
          <p:spPr>
            <a:xfrm>
              <a:off x="2801419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4F79762-AF58-4F39-9582-B01CDD6900F0}"/>
                </a:ext>
              </a:extLst>
            </p:cNvPr>
            <p:cNvSpPr/>
            <p:nvPr/>
          </p:nvSpPr>
          <p:spPr>
            <a:xfrm>
              <a:off x="2981948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082C21A-5202-4030-810E-E57606870E3A}"/>
                </a:ext>
              </a:extLst>
            </p:cNvPr>
            <p:cNvSpPr/>
            <p:nvPr/>
          </p:nvSpPr>
          <p:spPr>
            <a:xfrm>
              <a:off x="3162478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8847C0B-63ED-4D0C-B5FF-523A384533C4}"/>
                </a:ext>
              </a:extLst>
            </p:cNvPr>
            <p:cNvSpPr/>
            <p:nvPr/>
          </p:nvSpPr>
          <p:spPr>
            <a:xfrm>
              <a:off x="3343007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A000EE1-5650-4029-AD03-6BF647FECC03}"/>
                </a:ext>
              </a:extLst>
            </p:cNvPr>
            <p:cNvSpPr/>
            <p:nvPr/>
          </p:nvSpPr>
          <p:spPr>
            <a:xfrm>
              <a:off x="3523536" y="1813633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1EA2DA8-B3FB-44BC-80E4-13FE77219751}"/>
                </a:ext>
              </a:extLst>
            </p:cNvPr>
            <p:cNvSpPr/>
            <p:nvPr/>
          </p:nvSpPr>
          <p:spPr>
            <a:xfrm>
              <a:off x="2440359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73B49CE-2798-4B41-B8CB-06190EB10013}"/>
                </a:ext>
              </a:extLst>
            </p:cNvPr>
            <p:cNvSpPr/>
            <p:nvPr/>
          </p:nvSpPr>
          <p:spPr>
            <a:xfrm>
              <a:off x="2620889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3C5F4D3-28E4-4C1F-BC27-AC313662F1E4}"/>
                </a:ext>
              </a:extLst>
            </p:cNvPr>
            <p:cNvSpPr/>
            <p:nvPr/>
          </p:nvSpPr>
          <p:spPr>
            <a:xfrm>
              <a:off x="2801419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13B9A8-B615-43D4-A586-03F7333A2369}"/>
                </a:ext>
              </a:extLst>
            </p:cNvPr>
            <p:cNvSpPr/>
            <p:nvPr/>
          </p:nvSpPr>
          <p:spPr>
            <a:xfrm>
              <a:off x="2981948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90DBC82-64E8-4C78-BDE6-9C92951A072B}"/>
                </a:ext>
              </a:extLst>
            </p:cNvPr>
            <p:cNvSpPr/>
            <p:nvPr/>
          </p:nvSpPr>
          <p:spPr>
            <a:xfrm>
              <a:off x="3162478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9CCE35C-011E-4C73-A221-FA370339458D}"/>
                </a:ext>
              </a:extLst>
            </p:cNvPr>
            <p:cNvSpPr/>
            <p:nvPr/>
          </p:nvSpPr>
          <p:spPr>
            <a:xfrm>
              <a:off x="3343007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C8A4937-26AC-4823-B6B9-9807FB4CCF8D}"/>
                </a:ext>
              </a:extLst>
            </p:cNvPr>
            <p:cNvSpPr/>
            <p:nvPr/>
          </p:nvSpPr>
          <p:spPr>
            <a:xfrm>
              <a:off x="3523536" y="1973245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CFEE4B5-9221-4421-B6C9-D8023D13D2F9}"/>
                </a:ext>
              </a:extLst>
            </p:cNvPr>
            <p:cNvSpPr/>
            <p:nvPr/>
          </p:nvSpPr>
          <p:spPr>
            <a:xfrm>
              <a:off x="2440359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4408D54-FDAB-49B5-9FEB-86FC28CEB44E}"/>
                </a:ext>
              </a:extLst>
            </p:cNvPr>
            <p:cNvSpPr/>
            <p:nvPr/>
          </p:nvSpPr>
          <p:spPr>
            <a:xfrm>
              <a:off x="2620889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D1B73D8-86D7-4D08-A59A-1F655A74F290}"/>
                </a:ext>
              </a:extLst>
            </p:cNvPr>
            <p:cNvSpPr/>
            <p:nvPr/>
          </p:nvSpPr>
          <p:spPr>
            <a:xfrm>
              <a:off x="2801419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E096A36-2E7C-4399-B804-D0089D1AE45E}"/>
                </a:ext>
              </a:extLst>
            </p:cNvPr>
            <p:cNvSpPr/>
            <p:nvPr/>
          </p:nvSpPr>
          <p:spPr>
            <a:xfrm>
              <a:off x="2981948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6DCA90F-4C87-4C26-A421-E9614EB47A6B}"/>
                </a:ext>
              </a:extLst>
            </p:cNvPr>
            <p:cNvSpPr/>
            <p:nvPr/>
          </p:nvSpPr>
          <p:spPr>
            <a:xfrm>
              <a:off x="3162478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2A03ECF-B97C-4539-9E26-3AFDB869DC8E}"/>
                </a:ext>
              </a:extLst>
            </p:cNvPr>
            <p:cNvSpPr/>
            <p:nvPr/>
          </p:nvSpPr>
          <p:spPr>
            <a:xfrm>
              <a:off x="3343007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7B67AC6A-8FC4-4248-8390-7F3564B35FD7}"/>
                </a:ext>
              </a:extLst>
            </p:cNvPr>
            <p:cNvSpPr/>
            <p:nvPr/>
          </p:nvSpPr>
          <p:spPr>
            <a:xfrm>
              <a:off x="3523536" y="2132856"/>
              <a:ext cx="91440" cy="91440"/>
            </a:xfrm>
            <a:prstGeom prst="ellipse">
              <a:avLst/>
            </a:prstGeom>
            <a:solidFill>
              <a:srgbClr val="95949A"/>
            </a:solidFill>
            <a:ln>
              <a:solidFill>
                <a:srgbClr val="969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9" name="Picture 118" descr="Chart&#10;&#10;Description automatically generated with medium confidence">
            <a:extLst>
              <a:ext uri="{FF2B5EF4-FFF2-40B4-BE49-F238E27FC236}">
                <a16:creationId xmlns:a16="http://schemas.microsoft.com/office/drawing/2014/main" id="{BD4C08C8-3BF2-4C03-8AE3-B63B7858F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17" b="48558"/>
          <a:stretch/>
        </p:blipFill>
        <p:spPr>
          <a:xfrm>
            <a:off x="2855640" y="1490005"/>
            <a:ext cx="1296570" cy="1368152"/>
          </a:xfrm>
          <a:prstGeom prst="rect">
            <a:avLst/>
          </a:prstGeom>
        </p:spPr>
      </p:pic>
      <p:pic>
        <p:nvPicPr>
          <p:cNvPr id="120" name="Picture 119" descr="A picture containing mussel&#10;&#10;Description automatically generated">
            <a:extLst>
              <a:ext uri="{FF2B5EF4-FFF2-40B4-BE49-F238E27FC236}">
                <a16:creationId xmlns:a16="http://schemas.microsoft.com/office/drawing/2014/main" id="{273F9EE9-D23B-4144-94DF-E17D478B7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868502"/>
            <a:ext cx="1890840" cy="1314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6" name="Picture 125" descr="Diagram&#10;&#10;Description automatically generated">
            <a:extLst>
              <a:ext uri="{FF2B5EF4-FFF2-40B4-BE49-F238E27FC236}">
                <a16:creationId xmlns:a16="http://schemas.microsoft.com/office/drawing/2014/main" id="{3BA10840-993E-4604-9052-05295FF69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54" y="1536835"/>
            <a:ext cx="4757062" cy="4950649"/>
          </a:xfrm>
          <a:prstGeom prst="rect">
            <a:avLst/>
          </a:prstGeom>
        </p:spPr>
      </p:pic>
      <p:pic>
        <p:nvPicPr>
          <p:cNvPr id="128" name="Picture 12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ADE96-3530-439D-9CAD-74B9847EF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780928"/>
            <a:ext cx="4191000" cy="1914525"/>
          </a:xfrm>
          <a:prstGeom prst="rect">
            <a:avLst/>
          </a:prstGeom>
        </p:spPr>
      </p:pic>
      <p:sp>
        <p:nvSpPr>
          <p:cNvPr id="129" name="CasellaDiTesto 192">
            <a:extLst>
              <a:ext uri="{FF2B5EF4-FFF2-40B4-BE49-F238E27FC236}">
                <a16:creationId xmlns:a16="http://schemas.microsoft.com/office/drawing/2014/main" id="{43F3E6BD-AC7E-4EE9-83EA-CDB9F855D3A0}"/>
              </a:ext>
            </a:extLst>
          </p:cNvPr>
          <p:cNvSpPr txBox="1"/>
          <p:nvPr/>
        </p:nvSpPr>
        <p:spPr>
          <a:xfrm>
            <a:off x="7752184" y="1039239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</a:rPr>
              <a:t>Band Structure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467A089-F12F-4FC3-BEF0-01505537C21F}"/>
              </a:ext>
            </a:extLst>
          </p:cNvPr>
          <p:cNvSpPr txBox="1"/>
          <p:nvPr/>
        </p:nvSpPr>
        <p:spPr>
          <a:xfrm rot="5400000">
            <a:off x="10632925" y="3924415"/>
            <a:ext cx="145418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Valence</a:t>
            </a:r>
          </a:p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 Band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60882D3-B4CB-4A50-A302-760B884E952D}"/>
              </a:ext>
            </a:extLst>
          </p:cNvPr>
          <p:cNvSpPr txBox="1"/>
          <p:nvPr/>
        </p:nvSpPr>
        <p:spPr>
          <a:xfrm rot="5400000">
            <a:off x="10615617" y="1878615"/>
            <a:ext cx="145418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Conduction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Band</a:t>
            </a:r>
            <a:endParaRPr lang="en-US" sz="1800" dirty="0">
              <a:solidFill>
                <a:srgbClr val="000000"/>
              </a:solidFill>
              <a:latin typeface="Tw Cen MT" panose="020B0602020104020603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65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What are SEMICONDUCTOR MATERIALS?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4</a:t>
            </a:r>
          </a:p>
        </p:txBody>
      </p:sp>
      <p:pic>
        <p:nvPicPr>
          <p:cNvPr id="120" name="Picture 119" descr="A picture containing mussel&#10;&#10;Description automatically generated">
            <a:extLst>
              <a:ext uri="{FF2B5EF4-FFF2-40B4-BE49-F238E27FC236}">
                <a16:creationId xmlns:a16="http://schemas.microsoft.com/office/drawing/2014/main" id="{273F9EE9-D23B-4144-94DF-E17D478B7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868502"/>
            <a:ext cx="1890840" cy="1314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1" name="Picture 120" descr="Diagram&#10;&#10;Description automatically generated">
            <a:extLst>
              <a:ext uri="{FF2B5EF4-FFF2-40B4-BE49-F238E27FC236}">
                <a16:creationId xmlns:a16="http://schemas.microsoft.com/office/drawing/2014/main" id="{8B868B9E-70FF-4205-8526-D54F5D2BF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54" y="1536835"/>
            <a:ext cx="4757062" cy="4950649"/>
          </a:xfrm>
          <a:prstGeom prst="rect">
            <a:avLst/>
          </a:prstGeom>
        </p:spPr>
      </p:pic>
      <p:sp>
        <p:nvSpPr>
          <p:cNvPr id="122" name="CasellaDiTesto 192">
            <a:extLst>
              <a:ext uri="{FF2B5EF4-FFF2-40B4-BE49-F238E27FC236}">
                <a16:creationId xmlns:a16="http://schemas.microsoft.com/office/drawing/2014/main" id="{5E26F1D1-6A4D-4311-A019-CB9FB6AA733F}"/>
              </a:ext>
            </a:extLst>
          </p:cNvPr>
          <p:cNvSpPr txBox="1"/>
          <p:nvPr/>
        </p:nvSpPr>
        <p:spPr>
          <a:xfrm>
            <a:off x="7752184" y="1039239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</a:rPr>
              <a:t>Band Structure</a:t>
            </a:r>
          </a:p>
        </p:txBody>
      </p:sp>
      <p:pic>
        <p:nvPicPr>
          <p:cNvPr id="26" name="Picture 25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E5A192D6-DA3C-4711-883D-549282A32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539210"/>
            <a:ext cx="3810000" cy="1857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1BDA4A-2028-4A48-91CA-BAB0AE8FE882}"/>
                  </a:ext>
                </a:extLst>
              </p:cNvPr>
              <p:cNvSpPr txBox="1"/>
              <p:nvPr/>
            </p:nvSpPr>
            <p:spPr>
              <a:xfrm>
                <a:off x="695400" y="1691325"/>
                <a:ext cx="2268954" cy="52969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1BDA4A-2028-4A48-91CA-BAB0AE8FE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691325"/>
                <a:ext cx="2268954" cy="529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TextBox 126">
            <a:extLst>
              <a:ext uri="{FF2B5EF4-FFF2-40B4-BE49-F238E27FC236}">
                <a16:creationId xmlns:a16="http://schemas.microsoft.com/office/drawing/2014/main" id="{46CAF7A2-1479-4B86-B1ED-84910D76DF33}"/>
              </a:ext>
            </a:extLst>
          </p:cNvPr>
          <p:cNvSpPr txBox="1"/>
          <p:nvPr/>
        </p:nvSpPr>
        <p:spPr>
          <a:xfrm>
            <a:off x="2856061" y="1660707"/>
            <a:ext cx="215981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4F81BD"/>
                </a:solidFill>
                <a:latin typeface="Tw Cen MT" panose="020B0602020104020603" pitchFamily="34" charset="0"/>
                <a:ea typeface="ＭＳ Ｐゴシック"/>
              </a:rPr>
              <a:t>Fermi-Dirac distribution</a:t>
            </a:r>
          </a:p>
        </p:txBody>
      </p:sp>
      <p:sp>
        <p:nvSpPr>
          <p:cNvPr id="130" name="CasellaDiTesto 192">
            <a:extLst>
              <a:ext uri="{FF2B5EF4-FFF2-40B4-BE49-F238E27FC236}">
                <a16:creationId xmlns:a16="http://schemas.microsoft.com/office/drawing/2014/main" id="{9E3C84B0-E4A0-458E-9CE0-A5A6D208E76D}"/>
              </a:ext>
            </a:extLst>
          </p:cNvPr>
          <p:cNvSpPr txBox="1"/>
          <p:nvPr/>
        </p:nvSpPr>
        <p:spPr>
          <a:xfrm>
            <a:off x="1847528" y="105273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</a:rPr>
              <a:t>Filling of the bands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AD5FA88-8216-4A18-B2E3-A3AD27FF6FAE}"/>
              </a:ext>
            </a:extLst>
          </p:cNvPr>
          <p:cNvSpPr txBox="1"/>
          <p:nvPr/>
        </p:nvSpPr>
        <p:spPr>
          <a:xfrm>
            <a:off x="5303912" y="2276872"/>
            <a:ext cx="143995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chemeClr val="accent1"/>
                </a:solidFill>
                <a:latin typeface="Tw Cen MT" panose="020B0602020104020603" pitchFamily="34" charset="0"/>
                <a:ea typeface="ＭＳ Ｐゴシック"/>
              </a:rPr>
              <a:t>Fermi Energy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2F11122-0BC4-4F64-A297-6D39C422DE3B}"/>
              </a:ext>
            </a:extLst>
          </p:cNvPr>
          <p:cNvCxnSpPr>
            <a:cxnSpLocks/>
          </p:cNvCxnSpPr>
          <p:nvPr/>
        </p:nvCxnSpPr>
        <p:spPr>
          <a:xfrm>
            <a:off x="6374891" y="2618504"/>
            <a:ext cx="235357" cy="2300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DBC70DA-5BA4-4C41-9C16-6F69174421A0}"/>
              </a:ext>
            </a:extLst>
          </p:cNvPr>
          <p:cNvCxnSpPr>
            <a:cxnSpLocks/>
          </p:cNvCxnSpPr>
          <p:nvPr/>
        </p:nvCxnSpPr>
        <p:spPr>
          <a:xfrm flipV="1">
            <a:off x="7896200" y="2733524"/>
            <a:ext cx="1175436" cy="2300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FF5E97AA-F5E4-471F-97DE-E68D38C643CE}"/>
              </a:ext>
            </a:extLst>
          </p:cNvPr>
          <p:cNvSpPr txBox="1"/>
          <p:nvPr/>
        </p:nvSpPr>
        <p:spPr>
          <a:xfrm rot="20922318">
            <a:off x="7580085" y="2124129"/>
            <a:ext cx="1439950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Indirect Band Gap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51AE14-F779-42A1-86D4-B4CD202A3934}"/>
              </a:ext>
            </a:extLst>
          </p:cNvPr>
          <p:cNvCxnSpPr>
            <a:cxnSpLocks/>
          </p:cNvCxnSpPr>
          <p:nvPr/>
        </p:nvCxnSpPr>
        <p:spPr>
          <a:xfrm>
            <a:off x="6816080" y="2963541"/>
            <a:ext cx="4176464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Compound SEMICONDUCTOR MATERIALS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5</a:t>
            </a:r>
          </a:p>
        </p:txBody>
      </p:sp>
      <p:sp>
        <p:nvSpPr>
          <p:cNvPr id="16" name="CasellaDiTesto 192">
            <a:extLst>
              <a:ext uri="{FF2B5EF4-FFF2-40B4-BE49-F238E27FC236}">
                <a16:creationId xmlns:a16="http://schemas.microsoft.com/office/drawing/2014/main" id="{08B445B8-F8CB-4F0A-B139-39F7019BDDD5}"/>
              </a:ext>
            </a:extLst>
          </p:cNvPr>
          <p:cNvSpPr txBox="1"/>
          <p:nvPr/>
        </p:nvSpPr>
        <p:spPr>
          <a:xfrm>
            <a:off x="1847528" y="105273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22433"/>
                </a:solidFill>
                <a:latin typeface="Tw Cen MT" panose="020B0602020104020603" pitchFamily="34" charset="0"/>
              </a:rPr>
              <a:t>GaAs</a:t>
            </a:r>
          </a:p>
        </p:txBody>
      </p:sp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145AAAAB-EAF1-4842-B22E-7B7917728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80728"/>
            <a:ext cx="6801983" cy="51096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20140F6-93B0-452D-ABF6-01A275A0AED0}"/>
              </a:ext>
            </a:extLst>
          </p:cNvPr>
          <p:cNvSpPr/>
          <p:nvPr/>
        </p:nvSpPr>
        <p:spPr>
          <a:xfrm>
            <a:off x="9790120" y="2924944"/>
            <a:ext cx="338328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66B939-2E00-4DCB-BEF8-45831466B54D}"/>
              </a:ext>
            </a:extLst>
          </p:cNvPr>
          <p:cNvSpPr/>
          <p:nvPr/>
        </p:nvSpPr>
        <p:spPr>
          <a:xfrm>
            <a:off x="10416480" y="2924944"/>
            <a:ext cx="338328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ircle&#10;&#10;Description automatically generated">
            <a:extLst>
              <a:ext uri="{FF2B5EF4-FFF2-40B4-BE49-F238E27FC236}">
                <a16:creationId xmlns:a16="http://schemas.microsoft.com/office/drawing/2014/main" id="{13761E1D-878E-4F54-BA3B-FB7C732930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4"/>
          <a:stretch/>
        </p:blipFill>
        <p:spPr>
          <a:xfrm>
            <a:off x="726742" y="1477646"/>
            <a:ext cx="3636404" cy="132677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E2F25D5-B5D2-47C2-A4D3-10902317C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174892"/>
            <a:ext cx="3528392" cy="318145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15B38E-2785-42DC-A884-B22EC597E3BA}"/>
              </a:ext>
            </a:extLst>
          </p:cNvPr>
          <p:cNvCxnSpPr>
            <a:cxnSpLocks/>
          </p:cNvCxnSpPr>
          <p:nvPr/>
        </p:nvCxnSpPr>
        <p:spPr>
          <a:xfrm flipV="1">
            <a:off x="2364924" y="3798199"/>
            <a:ext cx="360040" cy="93610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5FA3C88-CE12-405E-8E70-1D05C3172719}"/>
              </a:ext>
            </a:extLst>
          </p:cNvPr>
          <p:cNvSpPr txBox="1"/>
          <p:nvPr/>
        </p:nvSpPr>
        <p:spPr>
          <a:xfrm>
            <a:off x="1595605" y="4816873"/>
            <a:ext cx="1439950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Direct Band Gap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9E583F-5679-42FD-8475-3510A441ADA3}"/>
              </a:ext>
            </a:extLst>
          </p:cNvPr>
          <p:cNvSpPr txBox="1"/>
          <p:nvPr/>
        </p:nvSpPr>
        <p:spPr>
          <a:xfrm>
            <a:off x="-348660" y="3240093"/>
            <a:ext cx="143995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chemeClr val="accent1"/>
                </a:solidFill>
                <a:latin typeface="Tw Cen MT" panose="020B0602020104020603" pitchFamily="34" charset="0"/>
                <a:ea typeface="ＭＳ Ｐゴシック"/>
              </a:rPr>
              <a:t>Fermi </a:t>
            </a:r>
          </a:p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chemeClr val="accent1"/>
                </a:solidFill>
                <a:latin typeface="Tw Cen MT" panose="020B0602020104020603" pitchFamily="34" charset="0"/>
                <a:ea typeface="ＭＳ Ｐゴシック"/>
              </a:rPr>
              <a:t>Energy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631DE6-0F73-411D-B17A-6999287BCAA5}"/>
              </a:ext>
            </a:extLst>
          </p:cNvPr>
          <p:cNvCxnSpPr>
            <a:cxnSpLocks/>
          </p:cNvCxnSpPr>
          <p:nvPr/>
        </p:nvCxnSpPr>
        <p:spPr>
          <a:xfrm>
            <a:off x="983432" y="3700754"/>
            <a:ext cx="3024336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1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w Cen MT" panose="020B0602020104020603" pitchFamily="34" charset="0"/>
              </a:rPr>
              <a:t>Compound SEMICONDUCTOR MATERIALS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6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48E162-D0EC-4329-8D08-1ABA779BC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174892"/>
            <a:ext cx="3528392" cy="318145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764945-C765-4FFA-AD98-D31537E8B79E}"/>
              </a:ext>
            </a:extLst>
          </p:cNvPr>
          <p:cNvCxnSpPr>
            <a:cxnSpLocks/>
          </p:cNvCxnSpPr>
          <p:nvPr/>
        </p:nvCxnSpPr>
        <p:spPr>
          <a:xfrm flipV="1">
            <a:off x="2639616" y="3356992"/>
            <a:ext cx="0" cy="36004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7148D6-F3A5-4008-8848-BA084E9940E0}"/>
              </a:ext>
            </a:extLst>
          </p:cNvPr>
          <p:cNvSpPr txBox="1"/>
          <p:nvPr/>
        </p:nvSpPr>
        <p:spPr>
          <a:xfrm>
            <a:off x="1775520" y="3429000"/>
            <a:ext cx="87613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92D050"/>
                </a:solidFill>
                <a:latin typeface="Tw Cen MT" panose="020B0602020104020603" pitchFamily="34" charset="0"/>
                <a:ea typeface="ＭＳ Ｐゴシック"/>
              </a:rPr>
              <a:t>Laser</a:t>
            </a: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CB29F7C6-0866-4064-9D13-1540FE44E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470128"/>
            <a:ext cx="6810101" cy="46010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5306DB-E894-42F7-8CAB-6F9962D9441C}"/>
              </a:ext>
            </a:extLst>
          </p:cNvPr>
          <p:cNvSpPr txBox="1"/>
          <p:nvPr/>
        </p:nvSpPr>
        <p:spPr>
          <a:xfrm>
            <a:off x="1415480" y="1340768"/>
            <a:ext cx="2159819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/>
              </a:rPr>
              <a:t>GaAs efficient emission at 1.424 eV (ca. 870 nm)</a:t>
            </a:r>
          </a:p>
        </p:txBody>
      </p:sp>
    </p:spTree>
    <p:extLst>
      <p:ext uri="{BB962C8B-B14F-4D97-AF65-F5344CB8AC3E}">
        <p14:creationId xmlns:p14="http://schemas.microsoft.com/office/powerpoint/2010/main" val="27321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 QUANTUM DOTs</a:t>
            </a:r>
            <a:endParaRPr lang="en-US" sz="3600" dirty="0">
              <a:latin typeface="Tw Cen MT" panose="020B0602020104020603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7</a:t>
            </a:r>
          </a:p>
        </p:txBody>
      </p:sp>
      <p:sp>
        <p:nvSpPr>
          <p:cNvPr id="45" name="Rectangle 40">
            <a:extLst>
              <a:ext uri="{FF2B5EF4-FFF2-40B4-BE49-F238E27FC236}">
                <a16:creationId xmlns:a16="http://schemas.microsoft.com/office/drawing/2014/main" id="{829496AD-3770-4C99-98EE-A971DF014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068" y="4567309"/>
            <a:ext cx="18429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buClr>
                <a:srgbClr val="000000"/>
              </a:buClr>
              <a:buSzPct val="45000"/>
              <a:buFont typeface="StarBats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</a:rPr>
              <a:t>GaAs</a:t>
            </a:r>
          </a:p>
        </p:txBody>
      </p:sp>
      <p:sp>
        <p:nvSpPr>
          <p:cNvPr id="50" name="Rectangle 40">
            <a:extLst>
              <a:ext uri="{FF2B5EF4-FFF2-40B4-BE49-F238E27FC236}">
                <a16:creationId xmlns:a16="http://schemas.microsoft.com/office/drawing/2014/main" id="{83868948-1904-4B0F-ACD3-5DF5781DA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4941168"/>
            <a:ext cx="46972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Bats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Sketch of potential profiles and confined states (simplified picture)</a:t>
            </a:r>
          </a:p>
        </p:txBody>
      </p:sp>
      <p:grpSp>
        <p:nvGrpSpPr>
          <p:cNvPr id="52" name="Gruppo 15">
            <a:extLst>
              <a:ext uri="{FF2B5EF4-FFF2-40B4-BE49-F238E27FC236}">
                <a16:creationId xmlns:a16="http://schemas.microsoft.com/office/drawing/2014/main" id="{216E39A2-4767-4E00-8483-EB68F31E8F37}"/>
              </a:ext>
            </a:extLst>
          </p:cNvPr>
          <p:cNvGrpSpPr/>
          <p:nvPr/>
        </p:nvGrpSpPr>
        <p:grpSpPr>
          <a:xfrm>
            <a:off x="3250441" y="2186947"/>
            <a:ext cx="3216689" cy="2878234"/>
            <a:chOff x="6330049" y="3063708"/>
            <a:chExt cx="3216689" cy="2878234"/>
          </a:xfrm>
        </p:grpSpPr>
        <p:grpSp>
          <p:nvGrpSpPr>
            <p:cNvPr id="56" name="Group 6">
              <a:extLst>
                <a:ext uri="{FF2B5EF4-FFF2-40B4-BE49-F238E27FC236}">
                  <a16:creationId xmlns:a16="http://schemas.microsoft.com/office/drawing/2014/main" id="{25A5BFEB-6A5B-4329-BBBF-15BEDFF49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0049" y="3063708"/>
              <a:ext cx="3216689" cy="2878234"/>
              <a:chOff x="8429759" y="1876389"/>
              <a:chExt cx="3110486" cy="2615993"/>
            </a:xfrm>
          </p:grpSpPr>
          <p:sp>
            <p:nvSpPr>
              <p:cNvPr id="63" name="Rectangle 30">
                <a:extLst>
                  <a:ext uri="{FF2B5EF4-FFF2-40B4-BE49-F238E27FC236}">
                    <a16:creationId xmlns:a16="http://schemas.microsoft.com/office/drawing/2014/main" id="{B3BA0053-DAC1-4AAD-A3E5-C23B7B953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9759" y="2681196"/>
                <a:ext cx="936625" cy="450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1216025" indent="-53340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787525" indent="-4572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2282825" indent="-3810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778125" indent="-3810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32353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36925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41497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46069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3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de-DE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Tahoma" pitchFamily="34" charset="0"/>
                  </a:rPr>
                  <a:t>Energy</a:t>
                </a:r>
              </a:p>
            </p:txBody>
          </p:sp>
          <p:cxnSp>
            <p:nvCxnSpPr>
              <p:cNvPr id="64" name="Straight Arrow Connector 67">
                <a:extLst>
                  <a:ext uri="{FF2B5EF4-FFF2-40B4-BE49-F238E27FC236}">
                    <a16:creationId xmlns:a16="http://schemas.microsoft.com/office/drawing/2014/main" id="{FA0424CA-9FB6-42FB-953A-FD9F160DD5A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221132" y="2232082"/>
                <a:ext cx="0" cy="207529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5" name="Line 5">
                <a:extLst>
                  <a:ext uri="{FF2B5EF4-FFF2-40B4-BE49-F238E27FC236}">
                    <a16:creationId xmlns:a16="http://schemas.microsoft.com/office/drawing/2014/main" id="{55A3EDE2-432C-4EFC-8DCF-E9CE6D15FA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738" y="2666416"/>
                <a:ext cx="839787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6">
                <a:extLst>
                  <a:ext uri="{FF2B5EF4-FFF2-40B4-BE49-F238E27FC236}">
                    <a16:creationId xmlns:a16="http://schemas.microsoft.com/office/drawing/2014/main" id="{0F3D16EC-56C1-4BEE-8DC1-4AF3C9D9F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42854" y="3669716"/>
                <a:ext cx="817562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24">
                <a:extLst>
                  <a:ext uri="{FF2B5EF4-FFF2-40B4-BE49-F238E27FC236}">
                    <a16:creationId xmlns:a16="http://schemas.microsoft.com/office/drawing/2014/main" id="{DDA5871A-BDD7-4EE6-B937-D2A06E8B0E81}"/>
                  </a:ext>
                </a:extLst>
              </p:cNvPr>
              <p:cNvSpPr/>
              <p:nvPr/>
            </p:nvSpPr>
            <p:spPr bwMode="auto">
              <a:xfrm>
                <a:off x="9447922" y="2232082"/>
                <a:ext cx="2086183" cy="776259"/>
              </a:xfrm>
              <a:custGeom>
                <a:avLst/>
                <a:gdLst>
                  <a:gd name="connsiteX0" fmla="*/ 0 w 1562100"/>
                  <a:gd name="connsiteY0" fmla="*/ 0 h 528638"/>
                  <a:gd name="connsiteX1" fmla="*/ 509587 w 1562100"/>
                  <a:gd name="connsiteY1" fmla="*/ 0 h 528638"/>
                  <a:gd name="connsiteX2" fmla="*/ 509587 w 1562100"/>
                  <a:gd name="connsiteY2" fmla="*/ 528638 h 528638"/>
                  <a:gd name="connsiteX3" fmla="*/ 1133475 w 1562100"/>
                  <a:gd name="connsiteY3" fmla="*/ 528638 h 528638"/>
                  <a:gd name="connsiteX4" fmla="*/ 1133475 w 1562100"/>
                  <a:gd name="connsiteY4" fmla="*/ 0 h 528638"/>
                  <a:gd name="connsiteX5" fmla="*/ 1562100 w 1562100"/>
                  <a:gd name="connsiteY5" fmla="*/ 0 h 52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2100" h="528638">
                    <a:moveTo>
                      <a:pt x="0" y="0"/>
                    </a:moveTo>
                    <a:lnTo>
                      <a:pt x="509587" y="0"/>
                    </a:lnTo>
                    <a:lnTo>
                      <a:pt x="509587" y="528638"/>
                    </a:lnTo>
                    <a:lnTo>
                      <a:pt x="1133475" y="528638"/>
                    </a:lnTo>
                    <a:lnTo>
                      <a:pt x="1133475" y="0"/>
                    </a:lnTo>
                    <a:lnTo>
                      <a:pt x="1562100" y="0"/>
                    </a:lnTo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Bats" charset="2"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/>
                </a:pPr>
                <a:endParaRPr kumimoji="0" lang="de-AT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endParaRPr>
              </a:p>
            </p:txBody>
          </p:sp>
          <p:sp>
            <p:nvSpPr>
              <p:cNvPr id="68" name="Freeform 25">
                <a:extLst>
                  <a:ext uri="{FF2B5EF4-FFF2-40B4-BE49-F238E27FC236}">
                    <a16:creationId xmlns:a16="http://schemas.microsoft.com/office/drawing/2014/main" id="{37B7E279-64B6-4FCC-998E-4B0FEB2B02BB}"/>
                  </a:ext>
                </a:extLst>
              </p:cNvPr>
              <p:cNvSpPr/>
              <p:nvPr/>
            </p:nvSpPr>
            <p:spPr bwMode="auto">
              <a:xfrm flipV="1">
                <a:off x="9454062" y="3530656"/>
                <a:ext cx="2086183" cy="538186"/>
              </a:xfrm>
              <a:custGeom>
                <a:avLst/>
                <a:gdLst>
                  <a:gd name="connsiteX0" fmla="*/ 0 w 1562100"/>
                  <a:gd name="connsiteY0" fmla="*/ 0 h 528638"/>
                  <a:gd name="connsiteX1" fmla="*/ 509587 w 1562100"/>
                  <a:gd name="connsiteY1" fmla="*/ 0 h 528638"/>
                  <a:gd name="connsiteX2" fmla="*/ 509587 w 1562100"/>
                  <a:gd name="connsiteY2" fmla="*/ 528638 h 528638"/>
                  <a:gd name="connsiteX3" fmla="*/ 1133475 w 1562100"/>
                  <a:gd name="connsiteY3" fmla="*/ 528638 h 528638"/>
                  <a:gd name="connsiteX4" fmla="*/ 1133475 w 1562100"/>
                  <a:gd name="connsiteY4" fmla="*/ 0 h 528638"/>
                  <a:gd name="connsiteX5" fmla="*/ 1562100 w 1562100"/>
                  <a:gd name="connsiteY5" fmla="*/ 0 h 52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2100" h="528638">
                    <a:moveTo>
                      <a:pt x="0" y="0"/>
                    </a:moveTo>
                    <a:lnTo>
                      <a:pt x="509587" y="0"/>
                    </a:lnTo>
                    <a:lnTo>
                      <a:pt x="509587" y="528638"/>
                    </a:lnTo>
                    <a:lnTo>
                      <a:pt x="1133475" y="528638"/>
                    </a:lnTo>
                    <a:lnTo>
                      <a:pt x="1133475" y="0"/>
                    </a:lnTo>
                    <a:lnTo>
                      <a:pt x="1562100" y="0"/>
                    </a:lnTo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Bats" charset="2"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/>
                </a:pPr>
                <a:endParaRPr kumimoji="0" lang="de-AT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endParaRPr>
              </a:p>
            </p:txBody>
          </p:sp>
          <p:sp>
            <p:nvSpPr>
              <p:cNvPr id="69" name="Line 6">
                <a:extLst>
                  <a:ext uri="{FF2B5EF4-FFF2-40B4-BE49-F238E27FC236}">
                    <a16:creationId xmlns:a16="http://schemas.microsoft.com/office/drawing/2014/main" id="{344E8DAF-6CDE-4EF5-8B52-CE68661DB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42854" y="3795083"/>
                <a:ext cx="817562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5">
                <a:extLst>
                  <a:ext uri="{FF2B5EF4-FFF2-40B4-BE49-F238E27FC236}">
                    <a16:creationId xmlns:a16="http://schemas.microsoft.com/office/drawing/2014/main" id="{59D9E54E-C79F-40B1-A9BC-54FC5F374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738" y="2380666"/>
                <a:ext cx="839787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1" name="Straight Arrow Connector 117">
                <a:extLst>
                  <a:ext uri="{FF2B5EF4-FFF2-40B4-BE49-F238E27FC236}">
                    <a16:creationId xmlns:a16="http://schemas.microsoft.com/office/drawing/2014/main" id="{419EA8DB-4C23-4B34-89A6-D0C8E0CF54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76663" y="4169259"/>
                <a:ext cx="1152525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Rectangle 30">
                <a:extLst>
                  <a:ext uri="{FF2B5EF4-FFF2-40B4-BE49-F238E27FC236}">
                    <a16:creationId xmlns:a16="http://schemas.microsoft.com/office/drawing/2014/main" id="{11C8E350-D03B-44E4-9CB7-6E291C6CD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5654" y="4041532"/>
                <a:ext cx="936625" cy="450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1216025" indent="-53340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787525" indent="-4572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2282825" indent="-3810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778125" indent="-3810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32353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36925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41497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46069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3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de-DE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Tahoma" pitchFamily="34" charset="0"/>
                  </a:rPr>
                  <a:t>z</a:t>
                </a:r>
              </a:p>
            </p:txBody>
          </p:sp>
          <p:sp>
            <p:nvSpPr>
              <p:cNvPr id="73" name="Rectangle 30">
                <a:extLst>
                  <a:ext uri="{FF2B5EF4-FFF2-40B4-BE49-F238E27FC236}">
                    <a16:creationId xmlns:a16="http://schemas.microsoft.com/office/drawing/2014/main" id="{D4470946-55B3-4FE9-8200-57F39A235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2563" y="1876389"/>
                <a:ext cx="936625" cy="450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1216025" indent="-53340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787525" indent="-4572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2282825" indent="-3810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778125" indent="-3810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32353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36925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41497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46069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3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de-DE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E8C4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Tahoma" pitchFamily="34" charset="0"/>
                  </a:rPr>
                  <a:t>Barrier</a:t>
                </a:r>
              </a:p>
            </p:txBody>
          </p:sp>
        </p:grpSp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8E50098B-2B67-4A2B-AF8F-712BE5370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1986" y="5312628"/>
              <a:ext cx="84547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CasellaDiTesto 31">
              <a:extLst>
                <a:ext uri="{FF2B5EF4-FFF2-40B4-BE49-F238E27FC236}">
                  <a16:creationId xmlns:a16="http://schemas.microsoft.com/office/drawing/2014/main" id="{5E6BEF09-9908-4F6E-9DD0-E10C5A0962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3122" y="3140518"/>
              <a:ext cx="11121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QD</a:t>
              </a:r>
              <a:endParaRPr kumimoji="0" lang="it-IT" alt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53" name="CasellaDiTesto 56">
            <a:extLst>
              <a:ext uri="{FF2B5EF4-FFF2-40B4-BE49-F238E27FC236}">
                <a16:creationId xmlns:a16="http://schemas.microsoft.com/office/drawing/2014/main" id="{86E2AE35-385E-4D44-AE76-480C2BDE8588}"/>
              </a:ext>
            </a:extLst>
          </p:cNvPr>
          <p:cNvSpPr txBox="1"/>
          <p:nvPr/>
        </p:nvSpPr>
        <p:spPr>
          <a:xfrm>
            <a:off x="6503996" y="2339125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Conduction </a:t>
            </a:r>
          </a:p>
          <a:p>
            <a:pPr algn="ctr"/>
            <a:r>
              <a:rPr lang="it-IT" sz="2000" dirty="0"/>
              <a:t>Band</a:t>
            </a:r>
          </a:p>
        </p:txBody>
      </p:sp>
      <p:sp>
        <p:nvSpPr>
          <p:cNvPr id="54" name="CasellaDiTesto 57">
            <a:extLst>
              <a:ext uri="{FF2B5EF4-FFF2-40B4-BE49-F238E27FC236}">
                <a16:creationId xmlns:a16="http://schemas.microsoft.com/office/drawing/2014/main" id="{B2E694AA-A158-4211-9877-35F0835DB276}"/>
              </a:ext>
            </a:extLst>
          </p:cNvPr>
          <p:cNvSpPr txBox="1"/>
          <p:nvPr/>
        </p:nvSpPr>
        <p:spPr>
          <a:xfrm>
            <a:off x="6679880" y="4252545"/>
            <a:ext cx="999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Valence</a:t>
            </a:r>
          </a:p>
          <a:p>
            <a:pPr algn="ctr"/>
            <a:r>
              <a:rPr lang="it-IT" sz="2000" dirty="0"/>
              <a:t>Band</a:t>
            </a:r>
          </a:p>
        </p:txBody>
      </p:sp>
      <p:pic>
        <p:nvPicPr>
          <p:cNvPr id="74" name="Immagine 31" descr="Immagine che contiene schermo, metro, orologio&#10;&#10;Descrizione generata automaticamente">
            <a:extLst>
              <a:ext uri="{FF2B5EF4-FFF2-40B4-BE49-F238E27FC236}">
                <a16:creationId xmlns:a16="http://schemas.microsoft.com/office/drawing/2014/main" id="{A3364EB1-B4F7-41B7-8768-9ACADDCE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1" y="1663273"/>
            <a:ext cx="1889811" cy="176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magine 21">
            <a:extLst>
              <a:ext uri="{FF2B5EF4-FFF2-40B4-BE49-F238E27FC236}">
                <a16:creationId xmlns:a16="http://schemas.microsoft.com/office/drawing/2014/main" id="{B3EBE5AA-66BF-4949-923D-251BD551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1" y="1666448"/>
            <a:ext cx="2144671" cy="31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magine 30">
            <a:extLst>
              <a:ext uri="{FF2B5EF4-FFF2-40B4-BE49-F238E27FC236}">
                <a16:creationId xmlns:a16="http://schemas.microsoft.com/office/drawing/2014/main" id="{6484A433-E4DB-41A4-9909-8B5ACBB2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9" y="1658510"/>
            <a:ext cx="1897824" cy="72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473E95-A5BB-4215-AFDF-2FF78AB82D99}"/>
              </a:ext>
            </a:extLst>
          </p:cNvPr>
          <p:cNvSpPr/>
          <p:nvPr/>
        </p:nvSpPr>
        <p:spPr>
          <a:xfrm>
            <a:off x="4068834" y="1764654"/>
            <a:ext cx="896958" cy="443532"/>
          </a:xfrm>
          <a:prstGeom prst="rect">
            <a:avLst/>
          </a:prstGeom>
          <a:solidFill>
            <a:srgbClr val="A9D18E"/>
          </a:solidFill>
          <a:ln>
            <a:solidFill>
              <a:srgbClr val="5E8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EC7D145-901C-46F7-B549-BCB47537FD9D}"/>
              </a:ext>
            </a:extLst>
          </p:cNvPr>
          <p:cNvSpPr/>
          <p:nvPr/>
        </p:nvSpPr>
        <p:spPr>
          <a:xfrm>
            <a:off x="4971805" y="1764654"/>
            <a:ext cx="896958" cy="443532"/>
          </a:xfrm>
          <a:prstGeom prst="rect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9578F23-B55B-4EF6-8086-3C04F5645DA0}"/>
              </a:ext>
            </a:extLst>
          </p:cNvPr>
          <p:cNvSpPr/>
          <p:nvPr/>
        </p:nvSpPr>
        <p:spPr>
          <a:xfrm>
            <a:off x="5829896" y="1764654"/>
            <a:ext cx="896958" cy="443532"/>
          </a:xfrm>
          <a:prstGeom prst="rect">
            <a:avLst/>
          </a:prstGeom>
          <a:solidFill>
            <a:srgbClr val="A9D18E"/>
          </a:solidFill>
          <a:ln>
            <a:solidFill>
              <a:srgbClr val="5E8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asellaDiTesto 56">
            <a:extLst>
              <a:ext uri="{FF2B5EF4-FFF2-40B4-BE49-F238E27FC236}">
                <a16:creationId xmlns:a16="http://schemas.microsoft.com/office/drawing/2014/main" id="{A942DA21-7917-48C9-906C-19172123549D}"/>
              </a:ext>
            </a:extLst>
          </p:cNvPr>
          <p:cNvSpPr txBox="1"/>
          <p:nvPr/>
        </p:nvSpPr>
        <p:spPr>
          <a:xfrm>
            <a:off x="4037340" y="178636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AlGaAs</a:t>
            </a:r>
          </a:p>
        </p:txBody>
      </p:sp>
      <p:sp>
        <p:nvSpPr>
          <p:cNvPr id="109" name="CasellaDiTesto 56">
            <a:extLst>
              <a:ext uri="{FF2B5EF4-FFF2-40B4-BE49-F238E27FC236}">
                <a16:creationId xmlns:a16="http://schemas.microsoft.com/office/drawing/2014/main" id="{4F0F08CF-E0A9-40D0-A169-90ADCED70A94}"/>
              </a:ext>
            </a:extLst>
          </p:cNvPr>
          <p:cNvSpPr txBox="1"/>
          <p:nvPr/>
        </p:nvSpPr>
        <p:spPr>
          <a:xfrm>
            <a:off x="5037808" y="1786365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GaAs</a:t>
            </a:r>
          </a:p>
        </p:txBody>
      </p:sp>
      <p:sp>
        <p:nvSpPr>
          <p:cNvPr id="110" name="CasellaDiTesto 56">
            <a:extLst>
              <a:ext uri="{FF2B5EF4-FFF2-40B4-BE49-F238E27FC236}">
                <a16:creationId xmlns:a16="http://schemas.microsoft.com/office/drawing/2014/main" id="{B672335A-4724-4FFF-81F4-5F34508328FA}"/>
              </a:ext>
            </a:extLst>
          </p:cNvPr>
          <p:cNvSpPr txBox="1"/>
          <p:nvPr/>
        </p:nvSpPr>
        <p:spPr>
          <a:xfrm>
            <a:off x="5829896" y="178636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AlGaAs</a:t>
            </a:r>
          </a:p>
        </p:txBody>
      </p:sp>
      <p:sp>
        <p:nvSpPr>
          <p:cNvPr id="111" name="Rectangle 30">
            <a:extLst>
              <a:ext uri="{FF2B5EF4-FFF2-40B4-BE49-F238E27FC236}">
                <a16:creationId xmlns:a16="http://schemas.microsoft.com/office/drawing/2014/main" id="{DCEDB69B-5A0C-46C4-96BC-D5674E0BB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530" y="2151767"/>
            <a:ext cx="968605" cy="49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216025" indent="-5334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787525" indent="-4572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282825" indent="-3810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778125" indent="-3810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235325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692525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149725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606925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5E8C4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Barrier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004A36AF-A9D5-4D1F-B930-E48A533B7567}"/>
              </a:ext>
            </a:extLst>
          </p:cNvPr>
          <p:cNvCxnSpPr>
            <a:cxnSpLocks/>
          </p:cNvCxnSpPr>
          <p:nvPr/>
        </p:nvCxnSpPr>
        <p:spPr>
          <a:xfrm flipV="1">
            <a:off x="4517191" y="2381415"/>
            <a:ext cx="0" cy="230838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2057ED74-B546-482F-B99C-1B469688B5A7}"/>
              </a:ext>
            </a:extLst>
          </p:cNvPr>
          <p:cNvSpPr txBox="1"/>
          <p:nvPr/>
        </p:nvSpPr>
        <p:spPr>
          <a:xfrm>
            <a:off x="4370913" y="3549145"/>
            <a:ext cx="87613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92D050"/>
                </a:solidFill>
                <a:latin typeface="Tw Cen MT" panose="020B0602020104020603" pitchFamily="34" charset="0"/>
                <a:ea typeface="ＭＳ Ｐゴシック"/>
              </a:rPr>
              <a:t>Laser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F873556-4201-4834-82C2-2547AC17571D}"/>
              </a:ext>
            </a:extLst>
          </p:cNvPr>
          <p:cNvCxnSpPr/>
          <p:nvPr/>
        </p:nvCxnSpPr>
        <p:spPr>
          <a:xfrm>
            <a:off x="5005361" y="1556792"/>
            <a:ext cx="824535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CasellaDiTesto 31">
            <a:extLst>
              <a:ext uri="{FF2B5EF4-FFF2-40B4-BE49-F238E27FC236}">
                <a16:creationId xmlns:a16="http://schemas.microsoft.com/office/drawing/2014/main" id="{249889F9-4601-47F9-87EC-AFF0D47AD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979" y="1164253"/>
            <a:ext cx="1112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000" kern="0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nm </a:t>
            </a:r>
            <a:endParaRPr kumimoji="0" lang="it-IT" altLang="it-IT" sz="2000" b="1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27045F7-5FC5-4E45-BB53-ACF7163EB7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8059880" y="2201439"/>
            <a:ext cx="3606397" cy="3037043"/>
          </a:xfrm>
          <a:prstGeom prst="rect">
            <a:avLst/>
          </a:prstGeom>
        </p:spPr>
      </p:pic>
      <p:cxnSp>
        <p:nvCxnSpPr>
          <p:cNvPr id="129" name="Straight Arrow Connector 7">
            <a:extLst>
              <a:ext uri="{FF2B5EF4-FFF2-40B4-BE49-F238E27FC236}">
                <a16:creationId xmlns:a16="http://schemas.microsoft.com/office/drawing/2014/main" id="{F7171E4C-AC6E-40FF-B600-73F615638F6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47261" y="4020032"/>
            <a:ext cx="2" cy="293539"/>
          </a:xfrm>
          <a:prstGeom prst="straightConnector1">
            <a:avLst/>
          </a:prstGeom>
          <a:noFill/>
          <a:ln w="28575" cmpd="dbl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0" name="Straight Arrow Connector 10">
            <a:extLst>
              <a:ext uri="{FF2B5EF4-FFF2-40B4-BE49-F238E27FC236}">
                <a16:creationId xmlns:a16="http://schemas.microsoft.com/office/drawing/2014/main" id="{1CAEF972-5C89-4EF1-99AA-98D46516E00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142663" y="2852936"/>
            <a:ext cx="2" cy="293539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" name="Oval 37">
            <a:extLst>
              <a:ext uri="{FF2B5EF4-FFF2-40B4-BE49-F238E27FC236}">
                <a16:creationId xmlns:a16="http://schemas.microsoft.com/office/drawing/2014/main" id="{95543E62-2094-4979-ACE0-4D057FF7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039" y="2970409"/>
            <a:ext cx="95250" cy="1079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de-AT" sz="1600" b="1" ker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32" name="Oval 38">
            <a:extLst>
              <a:ext uri="{FF2B5EF4-FFF2-40B4-BE49-F238E27FC236}">
                <a16:creationId xmlns:a16="http://schemas.microsoft.com/office/drawing/2014/main" id="{68C857B1-71E6-4C5B-8CCC-BBD48304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039" y="4086566"/>
            <a:ext cx="95250" cy="1079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de-AT" sz="1600" b="1" kern="0">
              <a:solidFill>
                <a:srgbClr val="000000"/>
              </a:solidFill>
              <a:latin typeface="Helvetica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41C59DB-083E-44E2-BF3B-FD299223FD77}"/>
              </a:ext>
            </a:extLst>
          </p:cNvPr>
          <p:cNvGrpSpPr>
            <a:grpSpLocks/>
          </p:cNvGrpSpPr>
          <p:nvPr/>
        </p:nvGrpSpPr>
        <p:grpSpPr bwMode="auto">
          <a:xfrm>
            <a:off x="5424686" y="2909109"/>
            <a:ext cx="95250" cy="293688"/>
            <a:chOff x="2015696" y="3991908"/>
            <a:chExt cx="95250" cy="293509"/>
          </a:xfrm>
        </p:grpSpPr>
        <p:cxnSp>
          <p:nvCxnSpPr>
            <p:cNvPr id="140" name="Straight Arrow Connector 9">
              <a:extLst>
                <a:ext uri="{FF2B5EF4-FFF2-40B4-BE49-F238E27FC236}">
                  <a16:creationId xmlns:a16="http://schemas.microsoft.com/office/drawing/2014/main" id="{3AA0CFCD-6426-4A43-98AA-45354055EB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65387" y="3991908"/>
              <a:ext cx="2" cy="293509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1" name="Oval 37">
              <a:extLst>
                <a:ext uri="{FF2B5EF4-FFF2-40B4-BE49-F238E27FC236}">
                  <a16:creationId xmlns:a16="http://schemas.microsoft.com/office/drawing/2014/main" id="{E0720245-91DE-4A1E-B1CC-2C604F5EE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696" y="4058542"/>
              <a:ext cx="95250" cy="10788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defRPr/>
              </a:pPr>
              <a:endParaRPr lang="de-AT" sz="1600" b="1" ker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B6164AE-6899-4793-8DD1-2BC658A0B1D6}"/>
              </a:ext>
            </a:extLst>
          </p:cNvPr>
          <p:cNvGrpSpPr>
            <a:grpSpLocks/>
          </p:cNvGrpSpPr>
          <p:nvPr/>
        </p:nvGrpSpPr>
        <p:grpSpPr bwMode="auto">
          <a:xfrm>
            <a:off x="5424686" y="3999408"/>
            <a:ext cx="95250" cy="293688"/>
            <a:chOff x="2015696" y="4946244"/>
            <a:chExt cx="95250" cy="293509"/>
          </a:xfrm>
        </p:grpSpPr>
        <p:cxnSp>
          <p:nvCxnSpPr>
            <p:cNvPr id="143" name="Straight Arrow Connector 8">
              <a:extLst>
                <a:ext uri="{FF2B5EF4-FFF2-40B4-BE49-F238E27FC236}">
                  <a16:creationId xmlns:a16="http://schemas.microsoft.com/office/drawing/2014/main" id="{9DDEE1B6-6ACA-49B9-AB2D-B74F354D2D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063320" y="4946244"/>
              <a:ext cx="2" cy="293509"/>
            </a:xfrm>
            <a:prstGeom prst="straightConnector1">
              <a:avLst/>
            </a:prstGeom>
            <a:noFill/>
            <a:ln w="28575" cmpd="dbl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" name="Oval 38">
              <a:extLst>
                <a:ext uri="{FF2B5EF4-FFF2-40B4-BE49-F238E27FC236}">
                  <a16:creationId xmlns:a16="http://schemas.microsoft.com/office/drawing/2014/main" id="{9C9D3F48-6BFF-4DE8-BDD3-B8ECA9E44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696" y="5060474"/>
              <a:ext cx="95250" cy="10629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defRPr/>
              </a:pPr>
              <a:endParaRPr lang="de-AT" sz="1600" b="1" ker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4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-0.00648 " pathEditMode="relative" ptsTypes="AA">
                                      <p:cBhvr>
                                        <p:cTn id="2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0.00463 " pathEditMode="relative" ptsTypes="AA">
                                      <p:cBhvr>
                                        <p:cTn id="2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4D8EE-A694-42D8-A1CE-A30279A9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 QUANTUM DOTs</a:t>
            </a:r>
            <a:endParaRPr lang="en-US" sz="3600" dirty="0">
              <a:latin typeface="Tw Cen MT" panose="020B0602020104020603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E2AF52-E784-4C9B-AC08-D1B2B126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en-US" dirty="0">
                <a:latin typeface="Tw Cen MT" panose="020B0602020104020603" pitchFamily="34" charset="0"/>
              </a:rPr>
              <a:t>8</a:t>
            </a:r>
          </a:p>
        </p:txBody>
      </p:sp>
      <p:grpSp>
        <p:nvGrpSpPr>
          <p:cNvPr id="11" name="Gruppo 15">
            <a:extLst>
              <a:ext uri="{FF2B5EF4-FFF2-40B4-BE49-F238E27FC236}">
                <a16:creationId xmlns:a16="http://schemas.microsoft.com/office/drawing/2014/main" id="{92D05E00-E8F1-4E92-BE24-FDB444FE4CCD}"/>
              </a:ext>
            </a:extLst>
          </p:cNvPr>
          <p:cNvGrpSpPr/>
          <p:nvPr/>
        </p:nvGrpSpPr>
        <p:grpSpPr>
          <a:xfrm>
            <a:off x="3250441" y="2186947"/>
            <a:ext cx="3216689" cy="2878234"/>
            <a:chOff x="6330049" y="3063708"/>
            <a:chExt cx="3216689" cy="2878234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665DFA48-CA2C-4440-95F6-D6C44424D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0049" y="3063708"/>
              <a:ext cx="3216689" cy="2878234"/>
              <a:chOff x="8429759" y="1876389"/>
              <a:chExt cx="3110486" cy="2615993"/>
            </a:xfrm>
          </p:grpSpPr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F76A05D8-A4EF-4E4E-BCAA-99E4CD029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9759" y="2681196"/>
                <a:ext cx="936625" cy="450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1216025" indent="-53340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787525" indent="-4572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2282825" indent="-3810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778125" indent="-3810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32353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36925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41497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46069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3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de-DE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Tahoma" pitchFamily="34" charset="0"/>
                  </a:rPr>
                  <a:t>Energy</a:t>
                </a:r>
              </a:p>
            </p:txBody>
          </p:sp>
          <p:cxnSp>
            <p:nvCxnSpPr>
              <p:cNvPr id="16" name="Straight Arrow Connector 67">
                <a:extLst>
                  <a:ext uri="{FF2B5EF4-FFF2-40B4-BE49-F238E27FC236}">
                    <a16:creationId xmlns:a16="http://schemas.microsoft.com/office/drawing/2014/main" id="{34414916-9C76-4272-9F8E-6F82FAA19C8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221132" y="2232082"/>
                <a:ext cx="0" cy="207529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" name="Line 5">
                <a:extLst>
                  <a:ext uri="{FF2B5EF4-FFF2-40B4-BE49-F238E27FC236}">
                    <a16:creationId xmlns:a16="http://schemas.microsoft.com/office/drawing/2014/main" id="{47C7C27B-1531-498D-A474-CF70697A1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738" y="2666416"/>
                <a:ext cx="839787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Line 6">
                <a:extLst>
                  <a:ext uri="{FF2B5EF4-FFF2-40B4-BE49-F238E27FC236}">
                    <a16:creationId xmlns:a16="http://schemas.microsoft.com/office/drawing/2014/main" id="{160ECB9B-DB21-4BDA-B87F-29EF3C4F4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42854" y="3669716"/>
                <a:ext cx="817562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Freeform 24">
                <a:extLst>
                  <a:ext uri="{FF2B5EF4-FFF2-40B4-BE49-F238E27FC236}">
                    <a16:creationId xmlns:a16="http://schemas.microsoft.com/office/drawing/2014/main" id="{A157B327-1918-4273-A177-0D4FB3A9957F}"/>
                  </a:ext>
                </a:extLst>
              </p:cNvPr>
              <p:cNvSpPr/>
              <p:nvPr/>
            </p:nvSpPr>
            <p:spPr bwMode="auto">
              <a:xfrm>
                <a:off x="9447922" y="2232082"/>
                <a:ext cx="2086183" cy="776259"/>
              </a:xfrm>
              <a:custGeom>
                <a:avLst/>
                <a:gdLst>
                  <a:gd name="connsiteX0" fmla="*/ 0 w 1562100"/>
                  <a:gd name="connsiteY0" fmla="*/ 0 h 528638"/>
                  <a:gd name="connsiteX1" fmla="*/ 509587 w 1562100"/>
                  <a:gd name="connsiteY1" fmla="*/ 0 h 528638"/>
                  <a:gd name="connsiteX2" fmla="*/ 509587 w 1562100"/>
                  <a:gd name="connsiteY2" fmla="*/ 528638 h 528638"/>
                  <a:gd name="connsiteX3" fmla="*/ 1133475 w 1562100"/>
                  <a:gd name="connsiteY3" fmla="*/ 528638 h 528638"/>
                  <a:gd name="connsiteX4" fmla="*/ 1133475 w 1562100"/>
                  <a:gd name="connsiteY4" fmla="*/ 0 h 528638"/>
                  <a:gd name="connsiteX5" fmla="*/ 1562100 w 1562100"/>
                  <a:gd name="connsiteY5" fmla="*/ 0 h 52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2100" h="528638">
                    <a:moveTo>
                      <a:pt x="0" y="0"/>
                    </a:moveTo>
                    <a:lnTo>
                      <a:pt x="509587" y="0"/>
                    </a:lnTo>
                    <a:lnTo>
                      <a:pt x="509587" y="528638"/>
                    </a:lnTo>
                    <a:lnTo>
                      <a:pt x="1133475" y="528638"/>
                    </a:lnTo>
                    <a:lnTo>
                      <a:pt x="1133475" y="0"/>
                    </a:lnTo>
                    <a:lnTo>
                      <a:pt x="1562100" y="0"/>
                    </a:lnTo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Bats" charset="2"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/>
                </a:pPr>
                <a:endParaRPr kumimoji="0" lang="de-AT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endParaRPr>
              </a:p>
            </p:txBody>
          </p:sp>
          <p:sp>
            <p:nvSpPr>
              <p:cNvPr id="20" name="Freeform 25">
                <a:extLst>
                  <a:ext uri="{FF2B5EF4-FFF2-40B4-BE49-F238E27FC236}">
                    <a16:creationId xmlns:a16="http://schemas.microsoft.com/office/drawing/2014/main" id="{2D209D17-350D-4ABC-B974-C1249FA1B615}"/>
                  </a:ext>
                </a:extLst>
              </p:cNvPr>
              <p:cNvSpPr/>
              <p:nvPr/>
            </p:nvSpPr>
            <p:spPr bwMode="auto">
              <a:xfrm flipV="1">
                <a:off x="9454062" y="3530656"/>
                <a:ext cx="2086183" cy="538186"/>
              </a:xfrm>
              <a:custGeom>
                <a:avLst/>
                <a:gdLst>
                  <a:gd name="connsiteX0" fmla="*/ 0 w 1562100"/>
                  <a:gd name="connsiteY0" fmla="*/ 0 h 528638"/>
                  <a:gd name="connsiteX1" fmla="*/ 509587 w 1562100"/>
                  <a:gd name="connsiteY1" fmla="*/ 0 h 528638"/>
                  <a:gd name="connsiteX2" fmla="*/ 509587 w 1562100"/>
                  <a:gd name="connsiteY2" fmla="*/ 528638 h 528638"/>
                  <a:gd name="connsiteX3" fmla="*/ 1133475 w 1562100"/>
                  <a:gd name="connsiteY3" fmla="*/ 528638 h 528638"/>
                  <a:gd name="connsiteX4" fmla="*/ 1133475 w 1562100"/>
                  <a:gd name="connsiteY4" fmla="*/ 0 h 528638"/>
                  <a:gd name="connsiteX5" fmla="*/ 1562100 w 1562100"/>
                  <a:gd name="connsiteY5" fmla="*/ 0 h 52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2100" h="528638">
                    <a:moveTo>
                      <a:pt x="0" y="0"/>
                    </a:moveTo>
                    <a:lnTo>
                      <a:pt x="509587" y="0"/>
                    </a:lnTo>
                    <a:lnTo>
                      <a:pt x="509587" y="528638"/>
                    </a:lnTo>
                    <a:lnTo>
                      <a:pt x="1133475" y="528638"/>
                    </a:lnTo>
                    <a:lnTo>
                      <a:pt x="1133475" y="0"/>
                    </a:lnTo>
                    <a:lnTo>
                      <a:pt x="1562100" y="0"/>
                    </a:lnTo>
                  </a:path>
                </a:pathLst>
              </a:cu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Bats" charset="2"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/>
                </a:pPr>
                <a:endParaRPr kumimoji="0" lang="de-AT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endParaRPr>
              </a:p>
            </p:txBody>
          </p:sp>
          <p:sp>
            <p:nvSpPr>
              <p:cNvPr id="21" name="Line 6">
                <a:extLst>
                  <a:ext uri="{FF2B5EF4-FFF2-40B4-BE49-F238E27FC236}">
                    <a16:creationId xmlns:a16="http://schemas.microsoft.com/office/drawing/2014/main" id="{D49D5FF7-52C0-4C53-9928-6B68B4FEF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42854" y="3795083"/>
                <a:ext cx="817562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Line 5">
                <a:extLst>
                  <a:ext uri="{FF2B5EF4-FFF2-40B4-BE49-F238E27FC236}">
                    <a16:creationId xmlns:a16="http://schemas.microsoft.com/office/drawing/2014/main" id="{89B1D07D-54C8-4182-921B-EC68D1472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738" y="2380666"/>
                <a:ext cx="839787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23" name="Straight Arrow Connector 117">
                <a:extLst>
                  <a:ext uri="{FF2B5EF4-FFF2-40B4-BE49-F238E27FC236}">
                    <a16:creationId xmlns:a16="http://schemas.microsoft.com/office/drawing/2014/main" id="{9695CD77-86B1-4025-89E5-5CBE4738D7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76663" y="4169259"/>
                <a:ext cx="1152525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Rectangle 30">
                <a:extLst>
                  <a:ext uri="{FF2B5EF4-FFF2-40B4-BE49-F238E27FC236}">
                    <a16:creationId xmlns:a16="http://schemas.microsoft.com/office/drawing/2014/main" id="{AC0B2B42-392A-4350-B59D-5FD6DB4B9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5654" y="4041532"/>
                <a:ext cx="936625" cy="450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1216025" indent="-53340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787525" indent="-4572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2282825" indent="-3810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778125" indent="-3810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32353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36925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41497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46069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3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de-DE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Tahoma" pitchFamily="34" charset="0"/>
                  </a:rPr>
                  <a:t>z</a:t>
                </a:r>
              </a:p>
            </p:txBody>
          </p:sp>
          <p:sp>
            <p:nvSpPr>
              <p:cNvPr id="25" name="Rectangle 30">
                <a:extLst>
                  <a:ext uri="{FF2B5EF4-FFF2-40B4-BE49-F238E27FC236}">
                    <a16:creationId xmlns:a16="http://schemas.microsoft.com/office/drawing/2014/main" id="{97A34C0F-A47F-4822-8548-76E28B134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2563" y="1876389"/>
                <a:ext cx="936625" cy="450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1216025" indent="-53340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787525" indent="-4572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2282825" indent="-3810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778125" indent="-3810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32353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36925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41497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4606925" indent="-3810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3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de-DE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E8C4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Tahoma" pitchFamily="34" charset="0"/>
                  </a:rPr>
                  <a:t>Barrier</a:t>
                </a:r>
              </a:p>
            </p:txBody>
          </p:sp>
        </p:grp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47598221-689C-4581-B0FC-F67C457835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1986" y="5312628"/>
              <a:ext cx="84547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CasellaDiTesto 31">
              <a:extLst>
                <a:ext uri="{FF2B5EF4-FFF2-40B4-BE49-F238E27FC236}">
                  <a16:creationId xmlns:a16="http://schemas.microsoft.com/office/drawing/2014/main" id="{09C0A528-68D8-4400-A8C4-50CEC3EBF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3122" y="3140518"/>
              <a:ext cx="11121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QD</a:t>
              </a:r>
              <a:endParaRPr kumimoji="0" lang="it-IT" alt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26" name="CasellaDiTesto 56">
            <a:extLst>
              <a:ext uri="{FF2B5EF4-FFF2-40B4-BE49-F238E27FC236}">
                <a16:creationId xmlns:a16="http://schemas.microsoft.com/office/drawing/2014/main" id="{71C0E49B-2C18-451C-AA2E-22BD513751C0}"/>
              </a:ext>
            </a:extLst>
          </p:cNvPr>
          <p:cNvSpPr txBox="1"/>
          <p:nvPr/>
        </p:nvSpPr>
        <p:spPr>
          <a:xfrm>
            <a:off x="6503996" y="2339125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Conduction </a:t>
            </a:r>
          </a:p>
          <a:p>
            <a:pPr algn="ctr"/>
            <a:r>
              <a:rPr lang="it-IT" sz="2000" dirty="0"/>
              <a:t>Band</a:t>
            </a:r>
          </a:p>
        </p:txBody>
      </p:sp>
      <p:sp>
        <p:nvSpPr>
          <p:cNvPr id="27" name="CasellaDiTesto 57">
            <a:extLst>
              <a:ext uri="{FF2B5EF4-FFF2-40B4-BE49-F238E27FC236}">
                <a16:creationId xmlns:a16="http://schemas.microsoft.com/office/drawing/2014/main" id="{24173B4B-156A-4D7E-834A-78FEA657F040}"/>
              </a:ext>
            </a:extLst>
          </p:cNvPr>
          <p:cNvSpPr txBox="1"/>
          <p:nvPr/>
        </p:nvSpPr>
        <p:spPr>
          <a:xfrm>
            <a:off x="6679880" y="4252545"/>
            <a:ext cx="999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Valence</a:t>
            </a:r>
          </a:p>
          <a:p>
            <a:pPr algn="ctr"/>
            <a:r>
              <a:rPr lang="it-IT" sz="2000" dirty="0"/>
              <a:t>Band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04A32C-7F39-43DB-8D9F-7C7D8C72645A}"/>
              </a:ext>
            </a:extLst>
          </p:cNvPr>
          <p:cNvSpPr/>
          <p:nvPr/>
        </p:nvSpPr>
        <p:spPr>
          <a:xfrm>
            <a:off x="4068834" y="1764654"/>
            <a:ext cx="896958" cy="443532"/>
          </a:xfrm>
          <a:prstGeom prst="rect">
            <a:avLst/>
          </a:prstGeom>
          <a:solidFill>
            <a:srgbClr val="A9D18E"/>
          </a:solidFill>
          <a:ln>
            <a:solidFill>
              <a:srgbClr val="5E8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0A943C-C32B-44A1-A9DC-AE6755AAD5AF}"/>
              </a:ext>
            </a:extLst>
          </p:cNvPr>
          <p:cNvSpPr/>
          <p:nvPr/>
        </p:nvSpPr>
        <p:spPr>
          <a:xfrm>
            <a:off x="4971805" y="1764654"/>
            <a:ext cx="896958" cy="443532"/>
          </a:xfrm>
          <a:prstGeom prst="rect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D015B-D7AF-4B99-B43D-6DD3D4C05056}"/>
              </a:ext>
            </a:extLst>
          </p:cNvPr>
          <p:cNvSpPr/>
          <p:nvPr/>
        </p:nvSpPr>
        <p:spPr>
          <a:xfrm>
            <a:off x="5829896" y="1764654"/>
            <a:ext cx="896958" cy="443532"/>
          </a:xfrm>
          <a:prstGeom prst="rect">
            <a:avLst/>
          </a:prstGeom>
          <a:solidFill>
            <a:srgbClr val="A9D18E"/>
          </a:solidFill>
          <a:ln>
            <a:solidFill>
              <a:srgbClr val="5E8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56">
            <a:extLst>
              <a:ext uri="{FF2B5EF4-FFF2-40B4-BE49-F238E27FC236}">
                <a16:creationId xmlns:a16="http://schemas.microsoft.com/office/drawing/2014/main" id="{F631B838-8E25-42CC-B499-198FF4303E50}"/>
              </a:ext>
            </a:extLst>
          </p:cNvPr>
          <p:cNvSpPr txBox="1"/>
          <p:nvPr/>
        </p:nvSpPr>
        <p:spPr>
          <a:xfrm>
            <a:off x="4037340" y="178636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AlGaAs</a:t>
            </a:r>
          </a:p>
        </p:txBody>
      </p:sp>
      <p:sp>
        <p:nvSpPr>
          <p:cNvPr id="32" name="CasellaDiTesto 56">
            <a:extLst>
              <a:ext uri="{FF2B5EF4-FFF2-40B4-BE49-F238E27FC236}">
                <a16:creationId xmlns:a16="http://schemas.microsoft.com/office/drawing/2014/main" id="{4EBBF2C3-A56D-42D2-A035-7E777FC9718A}"/>
              </a:ext>
            </a:extLst>
          </p:cNvPr>
          <p:cNvSpPr txBox="1"/>
          <p:nvPr/>
        </p:nvSpPr>
        <p:spPr>
          <a:xfrm>
            <a:off x="5037808" y="1786365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GaAs</a:t>
            </a:r>
          </a:p>
        </p:txBody>
      </p:sp>
      <p:sp>
        <p:nvSpPr>
          <p:cNvPr id="33" name="CasellaDiTesto 56">
            <a:extLst>
              <a:ext uri="{FF2B5EF4-FFF2-40B4-BE49-F238E27FC236}">
                <a16:creationId xmlns:a16="http://schemas.microsoft.com/office/drawing/2014/main" id="{A629E1EB-9705-414C-84A8-F210D238DD2E}"/>
              </a:ext>
            </a:extLst>
          </p:cNvPr>
          <p:cNvSpPr txBox="1"/>
          <p:nvPr/>
        </p:nvSpPr>
        <p:spPr>
          <a:xfrm>
            <a:off x="5829896" y="178636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AlGaAs</a:t>
            </a: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528DC47A-B9BE-4D3B-A745-42177F068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530" y="2151767"/>
            <a:ext cx="968605" cy="49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216025" indent="-5334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787525" indent="-4572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282825" indent="-3810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778125" indent="-3810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235325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692525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149725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606925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5E8C4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Barrier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D3F17C-C796-4F31-9E39-9E4786511763}"/>
              </a:ext>
            </a:extLst>
          </p:cNvPr>
          <p:cNvSpPr txBox="1"/>
          <p:nvPr/>
        </p:nvSpPr>
        <p:spPr>
          <a:xfrm>
            <a:off x="4370913" y="3549145"/>
            <a:ext cx="87613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92D050"/>
                </a:solidFill>
                <a:latin typeface="Tw Cen MT" panose="020B0602020104020603" pitchFamily="34" charset="0"/>
                <a:ea typeface="ＭＳ Ｐゴシック"/>
              </a:rPr>
              <a:t>Laser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0D7B115-18BF-4A64-B2F6-AB5D36DC08E3}"/>
              </a:ext>
            </a:extLst>
          </p:cNvPr>
          <p:cNvCxnSpPr/>
          <p:nvPr/>
        </p:nvCxnSpPr>
        <p:spPr>
          <a:xfrm>
            <a:off x="5005361" y="1556792"/>
            <a:ext cx="824535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1">
            <a:extLst>
              <a:ext uri="{FF2B5EF4-FFF2-40B4-BE49-F238E27FC236}">
                <a16:creationId xmlns:a16="http://schemas.microsoft.com/office/drawing/2014/main" id="{F8C3F0B5-7D87-447D-BCFC-25FE7923C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979" y="1164253"/>
            <a:ext cx="1112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000" kern="0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nm </a:t>
            </a:r>
            <a:endParaRPr kumimoji="0" lang="it-IT" altLang="it-IT" sz="2000" b="1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D103985-C0B5-4B16-BF4E-F91F3D15AFA1}"/>
              </a:ext>
            </a:extLst>
          </p:cNvPr>
          <p:cNvCxnSpPr>
            <a:cxnSpLocks/>
          </p:cNvCxnSpPr>
          <p:nvPr/>
        </p:nvCxnSpPr>
        <p:spPr>
          <a:xfrm flipH="1" flipV="1">
            <a:off x="4516088" y="3695271"/>
            <a:ext cx="2206" cy="5163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070B06A-6FE9-4C83-8CD9-0EC05F508A7A}"/>
              </a:ext>
            </a:extLst>
          </p:cNvPr>
          <p:cNvCxnSpPr>
            <a:cxnSpLocks/>
          </p:cNvCxnSpPr>
          <p:nvPr/>
        </p:nvCxnSpPr>
        <p:spPr>
          <a:xfrm flipH="1" flipV="1">
            <a:off x="4516088" y="3130987"/>
            <a:ext cx="2206" cy="5163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686070D-51B0-4026-B74B-3880C26C1412}"/>
              </a:ext>
            </a:extLst>
          </p:cNvPr>
          <p:cNvSpPr txBox="1"/>
          <p:nvPr/>
        </p:nvSpPr>
        <p:spPr>
          <a:xfrm>
            <a:off x="4370913" y="3547578"/>
            <a:ext cx="87613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C00000"/>
                </a:solidFill>
                <a:latin typeface="Tw Cen MT" panose="020B0602020104020603" pitchFamily="34" charset="0"/>
                <a:ea typeface="ＭＳ Ｐゴシック"/>
              </a:rPr>
              <a:t>Laser</a:t>
            </a:r>
          </a:p>
        </p:txBody>
      </p:sp>
      <p:cxnSp>
        <p:nvCxnSpPr>
          <p:cNvPr id="43" name="Straight Arrow Connector 7">
            <a:extLst>
              <a:ext uri="{FF2B5EF4-FFF2-40B4-BE49-F238E27FC236}">
                <a16:creationId xmlns:a16="http://schemas.microsoft.com/office/drawing/2014/main" id="{20F7B5FD-8B2C-40B5-8CA7-02D4B14CB78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47261" y="4020032"/>
            <a:ext cx="2" cy="293539"/>
          </a:xfrm>
          <a:prstGeom prst="straightConnector1">
            <a:avLst/>
          </a:prstGeom>
          <a:noFill/>
          <a:ln w="28575" cmpd="dbl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Arrow Connector 10">
            <a:extLst>
              <a:ext uri="{FF2B5EF4-FFF2-40B4-BE49-F238E27FC236}">
                <a16:creationId xmlns:a16="http://schemas.microsoft.com/office/drawing/2014/main" id="{21662935-F8CE-4ADB-9EFE-DFBC680134F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142663" y="2852936"/>
            <a:ext cx="2" cy="293539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Oval 37">
            <a:extLst>
              <a:ext uri="{FF2B5EF4-FFF2-40B4-BE49-F238E27FC236}">
                <a16:creationId xmlns:a16="http://schemas.microsoft.com/office/drawing/2014/main" id="{A86D4403-383E-46BD-A6E7-5BD8CD88E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039" y="2970409"/>
            <a:ext cx="95250" cy="1079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de-AT" sz="1600" b="1" ker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46" name="Oval 38">
            <a:extLst>
              <a:ext uri="{FF2B5EF4-FFF2-40B4-BE49-F238E27FC236}">
                <a16:creationId xmlns:a16="http://schemas.microsoft.com/office/drawing/2014/main" id="{A8E2F4D0-EAD2-4256-9F4E-C0A890E3F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039" y="4086566"/>
            <a:ext cx="95250" cy="1079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de-AT" sz="1600" b="1" kern="0">
              <a:solidFill>
                <a:srgbClr val="000000"/>
              </a:solidFill>
              <a:latin typeface="Helvetica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8E94BE-51F2-431D-99BE-758260D3F3CA}"/>
              </a:ext>
            </a:extLst>
          </p:cNvPr>
          <p:cNvGrpSpPr>
            <a:grpSpLocks/>
          </p:cNvGrpSpPr>
          <p:nvPr/>
        </p:nvGrpSpPr>
        <p:grpSpPr bwMode="auto">
          <a:xfrm>
            <a:off x="5424686" y="2909109"/>
            <a:ext cx="95250" cy="293688"/>
            <a:chOff x="2015696" y="3991908"/>
            <a:chExt cx="95250" cy="293509"/>
          </a:xfrm>
        </p:grpSpPr>
        <p:cxnSp>
          <p:nvCxnSpPr>
            <p:cNvPr id="48" name="Straight Arrow Connector 9">
              <a:extLst>
                <a:ext uri="{FF2B5EF4-FFF2-40B4-BE49-F238E27FC236}">
                  <a16:creationId xmlns:a16="http://schemas.microsoft.com/office/drawing/2014/main" id="{1FADC87C-8435-40E8-923B-6B94E4E2A74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65387" y="3991908"/>
              <a:ext cx="2" cy="293509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Oval 37">
              <a:extLst>
                <a:ext uri="{FF2B5EF4-FFF2-40B4-BE49-F238E27FC236}">
                  <a16:creationId xmlns:a16="http://schemas.microsoft.com/office/drawing/2014/main" id="{48F3350F-4950-4425-B936-B1ACF4AC5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696" y="4058542"/>
              <a:ext cx="95250" cy="10788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defRPr/>
              </a:pPr>
              <a:endParaRPr lang="de-AT" sz="1600" b="1" ker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2957E0-62FB-48F6-AE48-2DC8B500688E}"/>
              </a:ext>
            </a:extLst>
          </p:cNvPr>
          <p:cNvGrpSpPr>
            <a:grpSpLocks/>
          </p:cNvGrpSpPr>
          <p:nvPr/>
        </p:nvGrpSpPr>
        <p:grpSpPr bwMode="auto">
          <a:xfrm>
            <a:off x="5424686" y="3999408"/>
            <a:ext cx="95250" cy="293688"/>
            <a:chOff x="2015696" y="4946244"/>
            <a:chExt cx="95250" cy="293509"/>
          </a:xfrm>
        </p:grpSpPr>
        <p:cxnSp>
          <p:nvCxnSpPr>
            <p:cNvPr id="51" name="Straight Arrow Connector 8">
              <a:extLst>
                <a:ext uri="{FF2B5EF4-FFF2-40B4-BE49-F238E27FC236}">
                  <a16:creationId xmlns:a16="http://schemas.microsoft.com/office/drawing/2014/main" id="{B29DE503-18D1-45AC-90A0-048BE6F565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063320" y="4946244"/>
              <a:ext cx="2" cy="293509"/>
            </a:xfrm>
            <a:prstGeom prst="straightConnector1">
              <a:avLst/>
            </a:prstGeom>
            <a:noFill/>
            <a:ln w="28575" cmpd="dbl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Oval 38">
              <a:extLst>
                <a:ext uri="{FF2B5EF4-FFF2-40B4-BE49-F238E27FC236}">
                  <a16:creationId xmlns:a16="http://schemas.microsoft.com/office/drawing/2014/main" id="{4558CD15-4BE1-4F68-86BA-691F4B8CE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696" y="5060474"/>
              <a:ext cx="95250" cy="10629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defRPr/>
              </a:pPr>
              <a:endParaRPr lang="de-AT" sz="1600" b="1" ker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0B7A3AE-3F7B-4273-9FE3-8F947877B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2"/>
          <a:stretch/>
        </p:blipFill>
        <p:spPr>
          <a:xfrm>
            <a:off x="8059880" y="2085709"/>
            <a:ext cx="3613851" cy="3109524"/>
          </a:xfrm>
          <a:prstGeom prst="rect">
            <a:avLst/>
          </a:prstGeom>
        </p:spPr>
      </p:pic>
      <p:sp>
        <p:nvSpPr>
          <p:cNvPr id="54" name="Line 36">
            <a:extLst>
              <a:ext uri="{FF2B5EF4-FFF2-40B4-BE49-F238E27FC236}">
                <a16:creationId xmlns:a16="http://schemas.microsoft.com/office/drawing/2014/main" id="{0C655B5E-BC72-4399-BC12-91FB136D609D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173193" y="4451158"/>
            <a:ext cx="74213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5" name="Line 41">
            <a:extLst>
              <a:ext uri="{FF2B5EF4-FFF2-40B4-BE49-F238E27FC236}">
                <a16:creationId xmlns:a16="http://schemas.microsoft.com/office/drawing/2014/main" id="{820C7CDF-D0C5-4825-A6D9-121F6CC6899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173193" y="3427321"/>
            <a:ext cx="74213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6" name="Line 42">
            <a:extLst>
              <a:ext uri="{FF2B5EF4-FFF2-40B4-BE49-F238E27FC236}">
                <a16:creationId xmlns:a16="http://schemas.microsoft.com/office/drawing/2014/main" id="{7EDB8918-1A85-48EF-9391-053B05F1BAE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173193" y="2698865"/>
            <a:ext cx="74213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7" name="Text Box 80">
            <a:extLst>
              <a:ext uri="{FF2B5EF4-FFF2-40B4-BE49-F238E27FC236}">
                <a16:creationId xmlns:a16="http://schemas.microsoft.com/office/drawing/2014/main" id="{4B05D60B-7C0E-4679-874A-1EA96443E0C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0347" y="2525635"/>
            <a:ext cx="392643" cy="36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/>
              <a:buNone/>
            </a:pPr>
            <a:r>
              <a:rPr lang="en-US" altLang="en-US" sz="1700" b="1">
                <a:solidFill>
                  <a:srgbClr val="000000"/>
                </a:solidFill>
                <a:latin typeface="Helvetica" pitchFamily="34" charset="0"/>
              </a:rPr>
              <a:t>XX</a:t>
            </a:r>
          </a:p>
        </p:txBody>
      </p:sp>
      <p:sp>
        <p:nvSpPr>
          <p:cNvPr id="58" name="Text Box 81">
            <a:extLst>
              <a:ext uri="{FF2B5EF4-FFF2-40B4-BE49-F238E27FC236}">
                <a16:creationId xmlns:a16="http://schemas.microsoft.com/office/drawing/2014/main" id="{68BEE03D-1F79-4F81-8B64-8E8FFA956A9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79790" y="3254091"/>
            <a:ext cx="196321" cy="36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/>
              <a:buNone/>
            </a:pPr>
            <a:r>
              <a:rPr lang="en-US" altLang="en-US" sz="1700" b="1">
                <a:solidFill>
                  <a:srgbClr val="000000"/>
                </a:solidFill>
                <a:latin typeface="Helvetica" pitchFamily="34" charset="0"/>
              </a:rPr>
              <a:t>X</a:t>
            </a:r>
          </a:p>
        </p:txBody>
      </p:sp>
      <p:sp>
        <p:nvSpPr>
          <p:cNvPr id="59" name="Text Box 82">
            <a:extLst>
              <a:ext uri="{FF2B5EF4-FFF2-40B4-BE49-F238E27FC236}">
                <a16:creationId xmlns:a16="http://schemas.microsoft.com/office/drawing/2014/main" id="{B223C630-FB1E-43D7-8A43-0922192D67D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0400" y="4302357"/>
            <a:ext cx="161803" cy="36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/>
              <a:buNone/>
            </a:pPr>
            <a:r>
              <a:rPr lang="en-US" altLang="en-US" sz="1700" b="1">
                <a:solidFill>
                  <a:srgbClr val="000000"/>
                </a:solidFill>
                <a:latin typeface="Helvetica" pitchFamily="34" charset="0"/>
              </a:rPr>
              <a:t>0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BB09F102-DB6B-4DF2-8CA7-CE7B181F2098}"/>
              </a:ext>
            </a:extLst>
          </p:cNvPr>
          <p:cNvSpPr>
            <a:spLocks noChangeAspect="1"/>
          </p:cNvSpPr>
          <p:nvPr/>
        </p:nvSpPr>
        <p:spPr bwMode="auto">
          <a:xfrm rot="14075482">
            <a:off x="409093" y="3681981"/>
            <a:ext cx="404204" cy="929829"/>
          </a:xfrm>
          <a:custGeom>
            <a:avLst/>
            <a:gdLst>
              <a:gd name="T0" fmla="*/ 2147483647 w 247"/>
              <a:gd name="T1" fmla="*/ 2147483647 h 536"/>
              <a:gd name="T2" fmla="*/ 2147483647 w 247"/>
              <a:gd name="T3" fmla="*/ 2147483647 h 536"/>
              <a:gd name="T4" fmla="*/ 2147483647 w 247"/>
              <a:gd name="T5" fmla="*/ 2147483647 h 536"/>
              <a:gd name="T6" fmla="*/ 2147483647 w 247"/>
              <a:gd name="T7" fmla="*/ 2147483647 h 536"/>
              <a:gd name="T8" fmla="*/ 2147483647 w 247"/>
              <a:gd name="T9" fmla="*/ 2147483647 h 536"/>
              <a:gd name="T10" fmla="*/ 2147483647 w 247"/>
              <a:gd name="T11" fmla="*/ 2147483647 h 536"/>
              <a:gd name="T12" fmla="*/ 2147483647 w 247"/>
              <a:gd name="T13" fmla="*/ 2147483647 h 536"/>
              <a:gd name="T14" fmla="*/ 2147483647 w 247"/>
              <a:gd name="T15" fmla="*/ 2147483647 h 536"/>
              <a:gd name="T16" fmla="*/ 2147483647 w 247"/>
              <a:gd name="T17" fmla="*/ 2147483647 h 536"/>
              <a:gd name="T18" fmla="*/ 2147483647 w 247"/>
              <a:gd name="T19" fmla="*/ 2147483647 h 536"/>
              <a:gd name="T20" fmla="*/ 2147483647 w 247"/>
              <a:gd name="T21" fmla="*/ 2147483647 h 536"/>
              <a:gd name="T22" fmla="*/ 2147483647 w 247"/>
              <a:gd name="T23" fmla="*/ 2147483647 h 536"/>
              <a:gd name="T24" fmla="*/ 2147483647 w 247"/>
              <a:gd name="T25" fmla="*/ 2147483647 h 536"/>
              <a:gd name="T26" fmla="*/ 2147483647 w 247"/>
              <a:gd name="T27" fmla="*/ 2147483647 h 536"/>
              <a:gd name="T28" fmla="*/ 2147483647 w 247"/>
              <a:gd name="T29" fmla="*/ 2147483647 h 536"/>
              <a:gd name="T30" fmla="*/ 2147483647 w 247"/>
              <a:gd name="T31" fmla="*/ 2147483647 h 536"/>
              <a:gd name="T32" fmla="*/ 2147483647 w 247"/>
              <a:gd name="T33" fmla="*/ 2147483647 h 536"/>
              <a:gd name="T34" fmla="*/ 2147483647 w 247"/>
              <a:gd name="T35" fmla="*/ 2147483647 h 536"/>
              <a:gd name="T36" fmla="*/ 2147483647 w 247"/>
              <a:gd name="T37" fmla="*/ 2147483647 h 536"/>
              <a:gd name="T38" fmla="*/ 2147483647 w 247"/>
              <a:gd name="T39" fmla="*/ 2147483647 h 536"/>
              <a:gd name="T40" fmla="*/ 2147483647 w 247"/>
              <a:gd name="T41" fmla="*/ 2147483647 h 536"/>
              <a:gd name="T42" fmla="*/ 2147483647 w 247"/>
              <a:gd name="T43" fmla="*/ 2147483647 h 536"/>
              <a:gd name="T44" fmla="*/ 2147483647 w 247"/>
              <a:gd name="T45" fmla="*/ 2147483647 h 536"/>
              <a:gd name="T46" fmla="*/ 2147483647 w 247"/>
              <a:gd name="T47" fmla="*/ 2147483647 h 536"/>
              <a:gd name="T48" fmla="*/ 2147483647 w 247"/>
              <a:gd name="T49" fmla="*/ 2147483647 h 536"/>
              <a:gd name="T50" fmla="*/ 2147483647 w 247"/>
              <a:gd name="T51" fmla="*/ 2147483647 h 536"/>
              <a:gd name="T52" fmla="*/ 2147483647 w 247"/>
              <a:gd name="T53" fmla="*/ 2147483647 h 536"/>
              <a:gd name="T54" fmla="*/ 2147483647 w 247"/>
              <a:gd name="T55" fmla="*/ 2147483647 h 536"/>
              <a:gd name="T56" fmla="*/ 2147483647 w 247"/>
              <a:gd name="T57" fmla="*/ 2147483647 h 536"/>
              <a:gd name="T58" fmla="*/ 2147483647 w 247"/>
              <a:gd name="T59" fmla="*/ 2147483647 h 536"/>
              <a:gd name="T60" fmla="*/ 2147483647 w 247"/>
              <a:gd name="T61" fmla="*/ 2147483647 h 536"/>
              <a:gd name="T62" fmla="*/ 2147483647 w 247"/>
              <a:gd name="T63" fmla="*/ 2147483647 h 536"/>
              <a:gd name="T64" fmla="*/ 2147483647 w 247"/>
              <a:gd name="T65" fmla="*/ 2147483647 h 536"/>
              <a:gd name="T66" fmla="*/ 2147483647 w 247"/>
              <a:gd name="T67" fmla="*/ 2147483647 h 536"/>
              <a:gd name="T68" fmla="*/ 2147483647 w 247"/>
              <a:gd name="T69" fmla="*/ 0 h 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7"/>
              <a:gd name="T106" fmla="*/ 0 h 536"/>
              <a:gd name="T107" fmla="*/ 247 w 247"/>
              <a:gd name="T108" fmla="*/ 536 h 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7" h="536">
                <a:moveTo>
                  <a:pt x="112" y="536"/>
                </a:moveTo>
                <a:cubicBezTo>
                  <a:pt x="112" y="532"/>
                  <a:pt x="111" y="519"/>
                  <a:pt x="112" y="513"/>
                </a:cubicBezTo>
                <a:cubicBezTo>
                  <a:pt x="113" y="507"/>
                  <a:pt x="112" y="506"/>
                  <a:pt x="116" y="500"/>
                </a:cubicBezTo>
                <a:cubicBezTo>
                  <a:pt x="120" y="495"/>
                  <a:pt x="131" y="485"/>
                  <a:pt x="134" y="479"/>
                </a:cubicBezTo>
                <a:cubicBezTo>
                  <a:pt x="137" y="474"/>
                  <a:pt x="136" y="473"/>
                  <a:pt x="134" y="469"/>
                </a:cubicBezTo>
                <a:cubicBezTo>
                  <a:pt x="132" y="465"/>
                  <a:pt x="129" y="459"/>
                  <a:pt x="124" y="455"/>
                </a:cubicBezTo>
                <a:cubicBezTo>
                  <a:pt x="119" y="451"/>
                  <a:pt x="112" y="448"/>
                  <a:pt x="106" y="444"/>
                </a:cubicBezTo>
                <a:cubicBezTo>
                  <a:pt x="100" y="439"/>
                  <a:pt x="92" y="432"/>
                  <a:pt x="90" y="428"/>
                </a:cubicBezTo>
                <a:cubicBezTo>
                  <a:pt x="88" y="423"/>
                  <a:pt x="87" y="420"/>
                  <a:pt x="94" y="416"/>
                </a:cubicBezTo>
                <a:cubicBezTo>
                  <a:pt x="101" y="412"/>
                  <a:pt x="121" y="405"/>
                  <a:pt x="132" y="400"/>
                </a:cubicBezTo>
                <a:cubicBezTo>
                  <a:pt x="143" y="396"/>
                  <a:pt x="155" y="393"/>
                  <a:pt x="162" y="390"/>
                </a:cubicBezTo>
                <a:cubicBezTo>
                  <a:pt x="169" y="387"/>
                  <a:pt x="171" y="385"/>
                  <a:pt x="172" y="381"/>
                </a:cubicBezTo>
                <a:cubicBezTo>
                  <a:pt x="173" y="378"/>
                  <a:pt x="175" y="374"/>
                  <a:pt x="166" y="370"/>
                </a:cubicBezTo>
                <a:cubicBezTo>
                  <a:pt x="157" y="367"/>
                  <a:pt x="136" y="364"/>
                  <a:pt x="118" y="361"/>
                </a:cubicBezTo>
                <a:cubicBezTo>
                  <a:pt x="100" y="358"/>
                  <a:pt x="78" y="356"/>
                  <a:pt x="60" y="354"/>
                </a:cubicBezTo>
                <a:cubicBezTo>
                  <a:pt x="42" y="351"/>
                  <a:pt x="19" y="347"/>
                  <a:pt x="10" y="344"/>
                </a:cubicBezTo>
                <a:cubicBezTo>
                  <a:pt x="1" y="340"/>
                  <a:pt x="0" y="337"/>
                  <a:pt x="4" y="333"/>
                </a:cubicBezTo>
                <a:cubicBezTo>
                  <a:pt x="8" y="329"/>
                  <a:pt x="19" y="325"/>
                  <a:pt x="36" y="321"/>
                </a:cubicBezTo>
                <a:cubicBezTo>
                  <a:pt x="53" y="317"/>
                  <a:pt x="73" y="315"/>
                  <a:pt x="104" y="310"/>
                </a:cubicBezTo>
                <a:cubicBezTo>
                  <a:pt x="135" y="305"/>
                  <a:pt x="201" y="295"/>
                  <a:pt x="224" y="290"/>
                </a:cubicBezTo>
                <a:cubicBezTo>
                  <a:pt x="247" y="285"/>
                  <a:pt x="246" y="283"/>
                  <a:pt x="244" y="279"/>
                </a:cubicBezTo>
                <a:cubicBezTo>
                  <a:pt x="242" y="276"/>
                  <a:pt x="238" y="273"/>
                  <a:pt x="214" y="268"/>
                </a:cubicBezTo>
                <a:cubicBezTo>
                  <a:pt x="190" y="264"/>
                  <a:pt x="125" y="257"/>
                  <a:pt x="102" y="253"/>
                </a:cubicBezTo>
                <a:cubicBezTo>
                  <a:pt x="79" y="250"/>
                  <a:pt x="81" y="251"/>
                  <a:pt x="74" y="248"/>
                </a:cubicBezTo>
                <a:cubicBezTo>
                  <a:pt x="67" y="246"/>
                  <a:pt x="63" y="243"/>
                  <a:pt x="62" y="239"/>
                </a:cubicBezTo>
                <a:cubicBezTo>
                  <a:pt x="61" y="236"/>
                  <a:pt x="55" y="232"/>
                  <a:pt x="68" y="225"/>
                </a:cubicBezTo>
                <a:cubicBezTo>
                  <a:pt x="81" y="217"/>
                  <a:pt x="126" y="200"/>
                  <a:pt x="140" y="194"/>
                </a:cubicBezTo>
                <a:cubicBezTo>
                  <a:pt x="154" y="187"/>
                  <a:pt x="150" y="188"/>
                  <a:pt x="152" y="185"/>
                </a:cubicBezTo>
                <a:cubicBezTo>
                  <a:pt x="154" y="181"/>
                  <a:pt x="154" y="178"/>
                  <a:pt x="150" y="174"/>
                </a:cubicBezTo>
                <a:cubicBezTo>
                  <a:pt x="146" y="170"/>
                  <a:pt x="134" y="163"/>
                  <a:pt x="128" y="158"/>
                </a:cubicBezTo>
                <a:cubicBezTo>
                  <a:pt x="122" y="154"/>
                  <a:pt x="116" y="152"/>
                  <a:pt x="112" y="148"/>
                </a:cubicBezTo>
                <a:cubicBezTo>
                  <a:pt x="108" y="144"/>
                  <a:pt x="105" y="141"/>
                  <a:pt x="106" y="134"/>
                </a:cubicBezTo>
                <a:cubicBezTo>
                  <a:pt x="107" y="128"/>
                  <a:pt x="117" y="117"/>
                  <a:pt x="120" y="110"/>
                </a:cubicBezTo>
                <a:cubicBezTo>
                  <a:pt x="123" y="102"/>
                  <a:pt x="125" y="106"/>
                  <a:pt x="126" y="88"/>
                </a:cubicBezTo>
                <a:cubicBezTo>
                  <a:pt x="127" y="70"/>
                  <a:pt x="126" y="18"/>
                  <a:pt x="126" y="0"/>
                </a:cubicBez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1" name="Freeform 79">
            <a:extLst>
              <a:ext uri="{FF2B5EF4-FFF2-40B4-BE49-F238E27FC236}">
                <a16:creationId xmlns:a16="http://schemas.microsoft.com/office/drawing/2014/main" id="{42F29D9C-0EFC-48FE-B0A5-81B56B80DA94}"/>
              </a:ext>
            </a:extLst>
          </p:cNvPr>
          <p:cNvSpPr>
            <a:spLocks noChangeAspect="1"/>
          </p:cNvSpPr>
          <p:nvPr/>
        </p:nvSpPr>
        <p:spPr bwMode="auto">
          <a:xfrm rot="6337842" flipH="1">
            <a:off x="2292929" y="2906917"/>
            <a:ext cx="406426" cy="931988"/>
          </a:xfrm>
          <a:custGeom>
            <a:avLst/>
            <a:gdLst>
              <a:gd name="T0" fmla="*/ 2147483647 w 247"/>
              <a:gd name="T1" fmla="*/ 2147483647 h 536"/>
              <a:gd name="T2" fmla="*/ 2147483647 w 247"/>
              <a:gd name="T3" fmla="*/ 2147483647 h 536"/>
              <a:gd name="T4" fmla="*/ 2147483647 w 247"/>
              <a:gd name="T5" fmla="*/ 2147483647 h 536"/>
              <a:gd name="T6" fmla="*/ 2147483647 w 247"/>
              <a:gd name="T7" fmla="*/ 2147483647 h 536"/>
              <a:gd name="T8" fmla="*/ 2147483647 w 247"/>
              <a:gd name="T9" fmla="*/ 2147483647 h 536"/>
              <a:gd name="T10" fmla="*/ 2147483647 w 247"/>
              <a:gd name="T11" fmla="*/ 2147483647 h 536"/>
              <a:gd name="T12" fmla="*/ 2147483647 w 247"/>
              <a:gd name="T13" fmla="*/ 2147483647 h 536"/>
              <a:gd name="T14" fmla="*/ 2147483647 w 247"/>
              <a:gd name="T15" fmla="*/ 2147483647 h 536"/>
              <a:gd name="T16" fmla="*/ 2147483647 w 247"/>
              <a:gd name="T17" fmla="*/ 2147483647 h 536"/>
              <a:gd name="T18" fmla="*/ 2147483647 w 247"/>
              <a:gd name="T19" fmla="*/ 2147483647 h 536"/>
              <a:gd name="T20" fmla="*/ 2147483647 w 247"/>
              <a:gd name="T21" fmla="*/ 2147483647 h 536"/>
              <a:gd name="T22" fmla="*/ 2147483647 w 247"/>
              <a:gd name="T23" fmla="*/ 2147483647 h 536"/>
              <a:gd name="T24" fmla="*/ 2147483647 w 247"/>
              <a:gd name="T25" fmla="*/ 2147483647 h 536"/>
              <a:gd name="T26" fmla="*/ 2147483647 w 247"/>
              <a:gd name="T27" fmla="*/ 2147483647 h 536"/>
              <a:gd name="T28" fmla="*/ 2147483647 w 247"/>
              <a:gd name="T29" fmla="*/ 2147483647 h 536"/>
              <a:gd name="T30" fmla="*/ 2147483647 w 247"/>
              <a:gd name="T31" fmla="*/ 2147483647 h 536"/>
              <a:gd name="T32" fmla="*/ 2147483647 w 247"/>
              <a:gd name="T33" fmla="*/ 2147483647 h 536"/>
              <a:gd name="T34" fmla="*/ 2147483647 w 247"/>
              <a:gd name="T35" fmla="*/ 2147483647 h 536"/>
              <a:gd name="T36" fmla="*/ 2147483647 w 247"/>
              <a:gd name="T37" fmla="*/ 2147483647 h 536"/>
              <a:gd name="T38" fmla="*/ 2147483647 w 247"/>
              <a:gd name="T39" fmla="*/ 2147483647 h 536"/>
              <a:gd name="T40" fmla="*/ 2147483647 w 247"/>
              <a:gd name="T41" fmla="*/ 2147483647 h 536"/>
              <a:gd name="T42" fmla="*/ 2147483647 w 247"/>
              <a:gd name="T43" fmla="*/ 2147483647 h 536"/>
              <a:gd name="T44" fmla="*/ 2147483647 w 247"/>
              <a:gd name="T45" fmla="*/ 2147483647 h 536"/>
              <a:gd name="T46" fmla="*/ 2147483647 w 247"/>
              <a:gd name="T47" fmla="*/ 2147483647 h 536"/>
              <a:gd name="T48" fmla="*/ 2147483647 w 247"/>
              <a:gd name="T49" fmla="*/ 2147483647 h 536"/>
              <a:gd name="T50" fmla="*/ 2147483647 w 247"/>
              <a:gd name="T51" fmla="*/ 2147483647 h 536"/>
              <a:gd name="T52" fmla="*/ 2147483647 w 247"/>
              <a:gd name="T53" fmla="*/ 2147483647 h 536"/>
              <a:gd name="T54" fmla="*/ 2147483647 w 247"/>
              <a:gd name="T55" fmla="*/ 2147483647 h 536"/>
              <a:gd name="T56" fmla="*/ 2147483647 w 247"/>
              <a:gd name="T57" fmla="*/ 2147483647 h 536"/>
              <a:gd name="T58" fmla="*/ 2147483647 w 247"/>
              <a:gd name="T59" fmla="*/ 2147483647 h 536"/>
              <a:gd name="T60" fmla="*/ 2147483647 w 247"/>
              <a:gd name="T61" fmla="*/ 2147483647 h 536"/>
              <a:gd name="T62" fmla="*/ 2147483647 w 247"/>
              <a:gd name="T63" fmla="*/ 2147483647 h 536"/>
              <a:gd name="T64" fmla="*/ 2147483647 w 247"/>
              <a:gd name="T65" fmla="*/ 2147483647 h 536"/>
              <a:gd name="T66" fmla="*/ 2147483647 w 247"/>
              <a:gd name="T67" fmla="*/ 2147483647 h 536"/>
              <a:gd name="T68" fmla="*/ 2147483647 w 247"/>
              <a:gd name="T69" fmla="*/ 0 h 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7"/>
              <a:gd name="T106" fmla="*/ 0 h 536"/>
              <a:gd name="T107" fmla="*/ 247 w 247"/>
              <a:gd name="T108" fmla="*/ 536 h 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7" h="536">
                <a:moveTo>
                  <a:pt x="112" y="536"/>
                </a:moveTo>
                <a:cubicBezTo>
                  <a:pt x="112" y="532"/>
                  <a:pt x="111" y="519"/>
                  <a:pt x="112" y="513"/>
                </a:cubicBezTo>
                <a:cubicBezTo>
                  <a:pt x="113" y="507"/>
                  <a:pt x="112" y="506"/>
                  <a:pt x="116" y="500"/>
                </a:cubicBezTo>
                <a:cubicBezTo>
                  <a:pt x="120" y="495"/>
                  <a:pt x="131" y="485"/>
                  <a:pt x="134" y="479"/>
                </a:cubicBezTo>
                <a:cubicBezTo>
                  <a:pt x="137" y="474"/>
                  <a:pt x="136" y="473"/>
                  <a:pt x="134" y="469"/>
                </a:cubicBezTo>
                <a:cubicBezTo>
                  <a:pt x="132" y="465"/>
                  <a:pt x="129" y="459"/>
                  <a:pt x="124" y="455"/>
                </a:cubicBezTo>
                <a:cubicBezTo>
                  <a:pt x="119" y="451"/>
                  <a:pt x="112" y="448"/>
                  <a:pt x="106" y="444"/>
                </a:cubicBezTo>
                <a:cubicBezTo>
                  <a:pt x="100" y="439"/>
                  <a:pt x="92" y="432"/>
                  <a:pt x="90" y="428"/>
                </a:cubicBezTo>
                <a:cubicBezTo>
                  <a:pt x="88" y="423"/>
                  <a:pt x="87" y="420"/>
                  <a:pt x="94" y="416"/>
                </a:cubicBezTo>
                <a:cubicBezTo>
                  <a:pt x="101" y="412"/>
                  <a:pt x="121" y="405"/>
                  <a:pt x="132" y="400"/>
                </a:cubicBezTo>
                <a:cubicBezTo>
                  <a:pt x="143" y="396"/>
                  <a:pt x="155" y="393"/>
                  <a:pt x="162" y="390"/>
                </a:cubicBezTo>
                <a:cubicBezTo>
                  <a:pt x="169" y="387"/>
                  <a:pt x="171" y="385"/>
                  <a:pt x="172" y="381"/>
                </a:cubicBezTo>
                <a:cubicBezTo>
                  <a:pt x="173" y="378"/>
                  <a:pt x="175" y="374"/>
                  <a:pt x="166" y="370"/>
                </a:cubicBezTo>
                <a:cubicBezTo>
                  <a:pt x="157" y="367"/>
                  <a:pt x="136" y="364"/>
                  <a:pt x="118" y="361"/>
                </a:cubicBezTo>
                <a:cubicBezTo>
                  <a:pt x="100" y="358"/>
                  <a:pt x="78" y="356"/>
                  <a:pt x="60" y="354"/>
                </a:cubicBezTo>
                <a:cubicBezTo>
                  <a:pt x="42" y="351"/>
                  <a:pt x="19" y="347"/>
                  <a:pt x="10" y="344"/>
                </a:cubicBezTo>
                <a:cubicBezTo>
                  <a:pt x="1" y="340"/>
                  <a:pt x="0" y="337"/>
                  <a:pt x="4" y="333"/>
                </a:cubicBezTo>
                <a:cubicBezTo>
                  <a:pt x="8" y="329"/>
                  <a:pt x="19" y="325"/>
                  <a:pt x="36" y="321"/>
                </a:cubicBezTo>
                <a:cubicBezTo>
                  <a:pt x="53" y="317"/>
                  <a:pt x="73" y="315"/>
                  <a:pt x="104" y="310"/>
                </a:cubicBezTo>
                <a:cubicBezTo>
                  <a:pt x="135" y="305"/>
                  <a:pt x="201" y="295"/>
                  <a:pt x="224" y="290"/>
                </a:cubicBezTo>
                <a:cubicBezTo>
                  <a:pt x="247" y="285"/>
                  <a:pt x="246" y="283"/>
                  <a:pt x="244" y="279"/>
                </a:cubicBezTo>
                <a:cubicBezTo>
                  <a:pt x="242" y="276"/>
                  <a:pt x="238" y="273"/>
                  <a:pt x="214" y="268"/>
                </a:cubicBezTo>
                <a:cubicBezTo>
                  <a:pt x="190" y="264"/>
                  <a:pt x="125" y="257"/>
                  <a:pt x="102" y="253"/>
                </a:cubicBezTo>
                <a:cubicBezTo>
                  <a:pt x="79" y="250"/>
                  <a:pt x="81" y="251"/>
                  <a:pt x="74" y="248"/>
                </a:cubicBezTo>
                <a:cubicBezTo>
                  <a:pt x="67" y="246"/>
                  <a:pt x="63" y="243"/>
                  <a:pt x="62" y="239"/>
                </a:cubicBezTo>
                <a:cubicBezTo>
                  <a:pt x="61" y="236"/>
                  <a:pt x="55" y="232"/>
                  <a:pt x="68" y="225"/>
                </a:cubicBezTo>
                <a:cubicBezTo>
                  <a:pt x="81" y="217"/>
                  <a:pt x="126" y="200"/>
                  <a:pt x="140" y="194"/>
                </a:cubicBezTo>
                <a:cubicBezTo>
                  <a:pt x="154" y="187"/>
                  <a:pt x="150" y="188"/>
                  <a:pt x="152" y="185"/>
                </a:cubicBezTo>
                <a:cubicBezTo>
                  <a:pt x="154" y="181"/>
                  <a:pt x="154" y="178"/>
                  <a:pt x="150" y="174"/>
                </a:cubicBezTo>
                <a:cubicBezTo>
                  <a:pt x="146" y="170"/>
                  <a:pt x="134" y="163"/>
                  <a:pt x="128" y="158"/>
                </a:cubicBezTo>
                <a:cubicBezTo>
                  <a:pt x="122" y="154"/>
                  <a:pt x="116" y="152"/>
                  <a:pt x="112" y="148"/>
                </a:cubicBezTo>
                <a:cubicBezTo>
                  <a:pt x="108" y="144"/>
                  <a:pt x="105" y="141"/>
                  <a:pt x="106" y="134"/>
                </a:cubicBezTo>
                <a:cubicBezTo>
                  <a:pt x="107" y="128"/>
                  <a:pt x="117" y="117"/>
                  <a:pt x="120" y="110"/>
                </a:cubicBezTo>
                <a:cubicBezTo>
                  <a:pt x="123" y="102"/>
                  <a:pt x="125" y="106"/>
                  <a:pt x="126" y="88"/>
                </a:cubicBezTo>
                <a:cubicBezTo>
                  <a:pt x="127" y="70"/>
                  <a:pt x="126" y="18"/>
                  <a:pt x="126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7240944-8354-42DF-8092-0A3D7F90ACBF}"/>
              </a:ext>
            </a:extLst>
          </p:cNvPr>
          <p:cNvSpPr/>
          <p:nvPr/>
        </p:nvSpPr>
        <p:spPr bwMode="auto">
          <a:xfrm>
            <a:off x="1526384" y="3315040"/>
            <a:ext cx="62131" cy="24429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9177188-F53C-4891-B20F-CCEAFFE707A2}"/>
              </a:ext>
            </a:extLst>
          </p:cNvPr>
          <p:cNvGrpSpPr>
            <a:grpSpLocks/>
          </p:cNvGrpSpPr>
          <p:nvPr/>
        </p:nvGrpSpPr>
        <p:grpSpPr bwMode="auto">
          <a:xfrm>
            <a:off x="929409" y="2696645"/>
            <a:ext cx="1275011" cy="1725641"/>
            <a:chOff x="4828380" y="3903575"/>
            <a:chExt cx="938212" cy="1233487"/>
          </a:xfrm>
        </p:grpSpPr>
        <p:sp>
          <p:nvSpPr>
            <p:cNvPr id="65" name="Line 37">
              <a:extLst>
                <a:ext uri="{FF2B5EF4-FFF2-40B4-BE49-F238E27FC236}">
                  <a16:creationId xmlns:a16="http://schemas.microsoft.com/office/drawing/2014/main" id="{0488D7DC-A99D-4F74-AEFD-894A3F767FE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155405" y="3903575"/>
              <a:ext cx="0" cy="5222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38">
              <a:extLst>
                <a:ext uri="{FF2B5EF4-FFF2-40B4-BE49-F238E27FC236}">
                  <a16:creationId xmlns:a16="http://schemas.microsoft.com/office/drawing/2014/main" id="{1563F93A-900A-4CCF-9512-B8B93028AB6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414167" y="3903575"/>
              <a:ext cx="0" cy="5222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39">
              <a:extLst>
                <a:ext uri="{FF2B5EF4-FFF2-40B4-BE49-F238E27FC236}">
                  <a16:creationId xmlns:a16="http://schemas.microsoft.com/office/drawing/2014/main" id="{7073D1C5-760C-4940-8BD5-2A0DD6835CB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414167" y="4425862"/>
              <a:ext cx="0" cy="711200"/>
            </a:xfrm>
            <a:prstGeom prst="line">
              <a:avLst/>
            </a:prstGeom>
            <a:noFill/>
            <a:ln w="28575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Line 40">
              <a:extLst>
                <a:ext uri="{FF2B5EF4-FFF2-40B4-BE49-F238E27FC236}">
                  <a16:creationId xmlns:a16="http://schemas.microsoft.com/office/drawing/2014/main" id="{BE6617C0-F9D0-473D-A7A9-D0770FEA8A7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155405" y="4425862"/>
              <a:ext cx="0" cy="711200"/>
            </a:xfrm>
            <a:prstGeom prst="line">
              <a:avLst/>
            </a:prstGeom>
            <a:noFill/>
            <a:ln w="28575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Text Box 43">
              <a:extLst>
                <a:ext uri="{FF2B5EF4-FFF2-40B4-BE49-F238E27FC236}">
                  <a16:creationId xmlns:a16="http://schemas.microsoft.com/office/drawing/2014/main" id="{F53A9453-CB08-4471-A005-200DE2B8F59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87192" y="4014700"/>
              <a:ext cx="279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Bats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/>
              </a:pPr>
              <a:r>
                <a: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sym typeface="Symbol" pitchFamily="18" charset="2"/>
                </a:rPr>
                <a:t> </a:t>
              </a:r>
              <a:r>
                <a:rPr kumimoji="0" lang="en-US" altLang="en-US" sz="1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sym typeface="Symbol" pitchFamily="18" charset="2"/>
                </a:rPr>
                <a:t>+</a:t>
              </a: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sym typeface="Symbol" pitchFamily="18" charset="2"/>
              </a:endParaRPr>
            </a:p>
          </p:txBody>
        </p:sp>
        <p:sp>
          <p:nvSpPr>
            <p:cNvPr id="70" name="Text Box 44">
              <a:extLst>
                <a:ext uri="{FF2B5EF4-FFF2-40B4-BE49-F238E27FC236}">
                  <a16:creationId xmlns:a16="http://schemas.microsoft.com/office/drawing/2014/main" id="{F998D537-A866-4BF5-9849-2674D1B1E7A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85605" y="4689387"/>
              <a:ext cx="2794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Bats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/>
              </a:pPr>
              <a:r>
                <a: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Symbol" pitchFamily="18" charset="2"/>
                  <a:sym typeface="Symbol" pitchFamily="18" charset="2"/>
                </a:rPr>
                <a:t> </a:t>
              </a:r>
              <a:r>
                <a:rPr kumimoji="0" lang="en-US" altLang="en-US" sz="1800" b="1" i="0" u="none" strike="noStrike" kern="0" cap="none" spc="0" normalizeH="0" baseline="3000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Symbol" pitchFamily="18" charset="2"/>
                  <a:sym typeface="Symbol" pitchFamily="18" charset="2"/>
                </a:rPr>
                <a:t>-</a:t>
              </a: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ymbol" pitchFamily="18" charset="2"/>
                <a:sym typeface="Symbol" pitchFamily="18" charset="2"/>
              </a:endParaRPr>
            </a:p>
          </p:txBody>
        </p:sp>
        <p:sp>
          <p:nvSpPr>
            <p:cNvPr id="71" name="Text Box 45">
              <a:extLst>
                <a:ext uri="{FF2B5EF4-FFF2-40B4-BE49-F238E27FC236}">
                  <a16:creationId xmlns:a16="http://schemas.microsoft.com/office/drawing/2014/main" id="{B2827877-204E-4B41-9BF5-2987CFDF223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844255" y="4003587"/>
              <a:ext cx="27781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Bats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/>
              </a:pPr>
              <a:r>
                <a: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sym typeface="Symbol" pitchFamily="18" charset="2"/>
                </a:rPr>
                <a:t> </a:t>
              </a:r>
              <a:r>
                <a:rPr kumimoji="0" lang="en-US" altLang="en-US" sz="1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sym typeface="Symbol" pitchFamily="18" charset="2"/>
                </a:rPr>
                <a:t>-</a:t>
              </a: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sym typeface="Symbol" pitchFamily="18" charset="2"/>
              </a:endParaRPr>
            </a:p>
          </p:txBody>
        </p:sp>
        <p:sp>
          <p:nvSpPr>
            <p:cNvPr id="72" name="Text Box 46">
              <a:extLst>
                <a:ext uri="{FF2B5EF4-FFF2-40B4-BE49-F238E27FC236}">
                  <a16:creationId xmlns:a16="http://schemas.microsoft.com/office/drawing/2014/main" id="{D68AA639-C279-4878-B544-508ACA96CA4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828380" y="4692562"/>
              <a:ext cx="2794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Bats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/>
              </a:pPr>
              <a:r>
                <a: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Symbol" pitchFamily="18" charset="2"/>
                  <a:sym typeface="Symbol" pitchFamily="18" charset="2"/>
                </a:rPr>
                <a:t> </a:t>
              </a:r>
              <a:r>
                <a:rPr kumimoji="0" lang="en-US" altLang="en-US" sz="1800" b="1" i="0" u="none" strike="noStrike" kern="0" cap="none" spc="0" normalizeH="0" baseline="3000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Symbol" pitchFamily="18" charset="2"/>
                  <a:sym typeface="Symbol" pitchFamily="18" charset="2"/>
                </a:rPr>
                <a:t>+</a:t>
              </a: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ymbol" pitchFamily="18" charset="2"/>
                <a:sym typeface="Symbol" pitchFamily="18" charset="2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03F4C8B-852E-4AD1-830D-04FBDCA56938}"/>
              </a:ext>
            </a:extLst>
          </p:cNvPr>
          <p:cNvSpPr txBox="1"/>
          <p:nvPr/>
        </p:nvSpPr>
        <p:spPr>
          <a:xfrm>
            <a:off x="9761305" y="3146475"/>
            <a:ext cx="876133" cy="3416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C00000"/>
                </a:solidFill>
                <a:latin typeface="Tw Cen MT" panose="020B0602020104020603" pitchFamily="34" charset="0"/>
                <a:ea typeface="ＭＳ Ｐゴシック"/>
              </a:rPr>
              <a:t>Laser</a:t>
            </a:r>
          </a:p>
        </p:txBody>
      </p:sp>
      <p:sp>
        <p:nvSpPr>
          <p:cNvPr id="74" name="CasellaDiTesto 56">
            <a:extLst>
              <a:ext uri="{FF2B5EF4-FFF2-40B4-BE49-F238E27FC236}">
                <a16:creationId xmlns:a16="http://schemas.microsoft.com/office/drawing/2014/main" id="{DCB1EE4F-D49F-4655-99F6-22B072E54831}"/>
              </a:ext>
            </a:extLst>
          </p:cNvPr>
          <p:cNvSpPr txBox="1"/>
          <p:nvPr/>
        </p:nvSpPr>
        <p:spPr>
          <a:xfrm>
            <a:off x="597214" y="5116428"/>
            <a:ext cx="21403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Entangled Photons</a:t>
            </a:r>
          </a:p>
          <a:p>
            <a:pPr algn="ctr"/>
            <a:r>
              <a:rPr lang="it-IT" sz="2000" dirty="0"/>
              <a:t>In </a:t>
            </a:r>
          </a:p>
          <a:p>
            <a:pPr algn="ctr"/>
            <a:r>
              <a:rPr lang="it-IT" sz="2000" dirty="0"/>
              <a:t>Polarization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D9A7363-CBAF-30DB-2F80-31CB21912618}"/>
              </a:ext>
            </a:extLst>
          </p:cNvPr>
          <p:cNvCxnSpPr>
            <a:cxnSpLocks/>
          </p:cNvCxnSpPr>
          <p:nvPr/>
        </p:nvCxnSpPr>
        <p:spPr>
          <a:xfrm>
            <a:off x="10180221" y="3454611"/>
            <a:ext cx="0" cy="9104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5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07"/>
    </mc:Choice>
    <mc:Fallback xmlns="">
      <p:transition spd="slow" advTm="7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-0.00648 " pathEditMode="relative" ptsTypes="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0.00463 " pathEditMode="relative" ptsTypes="AA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13309</TotalTime>
  <Words>491</Words>
  <Application>Microsoft Office PowerPoint</Application>
  <PresentationFormat>Widescreen</PresentationFormat>
  <Paragraphs>177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Cambria Math</vt:lpstr>
      <vt:lpstr>Helvetica</vt:lpstr>
      <vt:lpstr>StarBats</vt:lpstr>
      <vt:lpstr>Symbol</vt:lpstr>
      <vt:lpstr>Tw Cen MT</vt:lpstr>
      <vt:lpstr>Wingdings</vt:lpstr>
      <vt:lpstr>la sapienza</vt:lpstr>
      <vt:lpstr>Secure Communication with Semiconductor Nanostructures</vt:lpstr>
      <vt:lpstr>What are SEMICONDUCTOR MATERIALS?</vt:lpstr>
      <vt:lpstr>What are SEMICONDUCTOR MATERIALS?</vt:lpstr>
      <vt:lpstr>What are SEMICONDUCTOR MATERIALS?</vt:lpstr>
      <vt:lpstr>What are SEMICONDUCTOR MATERIALS?</vt:lpstr>
      <vt:lpstr>Compound SEMICONDUCTOR MATERIALS</vt:lpstr>
      <vt:lpstr>Compound SEMICONDUCTOR MATERIALS</vt:lpstr>
      <vt:lpstr>Semiconductor QUANTUM DOTs</vt:lpstr>
      <vt:lpstr>Semiconductor QUANTUM DOTs</vt:lpstr>
      <vt:lpstr>Why do we want Entangled Photons?</vt:lpstr>
      <vt:lpstr>Quantum Communication</vt:lpstr>
      <vt:lpstr>Quantum Communication – The Experiment</vt:lpstr>
      <vt:lpstr>How the setup and work actually looks like…</vt:lpstr>
      <vt:lpstr>Outlook</vt:lpstr>
      <vt:lpstr>ACKNOWLEDGEMENTS</vt:lpstr>
      <vt:lpstr>Quantum Communication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semiconductor-based quantum repeaters for quantum networks</dc:title>
  <dc:creator>Julia Neuwirth</dc:creator>
  <cp:lastModifiedBy>Julia Neuwirth</cp:lastModifiedBy>
  <cp:revision>162</cp:revision>
  <dcterms:created xsi:type="dcterms:W3CDTF">2021-01-15T10:04:47Z</dcterms:created>
  <dcterms:modified xsi:type="dcterms:W3CDTF">2022-05-10T16:41:56Z</dcterms:modified>
</cp:coreProperties>
</file>