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16"/>
  </p:notesMasterIdLst>
  <p:sldIdLst>
    <p:sldId id="256" r:id="rId3"/>
    <p:sldId id="511" r:id="rId4"/>
    <p:sldId id="281" r:id="rId5"/>
    <p:sldId id="510" r:id="rId6"/>
    <p:sldId id="509" r:id="rId7"/>
    <p:sldId id="513" r:id="rId8"/>
    <p:sldId id="512" r:id="rId9"/>
    <p:sldId id="490" r:id="rId10"/>
    <p:sldId id="487" r:id="rId11"/>
    <p:sldId id="488" r:id="rId12"/>
    <p:sldId id="496" r:id="rId13"/>
    <p:sldId id="497" r:id="rId14"/>
    <p:sldId id="5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3"/>
    <p:restoredTop sz="95470"/>
  </p:normalViewPr>
  <p:slideViewPr>
    <p:cSldViewPr snapToGrid="0" snapToObjects="1">
      <p:cViewPr varScale="1">
        <p:scale>
          <a:sx n="148" d="100"/>
          <a:sy n="148" d="100"/>
        </p:scale>
        <p:origin x="1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19373-FEE6-6B4F-86F2-C8AA0E77EB11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954F-4F4B-924B-8DAB-388C0AA420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13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C2FC-ACF1-4E41-A8AA-8CED9996D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B1776-221E-9347-AF64-1C257CB43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A3C43-441B-3F44-AA09-87A1F0DE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1D43-0326-3C42-BF2D-B58139B1EBD5}" type="datetime1">
              <a:rPr lang="en-US" smtClean="0"/>
              <a:t>4/19/22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6D8FD-A2DC-704F-86CB-5DAD27D1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25EE8-FC50-884A-8F9A-729467C4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26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9613E-6560-DB44-8E84-54AC6583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B2E72-F9A4-4442-A6A4-1A9384EB2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710AE-25D4-6E41-8DD9-7B24A249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5A60-3796-9A45-A30B-5130D7E2DDA4}" type="datetime1">
              <a:rPr lang="en-US" smtClean="0"/>
              <a:t>4/19/22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B1E11-F7AD-E04D-A4D9-F2B2D6A6D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B716D-5B9C-AF4E-AC7F-B4980EBE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88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E5AAC-1D19-B345-BD58-31BDE8FE1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473A6-FAA7-1240-86D4-1E9FB74BC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C5EEA-88E6-C64A-A728-D52B18FD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832F-B001-864F-8455-B1940986091C}" type="datetime1">
              <a:rPr lang="en-US" smtClean="0"/>
              <a:t>4/19/22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C365F-3010-2446-81EA-19473A63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3C706-8E23-7D4B-889A-9B9F0676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47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E863D46-1262-CE48-ADE6-5A6DE5086C97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04CF6-19D1-6348-95D4-D36105005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0000"/>
            <a:ext cx="9245600" cy="22479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FF0000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8A443-B88F-8A4E-B61E-2CD7BE40B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857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EBB26-D2AB-A14B-B360-B5E45803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fld id="{64D44D35-CE44-2E48-A55B-925A4D0961DA}" type="datetime3">
              <a:rPr lang="en-US" smtClean="0"/>
              <a:t>27 April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B5AA-0323-8D4A-B778-13D7C8B0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M. Bruschi - INFN Bologna (Italy)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39991-8773-5646-8AE9-1DAB9461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5100" y="6356350"/>
            <a:ext cx="1028700" cy="365125"/>
          </a:xfrm>
          <a:solidFill>
            <a:srgbClr val="0070C0"/>
          </a:solidFill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fld id="{4937FEE4-6955-6144-97DB-3F8891831B3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BB15D-F728-9B4F-92DC-C8954613D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4400" y="370271"/>
            <a:ext cx="809664" cy="7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77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D1E453-897F-F540-9D4D-6F424949F5FE}"/>
              </a:ext>
            </a:extLst>
          </p:cNvPr>
          <p:cNvSpPr/>
          <p:nvPr userDrawn="1"/>
        </p:nvSpPr>
        <p:spPr>
          <a:xfrm>
            <a:off x="11376026" y="0"/>
            <a:ext cx="81597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2FAD2-3C7C-D54C-B600-D0BFF901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85090"/>
            <a:ext cx="10913746" cy="967396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805AC-8DC9-C144-A837-CAFB04B6F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293812"/>
            <a:ext cx="6832600" cy="543718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Helvetica" pitchFamily="2" charset="0"/>
              </a:defRPr>
            </a:lvl1pPr>
            <a:lvl2pPr>
              <a:defRPr>
                <a:solidFill>
                  <a:srgbClr val="002060"/>
                </a:solidFill>
                <a:latin typeface="Helvetica" pitchFamily="2" charset="0"/>
              </a:defRPr>
            </a:lvl2pPr>
            <a:lvl3pPr>
              <a:defRPr>
                <a:solidFill>
                  <a:srgbClr val="002060"/>
                </a:solidFill>
                <a:latin typeface="Helvetica" pitchFamily="2" charset="0"/>
              </a:defRPr>
            </a:lvl3pPr>
            <a:lvl4pPr>
              <a:defRPr>
                <a:solidFill>
                  <a:srgbClr val="002060"/>
                </a:solidFill>
                <a:latin typeface="Helvetica" pitchFamily="2" charset="0"/>
              </a:defRPr>
            </a:lvl4pPr>
            <a:lvl5pPr>
              <a:defRPr>
                <a:solidFill>
                  <a:srgbClr val="00206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6E28-4326-E545-812F-A235B162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204564" y="1522399"/>
            <a:ext cx="1304951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059DBA9B-30A1-BF45-B4F9-46C7714FAB65}" type="datetime3">
              <a:rPr lang="en-US" smtClean="0"/>
              <a:t>27 April 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1D6D0-2C58-9644-B97E-F8E22F04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29442" y="4148534"/>
            <a:ext cx="3455194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/>
              <a:t>M. Bruschi - INFN Bologna (Italy)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04A07-CA2A-0947-AF12-49E949F5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9526" y="6189663"/>
            <a:ext cx="685800" cy="365125"/>
          </a:xfrm>
          <a:solidFill>
            <a:srgbClr val="0070C0"/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937FEE4-6955-6144-97DB-3F8891831B3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2AD56D-AA7C-FC4B-AA12-1ABCD021D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3026" y="167852"/>
            <a:ext cx="5588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6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2344-91AB-5240-A4AF-C3362891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EAB27-2A5A-FA44-B02C-99EC18A8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EB21B-AB08-7A44-AF03-F5E7F49B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F927-D4AA-924F-87C4-34063319A726}" type="datetime3">
              <a:rPr lang="en-US" smtClean="0"/>
              <a:t>27 April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FF4A2-8BDF-EC47-81E5-5957A7A7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2443-8894-454E-80FC-EF327829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88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8054-F992-2B48-B187-774CB8AA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231C-D990-1C48-81F5-2ADA70AC6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142B7-82AD-0D49-8A5E-087B30377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063A1-9A97-204B-B077-FA2D09F4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29F0-8F98-764E-B64A-1095573CD0CD}" type="datetime3">
              <a:rPr lang="en-US" smtClean="0"/>
              <a:t>27 April 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B5703-5B6C-4443-A7B0-6BFE4C25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6F8C2-3B94-DE4D-AD09-49882D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12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2AFE-AFAC-554A-B487-8DD0DAC1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E283D-59B1-BC4C-8030-E249111CD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F6BBC-317D-D042-8150-F73B69616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A89BC-BFC2-914B-9F71-7227559B7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866D6-3D5A-A24D-8A26-B182B4E21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66A2F-4425-4C42-86BA-F8E2FB75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37EC-81ED-864A-B740-F64B1BC140F4}" type="datetime3">
              <a:rPr lang="en-US" smtClean="0"/>
              <a:t>27 April 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C3257-A485-7B4B-8E40-246389B6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5947B-5DF7-3A45-85F8-B9826A7C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86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AEEB-122C-5B4B-94A8-993E41EA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0282C-E961-854D-BE75-B8430366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5C53-CA4A-E54B-8BDE-2D02C20260E5}" type="datetime3">
              <a:rPr lang="en-US" smtClean="0"/>
              <a:t>27 April 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33F15-F08D-B043-89FC-3D170DC4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E8B2A-994A-E640-8AB1-F80A4122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94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ED35C-F4CD-B342-97DE-DD430B41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C68-A0ED-8A43-B57F-2772231BF9A9}" type="datetime3">
              <a:rPr lang="en-US" smtClean="0"/>
              <a:t>27 April 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00930-23FF-C347-9DEC-23AA1ADC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650E1-AC7B-7C45-83A8-D359CE53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188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0A47-FF22-604A-9ACE-76581CF0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741E4-9ADB-B745-A045-09F865DE0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8EFE9-DF2B-634F-987D-5E02E2159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B2215-0123-9046-824C-FC7AB769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1D3-D7BC-8C44-A220-653C0B22CEA1}" type="datetime3">
              <a:rPr lang="en-US" smtClean="0"/>
              <a:t>27 April 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B4260-EE1E-FB43-B074-A0EAD9FD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75D4A-C0B8-8349-B68A-74CEB634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38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4B58-CB57-AD4C-92EA-AE8EA849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519DB-8143-274B-AC87-40CD91270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C0728-08C1-6E4F-AE39-214F6854F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73C4-BEB9-0045-B8A3-5C4676E545D1}" type="datetime1">
              <a:rPr lang="en-US" smtClean="0"/>
              <a:t>4/19/22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9B17-DD86-1C4B-852F-7AFF1F29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DD0FC-59E1-4241-AE5C-9198A07B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872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68E7-6844-EA43-B9A8-D56F3CCE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163BE9-B54A-7B44-9AC9-A10107590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0ABB3-31EB-944A-B8B6-8035F72D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1B12F-2EA2-2B42-AC54-F18B9567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12F0-03B6-144E-919B-7D58E9CF9E8D}" type="datetime3">
              <a:rPr lang="en-US" smtClean="0"/>
              <a:t>27 April 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DAB24-FC11-BA41-93BC-B3A2A77E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BCB94-A1BD-714F-885F-3C3E5BB2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92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AA49-B742-644B-8F3C-E923489E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DF343-8CF7-564F-8A7D-748F422FC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73AB3-C333-624B-AF71-3F1C5150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F62-4FC5-AD48-A768-3D5E54823F2D}" type="datetime3">
              <a:rPr lang="en-US" smtClean="0"/>
              <a:t>27 April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A39E5-86B4-2D4C-9A55-1BA11DE4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AF2EE-DEED-6E4D-BFCD-DDBADAE8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998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BDEF1-010C-AF46-86E6-77F2052CF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CA226-EB01-014E-9526-64C553D3A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6E393-4ACD-1149-BB03-9CC412DE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ECBB-451C-0346-9627-2ADB61361C57}" type="datetime3">
              <a:rPr lang="en-US" smtClean="0"/>
              <a:t>27 April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681A8-E1C0-D042-8D01-01C916D7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67FC-9AE2-2B4A-BE5E-CDFB96A3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91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2B68-DE45-4E4C-A7F5-6F850488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3F346-1B7B-AE4B-804A-10BF618E1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54011-2542-B34F-A942-60D3C47C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1F9-3EB3-0E46-95A1-627DAE873D1E}" type="datetime1">
              <a:rPr lang="en-US" smtClean="0"/>
              <a:t>4/19/22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17414-1453-1741-8B71-230622D5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8F50C-AFE1-3E48-BF60-14E80174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42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4F63-3F6A-854C-983E-EA32ACB5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0412F-1A4D-4244-BA8C-C587B668E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9BADA-352A-4B4C-8866-33D4C1FB1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2E4B0-356D-DA4D-8EF2-0E388392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7922-47EB-2241-984B-DE7068717385}" type="datetime1">
              <a:rPr lang="en-US" smtClean="0"/>
              <a:t>4/19/22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4FAFF-AC77-9B43-B1EB-A6AE64FF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FF533-EBB1-654A-8577-D7DA8AA3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95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37B5-14DC-B04A-B401-2DA31BEB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22E00-C27E-DC4E-BAF0-4150847D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49026-F184-0C4F-AF75-CF6572DFF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FC0487-5EC3-2644-914D-820B466C7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F125A-F453-C347-8BB6-00BB414A5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41B25E-5F3B-884A-8BBF-B945FE55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91AC-BC52-8446-80D9-E1011B478857}" type="datetime1">
              <a:rPr lang="en-US" smtClean="0"/>
              <a:t>4/19/22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BB244-086A-EA44-A1F6-8FA65E27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008A1-5AB0-254A-A8C9-F347656E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99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1765-47A5-5946-8E2F-8B4DDDAA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7CF12-ECF6-EF4A-BCF6-CCF4A728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4991-7E26-9A4D-A9BF-C8A738B4A271}" type="datetime1">
              <a:rPr lang="en-US" smtClean="0"/>
              <a:t>4/19/22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8FCDD-30EC-D247-B430-CDA25CC4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B389C-3CC4-2146-8D3C-70E2CEDA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7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90EE3-6116-4542-8FAC-CCE0ACA4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B8C1-8D59-8B49-BF84-8F892264237A}" type="datetime1">
              <a:rPr lang="en-US" smtClean="0"/>
              <a:t>4/19/22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BCAC3-F77A-C04D-98D2-E971ABF7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A5E20-BBE3-054E-A86D-5C889E0B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91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41D9-E909-0E47-B7B9-08B28E7C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E1953-B65A-8545-BD0B-3118B7FF8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8172C-F30C-DE48-B1CF-65B47C055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FDF6A-582A-E34A-AE9C-66179CAB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265F-42A9-E84F-B2F5-13427F9381B9}" type="datetime1">
              <a:rPr lang="en-US" smtClean="0"/>
              <a:t>4/19/22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5F9D0-5A6E-EA4E-A907-F091DB03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80A4C-9591-2846-9AFD-B476F06B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45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A449-A85D-6347-ACAE-D068B9FFD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37BC3C-A58F-C74B-B719-756924F7D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7FD88-9A77-9549-9403-04381ECF0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01983-719B-B34A-A48C-DBC821A9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9F3-EC26-BF4D-B400-8275EF52C362}" type="datetime1">
              <a:rPr lang="en-US" smtClean="0"/>
              <a:t>4/19/22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BBA7F-2B3F-3E45-971D-E12FD428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111D4-ED2E-6442-87AA-D07F1648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49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2B868-1A47-7945-B8A7-F826708C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E3896-427D-8747-A0AB-4BCAC075C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ACF33-CE1F-9A40-81C0-CCAF65AC9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95DB4-A16B-7146-982A-236AF7375BBA}" type="datetime1">
              <a:rPr lang="en-US" smtClean="0"/>
              <a:t>4/19/22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42AB0-A5DE-7D43-AC3A-34B3453D2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A5FEB-EC49-9941-B070-77D7B4791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2ABB-72DD-7540-BBF7-C14A5FE90D1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23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FF536-BCAA-8A46-9D82-A1937BC7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3B5C3-0E8D-B448-9F84-D26129BC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5106-1DF1-464D-9B7B-5E981FE31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7B8D4-CA66-9E4B-93FA-867EEA9522A9}" type="datetime3">
              <a:rPr lang="en-US" smtClean="0"/>
              <a:t>27 April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FDFA-1AB3-DB4E-8F48-11065990F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0D3B0-4EA0-5F48-93DA-FF8493E1D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j9mz07he2s90w9o/LUXE_tech_note_final.pdf?dl=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fnnjbk3pmnq3qlq/The%20beam%20monitor%20of%20the%20LUXE%20experiment_update.pdf?dl=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pdinc.com/ptw-34001-035cc-roos-electron-chamber-978.html" TargetMode="External"/><Relationship Id="rId2" Type="http://schemas.openxmlformats.org/officeDocument/2006/relationships/hyperlink" Target="https://www.ptwdosimetry.com/en/products/roos-electron-chamb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444B-BF21-8544-AB3E-75603067E4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GBP </a:t>
            </a:r>
            <a:r>
              <a:rPr lang="it-IT" dirty="0" err="1"/>
              <a:t>Radiation</a:t>
            </a:r>
            <a:r>
              <a:rPr lang="it-IT" dirty="0"/>
              <a:t> </a:t>
            </a:r>
            <a:r>
              <a:rPr lang="it-IT" dirty="0" err="1"/>
              <a:t>Hardness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86A40-71CF-AA41-A934-62C2A118A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M. Bruschi (INFN Bologna)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C106A-1EA4-3848-8F70-D26417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1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AFB789-979C-194C-BF36-90904EA6EE41}"/>
              </a:ext>
            </a:extLst>
          </p:cNvPr>
          <p:cNvSpPr/>
          <p:nvPr/>
        </p:nvSpPr>
        <p:spPr>
          <a:xfrm>
            <a:off x="2911365" y="49346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review of the results available and estimates of doses at LUXE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measurements at Elbe (</a:t>
            </a:r>
            <a:r>
              <a:rPr lang="en-US" dirty="0" err="1"/>
              <a:t>Rossendorf</a:t>
            </a:r>
            <a:r>
              <a:rPr lang="en-US" dirty="0"/>
              <a:t>, Dresden (D))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E9FF58-A5DD-7446-859B-A9DAF295DD12}"/>
              </a:ext>
            </a:extLst>
          </p:cNvPr>
          <p:cNvSpPr/>
          <p:nvPr/>
        </p:nvSpPr>
        <p:spPr>
          <a:xfrm>
            <a:off x="1523999" y="5735637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TECHNICAL NOTE: https://www.dropbox.com/s/j9mz07he2s90w9o/LUXE_tech_note_final.pdf?dl=0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53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8F7D-A33F-C04F-810A-E89F2100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time requested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2C51C-1AE5-274D-9B4F-F2CAB6B53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energy of the electron beam particles is not critical, 25-30 MeV will be fine.  </a:t>
            </a:r>
          </a:p>
          <a:p>
            <a:r>
              <a:rPr lang="en-US" dirty="0"/>
              <a:t>If a beam spot area 5 mm^2 is assumed, then a 10 </a:t>
            </a:r>
            <a:r>
              <a:rPr lang="en-US" dirty="0" err="1"/>
              <a:t>nA</a:t>
            </a:r>
            <a:r>
              <a:rPr lang="en-US" dirty="0"/>
              <a:t> beam to get local dose rate 1 </a:t>
            </a:r>
            <a:r>
              <a:rPr lang="en-US" dirty="0" err="1"/>
              <a:t>MGy</a:t>
            </a:r>
            <a:r>
              <a:rPr lang="en-US" dirty="0"/>
              <a:t>/hour is needed.  </a:t>
            </a:r>
          </a:p>
          <a:p>
            <a:r>
              <a:rPr lang="en-US" dirty="0"/>
              <a:t>For signal measurement resolved bunches of 10^6 electrons per bunch may be assumed.  </a:t>
            </a:r>
          </a:p>
          <a:p>
            <a:r>
              <a:rPr lang="en-US" dirty="0"/>
              <a:t>Probably both requirements are compatible if ~ 80 kHz bunch repetition rate is assumed.  </a:t>
            </a:r>
          </a:p>
          <a:p>
            <a:r>
              <a:rPr lang="en-US" dirty="0"/>
              <a:t>The measurement scheme would be then the following: </a:t>
            </a:r>
          </a:p>
          <a:p>
            <a:pPr lvl="1" fontAlgn="base"/>
            <a:r>
              <a:rPr lang="en-US" dirty="0"/>
              <a:t>HV is measured during irradiation to check the radiation effects </a:t>
            </a:r>
          </a:p>
          <a:p>
            <a:pPr lvl="1" fontAlgn="base"/>
            <a:r>
              <a:rPr lang="en-US" dirty="0"/>
              <a:t>After ~1 hour of irradiation, the signal shapes signal are measured </a:t>
            </a:r>
          </a:p>
          <a:p>
            <a:r>
              <a:rPr lang="en-US" dirty="0"/>
              <a:t>This should be repeated 10 times for each sensor.  </a:t>
            </a:r>
          </a:p>
          <a:p>
            <a:r>
              <a:rPr lang="en-US" dirty="0"/>
              <a:t>In order to fully achieve this 48 hours of machine time are needed (2 full days, with 2 shifts of 12 hours each).   </a:t>
            </a:r>
          </a:p>
          <a:p>
            <a:r>
              <a:rPr lang="en-US" dirty="0"/>
              <a:t>It is assumed that 6-8 people provided by the proponent groups can do this program. Support from the ELBE staff will be also necessary in preparing  the test setup and configuring the beam line settings. 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47D09-A412-284B-B92B-8548B970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09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86FB-8A51-5D45-8E45-EA9E7E8E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parameters (ELBE)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DC126-BCFC-584D-B7F6-AA9EC7732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Beam Area S= 5mm2 (Assume uniform irradiation)</a:t>
            </a:r>
          </a:p>
          <a:p>
            <a:r>
              <a:rPr lang="en-GB" dirty="0"/>
              <a:t>e- per BX = 1E6</a:t>
            </a:r>
          </a:p>
          <a:p>
            <a:r>
              <a:rPr lang="en-GB" dirty="0"/>
              <a:t>BX/s = 80000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Beam current: ~10 </a:t>
            </a:r>
            <a:r>
              <a:rPr lang="en-GB" dirty="0" err="1"/>
              <a:t>nA</a:t>
            </a: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e-/s=8E10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E/s= 8E10x 50000x1.6E-19 = 6.4E-4 J/s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V=0.05 x 0.01 cm3= 5E-4 cm3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M=4 g/cm3 x 5E-4 cm3=2E-6 kg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Dose=E/M=6.4E-4/2E-6=320 </a:t>
            </a:r>
            <a:r>
              <a:rPr lang="en-GB" dirty="0" err="1"/>
              <a:t>Gy</a:t>
            </a:r>
            <a:r>
              <a:rPr lang="en-GB" dirty="0"/>
              <a:t>/s </a:t>
            </a:r>
            <a:r>
              <a:rPr lang="en-GB" dirty="0">
                <a:sym typeface="Wingdings" pitchFamily="2" charset="2"/>
              </a:rPr>
              <a:t> ~1 </a:t>
            </a:r>
            <a:r>
              <a:rPr lang="en-GB" dirty="0" err="1">
                <a:sym typeface="Wingdings" pitchFamily="2" charset="2"/>
              </a:rPr>
              <a:t>MGy</a:t>
            </a:r>
            <a:r>
              <a:rPr lang="en-GB" dirty="0">
                <a:sym typeface="Wingdings" pitchFamily="2" charset="2"/>
              </a:rPr>
              <a:t>/h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F01FA-D69B-C842-AAE4-9F80A2D8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42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5781-F5B2-464A-8C21-995D74D3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68" y="97654"/>
            <a:ext cx="3488925" cy="1325563"/>
          </a:xfrm>
        </p:spPr>
        <p:txBody>
          <a:bodyPr/>
          <a:lstStyle/>
          <a:p>
            <a:r>
              <a:rPr lang="en-GB" dirty="0"/>
              <a:t>1 cycle on 1 sample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6B691-7188-354A-842D-CE021E67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12</a:t>
            </a:fld>
            <a:endParaRPr lang="it-IT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AD9B9BB-72B6-5D47-BC51-FA6D536F1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943990"/>
              </p:ext>
            </p:extLst>
          </p:nvPr>
        </p:nvGraphicFramePr>
        <p:xfrm>
          <a:off x="223853" y="97654"/>
          <a:ext cx="7607300" cy="575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Worksheet" r:id="rId3" imgW="7607300" imgH="5753100" progId="Excel.Sheet.12">
                  <p:embed/>
                </p:oleObj>
              </mc:Choice>
              <mc:Fallback>
                <p:oleObj name="Worksheet" r:id="rId3" imgW="7607300" imgH="5753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853" y="97654"/>
                        <a:ext cx="7607300" cy="575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4BE9B8-CC5B-BF40-9242-4D451AC4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167" y="1625369"/>
            <a:ext cx="3764133" cy="4351338"/>
          </a:xfrm>
        </p:spPr>
        <p:txBody>
          <a:bodyPr/>
          <a:lstStyle/>
          <a:p>
            <a:r>
              <a:rPr lang="en-GB" dirty="0"/>
              <a:t>Total duration ~ 13 h</a:t>
            </a:r>
          </a:p>
          <a:p>
            <a:r>
              <a:rPr lang="en-GB" dirty="0"/>
              <a:t>3 samples in parallel could be considered</a:t>
            </a:r>
          </a:p>
          <a:p>
            <a:pPr lvl="1"/>
            <a:r>
              <a:rPr lang="en-GB" dirty="0"/>
              <a:t>Need 12 oscilloscope channels for </a:t>
            </a:r>
            <a:r>
              <a:rPr lang="en-GB" dirty="0" err="1"/>
              <a:t>histogramming</a:t>
            </a:r>
            <a:endParaRPr lang="en-GB" dirty="0"/>
          </a:p>
          <a:p>
            <a:r>
              <a:rPr lang="en-GB" dirty="0"/>
              <a:t>HV scan also needed !</a:t>
            </a:r>
          </a:p>
          <a:p>
            <a:r>
              <a:rPr lang="en-GB" dirty="0"/>
              <a:t>We are short on time!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55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B3B4-B8D9-F94E-8C1C-44F8652A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8A05F-7E68-9C44-977D-ABD079A85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AFA74-CE3B-294C-BD54-00DF7503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59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C4F6-9EDA-B047-BFC2-0FCEB407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Sapphire?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6003E-B4B0-FF44-BEF1-6BA898FD2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4389320"/>
            <a:ext cx="10668687" cy="238659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Specific characteristics of sapphire:</a:t>
            </a:r>
          </a:p>
          <a:p>
            <a:pPr lvl="1"/>
            <a:r>
              <a:rPr lang="en-GB" dirty="0">
                <a:sym typeface="Wingdings" pitchFamily="2" charset="2"/>
              </a:rPr>
              <a:t> </a:t>
            </a:r>
            <a:r>
              <a:rPr lang="en-GB" dirty="0"/>
              <a:t>High radiation resistance: ~ 10 </a:t>
            </a:r>
            <a:r>
              <a:rPr lang="en-GB" dirty="0" err="1"/>
              <a:t>MGy</a:t>
            </a:r>
            <a:endParaRPr lang="en-GB" dirty="0"/>
          </a:p>
          <a:p>
            <a:pPr lvl="1"/>
            <a:r>
              <a:rPr lang="en-GB" dirty="0">
                <a:sym typeface="Wingdings" pitchFamily="2" charset="2"/>
              </a:rPr>
              <a:t> Leakage current does not increase with dose</a:t>
            </a:r>
            <a:endParaRPr lang="en-GB" dirty="0"/>
          </a:p>
          <a:p>
            <a:pPr lvl="1"/>
            <a:r>
              <a:rPr lang="en-GB" dirty="0">
                <a:sym typeface="Wingdings" pitchFamily="2" charset="2"/>
              </a:rPr>
              <a:t> </a:t>
            </a:r>
            <a:r>
              <a:rPr lang="en-GB" dirty="0"/>
              <a:t>High eh creation energy</a:t>
            </a:r>
          </a:p>
          <a:p>
            <a:pPr lvl="1"/>
            <a:r>
              <a:rPr lang="en-GB" dirty="0">
                <a:sym typeface="Wingdings" pitchFamily="2" charset="2"/>
              </a:rPr>
              <a:t> Low collection efficiency (~10%)</a:t>
            </a:r>
          </a:p>
          <a:p>
            <a:pPr lvl="1"/>
            <a:r>
              <a:rPr lang="en-GB" dirty="0">
                <a:sym typeface="Wingdings" pitchFamily="2" charset="2"/>
              </a:rPr>
              <a:t> Fast response (low electron mobility compensated by reduced distance travelled by electrons) </a:t>
            </a:r>
          </a:p>
          <a:p>
            <a:pPr lvl="1"/>
            <a:r>
              <a:rPr lang="en-GB" dirty="0">
                <a:sym typeface="Wingdings" pitchFamily="2" charset="2"/>
              </a:rPr>
              <a:t>	 Low Cost: 1euro/cm</a:t>
            </a:r>
            <a:r>
              <a:rPr lang="en-GB" baseline="30000" dirty="0">
                <a:sym typeface="Wingdings" pitchFamily="2" charset="2"/>
              </a:rPr>
              <a:t>2</a:t>
            </a:r>
            <a:r>
              <a:rPr lang="en-GB" dirty="0">
                <a:sym typeface="Wingdings" pitchFamily="2" charset="2"/>
              </a:rPr>
              <a:t> (compared to diamond 3000 euro/cm</a:t>
            </a:r>
            <a:r>
              <a:rPr lang="en-GB" baseline="30000" dirty="0">
                <a:sym typeface="Wingdings" pitchFamily="2" charset="2"/>
              </a:rPr>
              <a:t>2</a:t>
            </a:r>
            <a:r>
              <a:rPr lang="en-GB" dirty="0">
                <a:sym typeface="Wingdings" pitchFamily="2" charset="2"/>
              </a:rPr>
              <a:t>)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55BDB-30B0-A54A-8125-7507263E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AF70C0-C13E-0E4C-AD0A-EB59666AA9B7}" type="datetime3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 April 2022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3DAF2-4E20-0845-8E6F-5CF73A0C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M. Bruschi - INFN Bologna (Italy)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D6BFB-BBF8-B141-9C87-936EBD5D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7FEE4-6955-6144-97DB-3F8891831B3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1B73BA-FC0D-204E-889C-E2D8293DA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28" y="1529043"/>
            <a:ext cx="4905118" cy="2148909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83768C2-FEF8-6E40-A5B7-C4D5D3ACE7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400" y="1731986"/>
          <a:ext cx="5886622" cy="17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Worksheet" r:id="rId4" imgW="7162800" imgH="2120900" progId="Excel.Sheet.12">
                  <p:embed/>
                </p:oleObj>
              </mc:Choice>
              <mc:Fallback>
                <p:oleObj name="Worksheet" r:id="rId4" imgW="7162800" imgH="2120900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83768C2-FEF8-6E40-A5B7-C4D5D3ACE7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9400" y="1731986"/>
                        <a:ext cx="5886622" cy="17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2CE10AE-D103-8C4E-ACE4-6B4FFE94EA45}"/>
              </a:ext>
            </a:extLst>
          </p:cNvPr>
          <p:cNvSpPr/>
          <p:nvPr/>
        </p:nvSpPr>
        <p:spPr>
          <a:xfrm>
            <a:off x="202045" y="3591036"/>
            <a:ext cx="10254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Schuwalow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al.: Investigation of a direction sensitive sapphire detector stack at the 5 GeV electron beam at DESY-II / JINST 10 P08008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9D-7D02-EF4D-AA00-140402D24E92}"/>
              </a:ext>
            </a:extLst>
          </p:cNvPr>
          <p:cNvSpPr txBox="1"/>
          <p:nvPr/>
        </p:nvSpPr>
        <p:spPr>
          <a:xfrm>
            <a:off x="202045" y="1286678"/>
            <a:ext cx="175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Sapphire is Al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1DA18C-6685-0546-AE20-C817BF632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323" y="168935"/>
            <a:ext cx="4630902" cy="12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F3E7D6-741C-F945-A41F-6F47957C0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662" y="804755"/>
            <a:ext cx="5192484" cy="2019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94DF5A-8E91-2549-98E9-147799FC8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12" y="3301743"/>
            <a:ext cx="5320734" cy="3412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3FA8B7-8674-DD48-BFBB-37EE29F2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on sapphire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D39B0-4531-4E40-8FD3-26188E127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2" y="955861"/>
            <a:ext cx="5664200" cy="54371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Intensive beam tests for FLASH and XFEL (electron beams)</a:t>
            </a:r>
          </a:p>
          <a:p>
            <a:r>
              <a:rPr lang="en-US" dirty="0"/>
              <a:t>Sapphire detectors have been intensively tested as beam halo and beam loss monitors at the Large Hadron Collider (CMS)</a:t>
            </a:r>
          </a:p>
          <a:p>
            <a:r>
              <a:rPr lang="en-US" dirty="0"/>
              <a:t>A sapphire version of BCM has been intensively tested during RUN2 (BCML2 sapphire) and the performances can be compared with BCML2 </a:t>
            </a:r>
            <a:r>
              <a:rPr lang="en-US" dirty="0" err="1"/>
              <a:t>pCVD</a:t>
            </a:r>
            <a:r>
              <a:rPr lang="en-US" dirty="0"/>
              <a:t> diamond version</a:t>
            </a:r>
          </a:p>
          <a:p>
            <a:r>
              <a:rPr lang="en-US" dirty="0"/>
              <a:t>Improved version (increased signal strength) of sapphire detector under consideration also for HL-LHC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E3951-6A34-8A47-AB11-263FDBF4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2F46D-7EDF-FC42-97DC-94F0204E4276}" type="datetime3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 April 2022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509C-0FFF-DA4F-ABDD-E7ACC522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M. Bruschi - INFN Bologna (Italy)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80708-508E-B348-BA37-B6C8EA7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7FEE4-6955-6144-97DB-3F8891831B3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77690F-D892-604C-9C5D-EBACD489049C}"/>
              </a:ext>
            </a:extLst>
          </p:cNvPr>
          <p:cNvSpPr/>
          <p:nvPr/>
        </p:nvSpPr>
        <p:spPr>
          <a:xfrm>
            <a:off x="7326391" y="3101342"/>
            <a:ext cx="2412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"/>
                <a:ea typeface="+mn-ea"/>
                <a:cs typeface="+mn-cs"/>
              </a:rPr>
              <a:t>CERN-THESIS-2017-071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0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78BF-3484-2344-96AF-06500FCD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data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AE836-87D5-D44D-91ED-5FAFB24C8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453" y="1427748"/>
            <a:ext cx="6364705" cy="492860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Two sensors of 10x10 mm2 size and 0.5 mm thickness have been exposed to intense 8.5 MeV electron beam at TU Darmstadt</a:t>
            </a:r>
          </a:p>
          <a:p>
            <a:r>
              <a:rPr lang="en-GB" dirty="0"/>
              <a:t>The CCE decreased to 30% relative efficiency after 12 </a:t>
            </a:r>
            <a:r>
              <a:rPr lang="en-GB" dirty="0" err="1"/>
              <a:t>MGy</a:t>
            </a:r>
            <a:r>
              <a:rPr lang="en-GB" dirty="0"/>
              <a:t> dose</a:t>
            </a:r>
          </a:p>
          <a:p>
            <a:r>
              <a:rPr lang="en-GB" dirty="0"/>
              <a:t>Recovery peaks are observed during beam off phases</a:t>
            </a:r>
          </a:p>
          <a:p>
            <a:pPr lvl="1"/>
            <a:r>
              <a:rPr lang="en-GB" dirty="0"/>
              <a:t>attributed to release of trapped charge carriers with a corresponding decay constant</a:t>
            </a:r>
          </a:p>
          <a:p>
            <a:r>
              <a:rPr lang="en-GB" dirty="0"/>
              <a:t>Leakage current after irradiation below 10 </a:t>
            </a:r>
            <a:r>
              <a:rPr lang="en-GB" dirty="0" err="1"/>
              <a:t>pA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232FD-79BD-0A40-904E-5F332F41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4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0253D-6AAF-8E4C-9D52-B2E7A6307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8" y="1528011"/>
            <a:ext cx="4587464" cy="3988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01F372-CE24-4C45-BFF1-705BA42FD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58" y="5516145"/>
            <a:ext cx="4452815" cy="36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8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543B-E922-BF47-BBBA-27EAFCFB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1139C-F6D2-A84A-B131-543C5C397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924" y="2141537"/>
            <a:ext cx="3477127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First station</a:t>
            </a:r>
          </a:p>
          <a:p>
            <a:pPr lvl="1"/>
            <a:r>
              <a:rPr lang="en-GB" dirty="0"/>
              <a:t>Upstream: 0.028 (0.036 including HI) </a:t>
            </a:r>
            <a:r>
              <a:rPr lang="en-GB" dirty="0" err="1"/>
              <a:t>Gy</a:t>
            </a:r>
            <a:r>
              <a:rPr lang="en-GB" dirty="0"/>
              <a:t>/BX</a:t>
            </a:r>
          </a:p>
          <a:p>
            <a:pPr lvl="1"/>
            <a:r>
              <a:rPr lang="en-GB" dirty="0"/>
              <a:t>Downstream: 0.052 (0.063 )</a:t>
            </a:r>
            <a:r>
              <a:rPr lang="en-GB" dirty="0" err="1"/>
              <a:t>Gy</a:t>
            </a:r>
            <a:r>
              <a:rPr lang="en-GB" dirty="0"/>
              <a:t>/BX</a:t>
            </a:r>
          </a:p>
          <a:p>
            <a:pPr lvl="1"/>
            <a:r>
              <a:rPr lang="en-GB" dirty="0">
                <a:latin typeface="Symbol" pitchFamily="2" charset="2"/>
              </a:rPr>
              <a:t>s</a:t>
            </a:r>
            <a:r>
              <a:rPr lang="en-GB" baseline="-25000" dirty="0"/>
              <a:t>x</a:t>
            </a:r>
            <a:r>
              <a:rPr lang="en-GB" dirty="0"/>
              <a:t>~0.8 mm</a:t>
            </a:r>
          </a:p>
          <a:p>
            <a:pPr lvl="1"/>
            <a:r>
              <a:rPr lang="en-GB" dirty="0" err="1">
                <a:latin typeface="Symbol" pitchFamily="2" charset="2"/>
              </a:rPr>
              <a:t>s</a:t>
            </a:r>
            <a:r>
              <a:rPr lang="en-GB" baseline="-25000" dirty="0" err="1"/>
              <a:t>y</a:t>
            </a:r>
            <a:r>
              <a:rPr lang="en-GB" baseline="-25000" dirty="0"/>
              <a:t> </a:t>
            </a:r>
            <a:r>
              <a:rPr lang="en-GB" dirty="0"/>
              <a:t>~0.6 mm</a:t>
            </a:r>
          </a:p>
          <a:p>
            <a:endParaRPr lang="en-GB" dirty="0"/>
          </a:p>
          <a:p>
            <a:r>
              <a:rPr lang="en-GB" dirty="0"/>
              <a:t>Only deposited energy by ionization considered</a:t>
            </a:r>
          </a:p>
          <a:p>
            <a:pPr lvl="1"/>
            <a:r>
              <a:rPr lang="en-GB" dirty="0"/>
              <a:t>In Si electrons need at least 260 keV to damage the bulk</a:t>
            </a:r>
          </a:p>
          <a:p>
            <a:pPr lvl="1"/>
            <a:r>
              <a:rPr lang="en-GB" dirty="0"/>
              <a:t>The minimum electron energy to damage sapphire is not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32347-740F-AE4A-93C9-E9117842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5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114F9-DBD4-8E48-8BC2-DDE5ED925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8" y="1950646"/>
            <a:ext cx="8226146" cy="41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F80C-2F04-F84D-A121-17554CB8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Beam plans (2022 and beyond)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0FEE-4872-B943-A688-304D38B23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8" y="1234177"/>
            <a:ext cx="7659759" cy="5437187"/>
          </a:xfrm>
        </p:spPr>
        <p:txBody>
          <a:bodyPr>
            <a:normAutofit fontScale="77500" lnSpcReduction="20000"/>
          </a:bodyPr>
          <a:lstStyle/>
          <a:p>
            <a:pPr marL="342900" indent="-342900"/>
            <a:r>
              <a:rPr lang="en-US" b="1" dirty="0"/>
              <a:t>Charge collection efficiency study (LNF)</a:t>
            </a:r>
            <a:r>
              <a:rPr lang="en-US" dirty="0"/>
              <a:t>: First on pads and then on detector prototypes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hardness study (1-2 sensors)(ELBE).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Beam requirements: ~ 2mm beam spot, el ~ 10 MeV, intensity &gt; 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/bunch. Measure the sensor response vs time for the stable beam conditions until several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accumulated local dose. Control HV current (beam on/off). For several doses perform HV scan. Displace sensor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beam and repeat measurements.</a:t>
            </a:r>
          </a:p>
          <a:p>
            <a:pPr marL="342900" indent="-34290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Scan of metallized sapphire sensors for response uniformity study (LNF):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all sensors before final installation. Beam requirements: ~ 2 mm beam spot, 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~ 10 MeV, intensity ≥ 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/bunch. Measured variables: signals from strips, current in the HV circuit. At several positions measure dependence of signal size on HV.</a:t>
            </a:r>
          </a:p>
          <a:p>
            <a:pPr marL="342900" indent="-34290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Study of profiler performance in the narrow electron beam (DESY).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Required beam spot size ≤ 0.1 mm. Sensor inclination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beam allows to simulate elliptic spot shape. Make the detailed scan in the direction perpendicular to the strips and find reconstructed beam parameters.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35615-5196-1F4D-B4D7-25CCD259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94272-C749-4C46-9A88-B6C7B95421DE}" type="datetime1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27/04/22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40264-B25C-974F-A536-533D61C5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M. Bruschi - INFN Bologna (Italy)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DACB7-9EE8-B849-8BD0-4A4BF581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7FEE4-6955-6144-97DB-3F8891831B3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E53413-6279-614F-B1E3-DDDBF598102D}"/>
              </a:ext>
            </a:extLst>
          </p:cNvPr>
          <p:cNvSpPr txBox="1">
            <a:spLocks/>
          </p:cNvSpPr>
          <p:nvPr/>
        </p:nvSpPr>
        <p:spPr>
          <a:xfrm>
            <a:off x="7812156" y="1052486"/>
            <a:ext cx="3627369" cy="6113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9-11 May 2022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 2022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 strip readout not necessary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days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 2022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 strip readout necessary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~1 week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quarter 2023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 strip readout necessary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GBP movable table necessary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 1 week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5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B06E-AE37-844C-9FA3-4F0854C5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Beam at ELBE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67AF4-93F9-E147-B71A-7F6D8486A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273"/>
            <a:ext cx="10515600" cy="5024602"/>
          </a:xfrm>
        </p:spPr>
        <p:txBody>
          <a:bodyPr>
            <a:normAutofit/>
          </a:bodyPr>
          <a:lstStyle/>
          <a:p>
            <a:r>
              <a:rPr lang="en-US" dirty="0"/>
              <a:t>Our proposal  has been declared of scientific interest for the facility and approved</a:t>
            </a:r>
          </a:p>
          <a:p>
            <a:r>
              <a:rPr lang="en-US" dirty="0"/>
              <a:t>Unfortunately, the war in Ukraine forced to changed plans</a:t>
            </a:r>
          </a:p>
          <a:p>
            <a:pPr lvl="1"/>
            <a:r>
              <a:rPr lang="en-US" dirty="0"/>
              <a:t>Russian collaborators or products are not allowed in the test facility</a:t>
            </a:r>
          </a:p>
          <a:p>
            <a:r>
              <a:rPr lang="en-US" dirty="0"/>
              <a:t>Proposal re-submitted</a:t>
            </a:r>
          </a:p>
          <a:p>
            <a:pPr lvl="1"/>
            <a:r>
              <a:rPr lang="en-US" dirty="0">
                <a:hlinkClick r:id="rId2"/>
              </a:rPr>
              <a:t>https://www.dropbox.com/s/fnnjbk3pmnq3qlq/The%20beam%20monitor%20of%20the%20LUXE%20experiment_update.pdf?dl=0</a:t>
            </a:r>
            <a:endParaRPr lang="en-US" dirty="0"/>
          </a:p>
          <a:p>
            <a:r>
              <a:rPr lang="en-US" dirty="0"/>
              <a:t>The approval seems easy to get</a:t>
            </a:r>
          </a:p>
          <a:p>
            <a:r>
              <a:rPr lang="en-US" dirty="0"/>
              <a:t>Re-scheduling expected for this fall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792D1-37AB-C44C-B537-EFF11736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79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F22C-6A16-3C4B-9225-9344D71D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Goals of the ELBE Test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D3737-CA69-2A42-ADC6-FD245F15D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use of the ELBE facility is probably indispensable for the high level irradiation tests</a:t>
            </a:r>
          </a:p>
          <a:p>
            <a:pPr lvl="1"/>
            <a:r>
              <a:rPr lang="en-US" dirty="0"/>
              <a:t>CCE tests and uniformity of response tests can be done at LNF </a:t>
            </a:r>
          </a:p>
          <a:p>
            <a:r>
              <a:rPr lang="en-US" dirty="0"/>
              <a:t>This test beam campaign is expected to investigate</a:t>
            </a:r>
          </a:p>
          <a:p>
            <a:pPr lvl="1"/>
            <a:r>
              <a:rPr lang="en-US" dirty="0"/>
              <a:t>the degradation of the sapphire detector response and performances as a function of LUXE beam time </a:t>
            </a:r>
          </a:p>
          <a:p>
            <a:pPr lvl="1"/>
            <a:r>
              <a:rPr lang="en-US" dirty="0"/>
              <a:t>the charge collection efficiency as a function of the absorbed dose </a:t>
            </a:r>
          </a:p>
          <a:p>
            <a:pPr lvl="1"/>
            <a:r>
              <a:rPr lang="en-US" dirty="0"/>
              <a:t>the best sapphire manufacturer to be chosen for the BP LUXE detector production </a:t>
            </a:r>
          </a:p>
          <a:p>
            <a:r>
              <a:rPr lang="en-US" dirty="0"/>
              <a:t>All this info will be of fundamental importance for tuning the detector simulation.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A73B9-1172-8D40-BB43-C177BCF2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7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84B3-2C15-B34C-86A6-4833D999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-252413"/>
            <a:ext cx="10515600" cy="1325563"/>
          </a:xfrm>
        </p:spPr>
        <p:txBody>
          <a:bodyPr/>
          <a:lstStyle/>
          <a:p>
            <a:r>
              <a:rPr lang="en-GB" dirty="0"/>
              <a:t>Experimental needs at ELBE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4DE9D-EDCE-A249-9CA0-6FED13005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898524"/>
            <a:ext cx="11734800" cy="595947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Experimental setup:  </a:t>
            </a:r>
          </a:p>
          <a:p>
            <a:pPr lvl="1"/>
            <a:r>
              <a:rPr lang="en-US" dirty="0"/>
              <a:t>Three sapphire samples to be tested </a:t>
            </a:r>
          </a:p>
          <a:p>
            <a:pPr lvl="1" fontAlgn="base"/>
            <a:r>
              <a:rPr lang="en-US" dirty="0"/>
              <a:t>1 sapphire wafer  from University wafer dz~150 um, 4 strips 0.5x20 mm2 </a:t>
            </a:r>
          </a:p>
          <a:p>
            <a:pPr lvl="1" fontAlgn="base"/>
            <a:r>
              <a:rPr lang="en-US" dirty="0"/>
              <a:t>1 sapphire wafer from Cristal company dz~150 um, 4 strips 0.5x20 mm2 </a:t>
            </a:r>
          </a:p>
          <a:p>
            <a:pPr lvl="1" fontAlgn="base"/>
            <a:r>
              <a:rPr lang="en-US" dirty="0"/>
              <a:t>1 sapphire wafer company in Wuppertal  dz~105 um, 4 strips 0.5x20 mm2 </a:t>
            </a:r>
          </a:p>
          <a:p>
            <a:r>
              <a:rPr lang="en-US" dirty="0"/>
              <a:t>Very basic support printed circuit board (PCB) with signal output on RG58 type cable. </a:t>
            </a:r>
          </a:p>
          <a:p>
            <a:r>
              <a:rPr lang="en-US" dirty="0"/>
              <a:t>Given the signal charge (tens of </a:t>
            </a:r>
            <a:r>
              <a:rPr lang="en-US" dirty="0" err="1"/>
              <a:t>pC</a:t>
            </a:r>
            <a:r>
              <a:rPr lang="en-US" dirty="0"/>
              <a:t>) the readout setup can be also placed in a safe area and the signal acquired during the irradiation </a:t>
            </a:r>
          </a:p>
          <a:p>
            <a:r>
              <a:rPr lang="en-US" dirty="0"/>
              <a:t>The 4 channels can be readout by a scope or with other system to be decided. </a:t>
            </a:r>
          </a:p>
          <a:p>
            <a:r>
              <a:rPr lang="en-US" dirty="0"/>
              <a:t>It is important the possibility to record signals amplitude and duration and also the charge of the signals (for CCE measure) and the HV currents  as well. </a:t>
            </a:r>
          </a:p>
          <a:p>
            <a:r>
              <a:rPr lang="en-US" dirty="0"/>
              <a:t>All the setup must be placed in a safely reachable area or otherwise remotely controlled. </a:t>
            </a:r>
          </a:p>
          <a:p>
            <a:r>
              <a:rPr lang="en-US" dirty="0"/>
              <a:t>Remote control of all the setup is in any case advisable (also in case the system is accessible directly during irradiation) </a:t>
            </a:r>
          </a:p>
          <a:p>
            <a:r>
              <a:rPr lang="en-US" dirty="0"/>
              <a:t>Signals should be recorded after interval of 1 </a:t>
            </a:r>
            <a:r>
              <a:rPr lang="en-US" dirty="0" err="1"/>
              <a:t>MGy</a:t>
            </a:r>
            <a:r>
              <a:rPr lang="en-US" dirty="0"/>
              <a:t> irradiation up to at least 10 </a:t>
            </a:r>
            <a:r>
              <a:rPr lang="en-US" dirty="0" err="1"/>
              <a:t>MGy</a:t>
            </a:r>
            <a:r>
              <a:rPr lang="en-US" dirty="0"/>
              <a:t> for each sample. 10 </a:t>
            </a:r>
            <a:r>
              <a:rPr lang="en-US" dirty="0" err="1"/>
              <a:t>MGy</a:t>
            </a:r>
            <a:r>
              <a:rPr lang="en-US" dirty="0"/>
              <a:t> is indeed the expected dose in the BP for 1 year of LUXE running. The set of BP detectors is expected to be changed approximately each year.  </a:t>
            </a:r>
          </a:p>
          <a:p>
            <a:r>
              <a:rPr lang="en-US" dirty="0"/>
              <a:t>Also important to take data at different HV (at least 4 different voltages) </a:t>
            </a:r>
          </a:p>
          <a:p>
            <a:r>
              <a:rPr lang="en-US" dirty="0"/>
              <a:t>Given the steep worsening of the detector response with the absorbed dose, probably some more data points in the first </a:t>
            </a:r>
            <a:r>
              <a:rPr lang="en-US" dirty="0" err="1"/>
              <a:t>MGy</a:t>
            </a:r>
            <a:r>
              <a:rPr lang="en-US" dirty="0"/>
              <a:t> should be taken. </a:t>
            </a:r>
          </a:p>
          <a:p>
            <a:r>
              <a:rPr lang="en-US" dirty="0"/>
              <a:t>Dose monitoring via </a:t>
            </a:r>
            <a:r>
              <a:rPr lang="en-US" dirty="0" err="1"/>
              <a:t>ionisation</a:t>
            </a:r>
            <a:r>
              <a:rPr lang="en-US" dirty="0"/>
              <a:t> chamber </a:t>
            </a:r>
            <a:r>
              <a:rPr lang="en-US" dirty="0" err="1"/>
              <a:t>whichis</a:t>
            </a:r>
            <a:r>
              <a:rPr lang="en-US" dirty="0"/>
              <a:t> is a PTW 34001 (</a:t>
            </a:r>
            <a:r>
              <a:rPr lang="en-US" dirty="0">
                <a:hlinkClick r:id="rId2"/>
              </a:rPr>
              <a:t>https://www.ptwdosimetry.com/en/products/roos-electron-chamber/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https://www.rpdinc.com/ptw-34001-035cc-roos-electron-chamber-978.html</a:t>
            </a:r>
            <a:r>
              <a:rPr lang="en-US" dirty="0"/>
              <a:t>) controlled by a PTW Unidos with 1 </a:t>
            </a:r>
            <a:r>
              <a:rPr lang="en-US" dirty="0" err="1"/>
              <a:t>fA</a:t>
            </a:r>
            <a:r>
              <a:rPr lang="en-US" dirty="0"/>
              <a:t> resolution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FFF55-D6EE-FF4E-9C4E-6955FAC1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ABB-72DD-7540-BBF7-C14A5FE90D1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932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03235DB3-F76A-6049-81DC-E7110AD1706C}" vid="{1133CD7A-1F1E-5D4F-B14E-FCF90A28460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99816</TotalTime>
  <Words>1449</Words>
  <Application>Microsoft Macintosh PowerPoint</Application>
  <PresentationFormat>Widescreen</PresentationFormat>
  <Paragraphs>136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Symbol</vt:lpstr>
      <vt:lpstr>URWPalladioL</vt:lpstr>
      <vt:lpstr>Wingdings</vt:lpstr>
      <vt:lpstr>Office Theme</vt:lpstr>
      <vt:lpstr>2_Office Theme</vt:lpstr>
      <vt:lpstr>Worksheet</vt:lpstr>
      <vt:lpstr>GBP Radiation Hardness</vt:lpstr>
      <vt:lpstr>Why Sapphire?</vt:lpstr>
      <vt:lpstr>Tests on sapphire detectors</vt:lpstr>
      <vt:lpstr>Experimental data available</vt:lpstr>
      <vt:lpstr>MC simulation</vt:lpstr>
      <vt:lpstr>Test Beam plans (2022 and beyond)</vt:lpstr>
      <vt:lpstr>Test Beam at ELBE</vt:lpstr>
      <vt:lpstr>Goals of the ELBE Test Beam</vt:lpstr>
      <vt:lpstr>Experimental needs at ELBE</vt:lpstr>
      <vt:lpstr>Beam time requested</vt:lpstr>
      <vt:lpstr>Beam parameters (ELBE)</vt:lpstr>
      <vt:lpstr>1 cycle on 1 sample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Bruschi</dc:creator>
  <cp:lastModifiedBy>Marco Bruschi</cp:lastModifiedBy>
  <cp:revision>193</cp:revision>
  <dcterms:created xsi:type="dcterms:W3CDTF">2021-07-11T03:18:27Z</dcterms:created>
  <dcterms:modified xsi:type="dcterms:W3CDTF">2022-04-29T09:39:17Z</dcterms:modified>
</cp:coreProperties>
</file>