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30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83" r:id="rId19"/>
    <p:sldId id="270" r:id="rId20"/>
    <p:sldId id="271" r:id="rId21"/>
    <p:sldId id="272" r:id="rId22"/>
    <p:sldId id="284" r:id="rId23"/>
    <p:sldId id="281" r:id="rId24"/>
    <p:sldId id="274" r:id="rId25"/>
    <p:sldId id="282" r:id="rId26"/>
    <p:sldId id="277" r:id="rId27"/>
    <p:sldId id="278" r:id="rId28"/>
    <p:sldId id="279" r:id="rId29"/>
  </p:sldIdLst>
  <p:sldSz cx="10077450" cy="75628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AB976-E6B3-225D-567B-6056F0DE5D86}" v="37" dt="2022-04-15T14:43:27.877"/>
    <p1510:client id="{488C5EA2-33C3-574E-A39A-72918881847D}" v="80" dt="2022-04-14T12:20:47.428"/>
    <p1510:client id="{90E781F3-093A-70A7-7A72-ECD01F44493A}" v="3" dt="2022-04-26T10:21:26.3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5"/>
    <p:restoredTop sz="88934" autoAdjust="0"/>
  </p:normalViewPr>
  <p:slideViewPr>
    <p:cSldViewPr snapToGrid="0" snapToObjects="1">
      <p:cViewPr varScale="1">
        <p:scale>
          <a:sx n="54" d="100"/>
          <a:sy n="54" d="100"/>
        </p:scale>
        <p:origin x="8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5CD34-D067-3C4B-A51C-611FD4E05C6C}" type="datetimeFigureOut">
              <a:rPr lang="en-US" smtClean="0"/>
              <a:t>5/9/2022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6363" y="1336675"/>
            <a:ext cx="480695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28596-0CE5-A044-BA56-C72ADDB3EF86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18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97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332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277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47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992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465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39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20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3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4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04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28596-0CE5-A044-BA56-C72ADDB3EF8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77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57012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636240" y="155484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5036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57012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636240" y="4421520"/>
            <a:ext cx="29199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0" y="0"/>
            <a:ext cx="10076760" cy="5853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0880" y="442152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it-IT" sz="4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0880" y="1554840"/>
            <a:ext cx="442548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3640" y="4421520"/>
            <a:ext cx="9068760" cy="2617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600" b="0" strike="noStrike" spc="-1">
              <a:latin typeface="Ubuntu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503640" y="1554840"/>
            <a:ext cx="9068760" cy="548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>
                <a:latin typeface="Ubuntu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Ubuntu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Ubuntu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769880" y="7278120"/>
            <a:ext cx="1802520" cy="2761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4207FF79-274E-4F25-B157-8EE3E5DEBA5C}" type="slidenum">
              <a:rPr lang="it-IT" sz="1400" b="0" strike="noStrike" spc="-1">
                <a:latin typeface="Arial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0" y="18000"/>
            <a:ext cx="10076760" cy="1262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5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2011680" y="1251184"/>
            <a:ext cx="7680960" cy="5024513"/>
          </a:xfrm>
          <a:prstGeom prst="rect">
            <a:avLst/>
          </a:prstGeom>
          <a:solidFill>
            <a:srgbClr val="FFFFFF">
              <a:alpha val="70000"/>
            </a:srgbClr>
          </a:solidFill>
          <a:ln w="38160">
            <a:solidFill>
              <a:srgbClr val="0084D1"/>
            </a:solidFill>
            <a:round/>
            <a:tailEnd type="diamond" w="med" len="med"/>
          </a:ln>
        </p:spPr>
        <p:txBody>
          <a:bodyPr lIns="19080" tIns="19080" rIns="19080" bIns="19080" anchor="ctr">
            <a:spAutoFit/>
          </a:bodyPr>
          <a:lstStyle/>
          <a:p>
            <a:endParaRPr lang="it-IT" sz="3200" b="0" strike="noStrike" spc="-1" dirty="0">
              <a:latin typeface="Arial"/>
            </a:endParaRPr>
          </a:p>
          <a:p>
            <a:endParaRPr lang="it-IT" sz="3200" b="0" strike="noStrike" spc="-1" dirty="0">
              <a:latin typeface="Arial"/>
            </a:endParaRPr>
          </a:p>
          <a:p>
            <a:r>
              <a:rPr lang="it-IT" sz="5400" b="0" strike="noStrike" spc="-1" dirty="0">
                <a:latin typeface="Arial"/>
              </a:rPr>
              <a:t>Il Ruolo del Calcolo</a:t>
            </a:r>
            <a:r>
              <a:rPr lang="it-IT" sz="5400" spc="-1" dirty="0">
                <a:latin typeface="Arial"/>
              </a:rPr>
              <a:t> </a:t>
            </a:r>
            <a:endParaRPr lang="it-IT" sz="5400" b="0" strike="noStrike" spc="-1" dirty="0">
              <a:latin typeface="Arial"/>
            </a:endParaRPr>
          </a:p>
          <a:p>
            <a:r>
              <a:rPr lang="it-IT" sz="5400" b="0" strike="noStrike" spc="-1" dirty="0">
                <a:latin typeface="Arial"/>
              </a:rPr>
              <a:t>nella Ricerca in Fisica delle Particelle</a:t>
            </a:r>
          </a:p>
          <a:p>
            <a:endParaRPr lang="it-IT" sz="5400" b="0" strike="noStrike" spc="-1" dirty="0">
              <a:latin typeface="Arial"/>
            </a:endParaRPr>
          </a:p>
          <a:p>
            <a:r>
              <a:rPr lang="it-IT" sz="2200" spc="-1" dirty="0">
                <a:latin typeface="Arial"/>
              </a:rPr>
              <a:t>Daniele Lattanzio, Andrea Rendina</a:t>
            </a:r>
            <a:endParaRPr lang="it-IT" sz="2200" b="0" strike="noStrike" spc="-1" dirty="0">
              <a:latin typeface="Arial"/>
            </a:endParaRPr>
          </a:p>
          <a:p>
            <a:r>
              <a:rPr lang="it-IT" sz="2200" b="0" strike="noStrike" spc="-1" dirty="0">
                <a:latin typeface="Arial"/>
              </a:rPr>
              <a:t>INFN-CNAF</a:t>
            </a:r>
          </a:p>
        </p:txBody>
      </p:sp>
      <p:pic>
        <p:nvPicPr>
          <p:cNvPr id="78" name="Immagine 77"/>
          <p:cNvPicPr/>
          <p:nvPr/>
        </p:nvPicPr>
        <p:blipFill>
          <a:blip r:embed="rId3"/>
          <a:stretch/>
        </p:blipFill>
        <p:spPr>
          <a:xfrm>
            <a:off x="8323920" y="6768360"/>
            <a:ext cx="1356840" cy="47772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435240" y="1036800"/>
            <a:ext cx="1096920" cy="548784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Centro Nazionale Analisi Fotogrammi</a:t>
            </a:r>
          </a:p>
        </p:txBody>
      </p:sp>
      <p:pic>
        <p:nvPicPr>
          <p:cNvPr id="123" name="Immagine 122"/>
          <p:cNvPicPr/>
          <p:nvPr/>
        </p:nvPicPr>
        <p:blipFill>
          <a:blip r:embed="rId4"/>
          <a:srcRect l="22908" t="3572" r="4137" b="9459"/>
          <a:stretch/>
        </p:blipFill>
        <p:spPr>
          <a:xfrm>
            <a:off x="4739400" y="2286360"/>
            <a:ext cx="4762440" cy="4298760"/>
          </a:xfrm>
          <a:prstGeom prst="rect">
            <a:avLst/>
          </a:prstGeom>
          <a:ln>
            <a:noFill/>
          </a:ln>
        </p:spPr>
      </p:pic>
      <p:pic>
        <p:nvPicPr>
          <p:cNvPr id="124" name="Immagine 123"/>
          <p:cNvPicPr/>
          <p:nvPr/>
        </p:nvPicPr>
        <p:blipFill>
          <a:blip r:embed="rId5"/>
          <a:srcRect l="8047" t="3794" r="10967" b="6999"/>
          <a:stretch/>
        </p:blipFill>
        <p:spPr>
          <a:xfrm>
            <a:off x="930600" y="2286360"/>
            <a:ext cx="2924640" cy="4298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0" y="18000"/>
            <a:ext cx="10076760" cy="1262520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Tutto è digitale</a:t>
            </a:r>
            <a:endParaRPr lang="it-IT" sz="4400" b="0" strike="noStrike" spc="-1">
              <a:latin typeface="Arial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504000" y="1554840"/>
            <a:ext cx="9068760" cy="548784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TextShape 3"/>
          <p:cNvSpPr txBox="1"/>
          <p:nvPr/>
        </p:nvSpPr>
        <p:spPr>
          <a:xfrm>
            <a:off x="152640" y="7134120"/>
            <a:ext cx="3312720" cy="30632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t">
            <a:spAutoFit/>
          </a:bodyPr>
          <a:lstStyle/>
          <a:p>
            <a:r>
              <a:rPr lang="it-IT" sz="1400" b="0" strike="noStrike" spc="-1" dirty="0">
                <a:solidFill>
                  <a:schemeClr val="bg1"/>
                </a:solidFill>
                <a:latin typeface="Ubuntu"/>
              </a:rPr>
              <a:t>https://cds.cern.ch/record/1541893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Calcolo Distribuito (Grid)</a:t>
            </a:r>
          </a:p>
        </p:txBody>
      </p:sp>
      <p:sp>
        <p:nvSpPr>
          <p:cNvPr id="129" name="TextShape 2"/>
          <p:cNvSpPr txBox="1"/>
          <p:nvPr/>
        </p:nvSpPr>
        <p:spPr>
          <a:xfrm>
            <a:off x="504000" y="1554840"/>
            <a:ext cx="928044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8500"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La produzione annua di dati grezzi (</a:t>
            </a:r>
            <a:r>
              <a:rPr lang="it-IT" sz="2600" b="0" i="1" strike="noStrike" spc="-1" dirty="0" err="1">
                <a:latin typeface="Ubuntu"/>
              </a:rPr>
              <a:t>raw</a:t>
            </a:r>
            <a:r>
              <a:rPr lang="it-IT" sz="2600" b="0" i="1" strike="noStrike" spc="-1" dirty="0">
                <a:latin typeface="Ubuntu"/>
              </a:rPr>
              <a:t> data</a:t>
            </a:r>
            <a:r>
              <a:rPr lang="it-IT" sz="2600" b="0" strike="noStrike" spc="-1" dirty="0">
                <a:latin typeface="Ubuntu"/>
              </a:rPr>
              <a:t>) è di circa 90 PB dagli esperimenti LHC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A questi vanno aggiunti i dati simulati, i dati processati, i risultati delle analisi, ecc.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in più copie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La conservazione di questa mole di dati e il loro processamento avvengono in modo coordinato all'interno di un sistema distribuito tra 170+ centri di calcolo in 42 Paesi nel mondo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World-wide LHC Computing </a:t>
            </a:r>
            <a:r>
              <a:rPr lang="it-IT" sz="2400" b="0" strike="noStrike" spc="-1" dirty="0" err="1">
                <a:latin typeface="Ubuntu"/>
              </a:rPr>
              <a:t>Grid</a:t>
            </a:r>
            <a:r>
              <a:rPr lang="it-IT" sz="2400" b="0" strike="noStrike" spc="-1" dirty="0">
                <a:latin typeface="Ubuntu"/>
              </a:rPr>
              <a:t> (WLCG)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A seconda della loro dimensione e delle funzionalità offerte, i centri si distinguono in Tier-0 (il CERN), Tier-1 e Tier-2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CNAF </a:t>
            </a:r>
          </a:p>
        </p:txBody>
      </p:sp>
      <p:sp>
        <p:nvSpPr>
          <p:cNvPr id="13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5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Ospita uno dei Tier-1 del sistema WLCG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Fornisce supporto ai ricercatori nell'utilizzo degli strumenti di calcolo disponibili e nello sviluppo di software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Sperimenta e sviluppa soluzioni IT innovative che migliorino l'usabilità e l'efficienza del centro e che abilitino l'utilizzo di sistemi distribuiti su scala geografica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Fornisce servizi informatici di utilità generale per l'INFN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Collabora con aziende private e pubbliche amministrazioni per favorire lo scambio di conoscenze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È composto da circa 60 persone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2148120" y="2454120"/>
            <a:ext cx="5780520" cy="26532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6600" b="0" strike="noStrike" spc="-1">
                <a:latin typeface="Arial"/>
              </a:rPr>
              <a:t>Il Tier-1</a:t>
            </a:r>
          </a:p>
        </p:txBody>
      </p:sp>
    </p:spTree>
    <p:extLst>
      <p:ext uri="{BB962C8B-B14F-4D97-AF65-F5344CB8AC3E}">
        <p14:creationId xmlns:p14="http://schemas.microsoft.com/office/powerpoint/2010/main" val="121514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34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Ci sono 60+ comunità scientifiche che utilizzano il centro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 dirty="0">
                <a:latin typeface="Ubuntu"/>
              </a:rPr>
              <a:t>non solo LHC e non solo nell'ambito della fisica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2 000 server di calcolo, circa 40 000 core</a:t>
            </a:r>
            <a:endParaRPr lang="it-IT" sz="2600" spc="-1" dirty="0">
              <a:latin typeface="Ubuntu"/>
            </a:endParaRP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I job sono gestiti tramite un sistema a code che ne gestisce le priorità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37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Circa 50 PB di spazio disco condiviso grazie a un file-system distribuito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Circa 116</a:t>
            </a:r>
            <a:r>
              <a:rPr lang="it-IT" sz="2600" b="0" strike="noStrike" spc="-1" dirty="0">
                <a:latin typeface="Ubuntu"/>
              </a:rPr>
              <a:t> PB di spazio nastro</a:t>
            </a:r>
          </a:p>
        </p:txBody>
      </p:sp>
      <p:pic>
        <p:nvPicPr>
          <p:cNvPr id="138" name="Immagine 137"/>
          <p:cNvPicPr/>
          <p:nvPr/>
        </p:nvPicPr>
        <p:blipFill>
          <a:blip r:embed="rId3"/>
          <a:stretch/>
        </p:blipFill>
        <p:spPr>
          <a:xfrm>
            <a:off x="746280" y="3128760"/>
            <a:ext cx="8583840" cy="4294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Il consumo è di 800 kW → 7 GWh all'anno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il carico IT contribuisce per 450 kW, il resto è per raffreddamento, garanzia di continuità, ecc.</a:t>
            </a:r>
          </a:p>
        </p:txBody>
      </p:sp>
      <p:pic>
        <p:nvPicPr>
          <p:cNvPr id="142" name="Immagine 141"/>
          <p:cNvPicPr/>
          <p:nvPr/>
        </p:nvPicPr>
        <p:blipFill>
          <a:blip r:embed="rId2"/>
          <a:stretch/>
        </p:blipFill>
        <p:spPr>
          <a:xfrm>
            <a:off x="731160" y="3292560"/>
            <a:ext cx="4275000" cy="2138760"/>
          </a:xfrm>
          <a:prstGeom prst="rect">
            <a:avLst/>
          </a:prstGeom>
          <a:ln>
            <a:noFill/>
          </a:ln>
        </p:spPr>
      </p:pic>
      <p:pic>
        <p:nvPicPr>
          <p:cNvPr id="143" name="Immagine 142"/>
          <p:cNvPicPr/>
          <p:nvPr/>
        </p:nvPicPr>
        <p:blipFill>
          <a:blip r:embed="rId3"/>
          <a:stretch/>
        </p:blipFill>
        <p:spPr>
          <a:xfrm>
            <a:off x="5167440" y="3317040"/>
            <a:ext cx="4156200" cy="2079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Il Tier-1</a:t>
            </a:r>
          </a:p>
        </p:txBody>
      </p:sp>
      <p:sp>
        <p:nvSpPr>
          <p:cNvPr id="141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Un complesso sistema di monitoraggio è costantemente attivo per tenere sotto controllo l’intera infrastruttura</a:t>
            </a:r>
            <a:endParaRPr lang="it-IT" sz="2400" b="0" strike="noStrike" spc="-1" dirty="0">
              <a:latin typeface="Ubuntu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D5ACE2B-6872-D092-A657-9A31505FE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3" y="2555080"/>
            <a:ext cx="9174925" cy="500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9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Il CNAF è all’interno di una rete geografica molto ampia ad alte prestazioni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LHCOPN (LHC Optical Private Network) che collega tutti i centri di calcolo TIER1 di LHC mondiali ed il CERN (100Gbps)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L</a:t>
            </a:r>
            <a:r>
              <a:rPr lang="it-IT" sz="2600" b="0" strike="noStrike" spc="-1" dirty="0">
                <a:latin typeface="Ubuntu"/>
              </a:rPr>
              <a:t>HCONE (LHC Open Network Environment) che collega i TIER1 di LHC a tutti i TIER2 di LHC </a:t>
            </a:r>
            <a:r>
              <a:rPr lang="it-IT" sz="2600" spc="-1" dirty="0">
                <a:latin typeface="Ubuntu"/>
              </a:rPr>
              <a:t>(100Gbps)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2 Link a 10Gbps verso la rete General Internet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un collegamento a 1,2 </a:t>
            </a:r>
            <a:r>
              <a:rPr lang="it-IT" sz="2600" b="0" strike="noStrike" spc="-1" dirty="0" err="1">
                <a:latin typeface="Ubuntu"/>
              </a:rPr>
              <a:t>Tbps</a:t>
            </a:r>
            <a:r>
              <a:rPr lang="it-IT" sz="2600" b="0" strike="noStrike" spc="-1" dirty="0">
                <a:latin typeface="Ubuntu"/>
              </a:rPr>
              <a:t> diretto con il CINECA (uno dei centri di calcolo scientifico più performanti d’Europa) al momento sfruttato a 400 Gbps</a:t>
            </a:r>
          </a:p>
          <a:p>
            <a:pPr marL="565200" lvl="1">
              <a:spcAft>
                <a:spcPts val="1417"/>
              </a:spcAft>
              <a:buClr>
                <a:srgbClr val="000000"/>
              </a:buClr>
              <a:buSzPct val="45000"/>
            </a:pPr>
            <a:r>
              <a:rPr lang="it-IT" sz="2000" spc="-1" dirty="0">
                <a:latin typeface="Ubuntu"/>
              </a:rPr>
              <a:t>Per esempio un film in alta risoluzione trasmesso in streaming viene scaricato a 8Mbps. </a:t>
            </a:r>
            <a:endParaRPr lang="it-IT" sz="2600" spc="-1" dirty="0">
              <a:latin typeface="Ubuntu"/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FDFCA493-3F16-A390-CAFD-92D4F16DC634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 dirty="0">
                <a:solidFill>
                  <a:srgbClr val="FFFFFF"/>
                </a:solidFill>
                <a:latin typeface="Arial"/>
              </a:rPr>
              <a:t>WAN@CNAF</a:t>
            </a:r>
          </a:p>
        </p:txBody>
      </p:sp>
    </p:spTree>
    <p:extLst>
      <p:ext uri="{BB962C8B-B14F-4D97-AF65-F5344CB8AC3E}">
        <p14:creationId xmlns:p14="http://schemas.microsoft.com/office/powerpoint/2010/main" val="3438043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Shape 2"/>
          <p:cNvSpPr txBox="1"/>
          <p:nvPr/>
        </p:nvSpPr>
        <p:spPr>
          <a:xfrm>
            <a:off x="503640" y="1554840"/>
            <a:ext cx="9068760" cy="2617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Ente Pubblico di Ricerca dedicato allo studio dei costituenti fondamentali della materia e delle leggi che li governano</a:t>
            </a:r>
          </a:p>
        </p:txBody>
      </p:sp>
      <p:sp>
        <p:nvSpPr>
          <p:cNvPr id="82" name="TextShape 3"/>
          <p:cNvSpPr txBox="1"/>
          <p:nvPr/>
        </p:nvSpPr>
        <p:spPr>
          <a:xfrm>
            <a:off x="4844520" y="2927880"/>
            <a:ext cx="4848120" cy="39301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4 </a:t>
            </a:r>
            <a:r>
              <a:rPr lang="it-IT" sz="2600" spc="-1" dirty="0">
                <a:latin typeface="Ubuntu"/>
              </a:rPr>
              <a:t>laboratori</a:t>
            </a:r>
            <a:r>
              <a:rPr lang="it-IT" sz="2600" b="0" strike="noStrike" spc="-1" dirty="0">
                <a:latin typeface="Ubuntu"/>
              </a:rPr>
              <a:t> nazionali, 20 sezioni, 3 centri e scuole, 1 consorzio</a:t>
            </a:r>
            <a:endParaRPr lang="it-IT" dirty="0"/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~2000 dipendenti, ~3500 associati</a:t>
            </a:r>
          </a:p>
          <a:p>
            <a:pPr marL="431800" indent="-32385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Budget annuale 200+ ME</a:t>
            </a:r>
          </a:p>
        </p:txBody>
      </p:sp>
      <p:pic>
        <p:nvPicPr>
          <p:cNvPr id="83" name="Immagine 82"/>
          <p:cNvPicPr/>
          <p:nvPr/>
        </p:nvPicPr>
        <p:blipFill>
          <a:blip r:embed="rId3"/>
          <a:stretch/>
        </p:blipFill>
        <p:spPr>
          <a:xfrm>
            <a:off x="457200" y="2834640"/>
            <a:ext cx="3868920" cy="4482000"/>
          </a:xfrm>
          <a:prstGeom prst="rect">
            <a:avLst/>
          </a:prstGeom>
          <a:ln>
            <a:noFill/>
          </a:ln>
        </p:spPr>
      </p:pic>
      <p:sp>
        <p:nvSpPr>
          <p:cNvPr id="8" name="TextShape 1">
            <a:extLst>
              <a:ext uri="{FF2B5EF4-FFF2-40B4-BE49-F238E27FC236}">
                <a16:creationId xmlns:a16="http://schemas.microsoft.com/office/drawing/2014/main" id="{666F8FA3-CFA1-A0CE-E768-1EF9FCDD7485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b="0" strike="noStrike" spc="-1" dirty="0">
                <a:solidFill>
                  <a:srgbClr val="FFFFFF"/>
                </a:solidFill>
                <a:latin typeface="Arial"/>
              </a:rPr>
              <a:t>Istituto Nazionale di Fisica Nucleare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Le prospettive future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B490FCE-5F50-95B5-6DFB-4BCBD921D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899" y="1262520"/>
            <a:ext cx="5873653" cy="62782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Shape 2">
            <a:extLst>
              <a:ext uri="{FF2B5EF4-FFF2-40B4-BE49-F238E27FC236}">
                <a16:creationId xmlns:a16="http://schemas.microsoft.com/office/drawing/2014/main" id="{37DA2238-A7E3-414D-BD2D-4042925B2B9E}"/>
              </a:ext>
            </a:extLst>
          </p:cNvPr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Il Tier1 verrà migrato al Tecnopolo: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nuovo centro di calcolo dove si concentrerà l’80% della capacità di calcolo e di storage italiana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sarà la sede di centri di calcolo di altri importanti enti della ricerca italiana ed internazionale</a:t>
            </a:r>
          </a:p>
          <a:p>
            <a:pPr marL="889200" lvl="1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spc="-1" dirty="0">
                <a:latin typeface="Ubuntu"/>
              </a:rPr>
              <a:t>lo spostamento è previsto a partire dal 2023</a:t>
            </a:r>
          </a:p>
        </p:txBody>
      </p:sp>
      <p:sp>
        <p:nvSpPr>
          <p:cNvPr id="150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Le prospettive future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4CC4CD5-A902-47D2-8C24-0C590561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05" y="4755163"/>
            <a:ext cx="9542229" cy="250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1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Sperimentiamo soluzioni tecnologiche innovative per valutarne l'adozione e l'integrazione nel sistema di calcolo distribuito di cui il Tier-1 fa parte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ad es. sistemi Cloud e soluzioni di virtualizzazione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Sviluppiamo componenti software per integrare la</a:t>
            </a:r>
            <a:br>
              <a:rPr dirty="0"/>
            </a:br>
            <a:r>
              <a:rPr lang="it-IT" sz="2600" b="0" strike="noStrike" spc="-1" dirty="0">
                <a:latin typeface="Ubuntu"/>
              </a:rPr>
              <a:t>funzionalità esistente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sicurezza informatica e gestione dei dati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spesso all'interno di progetti nazionali o </a:t>
            </a:r>
            <a:br>
              <a:rPr dirty="0"/>
            </a:br>
            <a:r>
              <a:rPr lang="it-IT" sz="2400" b="0" strike="noStrike" spc="-1" dirty="0">
                <a:latin typeface="Ubuntu"/>
              </a:rPr>
              <a:t>internazionali</a:t>
            </a: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84C94A8F-1172-1D63-4B22-1AABFC8E06BA}"/>
              </a:ext>
            </a:extLst>
          </p:cNvPr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it-IT" sz="4400" spc="-1" dirty="0">
                <a:solidFill>
                  <a:srgbClr val="FFFFFF"/>
                </a:solidFill>
                <a:latin typeface="Arial"/>
              </a:rPr>
              <a:t>Sistemi di calcolo distribuito</a:t>
            </a:r>
          </a:p>
          <a:p>
            <a:pPr algn="ctr"/>
            <a:r>
              <a:rPr lang="it-IT" sz="4400" b="0" strike="noStrike" spc="-1" dirty="0">
                <a:solidFill>
                  <a:srgbClr val="FFFFFF"/>
                </a:solidFill>
                <a:latin typeface="Arial"/>
              </a:rPr>
              <a:t>Svilup</a:t>
            </a:r>
            <a:r>
              <a:rPr lang="it-IT" sz="4400" spc="-1" dirty="0">
                <a:solidFill>
                  <a:srgbClr val="FFFFFF"/>
                </a:solidFill>
                <a:latin typeface="Arial"/>
              </a:rPr>
              <a:t>po software</a:t>
            </a:r>
            <a:endParaRPr lang="it-IT" sz="4400" b="0" strike="noStrike" spc="-1" dirty="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Servizi Nazionali</a:t>
            </a:r>
          </a:p>
        </p:txBody>
      </p:sp>
      <p:sp>
        <p:nvSpPr>
          <p:cNvPr id="168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 fontScale="94000" lnSpcReduction="10000"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Manteniamo una serie di servizi di interesse generale per l'INFN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mailing list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DNS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siti web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strumenti collaborativi per lo sviluppo software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archivio documentale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gestione centralizzata delle licenze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sistema informativo (gestione personale, contabilità, trasferte…)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servizi multimediali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Opportunità di formazione e lavoro</a:t>
            </a:r>
          </a:p>
        </p:txBody>
      </p:sp>
      <p:sp>
        <p:nvSpPr>
          <p:cNvPr id="170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Stage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Tirocini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Tesi</a:t>
            </a: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 err="1">
                <a:latin typeface="Ubuntu"/>
              </a:rPr>
              <a:t>Summer</a:t>
            </a:r>
            <a:r>
              <a:rPr lang="it-IT" sz="2600" b="0" strike="noStrike" spc="-1" dirty="0">
                <a:latin typeface="Ubuntu"/>
              </a:rPr>
              <a:t> </a:t>
            </a:r>
            <a:r>
              <a:rPr lang="it-IT" sz="2600" b="0" strike="noStrike" spc="-1" dirty="0" err="1">
                <a:latin typeface="Ubuntu"/>
              </a:rPr>
              <a:t>student</a:t>
            </a:r>
            <a:endParaRPr lang="it-IT" sz="2600" b="0" strike="noStrike" spc="-1" dirty="0">
              <a:latin typeface="Ubuntu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Contratti a tempo determinato finanziati da progetti</a:t>
            </a:r>
          </a:p>
          <a:p>
            <a:pPr marL="108000">
              <a:spcAft>
                <a:spcPts val="1417"/>
              </a:spcAft>
              <a:buClr>
                <a:srgbClr val="000000"/>
              </a:buClr>
              <a:buSzPct val="45000"/>
            </a:pPr>
            <a:br>
              <a:rPr lang="it-IT" sz="3200" spc="-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br>
              <a:rPr lang="it-IT" sz="3200" spc="-1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it-IT" sz="3200" spc="-1" dirty="0">
                <a:latin typeface="Courier New" panose="02070309020205020404" pitchFamily="49" charset="0"/>
                <a:cs typeface="Courier New" panose="02070309020205020404" pitchFamily="49" charset="0"/>
              </a:rPr>
              <a:t>https://www.cnaf.infn.it/</a:t>
            </a:r>
            <a:endParaRPr lang="it-IT" sz="3200" b="0" strike="noStrike" spc="-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85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Fisica delle particelle (con acceleratori)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alta energia → scoperta di nuove particelle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alta </a:t>
            </a:r>
            <a:r>
              <a:rPr lang="it-IT" sz="2400" b="0" i="1" strike="noStrike" spc="-1" dirty="0">
                <a:latin typeface="Ubuntu"/>
              </a:rPr>
              <a:t>luminosità</a:t>
            </a:r>
            <a:r>
              <a:rPr lang="it-IT" sz="2400" b="0" strike="noStrike" spc="-1" dirty="0">
                <a:latin typeface="Ubuntu"/>
              </a:rPr>
              <a:t> → misura di eventi rari</a:t>
            </a:r>
          </a:p>
        </p:txBody>
      </p:sp>
      <p:pic>
        <p:nvPicPr>
          <p:cNvPr id="86" name="Immagine 85"/>
          <p:cNvPicPr/>
          <p:nvPr/>
        </p:nvPicPr>
        <p:blipFill>
          <a:blip r:embed="rId2"/>
          <a:stretch/>
        </p:blipFill>
        <p:spPr>
          <a:xfrm>
            <a:off x="369720" y="3547440"/>
            <a:ext cx="4570560" cy="3430080"/>
          </a:xfrm>
          <a:prstGeom prst="rect">
            <a:avLst/>
          </a:prstGeom>
          <a:ln>
            <a:noFill/>
          </a:ln>
        </p:spPr>
      </p:pic>
      <p:pic>
        <p:nvPicPr>
          <p:cNvPr id="87" name="Immagine 86"/>
          <p:cNvPicPr/>
          <p:nvPr/>
        </p:nvPicPr>
        <p:blipFill>
          <a:blip r:embed="rId3"/>
          <a:stretch/>
        </p:blipFill>
        <p:spPr>
          <a:xfrm>
            <a:off x="5027400" y="3674880"/>
            <a:ext cx="4899960" cy="3201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pic>
        <p:nvPicPr>
          <p:cNvPr id="89" name="Immagine 88"/>
          <p:cNvPicPr/>
          <p:nvPr/>
        </p:nvPicPr>
        <p:blipFill>
          <a:blip r:embed="rId3"/>
          <a:stretch/>
        </p:blipFill>
        <p:spPr>
          <a:xfrm>
            <a:off x="5855400" y="1575000"/>
            <a:ext cx="4020120" cy="2815200"/>
          </a:xfrm>
          <a:prstGeom prst="rect">
            <a:avLst/>
          </a:prstGeom>
          <a:ln>
            <a:noFill/>
          </a:ln>
        </p:spPr>
      </p:pic>
      <p:pic>
        <p:nvPicPr>
          <p:cNvPr id="90" name="Immagine 89"/>
          <p:cNvPicPr/>
          <p:nvPr/>
        </p:nvPicPr>
        <p:blipFill>
          <a:blip r:embed="rId4"/>
          <a:stretch/>
        </p:blipFill>
        <p:spPr>
          <a:xfrm>
            <a:off x="0" y="1748515"/>
            <a:ext cx="4334040" cy="228672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2652120" y="15544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it-IT" sz="1400" b="0" strike="noStrike" spc="-1">
                <a:latin typeface="Ubuntu"/>
              </a:rPr>
              <a:t>ALICE</a:t>
            </a:r>
          </a:p>
        </p:txBody>
      </p:sp>
      <p:sp>
        <p:nvSpPr>
          <p:cNvPr id="92" name="TextShape 3"/>
          <p:cNvSpPr txBox="1"/>
          <p:nvPr/>
        </p:nvSpPr>
        <p:spPr>
          <a:xfrm>
            <a:off x="7587000" y="1371600"/>
            <a:ext cx="1374120" cy="507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it-IT" sz="1400" b="0" strike="noStrike" spc="-1">
                <a:latin typeface="Ubuntu"/>
              </a:rPr>
              <a:t>ATLAS</a:t>
            </a:r>
          </a:p>
        </p:txBody>
      </p:sp>
      <p:sp>
        <p:nvSpPr>
          <p:cNvPr id="93" name="TextShape 4"/>
          <p:cNvSpPr txBox="1"/>
          <p:nvPr/>
        </p:nvSpPr>
        <p:spPr>
          <a:xfrm>
            <a:off x="1737720" y="45064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it-IT" sz="1400" b="0" strike="noStrike" spc="-1">
                <a:latin typeface="Ubuntu"/>
              </a:rPr>
              <a:t>CMS</a:t>
            </a:r>
          </a:p>
        </p:txBody>
      </p:sp>
      <p:pic>
        <p:nvPicPr>
          <p:cNvPr id="94" name="Immagine 93"/>
          <p:cNvPicPr/>
          <p:nvPr/>
        </p:nvPicPr>
        <p:blipFill>
          <a:blip r:embed="rId5"/>
          <a:stretch/>
        </p:blipFill>
        <p:spPr>
          <a:xfrm>
            <a:off x="54720" y="4754880"/>
            <a:ext cx="4151520" cy="2764440"/>
          </a:xfrm>
          <a:prstGeom prst="rect">
            <a:avLst/>
          </a:prstGeom>
          <a:ln>
            <a:noFill/>
          </a:ln>
        </p:spPr>
      </p:pic>
      <p:pic>
        <p:nvPicPr>
          <p:cNvPr id="95" name="Immagine 94"/>
          <p:cNvPicPr/>
          <p:nvPr/>
        </p:nvPicPr>
        <p:blipFill>
          <a:blip r:embed="rId6"/>
          <a:stretch/>
        </p:blipFill>
        <p:spPr>
          <a:xfrm>
            <a:off x="6274440" y="4626000"/>
            <a:ext cx="3418200" cy="2689200"/>
          </a:xfrm>
          <a:prstGeom prst="rect">
            <a:avLst/>
          </a:prstGeom>
          <a:ln>
            <a:noFill/>
          </a:ln>
        </p:spPr>
      </p:pic>
      <p:pic>
        <p:nvPicPr>
          <p:cNvPr id="96" name="Immagine 95"/>
          <p:cNvPicPr/>
          <p:nvPr/>
        </p:nvPicPr>
        <p:blipFill>
          <a:blip r:embed="rId7"/>
          <a:stretch/>
        </p:blipFill>
        <p:spPr>
          <a:xfrm>
            <a:off x="3566160" y="3573360"/>
            <a:ext cx="2003040" cy="2004480"/>
          </a:xfrm>
          <a:prstGeom prst="rect">
            <a:avLst/>
          </a:prstGeom>
          <a:ln>
            <a:noFill/>
          </a:ln>
        </p:spPr>
      </p:pic>
      <p:sp>
        <p:nvSpPr>
          <p:cNvPr id="97" name="TextShape 5"/>
          <p:cNvSpPr txBox="1"/>
          <p:nvPr/>
        </p:nvSpPr>
        <p:spPr>
          <a:xfrm>
            <a:off x="6401160" y="4754880"/>
            <a:ext cx="731160" cy="299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>
            <a:spAutoFit/>
          </a:bodyPr>
          <a:lstStyle/>
          <a:p>
            <a:r>
              <a:rPr lang="it-IT" sz="1400" b="0" strike="noStrike" spc="-1">
                <a:latin typeface="Ubuntu"/>
              </a:rPr>
              <a:t>LHCb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99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>
                <a:latin typeface="Ubuntu"/>
              </a:rPr>
              <a:t>Fisica astroparticellare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>
                <a:latin typeface="Ubuntu"/>
              </a:rPr>
              <a:t>studia raggi cosmici, neutrini, onde gravitazionali, raggi gamma di altissima energia, universo oscuro</a:t>
            </a:r>
          </a:p>
        </p:txBody>
      </p:sp>
      <p:pic>
        <p:nvPicPr>
          <p:cNvPr id="100" name="Immagine 99"/>
          <p:cNvPicPr/>
          <p:nvPr/>
        </p:nvPicPr>
        <p:blipFill>
          <a:blip r:embed="rId3"/>
          <a:stretch/>
        </p:blipFill>
        <p:spPr>
          <a:xfrm>
            <a:off x="6987960" y="3017520"/>
            <a:ext cx="2975400" cy="4224600"/>
          </a:xfrm>
          <a:prstGeom prst="rect">
            <a:avLst/>
          </a:prstGeom>
          <a:ln>
            <a:noFill/>
          </a:ln>
        </p:spPr>
      </p:pic>
      <p:pic>
        <p:nvPicPr>
          <p:cNvPr id="101" name="Immagine 100"/>
          <p:cNvPicPr/>
          <p:nvPr/>
        </p:nvPicPr>
        <p:blipFill>
          <a:blip r:embed="rId4"/>
          <a:stretch/>
        </p:blipFill>
        <p:spPr>
          <a:xfrm>
            <a:off x="313200" y="5206680"/>
            <a:ext cx="3069360" cy="2172240"/>
          </a:xfrm>
          <a:prstGeom prst="rect">
            <a:avLst/>
          </a:prstGeom>
          <a:ln>
            <a:noFill/>
          </a:ln>
        </p:spPr>
      </p:pic>
      <p:pic>
        <p:nvPicPr>
          <p:cNvPr id="102" name="Immagine 101"/>
          <p:cNvPicPr/>
          <p:nvPr/>
        </p:nvPicPr>
        <p:blipFill>
          <a:blip r:embed="rId5"/>
          <a:srcRect b="7479"/>
          <a:stretch/>
        </p:blipFill>
        <p:spPr>
          <a:xfrm>
            <a:off x="3869280" y="3013560"/>
            <a:ext cx="2856240" cy="2088720"/>
          </a:xfrm>
          <a:prstGeom prst="rect">
            <a:avLst/>
          </a:prstGeom>
          <a:ln>
            <a:noFill/>
          </a:ln>
        </p:spPr>
      </p:pic>
      <p:pic>
        <p:nvPicPr>
          <p:cNvPr id="103" name="Immagine 102"/>
          <p:cNvPicPr/>
          <p:nvPr/>
        </p:nvPicPr>
        <p:blipFill>
          <a:blip r:embed="rId6"/>
          <a:srcRect r="27580" b="18390"/>
          <a:stretch/>
        </p:blipFill>
        <p:spPr>
          <a:xfrm>
            <a:off x="3575520" y="5293080"/>
            <a:ext cx="3198960" cy="2028960"/>
          </a:xfrm>
          <a:prstGeom prst="rect">
            <a:avLst/>
          </a:prstGeom>
          <a:ln>
            <a:noFill/>
          </a:ln>
        </p:spPr>
      </p:pic>
      <p:pic>
        <p:nvPicPr>
          <p:cNvPr id="104" name="Immagine 103"/>
          <p:cNvPicPr/>
          <p:nvPr/>
        </p:nvPicPr>
        <p:blipFill>
          <a:blip r:embed="rId7"/>
          <a:srcRect t="9182" b="10951"/>
          <a:stretch/>
        </p:blipFill>
        <p:spPr>
          <a:xfrm>
            <a:off x="287640" y="3043800"/>
            <a:ext cx="3342240" cy="200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pic>
        <p:nvPicPr>
          <p:cNvPr id="106" name="Immagine 105"/>
          <p:cNvPicPr/>
          <p:nvPr/>
        </p:nvPicPr>
        <p:blipFill>
          <a:blip r:embed="rId2"/>
          <a:stretch/>
        </p:blipFill>
        <p:spPr>
          <a:xfrm>
            <a:off x="685080" y="1303200"/>
            <a:ext cx="5622120" cy="2812680"/>
          </a:xfrm>
          <a:prstGeom prst="rect">
            <a:avLst/>
          </a:prstGeom>
          <a:ln>
            <a:noFill/>
          </a:ln>
        </p:spPr>
      </p:pic>
      <p:pic>
        <p:nvPicPr>
          <p:cNvPr id="107" name="Immagine 106"/>
          <p:cNvPicPr/>
          <p:nvPr/>
        </p:nvPicPr>
        <p:blipFill>
          <a:blip r:embed="rId3"/>
          <a:stretch/>
        </p:blipFill>
        <p:spPr>
          <a:xfrm>
            <a:off x="4736880" y="4207320"/>
            <a:ext cx="4952520" cy="2650320"/>
          </a:xfrm>
          <a:prstGeom prst="rect">
            <a:avLst/>
          </a:prstGeom>
          <a:ln>
            <a:noFill/>
          </a:ln>
        </p:spPr>
      </p:pic>
      <p:pic>
        <p:nvPicPr>
          <p:cNvPr id="108" name="Immagine 107"/>
          <p:cNvPicPr/>
          <p:nvPr/>
        </p:nvPicPr>
        <p:blipFill>
          <a:blip r:embed="rId4"/>
          <a:stretch/>
        </p:blipFill>
        <p:spPr>
          <a:xfrm>
            <a:off x="1462320" y="4847400"/>
            <a:ext cx="2003040" cy="200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0" name="TextShape 2"/>
          <p:cNvSpPr txBox="1"/>
          <p:nvPr/>
        </p:nvSpPr>
        <p:spPr>
          <a:xfrm>
            <a:off x="503640" y="1554840"/>
            <a:ext cx="937188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Fisica nucleare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studia la struttura e la dinamica della materia nucleare</a:t>
            </a:r>
          </a:p>
        </p:txBody>
      </p:sp>
      <p:pic>
        <p:nvPicPr>
          <p:cNvPr id="111" name="Immagine 110"/>
          <p:cNvPicPr/>
          <p:nvPr/>
        </p:nvPicPr>
        <p:blipFill>
          <a:blip r:embed="rId2"/>
          <a:stretch/>
        </p:blipFill>
        <p:spPr>
          <a:xfrm>
            <a:off x="1222798" y="3015180"/>
            <a:ext cx="3565080" cy="2678040"/>
          </a:xfrm>
          <a:prstGeom prst="rect">
            <a:avLst/>
          </a:prstGeom>
          <a:ln>
            <a:noFill/>
          </a:ln>
        </p:spPr>
      </p:pic>
      <p:pic>
        <p:nvPicPr>
          <p:cNvPr id="113" name="Immagine 112"/>
          <p:cNvPicPr/>
          <p:nvPr/>
        </p:nvPicPr>
        <p:blipFill>
          <a:blip r:embed="rId3"/>
          <a:stretch/>
        </p:blipFill>
        <p:spPr>
          <a:xfrm>
            <a:off x="5038380" y="3126060"/>
            <a:ext cx="3420720" cy="2567160"/>
          </a:xfrm>
          <a:prstGeom prst="rect">
            <a:avLst/>
          </a:prstGeom>
          <a:ln w="73080">
            <a:solidFill>
              <a:srgbClr val="FFFFFF"/>
            </a:solidFill>
            <a:rou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5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Fisica teorica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sviluppo di ipotesi, modelli e teorie fisiche per spiegare i risultati sperimentali già acquisiti e aprire nuovi scenari per la fisica del futuro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origine della massa delle particelle elementari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natura e proprietà della materia oscura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asimmetria fra materia e antimateria nell’Universo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unificazione a livello quantistico di tutte le interazioni fondamentali, inclusa la gravità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Shape 1"/>
          <p:cNvSpPr txBox="1"/>
          <p:nvPr/>
        </p:nvSpPr>
        <p:spPr>
          <a:xfrm>
            <a:off x="0" y="0"/>
            <a:ext cx="10076760" cy="1262520"/>
          </a:xfrm>
          <a:prstGeom prst="rect">
            <a:avLst/>
          </a:prstGeom>
          <a:solidFill>
            <a:srgbClr val="0084D1"/>
          </a:solidFill>
          <a:ln>
            <a:noFill/>
          </a:ln>
        </p:spPr>
        <p:txBody>
          <a:bodyPr lIns="0" tIns="0" rIns="0" bIns="0" anchor="ctr">
            <a:spAutoFit/>
          </a:bodyPr>
          <a:lstStyle/>
          <a:p>
            <a:pPr algn="ctr"/>
            <a:r>
              <a:rPr lang="it-IT" sz="4400" b="0" strike="noStrike" spc="-1">
                <a:solidFill>
                  <a:srgbClr val="FFFFFF"/>
                </a:solidFill>
                <a:latin typeface="Arial"/>
              </a:rPr>
              <a:t>Linee di ricerca</a:t>
            </a:r>
          </a:p>
        </p:txBody>
      </p:sp>
      <p:sp>
        <p:nvSpPr>
          <p:cNvPr id="118" name="TextShape 2"/>
          <p:cNvSpPr txBox="1"/>
          <p:nvPr/>
        </p:nvSpPr>
        <p:spPr>
          <a:xfrm>
            <a:off x="503640" y="1554840"/>
            <a:ext cx="9068760" cy="54878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rmAutofit/>
          </a:bodyPr>
          <a:lstStyle/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600" b="0" strike="noStrike" spc="-1" dirty="0">
                <a:latin typeface="Ubuntu"/>
              </a:rPr>
              <a:t>Ricerche tecnologiche e interdisciplinari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ricerca e sviluppo prototipale di nuove tecnologie utili alla missione dell'ente</a:t>
            </a:r>
          </a:p>
          <a:p>
            <a:pPr marL="864000" lvl="1" indent="-324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400" b="0" strike="noStrike" spc="-1" dirty="0">
                <a:latin typeface="Ubuntu"/>
              </a:rPr>
              <a:t>sviluppo di applicazioni in altri settori di strumenti, metodi e tecnologie della fisica fondamentale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latin typeface="Ubuntu"/>
              </a:rPr>
              <a:t>trasferimento di conoscenza e di tecnologia</a:t>
            </a:r>
          </a:p>
          <a:p>
            <a:pPr marL="1296000" lvl="2" indent="-288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200" b="0" strike="noStrike" spc="-1" dirty="0">
                <a:latin typeface="Ubuntu"/>
              </a:rPr>
              <a:t>rivelatori, elettronica, informatica</a:t>
            </a:r>
          </a:p>
        </p:txBody>
      </p:sp>
      <p:pic>
        <p:nvPicPr>
          <p:cNvPr id="121" name="Immagine 120"/>
          <p:cNvPicPr/>
          <p:nvPr/>
        </p:nvPicPr>
        <p:blipFill>
          <a:blip r:embed="rId2"/>
          <a:srcRect r="27670" b="20740"/>
          <a:stretch/>
        </p:blipFill>
        <p:spPr>
          <a:xfrm>
            <a:off x="5700157" y="4826520"/>
            <a:ext cx="4334484" cy="2595558"/>
          </a:xfrm>
          <a:prstGeom prst="rect">
            <a:avLst/>
          </a:prstGeom>
          <a:ln>
            <a:noFill/>
          </a:ln>
        </p:spPr>
      </p:pic>
      <p:pic>
        <p:nvPicPr>
          <p:cNvPr id="7" name="Immagine 6" descr="Immagine che contiene testo, posando&#10;&#10;Descrizione generata automaticamente">
            <a:extLst>
              <a:ext uri="{FF2B5EF4-FFF2-40B4-BE49-F238E27FC236}">
                <a16:creationId xmlns:a16="http://schemas.microsoft.com/office/drawing/2014/main" id="{BB1451A8-23EF-407C-8B99-0FDD53E28F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1482"/>
            <a:ext cx="3299704" cy="2383518"/>
          </a:xfrm>
          <a:prstGeom prst="rect">
            <a:avLst/>
          </a:prstGeom>
        </p:spPr>
      </p:pic>
      <p:pic>
        <p:nvPicPr>
          <p:cNvPr id="9" name="Immagine 8" descr="Immagine che contiene testo, dispositivo&#10;&#10;Descrizione generata automaticamente">
            <a:extLst>
              <a:ext uri="{FF2B5EF4-FFF2-40B4-BE49-F238E27FC236}">
                <a16:creationId xmlns:a16="http://schemas.microsoft.com/office/drawing/2014/main" id="{FBF28A13-AFC0-457A-9D89-5F9E2B3CB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75" y="5207087"/>
            <a:ext cx="2144502" cy="16637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488F455D9E80C478C8AD18A181B10CF" ma:contentTypeVersion="11" ma:contentTypeDescription="Creare un nuovo documento." ma:contentTypeScope="" ma:versionID="428711fcd705ca91f736ca0ff6dbca6b">
  <xsd:schema xmlns:xsd="http://www.w3.org/2001/XMLSchema" xmlns:xs="http://www.w3.org/2001/XMLSchema" xmlns:p="http://schemas.microsoft.com/office/2006/metadata/properties" xmlns:ns2="c5520ff1-b374-4adb-926c-d4aef25b67ed" xmlns:ns3="24cc118e-bf96-42e1-8420-649eb5b7cd50" targetNamespace="http://schemas.microsoft.com/office/2006/metadata/properties" ma:root="true" ma:fieldsID="04b59e34cc6242218dd480ece9467ec0" ns2:_="" ns3:_="">
    <xsd:import namespace="c5520ff1-b374-4adb-926c-d4aef25b67ed"/>
    <xsd:import namespace="24cc118e-bf96-42e1-8420-649eb5b7c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20ff1-b374-4adb-926c-d4aef25b67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cc118e-bf96-42e1-8420-649eb5b7c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BC86C26-887D-4B5E-93C5-75952057BB7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EE782D0-42F0-4D9F-B770-9E20341A055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94B310-BEE1-4A0E-A7A5-E2EEB49967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520ff1-b374-4adb-926c-d4aef25b67ed"/>
    <ds:schemaRef ds:uri="24cc118e-bf96-42e1-8420-649eb5b7c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FG2</Template>
  <TotalTime>2373</TotalTime>
  <Words>859</Words>
  <Application>Microsoft Office PowerPoint</Application>
  <PresentationFormat>Personalizzato</PresentationFormat>
  <Paragraphs>122</Paragraphs>
  <Slides>24</Slides>
  <Notes>12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26" baseType="lpstr"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Francesco Giacomini</dc:creator>
  <dc:description/>
  <cp:lastModifiedBy>Andrea Rendina</cp:lastModifiedBy>
  <cp:revision>117</cp:revision>
  <cp:lastPrinted>2019-05-28T15:53:08Z</cp:lastPrinted>
  <dcterms:created xsi:type="dcterms:W3CDTF">2016-03-09T16:44:17Z</dcterms:created>
  <dcterms:modified xsi:type="dcterms:W3CDTF">2022-05-09T07:51:46Z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0x0101004488F455D9E80C478C8AD18A181B10CF</vt:lpwstr>
  </property>
</Properties>
</file>