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7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12" autoAdjust="0"/>
  </p:normalViewPr>
  <p:slideViewPr>
    <p:cSldViewPr>
      <p:cViewPr>
        <p:scale>
          <a:sx n="75" d="100"/>
          <a:sy n="75" d="100"/>
        </p:scale>
        <p:origin x="-1224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16/11/2010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16/11/2010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16/11/2010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16/11/2010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16/11/2010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628800"/>
            <a:ext cx="7772400" cy="1470025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A </a:t>
            </a:r>
            <a:r>
              <a:rPr lang="it-IT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testbed</a:t>
            </a:r>
            <a:r>
              <a:rPr lang="it-IT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for the </a:t>
            </a:r>
            <a:r>
              <a:rPr lang="it-IT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SuperB</a:t>
            </a:r>
            <a:r>
              <a:rPr lang="it-IT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t-IT" sz="36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computing</a:t>
            </a:r>
            <a:r>
              <a:rPr lang="it-IT" sz="36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model</a:t>
            </a:r>
            <a:endParaRPr lang="it-IT" sz="3600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G. Russo, S. Pardi, D. Del Prete</a:t>
            </a:r>
            <a:endParaRPr lang="it-IT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029" name="Picture 5" descr="C:\Users\admin\Desktop\superB\workshop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069440" y="6165304"/>
            <a:ext cx="30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G. Russo, S. Pardi, D. Del Prete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</a:rPr>
              <a:t>Bologna, 2010 </a:t>
            </a:r>
            <a:r>
              <a:rPr lang="it-IT" sz="1400" b="1" dirty="0" err="1" smtClean="0">
                <a:solidFill>
                  <a:schemeClr val="bg1"/>
                </a:solidFill>
              </a:rPr>
              <a:t>november</a:t>
            </a:r>
            <a:r>
              <a:rPr lang="it-IT" sz="1400" b="1" dirty="0" smtClean="0">
                <a:solidFill>
                  <a:schemeClr val="bg1"/>
                </a:solidFill>
              </a:rPr>
              <a:t> 16</a:t>
            </a:r>
            <a:r>
              <a:rPr lang="it-IT" sz="1400" b="1" i="1" dirty="0" smtClean="0">
                <a:solidFill>
                  <a:schemeClr val="bg1"/>
                </a:solidFill>
              </a:rPr>
              <a:t>th</a:t>
            </a:r>
            <a:r>
              <a:rPr lang="it-IT" sz="1400" b="1" dirty="0" smtClean="0">
                <a:solidFill>
                  <a:schemeClr val="bg1"/>
                </a:solidFill>
              </a:rPr>
              <a:t>-17</a:t>
            </a:r>
            <a:r>
              <a:rPr lang="it-IT" sz="1400" b="1" i="1" dirty="0" smtClean="0">
                <a:solidFill>
                  <a:schemeClr val="bg1"/>
                </a:solidFill>
              </a:rPr>
              <a:t>th</a:t>
            </a:r>
            <a:endParaRPr lang="it-IT" sz="1400" b="1" i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2" descr="C:\Users\admin\Desktop\superB\infn-main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CasellaDiTesto 12"/>
          <p:cNvSpPr txBox="1"/>
          <p:nvPr/>
        </p:nvSpPr>
        <p:spPr>
          <a:xfrm>
            <a:off x="8734810" y="5795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superB\workshop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069440" y="6165304"/>
            <a:ext cx="30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G. Russo, S. Pardi, D. Del Prete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Bologna, 2010 </a:t>
            </a:r>
            <a:r>
              <a:rPr lang="it-IT" sz="1400" b="1" dirty="0" err="1">
                <a:solidFill>
                  <a:schemeClr val="bg1"/>
                </a:solidFill>
              </a:rPr>
              <a:t>november</a:t>
            </a:r>
            <a:r>
              <a:rPr lang="it-IT" sz="1400" b="1" dirty="0">
                <a:solidFill>
                  <a:schemeClr val="bg1"/>
                </a:solidFill>
              </a:rPr>
              <a:t> </a:t>
            </a:r>
            <a:r>
              <a:rPr lang="it-IT" sz="1400" b="1" dirty="0" smtClean="0">
                <a:solidFill>
                  <a:schemeClr val="bg1"/>
                </a:solidFill>
              </a:rPr>
              <a:t>16</a:t>
            </a:r>
            <a:r>
              <a:rPr lang="it-IT" sz="1400" b="1" i="1" dirty="0" smtClean="0">
                <a:solidFill>
                  <a:schemeClr val="bg1"/>
                </a:solidFill>
              </a:rPr>
              <a:t>th</a:t>
            </a:r>
            <a:r>
              <a:rPr lang="it-IT" sz="1400" b="1" dirty="0" smtClean="0">
                <a:solidFill>
                  <a:schemeClr val="bg1"/>
                </a:solidFill>
              </a:rPr>
              <a:t>-17</a:t>
            </a:r>
            <a:r>
              <a:rPr lang="it-IT" sz="1400" b="1" i="1" dirty="0" smtClean="0">
                <a:solidFill>
                  <a:schemeClr val="bg1"/>
                </a:solidFill>
              </a:rPr>
              <a:t>th</a:t>
            </a:r>
            <a:endParaRPr lang="it-IT" sz="1400" b="1" i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admin\Desktop\superB\infn-main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8734810" y="5795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8</a:t>
            </a:r>
            <a:endParaRPr lang="it-IT" dirty="0"/>
          </a:p>
        </p:txBody>
      </p:sp>
      <p:pic>
        <p:nvPicPr>
          <p:cNvPr id="3074" name="Picture 2" descr="C:\Users\Maria\Desktop\DOMENICO\POSTER\img poster\selezione\NRP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1844824"/>
            <a:ext cx="5760640" cy="1302385"/>
          </a:xfrm>
          <a:prstGeom prst="rect">
            <a:avLst/>
          </a:prstGeom>
          <a:noFill/>
        </p:spPr>
      </p:pic>
      <p:sp>
        <p:nvSpPr>
          <p:cNvPr id="12" name="CasellaDiTesto 10"/>
          <p:cNvSpPr txBox="1">
            <a:spLocks noChangeArrowheads="1"/>
          </p:cNvSpPr>
          <p:nvPr/>
        </p:nvSpPr>
        <p:spPr bwMode="auto">
          <a:xfrm>
            <a:off x="323528" y="1268760"/>
            <a:ext cx="8568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NRPE (</a:t>
            </a:r>
            <a:r>
              <a:rPr lang="it-IT" dirty="0" err="1" smtClean="0"/>
              <a:t>Nagios</a:t>
            </a:r>
            <a:r>
              <a:rPr lang="it-IT" dirty="0" smtClean="0"/>
              <a:t> Remote </a:t>
            </a:r>
            <a:r>
              <a:rPr lang="it-IT" dirty="0" err="1" smtClean="0"/>
              <a:t>Plugin</a:t>
            </a:r>
            <a:r>
              <a:rPr lang="it-IT" dirty="0" smtClean="0"/>
              <a:t> </a:t>
            </a:r>
            <a:r>
              <a:rPr lang="it-IT" dirty="0" err="1" smtClean="0"/>
              <a:t>Executor</a:t>
            </a:r>
            <a:r>
              <a:rPr lang="it-IT" dirty="0" smtClean="0"/>
              <a:t>) on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node</a:t>
            </a:r>
            <a:r>
              <a:rPr lang="it-IT" dirty="0" smtClean="0"/>
              <a:t>, </a:t>
            </a:r>
            <a:r>
              <a:rPr lang="it-IT" dirty="0" err="1" smtClean="0"/>
              <a:t>avoiding</a:t>
            </a:r>
            <a:r>
              <a:rPr lang="it-IT" dirty="0" smtClean="0"/>
              <a:t> </a:t>
            </a:r>
            <a:r>
              <a:rPr lang="it-IT" dirty="0" err="1" smtClean="0"/>
              <a:t>too</a:t>
            </a:r>
            <a:r>
              <a:rPr lang="it-IT" dirty="0" smtClean="0"/>
              <a:t> </a:t>
            </a:r>
            <a:r>
              <a:rPr lang="it-IT" dirty="0" err="1" smtClean="0"/>
              <a:t>much</a:t>
            </a:r>
            <a:r>
              <a:rPr lang="it-IT" dirty="0" smtClean="0"/>
              <a:t> </a:t>
            </a:r>
            <a:r>
              <a:rPr lang="it-IT" dirty="0" err="1" smtClean="0"/>
              <a:t>load</a:t>
            </a:r>
            <a:r>
              <a:rPr lang="it-IT" dirty="0" smtClean="0"/>
              <a:t> on the </a:t>
            </a:r>
            <a:r>
              <a:rPr lang="it-IT" dirty="0" err="1" smtClean="0"/>
              <a:t>central</a:t>
            </a:r>
            <a:r>
              <a:rPr lang="it-IT" dirty="0" smtClean="0"/>
              <a:t> </a:t>
            </a:r>
            <a:r>
              <a:rPr lang="it-IT" dirty="0" err="1" smtClean="0"/>
              <a:t>monitoring</a:t>
            </a:r>
            <a:r>
              <a:rPr lang="it-IT" dirty="0" smtClean="0"/>
              <a:t> station</a:t>
            </a:r>
            <a:endParaRPr lang="it-IT" dirty="0"/>
          </a:p>
        </p:txBody>
      </p:sp>
      <p:sp>
        <p:nvSpPr>
          <p:cNvPr id="13" name="CasellaDiTesto 10"/>
          <p:cNvSpPr txBox="1">
            <a:spLocks noChangeArrowheads="1"/>
          </p:cNvSpPr>
          <p:nvPr/>
        </p:nvSpPr>
        <p:spPr bwMode="auto">
          <a:xfrm>
            <a:off x="179512" y="3645024"/>
            <a:ext cx="856895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dirty="0" err="1" smtClean="0"/>
              <a:t>When</a:t>
            </a:r>
            <a:r>
              <a:rPr lang="it-IT" dirty="0" smtClean="0"/>
              <a:t> the server </a:t>
            </a:r>
            <a:r>
              <a:rPr lang="it-IT" dirty="0" err="1" smtClean="0"/>
              <a:t>cannot</a:t>
            </a:r>
            <a:r>
              <a:rPr lang="it-IT" dirty="0" smtClean="0"/>
              <a:t> be </a:t>
            </a:r>
            <a:r>
              <a:rPr lang="it-IT" dirty="0" err="1" smtClean="0"/>
              <a:t>reached</a:t>
            </a:r>
            <a:r>
              <a:rPr lang="it-IT" dirty="0" smtClean="0"/>
              <a:t> (e.g. </a:t>
            </a:r>
            <a:r>
              <a:rPr lang="it-IT" dirty="0" err="1" smtClean="0"/>
              <a:t>because</a:t>
            </a:r>
            <a:r>
              <a:rPr lang="it-IT" dirty="0" smtClean="0"/>
              <a:t> of a firewall)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NSCA (</a:t>
            </a:r>
            <a:r>
              <a:rPr lang="it-IT" dirty="0" err="1" smtClean="0"/>
              <a:t>Nagios</a:t>
            </a:r>
            <a:r>
              <a:rPr lang="it-IT" dirty="0" smtClean="0"/>
              <a:t> Service </a:t>
            </a:r>
            <a:r>
              <a:rPr lang="it-IT" dirty="0" err="1" smtClean="0"/>
              <a:t>Check</a:t>
            </a:r>
            <a:r>
              <a:rPr lang="it-IT" dirty="0" smtClean="0"/>
              <a:t> </a:t>
            </a:r>
            <a:r>
              <a:rPr lang="it-IT" dirty="0" err="1" smtClean="0"/>
              <a:t>Acceptor</a:t>
            </a:r>
            <a:r>
              <a:rPr lang="it-IT" dirty="0" smtClean="0"/>
              <a:t>) </a:t>
            </a:r>
            <a:r>
              <a:rPr lang="it-IT" dirty="0" err="1" smtClean="0"/>
              <a:t>that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, </a:t>
            </a:r>
            <a:r>
              <a:rPr lang="it-IT" dirty="0" err="1" smtClean="0"/>
              <a:t>is</a:t>
            </a:r>
            <a:r>
              <a:rPr lang="it-IT" dirty="0" smtClean="0"/>
              <a:t> the server to </a:t>
            </a:r>
            <a:r>
              <a:rPr lang="it-IT" dirty="0" err="1" smtClean="0"/>
              <a:t>send</a:t>
            </a:r>
            <a:r>
              <a:rPr lang="it-IT" dirty="0" smtClean="0"/>
              <a:t> data to the </a:t>
            </a:r>
            <a:r>
              <a:rPr lang="it-IT" dirty="0" err="1" smtClean="0"/>
              <a:t>central</a:t>
            </a:r>
            <a:r>
              <a:rPr lang="it-IT" dirty="0" smtClean="0"/>
              <a:t> </a:t>
            </a:r>
            <a:r>
              <a:rPr lang="it-IT" dirty="0" err="1" smtClean="0"/>
              <a:t>monitoring</a:t>
            </a:r>
            <a:r>
              <a:rPr lang="it-IT" dirty="0" smtClean="0"/>
              <a:t> station</a:t>
            </a:r>
            <a:endParaRPr lang="it-IT" dirty="0"/>
          </a:p>
        </p:txBody>
      </p:sp>
      <p:pic>
        <p:nvPicPr>
          <p:cNvPr id="3075" name="Picture 3" descr="C:\Users\Maria\Desktop\nsca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518620"/>
            <a:ext cx="4820868" cy="1430660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1671719" y="332656"/>
            <a:ext cx="5140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/>
              <a:t>The </a:t>
            </a:r>
            <a:r>
              <a:rPr lang="it-IT" sz="2800" b="1" dirty="0" err="1" smtClean="0"/>
              <a:t>collection</a:t>
            </a:r>
            <a:r>
              <a:rPr lang="it-IT" sz="2800" b="1" dirty="0" smtClean="0"/>
              <a:t> of </a:t>
            </a:r>
            <a:r>
              <a:rPr lang="it-IT" sz="2800" b="1" dirty="0" err="1" smtClean="0"/>
              <a:t>monitoring</a:t>
            </a:r>
            <a:r>
              <a:rPr lang="it-IT" sz="2800" b="1" dirty="0" smtClean="0"/>
              <a:t> data</a:t>
            </a:r>
            <a:endParaRPr lang="it-IT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superB\workshop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069440" y="6165304"/>
            <a:ext cx="30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G. Russo, S. Pardi, D. Del Prete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Bologna, 2010 </a:t>
            </a:r>
            <a:r>
              <a:rPr lang="it-IT" sz="1400" b="1" dirty="0" err="1">
                <a:solidFill>
                  <a:schemeClr val="bg1"/>
                </a:solidFill>
              </a:rPr>
              <a:t>november</a:t>
            </a:r>
            <a:r>
              <a:rPr lang="it-IT" sz="1400" b="1" dirty="0">
                <a:solidFill>
                  <a:schemeClr val="bg1"/>
                </a:solidFill>
              </a:rPr>
              <a:t> 16</a:t>
            </a:r>
            <a:r>
              <a:rPr lang="it-IT" sz="1400" b="1" i="1" dirty="0">
                <a:solidFill>
                  <a:schemeClr val="bg1"/>
                </a:solidFill>
              </a:rPr>
              <a:t>th</a:t>
            </a:r>
            <a:r>
              <a:rPr lang="it-IT" sz="1400" b="1" dirty="0">
                <a:solidFill>
                  <a:schemeClr val="bg1"/>
                </a:solidFill>
              </a:rPr>
              <a:t>-17</a:t>
            </a:r>
            <a:r>
              <a:rPr lang="it-IT" sz="1400" b="1" i="1" dirty="0">
                <a:solidFill>
                  <a:schemeClr val="bg1"/>
                </a:solidFill>
              </a:rPr>
              <a:t>th</a:t>
            </a:r>
          </a:p>
        </p:txBody>
      </p:sp>
      <p:pic>
        <p:nvPicPr>
          <p:cNvPr id="8" name="Picture 2" descr="C:\Users\admin\Desktop\superB\infn-main_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8734810" y="5795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9</a:t>
            </a:r>
            <a:endParaRPr lang="it-IT" dirty="0"/>
          </a:p>
        </p:txBody>
      </p:sp>
      <p:pic>
        <p:nvPicPr>
          <p:cNvPr id="4098" name="Picture 2" descr="C:\Users\Maria\Desktop\DOMENICO\POSTER\img poster\selezione\SSO2aggiornat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609" y="853551"/>
            <a:ext cx="7223338" cy="4159625"/>
          </a:xfrm>
          <a:prstGeom prst="rect">
            <a:avLst/>
          </a:prstGeom>
          <a:noFill/>
        </p:spPr>
      </p:pic>
      <p:sp>
        <p:nvSpPr>
          <p:cNvPr id="12" name="CasellaDiTesto 11"/>
          <p:cNvSpPr txBox="1"/>
          <p:nvPr/>
        </p:nvSpPr>
        <p:spPr>
          <a:xfrm>
            <a:off x="1309218" y="332656"/>
            <a:ext cx="5914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/>
              <a:t>Architecture of the </a:t>
            </a:r>
            <a:r>
              <a:rPr lang="it-IT" sz="2800" b="1" dirty="0" err="1" smtClean="0"/>
              <a:t>monitoring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portal</a:t>
            </a:r>
            <a:endParaRPr lang="it-IT" sz="2800" b="1" dirty="0"/>
          </a:p>
        </p:txBody>
      </p:sp>
      <p:sp>
        <p:nvSpPr>
          <p:cNvPr id="14" name="CasellaDiTesto 10"/>
          <p:cNvSpPr txBox="1">
            <a:spLocks noChangeArrowheads="1"/>
          </p:cNvSpPr>
          <p:nvPr/>
        </p:nvSpPr>
        <p:spPr bwMode="auto">
          <a:xfrm>
            <a:off x="2911593" y="5013176"/>
            <a:ext cx="601216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 err="1" smtClean="0"/>
              <a:t>Liferay</a:t>
            </a:r>
            <a:r>
              <a:rPr lang="it-IT" sz="2000" dirty="0" smtClean="0"/>
              <a:t> </a:t>
            </a:r>
            <a:r>
              <a:rPr lang="it-IT" sz="2000" dirty="0" err="1" smtClean="0"/>
              <a:t>integrates</a:t>
            </a:r>
            <a:r>
              <a:rPr lang="it-IT" sz="2000" dirty="0" smtClean="0"/>
              <a:t> </a:t>
            </a:r>
            <a:r>
              <a:rPr lang="it-IT" sz="2000" dirty="0" err="1" smtClean="0"/>
              <a:t>all</a:t>
            </a:r>
            <a:r>
              <a:rPr lang="it-IT" sz="2000" dirty="0" smtClean="0"/>
              <a:t> </a:t>
            </a:r>
            <a:r>
              <a:rPr lang="it-IT" sz="2000" dirty="0" err="1" smtClean="0"/>
              <a:t>tools</a:t>
            </a:r>
            <a:r>
              <a:rPr lang="it-IT" sz="2000" dirty="0" smtClean="0"/>
              <a:t>, and </a:t>
            </a:r>
            <a:r>
              <a:rPr lang="it-IT" sz="2000" dirty="0" err="1" smtClean="0"/>
              <a:t>will</a:t>
            </a:r>
            <a:r>
              <a:rPr lang="it-IT" sz="2000" dirty="0" smtClean="0"/>
              <a:t> </a:t>
            </a:r>
            <a:r>
              <a:rPr lang="it-IT" sz="2000" dirty="0" err="1" smtClean="0"/>
              <a:t>provide</a:t>
            </a:r>
            <a:r>
              <a:rPr lang="it-IT" sz="2000" dirty="0" smtClean="0"/>
              <a:t> base </a:t>
            </a:r>
            <a:r>
              <a:rPr lang="it-IT" sz="2000" dirty="0" err="1" smtClean="0"/>
              <a:t>services</a:t>
            </a:r>
            <a:r>
              <a:rPr lang="it-IT" sz="2000" dirty="0" smtClean="0"/>
              <a:t> (</a:t>
            </a:r>
            <a:r>
              <a:rPr lang="it-IT" sz="2000" dirty="0" err="1" smtClean="0"/>
              <a:t>like</a:t>
            </a:r>
            <a:r>
              <a:rPr lang="it-IT" sz="2000" dirty="0" smtClean="0"/>
              <a:t> SSO)</a:t>
            </a:r>
          </a:p>
        </p:txBody>
      </p:sp>
      <p:pic>
        <p:nvPicPr>
          <p:cNvPr id="7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superB\workshop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069440" y="6165304"/>
            <a:ext cx="30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G. Russo, S. Pardi, D. Del Prete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Bologna, 2010 </a:t>
            </a:r>
            <a:r>
              <a:rPr lang="it-IT" sz="1400" b="1" dirty="0" err="1">
                <a:solidFill>
                  <a:schemeClr val="bg1"/>
                </a:solidFill>
              </a:rPr>
              <a:t>november</a:t>
            </a:r>
            <a:r>
              <a:rPr lang="it-IT" sz="1400" b="1" dirty="0">
                <a:solidFill>
                  <a:schemeClr val="bg1"/>
                </a:solidFill>
              </a:rPr>
              <a:t> 16</a:t>
            </a:r>
            <a:r>
              <a:rPr lang="it-IT" sz="1400" b="1" i="1" dirty="0">
                <a:solidFill>
                  <a:schemeClr val="bg1"/>
                </a:solidFill>
              </a:rPr>
              <a:t>th</a:t>
            </a:r>
            <a:r>
              <a:rPr lang="it-IT" sz="1400" b="1" dirty="0">
                <a:solidFill>
                  <a:schemeClr val="bg1"/>
                </a:solidFill>
              </a:rPr>
              <a:t>-17</a:t>
            </a:r>
            <a:r>
              <a:rPr lang="it-IT" sz="1400" b="1" i="1" dirty="0">
                <a:solidFill>
                  <a:schemeClr val="bg1"/>
                </a:solidFill>
              </a:rPr>
              <a:t>th</a:t>
            </a:r>
          </a:p>
        </p:txBody>
      </p:sp>
      <p:pic>
        <p:nvPicPr>
          <p:cNvPr id="7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admin\Desktop\superB\infn-main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8734810" y="579597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</a:t>
            </a:r>
            <a:endParaRPr lang="it-IT" dirty="0"/>
          </a:p>
        </p:txBody>
      </p:sp>
      <p:sp>
        <p:nvSpPr>
          <p:cNvPr id="13" name="Rettangolo 12"/>
          <p:cNvSpPr/>
          <p:nvPr/>
        </p:nvSpPr>
        <p:spPr>
          <a:xfrm>
            <a:off x="683568" y="1556792"/>
            <a:ext cx="805124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it-IT" sz="2400" b="1" dirty="0" err="1" smtClean="0"/>
              <a:t>Nagios</a:t>
            </a:r>
            <a:r>
              <a:rPr lang="it-IT" sz="2400" dirty="0" smtClean="0"/>
              <a:t> for </a:t>
            </a:r>
            <a:r>
              <a:rPr lang="it-IT" sz="2400" dirty="0" err="1" smtClean="0"/>
              <a:t>monitoring</a:t>
            </a:r>
            <a:r>
              <a:rPr lang="it-IT" sz="2400" dirty="0" smtClean="0"/>
              <a:t> </a:t>
            </a:r>
            <a:r>
              <a:rPr lang="it-IT" sz="2400" dirty="0" err="1" smtClean="0"/>
              <a:t>all</a:t>
            </a:r>
            <a:r>
              <a:rPr lang="it-IT" sz="2400" dirty="0" smtClean="0"/>
              <a:t> </a:t>
            </a:r>
            <a:r>
              <a:rPr lang="it-IT" sz="2400" dirty="0" err="1" smtClean="0"/>
              <a:t>services</a:t>
            </a:r>
            <a:endParaRPr lang="it-IT" sz="2400" dirty="0" smtClean="0"/>
          </a:p>
          <a:p>
            <a:pPr algn="just">
              <a:buFont typeface="Arial" charset="0"/>
              <a:buChar char="•"/>
            </a:pPr>
            <a:r>
              <a:rPr lang="it-IT" sz="2400" b="1" dirty="0" err="1" smtClean="0"/>
              <a:t>Nagvis</a:t>
            </a:r>
            <a:r>
              <a:rPr lang="it-IT" sz="2400" dirty="0" smtClean="0"/>
              <a:t> for </a:t>
            </a:r>
            <a:r>
              <a:rPr lang="it-IT" sz="2400" dirty="0" err="1" smtClean="0"/>
              <a:t>interactive</a:t>
            </a:r>
            <a:r>
              <a:rPr lang="it-IT" sz="2400" dirty="0" smtClean="0"/>
              <a:t> </a:t>
            </a:r>
            <a:r>
              <a:rPr lang="it-IT" sz="2400" dirty="0" err="1" smtClean="0"/>
              <a:t>navigation</a:t>
            </a:r>
            <a:endParaRPr lang="it-IT" sz="2400" dirty="0" smtClean="0"/>
          </a:p>
          <a:p>
            <a:pPr algn="just">
              <a:buFont typeface="Arial" charset="0"/>
              <a:buChar char="•"/>
            </a:pPr>
            <a:r>
              <a:rPr lang="it-IT" sz="2400" b="1" dirty="0" err="1" smtClean="0"/>
              <a:t>NaReTo</a:t>
            </a:r>
            <a:r>
              <a:rPr lang="it-IT" sz="2400" dirty="0" smtClean="0"/>
              <a:t> for the reporting</a:t>
            </a:r>
          </a:p>
          <a:p>
            <a:pPr algn="just">
              <a:buFont typeface="Arial" charset="0"/>
              <a:buChar char="•"/>
            </a:pPr>
            <a:r>
              <a:rPr lang="it-IT" sz="2400" b="1" dirty="0" err="1" smtClean="0"/>
              <a:t>Centreon</a:t>
            </a:r>
            <a:r>
              <a:rPr lang="it-IT" sz="2400" dirty="0" smtClean="0"/>
              <a:t> for </a:t>
            </a:r>
            <a:r>
              <a:rPr lang="it-IT" sz="2400" dirty="0" err="1" smtClean="0"/>
              <a:t>advanced</a:t>
            </a:r>
            <a:r>
              <a:rPr lang="it-IT" sz="2400" dirty="0" smtClean="0"/>
              <a:t> </a:t>
            </a:r>
            <a:r>
              <a:rPr lang="it-IT" sz="2400" dirty="0" err="1" smtClean="0"/>
              <a:t>services</a:t>
            </a:r>
            <a:r>
              <a:rPr lang="it-IT" sz="2400" dirty="0" smtClean="0"/>
              <a:t> </a:t>
            </a:r>
          </a:p>
          <a:p>
            <a:pPr algn="just">
              <a:buFont typeface="Arial" charset="0"/>
              <a:buChar char="•"/>
            </a:pPr>
            <a:r>
              <a:rPr lang="it-IT" sz="2400" b="1" dirty="0" smtClean="0"/>
              <a:t>Cacti</a:t>
            </a:r>
            <a:r>
              <a:rPr lang="it-IT" sz="2400" dirty="0" smtClean="0"/>
              <a:t> for </a:t>
            </a:r>
            <a:r>
              <a:rPr lang="it-IT" sz="2400" dirty="0" err="1" smtClean="0"/>
              <a:t>monitoring</a:t>
            </a:r>
            <a:r>
              <a:rPr lang="it-IT" sz="2400" dirty="0" smtClean="0"/>
              <a:t> the network </a:t>
            </a:r>
            <a:r>
              <a:rPr lang="it-IT" sz="2400" dirty="0" err="1" smtClean="0"/>
              <a:t>devices</a:t>
            </a:r>
            <a:endParaRPr lang="it-IT" sz="2400" dirty="0" smtClean="0"/>
          </a:p>
          <a:p>
            <a:pPr algn="just">
              <a:buFont typeface="Arial" charset="0"/>
              <a:buChar char="•"/>
            </a:pPr>
            <a:r>
              <a:rPr lang="it-IT" sz="2400" b="1" dirty="0" err="1" smtClean="0"/>
              <a:t>Weathermap</a:t>
            </a:r>
            <a:r>
              <a:rPr lang="it-IT" sz="2400" dirty="0" smtClean="0"/>
              <a:t> for a </a:t>
            </a:r>
            <a:r>
              <a:rPr lang="it-IT" sz="2400" dirty="0" err="1" smtClean="0"/>
              <a:t>topological</a:t>
            </a:r>
            <a:r>
              <a:rPr lang="it-IT" sz="2400" dirty="0" smtClean="0"/>
              <a:t> </a:t>
            </a:r>
            <a:r>
              <a:rPr lang="it-IT" sz="2400" dirty="0" err="1" smtClean="0"/>
              <a:t>navigation</a:t>
            </a:r>
            <a:r>
              <a:rPr lang="it-IT" sz="2400" dirty="0" smtClean="0"/>
              <a:t> of the network</a:t>
            </a:r>
          </a:p>
          <a:p>
            <a:pPr algn="just">
              <a:buFont typeface="Arial" charset="0"/>
              <a:buChar char="•"/>
            </a:pPr>
            <a:r>
              <a:rPr lang="it-IT" sz="2400" dirty="0" smtClean="0"/>
              <a:t>Integration of the </a:t>
            </a:r>
            <a:r>
              <a:rPr lang="it-IT" sz="2400" dirty="0" err="1" smtClean="0"/>
              <a:t>following</a:t>
            </a:r>
            <a:r>
              <a:rPr lang="it-IT" sz="2400" dirty="0" smtClean="0"/>
              <a:t> </a:t>
            </a:r>
            <a:r>
              <a:rPr lang="it-IT" sz="2400" dirty="0" err="1" smtClean="0"/>
              <a:t>applications</a:t>
            </a:r>
            <a:r>
              <a:rPr lang="it-IT" sz="2400" dirty="0" smtClean="0"/>
              <a:t>: </a:t>
            </a:r>
            <a:r>
              <a:rPr lang="it-IT" sz="2400" b="1" dirty="0" smtClean="0"/>
              <a:t>GRIDICE, GANGLIA e POWERFARM </a:t>
            </a:r>
            <a:endParaRPr lang="it-IT" sz="24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1792877" y="476672"/>
            <a:ext cx="48533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 smtClean="0"/>
              <a:t>The software </a:t>
            </a:r>
            <a:r>
              <a:rPr lang="it-IT" sz="4000" b="1" dirty="0" err="1" smtClean="0"/>
              <a:t>we</a:t>
            </a:r>
            <a:r>
              <a:rPr lang="it-IT" sz="4000" b="1" dirty="0" smtClean="0"/>
              <a:t> </a:t>
            </a:r>
            <a:r>
              <a:rPr lang="it-IT" sz="4000" b="1" dirty="0" err="1" smtClean="0"/>
              <a:t>used</a:t>
            </a:r>
            <a:endParaRPr lang="it-IT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The </a:t>
            </a:r>
            <a:r>
              <a:rPr lang="it-IT" dirty="0" err="1" smtClean="0"/>
              <a:t>rationale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err="1" smtClean="0"/>
              <a:t>Following</a:t>
            </a:r>
            <a:r>
              <a:rPr lang="it-IT" dirty="0" smtClean="0"/>
              <a:t> the Ferrara and Frascati meeting,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decided</a:t>
            </a:r>
            <a:r>
              <a:rPr lang="it-IT" dirty="0" smtClean="0"/>
              <a:t> to setup a </a:t>
            </a:r>
            <a:r>
              <a:rPr lang="it-IT" dirty="0" err="1" smtClean="0"/>
              <a:t>testbed</a:t>
            </a:r>
            <a:r>
              <a:rPr lang="it-IT" dirty="0" smtClean="0"/>
              <a:t> for </a:t>
            </a:r>
            <a:r>
              <a:rPr lang="it-IT" dirty="0" err="1" smtClean="0"/>
              <a:t>SuperB</a:t>
            </a:r>
            <a:r>
              <a:rPr lang="it-IT" dirty="0" smtClean="0"/>
              <a:t> </a:t>
            </a:r>
            <a:r>
              <a:rPr lang="it-IT" dirty="0" err="1" smtClean="0"/>
              <a:t>applications</a:t>
            </a:r>
            <a:endParaRPr lang="it-IT" dirty="0"/>
          </a:p>
          <a:p>
            <a:r>
              <a:rPr lang="it-IT" dirty="0" smtClean="0"/>
              <a:t>The </a:t>
            </a:r>
            <a:r>
              <a:rPr lang="it-IT" dirty="0" err="1" smtClean="0"/>
              <a:t>testbed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12 </a:t>
            </a:r>
            <a:r>
              <a:rPr lang="it-IT" dirty="0" err="1" smtClean="0"/>
              <a:t>servers</a:t>
            </a:r>
            <a:r>
              <a:rPr lang="it-IT" dirty="0" smtClean="0"/>
              <a:t> (8 core, 32 GB, 8 disks), </a:t>
            </a:r>
            <a:r>
              <a:rPr lang="it-IT" dirty="0" err="1" smtClean="0"/>
              <a:t>connected</a:t>
            </a:r>
            <a:r>
              <a:rPr lang="it-IT" dirty="0" smtClean="0"/>
              <a:t> with a 2x10 </a:t>
            </a:r>
            <a:r>
              <a:rPr lang="it-IT" dirty="0" err="1" smtClean="0"/>
              <a:t>GbE</a:t>
            </a:r>
            <a:endParaRPr lang="it-IT" dirty="0" smtClean="0"/>
          </a:p>
          <a:p>
            <a:r>
              <a:rPr lang="it-IT" dirty="0" smtClean="0"/>
              <a:t>A </a:t>
            </a:r>
            <a:r>
              <a:rPr lang="it-IT" dirty="0" err="1" smtClean="0"/>
              <a:t>further</a:t>
            </a:r>
            <a:r>
              <a:rPr lang="it-IT" dirty="0" smtClean="0"/>
              <a:t> server (48 core) under </a:t>
            </a:r>
            <a:r>
              <a:rPr lang="it-IT" dirty="0" err="1" smtClean="0"/>
              <a:t>order</a:t>
            </a:r>
            <a:endParaRPr lang="it-IT" dirty="0"/>
          </a:p>
          <a:p>
            <a:r>
              <a:rPr lang="it-IT" dirty="0" smtClean="0"/>
              <a:t>The </a:t>
            </a:r>
            <a:r>
              <a:rPr lang="it-IT" dirty="0" err="1" smtClean="0"/>
              <a:t>tests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based</a:t>
            </a:r>
            <a:r>
              <a:rPr lang="it-IT" dirty="0" smtClean="0"/>
              <a:t> on:</a:t>
            </a:r>
          </a:p>
          <a:p>
            <a:pPr lvl="1"/>
            <a:r>
              <a:rPr lang="it-IT" dirty="0" err="1" smtClean="0"/>
              <a:t>RoCE</a:t>
            </a:r>
            <a:r>
              <a:rPr lang="it-IT" dirty="0" smtClean="0"/>
              <a:t>, MPI, data </a:t>
            </a:r>
            <a:r>
              <a:rPr lang="it-IT" dirty="0" err="1" smtClean="0"/>
              <a:t>access</a:t>
            </a:r>
            <a:r>
              <a:rPr lang="it-IT" dirty="0" smtClean="0"/>
              <a:t>, </a:t>
            </a:r>
            <a:r>
              <a:rPr lang="it-IT" dirty="0" err="1" smtClean="0"/>
              <a:t>dataset</a:t>
            </a:r>
            <a:r>
              <a:rPr lang="it-IT" dirty="0" smtClean="0"/>
              <a:t> </a:t>
            </a:r>
            <a:r>
              <a:rPr lang="it-IT" dirty="0" err="1" smtClean="0"/>
              <a:t>distribution</a:t>
            </a:r>
            <a:r>
              <a:rPr lang="it-IT" dirty="0" smtClean="0"/>
              <a:t>, </a:t>
            </a:r>
            <a:r>
              <a:rPr lang="it-IT" dirty="0" err="1" smtClean="0"/>
              <a:t>monitoring</a:t>
            </a:r>
            <a:r>
              <a:rPr lang="it-IT" dirty="0" smtClean="0"/>
              <a:t> </a:t>
            </a:r>
            <a:r>
              <a:rPr lang="it-IT" dirty="0" err="1" smtClean="0"/>
              <a:t>tools</a:t>
            </a:r>
            <a:endParaRPr lang="it-IT" dirty="0" smtClean="0"/>
          </a:p>
        </p:txBody>
      </p:sp>
      <p:pic>
        <p:nvPicPr>
          <p:cNvPr id="4" name="Picture 5" descr="C:\Users\admin\Desktop\superB\workshop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069440" y="6165304"/>
            <a:ext cx="30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G. Russo, S. Pardi, D. Del Prete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Bologna, 2010 </a:t>
            </a:r>
            <a:r>
              <a:rPr lang="it-IT" sz="1400" b="1" dirty="0" err="1">
                <a:solidFill>
                  <a:schemeClr val="bg1"/>
                </a:solidFill>
              </a:rPr>
              <a:t>november</a:t>
            </a:r>
            <a:r>
              <a:rPr lang="it-IT" sz="1400" b="1" dirty="0">
                <a:solidFill>
                  <a:schemeClr val="bg1"/>
                </a:solidFill>
              </a:rPr>
              <a:t> 16</a:t>
            </a:r>
            <a:r>
              <a:rPr lang="it-IT" sz="1400" b="1" i="1" dirty="0">
                <a:solidFill>
                  <a:schemeClr val="bg1"/>
                </a:solidFill>
              </a:rPr>
              <a:t>th</a:t>
            </a:r>
            <a:r>
              <a:rPr lang="it-IT" sz="1400" b="1" dirty="0">
                <a:solidFill>
                  <a:schemeClr val="bg1"/>
                </a:solidFill>
              </a:rPr>
              <a:t>-17</a:t>
            </a:r>
            <a:r>
              <a:rPr lang="it-IT" sz="1400" b="1" i="1" dirty="0">
                <a:solidFill>
                  <a:schemeClr val="bg1"/>
                </a:solidFill>
              </a:rPr>
              <a:t>th</a:t>
            </a:r>
          </a:p>
        </p:txBody>
      </p:sp>
      <p:pic>
        <p:nvPicPr>
          <p:cNvPr id="7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admin\Desktop\superB\infn-main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24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superB\workshop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069440" y="6165304"/>
            <a:ext cx="30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G. Russo, S. Pardi, D. Del Prete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Bologna, 2010 </a:t>
            </a:r>
            <a:r>
              <a:rPr lang="it-IT" sz="1400" b="1" dirty="0" err="1">
                <a:solidFill>
                  <a:schemeClr val="bg1"/>
                </a:solidFill>
              </a:rPr>
              <a:t>november</a:t>
            </a:r>
            <a:r>
              <a:rPr lang="it-IT" sz="1400" b="1" dirty="0">
                <a:solidFill>
                  <a:schemeClr val="bg1"/>
                </a:solidFill>
              </a:rPr>
              <a:t> 16</a:t>
            </a:r>
            <a:r>
              <a:rPr lang="it-IT" sz="1400" b="1" i="1" dirty="0">
                <a:solidFill>
                  <a:schemeClr val="bg1"/>
                </a:solidFill>
              </a:rPr>
              <a:t>th</a:t>
            </a:r>
            <a:r>
              <a:rPr lang="it-IT" sz="1400" b="1" dirty="0">
                <a:solidFill>
                  <a:schemeClr val="bg1"/>
                </a:solidFill>
              </a:rPr>
              <a:t>-17</a:t>
            </a:r>
            <a:r>
              <a:rPr lang="it-IT" sz="1400" b="1" i="1" dirty="0">
                <a:solidFill>
                  <a:schemeClr val="bg1"/>
                </a:solidFill>
              </a:rPr>
              <a:t>th</a:t>
            </a:r>
          </a:p>
        </p:txBody>
      </p:sp>
      <p:pic>
        <p:nvPicPr>
          <p:cNvPr id="7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admin\Desktop\superB\infn-main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Immagine 10" descr="server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0991" y="3251078"/>
            <a:ext cx="7298531" cy="1762098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-36512" y="2810429"/>
            <a:ext cx="1008111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10 </a:t>
            </a:r>
            <a:r>
              <a:rPr lang="it-IT" b="1" dirty="0" err="1" smtClean="0"/>
              <a:t>Gbps</a:t>
            </a:r>
            <a:endParaRPr lang="it-IT" b="1" dirty="0"/>
          </a:p>
        </p:txBody>
      </p:sp>
      <p:sp>
        <p:nvSpPr>
          <p:cNvPr id="17" name="Arco 16"/>
          <p:cNvSpPr/>
          <p:nvPr/>
        </p:nvSpPr>
        <p:spPr>
          <a:xfrm>
            <a:off x="-252536" y="2770202"/>
            <a:ext cx="1368152" cy="785542"/>
          </a:xfrm>
          <a:prstGeom prst="arc">
            <a:avLst>
              <a:gd name="adj1" fmla="val 13266932"/>
              <a:gd name="adj2" fmla="val 211342"/>
            </a:avLst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Arco 17"/>
          <p:cNvSpPr/>
          <p:nvPr/>
        </p:nvSpPr>
        <p:spPr>
          <a:xfrm>
            <a:off x="-252536" y="2439620"/>
            <a:ext cx="1656184" cy="1374698"/>
          </a:xfrm>
          <a:prstGeom prst="arc">
            <a:avLst>
              <a:gd name="adj1" fmla="val 14458832"/>
              <a:gd name="adj2" fmla="val 282099"/>
            </a:avLst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>
            <a:off x="-36511" y="2387673"/>
            <a:ext cx="1008111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10 </a:t>
            </a:r>
            <a:r>
              <a:rPr lang="it-IT" b="1" dirty="0" err="1" smtClean="0"/>
              <a:t>Gbps</a:t>
            </a:r>
            <a:endParaRPr lang="it-IT" b="1" dirty="0"/>
          </a:p>
        </p:txBody>
      </p:sp>
      <p:sp>
        <p:nvSpPr>
          <p:cNvPr id="21" name="Arco 20"/>
          <p:cNvSpPr/>
          <p:nvPr/>
        </p:nvSpPr>
        <p:spPr>
          <a:xfrm rot="16200000">
            <a:off x="8082136" y="2593686"/>
            <a:ext cx="1368152" cy="1210582"/>
          </a:xfrm>
          <a:prstGeom prst="arc">
            <a:avLst>
              <a:gd name="adj1" fmla="val 16275170"/>
              <a:gd name="adj2" fmla="val 1365447"/>
            </a:avLst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8244409" y="2660505"/>
            <a:ext cx="899591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 </a:t>
            </a:r>
            <a:r>
              <a:rPr lang="it-IT" b="1" dirty="0" err="1" smtClean="0"/>
              <a:t>Gbps</a:t>
            </a:r>
            <a:endParaRPr lang="it-IT" b="1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8244408" y="2084441"/>
            <a:ext cx="899592" cy="33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1 </a:t>
            </a:r>
            <a:r>
              <a:rPr lang="it-IT" b="1" dirty="0" err="1" smtClean="0"/>
              <a:t>Gbps</a:t>
            </a:r>
            <a:endParaRPr lang="it-IT" b="1" dirty="0"/>
          </a:p>
        </p:txBody>
      </p:sp>
      <p:sp>
        <p:nvSpPr>
          <p:cNvPr id="24" name="Arco 23"/>
          <p:cNvSpPr/>
          <p:nvPr/>
        </p:nvSpPr>
        <p:spPr>
          <a:xfrm rot="16200000">
            <a:off x="7794612" y="2495494"/>
            <a:ext cx="1656184" cy="1406967"/>
          </a:xfrm>
          <a:prstGeom prst="arc">
            <a:avLst>
              <a:gd name="adj1" fmla="val 16275170"/>
              <a:gd name="adj2" fmla="val 21525843"/>
            </a:avLst>
          </a:prstGeom>
          <a:ln w="317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/>
          <p:cNvSpPr txBox="1"/>
          <p:nvPr/>
        </p:nvSpPr>
        <p:spPr>
          <a:xfrm>
            <a:off x="8734810" y="5795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2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820516" y="2190923"/>
            <a:ext cx="5271764" cy="8393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2x CPU 2,13GHz 4Core, 4,80GT/s + 4,80GT/s QPI</a:t>
            </a:r>
          </a:p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8x 4GB Dual </a:t>
            </a:r>
            <a:r>
              <a:rPr lang="it-IT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Rank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1066MHz</a:t>
            </a:r>
          </a:p>
          <a:p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8x HDD 500GB 7200rpm SATA </a:t>
            </a:r>
            <a:r>
              <a:rPr lang="it-IT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Hot-Plug</a:t>
            </a:r>
            <a:r>
              <a:rPr lang="it-IT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3,5”</a:t>
            </a:r>
            <a:endParaRPr lang="it-IT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8604448" y="3079302"/>
            <a:ext cx="539552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solidFill>
                  <a:schemeClr val="tx2">
                    <a:lumMod val="75000"/>
                  </a:schemeClr>
                </a:solidFill>
              </a:rPr>
              <a:t>UTP</a:t>
            </a:r>
            <a:endParaRPr lang="it-IT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0" y="3151310"/>
            <a:ext cx="827584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>
                <a:solidFill>
                  <a:schemeClr val="tx2">
                    <a:lumMod val="75000"/>
                  </a:schemeClr>
                </a:solidFill>
              </a:rPr>
              <a:t>Twinax</a:t>
            </a:r>
            <a:endParaRPr lang="it-IT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 smtClean="0"/>
              <a:t>The </a:t>
            </a:r>
            <a:r>
              <a:rPr lang="it-IT" dirty="0" err="1" smtClean="0"/>
              <a:t>configuration</a:t>
            </a:r>
            <a:r>
              <a:rPr lang="it-IT" dirty="0" smtClean="0"/>
              <a:t> of </a:t>
            </a:r>
            <a:r>
              <a:rPr lang="it-IT" dirty="0" err="1" smtClean="0"/>
              <a:t>each</a:t>
            </a:r>
            <a:r>
              <a:rPr lang="it-IT" dirty="0" smtClean="0"/>
              <a:t> </a:t>
            </a:r>
            <a:r>
              <a:rPr lang="it-IT" dirty="0" err="1" smtClean="0"/>
              <a:t>node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superB\workshop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069440" y="6165304"/>
            <a:ext cx="30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G. Russo, S. Pardi, D. Del Prete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Bologna, 2010 </a:t>
            </a:r>
            <a:r>
              <a:rPr lang="it-IT" sz="1400" b="1" dirty="0" err="1">
                <a:solidFill>
                  <a:schemeClr val="bg1"/>
                </a:solidFill>
              </a:rPr>
              <a:t>november</a:t>
            </a:r>
            <a:r>
              <a:rPr lang="it-IT" sz="1400" b="1" dirty="0">
                <a:solidFill>
                  <a:schemeClr val="bg1"/>
                </a:solidFill>
              </a:rPr>
              <a:t> 16</a:t>
            </a:r>
            <a:r>
              <a:rPr lang="it-IT" sz="1400" b="1" i="1" dirty="0">
                <a:solidFill>
                  <a:schemeClr val="bg1"/>
                </a:solidFill>
              </a:rPr>
              <a:t>th</a:t>
            </a:r>
            <a:r>
              <a:rPr lang="it-IT" sz="1400" b="1" dirty="0">
                <a:solidFill>
                  <a:schemeClr val="bg1"/>
                </a:solidFill>
              </a:rPr>
              <a:t>-17</a:t>
            </a:r>
            <a:r>
              <a:rPr lang="it-IT" sz="1400" b="1" i="1" dirty="0">
                <a:solidFill>
                  <a:schemeClr val="bg1"/>
                </a:solidFill>
              </a:rPr>
              <a:t>th</a:t>
            </a:r>
          </a:p>
        </p:txBody>
      </p:sp>
      <p:pic>
        <p:nvPicPr>
          <p:cNvPr id="7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admin\Desktop\superB\infn-main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8734810" y="5795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</a:t>
            </a:r>
            <a:endParaRPr lang="it-IT" dirty="0"/>
          </a:p>
        </p:txBody>
      </p:sp>
      <p:pic>
        <p:nvPicPr>
          <p:cNvPr id="21" name="Immagine 20" descr="rack24v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33242" y="24207"/>
            <a:ext cx="2934902" cy="6141097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5292080" y="5508521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4x </a:t>
            </a:r>
            <a:r>
              <a:rPr lang="it-IT" sz="1600" b="1" dirty="0" err="1" smtClean="0"/>
              <a:t>Twinax</a:t>
            </a:r>
            <a:r>
              <a:rPr lang="it-IT" sz="1600" b="1" dirty="0" smtClean="0"/>
              <a:t> 10Gbps connection </a:t>
            </a:r>
            <a:r>
              <a:rPr lang="it-IT" sz="1600" b="1" dirty="0" err="1" smtClean="0"/>
              <a:t>for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Rack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Next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door</a:t>
            </a:r>
            <a:endParaRPr lang="it-IT" sz="1600" b="1" dirty="0"/>
          </a:p>
        </p:txBody>
      </p:sp>
      <p:sp>
        <p:nvSpPr>
          <p:cNvPr id="18" name="CasellaDiTesto 17"/>
          <p:cNvSpPr txBox="1"/>
          <p:nvPr/>
        </p:nvSpPr>
        <p:spPr>
          <a:xfrm>
            <a:off x="2267744" y="5589240"/>
            <a:ext cx="14307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/>
              <a:t>Swirch</a:t>
            </a:r>
            <a:r>
              <a:rPr lang="it-IT" sz="1400" b="1" dirty="0" smtClean="0"/>
              <a:t> 10Gb 24p</a:t>
            </a:r>
            <a:endParaRPr lang="it-IT" sz="1400" b="1" dirty="0"/>
          </a:p>
        </p:txBody>
      </p:sp>
      <p:sp>
        <p:nvSpPr>
          <p:cNvPr id="13" name="CasellaDiTesto 12"/>
          <p:cNvSpPr txBox="1"/>
          <p:nvPr/>
        </p:nvSpPr>
        <p:spPr>
          <a:xfrm rot="16200000">
            <a:off x="1562781" y="2909829"/>
            <a:ext cx="2468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 dirty="0" err="1" smtClean="0"/>
              <a:t>Twinax</a:t>
            </a:r>
            <a:r>
              <a:rPr lang="it-IT" sz="1600" b="1" dirty="0" smtClean="0"/>
              <a:t> 10Gbps connection</a:t>
            </a:r>
            <a:endParaRPr lang="it-IT" sz="16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1763688" y="168895"/>
            <a:ext cx="1499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err="1" smtClean="0"/>
              <a:t>Optical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fiber</a:t>
            </a:r>
            <a:r>
              <a:rPr lang="it-IT" sz="1400" b="1" dirty="0" smtClean="0"/>
              <a:t> Lan2</a:t>
            </a:r>
          </a:p>
          <a:p>
            <a:pPr algn="ctr"/>
            <a:r>
              <a:rPr lang="it-IT" sz="1400" b="1" dirty="0" smtClean="0"/>
              <a:t>10Gbps</a:t>
            </a:r>
            <a:endParaRPr lang="it-IT" sz="1400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2296490" y="620688"/>
            <a:ext cx="1339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/>
              <a:t>Swirch</a:t>
            </a:r>
            <a:r>
              <a:rPr lang="it-IT" sz="1400" b="1" dirty="0" smtClean="0"/>
              <a:t> 1Gb 48p</a:t>
            </a:r>
            <a:endParaRPr lang="it-IT" sz="14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593280" y="188640"/>
            <a:ext cx="1499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400" b="1" dirty="0" err="1" smtClean="0"/>
              <a:t>Optical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fiber</a:t>
            </a:r>
            <a:r>
              <a:rPr lang="it-IT" sz="1400" b="1" dirty="0" smtClean="0"/>
              <a:t> Lan1</a:t>
            </a:r>
          </a:p>
          <a:p>
            <a:pPr algn="ctr"/>
            <a:r>
              <a:rPr lang="it-IT" sz="1400" b="1" dirty="0" smtClean="0"/>
              <a:t>10Gbps</a:t>
            </a:r>
            <a:endParaRPr lang="it-IT" sz="14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029483" y="188640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/>
              <a:t>Rack</a:t>
            </a:r>
            <a:r>
              <a:rPr lang="it-IT" sz="1400" b="1" dirty="0" smtClean="0"/>
              <a:t> 24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superB\workshop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069440" y="6165304"/>
            <a:ext cx="30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G. Russo, S. Pardi, D. Del Prete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</a:rPr>
              <a:t>Luogo, 16 – 17 novembre 2010</a:t>
            </a:r>
            <a:endParaRPr lang="it-IT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admin\Desktop\superB\infn-main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8734810" y="5795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pic>
        <p:nvPicPr>
          <p:cNvPr id="12" name="Immagine 11" descr="rack25v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5771" y="188640"/>
            <a:ext cx="2206378" cy="5976664"/>
          </a:xfrm>
          <a:prstGeom prst="rect">
            <a:avLst/>
          </a:prstGeom>
        </p:spPr>
      </p:pic>
      <p:sp>
        <p:nvSpPr>
          <p:cNvPr id="14" name="CasellaDiTesto 13"/>
          <p:cNvSpPr txBox="1"/>
          <p:nvPr/>
        </p:nvSpPr>
        <p:spPr>
          <a:xfrm>
            <a:off x="1691680" y="1052736"/>
            <a:ext cx="1728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4x </a:t>
            </a:r>
            <a:r>
              <a:rPr lang="it-IT" sz="1600" b="1" dirty="0" err="1" smtClean="0"/>
              <a:t>Twinax</a:t>
            </a:r>
            <a:r>
              <a:rPr lang="it-IT" sz="1600" b="1" dirty="0" smtClean="0"/>
              <a:t> 10Gbps connection</a:t>
            </a:r>
            <a:endParaRPr lang="it-IT" sz="1600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5364088" y="177281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/>
              <a:t>Storage</a:t>
            </a:r>
            <a:r>
              <a:rPr lang="it-IT" sz="1600" b="1" dirty="0" smtClean="0"/>
              <a:t> 16x 3TB</a:t>
            </a:r>
            <a:endParaRPr lang="it-IT" sz="1600" b="1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5508104" y="98072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/>
              <a:t>Server 48 </a:t>
            </a:r>
            <a:r>
              <a:rPr lang="it-IT" sz="1600" b="1" dirty="0" err="1" smtClean="0"/>
              <a:t>Core</a:t>
            </a:r>
            <a:r>
              <a:rPr lang="it-IT" sz="1600" b="1" dirty="0" smtClean="0"/>
              <a:t> </a:t>
            </a:r>
          </a:p>
          <a:p>
            <a:pPr algn="ctr"/>
            <a:r>
              <a:rPr lang="it-IT" sz="1600" b="1" dirty="0" smtClean="0"/>
              <a:t>128GB di RAM</a:t>
            </a:r>
            <a:endParaRPr lang="it-IT" sz="1600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4283968" y="0"/>
            <a:ext cx="758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/>
              <a:t>Rack</a:t>
            </a:r>
            <a:r>
              <a:rPr lang="it-IT" sz="1400" b="1" dirty="0" smtClean="0"/>
              <a:t> 25</a:t>
            </a:r>
            <a:endParaRPr lang="it-IT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superB\workshop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069440" y="6165304"/>
            <a:ext cx="30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G. Russo, S. Pardi, D. Del Prete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 smtClean="0">
                <a:solidFill>
                  <a:schemeClr val="bg1"/>
                </a:solidFill>
              </a:rPr>
              <a:t>Luogo, 16 – 17 novembre 2010</a:t>
            </a:r>
            <a:endParaRPr lang="it-IT" sz="1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admin\Desktop\superB\infn-main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8734810" y="5795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4</a:t>
            </a:r>
            <a:endParaRPr lang="it-IT" dirty="0"/>
          </a:p>
        </p:txBody>
      </p:sp>
      <p:pic>
        <p:nvPicPr>
          <p:cNvPr id="1026" name="Picture 2" descr="F:\Personal Data\My Folders\backup\SCoPE Russo\52 - foto centro completato\00 esterno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040531"/>
            <a:ext cx="8490117" cy="395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sellaDiTesto 17"/>
          <p:cNvSpPr txBox="1"/>
          <p:nvPr/>
        </p:nvSpPr>
        <p:spPr>
          <a:xfrm>
            <a:off x="2183776" y="332656"/>
            <a:ext cx="44863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/>
              <a:t>Location: Data Center </a:t>
            </a:r>
            <a:r>
              <a:rPr lang="it-IT" sz="2800" b="1" dirty="0" err="1" smtClean="0"/>
              <a:t>SCoPE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67667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superB\workshop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069440" y="6165304"/>
            <a:ext cx="30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G. Russo, S. Pardi, D. Del Prete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Bologna, 2010 </a:t>
            </a:r>
            <a:r>
              <a:rPr lang="it-IT" sz="1400" b="1" dirty="0" err="1">
                <a:solidFill>
                  <a:schemeClr val="bg1"/>
                </a:solidFill>
              </a:rPr>
              <a:t>november</a:t>
            </a:r>
            <a:r>
              <a:rPr lang="it-IT" sz="1400" b="1" dirty="0">
                <a:solidFill>
                  <a:schemeClr val="bg1"/>
                </a:solidFill>
              </a:rPr>
              <a:t> 16</a:t>
            </a:r>
            <a:r>
              <a:rPr lang="it-IT" sz="1400" b="1" i="1" dirty="0">
                <a:solidFill>
                  <a:schemeClr val="bg1"/>
                </a:solidFill>
              </a:rPr>
              <a:t>th</a:t>
            </a:r>
            <a:r>
              <a:rPr lang="it-IT" sz="1400" b="1" dirty="0">
                <a:solidFill>
                  <a:schemeClr val="bg1"/>
                </a:solidFill>
              </a:rPr>
              <a:t>-17</a:t>
            </a:r>
            <a:r>
              <a:rPr lang="it-IT" sz="1400" b="1" i="1" dirty="0">
                <a:solidFill>
                  <a:schemeClr val="bg1"/>
                </a:solidFill>
              </a:rPr>
              <a:t>th</a:t>
            </a:r>
          </a:p>
        </p:txBody>
      </p:sp>
      <p:pic>
        <p:nvPicPr>
          <p:cNvPr id="7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admin\Desktop\superB\infn-main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8734810" y="5795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</a:t>
            </a:r>
            <a:endParaRPr lang="it-IT" dirty="0"/>
          </a:p>
        </p:txBody>
      </p:sp>
      <p:pic>
        <p:nvPicPr>
          <p:cNvPr id="16" name="Immagine 15" descr="tre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407287"/>
            <a:ext cx="9144000" cy="3758017"/>
          </a:xfrm>
          <a:prstGeom prst="rect">
            <a:avLst/>
          </a:prstGeom>
        </p:spPr>
      </p:pic>
      <p:sp>
        <p:nvSpPr>
          <p:cNvPr id="18" name="CasellaDiTesto 17"/>
          <p:cNvSpPr txBox="1"/>
          <p:nvPr/>
        </p:nvSpPr>
        <p:spPr>
          <a:xfrm>
            <a:off x="3085395" y="332656"/>
            <a:ext cx="2683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err="1" smtClean="0"/>
              <a:t>Monitoring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tools</a:t>
            </a:r>
            <a:r>
              <a:rPr lang="it-IT" b="1" dirty="0"/>
              <a:t>	</a:t>
            </a:r>
          </a:p>
        </p:txBody>
      </p:sp>
      <p:sp>
        <p:nvSpPr>
          <p:cNvPr id="20" name="CasellaDiTesto 10"/>
          <p:cNvSpPr txBox="1">
            <a:spLocks noChangeArrowheads="1"/>
          </p:cNvSpPr>
          <p:nvPr/>
        </p:nvSpPr>
        <p:spPr bwMode="auto">
          <a:xfrm>
            <a:off x="611560" y="1052736"/>
            <a:ext cx="76683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dirty="0" err="1" smtClean="0"/>
              <a:t>We</a:t>
            </a:r>
            <a:r>
              <a:rPr lang="it-IT" dirty="0" smtClean="0"/>
              <a:t> are re-</a:t>
            </a:r>
            <a:r>
              <a:rPr lang="it-IT" dirty="0" err="1" smtClean="0"/>
              <a:t>engineering</a:t>
            </a:r>
            <a:r>
              <a:rPr lang="it-IT" dirty="0" smtClean="0"/>
              <a:t> a </a:t>
            </a:r>
            <a:r>
              <a:rPr lang="it-IT" dirty="0" err="1" smtClean="0"/>
              <a:t>tool</a:t>
            </a:r>
            <a:r>
              <a:rPr lang="it-IT" dirty="0" smtClean="0"/>
              <a:t> </a:t>
            </a:r>
            <a:r>
              <a:rPr lang="it-IT" dirty="0" err="1" smtClean="0"/>
              <a:t>realized</a:t>
            </a:r>
            <a:r>
              <a:rPr lang="it-IT" dirty="0" smtClean="0"/>
              <a:t> </a:t>
            </a:r>
            <a:r>
              <a:rPr lang="it-IT" dirty="0" err="1" smtClean="0"/>
              <a:t>during</a:t>
            </a:r>
            <a:r>
              <a:rPr lang="it-IT" dirty="0" smtClean="0"/>
              <a:t> 2009-2010 for the ATLAS TIER2 in </a:t>
            </a:r>
            <a:r>
              <a:rPr lang="it-IT" dirty="0" err="1"/>
              <a:t>N</a:t>
            </a:r>
            <a:r>
              <a:rPr lang="it-IT" dirty="0" err="1" smtClean="0"/>
              <a:t>aples</a:t>
            </a:r>
            <a:r>
              <a:rPr lang="it-IT" dirty="0" smtClean="0"/>
              <a:t>. The </a:t>
            </a:r>
            <a:r>
              <a:rPr lang="it-IT" dirty="0" err="1" smtClean="0"/>
              <a:t>tool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based</a:t>
            </a:r>
            <a:r>
              <a:rPr lang="it-IT" dirty="0" smtClean="0"/>
              <a:t> on a Enterprise Integration Portal (EIP) [</a:t>
            </a:r>
            <a:r>
              <a:rPr lang="it-IT" dirty="0" err="1" smtClean="0"/>
              <a:t>Liferay</a:t>
            </a:r>
            <a:r>
              <a:rPr lang="it-IT" dirty="0" smtClean="0"/>
              <a:t>], </a:t>
            </a:r>
            <a:r>
              <a:rPr lang="it-IT" dirty="0" err="1" smtClean="0"/>
              <a:t>integrating</a:t>
            </a:r>
            <a:r>
              <a:rPr lang="it-IT" dirty="0" smtClean="0"/>
              <a:t> a </a:t>
            </a:r>
            <a:r>
              <a:rPr lang="it-IT" dirty="0" err="1" smtClean="0"/>
              <a:t>lot</a:t>
            </a:r>
            <a:r>
              <a:rPr lang="it-IT" dirty="0" smtClean="0"/>
              <a:t> of </a:t>
            </a:r>
            <a:r>
              <a:rPr lang="it-IT" dirty="0" err="1" smtClean="0"/>
              <a:t>functions</a:t>
            </a:r>
            <a:r>
              <a:rPr lang="it-IT" dirty="0" smtClean="0"/>
              <a:t> </a:t>
            </a:r>
            <a:r>
              <a:rPr lang="it-IT" dirty="0" err="1" smtClean="0"/>
              <a:t>already</a:t>
            </a:r>
            <a:r>
              <a:rPr lang="it-IT" dirty="0" smtClean="0"/>
              <a:t> </a:t>
            </a:r>
            <a:r>
              <a:rPr lang="it-IT" dirty="0" err="1" smtClean="0"/>
              <a:t>available</a:t>
            </a:r>
            <a:r>
              <a:rPr lang="it-IT" dirty="0" smtClean="0"/>
              <a:t> in </a:t>
            </a:r>
            <a:r>
              <a:rPr lang="it-IT" dirty="0" err="1" smtClean="0"/>
              <a:t>other</a:t>
            </a:r>
            <a:r>
              <a:rPr lang="it-IT" dirty="0" smtClean="0"/>
              <a:t> </a:t>
            </a:r>
            <a:r>
              <a:rPr lang="it-IT" dirty="0" err="1" smtClean="0"/>
              <a:t>sites</a:t>
            </a:r>
            <a:r>
              <a:rPr lang="it-IT" dirty="0" smtClean="0"/>
              <a:t>, and </a:t>
            </a:r>
            <a:r>
              <a:rPr lang="it-IT" dirty="0" err="1" smtClean="0"/>
              <a:t>implementing</a:t>
            </a:r>
            <a:r>
              <a:rPr lang="it-IT" dirty="0" smtClean="0"/>
              <a:t> </a:t>
            </a:r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additions</a:t>
            </a:r>
            <a:r>
              <a:rPr lang="it-IT" dirty="0" smtClean="0"/>
              <a:t>. The re-</a:t>
            </a:r>
            <a:r>
              <a:rPr lang="it-IT" dirty="0" err="1" smtClean="0"/>
              <a:t>engineering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</a:t>
            </a:r>
            <a:r>
              <a:rPr lang="it-IT" dirty="0" err="1" smtClean="0"/>
              <a:t>allow</a:t>
            </a:r>
            <a:r>
              <a:rPr lang="it-IT" dirty="0" smtClean="0"/>
              <a:t> to monitor a </a:t>
            </a:r>
            <a:r>
              <a:rPr lang="it-IT" dirty="0" err="1" smtClean="0"/>
              <a:t>distributed</a:t>
            </a:r>
            <a:r>
              <a:rPr lang="it-IT" dirty="0" smtClean="0"/>
              <a:t> TIER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superB\workshop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069440" y="6165304"/>
            <a:ext cx="30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G. Russo, S. Pardi, D. Del Prete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Bologna, 2010 </a:t>
            </a:r>
            <a:r>
              <a:rPr lang="it-IT" sz="1400" b="1" dirty="0" err="1">
                <a:solidFill>
                  <a:schemeClr val="bg1"/>
                </a:solidFill>
              </a:rPr>
              <a:t>november</a:t>
            </a:r>
            <a:r>
              <a:rPr lang="it-IT" sz="1400" b="1" dirty="0">
                <a:solidFill>
                  <a:schemeClr val="bg1"/>
                </a:solidFill>
              </a:rPr>
              <a:t> 16</a:t>
            </a:r>
            <a:r>
              <a:rPr lang="it-IT" sz="1400" b="1" i="1" dirty="0">
                <a:solidFill>
                  <a:schemeClr val="bg1"/>
                </a:solidFill>
              </a:rPr>
              <a:t>th</a:t>
            </a:r>
            <a:r>
              <a:rPr lang="it-IT" sz="1400" b="1" dirty="0">
                <a:solidFill>
                  <a:schemeClr val="bg1"/>
                </a:solidFill>
              </a:rPr>
              <a:t>-17</a:t>
            </a:r>
            <a:r>
              <a:rPr lang="it-IT" sz="1400" b="1" i="1" dirty="0">
                <a:solidFill>
                  <a:schemeClr val="bg1"/>
                </a:solidFill>
              </a:rPr>
              <a:t>th</a:t>
            </a:r>
          </a:p>
        </p:txBody>
      </p:sp>
      <p:pic>
        <p:nvPicPr>
          <p:cNvPr id="7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admin\Desktop\superB\infn-main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CasellaDiTesto 10"/>
          <p:cNvSpPr txBox="1">
            <a:spLocks noChangeArrowheads="1"/>
          </p:cNvSpPr>
          <p:nvPr/>
        </p:nvSpPr>
        <p:spPr bwMode="auto">
          <a:xfrm>
            <a:off x="611560" y="1052736"/>
            <a:ext cx="78488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it-IT" dirty="0" smtClean="0"/>
              <a:t>Using </a:t>
            </a:r>
            <a:r>
              <a:rPr lang="it-IT" dirty="0" err="1" smtClean="0"/>
              <a:t>Liferay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a </a:t>
            </a:r>
            <a:r>
              <a:rPr lang="it-IT" dirty="0" err="1" smtClean="0"/>
              <a:t>portlet</a:t>
            </a:r>
            <a:r>
              <a:rPr lang="it-IT" dirty="0" smtClean="0"/>
              <a:t> container, </a:t>
            </a:r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could</a:t>
            </a:r>
            <a:r>
              <a:rPr lang="it-IT" dirty="0" smtClean="0"/>
              <a:t> integrate </a:t>
            </a:r>
            <a:r>
              <a:rPr lang="it-IT" dirty="0" err="1" smtClean="0"/>
              <a:t>several</a:t>
            </a:r>
            <a:r>
              <a:rPr lang="it-IT" dirty="0" smtClean="0"/>
              <a:t> </a:t>
            </a:r>
            <a:r>
              <a:rPr lang="it-IT" dirty="0" err="1" smtClean="0"/>
              <a:t>etherogeneous</a:t>
            </a:r>
            <a:r>
              <a:rPr lang="it-IT" dirty="0" smtClean="0"/>
              <a:t> </a:t>
            </a:r>
            <a:r>
              <a:rPr lang="it-IT" dirty="0" err="1" smtClean="0"/>
              <a:t>tools</a:t>
            </a:r>
            <a:r>
              <a:rPr lang="it-IT" dirty="0" smtClean="0"/>
              <a:t>, </a:t>
            </a:r>
            <a:r>
              <a:rPr lang="it-IT" dirty="0" err="1" smtClean="0"/>
              <a:t>allowing</a:t>
            </a:r>
            <a:r>
              <a:rPr lang="it-IT" dirty="0" smtClean="0"/>
              <a:t> an </a:t>
            </a:r>
            <a:r>
              <a:rPr lang="it-IT" dirty="0" err="1" smtClean="0"/>
              <a:t>integrated</a:t>
            </a:r>
            <a:r>
              <a:rPr lang="it-IT" dirty="0" smtClean="0"/>
              <a:t> </a:t>
            </a:r>
            <a:r>
              <a:rPr lang="it-IT" dirty="0" err="1" smtClean="0"/>
              <a:t>vision</a:t>
            </a:r>
            <a:r>
              <a:rPr lang="it-IT" dirty="0" smtClean="0"/>
              <a:t> of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devices</a:t>
            </a:r>
            <a:r>
              <a:rPr lang="it-IT" dirty="0" smtClean="0"/>
              <a:t> and </a:t>
            </a:r>
            <a:r>
              <a:rPr lang="it-IT" dirty="0" err="1" smtClean="0"/>
              <a:t>all</a:t>
            </a:r>
            <a:r>
              <a:rPr lang="it-IT" dirty="0" smtClean="0"/>
              <a:t> </a:t>
            </a:r>
            <a:r>
              <a:rPr lang="it-IT" dirty="0" err="1" smtClean="0"/>
              <a:t>services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2201639" y="332656"/>
            <a:ext cx="44506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err="1" smtClean="0"/>
              <a:t>Liferay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as</a:t>
            </a:r>
            <a:r>
              <a:rPr lang="it-IT" sz="2800" b="1" dirty="0" smtClean="0"/>
              <a:t> a </a:t>
            </a:r>
            <a:r>
              <a:rPr lang="it-IT" sz="2800" b="1" dirty="0" err="1" smtClean="0"/>
              <a:t>portlet</a:t>
            </a:r>
            <a:r>
              <a:rPr lang="it-IT" sz="2800" b="1" dirty="0" smtClean="0"/>
              <a:t> container</a:t>
            </a:r>
            <a:endParaRPr lang="it-IT" sz="2800" b="1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8734810" y="5795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6</a:t>
            </a:r>
            <a:endParaRPr lang="it-IT" dirty="0"/>
          </a:p>
        </p:txBody>
      </p:sp>
      <p:pic>
        <p:nvPicPr>
          <p:cNvPr id="1028" name="Picture 4" descr="C:\Users\Maria\Desktop\superB\cluster\mon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988840"/>
            <a:ext cx="5659370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admin\Desktop\superB\workshop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81669"/>
            <a:ext cx="9144000" cy="676331"/>
          </a:xfrm>
          <a:prstGeom prst="rect">
            <a:avLst/>
          </a:prstGeom>
          <a:noFill/>
        </p:spPr>
      </p:pic>
      <p:sp>
        <p:nvSpPr>
          <p:cNvPr id="9" name="CasellaDiTesto 8"/>
          <p:cNvSpPr txBox="1"/>
          <p:nvPr/>
        </p:nvSpPr>
        <p:spPr>
          <a:xfrm>
            <a:off x="6069440" y="6165304"/>
            <a:ext cx="307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G. Russo, S. Pardi, D. Del Prete</a:t>
            </a:r>
            <a:endParaRPr lang="it-IT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6433591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400" b="1" dirty="0">
                <a:solidFill>
                  <a:schemeClr val="bg1"/>
                </a:solidFill>
              </a:rPr>
              <a:t>Bologna, 2010 </a:t>
            </a:r>
            <a:r>
              <a:rPr lang="it-IT" sz="1400" b="1" dirty="0" err="1">
                <a:solidFill>
                  <a:schemeClr val="bg1"/>
                </a:solidFill>
              </a:rPr>
              <a:t>november</a:t>
            </a:r>
            <a:r>
              <a:rPr lang="it-IT" sz="1400" b="1" dirty="0">
                <a:solidFill>
                  <a:schemeClr val="bg1"/>
                </a:solidFill>
              </a:rPr>
              <a:t> 16</a:t>
            </a:r>
            <a:r>
              <a:rPr lang="it-IT" sz="1400" b="1" i="1" dirty="0">
                <a:solidFill>
                  <a:schemeClr val="bg1"/>
                </a:solidFill>
              </a:rPr>
              <a:t>th</a:t>
            </a:r>
            <a:r>
              <a:rPr lang="it-IT" sz="1400" b="1" dirty="0">
                <a:solidFill>
                  <a:schemeClr val="bg1"/>
                </a:solidFill>
              </a:rPr>
              <a:t>-17</a:t>
            </a:r>
            <a:r>
              <a:rPr lang="it-IT" sz="1400" b="1" i="1" dirty="0">
                <a:solidFill>
                  <a:schemeClr val="bg1"/>
                </a:solidFill>
              </a:rPr>
              <a:t>th</a:t>
            </a:r>
          </a:p>
        </p:txBody>
      </p:sp>
      <p:pic>
        <p:nvPicPr>
          <p:cNvPr id="7" name="Picture 2" descr="C:\Users\admin\Desktop\superB\SuperBLogo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624"/>
            <a:ext cx="853788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2" descr="C:\Users\admin\Desktop\superB\infn-main_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352" y="72008"/>
            <a:ext cx="1293317" cy="83671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1" name="CasellaDiTesto 10"/>
          <p:cNvSpPr txBox="1"/>
          <p:nvPr/>
        </p:nvSpPr>
        <p:spPr>
          <a:xfrm>
            <a:off x="8734810" y="579597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7</a:t>
            </a:r>
            <a:endParaRPr lang="it-IT" dirty="0"/>
          </a:p>
        </p:txBody>
      </p:sp>
      <p:sp>
        <p:nvSpPr>
          <p:cNvPr id="12" name="CasellaDiTesto 10"/>
          <p:cNvSpPr txBox="1">
            <a:spLocks noChangeArrowheads="1"/>
          </p:cNvSpPr>
          <p:nvPr/>
        </p:nvSpPr>
        <p:spPr bwMode="auto">
          <a:xfrm>
            <a:off x="611560" y="1052736"/>
            <a:ext cx="78488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dirty="0" err="1" smtClean="0"/>
              <a:t>We</a:t>
            </a:r>
            <a:r>
              <a:rPr lang="it-IT" dirty="0" smtClean="0"/>
              <a:t> can monitor </a:t>
            </a:r>
            <a:r>
              <a:rPr lang="it-IT" dirty="0" err="1" smtClean="0"/>
              <a:t>hosts</a:t>
            </a:r>
            <a:r>
              <a:rPr lang="it-IT" dirty="0" smtClean="0"/>
              <a:t>, storage, </a:t>
            </a:r>
            <a:r>
              <a:rPr lang="it-IT" dirty="0" err="1" smtClean="0"/>
              <a:t>devices</a:t>
            </a:r>
            <a:r>
              <a:rPr lang="it-IT" dirty="0" smtClean="0"/>
              <a:t>, data </a:t>
            </a:r>
            <a:r>
              <a:rPr lang="it-IT" dirty="0" err="1" smtClean="0"/>
              <a:t>transfers</a:t>
            </a:r>
            <a:r>
              <a:rPr lang="it-IT" dirty="0" smtClean="0"/>
              <a:t>, </a:t>
            </a:r>
            <a:r>
              <a:rPr lang="it-IT" dirty="0" err="1" smtClean="0"/>
              <a:t>services</a:t>
            </a:r>
            <a:r>
              <a:rPr lang="it-IT" dirty="0" smtClean="0"/>
              <a:t>, with a single </a:t>
            </a:r>
            <a:r>
              <a:rPr lang="it-IT" dirty="0" err="1" smtClean="0"/>
              <a:t>tool</a:t>
            </a:r>
            <a:endParaRPr lang="it-IT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70463" y="1916832"/>
            <a:ext cx="4673537" cy="322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Maria\Desktop\superB\cluster\mon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772816"/>
            <a:ext cx="4426298" cy="3367290"/>
          </a:xfrm>
          <a:prstGeom prst="rect">
            <a:avLst/>
          </a:prstGeom>
          <a:noFill/>
        </p:spPr>
      </p:pic>
      <p:sp>
        <p:nvSpPr>
          <p:cNvPr id="14" name="CasellaDiTesto 13"/>
          <p:cNvSpPr txBox="1"/>
          <p:nvPr/>
        </p:nvSpPr>
        <p:spPr>
          <a:xfrm>
            <a:off x="2248937" y="188640"/>
            <a:ext cx="40611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err="1" smtClean="0"/>
              <a:t>Examples</a:t>
            </a:r>
            <a:r>
              <a:rPr lang="it-IT" sz="2800" b="1" dirty="0" smtClean="0"/>
              <a:t> (tier2.na.infn.it)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629</Words>
  <Application>Microsoft Office PowerPoint</Application>
  <PresentationFormat>Presentazione su schermo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3" baseType="lpstr">
      <vt:lpstr>Tema di Office</vt:lpstr>
      <vt:lpstr>A testbed for the SuperB computing model</vt:lpstr>
      <vt:lpstr>The rationale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admin</dc:creator>
  <cp:lastModifiedBy>WiFed</cp:lastModifiedBy>
  <cp:revision>78</cp:revision>
  <dcterms:created xsi:type="dcterms:W3CDTF">2010-11-11T13:06:21Z</dcterms:created>
  <dcterms:modified xsi:type="dcterms:W3CDTF">2010-11-16T09:26:49Z</dcterms:modified>
</cp:coreProperties>
</file>