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5" r:id="rId3"/>
    <p:sldId id="298" r:id="rId4"/>
    <p:sldId id="271" r:id="rId5"/>
    <p:sldId id="274" r:id="rId6"/>
    <p:sldId id="269" r:id="rId7"/>
    <p:sldId id="257" r:id="rId8"/>
    <p:sldId id="281" r:id="rId9"/>
    <p:sldId id="273" r:id="rId10"/>
    <p:sldId id="260" r:id="rId11"/>
    <p:sldId id="305" r:id="rId12"/>
    <p:sldId id="306" r:id="rId13"/>
    <p:sldId id="304" r:id="rId14"/>
    <p:sldId id="263" r:id="rId15"/>
    <p:sldId id="276" r:id="rId16"/>
    <p:sldId id="277" r:id="rId17"/>
    <p:sldId id="261" r:id="rId18"/>
    <p:sldId id="264" r:id="rId19"/>
    <p:sldId id="278" r:id="rId20"/>
    <p:sldId id="282" r:id="rId21"/>
    <p:sldId id="290" r:id="rId22"/>
    <p:sldId id="289" r:id="rId23"/>
    <p:sldId id="316" r:id="rId24"/>
    <p:sldId id="291" r:id="rId25"/>
    <p:sldId id="292" r:id="rId26"/>
    <p:sldId id="293" r:id="rId27"/>
    <p:sldId id="294" r:id="rId28"/>
    <p:sldId id="283" r:id="rId29"/>
    <p:sldId id="279" r:id="rId30"/>
    <p:sldId id="310" r:id="rId31"/>
    <p:sldId id="308" r:id="rId32"/>
    <p:sldId id="311" r:id="rId33"/>
    <p:sldId id="296" r:id="rId34"/>
    <p:sldId id="312" r:id="rId35"/>
    <p:sldId id="313" r:id="rId36"/>
    <p:sldId id="280" r:id="rId37"/>
    <p:sldId id="314" r:id="rId38"/>
    <p:sldId id="275" r:id="rId39"/>
    <p:sldId id="307" r:id="rId40"/>
    <p:sldId id="315" r:id="rId41"/>
    <p:sldId id="286" r:id="rId42"/>
    <p:sldId id="285" r:id="rId43"/>
    <p:sldId id="299" r:id="rId44"/>
    <p:sldId id="301" r:id="rId45"/>
    <p:sldId id="302" r:id="rId46"/>
    <p:sldId id="303" r:id="rId47"/>
    <p:sldId id="309" r:id="rId4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67307F75-9F15-4BBF-8662-B53CA9CEA443}" type="datetimeFigureOut">
              <a:rPr lang="it-IT" smtClean="0"/>
              <a:pPr/>
              <a:t>16/11/2010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DA70CAE-6731-408F-8677-40BCD2E3B3E6}" type="slidenum">
              <a:rPr lang="it-IT" smtClean="0"/>
              <a:pPr/>
              <a:t>‹N›</a:t>
            </a:fld>
            <a:endParaRPr lang="it-IT"/>
          </a:p>
        </p:txBody>
      </p:sp>
      <p:pic>
        <p:nvPicPr>
          <p:cNvPr id="7" name="Picture 5" descr="C:\Users\admin\Desktop\superB\workshop0.png"/>
          <p:cNvPicPr>
            <a:picLocks noChangeAspect="1" noChangeArrowheads="1"/>
          </p:cNvPicPr>
          <p:nvPr userDrawn="1"/>
        </p:nvPicPr>
        <p:blipFill>
          <a:blip r:embed="rId2" cstate="print"/>
          <a:srcRect/>
          <a:stretch>
            <a:fillRect/>
          </a:stretch>
        </p:blipFill>
        <p:spPr bwMode="auto">
          <a:xfrm>
            <a:off x="0" y="6181669"/>
            <a:ext cx="9144000" cy="676331"/>
          </a:xfrm>
          <a:prstGeom prst="rect">
            <a:avLst/>
          </a:prstGeom>
          <a:noFill/>
        </p:spPr>
      </p:pic>
      <p:pic>
        <p:nvPicPr>
          <p:cNvPr id="8" name="Picture 2" descr="C:\Users\admin\Desktop\superB\SuperBLogoSmall.gif"/>
          <p:cNvPicPr>
            <a:picLocks noChangeAspect="1" noChangeArrowheads="1"/>
          </p:cNvPicPr>
          <p:nvPr userDrawn="1"/>
        </p:nvPicPr>
        <p:blipFill>
          <a:blip r:embed="rId3" cstate="print"/>
          <a:srcRect/>
          <a:stretch>
            <a:fillRect/>
          </a:stretch>
        </p:blipFill>
        <p:spPr bwMode="auto">
          <a:xfrm>
            <a:off x="107504" y="44624"/>
            <a:ext cx="853788" cy="836712"/>
          </a:xfrm>
          <a:prstGeom prst="rect">
            <a:avLst/>
          </a:prstGeom>
          <a:noFill/>
          <a:effectLst>
            <a:outerShdw blurRad="63500" sx="102000" sy="102000" algn="ctr" rotWithShape="0">
              <a:prstClr val="black">
                <a:alpha val="40000"/>
              </a:prstClr>
            </a:outerShdw>
          </a:effectLst>
        </p:spPr>
      </p:pic>
      <p:pic>
        <p:nvPicPr>
          <p:cNvPr id="9" name="Picture 2" descr="C:\Users\admin\Desktop\superB\infn-main_09.jpg"/>
          <p:cNvPicPr>
            <a:picLocks noChangeAspect="1" noChangeArrowheads="1"/>
          </p:cNvPicPr>
          <p:nvPr userDrawn="1"/>
        </p:nvPicPr>
        <p:blipFill>
          <a:blip r:embed="rId4" cstate="print"/>
          <a:srcRect/>
          <a:stretch>
            <a:fillRect/>
          </a:stretch>
        </p:blipFill>
        <p:spPr bwMode="auto">
          <a:xfrm>
            <a:off x="7740352" y="72008"/>
            <a:ext cx="1293317" cy="836712"/>
          </a:xfrm>
          <a:prstGeom prst="rect">
            <a:avLst/>
          </a:prstGeom>
          <a:noFill/>
          <a:effectLst>
            <a:outerShdw blurRad="63500" sx="102000" sy="102000" algn="ctr" rotWithShape="0">
              <a:prstClr val="black">
                <a:alpha val="40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7307F75-9F15-4BBF-8662-B53CA9CEA443}" type="datetimeFigureOut">
              <a:rPr lang="it-IT" smtClean="0"/>
              <a:pPr/>
              <a:t>16/11/2010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DA70CAE-6731-408F-8677-40BCD2E3B3E6}"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7307F75-9F15-4BBF-8662-B53CA9CEA443}" type="datetimeFigureOut">
              <a:rPr lang="it-IT" smtClean="0"/>
              <a:pPr/>
              <a:t>16/11/2010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DA70CAE-6731-408F-8677-40BCD2E3B3E6}"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7307F75-9F15-4BBF-8662-B53CA9CEA443}" type="datetimeFigureOut">
              <a:rPr lang="it-IT" smtClean="0"/>
              <a:pPr/>
              <a:t>16/11/2010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DA70CAE-6731-408F-8677-40BCD2E3B3E6}" type="slidenum">
              <a:rPr lang="it-IT" smtClean="0"/>
              <a:pPr/>
              <a:t>‹N›</a:t>
            </a:fld>
            <a:endParaRPr lang="it-IT"/>
          </a:p>
        </p:txBody>
      </p:sp>
      <p:pic>
        <p:nvPicPr>
          <p:cNvPr id="7" name="Picture 5" descr="C:\Users\admin\Desktop\superB\workshop0.png"/>
          <p:cNvPicPr>
            <a:picLocks noChangeAspect="1" noChangeArrowheads="1"/>
          </p:cNvPicPr>
          <p:nvPr userDrawn="1"/>
        </p:nvPicPr>
        <p:blipFill>
          <a:blip r:embed="rId2" cstate="print"/>
          <a:srcRect/>
          <a:stretch>
            <a:fillRect/>
          </a:stretch>
        </p:blipFill>
        <p:spPr bwMode="auto">
          <a:xfrm>
            <a:off x="0" y="6181669"/>
            <a:ext cx="9144000" cy="676331"/>
          </a:xfrm>
          <a:prstGeom prst="rect">
            <a:avLst/>
          </a:prstGeom>
          <a:noFill/>
        </p:spPr>
      </p:pic>
      <p:pic>
        <p:nvPicPr>
          <p:cNvPr id="8" name="Picture 2" descr="C:\Users\admin\Desktop\superB\SuperBLogoSmall.gif"/>
          <p:cNvPicPr>
            <a:picLocks noChangeAspect="1" noChangeArrowheads="1"/>
          </p:cNvPicPr>
          <p:nvPr userDrawn="1"/>
        </p:nvPicPr>
        <p:blipFill>
          <a:blip r:embed="rId3" cstate="print"/>
          <a:srcRect/>
          <a:stretch>
            <a:fillRect/>
          </a:stretch>
        </p:blipFill>
        <p:spPr bwMode="auto">
          <a:xfrm>
            <a:off x="107504" y="44624"/>
            <a:ext cx="853788" cy="836712"/>
          </a:xfrm>
          <a:prstGeom prst="rect">
            <a:avLst/>
          </a:prstGeom>
          <a:noFill/>
          <a:effectLst>
            <a:outerShdw blurRad="63500" sx="102000" sy="102000" algn="ctr" rotWithShape="0">
              <a:prstClr val="black">
                <a:alpha val="40000"/>
              </a:prstClr>
            </a:outerShdw>
          </a:effectLst>
        </p:spPr>
      </p:pic>
      <p:pic>
        <p:nvPicPr>
          <p:cNvPr id="9" name="Picture 2" descr="C:\Users\admin\Desktop\superB\infn-main_09.jpg"/>
          <p:cNvPicPr>
            <a:picLocks noChangeAspect="1" noChangeArrowheads="1"/>
          </p:cNvPicPr>
          <p:nvPr userDrawn="1"/>
        </p:nvPicPr>
        <p:blipFill>
          <a:blip r:embed="rId4" cstate="print"/>
          <a:srcRect/>
          <a:stretch>
            <a:fillRect/>
          </a:stretch>
        </p:blipFill>
        <p:spPr bwMode="auto">
          <a:xfrm>
            <a:off x="7740352" y="72008"/>
            <a:ext cx="1293317" cy="836712"/>
          </a:xfrm>
          <a:prstGeom prst="rect">
            <a:avLst/>
          </a:prstGeom>
          <a:noFill/>
          <a:effectLst>
            <a:outerShdw blurRad="63500" sx="102000" sy="102000" algn="ctr" rotWithShape="0">
              <a:prstClr val="black">
                <a:alpha val="40000"/>
              </a:prst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67307F75-9F15-4BBF-8662-B53CA9CEA443}" type="datetimeFigureOut">
              <a:rPr lang="it-IT" smtClean="0"/>
              <a:pPr/>
              <a:t>16/11/2010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DA70CAE-6731-408F-8677-40BCD2E3B3E6}"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67307F75-9F15-4BBF-8662-B53CA9CEA443}" type="datetimeFigureOut">
              <a:rPr lang="it-IT" smtClean="0"/>
              <a:pPr/>
              <a:t>16/11/2010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DA70CAE-6731-408F-8677-40BCD2E3B3E6}"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67307F75-9F15-4BBF-8662-B53CA9CEA443}" type="datetimeFigureOut">
              <a:rPr lang="it-IT" smtClean="0"/>
              <a:pPr/>
              <a:t>16/11/2010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6DA70CAE-6731-408F-8677-40BCD2E3B3E6}"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67307F75-9F15-4BBF-8662-B53CA9CEA443}" type="datetimeFigureOut">
              <a:rPr lang="it-IT" smtClean="0"/>
              <a:pPr/>
              <a:t>16/11/2010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6DA70CAE-6731-408F-8677-40BCD2E3B3E6}"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7307F75-9F15-4BBF-8662-B53CA9CEA443}" type="datetimeFigureOut">
              <a:rPr lang="it-IT" smtClean="0"/>
              <a:pPr/>
              <a:t>16/11/2010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6DA70CAE-6731-408F-8677-40BCD2E3B3E6}"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7307F75-9F15-4BBF-8662-B53CA9CEA443}" type="datetimeFigureOut">
              <a:rPr lang="it-IT" smtClean="0"/>
              <a:pPr/>
              <a:t>16/11/2010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DA70CAE-6731-408F-8677-40BCD2E3B3E6}"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7307F75-9F15-4BBF-8662-B53CA9CEA443}" type="datetimeFigureOut">
              <a:rPr lang="it-IT" smtClean="0"/>
              <a:pPr/>
              <a:t>16/11/2010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DA70CAE-6731-408F-8677-40BCD2E3B3E6}"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307F75-9F15-4BBF-8662-B53CA9CEA443}" type="datetimeFigureOut">
              <a:rPr lang="it-IT" smtClean="0"/>
              <a:pPr/>
              <a:t>16/11/2010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A70CAE-6731-408F-8677-40BCD2E3B3E6}" type="slidenum">
              <a:rPr lang="it-IT" smtClean="0"/>
              <a:pPr/>
              <a:t>‹N›</a:t>
            </a:fld>
            <a:endParaRPr lang="it-IT"/>
          </a:p>
        </p:txBody>
      </p:sp>
      <p:pic>
        <p:nvPicPr>
          <p:cNvPr id="7" name="Picture 5" descr="C:\Users\admin\Desktop\superB\workshop0.png"/>
          <p:cNvPicPr>
            <a:picLocks noChangeAspect="1" noChangeArrowheads="1"/>
          </p:cNvPicPr>
          <p:nvPr userDrawn="1"/>
        </p:nvPicPr>
        <p:blipFill>
          <a:blip r:embed="rId13" cstate="print"/>
          <a:srcRect/>
          <a:stretch>
            <a:fillRect/>
          </a:stretch>
        </p:blipFill>
        <p:spPr bwMode="auto">
          <a:xfrm>
            <a:off x="0" y="6181669"/>
            <a:ext cx="9144000" cy="676331"/>
          </a:xfrm>
          <a:prstGeom prst="rect">
            <a:avLst/>
          </a:prstGeom>
          <a:noFill/>
        </p:spPr>
      </p:pic>
      <p:pic>
        <p:nvPicPr>
          <p:cNvPr id="8" name="Picture 2" descr="C:\Users\admin\Desktop\superB\SuperBLogoSmall.gif"/>
          <p:cNvPicPr>
            <a:picLocks noChangeAspect="1" noChangeArrowheads="1"/>
          </p:cNvPicPr>
          <p:nvPr userDrawn="1"/>
        </p:nvPicPr>
        <p:blipFill>
          <a:blip r:embed="rId14" cstate="print"/>
          <a:srcRect/>
          <a:stretch>
            <a:fillRect/>
          </a:stretch>
        </p:blipFill>
        <p:spPr bwMode="auto">
          <a:xfrm>
            <a:off x="107504" y="44624"/>
            <a:ext cx="853788" cy="836712"/>
          </a:xfrm>
          <a:prstGeom prst="rect">
            <a:avLst/>
          </a:prstGeom>
          <a:noFill/>
          <a:effectLst>
            <a:outerShdw blurRad="63500" sx="102000" sy="102000" algn="ctr" rotWithShape="0">
              <a:prstClr val="black">
                <a:alpha val="40000"/>
              </a:prstClr>
            </a:outerShdw>
          </a:effectLst>
        </p:spPr>
      </p:pic>
      <p:pic>
        <p:nvPicPr>
          <p:cNvPr id="9" name="Picture 2" descr="C:\Users\admin\Desktop\superB\infn-main_09.jpg"/>
          <p:cNvPicPr>
            <a:picLocks noChangeAspect="1" noChangeArrowheads="1"/>
          </p:cNvPicPr>
          <p:nvPr userDrawn="1"/>
        </p:nvPicPr>
        <p:blipFill>
          <a:blip r:embed="rId15" cstate="print"/>
          <a:srcRect/>
          <a:stretch>
            <a:fillRect/>
          </a:stretch>
        </p:blipFill>
        <p:spPr bwMode="auto">
          <a:xfrm>
            <a:off x="7740352" y="72008"/>
            <a:ext cx="1293317" cy="836712"/>
          </a:xfrm>
          <a:prstGeom prst="rect">
            <a:avLst/>
          </a:prstGeom>
          <a:noFill/>
          <a:effectLst>
            <a:outerShdw blurRad="63500" sx="102000" sy="102000" algn="ctr" rotWithShape="0">
              <a:prstClr val="black">
                <a:alpha val="40000"/>
              </a:prstClr>
            </a:outerShdw>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uperb01.dsf.unina.it:50075/browseDirectory.jsp?namenodeInfoPort=50070&amp;dir=/"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hyperlink" Target="http://hadoop.apache.org/common/docs/r0.20.2/api/org/apache/hadoop/mapred/pipes/package-summary.html" TargetMode="External"/><Relationship Id="rId2" Type="http://schemas.openxmlformats.org/officeDocument/2006/relationships/hyperlink" Target="http://hadoop.apache.org/common/docs/r0.20.2/api/org/apache/hadoop/streaming/package-summary.html" TargetMode="External"/><Relationship Id="rId1" Type="http://schemas.openxmlformats.org/officeDocument/2006/relationships/slideLayout" Target="../slideLayouts/slideLayout2.xml"/><Relationship Id="rId4" Type="http://schemas.openxmlformats.org/officeDocument/2006/relationships/hyperlink" Target="http://www.swig.org/"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hadoop.apache.org/common/docs/r0.20.2/hdfs_design.html"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hadoop.apache.org/hdfs/" TargetMode="External"/><Relationship Id="rId2" Type="http://schemas.openxmlformats.org/officeDocument/2006/relationships/hyperlink" Target="http://hadoop.apache.org/common/" TargetMode="External"/><Relationship Id="rId1" Type="http://schemas.openxmlformats.org/officeDocument/2006/relationships/slideLayout" Target="../slideLayouts/slideLayout2.xml"/><Relationship Id="rId4" Type="http://schemas.openxmlformats.org/officeDocument/2006/relationships/hyperlink" Target="http://hadoop.apache.org/mapreduc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HADOOP </a:t>
            </a:r>
            <a:r>
              <a:rPr lang="it-IT" dirty="0" err="1" smtClean="0"/>
              <a:t>Experience</a:t>
            </a:r>
            <a:r>
              <a:rPr lang="it-IT" dirty="0" smtClean="0"/>
              <a:t> </a:t>
            </a:r>
            <a:r>
              <a:rPr lang="it-IT" dirty="0" err="1" smtClean="0"/>
              <a:t>@Naples</a:t>
            </a:r>
            <a:r>
              <a:rPr lang="it-IT" dirty="0" smtClean="0"/>
              <a:t> </a:t>
            </a:r>
            <a:endParaRPr lang="it-IT" dirty="0"/>
          </a:p>
        </p:txBody>
      </p:sp>
      <p:sp>
        <p:nvSpPr>
          <p:cNvPr id="3" name="Sottotitolo 2"/>
          <p:cNvSpPr>
            <a:spLocks noGrp="1"/>
          </p:cNvSpPr>
          <p:nvPr>
            <p:ph type="subTitle" idx="1"/>
          </p:nvPr>
        </p:nvSpPr>
        <p:spPr/>
        <p:txBody>
          <a:bodyPr/>
          <a:lstStyle/>
          <a:p>
            <a:r>
              <a:rPr lang="it-IT" dirty="0" smtClean="0"/>
              <a:t>Dr. Silvio Pardi</a:t>
            </a:r>
          </a:p>
          <a:p>
            <a:r>
              <a:rPr lang="it-IT" dirty="0" err="1" smtClean="0"/>
              <a:t>INFN-Naples</a:t>
            </a:r>
            <a:endParaRPr lang="it-IT"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HDSF data </a:t>
            </a:r>
            <a:r>
              <a:rPr lang="it-IT" dirty="0" err="1" smtClean="0"/>
              <a:t>placement</a:t>
            </a:r>
            <a:endParaRPr lang="it-IT" dirty="0"/>
          </a:p>
        </p:txBody>
      </p:sp>
      <p:sp>
        <p:nvSpPr>
          <p:cNvPr id="3" name="Segnaposto contenuto 2"/>
          <p:cNvSpPr>
            <a:spLocks noGrp="1"/>
          </p:cNvSpPr>
          <p:nvPr>
            <p:ph idx="1"/>
          </p:nvPr>
        </p:nvSpPr>
        <p:spPr/>
        <p:txBody>
          <a:bodyPr>
            <a:normAutofit fontScale="92500" lnSpcReduction="20000"/>
          </a:bodyPr>
          <a:lstStyle/>
          <a:p>
            <a:pPr>
              <a:buNone/>
            </a:pPr>
            <a:r>
              <a:rPr lang="en-US" dirty="0" smtClean="0"/>
              <a:t>“The placement of replicas is critical to HDFS reliability and performance. Optimizing replica placement distinguishes HDFS from most other distributed file systems.” </a:t>
            </a:r>
          </a:p>
          <a:p>
            <a:pPr>
              <a:buNone/>
            </a:pPr>
            <a:endParaRPr lang="en-US" dirty="0" smtClean="0"/>
          </a:p>
          <a:p>
            <a:pPr>
              <a:buNone/>
            </a:pPr>
            <a:r>
              <a:rPr lang="en-US" b="1" dirty="0" smtClean="0"/>
              <a:t>HDFS block placement</a:t>
            </a:r>
          </a:p>
          <a:p>
            <a:pPr>
              <a:buNone/>
            </a:pPr>
            <a:r>
              <a:rPr lang="en-US" dirty="0" smtClean="0"/>
              <a:t>Today the algorithm for placing a file's blocks across </a:t>
            </a:r>
            <a:r>
              <a:rPr lang="en-US" dirty="0" err="1" smtClean="0"/>
              <a:t>datanodes</a:t>
            </a:r>
            <a:r>
              <a:rPr lang="en-US" dirty="0" smtClean="0"/>
              <a:t> in the cluster is hardcoded into HDFS.</a:t>
            </a:r>
          </a:p>
          <a:p>
            <a:pPr>
              <a:buNone/>
            </a:pPr>
            <a:r>
              <a:rPr lang="en-US" dirty="0" smtClean="0"/>
              <a:t>HDFS declare to support </a:t>
            </a:r>
            <a:r>
              <a:rPr lang="en-US" b="1" dirty="0" smtClean="0"/>
              <a:t>pluggable block placement algorithms.</a:t>
            </a:r>
            <a:endParaRPr lang="it-IT"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Map</a:t>
            </a:r>
            <a:r>
              <a:rPr lang="it-IT" dirty="0" smtClean="0"/>
              <a:t>/Reduce</a:t>
            </a:r>
            <a:endParaRPr lang="it-IT" dirty="0"/>
          </a:p>
        </p:txBody>
      </p:sp>
      <p:sp>
        <p:nvSpPr>
          <p:cNvPr id="3" name="Segnaposto contenuto 2"/>
          <p:cNvSpPr>
            <a:spLocks noGrp="1"/>
          </p:cNvSpPr>
          <p:nvPr>
            <p:ph idx="1"/>
          </p:nvPr>
        </p:nvSpPr>
        <p:spPr/>
        <p:txBody>
          <a:bodyPr>
            <a:normAutofit/>
          </a:bodyPr>
          <a:lstStyle/>
          <a:p>
            <a:pPr>
              <a:buNone/>
            </a:pPr>
            <a:r>
              <a:rPr lang="en-US" dirty="0" smtClean="0"/>
              <a:t>Map/Reduce is a programming model and a </a:t>
            </a:r>
            <a:r>
              <a:rPr lang="en-US" dirty="0" err="1" smtClean="0"/>
              <a:t>framwork</a:t>
            </a:r>
            <a:r>
              <a:rPr lang="en-US" dirty="0" smtClean="0"/>
              <a:t> implemented in </a:t>
            </a:r>
            <a:r>
              <a:rPr lang="en-US" dirty="0" err="1" smtClean="0"/>
              <a:t>Hadoop</a:t>
            </a:r>
            <a:r>
              <a:rPr lang="en-US" dirty="0" smtClean="0"/>
              <a:t>.</a:t>
            </a:r>
          </a:p>
          <a:p>
            <a:pPr>
              <a:buNone/>
            </a:pPr>
            <a:r>
              <a:rPr lang="en-US" dirty="0" smtClean="0"/>
              <a:t>The Map/Reduce framework and the HDFS work together on the same set of nodes. </a:t>
            </a:r>
          </a:p>
          <a:p>
            <a:pPr>
              <a:buNone/>
            </a:pPr>
            <a:r>
              <a:rPr lang="en-US" dirty="0" smtClean="0"/>
              <a:t>This configuration allows the framework to effectively schedule tasks on the nodes where data is already present, resulting in very high aggregate bandwidth across the cluster.</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dirty="0"/>
          </a:p>
        </p:txBody>
      </p:sp>
      <p:pic>
        <p:nvPicPr>
          <p:cNvPr id="1027" name="Picture 3"/>
          <p:cNvPicPr>
            <a:picLocks noChangeAspect="1" noChangeArrowheads="1"/>
          </p:cNvPicPr>
          <p:nvPr/>
        </p:nvPicPr>
        <p:blipFill>
          <a:blip r:embed="rId2" cstate="print"/>
          <a:srcRect/>
          <a:stretch>
            <a:fillRect/>
          </a:stretch>
        </p:blipFill>
        <p:spPr bwMode="auto">
          <a:xfrm>
            <a:off x="539552" y="476672"/>
            <a:ext cx="7981950" cy="5705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HADOOP vs </a:t>
            </a:r>
            <a:r>
              <a:rPr lang="it-IT" dirty="0" err="1" smtClean="0"/>
              <a:t>gLite</a:t>
            </a:r>
            <a:endParaRPr lang="it-IT" dirty="0"/>
          </a:p>
        </p:txBody>
      </p:sp>
      <p:sp>
        <p:nvSpPr>
          <p:cNvPr id="3" name="Segnaposto contenuto 2"/>
          <p:cNvSpPr>
            <a:spLocks noGrp="1"/>
          </p:cNvSpPr>
          <p:nvPr>
            <p:ph idx="1"/>
          </p:nvPr>
        </p:nvSpPr>
        <p:spPr/>
        <p:txBody>
          <a:bodyPr>
            <a:normAutofit fontScale="92500" lnSpcReduction="10000"/>
          </a:bodyPr>
          <a:lstStyle/>
          <a:p>
            <a:pPr>
              <a:buNone/>
            </a:pPr>
            <a:r>
              <a:rPr lang="en-US" dirty="0" smtClean="0"/>
              <a:t>Map/Reduce work at cluster level as </a:t>
            </a:r>
            <a:r>
              <a:rPr lang="en-US" dirty="0" err="1" smtClean="0"/>
              <a:t>gLite</a:t>
            </a:r>
            <a:r>
              <a:rPr lang="en-US" dirty="0" smtClean="0"/>
              <a:t> at Site Level.</a:t>
            </a:r>
          </a:p>
          <a:p>
            <a:pPr>
              <a:buNone/>
            </a:pPr>
            <a:r>
              <a:rPr lang="it-IT" b="1" dirty="0" err="1" smtClean="0"/>
              <a:t>gLite</a:t>
            </a:r>
            <a:r>
              <a:rPr lang="it-IT" b="1" dirty="0" smtClean="0"/>
              <a:t>      Data </a:t>
            </a:r>
            <a:r>
              <a:rPr lang="it-IT" b="1" dirty="0" err="1" smtClean="0"/>
              <a:t>Affinity</a:t>
            </a:r>
            <a:r>
              <a:rPr lang="it-IT" b="1" dirty="0" smtClean="0"/>
              <a:t> </a:t>
            </a:r>
            <a:r>
              <a:rPr lang="it-IT" b="1" dirty="0" err="1" smtClean="0"/>
              <a:t>Scheduling</a:t>
            </a:r>
            <a:r>
              <a:rPr lang="it-IT" b="1" dirty="0" smtClean="0"/>
              <a:t> </a:t>
            </a:r>
            <a:r>
              <a:rPr lang="it-IT" b="1" dirty="0" err="1" smtClean="0"/>
              <a:t>among</a:t>
            </a:r>
            <a:r>
              <a:rPr lang="it-IT" b="1" dirty="0" smtClean="0"/>
              <a:t> the Site</a:t>
            </a:r>
          </a:p>
          <a:p>
            <a:pPr>
              <a:buNone/>
            </a:pPr>
            <a:endParaRPr lang="it-IT" b="1" dirty="0" smtClean="0"/>
          </a:p>
          <a:p>
            <a:pPr>
              <a:buNone/>
            </a:pPr>
            <a:r>
              <a:rPr lang="it-IT" b="1" dirty="0" err="1" smtClean="0"/>
              <a:t>Map</a:t>
            </a:r>
            <a:r>
              <a:rPr lang="it-IT" b="1" dirty="0" smtClean="0"/>
              <a:t>/Reduce 	File Block </a:t>
            </a:r>
            <a:r>
              <a:rPr lang="it-IT" b="1" dirty="0" err="1" smtClean="0"/>
              <a:t>Affinity</a:t>
            </a:r>
            <a:r>
              <a:rPr lang="it-IT" b="1" dirty="0" smtClean="0"/>
              <a:t> </a:t>
            </a:r>
            <a:r>
              <a:rPr lang="it-IT" b="1" dirty="0" err="1" smtClean="0"/>
              <a:t>Scheduling</a:t>
            </a:r>
            <a:r>
              <a:rPr lang="it-IT" b="1" dirty="0" smtClean="0"/>
              <a:t> in the cluster</a:t>
            </a:r>
          </a:p>
          <a:p>
            <a:pPr>
              <a:buNone/>
            </a:pPr>
            <a:endParaRPr lang="it-IT" b="1" dirty="0" smtClean="0"/>
          </a:p>
          <a:p>
            <a:pPr>
              <a:buNone/>
            </a:pPr>
            <a:r>
              <a:rPr lang="en-US" b="1" dirty="0" smtClean="0"/>
              <a:t>Are we able to Converge this two Technologies in a Single </a:t>
            </a:r>
            <a:r>
              <a:rPr lang="en-US" b="1" dirty="0" err="1" smtClean="0"/>
              <a:t>middware</a:t>
            </a:r>
            <a:r>
              <a:rPr lang="en-US" b="1" dirty="0" smtClean="0"/>
              <a:t>?</a:t>
            </a:r>
            <a:endParaRPr lang="en-US" dirty="0" smtClean="0"/>
          </a:p>
        </p:txBody>
      </p:sp>
      <p:sp>
        <p:nvSpPr>
          <p:cNvPr id="4" name="Freccia a destra 3"/>
          <p:cNvSpPr/>
          <p:nvPr/>
        </p:nvSpPr>
        <p:spPr>
          <a:xfrm>
            <a:off x="1360515" y="2521771"/>
            <a:ext cx="43204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ccia a destra 4"/>
          <p:cNvSpPr/>
          <p:nvPr/>
        </p:nvSpPr>
        <p:spPr>
          <a:xfrm>
            <a:off x="2771800" y="3573016"/>
            <a:ext cx="43204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251520" y="4941168"/>
            <a:ext cx="8568952" cy="1008112"/>
          </a:xfrm>
          <a:prstGeom prst="rect">
            <a:avLst/>
          </a:prstGeom>
          <a:solidFill>
            <a:srgbClr val="FF0000">
              <a:alpha val="18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467544" y="3573016"/>
            <a:ext cx="3810000" cy="2543175"/>
          </a:xfrm>
          <a:prstGeom prst="rect">
            <a:avLst/>
          </a:prstGeom>
          <a:noFill/>
          <a:ln w="9525">
            <a:noFill/>
            <a:miter lim="800000"/>
            <a:headEnd/>
            <a:tailEnd/>
          </a:ln>
        </p:spPr>
      </p:pic>
      <p:pic>
        <p:nvPicPr>
          <p:cNvPr id="11" name="Immagine 10" descr="r200.png"/>
          <p:cNvPicPr>
            <a:picLocks noChangeAspect="1"/>
          </p:cNvPicPr>
          <p:nvPr/>
        </p:nvPicPr>
        <p:blipFill>
          <a:blip r:embed="rId3" cstate="print"/>
          <a:stretch>
            <a:fillRect/>
          </a:stretch>
        </p:blipFill>
        <p:spPr>
          <a:xfrm>
            <a:off x="231651" y="2276872"/>
            <a:ext cx="4124325" cy="1171575"/>
          </a:xfrm>
          <a:prstGeom prst="rect">
            <a:avLst/>
          </a:prstGeom>
        </p:spPr>
      </p:pic>
      <p:pic>
        <p:nvPicPr>
          <p:cNvPr id="12" name="Immagine 11" descr="r200.png"/>
          <p:cNvPicPr>
            <a:picLocks noChangeAspect="1"/>
          </p:cNvPicPr>
          <p:nvPr/>
        </p:nvPicPr>
        <p:blipFill>
          <a:blip r:embed="rId3" cstate="print"/>
          <a:stretch>
            <a:fillRect/>
          </a:stretch>
        </p:blipFill>
        <p:spPr>
          <a:xfrm>
            <a:off x="231651" y="1844824"/>
            <a:ext cx="4124325" cy="1171575"/>
          </a:xfrm>
          <a:prstGeom prst="rect">
            <a:avLst/>
          </a:prstGeom>
        </p:spPr>
      </p:pic>
      <p:pic>
        <p:nvPicPr>
          <p:cNvPr id="13" name="Immagine 12" descr="r200.png"/>
          <p:cNvPicPr>
            <a:picLocks noChangeAspect="1"/>
          </p:cNvPicPr>
          <p:nvPr/>
        </p:nvPicPr>
        <p:blipFill>
          <a:blip r:embed="rId3" cstate="print"/>
          <a:stretch>
            <a:fillRect/>
          </a:stretch>
        </p:blipFill>
        <p:spPr>
          <a:xfrm>
            <a:off x="211782" y="1412776"/>
            <a:ext cx="4124325" cy="1171575"/>
          </a:xfrm>
          <a:prstGeom prst="rect">
            <a:avLst/>
          </a:prstGeom>
        </p:spPr>
      </p:pic>
      <p:sp>
        <p:nvSpPr>
          <p:cNvPr id="18" name="CasellaDiTesto 17"/>
          <p:cNvSpPr txBox="1"/>
          <p:nvPr/>
        </p:nvSpPr>
        <p:spPr>
          <a:xfrm>
            <a:off x="1691680" y="260648"/>
            <a:ext cx="6120680" cy="523220"/>
          </a:xfrm>
          <a:prstGeom prst="rect">
            <a:avLst/>
          </a:prstGeom>
          <a:noFill/>
        </p:spPr>
        <p:txBody>
          <a:bodyPr wrap="square" rtlCol="0">
            <a:spAutoFit/>
          </a:bodyPr>
          <a:lstStyle/>
          <a:p>
            <a:pPr algn="ctr"/>
            <a:r>
              <a:rPr lang="it-IT" sz="2800" b="1" dirty="0" smtClean="0"/>
              <a:t>CURRENT </a:t>
            </a:r>
            <a:r>
              <a:rPr lang="it-IT" sz="2800" b="1" dirty="0" err="1" smtClean="0"/>
              <a:t>Gbit</a:t>
            </a:r>
            <a:r>
              <a:rPr lang="it-IT" sz="2800" b="1" dirty="0" smtClean="0"/>
              <a:t>/s TESTBED IN NAPLES</a:t>
            </a:r>
            <a:endParaRPr lang="it-IT" sz="2800" b="1" dirty="0"/>
          </a:p>
        </p:txBody>
      </p:sp>
      <p:sp>
        <p:nvSpPr>
          <p:cNvPr id="19" name="CasellaDiTesto 18"/>
          <p:cNvSpPr txBox="1"/>
          <p:nvPr/>
        </p:nvSpPr>
        <p:spPr>
          <a:xfrm>
            <a:off x="4499992" y="1268760"/>
            <a:ext cx="4572000" cy="5262979"/>
          </a:xfrm>
          <a:prstGeom prst="rect">
            <a:avLst/>
          </a:prstGeom>
          <a:noFill/>
        </p:spPr>
        <p:txBody>
          <a:bodyPr wrap="square" rtlCol="0">
            <a:spAutoFit/>
          </a:bodyPr>
          <a:lstStyle/>
          <a:p>
            <a:r>
              <a:rPr lang="it-IT" sz="2400" dirty="0" smtClean="0"/>
              <a:t>TESTBED WITH COMMODITY HARDWARE</a:t>
            </a:r>
          </a:p>
          <a:p>
            <a:endParaRPr lang="it-IT" sz="2400" dirty="0" smtClean="0"/>
          </a:p>
          <a:p>
            <a:r>
              <a:rPr lang="it-IT" sz="2400" dirty="0" smtClean="0"/>
              <a:t>4 </a:t>
            </a:r>
            <a:r>
              <a:rPr lang="it-IT" sz="2400" dirty="0" smtClean="0"/>
              <a:t>SERVER R200 WITH 1 </a:t>
            </a:r>
            <a:r>
              <a:rPr lang="it-IT" sz="2400" dirty="0" err="1" smtClean="0"/>
              <a:t>GigabitETH</a:t>
            </a:r>
            <a:endParaRPr lang="it-IT" sz="2400" dirty="0" smtClean="0"/>
          </a:p>
          <a:p>
            <a:r>
              <a:rPr lang="it-IT" sz="2400" dirty="0" smtClean="0"/>
              <a:t>250GB OF DATA DISK AVAILABLE</a:t>
            </a:r>
          </a:p>
          <a:p>
            <a:endParaRPr lang="it-IT" sz="2400" dirty="0"/>
          </a:p>
          <a:p>
            <a:r>
              <a:rPr lang="it-IT" sz="2400" dirty="0" smtClean="0"/>
              <a:t>10 SERVER BLADE WITH 1 </a:t>
            </a:r>
            <a:r>
              <a:rPr lang="it-IT" sz="2400" dirty="0" err="1" smtClean="0"/>
              <a:t>GigabitETH</a:t>
            </a:r>
            <a:r>
              <a:rPr lang="it-IT" sz="2400" dirty="0" smtClean="0"/>
              <a:t> AND 100GB OF DATA DIKS AVAILABLE</a:t>
            </a:r>
          </a:p>
          <a:p>
            <a:endParaRPr lang="it-IT" sz="2400" dirty="0"/>
          </a:p>
          <a:p>
            <a:r>
              <a:rPr lang="it-IT" sz="2400" dirty="0" smtClean="0"/>
              <a:t>THE SERVER ARE CONNECTED ON A 1Gbit/s SWITCH </a:t>
            </a:r>
          </a:p>
          <a:p>
            <a:endParaRPr lang="it-IT" sz="2400" dirty="0"/>
          </a:p>
          <a:p>
            <a:endParaRPr lang="it-IT" sz="2400" dirty="0"/>
          </a:p>
        </p:txBody>
      </p:sp>
      <p:pic>
        <p:nvPicPr>
          <p:cNvPr id="8" name="Immagine 7" descr="r200.png"/>
          <p:cNvPicPr>
            <a:picLocks noChangeAspect="1"/>
          </p:cNvPicPr>
          <p:nvPr/>
        </p:nvPicPr>
        <p:blipFill>
          <a:blip r:embed="rId3" cstate="print"/>
          <a:stretch>
            <a:fillRect/>
          </a:stretch>
        </p:blipFill>
        <p:spPr>
          <a:xfrm>
            <a:off x="251520" y="908720"/>
            <a:ext cx="4124325" cy="117157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asellaDiTesto 17"/>
          <p:cNvSpPr txBox="1"/>
          <p:nvPr/>
        </p:nvSpPr>
        <p:spPr>
          <a:xfrm>
            <a:off x="1691680" y="260648"/>
            <a:ext cx="6120680" cy="523220"/>
          </a:xfrm>
          <a:prstGeom prst="rect">
            <a:avLst/>
          </a:prstGeom>
          <a:noFill/>
        </p:spPr>
        <p:txBody>
          <a:bodyPr wrap="square" rtlCol="0">
            <a:spAutoFit/>
          </a:bodyPr>
          <a:lstStyle/>
          <a:p>
            <a:pPr algn="ctr"/>
            <a:r>
              <a:rPr lang="it-IT" sz="2800" b="1" dirty="0" smtClean="0"/>
              <a:t>HDSF-HADOOP IMPLEMENTATION</a:t>
            </a:r>
            <a:endParaRPr lang="it-IT" sz="2800" b="1" dirty="0"/>
          </a:p>
        </p:txBody>
      </p:sp>
      <p:sp>
        <p:nvSpPr>
          <p:cNvPr id="40" name="Rettangolo 39"/>
          <p:cNvSpPr/>
          <p:nvPr/>
        </p:nvSpPr>
        <p:spPr>
          <a:xfrm>
            <a:off x="2771800" y="1196752"/>
            <a:ext cx="3384376" cy="576064"/>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HDSF </a:t>
            </a:r>
            <a:r>
              <a:rPr lang="it-IT" dirty="0" err="1" smtClean="0"/>
              <a:t>Name</a:t>
            </a:r>
            <a:r>
              <a:rPr lang="it-IT" dirty="0" smtClean="0"/>
              <a:t> </a:t>
            </a:r>
            <a:r>
              <a:rPr lang="it-IT" dirty="0" err="1" smtClean="0"/>
              <a:t>Node</a:t>
            </a:r>
            <a:endParaRPr lang="it-IT" dirty="0"/>
          </a:p>
        </p:txBody>
      </p:sp>
      <p:sp>
        <p:nvSpPr>
          <p:cNvPr id="41" name="Rettangolo 40"/>
          <p:cNvSpPr/>
          <p:nvPr/>
        </p:nvSpPr>
        <p:spPr>
          <a:xfrm>
            <a:off x="2771800" y="1988840"/>
            <a:ext cx="3384376" cy="576064"/>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HDSF </a:t>
            </a:r>
            <a:r>
              <a:rPr lang="it-IT" dirty="0" err="1" smtClean="0"/>
              <a:t>Secondary</a:t>
            </a:r>
            <a:r>
              <a:rPr lang="it-IT" dirty="0" smtClean="0"/>
              <a:t> </a:t>
            </a:r>
            <a:r>
              <a:rPr lang="it-IT" dirty="0" err="1" smtClean="0"/>
              <a:t>Name</a:t>
            </a:r>
            <a:r>
              <a:rPr lang="it-IT" dirty="0" smtClean="0"/>
              <a:t> </a:t>
            </a:r>
            <a:r>
              <a:rPr lang="it-IT" dirty="0" err="1" smtClean="0"/>
              <a:t>Node</a:t>
            </a:r>
            <a:endParaRPr lang="it-IT" dirty="0"/>
          </a:p>
        </p:txBody>
      </p:sp>
      <p:grpSp>
        <p:nvGrpSpPr>
          <p:cNvPr id="42" name="Gruppo 20"/>
          <p:cNvGrpSpPr/>
          <p:nvPr/>
        </p:nvGrpSpPr>
        <p:grpSpPr>
          <a:xfrm>
            <a:off x="2771800" y="2780928"/>
            <a:ext cx="3384376" cy="720080"/>
            <a:chOff x="683568" y="2708920"/>
            <a:chExt cx="3384376" cy="720080"/>
          </a:xfrm>
        </p:grpSpPr>
        <p:sp>
          <p:nvSpPr>
            <p:cNvPr id="43" name="Rettangolo 42"/>
            <p:cNvSpPr/>
            <p:nvPr/>
          </p:nvSpPr>
          <p:spPr>
            <a:xfrm>
              <a:off x="683568" y="2708920"/>
              <a:ext cx="338437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WN1/</a:t>
              </a:r>
              <a:r>
                <a:rPr lang="it-IT" dirty="0" err="1" smtClean="0"/>
                <a:t>DataNode</a:t>
              </a:r>
              <a:endParaRPr lang="it-IT" dirty="0"/>
            </a:p>
          </p:txBody>
        </p:sp>
        <p:sp>
          <p:nvSpPr>
            <p:cNvPr id="44" name="Cilindro 43"/>
            <p:cNvSpPr/>
            <p:nvPr/>
          </p:nvSpPr>
          <p:spPr>
            <a:xfrm>
              <a:off x="3275856" y="2780928"/>
              <a:ext cx="720080" cy="576064"/>
            </a:xfrm>
            <a:prstGeom prst="can">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45" name="Gruppo 21"/>
          <p:cNvGrpSpPr/>
          <p:nvPr/>
        </p:nvGrpSpPr>
        <p:grpSpPr>
          <a:xfrm>
            <a:off x="2771800" y="3573016"/>
            <a:ext cx="3384376" cy="720080"/>
            <a:chOff x="683568" y="2708920"/>
            <a:chExt cx="3384376" cy="720080"/>
          </a:xfrm>
        </p:grpSpPr>
        <p:sp>
          <p:nvSpPr>
            <p:cNvPr id="46" name="Rettangolo 45"/>
            <p:cNvSpPr/>
            <p:nvPr/>
          </p:nvSpPr>
          <p:spPr>
            <a:xfrm>
              <a:off x="683568" y="2708920"/>
              <a:ext cx="338437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WN2/</a:t>
              </a:r>
              <a:r>
                <a:rPr lang="it-IT" dirty="0" err="1" smtClean="0"/>
                <a:t>DataNode</a:t>
              </a:r>
              <a:endParaRPr lang="it-IT" dirty="0"/>
            </a:p>
          </p:txBody>
        </p:sp>
        <p:sp>
          <p:nvSpPr>
            <p:cNvPr id="47" name="Cilindro 46"/>
            <p:cNvSpPr/>
            <p:nvPr/>
          </p:nvSpPr>
          <p:spPr>
            <a:xfrm>
              <a:off x="3275856" y="2780928"/>
              <a:ext cx="720080" cy="576064"/>
            </a:xfrm>
            <a:prstGeom prst="can">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48" name="Gruppo 24"/>
          <p:cNvGrpSpPr/>
          <p:nvPr/>
        </p:nvGrpSpPr>
        <p:grpSpPr>
          <a:xfrm>
            <a:off x="2771800" y="4365104"/>
            <a:ext cx="3384376" cy="720080"/>
            <a:chOff x="683568" y="2708920"/>
            <a:chExt cx="3384376" cy="720080"/>
          </a:xfrm>
        </p:grpSpPr>
        <p:sp>
          <p:nvSpPr>
            <p:cNvPr id="49" name="Rettangolo 48"/>
            <p:cNvSpPr/>
            <p:nvPr/>
          </p:nvSpPr>
          <p:spPr>
            <a:xfrm>
              <a:off x="683568" y="2708920"/>
              <a:ext cx="338437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WN../</a:t>
              </a:r>
              <a:r>
                <a:rPr lang="it-IT" dirty="0" err="1" smtClean="0"/>
                <a:t>DataNode</a:t>
              </a:r>
              <a:endParaRPr lang="it-IT" dirty="0"/>
            </a:p>
          </p:txBody>
        </p:sp>
        <p:sp>
          <p:nvSpPr>
            <p:cNvPr id="50" name="Cilindro 49"/>
            <p:cNvSpPr/>
            <p:nvPr/>
          </p:nvSpPr>
          <p:spPr>
            <a:xfrm>
              <a:off x="3275856" y="2780928"/>
              <a:ext cx="720080" cy="576064"/>
            </a:xfrm>
            <a:prstGeom prst="can">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51" name="Gruppo 27"/>
          <p:cNvGrpSpPr/>
          <p:nvPr/>
        </p:nvGrpSpPr>
        <p:grpSpPr>
          <a:xfrm>
            <a:off x="2771800" y="5157192"/>
            <a:ext cx="3384376" cy="720080"/>
            <a:chOff x="683568" y="2708920"/>
            <a:chExt cx="3384376" cy="720080"/>
          </a:xfrm>
        </p:grpSpPr>
        <p:sp>
          <p:nvSpPr>
            <p:cNvPr id="52" name="Rettangolo 51"/>
            <p:cNvSpPr/>
            <p:nvPr/>
          </p:nvSpPr>
          <p:spPr>
            <a:xfrm>
              <a:off x="683568" y="2708920"/>
              <a:ext cx="338437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WN8/</a:t>
              </a:r>
              <a:r>
                <a:rPr lang="it-IT" dirty="0" err="1" smtClean="0"/>
                <a:t>DataNode</a:t>
              </a:r>
              <a:endParaRPr lang="it-IT" dirty="0"/>
            </a:p>
          </p:txBody>
        </p:sp>
        <p:sp>
          <p:nvSpPr>
            <p:cNvPr id="53" name="Cilindro 52"/>
            <p:cNvSpPr/>
            <p:nvPr/>
          </p:nvSpPr>
          <p:spPr>
            <a:xfrm>
              <a:off x="3275856" y="2780928"/>
              <a:ext cx="720080" cy="576064"/>
            </a:xfrm>
            <a:prstGeom prst="can">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54" name="Elaborazione 53"/>
          <p:cNvSpPr/>
          <p:nvPr/>
        </p:nvSpPr>
        <p:spPr>
          <a:xfrm>
            <a:off x="7596336" y="1196752"/>
            <a:ext cx="648072" cy="547260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it-IT" dirty="0" smtClean="0"/>
              <a:t>GIGABIT SW</a:t>
            </a:r>
            <a:endParaRPr lang="it-IT" dirty="0"/>
          </a:p>
        </p:txBody>
      </p:sp>
      <p:cxnSp>
        <p:nvCxnSpPr>
          <p:cNvPr id="55" name="Connettore 1 54"/>
          <p:cNvCxnSpPr>
            <a:stCxn id="40" idx="3"/>
          </p:cNvCxnSpPr>
          <p:nvPr/>
        </p:nvCxnSpPr>
        <p:spPr>
          <a:xfrm>
            <a:off x="6156176" y="1484784"/>
            <a:ext cx="14401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Connettore 1 55"/>
          <p:cNvCxnSpPr/>
          <p:nvPr/>
        </p:nvCxnSpPr>
        <p:spPr>
          <a:xfrm>
            <a:off x="6156176" y="2204864"/>
            <a:ext cx="14401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Connettore 1 56"/>
          <p:cNvCxnSpPr/>
          <p:nvPr/>
        </p:nvCxnSpPr>
        <p:spPr>
          <a:xfrm>
            <a:off x="6156176" y="3140968"/>
            <a:ext cx="14401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Connettore 1 57"/>
          <p:cNvCxnSpPr/>
          <p:nvPr/>
        </p:nvCxnSpPr>
        <p:spPr>
          <a:xfrm>
            <a:off x="6156176" y="3933056"/>
            <a:ext cx="14401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Connettore 1 58"/>
          <p:cNvCxnSpPr/>
          <p:nvPr/>
        </p:nvCxnSpPr>
        <p:spPr>
          <a:xfrm>
            <a:off x="6156176" y="4725144"/>
            <a:ext cx="14401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Connettore 1 59"/>
          <p:cNvCxnSpPr/>
          <p:nvPr/>
        </p:nvCxnSpPr>
        <p:spPr>
          <a:xfrm>
            <a:off x="6228184" y="5517232"/>
            <a:ext cx="1440160" cy="0"/>
          </a:xfrm>
          <a:prstGeom prst="line">
            <a:avLst/>
          </a:prstGeom>
        </p:spPr>
        <p:style>
          <a:lnRef idx="1">
            <a:schemeClr val="accent1"/>
          </a:lnRef>
          <a:fillRef idx="0">
            <a:schemeClr val="accent1"/>
          </a:fillRef>
          <a:effectRef idx="0">
            <a:schemeClr val="accent1"/>
          </a:effectRef>
          <a:fontRef idx="minor">
            <a:schemeClr val="tx1"/>
          </a:fontRef>
        </p:style>
      </p:cxnSp>
      <p:sp>
        <p:nvSpPr>
          <p:cNvPr id="62" name="Rettangolo 61"/>
          <p:cNvSpPr/>
          <p:nvPr/>
        </p:nvSpPr>
        <p:spPr>
          <a:xfrm>
            <a:off x="2771800" y="6093296"/>
            <a:ext cx="3384376" cy="57606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CLIENT</a:t>
            </a:r>
            <a:endParaRPr lang="it-IT" dirty="0"/>
          </a:p>
        </p:txBody>
      </p:sp>
      <p:cxnSp>
        <p:nvCxnSpPr>
          <p:cNvPr id="63" name="Connettore 1 62"/>
          <p:cNvCxnSpPr/>
          <p:nvPr/>
        </p:nvCxnSpPr>
        <p:spPr>
          <a:xfrm>
            <a:off x="6156176" y="6381328"/>
            <a:ext cx="1440160" cy="0"/>
          </a:xfrm>
          <a:prstGeom prst="line">
            <a:avLst/>
          </a:prstGeom>
        </p:spPr>
        <p:style>
          <a:lnRef idx="1">
            <a:schemeClr val="accent1"/>
          </a:lnRef>
          <a:fillRef idx="0">
            <a:schemeClr val="accent1"/>
          </a:fillRef>
          <a:effectRef idx="0">
            <a:schemeClr val="accent1"/>
          </a:effectRef>
          <a:fontRef idx="minor">
            <a:schemeClr val="tx1"/>
          </a:fontRef>
        </p:style>
      </p:cxnSp>
      <p:sp>
        <p:nvSpPr>
          <p:cNvPr id="64" name="CasellaDiTesto 63"/>
          <p:cNvSpPr txBox="1"/>
          <p:nvPr/>
        </p:nvSpPr>
        <p:spPr>
          <a:xfrm>
            <a:off x="35497" y="1700808"/>
            <a:ext cx="2592288" cy="3416320"/>
          </a:xfrm>
          <a:prstGeom prst="rect">
            <a:avLst/>
          </a:prstGeom>
          <a:noFill/>
        </p:spPr>
        <p:txBody>
          <a:bodyPr wrap="square" rtlCol="0">
            <a:spAutoFit/>
          </a:bodyPr>
          <a:lstStyle/>
          <a:p>
            <a:r>
              <a:rPr lang="it-IT" dirty="0" smtClean="0"/>
              <a:t>1 NAME NODE</a:t>
            </a:r>
          </a:p>
          <a:p>
            <a:r>
              <a:rPr lang="it-IT" dirty="0" smtClean="0"/>
              <a:t>1 SCONDARY </a:t>
            </a:r>
            <a:r>
              <a:rPr lang="it-IT" dirty="0" err="1" smtClean="0"/>
              <a:t>Name</a:t>
            </a:r>
            <a:r>
              <a:rPr lang="it-IT" dirty="0" smtClean="0"/>
              <a:t> </a:t>
            </a:r>
            <a:r>
              <a:rPr lang="it-IT" dirty="0" err="1" smtClean="0"/>
              <a:t>Node</a:t>
            </a:r>
            <a:endParaRPr lang="it-IT" dirty="0" smtClean="0"/>
          </a:p>
          <a:p>
            <a:endParaRPr lang="it-IT" dirty="0" smtClean="0"/>
          </a:p>
          <a:p>
            <a:r>
              <a:rPr lang="it-IT" dirty="0" smtClean="0"/>
              <a:t>8 WORKER NODE / DATANODES </a:t>
            </a:r>
            <a:r>
              <a:rPr lang="it-IT" dirty="0" err="1" smtClean="0"/>
              <a:t>that</a:t>
            </a:r>
            <a:r>
              <a:rPr lang="it-IT" dirty="0" smtClean="0"/>
              <a:t> share</a:t>
            </a:r>
          </a:p>
          <a:p>
            <a:r>
              <a:rPr lang="it-IT" dirty="0" smtClean="0"/>
              <a:t>the </a:t>
            </a:r>
            <a:r>
              <a:rPr lang="it-IT" dirty="0" err="1" smtClean="0"/>
              <a:t>local</a:t>
            </a:r>
            <a:r>
              <a:rPr lang="it-IT" dirty="0" smtClean="0"/>
              <a:t> disk</a:t>
            </a:r>
          </a:p>
          <a:p>
            <a:endParaRPr lang="it-IT" dirty="0" smtClean="0"/>
          </a:p>
          <a:p>
            <a:r>
              <a:rPr lang="it-IT" dirty="0" err="1" smtClean="0"/>
              <a:t>All</a:t>
            </a:r>
            <a:r>
              <a:rPr lang="it-IT" dirty="0" smtClean="0"/>
              <a:t> the </a:t>
            </a:r>
            <a:r>
              <a:rPr lang="it-IT" dirty="0" err="1" smtClean="0"/>
              <a:t>DataNode</a:t>
            </a:r>
            <a:r>
              <a:rPr lang="it-IT" dirty="0" smtClean="0"/>
              <a:t> </a:t>
            </a:r>
            <a:r>
              <a:rPr lang="it-IT" dirty="0" err="1" smtClean="0"/>
              <a:t>mount</a:t>
            </a:r>
            <a:endParaRPr lang="it-IT" dirty="0" smtClean="0"/>
          </a:p>
          <a:p>
            <a:r>
              <a:rPr lang="it-IT" dirty="0" smtClean="0"/>
              <a:t>HDSF </a:t>
            </a:r>
            <a:r>
              <a:rPr lang="it-IT" dirty="0" err="1" smtClean="0"/>
              <a:t>Posix</a:t>
            </a:r>
            <a:r>
              <a:rPr lang="it-IT" dirty="0" smtClean="0"/>
              <a:t> </a:t>
            </a:r>
            <a:r>
              <a:rPr lang="it-IT" dirty="0" err="1" smtClean="0"/>
              <a:t>Inferface</a:t>
            </a:r>
            <a:r>
              <a:rPr lang="it-IT" dirty="0" smtClean="0"/>
              <a:t> </a:t>
            </a:r>
            <a:r>
              <a:rPr lang="it-IT" dirty="0" err="1" smtClean="0"/>
              <a:t>through</a:t>
            </a:r>
            <a:endParaRPr lang="it-IT" dirty="0" smtClean="0"/>
          </a:p>
          <a:p>
            <a:r>
              <a:rPr lang="it-IT" dirty="0" smtClean="0"/>
              <a:t>Fuse </a:t>
            </a:r>
            <a:r>
              <a:rPr lang="it-IT" dirty="0" err="1" smtClean="0"/>
              <a:t>module</a:t>
            </a:r>
            <a:endParaRPr lang="it-IT" dirty="0" smtClean="0"/>
          </a:p>
          <a:p>
            <a:endParaRPr lang="it-IT"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asellaDiTesto 17"/>
          <p:cNvSpPr txBox="1"/>
          <p:nvPr/>
        </p:nvSpPr>
        <p:spPr>
          <a:xfrm>
            <a:off x="1691680" y="260648"/>
            <a:ext cx="6120680" cy="523220"/>
          </a:xfrm>
          <a:prstGeom prst="rect">
            <a:avLst/>
          </a:prstGeom>
          <a:noFill/>
        </p:spPr>
        <p:txBody>
          <a:bodyPr wrap="square" rtlCol="0">
            <a:spAutoFit/>
          </a:bodyPr>
          <a:lstStyle/>
          <a:p>
            <a:pPr algn="ctr"/>
            <a:r>
              <a:rPr lang="it-IT" sz="2800" b="1" dirty="0" smtClean="0"/>
              <a:t>HDSF-HADOOP IMPLEMENTATION</a:t>
            </a:r>
            <a:endParaRPr lang="it-IT" sz="2800" b="1" dirty="0"/>
          </a:p>
        </p:txBody>
      </p:sp>
      <p:sp>
        <p:nvSpPr>
          <p:cNvPr id="9" name="Rettangolo 8"/>
          <p:cNvSpPr/>
          <p:nvPr/>
        </p:nvSpPr>
        <p:spPr>
          <a:xfrm>
            <a:off x="2771800" y="1196752"/>
            <a:ext cx="3384376" cy="576064"/>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HDSF </a:t>
            </a:r>
            <a:r>
              <a:rPr lang="it-IT" dirty="0" err="1" smtClean="0"/>
              <a:t>Name</a:t>
            </a:r>
            <a:r>
              <a:rPr lang="it-IT" dirty="0" smtClean="0"/>
              <a:t> </a:t>
            </a:r>
            <a:r>
              <a:rPr lang="it-IT" dirty="0" err="1" smtClean="0"/>
              <a:t>Node</a:t>
            </a:r>
            <a:endParaRPr lang="it-IT" dirty="0"/>
          </a:p>
        </p:txBody>
      </p:sp>
      <p:sp>
        <p:nvSpPr>
          <p:cNvPr id="10" name="Rettangolo 9"/>
          <p:cNvSpPr/>
          <p:nvPr/>
        </p:nvSpPr>
        <p:spPr>
          <a:xfrm>
            <a:off x="2771800" y="1988840"/>
            <a:ext cx="3384376" cy="576064"/>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HDSF </a:t>
            </a:r>
            <a:r>
              <a:rPr lang="it-IT" dirty="0" err="1" smtClean="0"/>
              <a:t>Secondary</a:t>
            </a:r>
            <a:r>
              <a:rPr lang="it-IT" dirty="0" smtClean="0"/>
              <a:t> </a:t>
            </a:r>
            <a:r>
              <a:rPr lang="it-IT" dirty="0" err="1" smtClean="0"/>
              <a:t>Name</a:t>
            </a:r>
            <a:r>
              <a:rPr lang="it-IT" dirty="0" smtClean="0"/>
              <a:t> </a:t>
            </a:r>
            <a:r>
              <a:rPr lang="it-IT" dirty="0" err="1" smtClean="0"/>
              <a:t>Node</a:t>
            </a:r>
            <a:endParaRPr lang="it-IT" dirty="0"/>
          </a:p>
        </p:txBody>
      </p:sp>
      <p:grpSp>
        <p:nvGrpSpPr>
          <p:cNvPr id="2" name="Gruppo 20"/>
          <p:cNvGrpSpPr/>
          <p:nvPr/>
        </p:nvGrpSpPr>
        <p:grpSpPr>
          <a:xfrm>
            <a:off x="2771800" y="2780928"/>
            <a:ext cx="3384376" cy="720080"/>
            <a:chOff x="683568" y="2708920"/>
            <a:chExt cx="3384376" cy="720080"/>
          </a:xfrm>
        </p:grpSpPr>
        <p:sp>
          <p:nvSpPr>
            <p:cNvPr id="14" name="Rettangolo 13"/>
            <p:cNvSpPr/>
            <p:nvPr/>
          </p:nvSpPr>
          <p:spPr>
            <a:xfrm>
              <a:off x="683568" y="2708920"/>
              <a:ext cx="338437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WN1/</a:t>
              </a:r>
              <a:r>
                <a:rPr lang="it-IT" dirty="0" err="1" smtClean="0"/>
                <a:t>DataNode</a:t>
              </a:r>
              <a:endParaRPr lang="it-IT" dirty="0"/>
            </a:p>
          </p:txBody>
        </p:sp>
        <p:sp>
          <p:nvSpPr>
            <p:cNvPr id="20" name="Cilindro 19"/>
            <p:cNvSpPr/>
            <p:nvPr/>
          </p:nvSpPr>
          <p:spPr>
            <a:xfrm>
              <a:off x="3275856" y="2780928"/>
              <a:ext cx="720080" cy="576064"/>
            </a:xfrm>
            <a:prstGeom prst="can">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3" name="Gruppo 21"/>
          <p:cNvGrpSpPr/>
          <p:nvPr/>
        </p:nvGrpSpPr>
        <p:grpSpPr>
          <a:xfrm>
            <a:off x="2771800" y="3573016"/>
            <a:ext cx="3384376" cy="720080"/>
            <a:chOff x="683568" y="2708920"/>
            <a:chExt cx="3384376" cy="720080"/>
          </a:xfrm>
        </p:grpSpPr>
        <p:sp>
          <p:nvSpPr>
            <p:cNvPr id="23" name="Rettangolo 22"/>
            <p:cNvSpPr/>
            <p:nvPr/>
          </p:nvSpPr>
          <p:spPr>
            <a:xfrm>
              <a:off x="683568" y="2708920"/>
              <a:ext cx="338437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WN2/</a:t>
              </a:r>
              <a:r>
                <a:rPr lang="it-IT" dirty="0" err="1" smtClean="0"/>
                <a:t>DataNode</a:t>
              </a:r>
              <a:endParaRPr lang="it-IT" dirty="0"/>
            </a:p>
          </p:txBody>
        </p:sp>
        <p:sp>
          <p:nvSpPr>
            <p:cNvPr id="24" name="Cilindro 23"/>
            <p:cNvSpPr/>
            <p:nvPr/>
          </p:nvSpPr>
          <p:spPr>
            <a:xfrm>
              <a:off x="3275856" y="2780928"/>
              <a:ext cx="720080" cy="576064"/>
            </a:xfrm>
            <a:prstGeom prst="can">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4" name="Gruppo 24"/>
          <p:cNvGrpSpPr/>
          <p:nvPr/>
        </p:nvGrpSpPr>
        <p:grpSpPr>
          <a:xfrm>
            <a:off x="2771800" y="4365104"/>
            <a:ext cx="3384376" cy="720080"/>
            <a:chOff x="683568" y="2708920"/>
            <a:chExt cx="3384376" cy="720080"/>
          </a:xfrm>
        </p:grpSpPr>
        <p:sp>
          <p:nvSpPr>
            <p:cNvPr id="26" name="Rettangolo 25"/>
            <p:cNvSpPr/>
            <p:nvPr/>
          </p:nvSpPr>
          <p:spPr>
            <a:xfrm>
              <a:off x="683568" y="2708920"/>
              <a:ext cx="338437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WN../</a:t>
              </a:r>
              <a:r>
                <a:rPr lang="it-IT" dirty="0" err="1" smtClean="0"/>
                <a:t>DataNode</a:t>
              </a:r>
              <a:endParaRPr lang="it-IT" dirty="0"/>
            </a:p>
          </p:txBody>
        </p:sp>
        <p:sp>
          <p:nvSpPr>
            <p:cNvPr id="27" name="Cilindro 26"/>
            <p:cNvSpPr/>
            <p:nvPr/>
          </p:nvSpPr>
          <p:spPr>
            <a:xfrm>
              <a:off x="3275856" y="2780928"/>
              <a:ext cx="720080" cy="576064"/>
            </a:xfrm>
            <a:prstGeom prst="can">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5" name="Gruppo 27"/>
          <p:cNvGrpSpPr/>
          <p:nvPr/>
        </p:nvGrpSpPr>
        <p:grpSpPr>
          <a:xfrm>
            <a:off x="2771800" y="5157192"/>
            <a:ext cx="3384376" cy="720080"/>
            <a:chOff x="683568" y="2708920"/>
            <a:chExt cx="3384376" cy="720080"/>
          </a:xfrm>
        </p:grpSpPr>
        <p:sp>
          <p:nvSpPr>
            <p:cNvPr id="29" name="Rettangolo 28"/>
            <p:cNvSpPr/>
            <p:nvPr/>
          </p:nvSpPr>
          <p:spPr>
            <a:xfrm>
              <a:off x="683568" y="2708920"/>
              <a:ext cx="338437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WN9/</a:t>
              </a:r>
              <a:r>
                <a:rPr lang="it-IT" dirty="0" err="1" smtClean="0"/>
                <a:t>DataNode</a:t>
              </a:r>
              <a:endParaRPr lang="it-IT" dirty="0"/>
            </a:p>
          </p:txBody>
        </p:sp>
        <p:sp>
          <p:nvSpPr>
            <p:cNvPr id="30" name="Cilindro 29"/>
            <p:cNvSpPr/>
            <p:nvPr/>
          </p:nvSpPr>
          <p:spPr>
            <a:xfrm>
              <a:off x="3275856" y="2780928"/>
              <a:ext cx="720080" cy="576064"/>
            </a:xfrm>
            <a:prstGeom prst="can">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31" name="Elaborazione 30"/>
          <p:cNvSpPr/>
          <p:nvPr/>
        </p:nvSpPr>
        <p:spPr>
          <a:xfrm>
            <a:off x="7596336" y="1196752"/>
            <a:ext cx="648072" cy="547260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it-IT" dirty="0" smtClean="0"/>
              <a:t>GIGABIT SW</a:t>
            </a:r>
            <a:endParaRPr lang="it-IT" dirty="0"/>
          </a:p>
        </p:txBody>
      </p:sp>
      <p:cxnSp>
        <p:nvCxnSpPr>
          <p:cNvPr id="33" name="Connettore 1 32"/>
          <p:cNvCxnSpPr>
            <a:stCxn id="9" idx="3"/>
          </p:cNvCxnSpPr>
          <p:nvPr/>
        </p:nvCxnSpPr>
        <p:spPr>
          <a:xfrm>
            <a:off x="6156176" y="1484784"/>
            <a:ext cx="14401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nettore 1 33"/>
          <p:cNvCxnSpPr/>
          <p:nvPr/>
        </p:nvCxnSpPr>
        <p:spPr>
          <a:xfrm>
            <a:off x="6156176" y="2204864"/>
            <a:ext cx="14401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nettore 1 34"/>
          <p:cNvCxnSpPr/>
          <p:nvPr/>
        </p:nvCxnSpPr>
        <p:spPr>
          <a:xfrm>
            <a:off x="6156176" y="3140968"/>
            <a:ext cx="14401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nettore 1 35"/>
          <p:cNvCxnSpPr/>
          <p:nvPr/>
        </p:nvCxnSpPr>
        <p:spPr>
          <a:xfrm>
            <a:off x="6156176" y="3933056"/>
            <a:ext cx="14401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Connettore 1 36"/>
          <p:cNvCxnSpPr/>
          <p:nvPr/>
        </p:nvCxnSpPr>
        <p:spPr>
          <a:xfrm>
            <a:off x="6156176" y="4725144"/>
            <a:ext cx="14401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nettore 1 37"/>
          <p:cNvCxnSpPr/>
          <p:nvPr/>
        </p:nvCxnSpPr>
        <p:spPr>
          <a:xfrm>
            <a:off x="6228184" y="5517232"/>
            <a:ext cx="1440160" cy="0"/>
          </a:xfrm>
          <a:prstGeom prst="line">
            <a:avLst/>
          </a:prstGeom>
        </p:spPr>
        <p:style>
          <a:lnRef idx="1">
            <a:schemeClr val="accent1"/>
          </a:lnRef>
          <a:fillRef idx="0">
            <a:schemeClr val="accent1"/>
          </a:fillRef>
          <a:effectRef idx="0">
            <a:schemeClr val="accent1"/>
          </a:effectRef>
          <a:fontRef idx="minor">
            <a:schemeClr val="tx1"/>
          </a:fontRef>
        </p:style>
      </p:cxnSp>
      <p:sp>
        <p:nvSpPr>
          <p:cNvPr id="39" name="Cilindro 38"/>
          <p:cNvSpPr/>
          <p:nvPr/>
        </p:nvSpPr>
        <p:spPr>
          <a:xfrm>
            <a:off x="5220072" y="2708920"/>
            <a:ext cx="1008112" cy="3312368"/>
          </a:xfrm>
          <a:prstGeom prst="can">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tx1"/>
                </a:solidFill>
              </a:rPr>
              <a:t>HDFS FILE SYSTEM</a:t>
            </a:r>
            <a:endParaRPr lang="it-IT" b="1" dirty="0">
              <a:solidFill>
                <a:schemeClr val="tx1"/>
              </a:solidFill>
            </a:endParaRPr>
          </a:p>
        </p:txBody>
      </p:sp>
      <p:sp>
        <p:nvSpPr>
          <p:cNvPr id="25" name="Rettangolo 24"/>
          <p:cNvSpPr/>
          <p:nvPr/>
        </p:nvSpPr>
        <p:spPr>
          <a:xfrm>
            <a:off x="2771800" y="6093296"/>
            <a:ext cx="3384376" cy="57606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CLIENT</a:t>
            </a:r>
            <a:endParaRPr lang="it-IT" dirty="0"/>
          </a:p>
        </p:txBody>
      </p:sp>
      <p:cxnSp>
        <p:nvCxnSpPr>
          <p:cNvPr id="28" name="Connettore 1 27"/>
          <p:cNvCxnSpPr/>
          <p:nvPr/>
        </p:nvCxnSpPr>
        <p:spPr>
          <a:xfrm>
            <a:off x="6156176" y="6381328"/>
            <a:ext cx="1440160"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CasellaDiTesto 31"/>
          <p:cNvSpPr txBox="1"/>
          <p:nvPr/>
        </p:nvSpPr>
        <p:spPr>
          <a:xfrm>
            <a:off x="35497" y="1700808"/>
            <a:ext cx="2592288" cy="3416320"/>
          </a:xfrm>
          <a:prstGeom prst="rect">
            <a:avLst/>
          </a:prstGeom>
          <a:noFill/>
        </p:spPr>
        <p:txBody>
          <a:bodyPr wrap="square" rtlCol="0">
            <a:spAutoFit/>
          </a:bodyPr>
          <a:lstStyle/>
          <a:p>
            <a:r>
              <a:rPr lang="it-IT" dirty="0" smtClean="0"/>
              <a:t>1 NAME NODE</a:t>
            </a:r>
          </a:p>
          <a:p>
            <a:r>
              <a:rPr lang="it-IT" dirty="0" smtClean="0"/>
              <a:t>1 SCONDARY </a:t>
            </a:r>
            <a:r>
              <a:rPr lang="it-IT" dirty="0" err="1" smtClean="0"/>
              <a:t>Name</a:t>
            </a:r>
            <a:r>
              <a:rPr lang="it-IT" dirty="0" smtClean="0"/>
              <a:t> </a:t>
            </a:r>
            <a:r>
              <a:rPr lang="it-IT" dirty="0" err="1" smtClean="0"/>
              <a:t>Node</a:t>
            </a:r>
            <a:endParaRPr lang="it-IT" dirty="0" smtClean="0"/>
          </a:p>
          <a:p>
            <a:endParaRPr lang="it-IT" dirty="0" smtClean="0"/>
          </a:p>
          <a:p>
            <a:r>
              <a:rPr lang="it-IT" dirty="0" smtClean="0"/>
              <a:t>8 WORKER NODE / DATANODES </a:t>
            </a:r>
            <a:r>
              <a:rPr lang="it-IT" dirty="0" err="1" smtClean="0"/>
              <a:t>that</a:t>
            </a:r>
            <a:r>
              <a:rPr lang="it-IT" dirty="0" smtClean="0"/>
              <a:t> share</a:t>
            </a:r>
          </a:p>
          <a:p>
            <a:r>
              <a:rPr lang="it-IT" dirty="0" smtClean="0"/>
              <a:t>the </a:t>
            </a:r>
            <a:r>
              <a:rPr lang="it-IT" dirty="0" err="1" smtClean="0"/>
              <a:t>local</a:t>
            </a:r>
            <a:r>
              <a:rPr lang="it-IT" dirty="0" smtClean="0"/>
              <a:t> disk</a:t>
            </a:r>
          </a:p>
          <a:p>
            <a:endParaRPr lang="it-IT" dirty="0" smtClean="0"/>
          </a:p>
          <a:p>
            <a:r>
              <a:rPr lang="it-IT" dirty="0" err="1" smtClean="0"/>
              <a:t>All</a:t>
            </a:r>
            <a:r>
              <a:rPr lang="it-IT" dirty="0" smtClean="0"/>
              <a:t> the </a:t>
            </a:r>
            <a:r>
              <a:rPr lang="it-IT" dirty="0" err="1" smtClean="0"/>
              <a:t>DataNode</a:t>
            </a:r>
            <a:r>
              <a:rPr lang="it-IT" dirty="0" smtClean="0"/>
              <a:t> </a:t>
            </a:r>
            <a:r>
              <a:rPr lang="it-IT" dirty="0" err="1" smtClean="0"/>
              <a:t>mount</a:t>
            </a:r>
            <a:endParaRPr lang="it-IT" dirty="0" smtClean="0"/>
          </a:p>
          <a:p>
            <a:r>
              <a:rPr lang="it-IT" dirty="0" smtClean="0"/>
              <a:t>HDSF </a:t>
            </a:r>
            <a:r>
              <a:rPr lang="it-IT" dirty="0" err="1" smtClean="0"/>
              <a:t>Posix</a:t>
            </a:r>
            <a:r>
              <a:rPr lang="it-IT" dirty="0" smtClean="0"/>
              <a:t> </a:t>
            </a:r>
            <a:r>
              <a:rPr lang="it-IT" dirty="0" err="1" smtClean="0"/>
              <a:t>Inferface</a:t>
            </a:r>
            <a:r>
              <a:rPr lang="it-IT" dirty="0" smtClean="0"/>
              <a:t> </a:t>
            </a:r>
            <a:r>
              <a:rPr lang="it-IT" dirty="0" err="1" smtClean="0"/>
              <a:t>through</a:t>
            </a:r>
            <a:endParaRPr lang="it-IT" dirty="0" smtClean="0"/>
          </a:p>
          <a:p>
            <a:r>
              <a:rPr lang="it-IT" dirty="0" smtClean="0"/>
              <a:t>Fuse </a:t>
            </a:r>
            <a:r>
              <a:rPr lang="it-IT" dirty="0" err="1" smtClean="0"/>
              <a:t>module</a:t>
            </a:r>
            <a:endParaRPr lang="it-IT" dirty="0" smtClean="0"/>
          </a:p>
          <a:p>
            <a:endParaRPr lang="it-IT"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11560" y="1124744"/>
            <a:ext cx="8208912" cy="5130570"/>
          </a:xfrm>
          <a:prstGeom prst="rect">
            <a:avLst/>
          </a:prstGeom>
          <a:noFill/>
          <a:ln w="9525">
            <a:noFill/>
            <a:miter lim="800000"/>
            <a:headEnd/>
            <a:tailEnd/>
          </a:ln>
        </p:spPr>
      </p:pic>
      <p:sp>
        <p:nvSpPr>
          <p:cNvPr id="7" name="CasellaDiTesto 6"/>
          <p:cNvSpPr txBox="1"/>
          <p:nvPr/>
        </p:nvSpPr>
        <p:spPr>
          <a:xfrm>
            <a:off x="1475656" y="476672"/>
            <a:ext cx="6277359" cy="707886"/>
          </a:xfrm>
          <a:prstGeom prst="rect">
            <a:avLst/>
          </a:prstGeom>
          <a:noFill/>
        </p:spPr>
        <p:txBody>
          <a:bodyPr wrap="none" rtlCol="0">
            <a:spAutoFit/>
          </a:bodyPr>
          <a:lstStyle/>
          <a:p>
            <a:r>
              <a:rPr lang="it-IT" sz="4000" dirty="0" smtClean="0"/>
              <a:t>HADOOP CLUSTER IN NAPLES</a:t>
            </a:r>
            <a:endParaRPr lang="it-IT" sz="4000" dirty="0"/>
          </a:p>
        </p:txBody>
      </p:sp>
      <p:sp>
        <p:nvSpPr>
          <p:cNvPr id="4" name="Rettangolo 3"/>
          <p:cNvSpPr/>
          <p:nvPr/>
        </p:nvSpPr>
        <p:spPr>
          <a:xfrm>
            <a:off x="2195736" y="2420888"/>
            <a:ext cx="5796136" cy="646331"/>
          </a:xfrm>
          <a:prstGeom prst="rect">
            <a:avLst/>
          </a:prstGeom>
        </p:spPr>
        <p:txBody>
          <a:bodyPr wrap="square">
            <a:spAutoFit/>
          </a:bodyPr>
          <a:lstStyle/>
          <a:p>
            <a:r>
              <a:rPr lang="it-IT" dirty="0" smtClean="0">
                <a:hlinkClick r:id="rId3"/>
              </a:rPr>
              <a:t>http://superb01.dsf.unina.it:50075/</a:t>
            </a:r>
            <a:r>
              <a:rPr lang="it-IT" dirty="0" err="1" smtClean="0">
                <a:hlinkClick r:id="rId3"/>
              </a:rPr>
              <a:t>browseDirectory.jsp</a:t>
            </a:r>
            <a:r>
              <a:rPr lang="it-IT" dirty="0" smtClean="0">
                <a:hlinkClick r:id="rId3"/>
              </a:rPr>
              <a:t>?namenodeInfoPort=50070&amp;dir=/</a:t>
            </a:r>
            <a:endParaRPr lang="it-IT"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683568" y="476672"/>
            <a:ext cx="7659917" cy="707886"/>
          </a:xfrm>
          <a:prstGeom prst="rect">
            <a:avLst/>
          </a:prstGeom>
          <a:noFill/>
        </p:spPr>
        <p:txBody>
          <a:bodyPr wrap="none" rtlCol="0">
            <a:spAutoFit/>
          </a:bodyPr>
          <a:lstStyle/>
          <a:p>
            <a:r>
              <a:rPr lang="it-IT" sz="4000" dirty="0" smtClean="0"/>
              <a:t>RELIABILITY TEST: </a:t>
            </a:r>
            <a:r>
              <a:rPr lang="it-IT" sz="4000" dirty="0" err="1" smtClean="0"/>
              <a:t>DataNode</a:t>
            </a:r>
            <a:r>
              <a:rPr lang="it-IT" sz="4000" dirty="0" smtClean="0"/>
              <a:t> in Fault</a:t>
            </a:r>
            <a:endParaRPr lang="it-IT" sz="4000" dirty="0"/>
          </a:p>
        </p:txBody>
      </p:sp>
      <p:sp>
        <p:nvSpPr>
          <p:cNvPr id="4" name="Segnaposto contenuto 2"/>
          <p:cNvSpPr>
            <a:spLocks noGrp="1"/>
          </p:cNvSpPr>
          <p:nvPr>
            <p:ph idx="1"/>
          </p:nvPr>
        </p:nvSpPr>
        <p:spPr>
          <a:xfrm>
            <a:off x="457200" y="1268760"/>
            <a:ext cx="8229600" cy="4525963"/>
          </a:xfrm>
        </p:spPr>
        <p:txBody>
          <a:bodyPr>
            <a:normAutofit/>
          </a:bodyPr>
          <a:lstStyle/>
          <a:p>
            <a:pPr>
              <a:buNone/>
            </a:pPr>
            <a:r>
              <a:rPr lang="en-US" dirty="0" smtClean="0"/>
              <a:t>RELIABILITY TEST: The file system is still fully accessible after the stop (in sequence) of 4 </a:t>
            </a:r>
            <a:r>
              <a:rPr lang="en-US" dirty="0" err="1" smtClean="0"/>
              <a:t>DataNode</a:t>
            </a:r>
            <a:r>
              <a:rPr lang="en-US" dirty="0" smtClean="0"/>
              <a:t>  and application reading the files doesn't stop to work.</a:t>
            </a:r>
          </a:p>
          <a:p>
            <a:pPr>
              <a:buNone/>
            </a:pPr>
            <a:endParaRPr lang="en-US" dirty="0" smtClean="0"/>
          </a:p>
          <a:p>
            <a:pPr>
              <a:buNone/>
            </a:pPr>
            <a:endParaRPr lang="it-IT" dirty="0"/>
          </a:p>
        </p:txBody>
      </p:sp>
      <p:pic>
        <p:nvPicPr>
          <p:cNvPr id="3074" name="Picture 2"/>
          <p:cNvPicPr>
            <a:picLocks noChangeAspect="1" noChangeArrowheads="1"/>
          </p:cNvPicPr>
          <p:nvPr/>
        </p:nvPicPr>
        <p:blipFill>
          <a:blip r:embed="rId2" cstate="print"/>
          <a:srcRect/>
          <a:stretch>
            <a:fillRect/>
          </a:stretch>
        </p:blipFill>
        <p:spPr bwMode="auto">
          <a:xfrm>
            <a:off x="2123728" y="3140968"/>
            <a:ext cx="5171728" cy="32323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2"/>
          <p:cNvSpPr>
            <a:spLocks noGrp="1"/>
          </p:cNvSpPr>
          <p:nvPr>
            <p:ph idx="1"/>
          </p:nvPr>
        </p:nvSpPr>
        <p:spPr>
          <a:xfrm>
            <a:off x="457200" y="1600200"/>
            <a:ext cx="8229600" cy="4525963"/>
          </a:xfrm>
        </p:spPr>
        <p:txBody>
          <a:bodyPr>
            <a:normAutofit/>
          </a:bodyPr>
          <a:lstStyle/>
          <a:p>
            <a:pPr>
              <a:buNone/>
            </a:pPr>
            <a:r>
              <a:rPr lang="en-US" dirty="0" smtClean="0"/>
              <a:t>When the HDSF Name Node detect a fault of some Data Node, it take care to automatically replicate the blocks present in the dead </a:t>
            </a:r>
            <a:r>
              <a:rPr lang="en-US" dirty="0" err="1" smtClean="0"/>
              <a:t>DataNodes</a:t>
            </a:r>
            <a:r>
              <a:rPr lang="en-US" dirty="0" smtClean="0"/>
              <a:t> in order to maintain the same number of file replica in the </a:t>
            </a:r>
            <a:r>
              <a:rPr lang="en-US" dirty="0" err="1" smtClean="0"/>
              <a:t>filesystem</a:t>
            </a:r>
            <a:r>
              <a:rPr lang="en-US" dirty="0" smtClean="0"/>
              <a:t>.</a:t>
            </a:r>
          </a:p>
          <a:p>
            <a:pPr>
              <a:buNone/>
            </a:pPr>
            <a:endParaRPr lang="en-US" dirty="0" smtClean="0"/>
          </a:p>
          <a:p>
            <a:pPr>
              <a:buNone/>
            </a:pPr>
            <a:endParaRPr lang="it-IT" dirty="0"/>
          </a:p>
        </p:txBody>
      </p:sp>
      <p:pic>
        <p:nvPicPr>
          <p:cNvPr id="4098" name="Picture 2"/>
          <p:cNvPicPr>
            <a:picLocks noChangeAspect="1" noChangeArrowheads="1"/>
          </p:cNvPicPr>
          <p:nvPr/>
        </p:nvPicPr>
        <p:blipFill>
          <a:blip r:embed="rId2" cstate="print"/>
          <a:srcRect/>
          <a:stretch>
            <a:fillRect/>
          </a:stretch>
        </p:blipFill>
        <p:spPr bwMode="auto">
          <a:xfrm>
            <a:off x="4499992" y="4293096"/>
            <a:ext cx="4644008" cy="1285875"/>
          </a:xfrm>
          <a:prstGeom prst="rect">
            <a:avLst/>
          </a:prstGeom>
          <a:noFill/>
          <a:ln w="9525">
            <a:noFill/>
            <a:miter lim="800000"/>
            <a:headEnd/>
            <a:tailEnd/>
          </a:ln>
        </p:spPr>
      </p:pic>
      <p:pic>
        <p:nvPicPr>
          <p:cNvPr id="4100" name="Picture 4"/>
          <p:cNvPicPr>
            <a:picLocks noChangeAspect="1" noChangeArrowheads="1"/>
          </p:cNvPicPr>
          <p:nvPr/>
        </p:nvPicPr>
        <p:blipFill>
          <a:blip r:embed="rId3" cstate="print"/>
          <a:srcRect/>
          <a:stretch>
            <a:fillRect/>
          </a:stretch>
        </p:blipFill>
        <p:spPr bwMode="auto">
          <a:xfrm>
            <a:off x="0" y="4293096"/>
            <a:ext cx="4499992" cy="1285875"/>
          </a:xfrm>
          <a:prstGeom prst="rect">
            <a:avLst/>
          </a:prstGeom>
          <a:noFill/>
          <a:ln w="9525">
            <a:noFill/>
            <a:miter lim="800000"/>
            <a:headEnd/>
            <a:tailEnd/>
          </a:ln>
        </p:spPr>
      </p:pic>
      <p:sp>
        <p:nvSpPr>
          <p:cNvPr id="9" name="Ovale 8"/>
          <p:cNvSpPr/>
          <p:nvPr/>
        </p:nvSpPr>
        <p:spPr>
          <a:xfrm>
            <a:off x="755576" y="4653136"/>
            <a:ext cx="864096" cy="864096"/>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Ovale 11"/>
          <p:cNvSpPr/>
          <p:nvPr/>
        </p:nvSpPr>
        <p:spPr>
          <a:xfrm>
            <a:off x="5220072" y="4670251"/>
            <a:ext cx="864096" cy="864096"/>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p:cNvSpPr txBox="1"/>
          <p:nvPr/>
        </p:nvSpPr>
        <p:spPr>
          <a:xfrm>
            <a:off x="683568" y="476672"/>
            <a:ext cx="7659917" cy="707886"/>
          </a:xfrm>
          <a:prstGeom prst="rect">
            <a:avLst/>
          </a:prstGeom>
          <a:noFill/>
        </p:spPr>
        <p:txBody>
          <a:bodyPr wrap="none" rtlCol="0">
            <a:spAutoFit/>
          </a:bodyPr>
          <a:lstStyle/>
          <a:p>
            <a:r>
              <a:rPr lang="it-IT" sz="4000" dirty="0" smtClean="0"/>
              <a:t>RELIABILITY TEST: </a:t>
            </a:r>
            <a:r>
              <a:rPr lang="it-IT" sz="4000" dirty="0" err="1" smtClean="0"/>
              <a:t>DataNode</a:t>
            </a:r>
            <a:r>
              <a:rPr lang="it-IT" sz="4000" dirty="0" smtClean="0"/>
              <a:t> in Fault</a:t>
            </a:r>
            <a:endParaRPr lang="it-IT" sz="4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OUTLINE</a:t>
            </a:r>
            <a:endParaRPr lang="it-IT" dirty="0"/>
          </a:p>
        </p:txBody>
      </p:sp>
      <p:sp>
        <p:nvSpPr>
          <p:cNvPr id="3" name="Segnaposto contenuto 2"/>
          <p:cNvSpPr>
            <a:spLocks noGrp="1"/>
          </p:cNvSpPr>
          <p:nvPr>
            <p:ph idx="1"/>
          </p:nvPr>
        </p:nvSpPr>
        <p:spPr>
          <a:xfrm>
            <a:off x="457200" y="1096144"/>
            <a:ext cx="8229600" cy="5429200"/>
          </a:xfrm>
        </p:spPr>
        <p:txBody>
          <a:bodyPr>
            <a:noAutofit/>
          </a:bodyPr>
          <a:lstStyle/>
          <a:p>
            <a:pPr>
              <a:buNone/>
            </a:pPr>
            <a:r>
              <a:rPr lang="en-US" sz="4400" dirty="0" smtClean="0"/>
              <a:t>Motivation</a:t>
            </a:r>
          </a:p>
          <a:p>
            <a:pPr>
              <a:buNone/>
            </a:pPr>
            <a:r>
              <a:rPr lang="en-US" sz="4400" dirty="0" smtClean="0"/>
              <a:t>What is </a:t>
            </a:r>
            <a:r>
              <a:rPr lang="en-US" sz="4400" dirty="0" err="1" smtClean="0"/>
              <a:t>Hadoop</a:t>
            </a:r>
            <a:r>
              <a:rPr lang="en-US" sz="4400" dirty="0" smtClean="0"/>
              <a:t>/HDFS</a:t>
            </a:r>
          </a:p>
          <a:p>
            <a:pPr>
              <a:buNone/>
            </a:pPr>
            <a:r>
              <a:rPr lang="en-US" sz="4400" dirty="0" smtClean="0"/>
              <a:t>Current </a:t>
            </a:r>
            <a:r>
              <a:rPr lang="en-US" sz="4400" dirty="0" err="1" smtClean="0"/>
              <a:t>TestBed</a:t>
            </a:r>
            <a:r>
              <a:rPr lang="en-US" sz="4400" dirty="0" smtClean="0"/>
              <a:t> setup in Naples</a:t>
            </a:r>
          </a:p>
          <a:p>
            <a:pPr>
              <a:buNone/>
            </a:pPr>
            <a:r>
              <a:rPr lang="en-US" sz="4400" dirty="0" smtClean="0"/>
              <a:t>Preliminary Test</a:t>
            </a:r>
          </a:p>
          <a:p>
            <a:pPr>
              <a:buNone/>
            </a:pPr>
            <a:r>
              <a:rPr lang="en-US" sz="4400" dirty="0" smtClean="0"/>
              <a:t>P</a:t>
            </a:r>
            <a:r>
              <a:rPr lang="en-US" sz="4400" dirty="0" smtClean="0"/>
              <a:t>ossible </a:t>
            </a:r>
            <a:r>
              <a:rPr lang="en-US" sz="4400" dirty="0" smtClean="0"/>
              <a:t>S</a:t>
            </a:r>
            <a:r>
              <a:rPr lang="en-US" sz="4400" dirty="0" smtClean="0"/>
              <a:t>cenarios</a:t>
            </a:r>
            <a:endParaRPr lang="en-US" sz="4400" dirty="0" smtClean="0"/>
          </a:p>
          <a:p>
            <a:pPr>
              <a:buNone/>
            </a:pPr>
            <a:r>
              <a:rPr lang="en-US" sz="4400" dirty="0" smtClean="0"/>
              <a:t>Conclusion and future Works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2"/>
          <p:cNvSpPr>
            <a:spLocks noGrp="1"/>
          </p:cNvSpPr>
          <p:nvPr>
            <p:ph idx="1"/>
          </p:nvPr>
        </p:nvSpPr>
        <p:spPr>
          <a:xfrm>
            <a:off x="457200" y="1600200"/>
            <a:ext cx="8229600" cy="4525963"/>
          </a:xfrm>
        </p:spPr>
        <p:txBody>
          <a:bodyPr>
            <a:normAutofit/>
          </a:bodyPr>
          <a:lstStyle/>
          <a:p>
            <a:pPr>
              <a:buNone/>
            </a:pPr>
            <a:endParaRPr lang="en-US" dirty="0" smtClean="0"/>
          </a:p>
          <a:p>
            <a:pPr>
              <a:buNone/>
            </a:pPr>
            <a:endParaRPr lang="en-US" dirty="0" smtClean="0"/>
          </a:p>
          <a:p>
            <a:pPr>
              <a:buNone/>
            </a:pPr>
            <a:endParaRPr lang="it-IT" dirty="0"/>
          </a:p>
        </p:txBody>
      </p:sp>
      <p:sp>
        <p:nvSpPr>
          <p:cNvPr id="13" name="CasellaDiTesto 12"/>
          <p:cNvSpPr txBox="1"/>
          <p:nvPr/>
        </p:nvSpPr>
        <p:spPr>
          <a:xfrm>
            <a:off x="683568" y="476672"/>
            <a:ext cx="7935442" cy="707886"/>
          </a:xfrm>
          <a:prstGeom prst="rect">
            <a:avLst/>
          </a:prstGeom>
          <a:noFill/>
        </p:spPr>
        <p:txBody>
          <a:bodyPr wrap="none" rtlCol="0">
            <a:spAutoFit/>
          </a:bodyPr>
          <a:lstStyle/>
          <a:p>
            <a:r>
              <a:rPr lang="it-IT" sz="4000" dirty="0" smtClean="0"/>
              <a:t>RELIABILITY TEST: </a:t>
            </a:r>
            <a:r>
              <a:rPr lang="it-IT" sz="4000" dirty="0" err="1" smtClean="0"/>
              <a:t>NameNode</a:t>
            </a:r>
            <a:r>
              <a:rPr lang="it-IT" sz="4000" dirty="0" smtClean="0"/>
              <a:t> in Fault</a:t>
            </a:r>
            <a:endParaRPr lang="it-IT" sz="4000" dirty="0"/>
          </a:p>
        </p:txBody>
      </p:sp>
      <p:sp>
        <p:nvSpPr>
          <p:cNvPr id="14" name="Segnaposto contenuto 2"/>
          <p:cNvSpPr txBox="1">
            <a:spLocks/>
          </p:cNvSpPr>
          <p:nvPr/>
        </p:nvSpPr>
        <p:spPr>
          <a:xfrm>
            <a:off x="609600" y="1412776"/>
            <a:ext cx="8229600" cy="4865787"/>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In the current implementation HDSF </a:t>
            </a:r>
            <a:r>
              <a:rPr lang="en-US" sz="3200" dirty="0" smtClean="0"/>
              <a:t>use</a:t>
            </a:r>
            <a:r>
              <a:rPr kumimoji="0" lang="en-US" sz="3200" b="0" i="0" u="none" strike="noStrike" kern="1200" cap="none" spc="0" normalizeH="0" noProof="0" dirty="0" smtClean="0">
                <a:ln>
                  <a:noFill/>
                </a:ln>
                <a:solidFill>
                  <a:schemeClr val="tx1"/>
                </a:solidFill>
                <a:effectLst/>
                <a:uLnTx/>
                <a:uFillTx/>
                <a:latin typeface="+mn-lt"/>
                <a:ea typeface="+mn-ea"/>
                <a:cs typeface="+mn-cs"/>
              </a:rPr>
              <a:t> a single </a:t>
            </a:r>
            <a:r>
              <a:rPr kumimoji="0" lang="en-US" sz="3200" b="0" i="0" u="none" strike="noStrike" kern="1200" cap="none" spc="0" normalizeH="0" noProof="0" dirty="0" err="1" smtClean="0">
                <a:ln>
                  <a:noFill/>
                </a:ln>
                <a:solidFill>
                  <a:schemeClr val="tx1"/>
                </a:solidFill>
                <a:effectLst/>
                <a:uLnTx/>
                <a:uFillTx/>
                <a:latin typeface="+mn-lt"/>
                <a:ea typeface="+mn-ea"/>
                <a:cs typeface="+mn-cs"/>
              </a:rPr>
              <a:t>NameNode</a:t>
            </a:r>
            <a:r>
              <a:rPr kumimoji="0" lang="en-US" sz="3200" b="0" i="0" u="none" strike="noStrike" kern="1200" cap="none" spc="0" normalizeH="0" noProof="0" dirty="0" smtClean="0">
                <a:ln>
                  <a:noFill/>
                </a:ln>
                <a:solidFill>
                  <a:schemeClr val="tx1"/>
                </a:solidFill>
                <a:effectLst/>
                <a:uLnTx/>
                <a:uFillTx/>
                <a:latin typeface="+mn-lt"/>
                <a:ea typeface="+mn-ea"/>
                <a:cs typeface="+mn-cs"/>
              </a:rPr>
              <a:t> server and a Secondary </a:t>
            </a:r>
            <a:r>
              <a:rPr kumimoji="0" lang="en-US" sz="3200" b="0" i="0" u="none" strike="noStrike" kern="1200" cap="none" spc="0" normalizeH="0" noProof="0" dirty="0" err="1" smtClean="0">
                <a:ln>
                  <a:noFill/>
                </a:ln>
                <a:solidFill>
                  <a:schemeClr val="tx1"/>
                </a:solidFill>
                <a:effectLst/>
                <a:uLnTx/>
                <a:uFillTx/>
                <a:latin typeface="+mn-lt"/>
                <a:ea typeface="+mn-ea"/>
                <a:cs typeface="+mn-cs"/>
              </a:rPr>
              <a:t>NameNode</a:t>
            </a:r>
            <a:r>
              <a:rPr kumimoji="0" lang="en-US" sz="3200" b="0" i="0" u="none" strike="noStrike" kern="1200" cap="none" spc="0" normalizeH="0" noProof="0" dirty="0" smtClean="0">
                <a:ln>
                  <a:noFill/>
                </a:ln>
                <a:solidFill>
                  <a:schemeClr val="tx1"/>
                </a:solidFill>
                <a:effectLst/>
                <a:uLnTx/>
                <a:uFillTx/>
                <a:latin typeface="+mn-lt"/>
                <a:ea typeface="+mn-ea"/>
                <a:cs typeface="+mn-cs"/>
              </a:rPr>
              <a:t> synchronized with the primary every 60s (configurable)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RELIABILITY TEST: By switching off the primary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NameNode</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r>
              <a:rPr kumimoji="0" lang="en-US" sz="3200" b="0" i="0" u="none" strike="noStrike" kern="1200" cap="none" spc="0" normalizeH="0" noProof="0" dirty="0" smtClean="0">
                <a:ln>
                  <a:noFill/>
                </a:ln>
                <a:solidFill>
                  <a:schemeClr val="tx1"/>
                </a:solidFill>
                <a:effectLst/>
                <a:uLnTx/>
                <a:uFillTx/>
                <a:latin typeface="+mn-lt"/>
                <a:ea typeface="+mn-ea"/>
                <a:cs typeface="+mn-cs"/>
              </a:rPr>
              <a:t> </a:t>
            </a:r>
            <a:r>
              <a:rPr lang="en-US" sz="3200" dirty="0" smtClean="0"/>
              <a:t>t</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he file system is</a:t>
            </a:r>
            <a:r>
              <a:rPr kumimoji="0" lang="en-US" sz="3200" b="0" i="0" u="none" strike="noStrike" kern="1200" cap="none" spc="0" normalizeH="0" noProof="0" dirty="0" smtClean="0">
                <a:ln>
                  <a:noFill/>
                </a:ln>
                <a:solidFill>
                  <a:schemeClr val="tx1"/>
                </a:solidFill>
                <a:effectLst/>
                <a:uLnTx/>
                <a:uFillTx/>
                <a:latin typeface="+mn-lt"/>
                <a:ea typeface="+mn-ea"/>
                <a:cs typeface="+mn-cs"/>
              </a:rPr>
              <a:t> correctly recovered by using the secondary </a:t>
            </a:r>
            <a:r>
              <a:rPr kumimoji="0" lang="en-US" sz="3200" b="0" i="0" u="none" strike="noStrike" kern="1200" cap="none" spc="0" normalizeH="0" noProof="0" dirty="0" err="1" smtClean="0">
                <a:ln>
                  <a:noFill/>
                </a:ln>
                <a:solidFill>
                  <a:schemeClr val="tx1"/>
                </a:solidFill>
                <a:effectLst/>
                <a:uLnTx/>
                <a:uFillTx/>
                <a:latin typeface="+mn-lt"/>
                <a:ea typeface="+mn-ea"/>
                <a:cs typeface="+mn-cs"/>
              </a:rPr>
              <a:t>NameNode</a:t>
            </a:r>
            <a:r>
              <a:rPr kumimoji="0" lang="en-US" sz="3200" b="0" i="0" u="none" strike="noStrike" kern="1200" cap="none" spc="0" normalizeH="0" noProof="0" dirty="0" smtClean="0">
                <a:ln>
                  <a:noFill/>
                </a:ln>
                <a:solidFill>
                  <a:schemeClr val="tx1"/>
                </a:solidFill>
                <a:effectLst/>
                <a:uLnTx/>
                <a:uFillTx/>
                <a:latin typeface="+mn-lt"/>
                <a:ea typeface="+mn-ea"/>
                <a:cs typeface="+mn-cs"/>
              </a:rPr>
              <a:t> server.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smtClean="0"/>
              <a:t>NOTE AT THE STATE OF ART THIS OPERATION REQUIRE A RESTART OF HDFS SERVICE ON THE DATANODE</a:t>
            </a:r>
            <a:endParaRPr kumimoji="0" lang="en-US" sz="3200"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t>HOW TEST HADOOP PERFORMANCE?</a:t>
            </a:r>
            <a:endParaRPr lang="it-IT" sz="3200" dirty="0"/>
          </a:p>
        </p:txBody>
      </p:sp>
      <p:sp>
        <p:nvSpPr>
          <p:cNvPr id="8" name="CasellaDiTesto 7"/>
          <p:cNvSpPr txBox="1"/>
          <p:nvPr/>
        </p:nvSpPr>
        <p:spPr>
          <a:xfrm>
            <a:off x="395536" y="1265847"/>
            <a:ext cx="8424936" cy="6124754"/>
          </a:xfrm>
          <a:prstGeom prst="rect">
            <a:avLst/>
          </a:prstGeom>
          <a:noFill/>
        </p:spPr>
        <p:txBody>
          <a:bodyPr wrap="square" rtlCol="0">
            <a:spAutoFit/>
          </a:bodyPr>
          <a:lstStyle/>
          <a:p>
            <a:r>
              <a:rPr lang="it-IT" sz="2800" dirty="0" smtClean="0"/>
              <a:t>In the HDFS the standard benchmark bonnie++ or IOZONE </a:t>
            </a:r>
            <a:r>
              <a:rPr lang="it-IT" sz="2800" dirty="0" err="1" smtClean="0"/>
              <a:t>cannot</a:t>
            </a:r>
            <a:r>
              <a:rPr lang="it-IT" sz="2800" dirty="0" smtClean="0"/>
              <a:t> </a:t>
            </a:r>
            <a:r>
              <a:rPr lang="it-IT" sz="2800" dirty="0" err="1" smtClean="0"/>
              <a:t>be</a:t>
            </a:r>
            <a:r>
              <a:rPr lang="it-IT" sz="2800" dirty="0" smtClean="0"/>
              <a:t> </a:t>
            </a:r>
            <a:r>
              <a:rPr lang="it-IT" sz="2800" dirty="0" err="1" smtClean="0"/>
              <a:t>esecuted</a:t>
            </a:r>
            <a:r>
              <a:rPr lang="it-IT" sz="2800" dirty="0" smtClean="0"/>
              <a:t> </a:t>
            </a:r>
            <a:r>
              <a:rPr lang="it-IT" sz="2800" dirty="0" err="1" smtClean="0"/>
              <a:t>because</a:t>
            </a:r>
            <a:r>
              <a:rPr lang="it-IT" sz="2800" dirty="0" smtClean="0"/>
              <a:t> some </a:t>
            </a:r>
            <a:r>
              <a:rPr lang="it-IT" sz="2800" dirty="0" err="1" smtClean="0"/>
              <a:t>posix</a:t>
            </a:r>
            <a:r>
              <a:rPr lang="it-IT" sz="2800" dirty="0" smtClean="0"/>
              <a:t> </a:t>
            </a:r>
            <a:r>
              <a:rPr lang="it-IT" sz="2800" dirty="0" err="1" smtClean="0"/>
              <a:t>call</a:t>
            </a:r>
            <a:r>
              <a:rPr lang="it-IT" sz="2800" dirty="0" smtClean="0"/>
              <a:t> are </a:t>
            </a:r>
            <a:r>
              <a:rPr lang="it-IT" sz="2800" dirty="0" err="1" smtClean="0"/>
              <a:t>not</a:t>
            </a:r>
            <a:r>
              <a:rPr lang="it-IT" sz="2800" dirty="0" smtClean="0"/>
              <a:t> </a:t>
            </a:r>
            <a:r>
              <a:rPr lang="it-IT" sz="2800" dirty="0" err="1" smtClean="0"/>
              <a:t>implemented</a:t>
            </a:r>
            <a:r>
              <a:rPr lang="it-IT" sz="2800" dirty="0" smtClean="0"/>
              <a:t> (</a:t>
            </a:r>
            <a:r>
              <a:rPr lang="it-IT" sz="2800" dirty="0" err="1" smtClean="0"/>
              <a:t>for</a:t>
            </a:r>
            <a:r>
              <a:rPr lang="it-IT" sz="2800" dirty="0" smtClean="0"/>
              <a:t> </a:t>
            </a:r>
            <a:r>
              <a:rPr lang="it-IT" sz="2800" dirty="0" err="1" smtClean="0"/>
              <a:t>example</a:t>
            </a:r>
            <a:r>
              <a:rPr lang="it-IT" sz="2800" dirty="0" smtClean="0"/>
              <a:t> </a:t>
            </a:r>
            <a:r>
              <a:rPr lang="it-IT" sz="2800" dirty="0" err="1" smtClean="0"/>
              <a:t>random</a:t>
            </a:r>
            <a:r>
              <a:rPr lang="it-IT" sz="2800" dirty="0" smtClean="0"/>
              <a:t> </a:t>
            </a:r>
            <a:r>
              <a:rPr lang="it-IT" sz="2800" dirty="0" err="1" smtClean="0"/>
              <a:t>write</a:t>
            </a:r>
            <a:r>
              <a:rPr lang="it-IT" sz="2800" dirty="0" smtClean="0"/>
              <a:t>).</a:t>
            </a:r>
          </a:p>
          <a:p>
            <a:r>
              <a:rPr lang="it-IT" sz="2800" dirty="0" err="1" smtClean="0"/>
              <a:t>To</a:t>
            </a:r>
            <a:r>
              <a:rPr lang="it-IT" sz="2800" dirty="0" smtClean="0"/>
              <a:t> test the performance on </a:t>
            </a:r>
            <a:r>
              <a:rPr lang="it-IT" sz="2800" dirty="0" err="1" smtClean="0"/>
              <a:t>our</a:t>
            </a:r>
            <a:r>
              <a:rPr lang="it-IT" sz="2800" dirty="0" smtClean="0"/>
              <a:t> </a:t>
            </a:r>
            <a:r>
              <a:rPr lang="it-IT" sz="2800" dirty="0" err="1" smtClean="0"/>
              <a:t>implementation</a:t>
            </a:r>
            <a:r>
              <a:rPr lang="it-IT" sz="2800" dirty="0" smtClean="0"/>
              <a:t> </a:t>
            </a:r>
            <a:r>
              <a:rPr lang="it-IT" sz="2800" dirty="0" err="1" smtClean="0"/>
              <a:t>we</a:t>
            </a:r>
            <a:r>
              <a:rPr lang="it-IT" sz="2800" dirty="0" smtClean="0"/>
              <a:t> </a:t>
            </a:r>
            <a:r>
              <a:rPr lang="it-IT" sz="2800" dirty="0" err="1" smtClean="0"/>
              <a:t>have</a:t>
            </a:r>
            <a:r>
              <a:rPr lang="it-IT" sz="2800" dirty="0" smtClean="0"/>
              <a:t> </a:t>
            </a:r>
            <a:r>
              <a:rPr lang="it-IT" sz="2800" dirty="0" err="1" smtClean="0"/>
              <a:t>used</a:t>
            </a:r>
            <a:endParaRPr lang="it-IT" sz="2800" dirty="0" smtClean="0"/>
          </a:p>
          <a:p>
            <a:pPr>
              <a:buFontTx/>
              <a:buChar char="-"/>
            </a:pPr>
            <a:r>
              <a:rPr lang="it-IT" sz="2800" dirty="0" smtClean="0"/>
              <a:t>A Test ad HOC on the file system </a:t>
            </a:r>
            <a:r>
              <a:rPr lang="it-IT" sz="2800" dirty="0" err="1" smtClean="0"/>
              <a:t>mounted</a:t>
            </a:r>
            <a:r>
              <a:rPr lang="it-IT" sz="2800" dirty="0" smtClean="0"/>
              <a:t> </a:t>
            </a:r>
            <a:r>
              <a:rPr lang="it-IT" sz="2800" dirty="0" err="1" smtClean="0"/>
              <a:t>by</a:t>
            </a:r>
            <a:r>
              <a:rPr lang="it-IT" sz="2800" dirty="0" smtClean="0"/>
              <a:t> fuse</a:t>
            </a:r>
          </a:p>
          <a:p>
            <a:pPr>
              <a:buFontTx/>
              <a:buChar char="-"/>
            </a:pPr>
            <a:r>
              <a:rPr lang="it-IT" sz="2800" dirty="0" smtClean="0"/>
              <a:t>The </a:t>
            </a:r>
            <a:r>
              <a:rPr lang="it-IT" sz="2800" dirty="0" err="1" smtClean="0"/>
              <a:t>Hadoop</a:t>
            </a:r>
            <a:r>
              <a:rPr lang="it-IT" sz="2800" dirty="0" smtClean="0"/>
              <a:t>/</a:t>
            </a:r>
            <a:r>
              <a:rPr lang="it-IT" sz="2800" dirty="0" err="1" smtClean="0"/>
              <a:t>MapReduce</a:t>
            </a:r>
            <a:r>
              <a:rPr lang="it-IT" sz="2800" dirty="0" smtClean="0"/>
              <a:t> Standard Benchmark </a:t>
            </a:r>
            <a:r>
              <a:rPr lang="it-IT" sz="2800" dirty="0" err="1" smtClean="0"/>
              <a:t>provided</a:t>
            </a:r>
            <a:r>
              <a:rPr lang="it-IT" sz="2800" dirty="0" smtClean="0"/>
              <a:t> </a:t>
            </a:r>
            <a:r>
              <a:rPr lang="it-IT" sz="2800" dirty="0" err="1" smtClean="0"/>
              <a:t>by</a:t>
            </a:r>
            <a:r>
              <a:rPr lang="it-IT" sz="2800" dirty="0" smtClean="0"/>
              <a:t> APACHE</a:t>
            </a:r>
          </a:p>
          <a:p>
            <a:pPr>
              <a:buFontTx/>
              <a:buChar char="-"/>
            </a:pPr>
            <a:endParaRPr lang="it-IT" sz="2800" dirty="0" smtClean="0"/>
          </a:p>
          <a:p>
            <a:r>
              <a:rPr lang="it-IT" sz="2800" dirty="0" err="1" smtClean="0"/>
              <a:t>During</a:t>
            </a:r>
            <a:r>
              <a:rPr lang="it-IT" sz="2800" dirty="0" smtClean="0"/>
              <a:t> the test </a:t>
            </a:r>
            <a:r>
              <a:rPr lang="it-IT" sz="2800" dirty="0" err="1" smtClean="0"/>
              <a:t>we</a:t>
            </a:r>
            <a:r>
              <a:rPr lang="it-IT" sz="2800" dirty="0" smtClean="0"/>
              <a:t> monitor the network </a:t>
            </a:r>
            <a:r>
              <a:rPr lang="it-IT" sz="2800" dirty="0" err="1" smtClean="0"/>
              <a:t>activities</a:t>
            </a:r>
            <a:r>
              <a:rPr lang="it-IT" sz="2800" dirty="0" smtClean="0"/>
              <a:t> </a:t>
            </a:r>
            <a:r>
              <a:rPr lang="it-IT" sz="2800" dirty="0" err="1" smtClean="0"/>
              <a:t>among</a:t>
            </a:r>
            <a:r>
              <a:rPr lang="it-IT" sz="2800" dirty="0" smtClean="0"/>
              <a:t> the </a:t>
            </a:r>
            <a:r>
              <a:rPr lang="it-IT" sz="2800" dirty="0" err="1" smtClean="0"/>
              <a:t>nodes</a:t>
            </a:r>
            <a:endParaRPr lang="it-IT" sz="2800" dirty="0" smtClean="0"/>
          </a:p>
          <a:p>
            <a:endParaRPr lang="it-IT" sz="2800" dirty="0" smtClean="0"/>
          </a:p>
          <a:p>
            <a:endParaRPr lang="it-IT" sz="2800" dirty="0" smtClean="0"/>
          </a:p>
          <a:p>
            <a:endParaRPr lang="it-IT"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WRITE PERFORMANCE</a:t>
            </a:r>
            <a:endParaRPr lang="it-IT" dirty="0"/>
          </a:p>
        </p:txBody>
      </p:sp>
      <p:grpSp>
        <p:nvGrpSpPr>
          <p:cNvPr id="8" name="Gruppo 7"/>
          <p:cNvGrpSpPr/>
          <p:nvPr/>
        </p:nvGrpSpPr>
        <p:grpSpPr>
          <a:xfrm>
            <a:off x="179512" y="2123564"/>
            <a:ext cx="7272808" cy="3876675"/>
            <a:chOff x="971600" y="2276872"/>
            <a:chExt cx="7272808" cy="3876675"/>
          </a:xfrm>
        </p:grpSpPr>
        <p:pic>
          <p:nvPicPr>
            <p:cNvPr id="8195" name="Picture 3"/>
            <p:cNvPicPr>
              <a:picLocks noChangeAspect="1" noChangeArrowheads="1"/>
            </p:cNvPicPr>
            <p:nvPr/>
          </p:nvPicPr>
          <p:blipFill>
            <a:blip r:embed="rId2" cstate="print"/>
            <a:srcRect/>
            <a:stretch>
              <a:fillRect/>
            </a:stretch>
          </p:blipFill>
          <p:spPr bwMode="auto">
            <a:xfrm>
              <a:off x="1259632" y="2276872"/>
              <a:ext cx="6840760" cy="3876675"/>
            </a:xfrm>
            <a:prstGeom prst="rect">
              <a:avLst/>
            </a:prstGeom>
            <a:noFill/>
            <a:ln w="9525">
              <a:noFill/>
              <a:miter lim="800000"/>
              <a:headEnd/>
              <a:tailEnd/>
            </a:ln>
          </p:spPr>
        </p:pic>
        <p:sp>
          <p:nvSpPr>
            <p:cNvPr id="6" name="Rettangolo 5"/>
            <p:cNvSpPr/>
            <p:nvPr/>
          </p:nvSpPr>
          <p:spPr>
            <a:xfrm>
              <a:off x="7092280" y="3645024"/>
              <a:ext cx="1152128"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rot="16200000">
              <a:off x="805048" y="3667560"/>
              <a:ext cx="702436" cy="369332"/>
            </a:xfrm>
            <a:prstGeom prst="rect">
              <a:avLst/>
            </a:prstGeom>
            <a:noFill/>
          </p:spPr>
          <p:txBody>
            <a:bodyPr wrap="none" rtlCol="0">
              <a:spAutoFit/>
            </a:bodyPr>
            <a:lstStyle/>
            <a:p>
              <a:r>
                <a:rPr lang="it-IT" dirty="0" smtClean="0"/>
                <a:t>MB/S</a:t>
              </a:r>
              <a:endParaRPr lang="it-IT" dirty="0"/>
            </a:p>
          </p:txBody>
        </p:sp>
      </p:grpSp>
      <p:sp>
        <p:nvSpPr>
          <p:cNvPr id="12" name="CasellaDiTesto 11"/>
          <p:cNvSpPr txBox="1"/>
          <p:nvPr/>
        </p:nvSpPr>
        <p:spPr>
          <a:xfrm>
            <a:off x="2929745" y="5805264"/>
            <a:ext cx="994183" cy="369332"/>
          </a:xfrm>
          <a:prstGeom prst="rect">
            <a:avLst/>
          </a:prstGeom>
          <a:noFill/>
        </p:spPr>
        <p:txBody>
          <a:bodyPr wrap="none" rtlCol="0">
            <a:spAutoFit/>
          </a:bodyPr>
          <a:lstStyle/>
          <a:p>
            <a:r>
              <a:rPr lang="en-US" dirty="0" smtClean="0"/>
              <a:t>FILE SIZE</a:t>
            </a:r>
            <a:endParaRPr lang="it-IT" dirty="0"/>
          </a:p>
        </p:txBody>
      </p:sp>
      <p:sp>
        <p:nvSpPr>
          <p:cNvPr id="9" name="CasellaDiTesto 8"/>
          <p:cNvSpPr txBox="1"/>
          <p:nvPr/>
        </p:nvSpPr>
        <p:spPr>
          <a:xfrm>
            <a:off x="467544" y="1628800"/>
            <a:ext cx="5869877" cy="369332"/>
          </a:xfrm>
          <a:prstGeom prst="rect">
            <a:avLst/>
          </a:prstGeom>
          <a:noFill/>
        </p:spPr>
        <p:txBody>
          <a:bodyPr wrap="none" rtlCol="0">
            <a:spAutoFit/>
          </a:bodyPr>
          <a:lstStyle/>
          <a:p>
            <a:r>
              <a:rPr lang="it-IT" dirty="0" err="1" smtClean="0"/>
              <a:t>Write</a:t>
            </a:r>
            <a:r>
              <a:rPr lang="it-IT" dirty="0" smtClean="0"/>
              <a:t> </a:t>
            </a:r>
            <a:r>
              <a:rPr lang="it-IT" dirty="0" err="1" smtClean="0"/>
              <a:t>Bernchmark</a:t>
            </a:r>
            <a:r>
              <a:rPr lang="it-IT" dirty="0" smtClean="0"/>
              <a:t> </a:t>
            </a:r>
            <a:r>
              <a:rPr lang="it-IT" dirty="0" err="1" smtClean="0"/>
              <a:t>using</a:t>
            </a:r>
            <a:r>
              <a:rPr lang="it-IT" dirty="0" smtClean="0"/>
              <a:t> the fuse </a:t>
            </a:r>
            <a:r>
              <a:rPr lang="it-IT" dirty="0" err="1" smtClean="0"/>
              <a:t>module</a:t>
            </a:r>
            <a:r>
              <a:rPr lang="it-IT" dirty="0" smtClean="0"/>
              <a:t> </a:t>
            </a:r>
            <a:r>
              <a:rPr lang="it-IT" dirty="0" err="1" smtClean="0"/>
              <a:t>from</a:t>
            </a:r>
            <a:r>
              <a:rPr lang="it-IT" dirty="0" smtClean="0"/>
              <a:t> a single client</a:t>
            </a:r>
            <a:endParaRPr lang="it-IT" dirty="0"/>
          </a:p>
        </p:txBody>
      </p:sp>
      <p:sp>
        <p:nvSpPr>
          <p:cNvPr id="10" name="CasellaDiTesto 9"/>
          <p:cNvSpPr txBox="1"/>
          <p:nvPr/>
        </p:nvSpPr>
        <p:spPr>
          <a:xfrm>
            <a:off x="6444208" y="2204864"/>
            <a:ext cx="2699792" cy="3139321"/>
          </a:xfrm>
          <a:prstGeom prst="rect">
            <a:avLst/>
          </a:prstGeom>
          <a:noFill/>
        </p:spPr>
        <p:txBody>
          <a:bodyPr wrap="square" rtlCol="0">
            <a:spAutoFit/>
          </a:bodyPr>
          <a:lstStyle/>
          <a:p>
            <a:r>
              <a:rPr lang="it-IT" dirty="0" smtClean="0"/>
              <a:t>THE BENCHMARK COPY</a:t>
            </a:r>
            <a:br>
              <a:rPr lang="it-IT" dirty="0" smtClean="0"/>
            </a:br>
            <a:r>
              <a:rPr lang="it-IT" dirty="0" smtClean="0"/>
              <a:t>A SET OF FILE OF DIFFERENT SIZE THROUGH THE POSIX INTERFACE</a:t>
            </a:r>
          </a:p>
          <a:p>
            <a:endParaRPr lang="it-IT" dirty="0" smtClean="0"/>
          </a:p>
          <a:p>
            <a:r>
              <a:rPr lang="it-IT" dirty="0" smtClean="0"/>
              <a:t>MEAN VALUE OF 40GB/s</a:t>
            </a:r>
          </a:p>
          <a:p>
            <a:endParaRPr lang="it-IT" dirty="0" smtClean="0"/>
          </a:p>
          <a:p>
            <a:r>
              <a:rPr lang="it-IT" dirty="0" smtClean="0"/>
              <a:t>HADOOP SEEM THAT IS</a:t>
            </a:r>
          </a:p>
          <a:p>
            <a:r>
              <a:rPr lang="it-IT" dirty="0" smtClean="0"/>
              <a:t>NOT ABLE TO SATURATE THE NETWORK</a:t>
            </a:r>
            <a:br>
              <a:rPr lang="it-IT" dirty="0" smtClean="0"/>
            </a:br>
            <a:endParaRPr lang="it-IT"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WRITE PERFORMANCE</a:t>
            </a:r>
            <a:endParaRPr lang="it-IT" dirty="0"/>
          </a:p>
        </p:txBody>
      </p:sp>
      <p:sp>
        <p:nvSpPr>
          <p:cNvPr id="12" name="CasellaDiTesto 11"/>
          <p:cNvSpPr txBox="1"/>
          <p:nvPr/>
        </p:nvSpPr>
        <p:spPr>
          <a:xfrm>
            <a:off x="2929745" y="5805264"/>
            <a:ext cx="2243243" cy="369332"/>
          </a:xfrm>
          <a:prstGeom prst="rect">
            <a:avLst/>
          </a:prstGeom>
          <a:noFill/>
        </p:spPr>
        <p:txBody>
          <a:bodyPr wrap="none" rtlCol="0">
            <a:spAutoFit/>
          </a:bodyPr>
          <a:lstStyle/>
          <a:p>
            <a:r>
              <a:rPr lang="en-US" dirty="0" smtClean="0"/>
              <a:t>NUMBER OF PROCESS</a:t>
            </a:r>
            <a:endParaRPr lang="it-IT" dirty="0"/>
          </a:p>
        </p:txBody>
      </p:sp>
      <p:sp>
        <p:nvSpPr>
          <p:cNvPr id="9" name="CasellaDiTesto 8"/>
          <p:cNvSpPr txBox="1"/>
          <p:nvPr/>
        </p:nvSpPr>
        <p:spPr>
          <a:xfrm>
            <a:off x="467544" y="1628800"/>
            <a:ext cx="5869877" cy="369332"/>
          </a:xfrm>
          <a:prstGeom prst="rect">
            <a:avLst/>
          </a:prstGeom>
          <a:noFill/>
        </p:spPr>
        <p:txBody>
          <a:bodyPr wrap="none" rtlCol="0">
            <a:spAutoFit/>
          </a:bodyPr>
          <a:lstStyle/>
          <a:p>
            <a:r>
              <a:rPr lang="it-IT" dirty="0" err="1" smtClean="0"/>
              <a:t>Write</a:t>
            </a:r>
            <a:r>
              <a:rPr lang="it-IT" dirty="0" smtClean="0"/>
              <a:t> </a:t>
            </a:r>
            <a:r>
              <a:rPr lang="it-IT" dirty="0" err="1" smtClean="0"/>
              <a:t>Bernchmark</a:t>
            </a:r>
            <a:r>
              <a:rPr lang="it-IT" dirty="0" smtClean="0"/>
              <a:t> </a:t>
            </a:r>
            <a:r>
              <a:rPr lang="it-IT" dirty="0" err="1" smtClean="0"/>
              <a:t>using</a:t>
            </a:r>
            <a:r>
              <a:rPr lang="it-IT" dirty="0" smtClean="0"/>
              <a:t> the fuse </a:t>
            </a:r>
            <a:r>
              <a:rPr lang="it-IT" dirty="0" err="1" smtClean="0"/>
              <a:t>module</a:t>
            </a:r>
            <a:r>
              <a:rPr lang="it-IT" dirty="0" smtClean="0"/>
              <a:t> </a:t>
            </a:r>
            <a:r>
              <a:rPr lang="it-IT" dirty="0" err="1" smtClean="0"/>
              <a:t>from</a:t>
            </a:r>
            <a:r>
              <a:rPr lang="it-IT" dirty="0" smtClean="0"/>
              <a:t> a single client</a:t>
            </a:r>
            <a:endParaRPr lang="it-IT" dirty="0"/>
          </a:p>
        </p:txBody>
      </p:sp>
      <p:sp>
        <p:nvSpPr>
          <p:cNvPr id="10" name="CasellaDiTesto 9"/>
          <p:cNvSpPr txBox="1"/>
          <p:nvPr/>
        </p:nvSpPr>
        <p:spPr>
          <a:xfrm>
            <a:off x="6444208" y="2204864"/>
            <a:ext cx="2699792" cy="2308324"/>
          </a:xfrm>
          <a:prstGeom prst="rect">
            <a:avLst/>
          </a:prstGeom>
          <a:noFill/>
        </p:spPr>
        <p:txBody>
          <a:bodyPr wrap="square" rtlCol="0">
            <a:spAutoFit/>
          </a:bodyPr>
          <a:lstStyle/>
          <a:p>
            <a:r>
              <a:rPr lang="it-IT" dirty="0" smtClean="0"/>
              <a:t>THE BENCHMARK COPY</a:t>
            </a:r>
            <a:br>
              <a:rPr lang="it-IT" dirty="0" smtClean="0"/>
            </a:br>
            <a:r>
              <a:rPr lang="it-IT" dirty="0" smtClean="0"/>
              <a:t>A SET OF FILE OF 2G WITH MULTIPLE PROCESS</a:t>
            </a:r>
          </a:p>
          <a:p>
            <a:endParaRPr lang="it-IT" dirty="0" smtClean="0"/>
          </a:p>
          <a:p>
            <a:r>
              <a:rPr lang="it-IT" dirty="0" smtClean="0"/>
              <a:t>HADOOP SEEM THAT IS</a:t>
            </a:r>
          </a:p>
          <a:p>
            <a:r>
              <a:rPr lang="it-IT" dirty="0" smtClean="0"/>
              <a:t>NOT ABLE TO SATURATE THE NETWORK</a:t>
            </a:r>
            <a:br>
              <a:rPr lang="it-IT" dirty="0" smtClean="0"/>
            </a:br>
            <a:endParaRPr lang="it-IT" dirty="0" smtClean="0"/>
          </a:p>
        </p:txBody>
      </p:sp>
      <p:pic>
        <p:nvPicPr>
          <p:cNvPr id="1026" name="Picture 2"/>
          <p:cNvPicPr>
            <a:picLocks noChangeAspect="1" noChangeArrowheads="1"/>
          </p:cNvPicPr>
          <p:nvPr/>
        </p:nvPicPr>
        <p:blipFill>
          <a:blip r:embed="rId2" cstate="print"/>
          <a:srcRect/>
          <a:stretch>
            <a:fillRect/>
          </a:stretch>
        </p:blipFill>
        <p:spPr bwMode="auto">
          <a:xfrm>
            <a:off x="899592" y="1916832"/>
            <a:ext cx="5205933" cy="3905250"/>
          </a:xfrm>
          <a:prstGeom prst="rect">
            <a:avLst/>
          </a:prstGeom>
          <a:noFill/>
          <a:ln w="9525">
            <a:noFill/>
            <a:miter lim="800000"/>
            <a:headEnd/>
            <a:tailEnd/>
          </a:ln>
        </p:spPr>
      </p:pic>
      <p:sp>
        <p:nvSpPr>
          <p:cNvPr id="11" name="CasellaDiTesto 10"/>
          <p:cNvSpPr txBox="1"/>
          <p:nvPr/>
        </p:nvSpPr>
        <p:spPr>
          <a:xfrm rot="16200000">
            <a:off x="445008" y="3523544"/>
            <a:ext cx="702436" cy="369332"/>
          </a:xfrm>
          <a:prstGeom prst="rect">
            <a:avLst/>
          </a:prstGeom>
          <a:noFill/>
        </p:spPr>
        <p:txBody>
          <a:bodyPr wrap="none" rtlCol="0">
            <a:spAutoFit/>
          </a:bodyPr>
          <a:lstStyle/>
          <a:p>
            <a:r>
              <a:rPr lang="it-IT" dirty="0" smtClean="0"/>
              <a:t>MB/S</a:t>
            </a:r>
            <a:endParaRPr lang="it-IT"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READ PERFORMANCE</a:t>
            </a:r>
            <a:endParaRPr lang="it-IT" dirty="0"/>
          </a:p>
        </p:txBody>
      </p:sp>
      <p:sp>
        <p:nvSpPr>
          <p:cNvPr id="12" name="CasellaDiTesto 11"/>
          <p:cNvSpPr txBox="1"/>
          <p:nvPr/>
        </p:nvSpPr>
        <p:spPr>
          <a:xfrm>
            <a:off x="2723013" y="5661248"/>
            <a:ext cx="1771126" cy="369332"/>
          </a:xfrm>
          <a:prstGeom prst="rect">
            <a:avLst/>
          </a:prstGeom>
          <a:noFill/>
        </p:spPr>
        <p:txBody>
          <a:bodyPr wrap="none" rtlCol="0">
            <a:spAutoFit/>
          </a:bodyPr>
          <a:lstStyle/>
          <a:p>
            <a:r>
              <a:rPr lang="en-US" dirty="0" smtClean="0"/>
              <a:t>Number of client</a:t>
            </a:r>
            <a:endParaRPr lang="it-IT" dirty="0"/>
          </a:p>
        </p:txBody>
      </p:sp>
      <p:pic>
        <p:nvPicPr>
          <p:cNvPr id="8196" name="Picture 4"/>
          <p:cNvPicPr>
            <a:picLocks noChangeAspect="1" noChangeArrowheads="1"/>
          </p:cNvPicPr>
          <p:nvPr/>
        </p:nvPicPr>
        <p:blipFill>
          <a:blip r:embed="rId2" cstate="print"/>
          <a:srcRect/>
          <a:stretch>
            <a:fillRect/>
          </a:stretch>
        </p:blipFill>
        <p:spPr bwMode="auto">
          <a:xfrm>
            <a:off x="476836" y="2204864"/>
            <a:ext cx="5760640" cy="3484652"/>
          </a:xfrm>
          <a:prstGeom prst="rect">
            <a:avLst/>
          </a:prstGeom>
          <a:noFill/>
          <a:ln w="9525">
            <a:noFill/>
            <a:miter lim="800000"/>
            <a:headEnd/>
            <a:tailEnd/>
          </a:ln>
        </p:spPr>
      </p:pic>
      <p:sp>
        <p:nvSpPr>
          <p:cNvPr id="11" name="CasellaDiTesto 10"/>
          <p:cNvSpPr txBox="1"/>
          <p:nvPr/>
        </p:nvSpPr>
        <p:spPr>
          <a:xfrm>
            <a:off x="1259632" y="1628800"/>
            <a:ext cx="6944786" cy="369332"/>
          </a:xfrm>
          <a:prstGeom prst="rect">
            <a:avLst/>
          </a:prstGeom>
          <a:noFill/>
        </p:spPr>
        <p:txBody>
          <a:bodyPr wrap="none" rtlCol="0">
            <a:spAutoFit/>
          </a:bodyPr>
          <a:lstStyle/>
          <a:p>
            <a:r>
              <a:rPr lang="it-IT" dirty="0" err="1" smtClean="0"/>
              <a:t>Read</a:t>
            </a:r>
            <a:r>
              <a:rPr lang="it-IT" dirty="0" smtClean="0"/>
              <a:t> </a:t>
            </a:r>
            <a:r>
              <a:rPr lang="it-IT" dirty="0" err="1" smtClean="0"/>
              <a:t>Bernchmark</a:t>
            </a:r>
            <a:r>
              <a:rPr lang="it-IT" dirty="0" smtClean="0"/>
              <a:t> </a:t>
            </a:r>
            <a:r>
              <a:rPr lang="it-IT" dirty="0" err="1" smtClean="0"/>
              <a:t>using</a:t>
            </a:r>
            <a:r>
              <a:rPr lang="it-IT" dirty="0" smtClean="0"/>
              <a:t> the fuse </a:t>
            </a:r>
            <a:r>
              <a:rPr lang="it-IT" dirty="0" err="1" smtClean="0"/>
              <a:t>module</a:t>
            </a:r>
            <a:r>
              <a:rPr lang="it-IT" dirty="0" smtClean="0"/>
              <a:t>  (1 </a:t>
            </a:r>
            <a:r>
              <a:rPr lang="it-IT" dirty="0" err="1" smtClean="0"/>
              <a:t>to</a:t>
            </a:r>
            <a:r>
              <a:rPr lang="it-IT" dirty="0" smtClean="0"/>
              <a:t> 8 client in the </a:t>
            </a:r>
            <a:r>
              <a:rPr lang="it-IT" dirty="0" err="1" smtClean="0"/>
              <a:t>same</a:t>
            </a:r>
            <a:r>
              <a:rPr lang="it-IT" dirty="0" smtClean="0"/>
              <a:t> </a:t>
            </a:r>
            <a:r>
              <a:rPr lang="it-IT" dirty="0" err="1" smtClean="0"/>
              <a:t>host</a:t>
            </a:r>
            <a:r>
              <a:rPr lang="it-IT" dirty="0" smtClean="0"/>
              <a:t>)</a:t>
            </a:r>
            <a:endParaRPr lang="it-IT" dirty="0"/>
          </a:p>
        </p:txBody>
      </p:sp>
      <p:sp>
        <p:nvSpPr>
          <p:cNvPr id="13" name="CasellaDiTesto 12"/>
          <p:cNvSpPr txBox="1"/>
          <p:nvPr/>
        </p:nvSpPr>
        <p:spPr>
          <a:xfrm rot="16200000">
            <a:off x="156976" y="3514252"/>
            <a:ext cx="702436" cy="369332"/>
          </a:xfrm>
          <a:prstGeom prst="rect">
            <a:avLst/>
          </a:prstGeom>
          <a:noFill/>
        </p:spPr>
        <p:txBody>
          <a:bodyPr wrap="none" rtlCol="0">
            <a:spAutoFit/>
          </a:bodyPr>
          <a:lstStyle/>
          <a:p>
            <a:r>
              <a:rPr lang="it-IT" dirty="0" smtClean="0"/>
              <a:t>MB/S</a:t>
            </a:r>
            <a:endParaRPr lang="it-IT" dirty="0"/>
          </a:p>
        </p:txBody>
      </p:sp>
      <p:sp>
        <p:nvSpPr>
          <p:cNvPr id="7" name="CasellaDiTesto 6"/>
          <p:cNvSpPr txBox="1"/>
          <p:nvPr/>
        </p:nvSpPr>
        <p:spPr>
          <a:xfrm>
            <a:off x="6444208" y="2204864"/>
            <a:ext cx="2699792" cy="2585323"/>
          </a:xfrm>
          <a:prstGeom prst="rect">
            <a:avLst/>
          </a:prstGeom>
          <a:noFill/>
        </p:spPr>
        <p:txBody>
          <a:bodyPr wrap="square" rtlCol="0">
            <a:spAutoFit/>
          </a:bodyPr>
          <a:lstStyle/>
          <a:p>
            <a:r>
              <a:rPr lang="it-IT" dirty="0" smtClean="0"/>
              <a:t>THE BENCHMARK COPY</a:t>
            </a:r>
            <a:br>
              <a:rPr lang="it-IT" dirty="0" smtClean="0"/>
            </a:br>
            <a:r>
              <a:rPr lang="it-IT" dirty="0" smtClean="0"/>
              <a:t>READ A SET OF 1GB FILE THROUGH THE POSIX INTERFACE</a:t>
            </a:r>
          </a:p>
          <a:p>
            <a:endParaRPr lang="it-IT" dirty="0" smtClean="0"/>
          </a:p>
          <a:p>
            <a:r>
              <a:rPr lang="it-IT" dirty="0" smtClean="0"/>
              <a:t>MAX VALUE IS 93GB/s WITH 8 CLIENT </a:t>
            </a:r>
          </a:p>
          <a:p>
            <a:r>
              <a:rPr lang="it-IT" dirty="0" smtClean="0"/>
              <a:t/>
            </a:r>
            <a:br>
              <a:rPr lang="it-IT" dirty="0" smtClean="0"/>
            </a:br>
            <a:endParaRPr lang="it-IT"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2771800" y="404664"/>
            <a:ext cx="3895362" cy="707886"/>
          </a:xfrm>
          <a:prstGeom prst="rect">
            <a:avLst/>
          </a:prstGeom>
          <a:noFill/>
        </p:spPr>
        <p:txBody>
          <a:bodyPr wrap="none" rtlCol="0">
            <a:spAutoFit/>
          </a:bodyPr>
          <a:lstStyle/>
          <a:p>
            <a:r>
              <a:rPr lang="it-IT" sz="4000" dirty="0" smtClean="0"/>
              <a:t>NETWORK USAGE</a:t>
            </a:r>
            <a:endParaRPr lang="it-IT" sz="4000" dirty="0"/>
          </a:p>
        </p:txBody>
      </p:sp>
      <p:pic>
        <p:nvPicPr>
          <p:cNvPr id="9218" name="Picture 2"/>
          <p:cNvPicPr>
            <a:picLocks noChangeAspect="1" noChangeArrowheads="1"/>
          </p:cNvPicPr>
          <p:nvPr/>
        </p:nvPicPr>
        <p:blipFill>
          <a:blip r:embed="rId2" cstate="print"/>
          <a:srcRect/>
          <a:stretch>
            <a:fillRect/>
          </a:stretch>
        </p:blipFill>
        <p:spPr bwMode="auto">
          <a:xfrm>
            <a:off x="1475656" y="1313405"/>
            <a:ext cx="6336704" cy="1710910"/>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1484296" y="4816594"/>
            <a:ext cx="6328064" cy="1708578"/>
          </a:xfrm>
          <a:prstGeom prst="rect">
            <a:avLst/>
          </a:prstGeom>
          <a:noFill/>
          <a:ln w="9525">
            <a:noFill/>
            <a:miter lim="800000"/>
            <a:headEnd/>
            <a:tailEnd/>
          </a:ln>
        </p:spPr>
      </p:pic>
      <p:pic>
        <p:nvPicPr>
          <p:cNvPr id="9220" name="Picture 4"/>
          <p:cNvPicPr>
            <a:picLocks noChangeAspect="1" noChangeArrowheads="1"/>
          </p:cNvPicPr>
          <p:nvPr/>
        </p:nvPicPr>
        <p:blipFill>
          <a:blip r:embed="rId4" cstate="print"/>
          <a:srcRect/>
          <a:stretch>
            <a:fillRect/>
          </a:stretch>
        </p:blipFill>
        <p:spPr bwMode="auto">
          <a:xfrm>
            <a:off x="1475656" y="3068960"/>
            <a:ext cx="6336704" cy="1710910"/>
          </a:xfrm>
          <a:prstGeom prst="rect">
            <a:avLst/>
          </a:prstGeom>
          <a:noFill/>
          <a:ln w="9525">
            <a:noFill/>
            <a:miter lim="800000"/>
            <a:headEnd/>
            <a:tailEnd/>
          </a:ln>
        </p:spPr>
      </p:pic>
      <p:sp>
        <p:nvSpPr>
          <p:cNvPr id="15" name="CasellaDiTesto 14"/>
          <p:cNvSpPr txBox="1"/>
          <p:nvPr/>
        </p:nvSpPr>
        <p:spPr>
          <a:xfrm>
            <a:off x="395536" y="2060848"/>
            <a:ext cx="725968" cy="369332"/>
          </a:xfrm>
          <a:prstGeom prst="rect">
            <a:avLst/>
          </a:prstGeom>
          <a:noFill/>
        </p:spPr>
        <p:txBody>
          <a:bodyPr wrap="none" rtlCol="0">
            <a:spAutoFit/>
          </a:bodyPr>
          <a:lstStyle/>
          <a:p>
            <a:r>
              <a:rPr lang="en-US" dirty="0" smtClean="0"/>
              <a:t>Client</a:t>
            </a:r>
            <a:endParaRPr lang="it-IT" dirty="0"/>
          </a:p>
        </p:txBody>
      </p:sp>
      <p:sp>
        <p:nvSpPr>
          <p:cNvPr id="16" name="CasellaDiTesto 15"/>
          <p:cNvSpPr txBox="1"/>
          <p:nvPr/>
        </p:nvSpPr>
        <p:spPr>
          <a:xfrm>
            <a:off x="179512" y="3645024"/>
            <a:ext cx="1181606" cy="369332"/>
          </a:xfrm>
          <a:prstGeom prst="rect">
            <a:avLst/>
          </a:prstGeom>
          <a:noFill/>
        </p:spPr>
        <p:txBody>
          <a:bodyPr wrap="none" rtlCol="0">
            <a:spAutoFit/>
          </a:bodyPr>
          <a:lstStyle/>
          <a:p>
            <a:r>
              <a:rPr lang="en-US" dirty="0" smtClean="0"/>
              <a:t>Data Node</a:t>
            </a:r>
            <a:endParaRPr lang="it-IT" dirty="0"/>
          </a:p>
        </p:txBody>
      </p:sp>
      <p:sp>
        <p:nvSpPr>
          <p:cNvPr id="17" name="CasellaDiTesto 16"/>
          <p:cNvSpPr txBox="1"/>
          <p:nvPr/>
        </p:nvSpPr>
        <p:spPr>
          <a:xfrm>
            <a:off x="179512" y="5291916"/>
            <a:ext cx="1181606" cy="369332"/>
          </a:xfrm>
          <a:prstGeom prst="rect">
            <a:avLst/>
          </a:prstGeom>
          <a:noFill/>
        </p:spPr>
        <p:txBody>
          <a:bodyPr wrap="none" rtlCol="0">
            <a:spAutoFit/>
          </a:bodyPr>
          <a:lstStyle/>
          <a:p>
            <a:r>
              <a:rPr lang="en-US" dirty="0" smtClean="0"/>
              <a:t>Data Node</a:t>
            </a:r>
            <a:endParaRPr lang="it-IT"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1475656" y="1313405"/>
            <a:ext cx="6336704" cy="1710910"/>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1484296" y="4816594"/>
            <a:ext cx="6328064" cy="1708578"/>
          </a:xfrm>
          <a:prstGeom prst="rect">
            <a:avLst/>
          </a:prstGeom>
          <a:noFill/>
          <a:ln w="9525">
            <a:noFill/>
            <a:miter lim="800000"/>
            <a:headEnd/>
            <a:tailEnd/>
          </a:ln>
        </p:spPr>
      </p:pic>
      <p:pic>
        <p:nvPicPr>
          <p:cNvPr id="9220" name="Picture 4"/>
          <p:cNvPicPr>
            <a:picLocks noChangeAspect="1" noChangeArrowheads="1"/>
          </p:cNvPicPr>
          <p:nvPr/>
        </p:nvPicPr>
        <p:blipFill>
          <a:blip r:embed="rId4" cstate="print"/>
          <a:srcRect/>
          <a:stretch>
            <a:fillRect/>
          </a:stretch>
        </p:blipFill>
        <p:spPr bwMode="auto">
          <a:xfrm>
            <a:off x="1475656" y="3068960"/>
            <a:ext cx="6336704" cy="1710910"/>
          </a:xfrm>
          <a:prstGeom prst="rect">
            <a:avLst/>
          </a:prstGeom>
          <a:noFill/>
          <a:ln w="9525">
            <a:noFill/>
            <a:miter lim="800000"/>
            <a:headEnd/>
            <a:tailEnd/>
          </a:ln>
        </p:spPr>
      </p:pic>
      <p:sp>
        <p:nvSpPr>
          <p:cNvPr id="6" name="Rettangolo 5"/>
          <p:cNvSpPr/>
          <p:nvPr/>
        </p:nvSpPr>
        <p:spPr>
          <a:xfrm>
            <a:off x="3635896" y="1196752"/>
            <a:ext cx="216024" cy="5661248"/>
          </a:xfrm>
          <a:prstGeom prst="rect">
            <a:avLst/>
          </a:prstGeom>
          <a:solidFill>
            <a:schemeClr val="accent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 name="Connettore 2 7"/>
          <p:cNvCxnSpPr/>
          <p:nvPr/>
        </p:nvCxnSpPr>
        <p:spPr>
          <a:xfrm rot="10800000" flipV="1">
            <a:off x="3995936" y="1844824"/>
            <a:ext cx="1512168" cy="28803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CasellaDiTesto 8"/>
          <p:cNvSpPr txBox="1"/>
          <p:nvPr/>
        </p:nvSpPr>
        <p:spPr>
          <a:xfrm>
            <a:off x="5580112" y="1484784"/>
            <a:ext cx="1288494" cy="369332"/>
          </a:xfrm>
          <a:prstGeom prst="rect">
            <a:avLst/>
          </a:prstGeom>
          <a:solidFill>
            <a:schemeClr val="bg1"/>
          </a:solidFill>
        </p:spPr>
        <p:txBody>
          <a:bodyPr wrap="none" rtlCol="0">
            <a:spAutoFit/>
          </a:bodyPr>
          <a:lstStyle/>
          <a:p>
            <a:r>
              <a:rPr lang="en-US" dirty="0" smtClean="0"/>
              <a:t>WRITE TEST</a:t>
            </a:r>
            <a:endParaRPr lang="it-IT" dirty="0"/>
          </a:p>
        </p:txBody>
      </p:sp>
      <p:sp>
        <p:nvSpPr>
          <p:cNvPr id="10" name="CasellaDiTesto 9"/>
          <p:cNvSpPr txBox="1"/>
          <p:nvPr/>
        </p:nvSpPr>
        <p:spPr>
          <a:xfrm>
            <a:off x="395536" y="2060848"/>
            <a:ext cx="725968" cy="369332"/>
          </a:xfrm>
          <a:prstGeom prst="rect">
            <a:avLst/>
          </a:prstGeom>
          <a:noFill/>
        </p:spPr>
        <p:txBody>
          <a:bodyPr wrap="none" rtlCol="0">
            <a:spAutoFit/>
          </a:bodyPr>
          <a:lstStyle/>
          <a:p>
            <a:r>
              <a:rPr lang="en-US" dirty="0" smtClean="0"/>
              <a:t>Client</a:t>
            </a:r>
            <a:endParaRPr lang="it-IT" dirty="0"/>
          </a:p>
        </p:txBody>
      </p:sp>
      <p:sp>
        <p:nvSpPr>
          <p:cNvPr id="11" name="CasellaDiTesto 10"/>
          <p:cNvSpPr txBox="1"/>
          <p:nvPr/>
        </p:nvSpPr>
        <p:spPr>
          <a:xfrm>
            <a:off x="179512" y="3645024"/>
            <a:ext cx="1181606" cy="369332"/>
          </a:xfrm>
          <a:prstGeom prst="rect">
            <a:avLst/>
          </a:prstGeom>
          <a:noFill/>
        </p:spPr>
        <p:txBody>
          <a:bodyPr wrap="none" rtlCol="0">
            <a:spAutoFit/>
          </a:bodyPr>
          <a:lstStyle/>
          <a:p>
            <a:r>
              <a:rPr lang="en-US" dirty="0" smtClean="0"/>
              <a:t>Data Node</a:t>
            </a:r>
            <a:endParaRPr lang="it-IT" dirty="0"/>
          </a:p>
        </p:txBody>
      </p:sp>
      <p:sp>
        <p:nvSpPr>
          <p:cNvPr id="12" name="CasellaDiTesto 11"/>
          <p:cNvSpPr txBox="1"/>
          <p:nvPr/>
        </p:nvSpPr>
        <p:spPr>
          <a:xfrm>
            <a:off x="179512" y="5291916"/>
            <a:ext cx="1181606" cy="369332"/>
          </a:xfrm>
          <a:prstGeom prst="rect">
            <a:avLst/>
          </a:prstGeom>
          <a:noFill/>
        </p:spPr>
        <p:txBody>
          <a:bodyPr wrap="none" rtlCol="0">
            <a:spAutoFit/>
          </a:bodyPr>
          <a:lstStyle/>
          <a:p>
            <a:r>
              <a:rPr lang="en-US" dirty="0" smtClean="0"/>
              <a:t>Data Node</a:t>
            </a:r>
            <a:endParaRPr lang="it-IT" dirty="0"/>
          </a:p>
        </p:txBody>
      </p:sp>
      <p:sp>
        <p:nvSpPr>
          <p:cNvPr id="14" name="CasellaDiTesto 13"/>
          <p:cNvSpPr txBox="1"/>
          <p:nvPr/>
        </p:nvSpPr>
        <p:spPr>
          <a:xfrm>
            <a:off x="2483768" y="404664"/>
            <a:ext cx="4169026" cy="707886"/>
          </a:xfrm>
          <a:prstGeom prst="rect">
            <a:avLst/>
          </a:prstGeom>
          <a:noFill/>
        </p:spPr>
        <p:txBody>
          <a:bodyPr wrap="none" rtlCol="0">
            <a:spAutoFit/>
          </a:bodyPr>
          <a:lstStyle/>
          <a:p>
            <a:r>
              <a:rPr lang="it-IT" sz="4000" dirty="0" smtClean="0"/>
              <a:t>NETWORK TRAFFIC</a:t>
            </a:r>
            <a:endParaRPr lang="it-IT" sz="4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1475656" y="1313405"/>
            <a:ext cx="6336704" cy="1710910"/>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1484296" y="4816594"/>
            <a:ext cx="6328064" cy="1708578"/>
          </a:xfrm>
          <a:prstGeom prst="rect">
            <a:avLst/>
          </a:prstGeom>
          <a:noFill/>
          <a:ln w="9525">
            <a:noFill/>
            <a:miter lim="800000"/>
            <a:headEnd/>
            <a:tailEnd/>
          </a:ln>
        </p:spPr>
      </p:pic>
      <p:pic>
        <p:nvPicPr>
          <p:cNvPr id="9220" name="Picture 4"/>
          <p:cNvPicPr>
            <a:picLocks noChangeAspect="1" noChangeArrowheads="1"/>
          </p:cNvPicPr>
          <p:nvPr/>
        </p:nvPicPr>
        <p:blipFill>
          <a:blip r:embed="rId4" cstate="print"/>
          <a:srcRect/>
          <a:stretch>
            <a:fillRect/>
          </a:stretch>
        </p:blipFill>
        <p:spPr bwMode="auto">
          <a:xfrm>
            <a:off x="1475656" y="3068960"/>
            <a:ext cx="6336704" cy="1710910"/>
          </a:xfrm>
          <a:prstGeom prst="rect">
            <a:avLst/>
          </a:prstGeom>
          <a:noFill/>
          <a:ln w="9525">
            <a:noFill/>
            <a:miter lim="800000"/>
            <a:headEnd/>
            <a:tailEnd/>
          </a:ln>
        </p:spPr>
      </p:pic>
      <p:sp>
        <p:nvSpPr>
          <p:cNvPr id="6" name="Rettangolo 5"/>
          <p:cNvSpPr/>
          <p:nvPr/>
        </p:nvSpPr>
        <p:spPr>
          <a:xfrm>
            <a:off x="3635896" y="1196752"/>
            <a:ext cx="216024" cy="5661248"/>
          </a:xfrm>
          <a:prstGeom prst="rect">
            <a:avLst/>
          </a:prstGeom>
          <a:solidFill>
            <a:schemeClr val="accent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3131840" y="1196752"/>
            <a:ext cx="504056" cy="5661248"/>
          </a:xfrm>
          <a:prstGeom prst="rect">
            <a:avLst/>
          </a:prstGeom>
          <a:solidFill>
            <a:schemeClr val="accent2">
              <a:lumMod val="60000"/>
              <a:lumOff val="40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0" name="Connettore 2 9"/>
          <p:cNvCxnSpPr/>
          <p:nvPr/>
        </p:nvCxnSpPr>
        <p:spPr>
          <a:xfrm rot="10800000" flipV="1">
            <a:off x="3995936" y="1844824"/>
            <a:ext cx="1512168" cy="28803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CasellaDiTesto 11"/>
          <p:cNvSpPr txBox="1"/>
          <p:nvPr/>
        </p:nvSpPr>
        <p:spPr>
          <a:xfrm>
            <a:off x="5580112" y="1484784"/>
            <a:ext cx="1288494" cy="369332"/>
          </a:xfrm>
          <a:prstGeom prst="rect">
            <a:avLst/>
          </a:prstGeom>
          <a:solidFill>
            <a:schemeClr val="bg1"/>
          </a:solidFill>
        </p:spPr>
        <p:txBody>
          <a:bodyPr wrap="none" rtlCol="0">
            <a:spAutoFit/>
          </a:bodyPr>
          <a:lstStyle/>
          <a:p>
            <a:r>
              <a:rPr lang="en-US" dirty="0" smtClean="0"/>
              <a:t>WRITE TEST</a:t>
            </a:r>
            <a:endParaRPr lang="it-IT" dirty="0"/>
          </a:p>
        </p:txBody>
      </p:sp>
      <p:cxnSp>
        <p:nvCxnSpPr>
          <p:cNvPr id="13" name="Connettore 2 12"/>
          <p:cNvCxnSpPr/>
          <p:nvPr/>
        </p:nvCxnSpPr>
        <p:spPr>
          <a:xfrm>
            <a:off x="2195736" y="1628800"/>
            <a:ext cx="864096" cy="28803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CasellaDiTesto 13"/>
          <p:cNvSpPr txBox="1"/>
          <p:nvPr/>
        </p:nvSpPr>
        <p:spPr>
          <a:xfrm>
            <a:off x="1259632" y="1268760"/>
            <a:ext cx="1186607" cy="369332"/>
          </a:xfrm>
          <a:prstGeom prst="rect">
            <a:avLst/>
          </a:prstGeom>
          <a:solidFill>
            <a:schemeClr val="bg1"/>
          </a:solidFill>
        </p:spPr>
        <p:txBody>
          <a:bodyPr wrap="none" rtlCol="0">
            <a:spAutoFit/>
          </a:bodyPr>
          <a:lstStyle/>
          <a:p>
            <a:r>
              <a:rPr lang="en-US" dirty="0" smtClean="0"/>
              <a:t>READ TEST</a:t>
            </a:r>
            <a:endParaRPr lang="it-IT" dirty="0"/>
          </a:p>
        </p:txBody>
      </p:sp>
      <p:sp>
        <p:nvSpPr>
          <p:cNvPr id="17" name="CasellaDiTesto 16"/>
          <p:cNvSpPr txBox="1"/>
          <p:nvPr/>
        </p:nvSpPr>
        <p:spPr>
          <a:xfrm>
            <a:off x="395536" y="2060848"/>
            <a:ext cx="725968" cy="369332"/>
          </a:xfrm>
          <a:prstGeom prst="rect">
            <a:avLst/>
          </a:prstGeom>
          <a:noFill/>
        </p:spPr>
        <p:txBody>
          <a:bodyPr wrap="none" rtlCol="0">
            <a:spAutoFit/>
          </a:bodyPr>
          <a:lstStyle/>
          <a:p>
            <a:r>
              <a:rPr lang="en-US" dirty="0" smtClean="0"/>
              <a:t>Client</a:t>
            </a:r>
            <a:endParaRPr lang="it-IT" dirty="0"/>
          </a:p>
        </p:txBody>
      </p:sp>
      <p:sp>
        <p:nvSpPr>
          <p:cNvPr id="18" name="CasellaDiTesto 17"/>
          <p:cNvSpPr txBox="1"/>
          <p:nvPr/>
        </p:nvSpPr>
        <p:spPr>
          <a:xfrm>
            <a:off x="179512" y="3645024"/>
            <a:ext cx="1181606" cy="369332"/>
          </a:xfrm>
          <a:prstGeom prst="rect">
            <a:avLst/>
          </a:prstGeom>
          <a:noFill/>
        </p:spPr>
        <p:txBody>
          <a:bodyPr wrap="none" rtlCol="0">
            <a:spAutoFit/>
          </a:bodyPr>
          <a:lstStyle/>
          <a:p>
            <a:r>
              <a:rPr lang="en-US" dirty="0" smtClean="0"/>
              <a:t>Data Node</a:t>
            </a:r>
            <a:endParaRPr lang="it-IT" dirty="0"/>
          </a:p>
        </p:txBody>
      </p:sp>
      <p:sp>
        <p:nvSpPr>
          <p:cNvPr id="19" name="CasellaDiTesto 18"/>
          <p:cNvSpPr txBox="1"/>
          <p:nvPr/>
        </p:nvSpPr>
        <p:spPr>
          <a:xfrm>
            <a:off x="179512" y="5291916"/>
            <a:ext cx="1181606" cy="369332"/>
          </a:xfrm>
          <a:prstGeom prst="rect">
            <a:avLst/>
          </a:prstGeom>
          <a:noFill/>
        </p:spPr>
        <p:txBody>
          <a:bodyPr wrap="none" rtlCol="0">
            <a:spAutoFit/>
          </a:bodyPr>
          <a:lstStyle/>
          <a:p>
            <a:r>
              <a:rPr lang="en-US" dirty="0" smtClean="0"/>
              <a:t>Data Node</a:t>
            </a:r>
            <a:endParaRPr lang="it-IT" dirty="0"/>
          </a:p>
        </p:txBody>
      </p:sp>
      <p:sp>
        <p:nvSpPr>
          <p:cNvPr id="21" name="CasellaDiTesto 20"/>
          <p:cNvSpPr txBox="1"/>
          <p:nvPr/>
        </p:nvSpPr>
        <p:spPr>
          <a:xfrm>
            <a:off x="2483768" y="404664"/>
            <a:ext cx="4169026" cy="707886"/>
          </a:xfrm>
          <a:prstGeom prst="rect">
            <a:avLst/>
          </a:prstGeom>
          <a:noFill/>
        </p:spPr>
        <p:txBody>
          <a:bodyPr wrap="none" rtlCol="0">
            <a:spAutoFit/>
          </a:bodyPr>
          <a:lstStyle/>
          <a:p>
            <a:r>
              <a:rPr lang="it-IT" sz="4000" dirty="0" smtClean="0"/>
              <a:t>NETWORK TRAFFIC</a:t>
            </a:r>
            <a:endParaRPr lang="it-IT" sz="4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1492745" y="488866"/>
            <a:ext cx="6319615" cy="707886"/>
          </a:xfrm>
          <a:prstGeom prst="rect">
            <a:avLst/>
          </a:prstGeom>
          <a:noFill/>
        </p:spPr>
        <p:txBody>
          <a:bodyPr wrap="none" rtlCol="0">
            <a:spAutoFit/>
          </a:bodyPr>
          <a:lstStyle/>
          <a:p>
            <a:r>
              <a:rPr lang="it-IT" sz="4000" dirty="0" smtClean="0"/>
              <a:t>DATANODE NETWORK USAGE</a:t>
            </a:r>
            <a:endParaRPr lang="it-IT" sz="4000" dirty="0"/>
          </a:p>
        </p:txBody>
      </p:sp>
      <p:sp>
        <p:nvSpPr>
          <p:cNvPr id="4" name="Segnaposto contenuto 2"/>
          <p:cNvSpPr>
            <a:spLocks noGrp="1"/>
          </p:cNvSpPr>
          <p:nvPr>
            <p:ph idx="1"/>
          </p:nvPr>
        </p:nvSpPr>
        <p:spPr>
          <a:xfrm>
            <a:off x="179512" y="1556792"/>
            <a:ext cx="8507288" cy="4569371"/>
          </a:xfrm>
        </p:spPr>
        <p:txBody>
          <a:bodyPr>
            <a:normAutofit/>
          </a:bodyPr>
          <a:lstStyle/>
          <a:p>
            <a:pPr>
              <a:buNone/>
            </a:pPr>
            <a:r>
              <a:rPr lang="en-US" dirty="0" smtClean="0"/>
              <a:t>Writing: All the node participate during the writing activities</a:t>
            </a:r>
          </a:p>
          <a:p>
            <a:pPr>
              <a:buNone/>
            </a:pPr>
            <a:endParaRPr lang="en-US" dirty="0" smtClean="0"/>
          </a:p>
          <a:p>
            <a:pPr>
              <a:buNone/>
            </a:pPr>
            <a:endParaRPr lang="en-US" dirty="0" smtClean="0"/>
          </a:p>
          <a:p>
            <a:pPr>
              <a:buNone/>
            </a:pPr>
            <a:endParaRPr lang="it-IT" dirty="0"/>
          </a:p>
        </p:txBody>
      </p:sp>
      <p:pic>
        <p:nvPicPr>
          <p:cNvPr id="5122" name="Picture 2"/>
          <p:cNvPicPr>
            <a:picLocks noChangeAspect="1" noChangeArrowheads="1"/>
          </p:cNvPicPr>
          <p:nvPr/>
        </p:nvPicPr>
        <p:blipFill>
          <a:blip r:embed="rId2" cstate="print"/>
          <a:srcRect/>
          <a:stretch>
            <a:fillRect/>
          </a:stretch>
        </p:blipFill>
        <p:spPr bwMode="auto">
          <a:xfrm>
            <a:off x="0" y="2852936"/>
            <a:ext cx="4572000" cy="1285875"/>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0" y="4149080"/>
            <a:ext cx="4572000" cy="1285875"/>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srcRect/>
          <a:stretch>
            <a:fillRect/>
          </a:stretch>
        </p:blipFill>
        <p:spPr bwMode="auto">
          <a:xfrm>
            <a:off x="0" y="5373216"/>
            <a:ext cx="4572000" cy="1285875"/>
          </a:xfrm>
          <a:prstGeom prst="rect">
            <a:avLst/>
          </a:prstGeom>
          <a:noFill/>
          <a:ln w="9525">
            <a:noFill/>
            <a:miter lim="800000"/>
            <a:headEnd/>
            <a:tailEnd/>
          </a:ln>
        </p:spPr>
      </p:pic>
      <p:pic>
        <p:nvPicPr>
          <p:cNvPr id="5125" name="Picture 5"/>
          <p:cNvPicPr>
            <a:picLocks noChangeAspect="1" noChangeArrowheads="1"/>
          </p:cNvPicPr>
          <p:nvPr/>
        </p:nvPicPr>
        <p:blipFill>
          <a:blip r:embed="rId5" cstate="print"/>
          <a:srcRect/>
          <a:stretch>
            <a:fillRect/>
          </a:stretch>
        </p:blipFill>
        <p:spPr bwMode="auto">
          <a:xfrm>
            <a:off x="4572000" y="2852936"/>
            <a:ext cx="4572000" cy="1285875"/>
          </a:xfrm>
          <a:prstGeom prst="rect">
            <a:avLst/>
          </a:prstGeom>
          <a:noFill/>
          <a:ln w="9525">
            <a:noFill/>
            <a:miter lim="800000"/>
            <a:headEnd/>
            <a:tailEnd/>
          </a:ln>
        </p:spPr>
      </p:pic>
      <p:pic>
        <p:nvPicPr>
          <p:cNvPr id="5126" name="Picture 6"/>
          <p:cNvPicPr>
            <a:picLocks noChangeAspect="1" noChangeArrowheads="1"/>
          </p:cNvPicPr>
          <p:nvPr/>
        </p:nvPicPr>
        <p:blipFill>
          <a:blip r:embed="rId6" cstate="print"/>
          <a:srcRect/>
          <a:stretch>
            <a:fillRect/>
          </a:stretch>
        </p:blipFill>
        <p:spPr bwMode="auto">
          <a:xfrm>
            <a:off x="4572000" y="4159349"/>
            <a:ext cx="4572000" cy="1285875"/>
          </a:xfrm>
          <a:prstGeom prst="rect">
            <a:avLst/>
          </a:prstGeom>
          <a:noFill/>
          <a:ln w="9525">
            <a:noFill/>
            <a:miter lim="800000"/>
            <a:headEnd/>
            <a:tailEnd/>
          </a:ln>
        </p:spPr>
      </p:pic>
      <p:pic>
        <p:nvPicPr>
          <p:cNvPr id="5128" name="Picture 8"/>
          <p:cNvPicPr>
            <a:picLocks noChangeAspect="1" noChangeArrowheads="1"/>
          </p:cNvPicPr>
          <p:nvPr/>
        </p:nvPicPr>
        <p:blipFill>
          <a:blip r:embed="rId7" cstate="print"/>
          <a:srcRect/>
          <a:stretch>
            <a:fillRect/>
          </a:stretch>
        </p:blipFill>
        <p:spPr bwMode="auto">
          <a:xfrm>
            <a:off x="4572000" y="5383485"/>
            <a:ext cx="457200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1979712" y="548680"/>
            <a:ext cx="4910319" cy="707886"/>
          </a:xfrm>
          <a:prstGeom prst="rect">
            <a:avLst/>
          </a:prstGeom>
          <a:noFill/>
        </p:spPr>
        <p:txBody>
          <a:bodyPr wrap="none" rtlCol="0">
            <a:spAutoFit/>
          </a:bodyPr>
          <a:lstStyle/>
          <a:p>
            <a:r>
              <a:rPr lang="it-IT" sz="4000" dirty="0" smtClean="0"/>
              <a:t>HADOOP BENCHMARK</a:t>
            </a:r>
            <a:endParaRPr lang="it-IT" sz="4000" dirty="0"/>
          </a:p>
        </p:txBody>
      </p:sp>
      <p:sp>
        <p:nvSpPr>
          <p:cNvPr id="4" name="Segnaposto contenuto 2"/>
          <p:cNvSpPr>
            <a:spLocks noGrp="1"/>
          </p:cNvSpPr>
          <p:nvPr>
            <p:ph idx="1"/>
          </p:nvPr>
        </p:nvSpPr>
        <p:spPr>
          <a:xfrm>
            <a:off x="313184" y="1556793"/>
            <a:ext cx="8507288" cy="1368152"/>
          </a:xfrm>
        </p:spPr>
        <p:txBody>
          <a:bodyPr>
            <a:normAutofit/>
          </a:bodyPr>
          <a:lstStyle/>
          <a:p>
            <a:pPr>
              <a:buNone/>
            </a:pPr>
            <a:r>
              <a:rPr lang="en-US" dirty="0" smtClean="0"/>
              <a:t>In the Writing Test we achieve a maximum I/O throughput of </a:t>
            </a:r>
            <a:r>
              <a:rPr lang="en-US" b="1" dirty="0" smtClean="0">
                <a:solidFill>
                  <a:srgbClr val="FF0000"/>
                </a:solidFill>
              </a:rPr>
              <a:t>42.1MB/s</a:t>
            </a:r>
          </a:p>
          <a:p>
            <a:pPr>
              <a:buNone/>
            </a:pPr>
            <a:endParaRPr lang="en-US" dirty="0" smtClean="0"/>
          </a:p>
          <a:p>
            <a:pPr>
              <a:buNone/>
            </a:pPr>
            <a:endParaRPr lang="en-US" dirty="0" smtClean="0"/>
          </a:p>
          <a:p>
            <a:pPr>
              <a:buNone/>
            </a:pPr>
            <a:endParaRPr lang="it-IT" dirty="0"/>
          </a:p>
        </p:txBody>
      </p:sp>
      <p:sp>
        <p:nvSpPr>
          <p:cNvPr id="25" name="Segnaposto contenuto 2"/>
          <p:cNvSpPr txBox="1">
            <a:spLocks/>
          </p:cNvSpPr>
          <p:nvPr/>
        </p:nvSpPr>
        <p:spPr>
          <a:xfrm>
            <a:off x="251520" y="3140968"/>
            <a:ext cx="8507288" cy="3024336"/>
          </a:xfrm>
          <a:prstGeom prst="rect">
            <a:avLst/>
          </a:prstGeom>
        </p:spPr>
        <p:txBody>
          <a:bodyPr vert="horz" lIns="91440" tIns="45720" rIns="91440" bIns="45720" rtlCol="0">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Reading Test , we achieve a maximum I/O throughput of </a:t>
            </a:r>
            <a:r>
              <a:rPr kumimoji="0" lang="en-US" sz="3200" b="1" i="0" u="none" strike="noStrike" kern="1200" cap="none" spc="0" normalizeH="0" baseline="0" noProof="0" dirty="0" smtClean="0">
                <a:ln>
                  <a:noFill/>
                </a:ln>
                <a:solidFill>
                  <a:srgbClr val="FF0000"/>
                </a:solidFill>
                <a:effectLst/>
                <a:uLnTx/>
                <a:uFillTx/>
                <a:latin typeface="+mn-lt"/>
                <a:ea typeface="+mn-ea"/>
                <a:cs typeface="+mn-cs"/>
              </a:rPr>
              <a:t>110MB/s.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smtClean="0"/>
              <a:t>The benchmark use a </a:t>
            </a:r>
            <a:r>
              <a:rPr lang="en-US" sz="3200" dirty="0" err="1" smtClean="0"/>
              <a:t>MapReduce</a:t>
            </a:r>
            <a:r>
              <a:rPr lang="en-US" sz="3200" dirty="0" smtClean="0"/>
              <a:t> job to estimate reading performance.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smtClean="0"/>
              <a:t> The benchmark schedule a single read task per file block, send the each task to the </a:t>
            </a:r>
            <a:r>
              <a:rPr lang="en-US" sz="3200" dirty="0" err="1" smtClean="0"/>
              <a:t>DataNode</a:t>
            </a:r>
            <a:r>
              <a:rPr lang="en-US" sz="3200" dirty="0" smtClean="0"/>
              <a:t> which contain the block, then calculate the aggregate throughput.</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GFARM-MODEL</a:t>
            </a:r>
            <a:endParaRPr lang="it-IT" dirty="0"/>
          </a:p>
        </p:txBody>
      </p:sp>
      <p:sp>
        <p:nvSpPr>
          <p:cNvPr id="3" name="Segnaposto contenuto 2"/>
          <p:cNvSpPr>
            <a:spLocks noGrp="1"/>
          </p:cNvSpPr>
          <p:nvPr>
            <p:ph idx="1"/>
          </p:nvPr>
        </p:nvSpPr>
        <p:spPr>
          <a:xfrm>
            <a:off x="0" y="2420888"/>
            <a:ext cx="8363272" cy="2620888"/>
          </a:xfrm>
        </p:spPr>
        <p:txBody>
          <a:bodyPr>
            <a:noAutofit/>
          </a:bodyPr>
          <a:lstStyle/>
          <a:p>
            <a:pPr>
              <a:buNone/>
            </a:pPr>
            <a:r>
              <a:rPr lang="en-US" sz="3600" dirty="0" smtClean="0"/>
              <a:t>• File Affinity Job Scheduling</a:t>
            </a:r>
          </a:p>
          <a:p>
            <a:pPr>
              <a:buNone/>
            </a:pPr>
            <a:r>
              <a:rPr lang="en-US" sz="3600" dirty="0" smtClean="0"/>
              <a:t>– Move and execute program instead of moving large-scale data at Worker Node Level</a:t>
            </a:r>
          </a:p>
          <a:p>
            <a:pPr>
              <a:buNone/>
            </a:pPr>
            <a:endParaRPr lang="en-US" sz="3600" dirty="0" smtClean="0"/>
          </a:p>
          <a:p>
            <a:pPr>
              <a:buNone/>
            </a:pPr>
            <a:endParaRPr lang="en-US" sz="1600" dirty="0" smtClean="0"/>
          </a:p>
        </p:txBody>
      </p:sp>
      <p:pic>
        <p:nvPicPr>
          <p:cNvPr id="1026" name="Picture 2"/>
          <p:cNvPicPr>
            <a:picLocks noChangeAspect="1" noChangeArrowheads="1"/>
          </p:cNvPicPr>
          <p:nvPr/>
        </p:nvPicPr>
        <p:blipFill>
          <a:blip r:embed="rId2" cstate="print"/>
          <a:srcRect/>
          <a:stretch>
            <a:fillRect/>
          </a:stretch>
        </p:blipFill>
        <p:spPr bwMode="auto">
          <a:xfrm>
            <a:off x="5652120" y="1124744"/>
            <a:ext cx="3225958" cy="2016224"/>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6372200" y="4293096"/>
            <a:ext cx="2562225" cy="1962150"/>
          </a:xfrm>
          <a:prstGeom prst="rect">
            <a:avLst/>
          </a:prstGeom>
          <a:noFill/>
          <a:ln w="9525">
            <a:noFill/>
            <a:miter lim="800000"/>
            <a:headEnd/>
            <a:tailEnd/>
          </a:ln>
        </p:spPr>
      </p:pic>
      <p:sp>
        <p:nvSpPr>
          <p:cNvPr id="6" name="Segnaposto contenuto 2"/>
          <p:cNvSpPr txBox="1">
            <a:spLocks/>
          </p:cNvSpPr>
          <p:nvPr/>
        </p:nvSpPr>
        <p:spPr>
          <a:xfrm>
            <a:off x="179512" y="4797152"/>
            <a:ext cx="6192688" cy="262088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This</a:t>
            </a:r>
            <a:r>
              <a:rPr kumimoji="0" lang="en-US" sz="2800" b="0" i="0" u="none" strike="noStrike" kern="1200" cap="none" spc="0" normalizeH="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approach the </a:t>
            </a:r>
            <a:r>
              <a:rPr kumimoji="0" lang="en-US" sz="2800" b="0" i="0" u="none" strike="noStrike" kern="1200" cap="none" spc="0" normalizeH="0" noProof="0" dirty="0" smtClean="0">
                <a:ln>
                  <a:noFill/>
                </a:ln>
                <a:solidFill>
                  <a:schemeClr val="tx1"/>
                </a:solidFill>
                <a:effectLst/>
                <a:uLnTx/>
                <a:uFillTx/>
                <a:latin typeface="+mn-lt"/>
                <a:ea typeface="+mn-ea"/>
                <a:cs typeface="+mn-cs"/>
              </a:rPr>
              <a:t>WINS THE STORAGE CHALLENGER In Super Computing 2006</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CasellaDiTesto 6"/>
          <p:cNvSpPr txBox="1"/>
          <p:nvPr/>
        </p:nvSpPr>
        <p:spPr>
          <a:xfrm>
            <a:off x="251520" y="1556792"/>
            <a:ext cx="4695068" cy="923330"/>
          </a:xfrm>
          <a:prstGeom prst="rect">
            <a:avLst/>
          </a:prstGeom>
          <a:noFill/>
        </p:spPr>
        <p:txBody>
          <a:bodyPr wrap="none" rtlCol="0">
            <a:spAutoFit/>
          </a:bodyPr>
          <a:lstStyle/>
          <a:p>
            <a:r>
              <a:rPr lang="it-IT" dirty="0" smtClean="0"/>
              <a:t>IN THE FERRARA </a:t>
            </a:r>
            <a:r>
              <a:rPr lang="it-IT" dirty="0" err="1" smtClean="0"/>
              <a:t>SuperB</a:t>
            </a:r>
            <a:r>
              <a:rPr lang="it-IT" dirty="0" smtClean="0"/>
              <a:t> COMPUTING MEETING </a:t>
            </a:r>
          </a:p>
          <a:p>
            <a:r>
              <a:rPr lang="it-IT" dirty="0" smtClean="0"/>
              <a:t>OF MARCH 2010 </a:t>
            </a:r>
          </a:p>
          <a:p>
            <a:r>
              <a:rPr lang="it-IT" dirty="0" err="1" smtClean="0"/>
              <a:t>Masahiro</a:t>
            </a:r>
            <a:r>
              <a:rPr lang="it-IT" dirty="0" smtClean="0"/>
              <a:t> </a:t>
            </a:r>
            <a:r>
              <a:rPr lang="it-IT" dirty="0" err="1" smtClean="0"/>
              <a:t>Tanaka</a:t>
            </a:r>
            <a:r>
              <a:rPr lang="it-IT" dirty="0" smtClean="0"/>
              <a:t> </a:t>
            </a:r>
            <a:r>
              <a:rPr lang="it-IT" dirty="0" err="1" smtClean="0"/>
              <a:t>Present</a:t>
            </a:r>
            <a:r>
              <a:rPr lang="it-IT" dirty="0" smtClean="0"/>
              <a:t> GFARM</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HDFS – </a:t>
            </a:r>
            <a:r>
              <a:rPr lang="it-IT" dirty="0" err="1" smtClean="0"/>
              <a:t>Geographic</a:t>
            </a:r>
            <a:r>
              <a:rPr lang="it-IT" dirty="0" smtClean="0"/>
              <a:t> </a:t>
            </a:r>
            <a:r>
              <a:rPr lang="it-IT" dirty="0" err="1" smtClean="0"/>
              <a:t>testbed</a:t>
            </a:r>
            <a:endParaRPr lang="it-IT" dirty="0"/>
          </a:p>
        </p:txBody>
      </p:sp>
      <p:pic>
        <p:nvPicPr>
          <p:cNvPr id="4" name="Picture 10" descr="mappa-italia"/>
          <p:cNvPicPr>
            <a:picLocks noChangeAspect="1" noChangeArrowheads="1"/>
          </p:cNvPicPr>
          <p:nvPr/>
        </p:nvPicPr>
        <p:blipFill>
          <a:blip r:embed="rId2" cstate="print"/>
          <a:srcRect/>
          <a:stretch>
            <a:fillRect/>
          </a:stretch>
        </p:blipFill>
        <p:spPr bwMode="auto">
          <a:xfrm>
            <a:off x="4042849" y="1196752"/>
            <a:ext cx="5101151" cy="4536504"/>
          </a:xfrm>
          <a:prstGeom prst="rect">
            <a:avLst/>
          </a:prstGeom>
          <a:noFill/>
        </p:spPr>
      </p:pic>
      <p:pic>
        <p:nvPicPr>
          <p:cNvPr id="3075" name="Picture 3"/>
          <p:cNvPicPr>
            <a:picLocks noChangeAspect="1" noChangeArrowheads="1"/>
          </p:cNvPicPr>
          <p:nvPr/>
        </p:nvPicPr>
        <p:blipFill>
          <a:blip r:embed="rId3" cstate="print"/>
          <a:srcRect/>
          <a:stretch>
            <a:fillRect/>
          </a:stretch>
        </p:blipFill>
        <p:spPr bwMode="auto">
          <a:xfrm>
            <a:off x="7740352" y="3284984"/>
            <a:ext cx="520452" cy="510043"/>
          </a:xfrm>
          <a:prstGeom prst="rect">
            <a:avLst/>
          </a:prstGeom>
          <a:noFill/>
          <a:ln w="9525">
            <a:solidFill>
              <a:schemeClr val="tx1"/>
            </a:solidFill>
            <a:miter lim="800000"/>
            <a:headEnd/>
            <a:tailEnd/>
          </a:ln>
        </p:spPr>
      </p:pic>
      <p:sp>
        <p:nvSpPr>
          <p:cNvPr id="26" name="Cilindro 25"/>
          <p:cNvSpPr/>
          <p:nvPr/>
        </p:nvSpPr>
        <p:spPr>
          <a:xfrm>
            <a:off x="7452320" y="3573016"/>
            <a:ext cx="360040" cy="28803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0" name="Picture 15" descr="scope-logo"/>
          <p:cNvPicPr>
            <a:picLocks noChangeAspect="1" noChangeArrowheads="1"/>
          </p:cNvPicPr>
          <p:nvPr/>
        </p:nvPicPr>
        <p:blipFill>
          <a:blip r:embed="rId4" cstate="print"/>
          <a:srcRect/>
          <a:stretch>
            <a:fillRect/>
          </a:stretch>
        </p:blipFill>
        <p:spPr bwMode="auto">
          <a:xfrm>
            <a:off x="6012160" y="3717032"/>
            <a:ext cx="792088" cy="304800"/>
          </a:xfrm>
          <a:prstGeom prst="rect">
            <a:avLst/>
          </a:prstGeom>
          <a:noFill/>
        </p:spPr>
      </p:pic>
      <p:sp>
        <p:nvSpPr>
          <p:cNvPr id="31" name="Cilindro 30"/>
          <p:cNvSpPr/>
          <p:nvPr/>
        </p:nvSpPr>
        <p:spPr>
          <a:xfrm>
            <a:off x="6660232" y="3861048"/>
            <a:ext cx="360040" cy="28803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Cilindro 31"/>
          <p:cNvSpPr/>
          <p:nvPr/>
        </p:nvSpPr>
        <p:spPr>
          <a:xfrm>
            <a:off x="6516216" y="3501008"/>
            <a:ext cx="1440160" cy="648072"/>
          </a:xfrm>
          <a:prstGeom prst="can">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HDFS</a:t>
            </a:r>
            <a:endParaRPr lang="it-IT" dirty="0"/>
          </a:p>
        </p:txBody>
      </p:sp>
      <p:sp>
        <p:nvSpPr>
          <p:cNvPr id="33" name="Rettangolo 32"/>
          <p:cNvSpPr/>
          <p:nvPr/>
        </p:nvSpPr>
        <p:spPr>
          <a:xfrm>
            <a:off x="323528" y="1916832"/>
            <a:ext cx="4752528" cy="1077218"/>
          </a:xfrm>
          <a:prstGeom prst="rect">
            <a:avLst/>
          </a:prstGeom>
        </p:spPr>
        <p:txBody>
          <a:bodyPr wrap="square">
            <a:spAutoFit/>
          </a:bodyPr>
          <a:lstStyle/>
          <a:p>
            <a:pPr algn="ctr"/>
            <a:r>
              <a:rPr lang="it-IT" sz="3200" dirty="0" err="1" smtClean="0"/>
              <a:t>Geographical</a:t>
            </a:r>
            <a:r>
              <a:rPr lang="it-IT" sz="3200" dirty="0" smtClean="0"/>
              <a:t> </a:t>
            </a:r>
            <a:r>
              <a:rPr lang="it-IT" sz="3200" dirty="0" err="1" smtClean="0"/>
              <a:t>distributed</a:t>
            </a:r>
            <a:r>
              <a:rPr lang="it-IT" sz="3200" dirty="0" smtClean="0"/>
              <a:t> </a:t>
            </a:r>
            <a:r>
              <a:rPr lang="it-IT" sz="3200" dirty="0" err="1" smtClean="0"/>
              <a:t>Storage</a:t>
            </a:r>
            <a:r>
              <a:rPr lang="it-IT" sz="3200" dirty="0" smtClean="0"/>
              <a:t> </a:t>
            </a:r>
            <a:r>
              <a:rPr lang="it-IT" sz="3200" dirty="0" err="1" smtClean="0"/>
              <a:t>Element</a:t>
            </a:r>
            <a:endParaRPr lang="it-IT" sz="3200" dirty="0"/>
          </a:p>
        </p:txBody>
      </p:sp>
      <p:sp>
        <p:nvSpPr>
          <p:cNvPr id="34" name="Rettangolo 33"/>
          <p:cNvSpPr/>
          <p:nvPr/>
        </p:nvSpPr>
        <p:spPr>
          <a:xfrm>
            <a:off x="539552" y="3284984"/>
            <a:ext cx="4752528" cy="2554545"/>
          </a:xfrm>
          <a:prstGeom prst="rect">
            <a:avLst/>
          </a:prstGeom>
        </p:spPr>
        <p:txBody>
          <a:bodyPr wrap="square">
            <a:spAutoFit/>
          </a:bodyPr>
          <a:lstStyle/>
          <a:p>
            <a:pPr algn="ctr"/>
            <a:r>
              <a:rPr lang="it-IT" sz="3200" dirty="0" err="1" smtClean="0"/>
              <a:t>Caracterizing</a:t>
            </a:r>
            <a:r>
              <a:rPr lang="it-IT" sz="3200" dirty="0" smtClean="0"/>
              <a:t> HDFS </a:t>
            </a:r>
            <a:r>
              <a:rPr lang="it-IT" sz="3200" dirty="0" err="1" smtClean="0"/>
              <a:t>for</a:t>
            </a:r>
            <a:r>
              <a:rPr lang="it-IT" sz="3200" dirty="0" smtClean="0"/>
              <a:t> high </a:t>
            </a:r>
            <a:r>
              <a:rPr lang="it-IT" sz="3200" dirty="0" err="1" smtClean="0"/>
              <a:t>throughput</a:t>
            </a:r>
            <a:r>
              <a:rPr lang="it-IT" sz="3200" dirty="0" smtClean="0"/>
              <a:t> data transfer </a:t>
            </a:r>
            <a:r>
              <a:rPr lang="it-IT" sz="3200" dirty="0" err="1" smtClean="0"/>
              <a:t>is</a:t>
            </a:r>
            <a:r>
              <a:rPr lang="it-IT" sz="3200" dirty="0" smtClean="0"/>
              <a:t> </a:t>
            </a:r>
            <a:r>
              <a:rPr lang="it-IT" sz="3200" dirty="0" err="1" smtClean="0"/>
              <a:t>an</a:t>
            </a:r>
            <a:r>
              <a:rPr lang="it-IT" sz="3200" dirty="0" smtClean="0"/>
              <a:t> </a:t>
            </a:r>
            <a:r>
              <a:rPr lang="it-IT" sz="3200" dirty="0" err="1" smtClean="0"/>
              <a:t>issue</a:t>
            </a:r>
            <a:r>
              <a:rPr lang="it-IT" sz="3200" dirty="0" smtClean="0"/>
              <a:t> </a:t>
            </a:r>
            <a:r>
              <a:rPr lang="it-IT" sz="3200" dirty="0" err="1" smtClean="0"/>
              <a:t>arised</a:t>
            </a:r>
            <a:r>
              <a:rPr lang="it-IT" sz="3200" dirty="0" smtClean="0"/>
              <a:t> at CHEP2010 in Taipei </a:t>
            </a:r>
            <a:r>
              <a:rPr lang="it-IT" sz="3200" dirty="0" err="1" smtClean="0"/>
              <a:t>by</a:t>
            </a:r>
            <a:r>
              <a:rPr lang="it-IT" sz="3200" dirty="0" smtClean="0"/>
              <a:t> the CMS Group</a:t>
            </a:r>
            <a:endParaRPr lang="it-IT" sz="3200" dirty="0"/>
          </a:p>
        </p:txBody>
      </p:sp>
      <p:pic>
        <p:nvPicPr>
          <p:cNvPr id="11" name="Picture 4"/>
          <p:cNvPicPr>
            <a:picLocks noChangeAspect="1" noChangeArrowheads="1"/>
          </p:cNvPicPr>
          <p:nvPr/>
        </p:nvPicPr>
        <p:blipFill>
          <a:blip r:embed="rId5" cstate="print"/>
          <a:srcRect/>
          <a:stretch>
            <a:fillRect/>
          </a:stretch>
        </p:blipFill>
        <p:spPr bwMode="auto">
          <a:xfrm>
            <a:off x="5652120" y="2852936"/>
            <a:ext cx="400050" cy="400050"/>
          </a:xfrm>
          <a:prstGeom prst="rect">
            <a:avLst/>
          </a:prstGeom>
          <a:noFill/>
          <a:ln w="9525">
            <a:solidFill>
              <a:schemeClr val="tx1"/>
            </a:solidFill>
            <a:miter lim="800000"/>
            <a:headEnd/>
            <a:tailEnd/>
          </a:ln>
        </p:spPr>
      </p:pic>
      <p:sp>
        <p:nvSpPr>
          <p:cNvPr id="12" name="CasellaDiTesto 11"/>
          <p:cNvSpPr txBox="1"/>
          <p:nvPr/>
        </p:nvSpPr>
        <p:spPr>
          <a:xfrm>
            <a:off x="5766326" y="3038763"/>
            <a:ext cx="399468" cy="246221"/>
          </a:xfrm>
          <a:prstGeom prst="rect">
            <a:avLst/>
          </a:prstGeom>
          <a:noFill/>
        </p:spPr>
        <p:txBody>
          <a:bodyPr wrap="none" rtlCol="0">
            <a:spAutoFit/>
          </a:bodyPr>
          <a:lstStyle/>
          <a:p>
            <a:r>
              <a:rPr lang="it-IT" sz="1000" b="1" dirty="0" smtClean="0"/>
              <a:t>Pisa</a:t>
            </a:r>
            <a:endParaRPr lang="it-IT" sz="1000"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HDFS – </a:t>
            </a:r>
            <a:r>
              <a:rPr lang="it-IT" dirty="0" err="1" smtClean="0"/>
              <a:t>Geographic</a:t>
            </a:r>
            <a:r>
              <a:rPr lang="it-IT" dirty="0" smtClean="0"/>
              <a:t> </a:t>
            </a:r>
            <a:r>
              <a:rPr lang="it-IT" dirty="0" err="1" smtClean="0"/>
              <a:t>testbed</a:t>
            </a:r>
            <a:endParaRPr lang="it-IT" dirty="0"/>
          </a:p>
        </p:txBody>
      </p:sp>
      <p:pic>
        <p:nvPicPr>
          <p:cNvPr id="4" name="Picture 10" descr="mappa-italia"/>
          <p:cNvPicPr>
            <a:picLocks noChangeAspect="1" noChangeArrowheads="1"/>
          </p:cNvPicPr>
          <p:nvPr/>
        </p:nvPicPr>
        <p:blipFill>
          <a:blip r:embed="rId2" cstate="print"/>
          <a:srcRect/>
          <a:stretch>
            <a:fillRect/>
          </a:stretch>
        </p:blipFill>
        <p:spPr bwMode="auto">
          <a:xfrm>
            <a:off x="4042849" y="1196752"/>
            <a:ext cx="5101151" cy="4536504"/>
          </a:xfrm>
          <a:prstGeom prst="rect">
            <a:avLst/>
          </a:prstGeom>
          <a:noFill/>
        </p:spPr>
      </p:pic>
      <p:pic>
        <p:nvPicPr>
          <p:cNvPr id="3075" name="Picture 3"/>
          <p:cNvPicPr>
            <a:picLocks noChangeAspect="1" noChangeArrowheads="1"/>
          </p:cNvPicPr>
          <p:nvPr/>
        </p:nvPicPr>
        <p:blipFill>
          <a:blip r:embed="rId3" cstate="print"/>
          <a:srcRect/>
          <a:stretch>
            <a:fillRect/>
          </a:stretch>
        </p:blipFill>
        <p:spPr bwMode="auto">
          <a:xfrm>
            <a:off x="7740352" y="3284984"/>
            <a:ext cx="520452" cy="510043"/>
          </a:xfrm>
          <a:prstGeom prst="rect">
            <a:avLst/>
          </a:prstGeom>
          <a:noFill/>
          <a:ln w="9525">
            <a:solidFill>
              <a:schemeClr val="tx1"/>
            </a:solidFill>
            <a:miter lim="800000"/>
            <a:headEnd/>
            <a:tailEnd/>
          </a:ln>
        </p:spPr>
      </p:pic>
      <p:sp>
        <p:nvSpPr>
          <p:cNvPr id="26" name="Cilindro 25"/>
          <p:cNvSpPr/>
          <p:nvPr/>
        </p:nvSpPr>
        <p:spPr>
          <a:xfrm>
            <a:off x="7452320" y="3573016"/>
            <a:ext cx="360040" cy="28803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0" name="Picture 15" descr="scope-logo"/>
          <p:cNvPicPr>
            <a:picLocks noChangeAspect="1" noChangeArrowheads="1"/>
          </p:cNvPicPr>
          <p:nvPr/>
        </p:nvPicPr>
        <p:blipFill>
          <a:blip r:embed="rId4" cstate="print"/>
          <a:srcRect/>
          <a:stretch>
            <a:fillRect/>
          </a:stretch>
        </p:blipFill>
        <p:spPr bwMode="auto">
          <a:xfrm>
            <a:off x="6012160" y="3717032"/>
            <a:ext cx="792088" cy="304800"/>
          </a:xfrm>
          <a:prstGeom prst="rect">
            <a:avLst/>
          </a:prstGeom>
          <a:noFill/>
        </p:spPr>
      </p:pic>
      <p:sp>
        <p:nvSpPr>
          <p:cNvPr id="31" name="Cilindro 30"/>
          <p:cNvSpPr/>
          <p:nvPr/>
        </p:nvSpPr>
        <p:spPr>
          <a:xfrm>
            <a:off x="6660232" y="3861048"/>
            <a:ext cx="360040" cy="28803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Cilindro 31"/>
          <p:cNvSpPr/>
          <p:nvPr/>
        </p:nvSpPr>
        <p:spPr>
          <a:xfrm>
            <a:off x="6516216" y="3501008"/>
            <a:ext cx="1440160" cy="648072"/>
          </a:xfrm>
          <a:prstGeom prst="can">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HDFS</a:t>
            </a:r>
            <a:endParaRPr lang="it-IT" dirty="0"/>
          </a:p>
        </p:txBody>
      </p:sp>
      <p:sp>
        <p:nvSpPr>
          <p:cNvPr id="33" name="Rettangolo 32"/>
          <p:cNvSpPr/>
          <p:nvPr/>
        </p:nvSpPr>
        <p:spPr>
          <a:xfrm>
            <a:off x="395536" y="1412776"/>
            <a:ext cx="4752528" cy="3785652"/>
          </a:xfrm>
          <a:prstGeom prst="rect">
            <a:avLst/>
          </a:prstGeom>
        </p:spPr>
        <p:txBody>
          <a:bodyPr wrap="square">
            <a:spAutoFit/>
          </a:bodyPr>
          <a:lstStyle/>
          <a:p>
            <a:r>
              <a:rPr lang="it-IT" sz="2400" dirty="0" smtClean="0"/>
              <a:t>500GB </a:t>
            </a:r>
            <a:r>
              <a:rPr lang="it-IT" sz="2400" dirty="0" err="1" smtClean="0"/>
              <a:t>of</a:t>
            </a:r>
            <a:r>
              <a:rPr lang="it-IT" sz="2400" dirty="0" smtClean="0"/>
              <a:t> </a:t>
            </a:r>
            <a:r>
              <a:rPr lang="it-IT" sz="2400" dirty="0" err="1" smtClean="0"/>
              <a:t>SuperB</a:t>
            </a:r>
            <a:r>
              <a:rPr lang="it-IT" sz="2400" dirty="0" smtClean="0"/>
              <a:t> simulate data are </a:t>
            </a:r>
            <a:r>
              <a:rPr lang="it-IT" sz="2400" dirty="0" err="1" smtClean="0"/>
              <a:t>replicated</a:t>
            </a:r>
            <a:r>
              <a:rPr lang="it-IT" sz="2400" dirty="0" smtClean="0"/>
              <a:t> </a:t>
            </a:r>
            <a:r>
              <a:rPr lang="it-IT" sz="2400" dirty="0" err="1" smtClean="0"/>
              <a:t>from</a:t>
            </a:r>
            <a:r>
              <a:rPr lang="it-IT" sz="2400" dirty="0" smtClean="0"/>
              <a:t> Pisa </a:t>
            </a:r>
            <a:r>
              <a:rPr lang="it-IT" sz="2400" dirty="0" err="1" smtClean="0"/>
              <a:t>to</a:t>
            </a:r>
            <a:r>
              <a:rPr lang="it-IT" sz="2400" dirty="0" smtClean="0"/>
              <a:t> </a:t>
            </a:r>
            <a:r>
              <a:rPr lang="it-IT" sz="2400" dirty="0" err="1" smtClean="0"/>
              <a:t>Naples</a:t>
            </a:r>
            <a:r>
              <a:rPr lang="it-IT" sz="2400" dirty="0" smtClean="0"/>
              <a:t> in </a:t>
            </a:r>
            <a:r>
              <a:rPr lang="it-IT" sz="2400" dirty="0" err="1" smtClean="0"/>
              <a:t>order</a:t>
            </a:r>
            <a:r>
              <a:rPr lang="it-IT" sz="2400" dirty="0" smtClean="0"/>
              <a:t> </a:t>
            </a:r>
            <a:r>
              <a:rPr lang="it-IT" sz="2400" dirty="0" err="1" smtClean="0"/>
              <a:t>to</a:t>
            </a:r>
            <a:r>
              <a:rPr lang="it-IT" sz="2400" dirty="0" smtClean="0"/>
              <a:t> test </a:t>
            </a:r>
            <a:r>
              <a:rPr lang="it-IT" sz="2400" dirty="0" err="1" smtClean="0"/>
              <a:t>analisys</a:t>
            </a:r>
            <a:r>
              <a:rPr lang="it-IT" sz="2400" dirty="0" smtClean="0"/>
              <a:t> job </a:t>
            </a:r>
            <a:r>
              <a:rPr lang="it-IT" sz="2400" dirty="0" err="1" smtClean="0"/>
              <a:t>with</a:t>
            </a:r>
            <a:r>
              <a:rPr lang="it-IT" sz="2400" dirty="0" smtClean="0"/>
              <a:t> </a:t>
            </a:r>
            <a:r>
              <a:rPr lang="it-IT" sz="2400" dirty="0" err="1" smtClean="0"/>
              <a:t>hadoop</a:t>
            </a:r>
            <a:r>
              <a:rPr lang="it-IT" sz="2400" dirty="0" smtClean="0"/>
              <a:t>,</a:t>
            </a:r>
          </a:p>
          <a:p>
            <a:endParaRPr lang="it-IT" sz="2400" dirty="0" smtClean="0"/>
          </a:p>
          <a:p>
            <a:r>
              <a:rPr lang="it-IT" sz="2400" dirty="0" smtClean="0"/>
              <a:t>The </a:t>
            </a:r>
            <a:r>
              <a:rPr lang="it-IT" sz="2400" dirty="0" err="1" smtClean="0"/>
              <a:t>same</a:t>
            </a:r>
            <a:r>
              <a:rPr lang="it-IT" sz="2400" dirty="0" smtClean="0"/>
              <a:t> data can </a:t>
            </a:r>
            <a:r>
              <a:rPr lang="it-IT" sz="2400" dirty="0" err="1" smtClean="0"/>
              <a:t>be</a:t>
            </a:r>
            <a:r>
              <a:rPr lang="it-IT" sz="2400" dirty="0" smtClean="0"/>
              <a:t> </a:t>
            </a:r>
            <a:r>
              <a:rPr lang="it-IT" sz="2400" dirty="0" err="1" smtClean="0"/>
              <a:t>shared</a:t>
            </a:r>
            <a:r>
              <a:rPr lang="it-IT" sz="2400" dirty="0" smtClean="0"/>
              <a:t> </a:t>
            </a:r>
            <a:r>
              <a:rPr lang="it-IT" sz="2400" dirty="0" err="1" smtClean="0"/>
              <a:t>with</a:t>
            </a:r>
            <a:r>
              <a:rPr lang="it-IT" sz="2400" dirty="0" smtClean="0"/>
              <a:t> </a:t>
            </a:r>
            <a:r>
              <a:rPr lang="it-IT" sz="2400" dirty="0" err="1" smtClean="0"/>
              <a:t>INFN-Bari</a:t>
            </a:r>
            <a:r>
              <a:rPr lang="it-IT" sz="2400" dirty="0" smtClean="0"/>
              <a:t> </a:t>
            </a:r>
            <a:r>
              <a:rPr lang="it-IT" sz="2400" dirty="0" err="1" smtClean="0"/>
              <a:t>hadoop</a:t>
            </a:r>
            <a:r>
              <a:rPr lang="it-IT" sz="2400" dirty="0" smtClean="0"/>
              <a:t> </a:t>
            </a:r>
            <a:r>
              <a:rPr lang="it-IT" sz="2400" dirty="0" err="1" smtClean="0"/>
              <a:t>Rack</a:t>
            </a:r>
            <a:r>
              <a:rPr lang="it-IT" sz="2400" dirty="0" smtClean="0"/>
              <a:t> </a:t>
            </a:r>
            <a:r>
              <a:rPr lang="it-IT" sz="2400" dirty="0" err="1" smtClean="0"/>
              <a:t>through</a:t>
            </a:r>
            <a:r>
              <a:rPr lang="it-IT" sz="2400" dirty="0" smtClean="0"/>
              <a:t> the </a:t>
            </a:r>
            <a:r>
              <a:rPr lang="it-IT" sz="2400" dirty="0" err="1" smtClean="0"/>
              <a:t>distribute</a:t>
            </a:r>
            <a:r>
              <a:rPr lang="it-IT" sz="2400" dirty="0" smtClean="0"/>
              <a:t> HDFS . </a:t>
            </a:r>
            <a:r>
              <a:rPr lang="it-IT" sz="2400" dirty="0" err="1" smtClean="0"/>
              <a:t>We</a:t>
            </a:r>
            <a:r>
              <a:rPr lang="it-IT" sz="2400" dirty="0" smtClean="0"/>
              <a:t> are </a:t>
            </a:r>
            <a:r>
              <a:rPr lang="it-IT" sz="2400" dirty="0" err="1" smtClean="0"/>
              <a:t>ready</a:t>
            </a:r>
            <a:r>
              <a:rPr lang="it-IT" sz="2400" dirty="0" smtClean="0"/>
              <a:t> </a:t>
            </a:r>
            <a:r>
              <a:rPr lang="it-IT" sz="2400" dirty="0" err="1" smtClean="0"/>
              <a:t>to</a:t>
            </a:r>
            <a:r>
              <a:rPr lang="it-IT" sz="2400" dirty="0" smtClean="0"/>
              <a:t> test in the </a:t>
            </a:r>
            <a:r>
              <a:rPr lang="it-IT" sz="2400" dirty="0" err="1" smtClean="0"/>
              <a:t>next</a:t>
            </a:r>
            <a:r>
              <a:rPr lang="it-IT" sz="2400" dirty="0" smtClean="0"/>
              <a:t> </a:t>
            </a:r>
            <a:r>
              <a:rPr lang="it-IT" sz="2400" dirty="0" err="1" smtClean="0"/>
              <a:t>month</a:t>
            </a:r>
            <a:r>
              <a:rPr lang="it-IT" sz="2400" dirty="0" smtClean="0"/>
              <a:t>.</a:t>
            </a:r>
          </a:p>
          <a:p>
            <a:pPr algn="ctr"/>
            <a:endParaRPr lang="it-IT" sz="2400" dirty="0"/>
          </a:p>
        </p:txBody>
      </p:sp>
      <p:pic>
        <p:nvPicPr>
          <p:cNvPr id="3076" name="Picture 4"/>
          <p:cNvPicPr>
            <a:picLocks noChangeAspect="1" noChangeArrowheads="1"/>
          </p:cNvPicPr>
          <p:nvPr/>
        </p:nvPicPr>
        <p:blipFill>
          <a:blip r:embed="rId5" cstate="print"/>
          <a:srcRect/>
          <a:stretch>
            <a:fillRect/>
          </a:stretch>
        </p:blipFill>
        <p:spPr bwMode="auto">
          <a:xfrm>
            <a:off x="5652120" y="2852936"/>
            <a:ext cx="400050" cy="400050"/>
          </a:xfrm>
          <a:prstGeom prst="rect">
            <a:avLst/>
          </a:prstGeom>
          <a:noFill/>
          <a:ln w="9525">
            <a:solidFill>
              <a:schemeClr val="tx1"/>
            </a:solidFill>
            <a:miter lim="800000"/>
            <a:headEnd/>
            <a:tailEnd/>
          </a:ln>
        </p:spPr>
      </p:pic>
      <p:sp>
        <p:nvSpPr>
          <p:cNvPr id="36" name="CasellaDiTesto 35"/>
          <p:cNvSpPr txBox="1"/>
          <p:nvPr/>
        </p:nvSpPr>
        <p:spPr>
          <a:xfrm>
            <a:off x="5766326" y="3038763"/>
            <a:ext cx="399468" cy="246221"/>
          </a:xfrm>
          <a:prstGeom prst="rect">
            <a:avLst/>
          </a:prstGeom>
          <a:noFill/>
        </p:spPr>
        <p:txBody>
          <a:bodyPr wrap="none" rtlCol="0">
            <a:spAutoFit/>
          </a:bodyPr>
          <a:lstStyle/>
          <a:p>
            <a:r>
              <a:rPr lang="it-IT" sz="1000" b="1" dirty="0" smtClean="0"/>
              <a:t>Pisa</a:t>
            </a:r>
            <a:endParaRPr lang="it-IT" sz="1000" b="1" dirty="0"/>
          </a:p>
        </p:txBody>
      </p:sp>
      <p:sp>
        <p:nvSpPr>
          <p:cNvPr id="39" name="Rettangolo 38"/>
          <p:cNvSpPr/>
          <p:nvPr/>
        </p:nvSpPr>
        <p:spPr>
          <a:xfrm>
            <a:off x="179512" y="5157192"/>
            <a:ext cx="5688632" cy="1008112"/>
          </a:xfrm>
          <a:prstGeom prst="rect">
            <a:avLst/>
          </a:prstGeom>
          <a:solidFill>
            <a:srgbClr val="FF0000">
              <a:alpha val="18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dirty="0"/>
          </a:p>
        </p:txBody>
      </p:sp>
      <p:sp>
        <p:nvSpPr>
          <p:cNvPr id="40" name="CasellaDiTesto 39"/>
          <p:cNvSpPr txBox="1"/>
          <p:nvPr/>
        </p:nvSpPr>
        <p:spPr>
          <a:xfrm>
            <a:off x="251520" y="5301208"/>
            <a:ext cx="5460662" cy="707886"/>
          </a:xfrm>
          <a:prstGeom prst="rect">
            <a:avLst/>
          </a:prstGeom>
          <a:noFill/>
        </p:spPr>
        <p:txBody>
          <a:bodyPr wrap="none" rtlCol="0">
            <a:spAutoFit/>
          </a:bodyPr>
          <a:lstStyle/>
          <a:p>
            <a:r>
              <a:rPr lang="it-IT" sz="2000" dirty="0" smtClean="0"/>
              <a:t>IS HDFS SUITABLE FOR A DISTRIBUTED COMPUTER </a:t>
            </a:r>
          </a:p>
          <a:p>
            <a:r>
              <a:rPr lang="it-IT" sz="2000" dirty="0" smtClean="0"/>
              <a:t>FACILITY TIER1-LIKE?</a:t>
            </a:r>
            <a:endParaRPr lang="it-IT" sz="2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Consideration</a:t>
            </a:r>
            <a:endParaRPr lang="it-IT" dirty="0"/>
          </a:p>
        </p:txBody>
      </p:sp>
      <p:sp>
        <p:nvSpPr>
          <p:cNvPr id="3" name="Segnaposto contenuto 2"/>
          <p:cNvSpPr>
            <a:spLocks noGrp="1"/>
          </p:cNvSpPr>
          <p:nvPr>
            <p:ph idx="1"/>
          </p:nvPr>
        </p:nvSpPr>
        <p:spPr>
          <a:xfrm>
            <a:off x="457200" y="1312168"/>
            <a:ext cx="8229600" cy="3845024"/>
          </a:xfrm>
        </p:spPr>
        <p:txBody>
          <a:bodyPr>
            <a:noAutofit/>
          </a:bodyPr>
          <a:lstStyle/>
          <a:p>
            <a:pPr>
              <a:buNone/>
            </a:pPr>
            <a:r>
              <a:rPr lang="it-IT" sz="2000" dirty="0" smtClean="0"/>
              <a:t>HDSF </a:t>
            </a:r>
            <a:r>
              <a:rPr lang="it-IT" sz="2000" dirty="0" err="1" smtClean="0"/>
              <a:t>reach</a:t>
            </a:r>
            <a:r>
              <a:rPr lang="it-IT" sz="2000" dirty="0" smtClean="0"/>
              <a:t> the best performance </a:t>
            </a:r>
            <a:r>
              <a:rPr lang="it-IT" sz="2000" dirty="0" err="1" smtClean="0"/>
              <a:t>if</a:t>
            </a:r>
            <a:r>
              <a:rPr lang="it-IT" sz="2000" dirty="0" smtClean="0"/>
              <a:t> </a:t>
            </a:r>
            <a:r>
              <a:rPr lang="it-IT" sz="2000" dirty="0" err="1" smtClean="0"/>
              <a:t>used</a:t>
            </a:r>
            <a:r>
              <a:rPr lang="it-IT" sz="2000" dirty="0" smtClean="0"/>
              <a:t> </a:t>
            </a:r>
            <a:r>
              <a:rPr lang="it-IT" sz="2000" dirty="0" err="1" smtClean="0"/>
              <a:t>toghether</a:t>
            </a:r>
            <a:r>
              <a:rPr lang="it-IT" sz="2000" dirty="0" smtClean="0"/>
              <a:t> </a:t>
            </a:r>
            <a:r>
              <a:rPr lang="it-IT" sz="2000" dirty="0" err="1" smtClean="0"/>
              <a:t>with</a:t>
            </a:r>
            <a:r>
              <a:rPr lang="it-IT" sz="2000" dirty="0" smtClean="0"/>
              <a:t> the </a:t>
            </a:r>
            <a:r>
              <a:rPr lang="it-IT" sz="2000" dirty="0" err="1" smtClean="0"/>
              <a:t>map</a:t>
            </a:r>
            <a:r>
              <a:rPr lang="it-IT" sz="2000" dirty="0" smtClean="0"/>
              <a:t>/reduce </a:t>
            </a:r>
            <a:r>
              <a:rPr lang="it-IT" sz="2000" dirty="0" err="1" smtClean="0"/>
              <a:t>framework</a:t>
            </a:r>
            <a:r>
              <a:rPr lang="it-IT" sz="2000" dirty="0" smtClean="0"/>
              <a:t>.</a:t>
            </a:r>
          </a:p>
          <a:p>
            <a:pPr>
              <a:buNone/>
            </a:pPr>
            <a:endParaRPr lang="it-IT" sz="2000" dirty="0" smtClean="0"/>
          </a:p>
          <a:p>
            <a:pPr>
              <a:buNone/>
            </a:pPr>
            <a:r>
              <a:rPr lang="it-IT" sz="2000" dirty="0" err="1" smtClean="0"/>
              <a:t>Moreovre</a:t>
            </a:r>
            <a:r>
              <a:rPr lang="it-IT" sz="2000" dirty="0" smtClean="0"/>
              <a:t> the </a:t>
            </a:r>
            <a:r>
              <a:rPr lang="it-IT" sz="2000" dirty="0" err="1" smtClean="0"/>
              <a:t>possibility</a:t>
            </a:r>
            <a:r>
              <a:rPr lang="it-IT" sz="2000" dirty="0" smtClean="0"/>
              <a:t> </a:t>
            </a:r>
            <a:r>
              <a:rPr lang="it-IT" sz="2000" dirty="0" err="1" smtClean="0"/>
              <a:t>to</a:t>
            </a:r>
            <a:r>
              <a:rPr lang="it-IT" sz="2000" dirty="0" smtClean="0"/>
              <a:t> </a:t>
            </a:r>
            <a:r>
              <a:rPr lang="it-IT" sz="2000" dirty="0" err="1" smtClean="0"/>
              <a:t>porting</a:t>
            </a:r>
            <a:r>
              <a:rPr lang="it-IT" sz="2000" dirty="0" smtClean="0"/>
              <a:t>  HEP code in the </a:t>
            </a:r>
            <a:r>
              <a:rPr lang="it-IT" sz="2000" dirty="0" err="1" smtClean="0"/>
              <a:t>Map</a:t>
            </a:r>
            <a:r>
              <a:rPr lang="it-IT" sz="2000" dirty="0" smtClean="0"/>
              <a:t>/Reduce </a:t>
            </a:r>
            <a:r>
              <a:rPr lang="it-IT" sz="2000" dirty="0" err="1" smtClean="0"/>
              <a:t>framework</a:t>
            </a:r>
            <a:r>
              <a:rPr lang="it-IT" sz="2000" dirty="0" smtClean="0"/>
              <a:t> </a:t>
            </a:r>
            <a:r>
              <a:rPr lang="it-IT" sz="2000" dirty="0" err="1" smtClean="0"/>
              <a:t>using</a:t>
            </a:r>
            <a:r>
              <a:rPr lang="it-IT" sz="2000" dirty="0" smtClean="0"/>
              <a:t> the Block File </a:t>
            </a:r>
            <a:r>
              <a:rPr lang="it-IT" sz="2000" dirty="0" err="1" smtClean="0"/>
              <a:t>Affinity</a:t>
            </a:r>
            <a:r>
              <a:rPr lang="it-IT" sz="2000" dirty="0" smtClean="0"/>
              <a:t> Job </a:t>
            </a:r>
            <a:r>
              <a:rPr lang="it-IT" sz="2000" dirty="0" err="1" smtClean="0"/>
              <a:t>Scheduling</a:t>
            </a:r>
            <a:r>
              <a:rPr lang="it-IT" sz="2000" dirty="0" smtClean="0"/>
              <a:t> </a:t>
            </a:r>
            <a:r>
              <a:rPr lang="it-IT" sz="2000" dirty="0" err="1" smtClean="0"/>
              <a:t>seem</a:t>
            </a:r>
            <a:r>
              <a:rPr lang="it-IT" sz="2000" dirty="0" smtClean="0"/>
              <a:t> a </a:t>
            </a:r>
            <a:r>
              <a:rPr lang="it-IT" sz="2000" dirty="0" err="1" smtClean="0"/>
              <a:t>promitent</a:t>
            </a:r>
            <a:r>
              <a:rPr lang="it-IT" sz="2000" dirty="0" smtClean="0"/>
              <a:t> </a:t>
            </a:r>
            <a:r>
              <a:rPr lang="it-IT" sz="2000" dirty="0" err="1" smtClean="0"/>
              <a:t>issue</a:t>
            </a:r>
            <a:r>
              <a:rPr lang="it-IT" sz="2000" dirty="0" smtClean="0"/>
              <a:t> </a:t>
            </a:r>
            <a:r>
              <a:rPr lang="it-IT" sz="2000" dirty="0" err="1" smtClean="0"/>
              <a:t>to</a:t>
            </a:r>
            <a:r>
              <a:rPr lang="it-IT" sz="2000" dirty="0" smtClean="0"/>
              <a:t> investigate</a:t>
            </a:r>
          </a:p>
          <a:p>
            <a:pPr>
              <a:buNone/>
            </a:pPr>
            <a:endParaRPr lang="it-IT" sz="2000" dirty="0" smtClean="0"/>
          </a:p>
          <a:p>
            <a:pPr>
              <a:buNone/>
            </a:pPr>
            <a:r>
              <a:rPr lang="en-US" sz="2000" dirty="0" smtClean="0"/>
              <a:t>Although the </a:t>
            </a:r>
            <a:r>
              <a:rPr lang="en-US" sz="2000" dirty="0" err="1" smtClean="0"/>
              <a:t>Hadoop</a:t>
            </a:r>
            <a:r>
              <a:rPr lang="en-US" sz="2000" dirty="0" smtClean="0"/>
              <a:t> framework is implemented in Java Map/Reduce applications need not be written in Java.</a:t>
            </a:r>
          </a:p>
          <a:p>
            <a:r>
              <a:rPr lang="en-US" sz="2000" dirty="0" err="1" smtClean="0">
                <a:hlinkClick r:id="rId2"/>
              </a:rPr>
              <a:t>Hadoop</a:t>
            </a:r>
            <a:r>
              <a:rPr lang="en-US" sz="2000" dirty="0" smtClean="0">
                <a:hlinkClick r:id="rId2"/>
              </a:rPr>
              <a:t> Streaming</a:t>
            </a:r>
            <a:r>
              <a:rPr lang="en-US" sz="2000" dirty="0" smtClean="0"/>
              <a:t> is a utility which allows users to create and run jobs with any executables (e.g. shell utilities) as the </a:t>
            </a:r>
            <a:r>
              <a:rPr lang="en-US" sz="2000" dirty="0" err="1" smtClean="0"/>
              <a:t>mapper</a:t>
            </a:r>
            <a:r>
              <a:rPr lang="en-US" sz="2000" dirty="0" smtClean="0"/>
              <a:t> and/or the reducer. </a:t>
            </a:r>
          </a:p>
          <a:p>
            <a:r>
              <a:rPr lang="en-US" sz="2000" dirty="0" err="1" smtClean="0">
                <a:hlinkClick r:id="rId3"/>
              </a:rPr>
              <a:t>Hadoop</a:t>
            </a:r>
            <a:r>
              <a:rPr lang="en-US" sz="2000" dirty="0" smtClean="0">
                <a:hlinkClick r:id="rId3"/>
              </a:rPr>
              <a:t> Pipes</a:t>
            </a:r>
            <a:r>
              <a:rPr lang="en-US" sz="2000" dirty="0" smtClean="0"/>
              <a:t> is a </a:t>
            </a:r>
            <a:r>
              <a:rPr lang="en-US" sz="2000" dirty="0" smtClean="0">
                <a:hlinkClick r:id="rId4"/>
              </a:rPr>
              <a:t>SWIG</a:t>
            </a:r>
            <a:r>
              <a:rPr lang="en-US" sz="2000" dirty="0" smtClean="0"/>
              <a:t>- compatible </a:t>
            </a:r>
            <a:r>
              <a:rPr lang="en-US" sz="2000" i="1" dirty="0" smtClean="0"/>
              <a:t>C++ API</a:t>
            </a:r>
            <a:r>
              <a:rPr lang="en-US" sz="2000" dirty="0" smtClean="0"/>
              <a:t> to implement Map/Reduce applications (non JNI</a:t>
            </a:r>
            <a:r>
              <a:rPr lang="en-US" sz="2000" baseline="30000" dirty="0" smtClean="0"/>
              <a:t>TM</a:t>
            </a:r>
            <a:r>
              <a:rPr lang="en-US" sz="2000" dirty="0" smtClean="0"/>
              <a:t> based).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ISSUE IN ADOPTING HADOOP</a:t>
            </a:r>
            <a:endParaRPr lang="it-IT" dirty="0"/>
          </a:p>
        </p:txBody>
      </p:sp>
      <p:sp>
        <p:nvSpPr>
          <p:cNvPr id="3" name="Segnaposto contenuto 2"/>
          <p:cNvSpPr>
            <a:spLocks noGrp="1"/>
          </p:cNvSpPr>
          <p:nvPr>
            <p:ph idx="1"/>
          </p:nvPr>
        </p:nvSpPr>
        <p:spPr/>
        <p:txBody>
          <a:bodyPr/>
          <a:lstStyle/>
          <a:p>
            <a:r>
              <a:rPr lang="it-IT" dirty="0" err="1" smtClean="0"/>
              <a:t>Is</a:t>
            </a:r>
            <a:r>
              <a:rPr lang="it-IT" dirty="0" smtClean="0"/>
              <a:t> </a:t>
            </a:r>
            <a:r>
              <a:rPr lang="it-IT" dirty="0" err="1" smtClean="0"/>
              <a:t>possible</a:t>
            </a:r>
            <a:r>
              <a:rPr lang="it-IT" dirty="0" smtClean="0"/>
              <a:t> </a:t>
            </a:r>
            <a:r>
              <a:rPr lang="it-IT" dirty="0" err="1" smtClean="0"/>
              <a:t>wrap</a:t>
            </a:r>
            <a:r>
              <a:rPr lang="it-IT" dirty="0" smtClean="0"/>
              <a:t> a HEP job </a:t>
            </a:r>
            <a:r>
              <a:rPr lang="it-IT" dirty="0" err="1" smtClean="0"/>
              <a:t>analisys</a:t>
            </a:r>
            <a:r>
              <a:rPr lang="it-IT" dirty="0" smtClean="0"/>
              <a:t> </a:t>
            </a:r>
            <a:r>
              <a:rPr lang="it-IT" dirty="0" err="1" smtClean="0"/>
              <a:t>as</a:t>
            </a:r>
            <a:r>
              <a:rPr lang="it-IT" dirty="0" smtClean="0"/>
              <a:t> a </a:t>
            </a:r>
            <a:r>
              <a:rPr lang="it-IT" dirty="0" err="1" smtClean="0"/>
              <a:t>Map</a:t>
            </a:r>
            <a:r>
              <a:rPr lang="it-IT" dirty="0" smtClean="0"/>
              <a:t>/Reduce </a:t>
            </a:r>
            <a:r>
              <a:rPr lang="it-IT" dirty="0" err="1" smtClean="0"/>
              <a:t>application</a:t>
            </a:r>
            <a:r>
              <a:rPr lang="it-IT" dirty="0" smtClean="0"/>
              <a:t>? </a:t>
            </a:r>
          </a:p>
          <a:p>
            <a:r>
              <a:rPr lang="it-IT" dirty="0" smtClean="0"/>
              <a:t>Can </a:t>
            </a:r>
            <a:r>
              <a:rPr lang="it-IT" dirty="0" err="1" smtClean="0"/>
              <a:t>an</a:t>
            </a:r>
            <a:r>
              <a:rPr lang="it-IT" dirty="0" smtClean="0"/>
              <a:t> HEP </a:t>
            </a:r>
            <a:r>
              <a:rPr lang="it-IT" dirty="0" err="1" smtClean="0"/>
              <a:t>application</a:t>
            </a:r>
            <a:r>
              <a:rPr lang="it-IT" dirty="0" smtClean="0"/>
              <a:t> take </a:t>
            </a:r>
            <a:r>
              <a:rPr lang="it-IT" dirty="0" err="1" smtClean="0"/>
              <a:t>advantage</a:t>
            </a:r>
            <a:r>
              <a:rPr lang="it-IT" dirty="0" smtClean="0"/>
              <a:t> </a:t>
            </a:r>
            <a:r>
              <a:rPr lang="it-IT" dirty="0" err="1" smtClean="0"/>
              <a:t>from</a:t>
            </a:r>
            <a:r>
              <a:rPr lang="it-IT" dirty="0" smtClean="0"/>
              <a:t> the file block </a:t>
            </a:r>
            <a:r>
              <a:rPr lang="it-IT" dirty="0" err="1" smtClean="0"/>
              <a:t>affinit</a:t>
            </a:r>
            <a:r>
              <a:rPr lang="it-IT" dirty="0" smtClean="0"/>
              <a:t> </a:t>
            </a:r>
            <a:r>
              <a:rPr lang="it-IT" dirty="0" err="1" smtClean="0"/>
              <a:t>schedulig</a:t>
            </a:r>
            <a:r>
              <a:rPr lang="it-IT" dirty="0" smtClean="0"/>
              <a:t> in </a:t>
            </a:r>
            <a:r>
              <a:rPr lang="it-IT" dirty="0" err="1" smtClean="0"/>
              <a:t>term</a:t>
            </a:r>
            <a:r>
              <a:rPr lang="it-IT" dirty="0" smtClean="0"/>
              <a:t> </a:t>
            </a:r>
            <a:r>
              <a:rPr lang="it-IT" dirty="0" err="1" smtClean="0"/>
              <a:t>of</a:t>
            </a:r>
            <a:r>
              <a:rPr lang="it-IT" dirty="0" smtClean="0"/>
              <a:t> </a:t>
            </a:r>
            <a:r>
              <a:rPr lang="it-IT" dirty="0" err="1" smtClean="0"/>
              <a:t>jobexecution</a:t>
            </a:r>
            <a:r>
              <a:rPr lang="it-IT" dirty="0" smtClean="0"/>
              <a:t> </a:t>
            </a:r>
            <a:r>
              <a:rPr lang="it-IT" dirty="0" err="1" smtClean="0"/>
              <a:t>throughput</a:t>
            </a:r>
            <a:r>
              <a:rPr lang="it-IT" dirty="0" smtClean="0"/>
              <a:t>?</a:t>
            </a:r>
          </a:p>
          <a:p>
            <a:r>
              <a:rPr lang="en-US" dirty="0" err="1" smtClean="0"/>
              <a:t>MapReduce</a:t>
            </a:r>
            <a:r>
              <a:rPr lang="en-US" dirty="0" smtClean="0"/>
              <a:t> use a private queue, is possible integrate/interface </a:t>
            </a:r>
            <a:r>
              <a:rPr lang="en-US" dirty="0" err="1" smtClean="0"/>
              <a:t>MapReduce</a:t>
            </a:r>
            <a:r>
              <a:rPr lang="en-US" dirty="0" smtClean="0"/>
              <a:t> with </a:t>
            </a:r>
            <a:r>
              <a:rPr lang="en-US" dirty="0" err="1" smtClean="0"/>
              <a:t>gLite</a:t>
            </a:r>
            <a:r>
              <a:rPr lang="en-US" dirty="0" smtClean="0"/>
              <a:t> framework?</a:t>
            </a:r>
            <a:endParaRPr lang="it-IT" dirty="0" smtClean="0"/>
          </a:p>
          <a:p>
            <a:endParaRPr lang="it-IT"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2242592" cy="1143000"/>
          </a:xfrm>
        </p:spPr>
        <p:txBody>
          <a:bodyPr>
            <a:normAutofit/>
          </a:bodyPr>
          <a:lstStyle/>
          <a:p>
            <a:r>
              <a:rPr lang="it-IT" sz="2800" dirty="0" smtClean="0"/>
              <a:t>HADOOP</a:t>
            </a:r>
            <a:br>
              <a:rPr lang="it-IT" sz="2800" dirty="0" smtClean="0"/>
            </a:br>
            <a:r>
              <a:rPr lang="it-IT" sz="2800" dirty="0" smtClean="0"/>
              <a:t>Scenario</a:t>
            </a:r>
            <a:endParaRPr lang="it-IT" sz="2800" dirty="0"/>
          </a:p>
        </p:txBody>
      </p:sp>
      <p:sp>
        <p:nvSpPr>
          <p:cNvPr id="6" name="Rettangolo 5"/>
          <p:cNvSpPr/>
          <p:nvPr/>
        </p:nvSpPr>
        <p:spPr>
          <a:xfrm>
            <a:off x="395536" y="1382084"/>
            <a:ext cx="2140120" cy="33052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HDSF </a:t>
            </a:r>
            <a:r>
              <a:rPr lang="it-IT" dirty="0" err="1" smtClean="0"/>
              <a:t>Name</a:t>
            </a:r>
            <a:r>
              <a:rPr lang="it-IT" dirty="0" smtClean="0"/>
              <a:t> </a:t>
            </a:r>
            <a:r>
              <a:rPr lang="it-IT" dirty="0" err="1" smtClean="0"/>
              <a:t>Node</a:t>
            </a:r>
            <a:endParaRPr lang="it-IT" dirty="0"/>
          </a:p>
        </p:txBody>
      </p:sp>
      <p:sp>
        <p:nvSpPr>
          <p:cNvPr id="20" name="Elaborazione 19"/>
          <p:cNvSpPr/>
          <p:nvPr/>
        </p:nvSpPr>
        <p:spPr>
          <a:xfrm>
            <a:off x="3082070" y="1340768"/>
            <a:ext cx="409810" cy="24376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it-IT" dirty="0" smtClean="0"/>
              <a:t>10 GIGABIT SW</a:t>
            </a:r>
            <a:endParaRPr lang="it-IT" dirty="0"/>
          </a:p>
        </p:txBody>
      </p:sp>
      <p:cxnSp>
        <p:nvCxnSpPr>
          <p:cNvPr id="21" name="Connettore 1 20"/>
          <p:cNvCxnSpPr>
            <a:stCxn id="6" idx="3"/>
          </p:cNvCxnSpPr>
          <p:nvPr/>
        </p:nvCxnSpPr>
        <p:spPr>
          <a:xfrm>
            <a:off x="2535656" y="1547348"/>
            <a:ext cx="91068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nettore 1 22"/>
          <p:cNvCxnSpPr/>
          <p:nvPr/>
        </p:nvCxnSpPr>
        <p:spPr>
          <a:xfrm>
            <a:off x="2171380" y="2208405"/>
            <a:ext cx="91068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ttore 1 23"/>
          <p:cNvCxnSpPr/>
          <p:nvPr/>
        </p:nvCxnSpPr>
        <p:spPr>
          <a:xfrm>
            <a:off x="2171380" y="2662882"/>
            <a:ext cx="91068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nettore 1 24"/>
          <p:cNvCxnSpPr/>
          <p:nvPr/>
        </p:nvCxnSpPr>
        <p:spPr>
          <a:xfrm>
            <a:off x="2171380" y="3117359"/>
            <a:ext cx="91068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nettore 1 25"/>
          <p:cNvCxnSpPr/>
          <p:nvPr/>
        </p:nvCxnSpPr>
        <p:spPr>
          <a:xfrm>
            <a:off x="2216915" y="3571836"/>
            <a:ext cx="910689"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5" name="Gruppo 20"/>
          <p:cNvGrpSpPr/>
          <p:nvPr/>
        </p:nvGrpSpPr>
        <p:grpSpPr>
          <a:xfrm>
            <a:off x="395536" y="2001825"/>
            <a:ext cx="2140120" cy="413161"/>
            <a:chOff x="683568" y="2708920"/>
            <a:chExt cx="3384376" cy="720080"/>
          </a:xfrm>
        </p:grpSpPr>
        <p:sp>
          <p:nvSpPr>
            <p:cNvPr id="36" name="Rettangolo 35"/>
            <p:cNvSpPr/>
            <p:nvPr/>
          </p:nvSpPr>
          <p:spPr>
            <a:xfrm>
              <a:off x="683568" y="2708920"/>
              <a:ext cx="338437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WN1/</a:t>
              </a:r>
              <a:r>
                <a:rPr lang="it-IT" dirty="0" err="1" smtClean="0"/>
                <a:t>DataNode</a:t>
              </a:r>
              <a:endParaRPr lang="it-IT" dirty="0"/>
            </a:p>
          </p:txBody>
        </p:sp>
        <p:sp>
          <p:nvSpPr>
            <p:cNvPr id="37" name="Cilindro 36"/>
            <p:cNvSpPr/>
            <p:nvPr/>
          </p:nvSpPr>
          <p:spPr>
            <a:xfrm>
              <a:off x="3275856" y="2780928"/>
              <a:ext cx="720080" cy="576064"/>
            </a:xfrm>
            <a:prstGeom prst="can">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38" name="Gruppo 21"/>
          <p:cNvGrpSpPr/>
          <p:nvPr/>
        </p:nvGrpSpPr>
        <p:grpSpPr>
          <a:xfrm>
            <a:off x="395536" y="2456302"/>
            <a:ext cx="2140120" cy="413161"/>
            <a:chOff x="683568" y="2708920"/>
            <a:chExt cx="3384376" cy="720080"/>
          </a:xfrm>
        </p:grpSpPr>
        <p:sp>
          <p:nvSpPr>
            <p:cNvPr id="39" name="Rettangolo 38"/>
            <p:cNvSpPr/>
            <p:nvPr/>
          </p:nvSpPr>
          <p:spPr>
            <a:xfrm>
              <a:off x="683568" y="2708920"/>
              <a:ext cx="338437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WN2/</a:t>
              </a:r>
              <a:r>
                <a:rPr lang="it-IT" dirty="0" err="1" smtClean="0"/>
                <a:t>DataNode</a:t>
              </a:r>
              <a:endParaRPr lang="it-IT" dirty="0"/>
            </a:p>
          </p:txBody>
        </p:sp>
        <p:sp>
          <p:nvSpPr>
            <p:cNvPr id="40" name="Cilindro 39"/>
            <p:cNvSpPr/>
            <p:nvPr/>
          </p:nvSpPr>
          <p:spPr>
            <a:xfrm>
              <a:off x="3275856" y="2780928"/>
              <a:ext cx="720080" cy="576064"/>
            </a:xfrm>
            <a:prstGeom prst="can">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41" name="Gruppo 24"/>
          <p:cNvGrpSpPr/>
          <p:nvPr/>
        </p:nvGrpSpPr>
        <p:grpSpPr>
          <a:xfrm>
            <a:off x="395536" y="2910778"/>
            <a:ext cx="2140120" cy="413161"/>
            <a:chOff x="683568" y="2708920"/>
            <a:chExt cx="3384376" cy="720080"/>
          </a:xfrm>
        </p:grpSpPr>
        <p:sp>
          <p:nvSpPr>
            <p:cNvPr id="42" name="Rettangolo 41"/>
            <p:cNvSpPr/>
            <p:nvPr/>
          </p:nvSpPr>
          <p:spPr>
            <a:xfrm>
              <a:off x="683568" y="2708920"/>
              <a:ext cx="338437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WN../</a:t>
              </a:r>
              <a:r>
                <a:rPr lang="it-IT" dirty="0" err="1" smtClean="0"/>
                <a:t>DataNode</a:t>
              </a:r>
              <a:endParaRPr lang="it-IT" dirty="0"/>
            </a:p>
          </p:txBody>
        </p:sp>
        <p:sp>
          <p:nvSpPr>
            <p:cNvPr id="43" name="Cilindro 42"/>
            <p:cNvSpPr/>
            <p:nvPr/>
          </p:nvSpPr>
          <p:spPr>
            <a:xfrm>
              <a:off x="3275856" y="2780928"/>
              <a:ext cx="720080" cy="576064"/>
            </a:xfrm>
            <a:prstGeom prst="can">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44" name="Gruppo 27"/>
          <p:cNvGrpSpPr/>
          <p:nvPr/>
        </p:nvGrpSpPr>
        <p:grpSpPr>
          <a:xfrm>
            <a:off x="395536" y="3365255"/>
            <a:ext cx="2140120" cy="413161"/>
            <a:chOff x="683568" y="2708920"/>
            <a:chExt cx="3384376" cy="720080"/>
          </a:xfrm>
        </p:grpSpPr>
        <p:sp>
          <p:nvSpPr>
            <p:cNvPr id="45" name="Rettangolo 44"/>
            <p:cNvSpPr/>
            <p:nvPr/>
          </p:nvSpPr>
          <p:spPr>
            <a:xfrm>
              <a:off x="683568" y="2708920"/>
              <a:ext cx="338437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WN9/</a:t>
              </a:r>
              <a:r>
                <a:rPr lang="it-IT" dirty="0" err="1" smtClean="0"/>
                <a:t>DataNode</a:t>
              </a:r>
              <a:endParaRPr lang="it-IT" dirty="0"/>
            </a:p>
          </p:txBody>
        </p:sp>
        <p:sp>
          <p:nvSpPr>
            <p:cNvPr id="46" name="Cilindro 45"/>
            <p:cNvSpPr/>
            <p:nvPr/>
          </p:nvSpPr>
          <p:spPr>
            <a:xfrm>
              <a:off x="3275856" y="2780928"/>
              <a:ext cx="720080" cy="576064"/>
            </a:xfrm>
            <a:prstGeom prst="can">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47" name="Cilindro 46"/>
          <p:cNvSpPr/>
          <p:nvPr/>
        </p:nvSpPr>
        <p:spPr>
          <a:xfrm>
            <a:off x="1943708" y="1960509"/>
            <a:ext cx="637483" cy="1900539"/>
          </a:xfrm>
          <a:prstGeom prst="can">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tx1"/>
                </a:solidFill>
              </a:rPr>
              <a:t>HDFS FILE SYSTEM</a:t>
            </a:r>
            <a:endParaRPr lang="it-IT" b="1" dirty="0">
              <a:solidFill>
                <a:schemeClr val="tx1"/>
              </a:solidFill>
            </a:endParaRPr>
          </a:p>
        </p:txBody>
      </p:sp>
      <p:cxnSp>
        <p:nvCxnSpPr>
          <p:cNvPr id="51" name="Connettore 1 50"/>
          <p:cNvCxnSpPr/>
          <p:nvPr/>
        </p:nvCxnSpPr>
        <p:spPr>
          <a:xfrm rot="5400000">
            <a:off x="1547664" y="3645024"/>
            <a:ext cx="4320480" cy="0"/>
          </a:xfrm>
          <a:prstGeom prst="line">
            <a:avLst/>
          </a:prstGeom>
        </p:spPr>
        <p:style>
          <a:lnRef idx="1">
            <a:schemeClr val="accent1"/>
          </a:lnRef>
          <a:fillRef idx="0">
            <a:schemeClr val="accent1"/>
          </a:fillRef>
          <a:effectRef idx="0">
            <a:schemeClr val="accent1"/>
          </a:effectRef>
          <a:fontRef idx="minor">
            <a:schemeClr val="tx1"/>
          </a:fontRef>
        </p:style>
      </p:cxnSp>
      <p:sp>
        <p:nvSpPr>
          <p:cNvPr id="55" name="Elaborazione 54"/>
          <p:cNvSpPr/>
          <p:nvPr/>
        </p:nvSpPr>
        <p:spPr>
          <a:xfrm>
            <a:off x="8482670" y="1299452"/>
            <a:ext cx="409810" cy="24376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it-IT" dirty="0" smtClean="0"/>
              <a:t>10 GIGABIT SW</a:t>
            </a:r>
            <a:endParaRPr lang="it-IT" dirty="0"/>
          </a:p>
        </p:txBody>
      </p:sp>
      <p:cxnSp>
        <p:nvCxnSpPr>
          <p:cNvPr id="56" name="Connettore 1 55"/>
          <p:cNvCxnSpPr/>
          <p:nvPr/>
        </p:nvCxnSpPr>
        <p:spPr>
          <a:xfrm>
            <a:off x="3995936" y="1340768"/>
            <a:ext cx="48510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Connettore 1 56"/>
          <p:cNvCxnSpPr/>
          <p:nvPr/>
        </p:nvCxnSpPr>
        <p:spPr>
          <a:xfrm>
            <a:off x="7571980" y="2167089"/>
            <a:ext cx="91068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Connettore 1 57"/>
          <p:cNvCxnSpPr/>
          <p:nvPr/>
        </p:nvCxnSpPr>
        <p:spPr>
          <a:xfrm>
            <a:off x="7571980" y="2621566"/>
            <a:ext cx="91068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Connettore 1 58"/>
          <p:cNvCxnSpPr/>
          <p:nvPr/>
        </p:nvCxnSpPr>
        <p:spPr>
          <a:xfrm>
            <a:off x="7571980" y="3076043"/>
            <a:ext cx="91068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Connettore 1 59"/>
          <p:cNvCxnSpPr/>
          <p:nvPr/>
        </p:nvCxnSpPr>
        <p:spPr>
          <a:xfrm>
            <a:off x="7617515" y="3530520"/>
            <a:ext cx="910689" cy="0"/>
          </a:xfrm>
          <a:prstGeom prst="line">
            <a:avLst/>
          </a:prstGeom>
        </p:spPr>
        <p:style>
          <a:lnRef idx="1">
            <a:schemeClr val="accent1"/>
          </a:lnRef>
          <a:fillRef idx="0">
            <a:schemeClr val="accent1"/>
          </a:fillRef>
          <a:effectRef idx="0">
            <a:schemeClr val="accent1"/>
          </a:effectRef>
          <a:fontRef idx="minor">
            <a:schemeClr val="tx1"/>
          </a:fontRef>
        </p:style>
      </p:cxnSp>
      <p:sp>
        <p:nvSpPr>
          <p:cNvPr id="62" name="Rettangolo 61"/>
          <p:cNvSpPr/>
          <p:nvPr/>
        </p:nvSpPr>
        <p:spPr>
          <a:xfrm>
            <a:off x="5796136" y="1960509"/>
            <a:ext cx="2140120" cy="4131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WN1</a:t>
            </a:r>
            <a:endParaRPr lang="it-IT" dirty="0"/>
          </a:p>
        </p:txBody>
      </p:sp>
      <p:sp>
        <p:nvSpPr>
          <p:cNvPr id="74" name="Rettangolo 73"/>
          <p:cNvSpPr/>
          <p:nvPr/>
        </p:nvSpPr>
        <p:spPr>
          <a:xfrm>
            <a:off x="5796136" y="2420888"/>
            <a:ext cx="2140120" cy="4131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WN2</a:t>
            </a:r>
            <a:endParaRPr lang="it-IT" dirty="0"/>
          </a:p>
        </p:txBody>
      </p:sp>
      <p:sp>
        <p:nvSpPr>
          <p:cNvPr id="75" name="Rettangolo 74"/>
          <p:cNvSpPr/>
          <p:nvPr/>
        </p:nvSpPr>
        <p:spPr>
          <a:xfrm>
            <a:off x="5796136" y="2943831"/>
            <a:ext cx="2140120" cy="4131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WN..</a:t>
            </a:r>
            <a:endParaRPr lang="it-IT" dirty="0"/>
          </a:p>
        </p:txBody>
      </p:sp>
      <p:sp>
        <p:nvSpPr>
          <p:cNvPr id="76" name="Rettangolo 75"/>
          <p:cNvSpPr/>
          <p:nvPr/>
        </p:nvSpPr>
        <p:spPr>
          <a:xfrm>
            <a:off x="5796136" y="3447887"/>
            <a:ext cx="2140120" cy="4131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smtClean="0"/>
              <a:t>WNn</a:t>
            </a:r>
            <a:endParaRPr lang="it-IT" dirty="0"/>
          </a:p>
        </p:txBody>
      </p:sp>
      <p:sp>
        <p:nvSpPr>
          <p:cNvPr id="77" name="Cilindro 76"/>
          <p:cNvSpPr/>
          <p:nvPr/>
        </p:nvSpPr>
        <p:spPr>
          <a:xfrm>
            <a:off x="4355976" y="2996952"/>
            <a:ext cx="936104" cy="100811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8" name="Rettangolo 77"/>
          <p:cNvSpPr/>
          <p:nvPr/>
        </p:nvSpPr>
        <p:spPr>
          <a:xfrm>
            <a:off x="4283968" y="1484784"/>
            <a:ext cx="1224136" cy="4131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SE</a:t>
            </a:r>
            <a:endParaRPr lang="it-IT" dirty="0"/>
          </a:p>
        </p:txBody>
      </p:sp>
      <p:sp>
        <p:nvSpPr>
          <p:cNvPr id="79" name="Rettangolo 78"/>
          <p:cNvSpPr/>
          <p:nvPr/>
        </p:nvSpPr>
        <p:spPr>
          <a:xfrm>
            <a:off x="4211960" y="2511783"/>
            <a:ext cx="1296144" cy="4131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err="1" smtClean="0"/>
              <a:t>Strorage</a:t>
            </a:r>
            <a:r>
              <a:rPr lang="it-IT" sz="1600" dirty="0" smtClean="0"/>
              <a:t> Controller</a:t>
            </a:r>
            <a:endParaRPr lang="it-IT" sz="1600" dirty="0"/>
          </a:p>
        </p:txBody>
      </p:sp>
      <p:sp>
        <p:nvSpPr>
          <p:cNvPr id="80" name="Rettangolo 79"/>
          <p:cNvSpPr/>
          <p:nvPr/>
        </p:nvSpPr>
        <p:spPr>
          <a:xfrm>
            <a:off x="4283968" y="1988840"/>
            <a:ext cx="1224136" cy="4131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SE</a:t>
            </a:r>
            <a:endParaRPr lang="it-IT" dirty="0"/>
          </a:p>
        </p:txBody>
      </p:sp>
      <p:sp>
        <p:nvSpPr>
          <p:cNvPr id="81" name="Titolo 1"/>
          <p:cNvSpPr txBox="1">
            <a:spLocks/>
          </p:cNvSpPr>
          <p:nvPr/>
        </p:nvSpPr>
        <p:spPr>
          <a:xfrm>
            <a:off x="5569768" y="260648"/>
            <a:ext cx="2242592"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800" b="0" i="0" u="none" strike="noStrike" kern="1200" cap="none" spc="0" normalizeH="0" baseline="0" noProof="0" dirty="0" smtClean="0">
                <a:ln>
                  <a:noFill/>
                </a:ln>
                <a:solidFill>
                  <a:schemeClr val="tx1"/>
                </a:solidFill>
                <a:effectLst/>
                <a:uLnTx/>
                <a:uFillTx/>
                <a:latin typeface="+mj-lt"/>
                <a:ea typeface="+mj-ea"/>
                <a:cs typeface="+mj-cs"/>
              </a:rPr>
              <a:t>CLASSIC</a:t>
            </a:r>
            <a:br>
              <a:rPr kumimoji="0" lang="it-IT" sz="2800" b="0" i="0" u="none" strike="noStrike" kern="1200" cap="none" spc="0" normalizeH="0" baseline="0" noProof="0" dirty="0" smtClean="0">
                <a:ln>
                  <a:noFill/>
                </a:ln>
                <a:solidFill>
                  <a:schemeClr val="tx1"/>
                </a:solidFill>
                <a:effectLst/>
                <a:uLnTx/>
                <a:uFillTx/>
                <a:latin typeface="+mj-lt"/>
                <a:ea typeface="+mj-ea"/>
                <a:cs typeface="+mj-cs"/>
              </a:rPr>
            </a:br>
            <a:r>
              <a:rPr kumimoji="0" lang="it-IT" sz="2800" b="0" i="0" u="none" strike="noStrike" kern="1200" cap="none" spc="0" normalizeH="0" baseline="0" noProof="0" dirty="0" smtClean="0">
                <a:ln>
                  <a:noFill/>
                </a:ln>
                <a:solidFill>
                  <a:schemeClr val="tx1"/>
                </a:solidFill>
                <a:effectLst/>
                <a:uLnTx/>
                <a:uFillTx/>
                <a:latin typeface="+mj-lt"/>
                <a:ea typeface="+mj-ea"/>
                <a:cs typeface="+mj-cs"/>
              </a:rPr>
              <a:t>Scenario</a:t>
            </a:r>
            <a:endParaRPr kumimoji="0" lang="it-IT"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82" name="Elaborazione 81"/>
          <p:cNvSpPr/>
          <p:nvPr/>
        </p:nvSpPr>
        <p:spPr>
          <a:xfrm>
            <a:off x="3779912" y="1268760"/>
            <a:ext cx="288032" cy="172819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it-IT" dirty="0" smtClean="0"/>
              <a:t>ISCSI-FC</a:t>
            </a:r>
            <a:endParaRPr lang="it-IT" dirty="0"/>
          </a:p>
        </p:txBody>
      </p:sp>
      <p:cxnSp>
        <p:nvCxnSpPr>
          <p:cNvPr id="84" name="Connettore 1 83"/>
          <p:cNvCxnSpPr/>
          <p:nvPr/>
        </p:nvCxnSpPr>
        <p:spPr>
          <a:xfrm>
            <a:off x="3995936" y="1700808"/>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Connettore 1 85"/>
          <p:cNvCxnSpPr/>
          <p:nvPr/>
        </p:nvCxnSpPr>
        <p:spPr>
          <a:xfrm>
            <a:off x="3923928" y="2132856"/>
            <a:ext cx="5040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Connettore 1 87"/>
          <p:cNvCxnSpPr/>
          <p:nvPr/>
        </p:nvCxnSpPr>
        <p:spPr>
          <a:xfrm>
            <a:off x="3923928" y="2780928"/>
            <a:ext cx="432048" cy="0"/>
          </a:xfrm>
          <a:prstGeom prst="line">
            <a:avLst/>
          </a:prstGeom>
        </p:spPr>
        <p:style>
          <a:lnRef idx="1">
            <a:schemeClr val="accent1"/>
          </a:lnRef>
          <a:fillRef idx="0">
            <a:schemeClr val="accent1"/>
          </a:fillRef>
          <a:effectRef idx="0">
            <a:schemeClr val="accent1"/>
          </a:effectRef>
          <a:fontRef idx="minor">
            <a:schemeClr val="tx1"/>
          </a:fontRef>
        </p:style>
      </p:cxnSp>
      <p:sp>
        <p:nvSpPr>
          <p:cNvPr id="90" name="CasellaDiTesto 89"/>
          <p:cNvSpPr txBox="1"/>
          <p:nvPr/>
        </p:nvSpPr>
        <p:spPr>
          <a:xfrm>
            <a:off x="2950490" y="44624"/>
            <a:ext cx="3133678" cy="830997"/>
          </a:xfrm>
          <a:prstGeom prst="rect">
            <a:avLst/>
          </a:prstGeom>
          <a:noFill/>
        </p:spPr>
        <p:txBody>
          <a:bodyPr wrap="none" rtlCol="0">
            <a:spAutoFit/>
          </a:bodyPr>
          <a:lstStyle/>
          <a:p>
            <a:r>
              <a:rPr lang="it-IT" sz="4800" dirty="0" smtClean="0"/>
              <a:t>EVOLUTION</a:t>
            </a:r>
            <a:endParaRPr lang="it-IT" sz="4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395536" y="1382084"/>
            <a:ext cx="2140120" cy="33052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HDSF </a:t>
            </a:r>
            <a:r>
              <a:rPr lang="it-IT" dirty="0" err="1" smtClean="0"/>
              <a:t>Name</a:t>
            </a:r>
            <a:r>
              <a:rPr lang="it-IT" dirty="0" smtClean="0"/>
              <a:t> </a:t>
            </a:r>
            <a:r>
              <a:rPr lang="it-IT" dirty="0" err="1" smtClean="0"/>
              <a:t>Node</a:t>
            </a:r>
            <a:endParaRPr lang="it-IT" dirty="0"/>
          </a:p>
        </p:txBody>
      </p:sp>
      <p:sp>
        <p:nvSpPr>
          <p:cNvPr id="20" name="Elaborazione 19"/>
          <p:cNvSpPr/>
          <p:nvPr/>
        </p:nvSpPr>
        <p:spPr>
          <a:xfrm>
            <a:off x="3082070" y="1340768"/>
            <a:ext cx="409810" cy="24376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it-IT" dirty="0" smtClean="0"/>
              <a:t>10 GIGABIT SW</a:t>
            </a:r>
            <a:endParaRPr lang="it-IT" dirty="0"/>
          </a:p>
        </p:txBody>
      </p:sp>
      <p:cxnSp>
        <p:nvCxnSpPr>
          <p:cNvPr id="21" name="Connettore 1 20"/>
          <p:cNvCxnSpPr>
            <a:stCxn id="6" idx="3"/>
          </p:cNvCxnSpPr>
          <p:nvPr/>
        </p:nvCxnSpPr>
        <p:spPr>
          <a:xfrm>
            <a:off x="2535656" y="1547348"/>
            <a:ext cx="91068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nettore 1 22"/>
          <p:cNvCxnSpPr/>
          <p:nvPr/>
        </p:nvCxnSpPr>
        <p:spPr>
          <a:xfrm>
            <a:off x="2171380" y="2208405"/>
            <a:ext cx="91068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ttore 1 23"/>
          <p:cNvCxnSpPr/>
          <p:nvPr/>
        </p:nvCxnSpPr>
        <p:spPr>
          <a:xfrm>
            <a:off x="2171380" y="2662882"/>
            <a:ext cx="91068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nettore 1 24"/>
          <p:cNvCxnSpPr/>
          <p:nvPr/>
        </p:nvCxnSpPr>
        <p:spPr>
          <a:xfrm>
            <a:off x="2171380" y="3117359"/>
            <a:ext cx="91068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nettore 1 25"/>
          <p:cNvCxnSpPr/>
          <p:nvPr/>
        </p:nvCxnSpPr>
        <p:spPr>
          <a:xfrm>
            <a:off x="2216915" y="3571836"/>
            <a:ext cx="910689"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 name="Gruppo 20"/>
          <p:cNvGrpSpPr/>
          <p:nvPr/>
        </p:nvGrpSpPr>
        <p:grpSpPr>
          <a:xfrm>
            <a:off x="395536" y="2001825"/>
            <a:ext cx="2140120" cy="413161"/>
            <a:chOff x="683568" y="2708920"/>
            <a:chExt cx="3384376" cy="720080"/>
          </a:xfrm>
        </p:grpSpPr>
        <p:sp>
          <p:nvSpPr>
            <p:cNvPr id="36" name="Rettangolo 35"/>
            <p:cNvSpPr/>
            <p:nvPr/>
          </p:nvSpPr>
          <p:spPr>
            <a:xfrm>
              <a:off x="683568" y="2708920"/>
              <a:ext cx="338437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WN1/</a:t>
              </a:r>
              <a:r>
                <a:rPr lang="it-IT" dirty="0" err="1" smtClean="0"/>
                <a:t>DataNode</a:t>
              </a:r>
              <a:endParaRPr lang="it-IT" dirty="0"/>
            </a:p>
          </p:txBody>
        </p:sp>
        <p:sp>
          <p:nvSpPr>
            <p:cNvPr id="37" name="Cilindro 36"/>
            <p:cNvSpPr/>
            <p:nvPr/>
          </p:nvSpPr>
          <p:spPr>
            <a:xfrm>
              <a:off x="3275856" y="2780928"/>
              <a:ext cx="720080" cy="576064"/>
            </a:xfrm>
            <a:prstGeom prst="can">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4" name="Gruppo 21"/>
          <p:cNvGrpSpPr/>
          <p:nvPr/>
        </p:nvGrpSpPr>
        <p:grpSpPr>
          <a:xfrm>
            <a:off x="395536" y="2456302"/>
            <a:ext cx="2140120" cy="413161"/>
            <a:chOff x="683568" y="2708920"/>
            <a:chExt cx="3384376" cy="720080"/>
          </a:xfrm>
        </p:grpSpPr>
        <p:sp>
          <p:nvSpPr>
            <p:cNvPr id="39" name="Rettangolo 38"/>
            <p:cNvSpPr/>
            <p:nvPr/>
          </p:nvSpPr>
          <p:spPr>
            <a:xfrm>
              <a:off x="683568" y="2708920"/>
              <a:ext cx="338437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WN2/</a:t>
              </a:r>
              <a:r>
                <a:rPr lang="it-IT" dirty="0" err="1" smtClean="0"/>
                <a:t>DataNode</a:t>
              </a:r>
              <a:endParaRPr lang="it-IT" dirty="0"/>
            </a:p>
          </p:txBody>
        </p:sp>
        <p:sp>
          <p:nvSpPr>
            <p:cNvPr id="40" name="Cilindro 39"/>
            <p:cNvSpPr/>
            <p:nvPr/>
          </p:nvSpPr>
          <p:spPr>
            <a:xfrm>
              <a:off x="3275856" y="2780928"/>
              <a:ext cx="720080" cy="576064"/>
            </a:xfrm>
            <a:prstGeom prst="can">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5" name="Gruppo 24"/>
          <p:cNvGrpSpPr/>
          <p:nvPr/>
        </p:nvGrpSpPr>
        <p:grpSpPr>
          <a:xfrm>
            <a:off x="395536" y="2910778"/>
            <a:ext cx="2140120" cy="413161"/>
            <a:chOff x="683568" y="2708920"/>
            <a:chExt cx="3384376" cy="720080"/>
          </a:xfrm>
        </p:grpSpPr>
        <p:sp>
          <p:nvSpPr>
            <p:cNvPr id="42" name="Rettangolo 41"/>
            <p:cNvSpPr/>
            <p:nvPr/>
          </p:nvSpPr>
          <p:spPr>
            <a:xfrm>
              <a:off x="683568" y="2708920"/>
              <a:ext cx="338437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WN../</a:t>
              </a:r>
              <a:r>
                <a:rPr lang="it-IT" dirty="0" err="1" smtClean="0"/>
                <a:t>DataNode</a:t>
              </a:r>
              <a:endParaRPr lang="it-IT" dirty="0"/>
            </a:p>
          </p:txBody>
        </p:sp>
        <p:sp>
          <p:nvSpPr>
            <p:cNvPr id="43" name="Cilindro 42"/>
            <p:cNvSpPr/>
            <p:nvPr/>
          </p:nvSpPr>
          <p:spPr>
            <a:xfrm>
              <a:off x="3275856" y="2780928"/>
              <a:ext cx="720080" cy="576064"/>
            </a:xfrm>
            <a:prstGeom prst="can">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7" name="Gruppo 27"/>
          <p:cNvGrpSpPr/>
          <p:nvPr/>
        </p:nvGrpSpPr>
        <p:grpSpPr>
          <a:xfrm>
            <a:off x="395536" y="3365255"/>
            <a:ext cx="2140120" cy="413161"/>
            <a:chOff x="683568" y="2708920"/>
            <a:chExt cx="3384376" cy="720080"/>
          </a:xfrm>
        </p:grpSpPr>
        <p:sp>
          <p:nvSpPr>
            <p:cNvPr id="45" name="Rettangolo 44"/>
            <p:cNvSpPr/>
            <p:nvPr/>
          </p:nvSpPr>
          <p:spPr>
            <a:xfrm>
              <a:off x="683568" y="2708920"/>
              <a:ext cx="338437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WN9/</a:t>
              </a:r>
              <a:r>
                <a:rPr lang="it-IT" dirty="0" err="1" smtClean="0"/>
                <a:t>DataNode</a:t>
              </a:r>
              <a:endParaRPr lang="it-IT" dirty="0"/>
            </a:p>
          </p:txBody>
        </p:sp>
        <p:sp>
          <p:nvSpPr>
            <p:cNvPr id="46" name="Cilindro 45"/>
            <p:cNvSpPr/>
            <p:nvPr/>
          </p:nvSpPr>
          <p:spPr>
            <a:xfrm>
              <a:off x="3275856" y="2780928"/>
              <a:ext cx="720080" cy="576064"/>
            </a:xfrm>
            <a:prstGeom prst="can">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cxnSp>
        <p:nvCxnSpPr>
          <p:cNvPr id="51" name="Connettore 1 50"/>
          <p:cNvCxnSpPr/>
          <p:nvPr/>
        </p:nvCxnSpPr>
        <p:spPr>
          <a:xfrm rot="5400000">
            <a:off x="1547664" y="3645024"/>
            <a:ext cx="43204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nettore 1 26"/>
          <p:cNvCxnSpPr/>
          <p:nvPr/>
        </p:nvCxnSpPr>
        <p:spPr>
          <a:xfrm>
            <a:off x="2171380" y="4296637"/>
            <a:ext cx="91068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nettore 1 27"/>
          <p:cNvCxnSpPr/>
          <p:nvPr/>
        </p:nvCxnSpPr>
        <p:spPr>
          <a:xfrm>
            <a:off x="2171380" y="4751114"/>
            <a:ext cx="91068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nettore 1 28"/>
          <p:cNvCxnSpPr/>
          <p:nvPr/>
        </p:nvCxnSpPr>
        <p:spPr>
          <a:xfrm>
            <a:off x="2171380" y="5205591"/>
            <a:ext cx="91068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nettore 1 29"/>
          <p:cNvCxnSpPr/>
          <p:nvPr/>
        </p:nvCxnSpPr>
        <p:spPr>
          <a:xfrm>
            <a:off x="2216915" y="5660068"/>
            <a:ext cx="910689"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1" name="Gruppo 20"/>
          <p:cNvGrpSpPr/>
          <p:nvPr/>
        </p:nvGrpSpPr>
        <p:grpSpPr>
          <a:xfrm>
            <a:off x="395536" y="4090057"/>
            <a:ext cx="2140120" cy="413161"/>
            <a:chOff x="683568" y="2708920"/>
            <a:chExt cx="3384376" cy="720080"/>
          </a:xfrm>
        </p:grpSpPr>
        <p:sp>
          <p:nvSpPr>
            <p:cNvPr id="32" name="Rettangolo 31"/>
            <p:cNvSpPr/>
            <p:nvPr/>
          </p:nvSpPr>
          <p:spPr>
            <a:xfrm>
              <a:off x="683568" y="2708920"/>
              <a:ext cx="338437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WN1/</a:t>
              </a:r>
              <a:r>
                <a:rPr lang="it-IT" dirty="0" err="1" smtClean="0"/>
                <a:t>DataNode</a:t>
              </a:r>
              <a:endParaRPr lang="it-IT" dirty="0"/>
            </a:p>
          </p:txBody>
        </p:sp>
        <p:sp>
          <p:nvSpPr>
            <p:cNvPr id="33" name="Cilindro 32"/>
            <p:cNvSpPr/>
            <p:nvPr/>
          </p:nvSpPr>
          <p:spPr>
            <a:xfrm>
              <a:off x="3275856" y="2780928"/>
              <a:ext cx="720080" cy="576064"/>
            </a:xfrm>
            <a:prstGeom prst="can">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34" name="Gruppo 21"/>
          <p:cNvGrpSpPr/>
          <p:nvPr/>
        </p:nvGrpSpPr>
        <p:grpSpPr>
          <a:xfrm>
            <a:off x="395536" y="4544534"/>
            <a:ext cx="2140120" cy="413161"/>
            <a:chOff x="683568" y="2708920"/>
            <a:chExt cx="3384376" cy="720080"/>
          </a:xfrm>
        </p:grpSpPr>
        <p:sp>
          <p:nvSpPr>
            <p:cNvPr id="35" name="Rettangolo 34"/>
            <p:cNvSpPr/>
            <p:nvPr/>
          </p:nvSpPr>
          <p:spPr>
            <a:xfrm>
              <a:off x="683568" y="2708920"/>
              <a:ext cx="338437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WN2/</a:t>
              </a:r>
              <a:r>
                <a:rPr lang="it-IT" dirty="0" err="1" smtClean="0"/>
                <a:t>DataNode</a:t>
              </a:r>
              <a:endParaRPr lang="it-IT" dirty="0"/>
            </a:p>
          </p:txBody>
        </p:sp>
        <p:sp>
          <p:nvSpPr>
            <p:cNvPr id="38" name="Cilindro 37"/>
            <p:cNvSpPr/>
            <p:nvPr/>
          </p:nvSpPr>
          <p:spPr>
            <a:xfrm>
              <a:off x="3275856" y="2780928"/>
              <a:ext cx="720080" cy="576064"/>
            </a:xfrm>
            <a:prstGeom prst="can">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41" name="Gruppo 24"/>
          <p:cNvGrpSpPr/>
          <p:nvPr/>
        </p:nvGrpSpPr>
        <p:grpSpPr>
          <a:xfrm>
            <a:off x="395536" y="4999010"/>
            <a:ext cx="2140120" cy="413161"/>
            <a:chOff x="683568" y="2708920"/>
            <a:chExt cx="3384376" cy="720080"/>
          </a:xfrm>
        </p:grpSpPr>
        <p:sp>
          <p:nvSpPr>
            <p:cNvPr id="44" name="Rettangolo 43"/>
            <p:cNvSpPr/>
            <p:nvPr/>
          </p:nvSpPr>
          <p:spPr>
            <a:xfrm>
              <a:off x="683568" y="2708920"/>
              <a:ext cx="338437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WN../</a:t>
              </a:r>
              <a:r>
                <a:rPr lang="it-IT" dirty="0" err="1" smtClean="0"/>
                <a:t>DataNode</a:t>
              </a:r>
              <a:endParaRPr lang="it-IT" dirty="0"/>
            </a:p>
          </p:txBody>
        </p:sp>
        <p:sp>
          <p:nvSpPr>
            <p:cNvPr id="48" name="Cilindro 47"/>
            <p:cNvSpPr/>
            <p:nvPr/>
          </p:nvSpPr>
          <p:spPr>
            <a:xfrm>
              <a:off x="3275856" y="2780928"/>
              <a:ext cx="720080" cy="576064"/>
            </a:xfrm>
            <a:prstGeom prst="can">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49" name="Gruppo 27"/>
          <p:cNvGrpSpPr/>
          <p:nvPr/>
        </p:nvGrpSpPr>
        <p:grpSpPr>
          <a:xfrm>
            <a:off x="395536" y="5453487"/>
            <a:ext cx="2140120" cy="413161"/>
            <a:chOff x="683568" y="2708920"/>
            <a:chExt cx="3384376" cy="720080"/>
          </a:xfrm>
        </p:grpSpPr>
        <p:sp>
          <p:nvSpPr>
            <p:cNvPr id="50" name="Rettangolo 49"/>
            <p:cNvSpPr/>
            <p:nvPr/>
          </p:nvSpPr>
          <p:spPr>
            <a:xfrm>
              <a:off x="683568" y="2708920"/>
              <a:ext cx="338437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WN9/</a:t>
              </a:r>
              <a:r>
                <a:rPr lang="it-IT" dirty="0" err="1" smtClean="0"/>
                <a:t>DataNode</a:t>
              </a:r>
              <a:endParaRPr lang="it-IT" dirty="0"/>
            </a:p>
          </p:txBody>
        </p:sp>
        <p:sp>
          <p:nvSpPr>
            <p:cNvPr id="52" name="Cilindro 51"/>
            <p:cNvSpPr/>
            <p:nvPr/>
          </p:nvSpPr>
          <p:spPr>
            <a:xfrm>
              <a:off x="3275856" y="2780928"/>
              <a:ext cx="720080" cy="576064"/>
            </a:xfrm>
            <a:prstGeom prst="can">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54" name="Elaborazione 53"/>
          <p:cNvSpPr/>
          <p:nvPr/>
        </p:nvSpPr>
        <p:spPr>
          <a:xfrm>
            <a:off x="3059832" y="4005064"/>
            <a:ext cx="409810" cy="187220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it-IT" dirty="0" smtClean="0"/>
              <a:t>10 GIGABIT SW</a:t>
            </a:r>
            <a:endParaRPr lang="it-IT" dirty="0"/>
          </a:p>
        </p:txBody>
      </p:sp>
      <p:cxnSp>
        <p:nvCxnSpPr>
          <p:cNvPr id="58" name="Connettore 1 57"/>
          <p:cNvCxnSpPr>
            <a:stCxn id="20" idx="2"/>
          </p:cNvCxnSpPr>
          <p:nvPr/>
        </p:nvCxnSpPr>
        <p:spPr>
          <a:xfrm rot="5400000">
            <a:off x="3096084" y="3958189"/>
            <a:ext cx="370664" cy="11119"/>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Connettore 1 88"/>
          <p:cNvCxnSpPr/>
          <p:nvPr/>
        </p:nvCxnSpPr>
        <p:spPr>
          <a:xfrm rot="5400000">
            <a:off x="8496684" y="3824797"/>
            <a:ext cx="370664" cy="11119"/>
          </a:xfrm>
          <a:prstGeom prst="line">
            <a:avLst/>
          </a:prstGeom>
        </p:spPr>
        <p:style>
          <a:lnRef idx="1">
            <a:schemeClr val="accent1"/>
          </a:lnRef>
          <a:fillRef idx="0">
            <a:schemeClr val="accent1"/>
          </a:fillRef>
          <a:effectRef idx="0">
            <a:schemeClr val="accent1"/>
          </a:effectRef>
          <a:fontRef idx="minor">
            <a:schemeClr val="tx1"/>
          </a:fontRef>
        </p:style>
      </p:cxnSp>
      <p:sp>
        <p:nvSpPr>
          <p:cNvPr id="90" name="Titolo 1"/>
          <p:cNvSpPr txBox="1">
            <a:spLocks/>
          </p:cNvSpPr>
          <p:nvPr/>
        </p:nvSpPr>
        <p:spPr>
          <a:xfrm>
            <a:off x="457200" y="274638"/>
            <a:ext cx="2242592"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800" b="0" i="0" u="none" strike="noStrike" kern="1200" cap="none" spc="0" normalizeH="0" baseline="0" noProof="0" smtClean="0">
                <a:ln>
                  <a:noFill/>
                </a:ln>
                <a:solidFill>
                  <a:schemeClr val="tx1"/>
                </a:solidFill>
                <a:effectLst/>
                <a:uLnTx/>
                <a:uFillTx/>
                <a:latin typeface="+mj-lt"/>
                <a:ea typeface="+mj-ea"/>
                <a:cs typeface="+mj-cs"/>
              </a:rPr>
              <a:t>HADOOP</a:t>
            </a:r>
            <a:br>
              <a:rPr kumimoji="0" lang="it-IT" sz="2800" b="0" i="0" u="none" strike="noStrike" kern="1200" cap="none" spc="0" normalizeH="0" baseline="0" noProof="0" smtClean="0">
                <a:ln>
                  <a:noFill/>
                </a:ln>
                <a:solidFill>
                  <a:schemeClr val="tx1"/>
                </a:solidFill>
                <a:effectLst/>
                <a:uLnTx/>
                <a:uFillTx/>
                <a:latin typeface="+mj-lt"/>
                <a:ea typeface="+mj-ea"/>
                <a:cs typeface="+mj-cs"/>
              </a:rPr>
            </a:br>
            <a:r>
              <a:rPr kumimoji="0" lang="it-IT" sz="2800" b="0" i="0" u="none" strike="noStrike" kern="1200" cap="none" spc="0" normalizeH="0" baseline="0" noProof="0" smtClean="0">
                <a:ln>
                  <a:noFill/>
                </a:ln>
                <a:solidFill>
                  <a:schemeClr val="tx1"/>
                </a:solidFill>
                <a:effectLst/>
                <a:uLnTx/>
                <a:uFillTx/>
                <a:latin typeface="+mj-lt"/>
                <a:ea typeface="+mj-ea"/>
                <a:cs typeface="+mj-cs"/>
              </a:rPr>
              <a:t>Scenario</a:t>
            </a:r>
            <a:endParaRPr kumimoji="0" lang="it-IT"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92" name="Titolo 1"/>
          <p:cNvSpPr txBox="1">
            <a:spLocks/>
          </p:cNvSpPr>
          <p:nvPr/>
        </p:nvSpPr>
        <p:spPr>
          <a:xfrm>
            <a:off x="5569768" y="260648"/>
            <a:ext cx="2242592"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800" b="0" i="0" u="none" strike="noStrike" kern="1200" cap="none" spc="0" normalizeH="0" baseline="0" noProof="0" dirty="0" smtClean="0">
                <a:ln>
                  <a:noFill/>
                </a:ln>
                <a:solidFill>
                  <a:schemeClr val="tx1"/>
                </a:solidFill>
                <a:effectLst/>
                <a:uLnTx/>
                <a:uFillTx/>
                <a:latin typeface="+mj-lt"/>
                <a:ea typeface="+mj-ea"/>
                <a:cs typeface="+mj-cs"/>
              </a:rPr>
              <a:t>CLASSIC</a:t>
            </a:r>
            <a:br>
              <a:rPr kumimoji="0" lang="it-IT" sz="2800" b="0" i="0" u="none" strike="noStrike" kern="1200" cap="none" spc="0" normalizeH="0" baseline="0" noProof="0" dirty="0" smtClean="0">
                <a:ln>
                  <a:noFill/>
                </a:ln>
                <a:solidFill>
                  <a:schemeClr val="tx1"/>
                </a:solidFill>
                <a:effectLst/>
                <a:uLnTx/>
                <a:uFillTx/>
                <a:latin typeface="+mj-lt"/>
                <a:ea typeface="+mj-ea"/>
                <a:cs typeface="+mj-cs"/>
              </a:rPr>
            </a:br>
            <a:r>
              <a:rPr kumimoji="0" lang="it-IT" sz="2800" b="0" i="0" u="none" strike="noStrike" kern="1200" cap="none" spc="0" normalizeH="0" baseline="0" noProof="0" dirty="0" smtClean="0">
                <a:ln>
                  <a:noFill/>
                </a:ln>
                <a:solidFill>
                  <a:schemeClr val="tx1"/>
                </a:solidFill>
                <a:effectLst/>
                <a:uLnTx/>
                <a:uFillTx/>
                <a:latin typeface="+mj-lt"/>
                <a:ea typeface="+mj-ea"/>
                <a:cs typeface="+mj-cs"/>
              </a:rPr>
              <a:t>Scenario</a:t>
            </a:r>
            <a:endParaRPr kumimoji="0" lang="it-IT"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93" name="Elaborazione 92"/>
          <p:cNvSpPr/>
          <p:nvPr/>
        </p:nvSpPr>
        <p:spPr>
          <a:xfrm>
            <a:off x="8482670" y="3819732"/>
            <a:ext cx="409810" cy="24376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it-IT" dirty="0" smtClean="0"/>
              <a:t>10 GIGABIT SW</a:t>
            </a:r>
            <a:endParaRPr lang="it-IT" dirty="0"/>
          </a:p>
        </p:txBody>
      </p:sp>
      <p:cxnSp>
        <p:nvCxnSpPr>
          <p:cNvPr id="95" name="Connettore 1 94"/>
          <p:cNvCxnSpPr/>
          <p:nvPr/>
        </p:nvCxnSpPr>
        <p:spPr>
          <a:xfrm>
            <a:off x="7571980" y="4687369"/>
            <a:ext cx="91068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Connettore 1 95"/>
          <p:cNvCxnSpPr/>
          <p:nvPr/>
        </p:nvCxnSpPr>
        <p:spPr>
          <a:xfrm>
            <a:off x="7571980" y="5141846"/>
            <a:ext cx="91068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Connettore 1 96"/>
          <p:cNvCxnSpPr/>
          <p:nvPr/>
        </p:nvCxnSpPr>
        <p:spPr>
          <a:xfrm>
            <a:off x="7571980" y="5596323"/>
            <a:ext cx="91068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Connettore 1 97"/>
          <p:cNvCxnSpPr/>
          <p:nvPr/>
        </p:nvCxnSpPr>
        <p:spPr>
          <a:xfrm>
            <a:off x="7617515" y="6050800"/>
            <a:ext cx="910689" cy="0"/>
          </a:xfrm>
          <a:prstGeom prst="line">
            <a:avLst/>
          </a:prstGeom>
        </p:spPr>
        <p:style>
          <a:lnRef idx="1">
            <a:schemeClr val="accent1"/>
          </a:lnRef>
          <a:fillRef idx="0">
            <a:schemeClr val="accent1"/>
          </a:fillRef>
          <a:effectRef idx="0">
            <a:schemeClr val="accent1"/>
          </a:effectRef>
          <a:fontRef idx="minor">
            <a:schemeClr val="tx1"/>
          </a:fontRef>
        </p:style>
      </p:cxnSp>
      <p:sp>
        <p:nvSpPr>
          <p:cNvPr id="99" name="Rettangolo 98"/>
          <p:cNvSpPr/>
          <p:nvPr/>
        </p:nvSpPr>
        <p:spPr>
          <a:xfrm>
            <a:off x="5796136" y="4480789"/>
            <a:ext cx="2140120" cy="4131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WN1</a:t>
            </a:r>
            <a:endParaRPr lang="it-IT" dirty="0"/>
          </a:p>
        </p:txBody>
      </p:sp>
      <p:sp>
        <p:nvSpPr>
          <p:cNvPr id="100" name="Rettangolo 99"/>
          <p:cNvSpPr/>
          <p:nvPr/>
        </p:nvSpPr>
        <p:spPr>
          <a:xfrm>
            <a:off x="5796136" y="4941168"/>
            <a:ext cx="2140120" cy="4131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WN2</a:t>
            </a:r>
            <a:endParaRPr lang="it-IT" dirty="0"/>
          </a:p>
        </p:txBody>
      </p:sp>
      <p:sp>
        <p:nvSpPr>
          <p:cNvPr id="101" name="Rettangolo 100"/>
          <p:cNvSpPr/>
          <p:nvPr/>
        </p:nvSpPr>
        <p:spPr>
          <a:xfrm>
            <a:off x="5796136" y="5464111"/>
            <a:ext cx="2140120" cy="4131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WN..</a:t>
            </a:r>
            <a:endParaRPr lang="it-IT" dirty="0"/>
          </a:p>
        </p:txBody>
      </p:sp>
      <p:sp>
        <p:nvSpPr>
          <p:cNvPr id="102" name="Rettangolo 101"/>
          <p:cNvSpPr/>
          <p:nvPr/>
        </p:nvSpPr>
        <p:spPr>
          <a:xfrm>
            <a:off x="5796136" y="5968167"/>
            <a:ext cx="2140120" cy="4131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smtClean="0"/>
              <a:t>WNn</a:t>
            </a:r>
            <a:endParaRPr lang="it-IT" dirty="0"/>
          </a:p>
        </p:txBody>
      </p:sp>
      <p:sp>
        <p:nvSpPr>
          <p:cNvPr id="103" name="Cilindro 102"/>
          <p:cNvSpPr/>
          <p:nvPr/>
        </p:nvSpPr>
        <p:spPr>
          <a:xfrm>
            <a:off x="4355976" y="5517232"/>
            <a:ext cx="936104" cy="100811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4" name="Rettangolo 103"/>
          <p:cNvSpPr/>
          <p:nvPr/>
        </p:nvSpPr>
        <p:spPr>
          <a:xfrm>
            <a:off x="4283968" y="4023951"/>
            <a:ext cx="1224136" cy="4131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SE</a:t>
            </a:r>
            <a:endParaRPr lang="it-IT" dirty="0"/>
          </a:p>
        </p:txBody>
      </p:sp>
      <p:sp>
        <p:nvSpPr>
          <p:cNvPr id="106" name="Rettangolo 105"/>
          <p:cNvSpPr/>
          <p:nvPr/>
        </p:nvSpPr>
        <p:spPr>
          <a:xfrm>
            <a:off x="4283968" y="4509120"/>
            <a:ext cx="1224136" cy="4131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SE</a:t>
            </a:r>
            <a:endParaRPr lang="it-IT" dirty="0"/>
          </a:p>
        </p:txBody>
      </p:sp>
      <p:sp>
        <p:nvSpPr>
          <p:cNvPr id="107" name="Elaborazione 106"/>
          <p:cNvSpPr/>
          <p:nvPr/>
        </p:nvSpPr>
        <p:spPr>
          <a:xfrm>
            <a:off x="3779912" y="3933056"/>
            <a:ext cx="288032" cy="172819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it-IT" dirty="0" smtClean="0"/>
              <a:t>ISCSI-FC</a:t>
            </a:r>
            <a:endParaRPr lang="it-IT" dirty="0"/>
          </a:p>
        </p:txBody>
      </p:sp>
      <p:cxnSp>
        <p:nvCxnSpPr>
          <p:cNvPr id="108" name="Connettore 1 107"/>
          <p:cNvCxnSpPr/>
          <p:nvPr/>
        </p:nvCxnSpPr>
        <p:spPr>
          <a:xfrm>
            <a:off x="3995936" y="4221088"/>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Connettore 1 108"/>
          <p:cNvCxnSpPr/>
          <p:nvPr/>
        </p:nvCxnSpPr>
        <p:spPr>
          <a:xfrm>
            <a:off x="3923928" y="4653136"/>
            <a:ext cx="5040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Connettore 1 109"/>
          <p:cNvCxnSpPr/>
          <p:nvPr/>
        </p:nvCxnSpPr>
        <p:spPr>
          <a:xfrm>
            <a:off x="3923928" y="5301208"/>
            <a:ext cx="432048" cy="0"/>
          </a:xfrm>
          <a:prstGeom prst="line">
            <a:avLst/>
          </a:prstGeom>
        </p:spPr>
        <p:style>
          <a:lnRef idx="1">
            <a:schemeClr val="accent1"/>
          </a:lnRef>
          <a:fillRef idx="0">
            <a:schemeClr val="accent1"/>
          </a:fillRef>
          <a:effectRef idx="0">
            <a:schemeClr val="accent1"/>
          </a:effectRef>
          <a:fontRef idx="minor">
            <a:schemeClr val="tx1"/>
          </a:fontRef>
        </p:style>
      </p:cxnSp>
      <p:sp>
        <p:nvSpPr>
          <p:cNvPr id="111" name="CasellaDiTesto 110"/>
          <p:cNvSpPr txBox="1"/>
          <p:nvPr/>
        </p:nvSpPr>
        <p:spPr>
          <a:xfrm>
            <a:off x="2950490" y="44624"/>
            <a:ext cx="3133678" cy="830997"/>
          </a:xfrm>
          <a:prstGeom prst="rect">
            <a:avLst/>
          </a:prstGeom>
          <a:noFill/>
        </p:spPr>
        <p:txBody>
          <a:bodyPr wrap="none" rtlCol="0">
            <a:spAutoFit/>
          </a:bodyPr>
          <a:lstStyle/>
          <a:p>
            <a:r>
              <a:rPr lang="it-IT" sz="4800" dirty="0" smtClean="0"/>
              <a:t>EVOLUTION</a:t>
            </a:r>
            <a:endParaRPr lang="it-IT" sz="4800" dirty="0"/>
          </a:p>
        </p:txBody>
      </p:sp>
      <p:sp>
        <p:nvSpPr>
          <p:cNvPr id="112" name="Elaborazione 111"/>
          <p:cNvSpPr/>
          <p:nvPr/>
        </p:nvSpPr>
        <p:spPr>
          <a:xfrm>
            <a:off x="8482670" y="1299452"/>
            <a:ext cx="409810" cy="24376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it-IT" dirty="0" smtClean="0"/>
              <a:t>10 GIGABIT SW</a:t>
            </a:r>
            <a:endParaRPr lang="it-IT" dirty="0"/>
          </a:p>
        </p:txBody>
      </p:sp>
      <p:cxnSp>
        <p:nvCxnSpPr>
          <p:cNvPr id="113" name="Connettore 1 112"/>
          <p:cNvCxnSpPr/>
          <p:nvPr/>
        </p:nvCxnSpPr>
        <p:spPr>
          <a:xfrm>
            <a:off x="3995936" y="1340768"/>
            <a:ext cx="48510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Connettore 1 113"/>
          <p:cNvCxnSpPr/>
          <p:nvPr/>
        </p:nvCxnSpPr>
        <p:spPr>
          <a:xfrm>
            <a:off x="7571980" y="2167089"/>
            <a:ext cx="91068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Connettore 1 114"/>
          <p:cNvCxnSpPr/>
          <p:nvPr/>
        </p:nvCxnSpPr>
        <p:spPr>
          <a:xfrm>
            <a:off x="7571980" y="2621566"/>
            <a:ext cx="91068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Connettore 1 115"/>
          <p:cNvCxnSpPr/>
          <p:nvPr/>
        </p:nvCxnSpPr>
        <p:spPr>
          <a:xfrm>
            <a:off x="7571980" y="3076043"/>
            <a:ext cx="91068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Connettore 1 116"/>
          <p:cNvCxnSpPr/>
          <p:nvPr/>
        </p:nvCxnSpPr>
        <p:spPr>
          <a:xfrm>
            <a:off x="7617515" y="3530520"/>
            <a:ext cx="910689" cy="0"/>
          </a:xfrm>
          <a:prstGeom prst="line">
            <a:avLst/>
          </a:prstGeom>
        </p:spPr>
        <p:style>
          <a:lnRef idx="1">
            <a:schemeClr val="accent1"/>
          </a:lnRef>
          <a:fillRef idx="0">
            <a:schemeClr val="accent1"/>
          </a:fillRef>
          <a:effectRef idx="0">
            <a:schemeClr val="accent1"/>
          </a:effectRef>
          <a:fontRef idx="minor">
            <a:schemeClr val="tx1"/>
          </a:fontRef>
        </p:style>
      </p:cxnSp>
      <p:sp>
        <p:nvSpPr>
          <p:cNvPr id="118" name="Rettangolo 117"/>
          <p:cNvSpPr/>
          <p:nvPr/>
        </p:nvSpPr>
        <p:spPr>
          <a:xfrm>
            <a:off x="5796136" y="1960509"/>
            <a:ext cx="2140120" cy="4131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WN1</a:t>
            </a:r>
            <a:endParaRPr lang="it-IT" dirty="0"/>
          </a:p>
        </p:txBody>
      </p:sp>
      <p:sp>
        <p:nvSpPr>
          <p:cNvPr id="119" name="Rettangolo 118"/>
          <p:cNvSpPr/>
          <p:nvPr/>
        </p:nvSpPr>
        <p:spPr>
          <a:xfrm>
            <a:off x="5796136" y="2420888"/>
            <a:ext cx="2140120" cy="4131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WN2</a:t>
            </a:r>
            <a:endParaRPr lang="it-IT" dirty="0"/>
          </a:p>
        </p:txBody>
      </p:sp>
      <p:sp>
        <p:nvSpPr>
          <p:cNvPr id="120" name="Rettangolo 119"/>
          <p:cNvSpPr/>
          <p:nvPr/>
        </p:nvSpPr>
        <p:spPr>
          <a:xfrm>
            <a:off x="5796136" y="2943831"/>
            <a:ext cx="2140120" cy="4131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WN..</a:t>
            </a:r>
            <a:endParaRPr lang="it-IT" dirty="0"/>
          </a:p>
        </p:txBody>
      </p:sp>
      <p:sp>
        <p:nvSpPr>
          <p:cNvPr id="121" name="Rettangolo 120"/>
          <p:cNvSpPr/>
          <p:nvPr/>
        </p:nvSpPr>
        <p:spPr>
          <a:xfrm>
            <a:off x="5796136" y="3447887"/>
            <a:ext cx="2140120" cy="4131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smtClean="0"/>
              <a:t>WNn</a:t>
            </a:r>
            <a:endParaRPr lang="it-IT" dirty="0"/>
          </a:p>
        </p:txBody>
      </p:sp>
      <p:sp>
        <p:nvSpPr>
          <p:cNvPr id="122" name="Cilindro 121"/>
          <p:cNvSpPr/>
          <p:nvPr/>
        </p:nvSpPr>
        <p:spPr>
          <a:xfrm>
            <a:off x="4355976" y="2996952"/>
            <a:ext cx="936104" cy="100811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3" name="Rettangolo 122"/>
          <p:cNvSpPr/>
          <p:nvPr/>
        </p:nvSpPr>
        <p:spPr>
          <a:xfrm>
            <a:off x="4283968" y="1484784"/>
            <a:ext cx="1224136" cy="4131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SE</a:t>
            </a:r>
            <a:endParaRPr lang="it-IT" dirty="0"/>
          </a:p>
        </p:txBody>
      </p:sp>
      <p:sp>
        <p:nvSpPr>
          <p:cNvPr id="125" name="Rettangolo 124"/>
          <p:cNvSpPr/>
          <p:nvPr/>
        </p:nvSpPr>
        <p:spPr>
          <a:xfrm>
            <a:off x="4283968" y="1988840"/>
            <a:ext cx="1224136" cy="4131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SE</a:t>
            </a:r>
            <a:endParaRPr lang="it-IT" dirty="0"/>
          </a:p>
        </p:txBody>
      </p:sp>
      <p:sp>
        <p:nvSpPr>
          <p:cNvPr id="126" name="Elaborazione 125"/>
          <p:cNvSpPr/>
          <p:nvPr/>
        </p:nvSpPr>
        <p:spPr>
          <a:xfrm>
            <a:off x="3779912" y="1268760"/>
            <a:ext cx="288032" cy="172819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it-IT" dirty="0" smtClean="0"/>
              <a:t>ISCSI-FC</a:t>
            </a:r>
            <a:endParaRPr lang="it-IT" dirty="0"/>
          </a:p>
        </p:txBody>
      </p:sp>
      <p:cxnSp>
        <p:nvCxnSpPr>
          <p:cNvPr id="127" name="Connettore 1 126"/>
          <p:cNvCxnSpPr/>
          <p:nvPr/>
        </p:nvCxnSpPr>
        <p:spPr>
          <a:xfrm>
            <a:off x="3995936" y="1700808"/>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Connettore 1 127"/>
          <p:cNvCxnSpPr/>
          <p:nvPr/>
        </p:nvCxnSpPr>
        <p:spPr>
          <a:xfrm>
            <a:off x="3923928" y="2132856"/>
            <a:ext cx="5040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Connettore 1 128"/>
          <p:cNvCxnSpPr/>
          <p:nvPr/>
        </p:nvCxnSpPr>
        <p:spPr>
          <a:xfrm>
            <a:off x="3923928" y="2780928"/>
            <a:ext cx="432048" cy="0"/>
          </a:xfrm>
          <a:prstGeom prst="line">
            <a:avLst/>
          </a:prstGeom>
        </p:spPr>
        <p:style>
          <a:lnRef idx="1">
            <a:schemeClr val="accent1"/>
          </a:lnRef>
          <a:fillRef idx="0">
            <a:schemeClr val="accent1"/>
          </a:fillRef>
          <a:effectRef idx="0">
            <a:schemeClr val="accent1"/>
          </a:effectRef>
          <a:fontRef idx="minor">
            <a:schemeClr val="tx1"/>
          </a:fontRef>
        </p:style>
      </p:cxnSp>
      <p:sp>
        <p:nvSpPr>
          <p:cNvPr id="130" name="Cilindro 129"/>
          <p:cNvSpPr/>
          <p:nvPr/>
        </p:nvSpPr>
        <p:spPr>
          <a:xfrm>
            <a:off x="1943708" y="1960509"/>
            <a:ext cx="637483" cy="3988771"/>
          </a:xfrm>
          <a:prstGeom prst="can">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tx1"/>
                </a:solidFill>
              </a:rPr>
              <a:t>HDFS FILE SYSTEM</a:t>
            </a:r>
            <a:endParaRPr lang="it-IT" b="1" dirty="0">
              <a:solidFill>
                <a:schemeClr val="tx1"/>
              </a:solidFill>
            </a:endParaRPr>
          </a:p>
        </p:txBody>
      </p:sp>
      <p:cxnSp>
        <p:nvCxnSpPr>
          <p:cNvPr id="132" name="Connettore 1 131"/>
          <p:cNvCxnSpPr/>
          <p:nvPr/>
        </p:nvCxnSpPr>
        <p:spPr>
          <a:xfrm rot="5400000">
            <a:off x="4247964" y="3032956"/>
            <a:ext cx="3600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Connettore 1 132"/>
          <p:cNvCxnSpPr/>
          <p:nvPr/>
        </p:nvCxnSpPr>
        <p:spPr>
          <a:xfrm rot="5400000">
            <a:off x="4896036" y="3032956"/>
            <a:ext cx="3600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Connettore 1 133"/>
          <p:cNvCxnSpPr/>
          <p:nvPr/>
        </p:nvCxnSpPr>
        <p:spPr>
          <a:xfrm rot="5400000">
            <a:off x="4319972" y="5553236"/>
            <a:ext cx="3600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Connettore 1 134"/>
          <p:cNvCxnSpPr/>
          <p:nvPr/>
        </p:nvCxnSpPr>
        <p:spPr>
          <a:xfrm rot="5400000">
            <a:off x="4968044" y="5481228"/>
            <a:ext cx="3600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Connettore 1 135"/>
          <p:cNvCxnSpPr/>
          <p:nvPr/>
        </p:nvCxnSpPr>
        <p:spPr>
          <a:xfrm rot="5400000">
            <a:off x="4400364" y="3185356"/>
            <a:ext cx="360040" cy="0"/>
          </a:xfrm>
          <a:prstGeom prst="line">
            <a:avLst/>
          </a:prstGeom>
        </p:spPr>
        <p:style>
          <a:lnRef idx="1">
            <a:schemeClr val="accent1"/>
          </a:lnRef>
          <a:fillRef idx="0">
            <a:schemeClr val="accent1"/>
          </a:fillRef>
          <a:effectRef idx="0">
            <a:schemeClr val="accent1"/>
          </a:effectRef>
          <a:fontRef idx="minor">
            <a:schemeClr val="tx1"/>
          </a:fontRef>
        </p:style>
      </p:cxnSp>
      <p:sp>
        <p:nvSpPr>
          <p:cNvPr id="137" name="Rettangolo 136"/>
          <p:cNvSpPr/>
          <p:nvPr/>
        </p:nvSpPr>
        <p:spPr>
          <a:xfrm>
            <a:off x="4211960" y="2511783"/>
            <a:ext cx="1296144" cy="4131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err="1" smtClean="0"/>
              <a:t>Strorage</a:t>
            </a:r>
            <a:r>
              <a:rPr lang="it-IT" sz="1600" dirty="0" smtClean="0"/>
              <a:t> Controller</a:t>
            </a:r>
            <a:endParaRPr lang="it-IT" sz="1600" dirty="0"/>
          </a:p>
        </p:txBody>
      </p:sp>
      <p:sp>
        <p:nvSpPr>
          <p:cNvPr id="139" name="Rettangolo 138"/>
          <p:cNvSpPr/>
          <p:nvPr/>
        </p:nvSpPr>
        <p:spPr>
          <a:xfrm>
            <a:off x="4211960" y="5032063"/>
            <a:ext cx="1296144" cy="4131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err="1" smtClean="0"/>
              <a:t>Strorage</a:t>
            </a:r>
            <a:r>
              <a:rPr lang="it-IT" sz="1600" dirty="0" smtClean="0"/>
              <a:t> Controller</a:t>
            </a:r>
            <a:endParaRPr lang="it-IT" sz="16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Conclusion</a:t>
            </a:r>
            <a:r>
              <a:rPr lang="it-IT" dirty="0" smtClean="0"/>
              <a:t> and future work</a:t>
            </a:r>
            <a:endParaRPr lang="it-IT" dirty="0"/>
          </a:p>
        </p:txBody>
      </p:sp>
      <p:sp>
        <p:nvSpPr>
          <p:cNvPr id="3" name="Segnaposto contenuto 2"/>
          <p:cNvSpPr>
            <a:spLocks noGrp="1"/>
          </p:cNvSpPr>
          <p:nvPr>
            <p:ph idx="1"/>
          </p:nvPr>
        </p:nvSpPr>
        <p:spPr/>
        <p:txBody>
          <a:bodyPr>
            <a:normAutofit lnSpcReduction="10000"/>
          </a:bodyPr>
          <a:lstStyle/>
          <a:p>
            <a:pPr>
              <a:buNone/>
            </a:pPr>
            <a:r>
              <a:rPr lang="it-IT" dirty="0" smtClean="0"/>
              <a:t>HDSF </a:t>
            </a:r>
            <a:r>
              <a:rPr lang="it-IT" dirty="0" err="1" smtClean="0"/>
              <a:t>provide</a:t>
            </a:r>
            <a:r>
              <a:rPr lang="it-IT" dirty="0" smtClean="0"/>
              <a:t> a </a:t>
            </a:r>
            <a:r>
              <a:rPr lang="it-IT" dirty="0" err="1" smtClean="0"/>
              <a:t>reliable</a:t>
            </a:r>
            <a:r>
              <a:rPr lang="it-IT" dirty="0" smtClean="0"/>
              <a:t> and </a:t>
            </a:r>
            <a:r>
              <a:rPr lang="it-IT" dirty="0" err="1" smtClean="0"/>
              <a:t>resilient</a:t>
            </a:r>
            <a:r>
              <a:rPr lang="it-IT" dirty="0" smtClean="0"/>
              <a:t> </a:t>
            </a:r>
            <a:r>
              <a:rPr lang="it-IT" dirty="0" err="1" smtClean="0"/>
              <a:t>distributed</a:t>
            </a:r>
            <a:r>
              <a:rPr lang="it-IT" dirty="0" smtClean="0"/>
              <a:t> file system, the </a:t>
            </a:r>
            <a:r>
              <a:rPr lang="it-IT" dirty="0" err="1" smtClean="0"/>
              <a:t>technology</a:t>
            </a:r>
            <a:r>
              <a:rPr lang="it-IT" dirty="0" smtClean="0"/>
              <a:t> </a:t>
            </a:r>
            <a:r>
              <a:rPr lang="it-IT" dirty="0" err="1" smtClean="0"/>
              <a:t>seem</a:t>
            </a:r>
            <a:r>
              <a:rPr lang="it-IT" dirty="0" smtClean="0"/>
              <a:t> mature and </a:t>
            </a:r>
            <a:r>
              <a:rPr lang="it-IT" dirty="0" err="1" smtClean="0"/>
              <a:t>useful</a:t>
            </a:r>
            <a:r>
              <a:rPr lang="it-IT" dirty="0" smtClean="0"/>
              <a:t> </a:t>
            </a:r>
            <a:r>
              <a:rPr lang="it-IT" dirty="0" err="1" smtClean="0"/>
              <a:t>for</a:t>
            </a:r>
            <a:r>
              <a:rPr lang="it-IT" dirty="0" smtClean="0"/>
              <a:t> </a:t>
            </a:r>
            <a:r>
              <a:rPr lang="it-IT" dirty="0" err="1" smtClean="0"/>
              <a:t>consolidation</a:t>
            </a:r>
            <a:r>
              <a:rPr lang="it-IT" dirty="0" smtClean="0"/>
              <a:t> </a:t>
            </a:r>
            <a:r>
              <a:rPr lang="it-IT" dirty="0" err="1" smtClean="0"/>
              <a:t>with</a:t>
            </a:r>
            <a:r>
              <a:rPr lang="it-IT" dirty="0" smtClean="0"/>
              <a:t> </a:t>
            </a:r>
            <a:r>
              <a:rPr lang="it-IT" dirty="0" err="1" smtClean="0"/>
              <a:t>certain</a:t>
            </a:r>
            <a:r>
              <a:rPr lang="it-IT" dirty="0" smtClean="0"/>
              <a:t> </a:t>
            </a:r>
            <a:r>
              <a:rPr lang="it-IT" dirty="0" err="1" smtClean="0"/>
              <a:t>margin</a:t>
            </a:r>
            <a:r>
              <a:rPr lang="it-IT" dirty="0" smtClean="0"/>
              <a:t> </a:t>
            </a:r>
            <a:r>
              <a:rPr lang="it-IT" dirty="0" err="1" smtClean="0"/>
              <a:t>of</a:t>
            </a:r>
            <a:r>
              <a:rPr lang="it-IT" dirty="0" smtClean="0"/>
              <a:t> </a:t>
            </a:r>
            <a:r>
              <a:rPr lang="it-IT" dirty="0" err="1" smtClean="0"/>
              <a:t>improvement</a:t>
            </a:r>
            <a:r>
              <a:rPr lang="it-IT" dirty="0" smtClean="0"/>
              <a:t>. </a:t>
            </a:r>
          </a:p>
          <a:p>
            <a:pPr>
              <a:buNone/>
            </a:pPr>
            <a:endParaRPr lang="it-IT" dirty="0" smtClean="0"/>
          </a:p>
          <a:p>
            <a:pPr>
              <a:buNone/>
            </a:pPr>
            <a:r>
              <a:rPr lang="it-IT" dirty="0" smtClean="0"/>
              <a:t>HDSF </a:t>
            </a:r>
            <a:r>
              <a:rPr lang="it-IT" dirty="0" err="1" smtClean="0"/>
              <a:t>is</a:t>
            </a:r>
            <a:r>
              <a:rPr lang="it-IT" dirty="0" smtClean="0"/>
              <a:t> design </a:t>
            </a:r>
            <a:r>
              <a:rPr lang="it-IT" dirty="0" err="1" smtClean="0"/>
              <a:t>to</a:t>
            </a:r>
            <a:r>
              <a:rPr lang="it-IT" dirty="0" smtClean="0"/>
              <a:t> </a:t>
            </a:r>
            <a:r>
              <a:rPr lang="it-IT" dirty="0" err="1" smtClean="0"/>
              <a:t>support</a:t>
            </a:r>
            <a:r>
              <a:rPr lang="it-IT" dirty="0" smtClean="0"/>
              <a:t> the </a:t>
            </a:r>
            <a:r>
              <a:rPr lang="it-IT" dirty="0" err="1" smtClean="0"/>
              <a:t>MapReduce</a:t>
            </a:r>
            <a:r>
              <a:rPr lang="it-IT" dirty="0" smtClean="0"/>
              <a:t> </a:t>
            </a:r>
            <a:r>
              <a:rPr lang="it-IT" dirty="0" err="1" smtClean="0"/>
              <a:t>framework</a:t>
            </a:r>
            <a:r>
              <a:rPr lang="it-IT" dirty="0" smtClean="0"/>
              <a:t>, so the best performance can </a:t>
            </a:r>
            <a:r>
              <a:rPr lang="it-IT" dirty="0" err="1" smtClean="0"/>
              <a:t>be</a:t>
            </a:r>
            <a:r>
              <a:rPr lang="it-IT" dirty="0" smtClean="0"/>
              <a:t> </a:t>
            </a:r>
            <a:r>
              <a:rPr lang="it-IT" dirty="0" err="1" smtClean="0"/>
              <a:t>reach</a:t>
            </a:r>
            <a:r>
              <a:rPr lang="it-IT" dirty="0" smtClean="0"/>
              <a:t> </a:t>
            </a:r>
            <a:r>
              <a:rPr lang="it-IT" dirty="0" err="1" smtClean="0"/>
              <a:t>by</a:t>
            </a:r>
            <a:r>
              <a:rPr lang="it-IT" dirty="0" smtClean="0"/>
              <a:t> the </a:t>
            </a:r>
            <a:r>
              <a:rPr lang="it-IT" dirty="0" err="1" smtClean="0"/>
              <a:t>computational</a:t>
            </a:r>
            <a:r>
              <a:rPr lang="it-IT" dirty="0" smtClean="0"/>
              <a:t> </a:t>
            </a:r>
            <a:r>
              <a:rPr lang="it-IT" dirty="0" err="1" smtClean="0"/>
              <a:t>jobs</a:t>
            </a:r>
            <a:r>
              <a:rPr lang="it-IT" dirty="0" smtClean="0"/>
              <a:t>  </a:t>
            </a:r>
            <a:r>
              <a:rPr lang="it-IT" dirty="0" err="1" smtClean="0"/>
              <a:t>that</a:t>
            </a:r>
            <a:r>
              <a:rPr lang="it-IT" dirty="0" smtClean="0"/>
              <a:t> can </a:t>
            </a:r>
            <a:r>
              <a:rPr lang="it-IT" dirty="0" err="1" smtClean="0"/>
              <a:t>be</a:t>
            </a:r>
            <a:r>
              <a:rPr lang="it-IT" dirty="0" smtClean="0"/>
              <a:t> </a:t>
            </a:r>
            <a:r>
              <a:rPr lang="it-IT" dirty="0" err="1" smtClean="0"/>
              <a:t>wrap</a:t>
            </a:r>
            <a:r>
              <a:rPr lang="it-IT" dirty="0" smtClean="0"/>
              <a:t> in </a:t>
            </a:r>
            <a:r>
              <a:rPr lang="it-IT" dirty="0" err="1" smtClean="0"/>
              <a:t>this</a:t>
            </a:r>
            <a:r>
              <a:rPr lang="it-IT" dirty="0" smtClean="0"/>
              <a:t> </a:t>
            </a:r>
            <a:r>
              <a:rPr lang="it-IT" dirty="0" err="1" smtClean="0"/>
              <a:t>environment</a:t>
            </a:r>
            <a:r>
              <a:rPr lang="it-IT" dirty="0" smtClean="0"/>
              <a:t>.</a:t>
            </a:r>
          </a:p>
          <a:p>
            <a:pPr>
              <a:buNone/>
            </a:pPr>
            <a:endParaRPr lang="it-IT" dirty="0" smtClean="0"/>
          </a:p>
          <a:p>
            <a:pPr>
              <a:buNone/>
            </a:pPr>
            <a:endParaRPr lang="it-IT" dirty="0" smtClean="0"/>
          </a:p>
          <a:p>
            <a:pPr>
              <a:buNone/>
            </a:pPr>
            <a:endParaRPr lang="it-IT" dirty="0" smtClean="0"/>
          </a:p>
          <a:p>
            <a:pPr>
              <a:buNone/>
            </a:pPr>
            <a:endParaRPr lang="it-IT" dirty="0" smtClean="0"/>
          </a:p>
          <a:p>
            <a:pPr>
              <a:buNone/>
            </a:pPr>
            <a:endParaRPr lang="it-IT" dirty="0" smtClean="0"/>
          </a:p>
          <a:p>
            <a:pPr>
              <a:buNone/>
            </a:pPr>
            <a:endParaRPr lang="it-IT"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Conclusion</a:t>
            </a:r>
            <a:r>
              <a:rPr lang="it-IT" dirty="0" smtClean="0"/>
              <a:t> and future work</a:t>
            </a:r>
            <a:endParaRPr lang="it-IT" dirty="0"/>
          </a:p>
        </p:txBody>
      </p:sp>
      <p:sp>
        <p:nvSpPr>
          <p:cNvPr id="3" name="Segnaposto contenuto 2"/>
          <p:cNvSpPr>
            <a:spLocks noGrp="1"/>
          </p:cNvSpPr>
          <p:nvPr>
            <p:ph idx="1"/>
          </p:nvPr>
        </p:nvSpPr>
        <p:spPr/>
        <p:txBody>
          <a:bodyPr>
            <a:normAutofit fontScale="92500" lnSpcReduction="10000"/>
          </a:bodyPr>
          <a:lstStyle/>
          <a:p>
            <a:r>
              <a:rPr lang="it-IT" dirty="0" smtClean="0"/>
              <a:t>TEST HDFS ON THE NEW 10Gbit CLUSTER IMPLEMENTING IN NAPLES.</a:t>
            </a:r>
          </a:p>
          <a:p>
            <a:r>
              <a:rPr lang="it-IT" dirty="0" smtClean="0"/>
              <a:t>CARACTERIZING HDFS FOR GEOGRAPHIC HIGH THROUGHPUT DATA TRANSFER</a:t>
            </a:r>
          </a:p>
          <a:p>
            <a:r>
              <a:rPr lang="it-IT" dirty="0" smtClean="0"/>
              <a:t>INVESTIGATE THE POSSIBILITY TO WRAP AN HEP DATA ANALISYS JOB IN THE MAP/REDUCE FRAMEWORK</a:t>
            </a:r>
          </a:p>
          <a:p>
            <a:r>
              <a:rPr lang="it-IT" dirty="0" smtClean="0"/>
              <a:t>COMPARE THE HDFS WITH OTHER FILESYSTEM THAT SUPPORT SIMILAR FACILITY: CEPH, GLUSTER, NFS4.1</a:t>
            </a:r>
          </a:p>
          <a:p>
            <a:pPr>
              <a:buNone/>
            </a:pPr>
            <a:endParaRPr lang="it-IT" dirty="0" smtClean="0"/>
          </a:p>
          <a:p>
            <a:pPr>
              <a:buNone/>
            </a:pPr>
            <a:endParaRPr lang="it-IT" dirty="0" smtClean="0"/>
          </a:p>
          <a:p>
            <a:pPr>
              <a:buNone/>
            </a:pPr>
            <a:endParaRPr lang="it-IT" dirty="0" smtClean="0"/>
          </a:p>
          <a:p>
            <a:pPr>
              <a:buNone/>
            </a:pPr>
            <a:endParaRPr lang="it-IT" dirty="0" smtClean="0"/>
          </a:p>
          <a:p>
            <a:pPr>
              <a:buNone/>
            </a:pPr>
            <a:endParaRPr lang="it-IT"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GFARMFS vs HDSF</a:t>
            </a:r>
            <a:endParaRPr lang="it-IT" dirty="0"/>
          </a:p>
        </p:txBody>
      </p:sp>
      <p:pic>
        <p:nvPicPr>
          <p:cNvPr id="2050" name="Picture 2"/>
          <p:cNvPicPr>
            <a:picLocks noChangeAspect="1" noChangeArrowheads="1"/>
          </p:cNvPicPr>
          <p:nvPr/>
        </p:nvPicPr>
        <p:blipFill>
          <a:blip r:embed="rId2" cstate="print"/>
          <a:srcRect/>
          <a:stretch>
            <a:fillRect/>
          </a:stretch>
        </p:blipFill>
        <p:spPr bwMode="auto">
          <a:xfrm>
            <a:off x="395536" y="3212976"/>
            <a:ext cx="3646158" cy="2448272"/>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391472" y="2636912"/>
            <a:ext cx="4752528" cy="3284355"/>
          </a:xfrm>
          <a:prstGeom prst="rect">
            <a:avLst/>
          </a:prstGeom>
          <a:noFill/>
          <a:ln w="9525">
            <a:noFill/>
            <a:miter lim="800000"/>
            <a:headEnd/>
            <a:tailEnd/>
          </a:ln>
        </p:spPr>
      </p:pic>
      <p:sp>
        <p:nvSpPr>
          <p:cNvPr id="5" name="CasellaDiTesto 4"/>
          <p:cNvSpPr txBox="1"/>
          <p:nvPr/>
        </p:nvSpPr>
        <p:spPr>
          <a:xfrm>
            <a:off x="539552" y="1556792"/>
            <a:ext cx="7920880" cy="1384995"/>
          </a:xfrm>
          <a:prstGeom prst="rect">
            <a:avLst/>
          </a:prstGeom>
          <a:noFill/>
        </p:spPr>
        <p:txBody>
          <a:bodyPr wrap="square" rtlCol="0">
            <a:spAutoFit/>
          </a:bodyPr>
          <a:lstStyle/>
          <a:p>
            <a:r>
              <a:rPr lang="en-US" sz="2800" dirty="0" smtClean="0"/>
              <a:t>GFARMFS STORE AND REPLICATE FILES WHERE HDFS STORE AND REPLICATE BLOCK FILE AMONG THE DATANODE</a:t>
            </a:r>
            <a:endParaRPr lang="it-IT" sz="28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347864" y="2276872"/>
            <a:ext cx="2880320" cy="1396751"/>
          </a:xfrm>
        </p:spPr>
        <p:txBody>
          <a:bodyPr>
            <a:noAutofit/>
          </a:bodyPr>
          <a:lstStyle/>
          <a:p>
            <a:pPr>
              <a:buNone/>
            </a:pPr>
            <a:r>
              <a:rPr lang="it-IT" sz="6000" dirty="0" smtClean="0"/>
              <a:t>RISERVA</a:t>
            </a:r>
          </a:p>
          <a:p>
            <a:pPr>
              <a:buNone/>
            </a:pPr>
            <a:endParaRPr lang="it-IT" sz="6000" dirty="0" smtClean="0"/>
          </a:p>
          <a:p>
            <a:pPr>
              <a:buNone/>
            </a:pPr>
            <a:endParaRPr lang="it-IT" sz="6000" dirty="0" smtClean="0"/>
          </a:p>
          <a:p>
            <a:pPr>
              <a:buNone/>
            </a:pPr>
            <a:endParaRPr lang="it-IT" sz="6000" dirty="0" smtClean="0"/>
          </a:p>
          <a:p>
            <a:pPr>
              <a:buNone/>
            </a:pPr>
            <a:endParaRPr lang="it-IT" sz="6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624"/>
            <a:ext cx="8229600" cy="1143000"/>
          </a:xfrm>
        </p:spPr>
        <p:txBody>
          <a:bodyPr/>
          <a:lstStyle/>
          <a:p>
            <a:r>
              <a:rPr lang="it-IT" dirty="0" smtClean="0"/>
              <a:t>INVESTIGATION GOAL</a:t>
            </a:r>
            <a:endParaRPr lang="it-IT" dirty="0"/>
          </a:p>
        </p:txBody>
      </p:sp>
      <p:sp>
        <p:nvSpPr>
          <p:cNvPr id="3" name="Segnaposto contenuto 2"/>
          <p:cNvSpPr>
            <a:spLocks noGrp="1"/>
          </p:cNvSpPr>
          <p:nvPr>
            <p:ph idx="1"/>
          </p:nvPr>
        </p:nvSpPr>
        <p:spPr>
          <a:xfrm>
            <a:off x="457200" y="908720"/>
            <a:ext cx="8229600" cy="4824536"/>
          </a:xfrm>
        </p:spPr>
        <p:txBody>
          <a:bodyPr>
            <a:noAutofit/>
          </a:bodyPr>
          <a:lstStyle/>
          <a:p>
            <a:r>
              <a:rPr lang="en-US" sz="2800" dirty="0" smtClean="0"/>
              <a:t>Understand the state of art of GFARM-like approach</a:t>
            </a:r>
          </a:p>
          <a:p>
            <a:endParaRPr lang="en-US" sz="2800" dirty="0" smtClean="0"/>
          </a:p>
          <a:p>
            <a:r>
              <a:rPr lang="en-US" sz="2800" dirty="0" smtClean="0"/>
              <a:t>Study the scalability, reliability and performance of the already available solutions that implement the File Affinity Job Scheduling</a:t>
            </a:r>
          </a:p>
          <a:p>
            <a:endParaRPr lang="en-US" sz="2800" dirty="0" smtClean="0"/>
          </a:p>
          <a:p>
            <a:r>
              <a:rPr lang="en-US" sz="2800" dirty="0" smtClean="0"/>
              <a:t>Understand if  File Affinity Job Scheduling is suitable for HEP and for the </a:t>
            </a:r>
            <a:r>
              <a:rPr lang="en-US" sz="2800" dirty="0" err="1" smtClean="0"/>
              <a:t>SuperB</a:t>
            </a:r>
            <a:r>
              <a:rPr lang="en-US" sz="2800" dirty="0" smtClean="0"/>
              <a:t> Computing Model.</a:t>
            </a:r>
          </a:p>
          <a:p>
            <a:endParaRPr lang="en-US" sz="2800" dirty="0" smtClean="0"/>
          </a:p>
          <a:p>
            <a:r>
              <a:rPr lang="en-US" sz="2800" dirty="0" smtClean="0"/>
              <a:t>Understand the possible relations/integration with </a:t>
            </a:r>
            <a:r>
              <a:rPr lang="en-US" sz="2800" dirty="0" err="1" smtClean="0"/>
              <a:t>gLite</a:t>
            </a:r>
            <a:endParaRPr lang="en-US" sz="2800" dirty="0" smtClean="0"/>
          </a:p>
          <a:p>
            <a:pPr>
              <a:buNone/>
            </a:pPr>
            <a:endParaRPr lang="en-US" sz="2800" dirty="0" smtClean="0"/>
          </a:p>
          <a:p>
            <a:pPr>
              <a:buNone/>
            </a:pPr>
            <a:endParaRPr lang="en-US" sz="2800" dirty="0" smtClean="0"/>
          </a:p>
          <a:p>
            <a:pPr>
              <a:buNone/>
            </a:pPr>
            <a:endParaRPr lang="en-US" sz="28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Additional</a:t>
            </a:r>
            <a:r>
              <a:rPr lang="it-IT" dirty="0" smtClean="0"/>
              <a:t> ISSUE</a:t>
            </a:r>
            <a:endParaRPr lang="it-IT" dirty="0"/>
          </a:p>
        </p:txBody>
      </p:sp>
      <p:sp>
        <p:nvSpPr>
          <p:cNvPr id="3" name="Segnaposto contenuto 2"/>
          <p:cNvSpPr>
            <a:spLocks noGrp="1"/>
          </p:cNvSpPr>
          <p:nvPr>
            <p:ph idx="1"/>
          </p:nvPr>
        </p:nvSpPr>
        <p:spPr/>
        <p:txBody>
          <a:bodyPr>
            <a:normAutofit/>
          </a:bodyPr>
          <a:lstStyle/>
          <a:p>
            <a:pPr>
              <a:buNone/>
            </a:pPr>
            <a:r>
              <a:rPr lang="it-IT" dirty="0" err="1" smtClean="0"/>
              <a:t>Map</a:t>
            </a:r>
            <a:r>
              <a:rPr lang="it-IT" dirty="0" smtClean="0"/>
              <a:t>/Reduce </a:t>
            </a:r>
            <a:r>
              <a:rPr lang="it-IT" dirty="0" err="1" smtClean="0"/>
              <a:t>over</a:t>
            </a:r>
            <a:r>
              <a:rPr lang="it-IT" dirty="0" smtClean="0"/>
              <a:t> </a:t>
            </a:r>
            <a:r>
              <a:rPr lang="it-IT" dirty="0" err="1" smtClean="0"/>
              <a:t>other</a:t>
            </a:r>
            <a:r>
              <a:rPr lang="it-IT" dirty="0" smtClean="0"/>
              <a:t> </a:t>
            </a:r>
            <a:r>
              <a:rPr lang="it-IT" dirty="0" err="1" smtClean="0"/>
              <a:t>Filesystem</a:t>
            </a:r>
            <a:r>
              <a:rPr lang="it-IT" dirty="0" smtClean="0"/>
              <a:t> </a:t>
            </a:r>
            <a:r>
              <a:rPr lang="it-IT" dirty="0" err="1" smtClean="0"/>
              <a:t>like</a:t>
            </a:r>
            <a:r>
              <a:rPr lang="it-IT" dirty="0" smtClean="0"/>
              <a:t> CHEP, GLUSTER or </a:t>
            </a:r>
            <a:r>
              <a:rPr lang="it-IT" dirty="0" err="1" smtClean="0"/>
              <a:t>similar</a:t>
            </a:r>
            <a:endParaRPr lang="it-IT" dirty="0" smtClean="0"/>
          </a:p>
          <a:p>
            <a:pPr>
              <a:buNone/>
            </a:pPr>
            <a:endParaRPr lang="it-IT" dirty="0" smtClean="0"/>
          </a:p>
          <a:p>
            <a:pPr>
              <a:buNone/>
            </a:pPr>
            <a:r>
              <a:rPr lang="it-IT" dirty="0" smtClean="0"/>
              <a:t>GFARM </a:t>
            </a:r>
            <a:r>
              <a:rPr lang="it-IT" dirty="0" err="1" smtClean="0"/>
              <a:t>over</a:t>
            </a:r>
            <a:r>
              <a:rPr lang="it-IT" dirty="0" smtClean="0"/>
              <a:t> CEPH </a:t>
            </a:r>
            <a:r>
              <a:rPr lang="it-IT" dirty="0" err="1" smtClean="0"/>
              <a:t>of</a:t>
            </a:r>
            <a:r>
              <a:rPr lang="it-IT" dirty="0" smtClean="0"/>
              <a:t> GLUSTER</a:t>
            </a:r>
          </a:p>
          <a:p>
            <a:pPr>
              <a:buNone/>
            </a:pPr>
            <a:endParaRPr lang="it-IT" dirty="0" smtClean="0"/>
          </a:p>
          <a:p>
            <a:pPr>
              <a:buNone/>
            </a:pPr>
            <a:r>
              <a:rPr lang="it-IT" dirty="0" err="1" smtClean="0"/>
              <a:t>Is</a:t>
            </a:r>
            <a:r>
              <a:rPr lang="it-IT" dirty="0" smtClean="0"/>
              <a:t> </a:t>
            </a:r>
            <a:r>
              <a:rPr lang="it-IT" dirty="0" err="1" smtClean="0"/>
              <a:t>possible</a:t>
            </a:r>
            <a:r>
              <a:rPr lang="it-IT" dirty="0" smtClean="0"/>
              <a:t> </a:t>
            </a:r>
            <a:r>
              <a:rPr lang="it-IT" dirty="0" err="1" smtClean="0"/>
              <a:t>configure</a:t>
            </a:r>
            <a:r>
              <a:rPr lang="it-IT" dirty="0" smtClean="0"/>
              <a:t> PBS/LSF </a:t>
            </a:r>
            <a:r>
              <a:rPr lang="it-IT" dirty="0" err="1" smtClean="0"/>
              <a:t>to</a:t>
            </a:r>
            <a:r>
              <a:rPr lang="it-IT" dirty="0" smtClean="0"/>
              <a:t> </a:t>
            </a:r>
            <a:r>
              <a:rPr lang="it-IT" dirty="0" err="1" smtClean="0"/>
              <a:t>provide</a:t>
            </a:r>
            <a:r>
              <a:rPr lang="it-IT" dirty="0" smtClean="0"/>
              <a:t> file </a:t>
            </a:r>
            <a:r>
              <a:rPr lang="it-IT" dirty="0" err="1" smtClean="0"/>
              <a:t>affinity</a:t>
            </a:r>
            <a:r>
              <a:rPr lang="it-IT" dirty="0" smtClean="0"/>
              <a:t> job </a:t>
            </a:r>
            <a:r>
              <a:rPr lang="it-IT" dirty="0" err="1" smtClean="0"/>
              <a:t>scheduling</a:t>
            </a:r>
            <a:r>
              <a:rPr lang="it-IT" dirty="0" smtClean="0"/>
              <a:t> on the topo </a:t>
            </a:r>
            <a:r>
              <a:rPr lang="it-IT" dirty="0" err="1" smtClean="0"/>
              <a:t>of</a:t>
            </a:r>
            <a:r>
              <a:rPr lang="it-IT" dirty="0" smtClean="0"/>
              <a:t> HDFS or </a:t>
            </a:r>
            <a:r>
              <a:rPr lang="it-IT" dirty="0" err="1" smtClean="0"/>
              <a:t>other</a:t>
            </a:r>
            <a:r>
              <a:rPr lang="it-IT" dirty="0" smtClean="0"/>
              <a:t> file system</a:t>
            </a:r>
            <a:r>
              <a:rPr lang="it-IT" dirty="0" smtClean="0"/>
              <a:t>?</a:t>
            </a:r>
            <a:endParaRPr lang="it-IT" dirty="0" smtClean="0"/>
          </a:p>
          <a:p>
            <a:pPr>
              <a:buNone/>
            </a:pPr>
            <a:endParaRPr lang="it-IT" dirty="0" smtClean="0"/>
          </a:p>
          <a:p>
            <a:pPr>
              <a:buNone/>
            </a:pPr>
            <a:endParaRPr lang="it-IT" dirty="0" smtClean="0"/>
          </a:p>
          <a:p>
            <a:pPr>
              <a:buNone/>
            </a:pPr>
            <a:endParaRPr lang="it-IT" dirty="0" smtClean="0"/>
          </a:p>
          <a:p>
            <a:pPr>
              <a:buNone/>
            </a:pPr>
            <a:endParaRPr lang="it-IT" dirty="0" smtClean="0"/>
          </a:p>
          <a:p>
            <a:pPr>
              <a:buNone/>
            </a:pPr>
            <a:endParaRPr lang="it-IT"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7170" name="Picture 2"/>
          <p:cNvPicPr>
            <a:picLocks noChangeAspect="1" noChangeArrowheads="1"/>
          </p:cNvPicPr>
          <p:nvPr/>
        </p:nvPicPr>
        <p:blipFill>
          <a:blip r:embed="rId2" cstate="print"/>
          <a:srcRect/>
          <a:stretch>
            <a:fillRect/>
          </a:stretch>
        </p:blipFill>
        <p:spPr bwMode="auto">
          <a:xfrm>
            <a:off x="395536" y="260648"/>
            <a:ext cx="8352928" cy="6275243"/>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1763688" y="476672"/>
            <a:ext cx="5477782" cy="707886"/>
          </a:xfrm>
          <a:prstGeom prst="rect">
            <a:avLst/>
          </a:prstGeom>
          <a:noFill/>
        </p:spPr>
        <p:txBody>
          <a:bodyPr wrap="none" rtlCol="0">
            <a:spAutoFit/>
          </a:bodyPr>
          <a:lstStyle/>
          <a:p>
            <a:r>
              <a:rPr lang="it-IT" sz="4000" dirty="0" smtClean="0"/>
              <a:t>HDSF EXPERIENCE IN HEP</a:t>
            </a:r>
            <a:endParaRPr lang="it-IT" sz="4000" dirty="0"/>
          </a:p>
        </p:txBody>
      </p:sp>
      <p:sp>
        <p:nvSpPr>
          <p:cNvPr id="4" name="Segnaposto contenuto 2"/>
          <p:cNvSpPr>
            <a:spLocks noGrp="1"/>
          </p:cNvSpPr>
          <p:nvPr>
            <p:ph idx="1"/>
          </p:nvPr>
        </p:nvSpPr>
        <p:spPr>
          <a:xfrm>
            <a:off x="179512" y="1556792"/>
            <a:ext cx="8507288" cy="4569371"/>
          </a:xfrm>
        </p:spPr>
        <p:txBody>
          <a:bodyPr>
            <a:normAutofit/>
          </a:bodyPr>
          <a:lstStyle/>
          <a:p>
            <a:pPr>
              <a:buNone/>
            </a:pPr>
            <a:endParaRPr lang="en-US" dirty="0" smtClean="0"/>
          </a:p>
          <a:p>
            <a:pPr>
              <a:buNone/>
            </a:pPr>
            <a:endParaRPr lang="en-US" dirty="0" smtClean="0"/>
          </a:p>
          <a:p>
            <a:pPr>
              <a:buNone/>
            </a:pPr>
            <a:endParaRPr lang="it-IT" dirty="0"/>
          </a:p>
        </p:txBody>
      </p:sp>
      <p:pic>
        <p:nvPicPr>
          <p:cNvPr id="6146" name="Picture 2"/>
          <p:cNvPicPr>
            <a:picLocks noChangeAspect="1" noChangeArrowheads="1"/>
          </p:cNvPicPr>
          <p:nvPr/>
        </p:nvPicPr>
        <p:blipFill>
          <a:blip r:embed="rId2" cstate="print"/>
          <a:srcRect/>
          <a:stretch>
            <a:fillRect/>
          </a:stretch>
        </p:blipFill>
        <p:spPr bwMode="auto">
          <a:xfrm>
            <a:off x="1331640" y="1196752"/>
            <a:ext cx="6616997" cy="49685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Map</a:t>
            </a:r>
            <a:r>
              <a:rPr lang="it-IT" dirty="0" smtClean="0"/>
              <a:t>/Reduce</a:t>
            </a:r>
            <a:endParaRPr lang="it-IT" dirty="0"/>
          </a:p>
        </p:txBody>
      </p:sp>
      <p:sp>
        <p:nvSpPr>
          <p:cNvPr id="3" name="Segnaposto contenuto 2"/>
          <p:cNvSpPr>
            <a:spLocks noGrp="1"/>
          </p:cNvSpPr>
          <p:nvPr>
            <p:ph idx="1"/>
          </p:nvPr>
        </p:nvSpPr>
        <p:spPr/>
        <p:txBody>
          <a:bodyPr>
            <a:normAutofit lnSpcReduction="10000"/>
          </a:bodyPr>
          <a:lstStyle/>
          <a:p>
            <a:r>
              <a:rPr lang="en-US" dirty="0" smtClean="0"/>
              <a:t>A Map/Reduce </a:t>
            </a:r>
            <a:r>
              <a:rPr lang="en-US" i="1" dirty="0" smtClean="0"/>
              <a:t>job</a:t>
            </a:r>
            <a:r>
              <a:rPr lang="en-US" dirty="0" smtClean="0"/>
              <a:t> usually splits the input data-set into independent chunks which are processed by the </a:t>
            </a:r>
            <a:r>
              <a:rPr lang="en-US" i="1" dirty="0" smtClean="0"/>
              <a:t>map tasks</a:t>
            </a:r>
            <a:r>
              <a:rPr lang="en-US" dirty="0" smtClean="0"/>
              <a:t> in a completely parallel manner. The framework sorts the outputs of the maps, which are then input to the </a:t>
            </a:r>
            <a:r>
              <a:rPr lang="en-US" i="1" dirty="0" smtClean="0"/>
              <a:t>reduce tasks</a:t>
            </a:r>
            <a:r>
              <a:rPr lang="en-US" dirty="0" smtClean="0"/>
              <a:t>. Typically both the input and the output of the job are stored in a file-system. The framework takes care of scheduling tasks, monitoring them and re-executes the failed tasks.</a:t>
            </a:r>
          </a:p>
          <a:p>
            <a:endParaRPr lang="en-US" dirty="0"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Map</a:t>
            </a:r>
            <a:r>
              <a:rPr lang="it-IT" dirty="0" smtClean="0"/>
              <a:t>/Reduce</a:t>
            </a:r>
            <a:endParaRPr lang="it-IT" dirty="0"/>
          </a:p>
        </p:txBody>
      </p:sp>
      <p:sp>
        <p:nvSpPr>
          <p:cNvPr id="3" name="Segnaposto contenuto 2"/>
          <p:cNvSpPr>
            <a:spLocks noGrp="1"/>
          </p:cNvSpPr>
          <p:nvPr>
            <p:ph idx="1"/>
          </p:nvPr>
        </p:nvSpPr>
        <p:spPr/>
        <p:txBody>
          <a:bodyPr>
            <a:normAutofit/>
          </a:bodyPr>
          <a:lstStyle/>
          <a:p>
            <a:r>
              <a:rPr lang="en-US" dirty="0" smtClean="0"/>
              <a:t>Typically the compute nodes and the storage nodes are the same, that is, the Map/Reduce framework and the </a:t>
            </a:r>
            <a:r>
              <a:rPr lang="en-US" dirty="0" err="1" smtClean="0"/>
              <a:t>Hadoop</a:t>
            </a:r>
            <a:r>
              <a:rPr lang="en-US" dirty="0" smtClean="0"/>
              <a:t> Distributed File System (see </a:t>
            </a:r>
            <a:r>
              <a:rPr lang="en-US" dirty="0" smtClean="0">
                <a:hlinkClick r:id="rId2"/>
              </a:rPr>
              <a:t>HDFS Architecture </a:t>
            </a:r>
            <a:r>
              <a:rPr lang="en-US" dirty="0" smtClean="0"/>
              <a:t>) are running on the same set of nodes. This configuration allows the framework to effectively schedule tasks on the nodes where data is already present, resulting in very high aggregate bandwidth across the cluster.</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Map</a:t>
            </a:r>
            <a:r>
              <a:rPr lang="it-IT" dirty="0" smtClean="0"/>
              <a:t>/Reduce</a:t>
            </a:r>
            <a:endParaRPr lang="it-IT" dirty="0"/>
          </a:p>
        </p:txBody>
      </p:sp>
      <p:sp>
        <p:nvSpPr>
          <p:cNvPr id="3" name="Segnaposto contenuto 2"/>
          <p:cNvSpPr>
            <a:spLocks noGrp="1"/>
          </p:cNvSpPr>
          <p:nvPr>
            <p:ph idx="1"/>
          </p:nvPr>
        </p:nvSpPr>
        <p:spPr/>
        <p:txBody>
          <a:bodyPr>
            <a:normAutofit/>
          </a:bodyPr>
          <a:lstStyle/>
          <a:p>
            <a:r>
              <a:rPr lang="en-US" dirty="0" smtClean="0"/>
              <a:t>The Map/Reduce framework consists of a single master </a:t>
            </a:r>
            <a:r>
              <a:rPr lang="en-US" dirty="0" err="1" smtClean="0"/>
              <a:t>JobTracker</a:t>
            </a:r>
            <a:r>
              <a:rPr lang="en-US" dirty="0" smtClean="0"/>
              <a:t> and one slave </a:t>
            </a:r>
            <a:r>
              <a:rPr lang="en-US" dirty="0" err="1" smtClean="0"/>
              <a:t>TaskTracker</a:t>
            </a:r>
            <a:r>
              <a:rPr lang="en-US" dirty="0" smtClean="0"/>
              <a:t> per cluster-node. The master is responsible for scheduling the jobs' component tasks on the slaves, monitoring them and re-executing the failed tasks. The slaves execute the tasks as directed by the master.</a:t>
            </a:r>
          </a:p>
          <a:p>
            <a:pPr>
              <a:buNone/>
            </a:pPr>
            <a:endParaRPr lang="en-US" dirty="0"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dirty="0"/>
          </a:p>
        </p:txBody>
      </p:sp>
      <p:pic>
        <p:nvPicPr>
          <p:cNvPr id="1027" name="Picture 3"/>
          <p:cNvPicPr>
            <a:picLocks noChangeAspect="1" noChangeArrowheads="1"/>
          </p:cNvPicPr>
          <p:nvPr/>
        </p:nvPicPr>
        <p:blipFill>
          <a:blip r:embed="rId2" cstate="print"/>
          <a:srcRect/>
          <a:stretch>
            <a:fillRect/>
          </a:stretch>
        </p:blipFill>
        <p:spPr bwMode="auto">
          <a:xfrm>
            <a:off x="539552" y="476672"/>
            <a:ext cx="7981950" cy="5705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PROOF</a:t>
            </a:r>
            <a:endParaRPr lang="it-IT" dirty="0"/>
          </a:p>
        </p:txBody>
      </p:sp>
      <p:pic>
        <p:nvPicPr>
          <p:cNvPr id="2050" name="Picture 2"/>
          <p:cNvPicPr>
            <a:picLocks noChangeAspect="1" noChangeArrowheads="1"/>
          </p:cNvPicPr>
          <p:nvPr/>
        </p:nvPicPr>
        <p:blipFill>
          <a:blip r:embed="rId2" cstate="print"/>
          <a:srcRect/>
          <a:stretch>
            <a:fillRect/>
          </a:stretch>
        </p:blipFill>
        <p:spPr bwMode="auto">
          <a:xfrm>
            <a:off x="3995936" y="1484784"/>
            <a:ext cx="4155926" cy="464848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COLABORATION</a:t>
            </a:r>
            <a:endParaRPr lang="it-IT" dirty="0"/>
          </a:p>
        </p:txBody>
      </p:sp>
      <p:sp>
        <p:nvSpPr>
          <p:cNvPr id="3" name="Segnaposto contenuto 2"/>
          <p:cNvSpPr>
            <a:spLocks noGrp="1"/>
          </p:cNvSpPr>
          <p:nvPr>
            <p:ph idx="1"/>
          </p:nvPr>
        </p:nvSpPr>
        <p:spPr/>
        <p:txBody>
          <a:bodyPr>
            <a:normAutofit fontScale="85000" lnSpcReduction="20000"/>
          </a:bodyPr>
          <a:lstStyle/>
          <a:p>
            <a:pPr>
              <a:buNone/>
            </a:pPr>
            <a:r>
              <a:rPr lang="en-US" dirty="0" smtClean="0"/>
              <a:t>Collaboration among the INFN-Naples, the University of Naples Federico II and the INFN, Bari and Pisa Unit – People Involved </a:t>
            </a:r>
            <a:r>
              <a:rPr lang="en-US" dirty="0" err="1" smtClean="0"/>
              <a:t>S.Pardi</a:t>
            </a:r>
            <a:r>
              <a:rPr lang="en-US" dirty="0" smtClean="0"/>
              <a:t>, </a:t>
            </a:r>
            <a:r>
              <a:rPr lang="en-US" dirty="0" err="1" smtClean="0"/>
              <a:t>G.Russo</a:t>
            </a:r>
            <a:r>
              <a:rPr lang="en-US" dirty="0" smtClean="0"/>
              <a:t>, </a:t>
            </a:r>
            <a:r>
              <a:rPr lang="en-US" dirty="0" err="1" smtClean="0"/>
              <a:t>G.Donvito</a:t>
            </a:r>
            <a:r>
              <a:rPr lang="en-US" dirty="0" smtClean="0"/>
              <a:t>, A. </a:t>
            </a:r>
            <a:r>
              <a:rPr lang="en-US" dirty="0" err="1" smtClean="0"/>
              <a:t>Fella</a:t>
            </a:r>
            <a:r>
              <a:rPr lang="en-US" dirty="0" smtClean="0"/>
              <a:t>, incoming people are welcome.</a:t>
            </a:r>
          </a:p>
          <a:p>
            <a:pPr>
              <a:buNone/>
            </a:pPr>
            <a:endParaRPr lang="en-US" dirty="0" smtClean="0"/>
          </a:p>
          <a:p>
            <a:pPr>
              <a:buNone/>
            </a:pPr>
            <a:r>
              <a:rPr lang="en-US" dirty="0" smtClean="0"/>
              <a:t>We have 3 Thesis on the </a:t>
            </a:r>
            <a:r>
              <a:rPr lang="en-US" dirty="0" err="1" smtClean="0"/>
              <a:t>SuperB</a:t>
            </a:r>
            <a:r>
              <a:rPr lang="en-US" dirty="0" smtClean="0"/>
              <a:t> computing Model (Prof. </a:t>
            </a:r>
            <a:r>
              <a:rPr lang="en-US" dirty="0" err="1" smtClean="0"/>
              <a:t>G.Russo</a:t>
            </a:r>
            <a:r>
              <a:rPr lang="en-US" dirty="0" smtClean="0"/>
              <a:t> realtor, and </a:t>
            </a:r>
            <a:r>
              <a:rPr lang="en-US" dirty="0" err="1" smtClean="0"/>
              <a:t>Silvio</a:t>
            </a:r>
            <a:r>
              <a:rPr lang="en-US" dirty="0" smtClean="0"/>
              <a:t> </a:t>
            </a:r>
            <a:r>
              <a:rPr lang="en-US" dirty="0" err="1" smtClean="0"/>
              <a:t>Pardi</a:t>
            </a:r>
            <a:r>
              <a:rPr lang="en-US" dirty="0" smtClean="0"/>
              <a:t> tutor). </a:t>
            </a:r>
          </a:p>
          <a:p>
            <a:pPr>
              <a:buNone/>
            </a:pPr>
            <a:endParaRPr lang="en-US" dirty="0" smtClean="0"/>
          </a:p>
          <a:p>
            <a:pPr>
              <a:buNone/>
            </a:pPr>
            <a:r>
              <a:rPr lang="en-US" dirty="0" smtClean="0"/>
              <a:t>The first framework that we want evaluate is HADOOP.</a:t>
            </a:r>
          </a:p>
          <a:p>
            <a:pPr>
              <a:buNone/>
            </a:pPr>
            <a:endParaRPr lang="en-US" dirty="0" smtClean="0"/>
          </a:p>
          <a:p>
            <a:pPr>
              <a:buNone/>
            </a:pPr>
            <a:r>
              <a:rPr lang="en-US" dirty="0" smtClean="0"/>
              <a:t>Students are a great resource for unfunded activities!</a:t>
            </a:r>
          </a:p>
          <a:p>
            <a:pPr>
              <a:buNone/>
            </a:pPr>
            <a:endParaRPr lang="en-US" dirty="0" smtClean="0"/>
          </a:p>
          <a:p>
            <a:pPr>
              <a:buNone/>
            </a:pPr>
            <a:endParaRPr lang="it-IT" dirty="0"/>
          </a:p>
        </p:txBody>
      </p:sp>
      <p:sp>
        <p:nvSpPr>
          <p:cNvPr id="4" name="Rettangolo 3"/>
          <p:cNvSpPr/>
          <p:nvPr/>
        </p:nvSpPr>
        <p:spPr>
          <a:xfrm>
            <a:off x="395536" y="5229200"/>
            <a:ext cx="7992888" cy="720080"/>
          </a:xfrm>
          <a:prstGeom prst="rect">
            <a:avLst/>
          </a:prstGeom>
          <a:solidFill>
            <a:schemeClr val="accent2">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HADOOP</a:t>
            </a:r>
            <a:endParaRPr lang="it-IT" dirty="0"/>
          </a:p>
        </p:txBody>
      </p:sp>
      <p:sp>
        <p:nvSpPr>
          <p:cNvPr id="3" name="Segnaposto contenuto 2"/>
          <p:cNvSpPr>
            <a:spLocks noGrp="1"/>
          </p:cNvSpPr>
          <p:nvPr>
            <p:ph idx="1"/>
          </p:nvPr>
        </p:nvSpPr>
        <p:spPr>
          <a:xfrm>
            <a:off x="457200" y="980728"/>
            <a:ext cx="8229600" cy="5429200"/>
          </a:xfrm>
        </p:spPr>
        <p:txBody>
          <a:bodyPr>
            <a:noAutofit/>
          </a:bodyPr>
          <a:lstStyle/>
          <a:p>
            <a:pPr>
              <a:buNone/>
            </a:pPr>
            <a:r>
              <a:rPr lang="en-US" sz="1600" b="1" dirty="0" smtClean="0"/>
              <a:t>What Is </a:t>
            </a:r>
            <a:r>
              <a:rPr lang="en-US" sz="1600" b="1" dirty="0" err="1" smtClean="0"/>
              <a:t>Hadoop</a:t>
            </a:r>
            <a:r>
              <a:rPr lang="en-US" sz="1600" b="1" dirty="0" smtClean="0"/>
              <a:t>?</a:t>
            </a:r>
          </a:p>
          <a:p>
            <a:pPr>
              <a:buNone/>
            </a:pPr>
            <a:r>
              <a:rPr lang="en-US" sz="1600" dirty="0" err="1" smtClean="0"/>
              <a:t>Hadoop</a:t>
            </a:r>
            <a:r>
              <a:rPr lang="en-US" sz="1600" dirty="0" smtClean="0"/>
              <a:t> is a complete solution open-source for reliable, scalable, distributed computing, is totally write in JAVA. </a:t>
            </a:r>
            <a:r>
              <a:rPr lang="en-US" sz="1600" dirty="0" err="1" smtClean="0"/>
              <a:t>Hadoop</a:t>
            </a:r>
            <a:r>
              <a:rPr lang="en-US" sz="1600" dirty="0" smtClean="0"/>
              <a:t> is distributed by APACHE includes a set of subprojects, the main component are:</a:t>
            </a:r>
          </a:p>
          <a:p>
            <a:pPr>
              <a:buNone/>
            </a:pPr>
            <a:endParaRPr lang="en-US" sz="1600" dirty="0" smtClean="0"/>
          </a:p>
          <a:p>
            <a:r>
              <a:rPr lang="en-US" sz="1600" b="1" dirty="0" err="1" smtClean="0">
                <a:hlinkClick r:id="rId2"/>
              </a:rPr>
              <a:t>Hadoop</a:t>
            </a:r>
            <a:r>
              <a:rPr lang="en-US" sz="1600" b="1" dirty="0" smtClean="0">
                <a:hlinkClick r:id="rId2"/>
              </a:rPr>
              <a:t> Common</a:t>
            </a:r>
            <a:r>
              <a:rPr lang="en-US" sz="1600" dirty="0" smtClean="0"/>
              <a:t>: The common utilities that support the other </a:t>
            </a:r>
            <a:r>
              <a:rPr lang="en-US" sz="1600" dirty="0" err="1" smtClean="0"/>
              <a:t>Hadoop</a:t>
            </a:r>
            <a:r>
              <a:rPr lang="en-US" sz="1600" dirty="0" smtClean="0"/>
              <a:t> subprojects. </a:t>
            </a:r>
          </a:p>
          <a:p>
            <a:r>
              <a:rPr lang="en-US" sz="1600" b="1" dirty="0" smtClean="0">
                <a:hlinkClick r:id="rId3"/>
              </a:rPr>
              <a:t>HDFS</a:t>
            </a:r>
            <a:r>
              <a:rPr lang="en-US" sz="1600" dirty="0" smtClean="0"/>
              <a:t>: The </a:t>
            </a:r>
            <a:r>
              <a:rPr lang="en-US" sz="1600" dirty="0" err="1" smtClean="0"/>
              <a:t>hadoop</a:t>
            </a:r>
            <a:r>
              <a:rPr lang="en-US" sz="1600" dirty="0" smtClean="0"/>
              <a:t>  distributed file system </a:t>
            </a:r>
          </a:p>
          <a:p>
            <a:r>
              <a:rPr lang="en-US" sz="1600" b="1" dirty="0" err="1" smtClean="0">
                <a:hlinkClick r:id="rId4"/>
              </a:rPr>
              <a:t>MapReduce</a:t>
            </a:r>
            <a:r>
              <a:rPr lang="en-US" sz="1600" dirty="0" smtClean="0"/>
              <a:t>: A software framework for distributed processing of large data sets on compute clusters. </a:t>
            </a:r>
          </a:p>
          <a:p>
            <a:pPr>
              <a:buNone/>
            </a:pPr>
            <a:endParaRPr lang="en-US" sz="1600" dirty="0" smtClean="0"/>
          </a:p>
        </p:txBody>
      </p:sp>
      <p:sp>
        <p:nvSpPr>
          <p:cNvPr id="4" name="Cilindro 3"/>
          <p:cNvSpPr/>
          <p:nvPr/>
        </p:nvSpPr>
        <p:spPr>
          <a:xfrm>
            <a:off x="1187624" y="5229200"/>
            <a:ext cx="1224136" cy="115212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ilindro 4"/>
          <p:cNvSpPr/>
          <p:nvPr/>
        </p:nvSpPr>
        <p:spPr>
          <a:xfrm>
            <a:off x="2915816" y="5229200"/>
            <a:ext cx="1224136" cy="115212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ilindro 5"/>
          <p:cNvSpPr/>
          <p:nvPr/>
        </p:nvSpPr>
        <p:spPr>
          <a:xfrm>
            <a:off x="4644008" y="5229200"/>
            <a:ext cx="1224136" cy="115212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ilindro 6"/>
          <p:cNvSpPr/>
          <p:nvPr/>
        </p:nvSpPr>
        <p:spPr>
          <a:xfrm>
            <a:off x="6300192" y="5229200"/>
            <a:ext cx="1224136" cy="115212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ilindro 7"/>
          <p:cNvSpPr/>
          <p:nvPr/>
        </p:nvSpPr>
        <p:spPr>
          <a:xfrm>
            <a:off x="899592" y="5085184"/>
            <a:ext cx="6912768" cy="1440160"/>
          </a:xfrm>
          <a:prstGeom prst="can">
            <a:avLst/>
          </a:prstGeom>
          <a:solidFill>
            <a:schemeClr val="accent1">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b="1" dirty="0" smtClean="0">
                <a:solidFill>
                  <a:schemeClr val="tx1"/>
                </a:solidFill>
              </a:rPr>
              <a:t>HDSF FILE SYSTEM</a:t>
            </a:r>
            <a:endParaRPr lang="it-IT" sz="4000" b="1" dirty="0">
              <a:solidFill>
                <a:schemeClr val="tx1"/>
              </a:solidFill>
            </a:endParaRPr>
          </a:p>
        </p:txBody>
      </p:sp>
      <p:sp>
        <p:nvSpPr>
          <p:cNvPr id="9" name="Elaborazione 8"/>
          <p:cNvSpPr/>
          <p:nvPr/>
        </p:nvSpPr>
        <p:spPr>
          <a:xfrm>
            <a:off x="899592" y="4581128"/>
            <a:ext cx="1584176" cy="4320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SERVER</a:t>
            </a:r>
            <a:endParaRPr lang="it-IT" dirty="0"/>
          </a:p>
        </p:txBody>
      </p:sp>
      <p:sp>
        <p:nvSpPr>
          <p:cNvPr id="10" name="Elaborazione 9"/>
          <p:cNvSpPr/>
          <p:nvPr/>
        </p:nvSpPr>
        <p:spPr>
          <a:xfrm>
            <a:off x="2843808" y="4581128"/>
            <a:ext cx="1584176" cy="4320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SERVER</a:t>
            </a:r>
            <a:endParaRPr lang="it-IT" dirty="0"/>
          </a:p>
        </p:txBody>
      </p:sp>
      <p:sp>
        <p:nvSpPr>
          <p:cNvPr id="11" name="Elaborazione 10"/>
          <p:cNvSpPr/>
          <p:nvPr/>
        </p:nvSpPr>
        <p:spPr>
          <a:xfrm>
            <a:off x="4644008" y="4581128"/>
            <a:ext cx="1584176" cy="4320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SERVER</a:t>
            </a:r>
            <a:endParaRPr lang="it-IT" dirty="0"/>
          </a:p>
        </p:txBody>
      </p:sp>
      <p:sp>
        <p:nvSpPr>
          <p:cNvPr id="12" name="Elaborazione 11"/>
          <p:cNvSpPr/>
          <p:nvPr/>
        </p:nvSpPr>
        <p:spPr>
          <a:xfrm>
            <a:off x="6444208" y="4581128"/>
            <a:ext cx="1584176" cy="4320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SERVER</a:t>
            </a:r>
            <a:endParaRPr lang="it-IT" dirty="0"/>
          </a:p>
        </p:txBody>
      </p:sp>
      <p:sp>
        <p:nvSpPr>
          <p:cNvPr id="14" name="Documento 13"/>
          <p:cNvSpPr/>
          <p:nvPr/>
        </p:nvSpPr>
        <p:spPr>
          <a:xfrm>
            <a:off x="4067944" y="3284984"/>
            <a:ext cx="936104" cy="504056"/>
          </a:xfrm>
          <a:prstGeom prst="flowChartDocumen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7" name="Connettore 2 16"/>
          <p:cNvCxnSpPr>
            <a:endCxn id="9" idx="0"/>
          </p:cNvCxnSpPr>
          <p:nvPr/>
        </p:nvCxnSpPr>
        <p:spPr>
          <a:xfrm rot="10800000" flipV="1">
            <a:off x="1691680" y="3645024"/>
            <a:ext cx="2304256" cy="936104"/>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ttore 2 17"/>
          <p:cNvCxnSpPr>
            <a:endCxn id="10" idx="0"/>
          </p:cNvCxnSpPr>
          <p:nvPr/>
        </p:nvCxnSpPr>
        <p:spPr>
          <a:xfrm rot="5400000">
            <a:off x="3500264" y="3933056"/>
            <a:ext cx="783704" cy="51244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ttore 2 19"/>
          <p:cNvCxnSpPr>
            <a:endCxn id="11" idx="0"/>
          </p:cNvCxnSpPr>
          <p:nvPr/>
        </p:nvCxnSpPr>
        <p:spPr>
          <a:xfrm rot="16200000" flipH="1">
            <a:off x="4716016" y="3861048"/>
            <a:ext cx="864096" cy="576064"/>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ttore 2 21"/>
          <p:cNvCxnSpPr/>
          <p:nvPr/>
        </p:nvCxnSpPr>
        <p:spPr>
          <a:xfrm>
            <a:off x="5004048" y="3501008"/>
            <a:ext cx="2160240" cy="1008112"/>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Documento 23"/>
          <p:cNvSpPr/>
          <p:nvPr/>
        </p:nvSpPr>
        <p:spPr>
          <a:xfrm>
            <a:off x="2339752" y="4149080"/>
            <a:ext cx="360040" cy="216024"/>
          </a:xfrm>
          <a:prstGeom prst="flowChartDocumen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Documento 25"/>
          <p:cNvSpPr/>
          <p:nvPr/>
        </p:nvSpPr>
        <p:spPr>
          <a:xfrm>
            <a:off x="3707904" y="4149080"/>
            <a:ext cx="360040" cy="216024"/>
          </a:xfrm>
          <a:prstGeom prst="flowChartDocumen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Documento 26"/>
          <p:cNvSpPr/>
          <p:nvPr/>
        </p:nvSpPr>
        <p:spPr>
          <a:xfrm>
            <a:off x="5004048" y="4149080"/>
            <a:ext cx="360040" cy="216024"/>
          </a:xfrm>
          <a:prstGeom prst="flowChartDocumen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Documento 27"/>
          <p:cNvSpPr/>
          <p:nvPr/>
        </p:nvSpPr>
        <p:spPr>
          <a:xfrm>
            <a:off x="6516216" y="4149080"/>
            <a:ext cx="360040" cy="216024"/>
          </a:xfrm>
          <a:prstGeom prst="flowChartDocumen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CasellaDiTesto 28"/>
          <p:cNvSpPr txBox="1"/>
          <p:nvPr/>
        </p:nvSpPr>
        <p:spPr>
          <a:xfrm>
            <a:off x="5508104" y="3140968"/>
            <a:ext cx="3254417" cy="707886"/>
          </a:xfrm>
          <a:prstGeom prst="rect">
            <a:avLst/>
          </a:prstGeom>
          <a:noFill/>
        </p:spPr>
        <p:txBody>
          <a:bodyPr wrap="none" rtlCol="0">
            <a:spAutoFit/>
          </a:bodyPr>
          <a:lstStyle/>
          <a:p>
            <a:r>
              <a:rPr lang="it-IT" sz="2000" b="1" dirty="0" err="1" smtClean="0"/>
              <a:t>MapReduce</a:t>
            </a:r>
            <a:r>
              <a:rPr lang="it-IT" sz="2000" b="1" dirty="0" smtClean="0"/>
              <a:t> </a:t>
            </a:r>
            <a:r>
              <a:rPr lang="it-IT" sz="2000" b="1" dirty="0" err="1" smtClean="0"/>
              <a:t>Framwork</a:t>
            </a:r>
            <a:endParaRPr lang="it-IT" sz="2000" b="1" dirty="0" smtClean="0"/>
          </a:p>
          <a:p>
            <a:r>
              <a:rPr lang="it-IT" sz="2000" b="1" dirty="0" smtClean="0"/>
              <a:t>Block File </a:t>
            </a:r>
            <a:r>
              <a:rPr lang="it-IT" sz="2000" b="1" dirty="0" err="1" smtClean="0"/>
              <a:t>Affinity</a:t>
            </a:r>
            <a:r>
              <a:rPr lang="it-IT" sz="2000" b="1" dirty="0" smtClean="0"/>
              <a:t> </a:t>
            </a:r>
            <a:r>
              <a:rPr lang="it-IT" sz="2000" b="1" dirty="0" err="1" smtClean="0"/>
              <a:t>Scheduling</a:t>
            </a:r>
            <a:endParaRPr lang="it-IT" sz="2000" b="1" dirty="0"/>
          </a:p>
        </p:txBody>
      </p:sp>
      <p:cxnSp>
        <p:nvCxnSpPr>
          <p:cNvPr id="31" name="Connettore 1 30"/>
          <p:cNvCxnSpPr>
            <a:stCxn id="9" idx="2"/>
          </p:cNvCxnSpPr>
          <p:nvPr/>
        </p:nvCxnSpPr>
        <p:spPr>
          <a:xfrm rot="5400000">
            <a:off x="1547664" y="5157192"/>
            <a:ext cx="288032" cy="0"/>
          </a:xfrm>
          <a:prstGeom prst="line">
            <a:avLst/>
          </a:prstGeom>
        </p:spPr>
        <p:style>
          <a:lnRef idx="3">
            <a:schemeClr val="dk1"/>
          </a:lnRef>
          <a:fillRef idx="0">
            <a:schemeClr val="dk1"/>
          </a:fillRef>
          <a:effectRef idx="2">
            <a:schemeClr val="dk1"/>
          </a:effectRef>
          <a:fontRef idx="minor">
            <a:schemeClr val="tx1"/>
          </a:fontRef>
        </p:style>
      </p:cxnSp>
      <p:cxnSp>
        <p:nvCxnSpPr>
          <p:cNvPr id="32" name="Connettore 1 31"/>
          <p:cNvCxnSpPr/>
          <p:nvPr/>
        </p:nvCxnSpPr>
        <p:spPr>
          <a:xfrm rot="5400000">
            <a:off x="3419872" y="5157192"/>
            <a:ext cx="288032" cy="0"/>
          </a:xfrm>
          <a:prstGeom prst="line">
            <a:avLst/>
          </a:prstGeom>
        </p:spPr>
        <p:style>
          <a:lnRef idx="3">
            <a:schemeClr val="dk1"/>
          </a:lnRef>
          <a:fillRef idx="0">
            <a:schemeClr val="dk1"/>
          </a:fillRef>
          <a:effectRef idx="2">
            <a:schemeClr val="dk1"/>
          </a:effectRef>
          <a:fontRef idx="minor">
            <a:schemeClr val="tx1"/>
          </a:fontRef>
        </p:style>
      </p:cxnSp>
      <p:cxnSp>
        <p:nvCxnSpPr>
          <p:cNvPr id="33" name="Connettore 1 32"/>
          <p:cNvCxnSpPr/>
          <p:nvPr/>
        </p:nvCxnSpPr>
        <p:spPr>
          <a:xfrm rot="5400000">
            <a:off x="5220072" y="5157192"/>
            <a:ext cx="288032" cy="0"/>
          </a:xfrm>
          <a:prstGeom prst="line">
            <a:avLst/>
          </a:prstGeom>
        </p:spPr>
        <p:style>
          <a:lnRef idx="3">
            <a:schemeClr val="dk1"/>
          </a:lnRef>
          <a:fillRef idx="0">
            <a:schemeClr val="dk1"/>
          </a:fillRef>
          <a:effectRef idx="2">
            <a:schemeClr val="dk1"/>
          </a:effectRef>
          <a:fontRef idx="minor">
            <a:schemeClr val="tx1"/>
          </a:fontRef>
        </p:style>
      </p:cxnSp>
      <p:cxnSp>
        <p:nvCxnSpPr>
          <p:cNvPr id="34" name="Connettore 1 33"/>
          <p:cNvCxnSpPr/>
          <p:nvPr/>
        </p:nvCxnSpPr>
        <p:spPr>
          <a:xfrm rot="5400000">
            <a:off x="6876256" y="5157192"/>
            <a:ext cx="288032" cy="0"/>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HDSF CARACTERISTICS</a:t>
            </a:r>
            <a:endParaRPr lang="it-IT" dirty="0"/>
          </a:p>
        </p:txBody>
      </p:sp>
      <p:sp>
        <p:nvSpPr>
          <p:cNvPr id="3" name="Segnaposto contenuto 2"/>
          <p:cNvSpPr>
            <a:spLocks noGrp="1"/>
          </p:cNvSpPr>
          <p:nvPr>
            <p:ph idx="1"/>
          </p:nvPr>
        </p:nvSpPr>
        <p:spPr/>
        <p:txBody>
          <a:bodyPr>
            <a:normAutofit fontScale="70000" lnSpcReduction="20000"/>
          </a:bodyPr>
          <a:lstStyle/>
          <a:p>
            <a:pPr algn="ctr">
              <a:buNone/>
            </a:pPr>
            <a:r>
              <a:rPr lang="en-US" dirty="0" smtClean="0"/>
              <a:t>HDSF is the </a:t>
            </a:r>
            <a:r>
              <a:rPr lang="en-US" dirty="0" err="1" smtClean="0"/>
              <a:t>Hadoop</a:t>
            </a:r>
            <a:r>
              <a:rPr lang="en-US" dirty="0" smtClean="0"/>
              <a:t> File system.</a:t>
            </a:r>
          </a:p>
          <a:p>
            <a:pPr>
              <a:buNone/>
            </a:pPr>
            <a:r>
              <a:rPr lang="en-US" dirty="0" smtClean="0"/>
              <a:t>HDFS is designed to be highly fault-tolerant with commodity hardware</a:t>
            </a:r>
          </a:p>
          <a:p>
            <a:pPr>
              <a:buNone/>
            </a:pPr>
            <a:endParaRPr lang="en-US" dirty="0" smtClean="0"/>
          </a:p>
          <a:p>
            <a:pPr>
              <a:buNone/>
            </a:pPr>
            <a:r>
              <a:rPr lang="en-US" dirty="0" smtClean="0"/>
              <a:t>An HDFS instance may consist of hundreds or thousands of server machines, each storing part of the file system’s data</a:t>
            </a:r>
          </a:p>
          <a:p>
            <a:pPr>
              <a:buNone/>
            </a:pPr>
            <a:endParaRPr lang="en-US" dirty="0" smtClean="0"/>
          </a:p>
          <a:p>
            <a:pPr>
              <a:buNone/>
            </a:pPr>
            <a:r>
              <a:rPr lang="en-US" dirty="0" smtClean="0"/>
              <a:t>The detection of faults and quick, automatic recovery is a core architectural goal of HDFS.</a:t>
            </a:r>
          </a:p>
          <a:p>
            <a:pPr>
              <a:buNone/>
            </a:pPr>
            <a:endParaRPr lang="en-US" dirty="0" smtClean="0"/>
          </a:p>
          <a:p>
            <a:pPr>
              <a:buNone/>
            </a:pPr>
            <a:r>
              <a:rPr lang="en-US" dirty="0" smtClean="0"/>
              <a:t>HDFS doesn't provide a native POSIX interface, but we have a fuse module</a:t>
            </a:r>
          </a:p>
          <a:p>
            <a:pPr>
              <a:buNone/>
            </a:pPr>
            <a:endParaRPr lang="en-US" dirty="0" smtClean="0"/>
          </a:p>
          <a:p>
            <a:pPr>
              <a:buNone/>
            </a:pPr>
            <a:r>
              <a:rPr lang="en-US" dirty="0" smtClean="0"/>
              <a:t>HDFS doesn't provide multi-streaming writing and random-writing but just append.</a:t>
            </a:r>
            <a:endParaRPr lang="it-IT"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HDSF</a:t>
            </a:r>
            <a:endParaRPr lang="it-IT" dirty="0"/>
          </a:p>
        </p:txBody>
      </p:sp>
      <p:sp>
        <p:nvSpPr>
          <p:cNvPr id="3" name="Segnaposto contenuto 2"/>
          <p:cNvSpPr>
            <a:spLocks noGrp="1"/>
          </p:cNvSpPr>
          <p:nvPr>
            <p:ph idx="1"/>
          </p:nvPr>
        </p:nvSpPr>
        <p:spPr/>
        <p:txBody>
          <a:bodyPr>
            <a:normAutofit fontScale="92500"/>
          </a:bodyPr>
          <a:lstStyle/>
          <a:p>
            <a:pPr algn="just">
              <a:buNone/>
            </a:pPr>
            <a:r>
              <a:rPr lang="en-US" dirty="0" smtClean="0"/>
              <a:t>HDSF provide 2 main component:</a:t>
            </a:r>
          </a:p>
          <a:p>
            <a:pPr algn="just"/>
            <a:r>
              <a:rPr lang="en-US" dirty="0" smtClean="0"/>
              <a:t>Name Node (metadata node)</a:t>
            </a:r>
          </a:p>
          <a:p>
            <a:pPr algn="just"/>
            <a:r>
              <a:rPr lang="en-US" dirty="0" err="1" smtClean="0"/>
              <a:t>DiskNode</a:t>
            </a:r>
            <a:r>
              <a:rPr lang="en-US" dirty="0" smtClean="0"/>
              <a:t> (server that share disk space)</a:t>
            </a:r>
          </a:p>
          <a:p>
            <a:pPr algn="just">
              <a:buNone/>
            </a:pPr>
            <a:r>
              <a:rPr lang="en-US" dirty="0" smtClean="0"/>
              <a:t/>
            </a:r>
            <a:br>
              <a:rPr lang="en-US" dirty="0" smtClean="0"/>
            </a:br>
            <a:r>
              <a:rPr lang="en-US" dirty="0" smtClean="0"/>
              <a:t>The files in HDSF are split in block of 64MB and distributed on the </a:t>
            </a:r>
            <a:r>
              <a:rPr lang="en-US" dirty="0" err="1" smtClean="0"/>
              <a:t>DiskNode</a:t>
            </a:r>
            <a:r>
              <a:rPr lang="en-US" dirty="0" smtClean="0"/>
              <a:t>. Each  part of file is replicate 3 time (configurable) in different node in order to guarantee the </a:t>
            </a:r>
            <a:r>
              <a:rPr lang="en-US" dirty="0" err="1" smtClean="0"/>
              <a:t>filesystem</a:t>
            </a:r>
            <a:r>
              <a:rPr lang="en-US" dirty="0" smtClean="0"/>
              <a:t> access in case of accident or </a:t>
            </a:r>
            <a:r>
              <a:rPr lang="en-US" dirty="0" err="1" smtClean="0"/>
              <a:t>DiskNode</a:t>
            </a:r>
            <a:r>
              <a:rPr lang="en-US" dirty="0" smtClean="0"/>
              <a:t> downtime.</a:t>
            </a:r>
            <a:endParaRPr lang="it-IT"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1835696" y="692696"/>
            <a:ext cx="7236296" cy="5498456"/>
          </a:xfrm>
          <a:prstGeom prst="rect">
            <a:avLst/>
          </a:prstGeom>
          <a:noFill/>
          <a:ln w="9525">
            <a:noFill/>
            <a:miter lim="800000"/>
            <a:headEnd/>
            <a:tailEnd/>
          </a:ln>
        </p:spPr>
      </p:pic>
      <p:sp>
        <p:nvSpPr>
          <p:cNvPr id="6" name="CasellaDiTesto 5"/>
          <p:cNvSpPr txBox="1"/>
          <p:nvPr/>
        </p:nvSpPr>
        <p:spPr>
          <a:xfrm>
            <a:off x="0" y="1772816"/>
            <a:ext cx="1907704" cy="3785652"/>
          </a:xfrm>
          <a:prstGeom prst="rect">
            <a:avLst/>
          </a:prstGeom>
          <a:noFill/>
        </p:spPr>
        <p:txBody>
          <a:bodyPr wrap="square" rtlCol="0">
            <a:spAutoFit/>
          </a:bodyPr>
          <a:lstStyle/>
          <a:p>
            <a:r>
              <a:rPr lang="it-IT" sz="2400" dirty="0" smtClean="0"/>
              <a:t>A </a:t>
            </a:r>
            <a:r>
              <a:rPr lang="it-IT" sz="2400" dirty="0" err="1" smtClean="0"/>
              <a:t>Rack</a:t>
            </a:r>
            <a:r>
              <a:rPr lang="it-IT" sz="2400" dirty="0" smtClean="0"/>
              <a:t> </a:t>
            </a:r>
            <a:r>
              <a:rPr lang="it-IT" sz="2400" dirty="0" err="1" smtClean="0"/>
              <a:t>is</a:t>
            </a:r>
            <a:r>
              <a:rPr lang="it-IT" sz="2400" dirty="0" smtClean="0"/>
              <a:t> a </a:t>
            </a:r>
            <a:r>
              <a:rPr lang="it-IT" sz="2400" dirty="0" err="1" smtClean="0"/>
              <a:t>collection</a:t>
            </a:r>
            <a:r>
              <a:rPr lang="it-IT" sz="2400" dirty="0" smtClean="0"/>
              <a:t> </a:t>
            </a:r>
            <a:r>
              <a:rPr lang="it-IT" sz="2400" dirty="0" err="1" smtClean="0"/>
              <a:t>of</a:t>
            </a:r>
            <a:r>
              <a:rPr lang="it-IT" sz="2400" dirty="0" smtClean="0"/>
              <a:t/>
            </a:r>
            <a:br>
              <a:rPr lang="it-IT" sz="2400" dirty="0" smtClean="0"/>
            </a:br>
            <a:r>
              <a:rPr lang="it-IT" sz="2400" dirty="0" err="1" smtClean="0"/>
              <a:t>DataNode</a:t>
            </a:r>
            <a:r>
              <a:rPr lang="it-IT" sz="2400" dirty="0" smtClean="0"/>
              <a:t>. </a:t>
            </a:r>
          </a:p>
          <a:p>
            <a:endParaRPr lang="it-IT" sz="2400" dirty="0" smtClean="0"/>
          </a:p>
          <a:p>
            <a:r>
              <a:rPr lang="it-IT" sz="2400" dirty="0" smtClean="0"/>
              <a:t>HDSF </a:t>
            </a:r>
            <a:r>
              <a:rPr lang="it-IT" sz="2400" dirty="0" err="1" smtClean="0"/>
              <a:t>manage</a:t>
            </a:r>
            <a:r>
              <a:rPr lang="it-IT" sz="2400" dirty="0" smtClean="0"/>
              <a:t> </a:t>
            </a:r>
          </a:p>
          <a:p>
            <a:r>
              <a:rPr lang="it-IT" sz="2400" dirty="0" err="1" smtClean="0"/>
              <a:t>automatically</a:t>
            </a:r>
            <a:endParaRPr lang="it-IT" sz="2400" dirty="0" smtClean="0"/>
          </a:p>
          <a:p>
            <a:r>
              <a:rPr lang="it-IT" sz="2400" dirty="0" smtClean="0"/>
              <a:t>The </a:t>
            </a:r>
            <a:r>
              <a:rPr lang="it-IT" sz="2400" dirty="0" err="1" smtClean="0"/>
              <a:t>blocks</a:t>
            </a:r>
            <a:r>
              <a:rPr lang="it-IT" sz="2400" dirty="0" smtClean="0"/>
              <a:t> file replica: </a:t>
            </a:r>
            <a:r>
              <a:rPr lang="it-IT" sz="2400" dirty="0" err="1" smtClean="0"/>
              <a:t>inter-rack</a:t>
            </a:r>
            <a:r>
              <a:rPr lang="it-IT" sz="2400" dirty="0" smtClean="0"/>
              <a:t> and </a:t>
            </a:r>
            <a:r>
              <a:rPr lang="it-IT" sz="2400" dirty="0" err="1" smtClean="0"/>
              <a:t>intra-rack</a:t>
            </a:r>
            <a:endParaRPr lang="it-IT" sz="2400" dirty="0"/>
          </a:p>
        </p:txBody>
      </p:sp>
      <p:sp>
        <p:nvSpPr>
          <p:cNvPr id="7" name="Titolo 6"/>
          <p:cNvSpPr>
            <a:spLocks noGrp="1"/>
          </p:cNvSpPr>
          <p:nvPr>
            <p:ph type="title"/>
          </p:nvPr>
        </p:nvSpPr>
        <p:spPr/>
        <p:txBody>
          <a:bodyPr/>
          <a:lstStyle/>
          <a:p>
            <a:endParaRPr lang="it-IT"/>
          </a:p>
        </p:txBody>
      </p:sp>
      <p:sp>
        <p:nvSpPr>
          <p:cNvPr id="8" name="Titolo 1"/>
          <p:cNvSpPr txBox="1">
            <a:spLocks/>
          </p:cNvSpPr>
          <p:nvPr/>
        </p:nvSpPr>
        <p:spPr>
          <a:xfrm>
            <a:off x="1393304" y="274638"/>
            <a:ext cx="6347048" cy="1143000"/>
          </a:xfrm>
          <a:prstGeom prst="rect">
            <a:avLst/>
          </a:prstGeom>
          <a:solidFill>
            <a:schemeClr val="bg1"/>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400" b="0" i="0" u="none" strike="noStrike" kern="1200" cap="none" spc="0" normalizeH="0" baseline="0" noProof="0" smtClean="0">
                <a:ln>
                  <a:noFill/>
                </a:ln>
                <a:solidFill>
                  <a:schemeClr val="tx1"/>
                </a:solidFill>
                <a:effectLst/>
                <a:uLnTx/>
                <a:uFillTx/>
                <a:latin typeface="+mj-lt"/>
                <a:ea typeface="+mj-ea"/>
                <a:cs typeface="+mj-cs"/>
              </a:rPr>
              <a:t>HDSF Architecture</a:t>
            </a:r>
            <a:endParaRPr kumimoji="0" lang="it-IT"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2354</TotalTime>
  <Words>1755</Words>
  <Application>Microsoft Office PowerPoint</Application>
  <PresentationFormat>Presentazione su schermo (4:3)</PresentationFormat>
  <Paragraphs>322</Paragraphs>
  <Slides>47</Slides>
  <Notes>0</Notes>
  <HiddenSlides>0</HiddenSlides>
  <MMClips>0</MMClips>
  <ScaleCrop>false</ScaleCrop>
  <HeadingPairs>
    <vt:vector size="4" baseType="variant">
      <vt:variant>
        <vt:lpstr>Tema</vt:lpstr>
      </vt:variant>
      <vt:variant>
        <vt:i4>1</vt:i4>
      </vt:variant>
      <vt:variant>
        <vt:lpstr>Titoli diapositive</vt:lpstr>
      </vt:variant>
      <vt:variant>
        <vt:i4>47</vt:i4>
      </vt:variant>
    </vt:vector>
  </HeadingPairs>
  <TitlesOfParts>
    <vt:vector size="48" baseType="lpstr">
      <vt:lpstr>Tema di Office</vt:lpstr>
      <vt:lpstr>HADOOP Experience @Naples </vt:lpstr>
      <vt:lpstr>OUTLINE</vt:lpstr>
      <vt:lpstr>GFARM-MODEL</vt:lpstr>
      <vt:lpstr>INVESTIGATION GOAL</vt:lpstr>
      <vt:lpstr>COLABORATION</vt:lpstr>
      <vt:lpstr>HADOOP</vt:lpstr>
      <vt:lpstr>HDSF CARACTERISTICS</vt:lpstr>
      <vt:lpstr>HDSF</vt:lpstr>
      <vt:lpstr>Diapositiva 9</vt:lpstr>
      <vt:lpstr>HDSF data placement</vt:lpstr>
      <vt:lpstr>Map/Reduce</vt:lpstr>
      <vt:lpstr>Diapositiva 12</vt:lpstr>
      <vt:lpstr>HADOOP vs gLite</vt:lpstr>
      <vt:lpstr>Diapositiva 14</vt:lpstr>
      <vt:lpstr>Diapositiva 15</vt:lpstr>
      <vt:lpstr>Diapositiva 16</vt:lpstr>
      <vt:lpstr>Diapositiva 17</vt:lpstr>
      <vt:lpstr>Diapositiva 18</vt:lpstr>
      <vt:lpstr>Diapositiva 19</vt:lpstr>
      <vt:lpstr>Diapositiva 20</vt:lpstr>
      <vt:lpstr>HOW TEST HADOOP PERFORMANCE?</vt:lpstr>
      <vt:lpstr>WRITE PERFORMANCE</vt:lpstr>
      <vt:lpstr>WRITE PERFORMANCE</vt:lpstr>
      <vt:lpstr>READ PERFORMANCE</vt:lpstr>
      <vt:lpstr>Diapositiva 25</vt:lpstr>
      <vt:lpstr>Diapositiva 26</vt:lpstr>
      <vt:lpstr>Diapositiva 27</vt:lpstr>
      <vt:lpstr>Diapositiva 28</vt:lpstr>
      <vt:lpstr>Diapositiva 29</vt:lpstr>
      <vt:lpstr>HDFS – Geographic testbed</vt:lpstr>
      <vt:lpstr>HDFS – Geographic testbed</vt:lpstr>
      <vt:lpstr>Consideration</vt:lpstr>
      <vt:lpstr>ISSUE IN ADOPTING HADOOP</vt:lpstr>
      <vt:lpstr>HADOOP Scenario</vt:lpstr>
      <vt:lpstr>Diapositiva 35</vt:lpstr>
      <vt:lpstr>Conclusion and future work</vt:lpstr>
      <vt:lpstr>Conclusion and future work</vt:lpstr>
      <vt:lpstr>GFARMFS vs HDSF</vt:lpstr>
      <vt:lpstr>Diapositiva 39</vt:lpstr>
      <vt:lpstr>Additional ISSUE</vt:lpstr>
      <vt:lpstr>Diapositiva 41</vt:lpstr>
      <vt:lpstr>Diapositiva 42</vt:lpstr>
      <vt:lpstr>Map/Reduce</vt:lpstr>
      <vt:lpstr>Map/Reduce</vt:lpstr>
      <vt:lpstr>Map/Reduce</vt:lpstr>
      <vt:lpstr>Diapositiva 46</vt:lpstr>
      <vt:lpstr>PROOF</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HADOOP Experience</dc:title>
  <dc:creator>OSIO</dc:creator>
  <cp:lastModifiedBy>PC Sala Riunionen Felsina</cp:lastModifiedBy>
  <cp:revision>54</cp:revision>
  <dcterms:created xsi:type="dcterms:W3CDTF">2010-11-09T19:31:15Z</dcterms:created>
  <dcterms:modified xsi:type="dcterms:W3CDTF">2010-11-16T13:16:35Z</dcterms:modified>
</cp:coreProperties>
</file>