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310" r:id="rId3"/>
    <p:sldId id="306" r:id="rId4"/>
    <p:sldId id="293" r:id="rId5"/>
    <p:sldId id="308" r:id="rId6"/>
    <p:sldId id="286" r:id="rId7"/>
    <p:sldId id="291" r:id="rId8"/>
    <p:sldId id="311" r:id="rId9"/>
    <p:sldId id="285" r:id="rId10"/>
    <p:sldId id="309" r:id="rId11"/>
    <p:sldId id="313" r:id="rId12"/>
    <p:sldId id="31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2" autoAdjust="0"/>
    <p:restoredTop sz="96395" autoAdjust="0"/>
  </p:normalViewPr>
  <p:slideViewPr>
    <p:cSldViewPr snapToGrid="0">
      <p:cViewPr varScale="1">
        <p:scale>
          <a:sx n="106" d="100"/>
          <a:sy n="106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E7E53-21B4-4693-B330-A4DF4B0831DB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62ADD-F8C8-4B72-BE4D-C0C241464E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50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0DAAF-6F47-CF48-933A-1B714E4F04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703263"/>
            <a:ext cx="6127750" cy="34480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62450"/>
            <a:ext cx="5006975" cy="40782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sz="1400" b="1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5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2ADD-F8C8-4B72-BE4D-C0C241464E7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4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302F-8455-472B-AF68-295E0EFF103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0E1-CE8A-4705-95E2-6212B8030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32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302F-8455-472B-AF68-295E0EFF103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0E1-CE8A-4705-95E2-6212B8030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84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302F-8455-472B-AF68-295E0EFF103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0E1-CE8A-4705-95E2-6212B8030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533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2789" y="620713"/>
            <a:ext cx="6335183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1102786" y="2205039"/>
            <a:ext cx="8642349" cy="2808287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C760F-932D-3741-8B80-2531C04AA93E}" type="slidenum">
              <a:rPr lang="en-GB" sz="14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GB" sz="14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302F-8455-472B-AF68-295E0EFF103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0E1-CE8A-4705-95E2-6212B8030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54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302F-8455-472B-AF68-295E0EFF103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0E1-CE8A-4705-95E2-6212B8030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21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302F-8455-472B-AF68-295E0EFF103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0E1-CE8A-4705-95E2-6212B8030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78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302F-8455-472B-AF68-295E0EFF103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0E1-CE8A-4705-95E2-6212B8030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25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302F-8455-472B-AF68-295E0EFF103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0E1-CE8A-4705-95E2-6212B8030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0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302F-8455-472B-AF68-295E0EFF103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0E1-CE8A-4705-95E2-6212B8030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53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302F-8455-472B-AF68-295E0EFF103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0E1-CE8A-4705-95E2-6212B8030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54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302F-8455-472B-AF68-295E0EFF103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D0E1-CE8A-4705-95E2-6212B8030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47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8302F-8455-472B-AF68-295E0EFF103D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BD0E1-CE8A-4705-95E2-6212B80303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5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ata.org/acc/data_policy" TargetMode="External"/><Relationship Id="rId2" Type="http://schemas.openxmlformats.org/officeDocument/2006/relationships/hyperlink" Target="https://www.agata.org/physics_publication_submissio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163910" y="3043221"/>
            <a:ext cx="5791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B2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Manager Report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323740" y="6218218"/>
            <a:ext cx="347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AGATA Pre-PAC meeting 2022</a:t>
            </a:r>
            <a:endParaRPr lang="en-US" b="1" dirty="0">
              <a:solidFill>
                <a:srgbClr val="EC66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29" y="118197"/>
            <a:ext cx="1524213" cy="133368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513574" y="3689552"/>
            <a:ext cx="309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Emmanuel Clément (GANIL)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34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  <p:pic>
        <p:nvPicPr>
          <p:cNvPr id="4" name="Picture 6" descr="logoAg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424797" y="260648"/>
            <a:ext cx="978851" cy="129614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03648" y="972017"/>
            <a:ext cx="4967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AGATA@LNL [2022-2023[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53023" y="1720772"/>
            <a:ext cx="83620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AGATA is running presently on the phase 1 resources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GGP-DIGOPT12 FEBEE (AGATA+GALILEO Loan)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39 Capsules taking data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soon as phase 2 FEBEE is considered operational, we will progressively improve the efficiency</a:t>
            </a:r>
          </a:p>
          <a:p>
            <a:pPr marL="285750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98"/>
          <a:stretch/>
        </p:blipFill>
        <p:spPr bwMode="auto">
          <a:xfrm>
            <a:off x="126063" y="4246011"/>
            <a:ext cx="2155410" cy="2227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50" y="5338122"/>
            <a:ext cx="3159660" cy="14040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91175" y="3225110"/>
            <a:ext cx="64013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Phase 2 development is progressing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AGATA owns 60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Asym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-Capsules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Delivery of the first LVPS phase 2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Delivery of the first batch of phase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ATC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Phase 2 resources foreseen to replace by ~2025 the phase 1 FEBEE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Meanwhile, mix Phase 1 &amp; Phase 2 will coexist</a:t>
            </a:r>
          </a:p>
        </p:txBody>
      </p:sp>
    </p:spTree>
    <p:extLst>
      <p:ext uri="{BB962C8B-B14F-4D97-AF65-F5344CB8AC3E}">
        <p14:creationId xmlns:p14="http://schemas.microsoft.com/office/powerpoint/2010/main" val="19175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  <p:pic>
        <p:nvPicPr>
          <p:cNvPr id="29" name="Picture 6" descr="logoA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424797" y="260648"/>
            <a:ext cx="978851" cy="129614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1403648" y="972017"/>
            <a:ext cx="4967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AGATA@LNL [2022-2023[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22" y="1790416"/>
            <a:ext cx="10626249" cy="4816257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9212205" y="3479724"/>
            <a:ext cx="2451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err="1" smtClean="0">
                <a:solidFill>
                  <a:srgbClr val="FF0000"/>
                </a:solidFill>
              </a:rPr>
              <a:t>Courtesy</a:t>
            </a:r>
            <a:r>
              <a:rPr lang="fr-FR" b="1" u="sng" dirty="0" smtClean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FF0000"/>
                </a:solidFill>
              </a:rPr>
              <a:t>Javier </a:t>
            </a:r>
            <a:r>
              <a:rPr lang="fr-FR" b="1" u="sng" dirty="0" err="1">
                <a:solidFill>
                  <a:srgbClr val="FF0000"/>
                </a:solidFill>
              </a:rPr>
              <a:t>Collado</a:t>
            </a:r>
            <a:r>
              <a:rPr lang="fr-FR" b="1" u="sng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8" name="Rectangle 77"/>
          <p:cNvSpPr/>
          <p:nvPr/>
        </p:nvSpPr>
        <p:spPr>
          <a:xfrm rot="19689355">
            <a:off x="2133600" y="463047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z="24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spectrum of a Phase 2 DIGOPT12-PACE-STARE electronic chain</a:t>
            </a:r>
          </a:p>
        </p:txBody>
      </p:sp>
    </p:spTree>
    <p:extLst>
      <p:ext uri="{BB962C8B-B14F-4D97-AF65-F5344CB8AC3E}">
        <p14:creationId xmlns:p14="http://schemas.microsoft.com/office/powerpoint/2010/main" val="15424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  <p:pic>
        <p:nvPicPr>
          <p:cNvPr id="3" name="Picture 6" descr="logoA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424797" y="260648"/>
            <a:ext cx="978851" cy="129614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282" y="1556792"/>
            <a:ext cx="4443017" cy="442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6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165822"/>
            <a:ext cx="1971242" cy="17248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6" y="1649730"/>
            <a:ext cx="3484517" cy="4646023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3691753" y="2397543"/>
            <a:ext cx="8399967" cy="3681711"/>
            <a:chOff x="5117305" y="1849159"/>
            <a:chExt cx="8399967" cy="3681711"/>
          </a:xfrm>
        </p:grpSpPr>
        <p:sp>
          <p:nvSpPr>
            <p:cNvPr id="5" name="ZoneTexte 4"/>
            <p:cNvSpPr txBox="1"/>
            <p:nvPr/>
          </p:nvSpPr>
          <p:spPr>
            <a:xfrm>
              <a:off x="6029325" y="2114550"/>
              <a:ext cx="7487947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Congratulations to all AGATA WG and Teams,</a:t>
              </a:r>
            </a:p>
            <a:p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to the Local Team</a:t>
              </a:r>
            </a:p>
            <a:p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or the AGATA transfer, </a:t>
              </a:r>
            </a:p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	     installation </a:t>
              </a:r>
            </a:p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			and first data taking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305" y="1849159"/>
              <a:ext cx="900113" cy="900113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359" y="2952808"/>
              <a:ext cx="900113" cy="900113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359" y="4099441"/>
              <a:ext cx="900113" cy="900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624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014" y="2021457"/>
            <a:ext cx="1154618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objectives of Phase 2 funded by the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are :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Acquiring 78 Asymmetric segmented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capsules – 3</a:t>
            </a:r>
            <a:r>
              <a:rPr lang="en-US" sz="1600" dirty="0" smtClean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available for experiments</a:t>
            </a:r>
            <a:endParaRPr lang="fr-FR" sz="1600" dirty="0">
              <a:latin typeface="New Yor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Acquiring 26 AGATA Triple cryostats</a:t>
            </a:r>
            <a:endParaRPr lang="fr-FR" sz="1600" dirty="0">
              <a:latin typeface="New Yor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Acquiring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storage disk</a:t>
            </a:r>
            <a:endParaRPr lang="fr-FR" sz="1600" dirty="0">
              <a:latin typeface="New Yor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Acquiring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Acquisition Infrastructures such as network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switches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blades for services</a:t>
            </a:r>
            <a:endParaRPr lang="fr-FR" sz="1600" dirty="0">
              <a:latin typeface="New Yor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Acquiring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computer farm (HPC)  for the PSA on-line treatment of 135 capsules</a:t>
            </a:r>
            <a:endParaRPr lang="fr-FR" sz="1600" dirty="0">
              <a:latin typeface="New Yor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Acquiring a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Detector Support System for 135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capsules, Low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High voltages supplies, LN2 auto-fill system and related cables.</a:t>
            </a:r>
            <a:endParaRPr lang="fr-FR" sz="1600" dirty="0">
              <a:latin typeface="New Yor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Maintaining An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up-to-date Data Base</a:t>
            </a:r>
            <a:endParaRPr lang="fr-FR" sz="1600" dirty="0">
              <a:latin typeface="New Yor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Developing and maintaining a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 of software algorithms for on-line and off line data processing</a:t>
            </a:r>
            <a:endParaRPr lang="fr-FR" sz="1600" dirty="0">
              <a:latin typeface="New Yor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Developing, maintaining and distributing a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framework for Data Analysis</a:t>
            </a:r>
            <a:endParaRPr lang="fr-FR" sz="1600" dirty="0">
              <a:latin typeface="New Yor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and constructing a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unique mechanical structure holding 45 AGATA Triple cryostats </a:t>
            </a:r>
            <a:endParaRPr lang="en-US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Developing and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maintaining a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unique Front and back electronic for 135 capsules (Analog preamps, digitizer DIGOPT12, Processing PACE-STARE with clock and trigger functionalities (GTS/SMART)) and its software control. </a:t>
            </a:r>
            <a:endParaRPr lang="fr-FR" sz="1600" dirty="0">
              <a:latin typeface="New Yor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Developing, maintaining and distributing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state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art simulation package and performances control.</a:t>
            </a:r>
            <a:endParaRPr lang="fr-FR" sz="1600" dirty="0">
              <a:latin typeface="New York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AGATA Project includes a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continuous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R&amp;D activities which is included in each Working Group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structures but not funded by the 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MoU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" y="0"/>
            <a:ext cx="1120441" cy="98038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03153" y="1099885"/>
            <a:ext cx="8590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new phase of the Project : Phase 2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330" y="2455755"/>
            <a:ext cx="6669602" cy="4060288"/>
          </a:xfrm>
          <a:prstGeom prst="rect">
            <a:avLst/>
          </a:prstGeom>
        </p:spPr>
      </p:pic>
      <p:pic>
        <p:nvPicPr>
          <p:cNvPr id="5" name="Picture 6" descr="logoAg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424797" y="92695"/>
            <a:ext cx="978851" cy="129614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20733" y="633058"/>
            <a:ext cx="6225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detailed Project Plan : </a:t>
            </a:r>
            <a:r>
              <a:rPr lang="en-US" dirty="0" smtClean="0"/>
              <a:t>ATRIUM-563607, ATRIUM-563609  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20733" y="48283"/>
            <a:ext cx="4012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Plan Phase 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2270" y="2455755"/>
            <a:ext cx="56180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present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plan, conceived technically for a 4</a:t>
            </a:r>
            <a:r>
              <a:rPr lang="en-US" sz="1400" dirty="0" smtClean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array,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foresees the construction of a 3</a:t>
            </a:r>
            <a:r>
              <a:rPr lang="en-US" sz="1400" dirty="0" smtClean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array with capital investment from 2021 to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2030, consistent with the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22M€ investment 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production of the Triple Clusters constrains the project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project plan is based on an annual production of 2-3 Triple Clusters (ordered, produced, assembled and tested)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 2</a:t>
            </a:r>
            <a:r>
              <a:rPr lang="en-US" sz="1400" dirty="0" smtClean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system available by the end of the LNL campaign ( ~ 2025-2026) and for the start of the next campaign &gt;2026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(FAIR, GANIL, ISOLDE …)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Close to the 3</a:t>
            </a:r>
            <a:r>
              <a:rPr lang="en-US" sz="1400" dirty="0" smtClean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system delivered by the end 2028-2029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project plan will evolve to the construction of the 4</a:t>
            </a:r>
            <a:r>
              <a:rPr lang="en-US" sz="1400" dirty="0" smtClean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array</a:t>
            </a:r>
          </a:p>
        </p:txBody>
      </p:sp>
      <p:sp>
        <p:nvSpPr>
          <p:cNvPr id="32" name="ZoneTexte 31"/>
          <p:cNvSpPr txBox="1"/>
          <p:nvPr/>
        </p:nvSpPr>
        <p:spPr>
          <a:xfrm rot="16200000">
            <a:off x="8070642" y="4728900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milestone</a:t>
            </a:r>
            <a:endParaRPr 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57951" y="2006153"/>
            <a:ext cx="359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MoU</a:t>
            </a:r>
            <a:r>
              <a:rPr lang="en-US" dirty="0" smtClean="0"/>
              <a:t> funding scheme (section 3.6)</a:t>
            </a:r>
            <a:endParaRPr lang="en-US" dirty="0"/>
          </a:p>
        </p:txBody>
      </p:sp>
      <p:sp>
        <p:nvSpPr>
          <p:cNvPr id="31" name="Flèche vers le bas 30"/>
          <p:cNvSpPr/>
          <p:nvPr/>
        </p:nvSpPr>
        <p:spPr>
          <a:xfrm>
            <a:off x="10947468" y="2660726"/>
            <a:ext cx="287866" cy="423333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e 19"/>
          <p:cNvGrpSpPr/>
          <p:nvPr/>
        </p:nvGrpSpPr>
        <p:grpSpPr>
          <a:xfrm>
            <a:off x="9173199" y="4615385"/>
            <a:ext cx="2698636" cy="671200"/>
            <a:chOff x="2543029" y="3995930"/>
            <a:chExt cx="2698636" cy="671200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2543029" y="4180596"/>
              <a:ext cx="465667" cy="0"/>
            </a:xfrm>
            <a:prstGeom prst="line">
              <a:avLst/>
            </a:prstGeom>
            <a:ln w="57150">
              <a:solidFill>
                <a:srgbClr val="EFF5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2990215" y="3995930"/>
              <a:ext cx="2251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Capsules order placed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2560057" y="4482464"/>
              <a:ext cx="465667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3007243" y="4297798"/>
              <a:ext cx="2122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Clusters in operation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806906" y="6211019"/>
            <a:ext cx="2311879" cy="215660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28000">
                <a:schemeClr val="bg2">
                  <a:lumMod val="50000"/>
                </a:schemeClr>
              </a:gs>
              <a:gs pos="64000">
                <a:schemeClr val="tx2">
                  <a:lumMod val="75000"/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7781246" y="6161083"/>
            <a:ext cx="3283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channels ordered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267" y="1982647"/>
            <a:ext cx="3371161" cy="47152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5" y="1833919"/>
            <a:ext cx="5618602" cy="48639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811" y="2867799"/>
            <a:ext cx="3012189" cy="38300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632330"/>
            <a:ext cx="3409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League change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59" y="346079"/>
            <a:ext cx="751524" cy="12347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01347" y="1233754"/>
            <a:ext cx="519065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channels of High Resolution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150 k parameters for LLP setting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~100 To / week if traces …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Summer 2020 – International review</a:t>
            </a:r>
          </a:p>
        </p:txBody>
      </p:sp>
    </p:spTree>
    <p:extLst>
      <p:ext uri="{BB962C8B-B14F-4D97-AF65-F5344CB8AC3E}">
        <p14:creationId xmlns:p14="http://schemas.microsoft.com/office/powerpoint/2010/main" val="34745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0" name="Rectangle 70"/>
          <p:cNvSpPr>
            <a:spLocks noGrp="1" noChangeArrowheads="1"/>
          </p:cNvSpPr>
          <p:nvPr>
            <p:ph type="title"/>
          </p:nvPr>
        </p:nvSpPr>
        <p:spPr>
          <a:xfrm>
            <a:off x="1919535" y="-26988"/>
            <a:ext cx="10105687" cy="622301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rPr>
              <a:t>AGATA Management Board and </a:t>
            </a:r>
            <a:r>
              <a:rPr lang="en-GB" sz="2400" b="1" dirty="0" smtClean="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rPr>
              <a:t>Teams Phase </a:t>
            </a:r>
            <a:r>
              <a:rPr lang="en-GB" sz="2400" b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Arial" charset="0"/>
              </a:rPr>
              <a:t>2</a:t>
            </a:r>
          </a:p>
        </p:txBody>
      </p:sp>
      <p:pic>
        <p:nvPicPr>
          <p:cNvPr id="49186" name="Picture 7" descr="logoAgat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7" y="69028"/>
            <a:ext cx="84931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-9978" y="6034922"/>
            <a:ext cx="6392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https://atrium.in2p3.fr/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task distribution and responsibilities :  ATRIUM-620936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analysis :    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ATRIUM-563604 </a:t>
            </a:r>
          </a:p>
          <a:p>
            <a:endParaRPr lang="fr-FR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290" y="595313"/>
            <a:ext cx="7561581" cy="5375409"/>
          </a:xfrm>
          <a:prstGeom prst="rect">
            <a:avLst/>
          </a:prstGeom>
        </p:spPr>
      </p:pic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900786"/>
              </p:ext>
            </p:extLst>
          </p:nvPr>
        </p:nvGraphicFramePr>
        <p:xfrm>
          <a:off x="838200" y="3818414"/>
          <a:ext cx="10515600" cy="36576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147032907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00445927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0804590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755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9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Ag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424797" y="260648"/>
            <a:ext cx="978851" cy="129614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515459" y="1043609"/>
            <a:ext cx="526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Part of the management portfolio : </a:t>
            </a:r>
            <a:r>
              <a:rPr lang="fr-FR" dirty="0"/>
              <a:t>ATRIUM-563598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15459" y="458834"/>
            <a:ext cx="4192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Phase 2 Management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27" y="1902790"/>
            <a:ext cx="8311029" cy="48502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99935"/>
            <a:ext cx="7096125" cy="258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400300" y="190500"/>
            <a:ext cx="3238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Policy &amp; DMP</a:t>
            </a:r>
            <a:endParaRPr lang="fr-F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40400" y="6267302"/>
            <a:ext cx="7353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www.agata.org/physics_publication_submission</a:t>
            </a:r>
            <a:endParaRPr lang="fr-FR" dirty="0" smtClean="0"/>
          </a:p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www.agata.org/acc/data_policy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01600" y="1972893"/>
            <a:ext cx="5435600" cy="4803292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5740400" y="2323343"/>
            <a:ext cx="6273800" cy="2295435"/>
          </a:xfrm>
          <a:prstGeom prst="roundRect">
            <a:avLst/>
          </a:prstGeom>
          <a:noFill/>
          <a:ln w="762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9003" y="2019059"/>
            <a:ext cx="5405997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Access to the data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controlled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by the AGATA collaboration.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AGATA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Spokesperson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delegates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control to P.I  for 5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years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data for exploitation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will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then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made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available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the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wider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AGATA collaboration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bona-fide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members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AGATA collaboration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will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have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access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the data to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improve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operation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instrument, for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monitor and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improve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detector performance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sz="1400" dirty="0" smtClean="0">
                <a:latin typeface="Arial" panose="020B0604020202020204" pitchFamily="34" charset="0"/>
              </a:rPr>
              <a:t> CCIN2P3 – CNAF (40To/</a:t>
            </a:r>
            <a:r>
              <a:rPr lang="fr-FR" altLang="fr-FR" sz="1400" dirty="0" err="1" smtClean="0">
                <a:latin typeface="Arial" panose="020B0604020202020204" pitchFamily="34" charset="0"/>
              </a:rPr>
              <a:t>week</a:t>
            </a:r>
            <a:r>
              <a:rPr lang="fr-FR" altLang="fr-FR" sz="1400" dirty="0" smtClean="0">
                <a:latin typeface="Arial" panose="020B0604020202020204" pitchFamily="34" charset="0"/>
              </a:rPr>
              <a:t> -2017 ; 100 To/</a:t>
            </a:r>
            <a:r>
              <a:rPr lang="fr-FR" altLang="fr-FR" sz="1400" dirty="0" err="1" smtClean="0">
                <a:latin typeface="Arial" panose="020B0604020202020204" pitchFamily="34" charset="0"/>
              </a:rPr>
              <a:t>week</a:t>
            </a:r>
            <a:r>
              <a:rPr lang="fr-FR" altLang="fr-FR" sz="1400" dirty="0" smtClean="0">
                <a:latin typeface="Arial" panose="020B0604020202020204" pitchFamily="34" charset="0"/>
              </a:rPr>
              <a:t>  - 2030)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Evolution</a:t>
            </a:r>
            <a:r>
              <a:rPr kumimoji="0" lang="fr-FR" alt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on-</a:t>
            </a:r>
            <a:r>
              <a:rPr kumimoji="0" lang="fr-FR" alt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going</a:t>
            </a:r>
            <a:r>
              <a:rPr kumimoji="0" lang="fr-FR" alt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DMP </a:t>
            </a:r>
            <a:r>
              <a:rPr kumimoji="0" lang="fr-FR" alt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toward</a:t>
            </a:r>
            <a:r>
              <a:rPr kumimoji="0" lang="fr-FR" alt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« FAIR » </a:t>
            </a:r>
            <a:r>
              <a:rPr lang="fr-FR" altLang="fr-FR" sz="1400" dirty="0">
                <a:latin typeface="Arial" panose="020B0604020202020204" pitchFamily="34" charset="0"/>
              </a:rPr>
              <a:t>&amp;</a:t>
            </a:r>
            <a:r>
              <a:rPr kumimoji="0" lang="fr-FR" alt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« Open science » 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8200" y="244000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ACC must be informed of the reference for publications relating to AGATA within three months of the publication date.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experimental collaboration should acknowledge the work of the wider AGATA collaboration and the host laboratory in any publication.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 submission must include the Core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 Authors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8200" y="50165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AGATA technical and instrumentation manuscripts must be sent to the AMB for review before being submitted to a journal.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740400" y="4817639"/>
            <a:ext cx="6273800" cy="1321052"/>
          </a:xfrm>
          <a:prstGeom prst="roundRect">
            <a:avLst/>
          </a:prstGeom>
          <a:noFill/>
          <a:ln w="762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Picture 6" descr="logoAg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10983" r="11336" b="11676"/>
          <a:stretch>
            <a:fillRect/>
          </a:stretch>
        </p:blipFill>
        <p:spPr bwMode="auto">
          <a:xfrm>
            <a:off x="142618" y="124107"/>
            <a:ext cx="978851" cy="129614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75249" y="773919"/>
            <a:ext cx="4108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Data Policy &amp; DMP</a:t>
            </a:r>
          </a:p>
        </p:txBody>
      </p:sp>
    </p:spTree>
    <p:extLst>
      <p:ext uri="{BB962C8B-B14F-4D97-AF65-F5344CB8AC3E}">
        <p14:creationId xmlns:p14="http://schemas.microsoft.com/office/powerpoint/2010/main" val="5060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975" y="763923"/>
            <a:ext cx="86010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Technical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Papers – </a:t>
            </a:r>
            <a:endParaRPr lang="fr-FR" sz="14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fr-FR" sz="1400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 </a:t>
            </a:r>
            <a:r>
              <a:rPr lang="fr-FR" sz="1400" dirty="0" err="1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Papers</a:t>
            </a:r>
            <a:endParaRPr lang="fr-FR" sz="1400" dirty="0" smtClean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fr-FR" sz="1400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PhD – Master </a:t>
            </a:r>
            <a:r>
              <a:rPr lang="fr-FR" sz="1400" dirty="0" err="1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fr-FR" sz="1400" dirty="0" smtClean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1654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3B2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Dissemination 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592" y="1436637"/>
            <a:ext cx="7519101" cy="482525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60887" y="6388349"/>
            <a:ext cx="19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Contact : J. Nyberg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48" y="118197"/>
            <a:ext cx="3796145" cy="8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21976</TotalTime>
  <Words>774</Words>
  <Application>Microsoft Office PowerPoint</Application>
  <PresentationFormat>Grand écran</PresentationFormat>
  <Paragraphs>108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MS PGothic</vt:lpstr>
      <vt:lpstr>Arial</vt:lpstr>
      <vt:lpstr>Calibri</vt:lpstr>
      <vt:lpstr>Calibri Light</vt:lpstr>
      <vt:lpstr>Comic Sans MS</vt:lpstr>
      <vt:lpstr>New York</vt:lpstr>
      <vt:lpstr>Symbol</vt:lpstr>
      <vt:lpstr>Times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AGATA Management Board and Teams Phase 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Clement Emmanuel</dc:creator>
  <cp:lastModifiedBy>Clement Emmanuel</cp:lastModifiedBy>
  <cp:revision>144</cp:revision>
  <dcterms:created xsi:type="dcterms:W3CDTF">2021-09-27T11:57:13Z</dcterms:created>
  <dcterms:modified xsi:type="dcterms:W3CDTF">2022-10-04T10:46:19Z</dcterms:modified>
</cp:coreProperties>
</file>