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1" r:id="rId5"/>
  </p:sldMasterIdLst>
  <p:notesMasterIdLst>
    <p:notesMasterId r:id="rId41"/>
  </p:notesMasterIdLst>
  <p:sldIdLst>
    <p:sldId id="319" r:id="rId6"/>
    <p:sldId id="298" r:id="rId7"/>
    <p:sldId id="330" r:id="rId8"/>
    <p:sldId id="331" r:id="rId9"/>
    <p:sldId id="332" r:id="rId10"/>
    <p:sldId id="361" r:id="rId11"/>
    <p:sldId id="333" r:id="rId12"/>
    <p:sldId id="299" r:id="rId13"/>
    <p:sldId id="334" r:id="rId14"/>
    <p:sldId id="344" r:id="rId15"/>
    <p:sldId id="335" r:id="rId16"/>
    <p:sldId id="336" r:id="rId17"/>
    <p:sldId id="284" r:id="rId18"/>
    <p:sldId id="339" r:id="rId19"/>
    <p:sldId id="345" r:id="rId20"/>
    <p:sldId id="346" r:id="rId21"/>
    <p:sldId id="347" r:id="rId22"/>
    <p:sldId id="348" r:id="rId23"/>
    <p:sldId id="343" r:id="rId24"/>
    <p:sldId id="349" r:id="rId25"/>
    <p:sldId id="274" r:id="rId26"/>
    <p:sldId id="350" r:id="rId27"/>
    <p:sldId id="351" r:id="rId28"/>
    <p:sldId id="355" r:id="rId29"/>
    <p:sldId id="354" r:id="rId30"/>
    <p:sldId id="356" r:id="rId31"/>
    <p:sldId id="357" r:id="rId32"/>
    <p:sldId id="358" r:id="rId33"/>
    <p:sldId id="360" r:id="rId34"/>
    <p:sldId id="359" r:id="rId35"/>
    <p:sldId id="362" r:id="rId36"/>
    <p:sldId id="363" r:id="rId37"/>
    <p:sldId id="306" r:id="rId38"/>
    <p:sldId id="364" r:id="rId39"/>
    <p:sldId id="309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A50021"/>
    <a:srgbClr val="66FF66"/>
    <a:srgbClr val="339933"/>
    <a:srgbClr val="FFFFCC"/>
    <a:srgbClr val="4F81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-1488" y="-96"/>
      </p:cViewPr>
      <p:guideLst>
        <p:guide orient="horz" pos="2162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2BE85F7-D2F9-4874-A4C3-FE986A84CF8C}" type="datetimeFigureOut">
              <a:rPr lang="en-US" smtClean="0"/>
              <a:pPr/>
              <a:t>3/17/2011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2DE5EFB-B6C1-4AF4-BCAA-79FFD60AC35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6126162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757485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 March, 2011</a:t>
            </a:fld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62465" name="Picture 1"/>
          <p:cNvPicPr>
            <a:picLocks noChangeAspect="1" noChangeArrowheads="1"/>
          </p:cNvPicPr>
          <p:nvPr userDrawn="1"/>
        </p:nvPicPr>
        <p:blipFill>
          <a:blip r:embed="rId3" cstate="screen"/>
          <a:srcRect l="12043"/>
          <a:stretch>
            <a:fillRect/>
          </a:stretch>
        </p:blipFill>
        <p:spPr bwMode="auto">
          <a:xfrm>
            <a:off x="0" y="0"/>
            <a:ext cx="615772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uro-nu.jpg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" y="6126162"/>
            <a:ext cx="1077374" cy="7318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/>
              <a:pPr/>
              <a:t>3/17/2011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/>
              <a:pPr/>
              <a:t>3/17/2011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17 March, 2011</a:t>
            </a:fld>
            <a:endParaRPr lang="en-GB" sz="2800" b="1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 descr="euro-nu.jp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" y="6126162"/>
            <a:ext cx="1077374" cy="731837"/>
          </a:xfrm>
          <a:prstGeom prst="rect">
            <a:avLst/>
          </a:prstGeom>
        </p:spPr>
      </p:pic>
      <p:pic>
        <p:nvPicPr>
          <p:cNvPr id="58369" name="Picture 1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153526" cy="771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t>K. Long, </a:t>
            </a:r>
            <a:fld id="{9E669F22-BCAC-45BE-935A-88D082AE5D9D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17 March, 2011</a:t>
            </a:fld>
            <a:endParaRPr lang="en-GB" sz="2800" b="1" smtClean="0">
              <a:solidFill>
                <a:srgbClr val="FFFFCC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0" y="714356"/>
            <a:ext cx="4572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6126162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757485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17 March,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screen"/>
          <a:srcRect l="12043"/>
          <a:stretch>
            <a:fillRect/>
          </a:stretch>
        </p:blipFill>
        <p:spPr bwMode="auto">
          <a:xfrm>
            <a:off x="0" y="0"/>
            <a:ext cx="615772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uro-nu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" y="6126162"/>
            <a:ext cx="1077374" cy="7318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658D898-6C33-4571-9D96-63D328549A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/>
              <a:pPr/>
              <a:t>3/17/2011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ABAD56-1CA2-4B74-8138-06F4993EF6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D898-6C33-4571-9D96-63D328549A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ABAD56-1CA2-4B74-8138-06F4993EF6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D898-6C33-4571-9D96-63D328549A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ABAD56-1CA2-4B74-8138-06F4993EF6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D898-6C33-4571-9D96-63D328549A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ABAD56-1CA2-4B74-8138-06F4993EF6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D898-6C33-4571-9D96-63D328549A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ABAD56-1CA2-4B74-8138-06F4993EF6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D898-6C33-4571-9D96-63D328549A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ABAD56-1CA2-4B74-8138-06F4993EF6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D898-6C33-4571-9D96-63D328549A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ABAD56-1CA2-4B74-8138-06F4993EF6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D898-6C33-4571-9D96-63D328549A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/>
              <a:pPr/>
              <a:t>3/17/2011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/>
              <a:pPr/>
              <a:t>3/17/2011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/>
              <a:pPr/>
              <a:t>3/17/2011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/>
              <a:pPr/>
              <a:t>3/17/2011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DAED8F7-724B-4F83-8353-60C7544EA7EA}" type="datetimeFigureOut">
              <a:rPr lang="en-US" smtClean="0"/>
              <a:pPr/>
              <a:t>3/17/2011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2221C35-9EE6-4A53-A30B-354420E4F9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E00"/>
            </a:gs>
            <a:gs pos="100000">
              <a:srgbClr val="00004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DAED8F7-724B-4F83-8353-60C7544EA7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2221C35-9EE6-4A53-A30B-354420E4F93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E00"/>
            </a:gs>
            <a:gs pos="100000">
              <a:srgbClr val="00004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>
    <p:fade/>
  </p:transition>
  <p:txStyles>
    <p:titleStyle>
      <a:lvl1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9ABAD56-1CA2-4B74-8138-06F4993EF63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17/03/2011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658D898-6C33-4571-9D96-63D328549A7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061" y="6123399"/>
            <a:ext cx="5589141" cy="73460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GB" sz="3600" dirty="0" smtClean="0">
                <a:solidFill>
                  <a:schemeClr val="tx2"/>
                </a:solidFill>
              </a:rPr>
              <a:t>The </a:t>
            </a:r>
            <a:r>
              <a:rPr lang="en-GB" sz="3600" dirty="0" smtClean="0">
                <a:solidFill>
                  <a:schemeClr val="tx2"/>
                </a:solidFill>
              </a:rPr>
              <a:t>Neutrino Factory</a:t>
            </a:r>
            <a:endParaRPr lang="en-GB" sz="3600" dirty="0">
              <a:solidFill>
                <a:schemeClr val="tx2"/>
              </a:solidFill>
            </a:endParaRPr>
          </a:p>
        </p:txBody>
      </p:sp>
      <p:pic>
        <p:nvPicPr>
          <p:cNvPr id="7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6126162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14672" y="4793198"/>
            <a:ext cx="15293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b="1" dirty="0" smtClean="0">
                <a:solidFill>
                  <a:schemeClr val="bg1">
                    <a:lumMod val="65000"/>
                  </a:schemeClr>
                </a:solidFill>
              </a:rPr>
              <a:t>K. Long,</a:t>
            </a:r>
            <a:br>
              <a:rPr lang="en-GB" sz="24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400" b="1" dirty="0" smtClean="0">
                <a:solidFill>
                  <a:schemeClr val="bg1">
                    <a:lumMod val="65000"/>
                  </a:schemeClr>
                </a:solidFill>
              </a:rPr>
              <a:t>17Mar11</a:t>
            </a:r>
            <a:r>
              <a:rPr lang="en-GB" sz="28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GB" sz="28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for the IDS-NF</a:t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collaboration</a:t>
            </a:r>
            <a:endParaRPr lang="en-GB" sz="3200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104" y="75446"/>
            <a:ext cx="5291191" cy="1397241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2167" y="1552066"/>
            <a:ext cx="5305066" cy="5234016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4804"/>
            <a:ext cx="9144000" cy="6303195"/>
          </a:xfrm>
          <a:noFill/>
        </p:spPr>
        <p:txBody>
          <a:bodyPr anchor="t" anchorCtr="0">
            <a:normAutofit fontScale="92500" lnSpcReduction="20000"/>
          </a:bodyPr>
          <a:lstStyle/>
          <a:p>
            <a:r>
              <a:rPr lang="en-GB" dirty="0" smtClean="0"/>
              <a:t>Challenges:</a:t>
            </a:r>
          </a:p>
          <a:p>
            <a:pPr lvl="1"/>
            <a:r>
              <a:rPr lang="en-GB" dirty="0" smtClean="0"/>
              <a:t>High power; short </a:t>
            </a:r>
            <a:br>
              <a:rPr lang="en-GB" dirty="0" smtClean="0"/>
            </a:br>
            <a:r>
              <a:rPr lang="en-GB" dirty="0" smtClean="0"/>
              <a:t>proton-bunch length</a:t>
            </a:r>
            <a:br>
              <a:rPr lang="en-GB" dirty="0" smtClean="0"/>
            </a:br>
            <a:r>
              <a:rPr lang="en-GB" dirty="0" smtClean="0"/>
              <a:t>at ~10 </a:t>
            </a:r>
            <a:r>
              <a:rPr lang="en-GB" dirty="0" err="1" smtClean="0"/>
              <a:t>GeV</a:t>
            </a:r>
            <a:endParaRPr lang="en-GB" dirty="0" smtClean="0"/>
          </a:p>
          <a:p>
            <a:r>
              <a:rPr lang="en-GB" dirty="0" smtClean="0"/>
              <a:t>IDS-NF approach:</a:t>
            </a:r>
          </a:p>
          <a:p>
            <a:pPr lvl="1"/>
            <a:r>
              <a:rPr lang="en-GB" dirty="0" smtClean="0"/>
              <a:t>Consider two </a:t>
            </a:r>
            <a:br>
              <a:rPr lang="en-GB" dirty="0" smtClean="0"/>
            </a:br>
            <a:r>
              <a:rPr lang="en-GB" dirty="0" smtClean="0"/>
              <a:t>‘generic’ options:</a:t>
            </a:r>
          </a:p>
          <a:p>
            <a:pPr lvl="2"/>
            <a:r>
              <a:rPr lang="en-GB" dirty="0" smtClean="0"/>
              <a:t>LINAC: </a:t>
            </a:r>
          </a:p>
          <a:p>
            <a:pPr lvl="3"/>
            <a:r>
              <a:rPr lang="en-GB" dirty="0" smtClean="0"/>
              <a:t>Possible development </a:t>
            </a:r>
            <a:br>
              <a:rPr lang="en-GB" dirty="0" smtClean="0"/>
            </a:br>
            <a:r>
              <a:rPr lang="en-GB" dirty="0" smtClean="0"/>
              <a:t>option for SPL (CERN) </a:t>
            </a:r>
            <a:br>
              <a:rPr lang="en-GB" dirty="0" smtClean="0"/>
            </a:br>
            <a:r>
              <a:rPr lang="en-GB" dirty="0" smtClean="0"/>
              <a:t>or Project-X (FNAL)</a:t>
            </a:r>
          </a:p>
          <a:p>
            <a:pPr lvl="3"/>
            <a:r>
              <a:rPr lang="en-GB" dirty="0" smtClean="0"/>
              <a:t>Requires accumulator &amp;</a:t>
            </a:r>
            <a:br>
              <a:rPr lang="en-GB" dirty="0" smtClean="0"/>
            </a:br>
            <a:r>
              <a:rPr lang="en-GB" dirty="0" smtClean="0"/>
              <a:t>compressor rings</a:t>
            </a:r>
          </a:p>
          <a:p>
            <a:pPr lvl="2"/>
            <a:r>
              <a:rPr lang="en-GB" dirty="0" smtClean="0"/>
              <a:t>Rings:</a:t>
            </a:r>
          </a:p>
          <a:p>
            <a:pPr lvl="3"/>
            <a:r>
              <a:rPr lang="en-GB" dirty="0" smtClean="0"/>
              <a:t>Development option for J-PARC or RAL or possible ‘green-field’ option</a:t>
            </a:r>
          </a:p>
          <a:p>
            <a:pPr lvl="3"/>
            <a:r>
              <a:rPr lang="en-GB" dirty="0" smtClean="0"/>
              <a:t>Requires bunch compression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41620" y="629289"/>
            <a:ext cx="1902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901700" algn="l"/>
                <a:tab pos="2238375" algn="l"/>
              </a:tabLst>
            </a:pPr>
            <a:r>
              <a:rPr lang="en-GB" b="1" dirty="0" smtClean="0">
                <a:solidFill>
                  <a:schemeClr val="bg1"/>
                </a:solidFill>
              </a:rPr>
              <a:t>IPAC10: THPD074,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MOPEC049,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WEPE098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4152" y="1952371"/>
            <a:ext cx="4509289" cy="291851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273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Garoby, Gollwitzer, Thomason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Target/capture: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12977"/>
            <a:ext cx="4716016" cy="364502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Baseline: </a:t>
            </a:r>
          </a:p>
          <a:p>
            <a:pPr lvl="1"/>
            <a:r>
              <a:rPr lang="en-GB" dirty="0" smtClean="0"/>
              <a:t>Mercury jet, tapered solenoid for pion capture:</a:t>
            </a:r>
          </a:p>
          <a:p>
            <a:pPr lvl="2"/>
            <a:r>
              <a:rPr lang="en-GB" dirty="0" smtClean="0"/>
              <a:t>20 T tapering to 1.5 T in ~13 m</a:t>
            </a:r>
          </a:p>
          <a:p>
            <a:r>
              <a:rPr lang="en-GB" dirty="0" smtClean="0"/>
              <a:t>Radiation shielding:</a:t>
            </a:r>
          </a:p>
          <a:p>
            <a:pPr lvl="1"/>
            <a:r>
              <a:rPr lang="en-GB" dirty="0" smtClean="0"/>
              <a:t>Found to be inadequate</a:t>
            </a:r>
          </a:p>
          <a:p>
            <a:pPr lvl="1"/>
            <a:r>
              <a:rPr lang="en-GB" dirty="0" smtClean="0"/>
              <a:t>Progress towards improved design being made</a:t>
            </a:r>
          </a:p>
          <a:p>
            <a:r>
              <a:rPr lang="en-GB" dirty="0" smtClean="0"/>
              <a:t>Alternatives:</a:t>
            </a:r>
          </a:p>
          <a:p>
            <a:pPr lvl="1"/>
            <a:r>
              <a:rPr lang="en-GB" dirty="0" smtClean="0"/>
              <a:t>Solid and powder jet maintained to mitigate technical risk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/>
          <a:srcRect t="10982" r="1447"/>
          <a:stretch>
            <a:fillRect/>
          </a:stretch>
        </p:blipFill>
        <p:spPr bwMode="auto">
          <a:xfrm>
            <a:off x="107504" y="116632"/>
            <a:ext cx="5256584" cy="29861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212767" y="629289"/>
            <a:ext cx="193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901700" algn="l"/>
                <a:tab pos="2238375" algn="l"/>
              </a:tabLst>
            </a:pPr>
            <a:r>
              <a:rPr lang="en-GB" b="1" dirty="0" smtClean="0">
                <a:solidFill>
                  <a:schemeClr val="bg1"/>
                </a:solidFill>
              </a:rPr>
              <a:t>IPAC10: WEPE101,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 THPEC092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012" y="1378459"/>
            <a:ext cx="4136936" cy="2433255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446254" y="2471605"/>
            <a:ext cx="428235" cy="3960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46996" y="2472348"/>
            <a:ext cx="428235" cy="3960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676" y="4048021"/>
            <a:ext cx="4176820" cy="2343982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544891" y="6519446"/>
            <a:ext cx="2599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Kirk, Densham, Back, Graves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6" y="3243527"/>
            <a:ext cx="4899804" cy="3416061"/>
          </a:xfrm>
          <a:ln w="28575"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20 </a:t>
            </a:r>
            <a:r>
              <a:rPr lang="en-GB" dirty="0" err="1" smtClean="0"/>
              <a:t>m/s</a:t>
            </a:r>
            <a:r>
              <a:rPr lang="en-GB" dirty="0" smtClean="0"/>
              <a:t> liquid Hg jet in 15 T B field </a:t>
            </a:r>
          </a:p>
          <a:p>
            <a:r>
              <a:rPr lang="en-GB" dirty="0" smtClean="0"/>
              <a:t>Exposed to CERN PS proton beam:</a:t>
            </a:r>
          </a:p>
          <a:p>
            <a:pPr lvl="1"/>
            <a:r>
              <a:rPr lang="en-GB" dirty="0" smtClean="0"/>
              <a:t>Beam pulse energy = </a:t>
            </a:r>
            <a:r>
              <a:rPr lang="en-GB" dirty="0" smtClean="0"/>
              <a:t>115</a:t>
            </a:r>
            <a:r>
              <a:rPr lang="en-GB" dirty="0" smtClean="0"/>
              <a:t> </a:t>
            </a:r>
            <a:r>
              <a:rPr lang="en-GB" dirty="0" smtClean="0"/>
              <a:t>kJ</a:t>
            </a:r>
          </a:p>
          <a:p>
            <a:pPr lvl="1"/>
            <a:r>
              <a:rPr lang="en-GB" dirty="0" smtClean="0"/>
              <a:t>Reached 30 </a:t>
            </a:r>
            <a:r>
              <a:rPr lang="en-GB" dirty="0" err="1" smtClean="0"/>
              <a:t>tera</a:t>
            </a:r>
            <a:r>
              <a:rPr lang="en-GB" dirty="0" smtClean="0"/>
              <a:t> protons at 24 </a:t>
            </a:r>
            <a:r>
              <a:rPr lang="en-GB" dirty="0" err="1" smtClean="0"/>
              <a:t>GeV</a:t>
            </a:r>
            <a:endParaRPr lang="en-GB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839422" y="731609"/>
            <a:ext cx="4244196" cy="2356647"/>
          </a:xfrm>
          <a:ln w="28575">
            <a:solidFill>
              <a:srgbClr val="00B05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‘Disruption length’: 28 cm</a:t>
            </a:r>
          </a:p>
          <a:p>
            <a:r>
              <a:rPr lang="en-GB" dirty="0" smtClean="0"/>
              <a:t>‘Refill’ time: 14 ms</a:t>
            </a:r>
          </a:p>
          <a:p>
            <a:pPr lvl="1"/>
            <a:r>
              <a:rPr lang="en-GB" dirty="0" smtClean="0"/>
              <a:t>Corresponds to 70 Hz</a:t>
            </a:r>
          </a:p>
          <a:p>
            <a:r>
              <a:rPr lang="en-GB" dirty="0" smtClean="0"/>
              <a:t>Hence:</a:t>
            </a:r>
          </a:p>
          <a:p>
            <a:pPr lvl="1"/>
            <a:r>
              <a:rPr lang="en-GB" dirty="0" smtClean="0"/>
              <a:t>Demonstrated operation at:</a:t>
            </a:r>
          </a:p>
          <a:p>
            <a:pPr lvl="2"/>
            <a:r>
              <a:rPr lang="en-GB" dirty="0" smtClean="0"/>
              <a:t>60 kJ </a:t>
            </a:r>
            <a:r>
              <a:rPr lang="en-GB" dirty="0" smtClean="0">
                <a:sym typeface="Symbol"/>
              </a:rPr>
              <a:t> 70 Hz = </a:t>
            </a:r>
            <a:r>
              <a:rPr lang="en-GB" dirty="0" smtClean="0">
                <a:sym typeface="Symbol"/>
              </a:rPr>
              <a:t>8 </a:t>
            </a:r>
            <a:r>
              <a:rPr lang="en-GB" dirty="0" smtClean="0">
                <a:sym typeface="Symbol"/>
              </a:rPr>
              <a:t>MW</a:t>
            </a: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 target: proof of </a:t>
            </a:r>
            <a:r>
              <a:rPr lang="en-GB" dirty="0" smtClean="0"/>
              <a:t>principle: </a:t>
            </a:r>
            <a:r>
              <a:rPr lang="en-GB" dirty="0" smtClean="0"/>
              <a:t>MERIT:</a:t>
            </a:r>
            <a:endParaRPr lang="en-GB" dirty="0"/>
          </a:p>
        </p:txBody>
      </p:sp>
      <p:pic>
        <p:nvPicPr>
          <p:cNvPr id="4" name="Picture 5" descr="MERI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4430" y="943291"/>
            <a:ext cx="4549615" cy="205870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1343" y="3204593"/>
            <a:ext cx="3623093" cy="348317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33038"/>
            <a:ext cx="18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901700" algn="l"/>
                <a:tab pos="2238375" algn="l"/>
              </a:tabLst>
            </a:pPr>
            <a:r>
              <a:rPr lang="en-GB" b="1" dirty="0" smtClean="0">
                <a:solidFill>
                  <a:schemeClr val="bg1"/>
                </a:solidFill>
              </a:rPr>
              <a:t>IPAC10: WEPE078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front-end: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128" y="1285860"/>
            <a:ext cx="8975558" cy="30524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48096" y="2161674"/>
            <a:ext cx="5857916" cy="4215057"/>
            <a:chOff x="-32" y="2161674"/>
            <a:chExt cx="5857916" cy="4215057"/>
          </a:xfrm>
        </p:grpSpPr>
        <p:pic>
          <p:nvPicPr>
            <p:cNvPr id="8" name="Picture 7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-32" y="4408064"/>
              <a:ext cx="5857916" cy="1968667"/>
            </a:xfrm>
            <a:prstGeom prst="rect">
              <a:avLst/>
            </a:prstGeom>
            <a:noFill/>
            <a:ln w="38100" algn="ctr">
              <a:solidFill>
                <a:srgbClr val="92D050"/>
              </a:solidFill>
              <a:miter lim="800000"/>
              <a:headEnd/>
              <a:tailEnd/>
            </a:ln>
          </p:spPr>
        </p:pic>
        <p:cxnSp>
          <p:nvCxnSpPr>
            <p:cNvPr id="10" name="Straight Connector 9"/>
            <p:cNvCxnSpPr/>
            <p:nvPr/>
          </p:nvCxnSpPr>
          <p:spPr>
            <a:xfrm rot="5400000">
              <a:off x="3922294" y="3922295"/>
              <a:ext cx="341696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1285375" y="4020553"/>
              <a:ext cx="371775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895995" y="569133"/>
            <a:ext cx="3248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901700" algn="l"/>
                <a:tab pos="2238375" algn="l"/>
              </a:tabLst>
            </a:pPr>
            <a:r>
              <a:rPr lang="en-GB" b="1" dirty="0" smtClean="0">
                <a:solidFill>
                  <a:schemeClr val="bg1"/>
                </a:solidFill>
              </a:rPr>
              <a:t>IPAC10: WEPE050, WEPE051,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 WEPE068, WEPE074, WEPE076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1886" y="4439662"/>
            <a:ext cx="2959770" cy="2246769"/>
          </a:xfrm>
          <a:prstGeom prst="rect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Key R&amp;D:</a:t>
            </a:r>
          </a:p>
          <a:p>
            <a:pPr marL="444500" indent="-265113"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Ionisation cooling:</a:t>
            </a:r>
          </a:p>
          <a:p>
            <a:pPr marL="901700" lvl="1" indent="-265113"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MICE; </a:t>
            </a:r>
            <a:br>
              <a:rPr lang="en-GB" sz="2000" b="1" dirty="0" smtClean="0">
                <a:solidFill>
                  <a:schemeClr val="bg1"/>
                </a:solidFill>
              </a:rPr>
            </a:br>
            <a:r>
              <a:rPr lang="en-GB" sz="2000" b="1" dirty="0" smtClean="0">
                <a:solidFill>
                  <a:schemeClr val="bg1"/>
                </a:solidFill>
              </a:rPr>
              <a:t>proof of principle</a:t>
            </a:r>
          </a:p>
          <a:p>
            <a:pPr marL="444500" indent="-265113"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RF in magnetic field:</a:t>
            </a:r>
          </a:p>
          <a:p>
            <a:pPr marL="901700" lvl="1" indent="-265113">
              <a:buFont typeface="Arial" pitchFamily="34" charset="0"/>
              <a:buChar char="•"/>
            </a:pPr>
            <a:r>
              <a:rPr lang="en-GB" sz="2000" b="1" dirty="0" err="1" smtClean="0">
                <a:solidFill>
                  <a:schemeClr val="bg1"/>
                </a:solidFill>
              </a:rPr>
              <a:t>MuCool</a:t>
            </a:r>
            <a:r>
              <a:rPr lang="en-GB" sz="2000" b="1" dirty="0" smtClean="0">
                <a:solidFill>
                  <a:schemeClr val="bg1"/>
                </a:solidFill>
              </a:rPr>
              <a:t> in MTA at FNAL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Neuffer, Rogers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front-end: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6957"/>
            <a:ext cx="9144000" cy="96033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Optimised bunching, </a:t>
            </a:r>
            <a:br>
              <a:rPr lang="en-GB" dirty="0" smtClean="0"/>
            </a:br>
            <a:r>
              <a:rPr lang="en-GB" dirty="0" smtClean="0"/>
              <a:t>phase-rotator, and ionisation-cooling lattice is reduced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605" y="3647327"/>
            <a:ext cx="7760105" cy="314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651"/>
          <a:stretch>
            <a:fillRect/>
          </a:stretch>
        </p:blipFill>
        <p:spPr bwMode="auto">
          <a:xfrm>
            <a:off x="5681607" y="1254766"/>
            <a:ext cx="3339102" cy="226674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44" y="1235113"/>
            <a:ext cx="5595791" cy="233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Neuffer, Rogers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4220" y="72192"/>
            <a:ext cx="5394922" cy="2815387"/>
          </a:xfrm>
          <a:ln w="28575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MICE: proof of principle:</a:t>
            </a:r>
          </a:p>
          <a:p>
            <a:pPr lvl="1"/>
            <a:r>
              <a:rPr lang="en-US" dirty="0" smtClean="0"/>
              <a:t>Design, build, commission and operate a realistic section of cooling channel</a:t>
            </a:r>
          </a:p>
          <a:p>
            <a:pPr lvl="1"/>
            <a:r>
              <a:rPr lang="en-US" dirty="0" smtClean="0"/>
              <a:t>Measure its performance in a variety of modes of operation and beam conditions</a:t>
            </a:r>
          </a:p>
          <a:p>
            <a:pPr lvl="2"/>
            <a:r>
              <a:rPr lang="en-US" dirty="0" smtClean="0"/>
              <a:t>Results will allow Neutrino Factory complex to be </a:t>
            </a:r>
            <a:r>
              <a:rPr lang="en-US" dirty="0" err="1" smtClean="0"/>
              <a:t>optimised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5236" y="2971801"/>
            <a:ext cx="5787950" cy="377560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70949" y="6441923"/>
            <a:ext cx="1500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901700" algn="l"/>
                <a:tab pos="2238375" algn="l"/>
              </a:tabLst>
            </a:pPr>
            <a:r>
              <a:rPr lang="en-GB" sz="1400" b="1" dirty="0" smtClean="0">
                <a:solidFill>
                  <a:schemeClr val="bg1"/>
                </a:solidFill>
              </a:rPr>
              <a:t>IPAC10: WEPE054</a:t>
            </a:r>
          </a:p>
        </p:txBody>
      </p:sp>
      <p:pic>
        <p:nvPicPr>
          <p:cNvPr id="14" name="Picture 6" descr="ISIS plus MIC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0603" y="82397"/>
            <a:ext cx="3477141" cy="2752691"/>
          </a:xfrm>
          <a:prstGeom prst="rect">
            <a:avLst/>
          </a:prstGeom>
          <a:solidFill>
            <a:schemeClr val="bg1"/>
          </a:solidFill>
          <a:ln w="28575">
            <a:solidFill>
              <a:srgbClr val="66FF66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2192" y="2935698"/>
            <a:ext cx="3068053" cy="61555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Step I complete! </a:t>
            </a:r>
            <a:br>
              <a:rPr lang="en-GB" b="1" dirty="0" smtClean="0">
                <a:solidFill>
                  <a:srgbClr val="FFFF00"/>
                </a:solidFill>
              </a:rPr>
            </a:br>
            <a:r>
              <a:rPr lang="en-GB" sz="1600" b="1" dirty="0" smtClean="0">
                <a:solidFill>
                  <a:srgbClr val="FFFF00"/>
                </a:solidFill>
              </a:rPr>
              <a:t>See P. Hanlet poster for details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49" y="4208889"/>
            <a:ext cx="3917450" cy="2597741"/>
          </a:xfrm>
          <a:prstGeom prst="rect">
            <a:avLst/>
          </a:prstGeom>
          <a:noFill/>
          <a:ln w="28575">
            <a:solidFill>
              <a:srgbClr val="66FF66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3736" y="3643165"/>
            <a:ext cx="2543282" cy="2472026"/>
          </a:xfrm>
          <a:prstGeom prst="rect">
            <a:avLst/>
          </a:prstGeom>
          <a:noFill/>
          <a:ln w="28575">
            <a:solidFill>
              <a:srgbClr val="66FF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acceleration: [1]: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75" y="767879"/>
            <a:ext cx="8932181" cy="2924696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78680" cy="6061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859" y="3784495"/>
            <a:ext cx="7473682" cy="300158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6200000">
            <a:off x="-507960" y="5765265"/>
            <a:ext cx="1600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Bogacz, Bontoiu,</a:t>
            </a:r>
            <a:br>
              <a:rPr lang="en-GB" sz="1600" b="1" dirty="0" smtClean="0">
                <a:solidFill>
                  <a:prstClr val="white"/>
                </a:solidFill>
              </a:rPr>
            </a:br>
            <a:r>
              <a:rPr lang="en-GB" sz="1600" b="1" dirty="0" smtClean="0">
                <a:solidFill>
                  <a:prstClr val="white"/>
                </a:solidFill>
              </a:rPr>
              <a:t>Pozimski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acceleration: [2]: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54166" cy="56589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20" y="665278"/>
            <a:ext cx="9014450" cy="613132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3564" y="6431622"/>
            <a:ext cx="3083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Berg, Machida, Kelliher, Pasternak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86596"/>
            <a:ext cx="7220309" cy="146649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EMMA; almost complete at </a:t>
            </a:r>
            <a:r>
              <a:rPr lang="en-GB" dirty="0" err="1" smtClean="0"/>
              <a:t>Daresbury</a:t>
            </a:r>
            <a:r>
              <a:rPr lang="en-GB" dirty="0" smtClean="0"/>
              <a:t> Lab.</a:t>
            </a:r>
          </a:p>
          <a:p>
            <a:pPr lvl="1"/>
            <a:r>
              <a:rPr lang="en-GB" dirty="0" smtClean="0"/>
              <a:t>Electron Model of Muon Acceleration</a:t>
            </a:r>
          </a:p>
          <a:p>
            <a:pPr lvl="2"/>
            <a:r>
              <a:rPr lang="en-GB" dirty="0" smtClean="0"/>
              <a:t>Aka:</a:t>
            </a:r>
          </a:p>
          <a:p>
            <a:pPr lvl="3"/>
            <a:r>
              <a:rPr lang="en-GB" dirty="0" smtClean="0"/>
              <a:t>Electron Model of Many Applications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6568210" y="2172620"/>
            <a:ext cx="2390856" cy="1957592"/>
          </a:xfrm>
          <a:ln w="28575">
            <a:solidFill>
              <a:srgbClr val="00B050"/>
            </a:solidFill>
          </a:ln>
        </p:spPr>
        <p:txBody>
          <a:bodyPr>
            <a:normAutofit fontScale="62500" lnSpcReduction="20000"/>
          </a:bodyPr>
          <a:lstStyle/>
          <a:p>
            <a:pPr marL="180975" indent="-180975"/>
            <a:r>
              <a:rPr lang="en-GB" dirty="0" smtClean="0"/>
              <a:t>Installation complete;</a:t>
            </a:r>
          </a:p>
          <a:p>
            <a:pPr marL="180975" indent="-180975"/>
            <a:r>
              <a:rPr lang="en-GB" dirty="0" smtClean="0"/>
              <a:t>Commissioning underway</a:t>
            </a:r>
          </a:p>
          <a:p>
            <a:pPr marL="180975" indent="-180975"/>
            <a:r>
              <a:rPr lang="en-GB" dirty="0" smtClean="0"/>
              <a:t>First extracted beam: 15Mar11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acceleration: proof of </a:t>
            </a:r>
            <a:r>
              <a:rPr lang="en-GB" dirty="0" smtClean="0"/>
              <a:t>principle:</a:t>
            </a:r>
            <a:endParaRPr lang="en-GB" dirty="0"/>
          </a:p>
        </p:txBody>
      </p:sp>
      <p:pic>
        <p:nvPicPr>
          <p:cNvPr id="6" name="Picture 2" descr="\\engserve\CONFORM\EMMA\photo - photographs\18 June 2010 - EMMA in ALICE\DSC_94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0953" y="2093496"/>
            <a:ext cx="6029574" cy="4269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7639" y="4414837"/>
            <a:ext cx="3143892" cy="234154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Acknowledgements: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2551"/>
            <a:ext cx="9144000" cy="1977081"/>
          </a:xfrm>
        </p:spPr>
        <p:txBody>
          <a:bodyPr anchor="ctr" anchorCtr="0">
            <a:normAutofit fontScale="85000" lnSpcReduction="20000"/>
          </a:bodyPr>
          <a:lstStyle/>
          <a:p>
            <a:r>
              <a:rPr lang="en-GB" dirty="0" smtClean="0"/>
              <a:t>Many thanks to those who provided information or material:</a:t>
            </a:r>
          </a:p>
          <a:p>
            <a:pPr lvl="1"/>
            <a:r>
              <a:rPr lang="en-GB" dirty="0" smtClean="0"/>
              <a:t>And in particular the International Design Study for the Neutrino Factory (the IDS-NF) collaboration and the </a:t>
            </a:r>
            <a:r>
              <a:rPr lang="en-GB" dirty="0" err="1" smtClean="0"/>
              <a:t>EUROnu</a:t>
            </a:r>
            <a:r>
              <a:rPr lang="en-GB" dirty="0" smtClean="0"/>
              <a:t> collaboration</a:t>
            </a:r>
          </a:p>
        </p:txBody>
      </p:sp>
      <p:pic>
        <p:nvPicPr>
          <p:cNvPr id="44" name="Picture 2" descr="STFC Home Pag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261394" y="-901540"/>
            <a:ext cx="2588141" cy="66174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87900"/>
            <a:ext cx="7036085" cy="402669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storage ring: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572000"/>
            <a:ext cx="9144000" cy="228600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Detailed studies of:	</a:t>
            </a:r>
          </a:p>
          <a:p>
            <a:pPr lvl="1"/>
            <a:r>
              <a:rPr lang="en-GB" dirty="0" smtClean="0"/>
              <a:t>Dynamic aperture</a:t>
            </a:r>
          </a:p>
          <a:p>
            <a:pPr lvl="1"/>
            <a:r>
              <a:rPr lang="en-GB" dirty="0" smtClean="0"/>
              <a:t>Instrumentation:</a:t>
            </a:r>
          </a:p>
          <a:p>
            <a:pPr lvl="2"/>
            <a:r>
              <a:rPr lang="en-GB" dirty="0" smtClean="0"/>
              <a:t>Stored muon energy measurement </a:t>
            </a:r>
            <a:br>
              <a:rPr lang="en-GB" dirty="0" smtClean="0"/>
            </a:br>
            <a:r>
              <a:rPr lang="en-GB" dirty="0" smtClean="0"/>
              <a:t>via beam polarisation;</a:t>
            </a:r>
          </a:p>
          <a:p>
            <a:pPr lvl="2"/>
            <a:r>
              <a:rPr lang="en-GB" dirty="0" smtClean="0"/>
              <a:t>Divergence and current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44" y="727111"/>
            <a:ext cx="9007582" cy="37729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7838" y="3573016"/>
            <a:ext cx="3259121" cy="32056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1979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Apollonio, </a:t>
            </a:r>
            <a:r>
              <a:rPr lang="en-GB" sz="1600" b="1" dirty="0" err="1" smtClean="0">
                <a:solidFill>
                  <a:prstClr val="white"/>
                </a:solidFill>
              </a:rPr>
              <a:t>Johnstone</a:t>
            </a:r>
            <a:endParaRPr lang="en-GB" sz="1600" b="1" dirty="0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detectors: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Neutrino Factory: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Magnetised Iron Neutrino Detector (MIND):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242661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MIND:</a:t>
            </a:r>
          </a:p>
          <a:p>
            <a:pPr lvl="1"/>
            <a:r>
              <a:rPr lang="en-GB" dirty="0" smtClean="0"/>
              <a:t>Re-optimised sampling: Fe/</a:t>
            </a:r>
            <a:r>
              <a:rPr lang="en-GB" dirty="0" err="1" smtClean="0"/>
              <a:t>Sci</a:t>
            </a:r>
            <a:r>
              <a:rPr lang="en-GB" dirty="0" smtClean="0"/>
              <a:t> = 3 cm/2 cm</a:t>
            </a:r>
          </a:p>
          <a:p>
            <a:pPr lvl="1"/>
            <a:r>
              <a:rPr lang="en-GB" dirty="0" err="1" smtClean="0"/>
              <a:t>Cuboid</a:t>
            </a:r>
            <a:r>
              <a:rPr lang="en-GB" dirty="0" smtClean="0"/>
              <a:t> </a:t>
            </a:r>
            <a:r>
              <a:rPr lang="en-GB" dirty="0" smtClean="0"/>
              <a:t>immersed </a:t>
            </a:r>
            <a:r>
              <a:rPr lang="en-GB" dirty="0" smtClean="0"/>
              <a:t>in 1 T dipole </a:t>
            </a:r>
            <a:r>
              <a:rPr lang="en-GB" dirty="0" smtClean="0"/>
              <a:t>field</a:t>
            </a:r>
          </a:p>
          <a:p>
            <a:pPr lvl="2"/>
            <a:r>
              <a:rPr lang="en-GB" dirty="0" smtClean="0"/>
              <a:t>More realistic field configuration in hand</a:t>
            </a:r>
            <a:endParaRPr lang="en-GB" dirty="0" smtClean="0"/>
          </a:p>
          <a:p>
            <a:pPr lvl="1"/>
            <a:r>
              <a:rPr lang="en-GB" dirty="0" smtClean="0"/>
              <a:t>Detector mass:</a:t>
            </a:r>
          </a:p>
          <a:p>
            <a:pPr lvl="2"/>
            <a:r>
              <a:rPr lang="en-GB" dirty="0" smtClean="0"/>
              <a:t>Intermediate detector [2000—4000 km]:	100 </a:t>
            </a:r>
            <a:r>
              <a:rPr lang="en-GB" dirty="0" err="1" smtClean="0"/>
              <a:t>kT</a:t>
            </a:r>
            <a:endParaRPr lang="en-GB" dirty="0" smtClean="0"/>
          </a:p>
          <a:p>
            <a:pPr lvl="2"/>
            <a:r>
              <a:rPr lang="en-GB" dirty="0" smtClean="0"/>
              <a:t>Far detector [7000—8000 km]:		  50 </a:t>
            </a:r>
            <a:r>
              <a:rPr lang="en-GB" dirty="0" err="1" smtClean="0"/>
              <a:t>kT</a:t>
            </a:r>
            <a:endParaRPr lang="en-GB" dirty="0" smtClean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460" y="3038690"/>
            <a:ext cx="6366892" cy="3690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84992" y="620688"/>
            <a:ext cx="1759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 smtClean="0">
                <a:solidFill>
                  <a:prstClr val="white"/>
                </a:solidFill>
              </a:rPr>
              <a:t>Cervera, Laing,</a:t>
            </a:r>
            <a:br>
              <a:rPr lang="en-GB" sz="1600" b="1" dirty="0" smtClean="0">
                <a:solidFill>
                  <a:prstClr val="white"/>
                </a:solidFill>
              </a:rPr>
            </a:br>
            <a:r>
              <a:rPr lang="en-GB" sz="1600" b="1" dirty="0" smtClean="0">
                <a:solidFill>
                  <a:prstClr val="white"/>
                </a:solidFill>
              </a:rPr>
              <a:t>Martin-</a:t>
            </a:r>
            <a:r>
              <a:rPr lang="en-GB" sz="1600" b="1" dirty="0" err="1" smtClean="0">
                <a:solidFill>
                  <a:prstClr val="white"/>
                </a:solidFill>
              </a:rPr>
              <a:t>Albo</a:t>
            </a:r>
            <a:r>
              <a:rPr lang="en-GB" sz="1600" b="1" dirty="0" smtClean="0">
                <a:solidFill>
                  <a:prstClr val="white"/>
                </a:solidFill>
              </a:rPr>
              <a:t>, Soler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MIND: new simulation: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343472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Improved simulation:</a:t>
            </a:r>
          </a:p>
          <a:p>
            <a:pPr lvl="1"/>
            <a:r>
              <a:rPr lang="en-GB" dirty="0" smtClean="0"/>
              <a:t>Neutrino interactions with Nuance:</a:t>
            </a:r>
          </a:p>
          <a:p>
            <a:pPr lvl="2"/>
            <a:r>
              <a:rPr lang="en-GB" dirty="0" smtClean="0"/>
              <a:t>Includes non-DIS processes, important at low </a:t>
            </a:r>
            <a:r>
              <a:rPr lang="en-GB" i="1" dirty="0" smtClean="0"/>
              <a:t>E</a:t>
            </a:r>
            <a:r>
              <a:rPr lang="en-GB" dirty="0" smtClean="0"/>
              <a:t> (</a:t>
            </a:r>
            <a:r>
              <a:rPr lang="en-GB" i="1" dirty="0" smtClean="0"/>
              <a:t>Q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Detector simulation with Geant4:</a:t>
            </a:r>
          </a:p>
          <a:p>
            <a:pPr lvl="2"/>
            <a:r>
              <a:rPr lang="en-GB" dirty="0" smtClean="0"/>
              <a:t>Two layers of orthogonal </a:t>
            </a:r>
            <a:r>
              <a:rPr lang="en-GB" dirty="0" err="1" smtClean="0"/>
              <a:t>scintillator</a:t>
            </a:r>
            <a:r>
              <a:rPr lang="en-GB" dirty="0" smtClean="0"/>
              <a:t> bars</a:t>
            </a:r>
          </a:p>
          <a:p>
            <a:pPr lvl="3"/>
            <a:r>
              <a:rPr lang="en-GB" dirty="0" smtClean="0"/>
              <a:t>Perfect matching, but light attenuation in WLS</a:t>
            </a:r>
          </a:p>
          <a:p>
            <a:pPr lvl="3"/>
            <a:r>
              <a:rPr lang="en-GB" dirty="0" smtClean="0"/>
              <a:t>Energy split between bars and views and smeared</a:t>
            </a:r>
          </a:p>
          <a:p>
            <a:pPr lvl="4"/>
            <a:r>
              <a:rPr lang="en-GB" dirty="0" smtClean="0"/>
              <a:t>Low light-yield hits (‘</a:t>
            </a:r>
            <a:r>
              <a:rPr lang="en-GB" dirty="0" err="1" smtClean="0"/>
              <a:t>voxels</a:t>
            </a:r>
            <a:r>
              <a:rPr lang="en-GB" dirty="0" smtClean="0"/>
              <a:t>’) rejected</a:t>
            </a:r>
          </a:p>
          <a:p>
            <a:pPr lvl="3"/>
            <a:r>
              <a:rPr lang="en-GB" dirty="0" err="1" smtClean="0"/>
              <a:t>Voxel</a:t>
            </a:r>
            <a:r>
              <a:rPr lang="en-GB" dirty="0" smtClean="0"/>
              <a:t> clustering implemented</a:t>
            </a:r>
            <a:endParaRPr lang="en-GB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941977"/>
            <a:ext cx="7272808" cy="280165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759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Cervera, Laing,</a:t>
            </a:r>
            <a:br>
              <a:rPr lang="en-GB" sz="1600" b="1" dirty="0" smtClean="0">
                <a:solidFill>
                  <a:prstClr val="white"/>
                </a:solidFill>
              </a:rPr>
            </a:br>
            <a:r>
              <a:rPr lang="en-GB" sz="1600" b="1" dirty="0" smtClean="0">
                <a:solidFill>
                  <a:prstClr val="white"/>
                </a:solidFill>
              </a:rPr>
              <a:t>Martin-</a:t>
            </a:r>
            <a:r>
              <a:rPr lang="en-GB" sz="1600" b="1" dirty="0" err="1" smtClean="0">
                <a:solidFill>
                  <a:prstClr val="white"/>
                </a:solidFill>
              </a:rPr>
              <a:t>Albo</a:t>
            </a:r>
            <a:r>
              <a:rPr lang="en-GB" sz="1600" b="1" dirty="0" smtClean="0">
                <a:solidFill>
                  <a:prstClr val="white"/>
                </a:solidFill>
              </a:rPr>
              <a:t>, Soler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MIND: efficiency: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998021"/>
          </a:xfrm>
        </p:spPr>
        <p:txBody>
          <a:bodyPr>
            <a:normAutofit/>
          </a:bodyPr>
          <a:lstStyle/>
          <a:p>
            <a:r>
              <a:rPr lang="en-GB" dirty="0" smtClean="0"/>
              <a:t>Threshold: 50% of plateau at ~2.25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Improved by more than 2 </a:t>
            </a:r>
            <a:r>
              <a:rPr lang="en-GB" dirty="0" err="1" smtClean="0"/>
              <a:t>GeV</a:t>
            </a:r>
            <a:r>
              <a:rPr lang="en-GB" dirty="0" smtClean="0"/>
              <a:t> compared to </a:t>
            </a:r>
            <a:br>
              <a:rPr lang="en-GB" dirty="0" smtClean="0"/>
            </a:br>
            <a:r>
              <a:rPr lang="en-GB" dirty="0" smtClean="0"/>
              <a:t>start of IDS-NF </a:t>
            </a:r>
            <a:r>
              <a:rPr lang="en-GB" sz="2200" dirty="0" smtClean="0"/>
              <a:t>[i.e. ISS Detector W/g report]</a:t>
            </a:r>
            <a:endParaRPr lang="en-GB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759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Cervera, Laing,</a:t>
            </a:r>
            <a:br>
              <a:rPr lang="en-GB" sz="1600" b="1" dirty="0" smtClean="0">
                <a:solidFill>
                  <a:prstClr val="white"/>
                </a:solidFill>
              </a:rPr>
            </a:br>
            <a:r>
              <a:rPr lang="en-GB" sz="1600" b="1" dirty="0" smtClean="0">
                <a:solidFill>
                  <a:prstClr val="white"/>
                </a:solidFill>
              </a:rPr>
              <a:t>Martin-</a:t>
            </a:r>
            <a:r>
              <a:rPr lang="en-GB" sz="1600" b="1" dirty="0" err="1" smtClean="0">
                <a:solidFill>
                  <a:prstClr val="white"/>
                </a:solidFill>
              </a:rPr>
              <a:t>Albo</a:t>
            </a:r>
            <a:r>
              <a:rPr lang="en-GB" sz="1600" b="1" dirty="0" smtClean="0">
                <a:solidFill>
                  <a:prstClr val="white"/>
                </a:solidFill>
              </a:rPr>
              <a:t>, Soler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130" y="2470162"/>
            <a:ext cx="5369140" cy="424291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MIND: background rejection:</a:t>
            </a:r>
            <a:endParaRPr lang="en-GB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971506"/>
            <a:ext cx="8964488" cy="57443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759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Cervera, Laing,</a:t>
            </a:r>
            <a:br>
              <a:rPr lang="en-GB" sz="1600" b="1" dirty="0" smtClean="0">
                <a:solidFill>
                  <a:prstClr val="white"/>
                </a:solidFill>
              </a:rPr>
            </a:br>
            <a:r>
              <a:rPr lang="en-GB" sz="1600" b="1" dirty="0" smtClean="0">
                <a:solidFill>
                  <a:prstClr val="white"/>
                </a:solidFill>
              </a:rPr>
              <a:t>Martin-</a:t>
            </a:r>
            <a:r>
              <a:rPr lang="en-GB" sz="1600" b="1" dirty="0" err="1" smtClean="0">
                <a:solidFill>
                  <a:prstClr val="white"/>
                </a:solidFill>
              </a:rPr>
              <a:t>Albo</a:t>
            </a:r>
            <a:r>
              <a:rPr lang="en-GB" sz="1600" b="1" dirty="0" smtClean="0">
                <a:solidFill>
                  <a:prstClr val="white"/>
                </a:solidFill>
              </a:rPr>
              <a:t>, Soler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IDS-NF baseline 2010-2.0: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202475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Migration matrices and treatment of </a:t>
            </a:r>
            <a:r>
              <a:rPr lang="en-GB" dirty="0" err="1" smtClean="0"/>
              <a:t>taus</a:t>
            </a:r>
            <a:r>
              <a:rPr lang="en-GB" dirty="0" smtClean="0"/>
              <a:t> (see IDR)</a:t>
            </a:r>
          </a:p>
          <a:p>
            <a:pPr lvl="1"/>
            <a:r>
              <a:rPr lang="en-GB" dirty="0" smtClean="0"/>
              <a:t>Significant improvement over IDS-NF baseline 2007/1.0</a:t>
            </a:r>
            <a:endParaRPr lang="en-GB" dirty="0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6225" y="1721718"/>
            <a:ext cx="351472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3429000"/>
            <a:ext cx="90963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1759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Cervera, Laing,</a:t>
            </a:r>
            <a:br>
              <a:rPr lang="en-GB" sz="1600" b="1" dirty="0" smtClean="0">
                <a:solidFill>
                  <a:prstClr val="white"/>
                </a:solidFill>
              </a:rPr>
            </a:br>
            <a:r>
              <a:rPr lang="en-GB" sz="1600" b="1" dirty="0" smtClean="0">
                <a:solidFill>
                  <a:prstClr val="white"/>
                </a:solidFill>
              </a:rPr>
              <a:t>Martin-</a:t>
            </a:r>
            <a:r>
              <a:rPr lang="en-GB" sz="1600" b="1" dirty="0" err="1" smtClean="0">
                <a:solidFill>
                  <a:prstClr val="white"/>
                </a:solidFill>
              </a:rPr>
              <a:t>Albo</a:t>
            </a:r>
            <a:r>
              <a:rPr lang="en-GB" sz="1600" b="1" dirty="0" smtClean="0">
                <a:solidFill>
                  <a:prstClr val="white"/>
                </a:solidFill>
              </a:rPr>
              <a:t>, Soler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Near detector: motivation: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smtClean="0"/>
              <a:t>Oscillation analysis:</a:t>
            </a:r>
          </a:p>
          <a:p>
            <a:pPr lvl="1"/>
            <a:r>
              <a:rPr lang="en-GB" dirty="0" smtClean="0"/>
              <a:t>Direct measurement </a:t>
            </a:r>
            <a:br>
              <a:rPr lang="en-GB" dirty="0" smtClean="0"/>
            </a:br>
            <a:r>
              <a:rPr lang="en-GB" dirty="0" smtClean="0"/>
              <a:t>of neutrino flux</a:t>
            </a:r>
          </a:p>
          <a:p>
            <a:pPr lvl="1"/>
            <a:r>
              <a:rPr lang="en-GB" dirty="0" smtClean="0"/>
              <a:t>Detailed study of charm </a:t>
            </a:r>
            <a:br>
              <a:rPr lang="en-GB" dirty="0" smtClean="0"/>
            </a:br>
            <a:r>
              <a:rPr lang="en-GB" dirty="0" smtClean="0"/>
              <a:t>cross sections</a:t>
            </a:r>
          </a:p>
          <a:p>
            <a:pPr lvl="1"/>
            <a:r>
              <a:rPr lang="en-GB" dirty="0" smtClean="0"/>
              <a:t>Detailed study of </a:t>
            </a:r>
            <a:br>
              <a:rPr lang="en-GB" dirty="0" smtClean="0"/>
            </a:br>
            <a:r>
              <a:rPr lang="en-GB" dirty="0" smtClean="0"/>
              <a:t>neutrino-nucleon </a:t>
            </a:r>
            <a:br>
              <a:rPr lang="en-GB" dirty="0" smtClean="0"/>
            </a:br>
            <a:r>
              <a:rPr lang="en-GB" dirty="0" smtClean="0"/>
              <a:t>scattering</a:t>
            </a:r>
          </a:p>
          <a:p>
            <a:pPr lvl="2"/>
            <a:r>
              <a:rPr lang="en-GB" dirty="0" smtClean="0"/>
              <a:t>Including deep inelastic, </a:t>
            </a:r>
            <a:br>
              <a:rPr lang="en-GB" dirty="0" smtClean="0"/>
            </a:br>
            <a:r>
              <a:rPr lang="en-GB" dirty="0" smtClean="0"/>
              <a:t>quasi-elastic, and </a:t>
            </a:r>
            <a:br>
              <a:rPr lang="en-GB" dirty="0" smtClean="0"/>
            </a:br>
            <a:r>
              <a:rPr lang="en-GB" dirty="0" smtClean="0"/>
              <a:t>resonance scattering</a:t>
            </a:r>
          </a:p>
          <a:p>
            <a:pPr lvl="3"/>
            <a:endParaRPr lang="en-GB" dirty="0" smtClean="0"/>
          </a:p>
          <a:p>
            <a:pPr lvl="3"/>
            <a:endParaRPr lang="en-GB" dirty="0" smtClean="0"/>
          </a:p>
          <a:p>
            <a:r>
              <a:rPr lang="en-GB" dirty="0" smtClean="0"/>
              <a:t>Near detector physics programme:</a:t>
            </a:r>
          </a:p>
          <a:p>
            <a:pPr lvl="1"/>
            <a:r>
              <a:rPr lang="en-GB" dirty="0" smtClean="0"/>
              <a:t>Search for non-standard interactions</a:t>
            </a:r>
          </a:p>
          <a:p>
            <a:pPr lvl="2"/>
            <a:r>
              <a:rPr lang="en-GB" dirty="0" smtClean="0"/>
              <a:t>In particular, require sensitivity to </a:t>
            </a:r>
            <a:r>
              <a:rPr lang="en-GB" dirty="0" err="1" smtClean="0"/>
              <a:t>taus</a:t>
            </a:r>
            <a:endParaRPr lang="en-GB" dirty="0" smtClean="0"/>
          </a:p>
          <a:p>
            <a:pPr lvl="1"/>
            <a:r>
              <a:rPr lang="en-GB" dirty="0" smtClean="0"/>
              <a:t>Neutrino physics:</a:t>
            </a:r>
          </a:p>
          <a:p>
            <a:pPr lvl="2"/>
            <a:r>
              <a:rPr lang="en-GB" dirty="0" smtClean="0"/>
              <a:t>Polarised (and </a:t>
            </a:r>
            <a:r>
              <a:rPr lang="en-GB" dirty="0" err="1" smtClean="0"/>
              <a:t>unpolarised</a:t>
            </a:r>
            <a:r>
              <a:rPr lang="en-GB" dirty="0" smtClean="0"/>
              <a:t>) structure functions</a:t>
            </a:r>
          </a:p>
          <a:p>
            <a:pPr lvl="3"/>
            <a:r>
              <a:rPr lang="en-GB" dirty="0" smtClean="0"/>
              <a:t>Determination of </a:t>
            </a:r>
            <a:r>
              <a:rPr lang="el-GR" dirty="0" smtClean="0"/>
              <a:t>α</a:t>
            </a:r>
            <a:r>
              <a:rPr lang="en-GB" i="1" baseline="-25000" dirty="0" smtClean="0"/>
              <a:t>S</a:t>
            </a:r>
          </a:p>
          <a:p>
            <a:pPr lvl="2"/>
            <a:r>
              <a:rPr lang="en-GB" dirty="0" smtClean="0"/>
              <a:t>Electroweak physics: Weinberg angle</a:t>
            </a:r>
          </a:p>
          <a:p>
            <a:pPr lvl="2"/>
            <a:r>
              <a:rPr lang="en-GB" dirty="0" smtClean="0"/>
              <a:t>CP violation from D</a:t>
            </a:r>
            <a:r>
              <a:rPr lang="en-GB" baseline="30000" dirty="0" smtClean="0"/>
              <a:t>0</a:t>
            </a:r>
            <a:r>
              <a:rPr lang="en-GB" dirty="0" smtClean="0"/>
              <a:t>, D</a:t>
            </a:r>
            <a:r>
              <a:rPr lang="en-GB" baseline="30000" dirty="0" smtClean="0"/>
              <a:t>0</a:t>
            </a:r>
            <a:r>
              <a:rPr lang="en-GB" dirty="0" smtClean="0"/>
              <a:t> mixing, polarised </a:t>
            </a:r>
            <a:r>
              <a:rPr lang="el-GR" dirty="0" smtClean="0"/>
              <a:t>Λ</a:t>
            </a:r>
            <a:r>
              <a:rPr lang="en-GB" dirty="0" smtClean="0"/>
              <a:t> production, …</a:t>
            </a:r>
          </a:p>
          <a:p>
            <a:pPr lvl="1"/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716" y="692696"/>
            <a:ext cx="4036772" cy="4032448"/>
          </a:xfrm>
          <a:prstGeom prst="rect">
            <a:avLst/>
          </a:prstGeom>
          <a:noFill/>
          <a:ln w="28575" cap="sq" algn="ctr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556734" y="1005615"/>
            <a:ext cx="17287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0000"/>
              <a:buFont typeface="Monotype Sorts"/>
              <a:buNone/>
            </a:pPr>
            <a:r>
              <a:rPr lang="en-GB" sz="1600" b="1" dirty="0">
                <a:solidFill>
                  <a:prstClr val="black"/>
                </a:solidFill>
                <a:latin typeface="Arial" pitchFamily="34" charset="0"/>
              </a:rPr>
              <a:t>Winter, Tang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67182" y="6143946"/>
            <a:ext cx="1232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Near detector: concept: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2570627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No near detector specified in initial IDS-NF baseline </a:t>
            </a:r>
            <a:r>
              <a:rPr lang="en-GB" sz="2200" dirty="0" smtClean="0"/>
              <a:t>[i.e. ISS Detector W/g report]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Known to be a shortcoming</a:t>
            </a:r>
          </a:p>
          <a:p>
            <a:r>
              <a:rPr lang="en-GB" dirty="0" smtClean="0"/>
              <a:t>IDS-NF near detector concept (baseline 2010/2.0)</a:t>
            </a:r>
            <a:endParaRPr lang="en-GB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25" y="3212976"/>
            <a:ext cx="8863549" cy="333184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1982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Morfin, Soler, Tsenov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Neutrino Factory: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Prologue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Neutrino Factory: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Neutrino Factory performance: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562515"/>
          </a:xfrm>
        </p:spPr>
        <p:txBody>
          <a:bodyPr>
            <a:normAutofit fontScale="62500" lnSpcReduction="20000"/>
          </a:bodyPr>
          <a:lstStyle/>
          <a:p>
            <a:r>
              <a:rPr lang="en-GB" smtClean="0"/>
              <a:t>Discovery reach at 3</a:t>
            </a:r>
            <a:r>
              <a:rPr lang="el-GR" smtClean="0"/>
              <a:t>σ</a:t>
            </a:r>
            <a:r>
              <a:rPr lang="en-GB" smtClean="0"/>
              <a:t> extends down to sin</a:t>
            </a:r>
            <a:r>
              <a:rPr lang="en-GB" baseline="30000" smtClean="0"/>
              <a:t>2</a:t>
            </a:r>
            <a:r>
              <a:rPr lang="en-GB" smtClean="0"/>
              <a:t>2</a:t>
            </a:r>
            <a:r>
              <a:rPr lang="el-GR" smtClean="0"/>
              <a:t> θ</a:t>
            </a:r>
            <a:r>
              <a:rPr lang="en-GB" baseline="-25000" smtClean="0"/>
              <a:t>13</a:t>
            </a:r>
            <a:r>
              <a:rPr lang="en-GB" smtClean="0"/>
              <a:t> ~ 5 x 10</a:t>
            </a:r>
            <a:r>
              <a:rPr lang="en-GB" baseline="30000" smtClean="0"/>
              <a:t>-5</a:t>
            </a:r>
            <a:endParaRPr lang="en-GB" smtClean="0"/>
          </a:p>
          <a:p>
            <a:pPr lvl="1"/>
            <a:r>
              <a:rPr lang="en-GB" smtClean="0"/>
              <a:t>Should </a:t>
            </a:r>
            <a:r>
              <a:rPr lang="el-GR" smtClean="0"/>
              <a:t>θ</a:t>
            </a:r>
            <a:r>
              <a:rPr lang="en-GB" baseline="-25000" smtClean="0"/>
              <a:t>13</a:t>
            </a:r>
            <a:r>
              <a:rPr lang="en-GB" smtClean="0"/>
              <a:t> to be shown to be &gt; 0 before start of Neutrino Factory project:</a:t>
            </a:r>
          </a:p>
          <a:p>
            <a:pPr lvl="2"/>
            <a:r>
              <a:rPr lang="en-GB" smtClean="0"/>
              <a:t>Re-optimisation of baseline:</a:t>
            </a:r>
          </a:p>
          <a:p>
            <a:pPr lvl="3"/>
            <a:r>
              <a:rPr lang="en-GB" smtClean="0"/>
              <a:t>10 GeV muon energy serving a single 100 kTon MIND at a baseline of 2000 km</a:t>
            </a:r>
          </a:p>
          <a:p>
            <a:pPr lvl="2">
              <a:buNone/>
            </a:pPr>
            <a:r>
              <a:rPr lang="en-GB" smtClean="0"/>
              <a:t> 	gives excellent performance</a:t>
            </a:r>
            <a:endParaRPr lang="en-GB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66778"/>
            <a:ext cx="8922030" cy="29935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086" y="5229200"/>
            <a:ext cx="3213828" cy="15787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Factory performance: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Precision:</a:t>
            </a:r>
          </a:p>
          <a:p>
            <a:pPr lvl="1"/>
            <a:r>
              <a:rPr lang="en-GB" dirty="0" smtClean="0"/>
              <a:t>Determination of deviation of </a:t>
            </a:r>
            <a:r>
              <a:rPr lang="el-GR" dirty="0" smtClean="0"/>
              <a:t>θ</a:t>
            </a:r>
            <a:r>
              <a:rPr lang="en-GB" baseline="-25000" dirty="0" smtClean="0"/>
              <a:t>23</a:t>
            </a:r>
            <a:r>
              <a:rPr lang="en-GB" dirty="0" smtClean="0"/>
              <a:t> from </a:t>
            </a:r>
            <a:r>
              <a:rPr lang="el-GR" dirty="0" smtClean="0"/>
              <a:t>π</a:t>
            </a:r>
            <a:r>
              <a:rPr lang="en-GB" dirty="0" smtClean="0"/>
              <a:t>/4:</a:t>
            </a:r>
            <a:endParaRPr lang="en-GB" dirty="0" smtClean="0"/>
          </a:p>
          <a:p>
            <a:pPr lvl="2"/>
            <a:r>
              <a:rPr lang="en-GB" dirty="0" smtClean="0"/>
              <a:t>Uncertainty ~ ±4⁰ at 99% C.L. 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86" y="2585872"/>
            <a:ext cx="8786355" cy="411838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00106" y="2630184"/>
            <a:ext cx="2987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/>
              <a:t> D. </a:t>
            </a:r>
            <a:r>
              <a:rPr lang="en-GB" b="1" dirty="0" err="1" smtClean="0"/>
              <a:t>Indumathi</a:t>
            </a:r>
            <a:r>
              <a:rPr lang="en-GB" b="1" dirty="0" smtClean="0"/>
              <a:t> and N. </a:t>
            </a:r>
            <a:r>
              <a:rPr lang="en-GB" b="1" dirty="0" err="1" smtClean="0"/>
              <a:t>Sinha</a:t>
            </a:r>
            <a:r>
              <a:rPr lang="en-GB" b="1" dirty="0" smtClean="0"/>
              <a:t>,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Phys</a:t>
            </a:r>
            <a:r>
              <a:rPr lang="en-GB" b="1" dirty="0" smtClean="0"/>
              <a:t>. Rev. D80 (2009) </a:t>
            </a:r>
            <a:r>
              <a:rPr lang="en-GB" b="1" dirty="0" smtClean="0"/>
              <a:t>113012</a:t>
            </a:r>
            <a:endParaRPr lang="en-GB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Sensitivity to non-standard interactions: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706" y="770563"/>
            <a:ext cx="5487987" cy="59556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768884" y="62959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200" b="1" dirty="0" smtClean="0"/>
              <a:t> J. Kopp, T. Ota, and W. Winter, </a:t>
            </a:r>
            <a:r>
              <a:rPr lang="en-GB" sz="1200" b="1" dirty="0" smtClean="0"/>
              <a:t/>
            </a:r>
            <a:br>
              <a:rPr lang="en-GB" sz="1200" b="1" dirty="0" smtClean="0"/>
            </a:br>
            <a:r>
              <a:rPr lang="en-GB" sz="1200" b="1" dirty="0" smtClean="0"/>
              <a:t>Phys. Rev</a:t>
            </a:r>
            <a:r>
              <a:rPr lang="en-GB" sz="1200" b="1" dirty="0" smtClean="0"/>
              <a:t>. D78 (2008) </a:t>
            </a:r>
            <a:r>
              <a:rPr lang="en-GB" sz="1200" b="1" dirty="0" smtClean="0"/>
              <a:t>053007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Conclusions: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 Factory: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6795" y="-95753"/>
            <a:ext cx="9153526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589143"/>
            <a:ext cx="9144000" cy="1268858"/>
          </a:xfrm>
          <a:prstGeom prst="rect">
            <a:avLst/>
          </a:prstGeom>
          <a:gradFill>
            <a:gsLst>
              <a:gs pos="0">
                <a:srgbClr val="A50021"/>
              </a:gs>
              <a:gs pos="50000">
                <a:srgbClr val="7030A0"/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7402"/>
            <a:ext cx="9144000" cy="658059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 Neutrino Factory, the ‘facility of choice’:</a:t>
            </a:r>
          </a:p>
          <a:p>
            <a:pPr lvl="1"/>
            <a:r>
              <a:rPr lang="en-GB" dirty="0" smtClean="0"/>
              <a:t>Best discovery reach</a:t>
            </a:r>
          </a:p>
          <a:p>
            <a:pPr lvl="1"/>
            <a:r>
              <a:rPr lang="en-GB" dirty="0" smtClean="0"/>
              <a:t>Best precision:</a:t>
            </a:r>
          </a:p>
          <a:p>
            <a:pPr lvl="2"/>
            <a:r>
              <a:rPr lang="en-GB" dirty="0" smtClean="0"/>
              <a:t>But need to define agreed figure of merit</a:t>
            </a:r>
          </a:p>
          <a:p>
            <a:pPr lvl="1"/>
            <a:r>
              <a:rPr lang="en-GB" dirty="0" smtClean="0"/>
              <a:t>Best sensitivity to non-standard interactions</a:t>
            </a:r>
          </a:p>
          <a:p>
            <a:r>
              <a:rPr lang="en-GB" dirty="0" smtClean="0"/>
              <a:t>The IDS-NF baseline established and documented in the IDR</a:t>
            </a:r>
          </a:p>
          <a:p>
            <a:pPr lvl="1"/>
            <a:r>
              <a:rPr lang="en-GB" dirty="0" smtClean="0"/>
              <a:t>Alternatives to baseline retain to mitigate risk</a:t>
            </a:r>
          </a:p>
          <a:p>
            <a:r>
              <a:rPr lang="en-GB" dirty="0" smtClean="0"/>
              <a:t>The IDS-NF collaboration:</a:t>
            </a:r>
          </a:p>
          <a:p>
            <a:pPr lvl="1"/>
            <a:r>
              <a:rPr lang="en-GB" dirty="0" smtClean="0"/>
              <a:t>Energetic and ambitious, working towards IDR 2010/11 and RDR 2012/13:</a:t>
            </a:r>
          </a:p>
          <a:p>
            <a:pPr lvl="2"/>
            <a:r>
              <a:rPr lang="en-US" dirty="0" err="1" smtClean="0"/>
              <a:t>EUROnu</a:t>
            </a:r>
            <a:r>
              <a:rPr lang="en-US" dirty="0" smtClean="0"/>
              <a:t>: encompasses and coordinates European contributions</a:t>
            </a:r>
          </a:p>
          <a:p>
            <a:pPr lvl="8">
              <a:lnSpc>
                <a:spcPct val="120000"/>
              </a:lnSpc>
              <a:spcBef>
                <a:spcPts val="0"/>
              </a:spcBef>
            </a:pPr>
            <a:endParaRPr lang="en-GB" dirty="0" smtClean="0"/>
          </a:p>
          <a:p>
            <a:r>
              <a:rPr lang="en-GB" dirty="0" smtClean="0"/>
              <a:t>Scientific imperative: </a:t>
            </a:r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Make the Neutrino Factory an option for the field!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case for exquisite sensitivity: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Implications of neutrino oscillations:</a:t>
            </a:r>
          </a:p>
          <a:p>
            <a:pPr lvl="1"/>
            <a:r>
              <a:rPr lang="en-GB" dirty="0" smtClean="0"/>
              <a:t>Neutrino mass and mixing; the Standard Model is incomplete;</a:t>
            </a:r>
          </a:p>
          <a:p>
            <a:pPr lvl="1"/>
            <a:r>
              <a:rPr lang="en-GB" dirty="0" smtClean="0"/>
              <a:t>CP-invariance violation via (Dirac) phase in the mixing matrix;</a:t>
            </a:r>
          </a:p>
          <a:p>
            <a:pPr lvl="1"/>
            <a:r>
              <a:rPr lang="en-GB" dirty="0" smtClean="0"/>
              <a:t>Neutrino may be a </a:t>
            </a:r>
            <a:r>
              <a:rPr lang="en-GB" dirty="0" err="1" smtClean="0"/>
              <a:t>Majorana</a:t>
            </a:r>
            <a:r>
              <a:rPr lang="en-GB" dirty="0" smtClean="0"/>
              <a:t> </a:t>
            </a:r>
            <a:r>
              <a:rPr lang="en-GB" dirty="0" err="1" smtClean="0"/>
              <a:t>fermion</a:t>
            </a:r>
            <a:r>
              <a:rPr lang="en-GB" dirty="0" smtClean="0"/>
              <a:t>—a new state of matter;</a:t>
            </a:r>
          </a:p>
          <a:p>
            <a:pPr lvl="1"/>
            <a:r>
              <a:rPr lang="en-GB" dirty="0" smtClean="0"/>
              <a:t>The tiny neutrino mass may be a unique window on physics at extremely high energies scales;</a:t>
            </a:r>
          </a:p>
          <a:p>
            <a:pPr lvl="1"/>
            <a:r>
              <a:rPr lang="en-GB" dirty="0" smtClean="0"/>
              <a:t>The neutrino may make a significant contribution to:</a:t>
            </a:r>
          </a:p>
          <a:p>
            <a:pPr lvl="2"/>
            <a:r>
              <a:rPr lang="en-GB" dirty="0" smtClean="0"/>
              <a:t>The generation of the matter-dominated Universe (</a:t>
            </a:r>
            <a:r>
              <a:rPr lang="en-GB" dirty="0" err="1" smtClean="0"/>
              <a:t>leptogenesis</a:t>
            </a:r>
            <a:r>
              <a:rPr lang="en-GB" dirty="0" smtClean="0"/>
              <a:t>);</a:t>
            </a:r>
          </a:p>
          <a:p>
            <a:pPr lvl="2"/>
            <a:r>
              <a:rPr lang="en-GB" dirty="0" smtClean="0"/>
              <a:t>Dark matter</a:t>
            </a:r>
          </a:p>
          <a:p>
            <a:r>
              <a:rPr lang="en-GB" dirty="0" smtClean="0"/>
              <a:t>Precision measurements are essential to:</a:t>
            </a:r>
          </a:p>
          <a:p>
            <a:pPr lvl="1"/>
            <a:r>
              <a:rPr lang="en-GB" dirty="0" smtClean="0"/>
              <a:t>Search for (and discover?):</a:t>
            </a:r>
          </a:p>
          <a:p>
            <a:pPr lvl="2"/>
            <a:r>
              <a:rPr lang="en-GB" dirty="0" smtClean="0"/>
              <a:t> </a:t>
            </a:r>
            <a:r>
              <a:rPr lang="en-GB" dirty="0" err="1" smtClean="0"/>
              <a:t>Leptonic</a:t>
            </a:r>
            <a:r>
              <a:rPr lang="en-GB" dirty="0" smtClean="0"/>
              <a:t> CP-invariance violation;</a:t>
            </a:r>
          </a:p>
          <a:p>
            <a:pPr lvl="2"/>
            <a:r>
              <a:rPr lang="en-GB" dirty="0" smtClean="0"/>
              <a:t>The mass hierarchy</a:t>
            </a:r>
          </a:p>
          <a:p>
            <a:pPr lvl="1"/>
            <a:r>
              <a:rPr lang="en-GB" dirty="0" smtClean="0"/>
              <a:t>Determine the degree to which:</a:t>
            </a:r>
          </a:p>
          <a:p>
            <a:pPr lvl="2"/>
            <a:r>
              <a:rPr lang="en-GB" dirty="0" smtClean="0"/>
              <a:t>θ </a:t>
            </a:r>
            <a:r>
              <a:rPr lang="en-GB" baseline="-25000" dirty="0" smtClean="0"/>
              <a:t>23</a:t>
            </a:r>
            <a:r>
              <a:rPr lang="en-GB" dirty="0" smtClean="0"/>
              <a:t> differs from </a:t>
            </a:r>
            <a:r>
              <a:rPr lang="el-GR" dirty="0" smtClean="0"/>
              <a:t>π</a:t>
            </a:r>
            <a:r>
              <a:rPr lang="en-GB" dirty="0" smtClean="0"/>
              <a:t>/4</a:t>
            </a:r>
            <a:endParaRPr lang="en-GB" dirty="0" smtClean="0"/>
          </a:p>
          <a:p>
            <a:pPr lvl="2"/>
            <a:r>
              <a:rPr lang="en-GB" dirty="0" smtClean="0"/>
              <a:t>θ</a:t>
            </a:r>
            <a:r>
              <a:rPr lang="en-GB" baseline="-25000" dirty="0" smtClean="0"/>
              <a:t> 13</a:t>
            </a:r>
            <a:r>
              <a:rPr lang="en-GB" dirty="0" smtClean="0"/>
              <a:t> differs from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Neutrino Factory: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Optimise discovery potential for CP and MH</a:t>
            </a:r>
          </a:p>
          <a:p>
            <a:pPr marL="622300" lvl="1"/>
            <a:r>
              <a:rPr lang="en-GB" dirty="0" smtClean="0"/>
              <a:t>Requirements:</a:t>
            </a:r>
          </a:p>
          <a:p>
            <a:pPr marL="722313" lvl="2"/>
            <a:r>
              <a:rPr lang="en-GB" dirty="0" smtClean="0"/>
              <a:t>Large 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Detailed study of </a:t>
            </a:r>
            <a:br>
              <a:rPr lang="en-GB" dirty="0" smtClean="0"/>
            </a:br>
            <a:r>
              <a:rPr lang="en-GB" dirty="0" smtClean="0"/>
              <a:t>sub-leading effects</a:t>
            </a:r>
          </a:p>
          <a:p>
            <a:pPr marL="722313" lvl="2"/>
            <a:endParaRPr lang="en-GB" dirty="0" smtClean="0"/>
          </a:p>
          <a:p>
            <a:pPr marL="722313" lvl="2"/>
            <a:endParaRPr lang="en-GB" dirty="0" smtClean="0"/>
          </a:p>
          <a:p>
            <a:pPr marL="722313" lvl="2"/>
            <a:r>
              <a:rPr lang="en-GB" dirty="0" smtClean="0"/>
              <a:t>(Large) high-energy </a:t>
            </a:r>
            <a:br>
              <a:rPr lang="en-GB" dirty="0" smtClean="0"/>
            </a:b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Optimise event rate at</a:t>
            </a:r>
            <a:br>
              <a:rPr lang="en-GB" dirty="0" smtClean="0"/>
            </a:br>
            <a:r>
              <a:rPr lang="en-GB" dirty="0" smtClean="0"/>
              <a:t>fixed </a:t>
            </a:r>
            <a:r>
              <a:rPr lang="en-GB" i="1" dirty="0" smtClean="0"/>
              <a:t>L/E</a:t>
            </a:r>
            <a:endParaRPr lang="en-GB" dirty="0" smtClean="0"/>
          </a:p>
          <a:p>
            <a:pPr marL="901700" lvl="3"/>
            <a:r>
              <a:rPr lang="en-GB" dirty="0" smtClean="0"/>
              <a:t>Optimise MH sensitivity</a:t>
            </a:r>
          </a:p>
          <a:p>
            <a:pPr marL="901700" lvl="3"/>
            <a:r>
              <a:rPr lang="en-GB" dirty="0" smtClean="0"/>
              <a:t>Optimise CP sensitivity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1737555"/>
            <a:ext cx="4411081" cy="451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1283521" y="4467386"/>
            <a:ext cx="178567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990" y="5366087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CERN-2004-002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3653" y="1949114"/>
            <a:ext cx="156410" cy="0"/>
          </a:xfrm>
          <a:prstGeom prst="line">
            <a:avLst/>
          </a:prstGeom>
          <a:ln w="381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5903122" y="4419973"/>
            <a:ext cx="634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95478" y="4632157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CP</a:t>
            </a:r>
            <a:endParaRPr lang="en-GB" sz="3600" b="1" dirty="0" err="1" smtClean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6587290" y="3928311"/>
            <a:ext cx="244241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60368" y="3729790"/>
            <a:ext cx="570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MH</a:t>
            </a:r>
            <a:endParaRPr lang="en-GB" sz="3200" b="1" dirty="0" err="1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6795" y="-95753"/>
            <a:ext cx="9153526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54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5996226"/>
            <a:ext cx="43604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</a:rPr>
              <a:t>To be released this week</a:t>
            </a:r>
          </a:p>
          <a:p>
            <a:r>
              <a:rPr lang="en-GB" b="1" dirty="0" smtClean="0">
                <a:solidFill>
                  <a:srgbClr val="002060"/>
                </a:solidFill>
              </a:rPr>
              <a:t> on IDS-NF site: https://www.ids-nf.org/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50000"/>
              </a:lnSpc>
              <a:spcBef>
                <a:spcPts val="500"/>
              </a:spcBef>
            </a:pPr>
            <a:r>
              <a:rPr lang="en-GB" dirty="0" smtClean="0"/>
              <a:t>Accelerator facility</a:t>
            </a:r>
          </a:p>
          <a:p>
            <a:pPr>
              <a:lnSpc>
                <a:spcPct val="250000"/>
              </a:lnSpc>
              <a:spcBef>
                <a:spcPts val="500"/>
              </a:spcBef>
            </a:pPr>
            <a:r>
              <a:rPr lang="en-GB" dirty="0" smtClean="0"/>
              <a:t>Neutrino detectors</a:t>
            </a:r>
          </a:p>
          <a:p>
            <a:pPr>
              <a:lnSpc>
                <a:spcPct val="250000"/>
              </a:lnSpc>
              <a:spcBef>
                <a:spcPts val="500"/>
              </a:spcBef>
            </a:pPr>
            <a:r>
              <a:rPr lang="en-GB" dirty="0" smtClean="0"/>
              <a:t>Performance</a:t>
            </a:r>
          </a:p>
          <a:p>
            <a:pPr>
              <a:lnSpc>
                <a:spcPct val="250000"/>
              </a:lnSpc>
              <a:spcBef>
                <a:spcPts val="500"/>
              </a:spcBef>
            </a:pPr>
            <a:r>
              <a:rPr lang="en-GB" dirty="0" smtClean="0"/>
              <a:t>Conclusions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facility: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Neutrino Factory: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86497" y="6488668"/>
            <a:ext cx="3757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901700" algn="l"/>
                <a:tab pos="2238375" algn="l"/>
              </a:tabLst>
            </a:pPr>
            <a:r>
              <a:rPr lang="en-GB" b="1" dirty="0" smtClean="0">
                <a:solidFill>
                  <a:schemeClr val="bg1"/>
                </a:solidFill>
              </a:rPr>
              <a:t>IDS-NF IDR; J.S. Berg; IPAC; THXMH02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10750</TotalTime>
  <Words>955</Words>
  <Application>Microsoft Office PowerPoint</Application>
  <PresentationFormat>On-screen Show (4:3)</PresentationFormat>
  <Paragraphs>203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Theme1</vt:lpstr>
      <vt:lpstr>1_Data-proj-slides</vt:lpstr>
      <vt:lpstr>1_Theme1</vt:lpstr>
      <vt:lpstr>Data-proj-slides</vt:lpstr>
      <vt:lpstr>2_Theme1</vt:lpstr>
      <vt:lpstr>The Neutrino Factory</vt:lpstr>
      <vt:lpstr>Acknowledgements:</vt:lpstr>
      <vt:lpstr>Prologue</vt:lpstr>
      <vt:lpstr>The case for exquisite sensitivity:</vt:lpstr>
      <vt:lpstr>The Neutrino Factory:</vt:lpstr>
      <vt:lpstr>Slide 6</vt:lpstr>
      <vt:lpstr>Slide 7</vt:lpstr>
      <vt:lpstr>Contents:</vt:lpstr>
      <vt:lpstr>Accelerator facility: </vt:lpstr>
      <vt:lpstr>Slide 10</vt:lpstr>
      <vt:lpstr>Proton driver:</vt:lpstr>
      <vt:lpstr>Target/capture:</vt:lpstr>
      <vt:lpstr>Baseline target: proof of principle: MERIT:</vt:lpstr>
      <vt:lpstr>Muon front-end:</vt:lpstr>
      <vt:lpstr>Muon front-end:</vt:lpstr>
      <vt:lpstr>Slide 16</vt:lpstr>
      <vt:lpstr>Muon acceleration: [1]:</vt:lpstr>
      <vt:lpstr>Muon acceleration: [2]:</vt:lpstr>
      <vt:lpstr>Muon acceleration: proof of principle:</vt:lpstr>
      <vt:lpstr>Muon storage ring:</vt:lpstr>
      <vt:lpstr>Neutrino detectors:</vt:lpstr>
      <vt:lpstr>Magnetised Iron Neutrino Detector (MIND):</vt:lpstr>
      <vt:lpstr>MIND: new simulation:</vt:lpstr>
      <vt:lpstr>MIND: efficiency:</vt:lpstr>
      <vt:lpstr>MIND: background rejection:</vt:lpstr>
      <vt:lpstr>IDS-NF baseline 2010-2.0: </vt:lpstr>
      <vt:lpstr>Near detector: motivation:</vt:lpstr>
      <vt:lpstr>Near detector: concept:</vt:lpstr>
      <vt:lpstr>Performance:</vt:lpstr>
      <vt:lpstr>Neutrino Factory performance:</vt:lpstr>
      <vt:lpstr>Neutrino Factory performance:</vt:lpstr>
      <vt:lpstr>Sensitivity to non-standard interactions:</vt:lpstr>
      <vt:lpstr>Conclusions:</vt:lpstr>
      <vt:lpstr>Slide 34</vt:lpstr>
      <vt:lpstr>Slide 35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Neutrino Factory</dc:title>
  <dc:creator>Ken Long</dc:creator>
  <cp:lastModifiedBy>Ken</cp:lastModifiedBy>
  <cp:revision>185</cp:revision>
  <dcterms:created xsi:type="dcterms:W3CDTF">2010-05-23T12:56:45Z</dcterms:created>
  <dcterms:modified xsi:type="dcterms:W3CDTF">2011-03-17T11:19:04Z</dcterms:modified>
</cp:coreProperties>
</file>