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EAEF-A132-48CB-94D5-BB40953FEB80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DFEB-560F-4914-B41A-79C99AEED4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0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EA13E-D4DF-4C77-89A5-DFECE150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4C744E-2F48-44E8-806E-64BC67B1B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7BD9A4-F7CE-46A5-B63B-22FE84D7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EC19A3-6285-4CFD-BF72-CAFF2CC5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F5636E-DE9A-4F62-8545-429C59C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3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F1BC9-13B0-4C24-9625-89824C23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389779-64BC-4962-99C2-E6D12AAD7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4DF496-9C6F-4628-8EDB-27BFB93F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95A519-24FC-426F-AB09-1E85B43F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17A34C-F3A3-4836-AD5B-9D8D20D3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FB5311-08A1-4B85-B25D-BEB41A197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88C671-CA98-4009-B4FB-DDF20FAD5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8912BC-05CD-45DB-899C-992EB29C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867D5B-B252-4591-BFC1-A5CB7EE6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666D7A-D109-4F18-937B-6A0D8943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2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70367-3496-4F24-B87F-B5D4E45C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5DC8D-F202-4D4E-896B-F3A17F01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18B06A-E2D8-40B1-81AC-C38AECF6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3D517-006F-47EE-BC65-1467643E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66641B-2297-4D41-9E90-5B0D0D22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33FF3-E4A3-4147-A7D9-061C4D98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BE8EF2-9585-4B76-8D61-797FDB25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6964A-FD46-43B8-B9F5-A517F89F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BA404B-EB91-4CF0-8934-CF300003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7B434-B103-4EEA-8F84-9384E82B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7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7E09E7-841A-44EA-95B7-E8E6B6A2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69DB81-901C-4568-B3A7-CE607F04C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4A1B50-3345-4DDB-B64E-4C0FD4F86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A4283E-3C6D-4D2A-9B20-87C19709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AAB019-3496-4B17-9F65-C039BB65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C75400-92DC-4D2B-92D5-D3B4CD50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2103CA-B29E-4AC8-B4A1-1004FE7A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E8E9D5-E8D0-436F-B356-6271CBC0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E54DC6-ABC0-4AAA-A53B-17831A258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F62BCF-59BE-46B1-9D8F-DBB643237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3F2D4A-69DF-4036-8AD2-E41FE7696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93B7C2-5A4D-4AF3-88F3-9E2914A4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9C64CD-B86A-4698-942C-372C8958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0D3D82-02D5-4350-A28D-E027FD6E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7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67FC45-027F-46D5-A2AD-FBE97D18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4D0D9F-2004-4E29-9E7A-8BD99058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5FD665-CD5C-4440-A501-8D9ED5DD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6D8EB8-CF25-48BE-8AB0-EAF10E2A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6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B6356E-DE5B-4DE3-A906-04AB346C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982C8B-382D-4382-A98B-79544F32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5B443C-8CCE-467D-97A0-C8E9D5F2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44A9E8-577E-4E8E-8178-1B74EA9A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744FAF-FCA4-4650-AACB-C9A4BE1A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EB8E5C-1B41-4B81-8FD2-48544D7D7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22010B-0C6A-4E56-B267-65A48332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5CEE0A-6FEA-4D84-BA0F-4D9147C3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B4BAA7-64DF-4FEC-BFA4-5391C0FD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9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A2ED7-C734-4212-8B45-D4D780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75DFAB-0B12-4A4C-AF34-08021D32E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929B99-DB86-42F7-85AC-A0BE569F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AE8351-F2BE-4C28-90F8-B54D1797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874FC-B7FF-44F2-8C46-35FAEE77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FA2A16-BEB2-4E25-9D68-80D6DF51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3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39CE87-F857-48DE-BB20-23ECB2E6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9B56E-D742-4342-9886-6628F5A09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5293B4-211A-41EB-8F0D-234EE66D6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1282-E4C3-4AC0-A7C2-4E833870675C}" type="datetimeFigureOut">
              <a:rPr lang="zh-CN" altLang="en-US" smtClean="0"/>
              <a:t>2022/5/2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3607A4-E94E-4DE2-B42A-180784E47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D00DC-D42F-4D88-B342-8E804C7DC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5758-6963-4A80-9AEA-01C9489A44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5425A-7848-437B-B326-CBC8D545D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HERD-SCD </a:t>
            </a:r>
            <a:br>
              <a:rPr lang="en-US" altLang="zh-CN" dirty="0"/>
            </a:br>
            <a:r>
              <a:rPr lang="en-US" altLang="zh-CN" dirty="0"/>
              <a:t>Readout Electronic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DEC064-9FB9-4B87-A2D6-D4A522D91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-20220502</a:t>
            </a:r>
          </a:p>
          <a:p>
            <a:r>
              <a:rPr lang="en-US" altLang="zh-CN" dirty="0" err="1"/>
              <a:t>Gongke,Qiaorui,Peng</a:t>
            </a:r>
            <a:r>
              <a:rPr lang="en-US" altLang="zh-CN" dirty="0"/>
              <a:t> wenxi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63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EBB82-4684-4646-9B53-B8180E62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Where to</a:t>
            </a:r>
            <a:r>
              <a:rPr lang="zh-CN" altLang="en-US" dirty="0"/>
              <a:t> </a:t>
            </a:r>
            <a:r>
              <a:rPr lang="en-US" altLang="zh-CN" dirty="0"/>
              <a:t>place the FPGA ? </a:t>
            </a:r>
            <a:br>
              <a:rPr lang="en-US" altLang="zh-CN" dirty="0"/>
            </a:br>
            <a:r>
              <a:rPr lang="en-US" altLang="zh-CN" dirty="0"/>
              <a:t>Plan A:FPGA on the TFH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62D66-0587-4D1E-8ACB-DAB6F43D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305300" cy="43734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</a:rPr>
              <a:t>Pros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Front-end fully digitalized</a:t>
            </a:r>
          </a:p>
          <a:p>
            <a:pPr marL="0" indent="0">
              <a:buNone/>
            </a:pPr>
            <a:r>
              <a:rPr lang="en-US" altLang="zh-CN" dirty="0"/>
              <a:t>No need for Fanout Board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Cons:</a:t>
            </a:r>
          </a:p>
          <a:p>
            <a:r>
              <a:rPr lang="en-US" altLang="zh-CN" dirty="0"/>
              <a:t>1mW /Ch ~573W</a:t>
            </a:r>
            <a:r>
              <a:rPr lang="zh-CN" altLang="en-US" dirty="0"/>
              <a:t>  </a:t>
            </a:r>
            <a:r>
              <a:rPr lang="en-US" altLang="zh-CN" dirty="0"/>
              <a:t>for the front-end </a:t>
            </a:r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>
                <a:solidFill>
                  <a:srgbClr val="FF0000"/>
                </a:solidFill>
              </a:rPr>
              <a:t>500W max totally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one cable &amp; Connector(~1.5m)/TFH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896 cables total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4321A9-20ED-4E7F-A510-2BAF04FE7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23" y="1690687"/>
            <a:ext cx="6178924" cy="52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EBB82-4684-4646-9B53-B8180E62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Where to</a:t>
            </a:r>
            <a:r>
              <a:rPr lang="zh-CN" altLang="en-US" dirty="0"/>
              <a:t> </a:t>
            </a:r>
            <a:r>
              <a:rPr lang="en-US" altLang="zh-CN" dirty="0"/>
              <a:t>place the FPGA </a:t>
            </a:r>
            <a:r>
              <a:rPr lang="zh-CN" altLang="en-US" dirty="0"/>
              <a:t>？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Plan B:Add Front Fanout Board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62D66-0587-4D1E-8ACB-DAB6F43D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305300" cy="4373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rgbClr val="00B050"/>
                </a:solidFill>
              </a:rPr>
              <a:t>Pros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0.55mW/</a:t>
            </a:r>
            <a:r>
              <a:rPr lang="en-US" altLang="zh-CN" dirty="0" err="1"/>
              <a:t>ch</a:t>
            </a:r>
            <a:r>
              <a:rPr lang="en-US" altLang="zh-CN" dirty="0"/>
              <a:t> ~320W</a:t>
            </a:r>
            <a:r>
              <a:rPr lang="zh-CN" altLang="en-US" dirty="0"/>
              <a:t>  </a:t>
            </a:r>
            <a:r>
              <a:rPr lang="en-US" altLang="zh-CN" dirty="0"/>
              <a:t>for the front-end</a:t>
            </a:r>
          </a:p>
          <a:p>
            <a:r>
              <a:rPr lang="en-US" altLang="zh-CN" dirty="0"/>
              <a:t>one cable (~1.5m)/FBB</a:t>
            </a:r>
          </a:p>
          <a:p>
            <a:pPr marL="0" indent="0">
              <a:buNone/>
            </a:pPr>
            <a:r>
              <a:rPr lang="en-US" altLang="zh-CN" dirty="0"/>
              <a:t>  (64 Cables total)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Cons:</a:t>
            </a:r>
            <a:endParaRPr lang="en-US" altLang="zh-CN" dirty="0"/>
          </a:p>
          <a:p>
            <a:r>
              <a:rPr lang="en-US" altLang="zh-CN" dirty="0"/>
              <a:t>Extra Front-end space needed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35E80-6845-452C-81CB-C8E30D91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31" y="1825624"/>
            <a:ext cx="7129909" cy="48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1FAD6-1093-4B0E-A52F-B1F248C4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rate and data transmission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98C75-0F97-42F7-B1E2-06C1CA62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9941" cy="3499410"/>
          </a:xfrm>
        </p:spPr>
        <p:txBody>
          <a:bodyPr>
            <a:normAutofit/>
          </a:bodyPr>
          <a:lstStyle/>
          <a:p>
            <a:r>
              <a:rPr lang="en-US" altLang="zh-CN" dirty="0"/>
              <a:t>RAW data mode</a:t>
            </a:r>
          </a:p>
          <a:p>
            <a:pPr marL="0" indent="0">
              <a:buNone/>
            </a:pPr>
            <a:r>
              <a:rPr lang="en-US" altLang="zh-CN" dirty="0"/>
              <a:t>(no data compression outside of the CSS):</a:t>
            </a:r>
          </a:p>
          <a:p>
            <a:pPr marL="0" indent="0">
              <a:buNone/>
            </a:pPr>
            <a:r>
              <a:rPr lang="en-US" altLang="zh-CN" dirty="0"/>
              <a:t>With trigger rate of 250 Hz. </a:t>
            </a:r>
          </a:p>
          <a:p>
            <a:pPr marL="0" indent="0">
              <a:buNone/>
            </a:pPr>
            <a:r>
              <a:rPr lang="en-US" altLang="zh-CN" dirty="0"/>
              <a:t>Total data rate </a:t>
            </a:r>
            <a:r>
              <a:rPr lang="en-US" altLang="zh-CN" dirty="0">
                <a:solidFill>
                  <a:srgbClr val="FF0000"/>
                </a:solidFill>
              </a:rPr>
              <a:t>2.3Gbits/s</a:t>
            </a:r>
          </a:p>
          <a:p>
            <a:pPr marL="0" indent="0">
              <a:buNone/>
            </a:pPr>
            <a:r>
              <a:rPr lang="en-US" altLang="zh-CN" dirty="0"/>
              <a:t>Each data channel is about </a:t>
            </a:r>
            <a:r>
              <a:rPr lang="en-US" altLang="zh-CN" dirty="0">
                <a:solidFill>
                  <a:srgbClr val="FF0000"/>
                </a:solidFill>
              </a:rPr>
              <a:t>573Mbits/s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ABB752A-FAE4-4C70-8449-76D1E5DE3337}"/>
              </a:ext>
            </a:extLst>
          </p:cNvPr>
          <p:cNvSpPr txBox="1">
            <a:spLocks/>
          </p:cNvSpPr>
          <p:nvPr/>
        </p:nvSpPr>
        <p:spPr>
          <a:xfrm>
            <a:off x="6006353" y="1825625"/>
            <a:ext cx="4459941" cy="3499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data compression mode</a:t>
            </a:r>
          </a:p>
          <a:p>
            <a:pPr marL="0" indent="0">
              <a:buNone/>
            </a:pPr>
            <a:r>
              <a:rPr lang="en-US" altLang="zh-CN" dirty="0"/>
              <a:t>(data compression in the DAQ box):</a:t>
            </a:r>
          </a:p>
          <a:p>
            <a:pPr marL="0" indent="0">
              <a:buNone/>
            </a:pPr>
            <a:r>
              <a:rPr lang="en-US" altLang="zh-CN" dirty="0"/>
              <a:t>With trigger rate of 250 Hz. and data compression efficiency of 2%</a:t>
            </a:r>
          </a:p>
          <a:p>
            <a:pPr marL="0" indent="0">
              <a:buNone/>
            </a:pPr>
            <a:r>
              <a:rPr lang="en-US" altLang="zh-CN" dirty="0"/>
              <a:t>Total data rate </a:t>
            </a:r>
            <a:r>
              <a:rPr lang="en-US" altLang="zh-CN" dirty="0">
                <a:solidFill>
                  <a:srgbClr val="FF0000"/>
                </a:solidFill>
              </a:rPr>
              <a:t>46Mbits/s</a:t>
            </a:r>
          </a:p>
          <a:p>
            <a:pPr marL="0" indent="0">
              <a:buNone/>
            </a:pPr>
            <a:r>
              <a:rPr lang="en-US" altLang="zh-CN" dirty="0"/>
              <a:t>Each data channel is about </a:t>
            </a:r>
            <a:r>
              <a:rPr lang="en-US" altLang="zh-CN" dirty="0">
                <a:solidFill>
                  <a:srgbClr val="FF0000"/>
                </a:solidFill>
              </a:rPr>
              <a:t>11.4Mbits/s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CF1F30-9FDE-4857-9105-405DDDA40487}"/>
              </a:ext>
            </a:extLst>
          </p:cNvPr>
          <p:cNvSpPr txBox="1"/>
          <p:nvPr/>
        </p:nvSpPr>
        <p:spPr>
          <a:xfrm>
            <a:off x="2527767" y="5628060"/>
            <a:ext cx="6957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Excluding Calo, the total bandwidth is 1</a:t>
            </a:r>
            <a:r>
              <a:rPr lang="en-US" altLang="zh-CN" sz="2400" b="1" dirty="0" err="1"/>
              <a:t>Gbits</a:t>
            </a:r>
            <a:r>
              <a:rPr lang="en-US" altLang="zh-CN" sz="2400" b="1" dirty="0"/>
              <a:t>/s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935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593DD-F2D1-44F3-B4F8-D5F2800D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919"/>
            <a:ext cx="10515600" cy="1325563"/>
          </a:xfrm>
        </p:spPr>
        <p:txBody>
          <a:bodyPr/>
          <a:lstStyle/>
          <a:p>
            <a:r>
              <a:rPr lang="en-US" altLang="zh-CN" dirty="0"/>
              <a:t>Side SCD and PSD box layout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A5C162-2695-44F9-A205-63896E56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02" y="2275304"/>
            <a:ext cx="3625215" cy="3654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E23334-581F-4350-A4C1-3D62FC48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96" y="2100393"/>
            <a:ext cx="4273550" cy="36791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957CCE-5DB0-4E62-936B-ADE28377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3" y="1563927"/>
            <a:ext cx="3996852" cy="43083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7E7F99F-4EAD-47C4-A599-16074A3D4E29}"/>
              </a:ext>
            </a:extLst>
          </p:cNvPr>
          <p:cNvSpPr txBox="1"/>
          <p:nvPr/>
        </p:nvSpPr>
        <p:spPr>
          <a:xfrm>
            <a:off x="5835128" y="2289665"/>
            <a:ext cx="122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PSD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2F59F75-FC14-45DC-9375-AEF59F2EA2C4}"/>
              </a:ext>
            </a:extLst>
          </p:cNvPr>
          <p:cNvCxnSpPr>
            <a:cxnSpLocks/>
          </p:cNvCxnSpPr>
          <p:nvPr/>
        </p:nvCxnSpPr>
        <p:spPr>
          <a:xfrm>
            <a:off x="6137946" y="2649071"/>
            <a:ext cx="121660" cy="564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46D007C-C0E8-4C0E-8738-456D74FEAB89}"/>
              </a:ext>
            </a:extLst>
          </p:cNvPr>
          <p:cNvSpPr txBox="1"/>
          <p:nvPr/>
        </p:nvSpPr>
        <p:spPr>
          <a:xfrm>
            <a:off x="6829536" y="2836208"/>
            <a:ext cx="921124" cy="37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SCD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B4D53C3-B3DB-4613-9A5F-8B4B2CDC4B9E}"/>
              </a:ext>
            </a:extLst>
          </p:cNvPr>
          <p:cNvCxnSpPr>
            <a:cxnSpLocks/>
          </p:cNvCxnSpPr>
          <p:nvPr/>
        </p:nvCxnSpPr>
        <p:spPr>
          <a:xfrm flipH="1">
            <a:off x="6843051" y="3146612"/>
            <a:ext cx="216655" cy="613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E2513-9227-4516-9FCE-11406115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DAQ Box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798C0E-1A8D-4E7C-8B32-6551322C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2054225"/>
            <a:ext cx="3471582" cy="3835587"/>
          </a:xfrm>
        </p:spPr>
        <p:txBody>
          <a:bodyPr/>
          <a:lstStyle/>
          <a:p>
            <a:r>
              <a:rPr lang="en-US" altLang="zh-CN" dirty="0"/>
              <a:t>4 DAQ boxes in 4 corners</a:t>
            </a:r>
          </a:p>
          <a:p>
            <a:pPr marL="0" indent="0">
              <a:buNone/>
            </a:pPr>
            <a:r>
              <a:rPr lang="en-US" altLang="zh-CN" dirty="0"/>
              <a:t>  Size: ~25cm * 40cm     * 8cm </a:t>
            </a:r>
          </a:p>
          <a:p>
            <a:r>
              <a:rPr lang="en-US" altLang="zh-CN" dirty="0"/>
              <a:t>Data summary and compression DC/DC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B800B4-9D8A-4E77-96EE-2185E8B4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537" y="-296412"/>
            <a:ext cx="8200439" cy="63463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55223A0-0B82-4557-9A7D-7726D7EC4B1D}"/>
              </a:ext>
            </a:extLst>
          </p:cNvPr>
          <p:cNvSpPr txBox="1"/>
          <p:nvPr/>
        </p:nvSpPr>
        <p:spPr>
          <a:xfrm>
            <a:off x="4134971" y="4726332"/>
            <a:ext cx="211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SCD&amp;PSD DAQ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9FE6300-85A8-4DD0-AB8F-2210CE4FDE59}"/>
              </a:ext>
            </a:extLst>
          </p:cNvPr>
          <p:cNvCxnSpPr>
            <a:cxnSpLocks/>
          </p:cNvCxnSpPr>
          <p:nvPr/>
        </p:nvCxnSpPr>
        <p:spPr>
          <a:xfrm flipH="1">
            <a:off x="5130053" y="3772052"/>
            <a:ext cx="383241" cy="961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0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229</Words>
  <Application>Microsoft Office PowerPoint</Application>
  <PresentationFormat>宽屏</PresentationFormat>
  <Paragraphs>39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HERD-SCD  Readout Electronic </vt:lpstr>
      <vt:lpstr>Where to place the FPGA ?  Plan A:FPGA on the TFH</vt:lpstr>
      <vt:lpstr>Where to place the FPGA ？  Plan B:Add Front Fanout Board</vt:lpstr>
      <vt:lpstr>Data rate and data transmission</vt:lpstr>
      <vt:lpstr>Side SCD and PSD box layout</vt:lpstr>
      <vt:lpstr>DAQ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HERD-SCD  Electronic Layout -v20220502</dc:title>
  <dc:creator>龚轲</dc:creator>
  <cp:lastModifiedBy>龚轲</cp:lastModifiedBy>
  <cp:revision>8</cp:revision>
  <dcterms:created xsi:type="dcterms:W3CDTF">2022-05-02T05:25:07Z</dcterms:created>
  <dcterms:modified xsi:type="dcterms:W3CDTF">2022-05-02T08:01:40Z</dcterms:modified>
</cp:coreProperties>
</file>