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EBBDC-682D-49D5-B268-9C3716DBF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09EF3E3-BCA0-4719-8705-7DD6CFA25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12EFE0-7A34-4885-8656-71A122174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5F2-B69C-42A1-BFA5-35CAE75117B8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20BF12-3AA1-4151-9724-F631B38E4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3C9C63-DDE2-4D5A-AA0C-415258A15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AC3-FA34-48FE-B2F5-5F1B1E3D7E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93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DD49FB-75FA-4B7A-8EBE-19D254F7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E7CE-CC4D-4DDD-8B22-583A52959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1C803-E777-4827-B9D3-A881066DD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5F2-B69C-42A1-BFA5-35CAE75117B8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95623-CCDE-48EA-A72B-529CC0D3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75AC8E-044D-444A-A512-758411E6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AC3-FA34-48FE-B2F5-5F1B1E3D7E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48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B39BA85-0A45-4FE2-B24D-F8B56911C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0BA055-3ED2-4341-B834-0AA41069C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1A948-D986-4895-9376-73738EAAD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5F2-B69C-42A1-BFA5-35CAE75117B8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6A5976-B00A-4FD2-9382-9453CD02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7B2662-80E6-417A-A21E-DD018F37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AC3-FA34-48FE-B2F5-5F1B1E3D7E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1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EC2CD1-3B5D-4650-B5A3-67848B2B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1A0E29-AD85-4EEE-9E13-5533DCD99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1EEE5B-17E9-44EF-922C-021D6CB9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5F2-B69C-42A1-BFA5-35CAE75117B8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2AA88C-306A-4805-93FB-079C6893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A70483-E4A7-4C40-B11C-4CC03F630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AC3-FA34-48FE-B2F5-5F1B1E3D7E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60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157465-5E3A-453C-A566-2583F2AD3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E104C0-3764-4C83-A333-7B4D4D2D0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DAA06C-0238-4728-9295-540A7BF4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5F2-B69C-42A1-BFA5-35CAE75117B8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41F11D-BDA8-4493-8368-EDE2B076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AC6FDB-277B-40C9-8A9A-C4C763AD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AC3-FA34-48FE-B2F5-5F1B1E3D7E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30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883412-A1F8-4BF0-B0A8-D56F65A1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F5E4C7-049F-4935-AD15-62C694635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C3E1B6B-C692-4FBF-9F32-81FACEE62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A5DAC3-8BCC-4A44-9475-4BD616BE2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5F2-B69C-42A1-BFA5-35CAE75117B8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BB1F05-1A77-4463-B4E3-3CF9DF48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053FEE-4785-4DDB-97E0-2C6319B1D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AC3-FA34-48FE-B2F5-5F1B1E3D7E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400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39324D-5EE7-46F8-A7B8-C5931B35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A37DB4-25C3-473C-8057-0AC4B9EF3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068C21-A251-4C0F-9B24-230DB8B09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BD5814-65FA-47B0-ABB4-DB7F6A697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1ED4D9-8689-4359-AF22-0E8E07BC0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1CC3A0-9DB9-4EDC-BBD3-BBE8003C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5F2-B69C-42A1-BFA5-35CAE75117B8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A1B75C1-021D-4651-9770-EBFDDB985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70CFD59-8EF3-4F99-A1ED-750F8DBA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AC3-FA34-48FE-B2F5-5F1B1E3D7E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85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65144-E10B-49DA-B56E-2BBC8652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7A9CED-E467-4A7F-844E-4DF0896C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5F2-B69C-42A1-BFA5-35CAE75117B8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0AF77A-1B7E-45CE-A875-D0C7BE96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BAFEFA8-4C80-4F26-8257-31C0FA14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AC3-FA34-48FE-B2F5-5F1B1E3D7E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63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99924BA-CED8-41D8-96D6-4CD455DAA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5F2-B69C-42A1-BFA5-35CAE75117B8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A4A12-6F81-4E65-9C76-EAEA9AB3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2367A8-B9A9-4054-8B1F-AD859ADF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AC3-FA34-48FE-B2F5-5F1B1E3D7E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24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18D2C-5D80-4861-B349-2928826EA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EE6CDC-90A4-4B59-9C74-E0CBA092E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56E168-84A8-454B-A0CF-ADDBD5B1B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FF115A-2AB4-4DA5-B1C8-EC5B3618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5F2-B69C-42A1-BFA5-35CAE75117B8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23E7E1-7802-46F7-8EBC-DC9C4757D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77E22F-B1A2-4E06-8E00-3471D528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AC3-FA34-48FE-B2F5-5F1B1E3D7E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48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EBC12C-CCBA-4D0E-9B50-78ED7226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00679ED-61F3-440A-8941-D6A3C5423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6035F4-D5DD-4029-8825-CA6876D7C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3C8FC5-053E-4440-A1E4-5092CBF0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2E5F2-B69C-42A1-BFA5-35CAE75117B8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2AE70D-9E23-4D1C-A24F-C0FC9689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47F6C8-F052-47B8-9A39-4687A896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AC3-FA34-48FE-B2F5-5F1B1E3D7E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50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A567024-BB1D-4389-B848-1E2F68808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219434-2CE8-4B06-A0CA-F6923AEEC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3FEFA8-CC2A-4711-9ACD-D7AA90C7F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2E5F2-B69C-42A1-BFA5-35CAE75117B8}" type="datetimeFigureOut">
              <a:rPr lang="zh-CN" altLang="en-US" smtClean="0"/>
              <a:t>2022/5/1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4BCDCB-05D9-472E-8354-CB73EB306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912C82-9543-4719-A658-DBCAB5A1D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AAAC3-FA34-48FE-B2F5-5F1B1E3D7E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43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80903A-04D6-44B6-8C0B-8CBAA0111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News from IHEP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5EA585-72AC-46B3-AFAB-079FF98840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Rui </a:t>
            </a:r>
            <a:r>
              <a:rPr lang="en-US" altLang="zh-CN" dirty="0" err="1"/>
              <a:t>Qiao</a:t>
            </a:r>
            <a:r>
              <a:rPr lang="en-US" altLang="zh-CN" dirty="0"/>
              <a:t>; </a:t>
            </a:r>
            <a:r>
              <a:rPr lang="en-US" altLang="zh-CN" dirty="0" err="1"/>
              <a:t>Wenxi</a:t>
            </a:r>
            <a:r>
              <a:rPr lang="en-US" altLang="zh-CN" dirty="0"/>
              <a:t> Peng; </a:t>
            </a:r>
            <a:r>
              <a:rPr lang="en-US" altLang="zh-CN" dirty="0" err="1"/>
              <a:t>Ke</a:t>
            </a:r>
            <a:r>
              <a:rPr lang="en-US" altLang="zh-CN" dirty="0"/>
              <a:t> Gong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064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33B60-BBCE-4043-95EB-B81A0D6F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19892"/>
            <a:ext cx="11781454" cy="1325563"/>
          </a:xfrm>
        </p:spPr>
        <p:txBody>
          <a:bodyPr>
            <a:normAutofit/>
          </a:bodyPr>
          <a:lstStyle/>
          <a:p>
            <a:r>
              <a:rPr lang="en-US" altLang="zh-CN" dirty="0"/>
              <a:t>News (1): Larger overall structure &amp; larger SCD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D66B3D-3703-4CA5-A5A8-71B1E9D224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0571" y="1520143"/>
            <a:ext cx="4435820" cy="38501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18AC482-7C7B-4E1B-A601-A00E9A3BA1A9}"/>
              </a:ext>
            </a:extLst>
          </p:cNvPr>
          <p:cNvSpPr txBox="1"/>
          <p:nvPr/>
        </p:nvSpPr>
        <p:spPr>
          <a:xfrm>
            <a:off x="490571" y="5370323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Additional space for FIT structure</a:t>
            </a:r>
            <a:endParaRPr lang="zh-CN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7ED124C-09AD-4ABF-B1A7-4BD448958F97}"/>
              </a:ext>
            </a:extLst>
          </p:cNvPr>
          <p:cNvSpPr/>
          <p:nvPr/>
        </p:nvSpPr>
        <p:spPr>
          <a:xfrm>
            <a:off x="2118049" y="3410895"/>
            <a:ext cx="1222310" cy="181946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31F7E6-5640-4129-AD9B-AC9ED6ECCD32}"/>
              </a:ext>
            </a:extLst>
          </p:cNvPr>
          <p:cNvSpPr/>
          <p:nvPr/>
        </p:nvSpPr>
        <p:spPr>
          <a:xfrm>
            <a:off x="727788" y="2501160"/>
            <a:ext cx="653144" cy="181946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E9847C0-4C13-49B2-8EA8-E7DEA94C1C16}"/>
              </a:ext>
            </a:extLst>
          </p:cNvPr>
          <p:cNvSpPr/>
          <p:nvPr/>
        </p:nvSpPr>
        <p:spPr>
          <a:xfrm>
            <a:off x="4142792" y="2501160"/>
            <a:ext cx="653144" cy="1819469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26AE4D6-7D6B-47DF-8004-256BC4D78881}"/>
              </a:ext>
            </a:extLst>
          </p:cNvPr>
          <p:cNvSpPr/>
          <p:nvPr/>
        </p:nvSpPr>
        <p:spPr>
          <a:xfrm>
            <a:off x="5943600" y="1216342"/>
            <a:ext cx="5299788" cy="6031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FIT need extra space for installation</a:t>
            </a:r>
            <a:endParaRPr lang="zh-CN" altLang="en-US" sz="2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1251292-FA95-44E5-AA1D-070D86788970}"/>
              </a:ext>
            </a:extLst>
          </p:cNvPr>
          <p:cNvSpPr/>
          <p:nvPr/>
        </p:nvSpPr>
        <p:spPr>
          <a:xfrm>
            <a:off x="5943600" y="2605856"/>
            <a:ext cx="5299788" cy="839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For safety, side PSD &amp; SCD move further from CALO</a:t>
            </a:r>
            <a:endParaRPr lang="zh-CN" altLang="en-US" sz="2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C106970-AFB7-444D-9683-ED7D3977ED78}"/>
              </a:ext>
            </a:extLst>
          </p:cNvPr>
          <p:cNvSpPr/>
          <p:nvPr/>
        </p:nvSpPr>
        <p:spPr>
          <a:xfrm>
            <a:off x="5943600" y="4231620"/>
            <a:ext cx="5299788" cy="8393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To keep coverage rate, larger side PSD &amp; SCD are need</a:t>
            </a:r>
            <a:endParaRPr lang="zh-CN" altLang="en-US" sz="2400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17C08919-7206-4A1A-82DE-16A3044AD388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8593494" y="1819469"/>
            <a:ext cx="0" cy="786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AB1556E9-8AE6-4E20-918D-55F5303E6E84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8593494" y="3445233"/>
            <a:ext cx="0" cy="786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1DCC9277-E568-4498-9B0D-454378769A83}"/>
              </a:ext>
            </a:extLst>
          </p:cNvPr>
          <p:cNvSpPr txBox="1"/>
          <p:nvPr/>
        </p:nvSpPr>
        <p:spPr>
          <a:xfrm>
            <a:off x="5654352" y="5629894"/>
            <a:ext cx="6047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new design is still under investigation (coverage rate). Waiting for the exact size.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0275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1F4A3A-DC06-468D-AAD4-6DDB7D48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122530"/>
            <a:ext cx="11856098" cy="997144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News (2): Installation of the front fanout board (FFB)</a:t>
            </a:r>
            <a:endParaRPr lang="zh-CN" altLang="en-US" sz="4000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84F5066-DCCC-4C5A-99A4-CAC9D6782ADD}"/>
              </a:ext>
            </a:extLst>
          </p:cNvPr>
          <p:cNvGrpSpPr/>
          <p:nvPr/>
        </p:nvGrpSpPr>
        <p:grpSpPr>
          <a:xfrm>
            <a:off x="838200" y="1632857"/>
            <a:ext cx="3107094" cy="466530"/>
            <a:chOff x="1073020" y="1763486"/>
            <a:chExt cx="3107094" cy="46653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71B5F89-907A-4B3B-9858-1E99FFDF5615}"/>
                </a:ext>
              </a:extLst>
            </p:cNvPr>
            <p:cNvSpPr/>
            <p:nvPr/>
          </p:nvSpPr>
          <p:spPr>
            <a:xfrm>
              <a:off x="1073020" y="1763486"/>
              <a:ext cx="475862" cy="4665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C9C894D-7ADD-4BF0-85BC-9AB00975D34C}"/>
                </a:ext>
              </a:extLst>
            </p:cNvPr>
            <p:cNvSpPr/>
            <p:nvPr/>
          </p:nvSpPr>
          <p:spPr>
            <a:xfrm>
              <a:off x="1549815" y="1763486"/>
              <a:ext cx="475862" cy="4665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F095472-5246-41F1-A2DE-7096378D755A}"/>
                </a:ext>
              </a:extLst>
            </p:cNvPr>
            <p:cNvSpPr/>
            <p:nvPr/>
          </p:nvSpPr>
          <p:spPr>
            <a:xfrm>
              <a:off x="2026610" y="1763486"/>
              <a:ext cx="475862" cy="4665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7DD184B-6665-4166-97F7-14A36D832F0A}"/>
                </a:ext>
              </a:extLst>
            </p:cNvPr>
            <p:cNvSpPr/>
            <p:nvPr/>
          </p:nvSpPr>
          <p:spPr>
            <a:xfrm>
              <a:off x="2503405" y="1763486"/>
              <a:ext cx="475862" cy="4665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2AC1066-30F3-4533-A415-9A18E1FBF677}"/>
                </a:ext>
              </a:extLst>
            </p:cNvPr>
            <p:cNvSpPr/>
            <p:nvPr/>
          </p:nvSpPr>
          <p:spPr>
            <a:xfrm>
              <a:off x="2980200" y="1763486"/>
              <a:ext cx="475862" cy="4665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38353CE-6A5E-4B65-8F7D-555C96E3229C}"/>
                </a:ext>
              </a:extLst>
            </p:cNvPr>
            <p:cNvSpPr/>
            <p:nvPr/>
          </p:nvSpPr>
          <p:spPr>
            <a:xfrm>
              <a:off x="3456996" y="1763486"/>
              <a:ext cx="475862" cy="4665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9F4EF50-D37B-4F1D-A61A-3A9F8CA6FB73}"/>
                </a:ext>
              </a:extLst>
            </p:cNvPr>
            <p:cNvSpPr/>
            <p:nvPr/>
          </p:nvSpPr>
          <p:spPr>
            <a:xfrm>
              <a:off x="3932858" y="1763486"/>
              <a:ext cx="247256" cy="46653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3E17369-0A65-4A63-B093-CCB1D6B0DB46}"/>
              </a:ext>
            </a:extLst>
          </p:cNvPr>
          <p:cNvGrpSpPr/>
          <p:nvPr/>
        </p:nvGrpSpPr>
        <p:grpSpPr>
          <a:xfrm>
            <a:off x="838200" y="2845837"/>
            <a:ext cx="3107094" cy="466530"/>
            <a:chOff x="1073020" y="1763486"/>
            <a:chExt cx="3107094" cy="46653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DCE4FB9-33E3-49AB-8E2F-1B97C79EACE3}"/>
                </a:ext>
              </a:extLst>
            </p:cNvPr>
            <p:cNvSpPr/>
            <p:nvPr/>
          </p:nvSpPr>
          <p:spPr>
            <a:xfrm>
              <a:off x="1073020" y="1763486"/>
              <a:ext cx="475862" cy="4665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2C989F3-FDAA-44F4-BBBA-C649E918939C}"/>
                </a:ext>
              </a:extLst>
            </p:cNvPr>
            <p:cNvSpPr/>
            <p:nvPr/>
          </p:nvSpPr>
          <p:spPr>
            <a:xfrm>
              <a:off x="1549815" y="1763486"/>
              <a:ext cx="475862" cy="4665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642A5CC-D333-473A-A542-EFA9ABF12CB1}"/>
                </a:ext>
              </a:extLst>
            </p:cNvPr>
            <p:cNvSpPr/>
            <p:nvPr/>
          </p:nvSpPr>
          <p:spPr>
            <a:xfrm>
              <a:off x="2026610" y="1763486"/>
              <a:ext cx="475862" cy="4665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D3E64BB-D7D5-4CAC-8034-19C0F9794EB2}"/>
                </a:ext>
              </a:extLst>
            </p:cNvPr>
            <p:cNvSpPr/>
            <p:nvPr/>
          </p:nvSpPr>
          <p:spPr>
            <a:xfrm>
              <a:off x="2503405" y="1763486"/>
              <a:ext cx="475862" cy="4665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E4137EF-BAB7-4734-B32C-F2A94B274D45}"/>
                </a:ext>
              </a:extLst>
            </p:cNvPr>
            <p:cNvSpPr/>
            <p:nvPr/>
          </p:nvSpPr>
          <p:spPr>
            <a:xfrm>
              <a:off x="2980200" y="1763486"/>
              <a:ext cx="475862" cy="4665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AF9C6AB-9540-44E6-8EC2-0EE9A8E3D90D}"/>
                </a:ext>
              </a:extLst>
            </p:cNvPr>
            <p:cNvSpPr/>
            <p:nvPr/>
          </p:nvSpPr>
          <p:spPr>
            <a:xfrm>
              <a:off x="3456996" y="1763486"/>
              <a:ext cx="475862" cy="4665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5F4251C-D3B9-49BC-8B1F-E71354428480}"/>
                </a:ext>
              </a:extLst>
            </p:cNvPr>
            <p:cNvSpPr/>
            <p:nvPr/>
          </p:nvSpPr>
          <p:spPr>
            <a:xfrm>
              <a:off x="3932858" y="1763486"/>
              <a:ext cx="247256" cy="46653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椭圆 20">
            <a:extLst>
              <a:ext uri="{FF2B5EF4-FFF2-40B4-BE49-F238E27FC236}">
                <a16:creationId xmlns:a16="http://schemas.microsoft.com/office/drawing/2014/main" id="{7222355B-594A-4A05-AD1C-27731E283CAB}"/>
              </a:ext>
            </a:extLst>
          </p:cNvPr>
          <p:cNvSpPr/>
          <p:nvPr/>
        </p:nvSpPr>
        <p:spPr>
          <a:xfrm>
            <a:off x="2188341" y="2136710"/>
            <a:ext cx="158622" cy="1586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FC071A18-7AB1-4D58-BBD4-82AAC612DEB3}"/>
              </a:ext>
            </a:extLst>
          </p:cNvPr>
          <p:cNvSpPr/>
          <p:nvPr/>
        </p:nvSpPr>
        <p:spPr>
          <a:xfrm>
            <a:off x="2188341" y="2663889"/>
            <a:ext cx="158622" cy="1586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DD10AE5-72C0-4B7D-95A2-735E8EB49533}"/>
              </a:ext>
            </a:extLst>
          </p:cNvPr>
          <p:cNvSpPr/>
          <p:nvPr/>
        </p:nvSpPr>
        <p:spPr>
          <a:xfrm>
            <a:off x="2188341" y="2400299"/>
            <a:ext cx="158622" cy="1586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A6EC956-9F9F-4E52-A31D-0683E667D886}"/>
              </a:ext>
            </a:extLst>
          </p:cNvPr>
          <p:cNvSpPr txBox="1"/>
          <p:nvPr/>
        </p:nvSpPr>
        <p:spPr>
          <a:xfrm>
            <a:off x="2325118" y="2299609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×</a:t>
            </a:r>
            <a:r>
              <a:rPr lang="en-US" altLang="zh-CN" dirty="0"/>
              <a:t>12 or </a:t>
            </a:r>
            <a:r>
              <a:rPr lang="el-GR" altLang="zh-CN" dirty="0"/>
              <a:t>×</a:t>
            </a:r>
            <a:r>
              <a:rPr lang="en-US" altLang="zh-CN" dirty="0"/>
              <a:t>16</a:t>
            </a:r>
            <a:endParaRPr lang="zh-CN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84BE9F8D-8C3D-473A-91C6-B9B340BE6263}"/>
              </a:ext>
            </a:extLst>
          </p:cNvPr>
          <p:cNvSpPr/>
          <p:nvPr/>
        </p:nvSpPr>
        <p:spPr>
          <a:xfrm>
            <a:off x="5393092" y="4197220"/>
            <a:ext cx="2575249" cy="5435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Front Fanout Board</a:t>
            </a:r>
            <a:endParaRPr lang="zh-CN" altLang="en-US" sz="2000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04F2554E-B025-4C34-A142-D7D8F5156FA0}"/>
              </a:ext>
            </a:extLst>
          </p:cNvPr>
          <p:cNvSpPr/>
          <p:nvPr/>
        </p:nvSpPr>
        <p:spPr>
          <a:xfrm>
            <a:off x="1138960" y="1152530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Ladder,</a:t>
            </a:r>
            <a:r>
              <a:rPr lang="zh-CN" altLang="en-US" sz="2400" dirty="0"/>
              <a:t> </a:t>
            </a:r>
            <a:r>
              <a:rPr lang="en-US" altLang="zh-CN" sz="2400" dirty="0"/>
              <a:t>total</a:t>
            </a:r>
            <a:r>
              <a:rPr lang="zh-CN" altLang="en-US" sz="2400" dirty="0"/>
              <a:t> </a:t>
            </a:r>
            <a:r>
              <a:rPr lang="el-GR" altLang="zh-CN" sz="2400" dirty="0"/>
              <a:t>×</a:t>
            </a:r>
            <a:r>
              <a:rPr lang="en-US" altLang="zh-CN" sz="2400" dirty="0"/>
              <a:t>896</a:t>
            </a:r>
            <a:endParaRPr lang="zh-CN" altLang="en-US" sz="2400" dirty="0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ED2761D6-88B9-46BB-835E-029E45F17993}"/>
              </a:ext>
            </a:extLst>
          </p:cNvPr>
          <p:cNvSpPr/>
          <p:nvPr/>
        </p:nvSpPr>
        <p:spPr>
          <a:xfrm>
            <a:off x="6564398" y="3399064"/>
            <a:ext cx="158622" cy="1586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F57EC105-B704-4883-A7C6-4E5603C383AD}"/>
              </a:ext>
            </a:extLst>
          </p:cNvPr>
          <p:cNvSpPr/>
          <p:nvPr/>
        </p:nvSpPr>
        <p:spPr>
          <a:xfrm>
            <a:off x="6564398" y="3926243"/>
            <a:ext cx="158622" cy="1586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B14F992E-C5DD-4398-B854-4D315C47865E}"/>
              </a:ext>
            </a:extLst>
          </p:cNvPr>
          <p:cNvSpPr/>
          <p:nvPr/>
        </p:nvSpPr>
        <p:spPr>
          <a:xfrm>
            <a:off x="6564398" y="3662653"/>
            <a:ext cx="158622" cy="1586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8705849-9D96-4D1A-89BB-B1DC7A15E4D7}"/>
              </a:ext>
            </a:extLst>
          </p:cNvPr>
          <p:cNvSpPr txBox="1"/>
          <p:nvPr/>
        </p:nvSpPr>
        <p:spPr>
          <a:xfrm>
            <a:off x="6859795" y="356196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×</a:t>
            </a:r>
            <a:r>
              <a:rPr lang="en-US" altLang="zh-CN" dirty="0"/>
              <a:t>16</a:t>
            </a:r>
            <a:endParaRPr lang="zh-CN" altLang="en-US" dirty="0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7EBD91BB-439D-4D70-B0CB-2A921B4DFED9}"/>
              </a:ext>
            </a:extLst>
          </p:cNvPr>
          <p:cNvGrpSpPr/>
          <p:nvPr/>
        </p:nvGrpSpPr>
        <p:grpSpPr>
          <a:xfrm>
            <a:off x="3945294" y="1222700"/>
            <a:ext cx="4023047" cy="2073338"/>
            <a:chOff x="3945294" y="1222700"/>
            <a:chExt cx="4023047" cy="2073338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3A3CF33-14A1-4EDF-A3B0-31E293FBB941}"/>
                </a:ext>
              </a:extLst>
            </p:cNvPr>
            <p:cNvSpPr/>
            <p:nvPr/>
          </p:nvSpPr>
          <p:spPr>
            <a:xfrm>
              <a:off x="5393092" y="1663181"/>
              <a:ext cx="2575249" cy="16328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/>
                <a:t>Front Fanout Board</a:t>
              </a:r>
            </a:p>
            <a:p>
              <a:pPr algn="ctr"/>
              <a:endParaRPr lang="en-US" altLang="zh-CN" sz="2000" dirty="0"/>
            </a:p>
            <a:p>
              <a:pPr algn="ctr"/>
              <a:r>
                <a:rPr lang="en-US" altLang="zh-CN" sz="2000" dirty="0"/>
                <a:t>DC conversion</a:t>
              </a:r>
            </a:p>
            <a:p>
              <a:pPr algn="ctr"/>
              <a:r>
                <a:rPr lang="en-US" altLang="zh-CN" sz="2000" dirty="0"/>
                <a:t>Control fanout</a:t>
              </a:r>
            </a:p>
            <a:p>
              <a:pPr algn="ctr"/>
              <a:r>
                <a:rPr lang="en-US" altLang="zh-CN" sz="2000" dirty="0"/>
                <a:t>Data fanout</a:t>
              </a:r>
              <a:endParaRPr lang="zh-CN" altLang="en-US" sz="2000" dirty="0"/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138C1146-3EC7-49C1-8909-1DF2478757A3}"/>
                </a:ext>
              </a:extLst>
            </p:cNvPr>
            <p:cNvCxnSpPr>
              <a:stCxn id="11" idx="3"/>
              <a:endCxn id="25" idx="1"/>
            </p:cNvCxnSpPr>
            <p:nvPr/>
          </p:nvCxnSpPr>
          <p:spPr>
            <a:xfrm>
              <a:off x="3945294" y="1866122"/>
              <a:ext cx="1447798" cy="6134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485C904-C294-437F-B992-F56AFB8AFFF8}"/>
                </a:ext>
              </a:extLst>
            </p:cNvPr>
            <p:cNvCxnSpPr>
              <a:cxnSpLocks/>
              <a:stCxn id="20" idx="3"/>
              <a:endCxn id="25" idx="1"/>
            </p:cNvCxnSpPr>
            <p:nvPr/>
          </p:nvCxnSpPr>
          <p:spPr>
            <a:xfrm flipV="1">
              <a:off x="3945294" y="2479610"/>
              <a:ext cx="1447798" cy="599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B3D05AE3-ADAF-486F-9D96-8B7145C1B238}"/>
                </a:ext>
              </a:extLst>
            </p:cNvPr>
            <p:cNvSpPr/>
            <p:nvPr/>
          </p:nvSpPr>
          <p:spPr>
            <a:xfrm>
              <a:off x="6128947" y="1222700"/>
              <a:ext cx="13933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/>
                <a:t>total</a:t>
              </a:r>
              <a:r>
                <a:rPr lang="zh-CN" altLang="en-US" sz="2400" dirty="0"/>
                <a:t> </a:t>
              </a:r>
              <a:r>
                <a:rPr lang="el-GR" altLang="zh-CN" sz="2400" dirty="0"/>
                <a:t>×</a:t>
              </a:r>
              <a:r>
                <a:rPr lang="en-US" altLang="zh-CN" sz="2400" dirty="0"/>
                <a:t>64</a:t>
              </a:r>
              <a:endParaRPr lang="zh-CN" altLang="en-US" sz="2400" dirty="0"/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2315DBCE-6E04-47F9-A4B1-C29529E0657E}"/>
              </a:ext>
            </a:extLst>
          </p:cNvPr>
          <p:cNvGrpSpPr/>
          <p:nvPr/>
        </p:nvGrpSpPr>
        <p:grpSpPr>
          <a:xfrm>
            <a:off x="7968341" y="2088220"/>
            <a:ext cx="3963641" cy="2380754"/>
            <a:chOff x="7968341" y="2088220"/>
            <a:chExt cx="3963641" cy="2380754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598E7714-6D80-40FF-B8D6-34ABF48FAB1D}"/>
                </a:ext>
              </a:extLst>
            </p:cNvPr>
            <p:cNvSpPr/>
            <p:nvPr/>
          </p:nvSpPr>
          <p:spPr>
            <a:xfrm>
              <a:off x="9356733" y="2535594"/>
              <a:ext cx="2575249" cy="16328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/>
                <a:t>DAQ box </a:t>
              </a:r>
            </a:p>
            <a:p>
              <a:pPr algn="ctr"/>
              <a:endParaRPr lang="en-US" altLang="zh-CN" sz="2000" dirty="0"/>
            </a:p>
            <a:p>
              <a:pPr algn="ctr"/>
              <a:r>
                <a:rPr lang="en-US" altLang="zh-CN" sz="2000" dirty="0"/>
                <a:t>DC conversion</a:t>
              </a:r>
            </a:p>
            <a:p>
              <a:pPr algn="ctr"/>
              <a:r>
                <a:rPr lang="en-US" altLang="zh-CN" sz="2000" dirty="0"/>
                <a:t>Data compression</a:t>
              </a:r>
            </a:p>
            <a:p>
              <a:pPr algn="ctr"/>
              <a:r>
                <a:rPr lang="en-US" altLang="zh-CN" sz="2000" dirty="0"/>
                <a:t>Data management</a:t>
              </a:r>
              <a:endParaRPr lang="zh-CN" altLang="en-US" sz="2000" dirty="0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60306FEF-F34D-4A69-98F9-495A7DD869A9}"/>
                </a:ext>
              </a:extLst>
            </p:cNvPr>
            <p:cNvSpPr/>
            <p:nvPr/>
          </p:nvSpPr>
          <p:spPr>
            <a:xfrm>
              <a:off x="10050284" y="2088220"/>
              <a:ext cx="12314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/>
                <a:t>total</a:t>
              </a:r>
              <a:r>
                <a:rPr lang="zh-CN" altLang="en-US" sz="2400" dirty="0"/>
                <a:t> </a:t>
              </a:r>
              <a:r>
                <a:rPr lang="el-GR" altLang="zh-CN" sz="2400" dirty="0"/>
                <a:t>×</a:t>
              </a:r>
              <a:r>
                <a:rPr lang="en-US" altLang="zh-CN" sz="2400" dirty="0"/>
                <a:t>4</a:t>
              </a:r>
              <a:endParaRPr lang="zh-CN" altLang="en-US" sz="2400" dirty="0"/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3F4540DF-96C6-400B-84E0-0CD023FAB0D8}"/>
                </a:ext>
              </a:extLst>
            </p:cNvPr>
            <p:cNvCxnSpPr>
              <a:cxnSpLocks/>
              <a:stCxn id="25" idx="3"/>
              <a:endCxn id="48" idx="1"/>
            </p:cNvCxnSpPr>
            <p:nvPr/>
          </p:nvCxnSpPr>
          <p:spPr>
            <a:xfrm>
              <a:off x="7968341" y="2479610"/>
              <a:ext cx="1388392" cy="8724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C42C3145-5131-4F8C-9303-C0C3C2D26114}"/>
                </a:ext>
              </a:extLst>
            </p:cNvPr>
            <p:cNvCxnSpPr>
              <a:cxnSpLocks/>
              <a:stCxn id="40" idx="3"/>
              <a:endCxn id="48" idx="1"/>
            </p:cNvCxnSpPr>
            <p:nvPr/>
          </p:nvCxnSpPr>
          <p:spPr>
            <a:xfrm flipV="1">
              <a:off x="7968341" y="3352023"/>
              <a:ext cx="1388392" cy="1116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4E54C85A-6F18-4339-A9C7-0D9B639D3C03}"/>
              </a:ext>
            </a:extLst>
          </p:cNvPr>
          <p:cNvSpPr txBox="1"/>
          <p:nvPr/>
        </p:nvSpPr>
        <p:spPr>
          <a:xfrm>
            <a:off x="1845794" y="5850293"/>
            <a:ext cx="8204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</a:rPr>
              <a:t>Ke</a:t>
            </a:r>
            <a:r>
              <a:rPr lang="en-US" altLang="zh-CN" sz="3200" b="1" dirty="0">
                <a:solidFill>
                  <a:srgbClr val="0070C0"/>
                </a:solidFill>
              </a:rPr>
              <a:t> Gong </a:t>
            </a:r>
            <a:r>
              <a:rPr lang="en-US" altLang="zh-CN" sz="3200" dirty="0"/>
              <a:t>will keep updating the design of FFB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325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40" grpId="0" animBg="1"/>
      <p:bldP spid="42" grpId="0" animBg="1"/>
      <p:bldP spid="43" grpId="0" animBg="1"/>
      <p:bldP spid="44" grpId="0" animBg="1"/>
      <p:bldP spid="45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D310BE-8068-4864-A6ED-AFB84C43B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18255"/>
            <a:ext cx="11501534" cy="1325563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News (2): Installation of the front fanout board (FFB)</a:t>
            </a:r>
            <a:endParaRPr lang="zh-CN" altLang="en-US" sz="4000" dirty="0"/>
          </a:p>
        </p:txBody>
      </p:sp>
      <p:graphicFrame>
        <p:nvGraphicFramePr>
          <p:cNvPr id="29" name="内容占位符 28">
            <a:extLst>
              <a:ext uri="{FF2B5EF4-FFF2-40B4-BE49-F238E27FC236}">
                <a16:creationId xmlns:a16="http://schemas.microsoft.com/office/drawing/2014/main" id="{BD053337-DE32-4611-9D4B-F4AA219642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371959"/>
              </p:ext>
            </p:extLst>
          </p:nvPr>
        </p:nvGraphicFramePr>
        <p:xfrm>
          <a:off x="7612760" y="2817813"/>
          <a:ext cx="4312539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9616">
                  <a:extLst>
                    <a:ext uri="{9D8B030D-6E8A-4147-A177-3AD203B41FA5}">
                      <a16:colId xmlns:a16="http://schemas.microsoft.com/office/drawing/2014/main" val="2983409789"/>
                    </a:ext>
                  </a:extLst>
                </a:gridCol>
                <a:gridCol w="1782923">
                  <a:extLst>
                    <a:ext uri="{9D8B030D-6E8A-4147-A177-3AD203B41FA5}">
                      <a16:colId xmlns:a16="http://schemas.microsoft.com/office/drawing/2014/main" val="682599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Num for side SCD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027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Num for top SCD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967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Width [cm]</a:t>
                      </a:r>
                    </a:p>
                    <a:p>
                      <a:pPr algn="ctr"/>
                      <a:r>
                        <a:rPr lang="en-US" altLang="zh-CN" sz="2000" dirty="0"/>
                        <a:t>include support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9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9621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Depth [cm]</a:t>
                      </a:r>
                    </a:p>
                    <a:p>
                      <a:pPr algn="ctr"/>
                      <a:r>
                        <a:rPr lang="en-US" altLang="zh-CN" sz="2000" dirty="0"/>
                        <a:t>include support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12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6410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Length [cm]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Depend on the exact size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5907248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4A632640-D25F-49F1-BDCE-351A2106ED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9808" y="1471159"/>
            <a:ext cx="3625215" cy="36544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C5E21ED-9FFD-4BA5-B0E2-0475B8EC8D58}"/>
              </a:ext>
            </a:extLst>
          </p:cNvPr>
          <p:cNvSpPr txBox="1"/>
          <p:nvPr/>
        </p:nvSpPr>
        <p:spPr>
          <a:xfrm>
            <a:off x="1215268" y="5125584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Side PSD &amp; SCD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119DE8-E265-4DBB-9D36-F6F165699729}"/>
              </a:ext>
            </a:extLst>
          </p:cNvPr>
          <p:cNvSpPr txBox="1"/>
          <p:nvPr/>
        </p:nvSpPr>
        <p:spPr>
          <a:xfrm>
            <a:off x="139960" y="4571174"/>
            <a:ext cx="1802096" cy="523220"/>
          </a:xfrm>
          <a:prstGeom prst="rect">
            <a:avLst/>
          </a:prstGeom>
          <a:noFill/>
          <a:ln w="28575">
            <a:solidFill>
              <a:srgbClr val="D7D2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SCD, small</a:t>
            </a:r>
            <a:endParaRPr lang="zh-CN" altLang="en-US" sz="28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6419AB-6D88-4CE6-BC0B-6BD3D4FB0659}"/>
              </a:ext>
            </a:extLst>
          </p:cNvPr>
          <p:cNvSpPr txBox="1"/>
          <p:nvPr/>
        </p:nvSpPr>
        <p:spPr>
          <a:xfrm>
            <a:off x="3313211" y="1564015"/>
            <a:ext cx="1763624" cy="52322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PSD, large</a:t>
            </a:r>
            <a:endParaRPr lang="zh-CN" altLang="en-US" sz="2800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E52E642-7E25-435B-8BEB-1173E0580BA1}"/>
              </a:ext>
            </a:extLst>
          </p:cNvPr>
          <p:cNvCxnSpPr>
            <a:stCxn id="6" idx="0"/>
          </p:cNvCxnSpPr>
          <p:nvPr/>
        </p:nvCxnSpPr>
        <p:spPr>
          <a:xfrm flipV="1">
            <a:off x="1041008" y="3172408"/>
            <a:ext cx="890429" cy="1398766"/>
          </a:xfrm>
          <a:prstGeom prst="straightConnector1">
            <a:avLst/>
          </a:prstGeom>
          <a:noFill/>
          <a:ln w="28575">
            <a:solidFill>
              <a:srgbClr val="D7D200"/>
            </a:solidFill>
            <a:prstDash val="dash"/>
            <a:headEnd type="none" w="med" len="med"/>
            <a:tailEnd type="triangle" w="med" len="med"/>
          </a:ln>
        </p:spPr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66B0D23-686F-47FD-84CB-91C72F34DC0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618015" y="1825625"/>
            <a:ext cx="695196" cy="572342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dash"/>
            <a:headEnd type="none" w="med" len="med"/>
            <a:tailEnd type="triangle" w="med" len="med"/>
          </a:ln>
        </p:spPr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FD2056AF-B1AC-44A8-A1D5-6C9DD8F34E71}"/>
              </a:ext>
            </a:extLst>
          </p:cNvPr>
          <p:cNvSpPr txBox="1"/>
          <p:nvPr/>
        </p:nvSpPr>
        <p:spPr>
          <a:xfrm>
            <a:off x="4699519" y="2307432"/>
            <a:ext cx="2556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/>
              <a:t>3 Extra space </a:t>
            </a:r>
            <a:r>
              <a:rPr lang="en-US" altLang="zh-CN" sz="2800" dirty="0"/>
              <a:t>to for support structure &amp; FFB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2D5E4C8-62BD-4208-B7FA-CA5693EBEFD3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676261" y="2999930"/>
            <a:ext cx="1023258" cy="331099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70D03AF-6338-4578-B51B-725868CD8204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1041009" y="2236125"/>
            <a:ext cx="3658510" cy="76380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A56FA4E-D896-4A30-92C7-DE3B3993B85A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618015" y="2999930"/>
            <a:ext cx="2081504" cy="144579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28ED98B9-8071-4D2E-A9A5-0835DFE44556}"/>
              </a:ext>
            </a:extLst>
          </p:cNvPr>
          <p:cNvSpPr txBox="1"/>
          <p:nvPr/>
        </p:nvSpPr>
        <p:spPr>
          <a:xfrm>
            <a:off x="7612761" y="2264998"/>
            <a:ext cx="4009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Specifications for extra space</a:t>
            </a:r>
            <a:endParaRPr lang="zh-CN" altLang="en-US" sz="24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749057E-50C9-4413-8A8A-967258614575}"/>
              </a:ext>
            </a:extLst>
          </p:cNvPr>
          <p:cNvSpPr txBox="1"/>
          <p:nvPr/>
        </p:nvSpPr>
        <p:spPr>
          <a:xfrm>
            <a:off x="890535" y="6089198"/>
            <a:ext cx="10174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0070C0"/>
                </a:solidFill>
              </a:rPr>
              <a:t>Ke</a:t>
            </a:r>
            <a:r>
              <a:rPr lang="en-US" altLang="zh-CN" sz="3200" b="1" dirty="0">
                <a:solidFill>
                  <a:srgbClr val="0070C0"/>
                </a:solidFill>
              </a:rPr>
              <a:t> Gong </a:t>
            </a:r>
            <a:r>
              <a:rPr lang="en-US" altLang="zh-CN" sz="3200" dirty="0"/>
              <a:t>provide preliminary size of FFB to </a:t>
            </a:r>
            <a:r>
              <a:rPr lang="en-US" altLang="zh-CN" sz="3200" b="1" dirty="0" err="1">
                <a:solidFill>
                  <a:srgbClr val="FF0000"/>
                </a:solidFill>
              </a:rPr>
              <a:t>RuiJie</a:t>
            </a:r>
            <a:r>
              <a:rPr lang="en-US" altLang="zh-CN" sz="3200" b="1" dirty="0">
                <a:solidFill>
                  <a:srgbClr val="FF0000"/>
                </a:solidFill>
              </a:rPr>
              <a:t> Wang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54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1FB2E-8813-4A09-9E69-3C5E6E9C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837"/>
            <a:ext cx="10515600" cy="1325563"/>
          </a:xfrm>
        </p:spPr>
        <p:txBody>
          <a:bodyPr/>
          <a:lstStyle/>
          <a:p>
            <a:r>
              <a:rPr lang="en-US" altLang="zh-CN" dirty="0"/>
              <a:t>New(3): Power voltage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895ABB-7B89-44EA-BB0B-845E0E779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2836"/>
            <a:ext cx="10515600" cy="2363820"/>
          </a:xfrm>
        </p:spPr>
        <p:txBody>
          <a:bodyPr/>
          <a:lstStyle/>
          <a:p>
            <a:r>
              <a:rPr lang="en-US" altLang="zh-CN" dirty="0"/>
              <a:t>The power consumption of SCD is around 400W</a:t>
            </a:r>
          </a:p>
          <a:p>
            <a:r>
              <a:rPr lang="en-US" altLang="zh-CN" dirty="0"/>
              <a:t>If SCD use 28V, the current is around </a:t>
            </a:r>
            <a:r>
              <a:rPr lang="en-US" altLang="zh-CN" b="1" dirty="0">
                <a:solidFill>
                  <a:srgbClr val="FF0000"/>
                </a:solidFill>
              </a:rPr>
              <a:t>14A</a:t>
            </a:r>
            <a:r>
              <a:rPr lang="en-US" altLang="zh-CN" dirty="0"/>
              <a:t>, too much voltage is lost in the long cable. </a:t>
            </a:r>
          </a:p>
          <a:p>
            <a:r>
              <a:rPr lang="en-US" altLang="zh-CN" dirty="0"/>
              <a:t>A meeting between space station and IHEP suggest </a:t>
            </a:r>
            <a:r>
              <a:rPr lang="en-US" altLang="zh-CN" b="1" dirty="0">
                <a:solidFill>
                  <a:srgbClr val="00B050"/>
                </a:solidFill>
              </a:rPr>
              <a:t>SCD to use 100V</a:t>
            </a:r>
            <a:r>
              <a:rPr lang="en-US" altLang="zh-CN" dirty="0"/>
              <a:t>.</a:t>
            </a:r>
            <a:endParaRPr lang="zh-CN" altLang="en-US" dirty="0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73D2905D-CF70-4148-863D-D78BFDFD4977}"/>
              </a:ext>
            </a:extLst>
          </p:cNvPr>
          <p:cNvGrpSpPr/>
          <p:nvPr/>
        </p:nvGrpSpPr>
        <p:grpSpPr>
          <a:xfrm>
            <a:off x="699795" y="3538515"/>
            <a:ext cx="4609324" cy="3138704"/>
            <a:chOff x="699795" y="3538515"/>
            <a:chExt cx="4609324" cy="313870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F21B8D2-465B-4EB6-BD07-5ED3CDFB9365}"/>
                </a:ext>
              </a:extLst>
            </p:cNvPr>
            <p:cNvSpPr/>
            <p:nvPr/>
          </p:nvSpPr>
          <p:spPr>
            <a:xfrm>
              <a:off x="699795" y="3873117"/>
              <a:ext cx="1838131" cy="28041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/>
                <a:t>Space Station</a:t>
              </a:r>
              <a:endParaRPr lang="zh-CN" altLang="en-US" sz="3200" dirty="0"/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6189E5E5-BC7A-4C5A-A013-8F42B066CCA3}"/>
                </a:ext>
              </a:extLst>
            </p:cNvPr>
            <p:cNvGrpSpPr/>
            <p:nvPr/>
          </p:nvGrpSpPr>
          <p:grpSpPr>
            <a:xfrm>
              <a:off x="2537926" y="6145374"/>
              <a:ext cx="2771193" cy="531845"/>
              <a:chOff x="2537926" y="6145374"/>
              <a:chExt cx="2771193" cy="531845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E95478A-CF61-4DD6-B33D-A8D2E0536A0D}"/>
                  </a:ext>
                </a:extLst>
              </p:cNvPr>
              <p:cNvSpPr/>
              <p:nvPr/>
            </p:nvSpPr>
            <p:spPr>
              <a:xfrm>
                <a:off x="3674391" y="6145374"/>
                <a:ext cx="1634728" cy="53184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/>
                  <a:t>DAQ box</a:t>
                </a:r>
                <a:endParaRPr lang="zh-CN" altLang="en-US" sz="2000" dirty="0"/>
              </a:p>
            </p:txBody>
          </p:sp>
          <p:cxnSp>
            <p:nvCxnSpPr>
              <p:cNvPr id="9" name="直接连接符 8">
                <a:extLst>
                  <a:ext uri="{FF2B5EF4-FFF2-40B4-BE49-F238E27FC236}">
                    <a16:creationId xmlns:a16="http://schemas.microsoft.com/office/drawing/2014/main" id="{75736D5C-60D2-42E1-AE55-F0EB211B2469}"/>
                  </a:ext>
                </a:extLst>
              </p:cNvPr>
              <p:cNvCxnSpPr>
                <a:stCxn id="7" idx="1"/>
              </p:cNvCxnSpPr>
              <p:nvPr/>
            </p:nvCxnSpPr>
            <p:spPr>
              <a:xfrm flipH="1" flipV="1">
                <a:off x="2537926" y="6411296"/>
                <a:ext cx="1136465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687E60D2-2316-4ABB-8596-B59162D31368}"/>
                </a:ext>
              </a:extLst>
            </p:cNvPr>
            <p:cNvGrpSpPr/>
            <p:nvPr/>
          </p:nvGrpSpPr>
          <p:grpSpPr>
            <a:xfrm>
              <a:off x="2537926" y="3873117"/>
              <a:ext cx="2771193" cy="531845"/>
              <a:chOff x="2537926" y="6145374"/>
              <a:chExt cx="2771193" cy="531845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3A4A8D23-BB31-447C-89E4-5476D10CE771}"/>
                  </a:ext>
                </a:extLst>
              </p:cNvPr>
              <p:cNvSpPr/>
              <p:nvPr/>
            </p:nvSpPr>
            <p:spPr>
              <a:xfrm>
                <a:off x="3674391" y="6145374"/>
                <a:ext cx="1634728" cy="53184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/>
                  <a:t>DAQ box</a:t>
                </a:r>
                <a:endParaRPr lang="zh-CN" altLang="en-US" sz="2000" dirty="0"/>
              </a:p>
            </p:txBody>
          </p: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19105C98-A718-4C3E-A00D-470AF3C86DCF}"/>
                  </a:ext>
                </a:extLst>
              </p:cNvPr>
              <p:cNvCxnSpPr>
                <a:stCxn id="23" idx="1"/>
              </p:cNvCxnSpPr>
              <p:nvPr/>
            </p:nvCxnSpPr>
            <p:spPr>
              <a:xfrm flipH="1" flipV="1">
                <a:off x="2537926" y="6411296"/>
                <a:ext cx="1136465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020E8D5B-ED76-45FC-A598-8603D678A427}"/>
                </a:ext>
              </a:extLst>
            </p:cNvPr>
            <p:cNvGrpSpPr/>
            <p:nvPr/>
          </p:nvGrpSpPr>
          <p:grpSpPr>
            <a:xfrm>
              <a:off x="2537926" y="4630536"/>
              <a:ext cx="2771193" cy="531845"/>
              <a:chOff x="2537926" y="6145374"/>
              <a:chExt cx="2771193" cy="531845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E270AF58-E94F-41C3-B070-BFA491969E1C}"/>
                  </a:ext>
                </a:extLst>
              </p:cNvPr>
              <p:cNvSpPr/>
              <p:nvPr/>
            </p:nvSpPr>
            <p:spPr>
              <a:xfrm>
                <a:off x="3674391" y="6145374"/>
                <a:ext cx="1634728" cy="53184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/>
                  <a:t>DAQ box</a:t>
                </a:r>
                <a:endParaRPr lang="zh-CN" altLang="en-US" sz="2000" dirty="0"/>
              </a:p>
            </p:txBody>
          </p: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2D6A55DE-1588-4606-86F5-A0215F421028}"/>
                  </a:ext>
                </a:extLst>
              </p:cNvPr>
              <p:cNvCxnSpPr>
                <a:stCxn id="26" idx="1"/>
              </p:cNvCxnSpPr>
              <p:nvPr/>
            </p:nvCxnSpPr>
            <p:spPr>
              <a:xfrm flipH="1" flipV="1">
                <a:off x="2537926" y="6411296"/>
                <a:ext cx="1136465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C626849-64F9-4D99-8E93-B8BA4017DD12}"/>
                </a:ext>
              </a:extLst>
            </p:cNvPr>
            <p:cNvGrpSpPr/>
            <p:nvPr/>
          </p:nvGrpSpPr>
          <p:grpSpPr>
            <a:xfrm>
              <a:off x="2537926" y="5387955"/>
              <a:ext cx="2771193" cy="531845"/>
              <a:chOff x="2537926" y="6145374"/>
              <a:chExt cx="2771193" cy="531845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26509CBD-160E-411F-8972-7299A93A8F8D}"/>
                  </a:ext>
                </a:extLst>
              </p:cNvPr>
              <p:cNvSpPr/>
              <p:nvPr/>
            </p:nvSpPr>
            <p:spPr>
              <a:xfrm>
                <a:off x="3674391" y="6145374"/>
                <a:ext cx="1634728" cy="53184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/>
                  <a:t>DAQ box</a:t>
                </a:r>
                <a:endParaRPr lang="zh-CN" altLang="en-US" sz="2000" dirty="0"/>
              </a:p>
            </p:txBody>
          </p: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D3D41C4E-1606-4105-8465-05F4464B1455}"/>
                  </a:ext>
                </a:extLst>
              </p:cNvPr>
              <p:cNvCxnSpPr>
                <a:stCxn id="29" idx="1"/>
              </p:cNvCxnSpPr>
              <p:nvPr/>
            </p:nvCxnSpPr>
            <p:spPr>
              <a:xfrm flipH="1" flipV="1">
                <a:off x="2537926" y="6411296"/>
                <a:ext cx="1136465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286E5E0-200E-4356-9AF4-7DAD6D7FD2B4}"/>
                </a:ext>
              </a:extLst>
            </p:cNvPr>
            <p:cNvSpPr txBox="1"/>
            <p:nvPr/>
          </p:nvSpPr>
          <p:spPr>
            <a:xfrm>
              <a:off x="2570175" y="4985140"/>
              <a:ext cx="11304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B050"/>
                  </a:solidFill>
                </a:rPr>
                <a:t>100V</a:t>
              </a:r>
              <a:endParaRPr lang="zh-CN" alt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DEB88384-EB31-4BC2-A91E-AE5E11E38973}"/>
                </a:ext>
              </a:extLst>
            </p:cNvPr>
            <p:cNvSpPr txBox="1"/>
            <p:nvPr/>
          </p:nvSpPr>
          <p:spPr>
            <a:xfrm>
              <a:off x="4245439" y="3538515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dirty="0"/>
                <a:t>×</a:t>
              </a:r>
              <a:r>
                <a:rPr lang="en-US" altLang="zh-CN" dirty="0"/>
                <a:t>4</a:t>
              </a:r>
              <a:endParaRPr lang="zh-CN" altLang="en-US" dirty="0"/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894B2D3B-41AE-41B2-B7F6-82DDBE98F789}"/>
              </a:ext>
            </a:extLst>
          </p:cNvPr>
          <p:cNvGrpSpPr/>
          <p:nvPr/>
        </p:nvGrpSpPr>
        <p:grpSpPr>
          <a:xfrm>
            <a:off x="5309119" y="3875345"/>
            <a:ext cx="6882881" cy="2773673"/>
            <a:chOff x="5309119" y="3875345"/>
            <a:chExt cx="6882881" cy="2773673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E8E470C-4B1E-439F-9255-DBF611AA2931}"/>
                </a:ext>
              </a:extLst>
            </p:cNvPr>
            <p:cNvSpPr/>
            <p:nvPr/>
          </p:nvSpPr>
          <p:spPr>
            <a:xfrm>
              <a:off x="6413335" y="4618873"/>
              <a:ext cx="2575249" cy="5435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/>
                <a:t>Front Fanout Board</a:t>
              </a:r>
              <a:endParaRPr lang="zh-CN" altLang="en-US" sz="2000" dirty="0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BA8B1A74-86A2-44C3-A089-A7E73B0A3944}"/>
                </a:ext>
              </a:extLst>
            </p:cNvPr>
            <p:cNvSpPr/>
            <p:nvPr/>
          </p:nvSpPr>
          <p:spPr>
            <a:xfrm>
              <a:off x="6413335" y="6105510"/>
              <a:ext cx="2575249" cy="5435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/>
                <a:t>Front Fanout Board</a:t>
              </a:r>
              <a:endParaRPr lang="zh-CN" altLang="en-US" sz="2000" dirty="0"/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F24C7B45-4DA0-4D3A-A27B-58C3CC045222}"/>
                </a:ext>
              </a:extLst>
            </p:cNvPr>
            <p:cNvCxnSpPr>
              <a:stCxn id="29" idx="3"/>
              <a:endCxn id="33" idx="1"/>
            </p:cNvCxnSpPr>
            <p:nvPr/>
          </p:nvCxnSpPr>
          <p:spPr>
            <a:xfrm flipV="1">
              <a:off x="5309119" y="4890627"/>
              <a:ext cx="1104216" cy="763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E58AB71D-3C33-4601-A02B-3F6021523FD3}"/>
                </a:ext>
              </a:extLst>
            </p:cNvPr>
            <p:cNvCxnSpPr>
              <a:stCxn id="29" idx="3"/>
              <a:endCxn id="34" idx="1"/>
            </p:cNvCxnSpPr>
            <p:nvPr/>
          </p:nvCxnSpPr>
          <p:spPr>
            <a:xfrm>
              <a:off x="5309119" y="5653878"/>
              <a:ext cx="1104216" cy="723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D497B398-27D3-41B7-824A-30EC8CB2842D}"/>
                </a:ext>
              </a:extLst>
            </p:cNvPr>
            <p:cNvSpPr txBox="1"/>
            <p:nvPr/>
          </p:nvSpPr>
          <p:spPr>
            <a:xfrm>
              <a:off x="5568995" y="5321625"/>
              <a:ext cx="9028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70C0"/>
                  </a:solidFill>
                </a:rPr>
                <a:t>28V</a:t>
              </a:r>
              <a:endParaRPr lang="zh-CN" altLang="en-US" sz="3200" b="1" dirty="0">
                <a:solidFill>
                  <a:srgbClr val="0070C0"/>
                </a:solidFill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0751F38F-00A5-4117-B4BB-34BA3FC973B2}"/>
                </a:ext>
              </a:extLst>
            </p:cNvPr>
            <p:cNvSpPr/>
            <p:nvPr/>
          </p:nvSpPr>
          <p:spPr>
            <a:xfrm>
              <a:off x="7202704" y="5291045"/>
              <a:ext cx="158622" cy="1586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1F417C07-9AF1-4A18-95AD-3E03D9A91E90}"/>
                </a:ext>
              </a:extLst>
            </p:cNvPr>
            <p:cNvSpPr/>
            <p:nvPr/>
          </p:nvSpPr>
          <p:spPr>
            <a:xfrm>
              <a:off x="7202704" y="5818224"/>
              <a:ext cx="158622" cy="1586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B914498A-19DB-4B0E-A497-2D04472427C6}"/>
                </a:ext>
              </a:extLst>
            </p:cNvPr>
            <p:cNvSpPr/>
            <p:nvPr/>
          </p:nvSpPr>
          <p:spPr>
            <a:xfrm>
              <a:off x="7202704" y="5554634"/>
              <a:ext cx="158622" cy="1586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7597C117-0C36-47AE-A327-6AC9D99FDFA4}"/>
                </a:ext>
              </a:extLst>
            </p:cNvPr>
            <p:cNvSpPr txBox="1"/>
            <p:nvPr/>
          </p:nvSpPr>
          <p:spPr>
            <a:xfrm>
              <a:off x="7498101" y="5453944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dirty="0"/>
                <a:t>×</a:t>
              </a:r>
              <a:r>
                <a:rPr lang="en-US" altLang="zh-CN" dirty="0"/>
                <a:t>16</a:t>
              </a:r>
              <a:endParaRPr lang="zh-CN" altLang="en-US" dirty="0"/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533A8C80-FF11-455F-A2DE-6F78998F6A10}"/>
                </a:ext>
              </a:extLst>
            </p:cNvPr>
            <p:cNvGrpSpPr/>
            <p:nvPr/>
          </p:nvGrpSpPr>
          <p:grpSpPr>
            <a:xfrm rot="10800000">
              <a:off x="10038496" y="3875345"/>
              <a:ext cx="2153504" cy="466530"/>
              <a:chOff x="2026610" y="1763486"/>
              <a:chExt cx="2153504" cy="466530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0F1B9370-17E8-41EE-91AB-0CAFA4981A70}"/>
                  </a:ext>
                </a:extLst>
              </p:cNvPr>
              <p:cNvSpPr/>
              <p:nvPr/>
            </p:nvSpPr>
            <p:spPr>
              <a:xfrm>
                <a:off x="2026610" y="1763486"/>
                <a:ext cx="475862" cy="4665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04412B7D-D55B-48DE-BE2B-BA8A42FA42DD}"/>
                  </a:ext>
                </a:extLst>
              </p:cNvPr>
              <p:cNvSpPr/>
              <p:nvPr/>
            </p:nvSpPr>
            <p:spPr>
              <a:xfrm>
                <a:off x="2503405" y="1763486"/>
                <a:ext cx="475862" cy="4665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3F8A413C-112F-4328-B981-EAB2EF3C461C}"/>
                  </a:ext>
                </a:extLst>
              </p:cNvPr>
              <p:cNvSpPr/>
              <p:nvPr/>
            </p:nvSpPr>
            <p:spPr>
              <a:xfrm>
                <a:off x="2980200" y="1763486"/>
                <a:ext cx="475862" cy="4665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0C1F6678-4E60-417E-99E6-497C75279BCD}"/>
                  </a:ext>
                </a:extLst>
              </p:cNvPr>
              <p:cNvSpPr/>
              <p:nvPr/>
            </p:nvSpPr>
            <p:spPr>
              <a:xfrm>
                <a:off x="3456996" y="1763486"/>
                <a:ext cx="475862" cy="4665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707CFDF6-2CBA-4ADF-9FE5-BF23645A0151}"/>
                  </a:ext>
                </a:extLst>
              </p:cNvPr>
              <p:cNvSpPr/>
              <p:nvPr/>
            </p:nvSpPr>
            <p:spPr>
              <a:xfrm>
                <a:off x="3932858" y="1763486"/>
                <a:ext cx="247256" cy="46653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2F691F7B-D3CF-4A88-B30F-41F5C059F941}"/>
                </a:ext>
              </a:extLst>
            </p:cNvPr>
            <p:cNvGrpSpPr/>
            <p:nvPr/>
          </p:nvGrpSpPr>
          <p:grpSpPr>
            <a:xfrm rot="10800000">
              <a:off x="10038496" y="5453270"/>
              <a:ext cx="2153504" cy="466530"/>
              <a:chOff x="2026610" y="1763486"/>
              <a:chExt cx="2153504" cy="466530"/>
            </a:xfrm>
          </p:grpSpPr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5E171192-E1B4-4021-935F-13E504FA6920}"/>
                  </a:ext>
                </a:extLst>
              </p:cNvPr>
              <p:cNvSpPr/>
              <p:nvPr/>
            </p:nvSpPr>
            <p:spPr>
              <a:xfrm>
                <a:off x="2026610" y="1763486"/>
                <a:ext cx="475862" cy="4665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A5553B95-2D03-4584-9853-2519522112D1}"/>
                  </a:ext>
                </a:extLst>
              </p:cNvPr>
              <p:cNvSpPr/>
              <p:nvPr/>
            </p:nvSpPr>
            <p:spPr>
              <a:xfrm>
                <a:off x="2503405" y="1763486"/>
                <a:ext cx="475862" cy="4665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1E201BF5-FC8E-4D97-A422-8CF3AB13A894}"/>
                  </a:ext>
                </a:extLst>
              </p:cNvPr>
              <p:cNvSpPr/>
              <p:nvPr/>
            </p:nvSpPr>
            <p:spPr>
              <a:xfrm>
                <a:off x="2980200" y="1763486"/>
                <a:ext cx="475862" cy="4665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7B9ECC04-9072-42B2-9D8B-96FA88992842}"/>
                  </a:ext>
                </a:extLst>
              </p:cNvPr>
              <p:cNvSpPr/>
              <p:nvPr/>
            </p:nvSpPr>
            <p:spPr>
              <a:xfrm>
                <a:off x="3456996" y="1763486"/>
                <a:ext cx="475862" cy="46653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8B82D335-FFFF-4FF2-948F-AF1552036235}"/>
                  </a:ext>
                </a:extLst>
              </p:cNvPr>
              <p:cNvSpPr/>
              <p:nvPr/>
            </p:nvSpPr>
            <p:spPr>
              <a:xfrm>
                <a:off x="3932858" y="1763486"/>
                <a:ext cx="247256" cy="46653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1D6261FC-AA91-481B-B477-AD9B50E00196}"/>
                </a:ext>
              </a:extLst>
            </p:cNvPr>
            <p:cNvCxnSpPr>
              <a:cxnSpLocks/>
              <a:stCxn id="33" idx="3"/>
              <a:endCxn id="54" idx="3"/>
            </p:cNvCxnSpPr>
            <p:nvPr/>
          </p:nvCxnSpPr>
          <p:spPr>
            <a:xfrm flipV="1">
              <a:off x="8988584" y="4108610"/>
              <a:ext cx="1049912" cy="782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E911E61D-DC04-46AC-9C27-66372195C3FD}"/>
                </a:ext>
              </a:extLst>
            </p:cNvPr>
            <p:cNvCxnSpPr>
              <a:cxnSpLocks/>
              <a:stCxn id="33" idx="3"/>
              <a:endCxn id="62" idx="3"/>
            </p:cNvCxnSpPr>
            <p:nvPr/>
          </p:nvCxnSpPr>
          <p:spPr>
            <a:xfrm>
              <a:off x="8988584" y="4890627"/>
              <a:ext cx="1049912" cy="7959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ECCF7F83-8D6A-4AB7-A554-92F432BFE3A3}"/>
                </a:ext>
              </a:extLst>
            </p:cNvPr>
            <p:cNvSpPr/>
            <p:nvPr/>
          </p:nvSpPr>
          <p:spPr>
            <a:xfrm>
              <a:off x="10429585" y="4559539"/>
              <a:ext cx="158622" cy="1586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2EE8E239-9621-4538-A50F-DFA0DFD879A4}"/>
                </a:ext>
              </a:extLst>
            </p:cNvPr>
            <p:cNvSpPr/>
            <p:nvPr/>
          </p:nvSpPr>
          <p:spPr>
            <a:xfrm>
              <a:off x="10429585" y="5086718"/>
              <a:ext cx="158622" cy="1586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5541D5C9-F390-463D-8493-EDD561A5272F}"/>
                </a:ext>
              </a:extLst>
            </p:cNvPr>
            <p:cNvSpPr/>
            <p:nvPr/>
          </p:nvSpPr>
          <p:spPr>
            <a:xfrm>
              <a:off x="10429585" y="4823128"/>
              <a:ext cx="158622" cy="1586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BE68BAB7-CC0A-4835-BA3C-D3D5445A535D}"/>
                </a:ext>
              </a:extLst>
            </p:cNvPr>
            <p:cNvSpPr txBox="1"/>
            <p:nvPr/>
          </p:nvSpPr>
          <p:spPr>
            <a:xfrm>
              <a:off x="10724982" y="4722438"/>
              <a:ext cx="131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dirty="0"/>
                <a:t>×</a:t>
              </a:r>
              <a:r>
                <a:rPr lang="en-US" altLang="zh-CN" dirty="0"/>
                <a:t>12 or </a:t>
              </a:r>
              <a:r>
                <a:rPr lang="el-GR" altLang="zh-CN" dirty="0"/>
                <a:t>×</a:t>
              </a:r>
              <a:r>
                <a:rPr lang="en-US" altLang="zh-CN" dirty="0"/>
                <a:t>16</a:t>
              </a:r>
              <a:endParaRPr lang="zh-CN" altLang="en-US" dirty="0"/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F688EAF5-A9E2-4E8B-ACA0-74A8D6090543}"/>
                </a:ext>
              </a:extLst>
            </p:cNvPr>
            <p:cNvSpPr txBox="1"/>
            <p:nvPr/>
          </p:nvSpPr>
          <p:spPr>
            <a:xfrm>
              <a:off x="9016888" y="5367791"/>
              <a:ext cx="105830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70C0"/>
                  </a:solidFill>
                </a:rPr>
                <a:t>Bias</a:t>
              </a:r>
            </a:p>
            <a:p>
              <a:r>
                <a:rPr lang="en-US" altLang="zh-CN" sz="3200" b="1" dirty="0">
                  <a:solidFill>
                    <a:srgbClr val="0070C0"/>
                  </a:solidFill>
                </a:rPr>
                <a:t>ASIC</a:t>
              </a:r>
              <a:endParaRPr lang="zh-CN" altLang="en-US" sz="32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288</Words>
  <Application>Microsoft Office PowerPoint</Application>
  <PresentationFormat>宽屏</PresentationFormat>
  <Paragraphs>63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News from IHEP</vt:lpstr>
      <vt:lpstr>News (1): Larger overall structure &amp; larger SCD</vt:lpstr>
      <vt:lpstr>News (2): Installation of the front fanout board (FFB)</vt:lpstr>
      <vt:lpstr>News (2): Installation of the front fanout board (FFB)</vt:lpstr>
      <vt:lpstr>New(3): Power voltage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 from IHEP</dc:title>
  <dc:creator>Yuodaa</dc:creator>
  <cp:lastModifiedBy>Yuodaa</cp:lastModifiedBy>
  <cp:revision>40</cp:revision>
  <dcterms:created xsi:type="dcterms:W3CDTF">2022-05-01T14:50:57Z</dcterms:created>
  <dcterms:modified xsi:type="dcterms:W3CDTF">2022-05-01T16:54:45Z</dcterms:modified>
</cp:coreProperties>
</file>