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58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FF5C"/>
    <a:srgbClr val="6DEEFF"/>
    <a:srgbClr val="006010"/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25" autoAdjust="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4A13C-ABC1-498F-862A-71D21754C5FA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12F75-C2B2-42C7-871A-8DBCF54843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693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\220315_CCE &amp; Charge Sharing vs External Capacitor in HERD SCD.pptx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32638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</a:t>
            </a:r>
            <a:r>
              <a:rPr lang="zh-CN" altLang="en-US" dirty="0"/>
              <a:t>最终统计</a:t>
            </a:r>
            <a:r>
              <a:rPr lang="en-US" altLang="zh-CN" dirty="0"/>
              <a:t>\</a:t>
            </a:r>
            <a:r>
              <a:rPr lang="zh-CN" altLang="en-US" dirty="0"/>
              <a:t>结果图</a:t>
            </a:r>
            <a:r>
              <a:rPr lang="en-US" altLang="zh-CN" dirty="0"/>
              <a:t>_IntV_XSpace1.png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41632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</a:t>
            </a:r>
            <a:r>
              <a:rPr lang="zh-CN" altLang="en-US" dirty="0"/>
              <a:t>最终统计</a:t>
            </a:r>
            <a:r>
              <a:rPr lang="en-US" altLang="zh-CN" dirty="0"/>
              <a:t>\</a:t>
            </a:r>
            <a:r>
              <a:rPr lang="zh-CN" altLang="en-US" dirty="0"/>
              <a:t>最终结果统计</a:t>
            </a:r>
            <a:r>
              <a:rPr lang="en-US" altLang="zh-CN" dirty="0"/>
              <a:t>.xlsx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91428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</a:t>
            </a:r>
            <a:r>
              <a:rPr lang="zh-CN" altLang="en-US" dirty="0"/>
              <a:t>单注入条耦合电容</a:t>
            </a:r>
            <a:r>
              <a:rPr lang="en-US" altLang="zh-CN" dirty="0"/>
              <a:t>\</a:t>
            </a:r>
            <a:r>
              <a:rPr lang="zh-CN" altLang="en-US" dirty="0"/>
              <a:t>耦合电容</a:t>
            </a:r>
            <a:r>
              <a:rPr lang="en-US" altLang="zh-CN" dirty="0" err="1"/>
              <a:t>vsAC</a:t>
            </a:r>
            <a:r>
              <a:rPr lang="zh-CN" altLang="en-US" dirty="0"/>
              <a:t>条宽度</a:t>
            </a:r>
            <a:r>
              <a:rPr lang="en-US" altLang="zh-CN" dirty="0"/>
              <a:t>_</a:t>
            </a:r>
            <a:r>
              <a:rPr lang="zh-CN" altLang="en-US" dirty="0"/>
              <a:t>单注入条</a:t>
            </a:r>
            <a:r>
              <a:rPr lang="en-US" altLang="zh-CN" dirty="0"/>
              <a:t>.xlsx</a:t>
            </a:r>
          </a:p>
          <a:p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\220120——DC_PNN</a:t>
            </a:r>
            <a:r>
              <a:rPr lang="zh-CN" altLang="en-US" dirty="0"/>
              <a:t>结</a:t>
            </a:r>
            <a:r>
              <a:rPr lang="en-US" altLang="zh-CN" dirty="0"/>
              <a:t>_</a:t>
            </a:r>
            <a:r>
              <a:rPr lang="zh-CN" altLang="en-US" dirty="0"/>
              <a:t>单粒子辐照</a:t>
            </a:r>
            <a:r>
              <a:rPr lang="en-US" altLang="zh-CN" dirty="0"/>
              <a:t>\auto_2d_1um_seu_</a:t>
            </a:r>
            <a:r>
              <a:rPr lang="zh-CN" altLang="en-US" dirty="0"/>
              <a:t>比较网格密度</a:t>
            </a:r>
            <a:r>
              <a:rPr lang="en-US" altLang="zh-CN" dirty="0"/>
              <a:t>\yspace10.png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7065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\220218——</a:t>
            </a:r>
            <a:r>
              <a:rPr lang="zh-CN" altLang="en-US" dirty="0"/>
              <a:t>精细</a:t>
            </a:r>
            <a:r>
              <a:rPr lang="en-US" altLang="zh-CN" dirty="0"/>
              <a:t>PNN</a:t>
            </a:r>
            <a:r>
              <a:rPr lang="zh-CN" altLang="en-US" dirty="0"/>
              <a:t>结</a:t>
            </a:r>
            <a:r>
              <a:rPr lang="en-US" altLang="zh-CN" dirty="0"/>
              <a:t>_</a:t>
            </a:r>
            <a:r>
              <a:rPr lang="zh-CN" altLang="en-US" dirty="0"/>
              <a:t>研究正确</a:t>
            </a:r>
            <a:r>
              <a:rPr lang="en-US" altLang="zh-CN" dirty="0"/>
              <a:t>SEU</a:t>
            </a:r>
            <a:r>
              <a:rPr lang="zh-CN" altLang="en-US" dirty="0"/>
              <a:t>电流</a:t>
            </a:r>
            <a:r>
              <a:rPr lang="en-US" altLang="zh-CN" dirty="0"/>
              <a:t>\320um_grid1\</a:t>
            </a:r>
            <a:r>
              <a:rPr lang="zh-CN" altLang="en-US" dirty="0"/>
              <a:t>比较步长</a:t>
            </a:r>
            <a:r>
              <a:rPr lang="en-US" altLang="zh-CN" dirty="0"/>
              <a:t>_AC</a:t>
            </a:r>
            <a:r>
              <a:rPr lang="zh-CN" altLang="en-US" dirty="0"/>
              <a:t>电流</a:t>
            </a:r>
            <a:r>
              <a:rPr lang="en-US" altLang="zh-CN" dirty="0"/>
              <a:t>.</a:t>
            </a:r>
            <a:r>
              <a:rPr lang="en-US" altLang="zh-CN" dirty="0" err="1"/>
              <a:t>png</a:t>
            </a:r>
            <a:r>
              <a:rPr lang="en-US" altLang="zh-CN" dirty="0"/>
              <a:t> &amp; </a:t>
            </a:r>
            <a:r>
              <a:rPr lang="zh-CN" altLang="en-US" dirty="0"/>
              <a:t>比较步长</a:t>
            </a:r>
            <a:r>
              <a:rPr lang="en-US" altLang="zh-CN" dirty="0"/>
              <a:t>_IntV.png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15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来源：菲利普</a:t>
            </a:r>
            <a:r>
              <a:rPr lang="en-US" altLang="zh-CN" dirty="0"/>
              <a:t>AMS</a:t>
            </a:r>
            <a:r>
              <a:rPr lang="zh-CN" altLang="en-US" dirty="0"/>
              <a:t>博士论文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6300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zh-CN" altLang="en-US" dirty="0"/>
              <a:t>资料</a:t>
            </a:r>
            <a:r>
              <a:rPr lang="en-US" altLang="zh-CN" dirty="0"/>
              <a:t>\</a:t>
            </a:r>
            <a:r>
              <a:rPr lang="zh-CN" altLang="en-US" dirty="0"/>
              <a:t>小耦合电容</a:t>
            </a:r>
            <a:r>
              <a:rPr lang="en-US" altLang="zh-CN" dirty="0"/>
              <a:t>\MEGA-SiliconTracker.pdf &amp; Current status of the </a:t>
            </a:r>
            <a:r>
              <a:rPr lang="en-US" altLang="zh-CN" dirty="0" err="1"/>
              <a:t>ComPair</a:t>
            </a:r>
            <a:r>
              <a:rPr lang="en-US" altLang="zh-CN" dirty="0"/>
              <a:t> silicon.pdf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6317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</a:t>
            </a:r>
            <a:r>
              <a:rPr lang="zh-CN" altLang="en-US" dirty="0"/>
              <a:t>单注入条耦合电容</a:t>
            </a:r>
            <a:r>
              <a:rPr lang="en-US" altLang="zh-CN" dirty="0"/>
              <a:t>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6704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</a:t>
            </a:r>
            <a:r>
              <a:rPr lang="en-US" altLang="zh-CN" dirty="0"/>
              <a:t>:G:\</a:t>
            </a:r>
            <a:r>
              <a:rPr lang="en-US" altLang="zh-CN" dirty="0" err="1"/>
              <a:t>keyan</a:t>
            </a:r>
            <a:r>
              <a:rPr lang="en-US" altLang="zh-CN" dirty="0"/>
              <a:t>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</a:t>
            </a:r>
            <a:r>
              <a:rPr lang="zh-CN" altLang="en-US" dirty="0"/>
              <a:t>单注入条耦合电容</a:t>
            </a:r>
            <a:r>
              <a:rPr lang="en-US" altLang="zh-CN" dirty="0"/>
              <a:t>\</a:t>
            </a:r>
            <a:r>
              <a:rPr lang="zh-CN" altLang="en-US" dirty="0"/>
              <a:t>耦合电容</a:t>
            </a:r>
            <a:r>
              <a:rPr lang="en-US" altLang="zh-CN" dirty="0" err="1"/>
              <a:t>vsAC</a:t>
            </a:r>
            <a:r>
              <a:rPr lang="zh-CN" altLang="en-US" dirty="0"/>
              <a:t>条宽度</a:t>
            </a:r>
            <a:r>
              <a:rPr lang="en-US" altLang="zh-CN" dirty="0"/>
              <a:t>_</a:t>
            </a:r>
            <a:r>
              <a:rPr lang="zh-CN" altLang="en-US" dirty="0"/>
              <a:t>单注入条</a:t>
            </a:r>
            <a:r>
              <a:rPr lang="en-US" altLang="zh-CN" dirty="0"/>
              <a:t>.xlsx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649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</a:t>
            </a:r>
            <a:r>
              <a:rPr lang="en-US" altLang="zh-CN" dirty="0"/>
              <a:t>:G:\</a:t>
            </a:r>
            <a:r>
              <a:rPr lang="en-US" altLang="zh-CN" dirty="0" err="1"/>
              <a:t>keyan</a:t>
            </a:r>
            <a:r>
              <a:rPr lang="en-US" altLang="zh-CN" dirty="0"/>
              <a:t>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</a:t>
            </a:r>
            <a:r>
              <a:rPr lang="zh-CN" altLang="en-US" dirty="0"/>
              <a:t>绘制电场线</a:t>
            </a:r>
            <a:r>
              <a:rPr lang="en-US" altLang="zh-CN" dirty="0"/>
              <a:t>\</a:t>
            </a:r>
            <a:r>
              <a:rPr lang="zh-CN" altLang="en-US" dirty="0"/>
              <a:t>电势分布</a:t>
            </a:r>
            <a:r>
              <a:rPr lang="en-US" altLang="zh-CN" dirty="0"/>
              <a:t>_6um</a:t>
            </a:r>
            <a:r>
              <a:rPr lang="zh-CN" altLang="en-US" dirty="0"/>
              <a:t>宽</a:t>
            </a:r>
            <a:r>
              <a:rPr lang="en-US" altLang="zh-CN" dirty="0"/>
              <a:t>.</a:t>
            </a:r>
            <a:r>
              <a:rPr lang="en-US" altLang="zh-CN" dirty="0" err="1"/>
              <a:t>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412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\SEU_9</a:t>
            </a:r>
            <a:r>
              <a:rPr lang="zh-CN" altLang="en-US" dirty="0"/>
              <a:t>根注入条</a:t>
            </a:r>
            <a:r>
              <a:rPr lang="en-US" altLang="zh-CN" dirty="0"/>
              <a:t>_AC_24um_xspace_1um\</a:t>
            </a:r>
            <a:r>
              <a:rPr lang="zh-CN" altLang="en-US" dirty="0"/>
              <a:t>结构图</a:t>
            </a:r>
            <a:r>
              <a:rPr lang="en-US" altLang="zh-CN" dirty="0"/>
              <a:t>.</a:t>
            </a:r>
            <a:r>
              <a:rPr lang="en-US" altLang="zh-CN" dirty="0" err="1"/>
              <a:t>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1931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\SEU_9</a:t>
            </a:r>
            <a:r>
              <a:rPr lang="zh-CN" altLang="en-US" dirty="0"/>
              <a:t>根注入条</a:t>
            </a:r>
            <a:r>
              <a:rPr lang="en-US" altLang="zh-CN" dirty="0"/>
              <a:t>_AC_12um_xspace_1um\</a:t>
            </a:r>
            <a:r>
              <a:rPr lang="zh-CN" altLang="en-US" dirty="0"/>
              <a:t>结果</a:t>
            </a:r>
            <a:r>
              <a:rPr lang="en-US" altLang="zh-CN" dirty="0"/>
              <a:t>_</a:t>
            </a:r>
            <a:r>
              <a:rPr lang="zh-CN" altLang="en-US" dirty="0"/>
              <a:t>电流</a:t>
            </a:r>
            <a:r>
              <a:rPr lang="en-US" altLang="zh-CN" dirty="0"/>
              <a:t>.</a:t>
            </a:r>
            <a:r>
              <a:rPr lang="en-US" altLang="zh-CN" dirty="0" err="1"/>
              <a:t>png</a:t>
            </a:r>
            <a:endParaRPr lang="en-US" altLang="zh-CN" dirty="0"/>
          </a:p>
          <a:p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\211212_</a:t>
            </a:r>
            <a:r>
              <a:rPr lang="zh-CN" altLang="en-US" dirty="0"/>
              <a:t>硅微条模拟</a:t>
            </a:r>
            <a:r>
              <a:rPr lang="en-US" altLang="zh-CN" dirty="0"/>
              <a:t>\</a:t>
            </a:r>
            <a:r>
              <a:rPr lang="en-US" altLang="zh-CN" dirty="0" err="1"/>
              <a:t>MyTCAD</a:t>
            </a:r>
            <a:r>
              <a:rPr lang="en-US" altLang="zh-CN" dirty="0"/>
              <a:t>\220401——IHEP-60um</a:t>
            </a:r>
            <a:r>
              <a:rPr lang="zh-CN" altLang="en-US" dirty="0"/>
              <a:t>调整</a:t>
            </a:r>
            <a:r>
              <a:rPr lang="en-US" altLang="zh-CN" dirty="0"/>
              <a:t>AC</a:t>
            </a:r>
            <a:r>
              <a:rPr lang="zh-CN" altLang="en-US" dirty="0"/>
              <a:t>条宽度</a:t>
            </a:r>
            <a:r>
              <a:rPr lang="en-US" altLang="zh-CN" dirty="0"/>
              <a:t>\SEU_9</a:t>
            </a:r>
            <a:r>
              <a:rPr lang="zh-CN" altLang="en-US" dirty="0"/>
              <a:t>根注入条</a:t>
            </a:r>
            <a:r>
              <a:rPr lang="en-US" altLang="zh-CN" dirty="0"/>
              <a:t>_AC_6um_xspace_3um\</a:t>
            </a:r>
            <a:r>
              <a:rPr lang="zh-CN" altLang="en-US" dirty="0"/>
              <a:t>电荷注入</a:t>
            </a:r>
            <a:r>
              <a:rPr lang="en-US" altLang="zh-CN" dirty="0"/>
              <a:t>.</a:t>
            </a:r>
            <a:r>
              <a:rPr lang="en-US" altLang="zh-CN" dirty="0" err="1"/>
              <a:t>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12F75-C2B2-42C7-871A-8DBCF548437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83639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来源：</a:t>
            </a:r>
            <a:r>
              <a:rPr lang="en-US" altLang="zh-CN" dirty="0"/>
              <a:t>E:\keyan\Silvaco TCAD</a:t>
            </a:r>
            <a:r>
              <a:rPr lang="zh-CN" altLang="en-US" dirty="0"/>
              <a:t>教程</a:t>
            </a:r>
            <a:r>
              <a:rPr lang="en-US" altLang="zh-CN" dirty="0"/>
              <a:t>\</a:t>
            </a:r>
            <a:r>
              <a:rPr lang="zh-CN" altLang="en-US" dirty="0"/>
              <a:t>用户手册</a:t>
            </a:r>
            <a:r>
              <a:rPr lang="en-US" altLang="zh-CN" dirty="0"/>
              <a:t>\atlas_users1.pdf</a:t>
            </a:r>
            <a:r>
              <a:rPr lang="zh-CN" altLang="en-US" dirty="0"/>
              <a:t> 的</a:t>
            </a:r>
            <a:r>
              <a:rPr lang="en-US" altLang="zh-CN" dirty="0"/>
              <a:t>147</a:t>
            </a:r>
            <a:r>
              <a:rPr lang="zh-CN" altLang="en-US" dirty="0"/>
              <a:t>页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71EF5B-BF30-4C99-8874-150B3B6E109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9649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7B39DD-B3C4-4DFD-95F7-B317F73D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BBE9A9-9BFA-4EB0-9DE6-70EA6E04C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A1A8AE-17AC-4DA5-B8CE-FD558B18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EF8783-3566-4B12-B046-F5A3DE81F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2A9F9AA-2AF0-47B0-BE40-2AFC058C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78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0339C9-BCB2-4296-977E-AF1E7D338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7C0FED-3CF0-4CEF-A9A9-877977980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152F08-3E41-41C3-8DBF-0D62782E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F681EE-28A7-4F57-967D-E1C633D65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9A410B-E519-4A0C-A270-6E245AA0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758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4AD9A9D-1277-4ED0-90F3-7DCE636A7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F93893E-4432-4291-ADC1-198F849A8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32BDFB-C44F-4A44-9AE6-6D8E02BF2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DEE319-EE03-4B62-9FE3-A8F9F4263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6FB155-C65E-494C-A390-24BBBD17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40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446EDB-05E5-43B0-83E2-35B343FBB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D3F712-02A9-4344-8457-9138319DF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83DD86-3046-41F4-A4D7-AF8BBFCE8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D1A27A-CA2B-447E-BFA5-8FD7E2820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F872F1-08C5-41BF-AE53-7AA461ED9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397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2FF301-F19D-4D8B-B253-82EE66AF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4086A2-329B-4860-865B-09D1D2F57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946C6D-AD9E-4E62-BB49-636E6D6E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1CA5EC-670E-4EE1-B71D-D2DBE39D1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991B60-5579-460A-A683-D53D4F8B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8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EE3964-9212-4CCC-9299-18DE4B67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D22C15-4C40-42D3-874E-CF8588A84C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1FB5239-3C21-4B59-A150-22AEA8E69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DE03627-3DEB-4D5B-B253-7BF1CFB5C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EF1CD97-6F76-4F90-A281-43819C699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5ACC99-6DB5-469E-ABAC-DFF5BE19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2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4C7514-EC26-4297-B1A7-17FBAAA15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ABF1D76-A180-48D2-9977-A5C51682A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AFBF55A-8952-4F16-A811-C337F2240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FCF075C-E523-47E9-8A07-C86F3B2492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A61EB77-460A-4E44-AD8F-F7F1BBD28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4BE3EDC-1C5F-4ACB-9335-9424AAC6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4930D39-6469-4308-9B89-4E5572E96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8F8D5EF-A2C8-4287-B47B-C111B88D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877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E602DD-ACEB-4D9C-885E-E24E43842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9B4309E-1AC3-493D-8470-D7A1A00C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0B017A4-EDEC-46C3-949F-02FFE6206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D812784-301A-4820-84FE-DC1EAF2F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398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3875C11-80A3-4F52-A3DB-5AE5ACF1A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F4574F2-7B84-44B3-8D39-A71E2B0C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26D4F5E-DA7C-4179-85CD-795F32826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339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D1A9A9-887C-402D-AA68-6F743B48D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54B9B2-4F9E-4645-BEE5-8A3B95026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AADC5D0-37A7-4114-822B-CC2480B70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E0902F-4043-4B48-BE39-1C8221139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772F660-EB79-4D3A-B1D8-9E6F154F3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A71E7B-E2B0-4137-8794-4C023D6DA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5430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E90C41-357B-43E0-9B94-FAF885BD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66C505D-BFFA-4F25-A95B-717AF41176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D36BBFD-0863-4B51-A9E0-BC7A3C18A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9752AC-F077-4217-913C-8C680E73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C54F39B-B69E-485F-802C-E1DBA2BA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6E8C51D-7E13-4C13-9DC8-069E14BB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60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F1B1703-18C0-4152-9E0B-9C3D272B3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96A544F-EA7B-4F48-B7FB-A1D47F27C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0FD964-9741-4797-B3AE-67F7B7ED4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12CDA-1EAA-4CB4-8EDE-A7ACCDB1802F}" type="datetimeFigureOut">
              <a:rPr lang="zh-CN" altLang="en-US" smtClean="0"/>
              <a:t>2022/5/1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7DB6DD-E9F8-4440-88F1-6D842B8BB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0CE17B-C86C-47DE-ADED-F68F20688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19777-6392-4050-8505-9130EFB310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090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E402D7-8B81-4AEF-9F71-6B5A77C46A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TCAD simulation of IHEP-60 with narrow AC strip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91734CA-699F-4B90-915B-16D1C1949A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Rui </a:t>
            </a:r>
            <a:r>
              <a:rPr lang="en-US" altLang="zh-CN" dirty="0" err="1"/>
              <a:t>Qiao</a:t>
            </a:r>
            <a:r>
              <a:rPr lang="en-US" altLang="zh-CN" dirty="0"/>
              <a:t>; </a:t>
            </a:r>
            <a:r>
              <a:rPr lang="en-US" altLang="zh-CN" dirty="0" err="1"/>
              <a:t>Wenxi</a:t>
            </a:r>
            <a:r>
              <a:rPr lang="en-US" altLang="zh-CN" dirty="0"/>
              <a:t> Peng; </a:t>
            </a:r>
            <a:r>
              <a:rPr lang="en-US" altLang="zh-CN" dirty="0" err="1"/>
              <a:t>Ke</a:t>
            </a:r>
            <a:r>
              <a:rPr lang="en-US" altLang="zh-CN" dirty="0"/>
              <a:t> Gong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6999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89A386-B32E-4CFF-B274-7555848D6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285"/>
            <a:ext cx="10515600" cy="1325563"/>
          </a:xfrm>
        </p:spPr>
        <p:txBody>
          <a:bodyPr/>
          <a:lstStyle/>
          <a:p>
            <a:r>
              <a:rPr lang="en-US" altLang="zh-CN" dirty="0"/>
              <a:t>TCAD sensor description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7139983C-B6BB-4114-8E41-7F5263F83F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423955"/>
              </p:ext>
            </p:extLst>
          </p:nvPr>
        </p:nvGraphicFramePr>
        <p:xfrm>
          <a:off x="1796989" y="1165554"/>
          <a:ext cx="3716045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8372">
                  <a:extLst>
                    <a:ext uri="{9D8B030D-6E8A-4147-A177-3AD203B41FA5}">
                      <a16:colId xmlns:a16="http://schemas.microsoft.com/office/drawing/2014/main" val="258044120"/>
                    </a:ext>
                  </a:extLst>
                </a:gridCol>
                <a:gridCol w="1217673">
                  <a:extLst>
                    <a:ext uri="{9D8B030D-6E8A-4147-A177-3AD203B41FA5}">
                      <a16:colId xmlns:a16="http://schemas.microsoft.com/office/drawing/2014/main" val="3085707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Parameter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Value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188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Detector ID</a:t>
                      </a:r>
                      <a:endParaRPr lang="zh-CN" alt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IHEP-60</a:t>
                      </a:r>
                      <a:endParaRPr lang="zh-CN" alt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63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Thickness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320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018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Implant Pitch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80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549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Implant Width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60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176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Readout Pitch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160 (1/2)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493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AC Width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Variable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96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SiO2 thickness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0.3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190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Implant strip num.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9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007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Readout strip num.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574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Float strip num.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812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X grid spacing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713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Y grid spacing [um]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2.5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614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Time step [</a:t>
                      </a:r>
                      <a:r>
                        <a:rPr lang="en-US" altLang="zh-CN" dirty="0" err="1"/>
                        <a:t>ps</a:t>
                      </a:r>
                      <a:r>
                        <a:rPr lang="en-US" altLang="zh-CN" dirty="0"/>
                        <a:t>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100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840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/>
                        <a:t>PreAmp</a:t>
                      </a:r>
                      <a:r>
                        <a:rPr lang="en-US" altLang="zh-CN" dirty="0"/>
                        <a:t> cap. [pF]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1E6</a:t>
                      </a:r>
                      <a:endParaRPr lang="zh-CN" alt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751337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353AE4A6-2A95-4028-A304-0131138D9022}"/>
              </a:ext>
            </a:extLst>
          </p:cNvPr>
          <p:cNvSpPr txBox="1"/>
          <p:nvPr/>
        </p:nvSpPr>
        <p:spPr>
          <a:xfrm>
            <a:off x="-9279" y="2663300"/>
            <a:ext cx="1529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Sensor</a:t>
            </a:r>
          </a:p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Specification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27EEAD2-F316-4D98-9C4C-43FC944468B6}"/>
              </a:ext>
            </a:extLst>
          </p:cNvPr>
          <p:cNvSpPr txBox="1"/>
          <p:nvPr/>
        </p:nvSpPr>
        <p:spPr>
          <a:xfrm>
            <a:off x="221555" y="4385568"/>
            <a:ext cx="1067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Readout</a:t>
            </a:r>
          </a:p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Setup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6B6188E-8426-4849-973A-E9145B9FA77B}"/>
              </a:ext>
            </a:extLst>
          </p:cNvPr>
          <p:cNvSpPr txBox="1"/>
          <p:nvPr/>
        </p:nvSpPr>
        <p:spPr>
          <a:xfrm>
            <a:off x="122969" y="5450888"/>
            <a:ext cx="1265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TCAD</a:t>
            </a:r>
          </a:p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Parameter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  <p:sp>
        <p:nvSpPr>
          <p:cNvPr id="8" name="左大括号 7">
            <a:extLst>
              <a:ext uri="{FF2B5EF4-FFF2-40B4-BE49-F238E27FC236}">
                <a16:creationId xmlns:a16="http://schemas.microsoft.com/office/drawing/2014/main" id="{E1DC0369-1297-4D32-9046-755F369983B9}"/>
              </a:ext>
            </a:extLst>
          </p:cNvPr>
          <p:cNvSpPr/>
          <p:nvPr/>
        </p:nvSpPr>
        <p:spPr>
          <a:xfrm>
            <a:off x="1526401" y="1917577"/>
            <a:ext cx="270588" cy="2201662"/>
          </a:xfrm>
          <a:prstGeom prst="leftBrace">
            <a:avLst>
              <a:gd name="adj1" fmla="val 4770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左大括号 8">
            <a:extLst>
              <a:ext uri="{FF2B5EF4-FFF2-40B4-BE49-F238E27FC236}">
                <a16:creationId xmlns:a16="http://schemas.microsoft.com/office/drawing/2014/main" id="{7AC811AA-144E-4708-A0EF-5FA3338E134D}"/>
              </a:ext>
            </a:extLst>
          </p:cNvPr>
          <p:cNvSpPr/>
          <p:nvPr/>
        </p:nvSpPr>
        <p:spPr>
          <a:xfrm>
            <a:off x="1526401" y="4119238"/>
            <a:ext cx="270588" cy="1119037"/>
          </a:xfrm>
          <a:prstGeom prst="leftBrace">
            <a:avLst>
              <a:gd name="adj1" fmla="val 4770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左大括号 9">
            <a:extLst>
              <a:ext uri="{FF2B5EF4-FFF2-40B4-BE49-F238E27FC236}">
                <a16:creationId xmlns:a16="http://schemas.microsoft.com/office/drawing/2014/main" id="{B6BA5960-F5BB-4116-BBEC-31742AA051C5}"/>
              </a:ext>
            </a:extLst>
          </p:cNvPr>
          <p:cNvSpPr/>
          <p:nvPr/>
        </p:nvSpPr>
        <p:spPr>
          <a:xfrm>
            <a:off x="1526401" y="5221507"/>
            <a:ext cx="270588" cy="1135805"/>
          </a:xfrm>
          <a:prstGeom prst="leftBrace">
            <a:avLst>
              <a:gd name="adj1" fmla="val 4770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B66D4DE9-9B63-4291-8557-6380BFCFFF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0" t="9377" r="8876"/>
          <a:stretch/>
        </p:blipFill>
        <p:spPr>
          <a:xfrm>
            <a:off x="6578353" y="2130641"/>
            <a:ext cx="4775448" cy="3948822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A9091FB5-EC08-435F-B91E-D475DCC480B8}"/>
              </a:ext>
            </a:extLst>
          </p:cNvPr>
          <p:cNvSpPr txBox="1"/>
          <p:nvPr/>
        </p:nvSpPr>
        <p:spPr>
          <a:xfrm>
            <a:off x="8220723" y="4249706"/>
            <a:ext cx="2048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N-type bulk</a:t>
            </a:r>
            <a:endParaRPr lang="zh-CN" altLang="en-US" sz="28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A2DBD28-55F6-444A-8433-74B48588C950}"/>
              </a:ext>
            </a:extLst>
          </p:cNvPr>
          <p:cNvSpPr txBox="1"/>
          <p:nvPr/>
        </p:nvSpPr>
        <p:spPr>
          <a:xfrm>
            <a:off x="8025157" y="2995342"/>
            <a:ext cx="2244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/>
              <a:t>Readout strip</a:t>
            </a:r>
            <a:endParaRPr lang="zh-CN" altLang="en-US" sz="2800" dirty="0"/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256DD514-A8FD-4DA8-A083-824F78F4D9D2}"/>
              </a:ext>
            </a:extLst>
          </p:cNvPr>
          <p:cNvCxnSpPr>
            <a:cxnSpLocks/>
            <a:stCxn id="14" idx="0"/>
          </p:cNvCxnSpPr>
          <p:nvPr/>
        </p:nvCxnSpPr>
        <p:spPr>
          <a:xfrm flipH="1" flipV="1">
            <a:off x="7270812" y="2492434"/>
            <a:ext cx="1876608" cy="502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EA792443-E259-4AF5-A901-0AD4E40A205C}"/>
              </a:ext>
            </a:extLst>
          </p:cNvPr>
          <p:cNvCxnSpPr>
            <a:cxnSpLocks/>
            <a:stCxn id="14" idx="0"/>
          </p:cNvCxnSpPr>
          <p:nvPr/>
        </p:nvCxnSpPr>
        <p:spPr>
          <a:xfrm flipH="1" flipV="1">
            <a:off x="8220723" y="2502589"/>
            <a:ext cx="926697" cy="492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882C8A59-DA95-4A8A-8D8D-154BABE8C9AF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9147420" y="2502589"/>
            <a:ext cx="0" cy="492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CD9673B8-A9A6-41FE-8418-0C0029696E20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9147420" y="2502590"/>
            <a:ext cx="949912" cy="492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0C311400-8EA9-4106-B39B-916AFA70476D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9147420" y="2502592"/>
            <a:ext cx="1899822" cy="492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F4CE8BF7-BA57-40FB-9A4B-B2DDED389964}"/>
              </a:ext>
            </a:extLst>
          </p:cNvPr>
          <p:cNvSpPr txBox="1"/>
          <p:nvPr/>
        </p:nvSpPr>
        <p:spPr>
          <a:xfrm>
            <a:off x="8296866" y="1196052"/>
            <a:ext cx="17011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/>
              <a:t>Float strip</a:t>
            </a:r>
            <a:endParaRPr lang="zh-CN" altLang="en-US" sz="2800" dirty="0"/>
          </a:p>
        </p:txBody>
      </p: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84C3FF30-049D-4697-B5AD-28BC3E6ED2FC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8655728" y="1719272"/>
            <a:ext cx="491692" cy="517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7A8A4F61-0F20-47F6-8258-403D3ED7B885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7695880" y="1719272"/>
            <a:ext cx="1451540" cy="517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E81CB3ED-C575-430B-AC15-84F459ECE831}"/>
              </a:ext>
            </a:extLst>
          </p:cNvPr>
          <p:cNvCxnSpPr>
            <a:cxnSpLocks/>
            <a:stCxn id="28" idx="2"/>
          </p:cNvCxnSpPr>
          <p:nvPr/>
        </p:nvCxnSpPr>
        <p:spPr>
          <a:xfrm>
            <a:off x="9147420" y="1719272"/>
            <a:ext cx="458219" cy="517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19F0323C-FA5C-4956-B590-691F2BB44714}"/>
              </a:ext>
            </a:extLst>
          </p:cNvPr>
          <p:cNvCxnSpPr>
            <a:cxnSpLocks/>
            <a:stCxn id="28" idx="2"/>
          </p:cNvCxnSpPr>
          <p:nvPr/>
        </p:nvCxnSpPr>
        <p:spPr>
          <a:xfrm>
            <a:off x="9147420" y="1719272"/>
            <a:ext cx="1408130" cy="517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>
            <a:extLst>
              <a:ext uri="{FF2B5EF4-FFF2-40B4-BE49-F238E27FC236}">
                <a16:creationId xmlns:a16="http://schemas.microsoft.com/office/drawing/2014/main" id="{5A76BE94-0342-4E37-AF31-BF91FE5FEF82}"/>
              </a:ext>
            </a:extLst>
          </p:cNvPr>
          <p:cNvSpPr txBox="1"/>
          <p:nvPr/>
        </p:nvSpPr>
        <p:spPr>
          <a:xfrm>
            <a:off x="6859989" y="6178733"/>
            <a:ext cx="408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TCAD sensor with AC strip 24 um width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64480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D51DF9-032C-4C2F-A04C-C956741D0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863965"/>
          </a:xfrm>
        </p:spPr>
        <p:txBody>
          <a:bodyPr/>
          <a:lstStyle/>
          <a:p>
            <a:r>
              <a:rPr lang="en-US" altLang="zh-CN" dirty="0"/>
              <a:t>TCAD charge injection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F0E782-84F0-4148-917E-2D8E19E10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371" y="6061230"/>
            <a:ext cx="4314547" cy="488272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Beam inject in the center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2E660A8B-1E9C-4FDD-B335-27A9F76FA5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4688"/>
            <a:ext cx="5881456" cy="4411092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9B2AB634-6E19-4584-A1B3-7206DDF737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120" y="1564688"/>
            <a:ext cx="5881456" cy="4411092"/>
          </a:xfrm>
          <a:prstGeom prst="rect">
            <a:avLst/>
          </a:prstGeom>
        </p:spPr>
      </p:pic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ABD63F18-6E03-4EB5-ACA6-0D791CDE3D29}"/>
              </a:ext>
            </a:extLst>
          </p:cNvPr>
          <p:cNvCxnSpPr>
            <a:cxnSpLocks/>
          </p:cNvCxnSpPr>
          <p:nvPr/>
        </p:nvCxnSpPr>
        <p:spPr>
          <a:xfrm>
            <a:off x="3240350" y="2237173"/>
            <a:ext cx="4616388" cy="1677879"/>
          </a:xfrm>
          <a:prstGeom prst="straightConnector1">
            <a:avLst/>
          </a:prstGeom>
          <a:ln w="57150">
            <a:solidFill>
              <a:srgbClr val="00B0F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FB728964-C783-4EAE-9869-4A42903DD0DD}"/>
              </a:ext>
            </a:extLst>
          </p:cNvPr>
          <p:cNvCxnSpPr>
            <a:cxnSpLocks/>
          </p:cNvCxnSpPr>
          <p:nvPr/>
        </p:nvCxnSpPr>
        <p:spPr>
          <a:xfrm>
            <a:off x="4101484" y="2237173"/>
            <a:ext cx="3559945" cy="838939"/>
          </a:xfrm>
          <a:prstGeom prst="straightConnector1">
            <a:avLst/>
          </a:prstGeom>
          <a:ln w="57150">
            <a:solidFill>
              <a:srgbClr val="3BFF5C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14BD09DD-2396-46F4-993F-E8FFA7A90B84}"/>
              </a:ext>
            </a:extLst>
          </p:cNvPr>
          <p:cNvCxnSpPr>
            <a:cxnSpLocks/>
          </p:cNvCxnSpPr>
          <p:nvPr/>
        </p:nvCxnSpPr>
        <p:spPr>
          <a:xfrm>
            <a:off x="5103918" y="2237173"/>
            <a:ext cx="2951456" cy="556478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内容占位符 2">
            <a:extLst>
              <a:ext uri="{FF2B5EF4-FFF2-40B4-BE49-F238E27FC236}">
                <a16:creationId xmlns:a16="http://schemas.microsoft.com/office/drawing/2014/main" id="{4AC0DDA0-7AA6-4704-8FE5-25CB8D907F32}"/>
              </a:ext>
            </a:extLst>
          </p:cNvPr>
          <p:cNvSpPr txBox="1">
            <a:spLocks/>
          </p:cNvSpPr>
          <p:nvPr/>
        </p:nvSpPr>
        <p:spPr>
          <a:xfrm>
            <a:off x="7106574" y="6061230"/>
            <a:ext cx="4314547" cy="48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zh-CN" dirty="0"/>
              <a:t>Transient current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7D43A4D-CB19-4B76-8F17-EB52C589EAC8}"/>
              </a:ext>
            </a:extLst>
          </p:cNvPr>
          <p:cNvSpPr txBox="1"/>
          <p:nvPr/>
        </p:nvSpPr>
        <p:spPr>
          <a:xfrm>
            <a:off x="2420392" y="749519"/>
            <a:ext cx="1040670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dirty="0"/>
              <a:t>Hit</a:t>
            </a:r>
          </a:p>
          <a:p>
            <a:pPr algn="ctr"/>
            <a:r>
              <a:rPr lang="en-US" altLang="zh-CN" sz="2000" dirty="0"/>
              <a:t>channel</a:t>
            </a:r>
            <a:endParaRPr lang="zh-CN" altLang="en-US" sz="20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A370021-A62C-4FB7-ABFE-AE908C6BB5F4}"/>
              </a:ext>
            </a:extLst>
          </p:cNvPr>
          <p:cNvSpPr txBox="1"/>
          <p:nvPr/>
        </p:nvSpPr>
        <p:spPr>
          <a:xfrm>
            <a:off x="3581149" y="757096"/>
            <a:ext cx="1040670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3BFF5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dirty="0"/>
              <a:t>1</a:t>
            </a:r>
            <a:r>
              <a:rPr lang="en-US" altLang="zh-CN" sz="2000" baseline="30000" dirty="0"/>
              <a:t>st</a:t>
            </a:r>
            <a:r>
              <a:rPr lang="en-US" altLang="zh-CN" sz="2000" dirty="0"/>
              <a:t> Next</a:t>
            </a:r>
          </a:p>
          <a:p>
            <a:pPr algn="ctr"/>
            <a:r>
              <a:rPr lang="en-US" altLang="zh-CN" sz="2000" dirty="0"/>
              <a:t>channel</a:t>
            </a:r>
            <a:endParaRPr lang="zh-CN" altLang="en-US" sz="20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D8EAE81-4F1E-4FDA-ADD6-558C8A3BB552}"/>
              </a:ext>
            </a:extLst>
          </p:cNvPr>
          <p:cNvSpPr txBox="1"/>
          <p:nvPr/>
        </p:nvSpPr>
        <p:spPr>
          <a:xfrm>
            <a:off x="4754354" y="749519"/>
            <a:ext cx="1095172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dirty="0"/>
              <a:t>2</a:t>
            </a:r>
            <a:r>
              <a:rPr lang="en-US" altLang="zh-CN" sz="2000" baseline="30000" dirty="0"/>
              <a:t>nd</a:t>
            </a:r>
            <a:r>
              <a:rPr lang="en-US" altLang="zh-CN" sz="2000" dirty="0"/>
              <a:t> Next</a:t>
            </a:r>
          </a:p>
          <a:p>
            <a:pPr algn="ctr"/>
            <a:r>
              <a:rPr lang="en-US" altLang="zh-CN" sz="2000" dirty="0"/>
              <a:t>channel</a:t>
            </a:r>
            <a:endParaRPr lang="zh-CN" altLang="en-US" sz="2000" dirty="0"/>
          </a:p>
        </p:txBody>
      </p: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A38D9146-BBF8-4BE1-965E-50F7751B06E1}"/>
              </a:ext>
            </a:extLst>
          </p:cNvPr>
          <p:cNvCxnSpPr>
            <a:stCxn id="4" idx="2"/>
          </p:cNvCxnSpPr>
          <p:nvPr/>
        </p:nvCxnSpPr>
        <p:spPr>
          <a:xfrm>
            <a:off x="2940727" y="1457405"/>
            <a:ext cx="160282" cy="619873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252ADBAA-E31C-4094-B965-B5D7D16F2F07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4063008" y="1464982"/>
            <a:ext cx="38476" cy="612296"/>
          </a:xfrm>
          <a:prstGeom prst="straightConnector1">
            <a:avLst/>
          </a:prstGeom>
          <a:ln w="28575">
            <a:solidFill>
              <a:srgbClr val="3BFF5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A4E9DA23-3245-4952-97B3-01AC8E63D203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5048180" y="1457405"/>
            <a:ext cx="253760" cy="61987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253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B9AC3-334A-4A7F-8405-EA502F167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107"/>
            <a:ext cx="10515600" cy="1325563"/>
          </a:xfrm>
        </p:spPr>
        <p:txBody>
          <a:bodyPr/>
          <a:lstStyle/>
          <a:p>
            <a:r>
              <a:rPr lang="en-US" altLang="zh-CN" dirty="0"/>
              <a:t>TCAD charge evaluation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E8ACFA-819A-4B4B-9AC5-4792B7CE5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4327" y="1533670"/>
            <a:ext cx="5479473" cy="3971204"/>
          </a:xfrm>
        </p:spPr>
        <p:txBody>
          <a:bodyPr/>
          <a:lstStyle/>
          <a:p>
            <a:r>
              <a:rPr lang="en-US" altLang="zh-CN" dirty="0"/>
              <a:t>TCAD can specified additional contact resistor/capacitor/insulator, as shown left.</a:t>
            </a:r>
          </a:p>
          <a:p>
            <a:r>
              <a:rPr lang="en-US" altLang="zh-CN" dirty="0"/>
              <a:t>For our simulation, we use </a:t>
            </a:r>
            <a:r>
              <a:rPr lang="en-US" altLang="zh-CN" b="1" dirty="0">
                <a:solidFill>
                  <a:srgbClr val="0070C0"/>
                </a:solidFill>
              </a:rPr>
              <a:t>1uF contact capacitor</a:t>
            </a:r>
            <a:r>
              <a:rPr lang="en-US" altLang="zh-CN" dirty="0"/>
              <a:t> for the readout channel. </a:t>
            </a:r>
          </a:p>
          <a:p>
            <a:r>
              <a:rPr lang="en-US" altLang="zh-CN" dirty="0"/>
              <a:t>TCAD can evaluate the </a:t>
            </a:r>
            <a:r>
              <a:rPr lang="en-US" altLang="zh-CN" b="1" dirty="0">
                <a:solidFill>
                  <a:srgbClr val="FF0000"/>
                </a:solidFill>
              </a:rPr>
              <a:t>voltage</a:t>
            </a:r>
            <a:r>
              <a:rPr lang="en-US" altLang="zh-CN" dirty="0"/>
              <a:t> of the readout channel.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FA60B51-DC87-4F6F-A33E-96E060FFF9A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838200" y="1775734"/>
            <a:ext cx="4437582" cy="3890876"/>
          </a:xfrm>
          <a:prstGeom prst="rect">
            <a:avLst/>
          </a:prstGeom>
        </p:spPr>
      </p:pic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68BCE84A-96B5-4F33-BE20-77E70D99257D}"/>
              </a:ext>
            </a:extLst>
          </p:cNvPr>
          <p:cNvCxnSpPr/>
          <p:nvPr/>
        </p:nvCxnSpPr>
        <p:spPr>
          <a:xfrm>
            <a:off x="4156364" y="4433455"/>
            <a:ext cx="5551054" cy="27709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24D56505-93A0-462F-B8C1-18D40996C7EE}"/>
                  </a:ext>
                </a:extLst>
              </p:cNvPr>
              <p:cNvSpPr txBox="1"/>
              <p:nvPr/>
            </p:nvSpPr>
            <p:spPr>
              <a:xfrm>
                <a:off x="6456218" y="5736685"/>
                <a:ext cx="194425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𝑄</m:t>
                      </m:r>
                      <m:r>
                        <a:rPr kumimoji="0" lang="en-US" altLang="zh-CN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=</m:t>
                      </m:r>
                      <m:r>
                        <a:rPr kumimoji="0" lang="en-US" altLang="zh-CN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𝑪</m:t>
                      </m:r>
                      <m:r>
                        <a:rPr kumimoji="0" lang="en-US" altLang="zh-CN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×</m:t>
                      </m:r>
                      <m:r>
                        <a:rPr kumimoji="0" lang="en-US" altLang="zh-CN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𝑽</m:t>
                      </m:r>
                    </m:oMath>
                  </m:oMathPara>
                </a14:m>
                <a:endParaRPr kumimoji="0" lang="zh-CN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</mc:Choice>
        <mc:Fallback xmlns="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24D56505-93A0-462F-B8C1-18D40996C7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218" y="5736685"/>
                <a:ext cx="194425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D5AB5B8C-729B-4D0E-8C65-A617D974E636}"/>
              </a:ext>
            </a:extLst>
          </p:cNvPr>
          <p:cNvCxnSpPr>
            <a:cxnSpLocks/>
          </p:cNvCxnSpPr>
          <p:nvPr/>
        </p:nvCxnSpPr>
        <p:spPr>
          <a:xfrm>
            <a:off x="4760855" y="3639126"/>
            <a:ext cx="2667488" cy="82046"/>
          </a:xfrm>
          <a:prstGeom prst="straightConnector1">
            <a:avLst/>
          </a:prstGeom>
          <a:ln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BFF38ABE-3CD7-40A4-B210-91056A78BF64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7428343" y="4025791"/>
            <a:ext cx="748145" cy="1710894"/>
          </a:xfrm>
          <a:prstGeom prst="straightConnector1">
            <a:avLst/>
          </a:prstGeom>
          <a:ln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49416AE5-2BE5-4287-BFFD-2E21F6873972}"/>
              </a:ext>
            </a:extLst>
          </p:cNvPr>
          <p:cNvCxnSpPr>
            <a:cxnSpLocks/>
          </p:cNvCxnSpPr>
          <p:nvPr/>
        </p:nvCxnSpPr>
        <p:spPr>
          <a:xfrm flipV="1">
            <a:off x="8294255" y="4933120"/>
            <a:ext cx="2087418" cy="87637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692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6C587B-E12A-4026-B015-3452606A1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08687"/>
          </a:xfrm>
        </p:spPr>
        <p:txBody>
          <a:bodyPr/>
          <a:lstStyle/>
          <a:p>
            <a:r>
              <a:rPr lang="en-US" altLang="zh-CN" dirty="0"/>
              <a:t>TCAD result: voltage of readout channel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53223A-1F03-4ED6-B324-08114778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680" y="1825625"/>
            <a:ext cx="3957402" cy="4351338"/>
          </a:xfrm>
        </p:spPr>
        <p:txBody>
          <a:bodyPr/>
          <a:lstStyle/>
          <a:p>
            <a:r>
              <a:rPr lang="en-US" altLang="zh-CN" dirty="0"/>
              <a:t>With smaller width of aluminum electrode,  the amplitude of hit channel decrease; the amplitude of neighboring channel increase.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84B8EA9-745C-45A0-9A59-530C9DCC1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1283"/>
            <a:ext cx="7917948" cy="5938461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B7EA176-94E9-4FA3-981D-DEFA46DF6270}"/>
              </a:ext>
            </a:extLst>
          </p:cNvPr>
          <p:cNvSpPr txBox="1"/>
          <p:nvPr/>
        </p:nvSpPr>
        <p:spPr>
          <a:xfrm>
            <a:off x="4392118" y="3672629"/>
            <a:ext cx="221854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00B050"/>
                </a:solidFill>
              </a:rPr>
              <a:t>Width=12 um</a:t>
            </a:r>
            <a:endParaRPr lang="zh-CN" altLang="en-US" sz="2400" b="1" dirty="0">
              <a:solidFill>
                <a:srgbClr val="00B05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2D44F54-B38E-403A-ADAB-6BEA265774FE}"/>
              </a:ext>
            </a:extLst>
          </p:cNvPr>
          <p:cNvSpPr txBox="1"/>
          <p:nvPr/>
        </p:nvSpPr>
        <p:spPr>
          <a:xfrm>
            <a:off x="4392118" y="4134294"/>
            <a:ext cx="221854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accent5">
                    <a:lumMod val="75000"/>
                  </a:schemeClr>
                </a:solidFill>
              </a:rPr>
              <a:t>Width=24 um</a:t>
            </a:r>
            <a:endParaRPr lang="zh-CN" altLang="en-US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444C8D1-5258-4ABA-8D5D-F348159395A9}"/>
              </a:ext>
            </a:extLst>
          </p:cNvPr>
          <p:cNvSpPr txBox="1"/>
          <p:nvPr/>
        </p:nvSpPr>
        <p:spPr>
          <a:xfrm>
            <a:off x="4392118" y="4595959"/>
            <a:ext cx="221854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00B0F0"/>
                </a:solidFill>
              </a:rPr>
              <a:t>Width=60 um</a:t>
            </a:r>
            <a:endParaRPr lang="zh-CN" altLang="en-US" sz="2400" b="1" dirty="0">
              <a:solidFill>
                <a:srgbClr val="00B0F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D3B5C52-3A9E-426A-9C34-AB46CB235308}"/>
              </a:ext>
            </a:extLst>
          </p:cNvPr>
          <p:cNvSpPr txBox="1"/>
          <p:nvPr/>
        </p:nvSpPr>
        <p:spPr>
          <a:xfrm>
            <a:off x="4392118" y="3210964"/>
            <a:ext cx="221854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FF0000"/>
                </a:solidFill>
              </a:rPr>
              <a:t>Width=6 um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84F5F86-C891-4F7C-9D32-9D65F91E62E3}"/>
              </a:ext>
            </a:extLst>
          </p:cNvPr>
          <p:cNvSpPr txBox="1"/>
          <p:nvPr/>
        </p:nvSpPr>
        <p:spPr>
          <a:xfrm>
            <a:off x="1675596" y="1701502"/>
            <a:ext cx="2175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Hit channel</a:t>
            </a:r>
            <a:endParaRPr lang="zh-CN" altLang="en-US" sz="32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1A8AB1C-8823-4481-A668-6C23933FB811}"/>
              </a:ext>
            </a:extLst>
          </p:cNvPr>
          <p:cNvSpPr txBox="1"/>
          <p:nvPr/>
        </p:nvSpPr>
        <p:spPr>
          <a:xfrm>
            <a:off x="2250155" y="5156498"/>
            <a:ext cx="3017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1</a:t>
            </a:r>
            <a:r>
              <a:rPr lang="en-US" altLang="zh-CN" sz="3200" baseline="30000" dirty="0"/>
              <a:t>st</a:t>
            </a:r>
            <a:r>
              <a:rPr lang="en-US" altLang="zh-CN" sz="3200" dirty="0"/>
              <a:t> Next channel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75884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D393EF-22F5-4941-A5B7-A9F163CD4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TCAD result: charge sharing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C87AA1-5BEF-4D19-A5A8-EDCC0DC95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4944" y="1454046"/>
            <a:ext cx="4487055" cy="4722917"/>
          </a:xfrm>
        </p:spPr>
        <p:txBody>
          <a:bodyPr/>
          <a:lstStyle/>
          <a:p>
            <a:r>
              <a:rPr lang="en-US" altLang="zh-CN" dirty="0"/>
              <a:t>The charge sharing of TCAD </a:t>
            </a:r>
            <a:r>
              <a:rPr lang="en-US" altLang="zh-CN" b="1" dirty="0">
                <a:solidFill>
                  <a:srgbClr val="FF0000"/>
                </a:solidFill>
              </a:rPr>
              <a:t>differ</a:t>
            </a:r>
            <a:r>
              <a:rPr lang="en-US" altLang="zh-CN" dirty="0"/>
              <a:t> from SPICE result</a:t>
            </a:r>
            <a:r>
              <a:rPr lang="zh-CN" altLang="en-US" dirty="0"/>
              <a:t>：</a:t>
            </a:r>
            <a:endParaRPr lang="en-US" altLang="zh-CN" dirty="0"/>
          </a:p>
          <a:p>
            <a:pPr lvl="1"/>
            <a:r>
              <a:rPr lang="en-US" altLang="zh-CN" dirty="0"/>
              <a:t>Charge sharing is </a:t>
            </a:r>
            <a:r>
              <a:rPr lang="en-US" altLang="zh-CN" b="1" dirty="0">
                <a:solidFill>
                  <a:srgbClr val="FF0000"/>
                </a:solidFill>
              </a:rPr>
              <a:t>less sensitive to coupling capacitance</a:t>
            </a:r>
            <a:r>
              <a:rPr lang="en-US" altLang="zh-CN" dirty="0"/>
              <a:t> than SPICE</a:t>
            </a:r>
          </a:p>
          <a:p>
            <a:pPr lvl="1"/>
            <a:r>
              <a:rPr lang="en-US" altLang="zh-CN" dirty="0"/>
              <a:t>Charge sharing is </a:t>
            </a:r>
            <a:r>
              <a:rPr lang="en-US" altLang="zh-CN" b="1" dirty="0">
                <a:solidFill>
                  <a:srgbClr val="FF0000"/>
                </a:solidFill>
              </a:rPr>
              <a:t>stronger</a:t>
            </a:r>
            <a:r>
              <a:rPr lang="en-US" altLang="zh-CN" dirty="0"/>
              <a:t> than SPICE.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0C1614D-3892-42A6-AEA6-02985F2B49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4046"/>
            <a:ext cx="7532302" cy="47229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72153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ECCCEE-F977-433F-AD4F-57EED042D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CD7606-979F-4149-BA33-8FA5B0CA3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There are two ways to adjust coupling capacitance:</a:t>
            </a:r>
          </a:p>
          <a:p>
            <a:pPr lvl="1"/>
            <a:r>
              <a:rPr lang="en-US" altLang="zh-CN" dirty="0"/>
              <a:t>DC sensor + external AC chip (AMS-02)</a:t>
            </a:r>
          </a:p>
          <a:p>
            <a:pPr lvl="1"/>
            <a:r>
              <a:rPr lang="en-US" altLang="zh-CN" dirty="0"/>
              <a:t>AC sensor with narrow aluminum electrode (MEGA)</a:t>
            </a:r>
          </a:p>
          <a:p>
            <a:r>
              <a:rPr lang="en-US" altLang="zh-CN" dirty="0"/>
              <a:t>TCAD confirm that </a:t>
            </a:r>
            <a:r>
              <a:rPr lang="en-US" altLang="zh-CN" b="1" dirty="0">
                <a:solidFill>
                  <a:srgbClr val="00B050"/>
                </a:solidFill>
              </a:rPr>
              <a:t>coupling capacitance is linear to width of aluminum electrode</a:t>
            </a:r>
            <a:r>
              <a:rPr lang="en-US" altLang="zh-CN" dirty="0"/>
              <a:t>. Assuming 0.3 um sio</a:t>
            </a:r>
            <a:r>
              <a:rPr lang="en-US" altLang="zh-CN" baseline="-25000" dirty="0"/>
              <a:t>2</a:t>
            </a:r>
            <a:r>
              <a:rPr lang="en-US" altLang="zh-CN" dirty="0"/>
              <a:t> thick, </a:t>
            </a:r>
            <a:r>
              <a:rPr lang="en-US" altLang="zh-CN" b="1" dirty="0">
                <a:solidFill>
                  <a:srgbClr val="00B050"/>
                </a:solidFill>
              </a:rPr>
              <a:t>6 um</a:t>
            </a:r>
            <a:r>
              <a:rPr lang="en-US" altLang="zh-CN" dirty="0"/>
              <a:t> wide aluminum corresponding to 50 pF for IHEP-60.</a:t>
            </a:r>
          </a:p>
          <a:p>
            <a:r>
              <a:rPr lang="en-US" altLang="zh-CN" dirty="0"/>
              <a:t>TCAD result of charge sharing </a:t>
            </a:r>
            <a:r>
              <a:rPr lang="en-US" altLang="zh-CN" b="1" dirty="0">
                <a:solidFill>
                  <a:srgbClr val="FF0000"/>
                </a:solidFill>
              </a:rPr>
              <a:t>differ</a:t>
            </a:r>
            <a:r>
              <a:rPr lang="en-US" altLang="zh-CN" dirty="0"/>
              <a:t> from SPICE result:</a:t>
            </a:r>
          </a:p>
          <a:p>
            <a:pPr lvl="1"/>
            <a:r>
              <a:rPr lang="en-US" altLang="zh-CN" dirty="0"/>
              <a:t>Charge sharing is </a:t>
            </a:r>
            <a:r>
              <a:rPr lang="en-US" altLang="zh-CN" b="1" dirty="0">
                <a:solidFill>
                  <a:srgbClr val="FF0000"/>
                </a:solidFill>
              </a:rPr>
              <a:t>less sensitive to coupling capacitance</a:t>
            </a:r>
            <a:r>
              <a:rPr lang="en-US" altLang="zh-CN" dirty="0"/>
              <a:t> than SPICE</a:t>
            </a:r>
          </a:p>
          <a:p>
            <a:pPr lvl="1"/>
            <a:r>
              <a:rPr lang="en-US" altLang="zh-CN" dirty="0"/>
              <a:t>Charge sharing is </a:t>
            </a:r>
            <a:r>
              <a:rPr lang="en-US" altLang="zh-CN" b="1" dirty="0">
                <a:solidFill>
                  <a:srgbClr val="FF0000"/>
                </a:solidFill>
              </a:rPr>
              <a:t>stronger</a:t>
            </a:r>
            <a:r>
              <a:rPr lang="en-US" altLang="zh-CN" dirty="0"/>
              <a:t> than SPICE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2758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1C4845-80E5-4784-80C9-709474E73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3" y="0"/>
            <a:ext cx="11862214" cy="1325563"/>
          </a:xfrm>
        </p:spPr>
        <p:txBody>
          <a:bodyPr/>
          <a:lstStyle/>
          <a:p>
            <a:r>
              <a:rPr lang="en-US" altLang="zh-CN" dirty="0"/>
              <a:t>Hard to use TCAD (1): sensitive to grid spacing</a:t>
            </a:r>
            <a:endParaRPr lang="zh-CN" altLang="en-US" dirty="0"/>
          </a:p>
        </p:txBody>
      </p:sp>
      <p:pic>
        <p:nvPicPr>
          <p:cNvPr id="8" name="内容占位符 7">
            <a:extLst>
              <a:ext uri="{FF2B5EF4-FFF2-40B4-BE49-F238E27FC236}">
                <a16:creationId xmlns:a16="http://schemas.microsoft.com/office/drawing/2014/main" id="{0ACCF8C6-52DA-4FEB-8BB3-16A34674A2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1005271"/>
            <a:ext cx="3867462" cy="2900596"/>
          </a:xfr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08CA603-46DF-4529-B2EA-0EC2CA7695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2708" y="3533293"/>
            <a:ext cx="5531370" cy="33247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内容占位符 2">
            <a:extLst>
              <a:ext uri="{FF2B5EF4-FFF2-40B4-BE49-F238E27FC236}">
                <a16:creationId xmlns:a16="http://schemas.microsoft.com/office/drawing/2014/main" id="{4535340B-5858-4660-99C4-F9A7407FDDC2}"/>
              </a:ext>
            </a:extLst>
          </p:cNvPr>
          <p:cNvSpPr txBox="1">
            <a:spLocks/>
          </p:cNvSpPr>
          <p:nvPr/>
        </p:nvSpPr>
        <p:spPr>
          <a:xfrm>
            <a:off x="4540769" y="1316955"/>
            <a:ext cx="7486338" cy="2007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Should specify X &amp; Y grid spacing in TCAD</a:t>
            </a:r>
          </a:p>
          <a:p>
            <a:r>
              <a:rPr lang="en-US" altLang="zh-CN" dirty="0"/>
              <a:t>Some TCAD result is </a:t>
            </a:r>
            <a:r>
              <a:rPr lang="en-US" altLang="zh-CN" b="1" dirty="0">
                <a:solidFill>
                  <a:srgbClr val="FF0000"/>
                </a:solidFill>
              </a:rPr>
              <a:t>sensitive to grid spacing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8255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3FA324-D037-41D2-8475-6816FC91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Hard to use TCAD (2): sensitive to time step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057C39-3047-4108-9533-D21FB5FA6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89951"/>
            <a:ext cx="10515600" cy="1022011"/>
          </a:xfrm>
        </p:spPr>
        <p:txBody>
          <a:bodyPr/>
          <a:lstStyle/>
          <a:p>
            <a:r>
              <a:rPr lang="en-US" altLang="zh-CN" dirty="0"/>
              <a:t>Should specify time step in TCAD</a:t>
            </a:r>
          </a:p>
          <a:p>
            <a:r>
              <a:rPr lang="en-US" altLang="zh-CN" dirty="0"/>
              <a:t>Some TCAD result is </a:t>
            </a:r>
            <a:r>
              <a:rPr lang="en-US" altLang="zh-CN" b="1" dirty="0">
                <a:solidFill>
                  <a:srgbClr val="FF0000"/>
                </a:solidFill>
              </a:rPr>
              <a:t>sensitive to time step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8F8ED39-B0DB-4A90-B424-FD0979100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000" y="1068049"/>
            <a:ext cx="5760000" cy="432000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026D641-4AC2-41DE-B2EB-9AAB274FD7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8049"/>
            <a:ext cx="5760000" cy="43200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7F87CC20-681A-4321-B774-C7FD3842BFAF}"/>
              </a:ext>
            </a:extLst>
          </p:cNvPr>
          <p:cNvSpPr txBox="1"/>
          <p:nvPr/>
        </p:nvSpPr>
        <p:spPr>
          <a:xfrm>
            <a:off x="917330" y="3723480"/>
            <a:ext cx="4357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600" dirty="0"/>
              <a:t>Current(Y) vs Time(X)</a:t>
            </a:r>
            <a:endParaRPr lang="zh-CN" altLang="en-US" sz="36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306CECC-3EFD-4E6F-B1B1-35004D1A4B08}"/>
              </a:ext>
            </a:extLst>
          </p:cNvPr>
          <p:cNvSpPr txBox="1"/>
          <p:nvPr/>
        </p:nvSpPr>
        <p:spPr>
          <a:xfrm>
            <a:off x="7464378" y="4277478"/>
            <a:ext cx="36952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000" dirty="0"/>
              <a:t>Voltage(Y) vs Time(X)</a:t>
            </a:r>
            <a:endParaRPr lang="zh-CN" altLang="en-US" sz="3000" dirty="0"/>
          </a:p>
        </p:txBody>
      </p:sp>
    </p:spTree>
    <p:extLst>
      <p:ext uri="{BB962C8B-B14F-4D97-AF65-F5344CB8AC3E}">
        <p14:creationId xmlns:p14="http://schemas.microsoft.com/office/powerpoint/2010/main" val="409105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821BBE-FD6C-47D5-B23B-545368A40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635"/>
            <a:ext cx="10515600" cy="1325563"/>
          </a:xfrm>
        </p:spPr>
        <p:txBody>
          <a:bodyPr/>
          <a:lstStyle/>
          <a:p>
            <a:r>
              <a:rPr lang="en-US" altLang="zh-CN" dirty="0"/>
              <a:t>Background:</a:t>
            </a:r>
            <a:r>
              <a:rPr lang="zh-CN" altLang="en-US" dirty="0"/>
              <a:t> </a:t>
            </a:r>
            <a:r>
              <a:rPr lang="en-US" altLang="zh-CN" dirty="0"/>
              <a:t>SPICE</a:t>
            </a:r>
            <a:r>
              <a:rPr lang="zh-CN" altLang="en-US" dirty="0"/>
              <a:t> </a:t>
            </a:r>
            <a:r>
              <a:rPr lang="en-US" altLang="zh-CN" dirty="0"/>
              <a:t>simulation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FF3BCA6-7CB1-4179-907D-2BBFE9144E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17" y="1485361"/>
            <a:ext cx="7495713" cy="499714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9C0D54C-AB7E-48BC-9119-69943816F222}"/>
              </a:ext>
            </a:extLst>
          </p:cNvPr>
          <p:cNvSpPr/>
          <p:nvPr/>
        </p:nvSpPr>
        <p:spPr>
          <a:xfrm>
            <a:off x="1544715" y="1590660"/>
            <a:ext cx="3551068" cy="4394446"/>
          </a:xfrm>
          <a:prstGeom prst="rect">
            <a:avLst/>
          </a:prstGeom>
          <a:solidFill>
            <a:srgbClr val="FFFF00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A532111-4CAA-4DC8-8E6C-76CA290CA467}"/>
              </a:ext>
            </a:extLst>
          </p:cNvPr>
          <p:cNvSpPr/>
          <p:nvPr/>
        </p:nvSpPr>
        <p:spPr>
          <a:xfrm>
            <a:off x="5095782" y="1590660"/>
            <a:ext cx="2760955" cy="4394446"/>
          </a:xfrm>
          <a:prstGeom prst="rect">
            <a:avLst/>
          </a:prstGeom>
          <a:solidFill>
            <a:srgbClr val="00FF00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E8275E84-CB67-4513-B9AD-39F135F861AB}"/>
              </a:ext>
            </a:extLst>
          </p:cNvPr>
          <p:cNvSpPr/>
          <p:nvPr/>
        </p:nvSpPr>
        <p:spPr>
          <a:xfrm>
            <a:off x="5149049" y="2007912"/>
            <a:ext cx="363984" cy="363984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F14FC89B-D719-469E-9B9F-983F1D0D8E6A}"/>
              </a:ext>
            </a:extLst>
          </p:cNvPr>
          <p:cNvSpPr/>
          <p:nvPr/>
        </p:nvSpPr>
        <p:spPr>
          <a:xfrm>
            <a:off x="6032374" y="1834798"/>
            <a:ext cx="363984" cy="363984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951180A9-F720-44A6-9434-243BA6ECA2AF}"/>
              </a:ext>
            </a:extLst>
          </p:cNvPr>
          <p:cNvSpPr/>
          <p:nvPr/>
        </p:nvSpPr>
        <p:spPr>
          <a:xfrm>
            <a:off x="1060141" y="6329779"/>
            <a:ext cx="6077506" cy="171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箭头: 右 9">
            <a:extLst>
              <a:ext uri="{FF2B5EF4-FFF2-40B4-BE49-F238E27FC236}">
                <a16:creationId xmlns:a16="http://schemas.microsoft.com/office/drawing/2014/main" id="{BC1D819D-C7DF-41A7-A0E2-BBA317F462F2}"/>
              </a:ext>
            </a:extLst>
          </p:cNvPr>
          <p:cNvSpPr/>
          <p:nvPr/>
        </p:nvSpPr>
        <p:spPr>
          <a:xfrm rot="16200000">
            <a:off x="-1602415" y="3774567"/>
            <a:ext cx="4150309" cy="270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B720815-D296-4964-8A52-499ADCEDFE57}"/>
              </a:ext>
            </a:extLst>
          </p:cNvPr>
          <p:cNvSpPr txBox="1"/>
          <p:nvPr/>
        </p:nvSpPr>
        <p:spPr>
          <a:xfrm>
            <a:off x="7044900" y="6159337"/>
            <a:ext cx="1335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Higher SNR</a:t>
            </a:r>
          </a:p>
          <a:p>
            <a:pPr algn="ctr"/>
            <a:r>
              <a:rPr lang="en-US" altLang="zh-CN" dirty="0"/>
              <a:t>For Z=1</a:t>
            </a:r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A3ACC74-507B-4903-BBDF-F5F248D76A3A}"/>
              </a:ext>
            </a:extLst>
          </p:cNvPr>
          <p:cNvSpPr txBox="1"/>
          <p:nvPr/>
        </p:nvSpPr>
        <p:spPr>
          <a:xfrm>
            <a:off x="-44882" y="1206792"/>
            <a:ext cx="1451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Larger signal</a:t>
            </a:r>
          </a:p>
          <a:p>
            <a:pPr algn="ctr"/>
            <a:r>
              <a:rPr lang="en-US" altLang="zh-CN" dirty="0"/>
              <a:t>For Z=26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C60908E-1CC4-4CF2-BD6E-AF197C76228A}"/>
              </a:ext>
            </a:extLst>
          </p:cNvPr>
          <p:cNvSpPr txBox="1"/>
          <p:nvPr/>
        </p:nvSpPr>
        <p:spPr>
          <a:xfrm>
            <a:off x="1528171" y="1590659"/>
            <a:ext cx="633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2σ</a:t>
            </a:r>
            <a:endParaRPr lang="zh-CN" altLang="en-US" sz="3200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94B3FC4-FD06-4EA0-BCCB-DA14AFF058E1}"/>
              </a:ext>
            </a:extLst>
          </p:cNvPr>
          <p:cNvSpPr txBox="1"/>
          <p:nvPr/>
        </p:nvSpPr>
        <p:spPr>
          <a:xfrm>
            <a:off x="4521329" y="1590660"/>
            <a:ext cx="633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3σ</a:t>
            </a:r>
            <a:endParaRPr lang="zh-CN" altLang="en-US" sz="3200" dirty="0"/>
          </a:p>
        </p:txBody>
      </p:sp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535C9DA9-DAAC-4901-9C64-081C4A59B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765454"/>
              </p:ext>
            </p:extLst>
          </p:nvPr>
        </p:nvGraphicFramePr>
        <p:xfrm>
          <a:off x="8099392" y="2729132"/>
          <a:ext cx="3970688" cy="24337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5344">
                  <a:extLst>
                    <a:ext uri="{9D8B030D-6E8A-4147-A177-3AD203B41FA5}">
                      <a16:colId xmlns:a16="http://schemas.microsoft.com/office/drawing/2014/main" val="3381012802"/>
                    </a:ext>
                  </a:extLst>
                </a:gridCol>
                <a:gridCol w="1985344">
                  <a:extLst>
                    <a:ext uri="{9D8B030D-6E8A-4147-A177-3AD203B41FA5}">
                      <a16:colId xmlns:a16="http://schemas.microsoft.com/office/drawing/2014/main" val="1077977937"/>
                    </a:ext>
                  </a:extLst>
                </a:gridCol>
              </a:tblGrid>
              <a:tr h="7877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0" dirty="0">
                          <a:solidFill>
                            <a:schemeClr val="tx1"/>
                          </a:solidFill>
                        </a:rPr>
                        <a:t>Best sensor</a:t>
                      </a:r>
                      <a:endParaRPr lang="zh-CN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>
                          <a:solidFill>
                            <a:srgbClr val="00B050"/>
                          </a:solidFill>
                        </a:rPr>
                        <a:t>Coupling cap. </a:t>
                      </a:r>
                      <a:r>
                        <a:rPr lang="en-US" altLang="zh-CN" sz="2400" b="0" dirty="0">
                          <a:solidFill>
                            <a:schemeClr val="tx1"/>
                          </a:solidFill>
                        </a:rPr>
                        <a:t>[pF]</a:t>
                      </a:r>
                      <a:endParaRPr lang="zh-CN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2095073"/>
                  </a:ext>
                </a:extLst>
              </a:tr>
              <a:tr h="7877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IHEP-60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50</a:t>
                      </a:r>
                      <a:endParaRPr lang="zh-CN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0223641"/>
                  </a:ext>
                </a:extLst>
              </a:tr>
              <a:tr h="7877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AMS-Upgrade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35</a:t>
                      </a:r>
                      <a:endParaRPr lang="zh-CN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3191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52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CE9332-FC52-470F-B893-A7BCA6A73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37"/>
            <a:ext cx="10515600" cy="1325563"/>
          </a:xfrm>
        </p:spPr>
        <p:txBody>
          <a:bodyPr/>
          <a:lstStyle/>
          <a:p>
            <a:r>
              <a:rPr lang="en-US" altLang="zh-CN" dirty="0"/>
              <a:t>How to vary coupling capacitance (AMS-02)?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A3D6F4-5064-4F8B-953A-AD92D03BC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75948"/>
            <a:ext cx="10515600" cy="1027941"/>
          </a:xfrm>
        </p:spPr>
        <p:txBody>
          <a:bodyPr/>
          <a:lstStyle/>
          <a:p>
            <a:r>
              <a:rPr lang="en-US" altLang="zh-CN" dirty="0"/>
              <a:t>Method: DC sensor &amp; external capacitor</a:t>
            </a:r>
          </a:p>
          <a:p>
            <a:r>
              <a:rPr lang="en-US" altLang="zh-CN" dirty="0"/>
              <a:t>Coupling capacitance: external capacitance / num of sensor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F8A9447-C70E-4880-810F-DE25AE76D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2836" y="1376965"/>
            <a:ext cx="6057706" cy="2581824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F8598B9C-7B15-4CA2-9F05-0E058D2511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97" y="1182052"/>
            <a:ext cx="5010150" cy="3762375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CF81C78-9D2A-497E-8C65-81A368FA65D1}"/>
              </a:ext>
            </a:extLst>
          </p:cNvPr>
          <p:cNvSpPr txBox="1"/>
          <p:nvPr/>
        </p:nvSpPr>
        <p:spPr>
          <a:xfrm>
            <a:off x="731521" y="5045969"/>
            <a:ext cx="3990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Schematic of AMS-02 ladder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3412D99-23FF-4BD9-BCCC-BD421452224F}"/>
              </a:ext>
            </a:extLst>
          </p:cNvPr>
          <p:cNvSpPr txBox="1"/>
          <p:nvPr/>
        </p:nvSpPr>
        <p:spPr>
          <a:xfrm>
            <a:off x="6583681" y="5045969"/>
            <a:ext cx="4126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Picture of external capacitator</a:t>
            </a:r>
            <a:endParaRPr lang="zh-CN" altLang="en-US" sz="24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9BC0665-F617-4699-B1AD-E428E636327B}"/>
              </a:ext>
            </a:extLst>
          </p:cNvPr>
          <p:cNvSpPr txBox="1"/>
          <p:nvPr/>
        </p:nvSpPr>
        <p:spPr>
          <a:xfrm>
            <a:off x="6428935" y="4113429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Sensor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46E3038-1924-45E1-A569-296D4C31D8F4}"/>
              </a:ext>
            </a:extLst>
          </p:cNvPr>
          <p:cNvSpPr txBox="1"/>
          <p:nvPr/>
        </p:nvSpPr>
        <p:spPr>
          <a:xfrm>
            <a:off x="8646906" y="411342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Ext. Cap.</a:t>
            </a:r>
            <a:endParaRPr lang="zh-CN" altLang="en-US" dirty="0"/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AD2956DA-3280-4F7B-95D4-0B133F56AD99}"/>
              </a:ext>
            </a:extLst>
          </p:cNvPr>
          <p:cNvCxnSpPr>
            <a:stCxn id="8" idx="0"/>
          </p:cNvCxnSpPr>
          <p:nvPr/>
        </p:nvCxnSpPr>
        <p:spPr>
          <a:xfrm flipH="1" flipV="1">
            <a:off x="6856295" y="3429000"/>
            <a:ext cx="1" cy="6844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4764CB7A-6D2B-4F11-88CC-2128771583DA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9153694" y="3429001"/>
            <a:ext cx="8738" cy="6844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164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CE9332-FC52-470F-B893-A7BCA6A73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37"/>
            <a:ext cx="10515600" cy="1325563"/>
          </a:xfrm>
        </p:spPr>
        <p:txBody>
          <a:bodyPr/>
          <a:lstStyle/>
          <a:p>
            <a:r>
              <a:rPr lang="en-US" altLang="zh-CN" dirty="0"/>
              <a:t>How to vary coupling capacitance (MEGA)?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A3D6F4-5064-4F8B-953A-AD92D03BC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75948"/>
            <a:ext cx="10515600" cy="1027941"/>
          </a:xfrm>
        </p:spPr>
        <p:txBody>
          <a:bodyPr/>
          <a:lstStyle/>
          <a:p>
            <a:r>
              <a:rPr lang="en-US" altLang="zh-CN" dirty="0"/>
              <a:t>Method: AC sensor with narrow AC strip</a:t>
            </a:r>
          </a:p>
          <a:p>
            <a:r>
              <a:rPr lang="en-US" altLang="zh-CN" dirty="0"/>
              <a:t>Coupling capacitance: capacitance between AC and implant strips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CF81C78-9D2A-497E-8C65-81A368FA65D1}"/>
              </a:ext>
            </a:extLst>
          </p:cNvPr>
          <p:cNvSpPr txBox="1"/>
          <p:nvPr/>
        </p:nvSpPr>
        <p:spPr>
          <a:xfrm>
            <a:off x="731521" y="5045969"/>
            <a:ext cx="3087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Section view of MEGA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3412D99-23FF-4BD9-BCCC-BD421452224F}"/>
              </a:ext>
            </a:extLst>
          </p:cNvPr>
          <p:cNvSpPr txBox="1"/>
          <p:nvPr/>
        </p:nvSpPr>
        <p:spPr>
          <a:xfrm>
            <a:off x="8257360" y="5045969"/>
            <a:ext cx="2629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Top view of MEGA</a:t>
            </a:r>
            <a:endParaRPr lang="zh-CN" altLang="en-US" sz="2400" dirty="0"/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CC24A911-5C77-4547-8D94-658865C35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74" y="1659352"/>
            <a:ext cx="5515314" cy="2478487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53616661-D563-4DB8-8C85-532E362512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0286" y="1061643"/>
            <a:ext cx="4126450" cy="403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62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E1D63B-CDDA-49F2-A7D5-0CC2D10F2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How to vary coupling capacitance?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541ECFD-2304-4D19-A961-1C9A134AB5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647363"/>
              </p:ext>
            </p:extLst>
          </p:nvPr>
        </p:nvGraphicFramePr>
        <p:xfrm>
          <a:off x="492369" y="1825624"/>
          <a:ext cx="11141616" cy="45048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4056">
                  <a:extLst>
                    <a:ext uri="{9D8B030D-6E8A-4147-A177-3AD203B41FA5}">
                      <a16:colId xmlns:a16="http://schemas.microsoft.com/office/drawing/2014/main" val="717826024"/>
                    </a:ext>
                  </a:extLst>
                </a:gridCol>
                <a:gridCol w="2039815">
                  <a:extLst>
                    <a:ext uri="{9D8B030D-6E8A-4147-A177-3AD203B41FA5}">
                      <a16:colId xmlns:a16="http://schemas.microsoft.com/office/drawing/2014/main" val="1379018713"/>
                    </a:ext>
                  </a:extLst>
                </a:gridCol>
                <a:gridCol w="3995225">
                  <a:extLst>
                    <a:ext uri="{9D8B030D-6E8A-4147-A177-3AD203B41FA5}">
                      <a16:colId xmlns:a16="http://schemas.microsoft.com/office/drawing/2014/main" val="2788999940"/>
                    </a:ext>
                  </a:extLst>
                </a:gridCol>
                <a:gridCol w="3432520">
                  <a:extLst>
                    <a:ext uri="{9D8B030D-6E8A-4147-A177-3AD203B41FA5}">
                      <a16:colId xmlns:a16="http://schemas.microsoft.com/office/drawing/2014/main" val="915931142"/>
                    </a:ext>
                  </a:extLst>
                </a:gridCol>
              </a:tblGrid>
              <a:tr h="142985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Detector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Method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Advantage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Disadvantage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775626"/>
                  </a:ext>
                </a:extLst>
              </a:tr>
              <a:tr h="142985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AMS-02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DC &amp; </a:t>
                      </a:r>
                    </a:p>
                    <a:p>
                      <a:pPr algn="ctr"/>
                      <a:r>
                        <a:rPr lang="en-US" altLang="zh-CN" sz="2800" dirty="0"/>
                        <a:t>Ext. cap.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Easy to produce</a:t>
                      </a:r>
                    </a:p>
                    <a:p>
                      <a:pPr algn="ctr"/>
                      <a:r>
                        <a:rPr lang="en-US" altLang="zh-CN" sz="2800" dirty="0"/>
                        <a:t>Easy to change params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Extra space</a:t>
                      </a:r>
                    </a:p>
                    <a:p>
                      <a:pPr algn="ctr"/>
                      <a:r>
                        <a:rPr lang="en-US" altLang="zh-CN" sz="2800" dirty="0"/>
                        <a:t>Extra bonding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1251603"/>
                  </a:ext>
                </a:extLst>
              </a:tr>
              <a:tr h="164512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MEGA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Narrow AC strip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Tight layout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Proper design and validation before production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0944266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0774BDF1-DD72-40EF-A2B3-AB31E65433F4}"/>
              </a:ext>
            </a:extLst>
          </p:cNvPr>
          <p:cNvSpPr/>
          <p:nvPr/>
        </p:nvSpPr>
        <p:spPr>
          <a:xfrm>
            <a:off x="492369" y="4684542"/>
            <a:ext cx="11141616" cy="164592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866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D2D327-B4E6-4277-83C5-7D4DE6B7E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8"/>
            <a:ext cx="10515600" cy="1325563"/>
          </a:xfrm>
        </p:spPr>
        <p:txBody>
          <a:bodyPr/>
          <a:lstStyle/>
          <a:p>
            <a:r>
              <a:rPr lang="en-US" altLang="zh-CN" dirty="0"/>
              <a:t>TCAD simulation of coupling capacitance with narrow AC strip (IHEP-60)</a:t>
            </a:r>
            <a:endParaRPr lang="zh-CN" altLang="en-US" dirty="0"/>
          </a:p>
        </p:txBody>
      </p:sp>
      <p:graphicFrame>
        <p:nvGraphicFramePr>
          <p:cNvPr id="8" name="内容占位符 7">
            <a:extLst>
              <a:ext uri="{FF2B5EF4-FFF2-40B4-BE49-F238E27FC236}">
                <a16:creationId xmlns:a16="http://schemas.microsoft.com/office/drawing/2014/main" id="{015BF50E-3209-450E-9E9F-6C22B2E75F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261481"/>
              </p:ext>
            </p:extLst>
          </p:nvPr>
        </p:nvGraphicFramePr>
        <p:xfrm>
          <a:off x="6937514" y="2482264"/>
          <a:ext cx="4865552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54734">
                  <a:extLst>
                    <a:ext uri="{9D8B030D-6E8A-4147-A177-3AD203B41FA5}">
                      <a16:colId xmlns:a16="http://schemas.microsoft.com/office/drawing/2014/main" val="2955194608"/>
                    </a:ext>
                  </a:extLst>
                </a:gridCol>
                <a:gridCol w="1310818">
                  <a:extLst>
                    <a:ext uri="{9D8B030D-6E8A-4147-A177-3AD203B41FA5}">
                      <a16:colId xmlns:a16="http://schemas.microsoft.com/office/drawing/2014/main" val="40144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Parameters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Values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44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Bulk thickness [pF]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320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154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Pitch [pF]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80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5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Implant strip width [pF]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60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025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AC strip width [pF]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variable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430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Sio2 thickness [pF]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0.3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20525"/>
                  </a:ext>
                </a:extLst>
              </a:tr>
            </a:tbl>
          </a:graphicData>
        </a:graphic>
      </p:graphicFrame>
      <p:pic>
        <p:nvPicPr>
          <p:cNvPr id="7" name="图片 6">
            <a:extLst>
              <a:ext uri="{FF2B5EF4-FFF2-40B4-BE49-F238E27FC236}">
                <a16:creationId xmlns:a16="http://schemas.microsoft.com/office/drawing/2014/main" id="{8C32CF44-2161-45AE-914E-CD0300BAE9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062"/>
            <a:ext cx="6583680" cy="493776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1735984-8BEC-4817-BB43-DD4C3A184C03}"/>
              </a:ext>
            </a:extLst>
          </p:cNvPr>
          <p:cNvSpPr txBox="1"/>
          <p:nvPr/>
        </p:nvSpPr>
        <p:spPr>
          <a:xfrm>
            <a:off x="1195864" y="2901652"/>
            <a:ext cx="17668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P+ implant strip</a:t>
            </a:r>
          </a:p>
          <a:p>
            <a:pPr algn="ctr"/>
            <a:r>
              <a:rPr lang="en-US" altLang="zh-CN" dirty="0"/>
              <a:t>60 um width</a:t>
            </a:r>
            <a:endParaRPr lang="zh-CN" altLang="en-US" dirty="0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76C914BB-6408-436C-9409-85FFD0FA8331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2079279" y="2482264"/>
            <a:ext cx="0" cy="4193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12B6F923-20A5-48CB-A102-BA2D23D2D131}"/>
              </a:ext>
            </a:extLst>
          </p:cNvPr>
          <p:cNvSpPr txBox="1"/>
          <p:nvPr/>
        </p:nvSpPr>
        <p:spPr>
          <a:xfrm>
            <a:off x="3627341" y="2901652"/>
            <a:ext cx="2265364" cy="369332"/>
          </a:xfrm>
          <a:prstGeom prst="rect">
            <a:avLst/>
          </a:prstGeom>
          <a:noFill/>
          <a:ln>
            <a:solidFill>
              <a:srgbClr val="6DEE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Narrow AC electrode</a:t>
            </a: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3EFE4BA9-BC0F-46A9-B036-D521041A0141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3828567" y="2382872"/>
            <a:ext cx="931456" cy="518780"/>
          </a:xfrm>
          <a:prstGeom prst="straightConnector1">
            <a:avLst/>
          </a:prstGeom>
          <a:ln w="38100">
            <a:solidFill>
              <a:srgbClr val="6DEE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17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10DC8A-1926-41D5-8E87-D4471B426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TCAD simulation of coupling capacitance with narrow AC strip (IHEP-60)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4EB16C3-F681-4910-8961-AB204FAE7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0110" y="2644725"/>
            <a:ext cx="4113655" cy="3532237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The fit slope is 6.91 pF/um, which </a:t>
            </a:r>
            <a:r>
              <a:rPr lang="en-US" altLang="zh-CN" b="1" dirty="0">
                <a:solidFill>
                  <a:srgbClr val="00B050"/>
                </a:solidFill>
              </a:rPr>
              <a:t>match theoretical calculation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Additional intercept (7.5 pF), corresponding to </a:t>
            </a:r>
            <a:r>
              <a:rPr lang="en-US" altLang="zh-CN" b="1" dirty="0">
                <a:solidFill>
                  <a:srgbClr val="0070C0"/>
                </a:solidFill>
              </a:rPr>
              <a:t>additional 1 um width</a:t>
            </a:r>
            <a:r>
              <a:rPr lang="en-US" altLang="zh-CN" dirty="0"/>
              <a:t>.</a:t>
            </a:r>
          </a:p>
          <a:p>
            <a:r>
              <a:rPr lang="en-US" altLang="zh-CN" b="1" dirty="0">
                <a:solidFill>
                  <a:srgbClr val="00B050"/>
                </a:solidFill>
              </a:rPr>
              <a:t>The preferred 50 pF corresponds 6 um AC strip width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C0ADCF5-CA74-43CD-BFD0-0C852E881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234" y="1825625"/>
            <a:ext cx="7249785" cy="43513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22539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F16E76-69DA-4011-85AC-E04074334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Origin of intercept (~1 um width)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F8040E7-6647-4158-BC5A-D706A98C3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4862" y="1825625"/>
            <a:ext cx="4108938" cy="4351338"/>
          </a:xfrm>
        </p:spPr>
        <p:txBody>
          <a:bodyPr/>
          <a:lstStyle/>
          <a:p>
            <a:r>
              <a:rPr lang="en-US" altLang="zh-CN" dirty="0"/>
              <a:t>Apply 1V to P+ strip and 0V to AC strip, plot potential distribution.</a:t>
            </a:r>
          </a:p>
          <a:p>
            <a:r>
              <a:rPr lang="en-US" altLang="zh-CN" dirty="0"/>
              <a:t>Within the range of AC strip, potential distributed horizontally.</a:t>
            </a:r>
          </a:p>
          <a:p>
            <a:r>
              <a:rPr lang="en-US" altLang="zh-CN" dirty="0"/>
              <a:t>Outside the range of AC strip, </a:t>
            </a:r>
            <a:r>
              <a:rPr lang="en-US" altLang="zh-CN" b="1" dirty="0">
                <a:solidFill>
                  <a:srgbClr val="00B050"/>
                </a:solidFill>
              </a:rPr>
              <a:t>additional 0.5um</a:t>
            </a:r>
            <a:r>
              <a:rPr lang="en-US" altLang="zh-CN" dirty="0"/>
              <a:t> potential distribution left/right.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309F4A4-BC89-41A4-8649-39BDDD1DE8A4}"/>
              </a:ext>
            </a:extLst>
          </p:cNvPr>
          <p:cNvSpPr txBox="1"/>
          <p:nvPr/>
        </p:nvSpPr>
        <p:spPr>
          <a:xfrm>
            <a:off x="2162474" y="5992297"/>
            <a:ext cx="2244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Potential distribution</a:t>
            </a:r>
            <a:endParaRPr lang="zh-CN" altLang="en-US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9E16BF7B-1E42-41C6-84E3-F7D36D1014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0038"/>
            <a:ext cx="6643012" cy="4982259"/>
          </a:xfrm>
          <a:prstGeom prst="rect">
            <a:avLst/>
          </a:prstGeom>
        </p:spPr>
      </p:pic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FAA8AB95-9CCA-4CA2-A74F-FA08BE510971}"/>
              </a:ext>
            </a:extLst>
          </p:cNvPr>
          <p:cNvCxnSpPr>
            <a:cxnSpLocks/>
          </p:cNvCxnSpPr>
          <p:nvPr/>
        </p:nvCxnSpPr>
        <p:spPr>
          <a:xfrm flipV="1">
            <a:off x="2771192" y="1446245"/>
            <a:ext cx="0" cy="421743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64A9CD56-3BA0-4468-B58F-EDEF5BFEF3AC}"/>
              </a:ext>
            </a:extLst>
          </p:cNvPr>
          <p:cNvCxnSpPr>
            <a:cxnSpLocks/>
          </p:cNvCxnSpPr>
          <p:nvPr/>
        </p:nvCxnSpPr>
        <p:spPr>
          <a:xfrm flipV="1">
            <a:off x="4245428" y="1446245"/>
            <a:ext cx="0" cy="421743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10ADCBA9-B07E-4F19-9B58-DFE7F6788836}"/>
              </a:ext>
            </a:extLst>
          </p:cNvPr>
          <p:cNvCxnSpPr>
            <a:cxnSpLocks/>
          </p:cNvCxnSpPr>
          <p:nvPr/>
        </p:nvCxnSpPr>
        <p:spPr>
          <a:xfrm flipV="1">
            <a:off x="4388337" y="1446245"/>
            <a:ext cx="0" cy="421743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24BF2E1A-946B-48B7-B313-064780960BE8}"/>
              </a:ext>
            </a:extLst>
          </p:cNvPr>
          <p:cNvCxnSpPr>
            <a:cxnSpLocks/>
          </p:cNvCxnSpPr>
          <p:nvPr/>
        </p:nvCxnSpPr>
        <p:spPr>
          <a:xfrm flipV="1">
            <a:off x="2652843" y="1446245"/>
            <a:ext cx="0" cy="421743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71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DD427B-8343-4FC3-ACAF-2DC30A0F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0"/>
            <a:ext cx="10515600" cy="1325563"/>
          </a:xfrm>
        </p:spPr>
        <p:txBody>
          <a:bodyPr/>
          <a:lstStyle/>
          <a:p>
            <a:r>
              <a:rPr lang="en-US" altLang="zh-CN" dirty="0"/>
              <a:t>Simulation procedure comparison</a:t>
            </a:r>
            <a:endParaRPr lang="zh-CN" altLang="en-US" dirty="0"/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C56C85F4-14DC-4744-AC6B-5E24927A9E0F}"/>
              </a:ext>
            </a:extLst>
          </p:cNvPr>
          <p:cNvSpPr/>
          <p:nvPr/>
        </p:nvSpPr>
        <p:spPr>
          <a:xfrm>
            <a:off x="758604" y="1479673"/>
            <a:ext cx="4399550" cy="43443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533D7BE-2ABC-41E1-B4B4-89B7DC92E12B}"/>
              </a:ext>
            </a:extLst>
          </p:cNvPr>
          <p:cNvSpPr/>
          <p:nvPr/>
        </p:nvSpPr>
        <p:spPr>
          <a:xfrm>
            <a:off x="7033846" y="1479673"/>
            <a:ext cx="4399550" cy="43443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BA0CDAE-9524-4095-84C3-F6788D75FF0E}"/>
              </a:ext>
            </a:extLst>
          </p:cNvPr>
          <p:cNvSpPr/>
          <p:nvPr/>
        </p:nvSpPr>
        <p:spPr>
          <a:xfrm>
            <a:off x="1140717" y="1730326"/>
            <a:ext cx="3635325" cy="1153551"/>
          </a:xfrm>
          <a:prstGeom prst="rect">
            <a:avLst/>
          </a:prstGeom>
          <a:solidFill>
            <a:srgbClr val="FFFF00">
              <a:alpha val="50196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chemeClr val="tx1"/>
                </a:solidFill>
              </a:rPr>
              <a:t>TCAD</a:t>
            </a:r>
            <a:r>
              <a:rPr lang="en-US" altLang="zh-CN" sz="36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altLang="zh-CN" sz="3600" dirty="0"/>
              <a:t> capacitance sim.</a:t>
            </a:r>
            <a:endParaRPr lang="zh-CN" altLang="en-US" sz="36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1E403F7-5451-452B-9998-F1E053BB09EC}"/>
              </a:ext>
            </a:extLst>
          </p:cNvPr>
          <p:cNvSpPr/>
          <p:nvPr/>
        </p:nvSpPr>
        <p:spPr>
          <a:xfrm>
            <a:off x="1140717" y="4235659"/>
            <a:ext cx="3635325" cy="1153551"/>
          </a:xfrm>
          <a:prstGeom prst="rect">
            <a:avLst/>
          </a:prstGeom>
          <a:solidFill>
            <a:srgbClr val="FF00FF">
              <a:alpha val="50196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chemeClr val="tx1"/>
                </a:solidFill>
              </a:rPr>
              <a:t>SPICE</a:t>
            </a:r>
            <a:r>
              <a:rPr lang="en-US" altLang="zh-CN" sz="36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altLang="zh-CN" sz="3600" dirty="0"/>
              <a:t> charge injection</a:t>
            </a:r>
            <a:endParaRPr lang="zh-CN" altLang="en-US" sz="36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9FBA647-077E-461E-AD34-F306CB0AA1D9}"/>
              </a:ext>
            </a:extLst>
          </p:cNvPr>
          <p:cNvSpPr/>
          <p:nvPr/>
        </p:nvSpPr>
        <p:spPr>
          <a:xfrm>
            <a:off x="7415958" y="3075073"/>
            <a:ext cx="3635325" cy="1153551"/>
          </a:xfrm>
          <a:prstGeom prst="rect">
            <a:avLst/>
          </a:prstGeom>
          <a:solidFill>
            <a:srgbClr val="FFFF00">
              <a:alpha val="50196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600" b="1" dirty="0">
                <a:solidFill>
                  <a:schemeClr val="tx1"/>
                </a:solidFill>
              </a:rPr>
              <a:t>TCAD</a:t>
            </a:r>
            <a:r>
              <a:rPr lang="en-US" altLang="zh-CN" sz="36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altLang="zh-CN" sz="3600" dirty="0">
                <a:solidFill>
                  <a:schemeClr val="tx1"/>
                </a:solidFill>
              </a:rPr>
              <a:t> charge injection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125506DF-CE97-41A9-B2B4-A9A62D99FCEA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2958380" y="2883877"/>
            <a:ext cx="0" cy="135178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C78EE8CE-995E-44FA-BF79-4D4F43AAFF56}"/>
              </a:ext>
            </a:extLst>
          </p:cNvPr>
          <p:cNvSpPr txBox="1"/>
          <p:nvPr/>
        </p:nvSpPr>
        <p:spPr>
          <a:xfrm>
            <a:off x="1775202" y="5853409"/>
            <a:ext cx="23663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/>
              <a:t>Speed: </a:t>
            </a:r>
            <a:r>
              <a:rPr lang="en-US" altLang="zh-CN" sz="2800" b="1" dirty="0">
                <a:solidFill>
                  <a:srgbClr val="00B050"/>
                </a:solidFill>
              </a:rPr>
              <a:t>Fast</a:t>
            </a:r>
          </a:p>
          <a:p>
            <a:pPr algn="ctr"/>
            <a:r>
              <a:rPr lang="en-US" altLang="zh-CN" sz="2800" dirty="0"/>
              <a:t>Accuracy: Low</a:t>
            </a:r>
            <a:endParaRPr lang="zh-CN" altLang="en-US" sz="28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826D08F-E4E8-4734-90F7-5E0142FC083B}"/>
              </a:ext>
            </a:extLst>
          </p:cNvPr>
          <p:cNvSpPr txBox="1"/>
          <p:nvPr/>
        </p:nvSpPr>
        <p:spPr>
          <a:xfrm>
            <a:off x="7772323" y="5853409"/>
            <a:ext cx="29225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/>
              <a:t>Speed: Slow</a:t>
            </a:r>
          </a:p>
          <a:p>
            <a:pPr algn="ctr"/>
            <a:r>
              <a:rPr lang="en-US" altLang="zh-CN" sz="2800" dirty="0"/>
              <a:t>Accuracy: </a:t>
            </a:r>
            <a:r>
              <a:rPr lang="en-US" altLang="zh-CN" sz="2800" b="1" dirty="0">
                <a:solidFill>
                  <a:srgbClr val="00B050"/>
                </a:solidFill>
              </a:rPr>
              <a:t>High(?)</a:t>
            </a:r>
            <a:endParaRPr lang="zh-CN" altLang="en-US" sz="2800" b="1" dirty="0">
              <a:solidFill>
                <a:srgbClr val="00B050"/>
              </a:solidFill>
            </a:endParaRPr>
          </a:p>
        </p:txBody>
      </p:sp>
      <p:sp>
        <p:nvSpPr>
          <p:cNvPr id="14" name="箭头: 左右 13">
            <a:extLst>
              <a:ext uri="{FF2B5EF4-FFF2-40B4-BE49-F238E27FC236}">
                <a16:creationId xmlns:a16="http://schemas.microsoft.com/office/drawing/2014/main" id="{AAD3A3B8-E0F5-4EF8-B59A-4CF0B65ADE3D}"/>
              </a:ext>
            </a:extLst>
          </p:cNvPr>
          <p:cNvSpPr/>
          <p:nvPr/>
        </p:nvSpPr>
        <p:spPr>
          <a:xfrm>
            <a:off x="5216184" y="3305908"/>
            <a:ext cx="1759634" cy="66118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122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4497</TotalTime>
  <Words>1306</Words>
  <Application>Microsoft Office PowerPoint</Application>
  <PresentationFormat>宽屏</PresentationFormat>
  <Paragraphs>190</Paragraphs>
  <Slides>17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等线</vt:lpstr>
      <vt:lpstr>等线 Light</vt:lpstr>
      <vt:lpstr>Arial</vt:lpstr>
      <vt:lpstr>Cambria Math</vt:lpstr>
      <vt:lpstr>Office 主题​​</vt:lpstr>
      <vt:lpstr>TCAD simulation of IHEP-60 with narrow AC strip</vt:lpstr>
      <vt:lpstr>Background: SPICE simulation</vt:lpstr>
      <vt:lpstr>How to vary coupling capacitance (AMS-02)? </vt:lpstr>
      <vt:lpstr>How to vary coupling capacitance (MEGA)? </vt:lpstr>
      <vt:lpstr>How to vary coupling capacitance?</vt:lpstr>
      <vt:lpstr>TCAD simulation of coupling capacitance with narrow AC strip (IHEP-60)</vt:lpstr>
      <vt:lpstr>TCAD simulation of coupling capacitance with narrow AC strip (IHEP-60)</vt:lpstr>
      <vt:lpstr>Origin of intercept (~1 um width)</vt:lpstr>
      <vt:lpstr>Simulation procedure comparison</vt:lpstr>
      <vt:lpstr>TCAD sensor description</vt:lpstr>
      <vt:lpstr>TCAD charge injection</vt:lpstr>
      <vt:lpstr>TCAD charge evaluation</vt:lpstr>
      <vt:lpstr>TCAD result: voltage of readout channel</vt:lpstr>
      <vt:lpstr>TCAD result: charge sharing</vt:lpstr>
      <vt:lpstr>Conclusion</vt:lpstr>
      <vt:lpstr>Hard to use TCAD (1): sensitive to grid spacing</vt:lpstr>
      <vt:lpstr>Hard to use TCAD (2): sensitive to time step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TCAD simulation of IHEP-60 with narrow AC strip</dc:title>
  <dc:creator>Yuodaa</dc:creator>
  <cp:lastModifiedBy>Yuodaa</cp:lastModifiedBy>
  <cp:revision>87</cp:revision>
  <dcterms:created xsi:type="dcterms:W3CDTF">2022-04-08T02:33:36Z</dcterms:created>
  <dcterms:modified xsi:type="dcterms:W3CDTF">2022-05-01T09:55:35Z</dcterms:modified>
</cp:coreProperties>
</file>