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78" r:id="rId8"/>
    <p:sldId id="261" r:id="rId9"/>
    <p:sldId id="263" r:id="rId10"/>
    <p:sldId id="265" r:id="rId11"/>
    <p:sldId id="279" r:id="rId12"/>
    <p:sldId id="264" r:id="rId13"/>
    <p:sldId id="266" r:id="rId14"/>
    <p:sldId id="267" r:id="rId15"/>
    <p:sldId id="268" r:id="rId16"/>
    <p:sldId id="269" r:id="rId17"/>
    <p:sldId id="271" r:id="rId18"/>
    <p:sldId id="270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49"/>
    <a:srgbClr val="000000"/>
    <a:srgbClr val="00FF00"/>
    <a:srgbClr val="FFFF00"/>
    <a:srgbClr val="FFC000"/>
    <a:srgbClr val="FE02C8"/>
    <a:srgbClr val="CC00CC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4" autoAdjust="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5C68C-D3BF-46D8-951D-D1F90C12F495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6D5EF-4CBC-44E5-94EB-DFC57846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6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SCD\PNG_MIPs_Z1_Z26\total_amp_with_readout_Z26.png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24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4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0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</a:t>
            </a:r>
            <a:r>
              <a:rPr lang="pl-PL" altLang="zh-CN" dirty="0"/>
              <a:t>ana_Z1_vs_Z26.csv</a:t>
            </a:r>
            <a:endParaRPr lang="en-US" altLang="zh-CN" dirty="0"/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 IHEP-60_IP0_50pF.png &amp; IHEP-60_IP0.5_50pF.png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 AMS-Up_IP0_35pF.png &amp; AMS-Up_IP0.5_35pF.png</a:t>
            </a:r>
          </a:p>
          <a:p>
            <a:r>
              <a:rPr lang="en-US" altLang="zh-CN" dirty="0"/>
              <a:t>Noise level: 0.41 </a:t>
            </a:r>
            <a:r>
              <a:rPr lang="en-US" altLang="zh-CN" dirty="0" err="1"/>
              <a:t>fC</a:t>
            </a:r>
            <a:endParaRPr lang="en-US" altLang="zh-CN" dirty="0"/>
          </a:p>
          <a:p>
            <a:r>
              <a:rPr lang="en-US" altLang="zh-CN" dirty="0"/>
              <a:t>Total charges of normal incident proton: 3.67 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Total charges of 30deg incident iron: 4270 </a:t>
            </a:r>
            <a:r>
              <a:rPr lang="en-US" altLang="zh-CN" dirty="0" err="1"/>
              <a:t>fC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9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</a:t>
            </a:r>
            <a:r>
              <a:rPr lang="pl-PL" altLang="zh-CN" dirty="0"/>
              <a:t>ana_Z1_vs_Z26.csv</a:t>
            </a:r>
            <a:endParaRPr lang="en-US" altLang="zh-CN" dirty="0"/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 IHEP-60_IP0_50pF.png &amp; IHEP-60_IP0.5_50pF.png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 AMS-Up_IP0_35pF.png &amp; AMS-Up_IP0.5_35pF.png</a:t>
            </a:r>
          </a:p>
          <a:p>
            <a:r>
              <a:rPr lang="en-US" altLang="zh-CN" dirty="0"/>
              <a:t>Noise level: 0.41 </a:t>
            </a:r>
            <a:r>
              <a:rPr lang="en-US" altLang="zh-CN" dirty="0" err="1"/>
              <a:t>fC</a:t>
            </a:r>
            <a:endParaRPr lang="en-US" altLang="zh-CN" dirty="0"/>
          </a:p>
          <a:p>
            <a:r>
              <a:rPr lang="en-US" altLang="zh-CN" dirty="0"/>
              <a:t>Total charges of normal incident proton: 3.67 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Total charges of 30deg incident iron: 4270 </a:t>
            </a:r>
            <a:r>
              <a:rPr lang="en-US" altLang="zh-CN" dirty="0" err="1"/>
              <a:t>fC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78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</a:t>
            </a:r>
            <a:r>
              <a:rPr lang="pl-PL" altLang="zh-CN" dirty="0"/>
              <a:t>ana_Z1_vs_Z26.csv</a:t>
            </a:r>
            <a:endParaRPr lang="en-US" altLang="zh-CN" dirty="0"/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 IHEP-60_IP0_50pF.png &amp; IHEP-60_IP0.5_50pF.png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 AMS-Up_IP0_35pF.png &amp; AMS-Up_IP0.5_35pF.png</a:t>
            </a:r>
          </a:p>
          <a:p>
            <a:r>
              <a:rPr lang="en-US" altLang="zh-CN" dirty="0"/>
              <a:t>Noise level: 0.41 </a:t>
            </a:r>
            <a:r>
              <a:rPr lang="en-US" altLang="zh-CN" dirty="0" err="1"/>
              <a:t>fC</a:t>
            </a:r>
            <a:endParaRPr lang="en-US" altLang="zh-CN" dirty="0"/>
          </a:p>
          <a:p>
            <a:r>
              <a:rPr lang="en-US" altLang="zh-CN" dirty="0"/>
              <a:t>Total charges of normal incident proton: 3.67 </a:t>
            </a:r>
            <a:r>
              <a:rPr lang="en-US" altLang="zh-CN" dirty="0" err="1"/>
              <a:t>fC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Total charges of 30deg incident iron: 4270 </a:t>
            </a:r>
            <a:r>
              <a:rPr lang="en-US" altLang="zh-CN" dirty="0" err="1"/>
              <a:t>fC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3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MyMultisim</a:t>
            </a:r>
            <a:r>
              <a:rPr lang="en-US" altLang="zh-CN" dirty="0"/>
              <a:t>\220303_</a:t>
            </a:r>
            <a:r>
              <a:rPr lang="zh-CN" altLang="en-US" dirty="0"/>
              <a:t>模拟</a:t>
            </a:r>
            <a:r>
              <a:rPr lang="en-US" altLang="zh-CN" dirty="0"/>
              <a:t>IHEP SCD</a:t>
            </a:r>
            <a:r>
              <a:rPr lang="zh-CN" altLang="en-US" dirty="0"/>
              <a:t>外接电容的影响</a:t>
            </a:r>
            <a:r>
              <a:rPr lang="en-US" altLang="zh-CN" dirty="0"/>
              <a:t>_</a:t>
            </a:r>
            <a:r>
              <a:rPr lang="zh-CN" altLang="en-US" dirty="0"/>
              <a:t>覆盖到</a:t>
            </a:r>
            <a:r>
              <a:rPr lang="en-US" altLang="zh-CN" dirty="0"/>
              <a:t>Inter3\25um</a:t>
            </a:r>
            <a:r>
              <a:rPr lang="zh-CN" altLang="en-US" dirty="0"/>
              <a:t>条宽</a:t>
            </a:r>
            <a:r>
              <a:rPr lang="en-US" altLang="zh-CN" dirty="0"/>
              <a:t>\</a:t>
            </a:r>
            <a:r>
              <a:rPr lang="zh-CN" altLang="en-US" dirty="0"/>
              <a:t>总电路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1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s-E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 Jia, Q. Yan, V. Choutko et al. 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Inst. and Methods in Physics Research, A 972 (2020) 164169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\220315_Channel response vs External Capacitor in HERD SCD\PNG_AMS-02\Check_AMS-02_Result.png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93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PNG_channel_vs_ip</a:t>
            </a:r>
            <a:r>
              <a:rPr lang="en-US" altLang="zh-CN" dirty="0"/>
              <a:t>\IHEP-60_500pF.png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7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PNG_channel_vs_ip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33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5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02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SCD\PNG_MIPs_Z1_Z26\max_amp_with_floating_Z1.png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95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\220301_Channel response vs External Capacitor in HERD SCD\</a:t>
            </a:r>
            <a:r>
              <a:rPr lang="en-US" altLang="zh-CN" dirty="0" err="1"/>
              <a:t>PNG_channel_vs_energy</a:t>
            </a:r>
            <a:r>
              <a:rPr lang="en-US" altLang="zh-CN" dirty="0"/>
              <a:t>\*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D5EF-4CBC-44E5-94EB-DFC578466AE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7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6092E-9001-44DF-86F7-636818EA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98AF06-D50E-4195-8C65-BA1FFEBA0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58FA4C-835C-44A9-BFD4-61CCA327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54496F-6F3D-4E0C-8EB2-A9B7A71E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8F572-428D-4E87-BAAA-12B0E28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7A4A3-2246-48DD-84A4-37B22C13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285E40-5550-425F-9828-B5281E298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63DF1-A19B-41C2-8AB7-52717ECB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EF779-401B-473B-AD95-4ACF1ECF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BC161-73CB-43AF-9CBE-C5E6125D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15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17C588-F34B-45E9-A4CB-0ED1DBA4F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B2CBAF-EFF1-4258-B86A-AFBADA89B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3346C-1547-468C-B929-FBAB3D39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76146-AFF0-4590-A3B9-23E4854C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96D46-78B3-48DD-B8CC-7AA1B6AD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1ECFC-DD70-488A-A3D2-54655118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EB08A6-9AC2-44FA-B96B-4EECC028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FDC4F1-FA96-4AFA-8BE0-D8644B8D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B7B274-453D-4F74-BE30-725A4EED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BA9F8A-242A-4A8E-A704-C58AA692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2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7AD4-AF47-4962-9AD7-B1AB9053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E34EB4-D70B-4E05-962C-6EA3F8933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B8BE89-66E5-4DAF-842A-AECC27DA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93B35-1354-4558-8238-B8CDEBE0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698D45-C547-45C2-8B73-9FC5C65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18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6E2CA-2986-4648-9843-17418768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94513E-B9D3-4E7B-A071-E16EF7EB3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3A2D42-9BB0-45D8-9067-AB10AD216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1D1AD9-4028-4356-84ED-D7F76C36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B9B2AA-DE41-4533-8421-FC85DE5D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523DF1-034F-4A93-A403-3F877A88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8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0F1C4-6273-4F33-916C-659FCA5E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F38C4B-4134-479F-BDB0-C855E934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271253-2422-4847-8DA5-7EE3A918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9065D3-4FEB-4EF6-A346-ECE066BD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703160-86EF-4E6F-A26F-A9E9FA090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FD2248-D7DB-462E-A397-9BE7FBEC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7C072D-001B-4C57-A1B6-07F209F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A7DE93-D7DB-4169-A5BF-EBD70487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2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A2923-1856-4928-BA35-6B4EA2CB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6980B1-3EFC-467D-A5DE-5C7B4171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AD6047-5506-4091-BD73-D7ADA9A3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3FDF6B-5390-470E-B4DE-5ADFE4DD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9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CA1255-C24D-496B-A4B9-BCDD5C1D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0212F5-A7A7-426F-9091-52E8D9BC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F29668-5A1D-4A4D-A3D7-A6ED918D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5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CB254-8126-4526-B3F8-7870C7B6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B97F44-6DDC-4EFA-BE80-4DCEF33B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9D63CB-9C3A-4ECF-B2CE-C6802D43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96E6B5-8349-468C-A0C6-A44783E8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BB049A-B73E-48E2-B79A-65F54C71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943FAB-3587-4C07-9746-A2016AB3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66888-5C55-474D-B7D1-6C5C1F99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759BFA-745A-4445-9F78-5BF36C37B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98C212-C206-4F52-8145-2778CA150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DDD97B-43EB-4B3F-BF54-C1E24014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0F6092-4690-494E-8E8D-9A6B8AC9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E01B36-D4E4-46BE-850F-109D7CCB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8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7C5349-10AD-4C1C-A8DE-A4BE63F8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4ECB68-AF6C-48D5-862A-CE11B74D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10FE73-32F9-41C2-BAA9-F743F5468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4DEA-2268-4B89-B0AD-31459FF20DB9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8CFCDF-518A-4EA5-AC5B-CB4B550E1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C53D8-19F3-4020-8DB5-66CAD02E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B3F4-9F66-4AE1-A3D3-DDEDF7762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92A74-F90B-42F8-850A-138F1CD1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73" y="1122363"/>
            <a:ext cx="9952654" cy="199406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CCE &amp; Charge Sharing vs External Capacitor in HERD SCD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3BC808-18CF-417D-AD24-F5734DDBB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Ke</a:t>
            </a:r>
            <a:r>
              <a:rPr lang="en-US" altLang="zh-CN" dirty="0"/>
              <a:t>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96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AC047-4BD8-42A1-B7B2-1AA01967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11930742" cy="1325563"/>
          </a:xfrm>
        </p:spPr>
        <p:txBody>
          <a:bodyPr/>
          <a:lstStyle/>
          <a:p>
            <a:r>
              <a:rPr lang="en-US" altLang="zh-CN" dirty="0"/>
              <a:t>Charge Inject: From proton (Z=1) to iron (Z=26)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9FBB56-F9AB-4451-95D0-DC978FCB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30" y="1825625"/>
            <a:ext cx="4158342" cy="4351338"/>
          </a:xfrm>
        </p:spPr>
        <p:txBody>
          <a:bodyPr/>
          <a:lstStyle/>
          <a:p>
            <a:r>
              <a:rPr lang="en-US" altLang="zh-CN" dirty="0"/>
              <a:t>Detector: FOOT-150um</a:t>
            </a:r>
          </a:p>
          <a:p>
            <a:r>
              <a:rPr lang="en-US" altLang="zh-CN" dirty="0"/>
              <a:t>Coupling cap.: 500 pF</a:t>
            </a:r>
          </a:p>
          <a:p>
            <a:r>
              <a:rPr lang="en-US" altLang="zh-CN" dirty="0"/>
              <a:t>IP=0, hitting readout </a:t>
            </a:r>
            <a:r>
              <a:rPr lang="en-US" altLang="zh-CN" dirty="0" err="1"/>
              <a:t>st.</a:t>
            </a:r>
            <a:endParaRPr lang="en-US" altLang="zh-CN" dirty="0"/>
          </a:p>
          <a:p>
            <a:r>
              <a:rPr lang="en-US" altLang="zh-CN" dirty="0"/>
              <a:t>Extreme </a:t>
            </a:r>
            <a:r>
              <a:rPr lang="en-US" altLang="zh-CN" b="1" dirty="0">
                <a:solidFill>
                  <a:srgbClr val="FF0000"/>
                </a:solidFill>
              </a:rPr>
              <a:t>small</a:t>
            </a:r>
            <a:r>
              <a:rPr lang="en-US" altLang="zh-CN" dirty="0"/>
              <a:t> charge sharing ratio hitting readout strip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3C7C42-378F-4DE6-8001-3930F3CF0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7621901" cy="5081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3F098D4-BFE7-41A1-A325-9534C9F3172E}"/>
              </a:ext>
            </a:extLst>
          </p:cNvPr>
          <p:cNvSpPr txBox="1"/>
          <p:nvPr/>
        </p:nvSpPr>
        <p:spPr>
          <a:xfrm>
            <a:off x="1064099" y="2307101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Z=1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2650EE-D84D-44E5-B6CB-1A9136734C1E}"/>
              </a:ext>
            </a:extLst>
          </p:cNvPr>
          <p:cNvSpPr txBox="1"/>
          <p:nvPr/>
        </p:nvSpPr>
        <p:spPr>
          <a:xfrm>
            <a:off x="6096000" y="2307101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Z=26</a:t>
            </a:r>
            <a:endParaRPr lang="zh-CN" altLang="en-US" sz="28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37D3391-B426-4E9F-9205-EDC0BF84BCAF}"/>
              </a:ext>
            </a:extLst>
          </p:cNvPr>
          <p:cNvSpPr/>
          <p:nvPr/>
        </p:nvSpPr>
        <p:spPr>
          <a:xfrm>
            <a:off x="6960637" y="3218223"/>
            <a:ext cx="458878" cy="45887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0212F1-FEC9-47C2-8004-269479B19A90}"/>
              </a:ext>
            </a:extLst>
          </p:cNvPr>
          <p:cNvSpPr txBox="1"/>
          <p:nvPr/>
        </p:nvSpPr>
        <p:spPr>
          <a:xfrm>
            <a:off x="1077580" y="3811859"/>
            <a:ext cx="1952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Readout strip</a:t>
            </a:r>
          </a:p>
          <a:p>
            <a:pPr algn="ctr"/>
            <a:r>
              <a:rPr lang="en-US" altLang="zh-CN" sz="2400" b="1" dirty="0">
                <a:solidFill>
                  <a:srgbClr val="FFC000"/>
                </a:solidFill>
              </a:rPr>
              <a:t>500</a:t>
            </a:r>
            <a:r>
              <a:rPr lang="en-US" altLang="zh-CN" sz="2400" dirty="0"/>
              <a:t> pF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54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A2C9F-252E-41D0-815E-2521E90A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277ECFB-DA37-48CD-90D1-717BBDCA6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53179"/>
              </p:ext>
            </p:extLst>
          </p:nvPr>
        </p:nvGraphicFramePr>
        <p:xfrm>
          <a:off x="838200" y="1825625"/>
          <a:ext cx="10515600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6770731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23632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44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AMS-02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AMS</a:t>
                      </a:r>
                      <a:r>
                        <a:rPr lang="zh-CN" altLang="en-US" dirty="0"/>
                        <a:t>升级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99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厚度 </a:t>
                      </a:r>
                      <a:r>
                        <a:rPr lang="en-US" altLang="zh-CN" dirty="0"/>
                        <a:t>[um]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320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4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条宽 </a:t>
                      </a:r>
                      <a:r>
                        <a:rPr lang="en-US" altLang="zh-CN" dirty="0"/>
                        <a:t>[um]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0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读出</a:t>
                      </a:r>
                      <a:r>
                        <a:rPr lang="en-US" altLang="zh-CN" dirty="0"/>
                        <a:t>pitch [um]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读出周期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每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条读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0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耦合电容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单个</a:t>
                      </a:r>
                      <a:r>
                        <a:rPr lang="en-US" altLang="zh-CN" dirty="0"/>
                        <a:t>Ladder 760pF</a:t>
                      </a:r>
                    </a:p>
                    <a:p>
                      <a:r>
                        <a:rPr lang="zh-CN" altLang="en-US" dirty="0"/>
                        <a:t>每个</a:t>
                      </a:r>
                      <a:r>
                        <a:rPr lang="en-US" altLang="zh-CN" dirty="0"/>
                        <a:t>Sensor</a:t>
                      </a:r>
                      <a:r>
                        <a:rPr lang="zh-CN" altLang="en-US" dirty="0"/>
                        <a:t>约</a:t>
                      </a:r>
                      <a:r>
                        <a:rPr lang="en-US" altLang="zh-CN" dirty="0"/>
                        <a:t>70pF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15~1000 pF</a:t>
                      </a:r>
                      <a:r>
                        <a:rPr lang="zh-CN" altLang="en-US" dirty="0"/>
                        <a:t>可调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选择</a:t>
                      </a:r>
                      <a:r>
                        <a:rPr lang="en-US" altLang="zh-CN"/>
                        <a:t>70 pF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4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8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DB0A2B62-EFB2-4C83-A6FA-BCAE1E797C4A}"/>
              </a:ext>
            </a:extLst>
          </p:cNvPr>
          <p:cNvGrpSpPr/>
          <p:nvPr/>
        </p:nvGrpSpPr>
        <p:grpSpPr>
          <a:xfrm>
            <a:off x="0" y="0"/>
            <a:ext cx="5130873" cy="6858000"/>
            <a:chOff x="7060692" y="0"/>
            <a:chExt cx="5130873" cy="6858000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D0B5E22-617C-47E4-BFE6-A8C26C9A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692" y="11062"/>
              <a:ext cx="5130000" cy="34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C83C26C-831F-491D-A20F-5A15E4EF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565" y="3429000"/>
              <a:ext cx="5130000" cy="34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D9998D-FC75-45C4-8363-57C713C99B89}"/>
                </a:ext>
              </a:extLst>
            </p:cNvPr>
            <p:cNvSpPr txBox="1"/>
            <p:nvPr/>
          </p:nvSpPr>
          <p:spPr>
            <a:xfrm>
              <a:off x="8083548" y="270588"/>
              <a:ext cx="14863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Float strip</a:t>
              </a:r>
            </a:p>
            <a:p>
              <a:pPr algn="ctr"/>
              <a:r>
                <a:rPr lang="en-US" altLang="zh-CN" sz="2400" b="1" dirty="0">
                  <a:solidFill>
                    <a:srgbClr val="FFC000"/>
                  </a:solidFill>
                </a:rPr>
                <a:t>500</a:t>
              </a:r>
              <a:r>
                <a:rPr lang="en-US" altLang="zh-CN" sz="2400" dirty="0"/>
                <a:t> pF</a:t>
              </a:r>
              <a:endParaRPr lang="zh-CN" altLang="en-US" sz="24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9EBA2CA-6D67-4632-9CAF-A6FAF9AA9C58}"/>
                </a:ext>
              </a:extLst>
            </p:cNvPr>
            <p:cNvSpPr txBox="1"/>
            <p:nvPr/>
          </p:nvSpPr>
          <p:spPr>
            <a:xfrm>
              <a:off x="7813636" y="3690588"/>
              <a:ext cx="15087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Read strip</a:t>
              </a:r>
            </a:p>
            <a:p>
              <a:pPr algn="ctr"/>
              <a:r>
                <a:rPr lang="en-US" altLang="zh-CN" sz="2400" b="1" dirty="0">
                  <a:solidFill>
                    <a:srgbClr val="FFC000"/>
                  </a:solidFill>
                </a:rPr>
                <a:t>500</a:t>
              </a:r>
              <a:r>
                <a:rPr lang="en-US" altLang="zh-CN" sz="2400" dirty="0"/>
                <a:t> pF</a:t>
              </a:r>
              <a:endParaRPr lang="zh-CN" altLang="en-US" sz="24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C79AF49-5D0B-42D7-A1DF-49C15318F35B}"/>
                </a:ext>
              </a:extLst>
            </p:cNvPr>
            <p:cNvSpPr/>
            <p:nvPr/>
          </p:nvSpPr>
          <p:spPr>
            <a:xfrm>
              <a:off x="7061566" y="0"/>
              <a:ext cx="5129998" cy="68580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5BAA8E4-AB79-4A7C-96B6-6FAF2F5479D2}"/>
                </a:ext>
              </a:extLst>
            </p:cNvPr>
            <p:cNvSpPr txBox="1"/>
            <p:nvPr/>
          </p:nvSpPr>
          <p:spPr>
            <a:xfrm>
              <a:off x="7696455" y="141589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Z=1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D59076C-D439-4128-BE5A-84F29069E3BD}"/>
                </a:ext>
              </a:extLst>
            </p:cNvPr>
            <p:cNvSpPr txBox="1"/>
            <p:nvPr/>
          </p:nvSpPr>
          <p:spPr>
            <a:xfrm>
              <a:off x="7696455" y="438129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Z=1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6894D76-7A9B-45AF-99C5-5D61CE1563E3}"/>
                </a:ext>
              </a:extLst>
            </p:cNvPr>
            <p:cNvSpPr txBox="1"/>
            <p:nvPr/>
          </p:nvSpPr>
          <p:spPr>
            <a:xfrm>
              <a:off x="11236684" y="1415897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Z=26</a:t>
              </a:r>
              <a:endParaRPr lang="zh-CN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FD64478-88B0-4448-8FF2-0746B0E886FE}"/>
                </a:ext>
              </a:extLst>
            </p:cNvPr>
            <p:cNvSpPr txBox="1"/>
            <p:nvPr/>
          </p:nvSpPr>
          <p:spPr>
            <a:xfrm>
              <a:off x="11236684" y="5875929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Z=26</a:t>
              </a:r>
              <a:endParaRPr lang="zh-CN" altLang="en-US" dirty="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825FC62-2666-427E-A9BC-A8BDD507AD3B}"/>
                </a:ext>
              </a:extLst>
            </p:cNvPr>
            <p:cNvSpPr/>
            <p:nvPr/>
          </p:nvSpPr>
          <p:spPr>
            <a:xfrm>
              <a:off x="7446474" y="2141739"/>
              <a:ext cx="499961" cy="499961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2A0021F-4657-48EB-947F-3B8DC90751B6}"/>
                </a:ext>
              </a:extLst>
            </p:cNvPr>
            <p:cNvSpPr/>
            <p:nvPr/>
          </p:nvSpPr>
          <p:spPr>
            <a:xfrm>
              <a:off x="11634027" y="4622323"/>
              <a:ext cx="499961" cy="49996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3410C3C-5A14-4D05-A406-3B5308B4632E}"/>
              </a:ext>
            </a:extLst>
          </p:cNvPr>
          <p:cNvGrpSpPr/>
          <p:nvPr/>
        </p:nvGrpSpPr>
        <p:grpSpPr>
          <a:xfrm>
            <a:off x="7042817" y="-9000"/>
            <a:ext cx="5130874" cy="6858000"/>
            <a:chOff x="-438" y="0"/>
            <a:chExt cx="5130874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7AA2724-8DD4-4468-BA54-C75631C23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8" y="8709"/>
              <a:ext cx="5130000" cy="34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442E873E-C379-4B1E-8847-C4323508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5130436" cy="34202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92B32F6-E336-4795-B5D6-6DC87DB6EE02}"/>
                </a:ext>
              </a:extLst>
            </p:cNvPr>
            <p:cNvSpPr txBox="1"/>
            <p:nvPr/>
          </p:nvSpPr>
          <p:spPr>
            <a:xfrm>
              <a:off x="1078696" y="270588"/>
              <a:ext cx="14863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Float strip</a:t>
              </a:r>
            </a:p>
            <a:p>
              <a:pPr algn="ctr"/>
              <a:r>
                <a:rPr lang="en-US" altLang="zh-CN" sz="2400" b="1" dirty="0">
                  <a:solidFill>
                    <a:srgbClr val="FE02C8"/>
                  </a:solidFill>
                </a:rPr>
                <a:t>10</a:t>
              </a:r>
              <a:r>
                <a:rPr lang="en-US" altLang="zh-CN" sz="2400" dirty="0"/>
                <a:t> pF</a:t>
              </a:r>
              <a:endParaRPr lang="zh-CN" altLang="en-US" sz="24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3FFDEC6-E55A-4E9C-900B-C1E7D5FFE87E}"/>
                </a:ext>
              </a:extLst>
            </p:cNvPr>
            <p:cNvSpPr txBox="1"/>
            <p:nvPr/>
          </p:nvSpPr>
          <p:spPr>
            <a:xfrm>
              <a:off x="1067475" y="3690588"/>
              <a:ext cx="15087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Read strip</a:t>
              </a:r>
            </a:p>
            <a:p>
              <a:pPr algn="ctr"/>
              <a:r>
                <a:rPr lang="en-US" altLang="zh-CN" sz="2400" b="1" dirty="0">
                  <a:solidFill>
                    <a:srgbClr val="FE02C8"/>
                  </a:solidFill>
                </a:rPr>
                <a:t>10</a:t>
              </a:r>
              <a:r>
                <a:rPr lang="en-US" altLang="zh-CN" sz="2400" dirty="0"/>
                <a:t> pF</a:t>
              </a:r>
              <a:endParaRPr lang="zh-CN" altLang="en-US" sz="2400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F0D757-8B34-49E3-A85B-D24DD5314215}"/>
                </a:ext>
              </a:extLst>
            </p:cNvPr>
            <p:cNvSpPr/>
            <p:nvPr/>
          </p:nvSpPr>
          <p:spPr>
            <a:xfrm>
              <a:off x="0" y="0"/>
              <a:ext cx="5129998" cy="6858000"/>
            </a:xfrm>
            <a:prstGeom prst="rect">
              <a:avLst/>
            </a:prstGeom>
            <a:noFill/>
            <a:ln w="38100">
              <a:solidFill>
                <a:srgbClr val="FE0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63846E0-C6BA-413F-97AE-1B633FAD8354}"/>
                </a:ext>
              </a:extLst>
            </p:cNvPr>
            <p:cNvSpPr txBox="1"/>
            <p:nvPr/>
          </p:nvSpPr>
          <p:spPr>
            <a:xfrm>
              <a:off x="615820" y="141589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Z=1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5BA7CB4-F990-4BDE-B8CA-1939014DBB8B}"/>
                </a:ext>
              </a:extLst>
            </p:cNvPr>
            <p:cNvSpPr txBox="1"/>
            <p:nvPr/>
          </p:nvSpPr>
          <p:spPr>
            <a:xfrm>
              <a:off x="615820" y="4750629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Z=1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1443617-2674-4826-8D89-FD7F4911DB25}"/>
                </a:ext>
              </a:extLst>
            </p:cNvPr>
            <p:cNvSpPr txBox="1"/>
            <p:nvPr/>
          </p:nvSpPr>
          <p:spPr>
            <a:xfrm>
              <a:off x="4163952" y="1957073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Z=26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697D569-2E3A-4155-A2D8-DB19B2803675}"/>
                </a:ext>
              </a:extLst>
            </p:cNvPr>
            <p:cNvSpPr txBox="1"/>
            <p:nvPr/>
          </p:nvSpPr>
          <p:spPr>
            <a:xfrm>
              <a:off x="4148682" y="5875929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Z=26</a:t>
              </a:r>
              <a:endParaRPr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615771E-99C7-4A1F-9F55-590600C2A3EB}"/>
                </a:ext>
              </a:extLst>
            </p:cNvPr>
            <p:cNvSpPr/>
            <p:nvPr/>
          </p:nvSpPr>
          <p:spPr>
            <a:xfrm>
              <a:off x="411773" y="2399913"/>
              <a:ext cx="499961" cy="49996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E1F2F02-EF00-4188-8BB3-BA91AE0A2160}"/>
                </a:ext>
              </a:extLst>
            </p:cNvPr>
            <p:cNvSpPr/>
            <p:nvPr/>
          </p:nvSpPr>
          <p:spPr>
            <a:xfrm>
              <a:off x="4573323" y="3569227"/>
              <a:ext cx="499961" cy="499961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箭头: 右 47">
            <a:extLst>
              <a:ext uri="{FF2B5EF4-FFF2-40B4-BE49-F238E27FC236}">
                <a16:creationId xmlns:a16="http://schemas.microsoft.com/office/drawing/2014/main" id="{3DF1479D-624E-438D-A048-0354C7774CB7}"/>
              </a:ext>
            </a:extLst>
          </p:cNvPr>
          <p:cNvSpPr/>
          <p:nvPr/>
        </p:nvSpPr>
        <p:spPr>
          <a:xfrm>
            <a:off x="5738327" y="2890874"/>
            <a:ext cx="849085" cy="1018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47A5874-6AAB-4918-8400-81F573FB75EA}"/>
              </a:ext>
            </a:extLst>
          </p:cNvPr>
          <p:cNvCxnSpPr>
            <a:stCxn id="43" idx="6"/>
            <a:endCxn id="39" idx="2"/>
          </p:cNvCxnSpPr>
          <p:nvPr/>
        </p:nvCxnSpPr>
        <p:spPr>
          <a:xfrm>
            <a:off x="885743" y="2391720"/>
            <a:ext cx="6569285" cy="24917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00DBF85-108D-4A6C-83D3-DB67CBFE8BB4}"/>
              </a:ext>
            </a:extLst>
          </p:cNvPr>
          <p:cNvCxnSpPr>
            <a:stCxn id="44" idx="6"/>
            <a:endCxn id="45" idx="2"/>
          </p:cNvCxnSpPr>
          <p:nvPr/>
        </p:nvCxnSpPr>
        <p:spPr>
          <a:xfrm flipV="1">
            <a:off x="5073296" y="3810208"/>
            <a:ext cx="6543282" cy="106209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E77D0-F01A-4F9C-81EF-7FA822AE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/>
          <a:lstStyle/>
          <a:p>
            <a:r>
              <a:rPr lang="en-US" altLang="zh-CN" dirty="0"/>
              <a:t>CASE 1: Proton(Z=1)</a:t>
            </a:r>
            <a:r>
              <a:rPr lang="zh-CN" altLang="en-US" dirty="0"/>
              <a:t> </a:t>
            </a:r>
            <a:r>
              <a:rPr lang="en-US" altLang="zh-CN" dirty="0"/>
              <a:t>hitting</a:t>
            </a:r>
            <a:r>
              <a:rPr lang="zh-CN" altLang="en-US" dirty="0"/>
              <a:t> </a:t>
            </a:r>
            <a:r>
              <a:rPr lang="en-US" altLang="zh-CN" dirty="0"/>
              <a:t>float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BC1340-BD8E-4925-95B6-C5EB42E7E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777" y="1562470"/>
            <a:ext cx="8433785" cy="4847207"/>
          </a:xfrm>
        </p:spPr>
        <p:txBody>
          <a:bodyPr>
            <a:normAutofit/>
          </a:bodyPr>
          <a:lstStyle/>
          <a:p>
            <a:r>
              <a:rPr lang="en-US" altLang="zh-CN" dirty="0"/>
              <a:t>For DAMPE SCD, we use </a:t>
            </a:r>
            <a:r>
              <a:rPr lang="en-US" altLang="zh-CN" b="1" dirty="0">
                <a:solidFill>
                  <a:srgbClr val="FF0000"/>
                </a:solidFill>
              </a:rPr>
              <a:t>3.5</a:t>
            </a:r>
            <a:r>
              <a:rPr lang="en-US" altLang="zh-CN" dirty="0"/>
              <a:t>*sigma to trigger the cluster finding algorithm, and use </a:t>
            </a:r>
            <a:r>
              <a:rPr lang="en-US" altLang="zh-CN" b="1" dirty="0">
                <a:solidFill>
                  <a:srgbClr val="FF0000"/>
                </a:solidFill>
              </a:rPr>
              <a:t>1.5</a:t>
            </a:r>
            <a:r>
              <a:rPr lang="en-US" altLang="zh-CN" dirty="0"/>
              <a:t>* sigma to end the cluster.</a:t>
            </a:r>
          </a:p>
          <a:p>
            <a:r>
              <a:rPr lang="en-US" altLang="zh-CN" dirty="0"/>
              <a:t>For HERD SCD, the SNR of the maximum channel should be large enough for the </a:t>
            </a:r>
            <a:r>
              <a:rPr lang="en-US" altLang="zh-CN" b="1" dirty="0">
                <a:solidFill>
                  <a:srgbClr val="0070C0"/>
                </a:solidFill>
              </a:rPr>
              <a:t>cluster finding efficiency </a:t>
            </a:r>
            <a:r>
              <a:rPr lang="en-US" altLang="zh-CN" dirty="0"/>
              <a:t>if data compression is in need.</a:t>
            </a:r>
          </a:p>
          <a:p>
            <a:r>
              <a:rPr lang="en-US" altLang="zh-CN" dirty="0"/>
              <a:t>Proton hitting float strip has the </a:t>
            </a:r>
            <a:r>
              <a:rPr lang="en-US" altLang="zh-CN" b="1" dirty="0">
                <a:solidFill>
                  <a:srgbClr val="0070C0"/>
                </a:solidFill>
              </a:rPr>
              <a:t>minimum</a:t>
            </a:r>
            <a:r>
              <a:rPr lang="en-US" altLang="zh-CN" dirty="0"/>
              <a:t> CCE, as well as the </a:t>
            </a:r>
            <a:r>
              <a:rPr lang="en-US" altLang="zh-CN" b="1" dirty="0">
                <a:solidFill>
                  <a:srgbClr val="0070C0"/>
                </a:solidFill>
              </a:rPr>
              <a:t>minimum</a:t>
            </a:r>
            <a:r>
              <a:rPr lang="en-US" altLang="zh-CN" dirty="0"/>
              <a:t> cluster finding efficiency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06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E77D0-F01A-4F9C-81EF-7FA822AE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/>
          <a:lstStyle/>
          <a:p>
            <a:r>
              <a:rPr lang="en-US" altLang="zh-CN" dirty="0"/>
              <a:t>CASE 1: Proton(Z=1)</a:t>
            </a:r>
            <a:r>
              <a:rPr lang="zh-CN" altLang="en-US" dirty="0"/>
              <a:t> </a:t>
            </a:r>
            <a:r>
              <a:rPr lang="en-US" altLang="zh-CN" dirty="0"/>
              <a:t>hitting</a:t>
            </a:r>
            <a:r>
              <a:rPr lang="zh-CN" altLang="en-US" dirty="0"/>
              <a:t> </a:t>
            </a:r>
            <a:r>
              <a:rPr lang="en-US" altLang="zh-CN" dirty="0"/>
              <a:t>float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BC1340-BD8E-4925-95B6-C5EB42E7E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1" y="3678731"/>
            <a:ext cx="4607510" cy="2935133"/>
          </a:xfrm>
        </p:spPr>
        <p:txBody>
          <a:bodyPr>
            <a:normAutofit/>
          </a:bodyPr>
          <a:lstStyle/>
          <a:p>
            <a:r>
              <a:rPr lang="en-US" altLang="zh-CN" dirty="0"/>
              <a:t>The thin FOOT-150um detector has lowest SNR.</a:t>
            </a:r>
          </a:p>
          <a:p>
            <a:r>
              <a:rPr lang="en-US" altLang="zh-CN" dirty="0"/>
              <a:t>The threshold of SNR puts a </a:t>
            </a:r>
            <a:r>
              <a:rPr lang="en-US" altLang="zh-CN" b="1" dirty="0">
                <a:solidFill>
                  <a:srgbClr val="0070C0"/>
                </a:solidFill>
              </a:rPr>
              <a:t>lower limit </a:t>
            </a:r>
            <a:r>
              <a:rPr lang="en-US" altLang="zh-CN" dirty="0"/>
              <a:t>on coupling capacitance.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474810-D455-49F0-8059-E6EF6298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80" y="1322773"/>
            <a:ext cx="7111020" cy="4740680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9841940-E00F-48A3-87C9-7D0A797DA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47479"/>
              </p:ext>
            </p:extLst>
          </p:nvPr>
        </p:nvGraphicFramePr>
        <p:xfrm>
          <a:off x="266332" y="1797510"/>
          <a:ext cx="4438833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611">
                  <a:extLst>
                    <a:ext uri="{9D8B030D-6E8A-4147-A177-3AD203B41FA5}">
                      <a16:colId xmlns:a16="http://schemas.microsoft.com/office/drawing/2014/main" val="4265688850"/>
                    </a:ext>
                  </a:extLst>
                </a:gridCol>
                <a:gridCol w="1479611">
                  <a:extLst>
                    <a:ext uri="{9D8B030D-6E8A-4147-A177-3AD203B41FA5}">
                      <a16:colId xmlns:a16="http://schemas.microsoft.com/office/drawing/2014/main" val="4272256969"/>
                    </a:ext>
                  </a:extLst>
                </a:gridCol>
                <a:gridCol w="1479611">
                  <a:extLst>
                    <a:ext uri="{9D8B030D-6E8A-4147-A177-3AD203B41FA5}">
                      <a16:colId xmlns:a16="http://schemas.microsoft.com/office/drawing/2014/main" val="420890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Project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Ladder length (cm)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Noise</a:t>
                      </a:r>
                    </a:p>
                    <a:p>
                      <a:pPr algn="ctr"/>
                      <a:r>
                        <a:rPr lang="en-US" altLang="zh-CN" dirty="0"/>
                        <a:t>Level (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21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DAMPE STK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~0.18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35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HERD SCD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~0.41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51178"/>
                  </a:ext>
                </a:extLst>
              </a:tr>
            </a:tbl>
          </a:graphicData>
        </a:graphic>
      </p:graphicFrame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7500EAF-D90F-4F2B-8698-73E977704469}"/>
              </a:ext>
            </a:extLst>
          </p:cNvPr>
          <p:cNvCxnSpPr/>
          <p:nvPr/>
        </p:nvCxnSpPr>
        <p:spPr>
          <a:xfrm>
            <a:off x="5590095" y="2592371"/>
            <a:ext cx="6485641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CE061C3-5891-4576-97AF-96D2DA68FCE8}"/>
              </a:ext>
            </a:extLst>
          </p:cNvPr>
          <p:cNvCxnSpPr/>
          <p:nvPr/>
        </p:nvCxnSpPr>
        <p:spPr>
          <a:xfrm>
            <a:off x="5590095" y="3770722"/>
            <a:ext cx="6485641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EB6B934-7539-4345-9B46-9B7B68E88EFA}"/>
              </a:ext>
            </a:extLst>
          </p:cNvPr>
          <p:cNvSpPr txBox="1"/>
          <p:nvPr/>
        </p:nvSpPr>
        <p:spPr>
          <a:xfrm>
            <a:off x="9464443" y="3725063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2σ</a:t>
            </a:r>
            <a:endParaRPr lang="zh-CN" altLang="en-US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1E8CF-FD27-4C78-84DD-82823174E6BE}"/>
              </a:ext>
            </a:extLst>
          </p:cNvPr>
          <p:cNvSpPr txBox="1"/>
          <p:nvPr/>
        </p:nvSpPr>
        <p:spPr>
          <a:xfrm>
            <a:off x="9464443" y="2507244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3σ</a:t>
            </a:r>
            <a:endParaRPr lang="zh-CN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F9D2DB-9661-481C-82CB-84F804E530F0}"/>
              </a:ext>
            </a:extLst>
          </p:cNvPr>
          <p:cNvSpPr/>
          <p:nvPr/>
        </p:nvSpPr>
        <p:spPr>
          <a:xfrm>
            <a:off x="5590095" y="1620078"/>
            <a:ext cx="6485641" cy="972282"/>
          </a:xfrm>
          <a:prstGeom prst="rect">
            <a:avLst/>
          </a:prstGeom>
          <a:solidFill>
            <a:srgbClr val="09FF4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E77D0-F01A-4F9C-81EF-7FA822AE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0"/>
            <a:ext cx="10515600" cy="1325563"/>
          </a:xfrm>
        </p:spPr>
        <p:txBody>
          <a:bodyPr/>
          <a:lstStyle/>
          <a:p>
            <a:r>
              <a:rPr lang="en-US" altLang="zh-CN" dirty="0"/>
              <a:t>CASE 2: Iron(Z=26)</a:t>
            </a:r>
            <a:r>
              <a:rPr lang="zh-CN" altLang="en-US" dirty="0"/>
              <a:t> </a:t>
            </a:r>
            <a:r>
              <a:rPr lang="en-US" altLang="zh-CN" dirty="0"/>
              <a:t>hitting</a:t>
            </a:r>
            <a:r>
              <a:rPr lang="zh-CN" altLang="en-US" dirty="0"/>
              <a:t> </a:t>
            </a:r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BC1340-BD8E-4925-95B6-C5EB42E7E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651899"/>
            <a:ext cx="10649504" cy="1757778"/>
          </a:xfrm>
        </p:spPr>
        <p:txBody>
          <a:bodyPr>
            <a:normAutofit/>
          </a:bodyPr>
          <a:lstStyle/>
          <a:p>
            <a:r>
              <a:rPr lang="en-US" altLang="zh-CN" dirty="0"/>
              <a:t>The electronics expert suggest the </a:t>
            </a:r>
            <a:r>
              <a:rPr lang="en-US" altLang="zh-CN" b="1" dirty="0">
                <a:solidFill>
                  <a:srgbClr val="0070C0"/>
                </a:solidFill>
              </a:rPr>
              <a:t>non-linear response is not reliable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The total signal amplitude without saturation as </a:t>
            </a:r>
            <a:r>
              <a:rPr lang="en-US" altLang="zh-CN" b="1" dirty="0">
                <a:solidFill>
                  <a:srgbClr val="00B050"/>
                </a:solidFill>
              </a:rPr>
              <a:t>large</a:t>
            </a:r>
            <a:r>
              <a:rPr lang="en-US" altLang="zh-CN" dirty="0"/>
              <a:t> as possible.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48B9BD-F751-4B82-AA5B-022953DAC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" y="1076418"/>
            <a:ext cx="5130000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776F41AF-C402-4D98-9C4C-6E426904B893}"/>
              </a:ext>
            </a:extLst>
          </p:cNvPr>
          <p:cNvSpPr/>
          <p:nvPr/>
        </p:nvSpPr>
        <p:spPr>
          <a:xfrm>
            <a:off x="4573335" y="2269741"/>
            <a:ext cx="499961" cy="49996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5143E7-A9AD-4BF5-AAD4-49FA6C04E5EB}"/>
              </a:ext>
            </a:extLst>
          </p:cNvPr>
          <p:cNvSpPr txBox="1"/>
          <p:nvPr/>
        </p:nvSpPr>
        <p:spPr>
          <a:xfrm>
            <a:off x="704296" y="1374481"/>
            <a:ext cx="1508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Read strip</a:t>
            </a:r>
          </a:p>
          <a:p>
            <a:pPr algn="ctr"/>
            <a:r>
              <a:rPr lang="en-US" altLang="zh-CN" sz="2400" b="1" dirty="0">
                <a:solidFill>
                  <a:srgbClr val="FFC000"/>
                </a:solidFill>
              </a:rPr>
              <a:t>500</a:t>
            </a:r>
            <a:r>
              <a:rPr lang="en-US" altLang="zh-CN" sz="2400" dirty="0"/>
              <a:t> pF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3C18F9-5BBF-48D4-B851-28BC6315F6F9}"/>
              </a:ext>
            </a:extLst>
          </p:cNvPr>
          <p:cNvSpPr txBox="1"/>
          <p:nvPr/>
        </p:nvSpPr>
        <p:spPr>
          <a:xfrm>
            <a:off x="587115" y="206519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Z=1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EE473F-8D60-468C-B428-E7EA760DD3B8}"/>
              </a:ext>
            </a:extLst>
          </p:cNvPr>
          <p:cNvSpPr txBox="1"/>
          <p:nvPr/>
        </p:nvSpPr>
        <p:spPr>
          <a:xfrm>
            <a:off x="4216506" y="34290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Z=26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2841939-BB2E-47EC-B1CC-7FD249D7C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1" y="1076418"/>
            <a:ext cx="5130436" cy="3420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093779-B4C2-4C79-BC58-D75202D1BC4E}"/>
              </a:ext>
            </a:extLst>
          </p:cNvPr>
          <p:cNvSpPr txBox="1"/>
          <p:nvPr/>
        </p:nvSpPr>
        <p:spPr>
          <a:xfrm>
            <a:off x="8128166" y="1338006"/>
            <a:ext cx="1508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Read strip</a:t>
            </a:r>
          </a:p>
          <a:p>
            <a:pPr algn="ctr"/>
            <a:r>
              <a:rPr lang="en-US" altLang="zh-CN" sz="2400" b="1" dirty="0">
                <a:solidFill>
                  <a:srgbClr val="FE02C8"/>
                </a:solidFill>
              </a:rPr>
              <a:t>10</a:t>
            </a:r>
            <a:r>
              <a:rPr lang="en-US" altLang="zh-CN" sz="2400" dirty="0"/>
              <a:t> pF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A6BB71-4964-4C78-9FE0-7C103EBD50BC}"/>
              </a:ext>
            </a:extLst>
          </p:cNvPr>
          <p:cNvSpPr txBox="1"/>
          <p:nvPr/>
        </p:nvSpPr>
        <p:spPr>
          <a:xfrm>
            <a:off x="7676511" y="239804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Z=1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4C339A-7496-491C-879A-F2F37358C64B}"/>
              </a:ext>
            </a:extLst>
          </p:cNvPr>
          <p:cNvSpPr txBox="1"/>
          <p:nvPr/>
        </p:nvSpPr>
        <p:spPr>
          <a:xfrm>
            <a:off x="11209373" y="352334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Z=26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8FB8B74-1042-43ED-B992-603A6CB7B86A}"/>
              </a:ext>
            </a:extLst>
          </p:cNvPr>
          <p:cNvSpPr/>
          <p:nvPr/>
        </p:nvSpPr>
        <p:spPr>
          <a:xfrm>
            <a:off x="11634014" y="1216645"/>
            <a:ext cx="499961" cy="499961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B7C8F88-74F8-4874-9071-142EB428EEBC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 flipV="1">
            <a:off x="5073296" y="1466626"/>
            <a:ext cx="6560718" cy="105309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401A5-9614-4BC3-BF68-855A46FA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CASE 2: Iron(Z=26)</a:t>
            </a:r>
            <a:r>
              <a:rPr lang="zh-CN" altLang="en-US" dirty="0"/>
              <a:t> </a:t>
            </a:r>
            <a:r>
              <a:rPr lang="en-US" altLang="zh-CN" dirty="0"/>
              <a:t>hitting</a:t>
            </a:r>
            <a:r>
              <a:rPr lang="zh-CN" altLang="en-US" dirty="0"/>
              <a:t> </a:t>
            </a:r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FBE2004-4151-4466-BCCE-D84EF90CC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922"/>
            <a:ext cx="6527006" cy="4351338"/>
          </a:xfr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F63DD11-990C-4C35-8493-DC23511CC764}"/>
              </a:ext>
            </a:extLst>
          </p:cNvPr>
          <p:cNvSpPr txBox="1">
            <a:spLocks/>
          </p:cNvSpPr>
          <p:nvPr/>
        </p:nvSpPr>
        <p:spPr>
          <a:xfrm>
            <a:off x="6527006" y="1375235"/>
            <a:ext cx="5466726" cy="327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B050"/>
                </a:solidFill>
              </a:rPr>
              <a:t>Zoom A</a:t>
            </a:r>
            <a:r>
              <a:rPr lang="en-US" altLang="zh-CN" dirty="0"/>
              <a:t>: total amplitude without saturation </a:t>
            </a:r>
            <a:r>
              <a:rPr lang="en-US" altLang="zh-CN" b="1" dirty="0">
                <a:solidFill>
                  <a:srgbClr val="00B050"/>
                </a:solidFill>
              </a:rPr>
              <a:t>increase</a:t>
            </a:r>
            <a:r>
              <a:rPr lang="en-US" altLang="zh-CN" dirty="0"/>
              <a:t> with smaller coupling capacitance.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Zoom B</a:t>
            </a:r>
            <a:r>
              <a:rPr lang="en-US" altLang="zh-CN" dirty="0"/>
              <a:t>: total amplitude without saturation </a:t>
            </a:r>
            <a:r>
              <a:rPr lang="en-US" altLang="zh-CN" b="1" dirty="0">
                <a:solidFill>
                  <a:srgbClr val="FF0000"/>
                </a:solidFill>
              </a:rPr>
              <a:t>drop</a:t>
            </a:r>
            <a:r>
              <a:rPr lang="en-US" altLang="zh-CN" dirty="0"/>
              <a:t> with extreme small coupling capacitance.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B8BFC0BA-A5FD-40F9-8253-B768241BDDD9}"/>
              </a:ext>
            </a:extLst>
          </p:cNvPr>
          <p:cNvSpPr/>
          <p:nvPr/>
        </p:nvSpPr>
        <p:spPr>
          <a:xfrm flipV="1">
            <a:off x="3755255" y="5159574"/>
            <a:ext cx="1313895" cy="1325564"/>
          </a:xfrm>
          <a:prstGeom prst="downArrow">
            <a:avLst/>
          </a:prstGeom>
          <a:solidFill>
            <a:srgbClr val="09FF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66262019-9DF3-40D7-8210-4F3C250AC75C}"/>
              </a:ext>
            </a:extLst>
          </p:cNvPr>
          <p:cNvSpPr/>
          <p:nvPr/>
        </p:nvSpPr>
        <p:spPr>
          <a:xfrm flipV="1">
            <a:off x="1109709" y="5159574"/>
            <a:ext cx="1313895" cy="13255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D41B81-C2F9-4CF2-B15D-047F7DE5D6A3}"/>
              </a:ext>
            </a:extLst>
          </p:cNvPr>
          <p:cNvSpPr txBox="1"/>
          <p:nvPr/>
        </p:nvSpPr>
        <p:spPr>
          <a:xfrm>
            <a:off x="3908698" y="5402711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Zoom</a:t>
            </a:r>
          </a:p>
          <a:p>
            <a:pPr algn="ctr"/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449C922-D07D-4C0C-A5D1-98958034AE53}"/>
              </a:ext>
            </a:extLst>
          </p:cNvPr>
          <p:cNvSpPr txBox="1"/>
          <p:nvPr/>
        </p:nvSpPr>
        <p:spPr>
          <a:xfrm>
            <a:off x="1263152" y="5402711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Zoom</a:t>
            </a:r>
          </a:p>
          <a:p>
            <a:pPr algn="ctr"/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402FFE-E61A-4B38-BB26-FC787FAAE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57" y="4101283"/>
            <a:ext cx="4135075" cy="2756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48387D-38D1-4739-BF9E-4E24CD8935E8}"/>
              </a:ext>
            </a:extLst>
          </p:cNvPr>
          <p:cNvSpPr/>
          <p:nvPr/>
        </p:nvSpPr>
        <p:spPr>
          <a:xfrm>
            <a:off x="11416683" y="4101283"/>
            <a:ext cx="452762" cy="36418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026555-9B8D-4F79-9C58-B9C00BFCC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5" y="1184788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EC30564-CCF1-4FD6-BB0A-F5DD97761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66" y="1184788"/>
            <a:ext cx="4319999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CE8D72-1330-41DE-83F9-D486E629F4E5}"/>
              </a:ext>
            </a:extLst>
          </p:cNvPr>
          <p:cNvSpPr txBox="1"/>
          <p:nvPr/>
        </p:nvSpPr>
        <p:spPr>
          <a:xfrm>
            <a:off x="1615109" y="4025129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Z=1, float strip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5DB7BB-E236-4FE4-9528-BA98064B01BC}"/>
              </a:ext>
            </a:extLst>
          </p:cNvPr>
          <p:cNvSpPr txBox="1"/>
          <p:nvPr/>
        </p:nvSpPr>
        <p:spPr>
          <a:xfrm>
            <a:off x="7286246" y="4064788"/>
            <a:ext cx="358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Z=26, readout strip</a:t>
            </a:r>
            <a:endParaRPr lang="zh-CN" altLang="en-US" sz="3200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EC95395-025F-4DB2-B588-CDB87548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Combining Proton(Z=1) and Iron(Z=26)</a:t>
            </a:r>
            <a:endParaRPr lang="zh-CN" altLang="en-US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B311BF63-7CE7-4D29-BCEF-2503481BC5E0}"/>
              </a:ext>
            </a:extLst>
          </p:cNvPr>
          <p:cNvSpPr/>
          <p:nvPr/>
        </p:nvSpPr>
        <p:spPr>
          <a:xfrm rot="2770062">
            <a:off x="3594092" y="5273335"/>
            <a:ext cx="2281561" cy="420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CE83F2BF-973C-45B7-AA5B-BED8A225A587}"/>
              </a:ext>
            </a:extLst>
          </p:cNvPr>
          <p:cNvSpPr/>
          <p:nvPr/>
        </p:nvSpPr>
        <p:spPr>
          <a:xfrm rot="7985074">
            <a:off x="6004930" y="5273335"/>
            <a:ext cx="2281561" cy="420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76090B-2662-4C81-8AEF-DAFFD7BED955}"/>
              </a:ext>
            </a:extLst>
          </p:cNvPr>
          <p:cNvSpPr txBox="1"/>
          <p:nvPr/>
        </p:nvSpPr>
        <p:spPr>
          <a:xfrm>
            <a:off x="2862393" y="5471516"/>
            <a:ext cx="2040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Higher SNR</a:t>
            </a:r>
          </a:p>
          <a:p>
            <a:pPr algn="ctr"/>
            <a:r>
              <a:rPr lang="en-US" altLang="zh-CN" dirty="0"/>
              <a:t>With</a:t>
            </a:r>
          </a:p>
          <a:p>
            <a:pPr algn="ctr"/>
            <a:r>
              <a:rPr lang="en-US" altLang="zh-CN" dirty="0"/>
              <a:t>Larger capacitance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A0B84D-D9AB-4A85-95AD-263B75B8AB6F}"/>
              </a:ext>
            </a:extLst>
          </p:cNvPr>
          <p:cNvSpPr txBox="1"/>
          <p:nvPr/>
        </p:nvSpPr>
        <p:spPr>
          <a:xfrm>
            <a:off x="7377577" y="5483397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Larger Signal</a:t>
            </a:r>
          </a:p>
          <a:p>
            <a:pPr algn="ctr"/>
            <a:r>
              <a:rPr lang="en-US" altLang="zh-CN" dirty="0"/>
              <a:t>With</a:t>
            </a:r>
          </a:p>
          <a:p>
            <a:pPr algn="ctr"/>
            <a:r>
              <a:rPr lang="en-US" altLang="zh-CN" dirty="0"/>
              <a:t>Medium capacitance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CADCAC1-A40B-4A33-B878-A35BEA376592}"/>
              </a:ext>
            </a:extLst>
          </p:cNvPr>
          <p:cNvSpPr/>
          <p:nvPr/>
        </p:nvSpPr>
        <p:spPr>
          <a:xfrm>
            <a:off x="1262270" y="1325563"/>
            <a:ext cx="3925956" cy="662263"/>
          </a:xfrm>
          <a:prstGeom prst="rect">
            <a:avLst/>
          </a:prstGeom>
          <a:solidFill>
            <a:srgbClr val="09FF49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4FEE6E-33CA-44FC-9C9A-CD4E95E7D43B}"/>
              </a:ext>
            </a:extLst>
          </p:cNvPr>
          <p:cNvSpPr/>
          <p:nvPr/>
        </p:nvSpPr>
        <p:spPr>
          <a:xfrm>
            <a:off x="8388627" y="1325563"/>
            <a:ext cx="834886" cy="2441367"/>
          </a:xfrm>
          <a:prstGeom prst="rect">
            <a:avLst/>
          </a:prstGeom>
          <a:solidFill>
            <a:srgbClr val="09FF49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3" grpId="0" animBg="1"/>
      <p:bldP spid="8" grpId="0"/>
      <p:bldP spid="14" grpId="0"/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416C6D6-2DCE-4799-85E8-87C72E044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1485361"/>
            <a:ext cx="7495713" cy="49971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7A6B1CB-2581-4A1F-BEFE-4DAB7AB029EF}"/>
              </a:ext>
            </a:extLst>
          </p:cNvPr>
          <p:cNvSpPr/>
          <p:nvPr/>
        </p:nvSpPr>
        <p:spPr>
          <a:xfrm>
            <a:off x="1544715" y="1590660"/>
            <a:ext cx="3551068" cy="4394446"/>
          </a:xfrm>
          <a:prstGeom prst="rect">
            <a:avLst/>
          </a:prstGeom>
          <a:solidFill>
            <a:srgbClr val="FFFF00">
              <a:alpha val="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88449C-BB7A-4DD3-980A-9851080A136A}"/>
              </a:ext>
            </a:extLst>
          </p:cNvPr>
          <p:cNvSpPr/>
          <p:nvPr/>
        </p:nvSpPr>
        <p:spPr>
          <a:xfrm>
            <a:off x="5095782" y="1590660"/>
            <a:ext cx="2760955" cy="4394446"/>
          </a:xfrm>
          <a:prstGeom prst="rect">
            <a:avLst/>
          </a:prstGeom>
          <a:solidFill>
            <a:srgbClr val="00FF00">
              <a:alpha val="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8FC11168-C95E-4DF5-928E-8E4DAAB8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Combining Proton(Z=1) and Iron(Z=26)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A6427EC-F6CA-4111-BFEA-E80CDF3D47D2}"/>
              </a:ext>
            </a:extLst>
          </p:cNvPr>
          <p:cNvSpPr/>
          <p:nvPr/>
        </p:nvSpPr>
        <p:spPr>
          <a:xfrm>
            <a:off x="5149049" y="2007912"/>
            <a:ext cx="363984" cy="36398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47288DB-12F9-4B98-90CF-FE1D913107A0}"/>
              </a:ext>
            </a:extLst>
          </p:cNvPr>
          <p:cNvSpPr/>
          <p:nvPr/>
        </p:nvSpPr>
        <p:spPr>
          <a:xfrm>
            <a:off x="6032374" y="1834798"/>
            <a:ext cx="363984" cy="36398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E3D5A056-E7ED-47C8-B13B-60C411C82321}"/>
              </a:ext>
            </a:extLst>
          </p:cNvPr>
          <p:cNvSpPr/>
          <p:nvPr/>
        </p:nvSpPr>
        <p:spPr>
          <a:xfrm>
            <a:off x="1060141" y="6329779"/>
            <a:ext cx="6077506" cy="171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24D717F2-1A0B-4AF2-9D50-EC7986540A35}"/>
              </a:ext>
            </a:extLst>
          </p:cNvPr>
          <p:cNvSpPr/>
          <p:nvPr/>
        </p:nvSpPr>
        <p:spPr>
          <a:xfrm rot="16200000">
            <a:off x="-1602415" y="3774567"/>
            <a:ext cx="4150309" cy="270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B0D282-DAB4-4C2C-8DD1-780C3E50C18E}"/>
              </a:ext>
            </a:extLst>
          </p:cNvPr>
          <p:cNvSpPr txBox="1"/>
          <p:nvPr/>
        </p:nvSpPr>
        <p:spPr>
          <a:xfrm>
            <a:off x="7044900" y="6159337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Higher SNR</a:t>
            </a:r>
          </a:p>
          <a:p>
            <a:pPr algn="ctr"/>
            <a:r>
              <a:rPr lang="en-US" altLang="zh-CN" dirty="0"/>
              <a:t>For Z=1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401918-51C6-453E-87B6-E11F0FCE49FA}"/>
              </a:ext>
            </a:extLst>
          </p:cNvPr>
          <p:cNvSpPr txBox="1"/>
          <p:nvPr/>
        </p:nvSpPr>
        <p:spPr>
          <a:xfrm>
            <a:off x="-44882" y="1206792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Larger signal</a:t>
            </a:r>
          </a:p>
          <a:p>
            <a:pPr algn="ctr"/>
            <a:r>
              <a:rPr lang="en-US" altLang="zh-CN" dirty="0"/>
              <a:t>For Z=26</a:t>
            </a:r>
            <a:endParaRPr lang="zh-CN" altLang="en-US" dirty="0"/>
          </a:p>
        </p:txBody>
      </p: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A89C4CBC-BCD0-4232-8D20-E48EEE58660E}"/>
              </a:ext>
            </a:extLst>
          </p:cNvPr>
          <p:cNvSpPr txBox="1">
            <a:spLocks/>
          </p:cNvSpPr>
          <p:nvPr/>
        </p:nvSpPr>
        <p:spPr>
          <a:xfrm>
            <a:off x="7966229" y="2763746"/>
            <a:ext cx="4151789" cy="356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</a:t>
            </a:r>
            <a:r>
              <a:rPr lang="en-US" altLang="zh-CN" b="1" dirty="0">
                <a:solidFill>
                  <a:srgbClr val="00B050"/>
                </a:solidFill>
              </a:rPr>
              <a:t>IHEP-60 &amp; AMS-Up </a:t>
            </a:r>
            <a:r>
              <a:rPr lang="en-US" altLang="zh-CN" dirty="0"/>
              <a:t>have better performance to compromise Z=1 &amp; Z=26.</a:t>
            </a:r>
          </a:p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EDDA558-B837-4225-957E-03B665A71565}"/>
              </a:ext>
            </a:extLst>
          </p:cNvPr>
          <p:cNvSpPr txBox="1"/>
          <p:nvPr/>
        </p:nvSpPr>
        <p:spPr>
          <a:xfrm>
            <a:off x="1528171" y="1590659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2σ</a:t>
            </a:r>
            <a:endParaRPr lang="zh-CN" altLang="en-US" sz="3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53AA62-6CC8-4E6F-8F46-1D8D660A13DF}"/>
              </a:ext>
            </a:extLst>
          </p:cNvPr>
          <p:cNvSpPr txBox="1"/>
          <p:nvPr/>
        </p:nvSpPr>
        <p:spPr>
          <a:xfrm>
            <a:off x="4521329" y="1590660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3σ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53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CE5B1-B8F9-4973-B108-E6DF3541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Combining Proton(Z=1) and Iron(Z=26)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C24A3E7-CB27-4FE7-81DD-DC45E87A8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09311"/>
              </p:ext>
            </p:extLst>
          </p:nvPr>
        </p:nvGraphicFramePr>
        <p:xfrm>
          <a:off x="838200" y="2058762"/>
          <a:ext cx="10515600" cy="239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57703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964277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98597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9541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Detector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Coupling cap. [pF]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 of Z=1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non-saturated signal amplitudes of Z=26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64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IHEP-25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536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IHEP-60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36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FOOT-320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925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AMS-Up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25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4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82555-D5A6-43E7-A212-E7BA55D3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Background: CCE &amp; Charge sharing when hitting readout strip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7C8AB-690C-4D3A-B642-1A2315BA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909" y="1825625"/>
            <a:ext cx="4469363" cy="4351338"/>
          </a:xfrm>
        </p:spPr>
        <p:txBody>
          <a:bodyPr/>
          <a:lstStyle/>
          <a:p>
            <a:r>
              <a:rPr lang="en-US" altLang="zh-CN" dirty="0"/>
              <a:t>For </a:t>
            </a:r>
            <a:r>
              <a:rPr lang="en-US" altLang="zh-CN" b="1" dirty="0">
                <a:solidFill>
                  <a:srgbClr val="0070C0"/>
                </a:solidFill>
              </a:rPr>
              <a:t>5%</a:t>
            </a:r>
            <a:r>
              <a:rPr lang="en-US" altLang="zh-CN" dirty="0"/>
              <a:t> charge sharing ratio, FOOT-150 has lowest CCE, IHEP-25/IHEP-60/FOOT-320/AMS has similar </a:t>
            </a:r>
            <a:r>
              <a:rPr lang="en-US" altLang="zh-CN" b="1" dirty="0">
                <a:solidFill>
                  <a:srgbClr val="00B050"/>
                </a:solidFill>
              </a:rPr>
              <a:t>CCE around 80~85%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 coupling cap was around </a:t>
            </a:r>
            <a:r>
              <a:rPr lang="en-US" altLang="zh-CN" b="1" dirty="0">
                <a:solidFill>
                  <a:srgbClr val="FC08CE"/>
                </a:solidFill>
              </a:rPr>
              <a:t>30~50 pF </a:t>
            </a:r>
            <a:r>
              <a:rPr lang="en-US" altLang="zh-CN" dirty="0"/>
              <a:t>correspondingly.</a:t>
            </a:r>
            <a:endParaRPr lang="zh-CN" altLang="en-US" dirty="0"/>
          </a:p>
        </p:txBody>
      </p:sp>
      <p:pic>
        <p:nvPicPr>
          <p:cNvPr id="4" name="内容占位符 11">
            <a:extLst>
              <a:ext uri="{FF2B5EF4-FFF2-40B4-BE49-F238E27FC236}">
                <a16:creationId xmlns:a16="http://schemas.microsoft.com/office/drawing/2014/main" id="{E964D0A4-0793-4039-871F-5C15CD1C0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9015"/>
          <a:stretch/>
        </p:blipFill>
        <p:spPr>
          <a:xfrm>
            <a:off x="177553" y="1576873"/>
            <a:ext cx="6784018" cy="5286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699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CE5B1-B8F9-4973-B108-E6DF3541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Combining Proton(Z=1) and Iron(Z=26)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C24A3E7-CB27-4FE7-81DD-DC45E87A8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052778"/>
              </p:ext>
            </p:extLst>
          </p:nvPr>
        </p:nvGraphicFramePr>
        <p:xfrm>
          <a:off x="838200" y="1031240"/>
          <a:ext cx="105156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57703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964277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98597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9541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Detector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Coupling cap. [pF]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 of Z=1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non-saturated signal amplitudes of Z=26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64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IHEP-60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366372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0658205-E776-4BA4-9073-5D05CC2C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02" y="2976335"/>
            <a:ext cx="5130000" cy="34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948C83-10C9-4638-8A4C-152A6E628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7335"/>
            <a:ext cx="5130000" cy="342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DE8963B-4088-4879-8A29-9B923D120AE4}"/>
              </a:ext>
            </a:extLst>
          </p:cNvPr>
          <p:cNvSpPr txBox="1"/>
          <p:nvPr/>
        </p:nvSpPr>
        <p:spPr>
          <a:xfrm>
            <a:off x="1727099" y="6396335"/>
            <a:ext cx="335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IHEP-60</a:t>
            </a:r>
            <a:r>
              <a:rPr lang="zh-CN" altLang="en-US" sz="2400" dirty="0"/>
              <a:t>，</a:t>
            </a:r>
            <a:r>
              <a:rPr lang="en-US" altLang="zh-CN" sz="2400" dirty="0"/>
              <a:t>Readout strip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1ABD48-734F-41CB-9419-879530044A3C}"/>
              </a:ext>
            </a:extLst>
          </p:cNvPr>
          <p:cNvSpPr txBox="1"/>
          <p:nvPr/>
        </p:nvSpPr>
        <p:spPr>
          <a:xfrm>
            <a:off x="7345939" y="6396335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IHEP-60</a:t>
            </a:r>
            <a:r>
              <a:rPr lang="zh-CN" altLang="en-US" sz="2400" dirty="0"/>
              <a:t>，</a:t>
            </a:r>
            <a:r>
              <a:rPr lang="en-US" altLang="zh-CN" sz="2400" dirty="0"/>
              <a:t>Float strip</a:t>
            </a:r>
            <a:endParaRPr lang="zh-CN" altLang="en-US" sz="24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34E0231-4589-44E8-99A2-CF4572C2A097}"/>
              </a:ext>
            </a:extLst>
          </p:cNvPr>
          <p:cNvSpPr/>
          <p:nvPr/>
        </p:nvSpPr>
        <p:spPr>
          <a:xfrm>
            <a:off x="5485980" y="3016578"/>
            <a:ext cx="331142" cy="331142"/>
          </a:xfrm>
          <a:prstGeom prst="ellipse">
            <a:avLst/>
          </a:prstGeom>
          <a:noFill/>
          <a:ln w="38100">
            <a:solidFill>
              <a:srgbClr val="09FF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08F7C1-ABB2-4FBC-AA0D-222450FC4FAB}"/>
              </a:ext>
            </a:extLst>
          </p:cNvPr>
          <p:cNvSpPr/>
          <p:nvPr/>
        </p:nvSpPr>
        <p:spPr>
          <a:xfrm>
            <a:off x="6673757" y="5109328"/>
            <a:ext cx="331142" cy="331142"/>
          </a:xfrm>
          <a:prstGeom prst="ellipse">
            <a:avLst/>
          </a:prstGeom>
          <a:noFill/>
          <a:ln w="38100">
            <a:solidFill>
              <a:srgbClr val="09FF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04AA1B7-B9D8-401B-A06B-3BA2021F2D0F}"/>
              </a:ext>
            </a:extLst>
          </p:cNvPr>
          <p:cNvSpPr txBox="1"/>
          <p:nvPr/>
        </p:nvSpPr>
        <p:spPr>
          <a:xfrm>
            <a:off x="1431184" y="492466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DD06CB-BD7A-4FD5-AAF0-206DF17EFA9C}"/>
              </a:ext>
            </a:extLst>
          </p:cNvPr>
          <p:cNvSpPr txBox="1"/>
          <p:nvPr/>
        </p:nvSpPr>
        <p:spPr>
          <a:xfrm>
            <a:off x="5025516" y="365162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Z=26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6FC048-6C1C-4BFF-9DA6-9A71B5C71720}"/>
              </a:ext>
            </a:extLst>
          </p:cNvPr>
          <p:cNvSpPr txBox="1"/>
          <p:nvPr/>
        </p:nvSpPr>
        <p:spPr>
          <a:xfrm>
            <a:off x="6816787" y="426480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Z=1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C28ABA-9DF2-4E40-854A-926F27E4DF2D}"/>
              </a:ext>
            </a:extLst>
          </p:cNvPr>
          <p:cNvSpPr txBox="1"/>
          <p:nvPr/>
        </p:nvSpPr>
        <p:spPr>
          <a:xfrm>
            <a:off x="10348442" y="365162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04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3021858-4A7E-4577-A71B-EBDE32070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02" y="2933519"/>
            <a:ext cx="5129999" cy="34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767881-3D94-4A26-B979-1AA7E173E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33519"/>
            <a:ext cx="5130000" cy="342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BBCE5B1-B8F9-4973-B108-E6DF3541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Combining Proton(Z=1) and Iron(Z=26)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C24A3E7-CB27-4FE7-81DD-DC45E87A8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378735"/>
              </p:ext>
            </p:extLst>
          </p:nvPr>
        </p:nvGraphicFramePr>
        <p:xfrm>
          <a:off x="838200" y="1031240"/>
          <a:ext cx="105156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57703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964277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98597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9541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Detector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Coupling cap. [pF]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 of Z=1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non-saturated signal amplitudes of Z=26 [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64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AMS-Up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25153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DE8963B-4088-4879-8A29-9B923D120AE4}"/>
              </a:ext>
            </a:extLst>
          </p:cNvPr>
          <p:cNvSpPr txBox="1"/>
          <p:nvPr/>
        </p:nvSpPr>
        <p:spPr>
          <a:xfrm>
            <a:off x="1310320" y="635351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AMS-Upgrade</a:t>
            </a:r>
            <a:r>
              <a:rPr lang="zh-CN" altLang="en-US" sz="2400" dirty="0"/>
              <a:t>，</a:t>
            </a:r>
            <a:r>
              <a:rPr lang="en-US" altLang="zh-CN" sz="2400" dirty="0"/>
              <a:t>Readout strip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1ABD48-734F-41CB-9419-879530044A3C}"/>
              </a:ext>
            </a:extLst>
          </p:cNvPr>
          <p:cNvSpPr txBox="1"/>
          <p:nvPr/>
        </p:nvSpPr>
        <p:spPr>
          <a:xfrm>
            <a:off x="6929159" y="6353519"/>
            <a:ext cx="371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AMS-Upgrade</a:t>
            </a:r>
            <a:r>
              <a:rPr lang="zh-CN" altLang="en-US" sz="2400" dirty="0"/>
              <a:t>，</a:t>
            </a:r>
            <a:r>
              <a:rPr lang="en-US" altLang="zh-CN" sz="2400" dirty="0"/>
              <a:t>Float strip</a:t>
            </a:r>
            <a:endParaRPr lang="zh-CN" altLang="en-US" sz="24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34D8B35-10C2-48C9-84AB-95CFA665E758}"/>
              </a:ext>
            </a:extLst>
          </p:cNvPr>
          <p:cNvSpPr/>
          <p:nvPr/>
        </p:nvSpPr>
        <p:spPr>
          <a:xfrm>
            <a:off x="5485980" y="3016578"/>
            <a:ext cx="331142" cy="331142"/>
          </a:xfrm>
          <a:prstGeom prst="ellipse">
            <a:avLst/>
          </a:prstGeom>
          <a:noFill/>
          <a:ln w="38100">
            <a:solidFill>
              <a:srgbClr val="09FF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D68EF35-735D-4F0B-92B3-916E4DA3086E}"/>
              </a:ext>
            </a:extLst>
          </p:cNvPr>
          <p:cNvSpPr/>
          <p:nvPr/>
        </p:nvSpPr>
        <p:spPr>
          <a:xfrm>
            <a:off x="6673757" y="5109328"/>
            <a:ext cx="331142" cy="331142"/>
          </a:xfrm>
          <a:prstGeom prst="ellipse">
            <a:avLst/>
          </a:prstGeom>
          <a:noFill/>
          <a:ln w="38100">
            <a:solidFill>
              <a:srgbClr val="09FF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ACC883-EE62-44EC-ACD5-EE39D4B9AB2E}"/>
              </a:ext>
            </a:extLst>
          </p:cNvPr>
          <p:cNvSpPr txBox="1"/>
          <p:nvPr/>
        </p:nvSpPr>
        <p:spPr>
          <a:xfrm>
            <a:off x="1431184" y="492466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Z=1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63D684-F777-401E-B556-FB7290C3EA48}"/>
              </a:ext>
            </a:extLst>
          </p:cNvPr>
          <p:cNvSpPr txBox="1"/>
          <p:nvPr/>
        </p:nvSpPr>
        <p:spPr>
          <a:xfrm>
            <a:off x="5025516" y="365162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Z=26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0C06B6-41E7-45DD-8BED-097B79A4F681}"/>
              </a:ext>
            </a:extLst>
          </p:cNvPr>
          <p:cNvSpPr txBox="1"/>
          <p:nvPr/>
        </p:nvSpPr>
        <p:spPr>
          <a:xfrm>
            <a:off x="6816787" y="426480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8007DE-3B4C-4D1D-8FC0-8256A561E436}"/>
              </a:ext>
            </a:extLst>
          </p:cNvPr>
          <p:cNvSpPr txBox="1"/>
          <p:nvPr/>
        </p:nvSpPr>
        <p:spPr>
          <a:xfrm>
            <a:off x="10348442" y="365162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Z=26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7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D501D-AE66-485F-9B1B-0B4950A1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5E75F3-616E-4332-B1A5-8CA2CE91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635"/>
            <a:ext cx="10515600" cy="4974328"/>
          </a:xfrm>
        </p:spPr>
        <p:txBody>
          <a:bodyPr>
            <a:normAutofit/>
          </a:bodyPr>
          <a:lstStyle/>
          <a:p>
            <a:r>
              <a:rPr lang="en-US" altLang="zh-CN" dirty="0"/>
              <a:t>SPICE simulation of CCE with readout &amp; float strip incidence.</a:t>
            </a:r>
          </a:p>
          <a:p>
            <a:r>
              <a:rPr lang="en-US" altLang="zh-CN" dirty="0"/>
              <a:t>Verified by AMS-02 results.</a:t>
            </a:r>
          </a:p>
          <a:p>
            <a:r>
              <a:rPr lang="en-US" altLang="zh-CN" dirty="0"/>
              <a:t>Two extremes:</a:t>
            </a:r>
          </a:p>
          <a:p>
            <a:pPr lvl="1"/>
            <a:r>
              <a:rPr lang="en-US" altLang="zh-CN" b="1" dirty="0"/>
              <a:t>Smallest</a:t>
            </a:r>
            <a:r>
              <a:rPr lang="en-US" altLang="zh-CN" dirty="0"/>
              <a:t> signal: 0 degree proton (Z=1) hitting float strip </a:t>
            </a:r>
          </a:p>
          <a:p>
            <a:pPr lvl="1"/>
            <a:r>
              <a:rPr lang="en-US" altLang="zh-CN" b="1" dirty="0"/>
              <a:t>Largest</a:t>
            </a:r>
            <a:r>
              <a:rPr lang="en-US" altLang="zh-CN" dirty="0"/>
              <a:t> signal: 30 degree iron (Z=26) hitting readout strip </a:t>
            </a:r>
          </a:p>
          <a:p>
            <a:r>
              <a:rPr lang="en-US" altLang="zh-CN" dirty="0"/>
              <a:t>The coupling capacitance affects:</a:t>
            </a:r>
          </a:p>
          <a:p>
            <a:pPr lvl="1"/>
            <a:r>
              <a:rPr lang="en-US" altLang="zh-CN" dirty="0"/>
              <a:t>The SNR when proton (Z=1) hitting float strip</a:t>
            </a:r>
          </a:p>
          <a:p>
            <a:pPr lvl="1"/>
            <a:r>
              <a:rPr lang="en-US" altLang="zh-CN" dirty="0"/>
              <a:t>The total non-saturated amplitude when iron (Z=26) hitting readout strip</a:t>
            </a:r>
          </a:p>
          <a:p>
            <a:r>
              <a:rPr lang="en-US" altLang="zh-CN" dirty="0"/>
              <a:t>The </a:t>
            </a:r>
            <a:r>
              <a:rPr lang="en-US" altLang="zh-CN" b="1" dirty="0">
                <a:solidFill>
                  <a:srgbClr val="00B050"/>
                </a:solidFill>
              </a:rPr>
              <a:t>best sensors </a:t>
            </a:r>
            <a:r>
              <a:rPr lang="en-US" altLang="zh-CN" dirty="0"/>
              <a:t>are:</a:t>
            </a:r>
          </a:p>
          <a:p>
            <a:pPr lvl="1"/>
            <a:r>
              <a:rPr lang="en-US" altLang="zh-CN" b="1" dirty="0"/>
              <a:t>IHEP-60 with 50 pF </a:t>
            </a:r>
            <a:r>
              <a:rPr lang="en-US" altLang="zh-CN" dirty="0"/>
              <a:t>coupling cap., SNR=3.3 for Z=1</a:t>
            </a:r>
          </a:p>
          <a:p>
            <a:pPr lvl="1"/>
            <a:r>
              <a:rPr lang="en-US" altLang="zh-CN" b="1" dirty="0"/>
              <a:t>AMS-Upgrade with 35 pF </a:t>
            </a:r>
            <a:r>
              <a:rPr lang="en-US" altLang="zh-CN" dirty="0"/>
              <a:t>coupling cap. , SNR=3.1 for Z=1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09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56C01-4A2C-4067-A1DC-BD2463A2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202861"/>
            <a:ext cx="11818776" cy="926144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Background: Hitting readout strip and floating strip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BF9705-B624-4171-B022-EA1AB9FA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7901"/>
            <a:ext cx="10515600" cy="1667238"/>
          </a:xfrm>
        </p:spPr>
        <p:txBody>
          <a:bodyPr/>
          <a:lstStyle/>
          <a:p>
            <a:r>
              <a:rPr lang="en-US" altLang="zh-CN" dirty="0"/>
              <a:t>Small coupling capacitance can improve charge sharing, but decrease CCE.</a:t>
            </a:r>
          </a:p>
          <a:p>
            <a:r>
              <a:rPr lang="en-US" altLang="zh-CN" dirty="0"/>
              <a:t>Lower CCE with hitting float strip than readout strip.</a:t>
            </a:r>
            <a:endParaRPr lang="zh-CN" altLang="en-US" dirty="0"/>
          </a:p>
        </p:txBody>
      </p:sp>
      <p:pic>
        <p:nvPicPr>
          <p:cNvPr id="4" name="Picture 2" descr="H:\2015Nov_FMSTK_QiaoReco\Final\PNG_FitChargeSharingSpectrum\StackMean_ReadStrip.png">
            <a:extLst>
              <a:ext uri="{FF2B5EF4-FFF2-40B4-BE49-F238E27FC236}">
                <a16:creationId xmlns:a16="http://schemas.microsoft.com/office/drawing/2014/main" id="{95972842-B4CC-434F-9940-C7E702304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7" r="8799"/>
          <a:stretch/>
        </p:blipFill>
        <p:spPr bwMode="auto">
          <a:xfrm>
            <a:off x="2" y="1129005"/>
            <a:ext cx="5940000" cy="3580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2015Nov_FMSTK_QiaoReco\Final\PNG_FitChargeSharingSpectrum\StackMean_FloatStrip.png">
            <a:extLst>
              <a:ext uri="{FF2B5EF4-FFF2-40B4-BE49-F238E27FC236}">
                <a16:creationId xmlns:a16="http://schemas.microsoft.com/office/drawing/2014/main" id="{FCA2EEC1-CDF7-48BF-AAC2-16283458C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7" r="8799"/>
          <a:stretch/>
        </p:blipFill>
        <p:spPr bwMode="auto">
          <a:xfrm>
            <a:off x="6251998" y="1129004"/>
            <a:ext cx="5940000" cy="3580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50029B-B5BA-42AA-AD9D-BC10513539E7}"/>
              </a:ext>
            </a:extLst>
          </p:cNvPr>
          <p:cNvSpPr txBox="1"/>
          <p:nvPr/>
        </p:nvSpPr>
        <p:spPr>
          <a:xfrm>
            <a:off x="746448" y="1482548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Seed </a:t>
            </a:r>
            <a:r>
              <a:rPr lang="en-US" altLang="zh-CN" sz="2400" b="1" dirty="0" err="1">
                <a:solidFill>
                  <a:srgbClr val="0070C0"/>
                </a:solidFill>
              </a:rPr>
              <a:t>ch.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A28573-0F20-4ABB-9E09-DF6867EAE420}"/>
              </a:ext>
            </a:extLst>
          </p:cNvPr>
          <p:cNvSpPr txBox="1"/>
          <p:nvPr/>
        </p:nvSpPr>
        <p:spPr>
          <a:xfrm>
            <a:off x="2388637" y="2844819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E02C8"/>
                </a:solidFill>
              </a:rPr>
              <a:t>Seed+1 </a:t>
            </a:r>
            <a:r>
              <a:rPr lang="en-US" altLang="zh-CN" sz="2400" b="1" dirty="0" err="1">
                <a:solidFill>
                  <a:srgbClr val="FE02C8"/>
                </a:solidFill>
              </a:rPr>
              <a:t>ch.</a:t>
            </a:r>
            <a:endParaRPr lang="zh-CN" altLang="en-US" sz="2400" b="1" dirty="0">
              <a:solidFill>
                <a:srgbClr val="FE02C8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9AAFD2-68CE-4901-82D2-B1232704F5B6}"/>
              </a:ext>
            </a:extLst>
          </p:cNvPr>
          <p:cNvSpPr txBox="1"/>
          <p:nvPr/>
        </p:nvSpPr>
        <p:spPr>
          <a:xfrm>
            <a:off x="4249350" y="330648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Seed+2 </a:t>
            </a:r>
            <a:r>
              <a:rPr lang="en-US" altLang="zh-CN" sz="2400" b="1" dirty="0" err="1">
                <a:solidFill>
                  <a:srgbClr val="FF0000"/>
                </a:solidFill>
              </a:rPr>
              <a:t>ch.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4FA598-5A9E-478A-BDD2-8D5A3CF47966}"/>
              </a:ext>
            </a:extLst>
          </p:cNvPr>
          <p:cNvSpPr txBox="1"/>
          <p:nvPr/>
        </p:nvSpPr>
        <p:spPr>
          <a:xfrm>
            <a:off x="8181964" y="152920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Seed </a:t>
            </a:r>
            <a:r>
              <a:rPr lang="en-US" altLang="zh-CN" sz="2400" b="1" dirty="0" err="1">
                <a:solidFill>
                  <a:srgbClr val="0070C0"/>
                </a:solidFill>
              </a:rPr>
              <a:t>ch.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3A369F-188A-45D1-926C-D2545B465C92}"/>
              </a:ext>
            </a:extLst>
          </p:cNvPr>
          <p:cNvSpPr txBox="1"/>
          <p:nvPr/>
        </p:nvSpPr>
        <p:spPr>
          <a:xfrm>
            <a:off x="8663827" y="300344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E02C8"/>
                </a:solidFill>
              </a:rPr>
              <a:t>Seed+1 </a:t>
            </a:r>
            <a:r>
              <a:rPr lang="en-US" altLang="zh-CN" sz="2400" b="1" dirty="0" err="1">
                <a:solidFill>
                  <a:srgbClr val="FE02C8"/>
                </a:solidFill>
              </a:rPr>
              <a:t>ch.</a:t>
            </a:r>
            <a:endParaRPr lang="zh-CN" altLang="en-US" sz="2400" b="1" dirty="0">
              <a:solidFill>
                <a:srgbClr val="FE02C8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D845E7-6B57-4F26-8188-84A3DB4FDD4C}"/>
              </a:ext>
            </a:extLst>
          </p:cNvPr>
          <p:cNvSpPr txBox="1"/>
          <p:nvPr/>
        </p:nvSpPr>
        <p:spPr>
          <a:xfrm>
            <a:off x="10487216" y="3353139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Seed+2 </a:t>
            </a:r>
            <a:r>
              <a:rPr lang="en-US" altLang="zh-CN" sz="2400" b="1" dirty="0" err="1">
                <a:solidFill>
                  <a:srgbClr val="FF0000"/>
                </a:solidFill>
              </a:rPr>
              <a:t>ch.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DEAAB9-9B8E-4B7C-86FE-2A446DBE928F}"/>
              </a:ext>
            </a:extLst>
          </p:cNvPr>
          <p:cNvSpPr txBox="1"/>
          <p:nvPr/>
        </p:nvSpPr>
        <p:spPr>
          <a:xfrm>
            <a:off x="3078634" y="1425427"/>
            <a:ext cx="2295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/>
              <a:t>DAMPE: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Hitting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readout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strip</a:t>
            </a:r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F81195-F5D2-4548-AB38-66F370569888}"/>
              </a:ext>
            </a:extLst>
          </p:cNvPr>
          <p:cNvSpPr txBox="1"/>
          <p:nvPr/>
        </p:nvSpPr>
        <p:spPr>
          <a:xfrm>
            <a:off x="10065990" y="1472082"/>
            <a:ext cx="1763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/>
              <a:t>DAMPE: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Hitting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float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strip</a:t>
            </a:r>
            <a:endParaRPr lang="zh-CN" altLang="en-US" sz="2800" b="1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3FF345-6671-485A-914E-F011DC165D1E}"/>
              </a:ext>
            </a:extLst>
          </p:cNvPr>
          <p:cNvCxnSpPr/>
          <p:nvPr/>
        </p:nvCxnSpPr>
        <p:spPr>
          <a:xfrm>
            <a:off x="2239346" y="1238214"/>
            <a:ext cx="0" cy="31444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C31881C-2A3F-48C7-AD39-A9B878DB4812}"/>
              </a:ext>
            </a:extLst>
          </p:cNvPr>
          <p:cNvCxnSpPr/>
          <p:nvPr/>
        </p:nvCxnSpPr>
        <p:spPr>
          <a:xfrm>
            <a:off x="9927771" y="1238214"/>
            <a:ext cx="0" cy="31444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573FB-2AC8-4B34-A218-1076C5AD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Requirement of coupling capacitor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C2319A0-C645-4D2A-9929-5E64F364A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13738"/>
              </p:ext>
            </p:extLst>
          </p:nvPr>
        </p:nvGraphicFramePr>
        <p:xfrm>
          <a:off x="286139" y="1778000"/>
          <a:ext cx="3945855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342">
                  <a:extLst>
                    <a:ext uri="{9D8B030D-6E8A-4147-A177-3AD203B41FA5}">
                      <a16:colId xmlns:a16="http://schemas.microsoft.com/office/drawing/2014/main" val="2238289161"/>
                    </a:ext>
                  </a:extLst>
                </a:gridCol>
                <a:gridCol w="2581513">
                  <a:extLst>
                    <a:ext uri="{9D8B030D-6E8A-4147-A177-3AD203B41FA5}">
                      <a16:colId xmlns:a16="http://schemas.microsoft.com/office/drawing/2014/main" val="254331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Signal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47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Proton</a:t>
                      </a:r>
                    </a:p>
                    <a:p>
                      <a:pPr algn="ctr"/>
                      <a:r>
                        <a:rPr lang="en-US" altLang="zh-CN" dirty="0"/>
                        <a:t>Z=1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Small</a:t>
                      </a:r>
                      <a:r>
                        <a:rPr lang="en-US" altLang="zh-CN" dirty="0"/>
                        <a:t> signal</a:t>
                      </a:r>
                    </a:p>
                    <a:p>
                      <a:pPr algn="ctr"/>
                      <a:r>
                        <a:rPr lang="en-US" altLang="zh-CN" dirty="0"/>
                        <a:t>~3.67 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 (@ 0 deg)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54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Iron</a:t>
                      </a:r>
                    </a:p>
                    <a:p>
                      <a:pPr algn="ctr"/>
                      <a:r>
                        <a:rPr lang="en-US" altLang="zh-CN" dirty="0"/>
                        <a:t>Z=26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Large</a:t>
                      </a:r>
                      <a:r>
                        <a:rPr lang="en-US" altLang="zh-CN" dirty="0"/>
                        <a:t> signal</a:t>
                      </a:r>
                    </a:p>
                    <a:p>
                      <a:pPr algn="ctr"/>
                      <a:r>
                        <a:rPr lang="en-US" altLang="zh-CN" dirty="0"/>
                        <a:t>~4270 </a:t>
                      </a:r>
                      <a:r>
                        <a:rPr lang="en-US" altLang="zh-CN" dirty="0" err="1"/>
                        <a:t>fC</a:t>
                      </a:r>
                      <a:r>
                        <a:rPr lang="en-US" altLang="zh-CN" dirty="0"/>
                        <a:t> (@ 30 deg)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8542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D2B543D-BDAD-46B0-BE37-37EEE4522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69606"/>
              </p:ext>
            </p:extLst>
          </p:nvPr>
        </p:nvGraphicFramePr>
        <p:xfrm>
          <a:off x="286139" y="4297265"/>
          <a:ext cx="3945855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2334">
                  <a:extLst>
                    <a:ext uri="{9D8B030D-6E8A-4147-A177-3AD203B41FA5}">
                      <a16:colId xmlns:a16="http://schemas.microsoft.com/office/drawing/2014/main" val="2238289161"/>
                    </a:ext>
                  </a:extLst>
                </a:gridCol>
                <a:gridCol w="2553521">
                  <a:extLst>
                    <a:ext uri="{9D8B030D-6E8A-4147-A177-3AD203B41FA5}">
                      <a16:colId xmlns:a16="http://schemas.microsoft.com/office/drawing/2014/main" val="254331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Impact position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Signal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47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Float</a:t>
                      </a:r>
                    </a:p>
                    <a:p>
                      <a:pPr algn="ctr"/>
                      <a:r>
                        <a:rPr lang="en-US" altLang="zh-CN" dirty="0"/>
                        <a:t>strip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Small</a:t>
                      </a:r>
                      <a:r>
                        <a:rPr lang="en-US" altLang="zh-CN" dirty="0"/>
                        <a:t> CCE</a:t>
                      </a:r>
                    </a:p>
                    <a:p>
                      <a:pPr algn="ctr"/>
                      <a:r>
                        <a:rPr lang="en-US" altLang="zh-CN" dirty="0"/>
                        <a:t>(60% for DAMPE)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54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Readout</a:t>
                      </a:r>
                    </a:p>
                    <a:p>
                      <a:pPr algn="ctr"/>
                      <a:r>
                        <a:rPr lang="en-US" altLang="zh-CN" dirty="0"/>
                        <a:t>strip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Large</a:t>
                      </a:r>
                      <a:r>
                        <a:rPr lang="en-US" altLang="zh-CN" dirty="0"/>
                        <a:t> CCE</a:t>
                      </a:r>
                    </a:p>
                    <a:p>
                      <a:pPr algn="ctr"/>
                      <a:r>
                        <a:rPr lang="en-US" altLang="zh-CN" dirty="0"/>
                        <a:t>(100% for DAMPE)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85424"/>
                  </a:ext>
                </a:extLst>
              </a:tr>
            </a:tbl>
          </a:graphicData>
        </a:graphic>
      </p:graphicFrame>
      <p:sp>
        <p:nvSpPr>
          <p:cNvPr id="10" name="箭头: 右 9">
            <a:extLst>
              <a:ext uri="{FF2B5EF4-FFF2-40B4-BE49-F238E27FC236}">
                <a16:creationId xmlns:a16="http://schemas.microsoft.com/office/drawing/2014/main" id="{FF12ED6D-5700-4371-BC95-F9C63ED04E97}"/>
              </a:ext>
            </a:extLst>
          </p:cNvPr>
          <p:cNvSpPr/>
          <p:nvPr/>
        </p:nvSpPr>
        <p:spPr>
          <a:xfrm>
            <a:off x="4453812" y="3037114"/>
            <a:ext cx="1642188" cy="165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33B391C-E306-4CEA-9200-9673B0B2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55801"/>
              </p:ext>
            </p:extLst>
          </p:nvPr>
        </p:nvGraphicFramePr>
        <p:xfrm>
          <a:off x="6251511" y="2902494"/>
          <a:ext cx="565435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391">
                  <a:extLst>
                    <a:ext uri="{9D8B030D-6E8A-4147-A177-3AD203B41FA5}">
                      <a16:colId xmlns:a16="http://schemas.microsoft.com/office/drawing/2014/main" val="223828916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713545676"/>
                    </a:ext>
                  </a:extLst>
                </a:gridCol>
                <a:gridCol w="1633237">
                  <a:extLst>
                    <a:ext uri="{9D8B030D-6E8A-4147-A177-3AD203B41FA5}">
                      <a16:colId xmlns:a16="http://schemas.microsoft.com/office/drawing/2014/main" val="2543314109"/>
                    </a:ext>
                  </a:extLst>
                </a:gridCol>
                <a:gridCol w="2033693">
                  <a:extLst>
                    <a:ext uri="{9D8B030D-6E8A-4147-A177-3AD203B41FA5}">
                      <a16:colId xmlns:a16="http://schemas.microsoft.com/office/drawing/2014/main" val="2533078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Impact position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Signal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Requirement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47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Proton</a:t>
                      </a:r>
                    </a:p>
                    <a:p>
                      <a:pPr algn="ctr"/>
                      <a:r>
                        <a:rPr lang="en-US" altLang="zh-CN" dirty="0"/>
                        <a:t>Z=1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Float</a:t>
                      </a:r>
                    </a:p>
                    <a:p>
                      <a:pPr algn="ctr"/>
                      <a:r>
                        <a:rPr lang="en-US" altLang="zh-CN" dirty="0"/>
                        <a:t>strip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Smallest</a:t>
                      </a:r>
                      <a:r>
                        <a:rPr lang="en-US" altLang="zh-CN" dirty="0"/>
                        <a:t> signal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Enough SNR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54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Iron</a:t>
                      </a:r>
                    </a:p>
                    <a:p>
                      <a:pPr algn="ctr"/>
                      <a:r>
                        <a:rPr lang="en-US" altLang="zh-CN" dirty="0"/>
                        <a:t>Z=26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Readout</a:t>
                      </a:r>
                    </a:p>
                    <a:p>
                      <a:pPr algn="ctr"/>
                      <a:r>
                        <a:rPr lang="en-US" altLang="zh-CN" dirty="0"/>
                        <a:t>strip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Largest</a:t>
                      </a:r>
                      <a:r>
                        <a:rPr lang="en-US" altLang="zh-CN" dirty="0"/>
                        <a:t> signal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Large Dynamic</a:t>
                      </a:r>
                      <a:endParaRPr lang="zh-CN" alt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85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21B9A53-4865-45BC-A835-017822E51581}"/>
              </a:ext>
            </a:extLst>
          </p:cNvPr>
          <p:cNvSpPr/>
          <p:nvPr/>
        </p:nvSpPr>
        <p:spPr>
          <a:xfrm>
            <a:off x="669302" y="1343818"/>
            <a:ext cx="11255605" cy="1399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08160F7-9864-4931-BCEA-D710ECCFFE4D}"/>
              </a:ext>
            </a:extLst>
          </p:cNvPr>
          <p:cNvSpPr/>
          <p:nvPr/>
        </p:nvSpPr>
        <p:spPr>
          <a:xfrm>
            <a:off x="669302" y="3144049"/>
            <a:ext cx="11255605" cy="3375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72DB43F-6008-406F-8CB0-77A69812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Analyze procedure: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CA4495E-18A0-4E3D-9B49-631EC148A6DE}"/>
              </a:ext>
            </a:extLst>
          </p:cNvPr>
          <p:cNvSpPr/>
          <p:nvPr/>
        </p:nvSpPr>
        <p:spPr>
          <a:xfrm>
            <a:off x="1272856" y="1544056"/>
            <a:ext cx="3685591" cy="10263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Channel CCE simulation:</a:t>
            </a:r>
          </a:p>
          <a:p>
            <a:pPr algn="ctr"/>
            <a:r>
              <a:rPr lang="en-US" altLang="zh-CN" sz="2400" dirty="0"/>
              <a:t>Hitting </a:t>
            </a:r>
            <a:r>
              <a:rPr lang="en-US" altLang="zh-CN" sz="2400" b="1" dirty="0">
                <a:solidFill>
                  <a:srgbClr val="0070C0"/>
                </a:solidFill>
              </a:rPr>
              <a:t>readout</a:t>
            </a:r>
            <a:r>
              <a:rPr lang="en-US" altLang="zh-CN" sz="2400" dirty="0"/>
              <a:t> strip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F8EDCDD-D446-467E-8876-1C11C54D4072}"/>
              </a:ext>
            </a:extLst>
          </p:cNvPr>
          <p:cNvSpPr/>
          <p:nvPr/>
        </p:nvSpPr>
        <p:spPr>
          <a:xfrm>
            <a:off x="5645796" y="1544056"/>
            <a:ext cx="3685591" cy="10263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Channel CCE simulation:</a:t>
            </a:r>
          </a:p>
          <a:p>
            <a:pPr algn="ctr"/>
            <a:r>
              <a:rPr lang="en-US" altLang="zh-CN" sz="2400" dirty="0"/>
              <a:t>Hitting </a:t>
            </a:r>
            <a:r>
              <a:rPr lang="en-US" altLang="zh-CN" sz="2400" b="1" dirty="0">
                <a:solidFill>
                  <a:srgbClr val="FF0000"/>
                </a:solidFill>
              </a:rPr>
              <a:t>float</a:t>
            </a:r>
            <a:r>
              <a:rPr lang="en-US" altLang="zh-CN" sz="2400" dirty="0"/>
              <a:t> strip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A0A105D-F0AB-4B5A-87A5-24EC889C141E}"/>
              </a:ext>
            </a:extLst>
          </p:cNvPr>
          <p:cNvSpPr/>
          <p:nvPr/>
        </p:nvSpPr>
        <p:spPr>
          <a:xfrm>
            <a:off x="3875405" y="3433298"/>
            <a:ext cx="2853432" cy="1162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Interpolation of CCE with different </a:t>
            </a:r>
          </a:p>
          <a:p>
            <a:pPr algn="ctr"/>
            <a:r>
              <a:rPr lang="en-US" altLang="zh-CN" sz="2400" dirty="0"/>
              <a:t>impact position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1E2C20C-AE40-4AA9-9B17-A2B42E500BF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115652" y="2570425"/>
            <a:ext cx="2186469" cy="8628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8F5D783-3E8F-4580-A3AB-FEB98A3049A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5302121" y="2570425"/>
            <a:ext cx="2186471" cy="8628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BD850E4-F83A-495D-9ADE-0BEA1336F617}"/>
              </a:ext>
            </a:extLst>
          </p:cNvPr>
          <p:cNvSpPr/>
          <p:nvPr/>
        </p:nvSpPr>
        <p:spPr>
          <a:xfrm>
            <a:off x="3115648" y="5322538"/>
            <a:ext cx="4372944" cy="10263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Channel amplitude simulation:</a:t>
            </a:r>
          </a:p>
          <a:p>
            <a:pPr algn="ctr"/>
            <a:r>
              <a:rPr lang="en-US" altLang="zh-CN" sz="2400" b="1" dirty="0">
                <a:solidFill>
                  <a:srgbClr val="CC00CC"/>
                </a:solidFill>
              </a:rPr>
              <a:t>interpolated</a:t>
            </a:r>
            <a:r>
              <a:rPr lang="en-US" altLang="zh-CN" sz="2400" dirty="0"/>
              <a:t> impact position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9C30222-F23B-4C96-935D-FE1895566080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flipH="1">
            <a:off x="5302120" y="4596066"/>
            <a:ext cx="1" cy="726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33B1B5B7-0EB6-4222-8D3A-00BB419AF023}"/>
              </a:ext>
            </a:extLst>
          </p:cNvPr>
          <p:cNvSpPr/>
          <p:nvPr/>
        </p:nvSpPr>
        <p:spPr>
          <a:xfrm>
            <a:off x="838200" y="3433297"/>
            <a:ext cx="2710544" cy="1162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Deposited charge simulation</a:t>
            </a:r>
          </a:p>
        </p:txBody>
      </p: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0F9121B8-C4B0-49DF-BFD0-4BEF29BD21B9}"/>
              </a:ext>
            </a:extLst>
          </p:cNvPr>
          <p:cNvCxnSpPr>
            <a:cxnSpLocks/>
            <a:stCxn id="33" idx="2"/>
            <a:endCxn id="17" idx="1"/>
          </p:cNvCxnSpPr>
          <p:nvPr/>
        </p:nvCxnSpPr>
        <p:spPr>
          <a:xfrm rot="16200000" flipH="1">
            <a:off x="2034731" y="4754806"/>
            <a:ext cx="1239658" cy="922176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D88A47E-DFDB-4A86-9D49-9E2F36F92A73}"/>
              </a:ext>
            </a:extLst>
          </p:cNvPr>
          <p:cNvSpPr txBox="1"/>
          <p:nvPr/>
        </p:nvSpPr>
        <p:spPr>
          <a:xfrm>
            <a:off x="10380585" y="1763738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SPICE</a:t>
            </a:r>
            <a:endParaRPr lang="zh-CN" altLang="en-US" sz="4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061659-0F44-4950-BB60-579FCC3434B5}"/>
              </a:ext>
            </a:extLst>
          </p:cNvPr>
          <p:cNvSpPr txBox="1"/>
          <p:nvPr/>
        </p:nvSpPr>
        <p:spPr>
          <a:xfrm>
            <a:off x="9748068" y="4439808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PYTHON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213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7" grpId="0" animBg="1"/>
      <p:bldP spid="33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C2C3C-0D55-4F91-B51F-E6DF4BE2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SPICE simulation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7ED519B-0101-42B0-BCD4-6ECE6E1D6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9" y="1155446"/>
            <a:ext cx="9708721" cy="3825572"/>
          </a:xfr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B4815E7A-AE4E-49E8-8072-AFD4CD183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99512"/>
              </p:ext>
            </p:extLst>
          </p:nvPr>
        </p:nvGraphicFramePr>
        <p:xfrm>
          <a:off x="1854718" y="5286103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414331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5177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Parameter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26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Readout </a:t>
                      </a:r>
                      <a:r>
                        <a:rPr lang="en-US" altLang="zh-CN" dirty="0" err="1"/>
                        <a:t>chn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94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Charge inject position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Chn</a:t>
                      </a:r>
                      <a:r>
                        <a:rPr lang="en-US" altLang="zh-CN" dirty="0"/>
                        <a:t> 3 ~ </a:t>
                      </a:r>
                      <a:r>
                        <a:rPr lang="en-US" altLang="zh-CN" dirty="0" err="1"/>
                        <a:t>Chn</a:t>
                      </a:r>
                      <a:r>
                        <a:rPr lang="en-US" altLang="zh-CN" dirty="0"/>
                        <a:t>. 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6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1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70384-CB55-4D9A-8B24-06682FBE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Cross-check using AMS-02 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D3AE55-4189-4D3D-A3B9-DCD41A9F6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921" y="1042271"/>
            <a:ext cx="6758605" cy="5134692"/>
          </a:xfrm>
        </p:spPr>
        <p:txBody>
          <a:bodyPr/>
          <a:lstStyle/>
          <a:p>
            <a:r>
              <a:rPr lang="en-US" altLang="zh-CN" dirty="0"/>
              <a:t>The x side of AMS-02 has readout pitch of 110 um, similar to AMS-Upgrade which is 109 um.</a:t>
            </a:r>
          </a:p>
          <a:p>
            <a:r>
              <a:rPr lang="en-US" altLang="zh-CN" dirty="0"/>
              <a:t>IP~0.3; Angle~10°; coupling cap~70pF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557553-F431-471E-B0EE-7BEBA79D5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271"/>
            <a:ext cx="4552122" cy="581572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C0B3E6-0883-4772-A520-5925C65FFF54}"/>
              </a:ext>
            </a:extLst>
          </p:cNvPr>
          <p:cNvSpPr/>
          <p:nvPr/>
        </p:nvSpPr>
        <p:spPr>
          <a:xfrm>
            <a:off x="0" y="954157"/>
            <a:ext cx="4552122" cy="254441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4B541-E276-413F-8CB0-B2EDD2C7C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99" y="2852530"/>
            <a:ext cx="6008201" cy="400546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E51DF70-4DF3-4126-A9C7-EA0E69AE37C6}"/>
              </a:ext>
            </a:extLst>
          </p:cNvPr>
          <p:cNvCxnSpPr>
            <a:cxnSpLocks/>
          </p:cNvCxnSpPr>
          <p:nvPr/>
        </p:nvCxnSpPr>
        <p:spPr>
          <a:xfrm>
            <a:off x="9342783" y="3130826"/>
            <a:ext cx="0" cy="33693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461F8E5-4A36-48A2-8C43-5DB13193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401"/>
            <a:ext cx="7063273" cy="4708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1471896-A2D5-4C3C-81DE-B15CF488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r>
              <a:rPr lang="en-US" altLang="zh-CN" dirty="0"/>
              <a:t>Channel CCE vs impact position: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coupling</a:t>
            </a:r>
            <a:r>
              <a:rPr lang="zh-CN" altLang="en-US" dirty="0"/>
              <a:t> </a:t>
            </a:r>
            <a:r>
              <a:rPr lang="en-US" altLang="zh-CN" dirty="0"/>
              <a:t>capacitance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5502BDC-550A-412A-872F-46B7214B05B9}"/>
              </a:ext>
            </a:extLst>
          </p:cNvPr>
          <p:cNvSpPr txBox="1">
            <a:spLocks/>
          </p:cNvSpPr>
          <p:nvPr/>
        </p:nvSpPr>
        <p:spPr>
          <a:xfrm>
            <a:off x="7722637" y="1825625"/>
            <a:ext cx="4469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Detector: IHEP-60um</a:t>
            </a:r>
          </a:p>
          <a:p>
            <a:r>
              <a:rPr lang="en-US" altLang="zh-CN" dirty="0"/>
              <a:t>Coupling cap.: 500 pF</a:t>
            </a:r>
          </a:p>
          <a:p>
            <a:r>
              <a:rPr lang="en-US" altLang="zh-CN" dirty="0"/>
              <a:t>IP=0: hitting readout strip</a:t>
            </a:r>
          </a:p>
          <a:p>
            <a:r>
              <a:rPr lang="en-US" altLang="zh-CN" dirty="0"/>
              <a:t>IP=0.5: hitting float strip</a:t>
            </a:r>
          </a:p>
          <a:p>
            <a:r>
              <a:rPr lang="en-US" altLang="zh-CN" dirty="0"/>
              <a:t>Extreme </a:t>
            </a:r>
            <a:r>
              <a:rPr lang="en-US" altLang="zh-CN" b="1" dirty="0">
                <a:solidFill>
                  <a:srgbClr val="FF0000"/>
                </a:solidFill>
              </a:rPr>
              <a:t>small</a:t>
            </a:r>
            <a:r>
              <a:rPr lang="en-US" altLang="zh-CN" dirty="0"/>
              <a:t> charge sharing ratio hitting readout strip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45DBE3-4F68-4C21-8DAD-78EDA309673D}"/>
              </a:ext>
            </a:extLst>
          </p:cNvPr>
          <p:cNvSpPr txBox="1"/>
          <p:nvPr/>
        </p:nvSpPr>
        <p:spPr>
          <a:xfrm>
            <a:off x="172387" y="6301582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70C0"/>
                </a:solidFill>
              </a:rPr>
              <a:t>Hitting</a:t>
            </a:r>
          </a:p>
          <a:p>
            <a:pPr algn="ctr"/>
            <a:r>
              <a:rPr lang="en-US" altLang="zh-CN" sz="1600" b="1" dirty="0">
                <a:solidFill>
                  <a:srgbClr val="0070C0"/>
                </a:solidFill>
              </a:rPr>
              <a:t>Readout Strip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993583-5B5C-438A-8695-43BA342EE5B3}"/>
              </a:ext>
            </a:extLst>
          </p:cNvPr>
          <p:cNvSpPr txBox="1"/>
          <p:nvPr/>
        </p:nvSpPr>
        <p:spPr>
          <a:xfrm>
            <a:off x="3207655" y="6301582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Hitting</a:t>
            </a:r>
          </a:p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Float Strip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32A23EF-EA1E-4715-BB7B-A86D1B791C8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776080" y="5822302"/>
            <a:ext cx="0" cy="479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DB858B0-CC24-4D7B-8B12-D22B9BCB8016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894770" y="5822302"/>
            <a:ext cx="0" cy="4792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E0BA51E6-CADD-480C-B7BC-578897A58ADA}"/>
              </a:ext>
            </a:extLst>
          </p:cNvPr>
          <p:cNvSpPr/>
          <p:nvPr/>
        </p:nvSpPr>
        <p:spPr>
          <a:xfrm>
            <a:off x="727786" y="3676260"/>
            <a:ext cx="326572" cy="3265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E9C5DD-F8D2-4367-9174-20AF627A6DB2}"/>
              </a:ext>
            </a:extLst>
          </p:cNvPr>
          <p:cNvSpPr txBox="1"/>
          <p:nvPr/>
        </p:nvSpPr>
        <p:spPr>
          <a:xfrm>
            <a:off x="5917513" y="6301582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70C0"/>
                </a:solidFill>
              </a:rPr>
              <a:t>Hitting</a:t>
            </a:r>
          </a:p>
          <a:p>
            <a:pPr algn="ctr"/>
            <a:r>
              <a:rPr lang="en-US" altLang="zh-CN" sz="1600" b="1" dirty="0">
                <a:solidFill>
                  <a:srgbClr val="0070C0"/>
                </a:solidFill>
              </a:rPr>
              <a:t>Readout Strip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6F33D0D-DD3D-4BBA-B5CB-2FE8497373DF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6639896" y="5822302"/>
            <a:ext cx="0" cy="4792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87FE2C5E-0E8F-46A0-A62B-0C1509758293}"/>
              </a:ext>
            </a:extLst>
          </p:cNvPr>
          <p:cNvSpPr/>
          <p:nvPr/>
        </p:nvSpPr>
        <p:spPr>
          <a:xfrm>
            <a:off x="6485357" y="3676260"/>
            <a:ext cx="326572" cy="3265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641DF5B-F3E5-47B8-AD1D-B04B55B42230}"/>
              </a:ext>
            </a:extLst>
          </p:cNvPr>
          <p:cNvSpPr/>
          <p:nvPr/>
        </p:nvSpPr>
        <p:spPr>
          <a:xfrm>
            <a:off x="3612794" y="1891614"/>
            <a:ext cx="326572" cy="326572"/>
          </a:xfrm>
          <a:prstGeom prst="ellipse">
            <a:avLst/>
          </a:prstGeom>
          <a:noFill/>
          <a:ln w="28575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1D0E9A-E51D-4E4D-BA39-C2B5A50F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"/>
            <a:ext cx="10515600" cy="1325563"/>
          </a:xfrm>
        </p:spPr>
        <p:txBody>
          <a:bodyPr/>
          <a:lstStyle/>
          <a:p>
            <a:r>
              <a:rPr lang="en-US" altLang="zh-CN" dirty="0"/>
              <a:t>Channel CCE vs impact position: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coupling</a:t>
            </a:r>
            <a:r>
              <a:rPr lang="zh-CN" altLang="en-US" dirty="0"/>
              <a:t> </a:t>
            </a:r>
            <a:r>
              <a:rPr lang="en-US" altLang="zh-CN" dirty="0"/>
              <a:t>capacitance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F629DE-D7F2-45A5-B4C3-753B4AB2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8273"/>
            <a:ext cx="10515600" cy="145972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impact of small coupling capacitance:</a:t>
            </a:r>
          </a:p>
          <a:p>
            <a:r>
              <a:rPr lang="en-US" altLang="zh-CN" b="1" dirty="0">
                <a:solidFill>
                  <a:srgbClr val="00B050"/>
                </a:solidFill>
              </a:rPr>
              <a:t>Advantage</a:t>
            </a:r>
            <a:r>
              <a:rPr lang="en-US" altLang="zh-CN" dirty="0"/>
              <a:t>: larger charge sharing ratio with hitting readout strip.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Disadvantage</a:t>
            </a:r>
            <a:r>
              <a:rPr lang="en-US" altLang="zh-CN" dirty="0"/>
              <a:t>: smaller CCE with hitting float strip.</a:t>
            </a:r>
            <a:endParaRPr lang="zh-CN" altLang="en-US" dirty="0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F6DF0020-D655-4B2D-BE01-39ACE17A1FF4}"/>
              </a:ext>
            </a:extLst>
          </p:cNvPr>
          <p:cNvSpPr/>
          <p:nvPr/>
        </p:nvSpPr>
        <p:spPr>
          <a:xfrm>
            <a:off x="5759999" y="3984171"/>
            <a:ext cx="671129" cy="4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1E9F96-6A84-4DE8-BF3F-98D83CA7A58E}"/>
              </a:ext>
            </a:extLst>
          </p:cNvPr>
          <p:cNvGrpSpPr/>
          <p:nvPr/>
        </p:nvGrpSpPr>
        <p:grpSpPr>
          <a:xfrm>
            <a:off x="-75416" y="1327312"/>
            <a:ext cx="5645292" cy="3941267"/>
            <a:chOff x="-75416" y="1327312"/>
            <a:chExt cx="5645292" cy="394126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D7FDD84-CC82-45D8-9FD9-0013495E4344}"/>
                </a:ext>
              </a:extLst>
            </p:cNvPr>
            <p:cNvGrpSpPr/>
            <p:nvPr/>
          </p:nvGrpSpPr>
          <p:grpSpPr>
            <a:xfrm>
              <a:off x="-1" y="1327312"/>
              <a:ext cx="5130000" cy="3420000"/>
              <a:chOff x="-1" y="1327312"/>
              <a:chExt cx="5130000" cy="3420000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5451960E-ABA1-4E6D-85BA-EB367EFCB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1327312"/>
                <a:ext cx="5130000" cy="342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643B8D-7505-4E02-AF25-84012A553554}"/>
                  </a:ext>
                </a:extLst>
              </p:cNvPr>
              <p:cNvSpPr txBox="1"/>
              <p:nvPr/>
            </p:nvSpPr>
            <p:spPr>
              <a:xfrm>
                <a:off x="1620991" y="3012739"/>
                <a:ext cx="19912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70C0"/>
                    </a:solidFill>
                  </a:rPr>
                  <a:t>500 pF</a:t>
                </a:r>
                <a:r>
                  <a:rPr lang="en-US" altLang="zh-CN" sz="2800" dirty="0"/>
                  <a:t> </a:t>
                </a:r>
              </a:p>
              <a:p>
                <a:pPr algn="ctr"/>
                <a:r>
                  <a:rPr lang="en-US" altLang="zh-CN" sz="2800" dirty="0"/>
                  <a:t>Coupling</a:t>
                </a:r>
              </a:p>
              <a:p>
                <a:pPr algn="ctr"/>
                <a:r>
                  <a:rPr lang="en-US" altLang="zh-CN" sz="2800" dirty="0"/>
                  <a:t>capacitance</a:t>
                </a:r>
                <a:endParaRPr lang="zh-CN" altLang="en-US" sz="2800" dirty="0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7DBAFBA3-4FD9-44B2-B45B-740B4CC62C9B}"/>
                  </a:ext>
                </a:extLst>
              </p:cNvPr>
              <p:cNvSpPr/>
              <p:nvPr/>
            </p:nvSpPr>
            <p:spPr>
              <a:xfrm>
                <a:off x="4699345" y="2995578"/>
                <a:ext cx="270588" cy="2705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44046A2-EF08-4AAE-B869-8817F4C99B52}"/>
                  </a:ext>
                </a:extLst>
              </p:cNvPr>
              <p:cNvSpPr/>
              <p:nvPr/>
            </p:nvSpPr>
            <p:spPr>
              <a:xfrm>
                <a:off x="2600198" y="1683917"/>
                <a:ext cx="270588" cy="2705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8784525-EB97-45C2-9ECC-96B65710112F}"/>
                </a:ext>
              </a:extLst>
            </p:cNvPr>
            <p:cNvSpPr txBox="1"/>
            <p:nvPr/>
          </p:nvSpPr>
          <p:spPr>
            <a:xfrm>
              <a:off x="-75416" y="4683804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Hitting</a:t>
              </a:r>
            </a:p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Readout Strip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5D6FDDD-50F2-4FBD-9738-FC74AA267E84}"/>
                </a:ext>
              </a:extLst>
            </p:cNvPr>
            <p:cNvSpPr txBox="1"/>
            <p:nvPr/>
          </p:nvSpPr>
          <p:spPr>
            <a:xfrm>
              <a:off x="2176323" y="4683200"/>
              <a:ext cx="1136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Hitting</a:t>
              </a:r>
            </a:p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Float Strip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B5C4BE23-188A-4E70-ADE6-2551C194B57F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2744748" y="4203920"/>
              <a:ext cx="0" cy="4792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5D99ECFE-28F9-4145-A681-47043319FB90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646967" y="4204524"/>
              <a:ext cx="0" cy="47928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692D1A8-C930-406E-8C23-53B3AF6BD62D}"/>
                </a:ext>
              </a:extLst>
            </p:cNvPr>
            <p:cNvSpPr txBox="1"/>
            <p:nvPr/>
          </p:nvSpPr>
          <p:spPr>
            <a:xfrm>
              <a:off x="4107616" y="4683804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Hitting</a:t>
              </a:r>
            </a:p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Readout Strip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0D89E2C6-9DA9-4E59-9FCE-19379E25DA62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4829999" y="4204524"/>
              <a:ext cx="0" cy="47928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EFCD899-61EE-40DF-84CB-4C838846C82E}"/>
              </a:ext>
            </a:extLst>
          </p:cNvPr>
          <p:cNvGrpSpPr/>
          <p:nvPr/>
        </p:nvGrpSpPr>
        <p:grpSpPr>
          <a:xfrm>
            <a:off x="6954511" y="1327312"/>
            <a:ext cx="5237489" cy="3941267"/>
            <a:chOff x="6954511" y="1327312"/>
            <a:chExt cx="5237489" cy="3941267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9384F92-6B8C-4432-8DD8-F843435359E8}"/>
                </a:ext>
              </a:extLst>
            </p:cNvPr>
            <p:cNvGrpSpPr/>
            <p:nvPr/>
          </p:nvGrpSpPr>
          <p:grpSpPr>
            <a:xfrm>
              <a:off x="7026802" y="1327312"/>
              <a:ext cx="5130000" cy="3420000"/>
              <a:chOff x="6431128" y="1327312"/>
              <a:chExt cx="5130000" cy="3420000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615588A-905F-43DE-9659-F153712F0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1128" y="1327312"/>
                <a:ext cx="5130000" cy="342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EC21E2-1F78-42DC-B900-E60D53533C5D}"/>
                  </a:ext>
                </a:extLst>
              </p:cNvPr>
              <p:cNvSpPr txBox="1"/>
              <p:nvPr/>
            </p:nvSpPr>
            <p:spPr>
              <a:xfrm>
                <a:off x="8000502" y="3081638"/>
                <a:ext cx="19912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10 pF</a:t>
                </a:r>
                <a:r>
                  <a:rPr lang="en-US" altLang="zh-CN" sz="2800" dirty="0"/>
                  <a:t> </a:t>
                </a:r>
              </a:p>
              <a:p>
                <a:pPr algn="ctr"/>
                <a:r>
                  <a:rPr lang="en-US" altLang="zh-CN" sz="2800" dirty="0"/>
                  <a:t>Coupling</a:t>
                </a:r>
              </a:p>
              <a:p>
                <a:pPr algn="ctr"/>
                <a:r>
                  <a:rPr lang="en-US" altLang="zh-CN" sz="2800" dirty="0"/>
                  <a:t>capacitance</a:t>
                </a:r>
                <a:endParaRPr lang="zh-CN" altLang="en-US" sz="2800" dirty="0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CB63EE0-3479-464E-BA62-296ED001B36F}"/>
                  </a:ext>
                </a:extLst>
              </p:cNvPr>
              <p:cNvSpPr/>
              <p:nvPr/>
            </p:nvSpPr>
            <p:spPr>
              <a:xfrm>
                <a:off x="6953536" y="2151975"/>
                <a:ext cx="270588" cy="2705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CC00E0D-8779-4134-BD3A-03E90D878431}"/>
                  </a:ext>
                </a:extLst>
              </p:cNvPr>
              <p:cNvSpPr/>
              <p:nvPr/>
            </p:nvSpPr>
            <p:spPr>
              <a:xfrm>
                <a:off x="9031525" y="1818957"/>
                <a:ext cx="270588" cy="2705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E2363E5-4BA5-4416-9020-18E9D1F1BE1B}"/>
                </a:ext>
              </a:extLst>
            </p:cNvPr>
            <p:cNvSpPr txBox="1"/>
            <p:nvPr/>
          </p:nvSpPr>
          <p:spPr>
            <a:xfrm>
              <a:off x="6954511" y="4683804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Hitting</a:t>
              </a:r>
            </a:p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Readout Strip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10520A73-07FB-4C67-B7E4-5F64558437A6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7676894" y="4204524"/>
              <a:ext cx="0" cy="47928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7025F37-45F6-4225-B26C-A038CEA2F195}"/>
                </a:ext>
              </a:extLst>
            </p:cNvPr>
            <p:cNvSpPr txBox="1"/>
            <p:nvPr/>
          </p:nvSpPr>
          <p:spPr>
            <a:xfrm>
              <a:off x="10729740" y="4683804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Hitting</a:t>
              </a:r>
            </a:p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</a:rPr>
                <a:t>Readout Strip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4D429856-C653-4A81-AC18-547147E10F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57475" y="4204524"/>
              <a:ext cx="0" cy="47928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535E76F-2433-4BEC-AD13-14B9DAADEDB3}"/>
                </a:ext>
              </a:extLst>
            </p:cNvPr>
            <p:cNvSpPr txBox="1"/>
            <p:nvPr/>
          </p:nvSpPr>
          <p:spPr>
            <a:xfrm>
              <a:off x="9198760" y="4683200"/>
              <a:ext cx="1136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Hitting</a:t>
              </a:r>
            </a:p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</a:rPr>
                <a:t>Float Strip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AFDC4EB0-A06F-48FE-918B-111A34CA0DA0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9767185" y="4203920"/>
              <a:ext cx="0" cy="4792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BB2E82A-A93F-42F9-8460-2C1B25B5C2EF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4930306" y="2382936"/>
            <a:ext cx="2658531" cy="652269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BF32CDF-04C2-4037-8300-38F81D74A119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>
            <a:off x="2870786" y="1819211"/>
            <a:ext cx="6756413" cy="13504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2071</Words>
  <Application>Microsoft Office PowerPoint</Application>
  <PresentationFormat>宽屏</PresentationFormat>
  <Paragraphs>317</Paragraphs>
  <Slides>22</Slides>
  <Notes>15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等线</vt:lpstr>
      <vt:lpstr>等线 Light</vt:lpstr>
      <vt:lpstr>Arial</vt:lpstr>
      <vt:lpstr>Office 主题​​</vt:lpstr>
      <vt:lpstr>CCE &amp; Charge Sharing vs External Capacitor in HERD SCD</vt:lpstr>
      <vt:lpstr>Background: CCE &amp; Charge sharing when hitting readout strip</vt:lpstr>
      <vt:lpstr>Background: Hitting readout strip and floating strip</vt:lpstr>
      <vt:lpstr>Requirement of coupling capacitor</vt:lpstr>
      <vt:lpstr>Analyze procedure:</vt:lpstr>
      <vt:lpstr>SPICE simulation</vt:lpstr>
      <vt:lpstr>Cross-check using AMS-02 results</vt:lpstr>
      <vt:lpstr>Channel CCE vs impact position: large coupling capacitance</vt:lpstr>
      <vt:lpstr>Channel CCE vs impact position: different coupling capacitance</vt:lpstr>
      <vt:lpstr>Charge Inject: From proton (Z=1) to iron (Z=26)</vt:lpstr>
      <vt:lpstr>PowerPoint 演示文稿</vt:lpstr>
      <vt:lpstr>PowerPoint 演示文稿</vt:lpstr>
      <vt:lpstr>CASE 1: Proton(Z=1) hitting float strip</vt:lpstr>
      <vt:lpstr>CASE 1: Proton(Z=1) hitting float strip</vt:lpstr>
      <vt:lpstr>CASE 2: Iron(Z=26) hitting readout strip</vt:lpstr>
      <vt:lpstr>CASE 2: Iron(Z=26) hitting readout strip</vt:lpstr>
      <vt:lpstr>Combining Proton(Z=1) and Iron(Z=26)</vt:lpstr>
      <vt:lpstr>Combining Proton(Z=1) and Iron(Z=26)</vt:lpstr>
      <vt:lpstr>Combining Proton(Z=1) and Iron(Z=26)</vt:lpstr>
      <vt:lpstr>Combining Proton(Z=1) and Iron(Z=26)</vt:lpstr>
      <vt:lpstr>Combining Proton(Z=1) and Iron(Z=26)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 &amp; Charge Sharing vs External Capacitor in HERD SCD</dc:title>
  <dc:creator>Yuodaa</dc:creator>
  <cp:lastModifiedBy>Yuodaa</cp:lastModifiedBy>
  <cp:revision>201</cp:revision>
  <dcterms:created xsi:type="dcterms:W3CDTF">2022-03-06T06:04:04Z</dcterms:created>
  <dcterms:modified xsi:type="dcterms:W3CDTF">2022-03-16T03:05:35Z</dcterms:modified>
</cp:coreProperties>
</file>