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83" r:id="rId3"/>
    <p:sldId id="284" r:id="rId4"/>
    <p:sldId id="285" r:id="rId5"/>
    <p:sldId id="288" r:id="rId6"/>
    <p:sldId id="286" r:id="rId7"/>
    <p:sldId id="289" r:id="rId8"/>
    <p:sldId id="273" r:id="rId9"/>
    <p:sldId id="290" r:id="rId10"/>
    <p:sldId id="287" r:id="rId11"/>
    <p:sldId id="292" r:id="rId12"/>
    <p:sldId id="264" r:id="rId13"/>
    <p:sldId id="265" r:id="rId14"/>
    <p:sldId id="296" r:id="rId15"/>
    <p:sldId id="295" r:id="rId16"/>
    <p:sldId id="282" r:id="rId17"/>
    <p:sldId id="293" r:id="rId18"/>
    <p:sldId id="294" r:id="rId19"/>
    <p:sldId id="29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/>
    <p:restoredTop sz="94588"/>
  </p:normalViewPr>
  <p:slideViewPr>
    <p:cSldViewPr snapToGrid="0" snapToObjects="1">
      <p:cViewPr>
        <p:scale>
          <a:sx n="95" d="100"/>
          <a:sy n="95" d="100"/>
        </p:scale>
        <p:origin x="76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3D587-65F7-E24C-B5EC-1BB6C02A3C54}" type="datetimeFigureOut">
              <a:rPr lang="en-IT" smtClean="0"/>
              <a:t>30/06/22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CB19-CEAE-2B4F-99A4-1DBE073F4FE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3595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56349"/>
            <a:ext cx="2040835" cy="365125"/>
          </a:xfrm>
        </p:spPr>
        <p:txBody>
          <a:bodyPr/>
          <a:lstStyle/>
          <a:p>
            <a:fld id="{95FC6D06-1A76-F34F-B09C-D3CA7F25477D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CA6A-43F9-204A-BC27-717801312E56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7694-C570-584F-ACC5-F5D29DEA0604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56350"/>
            <a:ext cx="2040835" cy="365125"/>
          </a:xfrm>
        </p:spPr>
        <p:txBody>
          <a:bodyPr/>
          <a:lstStyle/>
          <a:p>
            <a:fld id="{7AD93D24-E217-AC4D-8AC0-8CBEEED3A1A7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46176"/>
            <a:ext cx="2040835" cy="365125"/>
          </a:xfrm>
        </p:spPr>
        <p:txBody>
          <a:bodyPr/>
          <a:lstStyle/>
          <a:p>
            <a:fld id="{AC5F4159-7821-C641-92F4-693E5A7B21F8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24405"/>
            <a:ext cx="2040835" cy="365125"/>
          </a:xfrm>
        </p:spPr>
        <p:txBody>
          <a:bodyPr/>
          <a:lstStyle/>
          <a:p>
            <a:fld id="{562EFF8A-22C3-7B43-99AC-8FD3C22EB4E0}" type="datetime1">
              <a:rPr lang="it-IT" smtClean="0"/>
              <a:t>30/06/22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1AA2-3C17-4B40-89F2-1C010B82D8CD}" type="datetime1">
              <a:rPr lang="it-IT" smtClean="0"/>
              <a:t>30/06/22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56349"/>
            <a:ext cx="2040835" cy="365125"/>
          </a:xfrm>
        </p:spPr>
        <p:txBody>
          <a:bodyPr/>
          <a:lstStyle/>
          <a:p>
            <a:fld id="{C7087D28-8740-5340-AF9B-6164253FC4F2}" type="datetime1">
              <a:rPr lang="it-IT" smtClean="0"/>
              <a:t>30/06/22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99" y="6356349"/>
            <a:ext cx="2040835" cy="365125"/>
          </a:xfrm>
        </p:spPr>
        <p:txBody>
          <a:bodyPr/>
          <a:lstStyle/>
          <a:p>
            <a:fld id="{2D625AE0-4D8B-DE44-A52B-CA322D253BCC}" type="datetime1">
              <a:rPr lang="it-IT" smtClean="0"/>
              <a:t>30/06/22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340-22B8-484B-9361-732958836683}" type="datetime1">
              <a:rPr lang="it-IT" smtClean="0"/>
              <a:t>30/06/22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08AB-DC9E-8A43-B209-E577C40C3591}" type="datetime1">
              <a:rPr lang="it-IT" smtClean="0"/>
              <a:t>30/06/22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3" y="88794"/>
            <a:ext cx="11967754" cy="973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01879" y="6368855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853078B2-644C-6C41-9531-7078C6DEF597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/>
              <a:t>Giornate Nazionali EIC - MC Studies and Physics Performance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00A7E2F-5B8A-AA4C-B6E7-0AE7C6069421}"/>
              </a:ext>
            </a:extLst>
          </p:cNvPr>
          <p:cNvCxnSpPr/>
          <p:nvPr userDrawn="1"/>
        </p:nvCxnSpPr>
        <p:spPr>
          <a:xfrm>
            <a:off x="87086" y="1088571"/>
            <a:ext cx="12104914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0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spirehep.net/literature/207719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9370/" TargetMode="External"/><Relationship Id="rId2" Type="http://schemas.openxmlformats.org/officeDocument/2006/relationships/hyperlink" Target="https://indico.bnl.gov/event/14009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genda.infn.it/category/155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3KuUzRC6nXhCFlvjR2NV1fgqmt6MSuZKjqY-NtffM0/edit#heading=h.si54k0yjzea0" TargetMode="External"/><Relationship Id="rId2" Type="http://schemas.openxmlformats.org/officeDocument/2006/relationships/hyperlink" Target="https://docs.google.com/spreadsheets/d/1AHBCeXObBhfRj-hEQfk5Cjq1de2IjG3yPnDQWplt0IQ/edit#gi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3" descr="Linee curve nere">
            <a:extLst>
              <a:ext uri="{FF2B5EF4-FFF2-40B4-BE49-F238E27FC236}">
                <a16:creationId xmlns:a16="http://schemas.microsoft.com/office/drawing/2014/main" id="{0D2FB1AF-91E4-4481-9352-BE3D75E57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1" y="0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5538D9-0BD6-3B46-8887-69EDFDC11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629" y="4144036"/>
            <a:ext cx="2888877" cy="510987"/>
          </a:xfrm>
        </p:spPr>
        <p:txBody>
          <a:bodyPr anchor="b">
            <a:normAutofit fontScale="85000" lnSpcReduction="10000"/>
          </a:bodyPr>
          <a:lstStyle/>
          <a:p>
            <a:pPr algn="l"/>
            <a:r>
              <a:rPr lang="en-GB" dirty="0"/>
              <a:t>A. Mastroserio, S. Fazio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D5431D-46AC-4A4F-8589-D876ECB2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035" y="1640539"/>
            <a:ext cx="6130390" cy="22860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MC studies</a:t>
            </a:r>
            <a:br>
              <a:rPr lang="en-GB" sz="4400" dirty="0"/>
            </a:br>
            <a:r>
              <a:rPr lang="en-GB" sz="4400" dirty="0"/>
              <a:t>and Physics Performance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FCD6F-D937-936F-963B-5F073668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1375-5A34-104A-A918-50F0501FD965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F15-A50F-FDCE-FFAB-9BE482D4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7AD16-83F6-E808-961B-0667ADEC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8A21-8511-AD0A-0DC2-B9B24727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Physics Simulations </a:t>
            </a:r>
            <a:r>
              <a:rPr lang="en-IT" sz="2800" i="1" dirty="0"/>
              <a:t>(</a:t>
            </a:r>
            <a:r>
              <a:rPr lang="en-IT" sz="2800" i="1" dirty="0">
                <a:sym typeface="Wingdings" pitchFamily="2" charset="2"/>
              </a:rPr>
              <a:t> </a:t>
            </a:r>
            <a:r>
              <a:rPr lang="en-IT" sz="2800" i="1" dirty="0"/>
              <a:t>pubblication)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4577-A479-9034-206E-5D6AD8E6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500"/>
            <a:ext cx="4177489" cy="34289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Salvatore one of the authors of the </a:t>
            </a:r>
            <a:r>
              <a:rPr lang="en-GB" dirty="0" err="1"/>
              <a:t>EpIC</a:t>
            </a:r>
            <a:r>
              <a:rPr lang="en-GB" dirty="0"/>
              <a:t> Monte Carlo event generator for exclusive processes sensitive to generalised </a:t>
            </a:r>
            <a:r>
              <a:rPr lang="en-GB" dirty="0" err="1"/>
              <a:t>parton</a:t>
            </a:r>
            <a:r>
              <a:rPr lang="en-GB" dirty="0"/>
              <a:t> distributions</a:t>
            </a:r>
          </a:p>
          <a:p>
            <a:pPr lvl="1"/>
            <a:r>
              <a:rPr lang="en-GB" dirty="0">
                <a:hlinkClick r:id="rId2"/>
              </a:rPr>
              <a:t>https://inspirehep.net/literature/2077191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DFBAB-5886-8009-4154-90E15ADC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5D88-5474-6840-BAA1-BB14D319E1CD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3C776-BD60-5583-291C-710615EF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DF35-9060-2A18-3ACA-2D8A67F7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6AFC6-BC93-A479-0639-3E1A864B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40" y="1321881"/>
            <a:ext cx="7875062" cy="4836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FDEA8-AB69-D94A-338E-1E29BE566E2C}"/>
              </a:ext>
            </a:extLst>
          </p:cNvPr>
          <p:cNvSpPr txBox="1"/>
          <p:nvPr/>
        </p:nvSpPr>
        <p:spPr>
          <a:xfrm>
            <a:off x="761999" y="562348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IT" dirty="0"/>
              <a:t>lides from Kemal Tezghin</a:t>
            </a:r>
          </a:p>
        </p:txBody>
      </p:sp>
    </p:spTree>
    <p:extLst>
      <p:ext uri="{BB962C8B-B14F-4D97-AF65-F5344CB8AC3E}">
        <p14:creationId xmlns:p14="http://schemas.microsoft.com/office/powerpoint/2010/main" val="108793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91EC-9E41-D8FA-348F-165F9164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Physics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EF8B6-66B5-B4EE-3DE8-E36840D7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B57D-45CF-8546-A04C-C5C4B49845B7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D8F0-D4CC-A32F-A926-B6F80E7E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0B85-ECD0-DAD4-5EF8-B70562F4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E35EA-DCF6-07EE-0D75-7E05B174B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3" y="1224187"/>
            <a:ext cx="6612835" cy="4970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A2A15-C338-5FDE-1964-0A49B9F3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047" y="1447511"/>
            <a:ext cx="4975211" cy="1841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62CBA-1776-D533-BBCE-5B07E576DE00}"/>
              </a:ext>
            </a:extLst>
          </p:cNvPr>
          <p:cNvSpPr txBox="1"/>
          <p:nvPr/>
        </p:nvSpPr>
        <p:spPr>
          <a:xfrm>
            <a:off x="7343458" y="3578765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Flexible Architecture that utilises a modular programming paradigm </a:t>
            </a:r>
          </a:p>
        </p:txBody>
      </p:sp>
    </p:spTree>
    <p:extLst>
      <p:ext uri="{BB962C8B-B14F-4D97-AF65-F5344CB8AC3E}">
        <p14:creationId xmlns:p14="http://schemas.microsoft.com/office/powerpoint/2010/main" val="8900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7B92-B8A4-A949-87CD-E5A805CC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Open Tasks : tracking &amp; PID simulations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FCC7-0734-2346-986A-BB687A4A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19" y="1154832"/>
            <a:ext cx="11519758" cy="5201517"/>
          </a:xfrm>
        </p:spPr>
        <p:txBody>
          <a:bodyPr>
            <a:normAutofit fontScale="77500" lnSpcReduction="20000"/>
          </a:bodyPr>
          <a:lstStyle/>
          <a:p>
            <a:r>
              <a:rPr lang="en-IT" dirty="0"/>
              <a:t>Tracking &amp; Vertexing: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heck the tracking performances ( </a:t>
            </a:r>
            <a:r>
              <a:rPr lang="en-IT" dirty="0">
                <a:latin typeface="Symbol" pitchFamily="2" charset="2"/>
              </a:rPr>
              <a:t>s</a:t>
            </a:r>
            <a:r>
              <a:rPr lang="en-IT" baseline="-25000" dirty="0"/>
              <a:t>p</a:t>
            </a:r>
            <a:r>
              <a:rPr lang="en-IT" dirty="0"/>
              <a:t>/p and pointing resolution, </a:t>
            </a:r>
            <a:r>
              <a:rPr lang="en-IT" dirty="0">
                <a:latin typeface="Symbol" pitchFamily="2" charset="2"/>
              </a:rPr>
              <a:t>h</a:t>
            </a:r>
            <a:r>
              <a:rPr lang="en-IT" dirty="0"/>
              <a:t> dependance) in several scenarios:</a:t>
            </a:r>
          </a:p>
          <a:p>
            <a:pPr lvl="2"/>
            <a:r>
              <a:rPr lang="en-IT" dirty="0"/>
              <a:t>Fast simulation in more than one detector configurations </a:t>
            </a:r>
          </a:p>
          <a:p>
            <a:pPr lvl="2"/>
            <a:r>
              <a:rPr lang="en-IT" dirty="0"/>
              <a:t>Full simulation in the simulated detector geometry(ies)</a:t>
            </a:r>
          </a:p>
          <a:p>
            <a:pPr lvl="1"/>
            <a:r>
              <a:rPr lang="en-IT" dirty="0"/>
              <a:t>Check the same performances with two (or more) B fields</a:t>
            </a:r>
          </a:p>
          <a:p>
            <a:pPr lvl="1"/>
            <a:r>
              <a:rPr lang="en-IT" dirty="0"/>
              <a:t>Check the reconstruction performance of particles as physics benchmarks (e.g.: D0)</a:t>
            </a:r>
          </a:p>
          <a:p>
            <a:pPr lvl="2"/>
            <a:r>
              <a:rPr lang="en-IT" dirty="0"/>
              <a:t>Both local and MC simulations (generator)</a:t>
            </a:r>
          </a:p>
          <a:p>
            <a:pPr lvl="2"/>
            <a:r>
              <a:rPr lang="en-IT" dirty="0"/>
              <a:t>Same checks with different fields</a:t>
            </a:r>
          </a:p>
          <a:p>
            <a:pPr lvl="1"/>
            <a:r>
              <a:rPr lang="en-IT" dirty="0"/>
              <a:t>Contact persons : D. Elia, A. Mastroserio</a:t>
            </a:r>
          </a:p>
          <a:p>
            <a:pPr marL="914400" lvl="2" indent="0">
              <a:buNone/>
            </a:pPr>
            <a:endParaRPr lang="en-IT" dirty="0"/>
          </a:p>
          <a:p>
            <a:r>
              <a:rPr lang="en-IT" dirty="0"/>
              <a:t>PID : dRICH, development of pattern recognition methods, studies in different configurations and B field </a:t>
            </a:r>
          </a:p>
          <a:p>
            <a:pPr lvl="1"/>
            <a:r>
              <a:rPr lang="en-IT" dirty="0"/>
              <a:t>Contact person : C. Chatterjee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8A88-3954-054D-ACF3-69BADF42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4512-FEED-5742-970F-86A9103D455B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CFBB5-34BF-7C44-8073-737FC392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2C24A-25E8-A541-A55F-15E459F4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771D3-E71D-DA93-AE21-60783BFA1FD4}"/>
              </a:ext>
            </a:extLst>
          </p:cNvPr>
          <p:cNvSpPr txBox="1"/>
          <p:nvPr/>
        </p:nvSpPr>
        <p:spPr>
          <a:xfrm rot="19551103">
            <a:off x="9832748" y="3444571"/>
            <a:ext cx="268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Slide from Riunione Nazionale EIC_NET  28/03/2022</a:t>
            </a:r>
          </a:p>
        </p:txBody>
      </p:sp>
    </p:spTree>
    <p:extLst>
      <p:ext uri="{BB962C8B-B14F-4D97-AF65-F5344CB8AC3E}">
        <p14:creationId xmlns:p14="http://schemas.microsoft.com/office/powerpoint/2010/main" val="339410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D5B9-F034-A547-A51D-96B7D474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Open Tasks : Physics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791B-5144-4E40-80E5-587CD766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2" y="1217094"/>
            <a:ext cx="11596255" cy="498483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 DVCS: quantify the effect of the ECAL energy resolution on the reconstruction of kinematics using a full simulation of the detector and realistic PID.</a:t>
            </a:r>
          </a:p>
          <a:p>
            <a:r>
              <a:rPr lang="en-GB" dirty="0"/>
              <a:t>Exclusive Processes: investigate the possibility of mitigating the systematic effects due to radiative corrections by measuring initial state radiation photons at zero degree with the </a:t>
            </a:r>
            <a:r>
              <a:rPr lang="en-GB" dirty="0" err="1"/>
              <a:t>Lumi</a:t>
            </a:r>
            <a:r>
              <a:rPr lang="en-GB" dirty="0"/>
              <a:t> detector.</a:t>
            </a:r>
            <a:br>
              <a:rPr lang="en-GB" dirty="0"/>
            </a:br>
            <a:r>
              <a:rPr lang="en-GB" dirty="0"/>
              <a:t>     - contact person: S. Fazio</a:t>
            </a:r>
          </a:p>
          <a:p>
            <a:r>
              <a:rPr lang="en-GB" dirty="0"/>
              <a:t> Diffractive PDFs: perform a first EIC impact study. CFNS-Stony Brook Workshop on PDFs at EIC (M. </a:t>
            </a:r>
            <a:r>
              <a:rPr lang="en-GB" dirty="0" err="1"/>
              <a:t>Ruspa</a:t>
            </a:r>
            <a:r>
              <a:rPr lang="en-GB" dirty="0"/>
              <a:t> organizer) </a:t>
            </a:r>
            <a:r>
              <a:rPr lang="en-GB" dirty="0">
                <a:hlinkClick r:id="rId2"/>
              </a:rPr>
              <a:t>https://indico.bnl.gov/event/14009/</a:t>
            </a:r>
            <a:br>
              <a:rPr lang="en-GB" dirty="0"/>
            </a:br>
            <a:r>
              <a:rPr lang="en-GB" dirty="0"/>
              <a:t>     - contact person (M. </a:t>
            </a:r>
            <a:r>
              <a:rPr lang="en-GB" dirty="0" err="1"/>
              <a:t>Ruspa</a:t>
            </a:r>
            <a:r>
              <a:rPr lang="en-GB" dirty="0"/>
              <a:t>)</a:t>
            </a:r>
          </a:p>
          <a:p>
            <a:r>
              <a:rPr lang="en-GB" dirty="0"/>
              <a:t> HERA4EIC: several analyses at HERA can help tuning EIC Physics Studies and train a younger generation of researchers on data analysis of </a:t>
            </a:r>
            <a:r>
              <a:rPr lang="en-GB" dirty="0" err="1"/>
              <a:t>e+p</a:t>
            </a:r>
            <a:r>
              <a:rPr lang="en-GB" dirty="0"/>
              <a:t> collisions in collider mode.</a:t>
            </a:r>
            <a:br>
              <a:rPr lang="en-GB" dirty="0"/>
            </a:br>
            <a:r>
              <a:rPr lang="en-GB" dirty="0"/>
              <a:t>    See also CNFS workshop at Stony Brook: </a:t>
            </a:r>
            <a:r>
              <a:rPr lang="en-GB" dirty="0">
                <a:hlinkClick r:id="rId3"/>
              </a:rPr>
              <a:t>https://indico.bnl.gov/event/9370/</a:t>
            </a:r>
            <a:br>
              <a:rPr lang="en-GB" dirty="0"/>
            </a:br>
            <a:r>
              <a:rPr lang="en-GB" dirty="0"/>
              <a:t>     - contact persons: M. </a:t>
            </a:r>
            <a:r>
              <a:rPr lang="en-GB" dirty="0" err="1"/>
              <a:t>Ruspa</a:t>
            </a:r>
            <a:r>
              <a:rPr lang="en-GB" dirty="0"/>
              <a:t>, M. Capua, S. </a:t>
            </a:r>
            <a:r>
              <a:rPr lang="en-GB"/>
              <a:t>Fazio</a:t>
            </a:r>
            <a:endParaRPr lang="en-GB" dirty="0"/>
          </a:p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C2613-D7CD-1247-8D64-5A0C1CD0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4AE6-A32D-0040-8884-10C5338E0AAD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406E-4B11-114E-8D82-E8400BB8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EE69-FAD2-6D4F-8630-A5BDF2DC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3EF84-901A-5625-7315-159158C595EE}"/>
              </a:ext>
            </a:extLst>
          </p:cNvPr>
          <p:cNvSpPr txBox="1"/>
          <p:nvPr/>
        </p:nvSpPr>
        <p:spPr>
          <a:xfrm rot="19551103">
            <a:off x="9671382" y="5179241"/>
            <a:ext cx="268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Slide from Riunione Nazionale EIC_NET  28/03/2022</a:t>
            </a:r>
          </a:p>
        </p:txBody>
      </p:sp>
    </p:spTree>
    <p:extLst>
      <p:ext uri="{BB962C8B-B14F-4D97-AF65-F5344CB8AC3E}">
        <p14:creationId xmlns:p14="http://schemas.microsoft.com/office/powerpoint/2010/main" val="30146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FAEC-7CBE-204D-B290-071B3ACF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372-CB60-4C23-3364-1D0FD6FD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519958"/>
            <a:ext cx="6989351" cy="4556236"/>
          </a:xfrm>
        </p:spPr>
        <p:txBody>
          <a:bodyPr>
            <a:normAutofit fontScale="77500" lnSpcReduction="20000"/>
          </a:bodyPr>
          <a:lstStyle/>
          <a:p>
            <a:r>
              <a:rPr lang="en-IT" dirty="0"/>
              <a:t>Work ongoing despite the transition period of the official software framework on several items</a:t>
            </a:r>
          </a:p>
          <a:p>
            <a:endParaRPr lang="en-IT" dirty="0"/>
          </a:p>
          <a:p>
            <a:r>
              <a:rPr lang="en-IT" dirty="0"/>
              <a:t>People interested are welcome to join our meeting EIC_NET: S</a:t>
            </a:r>
            <a:r>
              <a:rPr lang="en-GB" dirty="0" err="1"/>
              <a:t>i</a:t>
            </a:r>
            <a:r>
              <a:rPr lang="en-IT" dirty="0"/>
              <a:t>mulation and physics performance meeting</a:t>
            </a:r>
          </a:p>
          <a:p>
            <a:pPr lvl="1"/>
            <a:r>
              <a:rPr lang="en-GB" dirty="0">
                <a:hlinkClick r:id="rId2"/>
              </a:rPr>
              <a:t>https://agenda.infn.it/category/1559/</a:t>
            </a:r>
            <a:endParaRPr lang="en-GB" dirty="0"/>
          </a:p>
          <a:p>
            <a:pPr lvl="1"/>
            <a:endParaRPr lang="en-GB" dirty="0"/>
          </a:p>
          <a:p>
            <a:r>
              <a:rPr lang="en-IT" dirty="0"/>
              <a:t>Several topics from detector simulations to physics simulations are available for further studies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78896-8BFD-76C1-AE27-94E2C7BE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3000-EDA1-874F-B92D-16F713F9E6B8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9CE6-B0BA-3D00-B022-7273C176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2C339-67EE-DB68-8F79-20DB934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8DAD0-7957-CC98-5FB1-1C35FB85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63" y="1342829"/>
            <a:ext cx="4008154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5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FDEA-6916-A175-64C9-CB8A5250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3DD1-27E1-0554-3916-DE147A09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9BD-BBD4-2D43-A401-EB5AF2BAEEC5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DB45-3F28-EE7C-16AD-D27BD8F3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785C-6A1E-1312-25FA-9C0D2608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A7733-0427-8FBC-B194-6CA82C9AA3EE}"/>
              </a:ext>
            </a:extLst>
          </p:cNvPr>
          <p:cNvSpPr txBox="1"/>
          <p:nvPr/>
        </p:nvSpPr>
        <p:spPr>
          <a:xfrm>
            <a:off x="2354794" y="3075057"/>
            <a:ext cx="748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000" b="1" dirty="0">
                <a:solidFill>
                  <a:srgbClr val="FF0000"/>
                </a:solidFill>
              </a:rPr>
              <a:t>Electron Ion Collider School</a:t>
            </a:r>
          </a:p>
        </p:txBody>
      </p:sp>
    </p:spTree>
    <p:extLst>
      <p:ext uri="{BB962C8B-B14F-4D97-AF65-F5344CB8AC3E}">
        <p14:creationId xmlns:p14="http://schemas.microsoft.com/office/powerpoint/2010/main" val="122814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00A01-040C-1E4D-856F-F567828A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 School proposal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F8EC5A-9173-D94B-B8E8-3EF72578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8" y="1775012"/>
            <a:ext cx="11010902" cy="458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School  dedicated to Electron Ion Collider  </a:t>
            </a:r>
          </a:p>
          <a:p>
            <a:pPr marL="0" indent="0">
              <a:buNone/>
            </a:pPr>
            <a:r>
              <a:rPr lang="en-GB" dirty="0"/>
              <a:t>[physics and detectors]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Who   : students both from master thesis  / PhD ( I year)</a:t>
            </a:r>
          </a:p>
          <a:p>
            <a:r>
              <a:rPr lang="en-GB" dirty="0"/>
              <a:t>When : 2023 April/May/summer, -&gt; 3.5 days</a:t>
            </a:r>
          </a:p>
          <a:p>
            <a:r>
              <a:rPr lang="en-GB" dirty="0"/>
              <a:t>Where : </a:t>
            </a:r>
            <a:r>
              <a:rPr lang="en-GB" dirty="0" err="1"/>
              <a:t>Bertinoro</a:t>
            </a:r>
            <a:r>
              <a:rPr lang="en-GB" dirty="0"/>
              <a:t>/</a:t>
            </a:r>
            <a:r>
              <a:rPr lang="en-GB" dirty="0" err="1"/>
              <a:t>Maratea</a:t>
            </a:r>
            <a:r>
              <a:rPr lang="en-GB" dirty="0"/>
              <a:t>/</a:t>
            </a:r>
            <a:r>
              <a:rPr lang="en-GB" dirty="0" err="1"/>
              <a:t>Vieste</a:t>
            </a:r>
            <a:r>
              <a:rPr lang="en-GB" dirty="0"/>
              <a:t>/….</a:t>
            </a:r>
          </a:p>
          <a:p>
            <a:r>
              <a:rPr lang="en-GB" dirty="0"/>
              <a:t>What : lessons from theory, detectors, hands on sessions (MC simulations)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177CA-A52E-FF74-3723-1897B347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9038-4C8E-084B-B799-E9735874C441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9461-00CB-D1E6-643D-2FF54B85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D8C8E-7566-685F-4F44-6435D471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2" descr="Best Schools In Central London 850x565, Greater London Properties (GLP)">
            <a:extLst>
              <a:ext uri="{FF2B5EF4-FFF2-40B4-BE49-F238E27FC236}">
                <a16:creationId xmlns:a16="http://schemas.microsoft.com/office/drawing/2014/main" id="{06A502FD-A019-081E-32C4-F80AA9C4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44" y="1239447"/>
            <a:ext cx="3715960" cy="24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6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22A0-B7AE-4F09-736E-622B4AD6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EIC School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53E0-DF7E-686E-829F-AB39ECEF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2" y="1653988"/>
            <a:ext cx="10977283" cy="4464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300" dirty="0"/>
              <a:t>Preliminary ideas on lectures </a:t>
            </a:r>
          </a:p>
          <a:p>
            <a:r>
              <a:rPr lang="en-GB" dirty="0"/>
              <a:t>Deep Inelastic Scattering history (from SLAC-MIT to HERA)</a:t>
            </a:r>
          </a:p>
          <a:p>
            <a:r>
              <a:rPr lang="en-GB" dirty="0"/>
              <a:t>Detectors: detectors and </a:t>
            </a:r>
            <a:r>
              <a:rPr lang="en-GB" dirty="0" err="1"/>
              <a:t>technologie</a:t>
            </a:r>
            <a:r>
              <a:rPr lang="en-GB" dirty="0"/>
              <a:t> chosen for DIS measurements at HERA (ZEUS, H1, HERMES)</a:t>
            </a:r>
          </a:p>
          <a:p>
            <a:r>
              <a:rPr lang="en-GB" dirty="0"/>
              <a:t>Nucleon tomography: longitudinal structure function,  TMD e GPD</a:t>
            </a:r>
          </a:p>
          <a:p>
            <a:r>
              <a:rPr lang="en-GB" dirty="0"/>
              <a:t>JLAB e COMPASS: overview of physics results</a:t>
            </a:r>
          </a:p>
          <a:p>
            <a:r>
              <a:rPr lang="en-GB" dirty="0"/>
              <a:t>Diffractive physics</a:t>
            </a:r>
          </a:p>
          <a:p>
            <a:r>
              <a:rPr lang="en-GB" dirty="0"/>
              <a:t>EIC Physics Program</a:t>
            </a:r>
            <a:br>
              <a:rPr lang="en-GB" dirty="0"/>
            </a:br>
            <a:r>
              <a:rPr lang="en-GB" dirty="0"/>
              <a:t>    - Spin physics</a:t>
            </a:r>
            <a:br>
              <a:rPr lang="en-GB" dirty="0"/>
            </a:br>
            <a:r>
              <a:rPr lang="en-GB" dirty="0"/>
              <a:t>    - Mass of the nucleon</a:t>
            </a:r>
            <a:br>
              <a:rPr lang="en-GB" dirty="0"/>
            </a:br>
            <a:r>
              <a:rPr lang="en-GB" dirty="0"/>
              <a:t>    - Hadron spectroscopy</a:t>
            </a:r>
            <a:r>
              <a:rPr lang="en-IT" dirty="0"/>
              <a:t> </a:t>
            </a:r>
          </a:p>
          <a:p>
            <a:r>
              <a:rPr lang="en-IT" dirty="0"/>
              <a:t>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CCE48-ECA5-41E5-892F-22CF98FB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2696-B1EE-9A4F-94A3-C85239151445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1E37-0DE0-2696-5953-C0411709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6DE28-B02E-F1EB-8DED-2776A3C6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4A4B7-A5CF-69B4-AD05-0349BC52A417}"/>
              </a:ext>
            </a:extLst>
          </p:cNvPr>
          <p:cNvSpPr txBox="1"/>
          <p:nvPr/>
        </p:nvSpPr>
        <p:spPr>
          <a:xfrm>
            <a:off x="7620000" y="5683383"/>
            <a:ext cx="517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ym typeface="Wingdings" pitchFamily="2" charset="2"/>
              </a:rPr>
              <a:t></a:t>
            </a:r>
            <a:r>
              <a:rPr lang="en-GB" i="1" dirty="0"/>
              <a:t>A</a:t>
            </a:r>
            <a:r>
              <a:rPr lang="en-IT" i="1" dirty="0"/>
              <a:t>vailability of </a:t>
            </a:r>
            <a:r>
              <a:rPr lang="en-GB" i="1" dirty="0"/>
              <a:t>Abhay Deshpande</a:t>
            </a:r>
            <a:r>
              <a:rPr lang="en-IT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53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DA8D-8F44-EE96-5FF8-DD8D00D6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Discussion is open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C1415-969E-2BFB-CF5E-190522BD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D217-C245-6140-BDFC-2693A3CB9A64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0029-B20D-2F16-B324-9C1F5289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AD9F-7137-0C2D-CF16-1D766F2E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4FD738-7CBB-7562-1DBB-97F4A6ED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8881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ECD9-3FFF-641C-13F4-54D10A8D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Tracker geometry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2FBA2-76D1-46A1-88EC-D907D553A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1" y="1345523"/>
            <a:ext cx="8582959" cy="502464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849D2-863F-0BF7-5057-835F3997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F61C-95B1-EA4D-8EA1-4A9B635A25F7}" type="datetime1">
              <a:rPr lang="it-IT" smtClean="0"/>
              <a:t>30/06/22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62291-4018-8D2A-1D98-B997D73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8930-0455-C7B2-2182-A2A9AFDB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2CAF-FD7A-EFC1-6268-CE1E6BC1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Montecarlo Simulations - Ongoing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32DA9-0994-98B1-A14F-4378BC25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5" y="1303317"/>
            <a:ext cx="11273119" cy="4855435"/>
          </a:xfrm>
        </p:spPr>
        <p:txBody>
          <a:bodyPr>
            <a:normAutofit fontScale="70000" lnSpcReduction="20000"/>
          </a:bodyPr>
          <a:lstStyle/>
          <a:p>
            <a:r>
              <a:rPr lang="en-IT" dirty="0"/>
              <a:t>Bi-weekly meetings on M</a:t>
            </a:r>
            <a:r>
              <a:rPr lang="en-GB" dirty="0"/>
              <a:t>o</a:t>
            </a:r>
            <a:r>
              <a:rPr lang="en-IT" dirty="0"/>
              <a:t>nday mornings </a:t>
            </a:r>
          </a:p>
          <a:p>
            <a:r>
              <a:rPr lang="en-IT" dirty="0"/>
              <a:t>EIC_NET  -  Simulation activities:</a:t>
            </a:r>
          </a:p>
          <a:p>
            <a:pPr marL="742950" lvl="1" indent="-285750">
              <a:buFontTx/>
              <a:buChar char="-"/>
            </a:pPr>
            <a:r>
              <a:rPr lang="en-IT" dirty="0"/>
              <a:t>Tracking perfomance studies </a:t>
            </a:r>
          </a:p>
          <a:p>
            <a:pPr marL="742950" lvl="1" indent="-285750">
              <a:buFontTx/>
              <a:buChar char="-"/>
            </a:pPr>
            <a:r>
              <a:rPr lang="en-IT" dirty="0"/>
              <a:t>dRICH </a:t>
            </a:r>
          </a:p>
          <a:p>
            <a:pPr marL="742950" lvl="1" indent="-285750">
              <a:buFontTx/>
              <a:buChar char="-"/>
            </a:pPr>
            <a:r>
              <a:rPr lang="en-IT" dirty="0">
                <a:solidFill>
                  <a:schemeClr val="tx1">
                    <a:lumMod val="65000"/>
                  </a:schemeClr>
                </a:solidFill>
              </a:rPr>
              <a:t>Physics simulations</a:t>
            </a:r>
            <a:endParaRPr lang="en-IT" dirty="0"/>
          </a:p>
          <a:p>
            <a:r>
              <a:rPr lang="en-IT" dirty="0"/>
              <a:t>Our community (ex ATHENA) gained experience with fun4all and DD4hep, now waiting for further indications on how to proceed</a:t>
            </a:r>
          </a:p>
          <a:p>
            <a:pPr marL="0" indent="0">
              <a:buNone/>
            </a:pPr>
            <a:endParaRPr lang="en-IT" dirty="0"/>
          </a:p>
          <a:p>
            <a:r>
              <a:rPr lang="en-IT" dirty="0"/>
              <a:t>EIC SWG : Dicussions ongoing to define a common strategy /tools for a common software </a:t>
            </a:r>
          </a:p>
          <a:p>
            <a:pPr lvl="1"/>
            <a:r>
              <a:rPr lang="en-IT" dirty="0">
                <a:hlinkClick r:id="rId2"/>
              </a:rPr>
              <a:t>Discussion decision schedule</a:t>
            </a:r>
            <a:endParaRPr lang="en-IT" dirty="0"/>
          </a:p>
          <a:p>
            <a:pPr lvl="1"/>
            <a:r>
              <a:rPr lang="en-IT" dirty="0"/>
              <a:t>End of June : Geometry, Data Format, Reconstruction framework, container </a:t>
            </a:r>
          </a:p>
          <a:p>
            <a:pPr lvl="2"/>
            <a:r>
              <a:rPr lang="en-IT" dirty="0">
                <a:hlinkClick r:id="rId3"/>
              </a:rPr>
              <a:t>EIC Detector 1 – Software Decision</a:t>
            </a:r>
            <a:r>
              <a:rPr lang="en-IT" dirty="0"/>
              <a:t>  (Geometry)</a:t>
            </a:r>
          </a:p>
          <a:p>
            <a:pPr lvl="1"/>
            <a:r>
              <a:rPr lang="en-IT" dirty="0"/>
              <a:t>End of July : Calibration, Data preservation </a:t>
            </a:r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6859-B957-C427-C664-2378D35C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FFC1-0EAB-1F48-864D-BE728C3A622C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65A7-C75F-5977-E9F8-DCF6E8A0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2088-A7A8-279A-C581-D5CE360B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8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6922-9048-5375-AA7E-B8C665F2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Geometry : ECCE geometry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8D2B9-9122-0EBB-A2A0-6C2E995C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247"/>
            <a:ext cx="12192000" cy="364904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5C60E-58DB-0B07-A531-DE84CA66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00A3-FE82-2A44-8662-1543E2614605}" type="datetime1">
              <a:rPr lang="it-IT" smtClean="0"/>
              <a:t>30/06/22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CB332-AF27-52F1-08DC-CFA814A5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DB91C-F8B4-782C-35CC-0334405D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52065-83A7-80F9-CC0A-3C333C76988C}"/>
              </a:ext>
            </a:extLst>
          </p:cNvPr>
          <p:cNvSpPr txBox="1"/>
          <p:nvPr/>
        </p:nvSpPr>
        <p:spPr>
          <a:xfrm>
            <a:off x="2761129" y="1314128"/>
            <a:ext cx="790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MC studies for  Detector-1 start from the ECCE </a:t>
            </a:r>
            <a:r>
              <a:rPr lang="it-IT" dirty="0" err="1"/>
              <a:t>geometry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4561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0BD2-2CEF-44BE-37F5-5FA2C6DA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Tracking Performance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DFE9-5AB1-7BB1-9E9D-421C8702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33" y="1361166"/>
            <a:ext cx="11160826" cy="4696691"/>
          </a:xfrm>
        </p:spPr>
        <p:txBody>
          <a:bodyPr>
            <a:normAutofit/>
          </a:bodyPr>
          <a:lstStyle/>
          <a:p>
            <a:r>
              <a:rPr lang="en-IT" dirty="0"/>
              <a:t>Studies on Detector-1 geometry  </a:t>
            </a:r>
          </a:p>
          <a:p>
            <a:pPr lvl="1"/>
            <a:r>
              <a:rPr lang="en-IT" dirty="0"/>
              <a:t>Vertex detector performance optimization</a:t>
            </a:r>
          </a:p>
          <a:p>
            <a:pPr lvl="1"/>
            <a:r>
              <a:rPr lang="en-IT" dirty="0"/>
              <a:t>Fast Simulation tools</a:t>
            </a:r>
          </a:p>
          <a:p>
            <a:pPr lvl="2"/>
            <a:r>
              <a:rPr lang="en-GB" dirty="0"/>
              <a:t>V</a:t>
            </a:r>
            <a:r>
              <a:rPr lang="en-IT" dirty="0"/>
              <a:t>alidation</a:t>
            </a:r>
          </a:p>
          <a:p>
            <a:pPr lvl="2"/>
            <a:r>
              <a:rPr lang="en-IT" dirty="0"/>
              <a:t>Detector geometry modification (e.g.: inner barrel radii)</a:t>
            </a:r>
          </a:p>
          <a:p>
            <a:pPr lvl="1"/>
            <a:endParaRPr lang="en-IT" dirty="0"/>
          </a:p>
          <a:p>
            <a:r>
              <a:rPr lang="en-IT" dirty="0"/>
              <a:t>Performances compared with the Physics Working Group (PWG)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4FA58-0946-2B87-15C8-286331E8375F}"/>
              </a:ext>
            </a:extLst>
          </p:cNvPr>
          <p:cNvSpPr txBox="1"/>
          <p:nvPr/>
        </p:nvSpPr>
        <p:spPr>
          <a:xfrm>
            <a:off x="10359301" y="2783458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Shyam Kumar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32AD8-8461-86A6-3AE4-3B50B2F0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8199-A808-1946-80BF-0B20807D2A76}" type="datetime1">
              <a:rPr lang="it-IT" smtClean="0"/>
              <a:t>30/06/22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4A10-CDDE-3603-5646-7AF643DA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F5EE-C653-6B95-D5D4-6F30E20A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70BB-5516-352C-2500-B120FF7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Ecce Geometry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10FF6-050E-3811-D850-DC205DB3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2" y="1341913"/>
            <a:ext cx="8857944" cy="4951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2AA52-1A04-7C68-E03E-5374DFAE4998}"/>
              </a:ext>
            </a:extLst>
          </p:cNvPr>
          <p:cNvSpPr txBox="1"/>
          <p:nvPr/>
        </p:nvSpPr>
        <p:spPr>
          <a:xfrm>
            <a:off x="10212780" y="3770416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Shyam Kumar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493F1-BF42-F394-D87F-B3EB6DB0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8D32-71A1-FD4A-BECE-59A218EE7756}" type="datetime1">
              <a:rPr lang="it-IT" smtClean="0"/>
              <a:t>30/06/22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C619F9-75EA-264F-4ABB-062DFAA8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112204-1777-D581-D393-7A722E38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D48C-A6B9-D952-94B5-5E45CCC5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Fast Simulation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5CBF-CE37-D9FA-4F9C-635BBA4E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6" y="1670477"/>
            <a:ext cx="2787211" cy="28443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T" dirty="0"/>
              <a:t>Barrel layers detector</a:t>
            </a:r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r>
              <a:rPr lang="en-IT" dirty="0"/>
              <a:t>Internal parameters tuned to the ECCE vertex detectors and B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5ADD4-258B-41B8-7251-D6AF4BB6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01" y="1253386"/>
            <a:ext cx="3593335" cy="523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2F2CA-7800-BE3C-ABC5-64E8D8C8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90" y="1341584"/>
            <a:ext cx="3862777" cy="519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56A4A-ABBE-CEE8-825F-5BB532EBC196}"/>
              </a:ext>
            </a:extLst>
          </p:cNvPr>
          <p:cNvSpPr txBox="1"/>
          <p:nvPr/>
        </p:nvSpPr>
        <p:spPr>
          <a:xfrm>
            <a:off x="890649" y="5153891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Shyam Kumar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ACB988C-7061-9429-5579-5C90732E27C1}"/>
              </a:ext>
            </a:extLst>
          </p:cNvPr>
          <p:cNvSpPr/>
          <p:nvPr/>
        </p:nvSpPr>
        <p:spPr>
          <a:xfrm>
            <a:off x="11145328" y="3760491"/>
            <a:ext cx="469663" cy="3177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19B861-077A-A2FB-67DE-0B372727829A}"/>
              </a:ext>
            </a:extLst>
          </p:cNvPr>
          <p:cNvCxnSpPr/>
          <p:nvPr/>
        </p:nvCxnSpPr>
        <p:spPr>
          <a:xfrm>
            <a:off x="5204012" y="4514786"/>
            <a:ext cx="0" cy="5415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AD6343-87DE-66BD-13FA-CBCB5774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91ED-4570-4D43-BAFB-C7F405E382DA}" type="datetime1">
              <a:rPr lang="it-IT" smtClean="0"/>
              <a:t>30/06/22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C3B9691-FC29-7816-E528-6713FAFE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861" y="6349230"/>
            <a:ext cx="6612835" cy="365125"/>
          </a:xfrm>
        </p:spPr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30B2B5-AC29-5808-E18A-6B491EE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C88B-6C52-AFBB-3C2E-68A435E2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Fast Simulation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0C006-F34C-2DE0-05DC-277AC271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51" y="1295717"/>
            <a:ext cx="6408749" cy="1918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14311-A310-A95B-E168-E6C30957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3" y="1295718"/>
            <a:ext cx="5471679" cy="388731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F43E56-6188-E8F9-D876-2626276C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098F-64BA-AD4A-9C20-79384A4A2072}" type="datetime1">
              <a:rPr lang="it-IT" smtClean="0"/>
              <a:t>30/06/22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5C8C61-A950-1B8A-2ABD-1BCE2CE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23A6F9-A465-563B-1C66-B019D2C5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FDFE8-194E-5397-C89A-73B1BFCF9EF3}"/>
              </a:ext>
            </a:extLst>
          </p:cNvPr>
          <p:cNvSpPr txBox="1"/>
          <p:nvPr/>
        </p:nvSpPr>
        <p:spPr>
          <a:xfrm>
            <a:off x="6950395" y="4191082"/>
            <a:ext cx="407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200" dirty="0"/>
              <a:t>FS tool well under control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750BB-80DD-E70D-9436-194D1A494444}"/>
              </a:ext>
            </a:extLst>
          </p:cNvPr>
          <p:cNvCxnSpPr/>
          <p:nvPr/>
        </p:nvCxnSpPr>
        <p:spPr>
          <a:xfrm flipV="1">
            <a:off x="9251576" y="1532965"/>
            <a:ext cx="1519518" cy="131575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9B626-0A30-D243-9EAD-E9EA7048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Simulation tool : optimization studies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0E7CA8-233C-0B4F-924F-AA4C53CE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4" y="1432005"/>
            <a:ext cx="8909935" cy="481050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82E06-51CC-5334-927B-5B989CB09771}"/>
              </a:ext>
            </a:extLst>
          </p:cNvPr>
          <p:cNvSpPr txBox="1"/>
          <p:nvPr/>
        </p:nvSpPr>
        <p:spPr>
          <a:xfrm>
            <a:off x="425305" y="2108170"/>
            <a:ext cx="257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Several results on</a:t>
            </a:r>
          </a:p>
          <a:p>
            <a:pPr marL="285750" indent="-285750">
              <a:buFontTx/>
              <a:buChar char="-"/>
            </a:pPr>
            <a:r>
              <a:rPr lang="en-IT" dirty="0"/>
              <a:t>moving internal layers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chang</a:t>
            </a:r>
            <a:r>
              <a:rPr lang="en-IT" dirty="0"/>
              <a:t>ing their material budget</a:t>
            </a:r>
          </a:p>
          <a:p>
            <a:pPr marL="285750" indent="-285750">
              <a:buFontTx/>
              <a:buChar char="-"/>
            </a:pPr>
            <a:r>
              <a:rPr lang="en-GB" dirty="0"/>
              <a:t>C</a:t>
            </a:r>
            <a:r>
              <a:rPr lang="en-IT" dirty="0"/>
              <a:t>hanging detector resolution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-&gt; Shyam’ s talk at the tracking working group meeting on next week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66400-C280-A25C-CD2C-5887644E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03" y="1372182"/>
            <a:ext cx="8641110" cy="498827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D4E16-6137-1A18-DE5B-1D70D1C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8F79-1CD4-814A-BFE5-CDE10DBF578C}" type="datetime1">
              <a:rPr lang="it-IT" smtClean="0"/>
              <a:t>30/06/22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BF3B8-F8E2-8A41-DED2-060791CA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173DB-08FA-A958-045F-733CB4E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8323F-2471-7A89-196D-3DB97D5563C9}"/>
              </a:ext>
            </a:extLst>
          </p:cNvPr>
          <p:cNvSpPr txBox="1"/>
          <p:nvPr/>
        </p:nvSpPr>
        <p:spPr>
          <a:xfrm>
            <a:off x="1409053" y="1277173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FF00"/>
                </a:solidFill>
              </a:rPr>
              <a:t>Shyam Kumar</a:t>
            </a:r>
          </a:p>
        </p:txBody>
      </p:sp>
    </p:spTree>
    <p:extLst>
      <p:ext uri="{BB962C8B-B14F-4D97-AF65-F5344CB8AC3E}">
        <p14:creationId xmlns:p14="http://schemas.microsoft.com/office/powerpoint/2010/main" val="3668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22BB-9E25-92E1-85EA-842AAACF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dRICH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58EB5-9B86-0CF3-C16F-A84D3966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8" y="1622218"/>
            <a:ext cx="3805518" cy="4475561"/>
          </a:xfrm>
        </p:spPr>
        <p:txBody>
          <a:bodyPr>
            <a:normAutofit fontScale="70000" lnSpcReduction="20000"/>
          </a:bodyPr>
          <a:lstStyle/>
          <a:p>
            <a:r>
              <a:rPr lang="en-IT" dirty="0"/>
              <a:t>Work ongoing on pattern recognition </a:t>
            </a:r>
          </a:p>
          <a:p>
            <a:r>
              <a:rPr lang="en-IT" dirty="0"/>
              <a:t>Inverse Ray Tracing approach</a:t>
            </a:r>
          </a:p>
          <a:p>
            <a:r>
              <a:rPr lang="en-IT" dirty="0"/>
              <a:t>Code developed within dd4hep framework</a:t>
            </a:r>
          </a:p>
          <a:p>
            <a:r>
              <a:rPr lang="en-IT" dirty="0"/>
              <a:t>Issues occur</a:t>
            </a:r>
            <a:r>
              <a:rPr lang="en-GB" dirty="0"/>
              <a:t>r</a:t>
            </a:r>
            <a:r>
              <a:rPr lang="en-IT" dirty="0"/>
              <a:t>ed during this transition period on the general software development</a:t>
            </a:r>
          </a:p>
          <a:p>
            <a:pPr lvl="1"/>
            <a:r>
              <a:rPr lang="en-GB" dirty="0"/>
              <a:t>W</a:t>
            </a:r>
            <a:r>
              <a:rPr lang="en-IT" dirty="0"/>
              <a:t>ork ongoing to adapt the algorithm to the new data model</a:t>
            </a:r>
          </a:p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5E98-F036-A9BC-EB78-A8A40CCA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025-25F1-2A46-870F-45312860778C}" type="datetime1">
              <a:rPr lang="it-IT" smtClean="0"/>
              <a:t>30/06/22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1D04-62DE-C735-7A09-09CB8876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Giornate Nazionali EIC - MC Studies and Physics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ECE0-7FD3-E11A-8818-F57D1386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DF4D1-11FC-CEC0-9CDF-D5564AF3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8" y="1406251"/>
            <a:ext cx="8069061" cy="37977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70BE1B-DDFD-6259-262C-644890ABFEEE}"/>
              </a:ext>
            </a:extLst>
          </p:cNvPr>
          <p:cNvSpPr/>
          <p:nvPr/>
        </p:nvSpPr>
        <p:spPr>
          <a:xfrm>
            <a:off x="9660834" y="4733365"/>
            <a:ext cx="241904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33432-DCBB-60B5-8BB1-DDBF7A30C15D}"/>
              </a:ext>
            </a:extLst>
          </p:cNvPr>
          <p:cNvSpPr txBox="1"/>
          <p:nvPr/>
        </p:nvSpPr>
        <p:spPr>
          <a:xfrm>
            <a:off x="4477871" y="5728447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See Chandra’s talk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240C-D944-30DA-4439-E39E181DFE6D}"/>
              </a:ext>
            </a:extLst>
          </p:cNvPr>
          <p:cNvSpPr txBox="1"/>
          <p:nvPr/>
        </p:nvSpPr>
        <p:spPr>
          <a:xfrm>
            <a:off x="7374834" y="5264470"/>
            <a:ext cx="419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C</a:t>
            </a:r>
            <a:r>
              <a:rPr lang="en-IT" b="1" dirty="0">
                <a:solidFill>
                  <a:srgbClr val="FFFF00"/>
                </a:solidFill>
              </a:rPr>
              <a:t>handradoy Chatterjee</a:t>
            </a:r>
          </a:p>
        </p:txBody>
      </p:sp>
    </p:spTree>
    <p:extLst>
      <p:ext uri="{BB962C8B-B14F-4D97-AF65-F5344CB8AC3E}">
        <p14:creationId xmlns:p14="http://schemas.microsoft.com/office/powerpoint/2010/main" val="341391579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1077</Words>
  <Application>Microsoft Macintosh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Sitka Subheading</vt:lpstr>
      <vt:lpstr>Symbol</vt:lpstr>
      <vt:lpstr>PebbleVTI</vt:lpstr>
      <vt:lpstr>MC studies and Physics Performance </vt:lpstr>
      <vt:lpstr>Montecarlo Simulations - Ongoing Activities </vt:lpstr>
      <vt:lpstr>Geometry : ECCE geometry</vt:lpstr>
      <vt:lpstr>Tracking Performance studies</vt:lpstr>
      <vt:lpstr>Ecce Geometry</vt:lpstr>
      <vt:lpstr>Fast Simulation tool </vt:lpstr>
      <vt:lpstr>Fast Simulation Tool</vt:lpstr>
      <vt:lpstr>Fast Simulation tool : optimization studies</vt:lpstr>
      <vt:lpstr>dRICH simulations</vt:lpstr>
      <vt:lpstr>Physics Simulations ( pubblication)</vt:lpstr>
      <vt:lpstr>Physics Simulations</vt:lpstr>
      <vt:lpstr>Open Tasks : tracking &amp; PID simulations </vt:lpstr>
      <vt:lpstr>Open Tasks : Physics simulations</vt:lpstr>
      <vt:lpstr>Summary </vt:lpstr>
      <vt:lpstr>PowerPoint Presentation</vt:lpstr>
      <vt:lpstr>EIC School proposal</vt:lpstr>
      <vt:lpstr>EIC School proposal</vt:lpstr>
      <vt:lpstr>Discussion is open</vt:lpstr>
      <vt:lpstr>Tracker geometry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 Annalisa</dc:creator>
  <cp:lastModifiedBy>Annalisa Mastroserio</cp:lastModifiedBy>
  <cp:revision>16</cp:revision>
  <dcterms:created xsi:type="dcterms:W3CDTF">2021-12-17T14:31:21Z</dcterms:created>
  <dcterms:modified xsi:type="dcterms:W3CDTF">2022-06-30T11:13:28Z</dcterms:modified>
</cp:coreProperties>
</file>