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4"/>
  </p:notesMasterIdLst>
  <p:sldIdLst>
    <p:sldId id="256" r:id="rId2"/>
    <p:sldId id="349" r:id="rId3"/>
    <p:sldId id="317" r:id="rId4"/>
    <p:sldId id="346" r:id="rId5"/>
    <p:sldId id="351" r:id="rId6"/>
    <p:sldId id="347" r:id="rId7"/>
    <p:sldId id="328" r:id="rId8"/>
    <p:sldId id="330" r:id="rId9"/>
    <p:sldId id="329" r:id="rId10"/>
    <p:sldId id="391" r:id="rId11"/>
    <p:sldId id="331" r:id="rId12"/>
    <p:sldId id="393" r:id="rId13"/>
    <p:sldId id="397" r:id="rId14"/>
    <p:sldId id="394" r:id="rId15"/>
    <p:sldId id="392" r:id="rId16"/>
    <p:sldId id="356" r:id="rId17"/>
    <p:sldId id="360" r:id="rId18"/>
    <p:sldId id="353" r:id="rId19"/>
    <p:sldId id="362" r:id="rId20"/>
    <p:sldId id="332" r:id="rId21"/>
    <p:sldId id="363" r:id="rId22"/>
    <p:sldId id="359" r:id="rId23"/>
    <p:sldId id="357" r:id="rId24"/>
    <p:sldId id="358" r:id="rId25"/>
    <p:sldId id="407" r:id="rId26"/>
    <p:sldId id="406" r:id="rId27"/>
    <p:sldId id="344" r:id="rId28"/>
    <p:sldId id="408" r:id="rId29"/>
    <p:sldId id="386" r:id="rId30"/>
    <p:sldId id="371" r:id="rId31"/>
    <p:sldId id="318" r:id="rId32"/>
    <p:sldId id="259" r:id="rId33"/>
    <p:sldId id="403" r:id="rId34"/>
    <p:sldId id="409" r:id="rId35"/>
    <p:sldId id="260" r:id="rId36"/>
    <p:sldId id="261" r:id="rId37"/>
    <p:sldId id="263" r:id="rId38"/>
    <p:sldId id="288" r:id="rId39"/>
    <p:sldId id="268" r:id="rId40"/>
    <p:sldId id="271" r:id="rId41"/>
    <p:sldId id="286" r:id="rId42"/>
    <p:sldId id="287" r:id="rId43"/>
    <p:sldId id="278" r:id="rId44"/>
    <p:sldId id="322" r:id="rId45"/>
    <p:sldId id="292" r:id="rId46"/>
    <p:sldId id="293" r:id="rId47"/>
    <p:sldId id="368" r:id="rId48"/>
    <p:sldId id="370" r:id="rId49"/>
    <p:sldId id="338" r:id="rId50"/>
    <p:sldId id="400" r:id="rId51"/>
    <p:sldId id="401" r:id="rId52"/>
    <p:sldId id="402" r:id="rId53"/>
    <p:sldId id="323" r:id="rId54"/>
    <p:sldId id="335" r:id="rId55"/>
    <p:sldId id="336" r:id="rId56"/>
    <p:sldId id="339" r:id="rId57"/>
    <p:sldId id="337" r:id="rId58"/>
    <p:sldId id="404" r:id="rId59"/>
    <p:sldId id="405" r:id="rId60"/>
    <p:sldId id="396" r:id="rId61"/>
    <p:sldId id="342" r:id="rId62"/>
    <p:sldId id="398" r:id="rId63"/>
    <p:sldId id="399" r:id="rId64"/>
    <p:sldId id="257" r:id="rId65"/>
    <p:sldId id="309" r:id="rId66"/>
    <p:sldId id="258" r:id="rId67"/>
    <p:sldId id="311" r:id="rId68"/>
    <p:sldId id="374" r:id="rId69"/>
    <p:sldId id="375" r:id="rId70"/>
    <p:sldId id="376" r:id="rId71"/>
    <p:sldId id="319" r:id="rId72"/>
    <p:sldId id="315" r:id="rId73"/>
    <p:sldId id="377" r:id="rId74"/>
    <p:sldId id="378" r:id="rId75"/>
    <p:sldId id="379" r:id="rId76"/>
    <p:sldId id="313" r:id="rId77"/>
    <p:sldId id="320" r:id="rId78"/>
    <p:sldId id="381" r:id="rId79"/>
    <p:sldId id="321" r:id="rId80"/>
    <p:sldId id="380" r:id="rId81"/>
    <p:sldId id="324" r:id="rId82"/>
    <p:sldId id="383" r:id="rId83"/>
    <p:sldId id="382" r:id="rId84"/>
    <p:sldId id="387" r:id="rId85"/>
    <p:sldId id="365" r:id="rId86"/>
    <p:sldId id="367" r:id="rId87"/>
    <p:sldId id="327" r:id="rId88"/>
    <p:sldId id="326" r:id="rId89"/>
    <p:sldId id="364" r:id="rId90"/>
    <p:sldId id="325" r:id="rId91"/>
    <p:sldId id="366" r:id="rId92"/>
    <p:sldId id="352" r:id="rId9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D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698"/>
    <p:restoredTop sz="94754"/>
  </p:normalViewPr>
  <p:slideViewPr>
    <p:cSldViewPr snapToGrid="0" snapToObjects="1">
      <p:cViewPr>
        <p:scale>
          <a:sx n="84" d="100"/>
          <a:sy n="84" d="100"/>
        </p:scale>
        <p:origin x="-8"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106279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Tree>
    <p:extLst>
      <p:ext uri="{BB962C8B-B14F-4D97-AF65-F5344CB8AC3E}">
        <p14:creationId xmlns:p14="http://schemas.microsoft.com/office/powerpoint/2010/main" val="1885550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812800" y="0"/>
            <a:ext cx="15232066" cy="10160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652272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717800" y="635000"/>
            <a:ext cx="12357100" cy="8238067"/>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defTabSz="584200">
              <a:defRPr sz="6000">
                <a:solidFill>
                  <a:srgbClr val="000000"/>
                </a:solidFill>
                <a:latin typeface="+mn-lt"/>
                <a:ea typeface="+mn-ea"/>
                <a:cs typeface="+mn-cs"/>
                <a:sym typeface="Helvetica Light"/>
              </a:defRPr>
            </a:lvl1pPr>
          </a:lstStyle>
          <a:p>
            <a:pPr>
              <a:defRPr>
                <a:effectLst/>
              </a:defRPr>
            </a:pPr>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533900" y="2603500"/>
            <a:ext cx="942975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6947"/>
            <a:ext cx="6057901" cy="4040705"/>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6747"/>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76100" cy="7984067"/>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
        <p:nvSpPr>
          <p:cNvPr id="4"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457200" rtl="0" latinLnBrk="0">
        <a:lnSpc>
          <a:spcPct val="100000"/>
        </a:lnSpc>
        <a:spcBef>
          <a:spcPts val="0"/>
        </a:spcBef>
        <a:spcAft>
          <a:spcPts val="0"/>
        </a:spcAft>
        <a:buClrTx/>
        <a:buSzTx/>
        <a:buFontTx/>
        <a:buNone/>
        <a:tabLst/>
        <a:defRPr sz="5400" b="0" i="0" u="none" strike="noStrike" cap="none" spc="0" baseline="0">
          <a:solidFill>
            <a:srgbClr val="000090"/>
          </a:solidFill>
          <a:effectLst>
            <a:outerShdw blurRad="50800" dist="38100" dir="2700000" rotWithShape="0">
              <a:srgbClr val="000000">
                <a:alpha val="43000"/>
              </a:srgbClr>
            </a:outerShdw>
          </a:effectLst>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5400" b="0" i="0" u="none" strike="noStrike" cap="none" spc="0" baseline="0">
          <a:solidFill>
            <a:srgbClr val="000090"/>
          </a:solidFill>
          <a:effectLst>
            <a:outerShdw blurRad="50800" dist="38100" dir="2700000" rotWithShape="0">
              <a:srgbClr val="000000">
                <a:alpha val="43000"/>
              </a:srgbClr>
            </a:outerShdw>
          </a:effectLst>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5400" b="0" i="0" u="none" strike="noStrike" cap="none" spc="0" baseline="0">
          <a:solidFill>
            <a:srgbClr val="000090"/>
          </a:solidFill>
          <a:effectLst>
            <a:outerShdw blurRad="50800" dist="38100" dir="2700000" rotWithShape="0">
              <a:srgbClr val="000000">
                <a:alpha val="43000"/>
              </a:srgbClr>
            </a:outerShdw>
          </a:effectLst>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5400" b="0" i="0" u="none" strike="noStrike" cap="none" spc="0" baseline="0">
          <a:solidFill>
            <a:srgbClr val="000090"/>
          </a:solidFill>
          <a:effectLst>
            <a:outerShdw blurRad="50800" dist="38100" dir="2700000" rotWithShape="0">
              <a:srgbClr val="000000">
                <a:alpha val="43000"/>
              </a:srgbClr>
            </a:outerShdw>
          </a:effectLst>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5400" b="0" i="0" u="none" strike="noStrike" cap="none" spc="0" baseline="0">
          <a:solidFill>
            <a:srgbClr val="000090"/>
          </a:solidFill>
          <a:effectLst>
            <a:outerShdw blurRad="50800" dist="38100" dir="2700000" rotWithShape="0">
              <a:srgbClr val="000000">
                <a:alpha val="43000"/>
              </a:srgbClr>
            </a:outerShdw>
          </a:effectLst>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5400" b="0" i="0" u="none" strike="noStrike" cap="none" spc="0" baseline="0">
          <a:solidFill>
            <a:srgbClr val="000090"/>
          </a:solidFill>
          <a:effectLst>
            <a:outerShdw blurRad="50800" dist="38100" dir="2700000" rotWithShape="0">
              <a:srgbClr val="000000">
                <a:alpha val="43000"/>
              </a:srgbClr>
            </a:outerShdw>
          </a:effectLst>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5400" b="0" i="0" u="none" strike="noStrike" cap="none" spc="0" baseline="0">
          <a:solidFill>
            <a:srgbClr val="000090"/>
          </a:solidFill>
          <a:effectLst>
            <a:outerShdw blurRad="50800" dist="38100" dir="2700000" rotWithShape="0">
              <a:srgbClr val="000000">
                <a:alpha val="43000"/>
              </a:srgbClr>
            </a:outerShdw>
          </a:effectLst>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5400" b="0" i="0" u="none" strike="noStrike" cap="none" spc="0" baseline="0">
          <a:solidFill>
            <a:srgbClr val="000090"/>
          </a:solidFill>
          <a:effectLst>
            <a:outerShdw blurRad="50800" dist="38100" dir="2700000" rotWithShape="0">
              <a:srgbClr val="000000">
                <a:alpha val="43000"/>
              </a:srgbClr>
            </a:outerShdw>
          </a:effectLst>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5400" b="0" i="0" u="none" strike="noStrike" cap="none" spc="0" baseline="0">
          <a:solidFill>
            <a:srgbClr val="000090"/>
          </a:solidFill>
          <a:effectLst>
            <a:outerShdw blurRad="50800" dist="38100" dir="2700000" rotWithShape="0">
              <a:srgbClr val="000000">
                <a:alpha val="43000"/>
              </a:srgbClr>
            </a:outerShdw>
          </a:effectLst>
          <a:uFillTx/>
          <a:latin typeface="+mj-lt"/>
          <a:ea typeface="+mj-ea"/>
          <a:cs typeface="+mj-cs"/>
          <a:sym typeface="Calibri"/>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 Id="rId9" Type="http://schemas.openxmlformats.org/officeDocument/2006/relationships/image" Target="../media/image34.emf"/></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emf"/><Relationship Id="rId9" Type="http://schemas.openxmlformats.org/officeDocument/2006/relationships/image" Target="../media/image43.emf"/></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6.pn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108.tif"/><Relationship Id="rId2" Type="http://schemas.openxmlformats.org/officeDocument/2006/relationships/image" Target="../media/image107.png"/><Relationship Id="rId1" Type="http://schemas.openxmlformats.org/officeDocument/2006/relationships/slideLayout" Target="../slideLayouts/slideLayout5.xml"/><Relationship Id="rId4" Type="http://schemas.openxmlformats.org/officeDocument/2006/relationships/image" Target="../media/image109.tif"/></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7.png"/><Relationship Id="rId1" Type="http://schemas.openxmlformats.org/officeDocument/2006/relationships/slideLayout" Target="../slideLayouts/slideLayout5.xml"/><Relationship Id="rId4" Type="http://schemas.openxmlformats.org/officeDocument/2006/relationships/image" Target="../media/image118.emf"/></Relationships>
</file>

<file path=ppt/slides/_rels/slide4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 Id="rId5" Type="http://schemas.openxmlformats.org/officeDocument/2006/relationships/image" Target="../media/image123.tif"/><Relationship Id="rId4" Type="http://schemas.openxmlformats.org/officeDocument/2006/relationships/image" Target="../media/image122.tif"/></Relationships>
</file>

<file path=ppt/slides/_rels/slide46.xml.rels><?xml version="1.0" encoding="UTF-8" standalone="yes"?>
<Relationships xmlns="http://schemas.openxmlformats.org/package/2006/relationships"><Relationship Id="rId3" Type="http://schemas.openxmlformats.org/officeDocument/2006/relationships/image" Target="../media/image125.tif"/><Relationship Id="rId2" Type="http://schemas.openxmlformats.org/officeDocument/2006/relationships/image" Target="../media/image124.png"/><Relationship Id="rId1" Type="http://schemas.openxmlformats.org/officeDocument/2006/relationships/slideLayout" Target="../slideLayouts/slideLayout5.xml"/><Relationship Id="rId4" Type="http://schemas.openxmlformats.org/officeDocument/2006/relationships/image" Target="../media/image126.tif"/></Relationships>
</file>

<file path=ppt/slides/_rels/slide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xml"/><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2.jpe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5.xml"/><Relationship Id="rId5" Type="http://schemas.openxmlformats.org/officeDocument/2006/relationships/image" Target="../media/image149.png"/><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3.png"/><Relationship Id="rId1" Type="http://schemas.openxmlformats.org/officeDocument/2006/relationships/slideLayout" Target="../slideLayouts/slideLayout5.xml"/><Relationship Id="rId4" Type="http://schemas.openxmlformats.org/officeDocument/2006/relationships/image" Target="../media/image154.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8.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www.youtube.com/watch?v=zBHD8ksx_Sg" TargetMode="Externa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5.xml"/><Relationship Id="rId4" Type="http://schemas.openxmlformats.org/officeDocument/2006/relationships/image" Target="../media/image163.png"/></Relationships>
</file>

<file path=ppt/slides/_rels/slide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5.xml"/><Relationship Id="rId5" Type="http://schemas.openxmlformats.org/officeDocument/2006/relationships/image" Target="../media/image167.png"/><Relationship Id="rId4" Type="http://schemas.openxmlformats.org/officeDocument/2006/relationships/image" Target="../media/image166.png"/></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4.png"/><Relationship Id="rId1" Type="http://schemas.openxmlformats.org/officeDocument/2006/relationships/slideLayout" Target="../slideLayouts/slideLayout5.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7.png"/></Relationships>
</file>

<file path=ppt/slides/_rels/slide7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5.xml"/><Relationship Id="rId5" Type="http://schemas.openxmlformats.org/officeDocument/2006/relationships/image" Target="../media/image174.png"/><Relationship Id="rId4" Type="http://schemas.openxmlformats.org/officeDocument/2006/relationships/image" Target="../media/image173.png"/></Relationships>
</file>

<file path=ppt/slides/_rels/slide7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5.xml"/><Relationship Id="rId4" Type="http://schemas.openxmlformats.org/officeDocument/2006/relationships/image" Target="../media/image177.png"/></Relationships>
</file>

<file path=ppt/slides/_rels/slide7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189.emf"/><Relationship Id="rId3" Type="http://schemas.openxmlformats.org/officeDocument/2006/relationships/image" Target="../media/image181.png"/><Relationship Id="rId7" Type="http://schemas.openxmlformats.org/officeDocument/2006/relationships/image" Target="../media/image188.emf"/><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87.png"/><Relationship Id="rId5" Type="http://schemas.openxmlformats.org/officeDocument/2006/relationships/image" Target="../media/image183.png"/><Relationship Id="rId4" Type="http://schemas.openxmlformats.org/officeDocument/2006/relationships/image" Target="../media/image182.png"/></Relationships>
</file>

<file path=ppt/slides/_rels/slide81.xml.rels><?xml version="1.0" encoding="UTF-8" standalone="yes"?>
<Relationships xmlns="http://schemas.openxmlformats.org/package/2006/relationships"><Relationship Id="rId8" Type="http://schemas.openxmlformats.org/officeDocument/2006/relationships/image" Target="../media/image196.emf"/><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5.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0.png"/><Relationship Id="rId1" Type="http://schemas.openxmlformats.org/officeDocument/2006/relationships/slideLayout" Target="../slideLayouts/slideLayout5.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83.xml.rels><?xml version="1.0" encoding="UTF-8" standalone="yes"?>
<Relationships xmlns="http://schemas.openxmlformats.org/package/2006/relationships"><Relationship Id="rId3" Type="http://schemas.openxmlformats.org/officeDocument/2006/relationships/image" Target="../media/image202.emf"/><Relationship Id="rId7" Type="http://schemas.openxmlformats.org/officeDocument/2006/relationships/image" Target="../media/image206.emf"/><Relationship Id="rId2" Type="http://schemas.openxmlformats.org/officeDocument/2006/relationships/image" Target="../media/image201.emf"/><Relationship Id="rId1" Type="http://schemas.openxmlformats.org/officeDocument/2006/relationships/slideLayout" Target="../slideLayouts/slideLayout5.xml"/><Relationship Id="rId6" Type="http://schemas.openxmlformats.org/officeDocument/2006/relationships/image" Target="../media/image205.emf"/><Relationship Id="rId5" Type="http://schemas.openxmlformats.org/officeDocument/2006/relationships/image" Target="../media/image204.png"/><Relationship Id="rId4" Type="http://schemas.openxmlformats.org/officeDocument/2006/relationships/image" Target="../media/image203.png"/></Relationships>
</file>

<file path=ppt/slides/_rels/slide84.xml.rels><?xml version="1.0" encoding="UTF-8" standalone="yes"?>
<Relationships xmlns="http://schemas.openxmlformats.org/package/2006/relationships"><Relationship Id="rId3" Type="http://schemas.openxmlformats.org/officeDocument/2006/relationships/image" Target="../media/image202.emf"/><Relationship Id="rId7" Type="http://schemas.openxmlformats.org/officeDocument/2006/relationships/image" Target="../media/image210.emf"/><Relationship Id="rId2" Type="http://schemas.openxmlformats.org/officeDocument/2006/relationships/image" Target="../media/image201.emf"/><Relationship Id="rId1" Type="http://schemas.openxmlformats.org/officeDocument/2006/relationships/slideLayout" Target="../slideLayouts/slideLayout5.xml"/><Relationship Id="rId6" Type="http://schemas.openxmlformats.org/officeDocument/2006/relationships/image" Target="../media/image209.emf"/><Relationship Id="rId5" Type="http://schemas.openxmlformats.org/officeDocument/2006/relationships/image" Target="../media/image208.png"/><Relationship Id="rId4" Type="http://schemas.openxmlformats.org/officeDocument/2006/relationships/image" Target="../media/image207.png"/></Relationships>
</file>

<file path=ppt/slides/_rels/slide8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5.xml"/><Relationship Id="rId5" Type="http://schemas.openxmlformats.org/officeDocument/2006/relationships/image" Target="../media/image216.png"/><Relationship Id="rId4" Type="http://schemas.openxmlformats.org/officeDocument/2006/relationships/image" Target="../media/image215.png"/></Relationships>
</file>

<file path=ppt/slides/_rels/slide87.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5.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88.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142.jpeg"/><Relationship Id="rId1" Type="http://schemas.openxmlformats.org/officeDocument/2006/relationships/slideLayout" Target="../slideLayouts/slideLayout5.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8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5.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5.xml"/><Relationship Id="rId5" Type="http://schemas.openxmlformats.org/officeDocument/2006/relationships/image" Target="../media/image239.png"/><Relationship Id="rId4" Type="http://schemas.openxmlformats.org/officeDocument/2006/relationships/image" Target="../media/image238.png"/></Relationships>
</file>

<file path=ppt/slides/_rels/slide9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Measurement of the structure of the proton…"/>
          <p:cNvSpPr txBox="1">
            <a:spLocks noGrp="1"/>
          </p:cNvSpPr>
          <p:nvPr>
            <p:ph type="ctrTitle"/>
          </p:nvPr>
        </p:nvSpPr>
        <p:spPr>
          <a:xfrm>
            <a:off x="5452933" y="2552881"/>
            <a:ext cx="7499011" cy="2463999"/>
          </a:xfrm>
          <a:prstGeom prst="rect">
            <a:avLst/>
          </a:prstGeom>
        </p:spPr>
        <p:txBody>
          <a:bodyPr>
            <a:normAutofit fontScale="90000"/>
          </a:bodyPr>
          <a:lstStyle/>
          <a:p>
            <a:pPr>
              <a:defRPr sz="5200">
                <a:solidFill>
                  <a:schemeClr val="accent1"/>
                </a:solidFill>
                <a:latin typeface="Helvetica"/>
                <a:ea typeface="Helvetica"/>
                <a:cs typeface="Helvetica"/>
                <a:sym typeface="Helvetica"/>
              </a:defRPr>
            </a:pPr>
            <a:r>
              <a:rPr lang="en-GB" sz="5200" dirty="0">
                <a:sym typeface="Helvetica"/>
              </a:rPr>
              <a:t>Il Deep Inelastic Scattering: da SLAC-MIT </a:t>
            </a:r>
            <a:br>
              <a:rPr lang="en-GB" sz="5200" dirty="0">
                <a:sym typeface="Helvetica"/>
              </a:rPr>
            </a:br>
            <a:r>
              <a:rPr lang="en-GB" sz="5200" dirty="0" err="1">
                <a:sym typeface="Helvetica"/>
              </a:rPr>
              <a:t>all'Electron</a:t>
            </a:r>
            <a:r>
              <a:rPr lang="en-GB" sz="5200" dirty="0">
                <a:sym typeface="Helvetica"/>
              </a:rPr>
              <a:t> Ion Collider </a:t>
            </a:r>
            <a:endParaRPr dirty="0"/>
          </a:p>
        </p:txBody>
      </p:sp>
      <p:sp>
        <p:nvSpPr>
          <p:cNvPr id="120" name="E. Tassi…"/>
          <p:cNvSpPr txBox="1">
            <a:spLocks noGrp="1"/>
          </p:cNvSpPr>
          <p:nvPr>
            <p:ph type="subTitle" sz="quarter" idx="1"/>
          </p:nvPr>
        </p:nvSpPr>
        <p:spPr>
          <a:xfrm>
            <a:off x="5498485" y="5373331"/>
            <a:ext cx="6746696" cy="1765662"/>
          </a:xfrm>
          <a:prstGeom prst="rect">
            <a:avLst/>
          </a:prstGeom>
        </p:spPr>
        <p:txBody>
          <a:bodyPr/>
          <a:lstStyle/>
          <a:p>
            <a:pPr defTabSz="297941">
              <a:defRPr sz="2703"/>
            </a:pPr>
            <a:r>
              <a:rPr b="1" dirty="0">
                <a:solidFill>
                  <a:schemeClr val="accent1">
                    <a:lumMod val="75000"/>
                  </a:schemeClr>
                </a:solidFill>
              </a:rPr>
              <a:t>E. </a:t>
            </a:r>
            <a:r>
              <a:rPr b="1" dirty="0" err="1">
                <a:solidFill>
                  <a:schemeClr val="accent1">
                    <a:lumMod val="75000"/>
                  </a:schemeClr>
                </a:solidFill>
              </a:rPr>
              <a:t>Tassi</a:t>
            </a:r>
            <a:endParaRPr lang="en-US" b="1" dirty="0">
              <a:solidFill>
                <a:schemeClr val="accent1">
                  <a:lumMod val="75000"/>
                </a:schemeClr>
              </a:solidFill>
            </a:endParaRPr>
          </a:p>
          <a:p>
            <a:pPr defTabSz="297941">
              <a:defRPr sz="2703"/>
            </a:pPr>
            <a:r>
              <a:rPr lang="en-IT" b="1" dirty="0">
                <a:solidFill>
                  <a:schemeClr val="accent1">
                    <a:lumMod val="75000"/>
                  </a:schemeClr>
                </a:solidFill>
              </a:rPr>
              <a:t>Universita’ della Calabria</a:t>
            </a:r>
            <a:r>
              <a:rPr b="1" dirty="0">
                <a:solidFill>
                  <a:schemeClr val="accent1">
                    <a:lumMod val="75000"/>
                  </a:schemeClr>
                </a:solidFill>
              </a:rPr>
              <a:t> </a:t>
            </a:r>
            <a:r>
              <a:rPr lang="en-US" b="1" dirty="0">
                <a:solidFill>
                  <a:schemeClr val="accent1">
                    <a:lumMod val="75000"/>
                  </a:schemeClr>
                </a:solidFill>
              </a:rPr>
              <a:t>&amp; INFN-Cosenza</a:t>
            </a:r>
          </a:p>
          <a:p>
            <a:pPr defTabSz="297941">
              <a:defRPr sz="2703"/>
            </a:pPr>
            <a:endParaRPr b="1" dirty="0">
              <a:solidFill>
                <a:schemeClr val="accent1">
                  <a:lumMod val="75000"/>
                </a:schemeClr>
              </a:solidFill>
            </a:endParaRPr>
          </a:p>
        </p:txBody>
      </p:sp>
      <p:sp>
        <p:nvSpPr>
          <p:cNvPr id="121" name="XXII International Workshop on HEP and QFT…"/>
          <p:cNvSpPr txBox="1"/>
          <p:nvPr/>
        </p:nvSpPr>
        <p:spPr>
          <a:xfrm>
            <a:off x="6127492" y="7495444"/>
            <a:ext cx="5488682"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700" i="1">
                <a:solidFill>
                  <a:schemeClr val="accent4"/>
                </a:solidFill>
                <a:latin typeface="Helvetica"/>
                <a:ea typeface="Helvetica"/>
                <a:cs typeface="Helvetica"/>
                <a:sym typeface="Helvetica"/>
              </a:defRPr>
            </a:pPr>
            <a:r>
              <a:rPr lang="en-US" dirty="0" err="1"/>
              <a:t>Giornata</a:t>
            </a:r>
            <a:r>
              <a:rPr lang="en-US" dirty="0"/>
              <a:t> Nazionale EIC_NET</a:t>
            </a:r>
            <a:r>
              <a:rPr dirty="0"/>
              <a:t> </a:t>
            </a:r>
            <a:r>
              <a:rPr lang="en-US" dirty="0"/>
              <a:t>2022</a:t>
            </a:r>
          </a:p>
          <a:p>
            <a:pPr>
              <a:defRPr sz="2700" i="1">
                <a:solidFill>
                  <a:schemeClr val="accent4"/>
                </a:solidFill>
                <a:latin typeface="Helvetica"/>
                <a:ea typeface="Helvetica"/>
                <a:cs typeface="Helvetica"/>
                <a:sym typeface="Helvetica"/>
              </a:defRPr>
            </a:pPr>
            <a:r>
              <a:rPr lang="en-US" dirty="0"/>
              <a:t>Catania 30 </a:t>
            </a:r>
            <a:r>
              <a:rPr lang="en-US" dirty="0" err="1"/>
              <a:t>Giugno</a:t>
            </a:r>
            <a:r>
              <a:rPr lang="en-US" dirty="0"/>
              <a:t> -1 </a:t>
            </a:r>
            <a:r>
              <a:rPr lang="en-US" dirty="0" err="1"/>
              <a:t>Luglio</a:t>
            </a:r>
            <a:r>
              <a:rPr lang="en-US" dirty="0"/>
              <a:t> 2022 </a:t>
            </a:r>
            <a:endParaRPr dirty="0"/>
          </a:p>
        </p:txBody>
      </p:sp>
      <p:pic>
        <p:nvPicPr>
          <p:cNvPr id="122" name="poster.jpg" descr="poster.jpg"/>
          <p:cNvPicPr>
            <a:picLocks noChangeAspect="1"/>
          </p:cNvPicPr>
          <p:nvPr/>
        </p:nvPicPr>
        <p:blipFill>
          <a:blip r:embed="rId2"/>
          <a:stretch>
            <a:fillRect/>
          </a:stretch>
        </p:blipFill>
        <p:spPr>
          <a:xfrm>
            <a:off x="237165" y="4111455"/>
            <a:ext cx="5007840" cy="4508871"/>
          </a:xfrm>
          <a:prstGeom prst="rect">
            <a:avLst/>
          </a:prstGeom>
          <a:ln w="12700">
            <a:miter lim="400000"/>
          </a:ln>
        </p:spPr>
      </p:pic>
      <p:sp>
        <p:nvSpPr>
          <p:cNvPr id="126"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129" name="Image" descr="Image"/>
          <p:cNvPicPr>
            <a:picLocks noChangeAspect="1"/>
          </p:cNvPicPr>
          <p:nvPr/>
        </p:nvPicPr>
        <p:blipFill>
          <a:blip r:embed="rId3"/>
          <a:stretch>
            <a:fillRect/>
          </a:stretch>
        </p:blipFill>
        <p:spPr>
          <a:xfrm>
            <a:off x="9202439" y="97216"/>
            <a:ext cx="1471429" cy="937834"/>
          </a:xfrm>
          <a:prstGeom prst="rect">
            <a:avLst/>
          </a:prstGeom>
          <a:ln w="12700">
            <a:miter lim="400000"/>
          </a:ln>
        </p:spPr>
      </p:pic>
      <p:pic>
        <p:nvPicPr>
          <p:cNvPr id="130" name="Image" descr="Image"/>
          <p:cNvPicPr>
            <a:picLocks noChangeAspect="1"/>
          </p:cNvPicPr>
          <p:nvPr/>
        </p:nvPicPr>
        <p:blipFill>
          <a:blip r:embed="rId4"/>
          <a:stretch>
            <a:fillRect/>
          </a:stretch>
        </p:blipFill>
        <p:spPr>
          <a:xfrm>
            <a:off x="10841533" y="222748"/>
            <a:ext cx="2012178" cy="686771"/>
          </a:xfrm>
          <a:prstGeom prst="rect">
            <a:avLst/>
          </a:prstGeom>
          <a:ln w="12700">
            <a:miter lim="400000"/>
          </a:ln>
        </p:spPr>
      </p:pic>
      <p:pic>
        <p:nvPicPr>
          <p:cNvPr id="3" name="Picture 2">
            <a:extLst>
              <a:ext uri="{FF2B5EF4-FFF2-40B4-BE49-F238E27FC236}">
                <a16:creationId xmlns:a16="http://schemas.microsoft.com/office/drawing/2014/main" id="{C22BFED6-21BB-184E-B147-3D97B05F0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372" y="1396640"/>
            <a:ext cx="5157426" cy="238824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SLAC-MIT</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10" name="TextBox 9">
            <a:extLst>
              <a:ext uri="{FF2B5EF4-FFF2-40B4-BE49-F238E27FC236}">
                <a16:creationId xmlns:a16="http://schemas.microsoft.com/office/drawing/2014/main" id="{ECFB4082-66FA-6042-9941-CEA5032792CE}"/>
              </a:ext>
            </a:extLst>
          </p:cNvPr>
          <p:cNvSpPr txBox="1"/>
          <p:nvPr/>
        </p:nvSpPr>
        <p:spPr>
          <a:xfrm>
            <a:off x="472218" y="1681949"/>
            <a:ext cx="1110582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400" dirty="0"/>
              <a:t>Nel 1967 l</a:t>
            </a:r>
            <a:r>
              <a:rPr kumimoji="0" lang="en-GB" sz="2400" b="0" i="0" u="none" strike="noStrike" cap="none" spc="0" normalizeH="0" baseline="0" dirty="0">
                <a:ln>
                  <a:noFill/>
                </a:ln>
                <a:solidFill>
                  <a:srgbClr val="000000"/>
                </a:solidFill>
                <a:effectLst/>
                <a:uFillTx/>
                <a:latin typeface="+mn-lt"/>
                <a:ea typeface="+mn-ea"/>
                <a:cs typeface="+mn-cs"/>
                <a:sym typeface="Helvetica Light"/>
              </a:rPr>
              <a:t>a </a:t>
            </a:r>
            <a:r>
              <a:rPr lang="en-GB" sz="2400" dirty="0" err="1"/>
              <a:t>c</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ollaborazione</a:t>
            </a:r>
            <a:r>
              <a:rPr kumimoji="0" lang="en-GB" sz="2400" b="0" i="0" u="none" strike="noStrike" cap="none" spc="0" normalizeH="0" baseline="0" dirty="0">
                <a:ln>
                  <a:noFill/>
                </a:ln>
                <a:solidFill>
                  <a:srgbClr val="000000"/>
                </a:solidFill>
                <a:effectLst/>
                <a:uFillTx/>
                <a:latin typeface="+mn-lt"/>
                <a:ea typeface="+mn-ea"/>
                <a:cs typeface="+mn-cs"/>
                <a:sym typeface="Helvetica Light"/>
              </a:rPr>
              <a:t>  SLAC-MIT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inizia</a:t>
            </a:r>
            <a:r>
              <a:rPr kumimoji="0" lang="en-GB" sz="2400" b="0" i="0" u="none" strike="noStrike" cap="none" spc="0" normalizeH="0" baseline="0" dirty="0">
                <a:ln>
                  <a:noFill/>
                </a:ln>
                <a:solidFill>
                  <a:srgbClr val="000000"/>
                </a:solidFill>
                <a:effectLst/>
                <a:uFillTx/>
                <a:latin typeface="+mn-lt"/>
                <a:ea typeface="+mn-ea"/>
                <a:cs typeface="+mn-cs"/>
                <a:sym typeface="Helvetica Light"/>
              </a:rPr>
              <a:t> lo studio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sistematico</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della</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diffusione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anelastica</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1" name="Picture 10">
            <a:extLst>
              <a:ext uri="{FF2B5EF4-FFF2-40B4-BE49-F238E27FC236}">
                <a16:creationId xmlns:a16="http://schemas.microsoft.com/office/drawing/2014/main" id="{A31CA6A5-72A5-3441-87A7-651910B148CC}"/>
              </a:ext>
            </a:extLst>
          </p:cNvPr>
          <p:cNvPicPr>
            <a:picLocks noChangeAspect="1"/>
          </p:cNvPicPr>
          <p:nvPr/>
        </p:nvPicPr>
        <p:blipFill>
          <a:blip r:embed="rId2"/>
          <a:stretch>
            <a:fillRect/>
          </a:stretch>
        </p:blipFill>
        <p:spPr>
          <a:xfrm>
            <a:off x="632373" y="2666126"/>
            <a:ext cx="4737152" cy="3137047"/>
          </a:xfrm>
          <a:prstGeom prst="rect">
            <a:avLst/>
          </a:prstGeom>
        </p:spPr>
      </p:pic>
      <p:pic>
        <p:nvPicPr>
          <p:cNvPr id="12" name="Picture 11">
            <a:extLst>
              <a:ext uri="{FF2B5EF4-FFF2-40B4-BE49-F238E27FC236}">
                <a16:creationId xmlns:a16="http://schemas.microsoft.com/office/drawing/2014/main" id="{F88079A4-ECC0-C344-BCDF-D5B8BF3044D5}"/>
              </a:ext>
            </a:extLst>
          </p:cNvPr>
          <p:cNvPicPr>
            <a:picLocks noChangeAspect="1"/>
          </p:cNvPicPr>
          <p:nvPr/>
        </p:nvPicPr>
        <p:blipFill>
          <a:blip r:embed="rId3"/>
          <a:stretch>
            <a:fillRect/>
          </a:stretch>
        </p:blipFill>
        <p:spPr>
          <a:xfrm>
            <a:off x="905568" y="7714098"/>
            <a:ext cx="3126719" cy="866813"/>
          </a:xfrm>
          <a:prstGeom prst="rect">
            <a:avLst/>
          </a:prstGeom>
        </p:spPr>
      </p:pic>
      <p:pic>
        <p:nvPicPr>
          <p:cNvPr id="13" name="Picture 12">
            <a:extLst>
              <a:ext uri="{FF2B5EF4-FFF2-40B4-BE49-F238E27FC236}">
                <a16:creationId xmlns:a16="http://schemas.microsoft.com/office/drawing/2014/main" id="{35B17225-3D51-1344-B534-4EDA7E470BE6}"/>
              </a:ext>
            </a:extLst>
          </p:cNvPr>
          <p:cNvPicPr>
            <a:picLocks noChangeAspect="1"/>
          </p:cNvPicPr>
          <p:nvPr/>
        </p:nvPicPr>
        <p:blipFill>
          <a:blip r:embed="rId4"/>
          <a:stretch>
            <a:fillRect/>
          </a:stretch>
        </p:blipFill>
        <p:spPr>
          <a:xfrm>
            <a:off x="905568" y="5838882"/>
            <a:ext cx="5269294" cy="404571"/>
          </a:xfrm>
          <a:prstGeom prst="rect">
            <a:avLst/>
          </a:prstGeom>
        </p:spPr>
      </p:pic>
      <p:pic>
        <p:nvPicPr>
          <p:cNvPr id="14" name="Picture 13">
            <a:extLst>
              <a:ext uri="{FF2B5EF4-FFF2-40B4-BE49-F238E27FC236}">
                <a16:creationId xmlns:a16="http://schemas.microsoft.com/office/drawing/2014/main" id="{C45B6688-077A-BD4B-AD4E-4FD1669095E3}"/>
              </a:ext>
            </a:extLst>
          </p:cNvPr>
          <p:cNvPicPr>
            <a:picLocks noChangeAspect="1"/>
          </p:cNvPicPr>
          <p:nvPr/>
        </p:nvPicPr>
        <p:blipFill>
          <a:blip r:embed="rId5"/>
          <a:stretch>
            <a:fillRect/>
          </a:stretch>
        </p:blipFill>
        <p:spPr>
          <a:xfrm>
            <a:off x="905568" y="6580863"/>
            <a:ext cx="2682511" cy="909136"/>
          </a:xfrm>
          <a:prstGeom prst="rect">
            <a:avLst/>
          </a:prstGeom>
        </p:spPr>
      </p:pic>
      <p:pic>
        <p:nvPicPr>
          <p:cNvPr id="15" name="Picture 14">
            <a:extLst>
              <a:ext uri="{FF2B5EF4-FFF2-40B4-BE49-F238E27FC236}">
                <a16:creationId xmlns:a16="http://schemas.microsoft.com/office/drawing/2014/main" id="{79019125-D41B-F04B-A510-BBCC052AFFBE}"/>
              </a:ext>
            </a:extLst>
          </p:cNvPr>
          <p:cNvPicPr>
            <a:picLocks noChangeAspect="1"/>
          </p:cNvPicPr>
          <p:nvPr/>
        </p:nvPicPr>
        <p:blipFill>
          <a:blip r:embed="rId6"/>
          <a:stretch>
            <a:fillRect/>
          </a:stretch>
        </p:blipFill>
        <p:spPr>
          <a:xfrm>
            <a:off x="905569" y="8870022"/>
            <a:ext cx="4615337" cy="459536"/>
          </a:xfrm>
          <a:prstGeom prst="rect">
            <a:avLst/>
          </a:prstGeom>
        </p:spPr>
      </p:pic>
      <p:sp>
        <p:nvSpPr>
          <p:cNvPr id="18" name="TextBox 17">
            <a:extLst>
              <a:ext uri="{FF2B5EF4-FFF2-40B4-BE49-F238E27FC236}">
                <a16:creationId xmlns:a16="http://schemas.microsoft.com/office/drawing/2014/main" id="{A9037D61-B0C6-BA4A-B12B-3FFBDC900655}"/>
              </a:ext>
            </a:extLst>
          </p:cNvPr>
          <p:cNvSpPr txBox="1"/>
          <p:nvPr/>
        </p:nvSpPr>
        <p:spPr>
          <a:xfrm>
            <a:off x="6956958" y="2516787"/>
            <a:ext cx="5185726"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GB" sz="2400" b="0" i="0" u="none" strike="noStrike" cap="none" spc="0" normalizeH="0" baseline="0" dirty="0" err="1">
                <a:ln>
                  <a:noFill/>
                </a:ln>
                <a:solidFill>
                  <a:srgbClr val="000000"/>
                </a:solidFill>
                <a:effectLst/>
                <a:uFillTx/>
                <a:latin typeface="+mn-lt"/>
                <a:ea typeface="+mn-ea"/>
                <a:cs typeface="+mn-cs"/>
                <a:sym typeface="Helvetica Light"/>
              </a:rPr>
              <a:t>diffusione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elastica</a:t>
            </a:r>
            <a:r>
              <a:rPr kumimoji="0" lang="en-GB" sz="2400" b="0" i="0" u="none" strike="noStrike" cap="none" spc="0" normalizeH="0" baseline="0" dirty="0">
                <a:ln>
                  <a:noFill/>
                </a:ln>
                <a:solidFill>
                  <a:srgbClr val="000000"/>
                </a:solidFill>
                <a:effectLst/>
                <a:uFillTx/>
                <a:latin typeface="+mn-lt"/>
                <a:ea typeface="+mn-ea"/>
                <a:cs typeface="+mn-cs"/>
                <a:sym typeface="Helvetica Light"/>
              </a:rPr>
              <a:t> vs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anelastica</a:t>
            </a:r>
            <a:r>
              <a:rPr kumimoji="0" lang="en-GB" sz="2400" b="0" i="0" u="none" strike="noStrike" cap="none" spc="0" normalizeH="0" baseline="0" dirty="0">
                <a:ln>
                  <a:noFill/>
                </a:ln>
                <a:solidFill>
                  <a:srgbClr val="000000"/>
                </a:solidFill>
                <a:effectLst/>
                <a:uFillTx/>
                <a:latin typeface="+mn-lt"/>
                <a:ea typeface="+mn-ea"/>
                <a:cs typeface="+mn-cs"/>
                <a:sym typeface="Helvetica Light"/>
              </a:rPr>
              <a:t>:</a:t>
            </a:r>
          </a:p>
          <a:p>
            <a:pPr algn="l"/>
            <a:endParaRPr lang="en-GB" sz="2400" dirty="0"/>
          </a:p>
          <a:p>
            <a:pPr algn="l"/>
            <a:r>
              <a:rPr kumimoji="0" lang="en-GB" sz="2400" b="0" i="0" u="none" strike="noStrike" cap="none" spc="0" normalizeH="0" baseline="0" dirty="0">
                <a:ln>
                  <a:noFill/>
                </a:ln>
                <a:solidFill>
                  <a:srgbClr val="000000"/>
                </a:solidFill>
                <a:effectLst/>
                <a:uFillTx/>
                <a:latin typeface="+mn-lt"/>
                <a:ea typeface="+mn-ea"/>
                <a:cs typeface="+mn-cs"/>
                <a:sym typeface="Helvetica Light"/>
              </a:rPr>
              <a:t>La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diffusione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elastica</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fornisce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informazioni</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sulle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distribuzioni</a:t>
            </a:r>
            <a:r>
              <a:rPr kumimoji="0" lang="en-GB" sz="2400" b="0" i="0" u="none" strike="noStrike" cap="none" spc="0" normalizeH="0" baseline="0" dirty="0">
                <a:ln>
                  <a:noFill/>
                </a:ln>
                <a:solidFill>
                  <a:srgbClr val="000000"/>
                </a:solidFill>
                <a:effectLst/>
                <a:uFillTx/>
                <a:latin typeface="+mn-lt"/>
                <a:ea typeface="+mn-ea"/>
                <a:cs typeface="+mn-cs"/>
                <a:sym typeface="Helvetica Light"/>
              </a:rPr>
              <a:t> di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carica</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elettrica</a:t>
            </a:r>
            <a:r>
              <a:rPr kumimoji="0" lang="en-GB" sz="2400" b="0" i="0" u="none" strike="noStrike" cap="none" spc="0" normalizeH="0" baseline="0" dirty="0">
                <a:ln>
                  <a:noFill/>
                </a:ln>
                <a:solidFill>
                  <a:srgbClr val="000000"/>
                </a:solidFill>
                <a:effectLst/>
                <a:uFillTx/>
                <a:latin typeface="+mn-lt"/>
                <a:ea typeface="+mn-ea"/>
                <a:cs typeface="+mn-cs"/>
                <a:sym typeface="Helvetica Light"/>
              </a:rPr>
              <a:t> e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momento</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magnetico</a:t>
            </a:r>
            <a:r>
              <a:rPr kumimoji="0" lang="en-GB" sz="2400" b="0" i="0" u="none" strike="noStrike" cap="none" spc="0" normalizeH="0" baseline="0" dirty="0">
                <a:ln>
                  <a:noFill/>
                </a:ln>
                <a:solidFill>
                  <a:srgbClr val="000000"/>
                </a:solidFill>
                <a:effectLst/>
                <a:uFillTx/>
                <a:latin typeface="+mn-lt"/>
                <a:ea typeface="+mn-ea"/>
                <a:cs typeface="+mn-cs"/>
                <a:sym typeface="Helvetica Light"/>
              </a:rPr>
              <a:t> “mediate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sul</a:t>
            </a:r>
            <a:r>
              <a:rPr kumimoji="0" lang="en-GB" sz="2400" b="0" i="0" u="none" strike="noStrike" cap="none" spc="0" normalizeH="0" baseline="0" dirty="0">
                <a:ln>
                  <a:noFill/>
                </a:ln>
                <a:solidFill>
                  <a:srgbClr val="000000"/>
                </a:solidFill>
                <a:effectLst/>
                <a:uFillTx/>
                <a:latin typeface="+mn-lt"/>
                <a:ea typeface="+mn-ea"/>
                <a:cs typeface="+mn-cs"/>
                <a:sym typeface="Helvetica Light"/>
              </a:rPr>
              <a:t> tempo”</a:t>
            </a:r>
          </a:p>
          <a:p>
            <a:pPr algn="l"/>
            <a:endParaRPr lang="en-GB" sz="2400" dirty="0"/>
          </a:p>
          <a:p>
            <a:pPr algn="l"/>
            <a:endParaRPr kumimoji="0" lang="en-GB" sz="2400" b="0" i="0" u="none" strike="noStrike" cap="none" spc="0" normalizeH="0" baseline="0" dirty="0">
              <a:ln>
                <a:noFill/>
              </a:ln>
              <a:solidFill>
                <a:srgbClr val="000000"/>
              </a:solidFill>
              <a:effectLst/>
              <a:uFillTx/>
              <a:latin typeface="+mn-lt"/>
              <a:ea typeface="+mn-ea"/>
              <a:cs typeface="+mn-cs"/>
              <a:sym typeface="Helvetica Light"/>
            </a:endParaRPr>
          </a:p>
          <a:p>
            <a:pPr algn="l"/>
            <a:r>
              <a:rPr lang="en-GB" sz="2400" dirty="0"/>
              <a:t>La </a:t>
            </a:r>
            <a:r>
              <a:rPr lang="en-GB" sz="2400" dirty="0" err="1"/>
              <a:t>diffuzione</a:t>
            </a:r>
            <a:r>
              <a:rPr lang="en-GB" sz="2400" dirty="0"/>
              <a:t> </a:t>
            </a:r>
            <a:r>
              <a:rPr lang="en-GB" sz="2400" dirty="0" err="1"/>
              <a:t>anelastica</a:t>
            </a:r>
            <a:r>
              <a:rPr lang="en-GB" sz="2400" dirty="0"/>
              <a:t> ci </a:t>
            </a:r>
            <a:r>
              <a:rPr lang="en-GB" sz="2400" dirty="0" err="1"/>
              <a:t>fornisce</a:t>
            </a:r>
            <a:endParaRPr lang="en-GB" sz="2400" dirty="0"/>
          </a:p>
          <a:p>
            <a:pPr algn="l"/>
            <a:r>
              <a:rPr lang="en-GB" sz="2400" dirty="0"/>
              <a:t>un’ “</a:t>
            </a:r>
            <a:r>
              <a:rPr lang="en-GB" sz="2400" dirty="0" err="1"/>
              <a:t>istantanea</a:t>
            </a:r>
            <a:r>
              <a:rPr lang="en-GB" sz="2400" dirty="0"/>
              <a:t>” </a:t>
            </a:r>
            <a:r>
              <a:rPr lang="en-GB" sz="2400" dirty="0" err="1"/>
              <a:t>della</a:t>
            </a:r>
            <a:r>
              <a:rPr lang="en-GB" sz="2400" dirty="0"/>
              <a:t> </a:t>
            </a:r>
            <a:r>
              <a:rPr lang="en-GB" sz="2400" dirty="0" err="1"/>
              <a:t>struttura</a:t>
            </a:r>
            <a:r>
              <a:rPr lang="en-GB" sz="2400" dirty="0"/>
              <a:t> del </a:t>
            </a:r>
            <a:r>
              <a:rPr lang="en-GB" sz="2400" dirty="0" err="1"/>
              <a:t>protone</a:t>
            </a:r>
            <a:r>
              <a:rPr lang="en-GB" sz="2400" dirty="0"/>
              <a:t>  </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6" name="Picture 15">
            <a:extLst>
              <a:ext uri="{FF2B5EF4-FFF2-40B4-BE49-F238E27FC236}">
                <a16:creationId xmlns:a16="http://schemas.microsoft.com/office/drawing/2014/main" id="{9321D32A-AED6-F04F-AD24-FE3AD95BCE4E}"/>
              </a:ext>
            </a:extLst>
          </p:cNvPr>
          <p:cNvPicPr>
            <a:picLocks noChangeAspect="1"/>
          </p:cNvPicPr>
          <p:nvPr/>
        </p:nvPicPr>
        <p:blipFill>
          <a:blip r:embed="rId7"/>
          <a:stretch>
            <a:fillRect/>
          </a:stretch>
        </p:blipFill>
        <p:spPr>
          <a:xfrm>
            <a:off x="8499641" y="6712740"/>
            <a:ext cx="1399316" cy="685939"/>
          </a:xfrm>
          <a:prstGeom prst="rect">
            <a:avLst/>
          </a:prstGeom>
        </p:spPr>
      </p:pic>
      <p:pic>
        <p:nvPicPr>
          <p:cNvPr id="17" name="Picture 16">
            <a:extLst>
              <a:ext uri="{FF2B5EF4-FFF2-40B4-BE49-F238E27FC236}">
                <a16:creationId xmlns:a16="http://schemas.microsoft.com/office/drawing/2014/main" id="{7EB8D829-98D4-8442-8C0C-B80E829502AD}"/>
              </a:ext>
            </a:extLst>
          </p:cNvPr>
          <p:cNvPicPr>
            <a:picLocks noChangeAspect="1"/>
          </p:cNvPicPr>
          <p:nvPr/>
        </p:nvPicPr>
        <p:blipFill>
          <a:blip r:embed="rId8"/>
          <a:stretch>
            <a:fillRect/>
          </a:stretch>
        </p:blipFill>
        <p:spPr>
          <a:xfrm>
            <a:off x="7140378" y="7714098"/>
            <a:ext cx="5300435" cy="342969"/>
          </a:xfrm>
          <a:prstGeom prst="rect">
            <a:avLst/>
          </a:prstGeom>
        </p:spPr>
      </p:pic>
      <p:pic>
        <p:nvPicPr>
          <p:cNvPr id="19" name="Picture 18">
            <a:extLst>
              <a:ext uri="{FF2B5EF4-FFF2-40B4-BE49-F238E27FC236}">
                <a16:creationId xmlns:a16="http://schemas.microsoft.com/office/drawing/2014/main" id="{B0C6B263-1960-1141-A985-D906200FEB5D}"/>
              </a:ext>
            </a:extLst>
          </p:cNvPr>
          <p:cNvPicPr>
            <a:picLocks noChangeAspect="1"/>
          </p:cNvPicPr>
          <p:nvPr/>
        </p:nvPicPr>
        <p:blipFill>
          <a:blip r:embed="rId9"/>
          <a:stretch>
            <a:fillRect/>
          </a:stretch>
        </p:blipFill>
        <p:spPr>
          <a:xfrm>
            <a:off x="7716087" y="8376452"/>
            <a:ext cx="4149015" cy="408917"/>
          </a:xfrm>
          <a:prstGeom prst="rect">
            <a:avLst/>
          </a:prstGeom>
        </p:spPr>
      </p:pic>
    </p:spTree>
    <p:extLst>
      <p:ext uri="{BB962C8B-B14F-4D97-AF65-F5344CB8AC3E}">
        <p14:creationId xmlns:p14="http://schemas.microsoft.com/office/powerpoint/2010/main" val="29904076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SLAC MIT</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7" name="Picture 6">
            <a:extLst>
              <a:ext uri="{FF2B5EF4-FFF2-40B4-BE49-F238E27FC236}">
                <a16:creationId xmlns:a16="http://schemas.microsoft.com/office/drawing/2014/main" id="{6881F165-D963-D349-826D-28A34307A14B}"/>
              </a:ext>
            </a:extLst>
          </p:cNvPr>
          <p:cNvPicPr>
            <a:picLocks noChangeAspect="1"/>
          </p:cNvPicPr>
          <p:nvPr/>
        </p:nvPicPr>
        <p:blipFill>
          <a:blip r:embed="rId2"/>
          <a:stretch>
            <a:fillRect/>
          </a:stretch>
        </p:blipFill>
        <p:spPr>
          <a:xfrm>
            <a:off x="1818037" y="1600508"/>
            <a:ext cx="6400800" cy="7010400"/>
          </a:xfrm>
          <a:prstGeom prst="rect">
            <a:avLst/>
          </a:prstGeom>
        </p:spPr>
      </p:pic>
      <p:cxnSp>
        <p:nvCxnSpPr>
          <p:cNvPr id="9" name="Straight Arrow Connector 8">
            <a:extLst>
              <a:ext uri="{FF2B5EF4-FFF2-40B4-BE49-F238E27FC236}">
                <a16:creationId xmlns:a16="http://schemas.microsoft.com/office/drawing/2014/main" id="{BD4EE983-FA53-6844-9FBE-A410751C6734}"/>
              </a:ext>
            </a:extLst>
          </p:cNvPr>
          <p:cNvCxnSpPr/>
          <p:nvPr/>
        </p:nvCxnSpPr>
        <p:spPr>
          <a:xfrm>
            <a:off x="1583867" y="1823665"/>
            <a:ext cx="0" cy="6564085"/>
          </a:xfrm>
          <a:prstGeom prst="straightConnector1">
            <a:avLst/>
          </a:prstGeom>
          <a:noFill/>
          <a:ln w="34925" cap="flat">
            <a:solidFill>
              <a:srgbClr val="000000"/>
            </a:solidFill>
            <a:prstDash val="solid"/>
            <a:miter lim="400000"/>
            <a:tailEnd type="stealth" w="lg" len="lg"/>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DC19DD97-7C47-D441-BCE4-A3A363DF8701}"/>
              </a:ext>
            </a:extLst>
          </p:cNvPr>
          <p:cNvSpPr txBox="1"/>
          <p:nvPr/>
        </p:nvSpPr>
        <p:spPr>
          <a:xfrm>
            <a:off x="703648" y="4449118"/>
            <a:ext cx="81490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3600" b="0" i="0" u="none" strike="noStrike" cap="none" spc="0" normalizeH="0" baseline="0" dirty="0">
                <a:ln>
                  <a:noFill/>
                </a:ln>
                <a:solidFill>
                  <a:srgbClr val="000000"/>
                </a:solidFill>
                <a:effectLst/>
                <a:uFillTx/>
                <a:latin typeface="+mn-lt"/>
                <a:ea typeface="+mn-ea"/>
                <a:cs typeface="+mn-cs"/>
                <a:sym typeface="Helvetica Light"/>
              </a:rPr>
              <a:t>Q</a:t>
            </a:r>
            <a:r>
              <a:rPr kumimoji="0" lang="en-IT" sz="3600" b="0" i="0" u="none" strike="noStrike" cap="none" spc="0" normalizeH="0" baseline="30000" dirty="0">
                <a:ln>
                  <a:noFill/>
                </a:ln>
                <a:solidFill>
                  <a:srgbClr val="000000"/>
                </a:solidFill>
                <a:effectLst/>
                <a:uFillTx/>
                <a:latin typeface="+mn-lt"/>
                <a:ea typeface="+mn-ea"/>
                <a:cs typeface="+mn-cs"/>
                <a:sym typeface="Helvetica Light"/>
              </a:rPr>
              <a:t>2</a:t>
            </a:r>
          </a:p>
        </p:txBody>
      </p:sp>
      <p:sp>
        <p:nvSpPr>
          <p:cNvPr id="12" name="TextBox 11">
            <a:extLst>
              <a:ext uri="{FF2B5EF4-FFF2-40B4-BE49-F238E27FC236}">
                <a16:creationId xmlns:a16="http://schemas.microsoft.com/office/drawing/2014/main" id="{97638CCE-BB9B-7D47-8F9C-63A87DB89EF0}"/>
              </a:ext>
            </a:extLst>
          </p:cNvPr>
          <p:cNvSpPr txBox="1"/>
          <p:nvPr/>
        </p:nvSpPr>
        <p:spPr>
          <a:xfrm>
            <a:off x="8218837" y="2904041"/>
            <a:ext cx="335188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Helvetica Light"/>
              </a:rPr>
              <a:t>Si decide di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studiare</a:t>
            </a:r>
            <a:r>
              <a:rPr kumimoji="0" lang="en-GB" sz="2400" b="0" i="0" u="none" strike="noStrike" cap="none" spc="0" normalizeH="0" baseline="0" dirty="0">
                <a:ln>
                  <a:noFill/>
                </a:ln>
                <a:solidFill>
                  <a:srgbClr val="000000"/>
                </a:solidFill>
                <a:effectLst/>
                <a:uFillTx/>
                <a:latin typeface="+mn-lt"/>
                <a:ea typeface="+mn-ea"/>
                <a:cs typeface="+mn-cs"/>
                <a:sym typeface="Helvetica Light"/>
              </a:rPr>
              <a:t> la </a:t>
            </a:r>
          </a:p>
          <a:p>
            <a:pPr marL="0" marR="0" indent="0" algn="l" defTabSz="584200" rtl="0" fontAlgn="auto" latinLnBrk="0" hangingPunct="0">
              <a:lnSpc>
                <a:spcPct val="100000"/>
              </a:lnSpc>
              <a:spcBef>
                <a:spcPts val="0"/>
              </a:spcBef>
              <a:spcAft>
                <a:spcPts val="0"/>
              </a:spcAft>
              <a:buClrTx/>
              <a:buSzTx/>
              <a:buFontTx/>
              <a:buNone/>
              <a:tabLst/>
            </a:pPr>
            <a:r>
              <a:rPr lang="en-GB" sz="2400" dirty="0"/>
              <a:t>r</a:t>
            </a:r>
            <a:r>
              <a:rPr kumimoji="0" lang="en-IT" sz="2400" b="0" i="0" u="none" strike="noStrike" cap="none" spc="0" normalizeH="0" baseline="0" dirty="0">
                <a:ln>
                  <a:noFill/>
                </a:ln>
                <a:solidFill>
                  <a:srgbClr val="000000"/>
                </a:solidFill>
                <a:effectLst/>
                <a:uFillTx/>
                <a:latin typeface="+mn-lt"/>
                <a:ea typeface="+mn-ea"/>
                <a:cs typeface="+mn-cs"/>
                <a:sym typeface="Helvetica Light"/>
              </a:rPr>
              <a:t>egione del continuo.</a:t>
            </a:r>
          </a:p>
        </p:txBody>
      </p:sp>
      <p:sp>
        <p:nvSpPr>
          <p:cNvPr id="15" name="TextBox 14">
            <a:extLst>
              <a:ext uri="{FF2B5EF4-FFF2-40B4-BE49-F238E27FC236}">
                <a16:creationId xmlns:a16="http://schemas.microsoft.com/office/drawing/2014/main" id="{CF74E01E-5D66-2D4B-9749-BA6487993F84}"/>
              </a:ext>
            </a:extLst>
          </p:cNvPr>
          <p:cNvSpPr txBox="1"/>
          <p:nvPr/>
        </p:nvSpPr>
        <p:spPr>
          <a:xfrm>
            <a:off x="8218837" y="4158713"/>
            <a:ext cx="4497038"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kumimoji="0" lang="en-GB" sz="2400" b="0" i="0" u="none" strike="noStrike" cap="none" spc="0" normalizeH="0" baseline="0" dirty="0">
                <a:ln>
                  <a:noFill/>
                </a:ln>
                <a:solidFill>
                  <a:srgbClr val="000000"/>
                </a:solidFill>
                <a:effectLst/>
                <a:uFillTx/>
                <a:latin typeface="+mn-lt"/>
                <a:ea typeface="+mn-ea"/>
                <a:cs typeface="+mn-cs"/>
                <a:sym typeface="Helvetica Light"/>
              </a:rPr>
              <a:t>Due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risultati</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inattesi</a:t>
            </a:r>
            <a:r>
              <a:rPr kumimoji="0" lang="en-GB" sz="2400" b="0" i="0" u="none" strike="noStrike" cap="none" spc="0" normalizeH="0" baseline="0" dirty="0">
                <a:ln>
                  <a:noFill/>
                </a:ln>
                <a:solidFill>
                  <a:srgbClr val="000000"/>
                </a:solidFill>
                <a:effectLst/>
                <a:uFillTx/>
                <a:latin typeface="+mn-lt"/>
                <a:ea typeface="+mn-ea"/>
                <a:cs typeface="+mn-cs"/>
                <a:sym typeface="Helvetica Light"/>
              </a:rPr>
              <a:t>:</a:t>
            </a:r>
          </a:p>
          <a:p>
            <a:pPr marR="0" algn="l" defTabSz="584200" rtl="0" fontAlgn="auto" latinLnBrk="0" hangingPunct="0">
              <a:lnSpc>
                <a:spcPct val="100000"/>
              </a:lnSpc>
              <a:spcBef>
                <a:spcPts val="0"/>
              </a:spcBef>
              <a:spcAft>
                <a:spcPts val="0"/>
              </a:spcAft>
              <a:buClrTx/>
              <a:buSzTx/>
              <a:tabLst/>
            </a:pPr>
            <a:endParaRPr kumimoji="0" lang="en-GB" sz="2400" b="0" i="0" u="none" strike="noStrike" cap="none" spc="0" normalizeH="0" baseline="0" dirty="0">
              <a:ln>
                <a:noFill/>
              </a:ln>
              <a:solidFill>
                <a:srgbClr val="000000"/>
              </a:solidFill>
              <a:effectLst/>
              <a:uFillTx/>
              <a:latin typeface="+mn-lt"/>
              <a:ea typeface="+mn-ea"/>
              <a:cs typeface="+mn-cs"/>
              <a:sym typeface="Helvetica Light"/>
            </a:endParaRPr>
          </a:p>
          <a:p>
            <a:pPr marL="342900" marR="0" indent="-342900" algn="l" defTabSz="584200" rtl="0" fontAlgn="auto" latinLnBrk="0" hangingPunct="0">
              <a:lnSpc>
                <a:spcPct val="100000"/>
              </a:lnSpc>
              <a:spcBef>
                <a:spcPts val="0"/>
              </a:spcBef>
              <a:spcAft>
                <a:spcPts val="0"/>
              </a:spcAft>
              <a:buClrTx/>
              <a:buSzTx/>
              <a:buFontTx/>
              <a:buChar char="-"/>
              <a:tabLst/>
            </a:pPr>
            <a:r>
              <a:rPr kumimoji="0" lang="en-GB" sz="2400" b="0" i="0" u="none" strike="noStrike" cap="none" spc="0" normalizeH="0" baseline="0" dirty="0" err="1">
                <a:ln>
                  <a:noFill/>
                </a:ln>
                <a:solidFill>
                  <a:srgbClr val="000000"/>
                </a:solidFill>
                <a:effectLst/>
                <a:uFillTx/>
                <a:latin typeface="+mn-lt"/>
                <a:ea typeface="+mn-ea"/>
                <a:cs typeface="+mn-cs"/>
                <a:sym typeface="Helvetica Light"/>
              </a:rPr>
              <a:t>Bjorken</a:t>
            </a:r>
            <a:r>
              <a:rPr kumimoji="0" lang="en-GB" sz="2400" b="0" i="0" u="none" strike="noStrike" cap="none" spc="0" normalizeH="0" baseline="0" dirty="0">
                <a:ln>
                  <a:noFill/>
                </a:ln>
                <a:solidFill>
                  <a:srgbClr val="000000"/>
                </a:solidFill>
                <a:effectLst/>
                <a:uFillTx/>
                <a:latin typeface="+mn-lt"/>
                <a:ea typeface="+mn-ea"/>
                <a:cs typeface="+mn-cs"/>
                <a:sym typeface="Helvetica Light"/>
              </a:rPr>
              <a:t> scaling</a:t>
            </a:r>
          </a:p>
          <a:p>
            <a:pPr marL="342900" marR="0" indent="-342900" algn="l" defTabSz="584200" rtl="0" fontAlgn="auto" latinLnBrk="0" hangingPunct="0">
              <a:lnSpc>
                <a:spcPct val="100000"/>
              </a:lnSpc>
              <a:spcBef>
                <a:spcPts val="0"/>
              </a:spcBef>
              <a:spcAft>
                <a:spcPts val="0"/>
              </a:spcAft>
              <a:buClrTx/>
              <a:buSzTx/>
              <a:buFontTx/>
              <a:buChar char="-"/>
              <a:tabLst/>
            </a:pPr>
            <a:r>
              <a:rPr lang="en-GB" sz="2400" dirty="0" err="1"/>
              <a:t>Leggera</a:t>
            </a:r>
            <a:r>
              <a:rPr lang="en-GB" sz="2400" dirty="0"/>
              <a:t> </a:t>
            </a:r>
            <a:r>
              <a:rPr lang="en-GB" sz="2400" dirty="0" err="1"/>
              <a:t>dipendenza</a:t>
            </a:r>
            <a:r>
              <a:rPr lang="en-GB" sz="2400" dirty="0"/>
              <a:t> da Q</a:t>
            </a:r>
            <a:r>
              <a:rPr lang="en-GB" sz="2400" baseline="30000" dirty="0"/>
              <a:t>2</a:t>
            </a:r>
            <a:endParaRPr kumimoji="0" lang="en-GB" sz="2400" b="0" i="0" u="none" strike="noStrike" cap="none" spc="0" normalizeH="0" baseline="3000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98782283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Bjorken</a:t>
            </a:r>
            <a:r>
              <a:rPr lang="en-US" dirty="0"/>
              <a:t> scaling</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pic>
        <p:nvPicPr>
          <p:cNvPr id="6" name="Picture 5">
            <a:extLst>
              <a:ext uri="{FF2B5EF4-FFF2-40B4-BE49-F238E27FC236}">
                <a16:creationId xmlns:a16="http://schemas.microsoft.com/office/drawing/2014/main" id="{AD0AF75D-AD67-4E4D-938E-745E4046D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764" y="1972692"/>
            <a:ext cx="5591627" cy="66024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58A0440-49AE-C84B-BA56-3E2351CB27B0}"/>
              </a:ext>
            </a:extLst>
          </p:cNvPr>
          <p:cNvPicPr>
            <a:picLocks noChangeAspect="1"/>
          </p:cNvPicPr>
          <p:nvPr/>
        </p:nvPicPr>
        <p:blipFill>
          <a:blip r:embed="rId3"/>
          <a:stretch>
            <a:fillRect/>
          </a:stretch>
        </p:blipFill>
        <p:spPr>
          <a:xfrm>
            <a:off x="10026653" y="1275155"/>
            <a:ext cx="1817686" cy="237828"/>
          </a:xfrm>
          <a:prstGeom prst="rect">
            <a:avLst/>
          </a:prstGeom>
        </p:spPr>
      </p:pic>
      <p:pic>
        <p:nvPicPr>
          <p:cNvPr id="10" name="Picture 9">
            <a:extLst>
              <a:ext uri="{FF2B5EF4-FFF2-40B4-BE49-F238E27FC236}">
                <a16:creationId xmlns:a16="http://schemas.microsoft.com/office/drawing/2014/main" id="{2FDF67B1-15AD-E941-8096-F10B313A4E8F}"/>
              </a:ext>
            </a:extLst>
          </p:cNvPr>
          <p:cNvPicPr>
            <a:picLocks noChangeAspect="1"/>
          </p:cNvPicPr>
          <p:nvPr/>
        </p:nvPicPr>
        <p:blipFill>
          <a:blip r:embed="rId4"/>
          <a:stretch>
            <a:fillRect/>
          </a:stretch>
        </p:blipFill>
        <p:spPr>
          <a:xfrm>
            <a:off x="9419166" y="1632729"/>
            <a:ext cx="2568048" cy="355439"/>
          </a:xfrm>
          <a:prstGeom prst="rect">
            <a:avLst/>
          </a:prstGeom>
        </p:spPr>
      </p:pic>
      <p:pic>
        <p:nvPicPr>
          <p:cNvPr id="11" name="Picture 10">
            <a:extLst>
              <a:ext uri="{FF2B5EF4-FFF2-40B4-BE49-F238E27FC236}">
                <a16:creationId xmlns:a16="http://schemas.microsoft.com/office/drawing/2014/main" id="{39649F51-86F2-E44E-91B2-67B902274860}"/>
              </a:ext>
            </a:extLst>
          </p:cNvPr>
          <p:cNvPicPr>
            <a:picLocks noChangeAspect="1"/>
          </p:cNvPicPr>
          <p:nvPr/>
        </p:nvPicPr>
        <p:blipFill>
          <a:blip r:embed="rId5"/>
          <a:stretch>
            <a:fillRect/>
          </a:stretch>
        </p:blipFill>
        <p:spPr>
          <a:xfrm>
            <a:off x="1982969" y="1972692"/>
            <a:ext cx="3128780" cy="2228279"/>
          </a:xfrm>
          <a:prstGeom prst="rect">
            <a:avLst/>
          </a:prstGeom>
        </p:spPr>
      </p:pic>
      <p:sp>
        <p:nvSpPr>
          <p:cNvPr id="14" name="TextBox 13">
            <a:extLst>
              <a:ext uri="{FF2B5EF4-FFF2-40B4-BE49-F238E27FC236}">
                <a16:creationId xmlns:a16="http://schemas.microsoft.com/office/drawing/2014/main" id="{30986438-D7D7-D045-BFD5-FD91B50FF858}"/>
              </a:ext>
            </a:extLst>
          </p:cNvPr>
          <p:cNvSpPr txBox="1"/>
          <p:nvPr/>
        </p:nvSpPr>
        <p:spPr>
          <a:xfrm>
            <a:off x="507537" y="4404876"/>
            <a:ext cx="21560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err="1">
                <a:ln>
                  <a:noFill/>
                </a:ln>
                <a:solidFill>
                  <a:srgbClr val="000000"/>
                </a:solidFill>
                <a:effectLst/>
                <a:uFillTx/>
                <a:latin typeface="+mn-lt"/>
                <a:ea typeface="+mn-ea"/>
                <a:cs typeface="+mn-cs"/>
                <a:sym typeface="Helvetica Light"/>
              </a:rPr>
              <a:t>Sezione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d’urto</a:t>
            </a:r>
            <a:r>
              <a:rPr lang="en-GB" sz="2400" dirty="0"/>
              <a:t>:</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2" name="Picture 11">
            <a:extLst>
              <a:ext uri="{FF2B5EF4-FFF2-40B4-BE49-F238E27FC236}">
                <a16:creationId xmlns:a16="http://schemas.microsoft.com/office/drawing/2014/main" id="{665859F4-03B8-624C-AD8B-FBB0D2FC538E}"/>
              </a:ext>
            </a:extLst>
          </p:cNvPr>
          <p:cNvPicPr>
            <a:picLocks noChangeAspect="1"/>
          </p:cNvPicPr>
          <p:nvPr/>
        </p:nvPicPr>
        <p:blipFill>
          <a:blip r:embed="rId6"/>
          <a:stretch>
            <a:fillRect/>
          </a:stretch>
        </p:blipFill>
        <p:spPr>
          <a:xfrm>
            <a:off x="507537" y="5084419"/>
            <a:ext cx="5824538" cy="613109"/>
          </a:xfrm>
          <a:prstGeom prst="rect">
            <a:avLst/>
          </a:prstGeom>
        </p:spPr>
      </p:pic>
      <p:sp>
        <p:nvSpPr>
          <p:cNvPr id="16" name="TextBox 15">
            <a:extLst>
              <a:ext uri="{FF2B5EF4-FFF2-40B4-BE49-F238E27FC236}">
                <a16:creationId xmlns:a16="http://schemas.microsoft.com/office/drawing/2014/main" id="{D704965A-FFCB-0947-AA94-A3FF099F2651}"/>
              </a:ext>
            </a:extLst>
          </p:cNvPr>
          <p:cNvSpPr txBox="1"/>
          <p:nvPr/>
        </p:nvSpPr>
        <p:spPr>
          <a:xfrm>
            <a:off x="507537" y="6109052"/>
            <a:ext cx="231153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err="1">
                <a:ln>
                  <a:noFill/>
                </a:ln>
                <a:solidFill>
                  <a:srgbClr val="000000"/>
                </a:solidFill>
                <a:effectLst/>
                <a:uFillTx/>
                <a:latin typeface="+mn-lt"/>
                <a:ea typeface="+mn-ea"/>
                <a:cs typeface="+mn-cs"/>
                <a:sym typeface="Helvetica Light"/>
              </a:rPr>
              <a:t>Bjorken</a:t>
            </a:r>
            <a:r>
              <a:rPr kumimoji="0" lang="en-GB" sz="2400" b="0" i="0" u="none" strike="noStrike" cap="none" spc="0" normalizeH="0" baseline="0" dirty="0">
                <a:ln>
                  <a:noFill/>
                </a:ln>
                <a:solidFill>
                  <a:srgbClr val="000000"/>
                </a:solidFill>
                <a:effectLst/>
                <a:uFillTx/>
                <a:latin typeface="+mn-lt"/>
                <a:ea typeface="+mn-ea"/>
                <a:cs typeface="+mn-cs"/>
                <a:sym typeface="Helvetica Light"/>
              </a:rPr>
              <a:t> scaling</a:t>
            </a:r>
            <a:r>
              <a:rPr lang="en-GB" sz="2400" dirty="0"/>
              <a:t>:</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a:extLst>
              <a:ext uri="{FF2B5EF4-FFF2-40B4-BE49-F238E27FC236}">
                <a16:creationId xmlns:a16="http://schemas.microsoft.com/office/drawing/2014/main" id="{369DB8D4-10EC-084C-B6FA-22913A815D80}"/>
              </a:ext>
            </a:extLst>
          </p:cNvPr>
          <p:cNvPicPr>
            <a:picLocks noChangeAspect="1"/>
          </p:cNvPicPr>
          <p:nvPr/>
        </p:nvPicPr>
        <p:blipFill>
          <a:blip r:embed="rId7"/>
          <a:stretch>
            <a:fillRect/>
          </a:stretch>
        </p:blipFill>
        <p:spPr>
          <a:xfrm>
            <a:off x="519238" y="6769107"/>
            <a:ext cx="5824538" cy="627377"/>
          </a:xfrm>
          <a:prstGeom prst="rect">
            <a:avLst/>
          </a:prstGeom>
        </p:spPr>
      </p:pic>
      <p:pic>
        <p:nvPicPr>
          <p:cNvPr id="15" name="Picture 14">
            <a:extLst>
              <a:ext uri="{FF2B5EF4-FFF2-40B4-BE49-F238E27FC236}">
                <a16:creationId xmlns:a16="http://schemas.microsoft.com/office/drawing/2014/main" id="{20068198-C36F-AF41-A559-D5923B336981}"/>
              </a:ext>
            </a:extLst>
          </p:cNvPr>
          <p:cNvPicPr>
            <a:picLocks noChangeAspect="1"/>
          </p:cNvPicPr>
          <p:nvPr/>
        </p:nvPicPr>
        <p:blipFill>
          <a:blip r:embed="rId8"/>
          <a:stretch>
            <a:fillRect/>
          </a:stretch>
        </p:blipFill>
        <p:spPr>
          <a:xfrm>
            <a:off x="1608659" y="7597043"/>
            <a:ext cx="2852148" cy="367730"/>
          </a:xfrm>
          <a:prstGeom prst="rect">
            <a:avLst/>
          </a:prstGeom>
        </p:spPr>
      </p:pic>
      <p:pic>
        <p:nvPicPr>
          <p:cNvPr id="17" name="Picture 16">
            <a:extLst>
              <a:ext uri="{FF2B5EF4-FFF2-40B4-BE49-F238E27FC236}">
                <a16:creationId xmlns:a16="http://schemas.microsoft.com/office/drawing/2014/main" id="{07DDB33A-CE3A-8F43-A962-6BCB97BBE6C4}"/>
              </a:ext>
            </a:extLst>
          </p:cNvPr>
          <p:cNvPicPr>
            <a:picLocks noChangeAspect="1"/>
          </p:cNvPicPr>
          <p:nvPr/>
        </p:nvPicPr>
        <p:blipFill>
          <a:blip r:embed="rId9"/>
          <a:stretch>
            <a:fillRect/>
          </a:stretch>
        </p:blipFill>
        <p:spPr>
          <a:xfrm>
            <a:off x="1008850" y="8195013"/>
            <a:ext cx="3494821" cy="412850"/>
          </a:xfrm>
          <a:prstGeom prst="rect">
            <a:avLst/>
          </a:prstGeom>
        </p:spPr>
      </p:pic>
    </p:spTree>
    <p:extLst>
      <p:ext uri="{BB962C8B-B14F-4D97-AF65-F5344CB8AC3E}">
        <p14:creationId xmlns:p14="http://schemas.microsoft.com/office/powerpoint/2010/main" val="27142464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Bjorken</a:t>
            </a:r>
            <a:r>
              <a:rPr lang="en-US" dirty="0"/>
              <a:t> scaling</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11" name="Picture 10">
            <a:extLst>
              <a:ext uri="{FF2B5EF4-FFF2-40B4-BE49-F238E27FC236}">
                <a16:creationId xmlns:a16="http://schemas.microsoft.com/office/drawing/2014/main" id="{39649F51-86F2-E44E-91B2-67B902274860}"/>
              </a:ext>
            </a:extLst>
          </p:cNvPr>
          <p:cNvPicPr>
            <a:picLocks noChangeAspect="1"/>
          </p:cNvPicPr>
          <p:nvPr/>
        </p:nvPicPr>
        <p:blipFill>
          <a:blip r:embed="rId2"/>
          <a:stretch>
            <a:fillRect/>
          </a:stretch>
        </p:blipFill>
        <p:spPr>
          <a:xfrm>
            <a:off x="1982969" y="1972692"/>
            <a:ext cx="3128780" cy="2228279"/>
          </a:xfrm>
          <a:prstGeom prst="rect">
            <a:avLst/>
          </a:prstGeom>
        </p:spPr>
      </p:pic>
      <p:sp>
        <p:nvSpPr>
          <p:cNvPr id="14" name="TextBox 13">
            <a:extLst>
              <a:ext uri="{FF2B5EF4-FFF2-40B4-BE49-F238E27FC236}">
                <a16:creationId xmlns:a16="http://schemas.microsoft.com/office/drawing/2014/main" id="{30986438-D7D7-D045-BFD5-FD91B50FF858}"/>
              </a:ext>
            </a:extLst>
          </p:cNvPr>
          <p:cNvSpPr txBox="1"/>
          <p:nvPr/>
        </p:nvSpPr>
        <p:spPr>
          <a:xfrm>
            <a:off x="507537" y="4404876"/>
            <a:ext cx="21560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err="1">
                <a:ln>
                  <a:noFill/>
                </a:ln>
                <a:solidFill>
                  <a:srgbClr val="000000"/>
                </a:solidFill>
                <a:effectLst/>
                <a:uFillTx/>
                <a:latin typeface="+mn-lt"/>
                <a:ea typeface="+mn-ea"/>
                <a:cs typeface="+mn-cs"/>
                <a:sym typeface="Helvetica Light"/>
              </a:rPr>
              <a:t>Sezione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d’urto</a:t>
            </a:r>
            <a:r>
              <a:rPr lang="en-GB" sz="2400" dirty="0"/>
              <a:t>:</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2" name="Picture 11">
            <a:extLst>
              <a:ext uri="{FF2B5EF4-FFF2-40B4-BE49-F238E27FC236}">
                <a16:creationId xmlns:a16="http://schemas.microsoft.com/office/drawing/2014/main" id="{665859F4-03B8-624C-AD8B-FBB0D2FC538E}"/>
              </a:ext>
            </a:extLst>
          </p:cNvPr>
          <p:cNvPicPr>
            <a:picLocks noChangeAspect="1"/>
          </p:cNvPicPr>
          <p:nvPr/>
        </p:nvPicPr>
        <p:blipFill>
          <a:blip r:embed="rId3"/>
          <a:stretch>
            <a:fillRect/>
          </a:stretch>
        </p:blipFill>
        <p:spPr>
          <a:xfrm>
            <a:off x="507537" y="5084419"/>
            <a:ext cx="5824538" cy="613109"/>
          </a:xfrm>
          <a:prstGeom prst="rect">
            <a:avLst/>
          </a:prstGeom>
        </p:spPr>
      </p:pic>
      <p:sp>
        <p:nvSpPr>
          <p:cNvPr id="16" name="TextBox 15">
            <a:extLst>
              <a:ext uri="{FF2B5EF4-FFF2-40B4-BE49-F238E27FC236}">
                <a16:creationId xmlns:a16="http://schemas.microsoft.com/office/drawing/2014/main" id="{D704965A-FFCB-0947-AA94-A3FF099F2651}"/>
              </a:ext>
            </a:extLst>
          </p:cNvPr>
          <p:cNvSpPr txBox="1"/>
          <p:nvPr/>
        </p:nvSpPr>
        <p:spPr>
          <a:xfrm>
            <a:off x="507537" y="6109052"/>
            <a:ext cx="231153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err="1">
                <a:ln>
                  <a:noFill/>
                </a:ln>
                <a:solidFill>
                  <a:srgbClr val="000000"/>
                </a:solidFill>
                <a:effectLst/>
                <a:uFillTx/>
                <a:latin typeface="+mn-lt"/>
                <a:ea typeface="+mn-ea"/>
                <a:cs typeface="+mn-cs"/>
                <a:sym typeface="Helvetica Light"/>
              </a:rPr>
              <a:t>Bjorken</a:t>
            </a:r>
            <a:r>
              <a:rPr kumimoji="0" lang="en-GB" sz="2400" b="0" i="0" u="none" strike="noStrike" cap="none" spc="0" normalizeH="0" baseline="0" dirty="0">
                <a:ln>
                  <a:noFill/>
                </a:ln>
                <a:solidFill>
                  <a:srgbClr val="000000"/>
                </a:solidFill>
                <a:effectLst/>
                <a:uFillTx/>
                <a:latin typeface="+mn-lt"/>
                <a:ea typeface="+mn-ea"/>
                <a:cs typeface="+mn-cs"/>
                <a:sym typeface="Helvetica Light"/>
              </a:rPr>
              <a:t> scaling</a:t>
            </a:r>
            <a:r>
              <a:rPr lang="en-GB" sz="2400" dirty="0"/>
              <a:t>:</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a:extLst>
              <a:ext uri="{FF2B5EF4-FFF2-40B4-BE49-F238E27FC236}">
                <a16:creationId xmlns:a16="http://schemas.microsoft.com/office/drawing/2014/main" id="{369DB8D4-10EC-084C-B6FA-22913A815D80}"/>
              </a:ext>
            </a:extLst>
          </p:cNvPr>
          <p:cNvPicPr>
            <a:picLocks noChangeAspect="1"/>
          </p:cNvPicPr>
          <p:nvPr/>
        </p:nvPicPr>
        <p:blipFill>
          <a:blip r:embed="rId4"/>
          <a:stretch>
            <a:fillRect/>
          </a:stretch>
        </p:blipFill>
        <p:spPr>
          <a:xfrm>
            <a:off x="519238" y="6769107"/>
            <a:ext cx="5824538" cy="627377"/>
          </a:xfrm>
          <a:prstGeom prst="rect">
            <a:avLst/>
          </a:prstGeom>
        </p:spPr>
      </p:pic>
      <p:pic>
        <p:nvPicPr>
          <p:cNvPr id="15" name="Picture 14">
            <a:extLst>
              <a:ext uri="{FF2B5EF4-FFF2-40B4-BE49-F238E27FC236}">
                <a16:creationId xmlns:a16="http://schemas.microsoft.com/office/drawing/2014/main" id="{20068198-C36F-AF41-A559-D5923B336981}"/>
              </a:ext>
            </a:extLst>
          </p:cNvPr>
          <p:cNvPicPr>
            <a:picLocks noChangeAspect="1"/>
          </p:cNvPicPr>
          <p:nvPr/>
        </p:nvPicPr>
        <p:blipFill>
          <a:blip r:embed="rId5"/>
          <a:stretch>
            <a:fillRect/>
          </a:stretch>
        </p:blipFill>
        <p:spPr>
          <a:xfrm>
            <a:off x="1608659" y="7597043"/>
            <a:ext cx="2852148" cy="367730"/>
          </a:xfrm>
          <a:prstGeom prst="rect">
            <a:avLst/>
          </a:prstGeom>
        </p:spPr>
      </p:pic>
      <p:pic>
        <p:nvPicPr>
          <p:cNvPr id="17" name="Picture 16">
            <a:extLst>
              <a:ext uri="{FF2B5EF4-FFF2-40B4-BE49-F238E27FC236}">
                <a16:creationId xmlns:a16="http://schemas.microsoft.com/office/drawing/2014/main" id="{07DDB33A-CE3A-8F43-A962-6BCB97BBE6C4}"/>
              </a:ext>
            </a:extLst>
          </p:cNvPr>
          <p:cNvPicPr>
            <a:picLocks noChangeAspect="1"/>
          </p:cNvPicPr>
          <p:nvPr/>
        </p:nvPicPr>
        <p:blipFill>
          <a:blip r:embed="rId6"/>
          <a:stretch>
            <a:fillRect/>
          </a:stretch>
        </p:blipFill>
        <p:spPr>
          <a:xfrm>
            <a:off x="1008850" y="8195013"/>
            <a:ext cx="3494821" cy="412850"/>
          </a:xfrm>
          <a:prstGeom prst="rect">
            <a:avLst/>
          </a:prstGeom>
        </p:spPr>
      </p:pic>
      <p:pic>
        <p:nvPicPr>
          <p:cNvPr id="2" name="Picture 1">
            <a:extLst>
              <a:ext uri="{FF2B5EF4-FFF2-40B4-BE49-F238E27FC236}">
                <a16:creationId xmlns:a16="http://schemas.microsoft.com/office/drawing/2014/main" id="{044A703D-5433-2346-BCB3-E0F03C472FD6}"/>
              </a:ext>
            </a:extLst>
          </p:cNvPr>
          <p:cNvPicPr>
            <a:picLocks noChangeAspect="1"/>
          </p:cNvPicPr>
          <p:nvPr/>
        </p:nvPicPr>
        <p:blipFill>
          <a:blip r:embed="rId7"/>
          <a:stretch>
            <a:fillRect/>
          </a:stretch>
        </p:blipFill>
        <p:spPr>
          <a:xfrm>
            <a:off x="6502400" y="3909186"/>
            <a:ext cx="6118919" cy="3301370"/>
          </a:xfrm>
          <a:prstGeom prst="rect">
            <a:avLst/>
          </a:prstGeom>
        </p:spPr>
      </p:pic>
    </p:spTree>
    <p:extLst>
      <p:ext uri="{BB962C8B-B14F-4D97-AF65-F5344CB8AC3E}">
        <p14:creationId xmlns:p14="http://schemas.microsoft.com/office/powerpoint/2010/main" val="399175057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Q</a:t>
            </a:r>
            <a:r>
              <a:rPr lang="en-US" baseline="30000" dirty="0"/>
              <a:t>2</a:t>
            </a:r>
            <a:r>
              <a:rPr lang="en-US" dirty="0"/>
              <a:t> (in)dependence</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5" name="Picture 4">
            <a:extLst>
              <a:ext uri="{FF2B5EF4-FFF2-40B4-BE49-F238E27FC236}">
                <a16:creationId xmlns:a16="http://schemas.microsoft.com/office/drawing/2014/main" id="{6EEDCFE8-772F-4E42-88D9-FB76649ED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65" y="1783087"/>
            <a:ext cx="6006705" cy="7468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88CD29-C866-FC47-9356-F2BD71CA6E91}"/>
              </a:ext>
            </a:extLst>
          </p:cNvPr>
          <p:cNvSpPr txBox="1"/>
          <p:nvPr/>
        </p:nvSpPr>
        <p:spPr>
          <a:xfrm>
            <a:off x="6155870" y="2440801"/>
            <a:ext cx="6588342"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Leggera dipendenza da Q</a:t>
            </a:r>
            <a:r>
              <a:rPr kumimoji="0" lang="en-IT" sz="2400" b="0" i="0" u="none" strike="noStrike" cap="none" spc="0" normalizeH="0" baseline="30000" dirty="0">
                <a:ln>
                  <a:noFill/>
                </a:ln>
                <a:solidFill>
                  <a:srgbClr val="000000"/>
                </a:solidFill>
                <a:effectLst/>
                <a:uFillTx/>
                <a:latin typeface="+mn-lt"/>
                <a:ea typeface="+mn-ea"/>
                <a:cs typeface="+mn-cs"/>
                <a:sym typeface="Helvetica Light"/>
              </a:rPr>
              <a:t>2</a:t>
            </a:r>
            <a:r>
              <a:rPr kumimoji="0" lang="en-IT" sz="2400" b="0" i="0" u="none" strike="noStrike" cap="none" spc="0" normalizeH="0" baseline="0" dirty="0">
                <a:ln>
                  <a:noFill/>
                </a:ln>
                <a:solidFill>
                  <a:srgbClr val="000000"/>
                </a:solidFill>
                <a:effectLst/>
                <a:uFillTx/>
                <a:latin typeface="+mn-lt"/>
                <a:ea typeface="+mn-ea"/>
                <a:cs typeface="+mn-cs"/>
                <a:sym typeface="Helvetica Light"/>
              </a:rPr>
              <a:t> </a:t>
            </a:r>
            <a:br>
              <a:rPr kumimoji="0" lang="en-IT" sz="2400" b="0" i="0" u="none" strike="noStrike" cap="none" spc="0" normalizeH="0" baseline="0" dirty="0">
                <a:ln>
                  <a:noFill/>
                </a:ln>
                <a:solidFill>
                  <a:srgbClr val="000000"/>
                </a:solidFill>
                <a:effectLst/>
                <a:uFillTx/>
                <a:latin typeface="+mn-lt"/>
                <a:ea typeface="+mn-ea"/>
                <a:cs typeface="+mn-cs"/>
                <a:sym typeface="Helvetica Light"/>
              </a:rPr>
            </a:br>
            <a:r>
              <a:rPr lang="en-IT" sz="2400" dirty="0"/>
              <a:t>(rispetto all diffusione elastica)</a:t>
            </a:r>
          </a:p>
          <a:p>
            <a:pPr marL="0" marR="0" indent="0" algn="l"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La misura suggerisce la possibile</a:t>
            </a:r>
          </a:p>
          <a:p>
            <a:pPr marL="0" marR="0" indent="0" algn="l" defTabSz="584200" rtl="0" fontAlgn="auto" latinLnBrk="0" hangingPunct="0">
              <a:lnSpc>
                <a:spcPct val="100000"/>
              </a:lnSpc>
              <a:spcBef>
                <a:spcPts val="0"/>
              </a:spcBef>
              <a:spcAft>
                <a:spcPts val="0"/>
              </a:spcAft>
              <a:buClrTx/>
              <a:buSzTx/>
              <a:buFontTx/>
              <a:buNone/>
              <a:tabLst/>
            </a:pPr>
            <a:r>
              <a:rPr lang="en-GB" sz="2400" dirty="0"/>
              <a:t>e</a:t>
            </a:r>
            <a:r>
              <a:rPr kumimoji="0" lang="en-IT" sz="2400" b="0" i="0" u="none" strike="noStrike" cap="none" spc="0" normalizeH="0" baseline="0" dirty="0">
                <a:ln>
                  <a:noFill/>
                </a:ln>
                <a:solidFill>
                  <a:srgbClr val="000000"/>
                </a:solidFill>
                <a:effectLst/>
                <a:uFillTx/>
                <a:latin typeface="+mn-lt"/>
                <a:ea typeface="+mn-ea"/>
                <a:cs typeface="+mn-cs"/>
                <a:sym typeface="Helvetica Light"/>
              </a:rPr>
              <a:t>sistenza di costituenti “puntiformi” del protone</a:t>
            </a:r>
          </a:p>
        </p:txBody>
      </p:sp>
      <p:sp>
        <p:nvSpPr>
          <p:cNvPr id="7" name="TextBox 6">
            <a:extLst>
              <a:ext uri="{FF2B5EF4-FFF2-40B4-BE49-F238E27FC236}">
                <a16:creationId xmlns:a16="http://schemas.microsoft.com/office/drawing/2014/main" id="{D5BDE04A-03E7-484B-A01C-0C26977564D3}"/>
              </a:ext>
            </a:extLst>
          </p:cNvPr>
          <p:cNvSpPr txBox="1"/>
          <p:nvPr/>
        </p:nvSpPr>
        <p:spPr>
          <a:xfrm>
            <a:off x="6496050" y="7376289"/>
            <a:ext cx="511358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Helvetica Light"/>
              </a:rPr>
              <a:t>“P</a:t>
            </a:r>
            <a:r>
              <a:rPr kumimoji="0" lang="en-IT" sz="2400" b="0" i="0" u="none" strike="noStrike" cap="none" spc="0" normalizeH="0" baseline="0" dirty="0">
                <a:ln>
                  <a:noFill/>
                </a:ln>
                <a:solidFill>
                  <a:srgbClr val="000000"/>
                </a:solidFill>
                <a:effectLst/>
                <a:uFillTx/>
                <a:latin typeface="+mn-lt"/>
                <a:ea typeface="+mn-ea"/>
                <a:cs typeface="+mn-cs"/>
                <a:sym typeface="Helvetica Light"/>
              </a:rPr>
              <a:t>ointlike” ⟹ weak Q</a:t>
            </a:r>
            <a:r>
              <a:rPr kumimoji="0" lang="en-IT" sz="2400" b="0" i="0" u="none" strike="noStrike" cap="none" spc="0" normalizeH="0" baseline="30000" dirty="0">
                <a:ln>
                  <a:noFill/>
                </a:ln>
                <a:solidFill>
                  <a:srgbClr val="000000"/>
                </a:solidFill>
                <a:effectLst/>
                <a:uFillTx/>
                <a:latin typeface="+mn-lt"/>
                <a:ea typeface="+mn-ea"/>
                <a:cs typeface="+mn-cs"/>
                <a:sym typeface="Helvetica Light"/>
              </a:rPr>
              <a:t>2</a:t>
            </a:r>
            <a:r>
              <a:rPr kumimoji="0" lang="en-IT" sz="2400" b="0" i="0" u="none" strike="noStrike" cap="none" spc="0" normalizeH="0" baseline="0" dirty="0">
                <a:ln>
                  <a:noFill/>
                </a:ln>
                <a:solidFill>
                  <a:srgbClr val="000000"/>
                </a:solidFill>
                <a:effectLst/>
                <a:uFillTx/>
                <a:latin typeface="+mn-lt"/>
                <a:ea typeface="+mn-ea"/>
                <a:cs typeface="+mn-cs"/>
                <a:sym typeface="Helvetica Light"/>
              </a:rPr>
              <a:t> dependence </a:t>
            </a:r>
          </a:p>
        </p:txBody>
      </p:sp>
      <p:pic>
        <p:nvPicPr>
          <p:cNvPr id="8" name="Picture 7">
            <a:extLst>
              <a:ext uri="{FF2B5EF4-FFF2-40B4-BE49-F238E27FC236}">
                <a16:creationId xmlns:a16="http://schemas.microsoft.com/office/drawing/2014/main" id="{4D9E1676-2630-E241-90D1-5E99AF9F7F8D}"/>
              </a:ext>
            </a:extLst>
          </p:cNvPr>
          <p:cNvPicPr>
            <a:picLocks noChangeAspect="1"/>
          </p:cNvPicPr>
          <p:nvPr/>
        </p:nvPicPr>
        <p:blipFill>
          <a:blip r:embed="rId3"/>
          <a:stretch>
            <a:fillRect/>
          </a:stretch>
        </p:blipFill>
        <p:spPr>
          <a:xfrm>
            <a:off x="7366100" y="5234879"/>
            <a:ext cx="3132077" cy="720018"/>
          </a:xfrm>
          <a:prstGeom prst="rect">
            <a:avLst/>
          </a:prstGeom>
        </p:spPr>
      </p:pic>
      <p:pic>
        <p:nvPicPr>
          <p:cNvPr id="9" name="Picture 8">
            <a:extLst>
              <a:ext uri="{FF2B5EF4-FFF2-40B4-BE49-F238E27FC236}">
                <a16:creationId xmlns:a16="http://schemas.microsoft.com/office/drawing/2014/main" id="{4BE931B8-D557-034C-8C3B-AEC78B3D7C4A}"/>
              </a:ext>
            </a:extLst>
          </p:cNvPr>
          <p:cNvPicPr>
            <a:picLocks noChangeAspect="1"/>
          </p:cNvPicPr>
          <p:nvPr/>
        </p:nvPicPr>
        <p:blipFill>
          <a:blip r:embed="rId4"/>
          <a:stretch>
            <a:fillRect/>
          </a:stretch>
        </p:blipFill>
        <p:spPr>
          <a:xfrm>
            <a:off x="6917631" y="6283369"/>
            <a:ext cx="4029013" cy="362709"/>
          </a:xfrm>
          <a:prstGeom prst="rect">
            <a:avLst/>
          </a:prstGeom>
        </p:spPr>
      </p:pic>
    </p:spTree>
    <p:extLst>
      <p:ext uri="{BB962C8B-B14F-4D97-AF65-F5344CB8AC3E}">
        <p14:creationId xmlns:p14="http://schemas.microsoft.com/office/powerpoint/2010/main" val="18139307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Il </a:t>
            </a:r>
            <a:r>
              <a:rPr lang="en-US" dirty="0" err="1"/>
              <a:t>modello</a:t>
            </a:r>
            <a:r>
              <a:rPr lang="en-US" dirty="0"/>
              <a:t> a </a:t>
            </a:r>
            <a:r>
              <a:rPr lang="en-US" dirty="0" err="1"/>
              <a:t>partoni</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2" name="TextBox 1">
            <a:extLst>
              <a:ext uri="{FF2B5EF4-FFF2-40B4-BE49-F238E27FC236}">
                <a16:creationId xmlns:a16="http://schemas.microsoft.com/office/drawing/2014/main" id="{A649351A-5D2D-7E4A-B888-BCC2A16EFC95}"/>
              </a:ext>
            </a:extLst>
          </p:cNvPr>
          <p:cNvSpPr txBox="1"/>
          <p:nvPr/>
        </p:nvSpPr>
        <p:spPr>
          <a:xfrm>
            <a:off x="571648" y="1922653"/>
            <a:ext cx="1124827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Light"/>
              </a:rPr>
              <a:t>Feynman (1969): il </a:t>
            </a:r>
            <a:r>
              <a:rPr kumimoji="0" lang="en-US" sz="2400" b="0" i="0" u="none" strike="noStrike" cap="none" spc="0" normalizeH="0" baseline="0" dirty="0" err="1">
                <a:ln>
                  <a:noFill/>
                </a:ln>
                <a:solidFill>
                  <a:srgbClr val="000000"/>
                </a:solidFill>
                <a:effectLst/>
                <a:uFillTx/>
                <a:latin typeface="+mn-lt"/>
                <a:ea typeface="+mn-ea"/>
                <a:cs typeface="+mn-cs"/>
                <a:sym typeface="Helvetica Light"/>
              </a:rPr>
              <a:t>protone</a:t>
            </a:r>
            <a:r>
              <a:rPr kumimoji="0" lang="en-US" sz="2400" b="0" i="0" u="none" strike="noStrike" cap="none" spc="0" normalizeH="0" baseline="0" dirty="0">
                <a:ln>
                  <a:noFill/>
                </a:ln>
                <a:solidFill>
                  <a:srgbClr val="000000"/>
                </a:solidFill>
                <a:effectLst/>
                <a:uFillTx/>
                <a:latin typeface="+mn-lt"/>
                <a:ea typeface="+mn-ea"/>
                <a:cs typeface="+mn-cs"/>
                <a:sym typeface="Helvetica Light"/>
              </a:rPr>
              <a:t> e’ una </a:t>
            </a:r>
            <a:r>
              <a:rPr kumimoji="0" lang="en-US" sz="2400" b="0" i="0" u="none" strike="noStrike" cap="none" spc="0" normalizeH="0" baseline="0" dirty="0" err="1">
                <a:ln>
                  <a:noFill/>
                </a:ln>
                <a:solidFill>
                  <a:srgbClr val="000000"/>
                </a:solidFill>
                <a:effectLst/>
                <a:uFillTx/>
                <a:latin typeface="+mn-lt"/>
                <a:ea typeface="+mn-ea"/>
                <a:cs typeface="+mn-cs"/>
                <a:sym typeface="Helvetica Light"/>
              </a:rPr>
              <a:t>collezione</a:t>
            </a:r>
            <a:r>
              <a:rPr kumimoji="0" lang="en-US" sz="2400" b="0" i="0" u="none" strike="noStrike" cap="none" spc="0" normalizeH="0" baseline="0" dirty="0">
                <a:ln>
                  <a:noFill/>
                </a:ln>
                <a:solidFill>
                  <a:srgbClr val="000000"/>
                </a:solidFill>
                <a:effectLst/>
                <a:uFillTx/>
                <a:latin typeface="+mn-lt"/>
                <a:ea typeface="+mn-ea"/>
                <a:cs typeface="+mn-cs"/>
                <a:sym typeface="Helvetica Light"/>
              </a:rPr>
              <a:t> di </a:t>
            </a:r>
            <a:r>
              <a:rPr kumimoji="0" lang="en-US" sz="2400" b="0" i="0" u="none" strike="noStrike" cap="none" spc="0" normalizeH="0" baseline="0" dirty="0" err="1">
                <a:ln>
                  <a:noFill/>
                </a:ln>
                <a:solidFill>
                  <a:srgbClr val="000000"/>
                </a:solidFill>
                <a:effectLst/>
                <a:uFillTx/>
                <a:latin typeface="+mn-lt"/>
                <a:ea typeface="+mn-ea"/>
                <a:cs typeface="+mn-cs"/>
                <a:sym typeface="Helvetica Light"/>
              </a:rPr>
              <a:t>particelle</a:t>
            </a:r>
            <a:r>
              <a:rPr kumimoji="0" lang="en-US" sz="2400" b="0" i="0" u="none" strike="noStrike" cap="none" spc="0" normalizeH="0" baseline="0" dirty="0">
                <a:ln>
                  <a:noFill/>
                </a:ln>
                <a:solidFill>
                  <a:srgbClr val="000000"/>
                </a:solidFill>
                <a:effectLst/>
                <a:uFillTx/>
                <a:latin typeface="+mn-lt"/>
                <a:ea typeface="+mn-ea"/>
                <a:cs typeface="+mn-cs"/>
                <a:sym typeface="Helvetica Light"/>
              </a:rPr>
              <a:t> ed il </a:t>
            </a:r>
            <a:r>
              <a:rPr kumimoji="0" lang="en-US" sz="2400" b="0" i="0" u="none" strike="noStrike" cap="none" spc="0" normalizeH="0" baseline="0" dirty="0" err="1">
                <a:ln>
                  <a:noFill/>
                </a:ln>
                <a:solidFill>
                  <a:srgbClr val="000000"/>
                </a:solidFill>
                <a:effectLst/>
                <a:uFillTx/>
                <a:latin typeface="+mn-lt"/>
                <a:ea typeface="+mn-ea"/>
                <a:cs typeface="+mn-cs"/>
                <a:sym typeface="Helvetica Light"/>
              </a:rPr>
              <a:t>fotone</a:t>
            </a:r>
            <a:r>
              <a:rPr kumimoji="0" lang="en-US" sz="2400" b="0" i="0" u="none" strike="noStrike" cap="none" spc="0" normalizeH="0" baseline="0" dirty="0">
                <a:ln>
                  <a:noFill/>
                </a:ln>
                <a:solidFill>
                  <a:srgbClr val="000000"/>
                </a:solidFill>
                <a:effectLst/>
                <a:uFillTx/>
                <a:latin typeface="+mn-lt"/>
                <a:ea typeface="+mn-ea"/>
                <a:cs typeface="+mn-cs"/>
                <a:sym typeface="Helvetica Light"/>
              </a:rPr>
              <a:t> </a:t>
            </a:r>
            <a:r>
              <a:rPr kumimoji="0" lang="en-US" sz="2400" b="0" i="0" u="none" strike="noStrike" cap="none" spc="0" normalizeH="0" baseline="0" dirty="0" err="1">
                <a:ln>
                  <a:noFill/>
                </a:ln>
                <a:solidFill>
                  <a:srgbClr val="000000"/>
                </a:solidFill>
                <a:effectLst/>
                <a:uFillTx/>
                <a:latin typeface="+mn-lt"/>
                <a:ea typeface="+mn-ea"/>
                <a:cs typeface="+mn-cs"/>
                <a:sym typeface="Helvetica Light"/>
              </a:rPr>
              <a:t>virtuale</a:t>
            </a:r>
            <a:r>
              <a:rPr kumimoji="0" lang="en-US" sz="2400" b="0" i="0" u="none" strike="noStrike" cap="none" spc="0" normalizeH="0" baseline="0" dirty="0">
                <a:ln>
                  <a:noFill/>
                </a:ln>
                <a:solidFill>
                  <a:srgbClr val="000000"/>
                </a:solidFill>
                <a:effectLst/>
                <a:uFillTx/>
                <a:latin typeface="+mn-lt"/>
                <a:ea typeface="+mn-ea"/>
                <a:cs typeface="+mn-cs"/>
                <a:sym typeface="Helvetica Light"/>
              </a:rPr>
              <a:t> </a:t>
            </a:r>
          </a:p>
          <a:p>
            <a:pPr marL="0" marR="0" indent="0" algn="l" defTabSz="584200" rtl="0" fontAlgn="auto" latinLnBrk="0" hangingPunct="0">
              <a:lnSpc>
                <a:spcPct val="100000"/>
              </a:lnSpc>
              <a:spcBef>
                <a:spcPts val="0"/>
              </a:spcBef>
              <a:spcAft>
                <a:spcPts val="0"/>
              </a:spcAft>
              <a:buClrTx/>
              <a:buSzTx/>
              <a:buFontTx/>
              <a:buNone/>
              <a:tabLst/>
            </a:pPr>
            <a:r>
              <a:rPr lang="en-US" sz="2400" dirty="0" err="1"/>
              <a:t>i</a:t>
            </a:r>
            <a:r>
              <a:rPr kumimoji="0" lang="en-US" sz="2400" b="0" i="0" u="none" strike="noStrike" cap="none" spc="0" normalizeH="0" baseline="0" dirty="0" err="1">
                <a:ln>
                  <a:noFill/>
                </a:ln>
                <a:solidFill>
                  <a:srgbClr val="000000"/>
                </a:solidFill>
                <a:effectLst/>
                <a:uFillTx/>
                <a:latin typeface="+mn-lt"/>
                <a:ea typeface="+mn-ea"/>
                <a:cs typeface="+mn-cs"/>
                <a:sym typeface="Helvetica Light"/>
              </a:rPr>
              <a:t>n</a:t>
            </a:r>
            <a:r>
              <a:rPr lang="en-US" sz="2400" dirty="0" err="1"/>
              <a:t>teragisce</a:t>
            </a:r>
            <a:r>
              <a:rPr lang="en-US" sz="2400" dirty="0"/>
              <a:t> con il </a:t>
            </a:r>
            <a:r>
              <a:rPr lang="en-US" sz="2400" dirty="0" err="1"/>
              <a:t>singolo</a:t>
            </a:r>
            <a:r>
              <a:rPr lang="en-US" sz="2400" dirty="0"/>
              <a:t> </a:t>
            </a:r>
            <a:r>
              <a:rPr lang="en-US" sz="2400" dirty="0" err="1"/>
              <a:t>partone</a:t>
            </a:r>
            <a:r>
              <a:rPr lang="en-US" sz="2400" dirty="0"/>
              <a:t>. La </a:t>
            </a:r>
            <a:r>
              <a:rPr lang="en-US" sz="2400" dirty="0" err="1"/>
              <a:t>sezione</a:t>
            </a:r>
            <a:r>
              <a:rPr lang="en-US" sz="2400" dirty="0"/>
              <a:t> </a:t>
            </a:r>
            <a:r>
              <a:rPr lang="en-US" sz="2400" dirty="0" err="1"/>
              <a:t>d’urto</a:t>
            </a:r>
            <a:r>
              <a:rPr lang="en-US" sz="2400" dirty="0"/>
              <a:t> e’ la somma </a:t>
            </a:r>
            <a:r>
              <a:rPr lang="en-US" sz="2400" dirty="0" err="1"/>
              <a:t>incoerente</a:t>
            </a:r>
            <a:r>
              <a:rPr lang="en-US" sz="2400" dirty="0"/>
              <a:t> </a:t>
            </a:r>
            <a:r>
              <a:rPr lang="en-US" sz="2400" dirty="0" err="1"/>
              <a:t>delle</a:t>
            </a:r>
            <a:endParaRPr lang="en-US" sz="2400" dirty="0"/>
          </a:p>
          <a:p>
            <a:pPr marL="0" marR="0" indent="0" algn="l" defTabSz="584200" rtl="0" fontAlgn="auto" latinLnBrk="0" hangingPunct="0">
              <a:lnSpc>
                <a:spcPct val="100000"/>
              </a:lnSpc>
              <a:spcBef>
                <a:spcPts val="0"/>
              </a:spcBef>
              <a:spcAft>
                <a:spcPts val="0"/>
              </a:spcAft>
              <a:buClrTx/>
              <a:buSzTx/>
              <a:buFontTx/>
              <a:buNone/>
              <a:tabLst/>
            </a:pPr>
            <a:r>
              <a:rPr lang="en-US" sz="2400" dirty="0" err="1"/>
              <a:t>sezioni</a:t>
            </a:r>
            <a:r>
              <a:rPr lang="en-US" sz="2400" dirty="0"/>
              <a:t> </a:t>
            </a:r>
            <a:r>
              <a:rPr lang="en-US" sz="2400" dirty="0" err="1"/>
              <a:t>d’urto</a:t>
            </a:r>
            <a:r>
              <a:rPr lang="en-US" sz="2400" dirty="0"/>
              <a:t> </a:t>
            </a:r>
            <a:r>
              <a:rPr lang="en-US" sz="2400" dirty="0" err="1"/>
              <a:t>fotone-partone</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9" name="Picture 8">
            <a:extLst>
              <a:ext uri="{FF2B5EF4-FFF2-40B4-BE49-F238E27FC236}">
                <a16:creationId xmlns:a16="http://schemas.microsoft.com/office/drawing/2014/main" id="{8FB4CC14-79D7-7C40-9410-AF0BD17CA3DE}"/>
              </a:ext>
            </a:extLst>
          </p:cNvPr>
          <p:cNvPicPr>
            <a:picLocks noChangeAspect="1"/>
          </p:cNvPicPr>
          <p:nvPr/>
        </p:nvPicPr>
        <p:blipFill>
          <a:blip r:embed="rId2"/>
          <a:stretch>
            <a:fillRect/>
          </a:stretch>
        </p:blipFill>
        <p:spPr>
          <a:xfrm>
            <a:off x="1388533" y="3271856"/>
            <a:ext cx="9372600" cy="2717800"/>
          </a:xfrm>
          <a:prstGeom prst="rect">
            <a:avLst/>
          </a:prstGeom>
        </p:spPr>
      </p:pic>
      <p:pic>
        <p:nvPicPr>
          <p:cNvPr id="3" name="Picture 2">
            <a:extLst>
              <a:ext uri="{FF2B5EF4-FFF2-40B4-BE49-F238E27FC236}">
                <a16:creationId xmlns:a16="http://schemas.microsoft.com/office/drawing/2014/main" id="{04ACCD43-B5F4-B54B-9DFF-78AAEBDB8446}"/>
              </a:ext>
            </a:extLst>
          </p:cNvPr>
          <p:cNvPicPr>
            <a:picLocks noChangeAspect="1"/>
          </p:cNvPicPr>
          <p:nvPr/>
        </p:nvPicPr>
        <p:blipFill>
          <a:blip r:embed="rId3"/>
          <a:stretch>
            <a:fillRect/>
          </a:stretch>
        </p:blipFill>
        <p:spPr>
          <a:xfrm>
            <a:off x="3622889" y="6711637"/>
            <a:ext cx="5504920" cy="779281"/>
          </a:xfrm>
          <a:prstGeom prst="rect">
            <a:avLst/>
          </a:prstGeom>
        </p:spPr>
      </p:pic>
      <p:pic>
        <p:nvPicPr>
          <p:cNvPr id="8" name="Picture 7">
            <a:extLst>
              <a:ext uri="{FF2B5EF4-FFF2-40B4-BE49-F238E27FC236}">
                <a16:creationId xmlns:a16="http://schemas.microsoft.com/office/drawing/2014/main" id="{F7AD435D-7380-1D4D-80C1-0DE8A26ED4E4}"/>
              </a:ext>
            </a:extLst>
          </p:cNvPr>
          <p:cNvPicPr>
            <a:picLocks noChangeAspect="1"/>
          </p:cNvPicPr>
          <p:nvPr/>
        </p:nvPicPr>
        <p:blipFill>
          <a:blip r:embed="rId4"/>
          <a:stretch>
            <a:fillRect/>
          </a:stretch>
        </p:blipFill>
        <p:spPr>
          <a:xfrm>
            <a:off x="3346022" y="7361047"/>
            <a:ext cx="5539215" cy="779281"/>
          </a:xfrm>
          <a:prstGeom prst="rect">
            <a:avLst/>
          </a:prstGeom>
        </p:spPr>
      </p:pic>
    </p:spTree>
    <p:extLst>
      <p:ext uri="{BB962C8B-B14F-4D97-AF65-F5344CB8AC3E}">
        <p14:creationId xmlns:p14="http://schemas.microsoft.com/office/powerpoint/2010/main" val="107102099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365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Partoni</a:t>
            </a:r>
            <a:r>
              <a:rPr lang="en-US" dirty="0"/>
              <a:t> e quarks</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2" name="TextBox 1">
            <a:extLst>
              <a:ext uri="{FF2B5EF4-FFF2-40B4-BE49-F238E27FC236}">
                <a16:creationId xmlns:a16="http://schemas.microsoft.com/office/drawing/2014/main" id="{A5452EA3-4069-9B43-B88D-B40EF39F6FA8}"/>
              </a:ext>
            </a:extLst>
          </p:cNvPr>
          <p:cNvSpPr txBox="1"/>
          <p:nvPr/>
        </p:nvSpPr>
        <p:spPr>
          <a:xfrm>
            <a:off x="554887" y="1785459"/>
            <a:ext cx="7989367"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Possiamo identificare i partoni con </a:t>
            </a:r>
            <a:r>
              <a:rPr lang="en-GB" sz="2400" dirty="0"/>
              <a:t>quark?</a:t>
            </a:r>
          </a:p>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 - lo spin deve essere pari a 1/2 </a:t>
            </a:r>
          </a:p>
          <a:p>
            <a:pPr marL="0" marR="0" indent="0" algn="l" defTabSz="584200" rtl="0" fontAlgn="auto" latinLnBrk="0" hangingPunct="0">
              <a:lnSpc>
                <a:spcPct val="100000"/>
              </a:lnSpc>
              <a:spcBef>
                <a:spcPts val="0"/>
              </a:spcBef>
              <a:spcAft>
                <a:spcPts val="0"/>
              </a:spcAft>
              <a:buClrTx/>
              <a:buSzTx/>
              <a:buFontTx/>
              <a:buNone/>
              <a:tabLst/>
            </a:pPr>
            <a:r>
              <a:rPr lang="en-IT" sz="2400" dirty="0"/>
              <a:t> - la </a:t>
            </a:r>
            <a:r>
              <a:rPr kumimoji="0" lang="en-IT" sz="2400" b="0" i="0" u="none" strike="noStrike" cap="none" spc="0" normalizeH="0" baseline="0" dirty="0">
                <a:ln>
                  <a:noFill/>
                </a:ln>
                <a:solidFill>
                  <a:srgbClr val="000000"/>
                </a:solidFill>
                <a:effectLst/>
                <a:uFillTx/>
                <a:latin typeface="+mn-lt"/>
                <a:ea typeface="+mn-ea"/>
                <a:cs typeface="+mn-cs"/>
                <a:sym typeface="Helvetica Light"/>
              </a:rPr>
              <a:t>carica </a:t>
            </a:r>
            <a:r>
              <a:rPr lang="en-IT" sz="2400" dirty="0"/>
              <a:t>elettrica</a:t>
            </a:r>
            <a:r>
              <a:rPr kumimoji="0" lang="en-IT" sz="2400" b="0" i="0" u="none" strike="noStrike" cap="none" spc="0" normalizeH="0" baseline="0" dirty="0">
                <a:ln>
                  <a:noFill/>
                </a:ln>
                <a:solidFill>
                  <a:srgbClr val="000000"/>
                </a:solidFill>
                <a:effectLst/>
                <a:uFillTx/>
                <a:latin typeface="+mn-lt"/>
                <a:ea typeface="+mn-ea"/>
                <a:cs typeface="+mn-cs"/>
                <a:sym typeface="Helvetica Light"/>
              </a:rPr>
              <a:t> deve essere frazionaria (+2/3 , -1/3) </a:t>
            </a:r>
          </a:p>
        </p:txBody>
      </p:sp>
      <p:sp>
        <p:nvSpPr>
          <p:cNvPr id="8" name="TextBox 7">
            <a:extLst>
              <a:ext uri="{FF2B5EF4-FFF2-40B4-BE49-F238E27FC236}">
                <a16:creationId xmlns:a16="http://schemas.microsoft.com/office/drawing/2014/main" id="{A85A9421-70EC-F84E-A090-DDC5A4241023}"/>
              </a:ext>
            </a:extLst>
          </p:cNvPr>
          <p:cNvSpPr txBox="1"/>
          <p:nvPr/>
        </p:nvSpPr>
        <p:spPr>
          <a:xfrm>
            <a:off x="554887" y="3451090"/>
            <a:ext cx="1143422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Per lo spin una prima risposta venne dalla verifica sperimentale della relazione di</a:t>
            </a:r>
          </a:p>
          <a:p>
            <a:pPr marL="0" marR="0" indent="0" algn="l" defTabSz="584200" rtl="0" fontAlgn="auto" latinLnBrk="0" hangingPunct="0">
              <a:lnSpc>
                <a:spcPct val="100000"/>
              </a:lnSpc>
              <a:spcBef>
                <a:spcPts val="0"/>
              </a:spcBef>
              <a:spcAft>
                <a:spcPts val="0"/>
              </a:spcAft>
              <a:buClrTx/>
              <a:buSzTx/>
              <a:buFontTx/>
              <a:buNone/>
              <a:tabLst/>
            </a:pPr>
            <a:r>
              <a:rPr lang="en-IT" sz="2400" dirty="0"/>
              <a:t>Callan-Gross</a:t>
            </a:r>
            <a:r>
              <a:rPr kumimoji="0" lang="en-IT" sz="2400" b="0" i="0" u="none" strike="noStrike" cap="none" spc="0" normalizeH="0" baseline="0" dirty="0">
                <a:ln>
                  <a:noFill/>
                </a:ln>
                <a:solidFill>
                  <a:srgbClr val="000000"/>
                </a:solidFill>
                <a:effectLst/>
                <a:uFillTx/>
                <a:latin typeface="+mn-lt"/>
                <a:ea typeface="+mn-ea"/>
                <a:cs typeface="+mn-cs"/>
                <a:sym typeface="Helvetica Light"/>
              </a:rPr>
              <a:t> </a:t>
            </a:r>
          </a:p>
        </p:txBody>
      </p:sp>
      <p:pic>
        <p:nvPicPr>
          <p:cNvPr id="6" name="Picture 5">
            <a:extLst>
              <a:ext uri="{FF2B5EF4-FFF2-40B4-BE49-F238E27FC236}">
                <a16:creationId xmlns:a16="http://schemas.microsoft.com/office/drawing/2014/main" id="{27F8A3AF-2A6A-FB42-B702-2B8354252D6A}"/>
              </a:ext>
            </a:extLst>
          </p:cNvPr>
          <p:cNvPicPr>
            <a:picLocks noChangeAspect="1"/>
          </p:cNvPicPr>
          <p:nvPr/>
        </p:nvPicPr>
        <p:blipFill>
          <a:blip r:embed="rId2"/>
          <a:stretch>
            <a:fillRect/>
          </a:stretch>
        </p:blipFill>
        <p:spPr>
          <a:xfrm>
            <a:off x="431800" y="4578350"/>
            <a:ext cx="5511800" cy="5054600"/>
          </a:xfrm>
          <a:prstGeom prst="rect">
            <a:avLst/>
          </a:prstGeom>
        </p:spPr>
      </p:pic>
      <p:sp>
        <p:nvSpPr>
          <p:cNvPr id="12" name="TextBox 11">
            <a:extLst>
              <a:ext uri="{FF2B5EF4-FFF2-40B4-BE49-F238E27FC236}">
                <a16:creationId xmlns:a16="http://schemas.microsoft.com/office/drawing/2014/main" id="{438D3267-F87F-1744-8CCC-4BC5D52FDCF6}"/>
              </a:ext>
            </a:extLst>
          </p:cNvPr>
          <p:cNvSpPr txBox="1"/>
          <p:nvPr/>
        </p:nvSpPr>
        <p:spPr>
          <a:xfrm>
            <a:off x="6536492" y="6119356"/>
            <a:ext cx="49580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 Per spin 1/2  e nella “DIS Region”  </a:t>
            </a:r>
          </a:p>
        </p:txBody>
      </p:sp>
      <p:pic>
        <p:nvPicPr>
          <p:cNvPr id="11" name="Picture 10">
            <a:extLst>
              <a:ext uri="{FF2B5EF4-FFF2-40B4-BE49-F238E27FC236}">
                <a16:creationId xmlns:a16="http://schemas.microsoft.com/office/drawing/2014/main" id="{BB770FE5-7A8E-1446-95AB-3765E2E6E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727" y="4585821"/>
            <a:ext cx="4301877" cy="841256"/>
          </a:xfrm>
          <a:prstGeom prst="rect">
            <a:avLst/>
          </a:prstGeom>
        </p:spPr>
      </p:pic>
      <p:pic>
        <p:nvPicPr>
          <p:cNvPr id="14" name="Picture 13">
            <a:extLst>
              <a:ext uri="{FF2B5EF4-FFF2-40B4-BE49-F238E27FC236}">
                <a16:creationId xmlns:a16="http://schemas.microsoft.com/office/drawing/2014/main" id="{A32EA14E-7D99-704A-A2F7-1666971CF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812" y="7246762"/>
            <a:ext cx="4097792" cy="349575"/>
          </a:xfrm>
          <a:prstGeom prst="rect">
            <a:avLst/>
          </a:prstGeom>
        </p:spPr>
      </p:pic>
    </p:spTree>
    <p:extLst>
      <p:ext uri="{BB962C8B-B14F-4D97-AF65-F5344CB8AC3E}">
        <p14:creationId xmlns:p14="http://schemas.microsoft.com/office/powerpoint/2010/main" val="359159278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CFC44D61-896B-B845-A156-8CABEE443D6C}"/>
              </a:ext>
            </a:extLst>
          </p:cNvPr>
          <p:cNvSpPr/>
          <p:nvPr/>
        </p:nvSpPr>
        <p:spPr>
          <a:xfrm>
            <a:off x="9547681" y="4844269"/>
            <a:ext cx="529037" cy="841256"/>
          </a:xfrm>
          <a:prstGeom prst="roundRect">
            <a:avLst/>
          </a:prstGeom>
          <a:solidFill>
            <a:schemeClr val="accent2">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Rounded Rectangle 21">
            <a:extLst>
              <a:ext uri="{FF2B5EF4-FFF2-40B4-BE49-F238E27FC236}">
                <a16:creationId xmlns:a16="http://schemas.microsoft.com/office/drawing/2014/main" id="{1010730E-CBDF-134D-B712-E9E150A97A3C}"/>
              </a:ext>
            </a:extLst>
          </p:cNvPr>
          <p:cNvSpPr/>
          <p:nvPr/>
        </p:nvSpPr>
        <p:spPr>
          <a:xfrm>
            <a:off x="7853083" y="4853698"/>
            <a:ext cx="529037" cy="841256"/>
          </a:xfrm>
          <a:prstGeom prst="roundRect">
            <a:avLst/>
          </a:prstGeom>
          <a:solidFill>
            <a:schemeClr val="accent2">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Rounded Rectangle 20">
            <a:extLst>
              <a:ext uri="{FF2B5EF4-FFF2-40B4-BE49-F238E27FC236}">
                <a16:creationId xmlns:a16="http://schemas.microsoft.com/office/drawing/2014/main" id="{34BD2DA4-AAA5-684B-BFFE-D347CECA2683}"/>
              </a:ext>
            </a:extLst>
          </p:cNvPr>
          <p:cNvSpPr/>
          <p:nvPr/>
        </p:nvSpPr>
        <p:spPr>
          <a:xfrm>
            <a:off x="6239433" y="4844269"/>
            <a:ext cx="529037" cy="841256"/>
          </a:xfrm>
          <a:prstGeom prst="roundRect">
            <a:avLst/>
          </a:prstGeom>
          <a:solidFill>
            <a:schemeClr val="accent2">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Oval 19">
            <a:extLst>
              <a:ext uri="{FF2B5EF4-FFF2-40B4-BE49-F238E27FC236}">
                <a16:creationId xmlns:a16="http://schemas.microsoft.com/office/drawing/2014/main" id="{CD861B3A-D1B5-3D4B-80E0-D67CAE943991}"/>
              </a:ext>
            </a:extLst>
          </p:cNvPr>
          <p:cNvSpPr/>
          <p:nvPr/>
        </p:nvSpPr>
        <p:spPr>
          <a:xfrm>
            <a:off x="8633907" y="4860692"/>
            <a:ext cx="743176" cy="808410"/>
          </a:xfrm>
          <a:prstGeom prst="ellipse">
            <a:avLst/>
          </a:prstGeom>
          <a:solidFill>
            <a:schemeClr val="accent3">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Oval 18">
            <a:extLst>
              <a:ext uri="{FF2B5EF4-FFF2-40B4-BE49-F238E27FC236}">
                <a16:creationId xmlns:a16="http://schemas.microsoft.com/office/drawing/2014/main" id="{6D04A2B3-8D03-114A-9AD3-F17865A4FEAA}"/>
              </a:ext>
            </a:extLst>
          </p:cNvPr>
          <p:cNvSpPr/>
          <p:nvPr/>
        </p:nvSpPr>
        <p:spPr>
          <a:xfrm>
            <a:off x="7109907" y="4867686"/>
            <a:ext cx="743176" cy="808410"/>
          </a:xfrm>
          <a:prstGeom prst="ellipse">
            <a:avLst/>
          </a:prstGeom>
          <a:solidFill>
            <a:schemeClr val="accent3">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Oval 17">
            <a:extLst>
              <a:ext uri="{FF2B5EF4-FFF2-40B4-BE49-F238E27FC236}">
                <a16:creationId xmlns:a16="http://schemas.microsoft.com/office/drawing/2014/main" id="{04A2B685-D5F9-D246-A3FB-FEAABBC17D32}"/>
              </a:ext>
            </a:extLst>
          </p:cNvPr>
          <p:cNvSpPr/>
          <p:nvPr/>
        </p:nvSpPr>
        <p:spPr>
          <a:xfrm>
            <a:off x="4580013" y="4510311"/>
            <a:ext cx="1659420" cy="1612434"/>
          </a:xfrm>
          <a:prstGeom prst="ellipse">
            <a:avLst/>
          </a:prstGeom>
          <a:solidFill>
            <a:schemeClr val="accent3">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ounded Rectangle 9">
            <a:extLst>
              <a:ext uri="{FF2B5EF4-FFF2-40B4-BE49-F238E27FC236}">
                <a16:creationId xmlns:a16="http://schemas.microsoft.com/office/drawing/2014/main" id="{DD7D5F3C-CB5D-B144-9A8D-AA5DDD366D83}"/>
              </a:ext>
            </a:extLst>
          </p:cNvPr>
          <p:cNvSpPr/>
          <p:nvPr/>
        </p:nvSpPr>
        <p:spPr>
          <a:xfrm>
            <a:off x="5710396" y="3582559"/>
            <a:ext cx="5543383" cy="841256"/>
          </a:xfrm>
          <a:prstGeom prst="roundRect">
            <a:avLst/>
          </a:prstGeom>
          <a:solidFill>
            <a:schemeClr val="accent2">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Oval 8">
            <a:extLst>
              <a:ext uri="{FF2B5EF4-FFF2-40B4-BE49-F238E27FC236}">
                <a16:creationId xmlns:a16="http://schemas.microsoft.com/office/drawing/2014/main" id="{1F87D807-F92B-1544-B0A2-D64BC30CD8C7}"/>
              </a:ext>
            </a:extLst>
          </p:cNvPr>
          <p:cNvSpPr/>
          <p:nvPr/>
        </p:nvSpPr>
        <p:spPr>
          <a:xfrm>
            <a:off x="4261426" y="3213223"/>
            <a:ext cx="1512837" cy="1425533"/>
          </a:xfrm>
          <a:prstGeom prst="ellipse">
            <a:avLst/>
          </a:prstGeom>
          <a:solidFill>
            <a:schemeClr val="accent3">
              <a:lumMod val="20000"/>
              <a:lumOff val="8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sp>
        <p:nvSpPr>
          <p:cNvPr id="144" name="HERA Operation"/>
          <p:cNvSpPr txBox="1"/>
          <p:nvPr/>
        </p:nvSpPr>
        <p:spPr>
          <a:xfrm>
            <a:off x="1388533" y="258233"/>
            <a:ext cx="9110134" cy="1365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Partoni</a:t>
            </a:r>
            <a:r>
              <a:rPr lang="en-US" dirty="0"/>
              <a:t> e quarks</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 name="TextBox 1">
            <a:extLst>
              <a:ext uri="{FF2B5EF4-FFF2-40B4-BE49-F238E27FC236}">
                <a16:creationId xmlns:a16="http://schemas.microsoft.com/office/drawing/2014/main" id="{A5452EA3-4069-9B43-B88D-B40EF39F6FA8}"/>
              </a:ext>
            </a:extLst>
          </p:cNvPr>
          <p:cNvSpPr txBox="1"/>
          <p:nvPr/>
        </p:nvSpPr>
        <p:spPr>
          <a:xfrm>
            <a:off x="554887" y="1970125"/>
            <a:ext cx="1103988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Per</a:t>
            </a:r>
            <a:r>
              <a:rPr lang="en-IT" sz="2400" dirty="0"/>
              <a:t> la </a:t>
            </a:r>
            <a:r>
              <a:rPr kumimoji="0" lang="en-IT" sz="2400" b="0" i="0" u="none" strike="noStrike" cap="none" spc="0" normalizeH="0" baseline="0" dirty="0">
                <a:ln>
                  <a:noFill/>
                </a:ln>
                <a:solidFill>
                  <a:srgbClr val="000000"/>
                </a:solidFill>
                <a:effectLst/>
                <a:uFillTx/>
                <a:latin typeface="+mn-lt"/>
                <a:ea typeface="+mn-ea"/>
                <a:cs typeface="+mn-cs"/>
                <a:sym typeface="Helvetica Light"/>
              </a:rPr>
              <a:t>carica </a:t>
            </a:r>
            <a:r>
              <a:rPr lang="en-IT" sz="2400" dirty="0"/>
              <a:t>elettrica</a:t>
            </a:r>
            <a:r>
              <a:rPr kumimoji="0" lang="en-IT" sz="2400" b="0" i="0" u="none" strike="noStrike" cap="none" spc="0" normalizeH="0" baseline="0" dirty="0">
                <a:ln>
                  <a:noFill/>
                </a:ln>
                <a:solidFill>
                  <a:srgbClr val="000000"/>
                </a:solidFill>
                <a:effectLst/>
                <a:uFillTx/>
                <a:latin typeface="+mn-lt"/>
                <a:ea typeface="+mn-ea"/>
                <a:cs typeface="+mn-cs"/>
                <a:sym typeface="Helvetica Light"/>
              </a:rPr>
              <a:t> frazionaria (+2/3 , -1/3) le prime indicazioni vennero  dalla</a:t>
            </a:r>
          </a:p>
          <a:p>
            <a:pPr marL="0" marR="0" indent="0" algn="l" defTabSz="584200" rtl="0" fontAlgn="auto" latinLnBrk="0" hangingPunct="0">
              <a:lnSpc>
                <a:spcPct val="100000"/>
              </a:lnSpc>
              <a:spcBef>
                <a:spcPts val="0"/>
              </a:spcBef>
              <a:spcAft>
                <a:spcPts val="0"/>
              </a:spcAft>
              <a:buClrTx/>
              <a:buSzTx/>
              <a:buFontTx/>
              <a:buNone/>
              <a:tabLst/>
            </a:pPr>
            <a:r>
              <a:rPr lang="en-IT" sz="2400" dirty="0"/>
              <a:t>“F</a:t>
            </a:r>
            <a:r>
              <a:rPr lang="en-IT" sz="2400" baseline="-25000" dirty="0"/>
              <a:t>2</a:t>
            </a:r>
            <a:r>
              <a:rPr lang="en-IT" sz="2400" dirty="0"/>
              <a:t> sum rule”:</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TextBox 7">
            <a:extLst>
              <a:ext uri="{FF2B5EF4-FFF2-40B4-BE49-F238E27FC236}">
                <a16:creationId xmlns:a16="http://schemas.microsoft.com/office/drawing/2014/main" id="{A85A9421-70EC-F84E-A090-DDC5A4241023}"/>
              </a:ext>
            </a:extLst>
          </p:cNvPr>
          <p:cNvSpPr txBox="1"/>
          <p:nvPr/>
        </p:nvSpPr>
        <p:spPr>
          <a:xfrm>
            <a:off x="427451" y="6403214"/>
            <a:ext cx="492763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IT" sz="2400" dirty="0"/>
              <a:t>Risultato sperimentale (SLAC-MIT):</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Picture 6">
            <a:extLst>
              <a:ext uri="{FF2B5EF4-FFF2-40B4-BE49-F238E27FC236}">
                <a16:creationId xmlns:a16="http://schemas.microsoft.com/office/drawing/2014/main" id="{8670BF9B-2D7A-D84D-BC35-B8E7DD410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37" y="2811381"/>
            <a:ext cx="10277052" cy="1612434"/>
          </a:xfrm>
          <a:prstGeom prst="rect">
            <a:avLst/>
          </a:prstGeom>
        </p:spPr>
      </p:pic>
      <p:pic>
        <p:nvPicPr>
          <p:cNvPr id="15" name="Picture 14">
            <a:extLst>
              <a:ext uri="{FF2B5EF4-FFF2-40B4-BE49-F238E27FC236}">
                <a16:creationId xmlns:a16="http://schemas.microsoft.com/office/drawing/2014/main" id="{8AAEFFA8-E193-5E4F-BD2C-01E351E27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37" y="4853698"/>
            <a:ext cx="9315088" cy="808410"/>
          </a:xfrm>
          <a:prstGeom prst="rect">
            <a:avLst/>
          </a:prstGeom>
        </p:spPr>
      </p:pic>
      <p:pic>
        <p:nvPicPr>
          <p:cNvPr id="17" name="Picture 16">
            <a:extLst>
              <a:ext uri="{FF2B5EF4-FFF2-40B4-BE49-F238E27FC236}">
                <a16:creationId xmlns:a16="http://schemas.microsoft.com/office/drawing/2014/main" id="{30DEFC69-6676-DA4C-B85B-0A1817859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646" y="6975066"/>
            <a:ext cx="6143908" cy="808409"/>
          </a:xfrm>
          <a:prstGeom prst="rect">
            <a:avLst/>
          </a:prstGeom>
        </p:spPr>
      </p:pic>
      <p:sp>
        <p:nvSpPr>
          <p:cNvPr id="26" name="TextBox 25">
            <a:extLst>
              <a:ext uri="{FF2B5EF4-FFF2-40B4-BE49-F238E27FC236}">
                <a16:creationId xmlns:a16="http://schemas.microsoft.com/office/drawing/2014/main" id="{B94B1CAE-EFC8-6F47-A455-D298D8C2A908}"/>
              </a:ext>
            </a:extLst>
          </p:cNvPr>
          <p:cNvSpPr txBox="1"/>
          <p:nvPr/>
        </p:nvSpPr>
        <p:spPr>
          <a:xfrm>
            <a:off x="374921" y="8015648"/>
            <a:ext cx="1225495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IT" sz="2400" dirty="0"/>
              <a:t>Conclusione: consistente con il modello a quark se </a:t>
            </a:r>
            <a:r>
              <a:rPr lang="en-GB" sz="2400" dirty="0"/>
              <a:t>i</a:t>
            </a:r>
            <a:r>
              <a:rPr lang="en-IT" sz="2400" dirty="0"/>
              <a:t> quark/antiquarks trasportano il 50%</a:t>
            </a:r>
          </a:p>
          <a:p>
            <a:pPr marL="0" marR="0" indent="0" algn="l" defTabSz="584200" rtl="0" fontAlgn="auto" latinLnBrk="0" hangingPunct="0">
              <a:lnSpc>
                <a:spcPct val="100000"/>
              </a:lnSpc>
              <a:spcBef>
                <a:spcPts val="0"/>
              </a:spcBef>
              <a:spcAft>
                <a:spcPts val="0"/>
              </a:spcAft>
              <a:buClrTx/>
              <a:buSzTx/>
              <a:buFontTx/>
              <a:buNone/>
              <a:tabLst/>
            </a:pPr>
            <a:r>
              <a:rPr lang="en-GB" sz="2400" dirty="0"/>
              <a:t>d</a:t>
            </a:r>
            <a:r>
              <a:rPr kumimoji="0" lang="en-IT" sz="2400" b="0" i="0" u="none" strike="noStrike" cap="none" spc="0" normalizeH="0" baseline="0" dirty="0">
                <a:ln>
                  <a:noFill/>
                </a:ln>
                <a:solidFill>
                  <a:srgbClr val="000000"/>
                </a:solidFill>
                <a:effectLst/>
                <a:uFillTx/>
                <a:latin typeface="+mn-lt"/>
                <a:ea typeface="+mn-ea"/>
                <a:cs typeface="+mn-cs"/>
                <a:sym typeface="Helvetica Light"/>
              </a:rPr>
              <a:t>ella quantita’ di moto del protone ed </a:t>
            </a:r>
            <a:r>
              <a:rPr lang="en-GB" sz="2400" dirty="0"/>
              <a:t>i</a:t>
            </a:r>
            <a:r>
              <a:rPr kumimoji="0" lang="en-IT" sz="2400" b="0" i="0" u="none" strike="noStrike" cap="none" spc="0" normalizeH="0" baseline="0" dirty="0">
                <a:ln>
                  <a:noFill/>
                </a:ln>
                <a:solidFill>
                  <a:srgbClr val="000000"/>
                </a:solidFill>
                <a:effectLst/>
                <a:uFillTx/>
                <a:latin typeface="+mn-lt"/>
                <a:ea typeface="+mn-ea"/>
                <a:cs typeface="+mn-cs"/>
                <a:sym typeface="Helvetica Light"/>
              </a:rPr>
              <a:t> gluoni la restante parte</a:t>
            </a:r>
          </a:p>
        </p:txBody>
      </p:sp>
    </p:spTree>
    <p:extLst>
      <p:ext uri="{BB962C8B-B14F-4D97-AF65-F5344CB8AC3E}">
        <p14:creationId xmlns:p14="http://schemas.microsoft.com/office/powerpoint/2010/main" val="353994752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5"/>
            <a:ext cx="9110134" cy="1365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Gargamelle</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 name="TextBox 1">
            <a:extLst>
              <a:ext uri="{FF2B5EF4-FFF2-40B4-BE49-F238E27FC236}">
                <a16:creationId xmlns:a16="http://schemas.microsoft.com/office/drawing/2014/main" id="{A5452EA3-4069-9B43-B88D-B40EF39F6FA8}"/>
              </a:ext>
            </a:extLst>
          </p:cNvPr>
          <p:cNvSpPr txBox="1"/>
          <p:nvPr/>
        </p:nvSpPr>
        <p:spPr>
          <a:xfrm>
            <a:off x="372534" y="1254749"/>
            <a:ext cx="12306254"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Possiamo identificare i partoni con </a:t>
            </a:r>
            <a:r>
              <a:rPr lang="en-GB" sz="2400" dirty="0"/>
              <a:t>quark?</a:t>
            </a:r>
          </a:p>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 - lo spin devre essere pari a 1/2 </a:t>
            </a:r>
          </a:p>
          <a:p>
            <a:pPr marL="0" marR="0" indent="0" algn="l" defTabSz="584200" rtl="0" fontAlgn="auto" latinLnBrk="0" hangingPunct="0">
              <a:lnSpc>
                <a:spcPct val="100000"/>
              </a:lnSpc>
              <a:spcBef>
                <a:spcPts val="0"/>
              </a:spcBef>
              <a:spcAft>
                <a:spcPts val="0"/>
              </a:spcAft>
              <a:buClrTx/>
              <a:buSzTx/>
              <a:buFontTx/>
              <a:buNone/>
              <a:tabLst/>
            </a:pPr>
            <a:r>
              <a:rPr lang="en-IT" sz="2400" dirty="0"/>
              <a:t> - la </a:t>
            </a:r>
            <a:r>
              <a:rPr kumimoji="0" lang="en-IT" sz="2400" b="0" i="0" u="none" strike="noStrike" cap="none" spc="0" normalizeH="0" baseline="0" dirty="0">
                <a:ln>
                  <a:noFill/>
                </a:ln>
                <a:solidFill>
                  <a:srgbClr val="000000"/>
                </a:solidFill>
                <a:effectLst/>
                <a:uFillTx/>
                <a:latin typeface="+mn-lt"/>
                <a:ea typeface="+mn-ea"/>
                <a:cs typeface="+mn-cs"/>
                <a:sym typeface="Helvetica Light"/>
              </a:rPr>
              <a:t>carica frazionaria deve essere frazionaria (+2/3 , -1/3) ?</a:t>
            </a:r>
          </a:p>
          <a:p>
            <a:pPr marL="0" marR="0" indent="0" algn="l"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lang="en-IT" sz="2400" dirty="0"/>
              <a:t>Ulteriore conferme vennero dai primi </a:t>
            </a:r>
            <a:r>
              <a:rPr lang="en-IT" sz="2400" b="1" dirty="0"/>
              <a:t>confronti tra i dati relativi alla diffusione di elettroni  </a:t>
            </a:r>
          </a:p>
          <a:p>
            <a:pPr marL="0" marR="0" indent="0" algn="l" defTabSz="584200" rtl="0" fontAlgn="auto" latinLnBrk="0" hangingPunct="0">
              <a:lnSpc>
                <a:spcPct val="100000"/>
              </a:lnSpc>
              <a:spcBef>
                <a:spcPts val="0"/>
              </a:spcBef>
              <a:spcAft>
                <a:spcPts val="0"/>
              </a:spcAft>
              <a:buClrTx/>
              <a:buSzTx/>
              <a:buFontTx/>
              <a:buNone/>
              <a:tabLst/>
            </a:pPr>
            <a:r>
              <a:rPr lang="en-IT" sz="2400" b="1" dirty="0"/>
              <a:t>e neutrini</a:t>
            </a:r>
            <a:endParaRPr kumimoji="0" lang="en-IT" sz="24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5" name="TextBox 4">
            <a:extLst>
              <a:ext uri="{FF2B5EF4-FFF2-40B4-BE49-F238E27FC236}">
                <a16:creationId xmlns:a16="http://schemas.microsoft.com/office/drawing/2014/main" id="{364897FB-C194-B945-A536-2B574EAA01D3}"/>
              </a:ext>
            </a:extLst>
          </p:cNvPr>
          <p:cNvSpPr txBox="1"/>
          <p:nvPr/>
        </p:nvSpPr>
        <p:spPr>
          <a:xfrm>
            <a:off x="372534" y="3742091"/>
            <a:ext cx="444512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Esperimento Gargamelle</a:t>
            </a:r>
          </a:p>
          <a:p>
            <a:pPr algn="l"/>
            <a:r>
              <a:rPr lang="en-IT" sz="2400" dirty="0"/>
              <a:t>(</a:t>
            </a:r>
            <a:r>
              <a:rPr lang="en-GB" sz="2400" dirty="0"/>
              <a:t>CERN 24 GeV PS </a:t>
            </a:r>
            <a:r>
              <a:rPr lang="en-GB" sz="2400" dirty="0" err="1"/>
              <a:t>Synchroton</a:t>
            </a:r>
            <a:r>
              <a:rPr lang="en-GB" sz="2400" dirty="0"/>
              <a:t>) </a:t>
            </a:r>
          </a:p>
        </p:txBody>
      </p:sp>
      <p:pic>
        <p:nvPicPr>
          <p:cNvPr id="3" name="Picture 2">
            <a:extLst>
              <a:ext uri="{FF2B5EF4-FFF2-40B4-BE49-F238E27FC236}">
                <a16:creationId xmlns:a16="http://schemas.microsoft.com/office/drawing/2014/main" id="{17DF27FE-5356-7F45-908E-5F4C50CA50B7}"/>
              </a:ext>
            </a:extLst>
          </p:cNvPr>
          <p:cNvPicPr>
            <a:picLocks noChangeAspect="1"/>
          </p:cNvPicPr>
          <p:nvPr/>
        </p:nvPicPr>
        <p:blipFill>
          <a:blip r:embed="rId2"/>
          <a:stretch>
            <a:fillRect/>
          </a:stretch>
        </p:blipFill>
        <p:spPr>
          <a:xfrm>
            <a:off x="5766318" y="3843152"/>
            <a:ext cx="6696615" cy="4781880"/>
          </a:xfrm>
          <a:prstGeom prst="rect">
            <a:avLst/>
          </a:prstGeom>
        </p:spPr>
      </p:pic>
      <p:sp>
        <p:nvSpPr>
          <p:cNvPr id="8" name="TextBox 7">
            <a:extLst>
              <a:ext uri="{FF2B5EF4-FFF2-40B4-BE49-F238E27FC236}">
                <a16:creationId xmlns:a16="http://schemas.microsoft.com/office/drawing/2014/main" id="{83D7D80E-1287-3A4F-ACD1-4B582B8B44BE}"/>
              </a:ext>
            </a:extLst>
          </p:cNvPr>
          <p:cNvSpPr txBox="1"/>
          <p:nvPr/>
        </p:nvSpPr>
        <p:spPr>
          <a:xfrm>
            <a:off x="5766318" y="3850806"/>
            <a:ext cx="2394886" cy="718145"/>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IT" sz="2000" b="0" i="0" u="none" strike="noStrike" cap="none" spc="0" normalizeH="0" baseline="0" dirty="0">
                <a:ln>
                  <a:noFill/>
                </a:ln>
                <a:solidFill>
                  <a:srgbClr val="000000"/>
                </a:solidFill>
                <a:effectLst/>
                <a:uFillTx/>
                <a:latin typeface="+mn-lt"/>
                <a:ea typeface="+mn-ea"/>
                <a:cs typeface="+mn-cs"/>
                <a:sym typeface="Helvetica Light"/>
              </a:rPr>
              <a:t>Camera a bolle</a:t>
            </a:r>
          </a:p>
          <a:p>
            <a:pPr algn="l"/>
            <a:r>
              <a:rPr lang="en-GB" sz="2000" dirty="0"/>
              <a:t>(12000 </a:t>
            </a:r>
            <a:r>
              <a:rPr lang="en-GB" sz="2000" dirty="0" err="1"/>
              <a:t>litri</a:t>
            </a:r>
            <a:r>
              <a:rPr lang="en-GB" sz="2000" dirty="0"/>
              <a:t> of Freon)</a:t>
            </a:r>
          </a:p>
        </p:txBody>
      </p:sp>
      <p:sp>
        <p:nvSpPr>
          <p:cNvPr id="9" name="TextBox 8">
            <a:extLst>
              <a:ext uri="{FF2B5EF4-FFF2-40B4-BE49-F238E27FC236}">
                <a16:creationId xmlns:a16="http://schemas.microsoft.com/office/drawing/2014/main" id="{8D028D6D-3AEF-0945-AB58-9B2F7D682BD5}"/>
              </a:ext>
            </a:extLst>
          </p:cNvPr>
          <p:cNvSpPr txBox="1"/>
          <p:nvPr/>
        </p:nvSpPr>
        <p:spPr>
          <a:xfrm>
            <a:off x="398432" y="5051332"/>
            <a:ext cx="136896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IT" sz="2400" dirty="0"/>
              <a:t>Processi:</a:t>
            </a:r>
            <a:endParaRPr lang="en-GB" sz="2400" dirty="0"/>
          </a:p>
        </p:txBody>
      </p:sp>
      <p:pic>
        <p:nvPicPr>
          <p:cNvPr id="7" name="Picture 6">
            <a:extLst>
              <a:ext uri="{FF2B5EF4-FFF2-40B4-BE49-F238E27FC236}">
                <a16:creationId xmlns:a16="http://schemas.microsoft.com/office/drawing/2014/main" id="{F8F1CCDC-F04C-184D-ADA8-3992B20F1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13" y="5991622"/>
            <a:ext cx="3525978" cy="1126354"/>
          </a:xfrm>
          <a:prstGeom prst="rect">
            <a:avLst/>
          </a:prstGeom>
        </p:spPr>
      </p:pic>
    </p:spTree>
    <p:extLst>
      <p:ext uri="{BB962C8B-B14F-4D97-AF65-F5344CB8AC3E}">
        <p14:creationId xmlns:p14="http://schemas.microsoft.com/office/powerpoint/2010/main" val="254471198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5"/>
            <a:ext cx="9110134" cy="1365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Gargamelle</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2" name="TextBox 1">
            <a:extLst>
              <a:ext uri="{FF2B5EF4-FFF2-40B4-BE49-F238E27FC236}">
                <a16:creationId xmlns:a16="http://schemas.microsoft.com/office/drawing/2014/main" id="{A5452EA3-4069-9B43-B88D-B40EF39F6FA8}"/>
              </a:ext>
            </a:extLst>
          </p:cNvPr>
          <p:cNvSpPr txBox="1"/>
          <p:nvPr/>
        </p:nvSpPr>
        <p:spPr>
          <a:xfrm>
            <a:off x="372534" y="1254749"/>
            <a:ext cx="12306254"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Possiamo identificare i partoni con </a:t>
            </a:r>
            <a:r>
              <a:rPr lang="en-GB" sz="2400" dirty="0"/>
              <a:t>quark?</a:t>
            </a:r>
          </a:p>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 - lo spin devre essere pari a 1/2 </a:t>
            </a:r>
          </a:p>
          <a:p>
            <a:pPr marL="0" marR="0" indent="0" algn="l" defTabSz="584200" rtl="0" fontAlgn="auto" latinLnBrk="0" hangingPunct="0">
              <a:lnSpc>
                <a:spcPct val="100000"/>
              </a:lnSpc>
              <a:spcBef>
                <a:spcPts val="0"/>
              </a:spcBef>
              <a:spcAft>
                <a:spcPts val="0"/>
              </a:spcAft>
              <a:buClrTx/>
              <a:buSzTx/>
              <a:buFontTx/>
              <a:buNone/>
              <a:tabLst/>
            </a:pPr>
            <a:r>
              <a:rPr lang="en-IT" sz="2400" dirty="0"/>
              <a:t> - la </a:t>
            </a:r>
            <a:r>
              <a:rPr kumimoji="0" lang="en-IT" sz="2400" b="0" i="0" u="none" strike="noStrike" cap="none" spc="0" normalizeH="0" baseline="0" dirty="0">
                <a:ln>
                  <a:noFill/>
                </a:ln>
                <a:solidFill>
                  <a:srgbClr val="000000"/>
                </a:solidFill>
                <a:effectLst/>
                <a:uFillTx/>
                <a:latin typeface="+mn-lt"/>
                <a:ea typeface="+mn-ea"/>
                <a:cs typeface="+mn-cs"/>
                <a:sym typeface="Helvetica Light"/>
              </a:rPr>
              <a:t>carica frazionaria deve essere frazionaria (+2/3 , -1/3) ?</a:t>
            </a:r>
          </a:p>
          <a:p>
            <a:pPr marL="0" marR="0" indent="0" algn="l"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lang="en-IT" sz="2400" dirty="0"/>
              <a:t>Ulteriore conferme vennero dai primi </a:t>
            </a:r>
            <a:r>
              <a:rPr lang="en-IT" sz="2400" b="1" dirty="0"/>
              <a:t>confronti tra i dati relativi alla diffusione di elettroni  </a:t>
            </a:r>
          </a:p>
          <a:p>
            <a:pPr marL="0" marR="0" indent="0" algn="l" defTabSz="584200" rtl="0" fontAlgn="auto" latinLnBrk="0" hangingPunct="0">
              <a:lnSpc>
                <a:spcPct val="100000"/>
              </a:lnSpc>
              <a:spcBef>
                <a:spcPts val="0"/>
              </a:spcBef>
              <a:spcAft>
                <a:spcPts val="0"/>
              </a:spcAft>
              <a:buClrTx/>
              <a:buSzTx/>
              <a:buFontTx/>
              <a:buNone/>
              <a:tabLst/>
            </a:pPr>
            <a:r>
              <a:rPr lang="en-IT" sz="2400" b="1" dirty="0"/>
              <a:t>e neutrini</a:t>
            </a:r>
            <a:endParaRPr kumimoji="0" lang="en-IT" sz="24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5" name="TextBox 4">
            <a:extLst>
              <a:ext uri="{FF2B5EF4-FFF2-40B4-BE49-F238E27FC236}">
                <a16:creationId xmlns:a16="http://schemas.microsoft.com/office/drawing/2014/main" id="{364897FB-C194-B945-A536-2B574EAA01D3}"/>
              </a:ext>
            </a:extLst>
          </p:cNvPr>
          <p:cNvSpPr txBox="1"/>
          <p:nvPr/>
        </p:nvSpPr>
        <p:spPr>
          <a:xfrm>
            <a:off x="372534" y="3742091"/>
            <a:ext cx="444512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Esperimento Gargamelle</a:t>
            </a:r>
          </a:p>
          <a:p>
            <a:pPr algn="l"/>
            <a:r>
              <a:rPr lang="en-IT" sz="2400" dirty="0"/>
              <a:t>(</a:t>
            </a:r>
            <a:r>
              <a:rPr lang="en-GB" sz="2400" dirty="0"/>
              <a:t>CERN 24 GeV PS </a:t>
            </a:r>
            <a:r>
              <a:rPr lang="en-GB" sz="2400" dirty="0" err="1"/>
              <a:t>Synchroton</a:t>
            </a:r>
            <a:r>
              <a:rPr lang="en-GB" sz="2400" dirty="0"/>
              <a:t>) </a:t>
            </a:r>
          </a:p>
        </p:txBody>
      </p:sp>
      <p:pic>
        <p:nvPicPr>
          <p:cNvPr id="3" name="Picture 2">
            <a:extLst>
              <a:ext uri="{FF2B5EF4-FFF2-40B4-BE49-F238E27FC236}">
                <a16:creationId xmlns:a16="http://schemas.microsoft.com/office/drawing/2014/main" id="{17DF27FE-5356-7F45-908E-5F4C50CA50B7}"/>
              </a:ext>
            </a:extLst>
          </p:cNvPr>
          <p:cNvPicPr>
            <a:picLocks noChangeAspect="1"/>
          </p:cNvPicPr>
          <p:nvPr/>
        </p:nvPicPr>
        <p:blipFill>
          <a:blip r:embed="rId2"/>
          <a:stretch>
            <a:fillRect/>
          </a:stretch>
        </p:blipFill>
        <p:spPr>
          <a:xfrm>
            <a:off x="5766318" y="3843152"/>
            <a:ext cx="6696615" cy="4781880"/>
          </a:xfrm>
          <a:prstGeom prst="rect">
            <a:avLst/>
          </a:prstGeom>
        </p:spPr>
      </p:pic>
      <p:sp>
        <p:nvSpPr>
          <p:cNvPr id="8" name="TextBox 7">
            <a:extLst>
              <a:ext uri="{FF2B5EF4-FFF2-40B4-BE49-F238E27FC236}">
                <a16:creationId xmlns:a16="http://schemas.microsoft.com/office/drawing/2014/main" id="{83D7D80E-1287-3A4F-ACD1-4B582B8B44BE}"/>
              </a:ext>
            </a:extLst>
          </p:cNvPr>
          <p:cNvSpPr txBox="1"/>
          <p:nvPr/>
        </p:nvSpPr>
        <p:spPr>
          <a:xfrm>
            <a:off x="5766318" y="3850806"/>
            <a:ext cx="2394886" cy="718145"/>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IT" sz="2000" b="0" i="0" u="none" strike="noStrike" cap="none" spc="0" normalizeH="0" baseline="0" dirty="0">
                <a:ln>
                  <a:noFill/>
                </a:ln>
                <a:solidFill>
                  <a:srgbClr val="000000"/>
                </a:solidFill>
                <a:effectLst/>
                <a:uFillTx/>
                <a:latin typeface="+mn-lt"/>
                <a:ea typeface="+mn-ea"/>
                <a:cs typeface="+mn-cs"/>
                <a:sym typeface="Helvetica Light"/>
              </a:rPr>
              <a:t>Camera a bolle</a:t>
            </a:r>
          </a:p>
          <a:p>
            <a:pPr algn="l"/>
            <a:r>
              <a:rPr lang="en-GB" sz="2000" dirty="0"/>
              <a:t>(12000 </a:t>
            </a:r>
            <a:r>
              <a:rPr lang="en-GB" sz="2000" dirty="0" err="1"/>
              <a:t>litri</a:t>
            </a:r>
            <a:r>
              <a:rPr lang="en-GB" sz="2000" dirty="0"/>
              <a:t> of Freon)</a:t>
            </a:r>
          </a:p>
        </p:txBody>
      </p:sp>
      <p:sp>
        <p:nvSpPr>
          <p:cNvPr id="9" name="TextBox 8">
            <a:extLst>
              <a:ext uri="{FF2B5EF4-FFF2-40B4-BE49-F238E27FC236}">
                <a16:creationId xmlns:a16="http://schemas.microsoft.com/office/drawing/2014/main" id="{8D028D6D-3AEF-0945-AB58-9B2F7D682BD5}"/>
              </a:ext>
            </a:extLst>
          </p:cNvPr>
          <p:cNvSpPr txBox="1"/>
          <p:nvPr/>
        </p:nvSpPr>
        <p:spPr>
          <a:xfrm>
            <a:off x="398432" y="5051332"/>
            <a:ext cx="136896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IT" sz="2400" dirty="0"/>
              <a:t>Processi:</a:t>
            </a:r>
            <a:endParaRPr lang="en-GB" sz="2400" dirty="0"/>
          </a:p>
        </p:txBody>
      </p:sp>
      <p:pic>
        <p:nvPicPr>
          <p:cNvPr id="7" name="Picture 6">
            <a:extLst>
              <a:ext uri="{FF2B5EF4-FFF2-40B4-BE49-F238E27FC236}">
                <a16:creationId xmlns:a16="http://schemas.microsoft.com/office/drawing/2014/main" id="{F8F1CCDC-F04C-184D-ADA8-3992B20F1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13" y="5991622"/>
            <a:ext cx="3525978" cy="1126354"/>
          </a:xfrm>
          <a:prstGeom prst="rect">
            <a:avLst/>
          </a:prstGeom>
        </p:spPr>
      </p:pic>
      <p:pic>
        <p:nvPicPr>
          <p:cNvPr id="10" name="Picture 9">
            <a:extLst>
              <a:ext uri="{FF2B5EF4-FFF2-40B4-BE49-F238E27FC236}">
                <a16:creationId xmlns:a16="http://schemas.microsoft.com/office/drawing/2014/main" id="{8263F739-C8A5-6B43-A8DB-FE7ACC12F52B}"/>
              </a:ext>
            </a:extLst>
          </p:cNvPr>
          <p:cNvPicPr>
            <a:picLocks noChangeAspect="1"/>
          </p:cNvPicPr>
          <p:nvPr/>
        </p:nvPicPr>
        <p:blipFill>
          <a:blip r:embed="rId4"/>
          <a:stretch>
            <a:fillRect/>
          </a:stretch>
        </p:blipFill>
        <p:spPr>
          <a:xfrm>
            <a:off x="5766318" y="3843152"/>
            <a:ext cx="6696615" cy="5032964"/>
          </a:xfrm>
          <a:prstGeom prst="rect">
            <a:avLst/>
          </a:prstGeom>
        </p:spPr>
      </p:pic>
    </p:spTree>
    <p:extLst>
      <p:ext uri="{BB962C8B-B14F-4D97-AF65-F5344CB8AC3E}">
        <p14:creationId xmlns:p14="http://schemas.microsoft.com/office/powerpoint/2010/main" val="360617848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HERA and structure of the proton…"/>
          <p:cNvSpPr txBox="1"/>
          <p:nvPr/>
        </p:nvSpPr>
        <p:spPr>
          <a:xfrm>
            <a:off x="2524695" y="1954226"/>
            <a:ext cx="6937797" cy="8412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a:buSzPct val="45000"/>
            </a:pPr>
            <a:endParaRPr lang="en-US" dirty="0"/>
          </a:p>
          <a:p>
            <a:pPr marL="444500" indent="-444500" algn="l">
              <a:buSzPct val="45000"/>
              <a:buBlip>
                <a:blip r:embed="rId2"/>
              </a:buBlip>
            </a:pPr>
            <a:r>
              <a:rPr lang="en-IT" dirty="0"/>
              <a:t>I. Esperimenti a targhetta fissa </a:t>
            </a:r>
          </a:p>
          <a:p>
            <a:pPr marL="444500" indent="-444500" algn="l">
              <a:buSzPct val="45000"/>
              <a:buBlip>
                <a:blip r:embed="rId2"/>
              </a:buBlip>
            </a:pPr>
            <a:r>
              <a:rPr lang="en-IT" dirty="0"/>
              <a:t>II. HERA </a:t>
            </a:r>
          </a:p>
          <a:p>
            <a:pPr marL="444500" indent="-444500" algn="l">
              <a:buSzPct val="45000"/>
              <a:buBlip>
                <a:blip r:embed="rId2"/>
              </a:buBlip>
            </a:pPr>
            <a:r>
              <a:rPr lang="en-IT" dirty="0"/>
              <a:t>III. Electron Ion Collider</a:t>
            </a:r>
          </a:p>
          <a:p>
            <a:pPr algn="l">
              <a:buSzPct val="45000"/>
            </a:pPr>
            <a:endParaRPr lang="en-IT" dirty="0"/>
          </a:p>
          <a:p>
            <a:pPr algn="l">
              <a:buSzPct val="45000"/>
            </a:pPr>
            <a:r>
              <a:rPr lang="en-IT" dirty="0"/>
              <a:t>Nelle slide di back-up:</a:t>
            </a:r>
          </a:p>
          <a:p>
            <a:pPr algn="l">
              <a:buSzPct val="45000"/>
            </a:pPr>
            <a:r>
              <a:rPr lang="en-IT" dirty="0"/>
              <a:t>Preistoria (1909-1960)</a:t>
            </a:r>
          </a:p>
          <a:p>
            <a:pPr algn="l">
              <a:buSzPct val="45000"/>
            </a:pPr>
            <a:endParaRPr lang="en-IT" dirty="0"/>
          </a:p>
          <a:p>
            <a:pPr algn="l">
              <a:buSzPct val="45000"/>
            </a:pPr>
            <a:endParaRPr lang="en-IT" dirty="0"/>
          </a:p>
          <a:p>
            <a:pPr algn="l">
              <a:buSzPct val="45000"/>
            </a:pPr>
            <a:endParaRPr lang="en-IT" dirty="0"/>
          </a:p>
          <a:p>
            <a:pPr algn="l">
              <a:buSzPct val="45000"/>
            </a:pPr>
            <a:endParaRPr lang="en-IT" dirty="0"/>
          </a:p>
          <a:p>
            <a:pPr algn="l">
              <a:buSzPct val="45000"/>
            </a:pPr>
            <a:endParaRPr lang="en-IT" dirty="0"/>
          </a:p>
          <a:p>
            <a:pPr algn="l">
              <a:buSzPct val="45000"/>
            </a:pPr>
            <a:endParaRPr lang="en-IT" dirty="0"/>
          </a:p>
          <a:p>
            <a:pPr algn="l">
              <a:buSzPct val="45000"/>
            </a:pPr>
            <a:endParaRPr lang="en-IT" dirty="0"/>
          </a:p>
          <a:p>
            <a:pPr algn="l">
              <a:buSzPct val="45000"/>
            </a:pPr>
            <a:endParaRPr lang="en-IT" dirty="0"/>
          </a:p>
        </p:txBody>
      </p:sp>
      <p:sp>
        <p:nvSpPr>
          <p:cNvPr id="134" name="Outline"/>
          <p:cNvSpPr txBox="1"/>
          <p:nvPr/>
        </p:nvSpPr>
        <p:spPr>
          <a:xfrm>
            <a:off x="2887368" y="925206"/>
            <a:ext cx="5932858" cy="1433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57200">
              <a:defRPr sz="7800">
                <a:solidFill>
                  <a:schemeClr val="accent1"/>
                </a:solidFill>
                <a:effectLst>
                  <a:outerShdw blurRad="50800" dist="38100" dir="2700000" rotWithShape="0">
                    <a:srgbClr val="000000">
                      <a:alpha val="43000"/>
                    </a:srgbClr>
                  </a:outerShdw>
                </a:effectLst>
                <a:latin typeface="+mj-lt"/>
                <a:ea typeface="+mj-ea"/>
                <a:cs typeface="+mj-cs"/>
                <a:sym typeface="Calibri"/>
              </a:defRPr>
            </a:lvl1pPr>
          </a:lstStyle>
          <a:p>
            <a:r>
              <a:rPr lang="en-US" dirty="0" err="1"/>
              <a:t>Contenuto</a:t>
            </a:r>
            <a:endParaRPr dirty="0"/>
          </a:p>
        </p:txBody>
      </p:sp>
      <p:sp>
        <p:nvSpPr>
          <p:cNvPr id="135"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7" name="HERA and structure of the proton…">
            <a:extLst>
              <a:ext uri="{FF2B5EF4-FFF2-40B4-BE49-F238E27FC236}">
                <a16:creationId xmlns:a16="http://schemas.microsoft.com/office/drawing/2014/main" id="{803CC4C3-F1C9-8A45-8E4D-E54D3706724B}"/>
              </a:ext>
            </a:extLst>
          </p:cNvPr>
          <p:cNvSpPr txBox="1"/>
          <p:nvPr/>
        </p:nvSpPr>
        <p:spPr>
          <a:xfrm>
            <a:off x="2482622" y="5537867"/>
            <a:ext cx="3949799" cy="2380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444500" indent="-444500" algn="l">
              <a:buSzPct val="45000"/>
              <a:buBlip>
                <a:blip r:embed="rId2"/>
              </a:buBlip>
            </a:pPr>
            <a:endParaRPr lang="en-US" dirty="0"/>
          </a:p>
          <a:p>
            <a:pPr marL="444500" indent="-444500" algn="l">
              <a:buSzPct val="45000"/>
              <a:buBlip>
                <a:blip r:embed="rId2"/>
              </a:buBlip>
            </a:pPr>
            <a:r>
              <a:rPr lang="en-US" sz="2800" dirty="0" err="1"/>
              <a:t>Diffusione</a:t>
            </a:r>
            <a:r>
              <a:rPr lang="en-US" sz="2800" dirty="0"/>
              <a:t> Rutherford</a:t>
            </a:r>
          </a:p>
          <a:p>
            <a:pPr marL="444500" indent="-444500" algn="l">
              <a:buSzPct val="45000"/>
              <a:buBlip>
                <a:blip r:embed="rId2"/>
              </a:buBlip>
            </a:pPr>
            <a:r>
              <a:rPr lang="en-IT" sz="2800" dirty="0"/>
              <a:t>Nucleo atomico</a:t>
            </a:r>
            <a:endParaRPr lang="en-US" sz="2800" dirty="0"/>
          </a:p>
          <a:p>
            <a:pPr marL="444500" indent="-444500" algn="l">
              <a:buSzPct val="45000"/>
              <a:buBlip>
                <a:blip r:embed="rId2"/>
              </a:buBlip>
            </a:pPr>
            <a:r>
              <a:rPr lang="en-IT" sz="2800" dirty="0"/>
              <a:t>Protoni e neutroni </a:t>
            </a:r>
          </a:p>
          <a:p>
            <a:pPr marL="444500" indent="-444500" algn="l">
              <a:buSzPct val="45000"/>
              <a:buBlip>
                <a:blip r:embed="rId2"/>
              </a:buBlip>
            </a:pPr>
            <a:r>
              <a:rPr lang="en-IT" sz="2800" dirty="0"/>
              <a:t>Forza forte</a:t>
            </a:r>
          </a:p>
        </p:txBody>
      </p:sp>
      <p:sp>
        <p:nvSpPr>
          <p:cNvPr id="8" name="Curved Left Arrow 7">
            <a:extLst>
              <a:ext uri="{FF2B5EF4-FFF2-40B4-BE49-F238E27FC236}">
                <a16:creationId xmlns:a16="http://schemas.microsoft.com/office/drawing/2014/main" id="{8DADBDFB-F0D3-2A4A-8003-5E37B6DAD66B}"/>
              </a:ext>
            </a:extLst>
          </p:cNvPr>
          <p:cNvSpPr/>
          <p:nvPr/>
        </p:nvSpPr>
        <p:spPr>
          <a:xfrm rot="1353322">
            <a:off x="6206397" y="6256356"/>
            <a:ext cx="653354" cy="1968775"/>
          </a:xfrm>
          <a:prstGeom prst="curvedLeftArrow">
            <a:avLst>
              <a:gd name="adj1" fmla="val 19919"/>
              <a:gd name="adj2" fmla="val 50000"/>
              <a:gd name="adj3" fmla="val 25000"/>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a:extLst>
              <a:ext uri="{FF2B5EF4-FFF2-40B4-BE49-F238E27FC236}">
                <a16:creationId xmlns:a16="http://schemas.microsoft.com/office/drawing/2014/main" id="{6A80828A-FCE0-3148-891B-132F07272232}"/>
              </a:ext>
            </a:extLst>
          </p:cNvPr>
          <p:cNvPicPr>
            <a:picLocks noChangeAspect="1"/>
          </p:cNvPicPr>
          <p:nvPr/>
        </p:nvPicPr>
        <p:blipFill>
          <a:blip r:embed="rId4"/>
          <a:stretch>
            <a:fillRect/>
          </a:stretch>
        </p:blipFill>
        <p:spPr>
          <a:xfrm>
            <a:off x="7156255" y="6040165"/>
            <a:ext cx="569507" cy="639489"/>
          </a:xfrm>
          <a:prstGeom prst="rect">
            <a:avLst/>
          </a:prstGeom>
        </p:spPr>
      </p:pic>
      <p:pic>
        <p:nvPicPr>
          <p:cNvPr id="10" name="Picture 9">
            <a:extLst>
              <a:ext uri="{FF2B5EF4-FFF2-40B4-BE49-F238E27FC236}">
                <a16:creationId xmlns:a16="http://schemas.microsoft.com/office/drawing/2014/main" id="{CA2A9E94-A3FF-6141-B55D-FD200CF2C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2351" y="6946632"/>
            <a:ext cx="513411" cy="773137"/>
          </a:xfrm>
          <a:prstGeom prst="rect">
            <a:avLst/>
          </a:prstGeom>
        </p:spPr>
      </p:pic>
      <p:pic>
        <p:nvPicPr>
          <p:cNvPr id="11" name="Picture 10">
            <a:extLst>
              <a:ext uri="{FF2B5EF4-FFF2-40B4-BE49-F238E27FC236}">
                <a16:creationId xmlns:a16="http://schemas.microsoft.com/office/drawing/2014/main" id="{DF5196D7-5C6D-574F-9ED8-9CA62C9DF675}"/>
              </a:ext>
            </a:extLst>
          </p:cNvPr>
          <p:cNvPicPr>
            <a:picLocks noChangeAspect="1"/>
          </p:cNvPicPr>
          <p:nvPr/>
        </p:nvPicPr>
        <p:blipFill>
          <a:blip r:embed="rId6"/>
          <a:stretch>
            <a:fillRect/>
          </a:stretch>
        </p:blipFill>
        <p:spPr>
          <a:xfrm>
            <a:off x="6682168" y="7911885"/>
            <a:ext cx="537034" cy="811076"/>
          </a:xfrm>
          <a:prstGeom prst="rect">
            <a:avLst/>
          </a:prstGeom>
        </p:spPr>
      </p:pic>
    </p:spTree>
    <p:extLst>
      <p:ext uri="{BB962C8B-B14F-4D97-AF65-F5344CB8AC3E}">
        <p14:creationId xmlns:p14="http://schemas.microsoft.com/office/powerpoint/2010/main" val="40165450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Neutrino</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2" name="TextBox 1">
            <a:extLst>
              <a:ext uri="{FF2B5EF4-FFF2-40B4-BE49-F238E27FC236}">
                <a16:creationId xmlns:a16="http://schemas.microsoft.com/office/drawing/2014/main" id="{F2349D73-E7AD-8547-8D8C-FDD7A3880CC6}"/>
              </a:ext>
            </a:extLst>
          </p:cNvPr>
          <p:cNvSpPr txBox="1"/>
          <p:nvPr/>
        </p:nvSpPr>
        <p:spPr>
          <a:xfrm>
            <a:off x="280402" y="7827821"/>
            <a:ext cx="12431296"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400" dirty="0"/>
              <a:t>ICHEP 1972 </a:t>
            </a:r>
          </a:p>
          <a:p>
            <a:pPr algn="l"/>
            <a:r>
              <a:rPr lang="en-GB" sz="2400" dirty="0"/>
              <a:t>Perkins "...the preliminary data on the cross sections provide an astonishing verification for the Gell-Mann/Zweig quark model of hadrons.”</a:t>
            </a:r>
          </a:p>
          <a:p>
            <a:pPr marL="0" marR="0" indent="0" algn="ctr" defTabSz="584200" rtl="0" fontAlgn="auto" latinLnBrk="0" hangingPunct="0">
              <a:lnSpc>
                <a:spcPct val="100000"/>
              </a:lnSpc>
              <a:spcBef>
                <a:spcPts val="0"/>
              </a:spcBef>
              <a:spcAft>
                <a:spcPts val="0"/>
              </a:spcAft>
              <a:buClrTx/>
              <a:buSzTx/>
              <a:buFontTx/>
              <a:buNone/>
              <a:tabLst/>
            </a:pPr>
            <a:endParaRPr kumimoji="0" lang="en-IT"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TextBox 2">
            <a:extLst>
              <a:ext uri="{FF2B5EF4-FFF2-40B4-BE49-F238E27FC236}">
                <a16:creationId xmlns:a16="http://schemas.microsoft.com/office/drawing/2014/main" id="{05D11334-9684-0A41-88C4-EC1DC6DDB56A}"/>
              </a:ext>
            </a:extLst>
          </p:cNvPr>
          <p:cNvSpPr txBox="1"/>
          <p:nvPr/>
        </p:nvSpPr>
        <p:spPr>
          <a:xfrm>
            <a:off x="159965" y="1722479"/>
            <a:ext cx="1196983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Helvetica Light"/>
              </a:rPr>
              <a:t>A</a:t>
            </a:r>
            <a:r>
              <a:rPr kumimoji="0" lang="en-IT" sz="2400" b="0" i="0" u="none" strike="noStrike" cap="none" spc="0" normalizeH="0" baseline="0" dirty="0">
                <a:ln>
                  <a:noFill/>
                </a:ln>
                <a:solidFill>
                  <a:srgbClr val="000000"/>
                </a:solidFill>
                <a:effectLst/>
                <a:uFillTx/>
                <a:latin typeface="+mn-lt"/>
                <a:ea typeface="+mn-ea"/>
                <a:cs typeface="+mn-cs"/>
                <a:sym typeface="Helvetica Light"/>
              </a:rPr>
              <a:t>ndamento lineare di                                     fornisce un ulteriore conferma all’esistenza di costituenti puntiformi nel protone ed neutrone</a:t>
            </a:r>
          </a:p>
        </p:txBody>
      </p:sp>
      <p:pic>
        <p:nvPicPr>
          <p:cNvPr id="5" name="Picture 4">
            <a:extLst>
              <a:ext uri="{FF2B5EF4-FFF2-40B4-BE49-F238E27FC236}">
                <a16:creationId xmlns:a16="http://schemas.microsoft.com/office/drawing/2014/main" id="{C7B5C765-1DD2-274E-B723-F4F756CB6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881" y="2563735"/>
            <a:ext cx="6828045" cy="4953864"/>
          </a:xfrm>
          <a:prstGeom prst="rect">
            <a:avLst/>
          </a:prstGeom>
        </p:spPr>
      </p:pic>
      <p:pic>
        <p:nvPicPr>
          <p:cNvPr id="8" name="Picture 7">
            <a:extLst>
              <a:ext uri="{FF2B5EF4-FFF2-40B4-BE49-F238E27FC236}">
                <a16:creationId xmlns:a16="http://schemas.microsoft.com/office/drawing/2014/main" id="{A8362B41-0E32-6043-B132-18139FB2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176" y="1779616"/>
            <a:ext cx="2817918" cy="345422"/>
          </a:xfrm>
          <a:prstGeom prst="rect">
            <a:avLst/>
          </a:prstGeom>
        </p:spPr>
      </p:pic>
      <p:pic>
        <p:nvPicPr>
          <p:cNvPr id="11" name="Picture 10">
            <a:extLst>
              <a:ext uri="{FF2B5EF4-FFF2-40B4-BE49-F238E27FC236}">
                <a16:creationId xmlns:a16="http://schemas.microsoft.com/office/drawing/2014/main" id="{5DA37F9F-CD51-954A-AE11-F420F968F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76" y="3607353"/>
            <a:ext cx="4735727" cy="1764586"/>
          </a:xfrm>
          <a:prstGeom prst="rect">
            <a:avLst/>
          </a:prstGeom>
        </p:spPr>
      </p:pic>
      <p:sp>
        <p:nvSpPr>
          <p:cNvPr id="15" name="TextBox 14">
            <a:extLst>
              <a:ext uri="{FF2B5EF4-FFF2-40B4-BE49-F238E27FC236}">
                <a16:creationId xmlns:a16="http://schemas.microsoft.com/office/drawing/2014/main" id="{E3E8B6B7-C322-A44D-9021-46A659503870}"/>
              </a:ext>
            </a:extLst>
          </p:cNvPr>
          <p:cNvSpPr txBox="1"/>
          <p:nvPr/>
        </p:nvSpPr>
        <p:spPr>
          <a:xfrm>
            <a:off x="159965" y="2950763"/>
            <a:ext cx="119698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dirty="0" err="1"/>
              <a:t>Sezioni</a:t>
            </a:r>
            <a:r>
              <a:rPr lang="en-GB" sz="2400" dirty="0"/>
              <a:t> </a:t>
            </a:r>
            <a:r>
              <a:rPr lang="en-GB" sz="2400" dirty="0" err="1"/>
              <a:t>d’urto</a:t>
            </a:r>
            <a:r>
              <a:rPr lang="en-GB" sz="2400" dirty="0"/>
              <a:t> (“scaling region”):</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a:extLst>
              <a:ext uri="{FF2B5EF4-FFF2-40B4-BE49-F238E27FC236}">
                <a16:creationId xmlns:a16="http://schemas.microsoft.com/office/drawing/2014/main" id="{97A4A8B4-6E50-154E-B107-7B0DACA10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322" y="6210315"/>
            <a:ext cx="2522101" cy="974930"/>
          </a:xfrm>
          <a:prstGeom prst="rect">
            <a:avLst/>
          </a:prstGeom>
        </p:spPr>
      </p:pic>
    </p:spTree>
    <p:extLst>
      <p:ext uri="{BB962C8B-B14F-4D97-AF65-F5344CB8AC3E}">
        <p14:creationId xmlns:p14="http://schemas.microsoft.com/office/powerpoint/2010/main" val="81498254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Neutrino</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2" name="TextBox 1">
            <a:extLst>
              <a:ext uri="{FF2B5EF4-FFF2-40B4-BE49-F238E27FC236}">
                <a16:creationId xmlns:a16="http://schemas.microsoft.com/office/drawing/2014/main" id="{F2349D73-E7AD-8547-8D8C-FDD7A3880CC6}"/>
              </a:ext>
            </a:extLst>
          </p:cNvPr>
          <p:cNvSpPr txBox="1"/>
          <p:nvPr/>
        </p:nvSpPr>
        <p:spPr>
          <a:xfrm>
            <a:off x="280402" y="7827821"/>
            <a:ext cx="12431296"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400" dirty="0"/>
              <a:t>ICHEP 1972 </a:t>
            </a:r>
          </a:p>
          <a:p>
            <a:pPr algn="l"/>
            <a:r>
              <a:rPr lang="en-GB" sz="2400" dirty="0"/>
              <a:t>Perkins "...the preliminary data on the cross sections provide an astonishing verification for the Gell-Mann/Zweig quark model of hadrons.”</a:t>
            </a:r>
          </a:p>
          <a:p>
            <a:pPr marL="0" marR="0" indent="0" algn="ctr" defTabSz="584200" rtl="0" fontAlgn="auto" latinLnBrk="0" hangingPunct="0">
              <a:lnSpc>
                <a:spcPct val="100000"/>
              </a:lnSpc>
              <a:spcBef>
                <a:spcPts val="0"/>
              </a:spcBef>
              <a:spcAft>
                <a:spcPts val="0"/>
              </a:spcAft>
              <a:buClrTx/>
              <a:buSzTx/>
              <a:buFontTx/>
              <a:buNone/>
              <a:tabLst/>
            </a:pPr>
            <a:endParaRPr kumimoji="0" lang="en-IT"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TextBox 2">
            <a:extLst>
              <a:ext uri="{FF2B5EF4-FFF2-40B4-BE49-F238E27FC236}">
                <a16:creationId xmlns:a16="http://schemas.microsoft.com/office/drawing/2014/main" id="{05D11334-9684-0A41-88C4-EC1DC6DDB56A}"/>
              </a:ext>
            </a:extLst>
          </p:cNvPr>
          <p:cNvSpPr txBox="1"/>
          <p:nvPr/>
        </p:nvSpPr>
        <p:spPr>
          <a:xfrm>
            <a:off x="159965" y="1722479"/>
            <a:ext cx="1196983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Helvetica Light"/>
              </a:rPr>
              <a:t>A</a:t>
            </a:r>
            <a:r>
              <a:rPr kumimoji="0" lang="en-IT" sz="2400" b="0" i="0" u="none" strike="noStrike" cap="none" spc="0" normalizeH="0" baseline="0" dirty="0">
                <a:ln>
                  <a:noFill/>
                </a:ln>
                <a:solidFill>
                  <a:srgbClr val="000000"/>
                </a:solidFill>
                <a:effectLst/>
                <a:uFillTx/>
                <a:latin typeface="+mn-lt"/>
                <a:ea typeface="+mn-ea"/>
                <a:cs typeface="+mn-cs"/>
                <a:sym typeface="Helvetica Light"/>
              </a:rPr>
              <a:t>ndamento lineare di                                     fornisce un ulteriore conferma all’esistenza di costituenti puntiformi nel protone ed neutrone</a:t>
            </a:r>
          </a:p>
        </p:txBody>
      </p:sp>
      <p:pic>
        <p:nvPicPr>
          <p:cNvPr id="8" name="Picture 7">
            <a:extLst>
              <a:ext uri="{FF2B5EF4-FFF2-40B4-BE49-F238E27FC236}">
                <a16:creationId xmlns:a16="http://schemas.microsoft.com/office/drawing/2014/main" id="{A8362B41-0E32-6043-B132-18139FB25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176" y="1779616"/>
            <a:ext cx="2817918" cy="345422"/>
          </a:xfrm>
          <a:prstGeom prst="rect">
            <a:avLst/>
          </a:prstGeom>
        </p:spPr>
      </p:pic>
      <p:pic>
        <p:nvPicPr>
          <p:cNvPr id="12" name="Picture 11">
            <a:extLst>
              <a:ext uri="{FF2B5EF4-FFF2-40B4-BE49-F238E27FC236}">
                <a16:creationId xmlns:a16="http://schemas.microsoft.com/office/drawing/2014/main" id="{9F74EC22-6A74-BA47-BE61-4BF40DA2128C}"/>
              </a:ext>
            </a:extLst>
          </p:cNvPr>
          <p:cNvPicPr>
            <a:picLocks noChangeAspect="1"/>
          </p:cNvPicPr>
          <p:nvPr/>
        </p:nvPicPr>
        <p:blipFill>
          <a:blip r:embed="rId3"/>
          <a:stretch>
            <a:fillRect/>
          </a:stretch>
        </p:blipFill>
        <p:spPr>
          <a:xfrm>
            <a:off x="6375349" y="2598003"/>
            <a:ext cx="5187983" cy="4832641"/>
          </a:xfrm>
          <a:prstGeom prst="rect">
            <a:avLst/>
          </a:prstGeom>
        </p:spPr>
      </p:pic>
      <p:pic>
        <p:nvPicPr>
          <p:cNvPr id="14" name="Picture 13">
            <a:extLst>
              <a:ext uri="{FF2B5EF4-FFF2-40B4-BE49-F238E27FC236}">
                <a16:creationId xmlns:a16="http://schemas.microsoft.com/office/drawing/2014/main" id="{1E0E8931-F276-4441-AA49-6CD078131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200" y="2541284"/>
            <a:ext cx="5206400" cy="4946080"/>
          </a:xfrm>
          <a:prstGeom prst="rect">
            <a:avLst/>
          </a:prstGeom>
        </p:spPr>
      </p:pic>
    </p:spTree>
    <p:extLst>
      <p:ext uri="{BB962C8B-B14F-4D97-AF65-F5344CB8AC3E}">
        <p14:creationId xmlns:p14="http://schemas.microsoft.com/office/powerpoint/2010/main" val="257443592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575682" y="64232"/>
            <a:ext cx="105833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Carica</a:t>
            </a:r>
            <a:r>
              <a:rPr lang="en-US" dirty="0"/>
              <a:t> </a:t>
            </a:r>
            <a:r>
              <a:rPr lang="en-US" dirty="0" err="1"/>
              <a:t>Partoni</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2" name="TextBox 1">
            <a:extLst>
              <a:ext uri="{FF2B5EF4-FFF2-40B4-BE49-F238E27FC236}">
                <a16:creationId xmlns:a16="http://schemas.microsoft.com/office/drawing/2014/main" id="{A5452EA3-4069-9B43-B88D-B40EF39F6FA8}"/>
              </a:ext>
            </a:extLst>
          </p:cNvPr>
          <p:cNvSpPr txBox="1"/>
          <p:nvPr/>
        </p:nvSpPr>
        <p:spPr>
          <a:xfrm>
            <a:off x="135660" y="2919307"/>
            <a:ext cx="1247937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I partoni hanno carica frazionaria (+2/3 , -1/3) ?</a:t>
            </a:r>
          </a:p>
          <a:p>
            <a:pPr marL="0" marR="0" indent="0" algn="l" defTabSz="584200" rtl="0" fontAlgn="auto" latinLnBrk="0" hangingPunct="0">
              <a:lnSpc>
                <a:spcPct val="100000"/>
              </a:lnSpc>
              <a:spcBef>
                <a:spcPts val="0"/>
              </a:spcBef>
              <a:spcAft>
                <a:spcPts val="0"/>
              </a:spcAft>
              <a:buClrTx/>
              <a:buSzTx/>
              <a:buFontTx/>
              <a:buNone/>
              <a:tabLst/>
            </a:pPr>
            <a:r>
              <a:rPr lang="en-IT" sz="2400" dirty="0"/>
              <a:t>La risposta venne dal primo </a:t>
            </a:r>
            <a:r>
              <a:rPr lang="en-IT" sz="2400" b="1" dirty="0"/>
              <a:t>confronto tra i dati relativi alla diffusione di elettroni  e neutrini</a:t>
            </a:r>
            <a:endParaRPr kumimoji="0" lang="en-IT" sz="2400" b="1"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Picture 6">
            <a:extLst>
              <a:ext uri="{FF2B5EF4-FFF2-40B4-BE49-F238E27FC236}">
                <a16:creationId xmlns:a16="http://schemas.microsoft.com/office/drawing/2014/main" id="{241546C0-E17D-7E42-9615-C4CF32697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728" y="4538939"/>
            <a:ext cx="11599333" cy="1023781"/>
          </a:xfrm>
          <a:prstGeom prst="rect">
            <a:avLst/>
          </a:prstGeom>
        </p:spPr>
      </p:pic>
      <p:sp>
        <p:nvSpPr>
          <p:cNvPr id="10" name="TextBox 9">
            <a:extLst>
              <a:ext uri="{FF2B5EF4-FFF2-40B4-BE49-F238E27FC236}">
                <a16:creationId xmlns:a16="http://schemas.microsoft.com/office/drawing/2014/main" id="{B72CC514-6A16-F042-88CE-46327C11FE29}"/>
              </a:ext>
            </a:extLst>
          </p:cNvPr>
          <p:cNvSpPr txBox="1"/>
          <p:nvPr/>
        </p:nvSpPr>
        <p:spPr>
          <a:xfrm>
            <a:off x="421728" y="6675941"/>
            <a:ext cx="670696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IT" sz="2400" b="0" i="0" u="none" strike="noStrike" cap="none" spc="0" normalizeH="0" baseline="0" dirty="0">
                <a:ln>
                  <a:noFill/>
                </a:ln>
                <a:solidFill>
                  <a:srgbClr val="000000"/>
                </a:solidFill>
                <a:effectLst/>
                <a:uFillTx/>
                <a:latin typeface="+mn-lt"/>
                <a:ea typeface="+mn-ea"/>
                <a:cs typeface="+mn-cs"/>
                <a:sym typeface="Helvetica Light"/>
              </a:rPr>
              <a:t>Risultato sperimentale (SLAC-MIT, Gargamelle):</a:t>
            </a:r>
          </a:p>
        </p:txBody>
      </p:sp>
      <p:pic>
        <p:nvPicPr>
          <p:cNvPr id="9" name="Picture 8">
            <a:extLst>
              <a:ext uri="{FF2B5EF4-FFF2-40B4-BE49-F238E27FC236}">
                <a16:creationId xmlns:a16="http://schemas.microsoft.com/office/drawing/2014/main" id="{22695B89-41BD-5A4B-AEEB-26B8D2CC2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976" y="6761724"/>
            <a:ext cx="1548000" cy="300358"/>
          </a:xfrm>
          <a:prstGeom prst="rect">
            <a:avLst/>
          </a:prstGeom>
        </p:spPr>
      </p:pic>
    </p:spTree>
    <p:extLst>
      <p:ext uri="{BB962C8B-B14F-4D97-AF65-F5344CB8AC3E}">
        <p14:creationId xmlns:p14="http://schemas.microsoft.com/office/powerpoint/2010/main" val="274238480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575682" y="64232"/>
            <a:ext cx="105833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Altri</a:t>
            </a:r>
            <a:r>
              <a:rPr lang="en-US" dirty="0"/>
              <a:t> </a:t>
            </a:r>
            <a:r>
              <a:rPr lang="en-US" dirty="0" err="1"/>
              <a:t>risultati</a:t>
            </a:r>
            <a:r>
              <a:rPr lang="en-US" dirty="0"/>
              <a:t> con i </a:t>
            </a:r>
            <a:r>
              <a:rPr lang="en-US" dirty="0" err="1"/>
              <a:t>neutrini</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pic>
        <p:nvPicPr>
          <p:cNvPr id="4" name="Picture 3">
            <a:extLst>
              <a:ext uri="{FF2B5EF4-FFF2-40B4-BE49-F238E27FC236}">
                <a16:creationId xmlns:a16="http://schemas.microsoft.com/office/drawing/2014/main" id="{023FB0CD-4C0C-4540-A0C1-E9FE50362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40" y="1781155"/>
            <a:ext cx="7786641" cy="6941327"/>
          </a:xfrm>
          <a:prstGeom prst="rect">
            <a:avLst/>
          </a:prstGeom>
        </p:spPr>
      </p:pic>
      <p:sp>
        <p:nvSpPr>
          <p:cNvPr id="6" name="TextBox 5">
            <a:extLst>
              <a:ext uri="{FF2B5EF4-FFF2-40B4-BE49-F238E27FC236}">
                <a16:creationId xmlns:a16="http://schemas.microsoft.com/office/drawing/2014/main" id="{5FAD5AE0-6D9F-B147-AD10-9F25FC5DDA55}"/>
              </a:ext>
            </a:extLst>
          </p:cNvPr>
          <p:cNvSpPr txBox="1"/>
          <p:nvPr/>
        </p:nvSpPr>
        <p:spPr>
          <a:xfrm>
            <a:off x="7008519" y="2337736"/>
            <a:ext cx="509984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Primo confronto               </a:t>
            </a:r>
            <a:r>
              <a:rPr lang="en-GB" sz="2400" dirty="0"/>
              <a:t>v</a:t>
            </a:r>
            <a:r>
              <a:rPr kumimoji="0" lang="en-IT" sz="2400" b="0" i="0" u="none" strike="noStrike" cap="none" spc="0" normalizeH="0" baseline="0" dirty="0">
                <a:ln>
                  <a:noFill/>
                </a:ln>
                <a:solidFill>
                  <a:srgbClr val="000000"/>
                </a:solidFill>
                <a:effectLst/>
                <a:uFillTx/>
                <a:latin typeface="+mn-lt"/>
                <a:ea typeface="+mn-ea"/>
                <a:cs typeface="+mn-cs"/>
                <a:sym typeface="Helvetica Light"/>
              </a:rPr>
              <a:t>s </a:t>
            </a:r>
            <a:endParaRPr kumimoji="0" lang="en-IT" sz="2400" b="0" i="0" u="none" strike="noStrike" cap="none" spc="0" normalizeH="0" baseline="-25000" dirty="0">
              <a:ln>
                <a:noFill/>
              </a:ln>
              <a:solidFill>
                <a:srgbClr val="000000"/>
              </a:solidFill>
              <a:effectLst/>
              <a:uFillTx/>
              <a:latin typeface="+mn-lt"/>
              <a:ea typeface="+mn-ea"/>
              <a:cs typeface="+mn-cs"/>
              <a:sym typeface="Helvetica Light"/>
            </a:endParaRPr>
          </a:p>
        </p:txBody>
      </p:sp>
      <p:pic>
        <p:nvPicPr>
          <p:cNvPr id="11" name="Picture 10">
            <a:extLst>
              <a:ext uri="{FF2B5EF4-FFF2-40B4-BE49-F238E27FC236}">
                <a16:creationId xmlns:a16="http://schemas.microsoft.com/office/drawing/2014/main" id="{00CCECB3-D490-B541-A25F-B54AC8F43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084" y="4216459"/>
            <a:ext cx="3099722" cy="875494"/>
          </a:xfrm>
          <a:prstGeom prst="rect">
            <a:avLst/>
          </a:prstGeom>
        </p:spPr>
      </p:pic>
      <p:pic>
        <p:nvPicPr>
          <p:cNvPr id="12" name="Picture 11">
            <a:extLst>
              <a:ext uri="{FF2B5EF4-FFF2-40B4-BE49-F238E27FC236}">
                <a16:creationId xmlns:a16="http://schemas.microsoft.com/office/drawing/2014/main" id="{0E46C7E1-C775-FE4B-B33E-3A0A7D3EAFBA}"/>
              </a:ext>
            </a:extLst>
          </p:cNvPr>
          <p:cNvPicPr>
            <a:picLocks noChangeAspect="1"/>
          </p:cNvPicPr>
          <p:nvPr/>
        </p:nvPicPr>
        <p:blipFill>
          <a:blip r:embed="rId4"/>
          <a:stretch>
            <a:fillRect/>
          </a:stretch>
        </p:blipFill>
        <p:spPr>
          <a:xfrm>
            <a:off x="9400590" y="2283949"/>
            <a:ext cx="764067" cy="471924"/>
          </a:xfrm>
          <a:prstGeom prst="rect">
            <a:avLst/>
          </a:prstGeom>
        </p:spPr>
      </p:pic>
      <p:pic>
        <p:nvPicPr>
          <p:cNvPr id="13" name="Picture 12">
            <a:extLst>
              <a:ext uri="{FF2B5EF4-FFF2-40B4-BE49-F238E27FC236}">
                <a16:creationId xmlns:a16="http://schemas.microsoft.com/office/drawing/2014/main" id="{70A8C2E7-A29A-FD42-86DF-037007E5E86E}"/>
              </a:ext>
            </a:extLst>
          </p:cNvPr>
          <p:cNvPicPr>
            <a:picLocks noChangeAspect="1"/>
          </p:cNvPicPr>
          <p:nvPr/>
        </p:nvPicPr>
        <p:blipFill>
          <a:blip r:embed="rId5"/>
          <a:stretch>
            <a:fillRect/>
          </a:stretch>
        </p:blipFill>
        <p:spPr>
          <a:xfrm>
            <a:off x="11109873" y="2272302"/>
            <a:ext cx="719122" cy="471924"/>
          </a:xfrm>
          <a:prstGeom prst="rect">
            <a:avLst/>
          </a:prstGeom>
        </p:spPr>
      </p:pic>
    </p:spTree>
    <p:extLst>
      <p:ext uri="{BB962C8B-B14F-4D97-AF65-F5344CB8AC3E}">
        <p14:creationId xmlns:p14="http://schemas.microsoft.com/office/powerpoint/2010/main" val="12541341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575682" y="64232"/>
            <a:ext cx="105833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Altri</a:t>
            </a:r>
            <a:r>
              <a:rPr lang="en-US" dirty="0"/>
              <a:t> </a:t>
            </a:r>
            <a:r>
              <a:rPr lang="en-US" dirty="0" err="1"/>
              <a:t>risultati</a:t>
            </a:r>
            <a:r>
              <a:rPr lang="en-US" dirty="0"/>
              <a:t> con i </a:t>
            </a:r>
            <a:r>
              <a:rPr lang="en-US" dirty="0" err="1"/>
              <a:t>neutrini</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2" name="TextBox 1">
            <a:extLst>
              <a:ext uri="{FF2B5EF4-FFF2-40B4-BE49-F238E27FC236}">
                <a16:creationId xmlns:a16="http://schemas.microsoft.com/office/drawing/2014/main" id="{A5452EA3-4069-9B43-B88D-B40EF39F6FA8}"/>
              </a:ext>
            </a:extLst>
          </p:cNvPr>
          <p:cNvSpPr txBox="1"/>
          <p:nvPr/>
        </p:nvSpPr>
        <p:spPr>
          <a:xfrm>
            <a:off x="992026" y="3967556"/>
            <a:ext cx="911627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IT" sz="2400" dirty="0"/>
              <a:t>50% della quantita’ di moto del protone e’ trasportata dai quarks. </a:t>
            </a:r>
          </a:p>
          <a:p>
            <a:pPr marL="0" marR="0" indent="0" algn="l" defTabSz="584200" rtl="0" fontAlgn="auto" latinLnBrk="0" hangingPunct="0">
              <a:lnSpc>
                <a:spcPct val="100000"/>
              </a:lnSpc>
              <a:spcBef>
                <a:spcPts val="0"/>
              </a:spcBef>
              <a:spcAft>
                <a:spcPts val="0"/>
              </a:spcAft>
              <a:buClrTx/>
              <a:buSzTx/>
              <a:buFontTx/>
              <a:buNone/>
              <a:tabLst/>
            </a:pPr>
            <a:r>
              <a:rPr lang="en-IT" sz="2400" dirty="0"/>
              <a:t>In accordo con </a:t>
            </a:r>
            <a:r>
              <a:rPr lang="en-GB" sz="2400" dirty="0"/>
              <a:t>i</a:t>
            </a:r>
            <a:r>
              <a:rPr lang="en-IT" sz="2400" dirty="0"/>
              <a:t> risultati SLAC-MIT</a:t>
            </a:r>
            <a:endParaRPr kumimoji="0" lang="en-IT" sz="24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a:extLst>
              <a:ext uri="{FF2B5EF4-FFF2-40B4-BE49-F238E27FC236}">
                <a16:creationId xmlns:a16="http://schemas.microsoft.com/office/drawing/2014/main" id="{B72CC514-6A16-F042-88CE-46327C11FE29}"/>
              </a:ext>
            </a:extLst>
          </p:cNvPr>
          <p:cNvSpPr txBox="1"/>
          <p:nvPr/>
        </p:nvSpPr>
        <p:spPr>
          <a:xfrm>
            <a:off x="992025" y="6715156"/>
            <a:ext cx="532197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IT" sz="2400" b="0" i="0" u="none" strike="noStrike" cap="none" spc="0" normalizeH="0" baseline="0" dirty="0">
                <a:ln>
                  <a:noFill/>
                </a:ln>
                <a:solidFill>
                  <a:srgbClr val="000000"/>
                </a:solidFill>
                <a:effectLst/>
                <a:uFillTx/>
                <a:latin typeface="+mn-lt"/>
                <a:ea typeface="+mn-ea"/>
                <a:cs typeface="+mn-cs"/>
                <a:sym typeface="Helvetica Light"/>
              </a:rPr>
              <a:t>Risultato sperimentale (Gargamelle):</a:t>
            </a:r>
          </a:p>
        </p:txBody>
      </p:sp>
      <p:pic>
        <p:nvPicPr>
          <p:cNvPr id="4" name="Picture 3">
            <a:extLst>
              <a:ext uri="{FF2B5EF4-FFF2-40B4-BE49-F238E27FC236}">
                <a16:creationId xmlns:a16="http://schemas.microsoft.com/office/drawing/2014/main" id="{71D9180F-2DBF-C445-99F5-CF5ACA098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316" y="1891622"/>
            <a:ext cx="9610262" cy="737832"/>
          </a:xfrm>
          <a:prstGeom prst="rect">
            <a:avLst/>
          </a:prstGeom>
        </p:spPr>
      </p:pic>
      <p:sp>
        <p:nvSpPr>
          <p:cNvPr id="9" name="TextBox 8">
            <a:extLst>
              <a:ext uri="{FF2B5EF4-FFF2-40B4-BE49-F238E27FC236}">
                <a16:creationId xmlns:a16="http://schemas.microsoft.com/office/drawing/2014/main" id="{51604263-6884-D549-84F8-04C054814D7D}"/>
              </a:ext>
            </a:extLst>
          </p:cNvPr>
          <p:cNvSpPr txBox="1"/>
          <p:nvPr/>
        </p:nvSpPr>
        <p:spPr>
          <a:xfrm>
            <a:off x="981659" y="3141448"/>
            <a:ext cx="513441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IT" sz="2400" b="0" i="0" u="none" strike="noStrike" cap="none" spc="0" normalizeH="0" baseline="0" dirty="0">
                <a:ln>
                  <a:noFill/>
                </a:ln>
                <a:solidFill>
                  <a:srgbClr val="000000"/>
                </a:solidFill>
                <a:effectLst/>
                <a:uFillTx/>
                <a:latin typeface="+mn-lt"/>
                <a:ea typeface="+mn-ea"/>
                <a:cs typeface="+mn-cs"/>
                <a:sym typeface="Helvetica Light"/>
              </a:rPr>
              <a:t>Risultato sperimentale (Gargamelle):</a:t>
            </a:r>
          </a:p>
        </p:txBody>
      </p:sp>
      <p:pic>
        <p:nvPicPr>
          <p:cNvPr id="6" name="Picture 5">
            <a:extLst>
              <a:ext uri="{FF2B5EF4-FFF2-40B4-BE49-F238E27FC236}">
                <a16:creationId xmlns:a16="http://schemas.microsoft.com/office/drawing/2014/main" id="{993859CF-AA3F-7344-ACEC-CB9AB0A9C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025" y="5577142"/>
            <a:ext cx="6782075" cy="699183"/>
          </a:xfrm>
          <a:prstGeom prst="rect">
            <a:avLst/>
          </a:prstGeom>
        </p:spPr>
      </p:pic>
      <p:sp>
        <p:nvSpPr>
          <p:cNvPr id="12" name="TextBox 11">
            <a:extLst>
              <a:ext uri="{FF2B5EF4-FFF2-40B4-BE49-F238E27FC236}">
                <a16:creationId xmlns:a16="http://schemas.microsoft.com/office/drawing/2014/main" id="{D5F442CC-3F01-4043-94F3-0E14B5C55C6C}"/>
              </a:ext>
            </a:extLst>
          </p:cNvPr>
          <p:cNvSpPr txBox="1"/>
          <p:nvPr/>
        </p:nvSpPr>
        <p:spPr>
          <a:xfrm>
            <a:off x="981659" y="7655727"/>
            <a:ext cx="494686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IT" sz="2400" dirty="0"/>
              <a:t>Consistente con il Modello a quark.</a:t>
            </a:r>
            <a:endParaRPr kumimoji="0" lang="en-IT" sz="2400" b="1"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Picture 6">
            <a:extLst>
              <a:ext uri="{FF2B5EF4-FFF2-40B4-BE49-F238E27FC236}">
                <a16:creationId xmlns:a16="http://schemas.microsoft.com/office/drawing/2014/main" id="{E3BD96FB-33C1-964A-BBB0-CD5DB5E3309B}"/>
              </a:ext>
            </a:extLst>
          </p:cNvPr>
          <p:cNvPicPr>
            <a:picLocks noChangeAspect="1"/>
          </p:cNvPicPr>
          <p:nvPr/>
        </p:nvPicPr>
        <p:blipFill>
          <a:blip r:embed="rId4"/>
          <a:stretch>
            <a:fillRect/>
          </a:stretch>
        </p:blipFill>
        <p:spPr>
          <a:xfrm>
            <a:off x="6343320" y="3211161"/>
            <a:ext cx="1630778" cy="278949"/>
          </a:xfrm>
          <a:prstGeom prst="rect">
            <a:avLst/>
          </a:prstGeom>
        </p:spPr>
      </p:pic>
      <p:pic>
        <p:nvPicPr>
          <p:cNvPr id="11" name="Picture 10">
            <a:extLst>
              <a:ext uri="{FF2B5EF4-FFF2-40B4-BE49-F238E27FC236}">
                <a16:creationId xmlns:a16="http://schemas.microsoft.com/office/drawing/2014/main" id="{26379142-8C75-474A-8B2D-665DAE02BB8D}"/>
              </a:ext>
            </a:extLst>
          </p:cNvPr>
          <p:cNvPicPr>
            <a:picLocks noChangeAspect="1"/>
          </p:cNvPicPr>
          <p:nvPr/>
        </p:nvPicPr>
        <p:blipFill>
          <a:blip r:embed="rId5"/>
          <a:stretch>
            <a:fillRect/>
          </a:stretch>
        </p:blipFill>
        <p:spPr>
          <a:xfrm>
            <a:off x="6545035" y="6809074"/>
            <a:ext cx="1521984" cy="295310"/>
          </a:xfrm>
          <a:prstGeom prst="rect">
            <a:avLst/>
          </a:prstGeom>
        </p:spPr>
      </p:pic>
    </p:spTree>
    <p:extLst>
      <p:ext uri="{BB962C8B-B14F-4D97-AF65-F5344CB8AC3E}">
        <p14:creationId xmlns:p14="http://schemas.microsoft.com/office/powerpoint/2010/main" val="389217680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CromoDinamica</a:t>
            </a:r>
            <a:r>
              <a:rPr lang="en-US" dirty="0"/>
              <a:t> </a:t>
            </a:r>
            <a:r>
              <a:rPr lang="en-US" dirty="0" err="1"/>
              <a:t>Quantistica</a:t>
            </a:r>
            <a:r>
              <a:rPr lang="en-US" dirty="0"/>
              <a:t> (QCD)</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pic>
        <p:nvPicPr>
          <p:cNvPr id="2" name="Picture 1">
            <a:extLst>
              <a:ext uri="{FF2B5EF4-FFF2-40B4-BE49-F238E27FC236}">
                <a16:creationId xmlns:a16="http://schemas.microsoft.com/office/drawing/2014/main" id="{1BFC6161-626D-BA4C-B32F-41C6617A68E4}"/>
              </a:ext>
            </a:extLst>
          </p:cNvPr>
          <p:cNvPicPr>
            <a:picLocks noChangeAspect="1"/>
          </p:cNvPicPr>
          <p:nvPr/>
        </p:nvPicPr>
        <p:blipFill>
          <a:blip r:embed="rId2"/>
          <a:stretch>
            <a:fillRect/>
          </a:stretch>
        </p:blipFill>
        <p:spPr>
          <a:xfrm>
            <a:off x="557680" y="2283367"/>
            <a:ext cx="6438900" cy="1028700"/>
          </a:xfrm>
          <a:prstGeom prst="rect">
            <a:avLst/>
          </a:prstGeom>
        </p:spPr>
      </p:pic>
      <p:pic>
        <p:nvPicPr>
          <p:cNvPr id="3" name="Picture 2">
            <a:extLst>
              <a:ext uri="{FF2B5EF4-FFF2-40B4-BE49-F238E27FC236}">
                <a16:creationId xmlns:a16="http://schemas.microsoft.com/office/drawing/2014/main" id="{FCD87F99-B269-4145-8CC3-0DA9F85A62C2}"/>
              </a:ext>
            </a:extLst>
          </p:cNvPr>
          <p:cNvPicPr>
            <a:picLocks noChangeAspect="1"/>
          </p:cNvPicPr>
          <p:nvPr/>
        </p:nvPicPr>
        <p:blipFill>
          <a:blip r:embed="rId3"/>
          <a:stretch>
            <a:fillRect/>
          </a:stretch>
        </p:blipFill>
        <p:spPr>
          <a:xfrm>
            <a:off x="523690" y="3312067"/>
            <a:ext cx="4559300" cy="711200"/>
          </a:xfrm>
          <a:prstGeom prst="rect">
            <a:avLst/>
          </a:prstGeom>
        </p:spPr>
      </p:pic>
      <p:pic>
        <p:nvPicPr>
          <p:cNvPr id="4" name="Picture 3">
            <a:extLst>
              <a:ext uri="{FF2B5EF4-FFF2-40B4-BE49-F238E27FC236}">
                <a16:creationId xmlns:a16="http://schemas.microsoft.com/office/drawing/2014/main" id="{1FFD217F-6D72-B941-8BB6-09503820119B}"/>
              </a:ext>
            </a:extLst>
          </p:cNvPr>
          <p:cNvPicPr>
            <a:picLocks noChangeAspect="1"/>
          </p:cNvPicPr>
          <p:nvPr/>
        </p:nvPicPr>
        <p:blipFill>
          <a:blip r:embed="rId4"/>
          <a:stretch>
            <a:fillRect/>
          </a:stretch>
        </p:blipFill>
        <p:spPr>
          <a:xfrm>
            <a:off x="432922" y="4165600"/>
            <a:ext cx="4559300" cy="711200"/>
          </a:xfrm>
          <a:prstGeom prst="rect">
            <a:avLst/>
          </a:prstGeom>
        </p:spPr>
      </p:pic>
      <p:pic>
        <p:nvPicPr>
          <p:cNvPr id="5" name="Picture 4">
            <a:extLst>
              <a:ext uri="{FF2B5EF4-FFF2-40B4-BE49-F238E27FC236}">
                <a16:creationId xmlns:a16="http://schemas.microsoft.com/office/drawing/2014/main" id="{D21A68FE-0E13-F641-A95E-ED08C7D167A3}"/>
              </a:ext>
            </a:extLst>
          </p:cNvPr>
          <p:cNvPicPr>
            <a:picLocks noChangeAspect="1"/>
          </p:cNvPicPr>
          <p:nvPr/>
        </p:nvPicPr>
        <p:blipFill>
          <a:blip r:embed="rId5"/>
          <a:stretch>
            <a:fillRect/>
          </a:stretch>
        </p:blipFill>
        <p:spPr>
          <a:xfrm>
            <a:off x="7547163" y="1896035"/>
            <a:ext cx="5181600" cy="6858000"/>
          </a:xfrm>
          <a:prstGeom prst="rect">
            <a:avLst/>
          </a:prstGeom>
        </p:spPr>
      </p:pic>
      <p:pic>
        <p:nvPicPr>
          <p:cNvPr id="6" name="Picture 5">
            <a:extLst>
              <a:ext uri="{FF2B5EF4-FFF2-40B4-BE49-F238E27FC236}">
                <a16:creationId xmlns:a16="http://schemas.microsoft.com/office/drawing/2014/main" id="{8CE06893-7E85-3049-B0D1-2892EDA247BA}"/>
              </a:ext>
            </a:extLst>
          </p:cNvPr>
          <p:cNvPicPr>
            <a:picLocks noChangeAspect="1"/>
          </p:cNvPicPr>
          <p:nvPr/>
        </p:nvPicPr>
        <p:blipFill>
          <a:blip r:embed="rId6"/>
          <a:stretch>
            <a:fillRect/>
          </a:stretch>
        </p:blipFill>
        <p:spPr>
          <a:xfrm>
            <a:off x="3438342" y="4917888"/>
            <a:ext cx="1600200" cy="1143000"/>
          </a:xfrm>
          <a:prstGeom prst="rect">
            <a:avLst/>
          </a:prstGeom>
        </p:spPr>
      </p:pic>
      <p:pic>
        <p:nvPicPr>
          <p:cNvPr id="7" name="Picture 6">
            <a:extLst>
              <a:ext uri="{FF2B5EF4-FFF2-40B4-BE49-F238E27FC236}">
                <a16:creationId xmlns:a16="http://schemas.microsoft.com/office/drawing/2014/main" id="{3D37F090-69BC-5047-B735-9F2633DC47E2}"/>
              </a:ext>
            </a:extLst>
          </p:cNvPr>
          <p:cNvPicPr>
            <a:picLocks noChangeAspect="1"/>
          </p:cNvPicPr>
          <p:nvPr/>
        </p:nvPicPr>
        <p:blipFill>
          <a:blip r:embed="rId7"/>
          <a:stretch>
            <a:fillRect/>
          </a:stretch>
        </p:blipFill>
        <p:spPr>
          <a:xfrm>
            <a:off x="557680" y="4883421"/>
            <a:ext cx="2324100" cy="1130300"/>
          </a:xfrm>
          <a:prstGeom prst="rect">
            <a:avLst/>
          </a:prstGeom>
        </p:spPr>
      </p:pic>
      <p:pic>
        <p:nvPicPr>
          <p:cNvPr id="8" name="Picture 7">
            <a:extLst>
              <a:ext uri="{FF2B5EF4-FFF2-40B4-BE49-F238E27FC236}">
                <a16:creationId xmlns:a16="http://schemas.microsoft.com/office/drawing/2014/main" id="{9DE158B4-AEFB-474D-857B-9BD47B7CB719}"/>
              </a:ext>
            </a:extLst>
          </p:cNvPr>
          <p:cNvPicPr>
            <a:picLocks noChangeAspect="1"/>
          </p:cNvPicPr>
          <p:nvPr/>
        </p:nvPicPr>
        <p:blipFill>
          <a:blip r:embed="rId8"/>
          <a:stretch>
            <a:fillRect/>
          </a:stretch>
        </p:blipFill>
        <p:spPr>
          <a:xfrm>
            <a:off x="557680" y="6013721"/>
            <a:ext cx="5969000" cy="1244600"/>
          </a:xfrm>
          <a:prstGeom prst="rect">
            <a:avLst/>
          </a:prstGeom>
        </p:spPr>
      </p:pic>
      <p:pic>
        <p:nvPicPr>
          <p:cNvPr id="9" name="Picture 8">
            <a:extLst>
              <a:ext uri="{FF2B5EF4-FFF2-40B4-BE49-F238E27FC236}">
                <a16:creationId xmlns:a16="http://schemas.microsoft.com/office/drawing/2014/main" id="{2DBF8F9E-F55E-DE49-80D0-98B1BC9441F6}"/>
              </a:ext>
            </a:extLst>
          </p:cNvPr>
          <p:cNvPicPr>
            <a:picLocks noChangeAspect="1"/>
          </p:cNvPicPr>
          <p:nvPr/>
        </p:nvPicPr>
        <p:blipFill>
          <a:blip r:embed="rId9"/>
          <a:stretch>
            <a:fillRect/>
          </a:stretch>
        </p:blipFill>
        <p:spPr>
          <a:xfrm>
            <a:off x="800151" y="7695640"/>
            <a:ext cx="5816600" cy="774700"/>
          </a:xfrm>
          <a:prstGeom prst="rect">
            <a:avLst/>
          </a:prstGeom>
        </p:spPr>
      </p:pic>
    </p:spTree>
    <p:extLst>
      <p:ext uri="{BB962C8B-B14F-4D97-AF65-F5344CB8AC3E}">
        <p14:creationId xmlns:p14="http://schemas.microsoft.com/office/powerpoint/2010/main" val="184459108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“Running coupling constant”</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2" name="Picture 1">
            <a:extLst>
              <a:ext uri="{FF2B5EF4-FFF2-40B4-BE49-F238E27FC236}">
                <a16:creationId xmlns:a16="http://schemas.microsoft.com/office/drawing/2014/main" id="{3D3F8B33-A83A-B342-B022-C0C99D6620E7}"/>
              </a:ext>
            </a:extLst>
          </p:cNvPr>
          <p:cNvPicPr>
            <a:picLocks noChangeAspect="1"/>
          </p:cNvPicPr>
          <p:nvPr/>
        </p:nvPicPr>
        <p:blipFill>
          <a:blip r:embed="rId2"/>
          <a:stretch>
            <a:fillRect/>
          </a:stretch>
        </p:blipFill>
        <p:spPr>
          <a:xfrm>
            <a:off x="2983592" y="2143107"/>
            <a:ext cx="6286500" cy="6248400"/>
          </a:xfrm>
          <a:prstGeom prst="rect">
            <a:avLst/>
          </a:prstGeom>
        </p:spPr>
      </p:pic>
    </p:spTree>
    <p:extLst>
      <p:ext uri="{BB962C8B-B14F-4D97-AF65-F5344CB8AC3E}">
        <p14:creationId xmlns:p14="http://schemas.microsoft.com/office/powerpoint/2010/main" val="180622266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DGLAP Equations</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2" name="Picture 1">
            <a:extLst>
              <a:ext uri="{FF2B5EF4-FFF2-40B4-BE49-F238E27FC236}">
                <a16:creationId xmlns:a16="http://schemas.microsoft.com/office/drawing/2014/main" id="{46E83D48-9A1D-9F43-96A5-44D2D98AC378}"/>
              </a:ext>
            </a:extLst>
          </p:cNvPr>
          <p:cNvPicPr>
            <a:picLocks noChangeAspect="1"/>
          </p:cNvPicPr>
          <p:nvPr/>
        </p:nvPicPr>
        <p:blipFill>
          <a:blip r:embed="rId2"/>
          <a:stretch>
            <a:fillRect/>
          </a:stretch>
        </p:blipFill>
        <p:spPr>
          <a:xfrm>
            <a:off x="450901" y="2981732"/>
            <a:ext cx="10557758" cy="1000323"/>
          </a:xfrm>
          <a:prstGeom prst="rect">
            <a:avLst/>
          </a:prstGeom>
        </p:spPr>
      </p:pic>
      <p:pic>
        <p:nvPicPr>
          <p:cNvPr id="3" name="Picture 2">
            <a:extLst>
              <a:ext uri="{FF2B5EF4-FFF2-40B4-BE49-F238E27FC236}">
                <a16:creationId xmlns:a16="http://schemas.microsoft.com/office/drawing/2014/main" id="{A1CC8A83-2363-D349-8FC1-81F52187D8FD}"/>
              </a:ext>
            </a:extLst>
          </p:cNvPr>
          <p:cNvPicPr>
            <a:picLocks noChangeAspect="1"/>
          </p:cNvPicPr>
          <p:nvPr/>
        </p:nvPicPr>
        <p:blipFill>
          <a:blip r:embed="rId3"/>
          <a:stretch>
            <a:fillRect/>
          </a:stretch>
        </p:blipFill>
        <p:spPr>
          <a:xfrm>
            <a:off x="496446" y="4618853"/>
            <a:ext cx="10894308" cy="1060789"/>
          </a:xfrm>
          <a:prstGeom prst="rect">
            <a:avLst/>
          </a:prstGeom>
        </p:spPr>
      </p:pic>
      <p:sp>
        <p:nvSpPr>
          <p:cNvPr id="10" name="TextBox 9">
            <a:extLst>
              <a:ext uri="{FF2B5EF4-FFF2-40B4-BE49-F238E27FC236}">
                <a16:creationId xmlns:a16="http://schemas.microsoft.com/office/drawing/2014/main" id="{2EB4C4B1-A5BA-744E-90E1-5CBDF842BC0C}"/>
              </a:ext>
            </a:extLst>
          </p:cNvPr>
          <p:cNvSpPr txBox="1"/>
          <p:nvPr/>
        </p:nvSpPr>
        <p:spPr>
          <a:xfrm>
            <a:off x="281173" y="2114495"/>
            <a:ext cx="1089721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2400" b="1" dirty="0" err="1"/>
              <a:t>Equazioni</a:t>
            </a:r>
            <a:r>
              <a:rPr lang="en-GB" sz="2400" b="1" dirty="0"/>
              <a:t> di </a:t>
            </a:r>
            <a:r>
              <a:rPr lang="en-GB" sz="2400" b="1" dirty="0" err="1"/>
              <a:t>evoluzione</a:t>
            </a:r>
            <a:r>
              <a:rPr lang="en-GB" sz="2400" b="1" dirty="0"/>
              <a:t> di </a:t>
            </a:r>
            <a:r>
              <a:rPr lang="en-GB" sz="2400" b="1" dirty="0" err="1"/>
              <a:t>Dokshitzer</a:t>
            </a:r>
            <a:r>
              <a:rPr lang="en-GB" sz="2400" b="1" dirty="0"/>
              <a:t>–</a:t>
            </a:r>
            <a:r>
              <a:rPr lang="en-GB" sz="2400" b="1" dirty="0" err="1"/>
              <a:t>Gribov</a:t>
            </a:r>
            <a:r>
              <a:rPr lang="en-GB" sz="2400" b="1" dirty="0"/>
              <a:t>–</a:t>
            </a:r>
            <a:r>
              <a:rPr lang="en-GB" sz="2400" b="1" dirty="0" err="1"/>
              <a:t>Lipatov</a:t>
            </a:r>
            <a:r>
              <a:rPr lang="en-GB" sz="2400" b="1" dirty="0"/>
              <a:t>–</a:t>
            </a:r>
            <a:r>
              <a:rPr lang="en-GB" sz="2400" b="1" dirty="0" err="1"/>
              <a:t>Altarelli</a:t>
            </a:r>
            <a:r>
              <a:rPr lang="en-GB" sz="2400" b="1" dirty="0"/>
              <a:t>–</a:t>
            </a:r>
            <a:r>
              <a:rPr lang="en-GB" sz="2400" b="1" dirty="0" err="1"/>
              <a:t>Parisi</a:t>
            </a:r>
            <a:r>
              <a:rPr lang="en-GB" sz="2400" b="1" dirty="0"/>
              <a:t> (DGLAP) </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9D50417B-A128-A54A-984C-917F53CE8DBC}"/>
              </a:ext>
            </a:extLst>
          </p:cNvPr>
          <p:cNvSpPr txBox="1"/>
          <p:nvPr/>
        </p:nvSpPr>
        <p:spPr>
          <a:xfrm>
            <a:off x="450901" y="6316440"/>
            <a:ext cx="264816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2400" b="1" dirty="0"/>
              <a:t>Splitting functions:</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2" name="Picture 11">
            <a:extLst>
              <a:ext uri="{FF2B5EF4-FFF2-40B4-BE49-F238E27FC236}">
                <a16:creationId xmlns:a16="http://schemas.microsoft.com/office/drawing/2014/main" id="{B931D184-A020-7242-9851-9D161E745BA0}"/>
              </a:ext>
            </a:extLst>
          </p:cNvPr>
          <p:cNvPicPr>
            <a:picLocks noChangeAspect="1"/>
          </p:cNvPicPr>
          <p:nvPr/>
        </p:nvPicPr>
        <p:blipFill>
          <a:blip r:embed="rId4"/>
          <a:stretch>
            <a:fillRect/>
          </a:stretch>
        </p:blipFill>
        <p:spPr>
          <a:xfrm>
            <a:off x="3464735" y="6360702"/>
            <a:ext cx="7033932" cy="2891248"/>
          </a:xfrm>
          <a:prstGeom prst="rect">
            <a:avLst/>
          </a:prstGeom>
        </p:spPr>
      </p:pic>
    </p:spTree>
    <p:extLst>
      <p:ext uri="{BB962C8B-B14F-4D97-AF65-F5344CB8AC3E}">
        <p14:creationId xmlns:p14="http://schemas.microsoft.com/office/powerpoint/2010/main" val="144441066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Scaling violation</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pic>
        <p:nvPicPr>
          <p:cNvPr id="3" name="Picture 2">
            <a:extLst>
              <a:ext uri="{FF2B5EF4-FFF2-40B4-BE49-F238E27FC236}">
                <a16:creationId xmlns:a16="http://schemas.microsoft.com/office/drawing/2014/main" id="{F980C892-D6BF-E346-9AAA-A9B99C4DA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0587" y="2218625"/>
            <a:ext cx="7194569" cy="779707"/>
          </a:xfrm>
          <a:prstGeom prst="rect">
            <a:avLst/>
          </a:prstGeom>
        </p:spPr>
      </p:pic>
      <p:pic>
        <p:nvPicPr>
          <p:cNvPr id="2" name="Picture 1">
            <a:extLst>
              <a:ext uri="{FF2B5EF4-FFF2-40B4-BE49-F238E27FC236}">
                <a16:creationId xmlns:a16="http://schemas.microsoft.com/office/drawing/2014/main" id="{77C6F2B5-C7A0-B84A-BCC3-32F0C0399723}"/>
              </a:ext>
            </a:extLst>
          </p:cNvPr>
          <p:cNvPicPr>
            <a:picLocks noChangeAspect="1"/>
          </p:cNvPicPr>
          <p:nvPr/>
        </p:nvPicPr>
        <p:blipFill>
          <a:blip r:embed="rId4"/>
          <a:stretch>
            <a:fillRect/>
          </a:stretch>
        </p:blipFill>
        <p:spPr>
          <a:xfrm>
            <a:off x="3879821" y="3073850"/>
            <a:ext cx="4356100" cy="6096000"/>
          </a:xfrm>
          <a:prstGeom prst="rect">
            <a:avLst/>
          </a:prstGeom>
        </p:spPr>
      </p:pic>
    </p:spTree>
    <p:extLst>
      <p:ext uri="{BB962C8B-B14F-4D97-AF65-F5344CB8AC3E}">
        <p14:creationId xmlns:p14="http://schemas.microsoft.com/office/powerpoint/2010/main" val="69594854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Scaling violation</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pic>
        <p:nvPicPr>
          <p:cNvPr id="5" name="Picture 4">
            <a:extLst>
              <a:ext uri="{FF2B5EF4-FFF2-40B4-BE49-F238E27FC236}">
                <a16:creationId xmlns:a16="http://schemas.microsoft.com/office/drawing/2014/main" id="{EC825735-2EE7-2845-A17D-6F679E863F1C}"/>
              </a:ext>
            </a:extLst>
          </p:cNvPr>
          <p:cNvPicPr>
            <a:picLocks noChangeAspect="1"/>
          </p:cNvPicPr>
          <p:nvPr/>
        </p:nvPicPr>
        <p:blipFill>
          <a:blip r:embed="rId3"/>
          <a:stretch>
            <a:fillRect/>
          </a:stretch>
        </p:blipFill>
        <p:spPr>
          <a:xfrm>
            <a:off x="3565052" y="2109332"/>
            <a:ext cx="5181600" cy="889000"/>
          </a:xfrm>
          <a:prstGeom prst="rect">
            <a:avLst/>
          </a:prstGeom>
        </p:spPr>
      </p:pic>
      <p:pic>
        <p:nvPicPr>
          <p:cNvPr id="6" name="Picture 5">
            <a:extLst>
              <a:ext uri="{FF2B5EF4-FFF2-40B4-BE49-F238E27FC236}">
                <a16:creationId xmlns:a16="http://schemas.microsoft.com/office/drawing/2014/main" id="{3BAEFBBB-514B-7948-A876-E0C9D3577667}"/>
              </a:ext>
            </a:extLst>
          </p:cNvPr>
          <p:cNvPicPr>
            <a:picLocks noChangeAspect="1"/>
          </p:cNvPicPr>
          <p:nvPr/>
        </p:nvPicPr>
        <p:blipFill>
          <a:blip r:embed="rId4"/>
          <a:stretch>
            <a:fillRect/>
          </a:stretch>
        </p:blipFill>
        <p:spPr>
          <a:xfrm>
            <a:off x="2656549" y="3379332"/>
            <a:ext cx="6998607" cy="5872618"/>
          </a:xfrm>
          <a:prstGeom prst="rect">
            <a:avLst/>
          </a:prstGeom>
        </p:spPr>
      </p:pic>
    </p:spTree>
    <p:extLst>
      <p:ext uri="{BB962C8B-B14F-4D97-AF65-F5344CB8AC3E}">
        <p14:creationId xmlns:p14="http://schemas.microsoft.com/office/powerpoint/2010/main" val="26775641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HERA and structure of the proton…"/>
          <p:cNvSpPr txBox="1"/>
          <p:nvPr/>
        </p:nvSpPr>
        <p:spPr>
          <a:xfrm>
            <a:off x="3848040" y="4598249"/>
            <a:ext cx="3218830"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L="444500" indent="-444500" algn="l">
              <a:buSzPct val="45000"/>
              <a:buBlip>
                <a:blip r:embed="rId2"/>
              </a:buBlip>
            </a:pPr>
            <a:r>
              <a:rPr lang="en-US" dirty="0"/>
              <a:t>Quark model</a:t>
            </a:r>
          </a:p>
          <a:p>
            <a:pPr marL="444500" indent="-444500" algn="l">
              <a:buSzPct val="45000"/>
              <a:buBlip>
                <a:blip r:embed="rId2"/>
              </a:buBlip>
            </a:pPr>
            <a:r>
              <a:rPr lang="en-US" dirty="0"/>
              <a:t>SLAC-MIT</a:t>
            </a:r>
          </a:p>
          <a:p>
            <a:pPr marL="444500" indent="-444500" algn="l">
              <a:buSzPct val="45000"/>
              <a:buBlip>
                <a:blip r:embed="rId2"/>
              </a:buBlip>
            </a:pPr>
            <a:r>
              <a:rPr lang="en-IT" dirty="0"/>
              <a:t>Gargamelle</a:t>
            </a:r>
          </a:p>
          <a:p>
            <a:pPr marL="444500" indent="-444500" algn="l">
              <a:buSzPct val="45000"/>
              <a:buBlip>
                <a:blip r:embed="rId2"/>
              </a:buBlip>
            </a:pPr>
            <a:r>
              <a:rPr lang="en-IT" dirty="0"/>
              <a:t>pQCD </a:t>
            </a:r>
          </a:p>
        </p:txBody>
      </p:sp>
      <p:sp>
        <p:nvSpPr>
          <p:cNvPr id="134" name="Outline"/>
          <p:cNvSpPr txBox="1"/>
          <p:nvPr/>
        </p:nvSpPr>
        <p:spPr>
          <a:xfrm>
            <a:off x="2596910" y="2128587"/>
            <a:ext cx="8465537" cy="1967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2500" lnSpcReduction="20000"/>
          </a:bodyPr>
          <a:lstStyle>
            <a:lvl1pPr defTabSz="457200">
              <a:defRPr sz="7800">
                <a:solidFill>
                  <a:schemeClr val="accent1"/>
                </a:solidFill>
                <a:effectLst>
                  <a:outerShdw blurRad="50800" dist="38100" dir="2700000" rotWithShape="0">
                    <a:srgbClr val="000000">
                      <a:alpha val="43000"/>
                    </a:srgbClr>
                  </a:outerShdw>
                </a:effectLst>
                <a:latin typeface="+mj-lt"/>
                <a:ea typeface="+mj-ea"/>
                <a:cs typeface="+mj-cs"/>
                <a:sym typeface="Calibri"/>
              </a:defRPr>
            </a:lvl1pPr>
          </a:lstStyle>
          <a:p>
            <a:pPr algn="l"/>
            <a:r>
              <a:rPr lang="en-US" dirty="0"/>
              <a:t>I. </a:t>
            </a:r>
            <a:r>
              <a:rPr lang="en-US" dirty="0" err="1"/>
              <a:t>Esperimenti</a:t>
            </a:r>
            <a:r>
              <a:rPr lang="en-US" dirty="0"/>
              <a:t> a   </a:t>
            </a:r>
          </a:p>
          <a:p>
            <a:pPr algn="l"/>
            <a:r>
              <a:rPr lang="en-US" dirty="0"/>
              <a:t>   </a:t>
            </a:r>
            <a:r>
              <a:rPr lang="en-US" dirty="0" err="1"/>
              <a:t>targhetta</a:t>
            </a:r>
            <a:r>
              <a:rPr lang="en-US" dirty="0"/>
              <a:t> </a:t>
            </a:r>
            <a:r>
              <a:rPr lang="en-US" dirty="0" err="1"/>
              <a:t>fissa</a:t>
            </a:r>
            <a:r>
              <a:rPr lang="en-US" dirty="0"/>
              <a:t> </a:t>
            </a:r>
            <a:endParaRPr dirty="0"/>
          </a:p>
        </p:txBody>
      </p:sp>
      <p:sp>
        <p:nvSpPr>
          <p:cNvPr id="135"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5" name="Curved Left Arrow 4">
            <a:extLst>
              <a:ext uri="{FF2B5EF4-FFF2-40B4-BE49-F238E27FC236}">
                <a16:creationId xmlns:a16="http://schemas.microsoft.com/office/drawing/2014/main" id="{D3EEA614-A459-AE4A-A2C4-A104052F1595}"/>
              </a:ext>
            </a:extLst>
          </p:cNvPr>
          <p:cNvSpPr/>
          <p:nvPr/>
        </p:nvSpPr>
        <p:spPr>
          <a:xfrm rot="1353322">
            <a:off x="8625068" y="5052891"/>
            <a:ext cx="1406769" cy="2919047"/>
          </a:xfrm>
          <a:prstGeom prst="curvedLeftArrow">
            <a:avLst>
              <a:gd name="adj1" fmla="val 19919"/>
              <a:gd name="adj2" fmla="val 50000"/>
              <a:gd name="adj3" fmla="val 25000"/>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Picture 5">
            <a:extLst>
              <a:ext uri="{FF2B5EF4-FFF2-40B4-BE49-F238E27FC236}">
                <a16:creationId xmlns:a16="http://schemas.microsoft.com/office/drawing/2014/main" id="{CEC4B8E0-B91F-4345-8B40-9BCC44028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4411" y="4057103"/>
            <a:ext cx="1078683" cy="8196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DE19DDE-1764-524C-9736-00C4D1694CB7}"/>
              </a:ext>
            </a:extLst>
          </p:cNvPr>
          <p:cNvPicPr>
            <a:picLocks noChangeAspect="1"/>
          </p:cNvPicPr>
          <p:nvPr/>
        </p:nvPicPr>
        <p:blipFill>
          <a:blip r:embed="rId5"/>
          <a:stretch>
            <a:fillRect/>
          </a:stretch>
        </p:blipFill>
        <p:spPr>
          <a:xfrm>
            <a:off x="10563094" y="5718446"/>
            <a:ext cx="1233784" cy="927273"/>
          </a:xfrm>
          <a:prstGeom prst="rect">
            <a:avLst/>
          </a:prstGeom>
        </p:spPr>
      </p:pic>
      <p:pic>
        <p:nvPicPr>
          <p:cNvPr id="8" name="d15-039f23.pdf" descr="d15-039f23.pdf">
            <a:extLst>
              <a:ext uri="{FF2B5EF4-FFF2-40B4-BE49-F238E27FC236}">
                <a16:creationId xmlns:a16="http://schemas.microsoft.com/office/drawing/2014/main" id="{EEC71274-B4C5-004F-BCCB-CA3B7EC5D51A}"/>
              </a:ext>
            </a:extLst>
          </p:cNvPr>
          <p:cNvPicPr>
            <a:picLocks noChangeAspect="1"/>
          </p:cNvPicPr>
          <p:nvPr/>
        </p:nvPicPr>
        <p:blipFill>
          <a:blip r:embed="rId6"/>
          <a:stretch>
            <a:fillRect/>
          </a:stretch>
        </p:blipFill>
        <p:spPr>
          <a:xfrm>
            <a:off x="9632132" y="7282237"/>
            <a:ext cx="1430315" cy="1437883"/>
          </a:xfrm>
          <a:prstGeom prst="rect">
            <a:avLst/>
          </a:prstGeom>
          <a:ln w="12700">
            <a:miter lim="400000"/>
          </a:ln>
        </p:spPr>
      </p:pic>
    </p:spTree>
    <p:extLst>
      <p:ext uri="{BB962C8B-B14F-4D97-AF65-F5344CB8AC3E}">
        <p14:creationId xmlns:p14="http://schemas.microsoft.com/office/powerpoint/2010/main" val="229741345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375557" y="258233"/>
            <a:ext cx="11723914" cy="90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Altri</a:t>
            </a:r>
            <a:r>
              <a:rPr lang="en-US" dirty="0"/>
              <a:t> </a:t>
            </a:r>
            <a:r>
              <a:rPr lang="en-US" dirty="0" err="1"/>
              <a:t>esperimenti</a:t>
            </a:r>
            <a:r>
              <a:rPr lang="en-US" dirty="0"/>
              <a:t> a </a:t>
            </a:r>
            <a:r>
              <a:rPr lang="en-US" dirty="0" err="1"/>
              <a:t>targhetta</a:t>
            </a:r>
            <a:r>
              <a:rPr lang="en-US" dirty="0"/>
              <a:t> </a:t>
            </a:r>
            <a:r>
              <a:rPr lang="en-US" dirty="0" err="1"/>
              <a:t>fissa</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pic>
        <p:nvPicPr>
          <p:cNvPr id="2" name="Picture 1">
            <a:extLst>
              <a:ext uri="{FF2B5EF4-FFF2-40B4-BE49-F238E27FC236}">
                <a16:creationId xmlns:a16="http://schemas.microsoft.com/office/drawing/2014/main" id="{5B171725-C0A7-B440-B2D6-45E269D6399F}"/>
              </a:ext>
            </a:extLst>
          </p:cNvPr>
          <p:cNvPicPr>
            <a:picLocks noChangeAspect="1"/>
          </p:cNvPicPr>
          <p:nvPr/>
        </p:nvPicPr>
        <p:blipFill>
          <a:blip r:embed="rId2"/>
          <a:stretch>
            <a:fillRect/>
          </a:stretch>
        </p:blipFill>
        <p:spPr>
          <a:xfrm>
            <a:off x="375558" y="2428308"/>
            <a:ext cx="5355772" cy="6934439"/>
          </a:xfrm>
          <a:prstGeom prst="rect">
            <a:avLst/>
          </a:prstGeom>
        </p:spPr>
      </p:pic>
      <p:pic>
        <p:nvPicPr>
          <p:cNvPr id="3" name="Picture 2">
            <a:extLst>
              <a:ext uri="{FF2B5EF4-FFF2-40B4-BE49-F238E27FC236}">
                <a16:creationId xmlns:a16="http://schemas.microsoft.com/office/drawing/2014/main" id="{C8159D78-63BA-A34D-9EB1-452A97FD646D}"/>
              </a:ext>
            </a:extLst>
          </p:cNvPr>
          <p:cNvPicPr>
            <a:picLocks noChangeAspect="1"/>
          </p:cNvPicPr>
          <p:nvPr/>
        </p:nvPicPr>
        <p:blipFill>
          <a:blip r:embed="rId3"/>
          <a:stretch>
            <a:fillRect/>
          </a:stretch>
        </p:blipFill>
        <p:spPr>
          <a:xfrm>
            <a:off x="6747329" y="2570397"/>
            <a:ext cx="5352142" cy="6924970"/>
          </a:xfrm>
          <a:prstGeom prst="rect">
            <a:avLst/>
          </a:prstGeom>
        </p:spPr>
      </p:pic>
      <p:sp>
        <p:nvSpPr>
          <p:cNvPr id="6" name="TextBox 5">
            <a:extLst>
              <a:ext uri="{FF2B5EF4-FFF2-40B4-BE49-F238E27FC236}">
                <a16:creationId xmlns:a16="http://schemas.microsoft.com/office/drawing/2014/main" id="{86086218-6BD7-DE47-98B3-284CCE702C81}"/>
              </a:ext>
            </a:extLst>
          </p:cNvPr>
          <p:cNvSpPr txBox="1"/>
          <p:nvPr/>
        </p:nvSpPr>
        <p:spPr>
          <a:xfrm>
            <a:off x="1204654" y="1337670"/>
            <a:ext cx="872033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IT" sz="2400" b="0" i="0" u="none" strike="noStrike" cap="none" spc="0" normalizeH="0" baseline="0" dirty="0">
                <a:ln>
                  <a:noFill/>
                </a:ln>
                <a:solidFill>
                  <a:srgbClr val="000000"/>
                </a:solidFill>
                <a:effectLst/>
                <a:uFillTx/>
                <a:latin typeface="+mn-lt"/>
                <a:ea typeface="+mn-ea"/>
                <a:cs typeface="+mn-cs"/>
                <a:sym typeface="Helvetica Light"/>
              </a:rPr>
              <a:t>Esperimenti con fasci di muoni: </a:t>
            </a:r>
            <a:r>
              <a:rPr lang="en-GB" sz="2400" dirty="0"/>
              <a:t>EMC, BFP, NMC, BCDMS, etc.</a:t>
            </a:r>
          </a:p>
        </p:txBody>
      </p:sp>
      <p:sp>
        <p:nvSpPr>
          <p:cNvPr id="7" name="TextBox 6">
            <a:extLst>
              <a:ext uri="{FF2B5EF4-FFF2-40B4-BE49-F238E27FC236}">
                <a16:creationId xmlns:a16="http://schemas.microsoft.com/office/drawing/2014/main" id="{1E35E030-91F7-C94D-990A-1155DF38C84A}"/>
              </a:ext>
            </a:extLst>
          </p:cNvPr>
          <p:cNvSpPr txBox="1"/>
          <p:nvPr/>
        </p:nvSpPr>
        <p:spPr>
          <a:xfrm>
            <a:off x="1204654" y="1867215"/>
            <a:ext cx="1037303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IT" sz="2400" b="0" i="0" u="none" strike="noStrike" cap="none" spc="0" normalizeH="0" baseline="0" dirty="0">
                <a:ln>
                  <a:noFill/>
                </a:ln>
                <a:solidFill>
                  <a:srgbClr val="000000"/>
                </a:solidFill>
                <a:effectLst/>
                <a:uFillTx/>
                <a:latin typeface="+mn-lt"/>
                <a:ea typeface="+mn-ea"/>
                <a:cs typeface="+mn-cs"/>
                <a:sym typeface="Helvetica Light"/>
              </a:rPr>
              <a:t>Esperimenti con fasci di neutrini: </a:t>
            </a:r>
            <a:r>
              <a:rPr lang="en-GB" sz="2000" dirty="0"/>
              <a:t>CCFR, HPWF, CDHSW, CHARM,WA24,WA21, etc.</a:t>
            </a:r>
          </a:p>
        </p:txBody>
      </p:sp>
    </p:spTree>
    <p:extLst>
      <p:ext uri="{BB962C8B-B14F-4D97-AF65-F5344CB8AC3E}">
        <p14:creationId xmlns:p14="http://schemas.microsoft.com/office/powerpoint/2010/main" val="61630128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HERA and structure of the proton…"/>
          <p:cNvSpPr txBox="1"/>
          <p:nvPr/>
        </p:nvSpPr>
        <p:spPr>
          <a:xfrm>
            <a:off x="3782838" y="5022792"/>
            <a:ext cx="3141886"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444500" indent="-444500" algn="l">
              <a:buSzPct val="45000"/>
              <a:buBlip>
                <a:blip r:embed="rId2"/>
              </a:buBlip>
            </a:pPr>
            <a:r>
              <a:rPr lang="en-US" dirty="0"/>
              <a:t>H1-ZEUS</a:t>
            </a:r>
          </a:p>
          <a:p>
            <a:pPr marL="444500" indent="-444500" algn="l">
              <a:buSzPct val="45000"/>
              <a:buBlip>
                <a:blip r:embed="rId2"/>
              </a:buBlip>
            </a:pPr>
            <a:r>
              <a:rPr lang="en-IT" dirty="0"/>
              <a:t>High-lights</a:t>
            </a:r>
          </a:p>
          <a:p>
            <a:pPr marL="444500" indent="-444500" algn="l">
              <a:buSzPct val="45000"/>
              <a:buBlip>
                <a:blip r:embed="rId2"/>
              </a:buBlip>
            </a:pPr>
            <a:r>
              <a:rPr lang="en-IT" dirty="0"/>
              <a:t>LHC &amp; PDFs</a:t>
            </a:r>
          </a:p>
        </p:txBody>
      </p:sp>
      <p:sp>
        <p:nvSpPr>
          <p:cNvPr id="134" name="Outline"/>
          <p:cNvSpPr txBox="1"/>
          <p:nvPr/>
        </p:nvSpPr>
        <p:spPr>
          <a:xfrm>
            <a:off x="2596910" y="2128587"/>
            <a:ext cx="7798279" cy="1967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457200">
              <a:defRPr sz="7800">
                <a:solidFill>
                  <a:schemeClr val="accent1"/>
                </a:solidFill>
                <a:effectLst>
                  <a:outerShdw blurRad="50800" dist="38100" dir="2700000" rotWithShape="0">
                    <a:srgbClr val="000000">
                      <a:alpha val="43000"/>
                    </a:srgbClr>
                  </a:outerShdw>
                </a:effectLst>
                <a:latin typeface="+mj-lt"/>
                <a:ea typeface="+mj-ea"/>
                <a:cs typeface="+mj-cs"/>
                <a:sym typeface="Calibri"/>
              </a:defRPr>
            </a:lvl1pPr>
          </a:lstStyle>
          <a:p>
            <a:r>
              <a:rPr lang="en-US" dirty="0"/>
              <a:t>II.   HERA</a:t>
            </a:r>
            <a:endParaRPr dirty="0"/>
          </a:p>
        </p:txBody>
      </p:sp>
      <p:sp>
        <p:nvSpPr>
          <p:cNvPr id="135"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5" name="Curved Left Arrow 4">
            <a:extLst>
              <a:ext uri="{FF2B5EF4-FFF2-40B4-BE49-F238E27FC236}">
                <a16:creationId xmlns:a16="http://schemas.microsoft.com/office/drawing/2014/main" id="{D2861999-1034-B447-8151-5ECE98C603EC}"/>
              </a:ext>
            </a:extLst>
          </p:cNvPr>
          <p:cNvSpPr/>
          <p:nvPr/>
        </p:nvSpPr>
        <p:spPr>
          <a:xfrm rot="1353322">
            <a:off x="7612596" y="5138681"/>
            <a:ext cx="982998" cy="1899265"/>
          </a:xfrm>
          <a:prstGeom prst="curvedLeftArrow">
            <a:avLst>
              <a:gd name="adj1" fmla="val 19919"/>
              <a:gd name="adj2" fmla="val 50000"/>
              <a:gd name="adj3" fmla="val 25000"/>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logozeus.png" descr="logozeus.png">
            <a:extLst>
              <a:ext uri="{FF2B5EF4-FFF2-40B4-BE49-F238E27FC236}">
                <a16:creationId xmlns:a16="http://schemas.microsoft.com/office/drawing/2014/main" id="{665289E1-D947-C14D-A4F9-43CCD2BF3FB2}"/>
              </a:ext>
            </a:extLst>
          </p:cNvPr>
          <p:cNvPicPr>
            <a:picLocks noChangeAspect="1"/>
          </p:cNvPicPr>
          <p:nvPr/>
        </p:nvPicPr>
        <p:blipFill>
          <a:blip r:embed="rId4"/>
          <a:stretch>
            <a:fillRect/>
          </a:stretch>
        </p:blipFill>
        <p:spPr>
          <a:xfrm>
            <a:off x="8832000" y="4956632"/>
            <a:ext cx="722052" cy="585816"/>
          </a:xfrm>
          <a:prstGeom prst="rect">
            <a:avLst/>
          </a:prstGeom>
          <a:ln w="12700">
            <a:miter lim="400000"/>
          </a:ln>
        </p:spPr>
      </p:pic>
      <p:pic>
        <p:nvPicPr>
          <p:cNvPr id="7" name="logoh1.png" descr="logoh1.png">
            <a:extLst>
              <a:ext uri="{FF2B5EF4-FFF2-40B4-BE49-F238E27FC236}">
                <a16:creationId xmlns:a16="http://schemas.microsoft.com/office/drawing/2014/main" id="{3981506E-E7C9-D449-B4B3-EFE284BF696E}"/>
              </a:ext>
            </a:extLst>
          </p:cNvPr>
          <p:cNvPicPr>
            <a:picLocks noChangeAspect="1"/>
          </p:cNvPicPr>
          <p:nvPr/>
        </p:nvPicPr>
        <p:blipFill>
          <a:blip r:embed="rId5"/>
          <a:stretch>
            <a:fillRect/>
          </a:stretch>
        </p:blipFill>
        <p:spPr>
          <a:xfrm>
            <a:off x="8832000" y="6132393"/>
            <a:ext cx="722052" cy="541539"/>
          </a:xfrm>
          <a:prstGeom prst="rect">
            <a:avLst/>
          </a:prstGeom>
          <a:ln w="12700">
            <a:miter lim="400000"/>
          </a:ln>
        </p:spPr>
      </p:pic>
    </p:spTree>
    <p:extLst>
      <p:ext uri="{BB962C8B-B14F-4D97-AF65-F5344CB8AC3E}">
        <p14:creationId xmlns:p14="http://schemas.microsoft.com/office/powerpoint/2010/main" val="253123051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4103017" y="124431"/>
            <a:ext cx="561047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dirty="0"/>
              <a:t>HERA</a:t>
            </a:r>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pic>
        <p:nvPicPr>
          <p:cNvPr id="7" name="Picture 6">
            <a:extLst>
              <a:ext uri="{FF2B5EF4-FFF2-40B4-BE49-F238E27FC236}">
                <a16:creationId xmlns:a16="http://schemas.microsoft.com/office/drawing/2014/main" id="{46A783A8-F829-B34D-9CC2-041FEC11E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87" y="2552706"/>
            <a:ext cx="8262070" cy="593281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160195BA-118C-3F4C-A501-58FB2916C00B}"/>
              </a:ext>
            </a:extLst>
          </p:cNvPr>
          <p:cNvSpPr txBox="1">
            <a:spLocks noChangeArrowheads="1"/>
          </p:cNvSpPr>
          <p:nvPr/>
        </p:nvSpPr>
        <p:spPr bwMode="auto">
          <a:xfrm>
            <a:off x="384626" y="1938556"/>
            <a:ext cx="70775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n-IT" sz="2400" dirty="0">
                <a:solidFill>
                  <a:srgbClr val="CC0000"/>
                </a:solidFill>
              </a:rPr>
              <a:t>         </a:t>
            </a:r>
            <a:r>
              <a:rPr lang="es-ES" altLang="en-IT" sz="2400" dirty="0" err="1">
                <a:solidFill>
                  <a:schemeClr val="tx1"/>
                </a:solidFill>
              </a:rPr>
              <a:t>Il</a:t>
            </a:r>
            <a:r>
              <a:rPr lang="es-ES" altLang="en-IT" sz="2400" dirty="0">
                <a:solidFill>
                  <a:schemeClr val="tx1"/>
                </a:solidFill>
              </a:rPr>
              <a:t> primo </a:t>
            </a:r>
            <a:r>
              <a:rPr lang="es-ES" altLang="en-IT" sz="2400" dirty="0" err="1">
                <a:solidFill>
                  <a:schemeClr val="tx1"/>
                </a:solidFill>
              </a:rPr>
              <a:t>ed</a:t>
            </a:r>
            <a:r>
              <a:rPr lang="es-ES" altLang="en-IT" sz="2400" dirty="0">
                <a:solidFill>
                  <a:schemeClr val="tx1"/>
                </a:solidFill>
              </a:rPr>
              <a:t> </a:t>
            </a:r>
            <a:r>
              <a:rPr lang="es-ES" altLang="en-IT" sz="2400" dirty="0" err="1">
                <a:solidFill>
                  <a:schemeClr val="tx1"/>
                </a:solidFill>
              </a:rPr>
              <a:t>unico</a:t>
            </a:r>
            <a:r>
              <a:rPr lang="es-ES" altLang="en-IT" sz="2400" dirty="0">
                <a:solidFill>
                  <a:schemeClr val="tx1"/>
                </a:solidFill>
              </a:rPr>
              <a:t> </a:t>
            </a:r>
            <a:r>
              <a:rPr lang="es-ES" altLang="en-IT" sz="2400" dirty="0" err="1">
                <a:solidFill>
                  <a:schemeClr val="tx1"/>
                </a:solidFill>
              </a:rPr>
              <a:t>collisionatore</a:t>
            </a:r>
            <a:r>
              <a:rPr lang="es-ES" altLang="en-IT" sz="2400" dirty="0">
                <a:solidFill>
                  <a:schemeClr val="tx1"/>
                </a:solidFill>
              </a:rPr>
              <a:t> e-p al mondo</a:t>
            </a:r>
          </a:p>
        </p:txBody>
      </p:sp>
      <p:sp>
        <p:nvSpPr>
          <p:cNvPr id="9" name="Text Box 5">
            <a:extLst>
              <a:ext uri="{FF2B5EF4-FFF2-40B4-BE49-F238E27FC236}">
                <a16:creationId xmlns:a16="http://schemas.microsoft.com/office/drawing/2014/main" id="{B09E3709-8F08-D84A-8B31-80F9B4561C72}"/>
              </a:ext>
            </a:extLst>
          </p:cNvPr>
          <p:cNvSpPr txBox="1">
            <a:spLocks noChangeArrowheads="1"/>
          </p:cNvSpPr>
          <p:nvPr/>
        </p:nvSpPr>
        <p:spPr bwMode="auto">
          <a:xfrm>
            <a:off x="8567057" y="3345467"/>
            <a:ext cx="4132756" cy="1338828"/>
          </a:xfrm>
          <a:prstGeom prst="rect">
            <a:avLst/>
          </a:prstGeom>
          <a:solidFill>
            <a:schemeClr val="bg2"/>
          </a:solidFill>
          <a:ln>
            <a:noFill/>
          </a:ln>
          <a:effectLst/>
        </p:spPr>
        <p:txBody>
          <a:bodyPr wrap="square">
            <a:spAutoFit/>
          </a:bodyPr>
          <a:lstStyle/>
          <a:p>
            <a:r>
              <a:rPr lang="en-US" altLang="en-IT" sz="2800" b="1" dirty="0">
                <a:solidFill>
                  <a:srgbClr val="CC0000"/>
                </a:solidFill>
              </a:rPr>
              <a:t>e</a:t>
            </a:r>
            <a:r>
              <a:rPr lang="en-US" altLang="en-IT" sz="2800" b="1" baseline="30000" dirty="0">
                <a:solidFill>
                  <a:srgbClr val="CC0000"/>
                </a:solidFill>
                <a:cs typeface="Times New Roman" panose="02020603050405020304" pitchFamily="18" charset="0"/>
              </a:rPr>
              <a:t>±</a:t>
            </a:r>
            <a:r>
              <a:rPr lang="en-US" altLang="en-IT" sz="2800" b="1" dirty="0">
                <a:solidFill>
                  <a:srgbClr val="CC0000"/>
                </a:solidFill>
                <a:cs typeface="Times New Roman" panose="02020603050405020304" pitchFamily="18" charset="0"/>
              </a:rPr>
              <a:t>           p</a:t>
            </a:r>
          </a:p>
          <a:p>
            <a:endParaRPr lang="en-US" altLang="en-IT" sz="500" b="1" dirty="0">
              <a:cs typeface="Times New Roman" panose="02020603050405020304" pitchFamily="18" charset="0"/>
            </a:endParaRPr>
          </a:p>
          <a:p>
            <a:endParaRPr lang="en-US" altLang="en-IT" sz="2800" b="1" dirty="0">
              <a:latin typeface="Times New Roman" panose="02020603050405020304" pitchFamily="18" charset="0"/>
              <a:cs typeface="Times New Roman" panose="02020603050405020304" pitchFamily="18" charset="0"/>
            </a:endParaRPr>
          </a:p>
          <a:p>
            <a:r>
              <a:rPr lang="en-US" altLang="en-IT" sz="2000" b="1" dirty="0">
                <a:cs typeface="Times New Roman" panose="02020603050405020304" pitchFamily="18" charset="0"/>
              </a:rPr>
              <a:t>27.5 GeV        920 GeV</a:t>
            </a:r>
          </a:p>
        </p:txBody>
      </p:sp>
      <p:sp>
        <p:nvSpPr>
          <p:cNvPr id="10" name="Text Box 7">
            <a:extLst>
              <a:ext uri="{FF2B5EF4-FFF2-40B4-BE49-F238E27FC236}">
                <a16:creationId xmlns:a16="http://schemas.microsoft.com/office/drawing/2014/main" id="{9ADC1F32-B28E-4349-95FB-AC5B96AAAAB8}"/>
              </a:ext>
            </a:extLst>
          </p:cNvPr>
          <p:cNvSpPr txBox="1">
            <a:spLocks noChangeArrowheads="1"/>
          </p:cNvSpPr>
          <p:nvPr/>
        </p:nvSpPr>
        <p:spPr bwMode="auto">
          <a:xfrm>
            <a:off x="9686079" y="5246800"/>
            <a:ext cx="1993900" cy="396875"/>
          </a:xfrm>
          <a:prstGeom prst="rect">
            <a:avLst/>
          </a:prstGeom>
          <a:solidFill>
            <a:schemeClr val="bg2"/>
          </a:solidFill>
          <a:ln>
            <a:noFill/>
          </a:ln>
          <a:effectLst/>
        </p:spPr>
        <p:txBody>
          <a:bodyPr wrap="none">
            <a:spAutoFit/>
          </a:bodyPr>
          <a:lstStyle/>
          <a:p>
            <a:r>
              <a:rPr lang="en-US" altLang="en-IT" sz="2000" b="1" dirty="0">
                <a:cs typeface="Times New Roman" panose="02020603050405020304" pitchFamily="18" charset="0"/>
              </a:rPr>
              <a:t>√s = 318 GeV </a:t>
            </a:r>
          </a:p>
        </p:txBody>
      </p:sp>
      <p:grpSp>
        <p:nvGrpSpPr>
          <p:cNvPr id="11" name="Group 22">
            <a:extLst>
              <a:ext uri="{FF2B5EF4-FFF2-40B4-BE49-F238E27FC236}">
                <a16:creationId xmlns:a16="http://schemas.microsoft.com/office/drawing/2014/main" id="{B84E8A72-30AB-D343-AA3E-1F3D1CE8AAE6}"/>
              </a:ext>
            </a:extLst>
          </p:cNvPr>
          <p:cNvGrpSpPr>
            <a:grpSpLocks/>
          </p:cNvGrpSpPr>
          <p:nvPr/>
        </p:nvGrpSpPr>
        <p:grpSpPr bwMode="auto">
          <a:xfrm>
            <a:off x="9463829" y="3785565"/>
            <a:ext cx="2971800" cy="381000"/>
            <a:chOff x="3648" y="1344"/>
            <a:chExt cx="1872" cy="240"/>
          </a:xfrm>
        </p:grpSpPr>
        <p:sp>
          <p:nvSpPr>
            <p:cNvPr id="12" name="Line 10">
              <a:extLst>
                <a:ext uri="{FF2B5EF4-FFF2-40B4-BE49-F238E27FC236}">
                  <a16:creationId xmlns:a16="http://schemas.microsoft.com/office/drawing/2014/main" id="{C843DA9E-E75A-C248-A53F-F9003C009D77}"/>
                </a:ext>
              </a:extLst>
            </p:cNvPr>
            <p:cNvSpPr>
              <a:spLocks noChangeShapeType="1"/>
            </p:cNvSpPr>
            <p:nvPr/>
          </p:nvSpPr>
          <p:spPr bwMode="auto">
            <a:xfrm flipH="1">
              <a:off x="4416" y="1440"/>
              <a:ext cx="1104" cy="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grpSp>
          <p:nvGrpSpPr>
            <p:cNvPr id="13" name="Group 21">
              <a:extLst>
                <a:ext uri="{FF2B5EF4-FFF2-40B4-BE49-F238E27FC236}">
                  <a16:creationId xmlns:a16="http://schemas.microsoft.com/office/drawing/2014/main" id="{D085C0A6-0B0E-5C4F-A9D7-1226C7252CBF}"/>
                </a:ext>
              </a:extLst>
            </p:cNvPr>
            <p:cNvGrpSpPr>
              <a:grpSpLocks/>
            </p:cNvGrpSpPr>
            <p:nvPr/>
          </p:nvGrpSpPr>
          <p:grpSpPr bwMode="auto">
            <a:xfrm>
              <a:off x="3648" y="1344"/>
              <a:ext cx="672" cy="240"/>
              <a:chOff x="3648" y="1344"/>
              <a:chExt cx="672" cy="240"/>
            </a:xfrm>
          </p:grpSpPr>
          <p:sp>
            <p:nvSpPr>
              <p:cNvPr id="14" name="Line 11">
                <a:extLst>
                  <a:ext uri="{FF2B5EF4-FFF2-40B4-BE49-F238E27FC236}">
                    <a16:creationId xmlns:a16="http://schemas.microsoft.com/office/drawing/2014/main" id="{A9906199-D217-3D47-BB57-D2F27DFD32E2}"/>
                  </a:ext>
                </a:extLst>
              </p:cNvPr>
              <p:cNvSpPr>
                <a:spLocks noChangeShapeType="1"/>
              </p:cNvSpPr>
              <p:nvPr/>
            </p:nvSpPr>
            <p:spPr bwMode="auto">
              <a:xfrm>
                <a:off x="3648" y="1440"/>
                <a:ext cx="336" cy="0"/>
              </a:xfrm>
              <a:prstGeom prst="line">
                <a:avLst/>
              </a:prstGeom>
              <a:noFill/>
              <a:ln w="317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sp>
            <p:nvSpPr>
              <p:cNvPr id="15" name="AutoShape 20">
                <a:extLst>
                  <a:ext uri="{FF2B5EF4-FFF2-40B4-BE49-F238E27FC236}">
                    <a16:creationId xmlns:a16="http://schemas.microsoft.com/office/drawing/2014/main" id="{152B7344-92AF-8144-86DF-68B262286501}"/>
                  </a:ext>
                </a:extLst>
              </p:cNvPr>
              <p:cNvSpPr>
                <a:spLocks noChangeArrowheads="1"/>
              </p:cNvSpPr>
              <p:nvPr/>
            </p:nvSpPr>
            <p:spPr bwMode="auto">
              <a:xfrm>
                <a:off x="4080" y="1344"/>
                <a:ext cx="240" cy="240"/>
              </a:xfrm>
              <a:prstGeom prst="irregularSeal1">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IT" altLang="en-IT" sz="1800">
                  <a:solidFill>
                    <a:schemeClr val="accent2"/>
                  </a:solidFill>
                  <a:latin typeface="Arial" panose="020B0604020202020204" pitchFamily="34" charset="0"/>
                </a:endParaRPr>
              </a:p>
            </p:txBody>
          </p:sp>
        </p:grpSp>
      </p:grpSp>
      <p:sp>
        <p:nvSpPr>
          <p:cNvPr id="16" name="Text Box 8">
            <a:extLst>
              <a:ext uri="{FF2B5EF4-FFF2-40B4-BE49-F238E27FC236}">
                <a16:creationId xmlns:a16="http://schemas.microsoft.com/office/drawing/2014/main" id="{D350666E-1ABC-1247-B955-C13BDE950D77}"/>
              </a:ext>
            </a:extLst>
          </p:cNvPr>
          <p:cNvSpPr txBox="1">
            <a:spLocks noChangeArrowheads="1"/>
          </p:cNvSpPr>
          <p:nvPr/>
        </p:nvSpPr>
        <p:spPr bwMode="auto">
          <a:xfrm>
            <a:off x="245836" y="8535937"/>
            <a:ext cx="94676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IT" sz="2400" b="1" dirty="0">
                <a:solidFill>
                  <a:schemeClr val="tx1"/>
                </a:solidFill>
              </a:rPr>
              <a:t>“</a:t>
            </a:r>
            <a:r>
              <a:rPr lang="en-US" altLang="en-IT" sz="2400" b="1" dirty="0" err="1">
                <a:solidFill>
                  <a:schemeClr val="tx1"/>
                </a:solidFill>
              </a:rPr>
              <a:t>Equivalente</a:t>
            </a:r>
            <a:r>
              <a:rPr lang="en-US" altLang="en-IT" sz="2400" b="1" dirty="0">
                <a:solidFill>
                  <a:schemeClr val="tx1"/>
                </a:solidFill>
              </a:rPr>
              <a:t>” ad un </a:t>
            </a:r>
            <a:r>
              <a:rPr lang="en-US" altLang="en-IT" sz="2400" b="1" dirty="0" err="1">
                <a:solidFill>
                  <a:schemeClr val="tx1"/>
                </a:solidFill>
              </a:rPr>
              <a:t>esperimento</a:t>
            </a:r>
            <a:r>
              <a:rPr lang="en-US" altLang="en-IT" sz="2400" b="1" dirty="0">
                <a:solidFill>
                  <a:schemeClr val="tx1"/>
                </a:solidFill>
              </a:rPr>
              <a:t> a </a:t>
            </a:r>
            <a:r>
              <a:rPr lang="en-US" altLang="en-IT" sz="2400" b="1" dirty="0" err="1">
                <a:solidFill>
                  <a:schemeClr val="tx1"/>
                </a:solidFill>
              </a:rPr>
              <a:t>targhetta</a:t>
            </a:r>
            <a:r>
              <a:rPr lang="en-US" altLang="en-IT" sz="2400" b="1" dirty="0">
                <a:solidFill>
                  <a:schemeClr val="tx1"/>
                </a:solidFill>
              </a:rPr>
              <a:t> </a:t>
            </a:r>
            <a:r>
              <a:rPr lang="en-US" altLang="en-IT" sz="2400" b="1" dirty="0" err="1">
                <a:solidFill>
                  <a:schemeClr val="tx1"/>
                </a:solidFill>
              </a:rPr>
              <a:t>fissa</a:t>
            </a:r>
            <a:r>
              <a:rPr lang="en-US" altLang="en-IT" sz="2400" b="1" dirty="0">
                <a:solidFill>
                  <a:schemeClr val="tx1"/>
                </a:solidFill>
              </a:rPr>
              <a:t> con e</a:t>
            </a:r>
            <a:r>
              <a:rPr lang="en-US" altLang="en-IT" sz="2400" b="1" baseline="30000" dirty="0">
                <a:solidFill>
                  <a:schemeClr val="tx1"/>
                </a:solidFill>
                <a:cs typeface="Times New Roman" panose="02020603050405020304" pitchFamily="18" charset="0"/>
              </a:rPr>
              <a:t>± </a:t>
            </a:r>
            <a:r>
              <a:rPr lang="en-US" altLang="en-IT" sz="2400" b="1" dirty="0">
                <a:solidFill>
                  <a:schemeClr val="tx1"/>
                </a:solidFill>
                <a:cs typeface="Times New Roman" panose="02020603050405020304" pitchFamily="18" charset="0"/>
              </a:rPr>
              <a:t> di </a:t>
            </a:r>
            <a:r>
              <a:rPr lang="en-US" altLang="en-IT" sz="2400" b="1" dirty="0">
                <a:solidFill>
                  <a:schemeClr val="tx1"/>
                </a:solidFill>
              </a:rPr>
              <a:t>50 </a:t>
            </a:r>
            <a:r>
              <a:rPr lang="en-US" altLang="en-IT" sz="2400" b="1" dirty="0" err="1">
                <a:solidFill>
                  <a:schemeClr val="tx1"/>
                </a:solidFill>
              </a:rPr>
              <a:t>TeV</a:t>
            </a:r>
            <a:endParaRPr lang="en-US" altLang="en-IT" sz="2400" b="1" dirty="0">
              <a:solidFill>
                <a:schemeClr val="tx1"/>
              </a:solidFill>
              <a:cs typeface="Times New Roman" panose="02020603050405020304" pitchFamily="18"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4103017" y="124431"/>
            <a:ext cx="561047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t>HERA Operation</a:t>
            </a:r>
          </a:p>
        </p:txBody>
      </p:sp>
      <p:pic>
        <p:nvPicPr>
          <p:cNvPr id="145" name="lumi-fig.tiff" descr="lumi-fig.tiff"/>
          <p:cNvPicPr>
            <a:picLocks noChangeAspect="1"/>
          </p:cNvPicPr>
          <p:nvPr/>
        </p:nvPicPr>
        <p:blipFill>
          <a:blip r:embed="rId2"/>
          <a:stretch>
            <a:fillRect/>
          </a:stretch>
        </p:blipFill>
        <p:spPr>
          <a:xfrm>
            <a:off x="6161046" y="1959854"/>
            <a:ext cx="6429930" cy="6369930"/>
          </a:xfrm>
          <a:prstGeom prst="rect">
            <a:avLst/>
          </a:prstGeom>
          <a:ln w="12700">
            <a:miter lim="400000"/>
          </a:ln>
        </p:spPr>
      </p:pic>
      <p:sp>
        <p:nvSpPr>
          <p:cNvPr id="146" name="HERA-I (1992-2000)…"/>
          <p:cNvSpPr txBox="1"/>
          <p:nvPr/>
        </p:nvSpPr>
        <p:spPr>
          <a:xfrm>
            <a:off x="797517" y="1762471"/>
            <a:ext cx="5026051" cy="650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l" defTabSz="457200">
              <a:defRPr sz="2200">
                <a:latin typeface="Helvetica"/>
                <a:ea typeface="Helvetica"/>
                <a:cs typeface="Helvetica"/>
                <a:sym typeface="Helvetica"/>
              </a:defRPr>
            </a:pPr>
            <a:r>
              <a:rPr u="sng">
                <a:solidFill>
                  <a:srgbClr val="000090"/>
                </a:solidFill>
              </a:rPr>
              <a:t>HERA-I (1992-2000)</a:t>
            </a:r>
          </a:p>
          <a:p>
            <a:pPr algn="l" defTabSz="457200">
              <a:defRPr sz="2200"/>
            </a:pPr>
            <a:r>
              <a:t>Ee=27.6 GeV</a:t>
            </a:r>
          </a:p>
          <a:p>
            <a:pPr algn="l" defTabSz="457200">
              <a:defRPr sz="2200"/>
            </a:pPr>
            <a:r>
              <a:t>Ep=820 &amp; 920 GeV</a:t>
            </a:r>
          </a:p>
          <a:p>
            <a:pPr algn="l" defTabSz="457200">
              <a:defRPr sz="2200"/>
            </a:pPr>
            <a:r>
              <a:t>L</a:t>
            </a:r>
            <a:r>
              <a:rPr baseline="-21545"/>
              <a:t>int</a:t>
            </a:r>
            <a:r>
              <a:t> ~ 130 pb</a:t>
            </a:r>
            <a:r>
              <a:rPr baseline="30363"/>
              <a:t>-1 </a:t>
            </a:r>
            <a:r>
              <a:t>per experiment</a:t>
            </a:r>
          </a:p>
          <a:p>
            <a:pPr algn="l" defTabSz="457200">
              <a:defRPr sz="2200"/>
            </a:pPr>
            <a:r>
              <a:t>Mostly e</a:t>
            </a:r>
            <a:r>
              <a:rPr baseline="30363"/>
              <a:t>+</a:t>
            </a:r>
            <a:r>
              <a:t>p</a:t>
            </a:r>
            <a:endParaRPr baseline="30363">
              <a:solidFill>
                <a:srgbClr val="000090"/>
              </a:solidFill>
            </a:endParaRPr>
          </a:p>
          <a:p>
            <a:pPr algn="l" defTabSz="457200">
              <a:defRPr sz="2200"/>
            </a:pPr>
            <a:endParaRPr u="sng">
              <a:solidFill>
                <a:srgbClr val="000090"/>
              </a:solidFill>
            </a:endParaRPr>
          </a:p>
          <a:p>
            <a:pPr algn="l" defTabSz="457200">
              <a:defRPr sz="2200">
                <a:latin typeface="Helvetica"/>
                <a:ea typeface="Helvetica"/>
                <a:cs typeface="Helvetica"/>
                <a:sym typeface="Helvetica"/>
              </a:defRPr>
            </a:pPr>
            <a:r>
              <a:rPr u="sng">
                <a:solidFill>
                  <a:srgbClr val="000090"/>
                </a:solidFill>
              </a:rPr>
              <a:t>HERA-II (2003-2007)</a:t>
            </a:r>
          </a:p>
          <a:p>
            <a:pPr algn="l" defTabSz="457200">
              <a:defRPr sz="2200"/>
            </a:pPr>
            <a:r>
              <a:t>Ee=27.6 GeV</a:t>
            </a:r>
          </a:p>
          <a:p>
            <a:pPr algn="l" defTabSz="457200">
              <a:defRPr sz="2200"/>
            </a:pPr>
            <a:r>
              <a:t>Ep=920 GeV</a:t>
            </a:r>
          </a:p>
          <a:p>
            <a:pPr algn="l" defTabSz="457200">
              <a:defRPr sz="2200"/>
            </a:pPr>
            <a:r>
              <a:t>L</a:t>
            </a:r>
            <a:r>
              <a:rPr baseline="-21545"/>
              <a:t>int</a:t>
            </a:r>
            <a:r>
              <a:t> ~ 360 pb</a:t>
            </a:r>
            <a:r>
              <a:rPr baseline="30363"/>
              <a:t>-1 </a:t>
            </a:r>
            <a:r>
              <a:t>per experiment</a:t>
            </a:r>
          </a:p>
          <a:p>
            <a:pPr algn="l" defTabSz="457200">
              <a:defRPr sz="2200"/>
            </a:pPr>
            <a:r>
              <a:t>Longitudinally polarized lepton beams </a:t>
            </a:r>
          </a:p>
          <a:p>
            <a:pPr algn="l" defTabSz="457200">
              <a:defRPr sz="2200"/>
            </a:pPr>
            <a:r>
              <a:t>Similar amounts of e</a:t>
            </a:r>
            <a:r>
              <a:rPr baseline="30363"/>
              <a:t>+</a:t>
            </a:r>
            <a:r>
              <a:t>p and e</a:t>
            </a:r>
            <a:r>
              <a:rPr baseline="30363"/>
              <a:t>-</a:t>
            </a:r>
            <a:r>
              <a:t>p</a:t>
            </a:r>
            <a:endParaRPr>
              <a:solidFill>
                <a:srgbClr val="000090"/>
              </a:solidFill>
            </a:endParaRPr>
          </a:p>
          <a:p>
            <a:pPr algn="l" defTabSz="457200">
              <a:defRPr sz="2200"/>
            </a:pPr>
            <a:endParaRPr>
              <a:solidFill>
                <a:srgbClr val="000090"/>
              </a:solidFill>
            </a:endParaRPr>
          </a:p>
          <a:p>
            <a:pPr algn="l" defTabSz="457200">
              <a:defRPr sz="2200">
                <a:latin typeface="Helvetica"/>
                <a:ea typeface="Helvetica"/>
                <a:cs typeface="Helvetica"/>
                <a:sym typeface="Helvetica"/>
              </a:defRPr>
            </a:pPr>
            <a:r>
              <a:rPr u="sng">
                <a:solidFill>
                  <a:srgbClr val="000090"/>
                </a:solidFill>
              </a:rPr>
              <a:t>Low Energy Run 2007</a:t>
            </a:r>
            <a:endParaRPr>
              <a:solidFill>
                <a:srgbClr val="000090"/>
              </a:solidFill>
            </a:endParaRPr>
          </a:p>
          <a:p>
            <a:pPr algn="l" defTabSz="457200">
              <a:defRPr sz="2200"/>
            </a:pPr>
            <a:r>
              <a:t>Ee=27.6 GeV</a:t>
            </a:r>
          </a:p>
          <a:p>
            <a:pPr algn="l" defTabSz="457200">
              <a:defRPr sz="2200"/>
            </a:pPr>
            <a:r>
              <a:t>Ep=460 &amp; 575 GeV</a:t>
            </a:r>
          </a:p>
          <a:p>
            <a:pPr algn="l" defTabSz="457200">
              <a:defRPr sz="2200"/>
            </a:pPr>
            <a:r>
              <a:t>Runs at reduced √s : </a:t>
            </a:r>
          </a:p>
          <a:p>
            <a:pPr algn="l" defTabSz="457200">
              <a:defRPr sz="2200"/>
            </a:pPr>
            <a:r>
              <a:t>225 GeV (LER), 252 (MER)  GeV</a:t>
            </a:r>
          </a:p>
          <a:p>
            <a:pPr algn="l" defTabSz="457200">
              <a:defRPr sz="2200"/>
            </a:pPr>
            <a:r>
              <a:t>Dedicated F</a:t>
            </a:r>
            <a:r>
              <a:rPr baseline="-23272"/>
              <a:t>L </a:t>
            </a:r>
            <a:r>
              <a:t>measurements</a:t>
            </a:r>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148" name="1 fb-1 Integrated lumi, H1+ZEUS"/>
          <p:cNvSpPr txBox="1"/>
          <p:nvPr/>
        </p:nvSpPr>
        <p:spPr>
          <a:xfrm>
            <a:off x="4440378" y="8407400"/>
            <a:ext cx="4605552"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500">
                <a:latin typeface="Helvetica"/>
                <a:ea typeface="Helvetica"/>
                <a:cs typeface="Helvetica"/>
                <a:sym typeface="Helvetica"/>
              </a:defRPr>
            </a:pPr>
            <a:r>
              <a:rPr>
                <a:solidFill>
                  <a:srgbClr val="FF0000"/>
                </a:solidFill>
              </a:rPr>
              <a:t>1 fb</a:t>
            </a:r>
            <a:r>
              <a:rPr baseline="30399">
                <a:solidFill>
                  <a:srgbClr val="FF0000"/>
                </a:solidFill>
              </a:rPr>
              <a:t>-1 </a:t>
            </a:r>
            <a:r>
              <a:rPr>
                <a:solidFill>
                  <a:srgbClr val="FF0000"/>
                </a:solidFill>
              </a:rPr>
              <a:t>Integrated lumi, H1+ZEUS</a:t>
            </a:r>
          </a:p>
        </p:txBody>
      </p:sp>
    </p:spTree>
    <p:extLst>
      <p:ext uri="{BB962C8B-B14F-4D97-AF65-F5344CB8AC3E}">
        <p14:creationId xmlns:p14="http://schemas.microsoft.com/office/powerpoint/2010/main" val="843454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2302329" y="124431"/>
            <a:ext cx="7411162"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dirty="0"/>
              <a:t>HERA </a:t>
            </a:r>
            <a:r>
              <a:rPr lang="en-US" dirty="0"/>
              <a:t>Kinematic domain</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pic>
        <p:nvPicPr>
          <p:cNvPr id="7" name="Picture 6">
            <a:extLst>
              <a:ext uri="{FF2B5EF4-FFF2-40B4-BE49-F238E27FC236}">
                <a16:creationId xmlns:a16="http://schemas.microsoft.com/office/drawing/2014/main" id="{ECEA9B01-1765-5E4F-A20A-AD5531EC126B}"/>
              </a:ext>
            </a:extLst>
          </p:cNvPr>
          <p:cNvPicPr>
            <a:picLocks noChangeAspect="1"/>
          </p:cNvPicPr>
          <p:nvPr/>
        </p:nvPicPr>
        <p:blipFill>
          <a:blip r:embed="rId2"/>
          <a:stretch>
            <a:fillRect/>
          </a:stretch>
        </p:blipFill>
        <p:spPr>
          <a:xfrm>
            <a:off x="2388244" y="1541930"/>
            <a:ext cx="7239332" cy="7195457"/>
          </a:xfrm>
          <a:prstGeom prst="rect">
            <a:avLst/>
          </a:prstGeom>
        </p:spPr>
      </p:pic>
    </p:spTree>
    <p:extLst>
      <p:ext uri="{BB962C8B-B14F-4D97-AF65-F5344CB8AC3E}">
        <p14:creationId xmlns:p14="http://schemas.microsoft.com/office/powerpoint/2010/main" val="383624510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DIS processes and cross sections"/>
          <p:cNvSpPr txBox="1"/>
          <p:nvPr/>
        </p:nvSpPr>
        <p:spPr>
          <a:xfrm>
            <a:off x="674414" y="73632"/>
            <a:ext cx="11357125" cy="1919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defTabSz="393192">
              <a:defRPr sz="6020">
                <a:solidFill>
                  <a:schemeClr val="accent1"/>
                </a:solidFill>
                <a:effectLst>
                  <a:outerShdw blurRad="43688" dist="32766" dir="2700000" rotWithShape="0">
                    <a:srgbClr val="000000">
                      <a:alpha val="43000"/>
                    </a:srgbClr>
                  </a:outerShdw>
                </a:effectLst>
                <a:latin typeface="Helvetica"/>
                <a:ea typeface="Helvetica"/>
                <a:cs typeface="Helvetica"/>
                <a:sym typeface="Helvetica"/>
              </a:defRPr>
            </a:lvl1pPr>
          </a:lstStyle>
          <a:p>
            <a:r>
              <a:t>DIS processes and cross sections</a:t>
            </a:r>
          </a:p>
        </p:txBody>
      </p:sp>
      <p:pic>
        <p:nvPicPr>
          <p:cNvPr id="151" name="diagrams.tiff" descr="diagrams.tiff"/>
          <p:cNvPicPr>
            <a:picLocks noChangeAspect="1"/>
          </p:cNvPicPr>
          <p:nvPr/>
        </p:nvPicPr>
        <p:blipFill>
          <a:blip r:embed="rId2"/>
          <a:stretch>
            <a:fillRect/>
          </a:stretch>
        </p:blipFill>
        <p:spPr>
          <a:xfrm>
            <a:off x="1003300" y="1960740"/>
            <a:ext cx="6107889" cy="2788733"/>
          </a:xfrm>
          <a:prstGeom prst="rect">
            <a:avLst/>
          </a:prstGeom>
          <a:ln w="12700">
            <a:miter lim="400000"/>
          </a:ln>
        </p:spPr>
      </p:pic>
      <p:sp>
        <p:nvSpPr>
          <p:cNvPr id="152" name="Kinematic variables:…"/>
          <p:cNvSpPr txBox="1"/>
          <p:nvPr/>
        </p:nvSpPr>
        <p:spPr>
          <a:xfrm>
            <a:off x="8374204" y="1892078"/>
            <a:ext cx="3760377" cy="2313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457200">
              <a:defRPr sz="2100"/>
            </a:pPr>
            <a:r>
              <a:rPr u="sng">
                <a:solidFill>
                  <a:srgbClr val="000090"/>
                </a:solidFill>
              </a:rPr>
              <a:t>Kinematic variables:</a:t>
            </a:r>
          </a:p>
          <a:p>
            <a:pPr algn="l" defTabSz="457200">
              <a:defRPr sz="2100"/>
            </a:pPr>
            <a:endParaRPr u="sng">
              <a:solidFill>
                <a:srgbClr val="000090"/>
              </a:solidFill>
            </a:endParaRPr>
          </a:p>
          <a:p>
            <a:pPr algn="l" defTabSz="457200">
              <a:defRPr sz="2100"/>
            </a:pPr>
            <a:r>
              <a:t>  - Virtuality exchanged boson</a:t>
            </a:r>
          </a:p>
          <a:p>
            <a:pPr algn="l" defTabSz="457200">
              <a:defRPr sz="2100"/>
            </a:pPr>
            <a:endParaRPr/>
          </a:p>
          <a:p>
            <a:pPr algn="l" defTabSz="457200">
              <a:defRPr sz="2100"/>
            </a:pPr>
            <a:endParaRPr/>
          </a:p>
          <a:p>
            <a:pPr algn="l" defTabSz="457200">
              <a:defRPr sz="2100"/>
            </a:pPr>
            <a:endParaRPr/>
          </a:p>
          <a:p>
            <a:pPr algn="l" defTabSz="457200">
              <a:defRPr sz="2100"/>
            </a:pPr>
            <a:r>
              <a:t>  - Bjorken scaling variable</a:t>
            </a:r>
          </a:p>
        </p:txBody>
      </p:sp>
      <p:pic>
        <p:nvPicPr>
          <p:cNvPr id="153" name="q2-form" descr="q2-form"/>
          <p:cNvPicPr>
            <a:picLocks noChangeAspect="1"/>
          </p:cNvPicPr>
          <p:nvPr/>
        </p:nvPicPr>
        <p:blipFill>
          <a:blip r:embed="rId3"/>
          <a:stretch>
            <a:fillRect/>
          </a:stretch>
        </p:blipFill>
        <p:spPr>
          <a:xfrm>
            <a:off x="8738130" y="3164599"/>
            <a:ext cx="3373370" cy="381015"/>
          </a:xfrm>
          <a:prstGeom prst="rect">
            <a:avLst/>
          </a:prstGeom>
          <a:ln w="12700">
            <a:miter lim="400000"/>
          </a:ln>
        </p:spPr>
      </p:pic>
      <p:pic>
        <p:nvPicPr>
          <p:cNvPr id="154" name="x-form" descr="x-form"/>
          <p:cNvPicPr>
            <a:picLocks noChangeAspect="1"/>
          </p:cNvPicPr>
          <p:nvPr/>
        </p:nvPicPr>
        <p:blipFill>
          <a:blip r:embed="rId4"/>
          <a:stretch>
            <a:fillRect/>
          </a:stretch>
        </p:blipFill>
        <p:spPr>
          <a:xfrm>
            <a:off x="8764150" y="4317174"/>
            <a:ext cx="1460740" cy="826471"/>
          </a:xfrm>
          <a:prstGeom prst="rect">
            <a:avLst/>
          </a:prstGeom>
          <a:ln w="12700">
            <a:miter lim="400000"/>
          </a:ln>
        </p:spPr>
      </p:pic>
      <p:sp>
        <p:nvSpPr>
          <p:cNvPr id="155" name="Line"/>
          <p:cNvSpPr/>
          <p:nvPr/>
        </p:nvSpPr>
        <p:spPr>
          <a:xfrm>
            <a:off x="378808" y="5399321"/>
            <a:ext cx="12247185" cy="1"/>
          </a:xfrm>
          <a:prstGeom prst="line">
            <a:avLst/>
          </a:prstGeom>
          <a:ln w="25400">
            <a:solidFill>
              <a:srgbClr val="4F81BD"/>
            </a:solidFill>
            <a:bevel/>
          </a:ln>
          <a:effectLst>
            <a:outerShdw blurRad="38100" dist="20000" dir="5400000" rotWithShape="0">
              <a:srgbClr val="000000">
                <a:alpha val="38000"/>
              </a:srgbClr>
            </a:outerShdw>
          </a:effectLst>
        </p:spPr>
        <p:txBody>
          <a:bodyPr lIns="45719" rIns="45719"/>
          <a:lstStyle/>
          <a:p>
            <a:pPr algn="l" defTabSz="457200">
              <a:defRPr sz="1200">
                <a:latin typeface="Helvetica"/>
                <a:ea typeface="Helvetica"/>
                <a:cs typeface="Helvetica"/>
                <a:sym typeface="Helvetica"/>
              </a:defRPr>
            </a:pPr>
            <a:endParaRPr/>
          </a:p>
        </p:txBody>
      </p:sp>
      <p:pic>
        <p:nvPicPr>
          <p:cNvPr id="156" name="sigmarnc" descr="sigmarnc"/>
          <p:cNvPicPr>
            <a:picLocks noChangeAspect="1"/>
          </p:cNvPicPr>
          <p:nvPr/>
        </p:nvPicPr>
        <p:blipFill>
          <a:blip r:embed="rId5"/>
          <a:stretch>
            <a:fillRect/>
          </a:stretch>
        </p:blipFill>
        <p:spPr>
          <a:xfrm>
            <a:off x="2139160" y="6083637"/>
            <a:ext cx="7862880" cy="996564"/>
          </a:xfrm>
          <a:prstGeom prst="rect">
            <a:avLst/>
          </a:prstGeom>
          <a:ln w="12700">
            <a:miter lim="400000"/>
          </a:ln>
        </p:spPr>
      </p:pic>
      <p:pic>
        <p:nvPicPr>
          <p:cNvPr id="157" name="sigmarcc" descr="sigmarcc"/>
          <p:cNvPicPr>
            <a:picLocks noChangeAspect="1"/>
          </p:cNvPicPr>
          <p:nvPr/>
        </p:nvPicPr>
        <p:blipFill>
          <a:blip r:embed="rId6"/>
          <a:stretch>
            <a:fillRect/>
          </a:stretch>
        </p:blipFill>
        <p:spPr>
          <a:xfrm>
            <a:off x="2109829" y="7517780"/>
            <a:ext cx="10539802" cy="1113963"/>
          </a:xfrm>
          <a:prstGeom prst="rect">
            <a:avLst/>
          </a:prstGeom>
          <a:ln w="12700">
            <a:miter lim="400000"/>
          </a:ln>
        </p:spPr>
      </p:pic>
      <p:sp>
        <p:nvSpPr>
          <p:cNvPr id="158" name="NC:"/>
          <p:cNvSpPr txBox="1"/>
          <p:nvPr/>
        </p:nvSpPr>
        <p:spPr>
          <a:xfrm>
            <a:off x="264368" y="6412831"/>
            <a:ext cx="705863"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457200">
              <a:defRPr sz="3000">
                <a:solidFill>
                  <a:srgbClr val="FF0000"/>
                </a:solidFill>
                <a:effectLst>
                  <a:outerShdw blurRad="50800" dist="38100" dir="2700000" rotWithShape="0">
                    <a:srgbClr val="000000">
                      <a:alpha val="43000"/>
                    </a:srgbClr>
                  </a:outerShdw>
                </a:effectLst>
                <a:latin typeface="+mj-lt"/>
                <a:ea typeface="+mj-ea"/>
                <a:cs typeface="+mj-cs"/>
                <a:sym typeface="Calibri"/>
              </a:defRPr>
            </a:lvl1pPr>
          </a:lstStyle>
          <a:p>
            <a:pPr>
              <a:defRPr>
                <a:solidFill>
                  <a:srgbClr val="000000"/>
                </a:solidFill>
                <a:effectLst/>
              </a:defRPr>
            </a:pPr>
            <a:r>
              <a:rPr>
                <a:solidFill>
                  <a:srgbClr val="FF0000"/>
                </a:solidFill>
                <a:effectLst>
                  <a:outerShdw blurRad="50800" dist="38100" dir="2700000" rotWithShape="0">
                    <a:srgbClr val="000000">
                      <a:alpha val="43000"/>
                    </a:srgbClr>
                  </a:outerShdw>
                </a:effectLst>
              </a:rPr>
              <a:t>NC:</a:t>
            </a:r>
          </a:p>
        </p:txBody>
      </p:sp>
      <p:sp>
        <p:nvSpPr>
          <p:cNvPr id="159" name="CC:"/>
          <p:cNvSpPr txBox="1"/>
          <p:nvPr/>
        </p:nvSpPr>
        <p:spPr>
          <a:xfrm>
            <a:off x="251809" y="7711541"/>
            <a:ext cx="625959"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defTabSz="457200">
              <a:defRPr sz="3000">
                <a:solidFill>
                  <a:srgbClr val="FF0000"/>
                </a:solidFill>
                <a:effectLst>
                  <a:outerShdw blurRad="50800" dist="38100" dir="2700000" rotWithShape="0">
                    <a:srgbClr val="000000">
                      <a:alpha val="43000"/>
                    </a:srgbClr>
                  </a:outerShdw>
                </a:effectLst>
                <a:latin typeface="+mj-lt"/>
                <a:ea typeface="+mj-ea"/>
                <a:cs typeface="+mj-cs"/>
                <a:sym typeface="Calibri"/>
              </a:defRPr>
            </a:lvl1pPr>
          </a:lstStyle>
          <a:p>
            <a:pPr>
              <a:defRPr>
                <a:solidFill>
                  <a:srgbClr val="000000"/>
                </a:solidFill>
                <a:effectLst/>
              </a:defRPr>
            </a:pPr>
            <a:r>
              <a:rPr>
                <a:solidFill>
                  <a:srgbClr val="FF0000"/>
                </a:solidFill>
                <a:effectLst>
                  <a:outerShdw blurRad="50800" dist="38100" dir="2700000" rotWithShape="0">
                    <a:srgbClr val="000000">
                      <a:alpha val="43000"/>
                    </a:srgbClr>
                  </a:outerShdw>
                </a:effectLst>
              </a:rPr>
              <a:t>CC:</a:t>
            </a:r>
          </a:p>
        </p:txBody>
      </p:sp>
      <p:pic>
        <p:nvPicPr>
          <p:cNvPr id="160" name="ypmform" descr="ypmform"/>
          <p:cNvPicPr>
            <a:picLocks noChangeAspect="1"/>
          </p:cNvPicPr>
          <p:nvPr/>
        </p:nvPicPr>
        <p:blipFill>
          <a:blip r:embed="rId7"/>
          <a:stretch>
            <a:fillRect/>
          </a:stretch>
        </p:blipFill>
        <p:spPr>
          <a:xfrm>
            <a:off x="2205547" y="8922058"/>
            <a:ext cx="3760263" cy="403589"/>
          </a:xfrm>
          <a:prstGeom prst="rect">
            <a:avLst/>
          </a:prstGeom>
          <a:ln w="12700">
            <a:miter lim="400000"/>
          </a:ln>
        </p:spPr>
      </p:pic>
      <p:sp>
        <p:nvSpPr>
          <p:cNvPr id="161" name="“Reduced” Cross sections"/>
          <p:cNvSpPr txBox="1"/>
          <p:nvPr/>
        </p:nvSpPr>
        <p:spPr>
          <a:xfrm>
            <a:off x="4129485" y="5437421"/>
            <a:ext cx="4446983" cy="54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900">
                <a:solidFill>
                  <a:schemeClr val="accent1"/>
                </a:solidFill>
              </a:defRPr>
            </a:lvl1pPr>
          </a:lstStyle>
          <a:p>
            <a:r>
              <a:t>“Reduced” Cross sections</a:t>
            </a:r>
          </a:p>
        </p:txBody>
      </p:sp>
      <p:sp>
        <p:nvSpPr>
          <p:cNvPr id="16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DIS processes and cross sections"/>
          <p:cNvSpPr txBox="1"/>
          <p:nvPr/>
        </p:nvSpPr>
        <p:spPr>
          <a:xfrm>
            <a:off x="674414" y="73632"/>
            <a:ext cx="11357125" cy="1919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defTabSz="393192">
              <a:defRPr sz="6020">
                <a:solidFill>
                  <a:schemeClr val="accent1"/>
                </a:solidFill>
                <a:effectLst>
                  <a:outerShdw blurRad="43688" dist="32766" dir="2700000" rotWithShape="0">
                    <a:srgbClr val="000000">
                      <a:alpha val="43000"/>
                    </a:srgbClr>
                  </a:outerShdw>
                </a:effectLst>
                <a:latin typeface="Helvetica"/>
                <a:ea typeface="Helvetica"/>
                <a:cs typeface="Helvetica"/>
                <a:sym typeface="Helvetica"/>
              </a:defRPr>
            </a:lvl1pPr>
          </a:lstStyle>
          <a:p>
            <a:r>
              <a:t>DIS processes and cross sections</a:t>
            </a:r>
          </a:p>
        </p:txBody>
      </p:sp>
      <p:pic>
        <p:nvPicPr>
          <p:cNvPr id="165" name="diagrams.tiff" descr="diagrams.tiff"/>
          <p:cNvPicPr>
            <a:picLocks noChangeAspect="1"/>
          </p:cNvPicPr>
          <p:nvPr/>
        </p:nvPicPr>
        <p:blipFill>
          <a:blip r:embed="rId2"/>
          <a:stretch>
            <a:fillRect/>
          </a:stretch>
        </p:blipFill>
        <p:spPr>
          <a:xfrm>
            <a:off x="1003300" y="1960740"/>
            <a:ext cx="6107889" cy="2788733"/>
          </a:xfrm>
          <a:prstGeom prst="rect">
            <a:avLst/>
          </a:prstGeom>
          <a:ln w="12700">
            <a:miter lim="400000"/>
          </a:ln>
        </p:spPr>
      </p:pic>
      <p:sp>
        <p:nvSpPr>
          <p:cNvPr id="166" name="Kinematic variables:…"/>
          <p:cNvSpPr txBox="1"/>
          <p:nvPr/>
        </p:nvSpPr>
        <p:spPr>
          <a:xfrm>
            <a:off x="8374204" y="1892078"/>
            <a:ext cx="3760377" cy="2313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defTabSz="457200">
              <a:defRPr sz="2100"/>
            </a:pPr>
            <a:r>
              <a:rPr u="sng">
                <a:solidFill>
                  <a:srgbClr val="000090"/>
                </a:solidFill>
              </a:rPr>
              <a:t>Kinematic variables:</a:t>
            </a:r>
          </a:p>
          <a:p>
            <a:pPr algn="l" defTabSz="457200">
              <a:defRPr sz="2100"/>
            </a:pPr>
            <a:endParaRPr u="sng">
              <a:solidFill>
                <a:srgbClr val="000090"/>
              </a:solidFill>
            </a:endParaRPr>
          </a:p>
          <a:p>
            <a:pPr algn="l" defTabSz="457200">
              <a:defRPr sz="2100"/>
            </a:pPr>
            <a:r>
              <a:t>  - Virtuality exchanged boson</a:t>
            </a:r>
          </a:p>
          <a:p>
            <a:pPr algn="l" defTabSz="457200">
              <a:defRPr sz="2100"/>
            </a:pPr>
            <a:endParaRPr/>
          </a:p>
          <a:p>
            <a:pPr algn="l" defTabSz="457200">
              <a:defRPr sz="2100"/>
            </a:pPr>
            <a:endParaRPr/>
          </a:p>
          <a:p>
            <a:pPr algn="l" defTabSz="457200">
              <a:defRPr sz="2100"/>
            </a:pPr>
            <a:endParaRPr/>
          </a:p>
          <a:p>
            <a:pPr algn="l" defTabSz="457200">
              <a:defRPr sz="2100"/>
            </a:pPr>
            <a:r>
              <a:t>  - Bjorken scaling variable</a:t>
            </a:r>
          </a:p>
        </p:txBody>
      </p:sp>
      <p:pic>
        <p:nvPicPr>
          <p:cNvPr id="167" name="q2-form" descr="q2-form"/>
          <p:cNvPicPr>
            <a:picLocks noChangeAspect="1"/>
          </p:cNvPicPr>
          <p:nvPr/>
        </p:nvPicPr>
        <p:blipFill>
          <a:blip r:embed="rId3"/>
          <a:stretch>
            <a:fillRect/>
          </a:stretch>
        </p:blipFill>
        <p:spPr>
          <a:xfrm>
            <a:off x="8738130" y="3164599"/>
            <a:ext cx="3373370" cy="381015"/>
          </a:xfrm>
          <a:prstGeom prst="rect">
            <a:avLst/>
          </a:prstGeom>
          <a:ln w="12700">
            <a:miter lim="400000"/>
          </a:ln>
        </p:spPr>
      </p:pic>
      <p:pic>
        <p:nvPicPr>
          <p:cNvPr id="168" name="x-form" descr="x-form"/>
          <p:cNvPicPr>
            <a:picLocks noChangeAspect="1"/>
          </p:cNvPicPr>
          <p:nvPr/>
        </p:nvPicPr>
        <p:blipFill>
          <a:blip r:embed="rId4"/>
          <a:stretch>
            <a:fillRect/>
          </a:stretch>
        </p:blipFill>
        <p:spPr>
          <a:xfrm>
            <a:off x="8764150" y="4317174"/>
            <a:ext cx="1460740" cy="826471"/>
          </a:xfrm>
          <a:prstGeom prst="rect">
            <a:avLst/>
          </a:prstGeom>
          <a:ln w="12700">
            <a:miter lim="400000"/>
          </a:ln>
        </p:spPr>
      </p:pic>
      <p:sp>
        <p:nvSpPr>
          <p:cNvPr id="169" name="Line"/>
          <p:cNvSpPr/>
          <p:nvPr/>
        </p:nvSpPr>
        <p:spPr>
          <a:xfrm>
            <a:off x="378808" y="5399321"/>
            <a:ext cx="12247185" cy="1"/>
          </a:xfrm>
          <a:prstGeom prst="line">
            <a:avLst/>
          </a:prstGeom>
          <a:ln w="25400">
            <a:solidFill>
              <a:srgbClr val="4F81BD"/>
            </a:solidFill>
            <a:bevel/>
          </a:ln>
          <a:effectLst>
            <a:outerShdw blurRad="38100" dist="20000" dir="5400000" rotWithShape="0">
              <a:srgbClr val="000000">
                <a:alpha val="38000"/>
              </a:srgbClr>
            </a:outerShdw>
          </a:effectLst>
        </p:spPr>
        <p:txBody>
          <a:bodyPr lIns="45719" rIns="45719"/>
          <a:lstStyle/>
          <a:p>
            <a:pPr algn="l" defTabSz="457200">
              <a:defRPr sz="1200">
                <a:latin typeface="Helvetica"/>
                <a:ea typeface="Helvetica"/>
                <a:cs typeface="Helvetica"/>
                <a:sym typeface="Helvetica"/>
              </a:defRPr>
            </a:pPr>
            <a:endParaRPr/>
          </a:p>
        </p:txBody>
      </p:sp>
      <p:sp>
        <p:nvSpPr>
          <p:cNvPr id="170" name="Structure Functions, PDFs and DGLAP evolution equations (LO, NLO and NNLO):"/>
          <p:cNvSpPr txBox="1"/>
          <p:nvPr/>
        </p:nvSpPr>
        <p:spPr>
          <a:xfrm>
            <a:off x="288662" y="5505450"/>
            <a:ext cx="12128628" cy="495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2600">
                <a:solidFill>
                  <a:schemeClr val="accent1"/>
                </a:solidFill>
              </a:defRPr>
            </a:lvl1pPr>
          </a:lstStyle>
          <a:p>
            <a:r>
              <a:t>Structure Functions, PDFs and DGLAP evolution equations (LO, NLO and NNLO):</a:t>
            </a:r>
          </a:p>
        </p:txBody>
      </p:sp>
      <p:pic>
        <p:nvPicPr>
          <p:cNvPr id="171" name="dglap" descr="dglap"/>
          <p:cNvPicPr>
            <a:picLocks noChangeAspect="1"/>
          </p:cNvPicPr>
          <p:nvPr/>
        </p:nvPicPr>
        <p:blipFill>
          <a:blip r:embed="rId5"/>
          <a:stretch>
            <a:fillRect/>
          </a:stretch>
        </p:blipFill>
        <p:spPr>
          <a:xfrm>
            <a:off x="444500" y="8191335"/>
            <a:ext cx="8349813" cy="1088618"/>
          </a:xfrm>
          <a:prstGeom prst="rect">
            <a:avLst/>
          </a:prstGeom>
          <a:ln w="12700">
            <a:miter lim="400000"/>
          </a:ln>
        </p:spPr>
      </p:pic>
      <p:pic>
        <p:nvPicPr>
          <p:cNvPr id="172" name="f2sf" descr="f2sf"/>
          <p:cNvPicPr>
            <a:picLocks noChangeAspect="1"/>
          </p:cNvPicPr>
          <p:nvPr/>
        </p:nvPicPr>
        <p:blipFill>
          <a:blip r:embed="rId6"/>
          <a:stretch>
            <a:fillRect/>
          </a:stretch>
        </p:blipFill>
        <p:spPr>
          <a:xfrm>
            <a:off x="727083" y="6506796"/>
            <a:ext cx="9977904" cy="1178493"/>
          </a:xfrm>
          <a:prstGeom prst="rect">
            <a:avLst/>
          </a:prstGeom>
          <a:ln w="12700">
            <a:miter lim="400000"/>
          </a:ln>
        </p:spPr>
      </p:pic>
      <p:sp>
        <p:nvSpPr>
          <p:cNvPr id="173"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ombination: Data sets"/>
          <p:cNvSpPr txBox="1"/>
          <p:nvPr/>
        </p:nvSpPr>
        <p:spPr>
          <a:xfrm>
            <a:off x="1346200" y="-91469"/>
            <a:ext cx="10649893" cy="1734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457200">
              <a:defRPr sz="5400">
                <a:solidFill>
                  <a:schemeClr val="accent1"/>
                </a:solidFill>
                <a:effectLst>
                  <a:outerShdw blurRad="50800" dist="38100" dir="2700000" rotWithShape="0">
                    <a:srgbClr val="000000">
                      <a:alpha val="43000"/>
                    </a:srgbClr>
                  </a:outerShdw>
                </a:effectLst>
                <a:latin typeface="Helvetica"/>
                <a:ea typeface="Helvetica"/>
                <a:cs typeface="Helvetica"/>
                <a:sym typeface="Helvetica"/>
              </a:defRPr>
            </a:lvl1pPr>
          </a:lstStyle>
          <a:p>
            <a:r>
              <a:t>Combination: Data sets</a:t>
            </a:r>
          </a:p>
        </p:txBody>
      </p:sp>
      <p:pic>
        <p:nvPicPr>
          <p:cNvPr id="180" name="table.png" descr="table.png"/>
          <p:cNvPicPr>
            <a:picLocks noChangeAspect="1"/>
          </p:cNvPicPr>
          <p:nvPr/>
        </p:nvPicPr>
        <p:blipFill>
          <a:blip r:embed="rId2"/>
          <a:stretch>
            <a:fillRect/>
          </a:stretch>
        </p:blipFill>
        <p:spPr>
          <a:xfrm>
            <a:off x="584547" y="1851898"/>
            <a:ext cx="6417820" cy="6049804"/>
          </a:xfrm>
          <a:prstGeom prst="rect">
            <a:avLst/>
          </a:prstGeom>
          <a:ln w="12700">
            <a:miter lim="400000"/>
          </a:ln>
        </p:spPr>
      </p:pic>
      <p:sp>
        <p:nvSpPr>
          <p:cNvPr id="181" name="H1 &amp; ZEUS have now published all their inclusive measurements (1992-2007)…"/>
          <p:cNvSpPr txBox="1"/>
          <p:nvPr/>
        </p:nvSpPr>
        <p:spPr>
          <a:xfrm>
            <a:off x="7170014" y="1462961"/>
            <a:ext cx="5754103" cy="6197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defTabSz="443484">
              <a:defRPr sz="1940"/>
            </a:pPr>
            <a:r>
              <a:t>H1 &amp; ZEUS have now published all their inclusive measurements (1992-2007)</a:t>
            </a:r>
          </a:p>
          <a:p>
            <a:pPr algn="l" defTabSz="443484">
              <a:defRPr sz="1940"/>
            </a:pPr>
            <a:r>
              <a:t>  - HERA-I </a:t>
            </a:r>
          </a:p>
          <a:p>
            <a:pPr algn="l" defTabSz="443484">
              <a:defRPr sz="1940"/>
            </a:pPr>
            <a:r>
              <a:t>  - </a:t>
            </a:r>
            <a:r>
              <a:rPr>
                <a:solidFill>
                  <a:schemeClr val="accent1"/>
                </a:solidFill>
                <a:latin typeface="Helvetica"/>
                <a:ea typeface="Helvetica"/>
                <a:cs typeface="Helvetica"/>
                <a:sym typeface="Helvetica"/>
              </a:rPr>
              <a:t>HERA-II measurements at high-Q</a:t>
            </a:r>
            <a:r>
              <a:rPr baseline="30350">
                <a:solidFill>
                  <a:schemeClr val="accent1"/>
                </a:solidFill>
                <a:latin typeface="Helvetica"/>
                <a:ea typeface="Helvetica"/>
                <a:cs typeface="Helvetica"/>
                <a:sym typeface="Helvetica"/>
              </a:rPr>
              <a:t>2</a:t>
            </a:r>
            <a:r>
              <a:rPr>
                <a:latin typeface="Helvetica"/>
                <a:ea typeface="Helvetica"/>
                <a:cs typeface="Helvetica"/>
                <a:sym typeface="Helvetica"/>
              </a:rPr>
              <a:t> </a:t>
            </a:r>
          </a:p>
          <a:p>
            <a:pPr algn="l" defTabSz="443484">
              <a:defRPr sz="1940"/>
            </a:pPr>
            <a:r>
              <a:t>  - </a:t>
            </a:r>
            <a:r>
              <a:rPr>
                <a:solidFill>
                  <a:schemeClr val="accent1"/>
                </a:solidFill>
                <a:latin typeface="Helvetica"/>
                <a:ea typeface="Helvetica"/>
                <a:cs typeface="Helvetica"/>
                <a:sym typeface="Helvetica"/>
              </a:rPr>
              <a:t>HERA-II measurements at reduced √s </a:t>
            </a:r>
          </a:p>
          <a:p>
            <a:pPr algn="l" defTabSz="443484">
              <a:defRPr sz="1940"/>
            </a:pPr>
            <a:endParaRPr>
              <a:solidFill>
                <a:schemeClr val="accent1"/>
              </a:solidFill>
              <a:latin typeface="Helvetica"/>
              <a:ea typeface="Helvetica"/>
              <a:cs typeface="Helvetica"/>
              <a:sym typeface="Helvetica"/>
            </a:endParaRPr>
          </a:p>
          <a:p>
            <a:pPr algn="l" defTabSz="443484">
              <a:defRPr sz="1940"/>
            </a:pPr>
            <a:r>
              <a:t>     </a:t>
            </a:r>
            <a:r>
              <a:rPr sz="1746"/>
              <a:t>0.6 x 10</a:t>
            </a:r>
            <a:r>
              <a:rPr sz="1746" baseline="31999"/>
              <a:t>-6 </a:t>
            </a:r>
            <a:r>
              <a:rPr sz="1746"/>
              <a:t>&lt; x</a:t>
            </a:r>
            <a:r>
              <a:rPr sz="1746" baseline="-5999"/>
              <a:t>Bj</a:t>
            </a:r>
            <a:r>
              <a:rPr sz="1746"/>
              <a:t>  &lt; 0.65 ,  0.045 &lt; Q</a:t>
            </a:r>
            <a:r>
              <a:rPr sz="1746" baseline="31999"/>
              <a:t>2 </a:t>
            </a:r>
            <a:r>
              <a:rPr sz="1746"/>
              <a:t>&lt; 50000</a:t>
            </a:r>
          </a:p>
          <a:p>
            <a:pPr algn="l" defTabSz="443484">
              <a:defRPr sz="1940"/>
            </a:pPr>
            <a:endParaRPr sz="1746"/>
          </a:p>
          <a:p>
            <a:pPr algn="l" defTabSz="443484">
              <a:defRPr sz="1940"/>
            </a:pPr>
            <a:r>
              <a:rPr>
                <a:solidFill>
                  <a:schemeClr val="accent5"/>
                </a:solidFill>
              </a:rPr>
              <a:t>41 data sets are combined</a:t>
            </a:r>
            <a:r>
              <a:t>:</a:t>
            </a:r>
            <a:br/>
            <a:r>
              <a:t>    - NC &amp; CC cross sections </a:t>
            </a:r>
          </a:p>
          <a:p>
            <a:pPr algn="l" defTabSz="443484">
              <a:defRPr sz="1940"/>
            </a:pPr>
            <a:r>
              <a:t>    - e</a:t>
            </a:r>
            <a:r>
              <a:rPr baseline="30350"/>
              <a:t>+</a:t>
            </a:r>
            <a:r>
              <a:t>p and e</a:t>
            </a:r>
            <a:r>
              <a:rPr baseline="30350"/>
              <a:t>-</a:t>
            </a:r>
            <a:r>
              <a:t>p scattering</a:t>
            </a:r>
            <a:br/>
            <a:r>
              <a:t>    - 4 different √s  (318,  301, 252 and 225 GeV)</a:t>
            </a:r>
          </a:p>
          <a:p>
            <a:pPr algn="l" defTabSz="443484">
              <a:defRPr sz="1940"/>
            </a:pPr>
            <a:endParaRPr/>
          </a:p>
          <a:p>
            <a:pPr algn="l" defTabSz="443484">
              <a:defRPr sz="1940"/>
            </a:pPr>
            <a:r>
              <a:t>               2927 data points</a:t>
            </a:r>
          </a:p>
          <a:p>
            <a:pPr algn="l" defTabSz="443484">
              <a:defRPr sz="1940"/>
            </a:pPr>
            <a:endParaRPr/>
          </a:p>
          <a:p>
            <a:pPr algn="l" defTabSz="443484">
              <a:defRPr sz="1940"/>
            </a:pPr>
            <a:endParaRPr/>
          </a:p>
          <a:p>
            <a:pPr algn="l" defTabSz="443484">
              <a:defRPr sz="1940"/>
            </a:pPr>
            <a:r>
              <a:t>          1307  combined points</a:t>
            </a:r>
          </a:p>
          <a:p>
            <a:pPr algn="l" defTabSz="443484">
              <a:defRPr sz="1940"/>
            </a:pPr>
            <a:endParaRPr/>
          </a:p>
          <a:p>
            <a:pPr algn="l" defTabSz="443484">
              <a:defRPr sz="1940"/>
            </a:pPr>
            <a:r>
              <a:t>In typical  cases 3 to 6 measurements </a:t>
            </a:r>
          </a:p>
          <a:p>
            <a:pPr algn="l" defTabSz="443484">
              <a:defRPr sz="1940"/>
            </a:pPr>
            <a:r>
              <a:t>contribute to a combined result </a:t>
            </a:r>
          </a:p>
        </p:txBody>
      </p:sp>
      <p:sp>
        <p:nvSpPr>
          <p:cNvPr id="182" name="Shape"/>
          <p:cNvSpPr/>
          <p:nvPr/>
        </p:nvSpPr>
        <p:spPr>
          <a:xfrm>
            <a:off x="8884355" y="5693853"/>
            <a:ext cx="569042" cy="475129"/>
          </a:xfrm>
          <a:custGeom>
            <a:avLst/>
            <a:gdLst/>
            <a:ahLst/>
            <a:cxnLst>
              <a:cxn ang="0">
                <a:pos x="wd2" y="hd2"/>
              </a:cxn>
              <a:cxn ang="5400000">
                <a:pos x="wd2" y="hd2"/>
              </a:cxn>
              <a:cxn ang="10800000">
                <a:pos x="wd2" y="hd2"/>
              </a:cxn>
              <a:cxn ang="16200000">
                <a:pos x="wd2" y="hd2"/>
              </a:cxn>
            </a:cxnLst>
            <a:rect l="0" t="0" r="r" b="b"/>
            <a:pathLst>
              <a:path w="21600" h="21600" extrusionOk="0">
                <a:moveTo>
                  <a:pt x="0" y="11314"/>
                </a:moveTo>
                <a:lnTo>
                  <a:pt x="5400" y="11314"/>
                </a:lnTo>
                <a:lnTo>
                  <a:pt x="5400" y="0"/>
                </a:lnTo>
                <a:lnTo>
                  <a:pt x="16200" y="0"/>
                </a:lnTo>
                <a:lnTo>
                  <a:pt x="16200" y="11314"/>
                </a:lnTo>
                <a:lnTo>
                  <a:pt x="21600" y="11314"/>
                </a:lnTo>
                <a:lnTo>
                  <a:pt x="10800" y="21600"/>
                </a:lnTo>
                <a:close/>
              </a:path>
            </a:pathLst>
          </a:custGeom>
          <a:gradFill>
            <a:gsLst>
              <a:gs pos="0">
                <a:srgbClr val="3F80CE"/>
              </a:gs>
              <a:gs pos="100000">
                <a:srgbClr val="A2C3FF"/>
              </a:gs>
            </a:gsLst>
            <a:lin ang="16200000"/>
          </a:gradFill>
          <a:ln>
            <a:solidFill>
              <a:srgbClr val="4A7EBB"/>
            </a:solidFill>
            <a:bevel/>
          </a:ln>
          <a:effectLst>
            <a:outerShdw blurRad="38100" dist="23000" dir="5400000" rotWithShape="0">
              <a:srgbClr val="000000">
                <a:alpha val="35000"/>
              </a:srgbClr>
            </a:outerShdw>
          </a:effectLst>
        </p:spPr>
        <p:txBody>
          <a:bodyPr lIns="45719" rIns="45719" anchor="ctr"/>
          <a:lstStyle/>
          <a:p>
            <a:pPr defTabSz="457200">
              <a:defRPr sz="1800">
                <a:solidFill>
                  <a:srgbClr val="FFFFFF"/>
                </a:solidFill>
                <a:latin typeface="+mj-lt"/>
                <a:ea typeface="+mj-ea"/>
                <a:cs typeface="+mj-cs"/>
                <a:sym typeface="Calibri"/>
              </a:defRPr>
            </a:pPr>
            <a:endParaRPr/>
          </a:p>
        </p:txBody>
      </p:sp>
      <p:sp>
        <p:nvSpPr>
          <p:cNvPr id="183" name="The usage of different reconstruction techniques and the differences in the strengths…"/>
          <p:cNvSpPr txBox="1"/>
          <p:nvPr/>
        </p:nvSpPr>
        <p:spPr>
          <a:xfrm>
            <a:off x="475456" y="8046923"/>
            <a:ext cx="11642230"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2400">
                <a:solidFill>
                  <a:schemeClr val="accent1"/>
                </a:solidFill>
                <a:latin typeface="Helvetica"/>
                <a:ea typeface="Helvetica"/>
                <a:cs typeface="Helvetica"/>
                <a:sym typeface="Helvetica"/>
              </a:defRPr>
            </a:pPr>
            <a:r>
              <a:t>The usage of different reconstruction techniques and the differences in the strengths </a:t>
            </a:r>
          </a:p>
          <a:p>
            <a:pPr algn="l">
              <a:defRPr sz="2400">
                <a:solidFill>
                  <a:schemeClr val="accent1"/>
                </a:solidFill>
                <a:latin typeface="Helvetica"/>
                <a:ea typeface="Helvetica"/>
                <a:cs typeface="Helvetica"/>
                <a:sym typeface="Helvetica"/>
              </a:defRPr>
            </a:pPr>
            <a:r>
              <a:t>of the detector components of the two experiments lead to a </a:t>
            </a:r>
            <a:r>
              <a:rPr u="sng"/>
              <a:t>substantial reduction of </a:t>
            </a:r>
          </a:p>
          <a:p>
            <a:pPr algn="l">
              <a:defRPr sz="2400">
                <a:solidFill>
                  <a:schemeClr val="accent1"/>
                </a:solidFill>
                <a:latin typeface="Helvetica"/>
                <a:ea typeface="Helvetica"/>
                <a:cs typeface="Helvetica"/>
                <a:sym typeface="Helvetica"/>
              </a:defRPr>
            </a:pPr>
            <a:r>
              <a:rPr u="sng"/>
              <a:t>the systematic uncertainties of the combined cross sections</a:t>
            </a:r>
            <a:r>
              <a:t>.</a:t>
            </a:r>
          </a:p>
        </p:txBody>
      </p:sp>
      <p:sp>
        <p:nvSpPr>
          <p:cNvPr id="184"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sp>
        <p:nvSpPr>
          <p:cNvPr id="185" name="NC e+p accuracy reaches ~1%"/>
          <p:cNvSpPr txBox="1"/>
          <p:nvPr/>
        </p:nvSpPr>
        <p:spPr>
          <a:xfrm>
            <a:off x="7747000" y="7510708"/>
            <a:ext cx="3926901" cy="431801"/>
          </a:xfrm>
          <a:prstGeom prst="rect">
            <a:avLst/>
          </a:prstGeom>
          <a:ln w="12700">
            <a:miter lim="400000"/>
          </a:ln>
          <a:effectLst>
            <a:outerShdw blurRad="12700" dir="2473079" rotWithShape="0">
              <a:srgbClr val="000000">
                <a:alpha val="30842"/>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200">
                <a:solidFill>
                  <a:schemeClr val="accent5"/>
                </a:solidFill>
              </a:defRPr>
            </a:pPr>
            <a:r>
              <a:rPr>
                <a:latin typeface="Helvetica"/>
                <a:ea typeface="Helvetica"/>
                <a:cs typeface="Helvetica"/>
                <a:sym typeface="Helvetica"/>
              </a:rPr>
              <a:t>NC e</a:t>
            </a:r>
            <a:r>
              <a:rPr baseline="31999">
                <a:latin typeface="Helvetica"/>
                <a:ea typeface="Helvetica"/>
                <a:cs typeface="Helvetica"/>
                <a:sym typeface="Helvetica"/>
              </a:rPr>
              <a:t>+</a:t>
            </a:r>
            <a:r>
              <a:rPr>
                <a:latin typeface="Helvetica"/>
                <a:ea typeface="Helvetica"/>
                <a:cs typeface="Helvetica"/>
                <a:sym typeface="Helvetica"/>
              </a:rPr>
              <a:t>p accuracy reaches ~1%</a:t>
            </a:r>
          </a:p>
        </p:txBody>
      </p:sp>
      <p:sp>
        <p:nvSpPr>
          <p:cNvPr id="186" name="The HERA Legacy"/>
          <p:cNvSpPr txBox="1"/>
          <p:nvPr/>
        </p:nvSpPr>
        <p:spPr>
          <a:xfrm>
            <a:off x="2249787" y="1376608"/>
            <a:ext cx="2726389" cy="482601"/>
          </a:xfrm>
          <a:prstGeom prst="rect">
            <a:avLst/>
          </a:prstGeom>
          <a:ln w="12700">
            <a:miter lim="400000"/>
          </a:ln>
          <a:effectLst>
            <a:outerShdw blurRad="12700" dir="2473079" rotWithShape="0">
              <a:srgbClr val="000000">
                <a:alpha val="30842"/>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500">
                <a:solidFill>
                  <a:schemeClr val="accent5"/>
                </a:solidFill>
                <a:latin typeface="Helvetica"/>
                <a:ea typeface="Helvetica"/>
                <a:cs typeface="Helvetica"/>
                <a:sym typeface="Helvetica"/>
              </a:defRPr>
            </a:lvl1pPr>
          </a:lstStyle>
          <a:p>
            <a:pPr>
              <a:defRPr>
                <a:latin typeface="+mn-lt"/>
                <a:ea typeface="+mn-ea"/>
                <a:cs typeface="+mn-cs"/>
                <a:sym typeface="Helvetica Light"/>
              </a:defRPr>
            </a:pPr>
            <a:r>
              <a:rPr>
                <a:latin typeface="Helvetica"/>
                <a:ea typeface="Helvetica"/>
                <a:cs typeface="Helvetica"/>
                <a:sym typeface="Helvetica"/>
              </a:rPr>
              <a:t>The HERA Legacy</a:t>
            </a:r>
          </a:p>
        </p:txBody>
      </p:sp>
      <p:pic>
        <p:nvPicPr>
          <p:cNvPr id="187" name="logoh1.png" descr="logoh1.png"/>
          <p:cNvPicPr>
            <a:picLocks noChangeAspect="1"/>
          </p:cNvPicPr>
          <p:nvPr/>
        </p:nvPicPr>
        <p:blipFill>
          <a:blip r:embed="rId3"/>
          <a:stretch>
            <a:fillRect/>
          </a:stretch>
        </p:blipFill>
        <p:spPr>
          <a:xfrm>
            <a:off x="673100" y="1351939"/>
            <a:ext cx="722052" cy="541539"/>
          </a:xfrm>
          <a:prstGeom prst="rect">
            <a:avLst/>
          </a:prstGeom>
          <a:ln w="12700">
            <a:miter lim="400000"/>
          </a:ln>
        </p:spPr>
      </p:pic>
      <p:pic>
        <p:nvPicPr>
          <p:cNvPr id="188" name="logozeus.png" descr="logozeus.png"/>
          <p:cNvPicPr>
            <a:picLocks noChangeAspect="1"/>
          </p:cNvPicPr>
          <p:nvPr/>
        </p:nvPicPr>
        <p:blipFill>
          <a:blip r:embed="rId4"/>
          <a:stretch>
            <a:fillRect/>
          </a:stretch>
        </p:blipFill>
        <p:spPr>
          <a:xfrm>
            <a:off x="6063107" y="1319992"/>
            <a:ext cx="722052" cy="585816"/>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Rise of F2"/>
          <p:cNvSpPr txBox="1"/>
          <p:nvPr/>
        </p:nvSpPr>
        <p:spPr>
          <a:xfrm>
            <a:off x="1270000" y="200631"/>
            <a:ext cx="10649893" cy="1734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defTabSz="457200">
              <a:defRPr sz="5400">
                <a:solidFill>
                  <a:srgbClr val="000090"/>
                </a:solidFill>
                <a:effectLst>
                  <a:outerShdw blurRad="50800" dist="38100" dir="2700000" rotWithShape="0">
                    <a:srgbClr val="000000">
                      <a:alpha val="43000"/>
                    </a:srgbClr>
                  </a:outerShdw>
                </a:effectLst>
                <a:latin typeface="Helvetica"/>
                <a:ea typeface="Helvetica"/>
                <a:cs typeface="Helvetica"/>
                <a:sym typeface="Helvetica"/>
              </a:defRPr>
            </a:pPr>
            <a:r>
              <a:rPr>
                <a:solidFill>
                  <a:schemeClr val="accent1"/>
                </a:solidFill>
              </a:rPr>
              <a:t>Rise of F</a:t>
            </a:r>
            <a:r>
              <a:rPr baseline="-5999">
                <a:solidFill>
                  <a:schemeClr val="accent1"/>
                </a:solidFill>
              </a:rPr>
              <a:t>2</a:t>
            </a:r>
          </a:p>
        </p:txBody>
      </p:sp>
      <p:pic>
        <p:nvPicPr>
          <p:cNvPr id="384" name="d15-039f83.pdf" descr="d15-039f83.pdf"/>
          <p:cNvPicPr>
            <a:picLocks noChangeAspect="1"/>
          </p:cNvPicPr>
          <p:nvPr/>
        </p:nvPicPr>
        <p:blipFill>
          <a:blip r:embed="rId2"/>
          <a:stretch>
            <a:fillRect/>
          </a:stretch>
        </p:blipFill>
        <p:spPr>
          <a:xfrm>
            <a:off x="5805623" y="1403350"/>
            <a:ext cx="7420646" cy="7420645"/>
          </a:xfrm>
          <a:prstGeom prst="rect">
            <a:avLst/>
          </a:prstGeom>
          <a:ln w="12700">
            <a:miter lim="400000"/>
          </a:ln>
        </p:spPr>
      </p:pic>
      <p:sp>
        <p:nvSpPr>
          <p:cNvPr id="38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pic>
        <p:nvPicPr>
          <p:cNvPr id="386" name="f2zeus.tiff" descr="f2zeus.tiff"/>
          <p:cNvPicPr>
            <a:picLocks noChangeAspect="1"/>
          </p:cNvPicPr>
          <p:nvPr/>
        </p:nvPicPr>
        <p:blipFill>
          <a:blip r:embed="rId3"/>
          <a:stretch>
            <a:fillRect/>
          </a:stretch>
        </p:blipFill>
        <p:spPr>
          <a:xfrm>
            <a:off x="343891" y="2101593"/>
            <a:ext cx="5288506" cy="6504580"/>
          </a:xfrm>
          <a:prstGeom prst="rect">
            <a:avLst/>
          </a:prstGeom>
          <a:ln w="12700">
            <a:miter lim="400000"/>
          </a:ln>
        </p:spPr>
      </p:pic>
      <p:sp>
        <p:nvSpPr>
          <p:cNvPr id="387" name="HERA F2 (1993)"/>
          <p:cNvSpPr txBox="1"/>
          <p:nvPr/>
        </p:nvSpPr>
        <p:spPr>
          <a:xfrm>
            <a:off x="449425" y="1263650"/>
            <a:ext cx="3332837" cy="6477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solidFill>
                  <a:schemeClr val="accent5"/>
                </a:solidFill>
              </a:defRPr>
            </a:pPr>
            <a:r>
              <a:t>HERA F</a:t>
            </a:r>
            <a:r>
              <a:rPr baseline="-5999"/>
              <a:t>2</a:t>
            </a:r>
            <a:r>
              <a:t> (1993)</a:t>
            </a:r>
          </a:p>
        </p:txBody>
      </p:sp>
      <p:sp>
        <p:nvSpPr>
          <p:cNvPr id="388" name="HERA F2 (2015)"/>
          <p:cNvSpPr txBox="1"/>
          <p:nvPr/>
        </p:nvSpPr>
        <p:spPr>
          <a:xfrm>
            <a:off x="9339425" y="1238250"/>
            <a:ext cx="3332837" cy="6477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solidFill>
                  <a:schemeClr val="accent5"/>
                </a:solidFill>
              </a:defRPr>
            </a:pPr>
            <a:r>
              <a:t>HERA F</a:t>
            </a:r>
            <a:r>
              <a:rPr baseline="-5999"/>
              <a:t>2</a:t>
            </a:r>
            <a:r>
              <a:t> (2015)</a:t>
            </a:r>
          </a:p>
        </p:txBody>
      </p:sp>
      <p:pic>
        <p:nvPicPr>
          <p:cNvPr id="389" name="f2det.tiff" descr="f2det.tiff"/>
          <p:cNvPicPr>
            <a:picLocks noChangeAspect="1"/>
          </p:cNvPicPr>
          <p:nvPr/>
        </p:nvPicPr>
        <p:blipFill>
          <a:blip r:embed="rId4"/>
          <a:stretch>
            <a:fillRect/>
          </a:stretch>
        </p:blipFill>
        <p:spPr>
          <a:xfrm>
            <a:off x="7353300" y="8470705"/>
            <a:ext cx="4690427" cy="920821"/>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mbination: Results"/>
          <p:cNvSpPr txBox="1"/>
          <p:nvPr/>
        </p:nvSpPr>
        <p:spPr>
          <a:xfrm>
            <a:off x="1270000" y="10131"/>
            <a:ext cx="10649893" cy="1306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457200">
              <a:defRPr sz="5400">
                <a:solidFill>
                  <a:schemeClr val="accent1"/>
                </a:solidFill>
                <a:effectLst>
                  <a:outerShdw blurRad="50800" dist="38100" dir="2700000" rotWithShape="0">
                    <a:srgbClr val="000000">
                      <a:alpha val="43000"/>
                    </a:srgbClr>
                  </a:outerShdw>
                </a:effectLst>
                <a:latin typeface="Helvetica"/>
                <a:ea typeface="Helvetica"/>
                <a:cs typeface="Helvetica"/>
                <a:sym typeface="Helvetica"/>
              </a:defRPr>
            </a:lvl1pPr>
          </a:lstStyle>
          <a:p>
            <a:r>
              <a:t>Combination: Results</a:t>
            </a:r>
          </a:p>
        </p:txBody>
      </p:sp>
      <p:pic>
        <p:nvPicPr>
          <p:cNvPr id="226" name="d15-039f4.pdf" descr="d15-039f4.pdf"/>
          <p:cNvPicPr>
            <a:picLocks noChangeAspect="1"/>
          </p:cNvPicPr>
          <p:nvPr/>
        </p:nvPicPr>
        <p:blipFill>
          <a:blip r:embed="rId2"/>
          <a:srcRect b="742"/>
          <a:stretch>
            <a:fillRect/>
          </a:stretch>
        </p:blipFill>
        <p:spPr>
          <a:xfrm>
            <a:off x="562896" y="1835150"/>
            <a:ext cx="5902070" cy="5093235"/>
          </a:xfrm>
          <a:prstGeom prst="rect">
            <a:avLst/>
          </a:prstGeom>
          <a:ln w="12700">
            <a:miter lim="400000"/>
          </a:ln>
        </p:spPr>
      </p:pic>
      <p:pic>
        <p:nvPicPr>
          <p:cNvPr id="227" name="d15-039f6.pdf" descr="d15-039f6.pdf"/>
          <p:cNvPicPr>
            <a:picLocks noChangeAspect="1"/>
          </p:cNvPicPr>
          <p:nvPr/>
        </p:nvPicPr>
        <p:blipFill>
          <a:blip r:embed="rId3"/>
          <a:stretch>
            <a:fillRect/>
          </a:stretch>
        </p:blipFill>
        <p:spPr>
          <a:xfrm>
            <a:off x="6563424" y="1787993"/>
            <a:ext cx="6068979" cy="5276448"/>
          </a:xfrm>
          <a:prstGeom prst="rect">
            <a:avLst/>
          </a:prstGeom>
          <a:ln w="12700">
            <a:miter lim="400000"/>
          </a:ln>
        </p:spPr>
      </p:pic>
      <p:sp>
        <p:nvSpPr>
          <p:cNvPr id="228" name="NC e±p , √s =318  GeV"/>
          <p:cNvSpPr txBox="1"/>
          <p:nvPr/>
        </p:nvSpPr>
        <p:spPr>
          <a:xfrm>
            <a:off x="4269255" y="1200150"/>
            <a:ext cx="4839006" cy="6477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solidFill>
                  <a:schemeClr val="accent5"/>
                </a:solidFill>
              </a:defRPr>
            </a:pPr>
            <a:r>
              <a:t>NC e</a:t>
            </a:r>
            <a:r>
              <a:rPr baseline="31999"/>
              <a:t>±</a:t>
            </a:r>
            <a:r>
              <a:t>p , √s =318  GeV</a:t>
            </a:r>
          </a:p>
        </p:txBody>
      </p:sp>
      <p:pic>
        <p:nvPicPr>
          <p:cNvPr id="229" name="zoomNC.jpg" descr="zoomNC.jpg"/>
          <p:cNvPicPr>
            <a:picLocks noChangeAspect="1"/>
          </p:cNvPicPr>
          <p:nvPr/>
        </p:nvPicPr>
        <p:blipFill>
          <a:blip r:embed="rId4"/>
          <a:stretch>
            <a:fillRect/>
          </a:stretch>
        </p:blipFill>
        <p:spPr>
          <a:xfrm>
            <a:off x="1733328" y="7267902"/>
            <a:ext cx="3232372" cy="2066599"/>
          </a:xfrm>
          <a:prstGeom prst="rect">
            <a:avLst/>
          </a:prstGeom>
          <a:ln w="25400">
            <a:solidFill>
              <a:schemeClr val="accent5"/>
            </a:solidFill>
            <a:bevel/>
          </a:ln>
        </p:spPr>
      </p:pic>
      <p:sp>
        <p:nvSpPr>
          <p:cNvPr id="230" name="Rectangle"/>
          <p:cNvSpPr/>
          <p:nvPr/>
        </p:nvSpPr>
        <p:spPr>
          <a:xfrm>
            <a:off x="3187700" y="4585543"/>
            <a:ext cx="1069231" cy="716509"/>
          </a:xfrm>
          <a:prstGeom prst="rect">
            <a:avLst/>
          </a:prstGeom>
          <a:ln w="25400">
            <a:solidFill>
              <a:schemeClr val="accent5"/>
            </a:solidFill>
            <a:miter lim="400000"/>
          </a:ln>
        </p:spPr>
        <p:txBody>
          <a:bodyPr lIns="50800" tIns="50800" rIns="50800" bIns="50800" anchor="ctr"/>
          <a:lstStyle/>
          <a:p>
            <a:pPr>
              <a:defRPr sz="2400"/>
            </a:pPr>
            <a:endParaRPr/>
          </a:p>
        </p:txBody>
      </p:sp>
      <p:sp>
        <p:nvSpPr>
          <p:cNvPr id="231" name="Line"/>
          <p:cNvSpPr/>
          <p:nvPr/>
        </p:nvSpPr>
        <p:spPr>
          <a:xfrm flipV="1">
            <a:off x="1739651" y="5302249"/>
            <a:ext cx="1460750" cy="1974107"/>
          </a:xfrm>
          <a:prstGeom prst="line">
            <a:avLst/>
          </a:prstGeom>
          <a:ln w="12700">
            <a:solidFill>
              <a:schemeClr val="accent5"/>
            </a:solidFill>
            <a:miter lim="400000"/>
          </a:ln>
        </p:spPr>
        <p:txBody>
          <a:bodyPr lIns="50800" tIns="50800" rIns="50800" bIns="50800" anchor="ctr"/>
          <a:lstStyle/>
          <a:p>
            <a:pPr>
              <a:defRPr sz="2400"/>
            </a:pPr>
            <a:endParaRPr/>
          </a:p>
        </p:txBody>
      </p:sp>
      <p:sp>
        <p:nvSpPr>
          <p:cNvPr id="232" name="Line"/>
          <p:cNvSpPr/>
          <p:nvPr/>
        </p:nvSpPr>
        <p:spPr>
          <a:xfrm flipH="1" flipV="1">
            <a:off x="4244988" y="5314949"/>
            <a:ext cx="721321" cy="1940055"/>
          </a:xfrm>
          <a:prstGeom prst="line">
            <a:avLst/>
          </a:prstGeom>
          <a:ln w="12700">
            <a:solidFill>
              <a:schemeClr val="accent5"/>
            </a:solidFill>
            <a:miter lim="400000"/>
          </a:ln>
        </p:spPr>
        <p:txBody>
          <a:bodyPr lIns="50800" tIns="50800" rIns="50800" bIns="50800" anchor="ctr"/>
          <a:lstStyle/>
          <a:p>
            <a:pPr>
              <a:defRPr sz="2400"/>
            </a:pPr>
            <a:endParaRPr/>
          </a:p>
        </p:txBody>
      </p:sp>
      <p:sp>
        <p:nvSpPr>
          <p:cNvPr id="233" name="N.B. only a few representative xBj bins are shown"/>
          <p:cNvSpPr txBox="1"/>
          <p:nvPr/>
        </p:nvSpPr>
        <p:spPr>
          <a:xfrm>
            <a:off x="5379085" y="8147050"/>
            <a:ext cx="699643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pPr>
            <a:r>
              <a:t>N.B. only a few representative x</a:t>
            </a:r>
            <a:r>
              <a:rPr baseline="-5999"/>
              <a:t>Bj </a:t>
            </a:r>
            <a:r>
              <a:t>bins are shown</a:t>
            </a:r>
          </a:p>
        </p:txBody>
      </p:sp>
      <p:sp>
        <p:nvSpPr>
          <p:cNvPr id="23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86266" y="385032"/>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La via </a:t>
            </a:r>
            <a:r>
              <a:rPr lang="en-US" dirty="0" err="1"/>
              <a:t>dell’ottetto</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pic>
        <p:nvPicPr>
          <p:cNvPr id="14" name="Picture 13">
            <a:extLst>
              <a:ext uri="{FF2B5EF4-FFF2-40B4-BE49-F238E27FC236}">
                <a16:creationId xmlns:a16="http://schemas.microsoft.com/office/drawing/2014/main" id="{817E5B9D-7DB9-004D-BA7A-29DDA3C3B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9652" y="5493122"/>
            <a:ext cx="4440806" cy="3875446"/>
          </a:xfrm>
          <a:prstGeom prst="rect">
            <a:avLst/>
          </a:prstGeom>
        </p:spPr>
      </p:pic>
      <p:pic>
        <p:nvPicPr>
          <p:cNvPr id="13" name="Picture 12">
            <a:extLst>
              <a:ext uri="{FF2B5EF4-FFF2-40B4-BE49-F238E27FC236}">
                <a16:creationId xmlns:a16="http://schemas.microsoft.com/office/drawing/2014/main" id="{C7D6B0C1-A48C-A348-A8ED-C6594EC6A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967" y="5340616"/>
            <a:ext cx="4588933" cy="3620414"/>
          </a:xfrm>
          <a:prstGeom prst="rect">
            <a:avLst/>
          </a:prstGeom>
        </p:spPr>
      </p:pic>
      <p:pic>
        <p:nvPicPr>
          <p:cNvPr id="15" name="Picture 14">
            <a:extLst>
              <a:ext uri="{FF2B5EF4-FFF2-40B4-BE49-F238E27FC236}">
                <a16:creationId xmlns:a16="http://schemas.microsoft.com/office/drawing/2014/main" id="{583DF89A-2C6A-DB47-B6C6-A0A64D6CE40F}"/>
              </a:ext>
            </a:extLst>
          </p:cNvPr>
          <p:cNvPicPr>
            <a:picLocks noChangeAspect="1"/>
          </p:cNvPicPr>
          <p:nvPr/>
        </p:nvPicPr>
        <p:blipFill>
          <a:blip r:embed="rId4"/>
          <a:stretch>
            <a:fillRect/>
          </a:stretch>
        </p:blipFill>
        <p:spPr>
          <a:xfrm>
            <a:off x="9722455" y="61464"/>
            <a:ext cx="3282345" cy="2113509"/>
          </a:xfrm>
          <a:prstGeom prst="rect">
            <a:avLst/>
          </a:prstGeom>
        </p:spPr>
      </p:pic>
      <p:sp>
        <p:nvSpPr>
          <p:cNvPr id="9" name="TextBox 8">
            <a:extLst>
              <a:ext uri="{FF2B5EF4-FFF2-40B4-BE49-F238E27FC236}">
                <a16:creationId xmlns:a16="http://schemas.microsoft.com/office/drawing/2014/main" id="{0E444D07-DC88-734B-AACA-66F14B30F479}"/>
              </a:ext>
            </a:extLst>
          </p:cNvPr>
          <p:cNvSpPr txBox="1"/>
          <p:nvPr/>
        </p:nvSpPr>
        <p:spPr>
          <a:xfrm>
            <a:off x="228634" y="2385051"/>
            <a:ext cx="12293430"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GB" sz="2400" dirty="0" err="1"/>
              <a:t>All’inizio</a:t>
            </a:r>
            <a:r>
              <a:rPr lang="en-GB" sz="2400" dirty="0"/>
              <a:t> </a:t>
            </a:r>
            <a:r>
              <a:rPr lang="en-GB" sz="2400" dirty="0" err="1"/>
              <a:t>degli</a:t>
            </a:r>
            <a:r>
              <a:rPr lang="en-GB" sz="2400" dirty="0"/>
              <a:t> anni 1960 </a:t>
            </a:r>
            <a:r>
              <a:rPr lang="en-GB" sz="2400" dirty="0" err="1"/>
              <a:t>molte</a:t>
            </a:r>
            <a:r>
              <a:rPr lang="en-GB" sz="2400" dirty="0"/>
              <a:t> </a:t>
            </a:r>
            <a:r>
              <a:rPr lang="en-GB" sz="2400" dirty="0" err="1"/>
              <a:t>particelle</a:t>
            </a:r>
            <a:r>
              <a:rPr lang="en-GB" sz="2400" dirty="0"/>
              <a:t> (</a:t>
            </a:r>
            <a:r>
              <a:rPr lang="en-GB" sz="2400" dirty="0" err="1"/>
              <a:t>mesoni</a:t>
            </a:r>
            <a:r>
              <a:rPr lang="en-GB" sz="2400" dirty="0"/>
              <a:t> e </a:t>
            </a:r>
            <a:r>
              <a:rPr lang="en-GB" sz="2400" dirty="0" err="1"/>
              <a:t>barioni</a:t>
            </a:r>
            <a:r>
              <a:rPr lang="en-GB" sz="2400" dirty="0"/>
              <a:t>) </a:t>
            </a:r>
            <a:r>
              <a:rPr lang="en-GB" sz="2400" dirty="0" err="1"/>
              <a:t>erano</a:t>
            </a:r>
            <a:r>
              <a:rPr lang="en-GB" sz="2400" dirty="0"/>
              <a:t> </a:t>
            </a:r>
            <a:r>
              <a:rPr lang="en-GB" sz="2400" dirty="0" err="1"/>
              <a:t>stato</a:t>
            </a:r>
            <a:endParaRPr lang="en-GB" sz="2400" dirty="0"/>
          </a:p>
          <a:p>
            <a:pPr algn="l"/>
            <a:r>
              <a:rPr lang="en-GB" sz="2400" dirty="0" err="1"/>
              <a:t>scoperte</a:t>
            </a:r>
            <a:r>
              <a:rPr lang="en-GB" sz="2400" dirty="0"/>
              <a:t> </a:t>
            </a:r>
            <a:r>
              <a:rPr lang="en-GB" sz="2400" dirty="0" err="1"/>
              <a:t>grazie</a:t>
            </a:r>
            <a:r>
              <a:rPr lang="en-GB" sz="2400" dirty="0"/>
              <a:t> </a:t>
            </a:r>
            <a:r>
              <a:rPr lang="en-GB" sz="2400" dirty="0" err="1"/>
              <a:t>all’utilizzo</a:t>
            </a:r>
            <a:r>
              <a:rPr lang="en-GB" sz="2400" dirty="0"/>
              <a:t> </a:t>
            </a:r>
            <a:r>
              <a:rPr lang="en-GB" sz="2400" dirty="0" err="1"/>
              <a:t>delle</a:t>
            </a:r>
            <a:r>
              <a:rPr lang="en-GB" sz="2400" dirty="0"/>
              <a:t> </a:t>
            </a:r>
            <a:r>
              <a:rPr lang="en-GB" sz="2400" dirty="0" err="1"/>
              <a:t>macchine</a:t>
            </a:r>
            <a:r>
              <a:rPr lang="en-GB" sz="2400" dirty="0"/>
              <a:t> </a:t>
            </a:r>
            <a:r>
              <a:rPr lang="en-GB" sz="2400" dirty="0" err="1"/>
              <a:t>acceleratrici</a:t>
            </a:r>
            <a:r>
              <a:rPr lang="en-GB" sz="2400" dirty="0"/>
              <a:t> e </a:t>
            </a:r>
            <a:r>
              <a:rPr lang="en-GB" sz="2400" dirty="0" err="1"/>
              <a:t>nuovi</a:t>
            </a:r>
            <a:r>
              <a:rPr lang="en-GB" sz="2400" dirty="0"/>
              <a:t> </a:t>
            </a:r>
            <a:r>
              <a:rPr lang="en-GB" sz="2400" dirty="0" err="1"/>
              <a:t>rivelatori</a:t>
            </a:r>
            <a:r>
              <a:rPr lang="en-GB" sz="2400" dirty="0"/>
              <a:t>.</a:t>
            </a:r>
          </a:p>
          <a:p>
            <a:pPr algn="l"/>
            <a:endParaRPr lang="en-GB" sz="2400" dirty="0"/>
          </a:p>
          <a:p>
            <a:pPr algn="l"/>
            <a:r>
              <a:rPr kumimoji="0" lang="en-GB" sz="2400" b="0" i="0" u="none" strike="noStrike" cap="none" spc="0" normalizeH="0" baseline="0" dirty="0">
                <a:ln>
                  <a:noFill/>
                </a:ln>
                <a:solidFill>
                  <a:srgbClr val="000000"/>
                </a:solidFill>
                <a:effectLst/>
                <a:uFillTx/>
                <a:latin typeface="+mn-lt"/>
                <a:ea typeface="+mn-ea"/>
                <a:cs typeface="+mn-cs"/>
                <a:sym typeface="Helvetica Light"/>
              </a:rPr>
              <a:t>Nel 1961 M.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Gell-mann</a:t>
            </a:r>
            <a:r>
              <a:rPr kumimoji="0" lang="en-GB" sz="2400" b="0" i="0" u="none" strike="noStrike" cap="none" spc="0" normalizeH="0" baseline="0" dirty="0">
                <a:ln>
                  <a:noFill/>
                </a:ln>
                <a:solidFill>
                  <a:srgbClr val="000000"/>
                </a:solidFill>
                <a:effectLst/>
                <a:uFillTx/>
                <a:latin typeface="+mn-lt"/>
                <a:ea typeface="+mn-ea"/>
                <a:cs typeface="+mn-cs"/>
                <a:sym typeface="Helvetica Light"/>
              </a:rPr>
              <a:t> e Y.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Ne’eman</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introducono</a:t>
            </a:r>
            <a:r>
              <a:rPr kumimoji="0" lang="en-GB" sz="2400" b="0" i="0" u="none" strike="noStrike" cap="none" spc="0" normalizeH="0" baseline="0" dirty="0">
                <a:ln>
                  <a:noFill/>
                </a:ln>
                <a:solidFill>
                  <a:srgbClr val="000000"/>
                </a:solidFill>
                <a:effectLst/>
                <a:uFillTx/>
                <a:latin typeface="+mn-lt"/>
                <a:ea typeface="+mn-ea"/>
                <a:cs typeface="+mn-cs"/>
                <a:sym typeface="Helvetica Light"/>
              </a:rPr>
              <a:t> una </a:t>
            </a:r>
            <a:r>
              <a:rPr lang="en-GB" sz="2400" dirty="0"/>
              <a:t>schema per la </a:t>
            </a:r>
            <a:r>
              <a:rPr lang="en-GB" sz="2400" dirty="0" err="1"/>
              <a:t>classificazione</a:t>
            </a:r>
            <a:r>
              <a:rPr lang="en-GB" sz="2400" dirty="0"/>
              <a:t>  </a:t>
            </a:r>
            <a:r>
              <a:rPr lang="en-GB" sz="2400" dirty="0" err="1"/>
              <a:t>dei</a:t>
            </a:r>
            <a:endParaRPr lang="en-GB" sz="2400" dirty="0"/>
          </a:p>
          <a:p>
            <a:pPr algn="l"/>
            <a:r>
              <a:rPr kumimoji="0" lang="en-GB" sz="2400" b="0" i="0" u="none" strike="noStrike" cap="none" spc="0" normalizeH="0" baseline="0" dirty="0" err="1">
                <a:ln>
                  <a:noFill/>
                </a:ln>
                <a:solidFill>
                  <a:srgbClr val="000000"/>
                </a:solidFill>
                <a:effectLst/>
                <a:uFillTx/>
                <a:latin typeface="+mn-lt"/>
                <a:ea typeface="+mn-ea"/>
                <a:cs typeface="+mn-cs"/>
                <a:sym typeface="Helvetica Light"/>
              </a:rPr>
              <a:t>Mesoni</a:t>
            </a:r>
            <a:r>
              <a:rPr kumimoji="0" lang="en-GB" sz="2400" b="0" i="0" u="none" strike="noStrike" cap="none" spc="0" normalizeH="0" baseline="0" dirty="0">
                <a:ln>
                  <a:noFill/>
                </a:ln>
                <a:solidFill>
                  <a:srgbClr val="000000"/>
                </a:solidFill>
                <a:effectLst/>
                <a:uFillTx/>
                <a:latin typeface="+mn-lt"/>
                <a:ea typeface="+mn-ea"/>
                <a:cs typeface="+mn-cs"/>
                <a:sym typeface="Helvetica Light"/>
              </a:rPr>
              <a:t> e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Barioni</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lang="en-GB" sz="2400" dirty="0"/>
              <a:t>in </a:t>
            </a:r>
            <a:r>
              <a:rPr lang="en-GB" sz="2400" dirty="0" err="1"/>
              <a:t>famiglie</a:t>
            </a:r>
            <a:r>
              <a:rPr lang="en-GB" sz="2400" dirty="0"/>
              <a:t>/</a:t>
            </a:r>
            <a:r>
              <a:rPr lang="en-GB" sz="2400" dirty="0" err="1"/>
              <a:t>multipletti</a:t>
            </a:r>
            <a:r>
              <a:rPr lang="en-GB" sz="2400" dirty="0"/>
              <a:t>.</a:t>
            </a:r>
          </a:p>
          <a:p>
            <a:pPr algn="l"/>
            <a:endParaRPr lang="en-GB" sz="2400" dirty="0"/>
          </a:p>
          <a:p>
            <a:pPr algn="l"/>
            <a:r>
              <a:rPr kumimoji="0" lang="en-IT" sz="2400" b="0" i="0" u="none" strike="noStrike" cap="none" spc="0" normalizeH="0" baseline="0" dirty="0">
                <a:ln>
                  <a:noFill/>
                </a:ln>
                <a:solidFill>
                  <a:srgbClr val="000000"/>
                </a:solidFill>
                <a:effectLst/>
                <a:uFillTx/>
                <a:latin typeface="+mn-lt"/>
                <a:ea typeface="+mn-ea"/>
                <a:cs typeface="+mn-cs"/>
                <a:sym typeface="Helvetica Light"/>
              </a:rPr>
              <a:t> F</a:t>
            </a:r>
            <a:r>
              <a:rPr kumimoji="0" lang="en-GB" sz="2400" b="0" i="0" u="none" strike="noStrike" cap="none" spc="0" normalizeH="0" baseline="0" dirty="0">
                <a:ln>
                  <a:noFill/>
                </a:ln>
                <a:solidFill>
                  <a:srgbClr val="000000"/>
                </a:solidFill>
                <a:effectLst/>
                <a:uFillTx/>
                <a:latin typeface="+mn-lt"/>
                <a:ea typeface="+mn-ea"/>
                <a:cs typeface="+mn-cs"/>
                <a:sym typeface="Helvetica Light"/>
              </a:rPr>
              <a:t>r</a:t>
            </a:r>
            <a:r>
              <a:rPr kumimoji="0" lang="en-IT" sz="2400" b="0" i="0" u="none" strike="noStrike" cap="none" spc="0" normalizeH="0" baseline="0" dirty="0">
                <a:ln>
                  <a:noFill/>
                </a:ln>
                <a:solidFill>
                  <a:srgbClr val="000000"/>
                </a:solidFill>
                <a:effectLst/>
                <a:uFillTx/>
                <a:latin typeface="+mn-lt"/>
                <a:ea typeface="+mn-ea"/>
                <a:cs typeface="+mn-cs"/>
                <a:sym typeface="Helvetica Light"/>
              </a:rPr>
              <a:t>amework Matematico:  Rappresentazioni  irr. </a:t>
            </a:r>
            <a:r>
              <a:rPr lang="en-GB" sz="2400" dirty="0"/>
              <a:t>d</a:t>
            </a:r>
            <a:r>
              <a:rPr kumimoji="0" lang="en-IT" sz="2400" b="0" i="0" u="none" strike="noStrike" cap="none" spc="0" normalizeH="0" baseline="0" dirty="0">
                <a:ln>
                  <a:noFill/>
                </a:ln>
                <a:solidFill>
                  <a:srgbClr val="000000"/>
                </a:solidFill>
                <a:effectLst/>
                <a:uFillTx/>
                <a:latin typeface="+mn-lt"/>
                <a:ea typeface="+mn-ea"/>
                <a:cs typeface="+mn-cs"/>
                <a:sym typeface="Helvetica Light"/>
              </a:rPr>
              <a:t>el gruppo  SU(3)</a:t>
            </a:r>
          </a:p>
        </p:txBody>
      </p:sp>
    </p:spTree>
    <p:extLst>
      <p:ext uri="{BB962C8B-B14F-4D97-AF65-F5344CB8AC3E}">
        <p14:creationId xmlns:p14="http://schemas.microsoft.com/office/powerpoint/2010/main" val="302002410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ombination: Results"/>
          <p:cNvSpPr txBox="1"/>
          <p:nvPr/>
        </p:nvSpPr>
        <p:spPr>
          <a:xfrm>
            <a:off x="1333500" y="314931"/>
            <a:ext cx="10649893" cy="1185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57200">
              <a:defRPr sz="5400">
                <a:solidFill>
                  <a:schemeClr val="accent1"/>
                </a:solidFill>
                <a:effectLst>
                  <a:outerShdw blurRad="50800" dist="38100" dir="2700000" rotWithShape="0">
                    <a:srgbClr val="000000">
                      <a:alpha val="43000"/>
                    </a:srgbClr>
                  </a:outerShdw>
                </a:effectLst>
                <a:latin typeface="Helvetica"/>
                <a:ea typeface="Helvetica"/>
                <a:cs typeface="Helvetica"/>
                <a:sym typeface="Helvetica"/>
              </a:defRPr>
            </a:lvl1pPr>
          </a:lstStyle>
          <a:p>
            <a:r>
              <a:t>Combination: Results</a:t>
            </a:r>
          </a:p>
        </p:txBody>
      </p:sp>
      <p:sp>
        <p:nvSpPr>
          <p:cNvPr id="251" name="Very low Q2 and low xBj data √s =300, 318  GeV"/>
          <p:cNvSpPr txBox="1"/>
          <p:nvPr/>
        </p:nvSpPr>
        <p:spPr>
          <a:xfrm>
            <a:off x="1760310" y="1365250"/>
            <a:ext cx="9796273" cy="6477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5"/>
                </a:solidFill>
              </a:defRPr>
            </a:pPr>
            <a:r>
              <a:t>Very low Q</a:t>
            </a:r>
            <a:r>
              <a:rPr baseline="31999"/>
              <a:t>2 </a:t>
            </a:r>
            <a:r>
              <a:t>and low x</a:t>
            </a:r>
            <a:r>
              <a:rPr baseline="-5999"/>
              <a:t>Bj</a:t>
            </a:r>
            <a:r>
              <a:t> data √s =300, 318  GeV</a:t>
            </a:r>
          </a:p>
        </p:txBody>
      </p:sp>
      <p:sp>
        <p:nvSpPr>
          <p:cNvPr id="2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253" name="- A very important data sample for QCD studies at low-xBj…"/>
          <p:cNvSpPr txBox="1"/>
          <p:nvPr/>
        </p:nvSpPr>
        <p:spPr>
          <a:xfrm>
            <a:off x="1574799" y="8252011"/>
            <a:ext cx="10366021" cy="8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600"/>
            </a:pPr>
            <a:r>
              <a:t>- A very important data sample for QCD studies at low-x</a:t>
            </a:r>
            <a:r>
              <a:rPr baseline="-5999"/>
              <a:t>Bj</a:t>
            </a:r>
          </a:p>
          <a:p>
            <a:pPr algn="l">
              <a:defRPr sz="2600"/>
            </a:pPr>
            <a:r>
              <a:t>- Interesting also for dipole/saturation models and higher-twist studies</a:t>
            </a:r>
          </a:p>
        </p:txBody>
      </p:sp>
      <p:pic>
        <p:nvPicPr>
          <p:cNvPr id="254" name="d15-039f10.pdf" descr="d15-039f10.pdf"/>
          <p:cNvPicPr>
            <a:picLocks noChangeAspect="1"/>
          </p:cNvPicPr>
          <p:nvPr/>
        </p:nvPicPr>
        <p:blipFill>
          <a:blip r:embed="rId2"/>
          <a:stretch>
            <a:fillRect/>
          </a:stretch>
        </p:blipFill>
        <p:spPr>
          <a:xfrm>
            <a:off x="6618882" y="1779972"/>
            <a:ext cx="6361101" cy="6361101"/>
          </a:xfrm>
          <a:prstGeom prst="rect">
            <a:avLst/>
          </a:prstGeom>
          <a:ln w="12700">
            <a:miter lim="400000"/>
          </a:ln>
        </p:spPr>
      </p:pic>
      <p:pic>
        <p:nvPicPr>
          <p:cNvPr id="255" name="d15-039f11.pdf" descr="d15-039f11.pdf"/>
          <p:cNvPicPr>
            <a:picLocks noChangeAspect="1"/>
          </p:cNvPicPr>
          <p:nvPr/>
        </p:nvPicPr>
        <p:blipFill>
          <a:blip r:embed="rId3"/>
          <a:stretch>
            <a:fillRect/>
          </a:stretch>
        </p:blipFill>
        <p:spPr>
          <a:xfrm>
            <a:off x="521667" y="1770131"/>
            <a:ext cx="6583983" cy="6583983"/>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caling violations"/>
          <p:cNvSpPr txBox="1"/>
          <p:nvPr/>
        </p:nvSpPr>
        <p:spPr>
          <a:xfrm>
            <a:off x="1748953" y="187931"/>
            <a:ext cx="10649894" cy="1473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457200">
              <a:defRPr sz="5400">
                <a:solidFill>
                  <a:schemeClr val="accent1"/>
                </a:solidFill>
                <a:effectLst>
                  <a:outerShdw blurRad="50800" dist="38100" dir="2700000" rotWithShape="0">
                    <a:srgbClr val="000000">
                      <a:alpha val="43000"/>
                    </a:srgbClr>
                  </a:outerShdw>
                </a:effectLst>
                <a:latin typeface="Helvetica"/>
                <a:ea typeface="Helvetica"/>
                <a:cs typeface="Helvetica"/>
                <a:sym typeface="Helvetica"/>
              </a:defRPr>
            </a:lvl1pPr>
          </a:lstStyle>
          <a:p>
            <a:pPr>
              <a:defRPr>
                <a:solidFill>
                  <a:srgbClr val="000090"/>
                </a:solidFill>
              </a:defRPr>
            </a:pPr>
            <a:r>
              <a:rPr>
                <a:solidFill>
                  <a:schemeClr val="accent1"/>
                </a:solidFill>
              </a:rPr>
              <a:t>Scaling violations</a:t>
            </a:r>
          </a:p>
        </p:txBody>
      </p:sp>
      <p:pic>
        <p:nvPicPr>
          <p:cNvPr id="374" name="d15-039f82.pdf" descr="d15-039f82.pdf"/>
          <p:cNvPicPr>
            <a:picLocks noChangeAspect="1"/>
          </p:cNvPicPr>
          <p:nvPr/>
        </p:nvPicPr>
        <p:blipFill>
          <a:blip r:embed="rId2"/>
          <a:stretch>
            <a:fillRect/>
          </a:stretch>
        </p:blipFill>
        <p:spPr>
          <a:xfrm>
            <a:off x="3272158" y="997619"/>
            <a:ext cx="7146082" cy="7146083"/>
          </a:xfrm>
          <a:prstGeom prst="rect">
            <a:avLst/>
          </a:prstGeom>
          <a:ln w="12700">
            <a:miter lim="400000"/>
          </a:ln>
        </p:spPr>
      </p:pic>
      <p:sp>
        <p:nvSpPr>
          <p:cNvPr id="37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sp>
        <p:nvSpPr>
          <p:cNvPr id="376" name="Textbook plots showing with great  precision scaling violations…"/>
          <p:cNvSpPr txBox="1"/>
          <p:nvPr/>
        </p:nvSpPr>
        <p:spPr>
          <a:xfrm>
            <a:off x="1447800" y="7994650"/>
            <a:ext cx="10519144" cy="99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2900"/>
            </a:pPr>
            <a:r>
              <a:t>Textbook plots showing with great  precision scaling violations </a:t>
            </a:r>
          </a:p>
          <a:p>
            <a:pPr algn="l">
              <a:defRPr sz="2900"/>
            </a:pPr>
            <a:r>
              <a:t>patterns (and EW effects at high-Q</a:t>
            </a:r>
            <a:r>
              <a:rPr baseline="31999"/>
              <a:t>2</a:t>
            </a:r>
            <a:r>
              <a:t> and high-x) </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caling violations"/>
          <p:cNvSpPr txBox="1"/>
          <p:nvPr/>
        </p:nvSpPr>
        <p:spPr>
          <a:xfrm>
            <a:off x="1748953" y="187931"/>
            <a:ext cx="10649894" cy="1473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457200">
              <a:defRPr sz="5400">
                <a:solidFill>
                  <a:schemeClr val="accent1"/>
                </a:solidFill>
                <a:effectLst>
                  <a:outerShdw blurRad="50800" dist="38100" dir="2700000" rotWithShape="0">
                    <a:srgbClr val="000000">
                      <a:alpha val="43000"/>
                    </a:srgbClr>
                  </a:outerShdw>
                </a:effectLst>
                <a:latin typeface="Helvetica"/>
                <a:ea typeface="Helvetica"/>
                <a:cs typeface="Helvetica"/>
                <a:sym typeface="Helvetica"/>
              </a:defRPr>
            </a:lvl1pPr>
          </a:lstStyle>
          <a:p>
            <a:pPr>
              <a:defRPr>
                <a:solidFill>
                  <a:srgbClr val="000090"/>
                </a:solidFill>
              </a:defRPr>
            </a:pPr>
            <a:r>
              <a:rPr>
                <a:solidFill>
                  <a:schemeClr val="accent1"/>
                </a:solidFill>
              </a:rPr>
              <a:t>Scaling violations</a:t>
            </a:r>
          </a:p>
        </p:txBody>
      </p:sp>
      <p:sp>
        <p:nvSpPr>
          <p:cNvPr id="37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pic>
        <p:nvPicPr>
          <p:cNvPr id="380" name="d15-039f62.pdf" descr="d15-039f62.pdf"/>
          <p:cNvPicPr>
            <a:picLocks noChangeAspect="1"/>
          </p:cNvPicPr>
          <p:nvPr/>
        </p:nvPicPr>
        <p:blipFill>
          <a:blip r:embed="rId2"/>
          <a:stretch>
            <a:fillRect/>
          </a:stretch>
        </p:blipFill>
        <p:spPr>
          <a:xfrm>
            <a:off x="3552215" y="1039386"/>
            <a:ext cx="7043370" cy="7043371"/>
          </a:xfrm>
          <a:prstGeom prst="rect">
            <a:avLst/>
          </a:prstGeom>
          <a:ln w="12700">
            <a:miter lim="400000"/>
          </a:ln>
        </p:spPr>
      </p:pic>
      <p:sp>
        <p:nvSpPr>
          <p:cNvPr id="381" name="HERAPDF2.0 NLO (VFNS)  vs HERAPDF2.0FF3B (FFNS)"/>
          <p:cNvSpPr txBox="1"/>
          <p:nvPr/>
        </p:nvSpPr>
        <p:spPr>
          <a:xfrm>
            <a:off x="2184400" y="8147050"/>
            <a:ext cx="9405773" cy="546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2900"/>
            </a:lvl1pPr>
          </a:lstStyle>
          <a:p>
            <a:r>
              <a:t>HERAPDF2.0 NLO (VFNS)  vs HERAPDF2.0FF3B (FFNS)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HERAPDF2.0: NLO and NNLO PDFs"/>
          <p:cNvSpPr txBox="1"/>
          <p:nvPr/>
        </p:nvSpPr>
        <p:spPr>
          <a:xfrm>
            <a:off x="558056" y="200631"/>
            <a:ext cx="11888689" cy="1734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57200">
              <a:defRPr sz="5400">
                <a:solidFill>
                  <a:schemeClr val="accent1"/>
                </a:solidFill>
                <a:effectLst>
                  <a:outerShdw blurRad="50800" dist="38100" dir="2700000" rotWithShape="0">
                    <a:srgbClr val="000000">
                      <a:alpha val="43000"/>
                    </a:srgbClr>
                  </a:outerShdw>
                </a:effectLst>
                <a:latin typeface="Helvetica"/>
                <a:ea typeface="Helvetica"/>
                <a:cs typeface="Helvetica"/>
                <a:sym typeface="Helvetica"/>
              </a:defRPr>
            </a:lvl1pPr>
          </a:lstStyle>
          <a:p>
            <a:pPr>
              <a:defRPr>
                <a:solidFill>
                  <a:srgbClr val="000090"/>
                </a:solidFill>
              </a:defRPr>
            </a:pPr>
            <a:r>
              <a:rPr>
                <a:solidFill>
                  <a:schemeClr val="accent1"/>
                </a:solidFill>
              </a:rPr>
              <a:t>HERAPDF2.0: NLO and NNLO PDFs</a:t>
            </a:r>
          </a:p>
        </p:txBody>
      </p:sp>
      <p:pic>
        <p:nvPicPr>
          <p:cNvPr id="314" name="d15-039f21.pdf" descr="d15-039f21.pdf"/>
          <p:cNvPicPr>
            <a:picLocks noChangeAspect="1"/>
          </p:cNvPicPr>
          <p:nvPr/>
        </p:nvPicPr>
        <p:blipFill>
          <a:blip r:embed="rId2"/>
          <a:stretch>
            <a:fillRect/>
          </a:stretch>
        </p:blipFill>
        <p:spPr>
          <a:xfrm>
            <a:off x="17237910" y="6494491"/>
            <a:ext cx="5473890" cy="5502852"/>
          </a:xfrm>
          <a:prstGeom prst="rect">
            <a:avLst/>
          </a:prstGeom>
          <a:ln w="12700">
            <a:miter lim="400000"/>
          </a:ln>
        </p:spPr>
      </p:pic>
      <p:pic>
        <p:nvPicPr>
          <p:cNvPr id="315" name="d15-039f23.pdf" descr="d15-039f23.pdf"/>
          <p:cNvPicPr>
            <a:picLocks noChangeAspect="1"/>
          </p:cNvPicPr>
          <p:nvPr/>
        </p:nvPicPr>
        <p:blipFill>
          <a:blip r:embed="rId3"/>
          <a:stretch>
            <a:fillRect/>
          </a:stretch>
        </p:blipFill>
        <p:spPr>
          <a:xfrm>
            <a:off x="6138110" y="2392391"/>
            <a:ext cx="5473890" cy="5502852"/>
          </a:xfrm>
          <a:prstGeom prst="rect">
            <a:avLst/>
          </a:prstGeom>
          <a:ln w="12700">
            <a:miter lim="400000"/>
          </a:ln>
        </p:spPr>
      </p:pic>
      <p:sp>
        <p:nvSpPr>
          <p:cNvPr id="316" name="NLO"/>
          <p:cNvSpPr txBox="1"/>
          <p:nvPr/>
        </p:nvSpPr>
        <p:spPr>
          <a:xfrm>
            <a:off x="3117748" y="1676400"/>
            <a:ext cx="1054304" cy="6477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defRPr>
            </a:lvl1pPr>
          </a:lstStyle>
          <a:p>
            <a:r>
              <a:t>NLO</a:t>
            </a:r>
          </a:p>
        </p:txBody>
      </p:sp>
      <p:sp>
        <p:nvSpPr>
          <p:cNvPr id="317" name="NNLO"/>
          <p:cNvSpPr txBox="1"/>
          <p:nvPr/>
        </p:nvSpPr>
        <p:spPr>
          <a:xfrm>
            <a:off x="8578799" y="1676400"/>
            <a:ext cx="1384402" cy="6477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solidFill>
              </a:defRPr>
            </a:lvl1pPr>
          </a:lstStyle>
          <a:p>
            <a:r>
              <a:t>NNLO</a:t>
            </a:r>
          </a:p>
        </p:txBody>
      </p:sp>
      <p:sp>
        <p:nvSpPr>
          <p:cNvPr id="318" name="NNLO vs NLO:  -  gluon ceases to rise at low-x…"/>
          <p:cNvSpPr txBox="1"/>
          <p:nvPr/>
        </p:nvSpPr>
        <p:spPr>
          <a:xfrm>
            <a:off x="2376432" y="8057932"/>
            <a:ext cx="8207859"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l" defTabSz="457200">
              <a:defRPr sz="2400"/>
            </a:pPr>
            <a:r>
              <a:t>NNLO vs NLO:  -  </a:t>
            </a:r>
            <a:r>
              <a:rPr u="sng"/>
              <a:t>gluon</a:t>
            </a:r>
            <a:r>
              <a:t> ceases to rise at low-x </a:t>
            </a:r>
          </a:p>
          <a:p>
            <a:pPr algn="l" defTabSz="457200">
              <a:defRPr sz="2400"/>
            </a:pPr>
            <a:r>
              <a:t>                          -  </a:t>
            </a:r>
            <a:r>
              <a:rPr u="sng"/>
              <a:t>sea</a:t>
            </a:r>
            <a:r>
              <a:t> at low-x somewhat steeper w.r.t. NLO</a:t>
            </a:r>
          </a:p>
        </p:txBody>
      </p:sp>
      <p:sp>
        <p:nvSpPr>
          <p:cNvPr id="3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pic>
        <p:nvPicPr>
          <p:cNvPr id="2" name="Picture 1">
            <a:extLst>
              <a:ext uri="{FF2B5EF4-FFF2-40B4-BE49-F238E27FC236}">
                <a16:creationId xmlns:a16="http://schemas.microsoft.com/office/drawing/2014/main" id="{A89F1BBA-6E58-D946-8A95-2B0BB58BDE31}"/>
              </a:ext>
            </a:extLst>
          </p:cNvPr>
          <p:cNvPicPr>
            <a:picLocks noChangeAspect="1"/>
          </p:cNvPicPr>
          <p:nvPr/>
        </p:nvPicPr>
        <p:blipFill>
          <a:blip r:embed="rId4"/>
          <a:stretch>
            <a:fillRect/>
          </a:stretch>
        </p:blipFill>
        <p:spPr>
          <a:xfrm>
            <a:off x="551604" y="2486790"/>
            <a:ext cx="5385040" cy="5408453"/>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Electroweak Unification"/>
          <p:cNvSpPr txBox="1"/>
          <p:nvPr/>
        </p:nvSpPr>
        <p:spPr>
          <a:xfrm>
            <a:off x="1270000" y="200631"/>
            <a:ext cx="10649893" cy="1206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defTabSz="457200">
              <a:defRPr sz="5400">
                <a:solidFill>
                  <a:srgbClr val="000090"/>
                </a:solidFill>
                <a:effectLst>
                  <a:outerShdw blurRad="50800" dist="38100" dir="2700000" rotWithShape="0">
                    <a:srgbClr val="000000">
                      <a:alpha val="43000"/>
                    </a:srgbClr>
                  </a:outerShdw>
                </a:effectLst>
                <a:latin typeface="Helvetica"/>
                <a:ea typeface="Helvetica"/>
                <a:cs typeface="Helvetica"/>
                <a:sym typeface="Helvetica"/>
              </a:defRPr>
            </a:pPr>
            <a:r>
              <a:rPr>
                <a:solidFill>
                  <a:schemeClr val="accent1"/>
                </a:solidFill>
              </a:rPr>
              <a:t>Electroweak</a:t>
            </a:r>
            <a:r>
              <a:t> </a:t>
            </a:r>
            <a:r>
              <a:rPr>
                <a:solidFill>
                  <a:schemeClr val="accent1"/>
                </a:solidFill>
              </a:rPr>
              <a:t>Unification</a:t>
            </a:r>
          </a:p>
        </p:txBody>
      </p:sp>
      <p:pic>
        <p:nvPicPr>
          <p:cNvPr id="405" name="d15-039f74.pdf" descr="d15-039f74.pdf"/>
          <p:cNvPicPr>
            <a:picLocks noChangeAspect="1"/>
          </p:cNvPicPr>
          <p:nvPr/>
        </p:nvPicPr>
        <p:blipFill>
          <a:blip r:embed="rId2"/>
          <a:stretch>
            <a:fillRect/>
          </a:stretch>
        </p:blipFill>
        <p:spPr>
          <a:xfrm>
            <a:off x="2940050" y="1339850"/>
            <a:ext cx="6892686" cy="6722496"/>
          </a:xfrm>
          <a:prstGeom prst="rect">
            <a:avLst/>
          </a:prstGeom>
          <a:ln w="12700">
            <a:miter lim="400000"/>
          </a:ln>
        </p:spPr>
      </p:pic>
      <p:sp>
        <p:nvSpPr>
          <p:cNvPr id="406" name="A beautiful textbook plot that shows the unification of…"/>
          <p:cNvSpPr txBox="1"/>
          <p:nvPr/>
        </p:nvSpPr>
        <p:spPr>
          <a:xfrm>
            <a:off x="2730500" y="8324849"/>
            <a:ext cx="8271891" cy="91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2700"/>
            </a:pPr>
            <a:r>
              <a:t>A beautiful textbook plot that shows the unification of</a:t>
            </a:r>
          </a:p>
          <a:p>
            <a:pPr algn="l">
              <a:defRPr sz="2700"/>
            </a:pPr>
            <a:r>
              <a:t>the NC and CC interactions at the EW scale</a:t>
            </a:r>
          </a:p>
        </p:txBody>
      </p:sp>
      <p:sp>
        <p:nvSpPr>
          <p:cNvPr id="40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a:p>
        </p:txBody>
      </p:sp>
    </p:spTree>
    <p:extLst>
      <p:ext uri="{BB962C8B-B14F-4D97-AF65-F5344CB8AC3E}">
        <p14:creationId xmlns:p14="http://schemas.microsoft.com/office/powerpoint/2010/main" val="27484498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Electroweak effects and xF3𝛾Z"/>
          <p:cNvSpPr txBox="1"/>
          <p:nvPr/>
        </p:nvSpPr>
        <p:spPr>
          <a:xfrm>
            <a:off x="1333500" y="166451"/>
            <a:ext cx="10649893" cy="1552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457200">
              <a:defRPr sz="5400">
                <a:solidFill>
                  <a:schemeClr val="accent1"/>
                </a:solidFill>
                <a:effectLst>
                  <a:outerShdw blurRad="50800" dist="38100" dir="2700000" rotWithShape="0">
                    <a:srgbClr val="000000">
                      <a:alpha val="43000"/>
                    </a:srgbClr>
                  </a:outerShdw>
                </a:effectLst>
                <a:latin typeface="Helvetica"/>
                <a:ea typeface="Helvetica"/>
                <a:cs typeface="Helvetica"/>
                <a:sym typeface="Helvetica"/>
              </a:defRPr>
            </a:pPr>
            <a:r>
              <a:t>Electroweak effects and xF</a:t>
            </a:r>
            <a:r>
              <a:rPr baseline="-5999"/>
              <a:t>3</a:t>
            </a:r>
            <a:r>
              <a:rPr baseline="72740"/>
              <a:t>𝛾Z</a:t>
            </a:r>
          </a:p>
        </p:txBody>
      </p:sp>
      <p:pic>
        <p:nvPicPr>
          <p:cNvPr id="410" name="d15-039f76.pdf" descr="d15-039f76.pdf"/>
          <p:cNvPicPr>
            <a:picLocks noChangeAspect="1"/>
          </p:cNvPicPr>
          <p:nvPr/>
        </p:nvPicPr>
        <p:blipFill>
          <a:blip r:embed="rId2"/>
          <a:stretch>
            <a:fillRect/>
          </a:stretch>
        </p:blipFill>
        <p:spPr>
          <a:xfrm>
            <a:off x="450850" y="1624930"/>
            <a:ext cx="6313414" cy="6313415"/>
          </a:xfrm>
          <a:prstGeom prst="rect">
            <a:avLst/>
          </a:prstGeom>
          <a:ln w="12700">
            <a:miter lim="400000"/>
          </a:ln>
        </p:spPr>
      </p:pic>
      <p:pic>
        <p:nvPicPr>
          <p:cNvPr id="411" name="d15-039f78.pdf" descr="d15-039f78.pdf"/>
          <p:cNvPicPr>
            <a:picLocks noChangeAspect="1"/>
          </p:cNvPicPr>
          <p:nvPr/>
        </p:nvPicPr>
        <p:blipFill>
          <a:blip r:embed="rId3"/>
          <a:stretch>
            <a:fillRect/>
          </a:stretch>
        </p:blipFill>
        <p:spPr>
          <a:xfrm>
            <a:off x="6127080" y="2065516"/>
            <a:ext cx="6313415" cy="4264618"/>
          </a:xfrm>
          <a:prstGeom prst="rect">
            <a:avLst/>
          </a:prstGeom>
          <a:ln w="12700">
            <a:miter lim="400000"/>
          </a:ln>
        </p:spPr>
      </p:pic>
      <p:sp>
        <p:nvSpPr>
          <p:cNvPr id="4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pic>
        <p:nvPicPr>
          <p:cNvPr id="413" name="xf3.tiff" descr="xf3.tiff"/>
          <p:cNvPicPr>
            <a:picLocks noChangeAspect="1"/>
          </p:cNvPicPr>
          <p:nvPr/>
        </p:nvPicPr>
        <p:blipFill>
          <a:blip r:embed="rId4"/>
          <a:stretch>
            <a:fillRect/>
          </a:stretch>
        </p:blipFill>
        <p:spPr>
          <a:xfrm>
            <a:off x="1638300" y="7835900"/>
            <a:ext cx="3508367" cy="958472"/>
          </a:xfrm>
          <a:prstGeom prst="rect">
            <a:avLst/>
          </a:prstGeom>
          <a:ln w="12700">
            <a:miter lim="400000"/>
          </a:ln>
        </p:spPr>
      </p:pic>
      <p:pic>
        <p:nvPicPr>
          <p:cNvPr id="414" name="xf3gz.tiff" descr="xf3gz.tiff"/>
          <p:cNvPicPr>
            <a:picLocks noChangeAspect="1"/>
          </p:cNvPicPr>
          <p:nvPr/>
        </p:nvPicPr>
        <p:blipFill>
          <a:blip r:embed="rId5"/>
          <a:stretch>
            <a:fillRect/>
          </a:stretch>
        </p:blipFill>
        <p:spPr>
          <a:xfrm>
            <a:off x="7924886" y="6210300"/>
            <a:ext cx="3070467" cy="921140"/>
          </a:xfrm>
          <a:prstGeom prst="rect">
            <a:avLst/>
          </a:prstGeom>
          <a:ln w="12700">
            <a:miter lim="400000"/>
          </a:ln>
        </p:spPr>
      </p:pic>
      <p:sp>
        <p:nvSpPr>
          <p:cNvPr id="415" name="- Best determination of xF3𝛾Z…"/>
          <p:cNvSpPr txBox="1"/>
          <p:nvPr/>
        </p:nvSpPr>
        <p:spPr>
          <a:xfrm>
            <a:off x="6718300" y="7238999"/>
            <a:ext cx="5792724" cy="170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700"/>
            </a:pPr>
            <a:r>
              <a:t>- Best determination of xF</a:t>
            </a:r>
            <a:r>
              <a:rPr baseline="-5999"/>
              <a:t>3</a:t>
            </a:r>
            <a:r>
              <a:rPr baseline="113481"/>
              <a:t>𝛾Z</a:t>
            </a:r>
            <a:r>
              <a:t> </a:t>
            </a:r>
          </a:p>
          <a:p>
            <a:pPr algn="l">
              <a:defRPr sz="2700"/>
            </a:pPr>
            <a:r>
              <a:t>- Parity violation demonstrated down</a:t>
            </a:r>
          </a:p>
          <a:p>
            <a:pPr algn="l">
              <a:defRPr sz="2700"/>
            </a:pPr>
            <a:r>
              <a:t>  to scale of 10</a:t>
            </a:r>
            <a:r>
              <a:rPr baseline="31999"/>
              <a:t>-18</a:t>
            </a:r>
            <a:r>
              <a:t> m</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Helicity effects in CC interactions"/>
          <p:cNvSpPr txBox="1"/>
          <p:nvPr/>
        </p:nvSpPr>
        <p:spPr>
          <a:xfrm>
            <a:off x="1866900" y="73631"/>
            <a:ext cx="10649893" cy="1734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57200">
              <a:defRPr sz="5400">
                <a:solidFill>
                  <a:schemeClr val="accent1"/>
                </a:solidFill>
                <a:effectLst>
                  <a:outerShdw blurRad="50800" dist="38100" dir="2700000" rotWithShape="0">
                    <a:srgbClr val="000000">
                      <a:alpha val="43000"/>
                    </a:srgbClr>
                  </a:outerShdw>
                </a:effectLst>
                <a:latin typeface="Helvetica"/>
                <a:ea typeface="Helvetica"/>
                <a:cs typeface="Helvetica"/>
                <a:sym typeface="Helvetica"/>
              </a:defRPr>
            </a:lvl1pPr>
          </a:lstStyle>
          <a:p>
            <a:pPr>
              <a:defRPr>
                <a:solidFill>
                  <a:srgbClr val="000090"/>
                </a:solidFill>
              </a:defRPr>
            </a:pPr>
            <a:r>
              <a:rPr>
                <a:solidFill>
                  <a:schemeClr val="accent1"/>
                </a:solidFill>
              </a:rPr>
              <a:t>Helicity effects in CC interactions </a:t>
            </a:r>
          </a:p>
        </p:txBody>
      </p:sp>
      <p:pic>
        <p:nvPicPr>
          <p:cNvPr id="418" name="d15-039f79.pdf" descr="d15-039f79.pdf"/>
          <p:cNvPicPr>
            <a:picLocks noChangeAspect="1"/>
          </p:cNvPicPr>
          <p:nvPr/>
        </p:nvPicPr>
        <p:blipFill>
          <a:blip r:embed="rId2"/>
          <a:stretch>
            <a:fillRect/>
          </a:stretch>
        </p:blipFill>
        <p:spPr>
          <a:xfrm>
            <a:off x="216202" y="1341589"/>
            <a:ext cx="7019623" cy="7019622"/>
          </a:xfrm>
          <a:prstGeom prst="rect">
            <a:avLst/>
          </a:prstGeom>
          <a:ln w="12700">
            <a:miter lim="400000"/>
          </a:ln>
        </p:spPr>
      </p:pic>
      <p:sp>
        <p:nvSpPr>
          <p:cNvPr id="419" name="Reminder:"/>
          <p:cNvSpPr txBox="1"/>
          <p:nvPr/>
        </p:nvSpPr>
        <p:spPr>
          <a:xfrm>
            <a:off x="6858303" y="2186719"/>
            <a:ext cx="1695755"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700"/>
            </a:lvl1pPr>
          </a:lstStyle>
          <a:p>
            <a:r>
              <a:t>Reminder:</a:t>
            </a:r>
          </a:p>
        </p:txBody>
      </p:sp>
      <p:pic>
        <p:nvPicPr>
          <p:cNvPr id="420" name="redcc1.tiff" descr="redcc1.tiff"/>
          <p:cNvPicPr>
            <a:picLocks noChangeAspect="1"/>
          </p:cNvPicPr>
          <p:nvPr/>
        </p:nvPicPr>
        <p:blipFill>
          <a:blip r:embed="rId3"/>
          <a:stretch>
            <a:fillRect/>
          </a:stretch>
        </p:blipFill>
        <p:spPr>
          <a:xfrm>
            <a:off x="7467903" y="2971800"/>
            <a:ext cx="4131328" cy="584229"/>
          </a:xfrm>
          <a:prstGeom prst="rect">
            <a:avLst/>
          </a:prstGeom>
          <a:ln w="12700">
            <a:miter lim="400000"/>
          </a:ln>
        </p:spPr>
      </p:pic>
      <p:pic>
        <p:nvPicPr>
          <p:cNvPr id="421" name="redcc2.tiff" descr="redcc2.tiff"/>
          <p:cNvPicPr>
            <a:picLocks noChangeAspect="1"/>
          </p:cNvPicPr>
          <p:nvPr/>
        </p:nvPicPr>
        <p:blipFill>
          <a:blip r:embed="rId4"/>
          <a:stretch>
            <a:fillRect/>
          </a:stretch>
        </p:blipFill>
        <p:spPr>
          <a:xfrm>
            <a:off x="7454185" y="3663978"/>
            <a:ext cx="4158763" cy="546101"/>
          </a:xfrm>
          <a:prstGeom prst="rect">
            <a:avLst/>
          </a:prstGeom>
          <a:ln w="12700">
            <a:miter lim="400000"/>
          </a:ln>
        </p:spPr>
      </p:pic>
      <p:sp>
        <p:nvSpPr>
          <p:cNvPr id="422" name="The helicity factor (1-y)2 affects differently the e±p CC cross sections:"/>
          <p:cNvSpPr txBox="1"/>
          <p:nvPr/>
        </p:nvSpPr>
        <p:spPr>
          <a:xfrm>
            <a:off x="6743227" y="4584699"/>
            <a:ext cx="6045371"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700"/>
            </a:pPr>
            <a:r>
              <a:t>The </a:t>
            </a:r>
            <a:r>
              <a:rPr u="sng"/>
              <a:t>helicity factor</a:t>
            </a:r>
            <a:r>
              <a:t> (1-y)</a:t>
            </a:r>
            <a:r>
              <a:rPr baseline="31999"/>
              <a:t>2 </a:t>
            </a:r>
            <a:r>
              <a:t>affects differently the e</a:t>
            </a:r>
            <a:r>
              <a:rPr baseline="31999"/>
              <a:t>±</a:t>
            </a:r>
            <a:r>
              <a:t>p CC cross sections:</a:t>
            </a:r>
          </a:p>
        </p:txBody>
      </p:sp>
      <p:sp>
        <p:nvSpPr>
          <p:cNvPr id="423" name="- The e+p cross section is suppressed…"/>
          <p:cNvSpPr txBox="1"/>
          <p:nvPr/>
        </p:nvSpPr>
        <p:spPr>
          <a:xfrm>
            <a:off x="6991653" y="5791200"/>
            <a:ext cx="5150981"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300"/>
            </a:pPr>
            <a:r>
              <a:t>- The e</a:t>
            </a:r>
            <a:r>
              <a:rPr baseline="31999"/>
              <a:t>+</a:t>
            </a:r>
            <a:r>
              <a:t>p cross section is suppressed</a:t>
            </a:r>
          </a:p>
          <a:p>
            <a:pPr algn="l">
              <a:defRPr sz="2300"/>
            </a:pPr>
            <a:r>
              <a:t>   at high-y (high-Q</a:t>
            </a:r>
            <a:r>
              <a:rPr baseline="31999"/>
              <a:t>2</a:t>
            </a:r>
            <a:r>
              <a:t>)</a:t>
            </a:r>
          </a:p>
        </p:txBody>
      </p:sp>
      <p:sp>
        <p:nvSpPr>
          <p:cNvPr id="424" name="- The e-p cross section is almost…"/>
          <p:cNvSpPr txBox="1"/>
          <p:nvPr/>
        </p:nvSpPr>
        <p:spPr>
          <a:xfrm>
            <a:off x="6991653" y="6730972"/>
            <a:ext cx="4475938"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2300"/>
            </a:pPr>
            <a:r>
              <a:t>- The e</a:t>
            </a:r>
            <a:r>
              <a:rPr baseline="31999"/>
              <a:t>-</a:t>
            </a:r>
            <a:r>
              <a:t>p cross section is almost </a:t>
            </a:r>
          </a:p>
          <a:p>
            <a:pPr algn="l">
              <a:defRPr sz="2300"/>
            </a:pPr>
            <a:r>
              <a:t>   unaffected</a:t>
            </a:r>
          </a:p>
        </p:txBody>
      </p:sp>
      <p:sp>
        <p:nvSpPr>
          <p:cNvPr id="425" name="The precision of the CC cross sections at high-Q2…"/>
          <p:cNvSpPr txBox="1"/>
          <p:nvPr/>
        </p:nvSpPr>
        <p:spPr>
          <a:xfrm>
            <a:off x="2960352" y="8432799"/>
            <a:ext cx="1085058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700"/>
            </a:pPr>
            <a:r>
              <a:t>The precision of the CC cross sections at high-Q</a:t>
            </a:r>
            <a:r>
              <a:rPr baseline="31999"/>
              <a:t>2</a:t>
            </a:r>
            <a:r>
              <a:t> </a:t>
            </a:r>
          </a:p>
          <a:p>
            <a:pPr algn="l">
              <a:defRPr sz="2700"/>
            </a:pPr>
            <a:r>
              <a:t>allow the study of these helicity effects.</a:t>
            </a:r>
          </a:p>
        </p:txBody>
      </p:sp>
      <p:sp>
        <p:nvSpPr>
          <p:cNvPr id="42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Outline"/>
          <p:cNvSpPr txBox="1"/>
          <p:nvPr/>
        </p:nvSpPr>
        <p:spPr>
          <a:xfrm>
            <a:off x="2476209" y="133724"/>
            <a:ext cx="7798279" cy="14392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57200">
              <a:defRPr sz="7800">
                <a:solidFill>
                  <a:schemeClr val="accent1"/>
                </a:solidFill>
                <a:effectLst>
                  <a:outerShdw blurRad="50800" dist="38100" dir="2700000" rotWithShape="0">
                    <a:srgbClr val="000000">
                      <a:alpha val="43000"/>
                    </a:srgbClr>
                  </a:outerShdw>
                </a:effectLst>
                <a:latin typeface="+mj-lt"/>
                <a:ea typeface="+mj-ea"/>
                <a:cs typeface="+mj-cs"/>
                <a:sym typeface="Calibri"/>
              </a:defRPr>
            </a:lvl1pPr>
          </a:lstStyle>
          <a:p>
            <a:r>
              <a:rPr lang="en-US" dirty="0" err="1"/>
              <a:t>Dati</a:t>
            </a:r>
            <a:r>
              <a:rPr lang="en-US" dirty="0"/>
              <a:t> LHC e PDFs</a:t>
            </a:r>
            <a:endParaRPr dirty="0"/>
          </a:p>
        </p:txBody>
      </p:sp>
      <p:sp>
        <p:nvSpPr>
          <p:cNvPr id="135"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pic>
        <p:nvPicPr>
          <p:cNvPr id="6" name="Picture 5">
            <a:extLst>
              <a:ext uri="{FF2B5EF4-FFF2-40B4-BE49-F238E27FC236}">
                <a16:creationId xmlns:a16="http://schemas.microsoft.com/office/drawing/2014/main" id="{C5404BA0-3D96-4845-88A8-DE83304179A1}"/>
              </a:ext>
            </a:extLst>
          </p:cNvPr>
          <p:cNvPicPr>
            <a:picLocks noChangeAspect="1"/>
          </p:cNvPicPr>
          <p:nvPr/>
        </p:nvPicPr>
        <p:blipFill>
          <a:blip r:embed="rId2"/>
          <a:srcRect/>
          <a:stretch/>
        </p:blipFill>
        <p:spPr bwMode="auto">
          <a:xfrm>
            <a:off x="1463152" y="1322202"/>
            <a:ext cx="10078495" cy="756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65060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Outline"/>
          <p:cNvSpPr txBox="1"/>
          <p:nvPr/>
        </p:nvSpPr>
        <p:spPr>
          <a:xfrm>
            <a:off x="2476209" y="133724"/>
            <a:ext cx="7798279" cy="1439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457200">
              <a:defRPr sz="7800">
                <a:solidFill>
                  <a:schemeClr val="accent1"/>
                </a:solidFill>
                <a:effectLst>
                  <a:outerShdw blurRad="50800" dist="38100" dir="2700000" rotWithShape="0">
                    <a:srgbClr val="000000">
                      <a:alpha val="43000"/>
                    </a:srgbClr>
                  </a:outerShdw>
                </a:effectLst>
                <a:latin typeface="+mj-lt"/>
                <a:ea typeface="+mj-ea"/>
                <a:cs typeface="+mj-cs"/>
                <a:sym typeface="Calibri"/>
              </a:defRPr>
            </a:lvl1pPr>
          </a:lstStyle>
          <a:p>
            <a:r>
              <a:rPr lang="en-US" dirty="0" err="1"/>
              <a:t>Dati</a:t>
            </a:r>
            <a:r>
              <a:rPr lang="en-US" dirty="0"/>
              <a:t> LHC e PDFs</a:t>
            </a:r>
            <a:endParaRPr dirty="0"/>
          </a:p>
        </p:txBody>
      </p:sp>
      <p:sp>
        <p:nvSpPr>
          <p:cNvPr id="135"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pic>
        <p:nvPicPr>
          <p:cNvPr id="6" name="Picture 5">
            <a:extLst>
              <a:ext uri="{FF2B5EF4-FFF2-40B4-BE49-F238E27FC236}">
                <a16:creationId xmlns:a16="http://schemas.microsoft.com/office/drawing/2014/main" id="{C5404BA0-3D96-4845-88A8-DE83304179A1}"/>
              </a:ext>
            </a:extLst>
          </p:cNvPr>
          <p:cNvPicPr>
            <a:picLocks noChangeAspect="1"/>
          </p:cNvPicPr>
          <p:nvPr/>
        </p:nvPicPr>
        <p:blipFill>
          <a:blip r:embed="rId2"/>
          <a:srcRect/>
          <a:stretch/>
        </p:blipFill>
        <p:spPr bwMode="auto">
          <a:xfrm>
            <a:off x="1463152" y="1322202"/>
            <a:ext cx="10078495" cy="756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rontosauro2.jpg">
            <a:extLst>
              <a:ext uri="{FF2B5EF4-FFF2-40B4-BE49-F238E27FC236}">
                <a16:creationId xmlns:a16="http://schemas.microsoft.com/office/drawing/2014/main" id="{DA918E4B-E2C6-A844-B10A-3B40512762F2}"/>
              </a:ext>
            </a:extLst>
          </p:cNvPr>
          <p:cNvPicPr>
            <a:picLocks noChangeAspect="1"/>
          </p:cNvPicPr>
          <p:nvPr/>
        </p:nvPicPr>
        <p:blipFill rotWithShape="1">
          <a:blip r:embed="rId3">
            <a:duotone>
              <a:schemeClr val="accent6">
                <a:shade val="45000"/>
                <a:satMod val="135000"/>
              </a:schemeClr>
              <a:prstClr val="white"/>
            </a:duotone>
            <a:alphaModFix amt="40000"/>
            <a:extLst>
              <a:ext uri="{28A0092B-C50C-407E-A947-70E740481C1C}">
                <a14:useLocalDpi xmlns:a14="http://schemas.microsoft.com/office/drawing/2010/main" val="0"/>
              </a:ext>
            </a:extLst>
          </a:blip>
          <a:srcRect l="-1" r="1211" b="16030"/>
          <a:stretch/>
        </p:blipFill>
        <p:spPr>
          <a:xfrm>
            <a:off x="2020303" y="1862770"/>
            <a:ext cx="9531751" cy="6416648"/>
          </a:xfrm>
          <a:prstGeom prst="rect">
            <a:avLst/>
          </a:prstGeom>
        </p:spPr>
      </p:pic>
    </p:spTree>
    <p:extLst>
      <p:ext uri="{BB962C8B-B14F-4D97-AF65-F5344CB8AC3E}">
        <p14:creationId xmlns:p14="http://schemas.microsoft.com/office/powerpoint/2010/main" val="296219289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Dati</a:t>
            </a:r>
            <a:r>
              <a:rPr lang="en-US" dirty="0"/>
              <a:t> LHC  e PDF</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pic>
        <p:nvPicPr>
          <p:cNvPr id="4" name="Picture 3">
            <a:extLst>
              <a:ext uri="{FF2B5EF4-FFF2-40B4-BE49-F238E27FC236}">
                <a16:creationId xmlns:a16="http://schemas.microsoft.com/office/drawing/2014/main" id="{DDCA7B6E-2274-7949-86FA-28FF3553A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50" y="2935514"/>
            <a:ext cx="10718800" cy="5156200"/>
          </a:xfrm>
          <a:prstGeom prst="rect">
            <a:avLst/>
          </a:prstGeom>
        </p:spPr>
      </p:pic>
      <p:sp>
        <p:nvSpPr>
          <p:cNvPr id="6" name="TextBox 5">
            <a:extLst>
              <a:ext uri="{FF2B5EF4-FFF2-40B4-BE49-F238E27FC236}">
                <a16:creationId xmlns:a16="http://schemas.microsoft.com/office/drawing/2014/main" id="{22BC5462-CABA-8C4E-A15C-35715E773E95}"/>
              </a:ext>
            </a:extLst>
          </p:cNvPr>
          <p:cNvSpPr txBox="1"/>
          <p:nvPr/>
        </p:nvSpPr>
        <p:spPr>
          <a:xfrm>
            <a:off x="1388533" y="2303348"/>
            <a:ext cx="467115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2400" dirty="0"/>
              <a:t>Gruppi attivi nelle analisi DGLAP:</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7908994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2215271" y="337962"/>
            <a:ext cx="9110134" cy="977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Il </a:t>
            </a:r>
            <a:r>
              <a:rPr lang="en-US" dirty="0" err="1"/>
              <a:t>modello</a:t>
            </a:r>
            <a:r>
              <a:rPr lang="en-US" dirty="0"/>
              <a:t> a quark</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17" name="Picture 16">
            <a:extLst>
              <a:ext uri="{FF2B5EF4-FFF2-40B4-BE49-F238E27FC236}">
                <a16:creationId xmlns:a16="http://schemas.microsoft.com/office/drawing/2014/main" id="{98E31A4A-532A-0846-B0DD-44722BF08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792" y="3721397"/>
            <a:ext cx="5688362" cy="5264760"/>
          </a:xfrm>
          <a:prstGeom prst="rect">
            <a:avLst/>
          </a:prstGeom>
        </p:spPr>
      </p:pic>
      <p:pic>
        <p:nvPicPr>
          <p:cNvPr id="2" name="Picture 1">
            <a:extLst>
              <a:ext uri="{FF2B5EF4-FFF2-40B4-BE49-F238E27FC236}">
                <a16:creationId xmlns:a16="http://schemas.microsoft.com/office/drawing/2014/main" id="{B47E7FCE-E3AA-534C-AAAD-B3794CBE6A72}"/>
              </a:ext>
            </a:extLst>
          </p:cNvPr>
          <p:cNvPicPr>
            <a:picLocks noChangeAspect="1"/>
          </p:cNvPicPr>
          <p:nvPr/>
        </p:nvPicPr>
        <p:blipFill>
          <a:blip r:embed="rId3"/>
          <a:stretch>
            <a:fillRect/>
          </a:stretch>
        </p:blipFill>
        <p:spPr>
          <a:xfrm>
            <a:off x="422747" y="3975627"/>
            <a:ext cx="6616700" cy="3175000"/>
          </a:xfrm>
          <a:prstGeom prst="rect">
            <a:avLst/>
          </a:prstGeom>
        </p:spPr>
      </p:pic>
      <p:pic>
        <p:nvPicPr>
          <p:cNvPr id="4" name="Picture 3">
            <a:extLst>
              <a:ext uri="{FF2B5EF4-FFF2-40B4-BE49-F238E27FC236}">
                <a16:creationId xmlns:a16="http://schemas.microsoft.com/office/drawing/2014/main" id="{B550AA0E-EA7F-A04A-8E39-9892BAC75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675467" cy="1972475"/>
          </a:xfrm>
          <a:prstGeom prst="rect">
            <a:avLst/>
          </a:prstGeom>
        </p:spPr>
      </p:pic>
      <p:sp>
        <p:nvSpPr>
          <p:cNvPr id="5" name="TextBox 4">
            <a:extLst>
              <a:ext uri="{FF2B5EF4-FFF2-40B4-BE49-F238E27FC236}">
                <a16:creationId xmlns:a16="http://schemas.microsoft.com/office/drawing/2014/main" id="{C342F68A-E2C8-7746-AD04-7A869B94BCEC}"/>
              </a:ext>
            </a:extLst>
          </p:cNvPr>
          <p:cNvSpPr txBox="1"/>
          <p:nvPr/>
        </p:nvSpPr>
        <p:spPr>
          <a:xfrm>
            <a:off x="422747" y="7383048"/>
            <a:ext cx="715381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GB" sz="2400" b="0" i="0" u="none" strike="noStrike" cap="none" spc="0" normalizeH="0" baseline="0" dirty="0" err="1">
                <a:ln>
                  <a:noFill/>
                </a:ln>
                <a:solidFill>
                  <a:srgbClr val="000000"/>
                </a:solidFill>
                <a:effectLst/>
                <a:uFillTx/>
                <a:latin typeface="+mn-lt"/>
                <a:ea typeface="+mn-ea"/>
                <a:cs typeface="+mn-cs"/>
                <a:sym typeface="Helvetica Light"/>
              </a:rPr>
              <a:t>Modello</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descrittivo</a:t>
            </a:r>
            <a:r>
              <a:rPr kumimoji="0" lang="en-GB" sz="2400" b="0" i="0" u="none" strike="noStrike" cap="none" spc="0" normalizeH="0" baseline="0" dirty="0">
                <a:ln>
                  <a:noFill/>
                </a:ln>
                <a:solidFill>
                  <a:srgbClr val="000000"/>
                </a:solidFill>
                <a:effectLst/>
                <a:uFillTx/>
                <a:latin typeface="+mn-lt"/>
                <a:ea typeface="+mn-ea"/>
                <a:cs typeface="+mn-cs"/>
                <a:sym typeface="Helvetica Light"/>
              </a:rPr>
              <a:t> e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parzialmente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predittivo</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p>
          <a:p>
            <a:pPr algn="l"/>
            <a:r>
              <a:rPr kumimoji="0" lang="en-GB" sz="2400" b="0" i="0" u="none" strike="noStrike" cap="none" spc="0" normalizeH="0" baseline="0" dirty="0">
                <a:ln>
                  <a:noFill/>
                </a:ln>
                <a:solidFill>
                  <a:srgbClr val="000000"/>
                </a:solidFill>
                <a:effectLst/>
                <a:uFillTx/>
                <a:latin typeface="+mn-lt"/>
                <a:ea typeface="+mn-ea"/>
                <a:cs typeface="+mn-cs"/>
                <a:sym typeface="Helvetica Light"/>
              </a:rPr>
              <a:t>(es. masse,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momenti</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magnetici</a:t>
            </a:r>
            <a:r>
              <a:rPr kumimoji="0" lang="en-GB" sz="2400" b="0" i="0" u="none" strike="noStrike" cap="none" spc="0" normalizeH="0" baseline="0" dirty="0">
                <a:ln>
                  <a:noFill/>
                </a:ln>
                <a:solidFill>
                  <a:srgbClr val="000000"/>
                </a:solidFill>
                <a:effectLst/>
                <a:uFillTx/>
                <a:latin typeface="+mn-lt"/>
                <a:ea typeface="+mn-ea"/>
                <a:cs typeface="+mn-cs"/>
                <a:sym typeface="Helvetica Light"/>
              </a:rPr>
              <a:t>)</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TextBox 7">
            <a:extLst>
              <a:ext uri="{FF2B5EF4-FFF2-40B4-BE49-F238E27FC236}">
                <a16:creationId xmlns:a16="http://schemas.microsoft.com/office/drawing/2014/main" id="{04B923BA-3758-6641-B563-9F4239510E95}"/>
              </a:ext>
            </a:extLst>
          </p:cNvPr>
          <p:cNvSpPr txBox="1"/>
          <p:nvPr/>
        </p:nvSpPr>
        <p:spPr>
          <a:xfrm>
            <a:off x="575147" y="2370552"/>
            <a:ext cx="12388007"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GB" sz="2400" dirty="0"/>
              <a:t>1964: Gell-Mann and Zweig </a:t>
            </a:r>
            <a:r>
              <a:rPr lang="en-GB" sz="2400" dirty="0" err="1"/>
              <a:t>propongono</a:t>
            </a:r>
            <a:r>
              <a:rPr lang="en-GB" sz="2400" dirty="0"/>
              <a:t>  </a:t>
            </a:r>
            <a:r>
              <a:rPr lang="en-GB" sz="2400" dirty="0" err="1"/>
              <a:t>l’esistenza</a:t>
            </a:r>
            <a:r>
              <a:rPr lang="en-GB" sz="2400" dirty="0"/>
              <a:t> di </a:t>
            </a:r>
            <a:r>
              <a:rPr lang="en-GB" sz="2400" dirty="0" err="1"/>
              <a:t>particella</a:t>
            </a:r>
            <a:r>
              <a:rPr lang="en-GB" sz="2400" dirty="0"/>
              <a:t> </a:t>
            </a:r>
            <a:r>
              <a:rPr lang="en-GB" sz="2400" dirty="0" err="1"/>
              <a:t>elementari</a:t>
            </a:r>
            <a:r>
              <a:rPr lang="en-GB" sz="2400" dirty="0"/>
              <a:t> di  spin ½ e </a:t>
            </a:r>
          </a:p>
          <a:p>
            <a:pPr algn="l"/>
            <a:r>
              <a:rPr lang="en-GB" sz="2400" dirty="0" err="1"/>
              <a:t>carica</a:t>
            </a:r>
            <a:r>
              <a:rPr lang="en-GB" sz="2400" dirty="0"/>
              <a:t> </a:t>
            </a:r>
            <a:r>
              <a:rPr lang="en-GB" sz="2400" dirty="0" err="1"/>
              <a:t>frazionaria</a:t>
            </a:r>
            <a:r>
              <a:rPr lang="en-GB" sz="2400" dirty="0"/>
              <a:t> (</a:t>
            </a:r>
            <a:r>
              <a:rPr lang="en-GB" sz="2400" dirty="0" err="1"/>
              <a:t>i</a:t>
            </a:r>
            <a:r>
              <a:rPr lang="en-GB" sz="2400" dirty="0"/>
              <a:t>  quarks). Tre tipi di quarks (up, down e strange) ed </a:t>
            </a:r>
            <a:r>
              <a:rPr lang="en-GB" sz="2400" dirty="0" err="1"/>
              <a:t>i</a:t>
            </a:r>
            <a:r>
              <a:rPr lang="en-GB" sz="2400" dirty="0"/>
              <a:t> </a:t>
            </a:r>
            <a:r>
              <a:rPr lang="en-GB" sz="2400" dirty="0" err="1"/>
              <a:t>corrispondenti</a:t>
            </a:r>
            <a:br>
              <a:rPr lang="en-GB" sz="2400" dirty="0"/>
            </a:br>
            <a:r>
              <a:rPr lang="en-GB" sz="2400" dirty="0"/>
              <a:t>anti-quark </a:t>
            </a:r>
            <a:r>
              <a:rPr lang="en-GB" sz="2400" dirty="0" err="1"/>
              <a:t>spiegano</a:t>
            </a:r>
            <a:r>
              <a:rPr lang="en-GB" sz="2400" dirty="0"/>
              <a:t> le </a:t>
            </a:r>
            <a:r>
              <a:rPr lang="en-GB" sz="2400" dirty="0" err="1"/>
              <a:t>regolarita</a:t>
            </a:r>
            <a:r>
              <a:rPr lang="en-GB" sz="2400" dirty="0"/>
              <a:t>’  </a:t>
            </a:r>
            <a:r>
              <a:rPr lang="en-GB" sz="2400" dirty="0" err="1"/>
              <a:t>osservate</a:t>
            </a:r>
            <a:r>
              <a:rPr lang="en-GB" sz="2400" dirty="0"/>
              <a:t> </a:t>
            </a:r>
            <a:r>
              <a:rPr lang="en-GB" sz="2400" dirty="0" err="1"/>
              <a:t>negli</a:t>
            </a:r>
            <a:r>
              <a:rPr lang="en-GB" sz="2400" dirty="0"/>
              <a:t> </a:t>
            </a:r>
            <a:r>
              <a:rPr lang="en-GB" sz="2400" dirty="0" err="1"/>
              <a:t>adroni</a:t>
            </a:r>
            <a:r>
              <a:rPr lang="en-GB" sz="2400" dirty="0"/>
              <a:t>.</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44631463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Dati</a:t>
            </a:r>
            <a:r>
              <a:rPr lang="en-US" dirty="0"/>
              <a:t> LHC e PDF: NNPDF4.0</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50</a:t>
            </a:fld>
            <a:endParaRPr/>
          </a:p>
        </p:txBody>
      </p:sp>
      <p:sp>
        <p:nvSpPr>
          <p:cNvPr id="6" name="TextBox 5">
            <a:extLst>
              <a:ext uri="{FF2B5EF4-FFF2-40B4-BE49-F238E27FC236}">
                <a16:creationId xmlns:a16="http://schemas.microsoft.com/office/drawing/2014/main" id="{22BC5462-CABA-8C4E-A15C-35715E773E95}"/>
              </a:ext>
            </a:extLst>
          </p:cNvPr>
          <p:cNvSpPr txBox="1"/>
          <p:nvPr/>
        </p:nvSpPr>
        <p:spPr>
          <a:xfrm>
            <a:off x="866810" y="2303348"/>
            <a:ext cx="493083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2400" dirty="0"/>
              <a:t>Regione cinematica ed osservabili:</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Picture 6">
            <a:extLst>
              <a:ext uri="{FF2B5EF4-FFF2-40B4-BE49-F238E27FC236}">
                <a16:creationId xmlns:a16="http://schemas.microsoft.com/office/drawing/2014/main" id="{2A51A5F4-60A5-AD48-B661-369CD0B73B6C}"/>
              </a:ext>
            </a:extLst>
          </p:cNvPr>
          <p:cNvPicPr>
            <a:picLocks noChangeAspect="1"/>
          </p:cNvPicPr>
          <p:nvPr/>
        </p:nvPicPr>
        <p:blipFill>
          <a:blip r:embed="rId2"/>
          <a:stretch>
            <a:fillRect/>
          </a:stretch>
        </p:blipFill>
        <p:spPr>
          <a:xfrm>
            <a:off x="139700" y="2775272"/>
            <a:ext cx="12725400" cy="5016500"/>
          </a:xfrm>
          <a:prstGeom prst="rect">
            <a:avLst/>
          </a:prstGeom>
        </p:spPr>
      </p:pic>
    </p:spTree>
    <p:extLst>
      <p:ext uri="{BB962C8B-B14F-4D97-AF65-F5344CB8AC3E}">
        <p14:creationId xmlns:p14="http://schemas.microsoft.com/office/powerpoint/2010/main" val="96471657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Dati</a:t>
            </a:r>
            <a:r>
              <a:rPr lang="en-US" dirty="0"/>
              <a:t> LHC e PDF: NNPDF4.0</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6" name="TextBox 5">
            <a:extLst>
              <a:ext uri="{FF2B5EF4-FFF2-40B4-BE49-F238E27FC236}">
                <a16:creationId xmlns:a16="http://schemas.microsoft.com/office/drawing/2014/main" id="{22BC5462-CABA-8C4E-A15C-35715E773E95}"/>
              </a:ext>
            </a:extLst>
          </p:cNvPr>
          <p:cNvSpPr txBox="1"/>
          <p:nvPr/>
        </p:nvSpPr>
        <p:spPr>
          <a:xfrm>
            <a:off x="2083792" y="1898368"/>
            <a:ext cx="25295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2400" dirty="0"/>
              <a:t>Impatto dati LHC:</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2" name="Picture 1">
            <a:extLst>
              <a:ext uri="{FF2B5EF4-FFF2-40B4-BE49-F238E27FC236}">
                <a16:creationId xmlns:a16="http://schemas.microsoft.com/office/drawing/2014/main" id="{E92443E4-3697-C442-8E43-092C384D9A09}"/>
              </a:ext>
            </a:extLst>
          </p:cNvPr>
          <p:cNvPicPr>
            <a:picLocks noChangeAspect="1"/>
          </p:cNvPicPr>
          <p:nvPr/>
        </p:nvPicPr>
        <p:blipFill>
          <a:blip r:embed="rId2"/>
          <a:stretch>
            <a:fillRect/>
          </a:stretch>
        </p:blipFill>
        <p:spPr>
          <a:xfrm>
            <a:off x="370442" y="2370292"/>
            <a:ext cx="11146316" cy="6929102"/>
          </a:xfrm>
          <a:prstGeom prst="rect">
            <a:avLst/>
          </a:prstGeom>
        </p:spPr>
      </p:pic>
    </p:spTree>
    <p:extLst>
      <p:ext uri="{BB962C8B-B14F-4D97-AF65-F5344CB8AC3E}">
        <p14:creationId xmlns:p14="http://schemas.microsoft.com/office/powerpoint/2010/main" val="367458823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Dati</a:t>
            </a:r>
            <a:r>
              <a:rPr lang="en-US" dirty="0"/>
              <a:t> LHC e PDFs: NNPDF4.0</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52</a:t>
            </a:fld>
            <a:endParaRPr/>
          </a:p>
        </p:txBody>
      </p:sp>
      <p:sp>
        <p:nvSpPr>
          <p:cNvPr id="6" name="TextBox 5">
            <a:extLst>
              <a:ext uri="{FF2B5EF4-FFF2-40B4-BE49-F238E27FC236}">
                <a16:creationId xmlns:a16="http://schemas.microsoft.com/office/drawing/2014/main" id="{22BC5462-CABA-8C4E-A15C-35715E773E95}"/>
              </a:ext>
            </a:extLst>
          </p:cNvPr>
          <p:cNvSpPr txBox="1"/>
          <p:nvPr/>
        </p:nvSpPr>
        <p:spPr>
          <a:xfrm>
            <a:off x="2083792" y="1898368"/>
            <a:ext cx="25295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2400" dirty="0"/>
              <a:t>Impatto dati LHC:</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3" name="Picture 2">
            <a:extLst>
              <a:ext uri="{FF2B5EF4-FFF2-40B4-BE49-F238E27FC236}">
                <a16:creationId xmlns:a16="http://schemas.microsoft.com/office/drawing/2014/main" id="{70779D1E-F9D0-2C40-9B71-AE612FDCEEF0}"/>
              </a:ext>
            </a:extLst>
          </p:cNvPr>
          <p:cNvPicPr>
            <a:picLocks noChangeAspect="1"/>
          </p:cNvPicPr>
          <p:nvPr/>
        </p:nvPicPr>
        <p:blipFill>
          <a:blip r:embed="rId2"/>
          <a:stretch>
            <a:fillRect/>
          </a:stretch>
        </p:blipFill>
        <p:spPr>
          <a:xfrm>
            <a:off x="1535395" y="2436635"/>
            <a:ext cx="9921310" cy="6815315"/>
          </a:xfrm>
          <a:prstGeom prst="rect">
            <a:avLst/>
          </a:prstGeom>
        </p:spPr>
      </p:pic>
    </p:spTree>
    <p:extLst>
      <p:ext uri="{BB962C8B-B14F-4D97-AF65-F5344CB8AC3E}">
        <p14:creationId xmlns:p14="http://schemas.microsoft.com/office/powerpoint/2010/main" val="237421521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HERA and structure of the proton…"/>
          <p:cNvSpPr txBox="1"/>
          <p:nvPr/>
        </p:nvSpPr>
        <p:spPr>
          <a:xfrm>
            <a:off x="4778758" y="4650259"/>
            <a:ext cx="4296048"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444500" indent="-444500" algn="l">
              <a:buSzPct val="45000"/>
              <a:buBlip>
                <a:blip r:embed="rId2"/>
              </a:buBlip>
            </a:pPr>
            <a:r>
              <a:rPr lang="en-US" dirty="0" err="1"/>
              <a:t>Acceleratore</a:t>
            </a:r>
            <a:endParaRPr lang="en-US" dirty="0"/>
          </a:p>
          <a:p>
            <a:pPr marL="444500" indent="-444500" algn="l">
              <a:buSzPct val="45000"/>
              <a:buBlip>
                <a:blip r:embed="rId2"/>
              </a:buBlip>
            </a:pPr>
            <a:r>
              <a:rPr lang="en-IT" dirty="0"/>
              <a:t>Obiettivi scientifici</a:t>
            </a:r>
          </a:p>
          <a:p>
            <a:pPr marL="444500" indent="-444500" algn="l">
              <a:buSzPct val="45000"/>
              <a:buBlip>
                <a:blip r:embed="rId2"/>
              </a:buBlip>
            </a:pPr>
            <a:r>
              <a:rPr lang="en-IT" dirty="0"/>
              <a:t>Esempi</a:t>
            </a:r>
          </a:p>
        </p:txBody>
      </p:sp>
      <p:sp>
        <p:nvSpPr>
          <p:cNvPr id="134" name="Outline"/>
          <p:cNvSpPr txBox="1"/>
          <p:nvPr/>
        </p:nvSpPr>
        <p:spPr>
          <a:xfrm>
            <a:off x="2596910" y="2128587"/>
            <a:ext cx="7798279" cy="1967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457200">
              <a:defRPr sz="7800">
                <a:solidFill>
                  <a:schemeClr val="accent1"/>
                </a:solidFill>
                <a:effectLst>
                  <a:outerShdw blurRad="50800" dist="38100" dir="2700000" rotWithShape="0">
                    <a:srgbClr val="000000">
                      <a:alpha val="43000"/>
                    </a:srgbClr>
                  </a:outerShdw>
                </a:effectLst>
                <a:latin typeface="+mj-lt"/>
                <a:ea typeface="+mj-ea"/>
                <a:cs typeface="+mj-cs"/>
                <a:sym typeface="Calibri"/>
              </a:defRPr>
            </a:lvl1pPr>
          </a:lstStyle>
          <a:p>
            <a:r>
              <a:rPr lang="en-US" dirty="0"/>
              <a:t>III.   EIC</a:t>
            </a:r>
            <a:endParaRPr dirty="0"/>
          </a:p>
        </p:txBody>
      </p:sp>
      <p:sp>
        <p:nvSpPr>
          <p:cNvPr id="135"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53</a:t>
            </a:fld>
            <a:endParaRPr/>
          </a:p>
        </p:txBody>
      </p:sp>
    </p:spTree>
    <p:extLst>
      <p:ext uri="{BB962C8B-B14F-4D97-AF65-F5344CB8AC3E}">
        <p14:creationId xmlns:p14="http://schemas.microsoft.com/office/powerpoint/2010/main" val="354989269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EIC</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54</a:t>
            </a:fld>
            <a:endParaRPr/>
          </a:p>
        </p:txBody>
      </p:sp>
      <p:pic>
        <p:nvPicPr>
          <p:cNvPr id="3" name="Picture 2">
            <a:extLst>
              <a:ext uri="{FF2B5EF4-FFF2-40B4-BE49-F238E27FC236}">
                <a16:creationId xmlns:a16="http://schemas.microsoft.com/office/drawing/2014/main" id="{3E56255E-E1D5-8945-A57C-E3822D3B4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7649" y="1953932"/>
            <a:ext cx="7237151" cy="7189694"/>
          </a:xfrm>
          <a:prstGeom prst="rect">
            <a:avLst/>
          </a:prstGeom>
        </p:spPr>
      </p:pic>
      <p:sp>
        <p:nvSpPr>
          <p:cNvPr id="4" name="TextBox 3">
            <a:extLst>
              <a:ext uri="{FF2B5EF4-FFF2-40B4-BE49-F238E27FC236}">
                <a16:creationId xmlns:a16="http://schemas.microsoft.com/office/drawing/2014/main" id="{0FF3F3D5-5E4A-7B4E-BFB9-76F59C5A7B0E}"/>
              </a:ext>
            </a:extLst>
          </p:cNvPr>
          <p:cNvSpPr txBox="1"/>
          <p:nvPr/>
        </p:nvSpPr>
        <p:spPr>
          <a:xfrm>
            <a:off x="95419" y="1953932"/>
            <a:ext cx="7359387" cy="57041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GB" sz="2400" dirty="0"/>
              <a:t>The main design requirements of the EIC:</a:t>
            </a:r>
          </a:p>
          <a:p>
            <a:pPr algn="l"/>
            <a:endParaRPr lang="en-GB" sz="2400" dirty="0"/>
          </a:p>
          <a:p>
            <a:pPr algn="l"/>
            <a:r>
              <a:rPr lang="en-GB" sz="2400" dirty="0"/>
              <a:t>• Highly polarized electron ( 70%) </a:t>
            </a:r>
          </a:p>
          <a:p>
            <a:pPr algn="l"/>
            <a:r>
              <a:rPr lang="en-GB" sz="2400" dirty="0"/>
              <a:t>   and proton ( 70%) beams</a:t>
            </a:r>
          </a:p>
          <a:p>
            <a:pPr algn="l"/>
            <a:endParaRPr lang="en-GB" sz="2400" dirty="0"/>
          </a:p>
          <a:p>
            <a:pPr algn="l"/>
            <a:r>
              <a:rPr lang="en-GB" sz="2400" dirty="0"/>
              <a:t>• Ion beams from deuterons to heavy nuclei</a:t>
            </a:r>
          </a:p>
          <a:p>
            <a:pPr algn="l"/>
            <a:endParaRPr lang="en-GB" sz="2400" dirty="0"/>
          </a:p>
          <a:p>
            <a:pPr algn="l"/>
            <a:r>
              <a:rPr lang="en-GB" sz="2400" dirty="0"/>
              <a:t>• Variable </a:t>
            </a:r>
            <a:r>
              <a:rPr lang="en-GB" sz="2400" dirty="0" err="1"/>
              <a:t>e+p</a:t>
            </a:r>
            <a:r>
              <a:rPr lang="en-GB" sz="2400" dirty="0"/>
              <a:t> </a:t>
            </a:r>
            <a:r>
              <a:rPr lang="en-GB" sz="2400" dirty="0" err="1"/>
              <a:t>center</a:t>
            </a:r>
            <a:r>
              <a:rPr lang="en-GB" sz="2400" dirty="0"/>
              <a:t>-of-mass energies from </a:t>
            </a:r>
          </a:p>
          <a:p>
            <a:pPr algn="l"/>
            <a:r>
              <a:rPr lang="en-GB" sz="2400" dirty="0"/>
              <a:t>   20-</a:t>
            </a:r>
            <a:r>
              <a:rPr lang="en-IT" sz="2400" dirty="0"/>
              <a:t>100 </a:t>
            </a:r>
            <a:r>
              <a:rPr lang="en-GB" sz="2400" dirty="0"/>
              <a:t>GeV, upgradable to 140 GeV</a:t>
            </a:r>
          </a:p>
          <a:p>
            <a:pPr algn="l"/>
            <a:endParaRPr lang="en-GB" sz="2400" dirty="0"/>
          </a:p>
          <a:p>
            <a:pPr algn="l"/>
            <a:r>
              <a:rPr lang="en-GB" sz="2400" dirty="0"/>
              <a:t>• High collision electron-nucleon luminosity </a:t>
            </a:r>
          </a:p>
          <a:p>
            <a:pPr algn="l"/>
            <a:r>
              <a:rPr lang="en-GB" sz="2400" dirty="0"/>
              <a:t>   10</a:t>
            </a:r>
            <a:r>
              <a:rPr lang="en-GB" sz="2400" baseline="30000" dirty="0"/>
              <a:t>33</a:t>
            </a:r>
            <a:r>
              <a:rPr lang="en-GB" sz="2400" dirty="0"/>
              <a:t>-</a:t>
            </a:r>
            <a:r>
              <a:rPr lang="en-IT" sz="2400" dirty="0"/>
              <a:t>10</a:t>
            </a:r>
            <a:r>
              <a:rPr lang="en-IT" sz="2400" baseline="30000" dirty="0"/>
              <a:t>34</a:t>
            </a:r>
            <a:r>
              <a:rPr lang="en-IT" sz="2400" dirty="0"/>
              <a:t> </a:t>
            </a:r>
            <a:r>
              <a:rPr lang="en-GB" sz="2400" dirty="0"/>
              <a:t>cm</a:t>
            </a:r>
            <a:r>
              <a:rPr lang="en-GB" sz="2400" baseline="30000" dirty="0"/>
              <a:t>-</a:t>
            </a:r>
            <a:r>
              <a:rPr lang="en-IT" sz="2400" baseline="30000" dirty="0"/>
              <a:t>2 </a:t>
            </a:r>
            <a:r>
              <a:rPr lang="en-GB" sz="2400" dirty="0"/>
              <a:t>s</a:t>
            </a:r>
            <a:r>
              <a:rPr lang="en-GB" sz="2400" baseline="30000" dirty="0"/>
              <a:t>-</a:t>
            </a:r>
            <a:r>
              <a:rPr lang="en-IT" sz="2400" baseline="30000" dirty="0"/>
              <a:t>1</a:t>
            </a:r>
          </a:p>
          <a:p>
            <a:pPr algn="l"/>
            <a:endParaRPr lang="en-IT" sz="2400" baseline="30000" dirty="0"/>
          </a:p>
          <a:p>
            <a:pPr algn="l"/>
            <a:r>
              <a:rPr lang="en-IT" sz="2400" dirty="0"/>
              <a:t>• </a:t>
            </a:r>
            <a:r>
              <a:rPr lang="en-GB" sz="2400" dirty="0"/>
              <a:t>Possibility to have more than one interaction region</a:t>
            </a:r>
          </a:p>
          <a:p>
            <a:pPr marL="0" marR="0" indent="0" algn="l" defTabSz="584200" rtl="0" fontAlgn="auto" latinLnBrk="0" hangingPunct="0">
              <a:lnSpc>
                <a:spcPct val="100000"/>
              </a:lnSpc>
              <a:spcBef>
                <a:spcPts val="0"/>
              </a:spcBef>
              <a:spcAft>
                <a:spcPts val="0"/>
              </a:spcAft>
              <a:buClrTx/>
              <a:buSzTx/>
              <a:buFontTx/>
              <a:buNone/>
              <a:tabLst/>
            </a:pPr>
            <a:endParaRPr kumimoji="0" lang="en-IT"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06355507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Obiettivi</a:t>
            </a:r>
            <a:r>
              <a:rPr lang="en-US" dirty="0"/>
              <a:t> </a:t>
            </a:r>
            <a:r>
              <a:rPr lang="en-US" dirty="0" err="1"/>
              <a:t>scientifici</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
        <p:nvSpPr>
          <p:cNvPr id="2" name="TextBox 1">
            <a:extLst>
              <a:ext uri="{FF2B5EF4-FFF2-40B4-BE49-F238E27FC236}">
                <a16:creationId xmlns:a16="http://schemas.microsoft.com/office/drawing/2014/main" id="{42F68CB1-3B6B-A843-AFD8-3D644D4A1F2B}"/>
              </a:ext>
            </a:extLst>
          </p:cNvPr>
          <p:cNvSpPr txBox="1"/>
          <p:nvPr/>
        </p:nvSpPr>
        <p:spPr>
          <a:xfrm>
            <a:off x="1231726" y="2143107"/>
            <a:ext cx="884857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GB" sz="2400" b="0" i="0" u="none" strike="noStrike" cap="none" spc="0" normalizeH="0" baseline="0" dirty="0">
                <a:ln>
                  <a:noFill/>
                </a:ln>
                <a:solidFill>
                  <a:srgbClr val="000000"/>
                </a:solidFill>
                <a:effectLst/>
                <a:uFillTx/>
                <a:latin typeface="+mn-lt"/>
                <a:ea typeface="+mn-ea"/>
                <a:cs typeface="+mn-cs"/>
                <a:sym typeface="Helvetica Light"/>
              </a:rPr>
              <a:t>Dare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risposte</a:t>
            </a:r>
            <a:r>
              <a:rPr kumimoji="0" lang="en-GB" sz="2400" b="0" i="0" u="none" strike="noStrike" cap="none" spc="0" normalizeH="0" baseline="0" dirty="0">
                <a:ln>
                  <a:noFill/>
                </a:ln>
                <a:solidFill>
                  <a:srgbClr val="000000"/>
                </a:solidFill>
                <a:effectLst/>
                <a:uFillTx/>
                <a:latin typeface="+mn-lt"/>
                <a:ea typeface="+mn-ea"/>
                <a:cs typeface="+mn-cs"/>
                <a:sym typeface="Helvetica Light"/>
              </a:rPr>
              <a:t> alle “key scientific questions”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dello</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lang="en-GB" sz="2400" dirty="0"/>
              <a:t>Yellow report</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endParaRPr kumimoji="0" lang="en-IT"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TextBox 2">
            <a:extLst>
              <a:ext uri="{FF2B5EF4-FFF2-40B4-BE49-F238E27FC236}">
                <a16:creationId xmlns:a16="http://schemas.microsoft.com/office/drawing/2014/main" id="{FC34DD1C-E811-F140-A760-68E41AC95AB2}"/>
              </a:ext>
            </a:extLst>
          </p:cNvPr>
          <p:cNvSpPr txBox="1"/>
          <p:nvPr/>
        </p:nvSpPr>
        <p:spPr>
          <a:xfrm>
            <a:off x="892753" y="3245576"/>
            <a:ext cx="12033743" cy="49039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GB" sz="2400" dirty="0"/>
              <a:t>• </a:t>
            </a:r>
            <a:r>
              <a:rPr lang="it-IT" sz="2400" dirty="0"/>
              <a:t>In che modo le proprietà nucleoniche come massa e spin emergono dai </a:t>
            </a:r>
          </a:p>
          <a:p>
            <a:pPr algn="l"/>
            <a:r>
              <a:rPr lang="it-IT" sz="2400" dirty="0"/>
              <a:t>   partoni e dalle loro interazioni?</a:t>
            </a:r>
          </a:p>
          <a:p>
            <a:pPr algn="l"/>
            <a:endParaRPr lang="en-GB" sz="2400" dirty="0"/>
          </a:p>
          <a:p>
            <a:pPr algn="l"/>
            <a:r>
              <a:rPr lang="en-GB" sz="2400" dirty="0"/>
              <a:t>• </a:t>
            </a:r>
            <a:r>
              <a:rPr lang="it-IT" sz="2400" dirty="0"/>
              <a:t>Come sono distribuiti i partoni all'interno del nucleone sia in quantità di moto </a:t>
            </a:r>
          </a:p>
          <a:p>
            <a:pPr algn="l"/>
            <a:r>
              <a:rPr lang="it-IT" sz="2400" dirty="0"/>
              <a:t>   che in posizione spaziale?</a:t>
            </a:r>
          </a:p>
          <a:p>
            <a:pPr algn="l"/>
            <a:endParaRPr lang="en-GB" sz="2400" dirty="0"/>
          </a:p>
          <a:p>
            <a:pPr algn="l"/>
            <a:r>
              <a:rPr lang="en-GB" sz="2400" dirty="0"/>
              <a:t>• </a:t>
            </a:r>
            <a:r>
              <a:rPr lang="it-IT" sz="2400" dirty="0"/>
              <a:t>In che modo i quark, i gluoni e i jet interagiscono con il mezzo nucleare? </a:t>
            </a:r>
          </a:p>
          <a:p>
            <a:pPr algn="l"/>
            <a:r>
              <a:rPr lang="it-IT" sz="2400" dirty="0"/>
              <a:t>   In che modo gli stati adronici confinati emergono da questi quark e gluoni? </a:t>
            </a:r>
          </a:p>
          <a:p>
            <a:pPr algn="l"/>
            <a:r>
              <a:rPr lang="it-IT" sz="2400" dirty="0"/>
              <a:t>   In che modo le interazioni quark-gluone creano il legame nucleare? </a:t>
            </a:r>
            <a:r>
              <a:rPr lang="en-GB" sz="2400" dirty="0"/>
              <a:t>	</a:t>
            </a:r>
          </a:p>
          <a:p>
            <a:pPr algn="l"/>
            <a:endParaRPr lang="en-GB" sz="2400" dirty="0"/>
          </a:p>
          <a:p>
            <a:pPr algn="l"/>
            <a:r>
              <a:rPr lang="en-GB" sz="2400" dirty="0"/>
              <a:t>• </a:t>
            </a:r>
            <a:r>
              <a:rPr lang="it-IT" sz="2400" dirty="0"/>
              <a:t>In che modo un ambiente nucleare denso influisce sulla dinamica dei quark e gluoni,</a:t>
            </a:r>
          </a:p>
          <a:p>
            <a:pPr algn="l"/>
            <a:r>
              <a:rPr lang="it-IT" sz="2400" dirty="0"/>
              <a:t>   le loro correlazioni e le loro interazioni? Cosa succede alla </a:t>
            </a:r>
            <a:r>
              <a:rPr lang="it-IT" sz="2400" dirty="0" err="1"/>
              <a:t>densita’</a:t>
            </a:r>
            <a:r>
              <a:rPr lang="it-IT" sz="2400" dirty="0"/>
              <a:t> </a:t>
            </a:r>
            <a:r>
              <a:rPr lang="it-IT" sz="2400" dirty="0" err="1"/>
              <a:t>gluonica</a:t>
            </a:r>
            <a:r>
              <a:rPr lang="it-IT" sz="2400" dirty="0"/>
              <a:t> nei</a:t>
            </a:r>
          </a:p>
          <a:p>
            <a:pPr algn="l"/>
            <a:r>
              <a:rPr lang="it-IT" sz="2400" dirty="0"/>
              <a:t>   nei nuclei?</a:t>
            </a:r>
            <a:endParaRPr lang="en-GB" sz="2400" dirty="0"/>
          </a:p>
        </p:txBody>
      </p:sp>
    </p:spTree>
    <p:extLst>
      <p:ext uri="{BB962C8B-B14F-4D97-AF65-F5344CB8AC3E}">
        <p14:creationId xmlns:p14="http://schemas.microsoft.com/office/powerpoint/2010/main" val="80325779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Lo spin del </a:t>
            </a:r>
            <a:r>
              <a:rPr lang="en-US" dirty="0" err="1"/>
              <a:t>protone</a:t>
            </a:r>
            <a:endParaRPr lang="en-US"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56</a:t>
            </a:fld>
            <a:endParaRPr/>
          </a:p>
        </p:txBody>
      </p:sp>
      <p:pic>
        <p:nvPicPr>
          <p:cNvPr id="4" name="Picture 3">
            <a:extLst>
              <a:ext uri="{FF2B5EF4-FFF2-40B4-BE49-F238E27FC236}">
                <a16:creationId xmlns:a16="http://schemas.microsoft.com/office/drawing/2014/main" id="{1181FE53-979C-D241-9C2E-26B0E73A7C2F}"/>
              </a:ext>
            </a:extLst>
          </p:cNvPr>
          <p:cNvPicPr>
            <a:picLocks noChangeAspect="1"/>
          </p:cNvPicPr>
          <p:nvPr/>
        </p:nvPicPr>
        <p:blipFill>
          <a:blip r:embed="rId2"/>
          <a:stretch>
            <a:fillRect/>
          </a:stretch>
        </p:blipFill>
        <p:spPr>
          <a:xfrm>
            <a:off x="363316" y="4248252"/>
            <a:ext cx="6485714" cy="4487534"/>
          </a:xfrm>
          <a:prstGeom prst="rect">
            <a:avLst/>
          </a:prstGeom>
        </p:spPr>
      </p:pic>
      <p:pic>
        <p:nvPicPr>
          <p:cNvPr id="3" name="Picture 2">
            <a:extLst>
              <a:ext uri="{FF2B5EF4-FFF2-40B4-BE49-F238E27FC236}">
                <a16:creationId xmlns:a16="http://schemas.microsoft.com/office/drawing/2014/main" id="{F08BD28C-162B-3B46-82B6-B2A3A124A25F}"/>
              </a:ext>
            </a:extLst>
          </p:cNvPr>
          <p:cNvPicPr>
            <a:picLocks noChangeAspect="1"/>
          </p:cNvPicPr>
          <p:nvPr/>
        </p:nvPicPr>
        <p:blipFill>
          <a:blip r:embed="rId3"/>
          <a:stretch>
            <a:fillRect/>
          </a:stretch>
        </p:blipFill>
        <p:spPr>
          <a:xfrm>
            <a:off x="6849030" y="4248252"/>
            <a:ext cx="4662613" cy="4256514"/>
          </a:xfrm>
          <a:prstGeom prst="rect">
            <a:avLst/>
          </a:prstGeom>
        </p:spPr>
      </p:pic>
      <p:pic>
        <p:nvPicPr>
          <p:cNvPr id="5" name="Picture 4">
            <a:extLst>
              <a:ext uri="{FF2B5EF4-FFF2-40B4-BE49-F238E27FC236}">
                <a16:creationId xmlns:a16="http://schemas.microsoft.com/office/drawing/2014/main" id="{5F555210-622D-8549-9804-1BEED57FF070}"/>
              </a:ext>
            </a:extLst>
          </p:cNvPr>
          <p:cNvPicPr>
            <a:picLocks noChangeAspect="1"/>
          </p:cNvPicPr>
          <p:nvPr/>
        </p:nvPicPr>
        <p:blipFill>
          <a:blip r:embed="rId4"/>
          <a:stretch>
            <a:fillRect/>
          </a:stretch>
        </p:blipFill>
        <p:spPr>
          <a:xfrm>
            <a:off x="3006795" y="2882850"/>
            <a:ext cx="5873610" cy="1107320"/>
          </a:xfrm>
          <a:prstGeom prst="rect">
            <a:avLst/>
          </a:prstGeom>
        </p:spPr>
      </p:pic>
      <p:sp>
        <p:nvSpPr>
          <p:cNvPr id="6" name="TextBox 5">
            <a:extLst>
              <a:ext uri="{FF2B5EF4-FFF2-40B4-BE49-F238E27FC236}">
                <a16:creationId xmlns:a16="http://schemas.microsoft.com/office/drawing/2014/main" id="{E43695A5-A029-2249-A48D-AEA1C403D72D}"/>
              </a:ext>
            </a:extLst>
          </p:cNvPr>
          <p:cNvSpPr txBox="1"/>
          <p:nvPr/>
        </p:nvSpPr>
        <p:spPr>
          <a:xfrm>
            <a:off x="704125" y="2270543"/>
            <a:ext cx="845423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err="1">
                <a:ln>
                  <a:noFill/>
                </a:ln>
                <a:solidFill>
                  <a:srgbClr val="000000"/>
                </a:solidFill>
                <a:effectLst/>
                <a:uFillTx/>
                <a:latin typeface="+mn-lt"/>
                <a:ea typeface="+mn-ea"/>
                <a:cs typeface="+mn-cs"/>
                <a:sym typeface="Helvetica Light"/>
              </a:rPr>
              <a:t>Qual’e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lang="en-GB" sz="2400" dirty="0"/>
              <a:t> il c</a:t>
            </a:r>
            <a:r>
              <a:rPr kumimoji="0" lang="en-IT" sz="2400" b="0" i="0" u="none" strike="noStrike" cap="none" spc="0" normalizeH="0" baseline="0" dirty="0">
                <a:ln>
                  <a:noFill/>
                </a:ln>
                <a:solidFill>
                  <a:srgbClr val="000000"/>
                </a:solidFill>
                <a:effectLst/>
                <a:uFillTx/>
                <a:latin typeface="+mn-lt"/>
                <a:ea typeface="+mn-ea"/>
                <a:cs typeface="+mn-cs"/>
                <a:sym typeface="Helvetica Light"/>
              </a:rPr>
              <a:t>ontributo dei quark e gluoni allo spin del protone?</a:t>
            </a:r>
          </a:p>
        </p:txBody>
      </p:sp>
    </p:spTree>
    <p:extLst>
      <p:ext uri="{BB962C8B-B14F-4D97-AF65-F5344CB8AC3E}">
        <p14:creationId xmlns:p14="http://schemas.microsoft.com/office/powerpoint/2010/main" val="382756557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1058831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3D Nucleon Imaging:</a:t>
            </a:r>
          </a:p>
          <a:p>
            <a:r>
              <a:rPr lang="en-US" dirty="0"/>
              <a:t>Wigner functions, TMDs &amp; GPDs</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57</a:t>
            </a:fld>
            <a:endParaRPr/>
          </a:p>
        </p:txBody>
      </p:sp>
      <p:pic>
        <p:nvPicPr>
          <p:cNvPr id="2" name="Picture 1">
            <a:extLst>
              <a:ext uri="{FF2B5EF4-FFF2-40B4-BE49-F238E27FC236}">
                <a16:creationId xmlns:a16="http://schemas.microsoft.com/office/drawing/2014/main" id="{D55590E0-518D-A34D-B55C-36AB020D5D62}"/>
              </a:ext>
            </a:extLst>
          </p:cNvPr>
          <p:cNvPicPr>
            <a:picLocks noChangeAspect="1"/>
          </p:cNvPicPr>
          <p:nvPr/>
        </p:nvPicPr>
        <p:blipFill>
          <a:blip r:embed="rId2"/>
          <a:stretch>
            <a:fillRect/>
          </a:stretch>
        </p:blipFill>
        <p:spPr>
          <a:xfrm>
            <a:off x="1592086" y="2479221"/>
            <a:ext cx="10049329" cy="6194198"/>
          </a:xfrm>
          <a:prstGeom prst="rect">
            <a:avLst/>
          </a:prstGeom>
        </p:spPr>
      </p:pic>
    </p:spTree>
    <p:extLst>
      <p:ext uri="{BB962C8B-B14F-4D97-AF65-F5344CB8AC3E}">
        <p14:creationId xmlns:p14="http://schemas.microsoft.com/office/powerpoint/2010/main" val="18420688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TMDs</a:t>
            </a:r>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pic>
        <p:nvPicPr>
          <p:cNvPr id="3" name="Picture 2">
            <a:extLst>
              <a:ext uri="{FF2B5EF4-FFF2-40B4-BE49-F238E27FC236}">
                <a16:creationId xmlns:a16="http://schemas.microsoft.com/office/drawing/2014/main" id="{39AAA2A5-2DCE-3644-B9FA-6C108618F016}"/>
              </a:ext>
            </a:extLst>
          </p:cNvPr>
          <p:cNvPicPr>
            <a:picLocks noChangeAspect="1"/>
          </p:cNvPicPr>
          <p:nvPr/>
        </p:nvPicPr>
        <p:blipFill>
          <a:blip r:embed="rId2"/>
          <a:stretch>
            <a:fillRect/>
          </a:stretch>
        </p:blipFill>
        <p:spPr>
          <a:xfrm>
            <a:off x="880428" y="2502353"/>
            <a:ext cx="11243943" cy="4748893"/>
          </a:xfrm>
          <a:prstGeom prst="rect">
            <a:avLst/>
          </a:prstGeom>
        </p:spPr>
      </p:pic>
    </p:spTree>
    <p:extLst>
      <p:ext uri="{BB962C8B-B14F-4D97-AF65-F5344CB8AC3E}">
        <p14:creationId xmlns:p14="http://schemas.microsoft.com/office/powerpoint/2010/main" val="1320841164"/>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GPDs</a:t>
            </a:r>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59</a:t>
            </a:fld>
            <a:endParaRPr/>
          </a:p>
        </p:txBody>
      </p:sp>
      <p:pic>
        <p:nvPicPr>
          <p:cNvPr id="4" name="Picture 3">
            <a:extLst>
              <a:ext uri="{FF2B5EF4-FFF2-40B4-BE49-F238E27FC236}">
                <a16:creationId xmlns:a16="http://schemas.microsoft.com/office/drawing/2014/main" id="{997E9FB8-0B6D-F249-B3D9-91E59739C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533" y="2266043"/>
            <a:ext cx="10364469" cy="6224814"/>
          </a:xfrm>
          <a:prstGeom prst="rect">
            <a:avLst/>
          </a:prstGeom>
        </p:spPr>
      </p:pic>
    </p:spTree>
    <p:extLst>
      <p:ext uri="{BB962C8B-B14F-4D97-AF65-F5344CB8AC3E}">
        <p14:creationId xmlns:p14="http://schemas.microsoft.com/office/powerpoint/2010/main" val="12254661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72204" y="388861"/>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I quark </a:t>
            </a:r>
            <a:r>
              <a:rPr lang="en-US" dirty="0" err="1"/>
              <a:t>sono</a:t>
            </a:r>
            <a:r>
              <a:rPr lang="en-US" dirty="0"/>
              <a:t> </a:t>
            </a:r>
            <a:r>
              <a:rPr lang="en-US" dirty="0" err="1"/>
              <a:t>reali</a:t>
            </a:r>
            <a:r>
              <a:rPr lang="en-US" dirty="0"/>
              <a:t>?</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6" name="HERA data are our main source of knowledge…">
            <a:extLst>
              <a:ext uri="{FF2B5EF4-FFF2-40B4-BE49-F238E27FC236}">
                <a16:creationId xmlns:a16="http://schemas.microsoft.com/office/drawing/2014/main" id="{C71D7F43-610E-EA4A-A8B7-3EED69978D5C}"/>
              </a:ext>
            </a:extLst>
          </p:cNvPr>
          <p:cNvSpPr txBox="1"/>
          <p:nvPr/>
        </p:nvSpPr>
        <p:spPr>
          <a:xfrm>
            <a:off x="322091" y="4361562"/>
            <a:ext cx="12360618"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t>“…the idea that mesons and baryons are made primarily of quarks and gluons is hard to believe…”</a:t>
            </a:r>
          </a:p>
          <a:p>
            <a:pPr algn="r" defTabSz="457200">
              <a:defRPr sz="2100"/>
            </a:pPr>
            <a:r>
              <a:rPr lang="en-US" sz="2400" dirty="0"/>
              <a:t> M. </a:t>
            </a:r>
            <a:r>
              <a:rPr lang="en-US" sz="2400" dirty="0" err="1"/>
              <a:t>Gell-mann</a:t>
            </a:r>
            <a:r>
              <a:rPr lang="en-US" sz="2400" dirty="0"/>
              <a:t> 1966</a:t>
            </a:r>
          </a:p>
        </p:txBody>
      </p:sp>
      <p:sp>
        <p:nvSpPr>
          <p:cNvPr id="7" name="HERA data are our main source of knowledge…">
            <a:extLst>
              <a:ext uri="{FF2B5EF4-FFF2-40B4-BE49-F238E27FC236}">
                <a16:creationId xmlns:a16="http://schemas.microsoft.com/office/drawing/2014/main" id="{4504B054-CE49-644B-8C11-4B396385DDE5}"/>
              </a:ext>
            </a:extLst>
          </p:cNvPr>
          <p:cNvSpPr txBox="1"/>
          <p:nvPr/>
        </p:nvSpPr>
        <p:spPr>
          <a:xfrm>
            <a:off x="322091" y="5636209"/>
            <a:ext cx="12360618"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b="1" dirty="0"/>
              <a:t> </a:t>
            </a:r>
            <a:r>
              <a:rPr lang="en-US" sz="2400" dirty="0"/>
              <a:t>“Additional data are necessary and very welcome to destroy the picture of elementary constituents.”</a:t>
            </a:r>
          </a:p>
          <a:p>
            <a:pPr algn="r" defTabSz="457200">
              <a:defRPr sz="2100"/>
            </a:pPr>
            <a:r>
              <a:rPr lang="en-US" sz="2400" dirty="0"/>
              <a:t>J. </a:t>
            </a:r>
            <a:r>
              <a:rPr lang="en-US" sz="2400" dirty="0" err="1"/>
              <a:t>Bjorken</a:t>
            </a:r>
            <a:r>
              <a:rPr lang="en-US" sz="2400" dirty="0"/>
              <a:t> 1967</a:t>
            </a:r>
          </a:p>
        </p:txBody>
      </p:sp>
      <p:sp>
        <p:nvSpPr>
          <p:cNvPr id="8" name="HERA data are our main source of knowledge…">
            <a:extLst>
              <a:ext uri="{FF2B5EF4-FFF2-40B4-BE49-F238E27FC236}">
                <a16:creationId xmlns:a16="http://schemas.microsoft.com/office/drawing/2014/main" id="{967DCF79-D51F-7C40-A3CE-7D6E6DF606AE}"/>
              </a:ext>
            </a:extLst>
          </p:cNvPr>
          <p:cNvSpPr txBox="1"/>
          <p:nvPr/>
        </p:nvSpPr>
        <p:spPr>
          <a:xfrm>
            <a:off x="315741" y="6985174"/>
            <a:ext cx="12360618"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t> “I think Professor </a:t>
            </a:r>
            <a:r>
              <a:rPr lang="en-US" sz="2400" dirty="0" err="1"/>
              <a:t>Bjorken</a:t>
            </a:r>
            <a:r>
              <a:rPr lang="en-US" sz="2400" dirty="0"/>
              <a:t> and I constructed the sum rules in the hope of destroying the quark model.”</a:t>
            </a:r>
          </a:p>
          <a:p>
            <a:pPr algn="r" defTabSz="457200">
              <a:defRPr sz="2100"/>
            </a:pPr>
            <a:r>
              <a:rPr lang="en-US" sz="2400" dirty="0"/>
              <a:t>K. Gottfried 1967</a:t>
            </a:r>
          </a:p>
        </p:txBody>
      </p:sp>
      <p:sp>
        <p:nvSpPr>
          <p:cNvPr id="9" name="HERA data are our main source of knowledge…">
            <a:extLst>
              <a:ext uri="{FF2B5EF4-FFF2-40B4-BE49-F238E27FC236}">
                <a16:creationId xmlns:a16="http://schemas.microsoft.com/office/drawing/2014/main" id="{EA5E50BD-606E-1345-A4F6-8212290FEB26}"/>
              </a:ext>
            </a:extLst>
          </p:cNvPr>
          <p:cNvSpPr txBox="1"/>
          <p:nvPr/>
        </p:nvSpPr>
        <p:spPr>
          <a:xfrm>
            <a:off x="322091" y="8185503"/>
            <a:ext cx="12360618"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t> “Of course the whole quark idea is ill founded.”</a:t>
            </a:r>
          </a:p>
          <a:p>
            <a:pPr algn="r" defTabSz="457200">
              <a:defRPr sz="2100"/>
            </a:pPr>
            <a:r>
              <a:rPr lang="en-US" sz="2400" dirty="0"/>
              <a:t>J.J. </a:t>
            </a:r>
            <a:r>
              <a:rPr lang="en-US" sz="2400" dirty="0" err="1"/>
              <a:t>Kokkedee</a:t>
            </a:r>
            <a:r>
              <a:rPr lang="en-US" sz="2400" dirty="0"/>
              <a:t> 1967</a:t>
            </a:r>
          </a:p>
        </p:txBody>
      </p:sp>
      <p:sp>
        <p:nvSpPr>
          <p:cNvPr id="10" name="HERA data are our main source of knowledge…">
            <a:extLst>
              <a:ext uri="{FF2B5EF4-FFF2-40B4-BE49-F238E27FC236}">
                <a16:creationId xmlns:a16="http://schemas.microsoft.com/office/drawing/2014/main" id="{F0552520-662F-0B4C-9C5C-D20847814BC6}"/>
              </a:ext>
            </a:extLst>
          </p:cNvPr>
          <p:cNvSpPr txBox="1"/>
          <p:nvPr/>
        </p:nvSpPr>
        <p:spPr>
          <a:xfrm>
            <a:off x="195040" y="1922412"/>
            <a:ext cx="12360618"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err="1"/>
              <a:t>Interpretazione</a:t>
            </a:r>
            <a:r>
              <a:rPr lang="en-US" sz="2400" dirty="0"/>
              <a:t> </a:t>
            </a:r>
            <a:r>
              <a:rPr lang="en-US" sz="2400" dirty="0" err="1"/>
              <a:t>prevalente</a:t>
            </a:r>
            <a:r>
              <a:rPr lang="en-US" sz="2400" dirty="0"/>
              <a:t> (~1965s) :</a:t>
            </a:r>
          </a:p>
          <a:p>
            <a:pPr algn="l" defTabSz="457200">
              <a:defRPr sz="2100"/>
            </a:pPr>
            <a:endParaRPr lang="en-US" sz="2400" dirty="0"/>
          </a:p>
          <a:p>
            <a:pPr algn="l" defTabSz="457200">
              <a:defRPr sz="2100"/>
            </a:pPr>
            <a:r>
              <a:rPr lang="en-US" sz="2400" dirty="0"/>
              <a:t> - Il </a:t>
            </a:r>
            <a:r>
              <a:rPr lang="en-US" sz="2400" dirty="0" err="1"/>
              <a:t>modello</a:t>
            </a:r>
            <a:r>
              <a:rPr lang="en-US" sz="2400" dirty="0"/>
              <a:t> a quark e’ solo un </a:t>
            </a:r>
            <a:r>
              <a:rPr lang="en-US" sz="2400" b="1" dirty="0"/>
              <a:t>utile schema </a:t>
            </a:r>
            <a:r>
              <a:rPr lang="en-US" sz="2400" b="1" dirty="0" err="1"/>
              <a:t>organizzativo</a:t>
            </a:r>
            <a:r>
              <a:rPr lang="en-US" sz="2400" b="1" dirty="0"/>
              <a:t> per la </a:t>
            </a:r>
            <a:r>
              <a:rPr lang="en-US" sz="2400" b="1" dirty="0" err="1"/>
              <a:t>spettroscopia</a:t>
            </a:r>
            <a:r>
              <a:rPr lang="en-US" sz="2400" b="1" dirty="0"/>
              <a:t> </a:t>
            </a:r>
            <a:r>
              <a:rPr lang="en-US" sz="2400" b="1" dirty="0" err="1"/>
              <a:t>adronica</a:t>
            </a:r>
            <a:r>
              <a:rPr lang="en-US" sz="2400" dirty="0"/>
              <a:t>;</a:t>
            </a:r>
          </a:p>
          <a:p>
            <a:pPr algn="l" defTabSz="457200">
              <a:defRPr sz="2100"/>
            </a:pPr>
            <a:r>
              <a:rPr lang="en-US" sz="2400" dirty="0"/>
              <a:t> - Le </a:t>
            </a:r>
            <a:r>
              <a:rPr lang="en-US" sz="2400" dirty="0" err="1"/>
              <a:t>particelle</a:t>
            </a:r>
            <a:r>
              <a:rPr lang="en-US" sz="2400" dirty="0"/>
              <a:t> </a:t>
            </a:r>
            <a:r>
              <a:rPr lang="en-US" sz="2400" dirty="0" err="1"/>
              <a:t>hanno</a:t>
            </a:r>
            <a:r>
              <a:rPr lang="en-US" sz="2400" dirty="0"/>
              <a:t> una “</a:t>
            </a:r>
            <a:r>
              <a:rPr lang="en-US" sz="2400" dirty="0" err="1"/>
              <a:t>sottostruttura</a:t>
            </a:r>
            <a:r>
              <a:rPr lang="en-US" sz="2400" dirty="0"/>
              <a:t> </a:t>
            </a:r>
            <a:r>
              <a:rPr lang="en-US" sz="2400" dirty="0" err="1"/>
              <a:t>diffusa</a:t>
            </a:r>
            <a:r>
              <a:rPr lang="en-US" sz="2400" dirty="0"/>
              <a:t>” ma non “</a:t>
            </a:r>
            <a:r>
              <a:rPr lang="en-US" sz="2400" dirty="0" err="1"/>
              <a:t>costituenti</a:t>
            </a:r>
            <a:r>
              <a:rPr lang="en-US" sz="2400" dirty="0"/>
              <a:t> </a:t>
            </a:r>
            <a:r>
              <a:rPr lang="en-US" sz="2400" dirty="0" err="1"/>
              <a:t>elementari</a:t>
            </a:r>
            <a:r>
              <a:rPr lang="en-US" sz="2400" dirty="0"/>
              <a:t>”</a:t>
            </a:r>
          </a:p>
          <a:p>
            <a:pPr algn="l" defTabSz="457200">
              <a:defRPr sz="2100"/>
            </a:pPr>
            <a:r>
              <a:rPr lang="en-US" sz="2400" dirty="0"/>
              <a:t>                              (nuclear democracy – Bootstrap model) </a:t>
            </a:r>
          </a:p>
        </p:txBody>
      </p:sp>
    </p:spTree>
    <p:extLst>
      <p:ext uri="{BB962C8B-B14F-4D97-AF65-F5344CB8AC3E}">
        <p14:creationId xmlns:p14="http://schemas.microsoft.com/office/powerpoint/2010/main" val="90291948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Nuclear PDFs</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pic>
        <p:nvPicPr>
          <p:cNvPr id="3" name="Picture 2">
            <a:extLst>
              <a:ext uri="{FF2B5EF4-FFF2-40B4-BE49-F238E27FC236}">
                <a16:creationId xmlns:a16="http://schemas.microsoft.com/office/drawing/2014/main" id="{23874887-257D-554F-96B5-6571BDDA9D31}"/>
              </a:ext>
            </a:extLst>
          </p:cNvPr>
          <p:cNvPicPr>
            <a:picLocks noChangeAspect="1"/>
          </p:cNvPicPr>
          <p:nvPr/>
        </p:nvPicPr>
        <p:blipFill>
          <a:blip r:embed="rId2"/>
          <a:stretch>
            <a:fillRect/>
          </a:stretch>
        </p:blipFill>
        <p:spPr>
          <a:xfrm>
            <a:off x="1749299" y="3640648"/>
            <a:ext cx="8388602" cy="5675505"/>
          </a:xfrm>
          <a:prstGeom prst="rect">
            <a:avLst/>
          </a:prstGeom>
        </p:spPr>
      </p:pic>
      <p:sp>
        <p:nvSpPr>
          <p:cNvPr id="4" name="TextBox 3">
            <a:extLst>
              <a:ext uri="{FF2B5EF4-FFF2-40B4-BE49-F238E27FC236}">
                <a16:creationId xmlns:a16="http://schemas.microsoft.com/office/drawing/2014/main" id="{E68FBD83-E89D-4D4E-98A7-2B82E63D4398}"/>
              </a:ext>
            </a:extLst>
          </p:cNvPr>
          <p:cNvSpPr txBox="1"/>
          <p:nvPr/>
        </p:nvSpPr>
        <p:spPr>
          <a:xfrm>
            <a:off x="834899" y="1691396"/>
            <a:ext cx="10660415"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it-IT" sz="2400" dirty="0"/>
              <a:t>I quark e i gluoni in un nucleo sono confinati all'interno dei singoli nucleoni o l'ambiente nucleare influisce in modo significativo sulla loro distribuzione? </a:t>
            </a:r>
          </a:p>
          <a:p>
            <a:pPr algn="l"/>
            <a:endParaRPr lang="it-IT" sz="2400" dirty="0"/>
          </a:p>
          <a:p>
            <a:pPr algn="l"/>
            <a:r>
              <a:rPr lang="it-IT" sz="2400" dirty="0"/>
              <a:t>Il rapporto misurato delle funzioni della struttura nucleare e del nucleone mostra una soppressione a basso x.</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183038938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Conclusioni</a:t>
            </a:r>
            <a:endParaRPr lang="en-US"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
        <p:nvSpPr>
          <p:cNvPr id="3" name="TextBox 2">
            <a:extLst>
              <a:ext uri="{FF2B5EF4-FFF2-40B4-BE49-F238E27FC236}">
                <a16:creationId xmlns:a16="http://schemas.microsoft.com/office/drawing/2014/main" id="{8E43FB5F-2F7F-B743-817B-96DBC5E1E1AA}"/>
              </a:ext>
            </a:extLst>
          </p:cNvPr>
          <p:cNvSpPr txBox="1"/>
          <p:nvPr/>
        </p:nvSpPr>
        <p:spPr>
          <a:xfrm>
            <a:off x="672850" y="1409334"/>
            <a:ext cx="11887802" cy="6381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endParaRPr lang="en-GB" dirty="0"/>
          </a:p>
          <a:p>
            <a:pPr algn="l"/>
            <a:endParaRPr lang="en-GB" dirty="0"/>
          </a:p>
          <a:p>
            <a:pPr algn="l"/>
            <a:r>
              <a:rPr lang="en-GB" sz="2400" dirty="0"/>
              <a:t>I </a:t>
            </a:r>
            <a:r>
              <a:rPr lang="en-GB" sz="2400" dirty="0" err="1"/>
              <a:t>processi</a:t>
            </a:r>
            <a:r>
              <a:rPr lang="en-GB" sz="2400" dirty="0"/>
              <a:t> di Deep Inelastic Scattering (DIS) </a:t>
            </a:r>
            <a:r>
              <a:rPr lang="en-GB" sz="2400" dirty="0" err="1"/>
              <a:t>hanno</a:t>
            </a:r>
            <a:r>
              <a:rPr lang="en-GB" sz="2400" dirty="0"/>
              <a:t> </a:t>
            </a:r>
            <a:r>
              <a:rPr lang="en-GB" sz="2400" dirty="0" err="1"/>
              <a:t>giocato</a:t>
            </a:r>
            <a:r>
              <a:rPr lang="en-GB" sz="2400" dirty="0"/>
              <a:t> e </a:t>
            </a:r>
            <a:r>
              <a:rPr lang="en-GB" sz="2400" dirty="0" err="1"/>
              <a:t>svolgono</a:t>
            </a:r>
            <a:r>
              <a:rPr lang="en-GB" sz="2400" dirty="0"/>
              <a:t> </a:t>
            </a:r>
            <a:r>
              <a:rPr lang="en-GB" sz="2400" dirty="0" err="1"/>
              <a:t>ancora</a:t>
            </a:r>
            <a:r>
              <a:rPr lang="en-GB" sz="2400" dirty="0"/>
              <a:t> un </a:t>
            </a:r>
            <a:r>
              <a:rPr lang="en-GB" sz="2400" dirty="0" err="1"/>
              <a:t>ruolo</a:t>
            </a:r>
            <a:r>
              <a:rPr lang="en-GB" sz="2400" dirty="0"/>
              <a:t> </a:t>
            </a:r>
            <a:r>
              <a:rPr lang="en-GB" sz="2400" dirty="0" err="1"/>
              <a:t>molto</a:t>
            </a:r>
            <a:r>
              <a:rPr lang="en-GB" sz="2400" dirty="0"/>
              <a:t> </a:t>
            </a:r>
            <a:r>
              <a:rPr lang="en-GB" sz="2400" dirty="0" err="1"/>
              <a:t>importante</a:t>
            </a:r>
            <a:r>
              <a:rPr lang="en-GB" sz="2400" dirty="0"/>
              <a:t> per la nostra </a:t>
            </a:r>
            <a:r>
              <a:rPr lang="en-GB" sz="2400" dirty="0" err="1"/>
              <a:t>comprensione</a:t>
            </a:r>
            <a:r>
              <a:rPr lang="en-GB" sz="2400" dirty="0"/>
              <a:t> </a:t>
            </a:r>
            <a:r>
              <a:rPr lang="en-GB" sz="2400" dirty="0" err="1"/>
              <a:t>della</a:t>
            </a:r>
            <a:r>
              <a:rPr lang="en-GB" sz="2400" dirty="0"/>
              <a:t> QCD e </a:t>
            </a:r>
            <a:r>
              <a:rPr lang="en-GB" sz="2400" dirty="0" err="1"/>
              <a:t>della</a:t>
            </a:r>
            <a:r>
              <a:rPr lang="en-GB" sz="2400" dirty="0"/>
              <a:t> </a:t>
            </a:r>
            <a:r>
              <a:rPr lang="en-GB" sz="2400" dirty="0" err="1"/>
              <a:t>struttura</a:t>
            </a:r>
            <a:r>
              <a:rPr lang="en-GB" sz="2400" dirty="0"/>
              <a:t> del </a:t>
            </a:r>
            <a:r>
              <a:rPr lang="en-GB" sz="2400" dirty="0" err="1"/>
              <a:t>nucleone</a:t>
            </a:r>
            <a:r>
              <a:rPr lang="en-GB" sz="2400" dirty="0"/>
              <a:t>.</a:t>
            </a:r>
          </a:p>
          <a:p>
            <a:pPr algn="l"/>
            <a:endParaRPr lang="en-GB" sz="2400" dirty="0"/>
          </a:p>
          <a:p>
            <a:pPr algn="l"/>
            <a:r>
              <a:rPr lang="en-GB" sz="2400" dirty="0"/>
              <a:t>I </a:t>
            </a:r>
            <a:r>
              <a:rPr lang="en-GB" sz="2400" dirty="0" err="1"/>
              <a:t>passati</a:t>
            </a:r>
            <a:r>
              <a:rPr lang="en-GB" sz="2400" dirty="0"/>
              <a:t> </a:t>
            </a:r>
            <a:r>
              <a:rPr lang="en-GB" sz="2400" dirty="0" err="1"/>
              <a:t>esperimenti</a:t>
            </a:r>
            <a:r>
              <a:rPr lang="en-GB" sz="2400" dirty="0"/>
              <a:t> di DIS </a:t>
            </a:r>
            <a:r>
              <a:rPr lang="en-GB" sz="2400" dirty="0" err="1"/>
              <a:t>hanno</a:t>
            </a:r>
            <a:r>
              <a:rPr lang="en-GB" sz="2400" dirty="0"/>
              <a:t> </a:t>
            </a:r>
            <a:r>
              <a:rPr lang="en-GB" sz="2400" dirty="0" err="1"/>
              <a:t>dimostrato</a:t>
            </a:r>
            <a:r>
              <a:rPr lang="en-GB" sz="2400" dirty="0"/>
              <a:t> come </a:t>
            </a:r>
            <a:r>
              <a:rPr lang="en-GB" sz="2400" dirty="0" err="1"/>
              <a:t>ogniqualvolta</a:t>
            </a:r>
            <a:r>
              <a:rPr lang="en-GB" sz="2400" dirty="0"/>
              <a:t> una </a:t>
            </a:r>
            <a:r>
              <a:rPr lang="en-GB" sz="2400" dirty="0" err="1"/>
              <a:t>significativa</a:t>
            </a:r>
            <a:endParaRPr lang="en-GB" sz="2400" dirty="0"/>
          </a:p>
          <a:p>
            <a:pPr algn="l"/>
            <a:r>
              <a:rPr lang="en-GB" sz="2400" dirty="0" err="1"/>
              <a:t>innovazione</a:t>
            </a:r>
            <a:r>
              <a:rPr lang="en-GB" sz="2400" dirty="0"/>
              <a:t> e’ </a:t>
            </a:r>
            <a:r>
              <a:rPr lang="en-GB" sz="2400" dirty="0" err="1"/>
              <a:t>stata</a:t>
            </a:r>
            <a:r>
              <a:rPr lang="en-GB" sz="2400" dirty="0"/>
              <a:t> </a:t>
            </a:r>
            <a:r>
              <a:rPr lang="en-GB" sz="2400" dirty="0" err="1"/>
              <a:t>introdotta</a:t>
            </a:r>
            <a:r>
              <a:rPr lang="en-GB" sz="2400" dirty="0"/>
              <a:t> (</a:t>
            </a:r>
            <a:r>
              <a:rPr lang="en-GB" sz="2400" dirty="0" err="1"/>
              <a:t>energia</a:t>
            </a:r>
            <a:r>
              <a:rPr lang="en-GB" sz="2400" dirty="0"/>
              <a:t>, natura </a:t>
            </a:r>
            <a:r>
              <a:rPr lang="en-GB" sz="2400" dirty="0" err="1"/>
              <a:t>delle</a:t>
            </a:r>
            <a:r>
              <a:rPr lang="en-GB" sz="2400" dirty="0"/>
              <a:t> </a:t>
            </a:r>
            <a:r>
              <a:rPr lang="en-GB" sz="2400" dirty="0" err="1"/>
              <a:t>particelle</a:t>
            </a:r>
            <a:r>
              <a:rPr lang="en-GB" sz="2400" dirty="0"/>
              <a:t> </a:t>
            </a:r>
            <a:r>
              <a:rPr lang="en-GB" sz="2400" dirty="0" err="1"/>
              <a:t>impegate</a:t>
            </a:r>
            <a:r>
              <a:rPr lang="en-GB" sz="2400" dirty="0"/>
              <a:t>, </a:t>
            </a:r>
            <a:r>
              <a:rPr lang="en-GB" sz="2400" dirty="0" err="1"/>
              <a:t>polarizzazione</a:t>
            </a:r>
            <a:r>
              <a:rPr lang="en-GB" sz="2400" dirty="0"/>
              <a:t>, </a:t>
            </a:r>
            <a:r>
              <a:rPr lang="en-GB" sz="2400" dirty="0" err="1"/>
              <a:t>ecc</a:t>
            </a:r>
            <a:r>
              <a:rPr lang="en-GB" sz="2400" dirty="0"/>
              <a:t>)  </a:t>
            </a:r>
            <a:r>
              <a:rPr lang="en-GB" sz="2400" dirty="0" err="1"/>
              <a:t>questa</a:t>
            </a:r>
            <a:r>
              <a:rPr lang="en-GB" sz="2400" dirty="0"/>
              <a:t> </a:t>
            </a:r>
            <a:r>
              <a:rPr lang="en-GB" sz="2400" dirty="0" err="1"/>
              <a:t>si</a:t>
            </a:r>
            <a:r>
              <a:rPr lang="en-GB" sz="2400" dirty="0"/>
              <a:t> e’ </a:t>
            </a:r>
            <a:r>
              <a:rPr lang="en-GB" sz="2400" dirty="0" err="1"/>
              <a:t>tradotta</a:t>
            </a:r>
            <a:r>
              <a:rPr lang="en-GB" sz="2400" dirty="0"/>
              <a:t> in un </a:t>
            </a:r>
            <a:r>
              <a:rPr lang="en-GB" sz="2400" dirty="0" err="1"/>
              <a:t>significativo</a:t>
            </a:r>
            <a:r>
              <a:rPr lang="en-GB" sz="2400" dirty="0"/>
              <a:t> </a:t>
            </a:r>
            <a:r>
              <a:rPr lang="en-GB" sz="2400" dirty="0" err="1"/>
              <a:t>progresso</a:t>
            </a:r>
            <a:r>
              <a:rPr lang="en-GB" sz="2400" dirty="0"/>
              <a:t> </a:t>
            </a:r>
            <a:r>
              <a:rPr lang="en-GB" sz="2400" dirty="0" err="1"/>
              <a:t>delle</a:t>
            </a:r>
            <a:r>
              <a:rPr lang="en-GB" sz="2400" dirty="0"/>
              <a:t> </a:t>
            </a:r>
            <a:r>
              <a:rPr lang="en-GB" sz="2400" dirty="0" err="1"/>
              <a:t>nostre</a:t>
            </a:r>
            <a:r>
              <a:rPr lang="en-GB" sz="2400" dirty="0"/>
              <a:t> </a:t>
            </a:r>
            <a:r>
              <a:rPr lang="en-GB" sz="2400" dirty="0" err="1"/>
              <a:t>conoscenze</a:t>
            </a:r>
            <a:r>
              <a:rPr lang="en-GB" sz="2400" dirty="0"/>
              <a:t>.</a:t>
            </a:r>
          </a:p>
          <a:p>
            <a:pPr algn="l"/>
            <a:endParaRPr lang="en-GB" sz="2400" dirty="0"/>
          </a:p>
          <a:p>
            <a:pPr algn="l"/>
            <a:r>
              <a:rPr lang="en-GB" sz="2400" dirty="0"/>
              <a:t>L’ Electron Ion Collider </a:t>
            </a:r>
            <a:r>
              <a:rPr lang="en-GB" sz="2400" dirty="0" err="1"/>
              <a:t>rappresenta</a:t>
            </a:r>
            <a:r>
              <a:rPr lang="en-GB" sz="2400" dirty="0"/>
              <a:t> </a:t>
            </a:r>
            <a:r>
              <a:rPr lang="en-GB" sz="2400" dirty="0" err="1"/>
              <a:t>nel</a:t>
            </a:r>
            <a:r>
              <a:rPr lang="en-GB" sz="2400" dirty="0"/>
              <a:t>  medio </a:t>
            </a:r>
            <a:r>
              <a:rPr lang="en-GB" sz="2400" dirty="0" err="1"/>
              <a:t>termine</a:t>
            </a:r>
            <a:r>
              <a:rPr lang="en-GB" sz="2400" dirty="0"/>
              <a:t> una </a:t>
            </a:r>
            <a:r>
              <a:rPr lang="en-GB" sz="2400" dirty="0" err="1"/>
              <a:t>straordinaria</a:t>
            </a:r>
            <a:r>
              <a:rPr lang="en-GB" sz="2400" dirty="0"/>
              <a:t> </a:t>
            </a:r>
            <a:r>
              <a:rPr lang="en-GB" sz="2400" dirty="0" err="1"/>
              <a:t>opportunita</a:t>
            </a:r>
            <a:r>
              <a:rPr lang="en-GB" sz="2400" dirty="0"/>
              <a:t>’</a:t>
            </a:r>
          </a:p>
          <a:p>
            <a:pPr algn="l"/>
            <a:r>
              <a:rPr lang="en-GB" sz="2400" dirty="0"/>
              <a:t>per </a:t>
            </a:r>
            <a:r>
              <a:rPr lang="en-GB" sz="2400" dirty="0" err="1"/>
              <a:t>comprendere</a:t>
            </a:r>
            <a:r>
              <a:rPr lang="en-GB" sz="2400" dirty="0"/>
              <a:t> </a:t>
            </a:r>
            <a:r>
              <a:rPr lang="en-GB" sz="2400" dirty="0" err="1"/>
              <a:t>alcuni</a:t>
            </a:r>
            <a:r>
              <a:rPr lang="en-GB" sz="2400" dirty="0"/>
              <a:t> </a:t>
            </a:r>
            <a:r>
              <a:rPr lang="en-GB" sz="2400" dirty="0" err="1"/>
              <a:t>dei</a:t>
            </a:r>
            <a:r>
              <a:rPr lang="en-GB" sz="2400" dirty="0"/>
              <a:t> </a:t>
            </a:r>
            <a:r>
              <a:rPr lang="en-GB" sz="2400" dirty="0" err="1"/>
              <a:t>fondamentali</a:t>
            </a:r>
            <a:r>
              <a:rPr lang="en-GB" sz="2400" dirty="0"/>
              <a:t> </a:t>
            </a:r>
            <a:r>
              <a:rPr lang="en-GB" sz="2400" dirty="0" err="1"/>
              <a:t>problemi</a:t>
            </a:r>
            <a:r>
              <a:rPr lang="en-GB" sz="2400" dirty="0"/>
              <a:t> </a:t>
            </a:r>
            <a:r>
              <a:rPr lang="en-GB" sz="2400" dirty="0" err="1"/>
              <a:t>aperti</a:t>
            </a:r>
            <a:r>
              <a:rPr lang="en-GB" sz="2400" dirty="0"/>
              <a:t> </a:t>
            </a:r>
            <a:r>
              <a:rPr lang="en-GB" sz="2400" dirty="0" err="1"/>
              <a:t>della</a:t>
            </a:r>
            <a:r>
              <a:rPr lang="en-GB" sz="2400" dirty="0"/>
              <a:t> QCD. </a:t>
            </a:r>
          </a:p>
          <a:p>
            <a:pPr algn="l"/>
            <a:endParaRPr lang="en-GB" sz="2400" dirty="0"/>
          </a:p>
          <a:p>
            <a:pPr marL="0" marR="0" indent="0" algn="l" defTabSz="584200" rtl="0" fontAlgn="auto" latinLnBrk="0" hangingPunct="0">
              <a:lnSpc>
                <a:spcPct val="100000"/>
              </a:lnSpc>
              <a:spcBef>
                <a:spcPts val="0"/>
              </a:spcBef>
              <a:spcAft>
                <a:spcPts val="0"/>
              </a:spcAft>
              <a:buClrTx/>
              <a:buSzTx/>
              <a:buFontTx/>
              <a:buNone/>
              <a:tabLst/>
            </a:pPr>
            <a:r>
              <a:rPr lang="en-GB" sz="2400" dirty="0"/>
              <a:t>Sara’, come al </a:t>
            </a:r>
            <a:r>
              <a:rPr lang="en-GB" sz="2400" dirty="0" err="1"/>
              <a:t>solito</a:t>
            </a:r>
            <a:r>
              <a:rPr lang="en-GB" sz="2400" dirty="0"/>
              <a:t>, </a:t>
            </a:r>
            <a:r>
              <a:rPr lang="en-GB" sz="2400" dirty="0" err="1"/>
              <a:t>soprattutto</a:t>
            </a:r>
            <a:r>
              <a:rPr lang="en-GB" sz="2400" dirty="0"/>
              <a:t> </a:t>
            </a:r>
            <a:r>
              <a:rPr lang="en-GB" sz="2400" dirty="0" err="1"/>
              <a:t>l’entusiamo</a:t>
            </a:r>
            <a:r>
              <a:rPr lang="en-GB" sz="2400" dirty="0"/>
              <a:t> </a:t>
            </a:r>
            <a:r>
              <a:rPr lang="en-GB" sz="2400" dirty="0" err="1"/>
              <a:t>dei</a:t>
            </a:r>
            <a:r>
              <a:rPr lang="en-GB" sz="2400" dirty="0"/>
              <a:t> </a:t>
            </a:r>
            <a:r>
              <a:rPr lang="en-GB" sz="2400" dirty="0" err="1"/>
              <a:t>giovani</a:t>
            </a:r>
            <a:r>
              <a:rPr lang="en-GB" sz="2400" dirty="0"/>
              <a:t>  a </a:t>
            </a:r>
            <a:r>
              <a:rPr lang="en-GB" sz="2400" dirty="0" err="1"/>
              <a:t>guidare</a:t>
            </a:r>
            <a:r>
              <a:rPr lang="en-GB" sz="2400" dirty="0"/>
              <a:t> </a:t>
            </a:r>
            <a:r>
              <a:rPr lang="en-GB" sz="2400" dirty="0" err="1"/>
              <a:t>questa</a:t>
            </a:r>
            <a:r>
              <a:rPr lang="en-GB" sz="2400" dirty="0"/>
              <a:t> </a:t>
            </a:r>
            <a:r>
              <a:rPr lang="en-GB" sz="2400" dirty="0" err="1"/>
              <a:t>nuova</a:t>
            </a:r>
            <a:r>
              <a:rPr lang="en-GB" sz="2400" dirty="0"/>
              <a:t> </a:t>
            </a:r>
            <a:r>
              <a:rPr lang="en-GB" sz="2400" dirty="0" err="1"/>
              <a:t>avventura</a:t>
            </a:r>
            <a:r>
              <a:rPr lang="en-GB" sz="2400" dirty="0"/>
              <a:t> </a:t>
            </a:r>
            <a:r>
              <a:rPr lang="en-GB" sz="2400" dirty="0" err="1"/>
              <a:t>scientifica</a:t>
            </a:r>
            <a:r>
              <a:rPr lang="en-GB" sz="2400" dirty="0"/>
              <a:t>. </a:t>
            </a:r>
            <a:r>
              <a:rPr kumimoji="0" lang="en-IT" sz="2400" b="0" i="0" u="none" strike="noStrike" cap="none" spc="0" normalizeH="0" baseline="0" dirty="0">
                <a:ln>
                  <a:noFill/>
                </a:ln>
                <a:solidFill>
                  <a:srgbClr val="000000"/>
                </a:solidFill>
                <a:effectLst/>
                <a:uFillTx/>
                <a:latin typeface="+mn-lt"/>
                <a:ea typeface="+mn-ea"/>
                <a:cs typeface="+mn-cs"/>
                <a:sym typeface="Helvetica Light"/>
              </a:rPr>
              <a:t>Siete interessati a partecipare?</a:t>
            </a:r>
          </a:p>
        </p:txBody>
      </p:sp>
    </p:spTree>
    <p:extLst>
      <p:ext uri="{BB962C8B-B14F-4D97-AF65-F5344CB8AC3E}">
        <p14:creationId xmlns:p14="http://schemas.microsoft.com/office/powerpoint/2010/main" val="1845956104"/>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Conclusioni</a:t>
            </a:r>
            <a:endParaRPr lang="en-US"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62</a:t>
            </a:fld>
            <a:endParaRPr/>
          </a:p>
        </p:txBody>
      </p:sp>
      <p:pic>
        <p:nvPicPr>
          <p:cNvPr id="2" name="Picture 1">
            <a:extLst>
              <a:ext uri="{FF2B5EF4-FFF2-40B4-BE49-F238E27FC236}">
                <a16:creationId xmlns:a16="http://schemas.microsoft.com/office/drawing/2014/main" id="{4F6AAFFD-4C68-C14D-846D-6C48D7585DAA}"/>
              </a:ext>
            </a:extLst>
          </p:cNvPr>
          <p:cNvPicPr>
            <a:picLocks noChangeAspect="1"/>
          </p:cNvPicPr>
          <p:nvPr/>
        </p:nvPicPr>
        <p:blipFill>
          <a:blip r:embed="rId2"/>
          <a:stretch>
            <a:fillRect/>
          </a:stretch>
        </p:blipFill>
        <p:spPr>
          <a:xfrm>
            <a:off x="3517849" y="2507876"/>
            <a:ext cx="5715000" cy="5562600"/>
          </a:xfrm>
          <a:prstGeom prst="rect">
            <a:avLst/>
          </a:prstGeom>
        </p:spPr>
      </p:pic>
    </p:spTree>
    <p:extLst>
      <p:ext uri="{BB962C8B-B14F-4D97-AF65-F5344CB8AC3E}">
        <p14:creationId xmlns:p14="http://schemas.microsoft.com/office/powerpoint/2010/main" val="1007345280"/>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519162" y="3556604"/>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Back-up</a:t>
            </a:r>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spTree>
    <p:extLst>
      <p:ext uri="{BB962C8B-B14F-4D97-AF65-F5344CB8AC3E}">
        <p14:creationId xmlns:p14="http://schemas.microsoft.com/office/powerpoint/2010/main" val="241613075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HERA and structure of the proton…"/>
          <p:cNvSpPr txBox="1"/>
          <p:nvPr/>
        </p:nvSpPr>
        <p:spPr>
          <a:xfrm>
            <a:off x="3753301" y="3720783"/>
            <a:ext cx="4911601"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444500" indent="-444500" algn="l">
              <a:buSzPct val="45000"/>
              <a:buBlip>
                <a:blip r:embed="rId2"/>
              </a:buBlip>
            </a:pPr>
            <a:endParaRPr lang="en-US" dirty="0"/>
          </a:p>
          <a:p>
            <a:pPr marL="444500" indent="-444500" algn="l">
              <a:buSzPct val="45000"/>
              <a:buBlip>
                <a:blip r:embed="rId2"/>
              </a:buBlip>
            </a:pPr>
            <a:r>
              <a:rPr lang="en-US" dirty="0" err="1"/>
              <a:t>Diffusione</a:t>
            </a:r>
            <a:r>
              <a:rPr lang="en-US" dirty="0"/>
              <a:t> Rutherford</a:t>
            </a:r>
          </a:p>
          <a:p>
            <a:pPr marL="444500" indent="-444500" algn="l">
              <a:buSzPct val="45000"/>
              <a:buBlip>
                <a:blip r:embed="rId2"/>
              </a:buBlip>
            </a:pPr>
            <a:r>
              <a:rPr lang="en-IT" dirty="0"/>
              <a:t>Nucleo atomico</a:t>
            </a:r>
            <a:endParaRPr lang="en-US" dirty="0"/>
          </a:p>
          <a:p>
            <a:pPr marL="444500" indent="-444500" algn="l">
              <a:buSzPct val="45000"/>
              <a:buBlip>
                <a:blip r:embed="rId2"/>
              </a:buBlip>
            </a:pPr>
            <a:r>
              <a:rPr lang="en-IT" dirty="0"/>
              <a:t>Protoni e neutroni </a:t>
            </a:r>
          </a:p>
          <a:p>
            <a:pPr marL="444500" indent="-444500" algn="l">
              <a:buSzPct val="45000"/>
              <a:buBlip>
                <a:blip r:embed="rId2"/>
              </a:buBlip>
            </a:pPr>
            <a:r>
              <a:rPr lang="en-IT" dirty="0"/>
              <a:t>Forza forte</a:t>
            </a:r>
          </a:p>
          <a:p>
            <a:pPr marL="444500" indent="-444500" algn="l">
              <a:buSzPct val="45000"/>
              <a:buBlip>
                <a:blip r:embed="rId2"/>
              </a:buBlip>
            </a:pPr>
            <a:r>
              <a:rPr lang="en-IT" dirty="0"/>
              <a:t>Fattori di Forma</a:t>
            </a:r>
          </a:p>
        </p:txBody>
      </p:sp>
      <p:sp>
        <p:nvSpPr>
          <p:cNvPr id="134" name="Outline"/>
          <p:cNvSpPr txBox="1"/>
          <p:nvPr/>
        </p:nvSpPr>
        <p:spPr>
          <a:xfrm>
            <a:off x="2708031" y="2553906"/>
            <a:ext cx="6978128" cy="1433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70000" lnSpcReduction="20000"/>
          </a:bodyPr>
          <a:lstStyle>
            <a:lvl1pPr defTabSz="457200">
              <a:defRPr sz="7800">
                <a:solidFill>
                  <a:schemeClr val="accent1"/>
                </a:solidFill>
                <a:effectLst>
                  <a:outerShdw blurRad="50800" dist="38100" dir="2700000" rotWithShape="0">
                    <a:srgbClr val="000000">
                      <a:alpha val="43000"/>
                    </a:srgbClr>
                  </a:outerShdw>
                </a:effectLst>
                <a:latin typeface="+mj-lt"/>
                <a:ea typeface="+mj-ea"/>
                <a:cs typeface="+mj-cs"/>
                <a:sym typeface="Calibri"/>
              </a:defRPr>
            </a:lvl1pPr>
          </a:lstStyle>
          <a:p>
            <a:r>
              <a:rPr lang="en-US" dirty="0"/>
              <a:t> </a:t>
            </a:r>
            <a:r>
              <a:rPr lang="en-US" dirty="0" err="1"/>
              <a:t>Preistoria</a:t>
            </a:r>
            <a:r>
              <a:rPr lang="en-US" dirty="0"/>
              <a:t> (1909-1960)</a:t>
            </a:r>
            <a:endParaRPr dirty="0"/>
          </a:p>
        </p:txBody>
      </p:sp>
      <p:sp>
        <p:nvSpPr>
          <p:cNvPr id="135"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64</a:t>
            </a:fld>
            <a:endParaRPr/>
          </a:p>
        </p:txBody>
      </p:sp>
      <p:sp>
        <p:nvSpPr>
          <p:cNvPr id="2" name="Curved Left Arrow 1">
            <a:extLst>
              <a:ext uri="{FF2B5EF4-FFF2-40B4-BE49-F238E27FC236}">
                <a16:creationId xmlns:a16="http://schemas.microsoft.com/office/drawing/2014/main" id="{2F4306BD-CAE0-6D4B-8F2D-D0D42D3E7D7C}"/>
              </a:ext>
            </a:extLst>
          </p:cNvPr>
          <p:cNvSpPr/>
          <p:nvPr/>
        </p:nvSpPr>
        <p:spPr>
          <a:xfrm rot="1353322">
            <a:off x="9342244" y="4743672"/>
            <a:ext cx="1406769" cy="2919047"/>
          </a:xfrm>
          <a:prstGeom prst="curvedLeftArrow">
            <a:avLst>
              <a:gd name="adj1" fmla="val 19919"/>
              <a:gd name="adj2" fmla="val 50000"/>
              <a:gd name="adj3" fmla="val 25000"/>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T"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Picture 5">
            <a:extLst>
              <a:ext uri="{FF2B5EF4-FFF2-40B4-BE49-F238E27FC236}">
                <a16:creationId xmlns:a16="http://schemas.microsoft.com/office/drawing/2014/main" id="{3D02C062-731B-0541-99AE-26BC03F59C53}"/>
              </a:ext>
            </a:extLst>
          </p:cNvPr>
          <p:cNvPicPr>
            <a:picLocks noChangeAspect="1"/>
          </p:cNvPicPr>
          <p:nvPr/>
        </p:nvPicPr>
        <p:blipFill>
          <a:blip r:embed="rId4"/>
          <a:stretch>
            <a:fillRect/>
          </a:stretch>
        </p:blipFill>
        <p:spPr>
          <a:xfrm>
            <a:off x="10296769" y="3824382"/>
            <a:ext cx="677835" cy="761128"/>
          </a:xfrm>
          <a:prstGeom prst="rect">
            <a:avLst/>
          </a:prstGeom>
        </p:spPr>
      </p:pic>
      <p:pic>
        <p:nvPicPr>
          <p:cNvPr id="7" name="Picture 6">
            <a:extLst>
              <a:ext uri="{FF2B5EF4-FFF2-40B4-BE49-F238E27FC236}">
                <a16:creationId xmlns:a16="http://schemas.microsoft.com/office/drawing/2014/main" id="{F6D252B7-F350-464B-BC4A-B27D8F836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5048" y="4876800"/>
            <a:ext cx="616027" cy="927664"/>
          </a:xfrm>
          <a:prstGeom prst="rect">
            <a:avLst/>
          </a:prstGeom>
        </p:spPr>
      </p:pic>
      <p:pic>
        <p:nvPicPr>
          <p:cNvPr id="3" name="Picture 2">
            <a:extLst>
              <a:ext uri="{FF2B5EF4-FFF2-40B4-BE49-F238E27FC236}">
                <a16:creationId xmlns:a16="http://schemas.microsoft.com/office/drawing/2014/main" id="{79526321-43C3-1C42-8632-E42A4284B4A6}"/>
              </a:ext>
            </a:extLst>
          </p:cNvPr>
          <p:cNvPicPr>
            <a:picLocks noChangeAspect="1"/>
          </p:cNvPicPr>
          <p:nvPr/>
        </p:nvPicPr>
        <p:blipFill>
          <a:blip r:embed="rId6"/>
          <a:stretch>
            <a:fillRect/>
          </a:stretch>
        </p:blipFill>
        <p:spPr>
          <a:xfrm>
            <a:off x="10809780" y="6402441"/>
            <a:ext cx="646553" cy="976481"/>
          </a:xfrm>
          <a:prstGeom prst="rect">
            <a:avLst/>
          </a:prstGeom>
        </p:spPr>
      </p:pic>
      <p:pic>
        <p:nvPicPr>
          <p:cNvPr id="9" name="Picture 4">
            <a:extLst>
              <a:ext uri="{FF2B5EF4-FFF2-40B4-BE49-F238E27FC236}">
                <a16:creationId xmlns:a16="http://schemas.microsoft.com/office/drawing/2014/main" id="{F8DCF07A-D984-A542-BC76-11FA2D2AC7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9337" y="7505978"/>
            <a:ext cx="647432" cy="912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HERA and structure of the proton"/>
          <p:cNvSpPr txBox="1"/>
          <p:nvPr/>
        </p:nvSpPr>
        <p:spPr>
          <a:xfrm>
            <a:off x="1592110" y="0"/>
            <a:ext cx="11443991" cy="1335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err="1"/>
              <a:t>Diffusione</a:t>
            </a:r>
            <a:r>
              <a:rPr lang="en-US" dirty="0"/>
              <a:t> Rutherford</a:t>
            </a:r>
            <a:endParaRPr dirty="0"/>
          </a:p>
        </p:txBody>
      </p:sp>
      <p:sp>
        <p:nvSpPr>
          <p:cNvPr id="141" name="HERA data are our main source of knowledge…"/>
          <p:cNvSpPr txBox="1"/>
          <p:nvPr/>
        </p:nvSpPr>
        <p:spPr>
          <a:xfrm>
            <a:off x="2382213" y="1862899"/>
            <a:ext cx="10273003"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l" defTabSz="457200">
              <a:defRPr sz="2100"/>
            </a:pPr>
            <a:r>
              <a:rPr lang="it-IT" sz="2400" dirty="0"/>
              <a:t>Rutherford ci ha insegnato la lezione più importante: </a:t>
            </a:r>
          </a:p>
          <a:p>
            <a:pPr algn="l" defTabSz="457200">
              <a:defRPr sz="2100"/>
            </a:pPr>
            <a:r>
              <a:rPr lang="it-IT" sz="2400" dirty="0"/>
              <a:t>l’utilizzo del </a:t>
            </a:r>
            <a:r>
              <a:rPr lang="it-IT" sz="2400" b="1" dirty="0"/>
              <a:t>processo di diffusione </a:t>
            </a:r>
            <a:r>
              <a:rPr lang="it-IT" sz="2400" dirty="0"/>
              <a:t>per indagare  la struttura della materia</a:t>
            </a:r>
            <a:endParaRPr sz="2400" dirty="0">
              <a:latin typeface="Helvetica"/>
              <a:ea typeface="Helvetica"/>
              <a:cs typeface="Helvetica"/>
              <a:sym typeface="Helvetica"/>
            </a:endParaRPr>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pic>
        <p:nvPicPr>
          <p:cNvPr id="8" name="Picture 6">
            <a:extLst>
              <a:ext uri="{FF2B5EF4-FFF2-40B4-BE49-F238E27FC236}">
                <a16:creationId xmlns:a16="http://schemas.microsoft.com/office/drawing/2014/main" id="{52808735-D052-BE4A-B65E-D3C24FE2A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9" y="0"/>
            <a:ext cx="1979229" cy="208339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01BC11A-345E-794A-84E9-0985CE1603DC}"/>
              </a:ext>
            </a:extLst>
          </p:cNvPr>
          <p:cNvGrpSpPr/>
          <p:nvPr/>
        </p:nvGrpSpPr>
        <p:grpSpPr>
          <a:xfrm>
            <a:off x="4220880" y="3081707"/>
            <a:ext cx="4088917" cy="1708089"/>
            <a:chOff x="3778370" y="2570427"/>
            <a:chExt cx="4088917" cy="1708089"/>
          </a:xfrm>
        </p:grpSpPr>
        <p:grpSp>
          <p:nvGrpSpPr>
            <p:cNvPr id="9" name="Group 8">
              <a:extLst>
                <a:ext uri="{FF2B5EF4-FFF2-40B4-BE49-F238E27FC236}">
                  <a16:creationId xmlns:a16="http://schemas.microsoft.com/office/drawing/2014/main" id="{25C71191-0BD2-7044-8F3B-2E375E4B4961}"/>
                </a:ext>
              </a:extLst>
            </p:cNvPr>
            <p:cNvGrpSpPr/>
            <p:nvPr/>
          </p:nvGrpSpPr>
          <p:grpSpPr>
            <a:xfrm>
              <a:off x="3778370" y="2570427"/>
              <a:ext cx="3816350" cy="1708089"/>
              <a:chOff x="3733800" y="1600200"/>
              <a:chExt cx="2825750" cy="1219200"/>
            </a:xfrm>
          </p:grpSpPr>
          <p:sp>
            <p:nvSpPr>
              <p:cNvPr id="10" name="Oval 12">
                <a:extLst>
                  <a:ext uri="{FF2B5EF4-FFF2-40B4-BE49-F238E27FC236}">
                    <a16:creationId xmlns:a16="http://schemas.microsoft.com/office/drawing/2014/main" id="{811F3480-666D-3540-A5A0-99D1835F8EC3}"/>
                  </a:ext>
                </a:extLst>
              </p:cNvPr>
              <p:cNvSpPr>
                <a:spLocks noChangeArrowheads="1"/>
              </p:cNvSpPr>
              <p:nvPr/>
            </p:nvSpPr>
            <p:spPr bwMode="auto">
              <a:xfrm>
                <a:off x="4953000" y="2057400"/>
                <a:ext cx="762000" cy="762000"/>
              </a:xfrm>
              <a:prstGeom prst="ellipse">
                <a:avLst/>
              </a:prstGeom>
              <a:solidFill>
                <a:srgbClr val="9900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11" name="Freeform 17">
                <a:extLst>
                  <a:ext uri="{FF2B5EF4-FFF2-40B4-BE49-F238E27FC236}">
                    <a16:creationId xmlns:a16="http://schemas.microsoft.com/office/drawing/2014/main" id="{5189A1A6-C03B-784F-9E97-B245FE35CAE4}"/>
                  </a:ext>
                </a:extLst>
              </p:cNvPr>
              <p:cNvSpPr>
                <a:spLocks/>
              </p:cNvSpPr>
              <p:nvPr/>
            </p:nvSpPr>
            <p:spPr bwMode="auto">
              <a:xfrm>
                <a:off x="3733800" y="1600200"/>
                <a:ext cx="2286000" cy="927100"/>
              </a:xfrm>
              <a:custGeom>
                <a:avLst/>
                <a:gdLst>
                  <a:gd name="T0" fmla="*/ 0 w 1440"/>
                  <a:gd name="T1" fmla="*/ 576 h 584"/>
                  <a:gd name="T2" fmla="*/ 528 w 1440"/>
                  <a:gd name="T3" fmla="*/ 576 h 584"/>
                  <a:gd name="T4" fmla="*/ 864 w 1440"/>
                  <a:gd name="T5" fmla="*/ 576 h 584"/>
                  <a:gd name="T6" fmla="*/ 1008 w 1440"/>
                  <a:gd name="T7" fmla="*/ 528 h 584"/>
                  <a:gd name="T8" fmla="*/ 1104 w 1440"/>
                  <a:gd name="T9" fmla="*/ 432 h 584"/>
                  <a:gd name="T10" fmla="*/ 1440 w 1440"/>
                  <a:gd name="T11" fmla="*/ 0 h 584"/>
                </a:gdLst>
                <a:ahLst/>
                <a:cxnLst>
                  <a:cxn ang="0">
                    <a:pos x="T0" y="T1"/>
                  </a:cxn>
                  <a:cxn ang="0">
                    <a:pos x="T2" y="T3"/>
                  </a:cxn>
                  <a:cxn ang="0">
                    <a:pos x="T4" y="T5"/>
                  </a:cxn>
                  <a:cxn ang="0">
                    <a:pos x="T6" y="T7"/>
                  </a:cxn>
                  <a:cxn ang="0">
                    <a:pos x="T8" y="T9"/>
                  </a:cxn>
                  <a:cxn ang="0">
                    <a:pos x="T10" y="T11"/>
                  </a:cxn>
                </a:cxnLst>
                <a:rect l="0" t="0" r="r" b="b"/>
                <a:pathLst>
                  <a:path w="1440" h="584">
                    <a:moveTo>
                      <a:pt x="0" y="576"/>
                    </a:moveTo>
                    <a:cubicBezTo>
                      <a:pt x="192" y="576"/>
                      <a:pt x="384" y="576"/>
                      <a:pt x="528" y="576"/>
                    </a:cubicBezTo>
                    <a:cubicBezTo>
                      <a:pt x="672" y="576"/>
                      <a:pt x="784" y="584"/>
                      <a:pt x="864" y="576"/>
                    </a:cubicBezTo>
                    <a:cubicBezTo>
                      <a:pt x="944" y="568"/>
                      <a:pt x="968" y="552"/>
                      <a:pt x="1008" y="528"/>
                    </a:cubicBezTo>
                    <a:cubicBezTo>
                      <a:pt x="1048" y="504"/>
                      <a:pt x="1032" y="520"/>
                      <a:pt x="1104" y="432"/>
                    </a:cubicBezTo>
                    <a:cubicBezTo>
                      <a:pt x="1176" y="344"/>
                      <a:pt x="1308" y="172"/>
                      <a:pt x="1440" y="0"/>
                    </a:cubicBezTo>
                  </a:path>
                </a:pathLst>
              </a:custGeom>
              <a:noFill/>
              <a:ln w="3810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sp>
            <p:nvSpPr>
              <p:cNvPr id="12" name="Freeform 19">
                <a:extLst>
                  <a:ext uri="{FF2B5EF4-FFF2-40B4-BE49-F238E27FC236}">
                    <a16:creationId xmlns:a16="http://schemas.microsoft.com/office/drawing/2014/main" id="{F88998BD-6269-DA4D-B6A6-53CA14F8B033}"/>
                  </a:ext>
                </a:extLst>
              </p:cNvPr>
              <p:cNvSpPr>
                <a:spLocks/>
              </p:cNvSpPr>
              <p:nvPr/>
            </p:nvSpPr>
            <p:spPr bwMode="auto">
              <a:xfrm>
                <a:off x="5943600" y="1828800"/>
                <a:ext cx="304800" cy="609600"/>
              </a:xfrm>
              <a:custGeom>
                <a:avLst/>
                <a:gdLst>
                  <a:gd name="T0" fmla="*/ 0 w 192"/>
                  <a:gd name="T1" fmla="*/ 0 h 384"/>
                  <a:gd name="T2" fmla="*/ 144 w 192"/>
                  <a:gd name="T3" fmla="*/ 144 h 384"/>
                  <a:gd name="T4" fmla="*/ 192 w 192"/>
                  <a:gd name="T5" fmla="*/ 384 h 384"/>
                </a:gdLst>
                <a:ahLst/>
                <a:cxnLst>
                  <a:cxn ang="0">
                    <a:pos x="T0" y="T1"/>
                  </a:cxn>
                  <a:cxn ang="0">
                    <a:pos x="T2" y="T3"/>
                  </a:cxn>
                  <a:cxn ang="0">
                    <a:pos x="T4" y="T5"/>
                  </a:cxn>
                </a:cxnLst>
                <a:rect l="0" t="0" r="r" b="b"/>
                <a:pathLst>
                  <a:path w="192" h="384">
                    <a:moveTo>
                      <a:pt x="0" y="0"/>
                    </a:moveTo>
                    <a:cubicBezTo>
                      <a:pt x="56" y="40"/>
                      <a:pt x="112" y="80"/>
                      <a:pt x="144" y="144"/>
                    </a:cubicBezTo>
                    <a:cubicBezTo>
                      <a:pt x="176" y="208"/>
                      <a:pt x="184" y="344"/>
                      <a:pt x="192" y="384"/>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sp>
            <p:nvSpPr>
              <p:cNvPr id="13" name="Text Box 20">
                <a:extLst>
                  <a:ext uri="{FF2B5EF4-FFF2-40B4-BE49-F238E27FC236}">
                    <a16:creationId xmlns:a16="http://schemas.microsoft.com/office/drawing/2014/main" id="{1D14FCAE-8A6C-1049-B9EB-611579629E2E}"/>
                  </a:ext>
                </a:extLst>
              </p:cNvPr>
              <p:cNvSpPr txBox="1">
                <a:spLocks noChangeArrowheads="1"/>
              </p:cNvSpPr>
              <p:nvPr/>
            </p:nvSpPr>
            <p:spPr bwMode="auto">
              <a:xfrm>
                <a:off x="5105400" y="2133600"/>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n-IT" sz="3600" dirty="0">
                    <a:solidFill>
                      <a:srgbClr val="FFFF99"/>
                    </a:solidFill>
                    <a:latin typeface="Arial" panose="020B0604020202020204" pitchFamily="34" charset="0"/>
                  </a:rPr>
                  <a:t>?</a:t>
                </a:r>
              </a:p>
            </p:txBody>
          </p:sp>
          <p:sp>
            <p:nvSpPr>
              <p:cNvPr id="14" name="Text Box 21">
                <a:extLst>
                  <a:ext uri="{FF2B5EF4-FFF2-40B4-BE49-F238E27FC236}">
                    <a16:creationId xmlns:a16="http://schemas.microsoft.com/office/drawing/2014/main" id="{0C4C2A07-732D-884A-823E-1823D40AF822}"/>
                  </a:ext>
                </a:extLst>
              </p:cNvPr>
              <p:cNvSpPr txBox="1">
                <a:spLocks noChangeArrowheads="1"/>
              </p:cNvSpPr>
              <p:nvPr/>
            </p:nvSpPr>
            <p:spPr bwMode="auto">
              <a:xfrm>
                <a:off x="6248400" y="19050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IT" sz="1800" dirty="0">
                    <a:solidFill>
                      <a:schemeClr val="accent2"/>
                    </a:solidFill>
                    <a:latin typeface="Tahoma" panose="020B0604030504040204" pitchFamily="34" charset="0"/>
                  </a:rPr>
                  <a:t>θ</a:t>
                </a:r>
              </a:p>
            </p:txBody>
          </p:sp>
        </p:grpSp>
        <p:sp>
          <p:nvSpPr>
            <p:cNvPr id="15" name="Line 18">
              <a:extLst>
                <a:ext uri="{FF2B5EF4-FFF2-40B4-BE49-F238E27FC236}">
                  <a16:creationId xmlns:a16="http://schemas.microsoft.com/office/drawing/2014/main" id="{5A290B00-8CDD-B64E-AB39-513DEA66A41B}"/>
                </a:ext>
              </a:extLst>
            </p:cNvPr>
            <p:cNvSpPr>
              <a:spLocks noChangeShapeType="1"/>
            </p:cNvSpPr>
            <p:nvPr/>
          </p:nvSpPr>
          <p:spPr bwMode="auto">
            <a:xfrm>
              <a:off x="5676024" y="3869286"/>
              <a:ext cx="2191263" cy="0"/>
            </a:xfrm>
            <a:prstGeom prst="line">
              <a:avLst/>
            </a:prstGeom>
            <a:noFill/>
            <a:ln w="38100">
              <a:solidFill>
                <a:srgbClr val="00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grpSp>
      <p:sp>
        <p:nvSpPr>
          <p:cNvPr id="16" name="HERA data are our main source of knowledge…">
            <a:extLst>
              <a:ext uri="{FF2B5EF4-FFF2-40B4-BE49-F238E27FC236}">
                <a16:creationId xmlns:a16="http://schemas.microsoft.com/office/drawing/2014/main" id="{6C8DA9FA-FE27-0E46-8720-42FBE465545F}"/>
              </a:ext>
            </a:extLst>
          </p:cNvPr>
          <p:cNvSpPr txBox="1"/>
          <p:nvPr/>
        </p:nvSpPr>
        <p:spPr>
          <a:xfrm>
            <a:off x="4175059" y="5194347"/>
            <a:ext cx="8254822"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l" defTabSz="457200">
              <a:defRPr sz="2100"/>
            </a:pPr>
            <a:r>
              <a:rPr lang="en-US" sz="2400" dirty="0"/>
              <a:t>H. Geiger e E. Marsden </a:t>
            </a:r>
            <a:r>
              <a:rPr lang="en-US" sz="2400" dirty="0" err="1"/>
              <a:t>osservano</a:t>
            </a:r>
            <a:r>
              <a:rPr lang="en-US" sz="2400" dirty="0"/>
              <a:t> la </a:t>
            </a:r>
            <a:r>
              <a:rPr lang="en-US" sz="2400" dirty="0" err="1"/>
              <a:t>diffusione</a:t>
            </a:r>
            <a:r>
              <a:rPr lang="en-US" sz="2400" dirty="0"/>
              <a:t> ad alto</a:t>
            </a:r>
          </a:p>
          <a:p>
            <a:pPr algn="l" defTabSz="457200">
              <a:defRPr sz="2100"/>
            </a:pPr>
            <a:r>
              <a:rPr lang="en-US" sz="2400" dirty="0" err="1"/>
              <a:t>angolo</a:t>
            </a:r>
            <a:r>
              <a:rPr lang="en-US" sz="2400" dirty="0"/>
              <a:t>  (𝜃 &gt; 90</a:t>
            </a:r>
            <a:r>
              <a:rPr lang="en-US" sz="2400" baseline="30000" dirty="0"/>
              <a:t>0</a:t>
            </a:r>
            <a:r>
              <a:rPr lang="en-US" sz="2400" dirty="0"/>
              <a:t>) di </a:t>
            </a:r>
            <a:r>
              <a:rPr lang="en-US" sz="2400" dirty="0" err="1"/>
              <a:t>particelle</a:t>
            </a:r>
            <a:r>
              <a:rPr lang="en-US" sz="2400" dirty="0"/>
              <a:t> alpha </a:t>
            </a:r>
            <a:r>
              <a:rPr lang="en-US" sz="2400" dirty="0" err="1"/>
              <a:t>deflesse</a:t>
            </a:r>
            <a:r>
              <a:rPr lang="en-US" sz="2400" dirty="0"/>
              <a:t> da una </a:t>
            </a:r>
            <a:r>
              <a:rPr lang="en-US" sz="2400" dirty="0" err="1"/>
              <a:t>sottile</a:t>
            </a:r>
            <a:r>
              <a:rPr lang="en-US" sz="2400" dirty="0"/>
              <a:t> </a:t>
            </a:r>
          </a:p>
          <a:p>
            <a:pPr algn="l" defTabSz="457200">
              <a:defRPr sz="2100"/>
            </a:pPr>
            <a:r>
              <a:rPr lang="en-US" sz="2400" dirty="0"/>
              <a:t>Lamina </a:t>
            </a:r>
            <a:r>
              <a:rPr lang="en-US" sz="2400" dirty="0" err="1"/>
              <a:t>d’oro</a:t>
            </a:r>
            <a:endParaRPr lang="en-US" sz="2400" dirty="0"/>
          </a:p>
          <a:p>
            <a:pPr algn="l" defTabSz="457200">
              <a:defRPr sz="2100"/>
            </a:pPr>
            <a:endParaRPr lang="en-US" sz="2400" dirty="0"/>
          </a:p>
          <a:p>
            <a:pPr algn="l" defTabSz="457200">
              <a:defRPr sz="2100"/>
            </a:pPr>
            <a:endParaRPr lang="en-US" sz="2400" dirty="0"/>
          </a:p>
          <a:p>
            <a:pPr algn="l" defTabSz="457200">
              <a:defRPr sz="2100"/>
            </a:pPr>
            <a:r>
              <a:rPr lang="en-US" sz="2400" dirty="0"/>
              <a:t>Rutherford </a:t>
            </a:r>
            <a:r>
              <a:rPr lang="en-US" sz="2400" dirty="0" err="1"/>
              <a:t>interpreta</a:t>
            </a:r>
            <a:r>
              <a:rPr lang="en-US" sz="2400" dirty="0"/>
              <a:t> </a:t>
            </a:r>
            <a:r>
              <a:rPr lang="en-US" sz="2400" dirty="0" err="1"/>
              <a:t>i</a:t>
            </a:r>
            <a:r>
              <a:rPr lang="en-US" sz="2400" dirty="0"/>
              <a:t> </a:t>
            </a:r>
            <a:r>
              <a:rPr lang="en-US" sz="2400" dirty="0" err="1"/>
              <a:t>risultati</a:t>
            </a:r>
            <a:r>
              <a:rPr lang="en-US" sz="2400" dirty="0"/>
              <a:t> come la </a:t>
            </a:r>
            <a:r>
              <a:rPr lang="en-US" sz="2400" dirty="0" err="1"/>
              <a:t>dovuti</a:t>
            </a:r>
            <a:r>
              <a:rPr lang="en-US" sz="2400" dirty="0"/>
              <a:t> </a:t>
            </a:r>
            <a:r>
              <a:rPr lang="en-US" sz="2400" dirty="0" err="1"/>
              <a:t>alla</a:t>
            </a:r>
            <a:r>
              <a:rPr lang="en-US" sz="2400" dirty="0"/>
              <a:t> </a:t>
            </a:r>
            <a:r>
              <a:rPr lang="en-US" sz="2400" dirty="0" err="1"/>
              <a:t>diffusione</a:t>
            </a:r>
            <a:endParaRPr lang="en-US" sz="2400" dirty="0"/>
          </a:p>
          <a:p>
            <a:pPr algn="l" defTabSz="457200">
              <a:defRPr sz="2100"/>
            </a:pPr>
            <a:r>
              <a:rPr lang="en-US" sz="2400" dirty="0" err="1"/>
              <a:t>delle</a:t>
            </a:r>
            <a:r>
              <a:rPr lang="en-US" sz="2400" dirty="0"/>
              <a:t> </a:t>
            </a:r>
            <a:r>
              <a:rPr lang="en-US" sz="2400" dirty="0" err="1"/>
              <a:t>particella</a:t>
            </a:r>
            <a:r>
              <a:rPr lang="en-US" sz="2400" dirty="0"/>
              <a:t> alpha con una </a:t>
            </a:r>
            <a:r>
              <a:rPr lang="en-US" sz="2400" dirty="0" err="1"/>
              <a:t>carica</a:t>
            </a:r>
            <a:r>
              <a:rPr lang="en-US" sz="2400" dirty="0"/>
              <a:t> centrale </a:t>
            </a:r>
            <a:r>
              <a:rPr lang="en-US" sz="2400" dirty="0" err="1"/>
              <a:t>massiva</a:t>
            </a:r>
            <a:endParaRPr lang="en-US" sz="2400" dirty="0"/>
          </a:p>
          <a:p>
            <a:pPr algn="l" defTabSz="457200">
              <a:defRPr sz="2100"/>
            </a:pPr>
            <a:r>
              <a:rPr lang="en-US" sz="2400" dirty="0"/>
              <a:t>                       </a:t>
            </a:r>
            <a:endParaRPr lang="en-US" dirty="0"/>
          </a:p>
        </p:txBody>
      </p:sp>
      <p:pic>
        <p:nvPicPr>
          <p:cNvPr id="17" name="Picture 7">
            <a:extLst>
              <a:ext uri="{FF2B5EF4-FFF2-40B4-BE49-F238E27FC236}">
                <a16:creationId xmlns:a16="http://schemas.microsoft.com/office/drawing/2014/main" id="{784BB38C-630B-8944-B04D-C5D2459E4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19" y="5211280"/>
            <a:ext cx="3294604" cy="37563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a:extLst>
              <a:ext uri="{FF2B5EF4-FFF2-40B4-BE49-F238E27FC236}">
                <a16:creationId xmlns:a16="http://schemas.microsoft.com/office/drawing/2014/main" id="{3EF2D6FC-2313-DF48-85E5-226A9A3A9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253" y="7866118"/>
            <a:ext cx="2575002" cy="11977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66E286-67B0-BE40-9D12-DCD47B9BB75A}"/>
              </a:ext>
            </a:extLst>
          </p:cNvPr>
          <p:cNvSpPr txBox="1"/>
          <p:nvPr/>
        </p:nvSpPr>
        <p:spPr>
          <a:xfrm>
            <a:off x="9323604" y="8827731"/>
            <a:ext cx="247503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Phil. Mag. </a:t>
            </a:r>
            <a:r>
              <a:rPr lang="en-IT" sz="1800" b="1" dirty="0"/>
              <a:t>21</a:t>
            </a:r>
            <a:r>
              <a:rPr lang="en-IT" sz="1800" dirty="0"/>
              <a:t>,669,1911</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2" name="TextBox 21">
            <a:extLst>
              <a:ext uri="{FF2B5EF4-FFF2-40B4-BE49-F238E27FC236}">
                <a16:creationId xmlns:a16="http://schemas.microsoft.com/office/drawing/2014/main" id="{020998E0-FCEE-524B-9BA7-DEF3D0FE3B5F}"/>
              </a:ext>
            </a:extLst>
          </p:cNvPr>
          <p:cNvSpPr txBox="1"/>
          <p:nvPr/>
        </p:nvSpPr>
        <p:spPr>
          <a:xfrm>
            <a:off x="9156460" y="6260862"/>
            <a:ext cx="325730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Proc.Roy. Soc. </a:t>
            </a:r>
            <a:r>
              <a:rPr lang="en-IT" sz="1800" b="1" dirty="0"/>
              <a:t>A</a:t>
            </a:r>
            <a:r>
              <a:rPr lang="en-IT" sz="1800" dirty="0"/>
              <a:t> </a:t>
            </a:r>
            <a:r>
              <a:rPr lang="en-IT" sz="1800" b="1" dirty="0"/>
              <a:t>82</a:t>
            </a:r>
            <a:r>
              <a:rPr lang="en-IT" sz="1800" dirty="0"/>
              <a:t>, 495,1909</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3" name="Freeform 31">
            <a:extLst>
              <a:ext uri="{FF2B5EF4-FFF2-40B4-BE49-F238E27FC236}">
                <a16:creationId xmlns:a16="http://schemas.microsoft.com/office/drawing/2014/main" id="{CB540248-0A0D-0843-B50E-1C929B07730C}"/>
              </a:ext>
            </a:extLst>
          </p:cNvPr>
          <p:cNvSpPr>
            <a:spLocks/>
          </p:cNvSpPr>
          <p:nvPr/>
        </p:nvSpPr>
        <p:spPr bwMode="auto">
          <a:xfrm>
            <a:off x="2950234" y="6640453"/>
            <a:ext cx="624697" cy="816598"/>
          </a:xfrm>
          <a:custGeom>
            <a:avLst/>
            <a:gdLst>
              <a:gd name="T0" fmla="*/ 0 w 360"/>
              <a:gd name="T1" fmla="*/ 0 h 432"/>
              <a:gd name="T2" fmla="*/ 336 w 360"/>
              <a:gd name="T3" fmla="*/ 192 h 432"/>
              <a:gd name="T4" fmla="*/ 144 w 360"/>
              <a:gd name="T5" fmla="*/ 432 h 432"/>
            </a:gdLst>
            <a:ahLst/>
            <a:cxnLst>
              <a:cxn ang="0">
                <a:pos x="T0" y="T1"/>
              </a:cxn>
              <a:cxn ang="0">
                <a:pos x="T2" y="T3"/>
              </a:cxn>
              <a:cxn ang="0">
                <a:pos x="T4" y="T5"/>
              </a:cxn>
            </a:cxnLst>
            <a:rect l="0" t="0" r="r" b="b"/>
            <a:pathLst>
              <a:path w="360" h="432">
                <a:moveTo>
                  <a:pt x="0" y="0"/>
                </a:moveTo>
                <a:cubicBezTo>
                  <a:pt x="156" y="60"/>
                  <a:pt x="312" y="120"/>
                  <a:pt x="336" y="192"/>
                </a:cubicBezTo>
                <a:cubicBezTo>
                  <a:pt x="360" y="264"/>
                  <a:pt x="252" y="348"/>
                  <a:pt x="144" y="432"/>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sp>
        <p:nvSpPr>
          <p:cNvPr id="3" name="TextBox 2">
            <a:extLst>
              <a:ext uri="{FF2B5EF4-FFF2-40B4-BE49-F238E27FC236}">
                <a16:creationId xmlns:a16="http://schemas.microsoft.com/office/drawing/2014/main" id="{05C68194-44B6-374F-ACAA-8046F8073A5D}"/>
              </a:ext>
            </a:extLst>
          </p:cNvPr>
          <p:cNvSpPr txBox="1"/>
          <p:nvPr/>
        </p:nvSpPr>
        <p:spPr>
          <a:xfrm>
            <a:off x="3462225" y="1095460"/>
            <a:ext cx="747159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2400" b="1" dirty="0">
                <a:solidFill>
                  <a:schemeClr val="accent1"/>
                </a:solidFill>
              </a:rPr>
              <a:t>“The most famous fixed-target experiment of all time</a:t>
            </a:r>
            <a:r>
              <a:rPr lang="en-GB" sz="2400" b="1" dirty="0"/>
              <a:t>:”</a:t>
            </a:r>
            <a:endParaRPr kumimoji="0" lang="en-IT" sz="24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4" name="TextBox 3">
            <a:extLst>
              <a:ext uri="{FF2B5EF4-FFF2-40B4-BE49-F238E27FC236}">
                <a16:creationId xmlns:a16="http://schemas.microsoft.com/office/drawing/2014/main" id="{360528F1-5296-6648-8E27-FD60B6DF8AA6}"/>
              </a:ext>
            </a:extLst>
          </p:cNvPr>
          <p:cNvSpPr txBox="1"/>
          <p:nvPr/>
        </p:nvSpPr>
        <p:spPr>
          <a:xfrm>
            <a:off x="22099" y="2041503"/>
            <a:ext cx="1979228" cy="379591"/>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1908</a:t>
            </a:r>
          </a:p>
        </p:txBody>
      </p:sp>
    </p:spTree>
    <p:extLst>
      <p:ext uri="{BB962C8B-B14F-4D97-AF65-F5344CB8AC3E}">
        <p14:creationId xmlns:p14="http://schemas.microsoft.com/office/powerpoint/2010/main" val="69049058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HERA and structure of the proton"/>
          <p:cNvSpPr txBox="1"/>
          <p:nvPr/>
        </p:nvSpPr>
        <p:spPr>
          <a:xfrm>
            <a:off x="3657600" y="279909"/>
            <a:ext cx="8277525" cy="1317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err="1"/>
              <a:t>Diffusione</a:t>
            </a:r>
            <a:r>
              <a:rPr lang="en-US" dirty="0"/>
              <a:t> Rutherford</a:t>
            </a:r>
            <a:endParaRPr dirty="0"/>
          </a:p>
        </p:txBody>
      </p:sp>
      <p:sp>
        <p:nvSpPr>
          <p:cNvPr id="141" name="HERA data are our main source of knowledge…"/>
          <p:cNvSpPr txBox="1"/>
          <p:nvPr/>
        </p:nvSpPr>
        <p:spPr>
          <a:xfrm>
            <a:off x="1043613" y="2418097"/>
            <a:ext cx="1037880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l" defTabSz="457200">
              <a:defRPr sz="2100"/>
            </a:pPr>
            <a:r>
              <a:rPr lang="en-US" sz="2400" dirty="0"/>
              <a:t>Nel 1913 Geiger e Marsden </a:t>
            </a:r>
            <a:r>
              <a:rPr lang="en-US" sz="2400" dirty="0" err="1"/>
              <a:t>verificano</a:t>
            </a:r>
            <a:r>
              <a:rPr lang="en-US" sz="2400" dirty="0"/>
              <a:t> con </a:t>
            </a:r>
            <a:r>
              <a:rPr lang="en-US" sz="2400" dirty="0" err="1"/>
              <a:t>successo</a:t>
            </a:r>
            <a:r>
              <a:rPr lang="en-US" sz="2400" dirty="0"/>
              <a:t> (per nuclei ad alto Z)</a:t>
            </a:r>
          </a:p>
          <a:p>
            <a:pPr algn="l" defTabSz="457200">
              <a:defRPr sz="2100"/>
            </a:pPr>
            <a:r>
              <a:rPr lang="en-US" sz="2400" dirty="0"/>
              <a:t>le </a:t>
            </a:r>
            <a:r>
              <a:rPr lang="en-US" sz="2400" dirty="0" err="1"/>
              <a:t>previsioni</a:t>
            </a:r>
            <a:r>
              <a:rPr lang="en-US" sz="2400" dirty="0"/>
              <a:t> </a:t>
            </a:r>
            <a:r>
              <a:rPr lang="en-US" sz="2400" dirty="0" err="1"/>
              <a:t>della</a:t>
            </a:r>
            <a:r>
              <a:rPr lang="en-US" sz="2400" dirty="0"/>
              <a:t> </a:t>
            </a:r>
            <a:r>
              <a:rPr lang="en-US" sz="2400" dirty="0" err="1"/>
              <a:t>teoria</a:t>
            </a:r>
            <a:r>
              <a:rPr lang="en-US" sz="2400" dirty="0"/>
              <a:t> di Rutherford. </a:t>
            </a:r>
            <a:endParaRPr sz="2400" dirty="0">
              <a:latin typeface="Helvetica"/>
              <a:ea typeface="Helvetica"/>
              <a:cs typeface="Helvetica"/>
              <a:sym typeface="Helvetica"/>
            </a:endParaRPr>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66</a:t>
            </a:fld>
            <a:endParaRPr/>
          </a:p>
        </p:txBody>
      </p:sp>
      <p:pic>
        <p:nvPicPr>
          <p:cNvPr id="8" name="Picture 6">
            <a:extLst>
              <a:ext uri="{FF2B5EF4-FFF2-40B4-BE49-F238E27FC236}">
                <a16:creationId xmlns:a16="http://schemas.microsoft.com/office/drawing/2014/main" id="{58A292CB-8D1F-8743-A9E2-1F69E8358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892" y="3817902"/>
            <a:ext cx="3778318" cy="39721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2B1F0A9A-0F21-9148-804B-7993D190A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72" y="3594238"/>
            <a:ext cx="4533891" cy="518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316591-AC53-5148-B1FA-44EB9FB5850C}"/>
              </a:ext>
            </a:extLst>
          </p:cNvPr>
          <p:cNvSpPr txBox="1"/>
          <p:nvPr/>
        </p:nvSpPr>
        <p:spPr>
          <a:xfrm>
            <a:off x="6531815" y="8113782"/>
            <a:ext cx="4724050" cy="586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800" b="0" i="0" u="none" strike="noStrike" cap="none" spc="0" normalizeH="0" baseline="0" dirty="0">
                <a:ln>
                  <a:noFill/>
                </a:ln>
                <a:solidFill>
                  <a:srgbClr val="000000"/>
                </a:solidFill>
                <a:effectLst/>
                <a:uFillTx/>
                <a:latin typeface="+mn-lt"/>
                <a:ea typeface="+mn-ea"/>
                <a:cs typeface="+mn-cs"/>
                <a:sym typeface="Helvetica Light"/>
              </a:rPr>
              <a:t>Scoperta del nucleo atomico</a:t>
            </a:r>
          </a:p>
        </p:txBody>
      </p:sp>
      <p:sp>
        <p:nvSpPr>
          <p:cNvPr id="11" name="TextBox 10">
            <a:extLst>
              <a:ext uri="{FF2B5EF4-FFF2-40B4-BE49-F238E27FC236}">
                <a16:creationId xmlns:a16="http://schemas.microsoft.com/office/drawing/2014/main" id="{C91FBBC5-D4D8-9C4A-9162-ED0F8A1C7D66}"/>
              </a:ext>
            </a:extLst>
          </p:cNvPr>
          <p:cNvSpPr txBox="1"/>
          <p:nvPr/>
        </p:nvSpPr>
        <p:spPr>
          <a:xfrm>
            <a:off x="6999892" y="8760694"/>
            <a:ext cx="393376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N.Bohr Old Quantum theory</a:t>
            </a:r>
          </a:p>
        </p:txBody>
      </p:sp>
      <p:pic>
        <p:nvPicPr>
          <p:cNvPr id="4" name="Picture 3">
            <a:extLst>
              <a:ext uri="{FF2B5EF4-FFF2-40B4-BE49-F238E27FC236}">
                <a16:creationId xmlns:a16="http://schemas.microsoft.com/office/drawing/2014/main" id="{7CF92A33-E7EF-744B-B08A-C52D72E26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98711" cy="2224057"/>
          </a:xfrm>
          <a:prstGeom prst="rect">
            <a:avLst/>
          </a:prstGeom>
        </p:spPr>
      </p:pic>
      <p:pic>
        <p:nvPicPr>
          <p:cNvPr id="6" name="Picture 5">
            <a:extLst>
              <a:ext uri="{FF2B5EF4-FFF2-40B4-BE49-F238E27FC236}">
                <a16:creationId xmlns:a16="http://schemas.microsoft.com/office/drawing/2014/main" id="{34650E10-64FE-C940-9F1F-25B398DAC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204" y="-42253"/>
            <a:ext cx="1711186" cy="2268000"/>
          </a:xfrm>
          <a:prstGeom prst="rect">
            <a:avLst/>
          </a:prstGeom>
        </p:spPr>
      </p:pic>
      <p:sp>
        <p:nvSpPr>
          <p:cNvPr id="18" name="TextBox 17">
            <a:extLst>
              <a:ext uri="{FF2B5EF4-FFF2-40B4-BE49-F238E27FC236}">
                <a16:creationId xmlns:a16="http://schemas.microsoft.com/office/drawing/2014/main" id="{F4F1760E-741E-2D4F-A8A6-213341C3516D}"/>
              </a:ext>
            </a:extLst>
          </p:cNvPr>
          <p:cNvSpPr txBox="1"/>
          <p:nvPr/>
        </p:nvSpPr>
        <p:spPr>
          <a:xfrm>
            <a:off x="9508631" y="3042075"/>
            <a:ext cx="253915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Phil. Mag. </a:t>
            </a:r>
            <a:r>
              <a:rPr lang="en-IT" sz="1800" b="1" dirty="0"/>
              <a:t>25</a:t>
            </a:r>
            <a:r>
              <a:rPr lang="en-IT" sz="1800" dirty="0"/>
              <a:t>, 604,1913</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9" name="Oval 10">
            <a:extLst>
              <a:ext uri="{FF2B5EF4-FFF2-40B4-BE49-F238E27FC236}">
                <a16:creationId xmlns:a16="http://schemas.microsoft.com/office/drawing/2014/main" id="{F13FBAB2-E54B-F94A-B0A8-47399E247ADB}"/>
              </a:ext>
            </a:extLst>
          </p:cNvPr>
          <p:cNvSpPr>
            <a:spLocks noChangeArrowheads="1"/>
          </p:cNvSpPr>
          <p:nvPr/>
        </p:nvSpPr>
        <p:spPr bwMode="auto">
          <a:xfrm>
            <a:off x="3275390" y="7027932"/>
            <a:ext cx="1524000" cy="1085850"/>
          </a:xfrm>
          <a:prstGeom prst="ellipse">
            <a:avLst/>
          </a:prstGeom>
          <a:noFill/>
          <a:ln w="38100">
            <a:solidFill>
              <a:srgbClr val="FF33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IT"/>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6FD7A0-3BEE-2441-B936-B52A4213C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020" y="1553982"/>
            <a:ext cx="9796041" cy="7239862"/>
          </a:xfrm>
          <a:prstGeom prst="rect">
            <a:avLst/>
          </a:prstGeom>
        </p:spPr>
      </p:pic>
      <p:sp>
        <p:nvSpPr>
          <p:cNvPr id="137" name="HERA and structure of the proton"/>
          <p:cNvSpPr txBox="1"/>
          <p:nvPr/>
        </p:nvSpPr>
        <p:spPr>
          <a:xfrm>
            <a:off x="936500" y="124431"/>
            <a:ext cx="11443991"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err="1"/>
              <a:t>Diffusione</a:t>
            </a:r>
            <a:r>
              <a:rPr lang="en-US" dirty="0"/>
              <a:t> Rutherford</a:t>
            </a:r>
            <a:endParaRPr dirty="0"/>
          </a:p>
        </p:txBody>
      </p:sp>
      <p:sp>
        <p:nvSpPr>
          <p:cNvPr id="140" name="DGLAP"/>
          <p:cNvSpPr txBox="1"/>
          <p:nvPr/>
        </p:nvSpPr>
        <p:spPr>
          <a:xfrm>
            <a:off x="9741489" y="6990570"/>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1800">
                <a:solidFill>
                  <a:srgbClr val="FF0000"/>
                </a:solidFill>
                <a:latin typeface="+mj-lt"/>
                <a:ea typeface="+mj-ea"/>
                <a:cs typeface="+mj-cs"/>
                <a:sym typeface="Calibri"/>
              </a:defRPr>
            </a:lvl1pPr>
          </a:lstStyle>
          <a:p>
            <a:pPr>
              <a:defRPr>
                <a:solidFill>
                  <a:srgbClr val="000000"/>
                </a:solidFill>
              </a:defRPr>
            </a:pPr>
            <a:endParaRPr dirty="0">
              <a:solidFill>
                <a:srgbClr val="FF0000"/>
              </a:solidFill>
            </a:endParaRPr>
          </a:p>
        </p:txBody>
      </p:sp>
      <p:sp>
        <p:nvSpPr>
          <p:cNvPr id="141" name="HERA data are our main source of knowledge…"/>
          <p:cNvSpPr txBox="1"/>
          <p:nvPr/>
        </p:nvSpPr>
        <p:spPr>
          <a:xfrm>
            <a:off x="470435" y="8428840"/>
            <a:ext cx="11451210" cy="1200329"/>
          </a:xfrm>
          <a:prstGeom prst="rect">
            <a:avLst/>
          </a:prstGeom>
          <a:solidFill>
            <a:schemeClr val="accent3">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100"/>
            </a:pPr>
            <a:r>
              <a:rPr lang="en-US" sz="2400" dirty="0">
                <a:ea typeface="Helvetica"/>
                <a:cs typeface="Helvetica"/>
                <a:sym typeface="Helvetica"/>
              </a:rPr>
              <a:t>“It was quite the most incredible event that has ever happened to me in my life.</a:t>
            </a:r>
          </a:p>
          <a:p>
            <a:pPr defTabSz="457200">
              <a:defRPr sz="2100"/>
            </a:pPr>
            <a:r>
              <a:rPr lang="en-US" sz="2400" dirty="0">
                <a:ea typeface="Helvetica"/>
                <a:cs typeface="Helvetica"/>
                <a:sym typeface="Helvetica"/>
              </a:rPr>
              <a:t>It was almost as incredible as if you fired a 15-inch shell at a piece of tissue paper </a:t>
            </a:r>
          </a:p>
          <a:p>
            <a:pPr defTabSz="457200">
              <a:defRPr sz="2100"/>
            </a:pPr>
            <a:r>
              <a:rPr lang="en-US" sz="2400" dirty="0">
                <a:ea typeface="Helvetica"/>
                <a:cs typeface="Helvetica"/>
                <a:sym typeface="Helvetica"/>
              </a:rPr>
              <a:t>and it came back and hit you.” </a:t>
            </a:r>
            <a:endParaRPr sz="2400" dirty="0">
              <a:ea typeface="Helvetica"/>
              <a:cs typeface="Helvetica"/>
              <a:sym typeface="Helvetica"/>
            </a:endParaRPr>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67</a:t>
            </a:fld>
            <a:endParaRPr/>
          </a:p>
        </p:txBody>
      </p:sp>
    </p:spTree>
    <p:extLst>
      <p:ext uri="{BB962C8B-B14F-4D97-AF65-F5344CB8AC3E}">
        <p14:creationId xmlns:p14="http://schemas.microsoft.com/office/powerpoint/2010/main" val="101054887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HERA and structure of the proton"/>
          <p:cNvSpPr txBox="1"/>
          <p:nvPr/>
        </p:nvSpPr>
        <p:spPr>
          <a:xfrm>
            <a:off x="2418051" y="495163"/>
            <a:ext cx="9188717" cy="1435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err="1"/>
              <a:t>Scoperta</a:t>
            </a:r>
            <a:r>
              <a:rPr lang="en-US" dirty="0"/>
              <a:t> del </a:t>
            </a:r>
            <a:r>
              <a:rPr lang="en-US" dirty="0" err="1"/>
              <a:t>protone</a:t>
            </a:r>
            <a:endParaRPr dirty="0"/>
          </a:p>
        </p:txBody>
      </p:sp>
      <p:sp>
        <p:nvSpPr>
          <p:cNvPr id="140" name="DGLAP"/>
          <p:cNvSpPr txBox="1"/>
          <p:nvPr/>
        </p:nvSpPr>
        <p:spPr>
          <a:xfrm>
            <a:off x="9741489" y="6990570"/>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1800">
                <a:solidFill>
                  <a:srgbClr val="FF0000"/>
                </a:solidFill>
                <a:latin typeface="+mj-lt"/>
                <a:ea typeface="+mj-ea"/>
                <a:cs typeface="+mj-cs"/>
                <a:sym typeface="Calibri"/>
              </a:defRPr>
            </a:lvl1pPr>
          </a:lstStyle>
          <a:p>
            <a:pPr>
              <a:defRPr>
                <a:solidFill>
                  <a:srgbClr val="000000"/>
                </a:solidFill>
              </a:defRPr>
            </a:pPr>
            <a:endParaRPr dirty="0">
              <a:solidFill>
                <a:srgbClr val="FF0000"/>
              </a:solidFill>
            </a:endParaRPr>
          </a:p>
        </p:txBody>
      </p:sp>
      <p:sp>
        <p:nvSpPr>
          <p:cNvPr id="141" name="HERA data are our main source of knowledge…"/>
          <p:cNvSpPr txBox="1"/>
          <p:nvPr/>
        </p:nvSpPr>
        <p:spPr>
          <a:xfrm>
            <a:off x="346529" y="2619771"/>
            <a:ext cx="12658271" cy="4893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l" defTabSz="457200">
              <a:defRPr sz="2100"/>
            </a:pPr>
            <a:r>
              <a:rPr lang="en-US" sz="2400" dirty="0"/>
              <a:t>Nel 1917 Rutherford </a:t>
            </a:r>
            <a:r>
              <a:rPr lang="en-US" sz="2400" dirty="0" err="1"/>
              <a:t>intraprende</a:t>
            </a:r>
            <a:r>
              <a:rPr lang="en-US" sz="2400" dirty="0"/>
              <a:t> una </a:t>
            </a:r>
            <a:r>
              <a:rPr lang="en-US" sz="2400" dirty="0" err="1"/>
              <a:t>serie</a:t>
            </a:r>
            <a:r>
              <a:rPr lang="en-US" sz="2400" dirty="0"/>
              <a:t> di </a:t>
            </a:r>
            <a:r>
              <a:rPr lang="en-US" sz="2400" dirty="0" err="1"/>
              <a:t>esperimenti</a:t>
            </a:r>
            <a:r>
              <a:rPr lang="en-US" sz="2400" dirty="0"/>
              <a:t> </a:t>
            </a:r>
            <a:r>
              <a:rPr lang="en-US" sz="2400" dirty="0" err="1"/>
              <a:t>sulla</a:t>
            </a:r>
            <a:r>
              <a:rPr lang="en-US" sz="2400" dirty="0"/>
              <a:t> </a:t>
            </a:r>
            <a:r>
              <a:rPr lang="en-US" sz="2400" dirty="0" err="1"/>
              <a:t>collisione</a:t>
            </a:r>
            <a:r>
              <a:rPr lang="en-US" sz="2400" dirty="0"/>
              <a:t> di </a:t>
            </a:r>
            <a:r>
              <a:rPr lang="en-US" sz="2400" dirty="0" err="1"/>
              <a:t>particelle</a:t>
            </a:r>
            <a:r>
              <a:rPr lang="en-US" sz="2400" dirty="0"/>
              <a:t> alpha </a:t>
            </a:r>
          </a:p>
          <a:p>
            <a:pPr algn="l" defTabSz="457200">
              <a:defRPr sz="2100"/>
            </a:pPr>
            <a:r>
              <a:rPr lang="en-US" sz="2400" dirty="0"/>
              <a:t>con </a:t>
            </a:r>
            <a:r>
              <a:rPr lang="en-US" sz="2400" dirty="0" err="1"/>
              <a:t>atomi</a:t>
            </a:r>
            <a:r>
              <a:rPr lang="en-US" sz="2400" dirty="0"/>
              <a:t> </a:t>
            </a:r>
            <a:r>
              <a:rPr lang="en-US" sz="2400" dirty="0" err="1"/>
              <a:t>leggeri</a:t>
            </a:r>
            <a:r>
              <a:rPr lang="en-US" sz="2400" dirty="0"/>
              <a:t>.</a:t>
            </a:r>
          </a:p>
          <a:p>
            <a:pPr algn="l" defTabSz="457200">
              <a:defRPr sz="2100"/>
            </a:pPr>
            <a:endParaRPr lang="en-US" sz="2400" dirty="0"/>
          </a:p>
          <a:p>
            <a:pPr algn="l" defTabSz="457200">
              <a:defRPr sz="2100"/>
            </a:pPr>
            <a:r>
              <a:rPr lang="en-US" sz="2400" dirty="0"/>
              <a:t>1919 – </a:t>
            </a:r>
            <a:r>
              <a:rPr lang="en-US" sz="2400" dirty="0" err="1"/>
              <a:t>Scoperta</a:t>
            </a:r>
            <a:r>
              <a:rPr lang="en-US" sz="2400" dirty="0"/>
              <a:t> del </a:t>
            </a:r>
            <a:r>
              <a:rPr lang="en-US" sz="2400" dirty="0" err="1"/>
              <a:t>protone</a:t>
            </a:r>
            <a:r>
              <a:rPr lang="en-US" sz="2400" dirty="0"/>
              <a:t>  (“H-atom”)</a:t>
            </a:r>
          </a:p>
          <a:p>
            <a:pPr algn="l" defTabSz="457200">
              <a:defRPr sz="2100"/>
            </a:pPr>
            <a:r>
              <a:rPr lang="en-US" sz="2400" dirty="0"/>
              <a:t>         </a:t>
            </a:r>
          </a:p>
          <a:p>
            <a:pPr algn="l" defTabSz="457200">
              <a:defRPr sz="2100"/>
            </a:pPr>
            <a:endParaRPr lang="en-US" sz="2400" dirty="0"/>
          </a:p>
          <a:p>
            <a:pPr algn="l" defTabSz="457200">
              <a:defRPr sz="2100"/>
            </a:pPr>
            <a:endParaRPr lang="en-US" sz="2400" dirty="0"/>
          </a:p>
          <a:p>
            <a:pPr algn="l" defTabSz="457200">
              <a:defRPr sz="2100"/>
            </a:pPr>
            <a:endParaRPr lang="en-US" sz="2400" dirty="0"/>
          </a:p>
          <a:p>
            <a:pPr algn="l" defTabSz="457200">
              <a:defRPr sz="2100"/>
            </a:pPr>
            <a:r>
              <a:rPr lang="en-US" sz="2400" dirty="0"/>
              <a:t>Ne 1921 Chadwick e Bieler </a:t>
            </a:r>
            <a:r>
              <a:rPr lang="en-US" sz="2400" dirty="0" err="1"/>
              <a:t>ottengono</a:t>
            </a:r>
            <a:r>
              <a:rPr lang="en-US" sz="2400" dirty="0"/>
              <a:t> le prime </a:t>
            </a:r>
            <a:r>
              <a:rPr lang="en-US" sz="2400" dirty="0" err="1"/>
              <a:t>evidenze</a:t>
            </a:r>
            <a:r>
              <a:rPr lang="en-US" sz="2400" dirty="0"/>
              <a:t> di </a:t>
            </a:r>
            <a:r>
              <a:rPr lang="en-US" sz="2400" dirty="0" err="1"/>
              <a:t>deviazioni</a:t>
            </a:r>
            <a:r>
              <a:rPr lang="en-US" sz="2400" dirty="0"/>
              <a:t> </a:t>
            </a:r>
            <a:r>
              <a:rPr lang="en-US" sz="2400" dirty="0" err="1"/>
              <a:t>dalla</a:t>
            </a:r>
            <a:r>
              <a:rPr lang="en-US" sz="2400" dirty="0"/>
              <a:t> </a:t>
            </a:r>
            <a:r>
              <a:rPr lang="en-US" sz="2400" dirty="0" err="1"/>
              <a:t>legge</a:t>
            </a:r>
            <a:r>
              <a:rPr lang="en-US" sz="2400" dirty="0"/>
              <a:t> di </a:t>
            </a:r>
          </a:p>
          <a:p>
            <a:pPr algn="l" defTabSz="457200">
              <a:defRPr sz="2100"/>
            </a:pPr>
            <a:r>
              <a:rPr lang="en-US" sz="2400" dirty="0" err="1"/>
              <a:t>diffusione</a:t>
            </a:r>
            <a:r>
              <a:rPr lang="en-US" sz="2400" dirty="0"/>
              <a:t> di Rutherford </a:t>
            </a:r>
          </a:p>
          <a:p>
            <a:pPr algn="l" defTabSz="457200">
              <a:defRPr sz="2100"/>
            </a:pPr>
            <a:endParaRPr lang="en-US" sz="2400" dirty="0"/>
          </a:p>
          <a:p>
            <a:pPr algn="l" defTabSz="457200">
              <a:defRPr sz="2100"/>
            </a:pPr>
            <a:endParaRPr lang="en-US" sz="2400" dirty="0"/>
          </a:p>
          <a:p>
            <a:pPr algn="l" defTabSz="457200">
              <a:defRPr sz="2100"/>
            </a:pPr>
            <a:endParaRPr lang="en-US" sz="2400" dirty="0"/>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68</a:t>
            </a:fld>
            <a:endParaRPr/>
          </a:p>
        </p:txBody>
      </p:sp>
      <p:pic>
        <p:nvPicPr>
          <p:cNvPr id="3" name="Picture 2">
            <a:extLst>
              <a:ext uri="{FF2B5EF4-FFF2-40B4-BE49-F238E27FC236}">
                <a16:creationId xmlns:a16="http://schemas.microsoft.com/office/drawing/2014/main" id="{05110F2F-AF99-8C43-8FDB-B77CCD8BA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901" y="4433498"/>
            <a:ext cx="3324765" cy="443302"/>
          </a:xfrm>
          <a:prstGeom prst="rect">
            <a:avLst/>
          </a:prstGeom>
        </p:spPr>
      </p:pic>
      <p:sp>
        <p:nvSpPr>
          <p:cNvPr id="14" name="TextBox 13">
            <a:extLst>
              <a:ext uri="{FF2B5EF4-FFF2-40B4-BE49-F238E27FC236}">
                <a16:creationId xmlns:a16="http://schemas.microsoft.com/office/drawing/2014/main" id="{575942BD-C8ED-AD48-9D70-BDEEB196CF08}"/>
              </a:ext>
            </a:extLst>
          </p:cNvPr>
          <p:cNvSpPr txBox="1"/>
          <p:nvPr/>
        </p:nvSpPr>
        <p:spPr>
          <a:xfrm>
            <a:off x="7539988" y="4687004"/>
            <a:ext cx="253915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Phil. Mag. </a:t>
            </a:r>
            <a:r>
              <a:rPr lang="en-IT" sz="1800" b="1" dirty="0"/>
              <a:t>37</a:t>
            </a:r>
            <a:r>
              <a:rPr lang="en-IT" sz="1800" dirty="0"/>
              <a:t>, 581,1919</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9" name="Picture 8">
            <a:extLst>
              <a:ext uri="{FF2B5EF4-FFF2-40B4-BE49-F238E27FC236}">
                <a16:creationId xmlns:a16="http://schemas.microsoft.com/office/drawing/2014/main" id="{834C0B67-E1B1-624F-A11B-85DFD5F0C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901" y="6645388"/>
            <a:ext cx="3497160" cy="443302"/>
          </a:xfrm>
          <a:prstGeom prst="rect">
            <a:avLst/>
          </a:prstGeom>
        </p:spPr>
      </p:pic>
      <p:sp>
        <p:nvSpPr>
          <p:cNvPr id="19" name="TextBox 18">
            <a:extLst>
              <a:ext uri="{FF2B5EF4-FFF2-40B4-BE49-F238E27FC236}">
                <a16:creationId xmlns:a16="http://schemas.microsoft.com/office/drawing/2014/main" id="{4DAE4A2A-24B3-1E47-B2C0-4A5C4BC05228}"/>
              </a:ext>
            </a:extLst>
          </p:cNvPr>
          <p:cNvSpPr txBox="1"/>
          <p:nvPr/>
        </p:nvSpPr>
        <p:spPr>
          <a:xfrm>
            <a:off x="7539988" y="6842400"/>
            <a:ext cx="253915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Phil. Mag. </a:t>
            </a:r>
            <a:r>
              <a:rPr lang="en-IT" sz="1800" b="1" dirty="0"/>
              <a:t>42</a:t>
            </a:r>
            <a:r>
              <a:rPr lang="en-IT" sz="1800" dirty="0"/>
              <a:t>, 923,1921</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TextBox 1">
            <a:extLst>
              <a:ext uri="{FF2B5EF4-FFF2-40B4-BE49-F238E27FC236}">
                <a16:creationId xmlns:a16="http://schemas.microsoft.com/office/drawing/2014/main" id="{3CC5D44C-CE3F-D640-8BEC-4D49C374E8C9}"/>
              </a:ext>
            </a:extLst>
          </p:cNvPr>
          <p:cNvSpPr txBox="1"/>
          <p:nvPr/>
        </p:nvSpPr>
        <p:spPr>
          <a:xfrm>
            <a:off x="6616750" y="3698997"/>
            <a:ext cx="327172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FF0000"/>
                </a:solidFill>
                <a:effectLst/>
                <a:uFillTx/>
                <a:latin typeface="+mn-lt"/>
                <a:ea typeface="+mn-ea"/>
                <a:cs typeface="+mn-cs"/>
                <a:sym typeface="Helvetica Light"/>
              </a:rPr>
              <a:t>P</a:t>
            </a:r>
            <a:r>
              <a:rPr kumimoji="0" lang="en-IT" sz="2400" b="0" i="0" u="none" strike="noStrike" cap="none" spc="0" normalizeH="0" baseline="0" dirty="0">
                <a:ln>
                  <a:noFill/>
                </a:ln>
                <a:solidFill>
                  <a:srgbClr val="FF0000"/>
                </a:solidFill>
                <a:effectLst/>
                <a:uFillTx/>
                <a:latin typeface="+mn-lt"/>
                <a:ea typeface="+mn-ea"/>
                <a:cs typeface="+mn-cs"/>
                <a:sym typeface="Helvetica Light"/>
              </a:rPr>
              <a:t>rima rezione nucleare</a:t>
            </a:r>
          </a:p>
        </p:txBody>
      </p:sp>
      <p:pic>
        <p:nvPicPr>
          <p:cNvPr id="4" name="Picture 3">
            <a:extLst>
              <a:ext uri="{FF2B5EF4-FFF2-40B4-BE49-F238E27FC236}">
                <a16:creationId xmlns:a16="http://schemas.microsoft.com/office/drawing/2014/main" id="{E678AB65-0E3F-9540-AFEC-E626E83BDF15}"/>
              </a:ext>
            </a:extLst>
          </p:cNvPr>
          <p:cNvPicPr>
            <a:picLocks noChangeAspect="1"/>
          </p:cNvPicPr>
          <p:nvPr/>
        </p:nvPicPr>
        <p:blipFill>
          <a:blip r:embed="rId4"/>
          <a:stretch>
            <a:fillRect/>
          </a:stretch>
        </p:blipFill>
        <p:spPr>
          <a:xfrm>
            <a:off x="25550" y="1"/>
            <a:ext cx="2225282" cy="2498728"/>
          </a:xfrm>
          <a:prstGeom prst="rect">
            <a:avLst/>
          </a:prstGeom>
        </p:spPr>
      </p:pic>
      <p:sp>
        <p:nvSpPr>
          <p:cNvPr id="17" name="HERA data are our main source of knowledge…">
            <a:extLst>
              <a:ext uri="{FF2B5EF4-FFF2-40B4-BE49-F238E27FC236}">
                <a16:creationId xmlns:a16="http://schemas.microsoft.com/office/drawing/2014/main" id="{0E95CD2A-1114-3548-8BF7-734380F9C1D6}"/>
              </a:ext>
            </a:extLst>
          </p:cNvPr>
          <p:cNvSpPr txBox="1"/>
          <p:nvPr/>
        </p:nvSpPr>
        <p:spPr>
          <a:xfrm>
            <a:off x="474043" y="7549624"/>
            <a:ext cx="11443991" cy="1892826"/>
          </a:xfrm>
          <a:prstGeom prst="rect">
            <a:avLst/>
          </a:prstGeom>
          <a:solidFill>
            <a:schemeClr val="accent3">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defTabSz="457200">
              <a:defRPr sz="2100"/>
            </a:pPr>
            <a:r>
              <a:rPr lang="en-US" sz="2400" dirty="0">
                <a:ea typeface="Helvetica"/>
                <a:cs typeface="Helvetica"/>
                <a:sym typeface="Helvetica"/>
              </a:rPr>
              <a:t>“The present experiments do not seem to throw any light on the nature of the law of variation of the forces at the seat of an electric charge, but merely show that the forces are of very great intensity…It is our task to find some field of force which will reproduce these effects.” </a:t>
            </a:r>
            <a:endParaRPr sz="2400" dirty="0">
              <a:ea typeface="Helvetica"/>
              <a:cs typeface="Helvetica"/>
              <a:sym typeface="Helvetica"/>
            </a:endParaRPr>
          </a:p>
          <a:p>
            <a:pPr algn="l" defTabSz="457200">
              <a:defRPr sz="2100"/>
            </a:pPr>
            <a:r>
              <a:rPr lang="en-US" dirty="0">
                <a:latin typeface="Helvetica"/>
                <a:ea typeface="Helvetica"/>
                <a:cs typeface="Helvetica"/>
                <a:sym typeface="Helvetica"/>
              </a:rPr>
              <a:t>                                                                                         </a:t>
            </a:r>
            <a:r>
              <a:rPr lang="en-US" sz="2000" dirty="0">
                <a:latin typeface="Helvetica"/>
                <a:ea typeface="Helvetica"/>
                <a:sym typeface="Helvetica"/>
              </a:rPr>
              <a:t>Chadwick, Bieler </a:t>
            </a:r>
            <a:r>
              <a:rPr lang="en-IT" sz="2000" dirty="0"/>
              <a:t>Phil. Mag. </a:t>
            </a:r>
            <a:r>
              <a:rPr lang="en-IT" sz="2000" b="1" dirty="0"/>
              <a:t>42</a:t>
            </a:r>
            <a:r>
              <a:rPr lang="en-IT" sz="2000" dirty="0"/>
              <a:t>, 923,1921</a:t>
            </a:r>
          </a:p>
        </p:txBody>
      </p:sp>
    </p:spTree>
    <p:extLst>
      <p:ext uri="{BB962C8B-B14F-4D97-AF65-F5344CB8AC3E}">
        <p14:creationId xmlns:p14="http://schemas.microsoft.com/office/powerpoint/2010/main" val="4142511290"/>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HERA and structure of the proton"/>
          <p:cNvSpPr txBox="1"/>
          <p:nvPr/>
        </p:nvSpPr>
        <p:spPr>
          <a:xfrm>
            <a:off x="2470805" y="332747"/>
            <a:ext cx="9188717" cy="1435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err="1"/>
              <a:t>Scoperta</a:t>
            </a:r>
            <a:r>
              <a:rPr lang="en-US" dirty="0"/>
              <a:t> del </a:t>
            </a:r>
            <a:r>
              <a:rPr lang="en-US" dirty="0" err="1"/>
              <a:t>neutrone</a:t>
            </a:r>
            <a:endParaRPr dirty="0"/>
          </a:p>
        </p:txBody>
      </p:sp>
      <p:sp>
        <p:nvSpPr>
          <p:cNvPr id="140" name="DGLAP"/>
          <p:cNvSpPr txBox="1"/>
          <p:nvPr/>
        </p:nvSpPr>
        <p:spPr>
          <a:xfrm>
            <a:off x="9741489" y="6990570"/>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1800">
                <a:solidFill>
                  <a:srgbClr val="FF0000"/>
                </a:solidFill>
                <a:latin typeface="+mj-lt"/>
                <a:ea typeface="+mj-ea"/>
                <a:cs typeface="+mj-cs"/>
                <a:sym typeface="Calibri"/>
              </a:defRPr>
            </a:lvl1pPr>
          </a:lstStyle>
          <a:p>
            <a:pPr>
              <a:defRPr>
                <a:solidFill>
                  <a:srgbClr val="000000"/>
                </a:solidFill>
              </a:defRPr>
            </a:pPr>
            <a:endParaRPr dirty="0">
              <a:solidFill>
                <a:srgbClr val="FF0000"/>
              </a:solidFill>
            </a:endParaRPr>
          </a:p>
        </p:txBody>
      </p:sp>
      <p:sp>
        <p:nvSpPr>
          <p:cNvPr id="141" name="HERA data are our main source of knowledge…"/>
          <p:cNvSpPr txBox="1"/>
          <p:nvPr/>
        </p:nvSpPr>
        <p:spPr>
          <a:xfrm>
            <a:off x="382126" y="2952532"/>
            <a:ext cx="11986446"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l" defTabSz="457200">
              <a:defRPr sz="2100"/>
            </a:pPr>
            <a:r>
              <a:rPr lang="en-US" sz="2400" dirty="0"/>
              <a:t>Nel 1932, </a:t>
            </a:r>
            <a:r>
              <a:rPr lang="en-US" sz="2400" dirty="0" err="1"/>
              <a:t>stimolato</a:t>
            </a:r>
            <a:r>
              <a:rPr lang="en-US" sz="2400" dirty="0"/>
              <a:t> da </a:t>
            </a:r>
            <a:r>
              <a:rPr lang="en-US" sz="2400" dirty="0" err="1"/>
              <a:t>precedenti</a:t>
            </a:r>
            <a:r>
              <a:rPr lang="en-US" sz="2400" dirty="0"/>
              <a:t> </a:t>
            </a:r>
            <a:r>
              <a:rPr lang="en-US" sz="2400" dirty="0" err="1"/>
              <a:t>esperimenti</a:t>
            </a:r>
            <a:r>
              <a:rPr lang="en-US" sz="2400" dirty="0"/>
              <a:t> di  Bothe-Becker  ed in </a:t>
            </a:r>
            <a:r>
              <a:rPr lang="en-US" sz="2400" dirty="0" err="1"/>
              <a:t>particolare</a:t>
            </a:r>
            <a:r>
              <a:rPr lang="en-US" sz="2400" dirty="0"/>
              <a:t> di  Joliot-Curie,  J. Chadwick  </a:t>
            </a:r>
            <a:r>
              <a:rPr lang="en-US" sz="2400" dirty="0" err="1"/>
              <a:t>scopre</a:t>
            </a:r>
            <a:r>
              <a:rPr lang="en-US" sz="2400" dirty="0"/>
              <a:t> il </a:t>
            </a:r>
            <a:r>
              <a:rPr lang="en-US" sz="2400" dirty="0" err="1"/>
              <a:t>neutrone</a:t>
            </a:r>
            <a:endParaRPr lang="en-US" sz="2400" dirty="0"/>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69</a:t>
            </a:fld>
            <a:endParaRPr/>
          </a:p>
        </p:txBody>
      </p:sp>
      <p:pic>
        <p:nvPicPr>
          <p:cNvPr id="7" name="Picture 6">
            <a:extLst>
              <a:ext uri="{FF2B5EF4-FFF2-40B4-BE49-F238E27FC236}">
                <a16:creationId xmlns:a16="http://schemas.microsoft.com/office/drawing/2014/main" id="{9B996112-7259-5040-8650-869E721DC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977" y="3995864"/>
            <a:ext cx="3768067" cy="443302"/>
          </a:xfrm>
          <a:prstGeom prst="rect">
            <a:avLst/>
          </a:prstGeom>
        </p:spPr>
      </p:pic>
      <p:sp>
        <p:nvSpPr>
          <p:cNvPr id="15" name="TextBox 14">
            <a:extLst>
              <a:ext uri="{FF2B5EF4-FFF2-40B4-BE49-F238E27FC236}">
                <a16:creationId xmlns:a16="http://schemas.microsoft.com/office/drawing/2014/main" id="{2EB6C755-DE10-F44F-A5B4-FDE3F4D0E2E3}"/>
              </a:ext>
            </a:extLst>
          </p:cNvPr>
          <p:cNvSpPr txBox="1"/>
          <p:nvPr/>
        </p:nvSpPr>
        <p:spPr>
          <a:xfrm>
            <a:off x="9496711" y="4467037"/>
            <a:ext cx="233397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Nature </a:t>
            </a:r>
            <a:r>
              <a:rPr lang="en-IT" sz="1800" b="1" dirty="0"/>
              <a:t>129</a:t>
            </a:r>
            <a:r>
              <a:rPr lang="en-IT" sz="1800" dirty="0"/>
              <a:t>, 312,1932</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6" name="TextBox 15">
            <a:extLst>
              <a:ext uri="{FF2B5EF4-FFF2-40B4-BE49-F238E27FC236}">
                <a16:creationId xmlns:a16="http://schemas.microsoft.com/office/drawing/2014/main" id="{BCF4CFAD-3BE7-6040-8630-BAA6E3E70BEF}"/>
              </a:ext>
            </a:extLst>
          </p:cNvPr>
          <p:cNvSpPr txBox="1"/>
          <p:nvPr/>
        </p:nvSpPr>
        <p:spPr>
          <a:xfrm>
            <a:off x="8381022" y="4059575"/>
            <a:ext cx="344966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Proc. Roy. Soc. </a:t>
            </a:r>
            <a:r>
              <a:rPr lang="en-IT" sz="1800" b="1" dirty="0"/>
              <a:t>A 136</a:t>
            </a:r>
            <a:r>
              <a:rPr lang="en-IT" sz="1800" dirty="0"/>
              <a:t>, 692,1932</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1" name="Picture 10">
            <a:extLst>
              <a:ext uri="{FF2B5EF4-FFF2-40B4-BE49-F238E27FC236}">
                <a16:creationId xmlns:a16="http://schemas.microsoft.com/office/drawing/2014/main" id="{29D1144E-137B-C840-89C1-E176619DF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5" y="7096"/>
            <a:ext cx="1502062" cy="2261928"/>
          </a:xfrm>
          <a:prstGeom prst="rect">
            <a:avLst/>
          </a:prstGeom>
        </p:spPr>
      </p:pic>
      <p:pic>
        <p:nvPicPr>
          <p:cNvPr id="13" name="Picture 12">
            <a:extLst>
              <a:ext uri="{FF2B5EF4-FFF2-40B4-BE49-F238E27FC236}">
                <a16:creationId xmlns:a16="http://schemas.microsoft.com/office/drawing/2014/main" id="{C03EBD15-E8E8-5246-9474-7BB7626E3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406" y="5421836"/>
            <a:ext cx="7328327" cy="3629156"/>
          </a:xfrm>
          <a:prstGeom prst="rect">
            <a:avLst/>
          </a:prstGeom>
        </p:spPr>
      </p:pic>
      <p:sp>
        <p:nvSpPr>
          <p:cNvPr id="18" name="TextBox 17">
            <a:extLst>
              <a:ext uri="{FF2B5EF4-FFF2-40B4-BE49-F238E27FC236}">
                <a16:creationId xmlns:a16="http://schemas.microsoft.com/office/drawing/2014/main" id="{8DE8072F-EF3C-5747-A692-B59C50F3C360}"/>
              </a:ext>
            </a:extLst>
          </p:cNvPr>
          <p:cNvSpPr txBox="1"/>
          <p:nvPr/>
        </p:nvSpPr>
        <p:spPr>
          <a:xfrm>
            <a:off x="22099" y="1891529"/>
            <a:ext cx="1538878" cy="65659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a:t>
            </a:r>
          </a:p>
          <a:p>
            <a:pPr marL="0" marR="0" indent="0" algn="ctr" defTabSz="584200" rtl="0" fontAlgn="auto" latinLnBrk="0" hangingPunct="0">
              <a:lnSpc>
                <a:spcPct val="100000"/>
              </a:lnSpc>
              <a:spcBef>
                <a:spcPts val="0"/>
              </a:spcBef>
              <a:spcAft>
                <a:spcPts val="0"/>
              </a:spcAft>
              <a:buClrTx/>
              <a:buSzTx/>
              <a:buFontTx/>
              <a:buNone/>
              <a:tabLst/>
            </a:pPr>
            <a:r>
              <a:rPr lang="en-IT" sz="1800" b="1" dirty="0"/>
              <a:t>1935</a:t>
            </a:r>
            <a:endParaRPr kumimoji="0" lang="en-IT" sz="18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20" name="HERA data are our main source of knowledge…">
            <a:extLst>
              <a:ext uri="{FF2B5EF4-FFF2-40B4-BE49-F238E27FC236}">
                <a16:creationId xmlns:a16="http://schemas.microsoft.com/office/drawing/2014/main" id="{F8B6ADBC-B4BF-784C-8EDC-B886489BF975}"/>
              </a:ext>
            </a:extLst>
          </p:cNvPr>
          <p:cNvSpPr txBox="1"/>
          <p:nvPr/>
        </p:nvSpPr>
        <p:spPr>
          <a:xfrm>
            <a:off x="3719748" y="1692203"/>
            <a:ext cx="8272960" cy="769441"/>
          </a:xfrm>
          <a:prstGeom prst="rect">
            <a:avLst/>
          </a:prstGeom>
          <a:solidFill>
            <a:schemeClr val="accent3">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defTabSz="457200">
              <a:defRPr sz="2100"/>
            </a:pPr>
            <a:r>
              <a:rPr lang="en-US" sz="2400" dirty="0">
                <a:ea typeface="Helvetica"/>
                <a:cs typeface="Helvetica"/>
                <a:sym typeface="Helvetica"/>
              </a:rPr>
              <a:t>“I think we shall have to make a real search for the neutron.” </a:t>
            </a:r>
          </a:p>
          <a:p>
            <a:pPr algn="r" defTabSz="457200">
              <a:defRPr sz="2100"/>
            </a:pPr>
            <a:r>
              <a:rPr lang="en-US" sz="2000" dirty="0">
                <a:latin typeface="Helvetica"/>
                <a:ea typeface="Helvetica"/>
                <a:sym typeface="Helvetica"/>
              </a:rPr>
              <a:t>Chadwick letter to Rutherford, 1924</a:t>
            </a:r>
            <a:endParaRPr lang="en-IT" sz="2000" dirty="0"/>
          </a:p>
        </p:txBody>
      </p:sp>
    </p:spTree>
    <p:extLst>
      <p:ext uri="{BB962C8B-B14F-4D97-AF65-F5344CB8AC3E}">
        <p14:creationId xmlns:p14="http://schemas.microsoft.com/office/powerpoint/2010/main" val="342613345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71599" y="541355"/>
            <a:ext cx="9110134" cy="931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SLAC ed il “Progetto-M”</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grpSp>
        <p:nvGrpSpPr>
          <p:cNvPr id="9" name="Group 18">
            <a:extLst>
              <a:ext uri="{FF2B5EF4-FFF2-40B4-BE49-F238E27FC236}">
                <a16:creationId xmlns:a16="http://schemas.microsoft.com/office/drawing/2014/main" id="{0BCBB423-FD14-CB41-8E19-B3DBFDF6655D}"/>
              </a:ext>
            </a:extLst>
          </p:cNvPr>
          <p:cNvGrpSpPr>
            <a:grpSpLocks/>
          </p:cNvGrpSpPr>
          <p:nvPr/>
        </p:nvGrpSpPr>
        <p:grpSpPr bwMode="auto">
          <a:xfrm>
            <a:off x="7078136" y="5129214"/>
            <a:ext cx="4893736" cy="4157133"/>
            <a:chOff x="3072" y="1968"/>
            <a:chExt cx="2544" cy="2208"/>
          </a:xfrm>
        </p:grpSpPr>
        <p:grpSp>
          <p:nvGrpSpPr>
            <p:cNvPr id="10" name="Group 16">
              <a:extLst>
                <a:ext uri="{FF2B5EF4-FFF2-40B4-BE49-F238E27FC236}">
                  <a16:creationId xmlns:a16="http://schemas.microsoft.com/office/drawing/2014/main" id="{C85102C4-4733-B54E-8213-D1EE1A19EAFC}"/>
                </a:ext>
              </a:extLst>
            </p:cNvPr>
            <p:cNvGrpSpPr>
              <a:grpSpLocks/>
            </p:cNvGrpSpPr>
            <p:nvPr/>
          </p:nvGrpSpPr>
          <p:grpSpPr bwMode="auto">
            <a:xfrm>
              <a:off x="3072" y="2160"/>
              <a:ext cx="2544" cy="2016"/>
              <a:chOff x="3072" y="2160"/>
              <a:chExt cx="2544" cy="2016"/>
            </a:xfrm>
          </p:grpSpPr>
          <p:sp>
            <p:nvSpPr>
              <p:cNvPr id="12" name="Rectangle 13">
                <a:extLst>
                  <a:ext uri="{FF2B5EF4-FFF2-40B4-BE49-F238E27FC236}">
                    <a16:creationId xmlns:a16="http://schemas.microsoft.com/office/drawing/2014/main" id="{7A5A21F7-124B-0746-8CA7-E5224F286666}"/>
                  </a:ext>
                </a:extLst>
              </p:cNvPr>
              <p:cNvSpPr>
                <a:spLocks noChangeArrowheads="1"/>
              </p:cNvSpPr>
              <p:nvPr/>
            </p:nvSpPr>
            <p:spPr bwMode="auto">
              <a:xfrm>
                <a:off x="3072" y="2160"/>
                <a:ext cx="2544" cy="201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grpSp>
            <p:nvGrpSpPr>
              <p:cNvPr id="13" name="Group 15">
                <a:extLst>
                  <a:ext uri="{FF2B5EF4-FFF2-40B4-BE49-F238E27FC236}">
                    <a16:creationId xmlns:a16="http://schemas.microsoft.com/office/drawing/2014/main" id="{8DE4B3F1-5577-9440-A6AC-2D42006F695D}"/>
                  </a:ext>
                </a:extLst>
              </p:cNvPr>
              <p:cNvGrpSpPr>
                <a:grpSpLocks/>
              </p:cNvGrpSpPr>
              <p:nvPr/>
            </p:nvGrpSpPr>
            <p:grpSpPr bwMode="auto">
              <a:xfrm>
                <a:off x="3072" y="2283"/>
                <a:ext cx="2443" cy="1840"/>
                <a:chOff x="3072" y="2283"/>
                <a:chExt cx="2443" cy="1840"/>
              </a:xfrm>
            </p:grpSpPr>
            <p:pic>
              <p:nvPicPr>
                <p:cNvPr id="14" name="Picture 9">
                  <a:extLst>
                    <a:ext uri="{FF2B5EF4-FFF2-40B4-BE49-F238E27FC236}">
                      <a16:creationId xmlns:a16="http://schemas.microsoft.com/office/drawing/2014/main" id="{E6CFE322-F80F-A242-A811-6C0354D84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3069"/>
                  <a:ext cx="2064" cy="10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0">
                  <a:extLst>
                    <a:ext uri="{FF2B5EF4-FFF2-40B4-BE49-F238E27FC236}">
                      <a16:creationId xmlns:a16="http://schemas.microsoft.com/office/drawing/2014/main" id="{A485B11F-14CE-CB48-90BE-5243BB352FE4}"/>
                    </a:ext>
                  </a:extLst>
                </p:cNvPr>
                <p:cNvSpPr txBox="1">
                  <a:spLocks noChangeArrowheads="1"/>
                </p:cNvSpPr>
                <p:nvPr/>
              </p:nvSpPr>
              <p:spPr bwMode="auto">
                <a:xfrm>
                  <a:off x="3072" y="2283"/>
                  <a:ext cx="2443" cy="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altLang="en-IT" sz="1800" dirty="0">
                      <a:solidFill>
                        <a:schemeClr val="tx1"/>
                      </a:solidFill>
                    </a:rPr>
                    <a:t>Durante i </a:t>
                  </a:r>
                  <a:r>
                    <a:rPr lang="es-ES" altLang="en-IT" sz="1800" dirty="0" err="1">
                      <a:solidFill>
                        <a:schemeClr val="tx1"/>
                      </a:solidFill>
                    </a:rPr>
                    <a:t>lavori</a:t>
                  </a:r>
                  <a:r>
                    <a:rPr lang="es-ES" altLang="en-IT" sz="1800" dirty="0">
                      <a:solidFill>
                        <a:schemeClr val="tx1"/>
                      </a:solidFill>
                    </a:rPr>
                    <a:t>  di </a:t>
                  </a:r>
                  <a:r>
                    <a:rPr lang="es-ES" altLang="en-IT" sz="1800" dirty="0" err="1">
                      <a:solidFill>
                        <a:schemeClr val="tx1"/>
                      </a:solidFill>
                    </a:rPr>
                    <a:t>scavo</a:t>
                  </a:r>
                  <a:r>
                    <a:rPr lang="es-ES" altLang="en-IT" sz="1800" dirty="0">
                      <a:solidFill>
                        <a:schemeClr val="tx1"/>
                      </a:solidFill>
                    </a:rPr>
                    <a:t> viene </a:t>
                  </a:r>
                  <a:r>
                    <a:rPr lang="es-ES" altLang="en-IT" sz="1800" dirty="0" err="1">
                      <a:solidFill>
                        <a:schemeClr val="tx1"/>
                      </a:solidFill>
                    </a:rPr>
                    <a:t>ritrovato</a:t>
                  </a:r>
                  <a:r>
                    <a:rPr lang="es-ES" altLang="en-IT" sz="1800" dirty="0">
                      <a:solidFill>
                        <a:schemeClr val="tx1"/>
                      </a:solidFill>
                    </a:rPr>
                    <a:t> </a:t>
                  </a:r>
                </a:p>
                <a:p>
                  <a:pPr algn="l"/>
                  <a:r>
                    <a:rPr lang="es-ES" altLang="en-IT" sz="1800" dirty="0">
                      <a:solidFill>
                        <a:schemeClr val="tx1"/>
                      </a:solidFill>
                    </a:rPr>
                    <a:t>lo </a:t>
                  </a:r>
                  <a:r>
                    <a:rPr lang="es-ES" altLang="en-IT" sz="1800" dirty="0" err="1">
                      <a:solidFill>
                        <a:schemeClr val="tx1"/>
                      </a:solidFill>
                    </a:rPr>
                    <a:t>scheletro</a:t>
                  </a:r>
                  <a:r>
                    <a:rPr lang="es-ES" altLang="en-IT" sz="1800" dirty="0">
                      <a:solidFill>
                        <a:schemeClr val="tx1"/>
                      </a:solidFill>
                    </a:rPr>
                    <a:t>  di un </a:t>
                  </a:r>
                  <a:r>
                    <a:rPr lang="es-ES" altLang="en-IT" sz="1800" dirty="0" err="1">
                      <a:solidFill>
                        <a:schemeClr val="tx1"/>
                      </a:solidFill>
                    </a:rPr>
                    <a:t>mammifero</a:t>
                  </a:r>
                  <a:r>
                    <a:rPr lang="es-ES" altLang="en-IT" sz="1800" dirty="0">
                      <a:solidFill>
                        <a:schemeClr val="tx1"/>
                      </a:solidFill>
                    </a:rPr>
                    <a:t> </a:t>
                  </a:r>
                  <a:r>
                    <a:rPr lang="es-ES" altLang="en-IT" sz="1800" dirty="0" err="1">
                      <a:solidFill>
                        <a:schemeClr val="tx1"/>
                      </a:solidFill>
                    </a:rPr>
                    <a:t>vissuto</a:t>
                  </a:r>
                  <a:r>
                    <a:rPr lang="es-ES" altLang="en-IT" sz="1800" dirty="0">
                      <a:solidFill>
                        <a:schemeClr val="tx1"/>
                      </a:solidFill>
                    </a:rPr>
                    <a:t> </a:t>
                  </a:r>
                  <a:r>
                    <a:rPr lang="es-ES" altLang="en-IT" sz="1800" dirty="0" err="1">
                      <a:solidFill>
                        <a:schemeClr val="tx1"/>
                      </a:solidFill>
                    </a:rPr>
                    <a:t>nel</a:t>
                  </a:r>
                  <a:endParaRPr lang="es-ES" altLang="en-IT" sz="1800" dirty="0">
                    <a:solidFill>
                      <a:schemeClr val="tx1"/>
                    </a:solidFill>
                  </a:endParaRPr>
                </a:p>
                <a:p>
                  <a:pPr algn="l"/>
                  <a:r>
                    <a:rPr lang="es-ES" altLang="en-IT" sz="1800" dirty="0">
                      <a:solidFill>
                        <a:schemeClr val="tx1"/>
                      </a:solidFill>
                    </a:rPr>
                    <a:t> </a:t>
                  </a:r>
                  <a:r>
                    <a:rPr lang="es-ES" altLang="en-IT" sz="1800" dirty="0" err="1">
                      <a:solidFill>
                        <a:schemeClr val="tx1"/>
                      </a:solidFill>
                    </a:rPr>
                    <a:t>Miocene</a:t>
                  </a:r>
                  <a:r>
                    <a:rPr lang="es-ES" altLang="en-IT" sz="1800" dirty="0">
                      <a:solidFill>
                        <a:schemeClr val="tx1"/>
                      </a:solidFill>
                    </a:rPr>
                    <a:t>, </a:t>
                  </a:r>
                  <a:r>
                    <a:rPr lang="es-ES" altLang="en-IT" sz="1800" i="1" dirty="0">
                      <a:solidFill>
                        <a:schemeClr val="accent2"/>
                      </a:solidFill>
                    </a:rPr>
                    <a:t>(</a:t>
                  </a:r>
                  <a:r>
                    <a:rPr lang="es-ES" altLang="en-IT" sz="1800" i="1" dirty="0" err="1">
                      <a:solidFill>
                        <a:srgbClr val="FF0000"/>
                      </a:solidFill>
                    </a:rPr>
                    <a:t>Paleoparadoxia</a:t>
                  </a:r>
                  <a:r>
                    <a:rPr lang="es-ES" altLang="en-IT" sz="1800" dirty="0">
                      <a:solidFill>
                        <a:schemeClr val="accent2"/>
                      </a:solidFill>
                    </a:rPr>
                    <a:t>),  </a:t>
                  </a:r>
                  <a:r>
                    <a:rPr lang="es-ES" altLang="en-IT" sz="1800" dirty="0">
                      <a:solidFill>
                        <a:schemeClr val="tx1"/>
                      </a:solidFill>
                    </a:rPr>
                    <a:t>che </a:t>
                  </a:r>
                  <a:r>
                    <a:rPr lang="es-ES" altLang="en-IT" sz="1800" dirty="0" err="1">
                      <a:solidFill>
                        <a:schemeClr val="tx1"/>
                      </a:solidFill>
                    </a:rPr>
                    <a:t>popolava</a:t>
                  </a:r>
                  <a:r>
                    <a:rPr lang="es-ES" altLang="en-IT" sz="1800" dirty="0">
                      <a:solidFill>
                        <a:schemeClr val="tx1"/>
                      </a:solidFill>
                    </a:rPr>
                    <a:t> </a:t>
                  </a:r>
                </a:p>
                <a:p>
                  <a:pPr algn="l"/>
                  <a:r>
                    <a:rPr lang="es-ES" altLang="en-IT" sz="1800" dirty="0" err="1">
                      <a:solidFill>
                        <a:schemeClr val="tx1"/>
                      </a:solidFill>
                    </a:rPr>
                    <a:t>quella</a:t>
                  </a:r>
                  <a:r>
                    <a:rPr lang="es-ES" altLang="en-IT" sz="1800" dirty="0">
                      <a:solidFill>
                        <a:schemeClr val="tx1"/>
                      </a:solidFill>
                    </a:rPr>
                    <a:t> regione14 </a:t>
                  </a:r>
                  <a:r>
                    <a:rPr lang="es-ES" altLang="en-IT" sz="1800" dirty="0" err="1">
                      <a:solidFill>
                        <a:schemeClr val="tx1"/>
                      </a:solidFill>
                    </a:rPr>
                    <a:t>milioni</a:t>
                  </a:r>
                  <a:r>
                    <a:rPr lang="es-ES" altLang="en-IT" sz="1800" dirty="0">
                      <a:solidFill>
                        <a:schemeClr val="tx1"/>
                      </a:solidFill>
                    </a:rPr>
                    <a:t> di </a:t>
                  </a:r>
                  <a:r>
                    <a:rPr lang="es-ES" altLang="en-IT" sz="1800" dirty="0" err="1">
                      <a:solidFill>
                        <a:schemeClr val="tx1"/>
                      </a:solidFill>
                    </a:rPr>
                    <a:t>anni</a:t>
                  </a:r>
                  <a:r>
                    <a:rPr lang="es-ES" altLang="en-IT" sz="1800" dirty="0">
                      <a:solidFill>
                        <a:schemeClr val="tx1"/>
                      </a:solidFill>
                    </a:rPr>
                    <a:t> fa</a:t>
                  </a:r>
                  <a:r>
                    <a:rPr lang="es-ES" altLang="en-IT" sz="1400" dirty="0">
                      <a:solidFill>
                        <a:schemeClr val="tx1"/>
                      </a:solidFill>
                    </a:rPr>
                    <a:t>…</a:t>
                  </a:r>
                </a:p>
              </p:txBody>
            </p:sp>
          </p:grpSp>
        </p:grpSp>
        <p:sp>
          <p:nvSpPr>
            <p:cNvPr id="11" name="AutoShape 17">
              <a:extLst>
                <a:ext uri="{FF2B5EF4-FFF2-40B4-BE49-F238E27FC236}">
                  <a16:creationId xmlns:a16="http://schemas.microsoft.com/office/drawing/2014/main" id="{9EB01E00-2326-9646-B2FB-8032D427874E}"/>
                </a:ext>
              </a:extLst>
            </p:cNvPr>
            <p:cNvSpPr>
              <a:spLocks noChangeArrowheads="1"/>
            </p:cNvSpPr>
            <p:nvPr/>
          </p:nvSpPr>
          <p:spPr bwMode="auto">
            <a:xfrm>
              <a:off x="5184" y="1968"/>
              <a:ext cx="336" cy="336"/>
            </a:xfrm>
            <a:prstGeom prst="smileyFace">
              <a:avLst>
                <a:gd name="adj" fmla="val 4653"/>
              </a:avLst>
            </a:prstGeom>
            <a:solidFill>
              <a:schemeClr val="accent2">
                <a:lumMod val="40000"/>
                <a:lumOff val="6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grpSp>
      <p:sp>
        <p:nvSpPr>
          <p:cNvPr id="18" name="Text Box 4">
            <a:extLst>
              <a:ext uri="{FF2B5EF4-FFF2-40B4-BE49-F238E27FC236}">
                <a16:creationId xmlns:a16="http://schemas.microsoft.com/office/drawing/2014/main" id="{BDDEABBB-1CB2-C445-A188-549304CB8E90}"/>
              </a:ext>
            </a:extLst>
          </p:cNvPr>
          <p:cNvSpPr txBox="1">
            <a:spLocks noChangeArrowheads="1"/>
          </p:cNvSpPr>
          <p:nvPr/>
        </p:nvSpPr>
        <p:spPr bwMode="auto">
          <a:xfrm>
            <a:off x="203301" y="1593047"/>
            <a:ext cx="1251336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altLang="en-IT" sz="2400" dirty="0" err="1"/>
              <a:t>Il</a:t>
            </a:r>
            <a:r>
              <a:rPr lang="es-ES" altLang="en-IT" sz="2400" dirty="0"/>
              <a:t> 10 </a:t>
            </a:r>
            <a:r>
              <a:rPr lang="es-ES" altLang="en-IT" sz="2400" dirty="0" err="1"/>
              <a:t>Aprile</a:t>
            </a:r>
            <a:r>
              <a:rPr lang="es-ES" altLang="en-IT" sz="2400" dirty="0"/>
              <a:t> 1956, lo staff di Stanford staff si </a:t>
            </a:r>
            <a:r>
              <a:rPr lang="es-ES" altLang="en-IT" sz="2400" dirty="0" err="1"/>
              <a:t>riunisce</a:t>
            </a:r>
            <a:r>
              <a:rPr lang="es-ES" altLang="en-IT" sz="2400" dirty="0"/>
              <a:t> in casa di W. </a:t>
            </a:r>
            <a:r>
              <a:rPr lang="es-ES" altLang="en-IT" sz="2400" dirty="0" err="1"/>
              <a:t>Panofsky</a:t>
            </a:r>
            <a:r>
              <a:rPr lang="es-ES" altLang="en-IT" sz="2400" dirty="0"/>
              <a:t> per </a:t>
            </a:r>
            <a:r>
              <a:rPr lang="es-ES" altLang="en-IT" sz="2400" dirty="0" err="1"/>
              <a:t>discutere</a:t>
            </a:r>
            <a:r>
              <a:rPr lang="es-ES" altLang="en-IT" sz="2400" dirty="0"/>
              <a:t> </a:t>
            </a:r>
          </a:p>
          <a:p>
            <a:pPr algn="l"/>
            <a:r>
              <a:rPr lang="es-ES" altLang="en-IT" sz="2400" dirty="0"/>
              <a:t>la </a:t>
            </a:r>
            <a:r>
              <a:rPr lang="es-ES" altLang="en-IT" sz="2400" dirty="0" err="1"/>
              <a:t>proposta</a:t>
            </a:r>
            <a:r>
              <a:rPr lang="es-ES" altLang="en-IT" sz="2400" dirty="0"/>
              <a:t> di R. </a:t>
            </a:r>
            <a:r>
              <a:rPr lang="es-ES" altLang="en-IT" sz="2400" dirty="0" err="1"/>
              <a:t>Hofstadter</a:t>
            </a:r>
            <a:r>
              <a:rPr lang="es-ES" altLang="en-IT" sz="2400" dirty="0"/>
              <a:t> di </a:t>
            </a:r>
            <a:r>
              <a:rPr lang="es-ES" altLang="en-IT" sz="2400" dirty="0" err="1"/>
              <a:t>costruire</a:t>
            </a:r>
            <a:r>
              <a:rPr lang="es-ES" altLang="en-IT" sz="2400" dirty="0"/>
              <a:t> un </a:t>
            </a:r>
            <a:r>
              <a:rPr lang="es-ES" altLang="en-IT" sz="2400" dirty="0" err="1"/>
              <a:t>acceleratore</a:t>
            </a:r>
            <a:r>
              <a:rPr lang="es-ES" altLang="en-IT" sz="2400" dirty="0"/>
              <a:t> lineare 10 </a:t>
            </a:r>
            <a:r>
              <a:rPr lang="es-ES" altLang="en-IT" sz="2400" dirty="0" err="1"/>
              <a:t>volte</a:t>
            </a:r>
            <a:r>
              <a:rPr lang="es-ES" altLang="en-IT" sz="2400" dirty="0"/>
              <a:t> </a:t>
            </a:r>
            <a:r>
              <a:rPr lang="es-ES" altLang="en-IT" sz="2400" dirty="0" err="1"/>
              <a:t>piu</a:t>
            </a:r>
            <a:r>
              <a:rPr lang="es-ES" altLang="en-IT" sz="2400" dirty="0"/>
              <a:t>’ potente di </a:t>
            </a:r>
          </a:p>
          <a:p>
            <a:pPr algn="l"/>
            <a:r>
              <a:rPr lang="es-ES" altLang="en-IT" sz="2400" dirty="0"/>
              <a:t>Mark III. Al </a:t>
            </a:r>
            <a:r>
              <a:rPr lang="es-ES" altLang="en-IT" sz="2400" dirty="0" err="1"/>
              <a:t>progetto</a:t>
            </a:r>
            <a:r>
              <a:rPr lang="es-ES" altLang="en-IT" sz="2400" dirty="0"/>
              <a:t> viene </a:t>
            </a:r>
            <a:r>
              <a:rPr lang="es-ES" altLang="en-IT" sz="2400" dirty="0" err="1"/>
              <a:t>assegnato</a:t>
            </a:r>
            <a:r>
              <a:rPr lang="es-ES" altLang="en-IT" sz="2400" dirty="0"/>
              <a:t> </a:t>
            </a:r>
            <a:r>
              <a:rPr lang="es-ES" altLang="en-IT" sz="2400" dirty="0" err="1"/>
              <a:t>il</a:t>
            </a:r>
            <a:r>
              <a:rPr lang="es-ES" altLang="en-IT" sz="2400" dirty="0"/>
              <a:t> </a:t>
            </a:r>
            <a:r>
              <a:rPr lang="es-ES" altLang="en-IT" sz="2400" dirty="0" err="1"/>
              <a:t>nome</a:t>
            </a:r>
            <a:r>
              <a:rPr lang="es-ES" altLang="en-IT" sz="2400" dirty="0"/>
              <a:t> </a:t>
            </a:r>
            <a:r>
              <a:rPr lang="es-ES" altLang="en-IT" sz="2400" dirty="0" err="1"/>
              <a:t>provvisorio</a:t>
            </a:r>
            <a:r>
              <a:rPr lang="es-ES" altLang="en-IT" sz="2400" dirty="0"/>
              <a:t> “M(</a:t>
            </a:r>
            <a:r>
              <a:rPr lang="es-ES" altLang="en-IT" sz="2400" dirty="0" err="1"/>
              <a:t>onster</a:t>
            </a:r>
            <a:r>
              <a:rPr lang="es-ES" altLang="en-IT" sz="2400" dirty="0"/>
              <a:t>) Project” perche’ si </a:t>
            </a:r>
          </a:p>
          <a:p>
            <a:pPr algn="l"/>
            <a:r>
              <a:rPr lang="es-ES" altLang="en-IT" sz="2400" dirty="0" err="1"/>
              <a:t>stimava</a:t>
            </a:r>
            <a:r>
              <a:rPr lang="es-ES" altLang="en-IT" sz="2400" dirty="0"/>
              <a:t> che </a:t>
            </a:r>
            <a:r>
              <a:rPr lang="es-ES" altLang="en-IT" sz="2400" dirty="0" err="1"/>
              <a:t>l’acceleratore</a:t>
            </a:r>
            <a:r>
              <a:rPr lang="es-ES" altLang="en-IT" sz="2400" dirty="0"/>
              <a:t> </a:t>
            </a:r>
            <a:r>
              <a:rPr lang="es-ES" altLang="en-IT" sz="2400" dirty="0" err="1"/>
              <a:t>dovesse</a:t>
            </a:r>
            <a:r>
              <a:rPr lang="es-ES" altLang="en-IT" sz="2400" dirty="0"/>
              <a:t> </a:t>
            </a:r>
            <a:r>
              <a:rPr lang="es-ES" altLang="en-IT" sz="2400" dirty="0" err="1"/>
              <a:t>essere</a:t>
            </a:r>
            <a:r>
              <a:rPr lang="es-ES" altLang="en-IT" sz="2400" dirty="0"/>
              <a:t> </a:t>
            </a:r>
            <a:r>
              <a:rPr lang="es-ES" altLang="en-IT" sz="2400" dirty="0" err="1"/>
              <a:t>lungo</a:t>
            </a:r>
            <a:r>
              <a:rPr lang="es-ES" altLang="en-IT" sz="2400" dirty="0"/>
              <a:t> 2 </a:t>
            </a:r>
            <a:r>
              <a:rPr lang="es-ES" altLang="en-IT" sz="2400" dirty="0" err="1"/>
              <a:t>miglia</a:t>
            </a:r>
            <a:r>
              <a:rPr lang="es-ES" altLang="en-IT" sz="2400" dirty="0"/>
              <a:t> e </a:t>
            </a:r>
            <a:r>
              <a:rPr lang="es-ES" altLang="en-IT" sz="2400" dirty="0" err="1"/>
              <a:t>raggiungere</a:t>
            </a:r>
            <a:r>
              <a:rPr lang="es-ES" altLang="en-IT" sz="2400" dirty="0"/>
              <a:t> una energía </a:t>
            </a:r>
          </a:p>
          <a:p>
            <a:pPr algn="l"/>
            <a:r>
              <a:rPr lang="es-ES" altLang="en-IT" sz="2400" dirty="0"/>
              <a:t>di 20 </a:t>
            </a:r>
            <a:r>
              <a:rPr lang="es-ES" altLang="en-IT" sz="2400" dirty="0" err="1"/>
              <a:t>GeV</a:t>
            </a:r>
            <a:r>
              <a:rPr lang="es-ES" altLang="en-IT" sz="2400" dirty="0"/>
              <a:t>!!</a:t>
            </a:r>
          </a:p>
          <a:p>
            <a:pPr algn="l"/>
            <a:endParaRPr lang="es-ES" altLang="en-IT" sz="2400" dirty="0"/>
          </a:p>
          <a:p>
            <a:pPr algn="l">
              <a:buFontTx/>
              <a:buChar char="-"/>
            </a:pPr>
            <a:r>
              <a:rPr lang="es-ES" altLang="en-IT" sz="2400" dirty="0"/>
              <a:t> 1957 viene </a:t>
            </a:r>
            <a:r>
              <a:rPr lang="es-ES" altLang="en-IT" sz="2400" dirty="0" err="1"/>
              <a:t>presentato</a:t>
            </a:r>
            <a:r>
              <a:rPr lang="es-ES" altLang="en-IT" sz="2400" dirty="0"/>
              <a:t> un </a:t>
            </a:r>
            <a:r>
              <a:rPr lang="es-ES" altLang="en-IT" sz="2400" dirty="0" err="1"/>
              <a:t>progetto</a:t>
            </a:r>
            <a:r>
              <a:rPr lang="es-ES" altLang="en-IT" sz="2400" dirty="0"/>
              <a:t> </a:t>
            </a:r>
            <a:r>
              <a:rPr lang="es-ES" altLang="en-IT" sz="2400" dirty="0" err="1"/>
              <a:t>dettagliato</a:t>
            </a:r>
            <a:endParaRPr lang="es-ES" altLang="en-IT" sz="2400" dirty="0"/>
          </a:p>
          <a:p>
            <a:pPr algn="l">
              <a:buFontTx/>
              <a:buChar char="-"/>
            </a:pPr>
            <a:r>
              <a:rPr lang="es-ES" altLang="en-IT" sz="2400" dirty="0"/>
              <a:t> 1959 Eisenhower  dice si</a:t>
            </a:r>
          </a:p>
          <a:p>
            <a:pPr algn="l">
              <a:buFontTx/>
              <a:buChar char="-"/>
            </a:pPr>
            <a:r>
              <a:rPr lang="es-ES" altLang="en-IT" sz="2400" dirty="0"/>
              <a:t> 1961 </a:t>
            </a:r>
            <a:r>
              <a:rPr lang="es-ES" altLang="en-IT" sz="2400" dirty="0" err="1"/>
              <a:t>Il</a:t>
            </a:r>
            <a:r>
              <a:rPr lang="es-ES" altLang="en-IT" sz="2400" dirty="0"/>
              <a:t> congreso </a:t>
            </a:r>
            <a:r>
              <a:rPr lang="es-ES" altLang="en-IT" sz="2400" dirty="0" err="1"/>
              <a:t>approva</a:t>
            </a:r>
            <a:r>
              <a:rPr lang="es-ES" altLang="en-IT" sz="2400" dirty="0"/>
              <a:t> </a:t>
            </a:r>
            <a:r>
              <a:rPr lang="es-ES" altLang="en-IT" sz="2400" dirty="0" err="1"/>
              <a:t>il</a:t>
            </a:r>
            <a:r>
              <a:rPr lang="es-ES" altLang="en-IT" sz="2400" dirty="0"/>
              <a:t> </a:t>
            </a:r>
            <a:r>
              <a:rPr lang="es-ES" altLang="en-IT" sz="2400" dirty="0" err="1"/>
              <a:t>progetto</a:t>
            </a:r>
            <a:r>
              <a:rPr lang="es-ES" altLang="en-IT" sz="2400" dirty="0"/>
              <a:t> ($114 </a:t>
            </a:r>
            <a:r>
              <a:rPr lang="es-ES" altLang="en-IT" sz="2400" dirty="0" err="1"/>
              <a:t>Milioni</a:t>
            </a:r>
            <a:r>
              <a:rPr lang="es-ES" altLang="en-IT" sz="2400" dirty="0"/>
              <a:t> di </a:t>
            </a:r>
            <a:r>
              <a:rPr lang="es-ES" altLang="en-IT" sz="2400" dirty="0" err="1"/>
              <a:t>dollari</a:t>
            </a:r>
            <a:r>
              <a:rPr lang="es-ES" altLang="en-IT" sz="2400" dirty="0"/>
              <a:t>)</a:t>
            </a:r>
          </a:p>
        </p:txBody>
      </p:sp>
      <p:grpSp>
        <p:nvGrpSpPr>
          <p:cNvPr id="19" name="Group 12">
            <a:extLst>
              <a:ext uri="{FF2B5EF4-FFF2-40B4-BE49-F238E27FC236}">
                <a16:creationId xmlns:a16="http://schemas.microsoft.com/office/drawing/2014/main" id="{9CCB09BE-F4FA-1246-A20B-27E0100395FA}"/>
              </a:ext>
            </a:extLst>
          </p:cNvPr>
          <p:cNvGrpSpPr>
            <a:grpSpLocks/>
          </p:cNvGrpSpPr>
          <p:nvPr/>
        </p:nvGrpSpPr>
        <p:grpSpPr bwMode="auto">
          <a:xfrm>
            <a:off x="298308" y="5235575"/>
            <a:ext cx="5628358" cy="4397375"/>
            <a:chOff x="207" y="1966"/>
            <a:chExt cx="2674" cy="2095"/>
          </a:xfrm>
        </p:grpSpPr>
        <p:sp>
          <p:nvSpPr>
            <p:cNvPr id="20" name="Text Box 5">
              <a:extLst>
                <a:ext uri="{FF2B5EF4-FFF2-40B4-BE49-F238E27FC236}">
                  <a16:creationId xmlns:a16="http://schemas.microsoft.com/office/drawing/2014/main" id="{9E4FC55E-277D-424D-B3D4-2BC627F98152}"/>
                </a:ext>
              </a:extLst>
            </p:cNvPr>
            <p:cNvSpPr txBox="1">
              <a:spLocks noChangeArrowheads="1"/>
            </p:cNvSpPr>
            <p:nvPr/>
          </p:nvSpPr>
          <p:spPr bwMode="auto">
            <a:xfrm>
              <a:off x="792" y="1966"/>
              <a:ext cx="1680"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n-IT" sz="2000" dirty="0" err="1"/>
                <a:t>Nel</a:t>
              </a:r>
              <a:r>
                <a:rPr lang="es-ES" altLang="en-IT" sz="2000" dirty="0"/>
                <a:t> 1962 </a:t>
              </a:r>
              <a:r>
                <a:rPr lang="es-ES" altLang="en-IT" sz="2000" dirty="0" err="1"/>
                <a:t>inizia</a:t>
              </a:r>
              <a:r>
                <a:rPr lang="es-ES" altLang="en-IT" sz="2000" dirty="0"/>
                <a:t> la </a:t>
              </a:r>
              <a:r>
                <a:rPr lang="es-ES" altLang="en-IT" sz="2000" dirty="0" err="1"/>
                <a:t>costruzione</a:t>
              </a:r>
              <a:endParaRPr lang="es-ES" altLang="en-IT" sz="2000" dirty="0"/>
            </a:p>
          </p:txBody>
        </p:sp>
        <p:grpSp>
          <p:nvGrpSpPr>
            <p:cNvPr id="21" name="Group 11">
              <a:extLst>
                <a:ext uri="{FF2B5EF4-FFF2-40B4-BE49-F238E27FC236}">
                  <a16:creationId xmlns:a16="http://schemas.microsoft.com/office/drawing/2014/main" id="{FEB69A15-FAB0-2E4D-8FF4-A33E272D42A4}"/>
                </a:ext>
              </a:extLst>
            </p:cNvPr>
            <p:cNvGrpSpPr>
              <a:grpSpLocks/>
            </p:cNvGrpSpPr>
            <p:nvPr/>
          </p:nvGrpSpPr>
          <p:grpSpPr bwMode="auto">
            <a:xfrm>
              <a:off x="207" y="2208"/>
              <a:ext cx="2674" cy="1853"/>
              <a:chOff x="255" y="2208"/>
              <a:chExt cx="2674" cy="1853"/>
            </a:xfrm>
          </p:grpSpPr>
          <p:pic>
            <p:nvPicPr>
              <p:cNvPr id="22" name="Picture 7">
                <a:extLst>
                  <a:ext uri="{FF2B5EF4-FFF2-40B4-BE49-F238E27FC236}">
                    <a16:creationId xmlns:a16="http://schemas.microsoft.com/office/drawing/2014/main" id="{FCF7C7CE-37D4-6349-9403-58E28456B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2208"/>
                <a:ext cx="1249" cy="18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3A6EC538-40D0-194C-AE61-12C4C443A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 y="2208"/>
                <a:ext cx="1259" cy="185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20443562"/>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HERA and structure of the proton"/>
          <p:cNvSpPr txBox="1"/>
          <p:nvPr/>
        </p:nvSpPr>
        <p:spPr>
          <a:xfrm>
            <a:off x="2470805" y="332747"/>
            <a:ext cx="9188717" cy="1435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err="1"/>
              <a:t>Scoperta</a:t>
            </a:r>
            <a:r>
              <a:rPr lang="en-US" dirty="0"/>
              <a:t> del </a:t>
            </a:r>
            <a:r>
              <a:rPr lang="en-US" dirty="0" err="1"/>
              <a:t>neutrone</a:t>
            </a:r>
            <a:endParaRPr dirty="0"/>
          </a:p>
        </p:txBody>
      </p:sp>
      <p:sp>
        <p:nvSpPr>
          <p:cNvPr id="140" name="DGLAP"/>
          <p:cNvSpPr txBox="1"/>
          <p:nvPr/>
        </p:nvSpPr>
        <p:spPr>
          <a:xfrm>
            <a:off x="9741489" y="6990570"/>
            <a:ext cx="9239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defRPr sz="1800">
                <a:solidFill>
                  <a:srgbClr val="FF0000"/>
                </a:solidFill>
                <a:latin typeface="+mj-lt"/>
                <a:ea typeface="+mj-ea"/>
                <a:cs typeface="+mj-cs"/>
                <a:sym typeface="Calibri"/>
              </a:defRPr>
            </a:lvl1pPr>
          </a:lstStyle>
          <a:p>
            <a:pPr>
              <a:defRPr>
                <a:solidFill>
                  <a:srgbClr val="000000"/>
                </a:solidFill>
              </a:defRPr>
            </a:pPr>
            <a:endParaRPr dirty="0">
              <a:solidFill>
                <a:srgbClr val="FF0000"/>
              </a:solidFill>
            </a:endParaRPr>
          </a:p>
        </p:txBody>
      </p:sp>
      <p:sp>
        <p:nvSpPr>
          <p:cNvPr id="141" name="HERA data are our main source of knowledge…"/>
          <p:cNvSpPr txBox="1"/>
          <p:nvPr/>
        </p:nvSpPr>
        <p:spPr>
          <a:xfrm>
            <a:off x="382126" y="2952532"/>
            <a:ext cx="11986446"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t>Nel 1932, </a:t>
            </a:r>
            <a:r>
              <a:rPr lang="en-US" sz="2400" dirty="0" err="1"/>
              <a:t>stimolato</a:t>
            </a:r>
            <a:r>
              <a:rPr lang="en-US" sz="2400" dirty="0"/>
              <a:t> da </a:t>
            </a:r>
            <a:r>
              <a:rPr lang="en-US" sz="2400" dirty="0" err="1"/>
              <a:t>precedenti</a:t>
            </a:r>
            <a:r>
              <a:rPr lang="en-US" sz="2400" dirty="0"/>
              <a:t> </a:t>
            </a:r>
            <a:r>
              <a:rPr lang="en-US" sz="2400" dirty="0" err="1"/>
              <a:t>esperimenti</a:t>
            </a:r>
            <a:r>
              <a:rPr lang="en-US" sz="2400" dirty="0"/>
              <a:t> di  Bothe-Becker  ed in </a:t>
            </a:r>
            <a:r>
              <a:rPr lang="en-US" sz="2400" dirty="0" err="1"/>
              <a:t>particolare</a:t>
            </a:r>
            <a:r>
              <a:rPr lang="en-US" sz="2400" dirty="0"/>
              <a:t> di  Joliot-Curie,  J. Chadwick  </a:t>
            </a:r>
            <a:r>
              <a:rPr lang="en-US" sz="2400" dirty="0" err="1"/>
              <a:t>scopre</a:t>
            </a:r>
            <a:r>
              <a:rPr lang="en-US" sz="2400" dirty="0"/>
              <a:t> il </a:t>
            </a:r>
            <a:r>
              <a:rPr lang="en-US" sz="2400" dirty="0" err="1"/>
              <a:t>neutrone</a:t>
            </a:r>
            <a:endParaRPr lang="en-US" sz="2400" dirty="0"/>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pic>
        <p:nvPicPr>
          <p:cNvPr id="7" name="Picture 6">
            <a:extLst>
              <a:ext uri="{FF2B5EF4-FFF2-40B4-BE49-F238E27FC236}">
                <a16:creationId xmlns:a16="http://schemas.microsoft.com/office/drawing/2014/main" id="{9B996112-7259-5040-8650-869E721DC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977" y="3995864"/>
            <a:ext cx="3768067" cy="443302"/>
          </a:xfrm>
          <a:prstGeom prst="rect">
            <a:avLst/>
          </a:prstGeom>
        </p:spPr>
      </p:pic>
      <p:sp>
        <p:nvSpPr>
          <p:cNvPr id="15" name="TextBox 14">
            <a:extLst>
              <a:ext uri="{FF2B5EF4-FFF2-40B4-BE49-F238E27FC236}">
                <a16:creationId xmlns:a16="http://schemas.microsoft.com/office/drawing/2014/main" id="{2EB6C755-DE10-F44F-A5B4-FDE3F4D0E2E3}"/>
              </a:ext>
            </a:extLst>
          </p:cNvPr>
          <p:cNvSpPr txBox="1"/>
          <p:nvPr/>
        </p:nvSpPr>
        <p:spPr>
          <a:xfrm>
            <a:off x="9496711" y="4467037"/>
            <a:ext cx="233397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Nature </a:t>
            </a:r>
            <a:r>
              <a:rPr lang="en-IT" sz="1800" b="1" dirty="0"/>
              <a:t>129</a:t>
            </a:r>
            <a:r>
              <a:rPr lang="en-IT" sz="1800" dirty="0"/>
              <a:t>, 312,1932</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6" name="TextBox 15">
            <a:extLst>
              <a:ext uri="{FF2B5EF4-FFF2-40B4-BE49-F238E27FC236}">
                <a16:creationId xmlns:a16="http://schemas.microsoft.com/office/drawing/2014/main" id="{BCF4CFAD-3BE7-6040-8630-BAA6E3E70BEF}"/>
              </a:ext>
            </a:extLst>
          </p:cNvPr>
          <p:cNvSpPr txBox="1"/>
          <p:nvPr/>
        </p:nvSpPr>
        <p:spPr>
          <a:xfrm>
            <a:off x="8381022" y="4059575"/>
            <a:ext cx="344966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Proc. Roy. Soc. </a:t>
            </a:r>
            <a:r>
              <a:rPr lang="en-IT" sz="1800" b="1" dirty="0"/>
              <a:t>A 136</a:t>
            </a:r>
            <a:r>
              <a:rPr lang="en-IT" sz="1800" dirty="0"/>
              <a:t>, 692,1932</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1" name="Picture 10">
            <a:extLst>
              <a:ext uri="{FF2B5EF4-FFF2-40B4-BE49-F238E27FC236}">
                <a16:creationId xmlns:a16="http://schemas.microsoft.com/office/drawing/2014/main" id="{29D1144E-137B-C840-89C1-E176619DF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5" y="7096"/>
            <a:ext cx="1502062" cy="2261928"/>
          </a:xfrm>
          <a:prstGeom prst="rect">
            <a:avLst/>
          </a:prstGeom>
        </p:spPr>
      </p:pic>
      <p:sp>
        <p:nvSpPr>
          <p:cNvPr id="18" name="TextBox 17">
            <a:extLst>
              <a:ext uri="{FF2B5EF4-FFF2-40B4-BE49-F238E27FC236}">
                <a16:creationId xmlns:a16="http://schemas.microsoft.com/office/drawing/2014/main" id="{8DE8072F-EF3C-5747-A692-B59C50F3C360}"/>
              </a:ext>
            </a:extLst>
          </p:cNvPr>
          <p:cNvSpPr txBox="1"/>
          <p:nvPr/>
        </p:nvSpPr>
        <p:spPr>
          <a:xfrm>
            <a:off x="22099" y="1891529"/>
            <a:ext cx="1538878" cy="65659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1935</a:t>
            </a:r>
          </a:p>
        </p:txBody>
      </p:sp>
      <p:sp>
        <p:nvSpPr>
          <p:cNvPr id="20" name="HERA data are our main source of knowledge…">
            <a:extLst>
              <a:ext uri="{FF2B5EF4-FFF2-40B4-BE49-F238E27FC236}">
                <a16:creationId xmlns:a16="http://schemas.microsoft.com/office/drawing/2014/main" id="{F8B6ADBC-B4BF-784C-8EDC-B886489BF975}"/>
              </a:ext>
            </a:extLst>
          </p:cNvPr>
          <p:cNvSpPr txBox="1"/>
          <p:nvPr/>
        </p:nvSpPr>
        <p:spPr>
          <a:xfrm>
            <a:off x="3719748" y="1692203"/>
            <a:ext cx="8272960" cy="769441"/>
          </a:xfrm>
          <a:prstGeom prst="rect">
            <a:avLst/>
          </a:prstGeom>
          <a:solidFill>
            <a:schemeClr val="accent3">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defTabSz="457200">
              <a:defRPr sz="2100"/>
            </a:pPr>
            <a:r>
              <a:rPr lang="en-US" sz="2400" dirty="0">
                <a:ea typeface="Helvetica"/>
                <a:cs typeface="Helvetica"/>
                <a:sym typeface="Helvetica"/>
              </a:rPr>
              <a:t>“I think we shall have to make a real search for the neutron.” </a:t>
            </a:r>
          </a:p>
          <a:p>
            <a:pPr algn="r" defTabSz="457200">
              <a:defRPr sz="2100"/>
            </a:pPr>
            <a:r>
              <a:rPr lang="en-US" sz="2000" dirty="0">
                <a:latin typeface="Helvetica"/>
                <a:ea typeface="Helvetica"/>
                <a:sym typeface="Helvetica"/>
              </a:rPr>
              <a:t>Chadwick letter to Rutherford, 1924</a:t>
            </a:r>
            <a:endParaRPr lang="en-IT" sz="2000" dirty="0"/>
          </a:p>
        </p:txBody>
      </p:sp>
      <p:sp>
        <p:nvSpPr>
          <p:cNvPr id="14" name="HERA and structure of the proton">
            <a:extLst>
              <a:ext uri="{FF2B5EF4-FFF2-40B4-BE49-F238E27FC236}">
                <a16:creationId xmlns:a16="http://schemas.microsoft.com/office/drawing/2014/main" id="{5078B55D-3812-AE4A-8BCC-C8EC613EAF35}"/>
              </a:ext>
            </a:extLst>
          </p:cNvPr>
          <p:cNvSpPr txBox="1"/>
          <p:nvPr/>
        </p:nvSpPr>
        <p:spPr>
          <a:xfrm>
            <a:off x="2290275" y="4534826"/>
            <a:ext cx="9188717" cy="1435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sz="4000" dirty="0" err="1"/>
              <a:t>Scoperta</a:t>
            </a:r>
            <a:r>
              <a:rPr lang="en-US" sz="4000" dirty="0"/>
              <a:t> del </a:t>
            </a:r>
            <a:r>
              <a:rPr lang="en-US" sz="4000" dirty="0" err="1"/>
              <a:t>decadimento</a:t>
            </a:r>
            <a:r>
              <a:rPr lang="en-US" sz="4000" dirty="0"/>
              <a:t> 𝜷</a:t>
            </a:r>
            <a:r>
              <a:rPr lang="en-US" sz="4000" baseline="30000" dirty="0"/>
              <a:t>+</a:t>
            </a:r>
            <a:endParaRPr sz="4000" baseline="30000" dirty="0"/>
          </a:p>
        </p:txBody>
      </p:sp>
      <p:pic>
        <p:nvPicPr>
          <p:cNvPr id="2" name="Picture 1">
            <a:extLst>
              <a:ext uri="{FF2B5EF4-FFF2-40B4-BE49-F238E27FC236}">
                <a16:creationId xmlns:a16="http://schemas.microsoft.com/office/drawing/2014/main" id="{72DB6602-5229-324F-A270-660BF0E42FB4}"/>
              </a:ext>
            </a:extLst>
          </p:cNvPr>
          <p:cNvPicPr>
            <a:picLocks noChangeAspect="1"/>
          </p:cNvPicPr>
          <p:nvPr/>
        </p:nvPicPr>
        <p:blipFill>
          <a:blip r:embed="rId4"/>
          <a:stretch>
            <a:fillRect/>
          </a:stretch>
        </p:blipFill>
        <p:spPr>
          <a:xfrm>
            <a:off x="58915" y="6327347"/>
            <a:ext cx="2879353" cy="2065110"/>
          </a:xfrm>
          <a:prstGeom prst="rect">
            <a:avLst/>
          </a:prstGeom>
        </p:spPr>
      </p:pic>
      <p:sp>
        <p:nvSpPr>
          <p:cNvPr id="17" name="TextBox 16">
            <a:extLst>
              <a:ext uri="{FF2B5EF4-FFF2-40B4-BE49-F238E27FC236}">
                <a16:creationId xmlns:a16="http://schemas.microsoft.com/office/drawing/2014/main" id="{BB55373C-7A63-394A-88B5-A45591AF1234}"/>
              </a:ext>
            </a:extLst>
          </p:cNvPr>
          <p:cNvSpPr txBox="1"/>
          <p:nvPr/>
        </p:nvSpPr>
        <p:spPr>
          <a:xfrm>
            <a:off x="97982" y="8382094"/>
            <a:ext cx="2840285" cy="379591"/>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1935</a:t>
            </a:r>
          </a:p>
        </p:txBody>
      </p:sp>
      <p:pic>
        <p:nvPicPr>
          <p:cNvPr id="3" name="Picture 2">
            <a:extLst>
              <a:ext uri="{FF2B5EF4-FFF2-40B4-BE49-F238E27FC236}">
                <a16:creationId xmlns:a16="http://schemas.microsoft.com/office/drawing/2014/main" id="{49AE722A-B7E5-6D45-BEB5-5F548E48F09F}"/>
              </a:ext>
            </a:extLst>
          </p:cNvPr>
          <p:cNvPicPr>
            <a:picLocks noChangeAspect="1"/>
          </p:cNvPicPr>
          <p:nvPr/>
        </p:nvPicPr>
        <p:blipFill>
          <a:blip r:embed="rId5"/>
          <a:stretch>
            <a:fillRect/>
          </a:stretch>
        </p:blipFill>
        <p:spPr>
          <a:xfrm>
            <a:off x="3369893" y="6548371"/>
            <a:ext cx="3159840" cy="369332"/>
          </a:xfrm>
          <a:prstGeom prst="rect">
            <a:avLst/>
          </a:prstGeom>
        </p:spPr>
      </p:pic>
      <p:pic>
        <p:nvPicPr>
          <p:cNvPr id="4" name="Picture 3">
            <a:extLst>
              <a:ext uri="{FF2B5EF4-FFF2-40B4-BE49-F238E27FC236}">
                <a16:creationId xmlns:a16="http://schemas.microsoft.com/office/drawing/2014/main" id="{15AB0E1F-C7CE-B14B-B896-6BC391701C6C}"/>
              </a:ext>
            </a:extLst>
          </p:cNvPr>
          <p:cNvPicPr>
            <a:picLocks noChangeAspect="1"/>
          </p:cNvPicPr>
          <p:nvPr/>
        </p:nvPicPr>
        <p:blipFill>
          <a:blip r:embed="rId6"/>
          <a:stretch>
            <a:fillRect/>
          </a:stretch>
        </p:blipFill>
        <p:spPr>
          <a:xfrm>
            <a:off x="7856228" y="6536703"/>
            <a:ext cx="3180359" cy="369332"/>
          </a:xfrm>
          <a:prstGeom prst="rect">
            <a:avLst/>
          </a:prstGeom>
        </p:spPr>
      </p:pic>
      <p:cxnSp>
        <p:nvCxnSpPr>
          <p:cNvPr id="12" name="Straight Arrow Connector 11">
            <a:extLst>
              <a:ext uri="{FF2B5EF4-FFF2-40B4-BE49-F238E27FC236}">
                <a16:creationId xmlns:a16="http://schemas.microsoft.com/office/drawing/2014/main" id="{EF582B76-C69C-BF44-AAD0-0753D08593FD}"/>
              </a:ext>
            </a:extLst>
          </p:cNvPr>
          <p:cNvCxnSpPr>
            <a:cxnSpLocks/>
          </p:cNvCxnSpPr>
          <p:nvPr/>
        </p:nvCxnSpPr>
        <p:spPr>
          <a:xfrm>
            <a:off x="5759393" y="7072010"/>
            <a:ext cx="281353" cy="57578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Straight Arrow Connector 26">
            <a:extLst>
              <a:ext uri="{FF2B5EF4-FFF2-40B4-BE49-F238E27FC236}">
                <a16:creationId xmlns:a16="http://schemas.microsoft.com/office/drawing/2014/main" id="{84FD47C2-2ADC-4940-9E79-EB88D2584A01}"/>
              </a:ext>
            </a:extLst>
          </p:cNvPr>
          <p:cNvCxnSpPr>
            <a:cxnSpLocks/>
          </p:cNvCxnSpPr>
          <p:nvPr/>
        </p:nvCxnSpPr>
        <p:spPr>
          <a:xfrm>
            <a:off x="10251831" y="7059395"/>
            <a:ext cx="253604" cy="509186"/>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6" name="Picture 25">
            <a:extLst>
              <a:ext uri="{FF2B5EF4-FFF2-40B4-BE49-F238E27FC236}">
                <a16:creationId xmlns:a16="http://schemas.microsoft.com/office/drawing/2014/main" id="{2C58D28B-E49C-EC44-9C29-A6860C706B59}"/>
              </a:ext>
            </a:extLst>
          </p:cNvPr>
          <p:cNvPicPr>
            <a:picLocks noChangeAspect="1"/>
          </p:cNvPicPr>
          <p:nvPr/>
        </p:nvPicPr>
        <p:blipFill>
          <a:blip r:embed="rId7"/>
          <a:stretch>
            <a:fillRect/>
          </a:stretch>
        </p:blipFill>
        <p:spPr>
          <a:xfrm>
            <a:off x="5218431" y="7857803"/>
            <a:ext cx="2637797" cy="454047"/>
          </a:xfrm>
          <a:prstGeom prst="rect">
            <a:avLst/>
          </a:prstGeom>
        </p:spPr>
      </p:pic>
      <p:pic>
        <p:nvPicPr>
          <p:cNvPr id="28" name="Picture 27">
            <a:extLst>
              <a:ext uri="{FF2B5EF4-FFF2-40B4-BE49-F238E27FC236}">
                <a16:creationId xmlns:a16="http://schemas.microsoft.com/office/drawing/2014/main" id="{F7C20869-F488-0442-A2CA-AEBB2D9AE286}"/>
              </a:ext>
            </a:extLst>
          </p:cNvPr>
          <p:cNvPicPr>
            <a:picLocks noChangeAspect="1"/>
          </p:cNvPicPr>
          <p:nvPr/>
        </p:nvPicPr>
        <p:blipFill>
          <a:blip r:embed="rId8"/>
          <a:stretch>
            <a:fillRect/>
          </a:stretch>
        </p:blipFill>
        <p:spPr>
          <a:xfrm>
            <a:off x="9205393" y="7840810"/>
            <a:ext cx="2319328" cy="409293"/>
          </a:xfrm>
          <a:prstGeom prst="rect">
            <a:avLst/>
          </a:prstGeom>
        </p:spPr>
      </p:pic>
    </p:spTree>
    <p:extLst>
      <p:ext uri="{BB962C8B-B14F-4D97-AF65-F5344CB8AC3E}">
        <p14:creationId xmlns:p14="http://schemas.microsoft.com/office/powerpoint/2010/main" val="234923818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HERA and structure of the proton"/>
          <p:cNvSpPr txBox="1"/>
          <p:nvPr/>
        </p:nvSpPr>
        <p:spPr>
          <a:xfrm>
            <a:off x="936500" y="124431"/>
            <a:ext cx="11443991" cy="1042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a:t>Ernest Rutherford</a:t>
            </a:r>
            <a:endParaRPr dirty="0"/>
          </a:p>
        </p:txBody>
      </p:sp>
      <p:sp>
        <p:nvSpPr>
          <p:cNvPr id="140" name="DGLAP"/>
          <p:cNvSpPr txBox="1"/>
          <p:nvPr/>
        </p:nvSpPr>
        <p:spPr>
          <a:xfrm>
            <a:off x="9741489" y="6990570"/>
            <a:ext cx="9239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defRPr sz="1800">
                <a:solidFill>
                  <a:srgbClr val="FF0000"/>
                </a:solidFill>
                <a:latin typeface="+mj-lt"/>
                <a:ea typeface="+mj-ea"/>
                <a:cs typeface="+mj-cs"/>
                <a:sym typeface="Calibri"/>
              </a:defRPr>
            </a:lvl1pPr>
          </a:lstStyle>
          <a:p>
            <a:pPr>
              <a:defRPr>
                <a:solidFill>
                  <a:srgbClr val="000000"/>
                </a:solidFill>
              </a:defRPr>
            </a:pPr>
            <a:endParaRPr dirty="0">
              <a:solidFill>
                <a:srgbClr val="FF0000"/>
              </a:solidFill>
            </a:endParaRPr>
          </a:p>
        </p:txBody>
      </p:sp>
      <p:sp>
        <p:nvSpPr>
          <p:cNvPr id="141" name="HERA data are our main source of knowledge…"/>
          <p:cNvSpPr txBox="1"/>
          <p:nvPr/>
        </p:nvSpPr>
        <p:spPr>
          <a:xfrm>
            <a:off x="474043" y="7537609"/>
            <a:ext cx="11443991" cy="2215991"/>
          </a:xfrm>
          <a:prstGeom prst="rect">
            <a:avLst/>
          </a:prstGeom>
          <a:solidFill>
            <a:schemeClr val="accent3">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defTabSz="457200">
              <a:defRPr sz="2100"/>
            </a:pPr>
            <a:r>
              <a:rPr lang="en-US" sz="2400" dirty="0">
                <a:ea typeface="Helvetica"/>
                <a:cs typeface="Helvetica"/>
                <a:sym typeface="Helvetica"/>
              </a:rPr>
              <a:t>“In our laboratory today we live in an atmosphere deemed with the flying fragments of exploding atoms and on this occasion I wish to say a few words on the methods and ideas employed to break up atoms and realize…the old dream of alchemists of transmutation of one element into another...” </a:t>
            </a:r>
            <a:endParaRPr sz="2400" dirty="0">
              <a:ea typeface="Helvetica"/>
              <a:cs typeface="Helvetica"/>
              <a:sym typeface="Helvetica"/>
            </a:endParaRPr>
          </a:p>
          <a:p>
            <a:pPr algn="l" defTabSz="457200">
              <a:defRPr sz="2100"/>
            </a:pPr>
            <a:r>
              <a:rPr lang="en-US" dirty="0">
                <a:latin typeface="Helvetica"/>
                <a:ea typeface="Helvetica"/>
                <a:cs typeface="Helvetica"/>
                <a:sym typeface="Helvetica"/>
              </a:rPr>
              <a:t>              You tube Link. : </a:t>
            </a:r>
            <a:r>
              <a:rPr lang="en-US" dirty="0">
                <a:latin typeface="Helvetica"/>
                <a:ea typeface="Helvetica"/>
                <a:cs typeface="Helvetica"/>
                <a:sym typeface="Helvetica"/>
                <a:hlinkClick r:id="rId2"/>
              </a:rPr>
              <a:t>https://www.youtube.com/watch?v=zBHD8ksx_Sg</a:t>
            </a:r>
            <a:endParaRPr lang="en-US" dirty="0">
              <a:latin typeface="Helvetica"/>
              <a:ea typeface="Helvetica"/>
              <a:cs typeface="Helvetica"/>
              <a:sym typeface="Helvetica"/>
            </a:endParaRPr>
          </a:p>
          <a:p>
            <a:pPr algn="l" defTabSz="457200">
              <a:defRPr sz="2100"/>
            </a:pPr>
            <a:endParaRPr dirty="0">
              <a:latin typeface="Helvetica"/>
              <a:ea typeface="Helvetica"/>
              <a:cs typeface="Helvetica"/>
              <a:sym typeface="Helvetica"/>
            </a:endParaRPr>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pic>
        <p:nvPicPr>
          <p:cNvPr id="4" name="Picture 3">
            <a:extLst>
              <a:ext uri="{FF2B5EF4-FFF2-40B4-BE49-F238E27FC236}">
                <a16:creationId xmlns:a16="http://schemas.microsoft.com/office/drawing/2014/main" id="{3E03AEB7-B1FB-F149-8F00-582551B83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388" y="1166595"/>
            <a:ext cx="8893300" cy="6263947"/>
          </a:xfrm>
          <a:prstGeom prst="rect">
            <a:avLst/>
          </a:prstGeom>
        </p:spPr>
      </p:pic>
    </p:spTree>
    <p:extLst>
      <p:ext uri="{BB962C8B-B14F-4D97-AF65-F5344CB8AC3E}">
        <p14:creationId xmlns:p14="http://schemas.microsoft.com/office/powerpoint/2010/main" val="115310837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HERA data are our main source of knowledge…"/>
          <p:cNvSpPr txBox="1"/>
          <p:nvPr/>
        </p:nvSpPr>
        <p:spPr>
          <a:xfrm>
            <a:off x="449481" y="1516169"/>
            <a:ext cx="7895969" cy="3739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ea typeface="Helvetica"/>
                <a:cs typeface="Helvetica"/>
                <a:sym typeface="Helvetica"/>
              </a:rPr>
              <a:t>La </a:t>
            </a:r>
            <a:r>
              <a:rPr lang="en-US" sz="2400" dirty="0" err="1">
                <a:ea typeface="Helvetica"/>
                <a:cs typeface="Helvetica"/>
                <a:sym typeface="Helvetica"/>
              </a:rPr>
              <a:t>meccanica</a:t>
            </a:r>
            <a:r>
              <a:rPr lang="en-US" sz="2400" dirty="0">
                <a:ea typeface="Helvetica"/>
                <a:cs typeface="Helvetica"/>
                <a:sym typeface="Helvetica"/>
              </a:rPr>
              <a:t> </a:t>
            </a:r>
            <a:r>
              <a:rPr lang="en-US" sz="2400" dirty="0" err="1">
                <a:ea typeface="Helvetica"/>
                <a:cs typeface="Helvetica"/>
                <a:sym typeface="Helvetica"/>
              </a:rPr>
              <a:t>quantistica</a:t>
            </a:r>
            <a:r>
              <a:rPr lang="en-US" sz="2400" dirty="0">
                <a:ea typeface="Helvetica"/>
                <a:cs typeface="Helvetica"/>
                <a:sym typeface="Helvetica"/>
              </a:rPr>
              <a:t> </a:t>
            </a:r>
            <a:r>
              <a:rPr lang="en-US" sz="2400" dirty="0" err="1">
                <a:ea typeface="Helvetica"/>
                <a:cs typeface="Helvetica"/>
                <a:sym typeface="Helvetica"/>
              </a:rPr>
              <a:t>si</a:t>
            </a:r>
            <a:r>
              <a:rPr lang="en-US" sz="2400" dirty="0">
                <a:ea typeface="Helvetica"/>
                <a:cs typeface="Helvetica"/>
                <a:sym typeface="Helvetica"/>
              </a:rPr>
              <a:t> </a:t>
            </a:r>
            <a:r>
              <a:rPr lang="en-US" sz="2400" dirty="0" err="1">
                <a:ea typeface="Helvetica"/>
                <a:cs typeface="Helvetica"/>
                <a:sym typeface="Helvetica"/>
              </a:rPr>
              <a:t>sviluppa</a:t>
            </a:r>
            <a:r>
              <a:rPr lang="en-US" sz="2400" dirty="0">
                <a:ea typeface="Helvetica"/>
                <a:cs typeface="Helvetica"/>
                <a:sym typeface="Helvetica"/>
              </a:rPr>
              <a:t> </a:t>
            </a:r>
            <a:r>
              <a:rPr lang="en-US" sz="2400" dirty="0" err="1">
                <a:ea typeface="Helvetica"/>
                <a:cs typeface="Helvetica"/>
                <a:sym typeface="Helvetica"/>
              </a:rPr>
              <a:t>rapidamente</a:t>
            </a:r>
            <a:r>
              <a:rPr lang="en-US" sz="2400" dirty="0">
                <a:ea typeface="Helvetica"/>
                <a:cs typeface="Helvetica"/>
                <a:sym typeface="Helvetica"/>
              </a:rPr>
              <a:t> </a:t>
            </a:r>
          </a:p>
          <a:p>
            <a:pPr algn="l" defTabSz="457200">
              <a:defRPr sz="2100"/>
            </a:pPr>
            <a:r>
              <a:rPr lang="en-US" sz="2400" dirty="0" err="1">
                <a:ea typeface="Helvetica"/>
                <a:cs typeface="Helvetica"/>
                <a:sym typeface="Helvetica"/>
              </a:rPr>
              <a:t>nel</a:t>
            </a:r>
            <a:r>
              <a:rPr lang="en-US" sz="2400" dirty="0">
                <a:ea typeface="Helvetica"/>
                <a:cs typeface="Helvetica"/>
                <a:sym typeface="Helvetica"/>
              </a:rPr>
              <a:t> </a:t>
            </a:r>
            <a:r>
              <a:rPr lang="en-US" sz="2400" dirty="0" err="1">
                <a:ea typeface="Helvetica"/>
                <a:cs typeface="Helvetica"/>
                <a:sym typeface="Helvetica"/>
              </a:rPr>
              <a:t>periodo</a:t>
            </a:r>
            <a:r>
              <a:rPr lang="en-US" sz="2400" dirty="0">
                <a:ea typeface="Helvetica"/>
                <a:cs typeface="Helvetica"/>
                <a:sym typeface="Helvetica"/>
              </a:rPr>
              <a:t> 1924-1927</a:t>
            </a:r>
          </a:p>
          <a:p>
            <a:pPr algn="l" defTabSz="457200">
              <a:defRPr sz="2100"/>
            </a:pPr>
            <a:endParaRPr lang="en-US" sz="2400" dirty="0">
              <a:ea typeface="Helvetica"/>
              <a:cs typeface="Helvetica"/>
              <a:sym typeface="Helvetica"/>
            </a:endParaRPr>
          </a:p>
          <a:p>
            <a:pPr algn="l" defTabSz="457200">
              <a:defRPr sz="2100"/>
            </a:pPr>
            <a:r>
              <a:rPr lang="en-US" sz="2400" dirty="0">
                <a:ea typeface="Helvetica"/>
                <a:cs typeface="Helvetica"/>
                <a:sym typeface="Helvetica"/>
              </a:rPr>
              <a:t>In </a:t>
            </a:r>
            <a:r>
              <a:rPr lang="en-US" sz="2400" dirty="0" err="1">
                <a:ea typeface="Helvetica"/>
                <a:cs typeface="Helvetica"/>
                <a:sym typeface="Helvetica"/>
              </a:rPr>
              <a:t>ambito</a:t>
            </a:r>
            <a:r>
              <a:rPr lang="en-US" sz="2400" dirty="0">
                <a:ea typeface="Helvetica"/>
                <a:cs typeface="Helvetica"/>
                <a:sym typeface="Helvetica"/>
              </a:rPr>
              <a:t> </a:t>
            </a:r>
            <a:r>
              <a:rPr lang="en-US" sz="2400" dirty="0" err="1">
                <a:ea typeface="Helvetica"/>
                <a:cs typeface="Helvetica"/>
                <a:sym typeface="Helvetica"/>
              </a:rPr>
              <a:t>nucleare</a:t>
            </a:r>
            <a:r>
              <a:rPr lang="en-US" sz="2400" dirty="0">
                <a:ea typeface="Helvetica"/>
                <a:cs typeface="Helvetica"/>
                <a:sym typeface="Helvetica"/>
              </a:rPr>
              <a:t>:</a:t>
            </a:r>
          </a:p>
          <a:p>
            <a:pPr algn="l" defTabSz="457200">
              <a:defRPr sz="2100"/>
            </a:pPr>
            <a:r>
              <a:rPr lang="en-US" sz="2400" dirty="0">
                <a:ea typeface="Helvetica"/>
                <a:cs typeface="Helvetica"/>
                <a:sym typeface="Helvetica"/>
              </a:rPr>
              <a:t>      - 1928: </a:t>
            </a:r>
            <a:r>
              <a:rPr lang="en-US" sz="2400" dirty="0" err="1">
                <a:ea typeface="Helvetica"/>
                <a:cs typeface="Helvetica"/>
                <a:sym typeface="Helvetica"/>
              </a:rPr>
              <a:t>teoria</a:t>
            </a:r>
            <a:r>
              <a:rPr lang="en-US" sz="2400" dirty="0">
                <a:ea typeface="Helvetica"/>
                <a:cs typeface="Helvetica"/>
                <a:sym typeface="Helvetica"/>
              </a:rPr>
              <a:t> del </a:t>
            </a:r>
            <a:r>
              <a:rPr lang="en-US" sz="2400" dirty="0" err="1">
                <a:ea typeface="Helvetica"/>
                <a:cs typeface="Helvetica"/>
                <a:sym typeface="Helvetica"/>
              </a:rPr>
              <a:t>decadimento</a:t>
            </a:r>
            <a:r>
              <a:rPr lang="en-US" sz="2400" dirty="0">
                <a:ea typeface="Helvetica"/>
                <a:cs typeface="Helvetica"/>
                <a:sym typeface="Helvetica"/>
              </a:rPr>
              <a:t> alpha </a:t>
            </a:r>
          </a:p>
          <a:p>
            <a:pPr algn="l" defTabSz="457200">
              <a:defRPr sz="2100"/>
            </a:pPr>
            <a:r>
              <a:rPr lang="en-US" sz="2400" dirty="0">
                <a:ea typeface="Helvetica"/>
                <a:cs typeface="Helvetica"/>
                <a:sym typeface="Helvetica"/>
              </a:rPr>
              <a:t>        (G. Gamow, R.W. Gurney &amp;E.U. Condon)</a:t>
            </a:r>
          </a:p>
          <a:p>
            <a:pPr algn="l" defTabSz="457200">
              <a:defRPr sz="2100"/>
            </a:pPr>
            <a:r>
              <a:rPr lang="en-US" sz="2400" dirty="0" err="1">
                <a:ea typeface="Helvetica"/>
                <a:cs typeface="Helvetica"/>
                <a:sym typeface="Helvetica"/>
              </a:rPr>
              <a:t>Relativita</a:t>
            </a:r>
            <a:r>
              <a:rPr lang="en-US" sz="2400" dirty="0">
                <a:ea typeface="Helvetica"/>
                <a:cs typeface="Helvetica"/>
                <a:sym typeface="Helvetica"/>
              </a:rPr>
              <a:t>’ </a:t>
            </a:r>
            <a:r>
              <a:rPr lang="en-US" sz="2400" dirty="0" err="1">
                <a:ea typeface="Helvetica"/>
                <a:cs typeface="Helvetica"/>
                <a:sym typeface="Helvetica"/>
              </a:rPr>
              <a:t>speciale</a:t>
            </a:r>
            <a:r>
              <a:rPr lang="en-US" sz="2400" dirty="0">
                <a:ea typeface="Helvetica"/>
                <a:cs typeface="Helvetica"/>
                <a:sym typeface="Helvetica"/>
              </a:rPr>
              <a:t>:  </a:t>
            </a:r>
          </a:p>
          <a:p>
            <a:pPr algn="l" defTabSz="457200">
              <a:defRPr sz="2100"/>
            </a:pPr>
            <a:r>
              <a:rPr lang="en-US" sz="2400" dirty="0">
                <a:ea typeface="Helvetica"/>
                <a:cs typeface="Helvetica"/>
                <a:sym typeface="Helvetica"/>
              </a:rPr>
              <a:t>        -1920-30 </a:t>
            </a:r>
            <a:r>
              <a:rPr lang="en-US" sz="2400" dirty="0" err="1">
                <a:ea typeface="Helvetica"/>
                <a:cs typeface="Helvetica"/>
                <a:sym typeface="Helvetica"/>
              </a:rPr>
              <a:t>Legame</a:t>
            </a:r>
            <a:r>
              <a:rPr lang="en-US" sz="2400" dirty="0">
                <a:ea typeface="Helvetica"/>
                <a:cs typeface="Helvetica"/>
                <a:sym typeface="Helvetica"/>
              </a:rPr>
              <a:t> </a:t>
            </a:r>
            <a:r>
              <a:rPr lang="en-US" sz="2400" dirty="0" err="1">
                <a:ea typeface="Helvetica"/>
                <a:cs typeface="Helvetica"/>
                <a:sym typeface="Helvetica"/>
              </a:rPr>
              <a:t>energia</a:t>
            </a:r>
            <a:r>
              <a:rPr lang="en-US" sz="2400" dirty="0">
                <a:ea typeface="Helvetica"/>
                <a:cs typeface="Helvetica"/>
                <a:sym typeface="Helvetica"/>
              </a:rPr>
              <a:t> di </a:t>
            </a:r>
            <a:r>
              <a:rPr lang="en-US" sz="2400" dirty="0" err="1">
                <a:ea typeface="Helvetica"/>
                <a:cs typeface="Helvetica"/>
                <a:sym typeface="Helvetica"/>
              </a:rPr>
              <a:t>legame</a:t>
            </a:r>
            <a:r>
              <a:rPr lang="en-US" sz="2400" dirty="0">
                <a:ea typeface="Helvetica"/>
                <a:cs typeface="Helvetica"/>
                <a:sym typeface="Helvetica"/>
              </a:rPr>
              <a:t> - </a:t>
            </a:r>
            <a:r>
              <a:rPr lang="en-US" sz="2400" dirty="0" err="1">
                <a:ea typeface="Helvetica"/>
                <a:cs typeface="Helvetica"/>
                <a:sym typeface="Helvetica"/>
              </a:rPr>
              <a:t>stabilita</a:t>
            </a:r>
            <a:r>
              <a:rPr lang="en-US" sz="2400" dirty="0">
                <a:ea typeface="Helvetica"/>
                <a:cs typeface="Helvetica"/>
                <a:sym typeface="Helvetica"/>
              </a:rPr>
              <a:t>’ </a:t>
            </a:r>
          </a:p>
          <a:p>
            <a:pPr algn="l" defTabSz="457200">
              <a:defRPr sz="2100"/>
            </a:pPr>
            <a:r>
              <a:rPr lang="en-US" sz="2400" dirty="0">
                <a:ea typeface="Helvetica"/>
                <a:cs typeface="Helvetica"/>
                <a:sym typeface="Helvetica"/>
              </a:rPr>
              <a:t>         (B formula - Aston – Einstein E</a:t>
            </a:r>
            <a:r>
              <a:rPr lang="en-US" sz="2400" baseline="-25000" dirty="0">
                <a:ea typeface="Helvetica"/>
                <a:cs typeface="Helvetica"/>
                <a:sym typeface="Helvetica"/>
              </a:rPr>
              <a:t>0</a:t>
            </a:r>
            <a:r>
              <a:rPr lang="en-US" sz="2400" dirty="0">
                <a:ea typeface="Helvetica"/>
                <a:cs typeface="Helvetica"/>
                <a:sym typeface="Helvetica"/>
              </a:rPr>
              <a:t>=mc</a:t>
            </a:r>
            <a:r>
              <a:rPr lang="en-US" sz="2400" baseline="30000" dirty="0">
                <a:ea typeface="Helvetica"/>
                <a:cs typeface="Helvetica"/>
                <a:sym typeface="Helvetica"/>
              </a:rPr>
              <a:t>2</a:t>
            </a:r>
            <a:r>
              <a:rPr lang="en-US" sz="2400" dirty="0">
                <a:ea typeface="Helvetica"/>
                <a:cs typeface="Helvetica"/>
                <a:sym typeface="Helvetica"/>
              </a:rPr>
              <a:t> )</a:t>
            </a:r>
            <a:endParaRPr sz="2400" dirty="0">
              <a:ea typeface="Helvetica"/>
              <a:cs typeface="Helvetica"/>
              <a:sym typeface="Helvetica"/>
            </a:endParaRPr>
          </a:p>
          <a:p>
            <a:pPr algn="l" defTabSz="457200">
              <a:defRPr sz="2100"/>
            </a:pPr>
            <a:endParaRPr dirty="0">
              <a:latin typeface="Helvetica"/>
              <a:ea typeface="Helvetica"/>
              <a:cs typeface="Helvetica"/>
              <a:sym typeface="Helvetica"/>
            </a:endParaRPr>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pic>
        <p:nvPicPr>
          <p:cNvPr id="3" name="Picture 2">
            <a:extLst>
              <a:ext uri="{FF2B5EF4-FFF2-40B4-BE49-F238E27FC236}">
                <a16:creationId xmlns:a16="http://schemas.microsoft.com/office/drawing/2014/main" id="{889BCDAD-8301-5E41-9AE3-252401D1E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981" y="1026985"/>
            <a:ext cx="4442604" cy="4187701"/>
          </a:xfrm>
          <a:prstGeom prst="rect">
            <a:avLst/>
          </a:prstGeom>
        </p:spPr>
      </p:pic>
      <p:sp>
        <p:nvSpPr>
          <p:cNvPr id="7" name="HERA data are our main source of knowledge…">
            <a:extLst>
              <a:ext uri="{FF2B5EF4-FFF2-40B4-BE49-F238E27FC236}">
                <a16:creationId xmlns:a16="http://schemas.microsoft.com/office/drawing/2014/main" id="{96615074-48B7-FA4F-9E57-4AA42FCB6AE0}"/>
              </a:ext>
            </a:extLst>
          </p:cNvPr>
          <p:cNvSpPr txBox="1"/>
          <p:nvPr/>
        </p:nvSpPr>
        <p:spPr>
          <a:xfrm>
            <a:off x="3211786" y="5917900"/>
            <a:ext cx="8748450" cy="18928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ea typeface="Helvetica"/>
                <a:cs typeface="Helvetica"/>
                <a:sym typeface="Helvetica"/>
              </a:rPr>
              <a:t>1927-1930 A. P. Dirac pone le </a:t>
            </a:r>
            <a:r>
              <a:rPr lang="en-US" sz="2400" dirty="0" err="1">
                <a:ea typeface="Helvetica"/>
                <a:cs typeface="Helvetica"/>
                <a:sym typeface="Helvetica"/>
              </a:rPr>
              <a:t>basi</a:t>
            </a:r>
            <a:r>
              <a:rPr lang="en-US" sz="2400" dirty="0">
                <a:ea typeface="Helvetica"/>
                <a:cs typeface="Helvetica"/>
                <a:sym typeface="Helvetica"/>
              </a:rPr>
              <a:t> </a:t>
            </a:r>
            <a:r>
              <a:rPr lang="en-US" sz="2400" dirty="0" err="1">
                <a:ea typeface="Helvetica"/>
                <a:cs typeface="Helvetica"/>
                <a:sym typeface="Helvetica"/>
              </a:rPr>
              <a:t>della</a:t>
            </a:r>
            <a:r>
              <a:rPr lang="en-US" sz="2400" dirty="0">
                <a:ea typeface="Helvetica"/>
                <a:cs typeface="Helvetica"/>
                <a:sym typeface="Helvetica"/>
              </a:rPr>
              <a:t> </a:t>
            </a:r>
            <a:r>
              <a:rPr lang="en-US" sz="2400" dirty="0" err="1">
                <a:ea typeface="Helvetica"/>
                <a:cs typeface="Helvetica"/>
                <a:sym typeface="Helvetica"/>
              </a:rPr>
              <a:t>meccanica</a:t>
            </a:r>
            <a:r>
              <a:rPr lang="en-US" sz="2400" dirty="0">
                <a:ea typeface="Helvetica"/>
                <a:cs typeface="Helvetica"/>
                <a:sym typeface="Helvetica"/>
              </a:rPr>
              <a:t> </a:t>
            </a:r>
            <a:r>
              <a:rPr lang="en-US" sz="2400" dirty="0" err="1">
                <a:ea typeface="Helvetica"/>
                <a:cs typeface="Helvetica"/>
                <a:sym typeface="Helvetica"/>
              </a:rPr>
              <a:t>quantistica</a:t>
            </a:r>
            <a:r>
              <a:rPr lang="en-US" sz="2400" dirty="0">
                <a:ea typeface="Helvetica"/>
                <a:cs typeface="Helvetica"/>
                <a:sym typeface="Helvetica"/>
              </a:rPr>
              <a:t> </a:t>
            </a:r>
            <a:r>
              <a:rPr lang="en-US" sz="2400" dirty="0" err="1">
                <a:ea typeface="Helvetica"/>
                <a:cs typeface="Helvetica"/>
                <a:sym typeface="Helvetica"/>
              </a:rPr>
              <a:t>relativistica</a:t>
            </a:r>
            <a:r>
              <a:rPr lang="en-US" sz="2400" dirty="0">
                <a:ea typeface="Helvetica"/>
                <a:cs typeface="Helvetica"/>
                <a:sym typeface="Helvetica"/>
              </a:rPr>
              <a:t> e </a:t>
            </a:r>
            <a:r>
              <a:rPr lang="en-US" sz="2400" dirty="0" err="1">
                <a:ea typeface="Helvetica"/>
                <a:cs typeface="Helvetica"/>
                <a:sym typeface="Helvetica"/>
              </a:rPr>
              <a:t>dell’elettrodinamica</a:t>
            </a:r>
            <a:r>
              <a:rPr lang="en-US" sz="2400" dirty="0">
                <a:ea typeface="Helvetica"/>
                <a:cs typeface="Helvetica"/>
                <a:sym typeface="Helvetica"/>
              </a:rPr>
              <a:t> </a:t>
            </a:r>
            <a:r>
              <a:rPr lang="en-US" sz="2400" dirty="0" err="1">
                <a:ea typeface="Helvetica"/>
                <a:cs typeface="Helvetica"/>
                <a:sym typeface="Helvetica"/>
              </a:rPr>
              <a:t>quantistica</a:t>
            </a:r>
            <a:r>
              <a:rPr lang="en-US" sz="2400" dirty="0">
                <a:ea typeface="Helvetica"/>
                <a:cs typeface="Helvetica"/>
                <a:sym typeface="Helvetica"/>
              </a:rPr>
              <a:t> (QED)</a:t>
            </a:r>
          </a:p>
          <a:p>
            <a:pPr algn="l" defTabSz="457200">
              <a:defRPr sz="2100"/>
            </a:pPr>
            <a:endParaRPr lang="en-US" sz="2400" dirty="0">
              <a:latin typeface="Helvetica"/>
              <a:ea typeface="Helvetica"/>
              <a:cs typeface="Helvetica"/>
              <a:sym typeface="Helvetica"/>
            </a:endParaRPr>
          </a:p>
          <a:p>
            <a:pPr algn="l" defTabSz="457200">
              <a:defRPr sz="2100"/>
            </a:pPr>
            <a:r>
              <a:rPr lang="en-US" sz="2400" dirty="0" err="1">
                <a:ea typeface="Helvetica"/>
                <a:cs typeface="Helvetica"/>
                <a:sym typeface="Helvetica"/>
              </a:rPr>
              <a:t>Primi</a:t>
            </a:r>
            <a:r>
              <a:rPr lang="en-US" sz="2400" dirty="0">
                <a:ea typeface="Helvetica"/>
                <a:cs typeface="Helvetica"/>
                <a:sym typeface="Helvetica"/>
              </a:rPr>
              <a:t> </a:t>
            </a:r>
            <a:r>
              <a:rPr lang="en-US" sz="2400" dirty="0" err="1">
                <a:ea typeface="Helvetica"/>
                <a:cs typeface="Helvetica"/>
                <a:sym typeface="Helvetica"/>
              </a:rPr>
              <a:t>passi</a:t>
            </a:r>
            <a:r>
              <a:rPr lang="en-US" sz="2400" dirty="0">
                <a:ea typeface="Helvetica"/>
                <a:cs typeface="Helvetica"/>
                <a:sym typeface="Helvetica"/>
              </a:rPr>
              <a:t> </a:t>
            </a:r>
            <a:r>
              <a:rPr lang="en-US" sz="2400" dirty="0" err="1">
                <a:ea typeface="Helvetica"/>
                <a:cs typeface="Helvetica"/>
                <a:sym typeface="Helvetica"/>
              </a:rPr>
              <a:t>della</a:t>
            </a:r>
            <a:r>
              <a:rPr lang="en-US" sz="2400" dirty="0">
                <a:ea typeface="Helvetica"/>
                <a:cs typeface="Helvetica"/>
                <a:sym typeface="Helvetica"/>
              </a:rPr>
              <a:t> </a:t>
            </a:r>
            <a:r>
              <a:rPr lang="en-US" sz="2400" dirty="0" err="1">
                <a:ea typeface="Helvetica"/>
                <a:cs typeface="Helvetica"/>
                <a:sym typeface="Helvetica"/>
              </a:rPr>
              <a:t>teoria</a:t>
            </a:r>
            <a:r>
              <a:rPr lang="en-US" sz="2400" dirty="0">
                <a:ea typeface="Helvetica"/>
                <a:cs typeface="Helvetica"/>
                <a:sym typeface="Helvetica"/>
              </a:rPr>
              <a:t> </a:t>
            </a:r>
            <a:r>
              <a:rPr lang="en-US" sz="2400" dirty="0" err="1">
                <a:ea typeface="Helvetica"/>
                <a:cs typeface="Helvetica"/>
                <a:sym typeface="Helvetica"/>
              </a:rPr>
              <a:t>quantistica</a:t>
            </a:r>
            <a:r>
              <a:rPr lang="en-US" sz="2400" dirty="0">
                <a:ea typeface="Helvetica"/>
                <a:cs typeface="Helvetica"/>
                <a:sym typeface="Helvetica"/>
              </a:rPr>
              <a:t> di campo</a:t>
            </a:r>
            <a:endParaRPr sz="2400" dirty="0">
              <a:ea typeface="Helvetica"/>
              <a:cs typeface="Helvetica"/>
              <a:sym typeface="Helvetica"/>
            </a:endParaRPr>
          </a:p>
          <a:p>
            <a:pPr algn="l" defTabSz="457200">
              <a:defRPr sz="2100"/>
            </a:pPr>
            <a:endParaRPr dirty="0">
              <a:latin typeface="Helvetica"/>
              <a:ea typeface="Helvetica"/>
              <a:cs typeface="Helvetica"/>
              <a:sym typeface="Helvetica"/>
            </a:endParaRPr>
          </a:p>
        </p:txBody>
      </p:sp>
      <p:sp>
        <p:nvSpPr>
          <p:cNvPr id="4" name="TextBox 3">
            <a:extLst>
              <a:ext uri="{FF2B5EF4-FFF2-40B4-BE49-F238E27FC236}">
                <a16:creationId xmlns:a16="http://schemas.microsoft.com/office/drawing/2014/main" id="{63B04FB8-A0B5-C049-B544-16F5EB4B50B6}"/>
              </a:ext>
            </a:extLst>
          </p:cNvPr>
          <p:cNvSpPr txBox="1"/>
          <p:nvPr/>
        </p:nvSpPr>
        <p:spPr>
          <a:xfrm>
            <a:off x="10034283" y="4516180"/>
            <a:ext cx="245419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000000"/>
                </a:solidFill>
                <a:effectLst/>
                <a:uFillTx/>
                <a:latin typeface="+mn-lt"/>
                <a:ea typeface="+mn-ea"/>
                <a:cs typeface="+mn-cs"/>
                <a:sym typeface="Helvetica Light"/>
              </a:rPr>
              <a:t>Legge Geiger-Nuttal</a:t>
            </a:r>
          </a:p>
        </p:txBody>
      </p:sp>
      <p:sp>
        <p:nvSpPr>
          <p:cNvPr id="10" name="HERA data are our main source of knowledge…">
            <a:extLst>
              <a:ext uri="{FF2B5EF4-FFF2-40B4-BE49-F238E27FC236}">
                <a16:creationId xmlns:a16="http://schemas.microsoft.com/office/drawing/2014/main" id="{AAC83EB3-BD0F-3B49-9FAB-869CD35978B0}"/>
              </a:ext>
            </a:extLst>
          </p:cNvPr>
          <p:cNvSpPr txBox="1"/>
          <p:nvPr/>
        </p:nvSpPr>
        <p:spPr>
          <a:xfrm>
            <a:off x="3613151" y="7739615"/>
            <a:ext cx="794572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ea typeface="Helvetica"/>
                <a:cs typeface="Helvetica"/>
                <a:sym typeface="Helvetica"/>
              </a:rPr>
              <a:t>= &gt; Spin e </a:t>
            </a:r>
            <a:r>
              <a:rPr lang="en-US" sz="2400" dirty="0" err="1">
                <a:ea typeface="Helvetica"/>
                <a:cs typeface="Helvetica"/>
                <a:sym typeface="Helvetica"/>
              </a:rPr>
              <a:t>momento</a:t>
            </a:r>
            <a:r>
              <a:rPr lang="en-US" sz="2400" dirty="0">
                <a:ea typeface="Helvetica"/>
                <a:cs typeface="Helvetica"/>
                <a:sym typeface="Helvetica"/>
              </a:rPr>
              <a:t> di </a:t>
            </a:r>
            <a:r>
              <a:rPr lang="en-US" sz="2400" dirty="0" err="1">
                <a:ea typeface="Helvetica"/>
                <a:cs typeface="Helvetica"/>
                <a:sym typeface="Helvetica"/>
              </a:rPr>
              <a:t>dipolo</a:t>
            </a:r>
            <a:r>
              <a:rPr lang="en-US" sz="2400" dirty="0">
                <a:ea typeface="Helvetica"/>
                <a:cs typeface="Helvetica"/>
                <a:sym typeface="Helvetica"/>
              </a:rPr>
              <a:t> </a:t>
            </a:r>
            <a:r>
              <a:rPr lang="en-US" sz="2400" dirty="0" err="1">
                <a:ea typeface="Helvetica"/>
                <a:cs typeface="Helvetica"/>
                <a:sym typeface="Helvetica"/>
              </a:rPr>
              <a:t>magnetico</a:t>
            </a:r>
            <a:r>
              <a:rPr lang="en-US" sz="2400" dirty="0">
                <a:ea typeface="Helvetica"/>
                <a:cs typeface="Helvetica"/>
                <a:sym typeface="Helvetica"/>
              </a:rPr>
              <a:t> </a:t>
            </a:r>
            <a:r>
              <a:rPr lang="en-US" sz="2400" dirty="0" err="1">
                <a:ea typeface="Helvetica"/>
                <a:cs typeface="Helvetica"/>
                <a:sym typeface="Helvetica"/>
              </a:rPr>
              <a:t>dell’elettrone</a:t>
            </a:r>
            <a:r>
              <a:rPr lang="en-US" sz="2400" dirty="0">
                <a:ea typeface="Helvetica"/>
                <a:cs typeface="Helvetica"/>
                <a:sym typeface="Helvetica"/>
              </a:rPr>
              <a:t>:</a:t>
            </a:r>
          </a:p>
        </p:txBody>
      </p:sp>
      <p:pic>
        <p:nvPicPr>
          <p:cNvPr id="6" name="Picture 5">
            <a:extLst>
              <a:ext uri="{FF2B5EF4-FFF2-40B4-BE49-F238E27FC236}">
                <a16:creationId xmlns:a16="http://schemas.microsoft.com/office/drawing/2014/main" id="{3C2431CA-DA6D-284F-A948-591DD7926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265" y="8340507"/>
            <a:ext cx="5136134" cy="772216"/>
          </a:xfrm>
          <a:prstGeom prst="rect">
            <a:avLst/>
          </a:prstGeom>
        </p:spPr>
      </p:pic>
      <p:pic>
        <p:nvPicPr>
          <p:cNvPr id="11" name="Picture 10">
            <a:extLst>
              <a:ext uri="{FF2B5EF4-FFF2-40B4-BE49-F238E27FC236}">
                <a16:creationId xmlns:a16="http://schemas.microsoft.com/office/drawing/2014/main" id="{7830D798-4AC9-3041-B174-2150AA294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38" y="5821918"/>
            <a:ext cx="2736448" cy="3507121"/>
          </a:xfrm>
          <a:prstGeom prst="rect">
            <a:avLst/>
          </a:prstGeom>
        </p:spPr>
      </p:pic>
      <p:sp>
        <p:nvSpPr>
          <p:cNvPr id="12" name="TextBox 11">
            <a:extLst>
              <a:ext uri="{FF2B5EF4-FFF2-40B4-BE49-F238E27FC236}">
                <a16:creationId xmlns:a16="http://schemas.microsoft.com/office/drawing/2014/main" id="{27C68055-75D4-8247-B0B9-A16C27368BDE}"/>
              </a:ext>
            </a:extLst>
          </p:cNvPr>
          <p:cNvSpPr txBox="1"/>
          <p:nvPr/>
        </p:nvSpPr>
        <p:spPr>
          <a:xfrm>
            <a:off x="9638340" y="8490653"/>
            <a:ext cx="273792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M</a:t>
            </a:r>
            <a:r>
              <a:rPr kumimoji="0" lang="en-GB" sz="2400" b="0" i="0" u="none" strike="noStrike" cap="none" spc="0" normalizeH="0" baseline="0" dirty="0">
                <a:ln>
                  <a:noFill/>
                </a:ln>
                <a:solidFill>
                  <a:srgbClr val="000000"/>
                </a:solidFill>
                <a:effectLst/>
                <a:uFillTx/>
                <a:latin typeface="+mn-lt"/>
                <a:ea typeface="+mn-ea"/>
                <a:cs typeface="+mn-cs"/>
                <a:sym typeface="Helvetica Light"/>
              </a:rPr>
              <a:t>a</a:t>
            </a:r>
            <a:r>
              <a:rPr kumimoji="0" lang="en-IT" sz="2400" b="0" i="0" u="none" strike="noStrike" cap="none" spc="0" normalizeH="0" baseline="0" dirty="0">
                <a:ln>
                  <a:noFill/>
                </a:ln>
                <a:solidFill>
                  <a:srgbClr val="000000"/>
                </a:solidFill>
                <a:effectLst/>
                <a:uFillTx/>
                <a:latin typeface="+mn-lt"/>
                <a:ea typeface="+mn-ea"/>
                <a:cs typeface="+mn-cs"/>
                <a:sym typeface="Helvetica Light"/>
              </a:rPr>
              <a:t>gnetone di Bohr</a:t>
            </a:r>
          </a:p>
        </p:txBody>
      </p:sp>
      <p:sp>
        <p:nvSpPr>
          <p:cNvPr id="137" name="HERA and structure of the proton"/>
          <p:cNvSpPr txBox="1"/>
          <p:nvPr/>
        </p:nvSpPr>
        <p:spPr>
          <a:xfrm>
            <a:off x="936500" y="124431"/>
            <a:ext cx="11443991" cy="1514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GB" dirty="0" err="1"/>
              <a:t>Meccanica</a:t>
            </a:r>
            <a:r>
              <a:rPr lang="en-GB" dirty="0"/>
              <a:t> </a:t>
            </a:r>
            <a:r>
              <a:rPr lang="en-GB" dirty="0" err="1"/>
              <a:t>Quantistica</a:t>
            </a:r>
            <a:r>
              <a:rPr lang="en-GB" dirty="0"/>
              <a:t> e QED</a:t>
            </a:r>
            <a:endParaRPr dirty="0"/>
          </a:p>
        </p:txBody>
      </p:sp>
      <p:sp>
        <p:nvSpPr>
          <p:cNvPr id="13" name="TextBox 12">
            <a:extLst>
              <a:ext uri="{FF2B5EF4-FFF2-40B4-BE49-F238E27FC236}">
                <a16:creationId xmlns:a16="http://schemas.microsoft.com/office/drawing/2014/main" id="{F02C2325-9C76-1945-9519-54F75878258E}"/>
              </a:ext>
            </a:extLst>
          </p:cNvPr>
          <p:cNvSpPr txBox="1"/>
          <p:nvPr/>
        </p:nvSpPr>
        <p:spPr>
          <a:xfrm>
            <a:off x="157637" y="9235509"/>
            <a:ext cx="2736447" cy="379591"/>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1933</a:t>
            </a:r>
          </a:p>
        </p:txBody>
      </p:sp>
    </p:spTree>
    <p:extLst>
      <p:ext uri="{BB962C8B-B14F-4D97-AF65-F5344CB8AC3E}">
        <p14:creationId xmlns:p14="http://schemas.microsoft.com/office/powerpoint/2010/main" val="2315967281"/>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HERA and structure of the proton"/>
          <p:cNvSpPr txBox="1"/>
          <p:nvPr/>
        </p:nvSpPr>
        <p:spPr>
          <a:xfrm>
            <a:off x="1635626" y="165213"/>
            <a:ext cx="11443991"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GB" dirty="0" err="1"/>
              <a:t>Momento</a:t>
            </a:r>
            <a:r>
              <a:rPr lang="en-GB" dirty="0"/>
              <a:t> </a:t>
            </a:r>
            <a:r>
              <a:rPr lang="en-GB" dirty="0" err="1"/>
              <a:t>magnetico</a:t>
            </a:r>
            <a:r>
              <a:rPr lang="en-GB" dirty="0"/>
              <a:t> </a:t>
            </a:r>
          </a:p>
          <a:p>
            <a:r>
              <a:rPr lang="en-GB" dirty="0"/>
              <a:t>del </a:t>
            </a:r>
            <a:r>
              <a:rPr lang="en-GB" dirty="0" err="1"/>
              <a:t>protone</a:t>
            </a:r>
            <a:endParaRPr dirty="0"/>
          </a:p>
        </p:txBody>
      </p:sp>
      <p:sp>
        <p:nvSpPr>
          <p:cNvPr id="141" name="HERA data are our main source of knowledge…"/>
          <p:cNvSpPr txBox="1"/>
          <p:nvPr/>
        </p:nvSpPr>
        <p:spPr>
          <a:xfrm>
            <a:off x="2222042" y="2602255"/>
            <a:ext cx="10782758"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l" defTabSz="457200">
              <a:defRPr sz="2100"/>
            </a:pPr>
            <a:r>
              <a:rPr lang="en-US" sz="2400" dirty="0"/>
              <a:t>Nel 1933 O. Stern, I. </a:t>
            </a:r>
            <a:r>
              <a:rPr lang="en-US" sz="2400" dirty="0" err="1"/>
              <a:t>Esterman</a:t>
            </a:r>
            <a:r>
              <a:rPr lang="en-US" sz="2400" dirty="0"/>
              <a:t> e R. </a:t>
            </a:r>
            <a:r>
              <a:rPr lang="en-US" sz="2400" dirty="0" err="1"/>
              <a:t>Frish</a:t>
            </a:r>
            <a:r>
              <a:rPr lang="en-US" sz="2400" dirty="0"/>
              <a:t>  </a:t>
            </a:r>
            <a:r>
              <a:rPr lang="en-US" sz="2400" dirty="0" err="1"/>
              <a:t>presentano</a:t>
            </a:r>
            <a:r>
              <a:rPr lang="en-US" sz="2400" dirty="0"/>
              <a:t> la prima </a:t>
            </a:r>
            <a:r>
              <a:rPr lang="en-US" sz="2400" dirty="0" err="1"/>
              <a:t>determinazione</a:t>
            </a:r>
            <a:endParaRPr lang="en-US" sz="2400" dirty="0"/>
          </a:p>
          <a:p>
            <a:pPr algn="l" defTabSz="457200">
              <a:defRPr sz="2100"/>
            </a:pPr>
            <a:r>
              <a:rPr lang="en-US" sz="2400" dirty="0"/>
              <a:t>del </a:t>
            </a:r>
            <a:r>
              <a:rPr lang="en-US" sz="2400" dirty="0" err="1"/>
              <a:t>momento</a:t>
            </a:r>
            <a:r>
              <a:rPr lang="en-US" sz="2400" dirty="0"/>
              <a:t> </a:t>
            </a:r>
            <a:r>
              <a:rPr lang="en-US" sz="2400" dirty="0" err="1"/>
              <a:t>magnetico</a:t>
            </a:r>
            <a:r>
              <a:rPr lang="en-US" sz="2400" dirty="0"/>
              <a:t> del </a:t>
            </a:r>
            <a:r>
              <a:rPr lang="en-US" sz="2400" dirty="0" err="1"/>
              <a:t>protone</a:t>
            </a:r>
            <a:r>
              <a:rPr lang="en-US" sz="2400" dirty="0"/>
              <a:t> </a:t>
            </a:r>
            <a:r>
              <a:rPr lang="en-US" sz="2400" dirty="0" err="1"/>
              <a:t>utilizzando</a:t>
            </a:r>
            <a:r>
              <a:rPr lang="en-US" sz="2400" dirty="0"/>
              <a:t> la </a:t>
            </a:r>
            <a:r>
              <a:rPr lang="en-US" sz="2400" dirty="0" err="1"/>
              <a:t>deflessione</a:t>
            </a:r>
            <a:r>
              <a:rPr lang="en-US" sz="2400" dirty="0"/>
              <a:t> in campo </a:t>
            </a:r>
            <a:r>
              <a:rPr lang="en-US" sz="2400" b="1" dirty="0"/>
              <a:t>B</a:t>
            </a:r>
            <a:r>
              <a:rPr lang="en-US" sz="2400" dirty="0"/>
              <a:t> </a:t>
            </a:r>
          </a:p>
          <a:p>
            <a:pPr algn="l" defTabSz="457200">
              <a:defRPr sz="2100"/>
            </a:pPr>
            <a:r>
              <a:rPr lang="en-US" sz="2400" dirty="0"/>
              <a:t>(non </a:t>
            </a:r>
            <a:r>
              <a:rPr lang="en-US" sz="2400" dirty="0" err="1"/>
              <a:t>omogeneo</a:t>
            </a:r>
            <a:r>
              <a:rPr lang="en-US" sz="2400" dirty="0"/>
              <a:t>) di un fascio </a:t>
            </a:r>
            <a:r>
              <a:rPr lang="en-US" sz="2400" dirty="0" err="1"/>
              <a:t>molecolare</a:t>
            </a:r>
            <a:r>
              <a:rPr lang="en-US" sz="2400" dirty="0"/>
              <a:t> (H</a:t>
            </a:r>
            <a:r>
              <a:rPr lang="en-US" sz="2400" baseline="-25000" dirty="0"/>
              <a:t>2</a:t>
            </a:r>
            <a:r>
              <a:rPr lang="en-US" sz="2400" dirty="0"/>
              <a:t>).</a:t>
            </a:r>
            <a:endParaRPr sz="2400" dirty="0"/>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pic>
        <p:nvPicPr>
          <p:cNvPr id="7" name="Picture 6">
            <a:extLst>
              <a:ext uri="{FF2B5EF4-FFF2-40B4-BE49-F238E27FC236}">
                <a16:creationId xmlns:a16="http://schemas.microsoft.com/office/drawing/2014/main" id="{122EE8B6-9212-4A48-9AA8-1B97ADF71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823" y="4184813"/>
            <a:ext cx="6113764" cy="830997"/>
          </a:xfrm>
          <a:prstGeom prst="rect">
            <a:avLst/>
          </a:prstGeom>
        </p:spPr>
      </p:pic>
      <p:sp>
        <p:nvSpPr>
          <p:cNvPr id="14" name="TextBox 13">
            <a:extLst>
              <a:ext uri="{FF2B5EF4-FFF2-40B4-BE49-F238E27FC236}">
                <a16:creationId xmlns:a16="http://schemas.microsoft.com/office/drawing/2014/main" id="{F3A8723C-8595-B742-8369-73EF6EFAF188}"/>
              </a:ext>
            </a:extLst>
          </p:cNvPr>
          <p:cNvSpPr txBox="1"/>
          <p:nvPr/>
        </p:nvSpPr>
        <p:spPr>
          <a:xfrm>
            <a:off x="10407587" y="4628609"/>
            <a:ext cx="210314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Z. Phy. </a:t>
            </a:r>
            <a:r>
              <a:rPr lang="en-IT" sz="1800" b="1" dirty="0"/>
              <a:t>85</a:t>
            </a:r>
            <a:r>
              <a:rPr lang="en-IT" sz="1800" dirty="0"/>
              <a:t>, 17,1933</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97D8AE8B-3AD5-424D-816D-460247F9A859}"/>
              </a:ext>
            </a:extLst>
          </p:cNvPr>
          <p:cNvSpPr txBox="1"/>
          <p:nvPr/>
        </p:nvSpPr>
        <p:spPr>
          <a:xfrm>
            <a:off x="10535827" y="4271505"/>
            <a:ext cx="19749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Z. Phy. </a:t>
            </a:r>
            <a:r>
              <a:rPr lang="en-IT" sz="1800" b="1" dirty="0"/>
              <a:t>85</a:t>
            </a:r>
            <a:r>
              <a:rPr lang="en-IT" sz="1800" dirty="0"/>
              <a:t>, 4,1933</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6" name="Picture 5">
            <a:extLst>
              <a:ext uri="{FF2B5EF4-FFF2-40B4-BE49-F238E27FC236}">
                <a16:creationId xmlns:a16="http://schemas.microsoft.com/office/drawing/2014/main" id="{01E37D60-C4A7-CE4A-9C27-954D373DEA26}"/>
              </a:ext>
            </a:extLst>
          </p:cNvPr>
          <p:cNvPicPr>
            <a:picLocks noChangeAspect="1"/>
          </p:cNvPicPr>
          <p:nvPr/>
        </p:nvPicPr>
        <p:blipFill>
          <a:blip r:embed="rId3"/>
          <a:stretch>
            <a:fillRect/>
          </a:stretch>
        </p:blipFill>
        <p:spPr>
          <a:xfrm>
            <a:off x="597878" y="5164305"/>
            <a:ext cx="5082774" cy="3939150"/>
          </a:xfrm>
          <a:prstGeom prst="rect">
            <a:avLst/>
          </a:prstGeom>
        </p:spPr>
      </p:pic>
      <p:pic>
        <p:nvPicPr>
          <p:cNvPr id="10" name="Picture 9">
            <a:extLst>
              <a:ext uri="{FF2B5EF4-FFF2-40B4-BE49-F238E27FC236}">
                <a16:creationId xmlns:a16="http://schemas.microsoft.com/office/drawing/2014/main" id="{0BA5A8B7-EF98-6046-A1E7-20E475E76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598" y="5946041"/>
            <a:ext cx="6395324" cy="2375678"/>
          </a:xfrm>
          <a:prstGeom prst="rect">
            <a:avLst/>
          </a:prstGeom>
        </p:spPr>
      </p:pic>
      <p:pic>
        <p:nvPicPr>
          <p:cNvPr id="21" name="Picture 20">
            <a:extLst>
              <a:ext uri="{FF2B5EF4-FFF2-40B4-BE49-F238E27FC236}">
                <a16:creationId xmlns:a16="http://schemas.microsoft.com/office/drawing/2014/main" id="{1078AF8D-587C-EB4A-9978-A3445A17468C}"/>
              </a:ext>
            </a:extLst>
          </p:cNvPr>
          <p:cNvPicPr>
            <a:picLocks noChangeAspect="1"/>
          </p:cNvPicPr>
          <p:nvPr/>
        </p:nvPicPr>
        <p:blipFill>
          <a:blip r:embed="rId5"/>
          <a:stretch>
            <a:fillRect/>
          </a:stretch>
        </p:blipFill>
        <p:spPr>
          <a:xfrm>
            <a:off x="0" y="13426"/>
            <a:ext cx="2082556" cy="2640008"/>
          </a:xfrm>
          <a:prstGeom prst="rect">
            <a:avLst/>
          </a:prstGeom>
        </p:spPr>
      </p:pic>
      <p:sp>
        <p:nvSpPr>
          <p:cNvPr id="22" name="TextBox 21">
            <a:extLst>
              <a:ext uri="{FF2B5EF4-FFF2-40B4-BE49-F238E27FC236}">
                <a16:creationId xmlns:a16="http://schemas.microsoft.com/office/drawing/2014/main" id="{9B05732C-B8BE-B64C-B104-6509FC3B8D38}"/>
              </a:ext>
            </a:extLst>
          </p:cNvPr>
          <p:cNvSpPr txBox="1"/>
          <p:nvPr/>
        </p:nvSpPr>
        <p:spPr>
          <a:xfrm>
            <a:off x="0" y="2653434"/>
            <a:ext cx="2082556" cy="379591"/>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1943</a:t>
            </a:r>
          </a:p>
        </p:txBody>
      </p:sp>
    </p:spTree>
    <p:extLst>
      <p:ext uri="{BB962C8B-B14F-4D97-AF65-F5344CB8AC3E}">
        <p14:creationId xmlns:p14="http://schemas.microsoft.com/office/powerpoint/2010/main" val="2327750328"/>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HERA and structure of the proton"/>
          <p:cNvSpPr txBox="1"/>
          <p:nvPr/>
        </p:nvSpPr>
        <p:spPr>
          <a:xfrm>
            <a:off x="1635626" y="165213"/>
            <a:ext cx="11443991"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GB" dirty="0" err="1"/>
              <a:t>Momento</a:t>
            </a:r>
            <a:r>
              <a:rPr lang="en-GB" dirty="0"/>
              <a:t> </a:t>
            </a:r>
            <a:r>
              <a:rPr lang="en-GB" dirty="0" err="1"/>
              <a:t>magnetico</a:t>
            </a:r>
            <a:r>
              <a:rPr lang="en-GB" dirty="0"/>
              <a:t> </a:t>
            </a:r>
          </a:p>
          <a:p>
            <a:r>
              <a:rPr lang="en-GB" dirty="0"/>
              <a:t>del </a:t>
            </a:r>
            <a:r>
              <a:rPr lang="en-GB" dirty="0" err="1"/>
              <a:t>protone</a:t>
            </a:r>
            <a:endParaRPr dirty="0"/>
          </a:p>
        </p:txBody>
      </p:sp>
      <p:sp>
        <p:nvSpPr>
          <p:cNvPr id="141" name="HERA data are our main source of knowledge…"/>
          <p:cNvSpPr txBox="1"/>
          <p:nvPr/>
        </p:nvSpPr>
        <p:spPr>
          <a:xfrm>
            <a:off x="2228470" y="2618125"/>
            <a:ext cx="10782758"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l" defTabSz="457200">
              <a:defRPr sz="2100"/>
            </a:pPr>
            <a:r>
              <a:rPr lang="en-US" sz="2400" dirty="0"/>
              <a:t>Nel 1933 O. Stern, I. </a:t>
            </a:r>
            <a:r>
              <a:rPr lang="en-US" sz="2400" dirty="0" err="1"/>
              <a:t>Esterman</a:t>
            </a:r>
            <a:r>
              <a:rPr lang="en-US" sz="2400" dirty="0"/>
              <a:t> e R. </a:t>
            </a:r>
            <a:r>
              <a:rPr lang="en-US" sz="2400" dirty="0" err="1"/>
              <a:t>Frish</a:t>
            </a:r>
            <a:r>
              <a:rPr lang="en-US" sz="2400" dirty="0"/>
              <a:t>  </a:t>
            </a:r>
            <a:r>
              <a:rPr lang="en-US" sz="2400" dirty="0" err="1"/>
              <a:t>presentano</a:t>
            </a:r>
            <a:r>
              <a:rPr lang="en-US" sz="2400" dirty="0"/>
              <a:t> la prima </a:t>
            </a:r>
            <a:r>
              <a:rPr lang="en-US" sz="2400" dirty="0" err="1"/>
              <a:t>determinazione</a:t>
            </a:r>
            <a:endParaRPr lang="en-US" sz="2400" dirty="0"/>
          </a:p>
          <a:p>
            <a:pPr algn="l" defTabSz="457200">
              <a:defRPr sz="2100"/>
            </a:pPr>
            <a:r>
              <a:rPr lang="en-US" sz="2400" dirty="0"/>
              <a:t>del </a:t>
            </a:r>
            <a:r>
              <a:rPr lang="en-US" sz="2400" dirty="0" err="1"/>
              <a:t>momento</a:t>
            </a:r>
            <a:r>
              <a:rPr lang="en-US" sz="2400" dirty="0"/>
              <a:t> </a:t>
            </a:r>
            <a:r>
              <a:rPr lang="en-US" sz="2400" dirty="0" err="1"/>
              <a:t>magnetico</a:t>
            </a:r>
            <a:r>
              <a:rPr lang="en-US" sz="2400" dirty="0"/>
              <a:t> del </a:t>
            </a:r>
            <a:r>
              <a:rPr lang="en-US" sz="2400" dirty="0" err="1"/>
              <a:t>protone</a:t>
            </a:r>
            <a:r>
              <a:rPr lang="en-US" sz="2400" dirty="0"/>
              <a:t> </a:t>
            </a:r>
            <a:r>
              <a:rPr lang="en-US" sz="2400" dirty="0" err="1"/>
              <a:t>utilizzando</a:t>
            </a:r>
            <a:r>
              <a:rPr lang="en-US" sz="2400" dirty="0"/>
              <a:t> la </a:t>
            </a:r>
            <a:r>
              <a:rPr lang="en-US" sz="2400" dirty="0" err="1"/>
              <a:t>deflessione</a:t>
            </a:r>
            <a:r>
              <a:rPr lang="en-US" sz="2400" dirty="0"/>
              <a:t> in campo B </a:t>
            </a:r>
          </a:p>
          <a:p>
            <a:pPr algn="l" defTabSz="457200">
              <a:defRPr sz="2100"/>
            </a:pPr>
            <a:r>
              <a:rPr lang="en-US" sz="2400" dirty="0"/>
              <a:t>(non </a:t>
            </a:r>
            <a:r>
              <a:rPr lang="en-US" sz="2400" dirty="0" err="1"/>
              <a:t>omogeneo</a:t>
            </a:r>
            <a:r>
              <a:rPr lang="en-US" sz="2400" dirty="0"/>
              <a:t>) di un fascio </a:t>
            </a:r>
            <a:r>
              <a:rPr lang="en-US" sz="2400" dirty="0" err="1"/>
              <a:t>molecolare</a:t>
            </a:r>
            <a:r>
              <a:rPr lang="en-US" sz="2400" dirty="0"/>
              <a:t> (H</a:t>
            </a:r>
            <a:r>
              <a:rPr lang="en-US" sz="2400" baseline="-25000" dirty="0"/>
              <a:t>2</a:t>
            </a:r>
            <a:r>
              <a:rPr lang="en-US" sz="2400" dirty="0"/>
              <a:t>).</a:t>
            </a:r>
            <a:endParaRPr sz="2400" dirty="0"/>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74</a:t>
            </a:fld>
            <a:endParaRPr/>
          </a:p>
        </p:txBody>
      </p:sp>
      <p:pic>
        <p:nvPicPr>
          <p:cNvPr id="7" name="Picture 6">
            <a:extLst>
              <a:ext uri="{FF2B5EF4-FFF2-40B4-BE49-F238E27FC236}">
                <a16:creationId xmlns:a16="http://schemas.microsoft.com/office/drawing/2014/main" id="{122EE8B6-9212-4A48-9AA8-1B97ADF71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823" y="4184813"/>
            <a:ext cx="6113764" cy="830997"/>
          </a:xfrm>
          <a:prstGeom prst="rect">
            <a:avLst/>
          </a:prstGeom>
        </p:spPr>
      </p:pic>
      <p:sp>
        <p:nvSpPr>
          <p:cNvPr id="14" name="TextBox 13">
            <a:extLst>
              <a:ext uri="{FF2B5EF4-FFF2-40B4-BE49-F238E27FC236}">
                <a16:creationId xmlns:a16="http://schemas.microsoft.com/office/drawing/2014/main" id="{F3A8723C-8595-B742-8369-73EF6EFAF188}"/>
              </a:ext>
            </a:extLst>
          </p:cNvPr>
          <p:cNvSpPr txBox="1"/>
          <p:nvPr/>
        </p:nvSpPr>
        <p:spPr>
          <a:xfrm>
            <a:off x="10407587" y="4628609"/>
            <a:ext cx="210314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Z. Phy. </a:t>
            </a:r>
            <a:r>
              <a:rPr lang="en-IT" sz="1800" b="1" dirty="0"/>
              <a:t>85</a:t>
            </a:r>
            <a:r>
              <a:rPr lang="en-IT" sz="1800" dirty="0"/>
              <a:t>, 17,1933</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97D8AE8B-3AD5-424D-816D-460247F9A859}"/>
              </a:ext>
            </a:extLst>
          </p:cNvPr>
          <p:cNvSpPr txBox="1"/>
          <p:nvPr/>
        </p:nvSpPr>
        <p:spPr>
          <a:xfrm>
            <a:off x="10535827" y="4271505"/>
            <a:ext cx="19749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Z. Phy. </a:t>
            </a:r>
            <a:r>
              <a:rPr lang="en-IT" sz="1800" b="1" dirty="0"/>
              <a:t>85</a:t>
            </a:r>
            <a:r>
              <a:rPr lang="en-IT" sz="1800" dirty="0"/>
              <a:t>, 4,1933</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1" name="Picture 10">
            <a:extLst>
              <a:ext uri="{FF2B5EF4-FFF2-40B4-BE49-F238E27FC236}">
                <a16:creationId xmlns:a16="http://schemas.microsoft.com/office/drawing/2014/main" id="{176FCAA9-A0DA-6941-ACAB-160C7F57C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42" y="5114664"/>
            <a:ext cx="8213308" cy="3549820"/>
          </a:xfrm>
          <a:prstGeom prst="rect">
            <a:avLst/>
          </a:prstGeom>
        </p:spPr>
      </p:pic>
      <p:pic>
        <p:nvPicPr>
          <p:cNvPr id="2" name="Picture 1">
            <a:extLst>
              <a:ext uri="{FF2B5EF4-FFF2-40B4-BE49-F238E27FC236}">
                <a16:creationId xmlns:a16="http://schemas.microsoft.com/office/drawing/2014/main" id="{B3F5EF61-0E88-5A40-87BF-926346AE1D46}"/>
              </a:ext>
            </a:extLst>
          </p:cNvPr>
          <p:cNvPicPr>
            <a:picLocks noChangeAspect="1"/>
          </p:cNvPicPr>
          <p:nvPr/>
        </p:nvPicPr>
        <p:blipFill>
          <a:blip r:embed="rId4"/>
          <a:stretch>
            <a:fillRect/>
          </a:stretch>
        </p:blipFill>
        <p:spPr>
          <a:xfrm>
            <a:off x="0" y="4317"/>
            <a:ext cx="2089742" cy="2649117"/>
          </a:xfrm>
          <a:prstGeom prst="rect">
            <a:avLst/>
          </a:prstGeom>
        </p:spPr>
      </p:pic>
      <p:pic>
        <p:nvPicPr>
          <p:cNvPr id="13" name="Picture 12">
            <a:extLst>
              <a:ext uri="{FF2B5EF4-FFF2-40B4-BE49-F238E27FC236}">
                <a16:creationId xmlns:a16="http://schemas.microsoft.com/office/drawing/2014/main" id="{F9CCA314-CE71-8D46-90C0-582A89721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7974" y="6400057"/>
            <a:ext cx="2535706" cy="404243"/>
          </a:xfrm>
          <a:prstGeom prst="rect">
            <a:avLst/>
          </a:prstGeom>
        </p:spPr>
      </p:pic>
      <p:pic>
        <p:nvPicPr>
          <p:cNvPr id="3" name="Picture 2">
            <a:extLst>
              <a:ext uri="{FF2B5EF4-FFF2-40B4-BE49-F238E27FC236}">
                <a16:creationId xmlns:a16="http://schemas.microsoft.com/office/drawing/2014/main" id="{36AEF91E-D008-F543-A496-A3D9BE9EF014}"/>
              </a:ext>
            </a:extLst>
          </p:cNvPr>
          <p:cNvPicPr>
            <a:picLocks noChangeAspect="1"/>
          </p:cNvPicPr>
          <p:nvPr/>
        </p:nvPicPr>
        <p:blipFill>
          <a:blip r:embed="rId6"/>
          <a:stretch>
            <a:fillRect/>
          </a:stretch>
        </p:blipFill>
        <p:spPr>
          <a:xfrm>
            <a:off x="8324729" y="7065747"/>
            <a:ext cx="4422196" cy="1598737"/>
          </a:xfrm>
          <a:prstGeom prst="rect">
            <a:avLst/>
          </a:prstGeom>
        </p:spPr>
      </p:pic>
      <p:sp>
        <p:nvSpPr>
          <p:cNvPr id="16" name="TextBox 15">
            <a:extLst>
              <a:ext uri="{FF2B5EF4-FFF2-40B4-BE49-F238E27FC236}">
                <a16:creationId xmlns:a16="http://schemas.microsoft.com/office/drawing/2014/main" id="{D9853BE8-6074-1045-83A6-94EFA39534C2}"/>
              </a:ext>
            </a:extLst>
          </p:cNvPr>
          <p:cNvSpPr txBox="1"/>
          <p:nvPr/>
        </p:nvSpPr>
        <p:spPr>
          <a:xfrm>
            <a:off x="0" y="2653434"/>
            <a:ext cx="2082556" cy="379591"/>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1943</a:t>
            </a:r>
          </a:p>
        </p:txBody>
      </p:sp>
    </p:spTree>
    <p:extLst>
      <p:ext uri="{BB962C8B-B14F-4D97-AF65-F5344CB8AC3E}">
        <p14:creationId xmlns:p14="http://schemas.microsoft.com/office/powerpoint/2010/main" val="67373818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HERA and structure of the proton"/>
          <p:cNvSpPr txBox="1"/>
          <p:nvPr/>
        </p:nvSpPr>
        <p:spPr>
          <a:xfrm>
            <a:off x="1635626" y="165213"/>
            <a:ext cx="11443991"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GB" dirty="0" err="1"/>
              <a:t>Momento</a:t>
            </a:r>
            <a:r>
              <a:rPr lang="en-GB" dirty="0"/>
              <a:t> </a:t>
            </a:r>
            <a:r>
              <a:rPr lang="en-GB" dirty="0" err="1"/>
              <a:t>magnetico</a:t>
            </a:r>
            <a:r>
              <a:rPr lang="en-GB" dirty="0"/>
              <a:t> </a:t>
            </a:r>
          </a:p>
          <a:p>
            <a:r>
              <a:rPr lang="en-GB" dirty="0"/>
              <a:t>del </a:t>
            </a:r>
            <a:r>
              <a:rPr lang="en-GB" dirty="0" err="1"/>
              <a:t>protone</a:t>
            </a:r>
            <a:r>
              <a:rPr lang="en-GB" dirty="0"/>
              <a:t> e del </a:t>
            </a:r>
            <a:r>
              <a:rPr lang="en-GB" dirty="0" err="1"/>
              <a:t>neutrone</a:t>
            </a:r>
            <a:endParaRPr dirty="0"/>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pic>
        <p:nvPicPr>
          <p:cNvPr id="2" name="Picture 1">
            <a:extLst>
              <a:ext uri="{FF2B5EF4-FFF2-40B4-BE49-F238E27FC236}">
                <a16:creationId xmlns:a16="http://schemas.microsoft.com/office/drawing/2014/main" id="{C4B6A9C8-944C-B143-B489-6DA046B31377}"/>
              </a:ext>
            </a:extLst>
          </p:cNvPr>
          <p:cNvPicPr>
            <a:picLocks noChangeAspect="1"/>
          </p:cNvPicPr>
          <p:nvPr/>
        </p:nvPicPr>
        <p:blipFill>
          <a:blip r:embed="rId2"/>
          <a:stretch>
            <a:fillRect/>
          </a:stretch>
        </p:blipFill>
        <p:spPr>
          <a:xfrm>
            <a:off x="17585" y="-30669"/>
            <a:ext cx="1960635" cy="2779065"/>
          </a:xfrm>
          <a:prstGeom prst="rect">
            <a:avLst/>
          </a:prstGeom>
        </p:spPr>
      </p:pic>
      <p:sp>
        <p:nvSpPr>
          <p:cNvPr id="12" name="HERA data are our main source of knowledge…">
            <a:extLst>
              <a:ext uri="{FF2B5EF4-FFF2-40B4-BE49-F238E27FC236}">
                <a16:creationId xmlns:a16="http://schemas.microsoft.com/office/drawing/2014/main" id="{19D95B53-9321-804A-9808-2E50836E771C}"/>
              </a:ext>
            </a:extLst>
          </p:cNvPr>
          <p:cNvSpPr txBox="1"/>
          <p:nvPr/>
        </p:nvSpPr>
        <p:spPr>
          <a:xfrm>
            <a:off x="2230092" y="2950317"/>
            <a:ext cx="983217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l" defTabSz="457200">
              <a:defRPr sz="2100"/>
            </a:pPr>
            <a:r>
              <a:rPr lang="en-US" sz="2400" dirty="0"/>
              <a:t>Nel 1939 I.I. Rabi e coll. </a:t>
            </a:r>
            <a:r>
              <a:rPr lang="en-US" sz="2400" dirty="0" err="1"/>
              <a:t>migliorano</a:t>
            </a:r>
            <a:r>
              <a:rPr lang="en-US" sz="2400" dirty="0"/>
              <a:t> (con una </a:t>
            </a:r>
            <a:r>
              <a:rPr lang="en-US" sz="2400" dirty="0" err="1"/>
              <a:t>nuova</a:t>
            </a:r>
            <a:r>
              <a:rPr lang="en-US" sz="2400" dirty="0"/>
              <a:t> </a:t>
            </a:r>
            <a:r>
              <a:rPr lang="en-US" sz="2400" dirty="0" err="1"/>
              <a:t>tecnica</a:t>
            </a:r>
            <a:r>
              <a:rPr lang="en-US" sz="2400" dirty="0"/>
              <a:t>) la </a:t>
            </a:r>
            <a:r>
              <a:rPr lang="en-US" sz="2400" dirty="0" err="1"/>
              <a:t>misura</a:t>
            </a:r>
            <a:r>
              <a:rPr lang="en-US" sz="2400" dirty="0"/>
              <a:t>  </a:t>
            </a:r>
          </a:p>
          <a:p>
            <a:pPr algn="l" defTabSz="457200">
              <a:defRPr sz="2100"/>
            </a:pPr>
            <a:r>
              <a:rPr lang="en-US" sz="2400" dirty="0"/>
              <a:t>del </a:t>
            </a:r>
            <a:r>
              <a:rPr lang="en-US" sz="2400" dirty="0" err="1"/>
              <a:t>momento</a:t>
            </a:r>
            <a:r>
              <a:rPr lang="en-US" sz="2400" dirty="0"/>
              <a:t> </a:t>
            </a:r>
            <a:r>
              <a:rPr lang="en-US" sz="2400" dirty="0" err="1"/>
              <a:t>magnetico</a:t>
            </a:r>
            <a:r>
              <a:rPr lang="en-US" sz="2400" dirty="0"/>
              <a:t> del </a:t>
            </a:r>
            <a:r>
              <a:rPr lang="en-US" sz="2400" dirty="0" err="1"/>
              <a:t>protone</a:t>
            </a:r>
            <a:r>
              <a:rPr lang="en-US" sz="2400" dirty="0"/>
              <a:t>  e del </a:t>
            </a:r>
            <a:r>
              <a:rPr lang="en-US" sz="2400" dirty="0" err="1"/>
              <a:t>deutone</a:t>
            </a:r>
            <a:r>
              <a:rPr lang="en-US" sz="2400" dirty="0"/>
              <a:t>.</a:t>
            </a:r>
            <a:endParaRPr sz="2400" dirty="0"/>
          </a:p>
        </p:txBody>
      </p:sp>
      <p:sp>
        <p:nvSpPr>
          <p:cNvPr id="13" name="TextBox 12">
            <a:extLst>
              <a:ext uri="{FF2B5EF4-FFF2-40B4-BE49-F238E27FC236}">
                <a16:creationId xmlns:a16="http://schemas.microsoft.com/office/drawing/2014/main" id="{29F95C0E-BEB1-C348-8855-2B42B1B1BB77}"/>
              </a:ext>
            </a:extLst>
          </p:cNvPr>
          <p:cNvSpPr txBox="1"/>
          <p:nvPr/>
        </p:nvSpPr>
        <p:spPr>
          <a:xfrm>
            <a:off x="9863559" y="4876800"/>
            <a:ext cx="266739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sz="1800" dirty="0"/>
              <a:t>Phys. Rev. </a:t>
            </a:r>
            <a:r>
              <a:rPr lang="en-IT" sz="1800" b="1" dirty="0"/>
              <a:t>56</a:t>
            </a:r>
            <a:r>
              <a:rPr lang="en-IT" sz="1800" dirty="0"/>
              <a:t>, 728,1939</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6" name="Picture 15">
            <a:extLst>
              <a:ext uri="{FF2B5EF4-FFF2-40B4-BE49-F238E27FC236}">
                <a16:creationId xmlns:a16="http://schemas.microsoft.com/office/drawing/2014/main" id="{3F501964-0086-B44F-9B7E-1FFE688FC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242" y="4312245"/>
            <a:ext cx="3497477" cy="369299"/>
          </a:xfrm>
          <a:prstGeom prst="rect">
            <a:avLst/>
          </a:prstGeom>
        </p:spPr>
      </p:pic>
      <p:pic>
        <p:nvPicPr>
          <p:cNvPr id="17" name="Picture 16">
            <a:extLst>
              <a:ext uri="{FF2B5EF4-FFF2-40B4-BE49-F238E27FC236}">
                <a16:creationId xmlns:a16="http://schemas.microsoft.com/office/drawing/2014/main" id="{F8594D39-7B2D-DF4D-867F-BD926DA29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635" y="4858671"/>
            <a:ext cx="7006167" cy="381000"/>
          </a:xfrm>
          <a:prstGeom prst="rect">
            <a:avLst/>
          </a:prstGeom>
        </p:spPr>
      </p:pic>
      <p:sp>
        <p:nvSpPr>
          <p:cNvPr id="18" name="HERA data are our main source of knowledge…">
            <a:extLst>
              <a:ext uri="{FF2B5EF4-FFF2-40B4-BE49-F238E27FC236}">
                <a16:creationId xmlns:a16="http://schemas.microsoft.com/office/drawing/2014/main" id="{8FAD09DD-8437-EF47-8F7D-37DE33A9530F}"/>
              </a:ext>
            </a:extLst>
          </p:cNvPr>
          <p:cNvSpPr txBox="1"/>
          <p:nvPr/>
        </p:nvSpPr>
        <p:spPr>
          <a:xfrm>
            <a:off x="2217443" y="5556621"/>
            <a:ext cx="7778731" cy="461665"/>
          </a:xfrm>
          <a:prstGeom prst="rect">
            <a:avLst/>
          </a:prstGeom>
          <a:solidFill>
            <a:schemeClr val="accent3">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l" defTabSz="457200">
              <a:defRPr sz="2100"/>
            </a:pPr>
            <a:r>
              <a:rPr lang="en-US" sz="2400" dirty="0">
                <a:solidFill>
                  <a:schemeClr val="tx1"/>
                </a:solidFill>
              </a:rPr>
              <a:t>Il </a:t>
            </a:r>
            <a:r>
              <a:rPr lang="en-US" sz="2400" dirty="0" err="1">
                <a:solidFill>
                  <a:schemeClr val="tx1"/>
                </a:solidFill>
              </a:rPr>
              <a:t>protone</a:t>
            </a:r>
            <a:r>
              <a:rPr lang="en-US" sz="2400" dirty="0">
                <a:solidFill>
                  <a:schemeClr val="tx1"/>
                </a:solidFill>
              </a:rPr>
              <a:t> ed il </a:t>
            </a:r>
            <a:r>
              <a:rPr lang="en-US" sz="2400" dirty="0" err="1">
                <a:solidFill>
                  <a:schemeClr val="tx1"/>
                </a:solidFill>
              </a:rPr>
              <a:t>neutrone</a:t>
            </a:r>
            <a:r>
              <a:rPr lang="en-US" sz="2400" dirty="0">
                <a:solidFill>
                  <a:schemeClr val="tx1"/>
                </a:solidFill>
              </a:rPr>
              <a:t> non </a:t>
            </a:r>
            <a:r>
              <a:rPr lang="en-US" sz="2400" dirty="0" err="1">
                <a:solidFill>
                  <a:schemeClr val="tx1"/>
                </a:solidFill>
              </a:rPr>
              <a:t>sono</a:t>
            </a:r>
            <a:r>
              <a:rPr lang="en-US" sz="2400" dirty="0">
                <a:solidFill>
                  <a:schemeClr val="tx1"/>
                </a:solidFill>
              </a:rPr>
              <a:t> </a:t>
            </a:r>
            <a:r>
              <a:rPr lang="en-US" sz="2400" dirty="0" err="1">
                <a:solidFill>
                  <a:schemeClr val="tx1"/>
                </a:solidFill>
              </a:rPr>
              <a:t>particelle</a:t>
            </a:r>
            <a:r>
              <a:rPr lang="en-US" sz="2400" dirty="0">
                <a:solidFill>
                  <a:schemeClr val="tx1"/>
                </a:solidFill>
              </a:rPr>
              <a:t> </a:t>
            </a:r>
            <a:r>
              <a:rPr lang="en-US" sz="2400" dirty="0" err="1">
                <a:solidFill>
                  <a:schemeClr val="tx1"/>
                </a:solidFill>
              </a:rPr>
              <a:t>elementari</a:t>
            </a:r>
            <a:r>
              <a:rPr lang="en-US" sz="2400" dirty="0">
                <a:solidFill>
                  <a:schemeClr val="tx1"/>
                </a:solidFill>
              </a:rPr>
              <a:t>!</a:t>
            </a:r>
            <a:endParaRPr sz="2400" dirty="0">
              <a:solidFill>
                <a:schemeClr val="tx1"/>
              </a:solidFill>
            </a:endParaRPr>
          </a:p>
        </p:txBody>
      </p:sp>
      <p:pic>
        <p:nvPicPr>
          <p:cNvPr id="3" name="Picture 2">
            <a:extLst>
              <a:ext uri="{FF2B5EF4-FFF2-40B4-BE49-F238E27FC236}">
                <a16:creationId xmlns:a16="http://schemas.microsoft.com/office/drawing/2014/main" id="{4875D20E-462E-0A41-8C05-31042E2FE944}"/>
              </a:ext>
            </a:extLst>
          </p:cNvPr>
          <p:cNvPicPr>
            <a:picLocks noChangeAspect="1"/>
          </p:cNvPicPr>
          <p:nvPr/>
        </p:nvPicPr>
        <p:blipFill>
          <a:blip r:embed="rId5"/>
          <a:stretch>
            <a:fillRect/>
          </a:stretch>
        </p:blipFill>
        <p:spPr>
          <a:xfrm>
            <a:off x="2663202" y="6128324"/>
            <a:ext cx="7196449" cy="3013588"/>
          </a:xfrm>
          <a:prstGeom prst="rect">
            <a:avLst/>
          </a:prstGeom>
        </p:spPr>
      </p:pic>
      <p:sp>
        <p:nvSpPr>
          <p:cNvPr id="19" name="TextBox 18">
            <a:extLst>
              <a:ext uri="{FF2B5EF4-FFF2-40B4-BE49-F238E27FC236}">
                <a16:creationId xmlns:a16="http://schemas.microsoft.com/office/drawing/2014/main" id="{2FC41D1F-F8A7-B041-BE3A-88A48E6A5F0E}"/>
              </a:ext>
            </a:extLst>
          </p:cNvPr>
          <p:cNvSpPr txBox="1"/>
          <p:nvPr/>
        </p:nvSpPr>
        <p:spPr>
          <a:xfrm>
            <a:off x="-28407" y="2770966"/>
            <a:ext cx="2082556" cy="379591"/>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1944</a:t>
            </a:r>
          </a:p>
        </p:txBody>
      </p:sp>
    </p:spTree>
    <p:extLst>
      <p:ext uri="{BB962C8B-B14F-4D97-AF65-F5344CB8AC3E}">
        <p14:creationId xmlns:p14="http://schemas.microsoft.com/office/powerpoint/2010/main" val="2208333078"/>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HERA and structure of the proton"/>
          <p:cNvSpPr txBox="1"/>
          <p:nvPr/>
        </p:nvSpPr>
        <p:spPr>
          <a:xfrm>
            <a:off x="3071098" y="176868"/>
            <a:ext cx="6715956"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a:t>La Forza Forte e </a:t>
            </a:r>
          </a:p>
          <a:p>
            <a:r>
              <a:rPr lang="en-US" dirty="0"/>
              <a:t>la </a:t>
            </a:r>
            <a:r>
              <a:rPr lang="en-US" dirty="0" err="1"/>
              <a:t>Fisica</a:t>
            </a:r>
            <a:r>
              <a:rPr lang="en-US" dirty="0"/>
              <a:t> </a:t>
            </a:r>
            <a:r>
              <a:rPr lang="en-US" dirty="0" err="1"/>
              <a:t>Nucleare</a:t>
            </a:r>
            <a:endParaRPr dirty="0"/>
          </a:p>
        </p:txBody>
      </p:sp>
      <p:sp>
        <p:nvSpPr>
          <p:cNvPr id="141" name="HERA data are our main source of knowledge…"/>
          <p:cNvSpPr txBox="1"/>
          <p:nvPr/>
        </p:nvSpPr>
        <p:spPr>
          <a:xfrm>
            <a:off x="195040" y="3040414"/>
            <a:ext cx="12360618"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t>1932-33: Heisenberg </a:t>
            </a:r>
            <a:r>
              <a:rPr lang="en-US" sz="2400" dirty="0" err="1"/>
              <a:t>pubblica</a:t>
            </a:r>
            <a:r>
              <a:rPr lang="en-US" sz="2400" dirty="0"/>
              <a:t> </a:t>
            </a:r>
            <a:r>
              <a:rPr lang="en-US" sz="2400" dirty="0" err="1"/>
              <a:t>tre</a:t>
            </a:r>
            <a:r>
              <a:rPr lang="en-US" sz="2400" dirty="0"/>
              <a:t> </a:t>
            </a:r>
            <a:r>
              <a:rPr lang="en-US" sz="2400" dirty="0" err="1"/>
              <a:t>articoli</a:t>
            </a:r>
            <a:r>
              <a:rPr lang="en-US" sz="2400" dirty="0"/>
              <a:t> </a:t>
            </a:r>
            <a:r>
              <a:rPr lang="en-US" sz="2400" dirty="0" err="1"/>
              <a:t>che</a:t>
            </a:r>
            <a:r>
              <a:rPr lang="en-US" sz="2400" dirty="0"/>
              <a:t> </a:t>
            </a:r>
            <a:r>
              <a:rPr lang="en-US" sz="2400" dirty="0" err="1"/>
              <a:t>marcano</a:t>
            </a:r>
            <a:r>
              <a:rPr lang="en-US" sz="2400" dirty="0"/>
              <a:t> </a:t>
            </a:r>
            <a:r>
              <a:rPr lang="en-US" sz="2400" dirty="0" err="1"/>
              <a:t>l’inizio</a:t>
            </a:r>
            <a:r>
              <a:rPr lang="en-US" sz="2400" dirty="0"/>
              <a:t> di uno studio </a:t>
            </a:r>
            <a:r>
              <a:rPr lang="en-US" sz="2400" dirty="0" err="1"/>
              <a:t>teorico</a:t>
            </a:r>
            <a:endParaRPr lang="en-US" sz="2400" dirty="0"/>
          </a:p>
          <a:p>
            <a:pPr algn="l" defTabSz="457200">
              <a:defRPr sz="2100"/>
            </a:pPr>
            <a:r>
              <a:rPr lang="en-US" sz="2400" dirty="0"/>
              <a:t>               </a:t>
            </a:r>
            <a:r>
              <a:rPr lang="en-US" sz="2400" dirty="0" err="1"/>
              <a:t>sistematico</a:t>
            </a:r>
            <a:r>
              <a:rPr lang="en-US" sz="2400" dirty="0"/>
              <a:t> </a:t>
            </a:r>
            <a:r>
              <a:rPr lang="en-US" sz="2400" dirty="0" err="1"/>
              <a:t>dell’interazione</a:t>
            </a:r>
            <a:r>
              <a:rPr lang="en-US" sz="2400" dirty="0"/>
              <a:t> forte</a:t>
            </a:r>
          </a:p>
          <a:p>
            <a:pPr algn="l" defTabSz="457200">
              <a:defRPr sz="2100"/>
            </a:pPr>
            <a:r>
              <a:rPr lang="en-US" sz="2400" dirty="0"/>
              <a:t>	          “</a:t>
            </a:r>
            <a:r>
              <a:rPr lang="en-GB" sz="2400" i="1" dirty="0" err="1"/>
              <a:t>Über</a:t>
            </a:r>
            <a:r>
              <a:rPr lang="en-GB" sz="2400" i="1" dirty="0"/>
              <a:t> den </a:t>
            </a:r>
            <a:r>
              <a:rPr lang="en-GB" sz="2400" i="1" dirty="0" err="1"/>
              <a:t>Bau</a:t>
            </a:r>
            <a:r>
              <a:rPr lang="en-GB" sz="2400" i="1" dirty="0"/>
              <a:t> der </a:t>
            </a:r>
            <a:r>
              <a:rPr lang="en-GB" sz="2400" i="1" dirty="0" err="1"/>
              <a:t>Atomkern</a:t>
            </a:r>
            <a:r>
              <a:rPr lang="en-GB" sz="2400" dirty="0"/>
              <a:t>” -&gt;  </a:t>
            </a:r>
            <a:r>
              <a:rPr lang="en-US" sz="2400" dirty="0"/>
              <a:t>“forza </a:t>
            </a:r>
            <a:r>
              <a:rPr lang="en-US" sz="2400" dirty="0" err="1"/>
              <a:t>nucleare</a:t>
            </a:r>
            <a:r>
              <a:rPr lang="en-US" sz="2400" dirty="0"/>
              <a:t> di </a:t>
            </a:r>
            <a:r>
              <a:rPr lang="en-US" sz="2400" dirty="0" err="1"/>
              <a:t>scambio</a:t>
            </a:r>
            <a:r>
              <a:rPr lang="en-US" sz="2400" dirty="0"/>
              <a:t>” (“</a:t>
            </a:r>
            <a:r>
              <a:rPr lang="en-US" sz="2400" dirty="0" err="1"/>
              <a:t>Platzwechsel</a:t>
            </a:r>
            <a:r>
              <a:rPr lang="en-US" sz="2400" dirty="0"/>
              <a:t>”) </a:t>
            </a:r>
          </a:p>
          <a:p>
            <a:pPr algn="l" defTabSz="457200">
              <a:defRPr sz="2100"/>
            </a:pPr>
            <a:endParaRPr lang="en-US" sz="2400" dirty="0"/>
          </a:p>
          <a:p>
            <a:pPr algn="l" defTabSz="457200">
              <a:defRPr sz="2100"/>
            </a:pPr>
            <a:r>
              <a:rPr lang="en-US" sz="2400" dirty="0"/>
              <a:t>1933-36 </a:t>
            </a:r>
            <a:r>
              <a:rPr lang="en-US" sz="2400" dirty="0" err="1"/>
              <a:t>Importanti</a:t>
            </a:r>
            <a:r>
              <a:rPr lang="en-US" sz="2400" dirty="0"/>
              <a:t> </a:t>
            </a:r>
            <a:r>
              <a:rPr lang="en-US" sz="2400" dirty="0" err="1"/>
              <a:t>contributi</a:t>
            </a:r>
            <a:r>
              <a:rPr lang="en-US" sz="2400" dirty="0"/>
              <a:t> di </a:t>
            </a:r>
            <a:r>
              <a:rPr lang="en-US" sz="2400" dirty="0" err="1"/>
              <a:t>Maiorana</a:t>
            </a:r>
            <a:r>
              <a:rPr lang="en-US" sz="2400" dirty="0"/>
              <a:t>, </a:t>
            </a:r>
            <a:r>
              <a:rPr lang="en-US" sz="2400" dirty="0" err="1"/>
              <a:t>Breit</a:t>
            </a:r>
            <a:r>
              <a:rPr lang="en-US" sz="2400" dirty="0"/>
              <a:t>, Wigner, </a:t>
            </a:r>
            <a:r>
              <a:rPr lang="en-US" sz="2400" dirty="0" err="1"/>
              <a:t>Cassen</a:t>
            </a:r>
            <a:r>
              <a:rPr lang="en-US" sz="2400" dirty="0"/>
              <a:t> &amp; Condon </a:t>
            </a:r>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sp>
        <p:nvSpPr>
          <p:cNvPr id="5" name="TextBox 4">
            <a:extLst>
              <a:ext uri="{FF2B5EF4-FFF2-40B4-BE49-F238E27FC236}">
                <a16:creationId xmlns:a16="http://schemas.microsoft.com/office/drawing/2014/main" id="{AC7DA462-36FB-0547-91F9-5401C8C037AC}"/>
              </a:ext>
            </a:extLst>
          </p:cNvPr>
          <p:cNvSpPr txBox="1"/>
          <p:nvPr/>
        </p:nvSpPr>
        <p:spPr>
          <a:xfrm>
            <a:off x="9787054" y="2576214"/>
            <a:ext cx="243656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1800" dirty="0"/>
              <a:t>Z. Phys. </a:t>
            </a:r>
            <a:r>
              <a:rPr lang="en-GB" sz="1800" b="1" dirty="0"/>
              <a:t>82</a:t>
            </a:r>
            <a:r>
              <a:rPr lang="en-GB" sz="1800" dirty="0"/>
              <a:t> (1933) 137</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TextBox 6">
            <a:extLst>
              <a:ext uri="{FF2B5EF4-FFF2-40B4-BE49-F238E27FC236}">
                <a16:creationId xmlns:a16="http://schemas.microsoft.com/office/drawing/2014/main" id="{B63E6624-3D56-3547-AC06-64B20FEEAA75}"/>
              </a:ext>
            </a:extLst>
          </p:cNvPr>
          <p:cNvSpPr txBox="1"/>
          <p:nvPr/>
        </p:nvSpPr>
        <p:spPr>
          <a:xfrm>
            <a:off x="9787054" y="5025572"/>
            <a:ext cx="243656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1800" dirty="0"/>
              <a:t>Z. Phys. </a:t>
            </a:r>
            <a:r>
              <a:rPr lang="en-GB" sz="1800" b="1" dirty="0"/>
              <a:t>82</a:t>
            </a:r>
            <a:r>
              <a:rPr lang="en-GB" sz="1800" dirty="0"/>
              <a:t> (1933) 137</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HERA data are our main source of knowledge…">
            <a:extLst>
              <a:ext uri="{FF2B5EF4-FFF2-40B4-BE49-F238E27FC236}">
                <a16:creationId xmlns:a16="http://schemas.microsoft.com/office/drawing/2014/main" id="{FB21B6C5-D905-014E-9340-867E5CDA8C03}"/>
              </a:ext>
            </a:extLst>
          </p:cNvPr>
          <p:cNvSpPr txBox="1"/>
          <p:nvPr/>
        </p:nvSpPr>
        <p:spPr>
          <a:xfrm>
            <a:off x="436442" y="5173489"/>
            <a:ext cx="12360618"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t> - Forza a </a:t>
            </a:r>
            <a:r>
              <a:rPr lang="en-US" sz="2400" dirty="0" err="1"/>
              <a:t>corto</a:t>
            </a:r>
            <a:r>
              <a:rPr lang="en-US" sz="2400" dirty="0"/>
              <a:t> </a:t>
            </a:r>
            <a:r>
              <a:rPr lang="en-US" sz="2400" dirty="0" err="1"/>
              <a:t>raggio</a:t>
            </a:r>
            <a:r>
              <a:rPr lang="en-US" sz="2400" dirty="0"/>
              <a:t> ( &lt; 10</a:t>
            </a:r>
            <a:r>
              <a:rPr lang="en-US" sz="2400" baseline="30000" dirty="0"/>
              <a:t>-15</a:t>
            </a:r>
            <a:r>
              <a:rPr lang="en-US" sz="2400" dirty="0"/>
              <a:t> m)</a:t>
            </a:r>
          </a:p>
          <a:p>
            <a:pPr algn="l" defTabSz="457200">
              <a:defRPr sz="2100"/>
            </a:pPr>
            <a:r>
              <a:rPr lang="en-US" sz="2400" dirty="0"/>
              <a:t> - </a:t>
            </a:r>
            <a:r>
              <a:rPr lang="en-US" sz="2400" dirty="0" err="1"/>
              <a:t>Saturazione</a:t>
            </a:r>
            <a:r>
              <a:rPr lang="en-US" sz="2400" dirty="0"/>
              <a:t>   (B ~ A) </a:t>
            </a:r>
          </a:p>
          <a:p>
            <a:pPr algn="l" defTabSz="457200">
              <a:defRPr sz="2100"/>
            </a:pPr>
            <a:r>
              <a:rPr lang="en-US" sz="2400" dirty="0"/>
              <a:t> - </a:t>
            </a:r>
            <a:r>
              <a:rPr lang="en-US" sz="2400" dirty="0" err="1"/>
              <a:t>Indipendenza</a:t>
            </a:r>
            <a:r>
              <a:rPr lang="en-US" sz="2400" dirty="0"/>
              <a:t> di </a:t>
            </a:r>
            <a:r>
              <a:rPr lang="en-US" sz="2400" dirty="0" err="1"/>
              <a:t>carica</a:t>
            </a:r>
            <a:r>
              <a:rPr lang="en-US" sz="2400" dirty="0"/>
              <a:t> (p-p, n-n e p-n)</a:t>
            </a:r>
          </a:p>
          <a:p>
            <a:pPr algn="l" defTabSz="457200">
              <a:defRPr sz="2100"/>
            </a:pPr>
            <a:r>
              <a:rPr lang="en-US" sz="2400" dirty="0"/>
              <a:t> - Isospin</a:t>
            </a:r>
          </a:p>
          <a:p>
            <a:pPr algn="l" defTabSz="457200">
              <a:defRPr sz="2100"/>
            </a:pPr>
            <a:endParaRPr lang="en-US" sz="2400" dirty="0"/>
          </a:p>
        </p:txBody>
      </p:sp>
      <p:pic>
        <p:nvPicPr>
          <p:cNvPr id="3" name="Picture 2">
            <a:extLst>
              <a:ext uri="{FF2B5EF4-FFF2-40B4-BE49-F238E27FC236}">
                <a16:creationId xmlns:a16="http://schemas.microsoft.com/office/drawing/2014/main" id="{87384396-9485-5845-9AE6-F677154F0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098" y="7374324"/>
            <a:ext cx="9277693" cy="1222108"/>
          </a:xfrm>
          <a:prstGeom prst="rect">
            <a:avLst/>
          </a:prstGeom>
        </p:spPr>
      </p:pic>
      <p:sp>
        <p:nvSpPr>
          <p:cNvPr id="4" name="TextBox 3">
            <a:extLst>
              <a:ext uri="{FF2B5EF4-FFF2-40B4-BE49-F238E27FC236}">
                <a16:creationId xmlns:a16="http://schemas.microsoft.com/office/drawing/2014/main" id="{C11D4276-24ED-A34A-A6F8-A05D1382F054}"/>
              </a:ext>
            </a:extLst>
          </p:cNvPr>
          <p:cNvSpPr txBox="1"/>
          <p:nvPr/>
        </p:nvSpPr>
        <p:spPr>
          <a:xfrm>
            <a:off x="213776" y="7138362"/>
            <a:ext cx="324127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2400" dirty="0"/>
              <a:t>Formula di </a:t>
            </a:r>
            <a:r>
              <a:rPr lang="en-GB" sz="2400" dirty="0" err="1"/>
              <a:t>Weizsäcker</a:t>
            </a:r>
            <a:endParaRPr lang="en-GB" sz="2400" dirty="0"/>
          </a:p>
        </p:txBody>
      </p:sp>
      <p:pic>
        <p:nvPicPr>
          <p:cNvPr id="10" name="Picture 9">
            <a:extLst>
              <a:ext uri="{FF2B5EF4-FFF2-40B4-BE49-F238E27FC236}">
                <a16:creationId xmlns:a16="http://schemas.microsoft.com/office/drawing/2014/main" id="{4C5ED8BB-4398-8647-8AC2-51C8C31FB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241" y="8575591"/>
            <a:ext cx="2188634" cy="832988"/>
          </a:xfrm>
          <a:prstGeom prst="rect">
            <a:avLst/>
          </a:prstGeom>
        </p:spPr>
      </p:pic>
      <p:sp>
        <p:nvSpPr>
          <p:cNvPr id="14" name="TextBox 13">
            <a:extLst>
              <a:ext uri="{FF2B5EF4-FFF2-40B4-BE49-F238E27FC236}">
                <a16:creationId xmlns:a16="http://schemas.microsoft.com/office/drawing/2014/main" id="{F22D936B-D175-4449-8633-E272264F656C}"/>
              </a:ext>
            </a:extLst>
          </p:cNvPr>
          <p:cNvSpPr txBox="1"/>
          <p:nvPr/>
        </p:nvSpPr>
        <p:spPr>
          <a:xfrm>
            <a:off x="213776" y="8639869"/>
            <a:ext cx="238046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2400" dirty="0" err="1"/>
              <a:t>Raggio</a:t>
            </a:r>
            <a:r>
              <a:rPr lang="en-GB" sz="2400" dirty="0"/>
              <a:t> </a:t>
            </a:r>
            <a:r>
              <a:rPr lang="en-GB" sz="2400" dirty="0" err="1"/>
              <a:t>nucleare</a:t>
            </a:r>
            <a:endParaRPr lang="en-GB" sz="2400" dirty="0"/>
          </a:p>
        </p:txBody>
      </p:sp>
      <p:pic>
        <p:nvPicPr>
          <p:cNvPr id="2" name="Picture 1">
            <a:extLst>
              <a:ext uri="{FF2B5EF4-FFF2-40B4-BE49-F238E27FC236}">
                <a16:creationId xmlns:a16="http://schemas.microsoft.com/office/drawing/2014/main" id="{4B83C406-BE17-5946-AC43-00A08F10AA70}"/>
              </a:ext>
            </a:extLst>
          </p:cNvPr>
          <p:cNvPicPr>
            <a:picLocks noChangeAspect="1"/>
          </p:cNvPicPr>
          <p:nvPr/>
        </p:nvPicPr>
        <p:blipFill>
          <a:blip r:embed="rId4"/>
          <a:stretch>
            <a:fillRect/>
          </a:stretch>
        </p:blipFill>
        <p:spPr>
          <a:xfrm>
            <a:off x="0" y="16020"/>
            <a:ext cx="1683098" cy="2677656"/>
          </a:xfrm>
          <a:prstGeom prst="rect">
            <a:avLst/>
          </a:prstGeom>
        </p:spPr>
      </p:pic>
      <p:sp>
        <p:nvSpPr>
          <p:cNvPr id="13" name="TextBox 12">
            <a:extLst>
              <a:ext uri="{FF2B5EF4-FFF2-40B4-BE49-F238E27FC236}">
                <a16:creationId xmlns:a16="http://schemas.microsoft.com/office/drawing/2014/main" id="{D9EF361E-E835-5F47-BD61-4C60D1E4F1BB}"/>
              </a:ext>
            </a:extLst>
          </p:cNvPr>
          <p:cNvSpPr txBox="1"/>
          <p:nvPr/>
        </p:nvSpPr>
        <p:spPr>
          <a:xfrm>
            <a:off x="1" y="2292742"/>
            <a:ext cx="1683098" cy="65659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a:t>
            </a:r>
          </a:p>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1933</a:t>
            </a:r>
          </a:p>
        </p:txBody>
      </p:sp>
    </p:spTree>
    <p:extLst>
      <p:ext uri="{BB962C8B-B14F-4D97-AF65-F5344CB8AC3E}">
        <p14:creationId xmlns:p14="http://schemas.microsoft.com/office/powerpoint/2010/main" val="1515608657"/>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DGLAP"/>
          <p:cNvSpPr txBox="1"/>
          <p:nvPr/>
        </p:nvSpPr>
        <p:spPr>
          <a:xfrm>
            <a:off x="9741489" y="6990570"/>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1800">
                <a:solidFill>
                  <a:srgbClr val="FF0000"/>
                </a:solidFill>
                <a:latin typeface="+mj-lt"/>
                <a:ea typeface="+mj-ea"/>
                <a:cs typeface="+mj-cs"/>
                <a:sym typeface="Calibri"/>
              </a:defRPr>
            </a:lvl1pPr>
          </a:lstStyle>
          <a:p>
            <a:pPr>
              <a:defRPr>
                <a:solidFill>
                  <a:srgbClr val="000000"/>
                </a:solidFill>
              </a:defRPr>
            </a:pPr>
            <a:endParaRPr dirty="0">
              <a:solidFill>
                <a:srgbClr val="FF0000"/>
              </a:solidFill>
            </a:endParaRPr>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77</a:t>
            </a:fld>
            <a:endParaRPr/>
          </a:p>
        </p:txBody>
      </p:sp>
      <p:sp>
        <p:nvSpPr>
          <p:cNvPr id="7" name="HERA and structure of the proton">
            <a:extLst>
              <a:ext uri="{FF2B5EF4-FFF2-40B4-BE49-F238E27FC236}">
                <a16:creationId xmlns:a16="http://schemas.microsoft.com/office/drawing/2014/main" id="{1FFFD72C-76E9-0341-A51A-8F3B82665B8A}"/>
              </a:ext>
            </a:extLst>
          </p:cNvPr>
          <p:cNvSpPr txBox="1"/>
          <p:nvPr/>
        </p:nvSpPr>
        <p:spPr>
          <a:xfrm>
            <a:off x="936500" y="124431"/>
            <a:ext cx="11443991"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a:t>La Forza Forte e la </a:t>
            </a:r>
            <a:r>
              <a:rPr lang="en-US" dirty="0" err="1"/>
              <a:t>Fisica</a:t>
            </a:r>
            <a:r>
              <a:rPr lang="en-US" dirty="0"/>
              <a:t> </a:t>
            </a:r>
            <a:r>
              <a:rPr lang="en-US" dirty="0" err="1"/>
              <a:t>Nucleare</a:t>
            </a:r>
            <a:endParaRPr dirty="0"/>
          </a:p>
        </p:txBody>
      </p:sp>
      <p:pic>
        <p:nvPicPr>
          <p:cNvPr id="3" name="Picture 2">
            <a:extLst>
              <a:ext uri="{FF2B5EF4-FFF2-40B4-BE49-F238E27FC236}">
                <a16:creationId xmlns:a16="http://schemas.microsoft.com/office/drawing/2014/main" id="{081A27C8-33DE-7944-A054-39043778E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309" y="1686872"/>
            <a:ext cx="9776883" cy="7440196"/>
          </a:xfrm>
          <a:prstGeom prst="rect">
            <a:avLst/>
          </a:prstGeom>
        </p:spPr>
      </p:pic>
      <p:pic>
        <p:nvPicPr>
          <p:cNvPr id="6" name="Picture 5">
            <a:extLst>
              <a:ext uri="{FF2B5EF4-FFF2-40B4-BE49-F238E27FC236}">
                <a16:creationId xmlns:a16="http://schemas.microsoft.com/office/drawing/2014/main" id="{8E391D11-F98C-A849-934E-AEB984E10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312" y="5223404"/>
            <a:ext cx="9111510" cy="1834601"/>
          </a:xfrm>
          <a:prstGeom prst="rect">
            <a:avLst/>
          </a:prstGeom>
        </p:spPr>
      </p:pic>
      <p:cxnSp>
        <p:nvCxnSpPr>
          <p:cNvPr id="4" name="Straight Arrow Connector 3">
            <a:extLst>
              <a:ext uri="{FF2B5EF4-FFF2-40B4-BE49-F238E27FC236}">
                <a16:creationId xmlns:a16="http://schemas.microsoft.com/office/drawing/2014/main" id="{EFFFBFC9-DD71-7F4F-8A4F-68E3D070B26D}"/>
              </a:ext>
            </a:extLst>
          </p:cNvPr>
          <p:cNvCxnSpPr>
            <a:cxnSpLocks/>
          </p:cNvCxnSpPr>
          <p:nvPr/>
        </p:nvCxnSpPr>
        <p:spPr>
          <a:xfrm flipH="1">
            <a:off x="11505193" y="5223404"/>
            <a:ext cx="628192" cy="1212565"/>
          </a:xfrm>
          <a:prstGeom prst="straightConnector1">
            <a:avLst/>
          </a:prstGeom>
          <a:noFill/>
          <a:ln w="254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616226DA-DD15-8343-B788-3C41D5EAB1A8}"/>
              </a:ext>
            </a:extLst>
          </p:cNvPr>
          <p:cNvCxnSpPr>
            <a:cxnSpLocks/>
          </p:cNvCxnSpPr>
          <p:nvPr/>
        </p:nvCxnSpPr>
        <p:spPr>
          <a:xfrm flipH="1" flipV="1">
            <a:off x="10392508" y="4876800"/>
            <a:ext cx="1682117" cy="327704"/>
          </a:xfrm>
          <a:prstGeom prst="straightConnector1">
            <a:avLst/>
          </a:prstGeom>
          <a:noFill/>
          <a:ln w="254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E451FBF7-7888-A34F-89E8-5A074A26AA71}"/>
              </a:ext>
            </a:extLst>
          </p:cNvPr>
          <p:cNvCxnSpPr>
            <a:cxnSpLocks/>
          </p:cNvCxnSpPr>
          <p:nvPr/>
        </p:nvCxnSpPr>
        <p:spPr>
          <a:xfrm flipH="1" flipV="1">
            <a:off x="11776834" y="4361256"/>
            <a:ext cx="326345" cy="828067"/>
          </a:xfrm>
          <a:prstGeom prst="straightConnector1">
            <a:avLst/>
          </a:prstGeom>
          <a:noFill/>
          <a:ln w="25400"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B6A57CD7-A300-BD43-A39C-D7A9246119A0}"/>
              </a:ext>
            </a:extLst>
          </p:cNvPr>
          <p:cNvSpPr txBox="1"/>
          <p:nvPr/>
        </p:nvSpPr>
        <p:spPr>
          <a:xfrm>
            <a:off x="11681840" y="6073897"/>
            <a:ext cx="41036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3600" b="0" i="0" u="none" strike="noStrike" cap="none" spc="0" normalizeH="0" baseline="0" dirty="0">
                <a:ln>
                  <a:noFill/>
                </a:ln>
                <a:solidFill>
                  <a:srgbClr val="C00000"/>
                </a:solidFill>
                <a:effectLst/>
                <a:uFillTx/>
                <a:latin typeface="+mn-lt"/>
                <a:ea typeface="+mn-ea"/>
                <a:cs typeface="+mn-cs"/>
                <a:sym typeface="Helvetica Light"/>
              </a:rPr>
              <a:t>B</a:t>
            </a:r>
          </a:p>
        </p:txBody>
      </p:sp>
      <p:sp>
        <p:nvSpPr>
          <p:cNvPr id="22" name="TextBox 21">
            <a:extLst>
              <a:ext uri="{FF2B5EF4-FFF2-40B4-BE49-F238E27FC236}">
                <a16:creationId xmlns:a16="http://schemas.microsoft.com/office/drawing/2014/main" id="{A28C8ADE-3759-6946-94A0-784AFC9F9EE0}"/>
              </a:ext>
            </a:extLst>
          </p:cNvPr>
          <p:cNvSpPr txBox="1"/>
          <p:nvPr/>
        </p:nvSpPr>
        <p:spPr>
          <a:xfrm>
            <a:off x="12022942" y="4133691"/>
            <a:ext cx="38472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IT" dirty="0">
                <a:solidFill>
                  <a:srgbClr val="C00000"/>
                </a:solidFill>
              </a:rPr>
              <a:t>Z</a:t>
            </a:r>
            <a:endParaRPr kumimoji="0" lang="en-IT" sz="3600" b="0" i="0" u="none" strike="noStrike" cap="none" spc="0" normalizeH="0" baseline="0" dirty="0">
              <a:ln>
                <a:noFill/>
              </a:ln>
              <a:solidFill>
                <a:srgbClr val="C00000"/>
              </a:solidFill>
              <a:effectLst/>
              <a:uFillTx/>
              <a:latin typeface="+mn-lt"/>
              <a:ea typeface="+mn-ea"/>
              <a:cs typeface="+mn-cs"/>
              <a:sym typeface="Helvetica Light"/>
            </a:endParaRPr>
          </a:p>
        </p:txBody>
      </p:sp>
      <p:sp>
        <p:nvSpPr>
          <p:cNvPr id="23" name="TextBox 22">
            <a:extLst>
              <a:ext uri="{FF2B5EF4-FFF2-40B4-BE49-F238E27FC236}">
                <a16:creationId xmlns:a16="http://schemas.microsoft.com/office/drawing/2014/main" id="{DCE10296-DE5E-0442-BF61-B63810B0247F}"/>
              </a:ext>
            </a:extLst>
          </p:cNvPr>
          <p:cNvSpPr txBox="1"/>
          <p:nvPr/>
        </p:nvSpPr>
        <p:spPr>
          <a:xfrm>
            <a:off x="10303308" y="4901547"/>
            <a:ext cx="43601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3600" b="0" i="0" u="none" strike="noStrike" cap="none" spc="0" normalizeH="0" baseline="0" dirty="0">
                <a:ln>
                  <a:noFill/>
                </a:ln>
                <a:solidFill>
                  <a:srgbClr val="C00000"/>
                </a:solidFill>
                <a:effectLst/>
                <a:uFillTx/>
                <a:latin typeface="+mn-lt"/>
                <a:ea typeface="+mn-ea"/>
                <a:cs typeface="+mn-cs"/>
                <a:sym typeface="Helvetica Light"/>
              </a:rPr>
              <a:t>N</a:t>
            </a:r>
          </a:p>
        </p:txBody>
      </p:sp>
    </p:spTree>
    <p:extLst>
      <p:ext uri="{BB962C8B-B14F-4D97-AF65-F5344CB8AC3E}">
        <p14:creationId xmlns:p14="http://schemas.microsoft.com/office/powerpoint/2010/main" val="95416111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DGLAP"/>
          <p:cNvSpPr txBox="1"/>
          <p:nvPr/>
        </p:nvSpPr>
        <p:spPr>
          <a:xfrm>
            <a:off x="9741489" y="6990570"/>
            <a:ext cx="9239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defRPr sz="1800">
                <a:solidFill>
                  <a:srgbClr val="FF0000"/>
                </a:solidFill>
                <a:latin typeface="+mj-lt"/>
                <a:ea typeface="+mj-ea"/>
                <a:cs typeface="+mj-cs"/>
                <a:sym typeface="Calibri"/>
              </a:defRPr>
            </a:lvl1pPr>
          </a:lstStyle>
          <a:p>
            <a:pPr>
              <a:defRPr>
                <a:solidFill>
                  <a:srgbClr val="000000"/>
                </a:solidFill>
              </a:defRPr>
            </a:pPr>
            <a:endParaRPr dirty="0">
              <a:solidFill>
                <a:srgbClr val="FF0000"/>
              </a:solidFill>
            </a:endParaRPr>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sp>
        <p:nvSpPr>
          <p:cNvPr id="7" name="HERA and structure of the proton">
            <a:extLst>
              <a:ext uri="{FF2B5EF4-FFF2-40B4-BE49-F238E27FC236}">
                <a16:creationId xmlns:a16="http://schemas.microsoft.com/office/drawing/2014/main" id="{1FFFD72C-76E9-0341-A51A-8F3B82665B8A}"/>
              </a:ext>
            </a:extLst>
          </p:cNvPr>
          <p:cNvSpPr txBox="1"/>
          <p:nvPr/>
        </p:nvSpPr>
        <p:spPr>
          <a:xfrm>
            <a:off x="936500" y="124431"/>
            <a:ext cx="11443991"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a:t>Nuclear Landscape</a:t>
            </a:r>
            <a:endParaRPr dirty="0"/>
          </a:p>
        </p:txBody>
      </p:sp>
      <p:pic>
        <p:nvPicPr>
          <p:cNvPr id="8" name="Picture 7">
            <a:extLst>
              <a:ext uri="{FF2B5EF4-FFF2-40B4-BE49-F238E27FC236}">
                <a16:creationId xmlns:a16="http://schemas.microsoft.com/office/drawing/2014/main" id="{30DBED32-C8AA-3C46-AE5F-0C1F960B1C4E}"/>
              </a:ext>
            </a:extLst>
          </p:cNvPr>
          <p:cNvPicPr>
            <a:picLocks noChangeAspect="1"/>
          </p:cNvPicPr>
          <p:nvPr/>
        </p:nvPicPr>
        <p:blipFill>
          <a:blip r:embed="rId2"/>
          <a:stretch>
            <a:fillRect/>
          </a:stretch>
        </p:blipFill>
        <p:spPr>
          <a:xfrm>
            <a:off x="461404" y="2250416"/>
            <a:ext cx="12069291" cy="5645077"/>
          </a:xfrm>
          <a:prstGeom prst="rect">
            <a:avLst/>
          </a:prstGeom>
        </p:spPr>
      </p:pic>
    </p:spTree>
    <p:extLst>
      <p:ext uri="{BB962C8B-B14F-4D97-AF65-F5344CB8AC3E}">
        <p14:creationId xmlns:p14="http://schemas.microsoft.com/office/powerpoint/2010/main" val="303845247"/>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DGLAP"/>
          <p:cNvSpPr txBox="1"/>
          <p:nvPr/>
        </p:nvSpPr>
        <p:spPr>
          <a:xfrm>
            <a:off x="9741489" y="6990570"/>
            <a:ext cx="9239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defRPr sz="1800">
                <a:solidFill>
                  <a:srgbClr val="FF0000"/>
                </a:solidFill>
                <a:latin typeface="+mj-lt"/>
                <a:ea typeface="+mj-ea"/>
                <a:cs typeface="+mj-cs"/>
                <a:sym typeface="Calibri"/>
              </a:defRPr>
            </a:lvl1pPr>
          </a:lstStyle>
          <a:p>
            <a:pPr>
              <a:defRPr>
                <a:solidFill>
                  <a:srgbClr val="000000"/>
                </a:solidFill>
              </a:defRPr>
            </a:pPr>
            <a:endParaRPr dirty="0">
              <a:solidFill>
                <a:srgbClr val="FF0000"/>
              </a:solidFill>
            </a:endParaRPr>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sp>
        <p:nvSpPr>
          <p:cNvPr id="7" name="HERA and structure of the proton">
            <a:extLst>
              <a:ext uri="{FF2B5EF4-FFF2-40B4-BE49-F238E27FC236}">
                <a16:creationId xmlns:a16="http://schemas.microsoft.com/office/drawing/2014/main" id="{1FFFD72C-76E9-0341-A51A-8F3B82665B8A}"/>
              </a:ext>
            </a:extLst>
          </p:cNvPr>
          <p:cNvSpPr txBox="1"/>
          <p:nvPr/>
        </p:nvSpPr>
        <p:spPr>
          <a:xfrm>
            <a:off x="936500" y="124431"/>
            <a:ext cx="11443991"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a:t>Yukawa</a:t>
            </a:r>
            <a:endParaRPr dirty="0"/>
          </a:p>
        </p:txBody>
      </p:sp>
      <p:sp>
        <p:nvSpPr>
          <p:cNvPr id="2" name="TextBox 1">
            <a:extLst>
              <a:ext uri="{FF2B5EF4-FFF2-40B4-BE49-F238E27FC236}">
                <a16:creationId xmlns:a16="http://schemas.microsoft.com/office/drawing/2014/main" id="{417FEBB3-4E69-2240-86A8-4D4075877189}"/>
              </a:ext>
            </a:extLst>
          </p:cNvPr>
          <p:cNvSpPr txBox="1"/>
          <p:nvPr/>
        </p:nvSpPr>
        <p:spPr>
          <a:xfrm>
            <a:off x="1155574" y="3278270"/>
            <a:ext cx="42704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3200" b="0" i="0" u="none" strike="noStrike" cap="none" spc="0" normalizeH="0" baseline="0" dirty="0">
                <a:ln>
                  <a:noFill/>
                </a:ln>
                <a:solidFill>
                  <a:srgbClr val="000000"/>
                </a:solidFill>
                <a:effectLst/>
                <a:uFillTx/>
                <a:latin typeface="+mn-lt"/>
                <a:ea typeface="+mn-ea"/>
                <a:cs typeface="+mn-cs"/>
                <a:sym typeface="Helvetica Light"/>
              </a:rPr>
              <a:t>Teoria di Maxwell/QED</a:t>
            </a:r>
          </a:p>
        </p:txBody>
      </p:sp>
      <p:sp>
        <p:nvSpPr>
          <p:cNvPr id="8" name="TextBox 7">
            <a:extLst>
              <a:ext uri="{FF2B5EF4-FFF2-40B4-BE49-F238E27FC236}">
                <a16:creationId xmlns:a16="http://schemas.microsoft.com/office/drawing/2014/main" id="{4B3F5A91-7FEB-EB4A-94DB-8C2B5C0B8340}"/>
              </a:ext>
            </a:extLst>
          </p:cNvPr>
          <p:cNvSpPr txBox="1"/>
          <p:nvPr/>
        </p:nvSpPr>
        <p:spPr>
          <a:xfrm>
            <a:off x="7873493" y="3201204"/>
            <a:ext cx="324447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3200" b="0" i="0" u="none" strike="noStrike" cap="none" spc="0" normalizeH="0" baseline="0" dirty="0">
                <a:ln>
                  <a:noFill/>
                </a:ln>
                <a:solidFill>
                  <a:srgbClr val="000000"/>
                </a:solidFill>
                <a:effectLst/>
                <a:uFillTx/>
                <a:latin typeface="+mn-lt"/>
                <a:ea typeface="+mn-ea"/>
                <a:cs typeface="+mn-cs"/>
                <a:sym typeface="Helvetica Light"/>
              </a:rPr>
              <a:t>Teoria di Yukawa</a:t>
            </a:r>
          </a:p>
        </p:txBody>
      </p:sp>
      <p:sp>
        <p:nvSpPr>
          <p:cNvPr id="9" name="TextBox 8">
            <a:extLst>
              <a:ext uri="{FF2B5EF4-FFF2-40B4-BE49-F238E27FC236}">
                <a16:creationId xmlns:a16="http://schemas.microsoft.com/office/drawing/2014/main" id="{7FE1CBDB-CF6A-3042-923D-29881E17980C}"/>
              </a:ext>
            </a:extLst>
          </p:cNvPr>
          <p:cNvSpPr txBox="1"/>
          <p:nvPr/>
        </p:nvSpPr>
        <p:spPr>
          <a:xfrm>
            <a:off x="240214" y="4615142"/>
            <a:ext cx="294311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Potenziale </a:t>
            </a:r>
          </a:p>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Coulombiano </a:t>
            </a:r>
            <a:r>
              <a:rPr lang="en-IT" sz="2400" i="1" dirty="0"/>
              <a:t>       </a:t>
            </a:r>
            <a:endParaRPr kumimoji="0" lang="en-IT" sz="2400" b="0" i="1"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a:extLst>
              <a:ext uri="{FF2B5EF4-FFF2-40B4-BE49-F238E27FC236}">
                <a16:creationId xmlns:a16="http://schemas.microsoft.com/office/drawing/2014/main" id="{F6DB77D7-480E-4547-8F06-1E4296947614}"/>
              </a:ext>
            </a:extLst>
          </p:cNvPr>
          <p:cNvSpPr txBox="1"/>
          <p:nvPr/>
        </p:nvSpPr>
        <p:spPr>
          <a:xfrm>
            <a:off x="4317142" y="4799808"/>
            <a:ext cx="94256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Fotoni</a:t>
            </a:r>
          </a:p>
        </p:txBody>
      </p:sp>
      <p:sp>
        <p:nvSpPr>
          <p:cNvPr id="11" name="TextBox 10">
            <a:extLst>
              <a:ext uri="{FF2B5EF4-FFF2-40B4-BE49-F238E27FC236}">
                <a16:creationId xmlns:a16="http://schemas.microsoft.com/office/drawing/2014/main" id="{D4C3EDCF-8F57-4F42-B4D3-A793FF46F1A7}"/>
              </a:ext>
            </a:extLst>
          </p:cNvPr>
          <p:cNvSpPr txBox="1"/>
          <p:nvPr/>
        </p:nvSpPr>
        <p:spPr>
          <a:xfrm>
            <a:off x="-4206" y="5491761"/>
            <a:ext cx="343195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(raggio d’azione infinito)</a:t>
            </a:r>
          </a:p>
        </p:txBody>
      </p:sp>
      <p:sp>
        <p:nvSpPr>
          <p:cNvPr id="12" name="TextBox 11">
            <a:extLst>
              <a:ext uri="{FF2B5EF4-FFF2-40B4-BE49-F238E27FC236}">
                <a16:creationId xmlns:a16="http://schemas.microsoft.com/office/drawing/2014/main" id="{746046D0-2AAD-FA4E-B80B-C3EED54F6974}"/>
              </a:ext>
            </a:extLst>
          </p:cNvPr>
          <p:cNvSpPr txBox="1"/>
          <p:nvPr/>
        </p:nvSpPr>
        <p:spPr>
          <a:xfrm>
            <a:off x="3812196" y="5456398"/>
            <a:ext cx="195245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(massa nulla)</a:t>
            </a:r>
          </a:p>
        </p:txBody>
      </p:sp>
      <p:sp>
        <p:nvSpPr>
          <p:cNvPr id="13" name="TextBox 12">
            <a:extLst>
              <a:ext uri="{FF2B5EF4-FFF2-40B4-BE49-F238E27FC236}">
                <a16:creationId xmlns:a16="http://schemas.microsoft.com/office/drawing/2014/main" id="{DB748724-1EF8-1E46-B789-64B2ED4C0E8B}"/>
              </a:ext>
            </a:extLst>
          </p:cNvPr>
          <p:cNvSpPr txBox="1"/>
          <p:nvPr/>
        </p:nvSpPr>
        <p:spPr>
          <a:xfrm>
            <a:off x="6865911" y="4683260"/>
            <a:ext cx="160941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Potenziale </a:t>
            </a:r>
          </a:p>
        </p:txBody>
      </p:sp>
      <p:sp>
        <p:nvSpPr>
          <p:cNvPr id="14" name="TextBox 13">
            <a:extLst>
              <a:ext uri="{FF2B5EF4-FFF2-40B4-BE49-F238E27FC236}">
                <a16:creationId xmlns:a16="http://schemas.microsoft.com/office/drawing/2014/main" id="{00B4FCEB-FDFE-FF47-8091-3A20E87BE8CD}"/>
              </a:ext>
            </a:extLst>
          </p:cNvPr>
          <p:cNvSpPr txBox="1"/>
          <p:nvPr/>
        </p:nvSpPr>
        <p:spPr>
          <a:xfrm>
            <a:off x="10787852" y="4591095"/>
            <a:ext cx="118141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2400" dirty="0"/>
              <a:t>M</a:t>
            </a:r>
            <a:r>
              <a:rPr lang="en-IT" sz="2400" dirty="0"/>
              <a:t>esoni </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679CF933-1F63-AF40-94E9-C827A4EC6C66}"/>
              </a:ext>
            </a:extLst>
          </p:cNvPr>
          <p:cNvSpPr txBox="1"/>
          <p:nvPr/>
        </p:nvSpPr>
        <p:spPr>
          <a:xfrm>
            <a:off x="10600301" y="5360709"/>
            <a:ext cx="155651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(massa </a:t>
            </a:r>
            <a:r>
              <a:rPr kumimoji="0" lang="en-IT" sz="2400" b="0" i="1" u="none" strike="noStrike" cap="none" spc="0" normalizeH="0" baseline="0" dirty="0">
                <a:ln>
                  <a:noFill/>
                </a:ln>
                <a:solidFill>
                  <a:srgbClr val="000000"/>
                </a:solidFill>
                <a:effectLst/>
                <a:uFillTx/>
                <a:latin typeface="+mn-lt"/>
                <a:ea typeface="+mn-ea"/>
                <a:cs typeface="+mn-cs"/>
                <a:sym typeface="Helvetica Light"/>
              </a:rPr>
              <a:t>m</a:t>
            </a:r>
            <a:r>
              <a:rPr kumimoji="0" lang="en-IT" sz="24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6" name="TextBox 15">
            <a:extLst>
              <a:ext uri="{FF2B5EF4-FFF2-40B4-BE49-F238E27FC236}">
                <a16:creationId xmlns:a16="http://schemas.microsoft.com/office/drawing/2014/main" id="{7D69E9D9-62F7-1C4A-969B-E78F320B8E62}"/>
              </a:ext>
            </a:extLst>
          </p:cNvPr>
          <p:cNvSpPr txBox="1"/>
          <p:nvPr/>
        </p:nvSpPr>
        <p:spPr>
          <a:xfrm>
            <a:off x="6661228" y="5360709"/>
            <a:ext cx="30425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(raggio d’azione </a:t>
            </a:r>
            <a:r>
              <a:rPr lang="en-IT" sz="2400" i="1" dirty="0"/>
              <a:t>      </a:t>
            </a:r>
            <a:r>
              <a:rPr kumimoji="0" lang="en-IT" sz="2400" b="0" i="0" u="none" strike="noStrike" cap="none" spc="0" normalizeH="0" baseline="0" dirty="0">
                <a:ln>
                  <a:noFill/>
                </a:ln>
                <a:solidFill>
                  <a:srgbClr val="000000"/>
                </a:solidFill>
                <a:effectLst/>
                <a:uFillTx/>
                <a:latin typeface="+mn-lt"/>
                <a:ea typeface="+mn-ea"/>
                <a:cs typeface="+mn-cs"/>
                <a:sym typeface="Helvetica Light"/>
              </a:rPr>
              <a:t>)</a:t>
            </a:r>
          </a:p>
        </p:txBody>
      </p:sp>
      <p:pic>
        <p:nvPicPr>
          <p:cNvPr id="17" name="Picture 16">
            <a:extLst>
              <a:ext uri="{FF2B5EF4-FFF2-40B4-BE49-F238E27FC236}">
                <a16:creationId xmlns:a16="http://schemas.microsoft.com/office/drawing/2014/main" id="{FEE059E2-716A-E34C-A9ED-C05A32E9DA78}"/>
              </a:ext>
            </a:extLst>
          </p:cNvPr>
          <p:cNvPicPr>
            <a:picLocks noChangeAspect="1"/>
          </p:cNvPicPr>
          <p:nvPr/>
        </p:nvPicPr>
        <p:blipFill>
          <a:blip r:embed="rId2"/>
          <a:stretch>
            <a:fillRect/>
          </a:stretch>
        </p:blipFill>
        <p:spPr>
          <a:xfrm>
            <a:off x="6044" y="0"/>
            <a:ext cx="1611741" cy="2434192"/>
          </a:xfrm>
          <a:prstGeom prst="rect">
            <a:avLst/>
          </a:prstGeom>
        </p:spPr>
      </p:pic>
      <p:sp>
        <p:nvSpPr>
          <p:cNvPr id="18" name="TextBox 17">
            <a:extLst>
              <a:ext uri="{FF2B5EF4-FFF2-40B4-BE49-F238E27FC236}">
                <a16:creationId xmlns:a16="http://schemas.microsoft.com/office/drawing/2014/main" id="{33FF6B5A-33AA-7C40-A3C0-E5CFF4CE5FD6}"/>
              </a:ext>
            </a:extLst>
          </p:cNvPr>
          <p:cNvSpPr txBox="1"/>
          <p:nvPr/>
        </p:nvSpPr>
        <p:spPr>
          <a:xfrm>
            <a:off x="1" y="2292742"/>
            <a:ext cx="1683098" cy="65659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a:t>
            </a:r>
          </a:p>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1949</a:t>
            </a:r>
          </a:p>
        </p:txBody>
      </p:sp>
      <p:sp>
        <p:nvSpPr>
          <p:cNvPr id="3" name="TextBox 2">
            <a:extLst>
              <a:ext uri="{FF2B5EF4-FFF2-40B4-BE49-F238E27FC236}">
                <a16:creationId xmlns:a16="http://schemas.microsoft.com/office/drawing/2014/main" id="{5122F7CE-DC24-FA44-AB87-2CC990F7D1E5}"/>
              </a:ext>
            </a:extLst>
          </p:cNvPr>
          <p:cNvSpPr txBox="1"/>
          <p:nvPr/>
        </p:nvSpPr>
        <p:spPr>
          <a:xfrm>
            <a:off x="2238521" y="1972935"/>
            <a:ext cx="1051089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IT" sz="2400" dirty="0"/>
              <a:t>Nel 1935 Yukawa, per descrivere le interazioni forti, introduce una analogia</a:t>
            </a:r>
          </a:p>
          <a:p>
            <a:pPr marL="0" marR="0" indent="0" algn="l" defTabSz="584200" rtl="0" fontAlgn="auto" latinLnBrk="0" hangingPunct="0">
              <a:lnSpc>
                <a:spcPct val="100000"/>
              </a:lnSpc>
              <a:spcBef>
                <a:spcPts val="0"/>
              </a:spcBef>
              <a:spcAft>
                <a:spcPts val="0"/>
              </a:spcAft>
              <a:buClrTx/>
              <a:buSzTx/>
              <a:buFontTx/>
              <a:buNone/>
              <a:tabLst/>
            </a:pPr>
            <a:r>
              <a:rPr lang="en-GB" sz="2400" dirty="0"/>
              <a:t>t</a:t>
            </a:r>
            <a:r>
              <a:rPr lang="en-IT" sz="2400" dirty="0"/>
              <a:t>ra la forza elettromagnetica e la forza forte.</a:t>
            </a:r>
          </a:p>
          <a:p>
            <a:pPr marL="0" marR="0" indent="0" algn="ctr" defTabSz="584200" rtl="0" fontAlgn="auto" latinLnBrk="0" hangingPunct="0">
              <a:lnSpc>
                <a:spcPct val="100000"/>
              </a:lnSpc>
              <a:spcBef>
                <a:spcPts val="0"/>
              </a:spcBef>
              <a:spcAft>
                <a:spcPts val="0"/>
              </a:spcAft>
              <a:buClrTx/>
              <a:buSzTx/>
              <a:buFontTx/>
              <a:buNone/>
              <a:tabLst/>
            </a:pPr>
            <a:r>
              <a:rPr lang="en-IT" sz="2400" dirty="0"/>
              <a:t> </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5" name="Straight Arrow Connector 4">
            <a:extLst>
              <a:ext uri="{FF2B5EF4-FFF2-40B4-BE49-F238E27FC236}">
                <a16:creationId xmlns:a16="http://schemas.microsoft.com/office/drawing/2014/main" id="{D05D6E8D-9B20-4549-A3BA-10F7B7116372}"/>
              </a:ext>
            </a:extLst>
          </p:cNvPr>
          <p:cNvCxnSpPr>
            <a:stCxn id="2" idx="2"/>
          </p:cNvCxnSpPr>
          <p:nvPr/>
        </p:nvCxnSpPr>
        <p:spPr>
          <a:xfrm flipH="1">
            <a:off x="1886829" y="3873305"/>
            <a:ext cx="1403945" cy="74183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C1907EFD-2165-2049-80E5-7402E7EFE84D}"/>
              </a:ext>
            </a:extLst>
          </p:cNvPr>
          <p:cNvCxnSpPr/>
          <p:nvPr/>
        </p:nvCxnSpPr>
        <p:spPr>
          <a:xfrm>
            <a:off x="3812196" y="3873305"/>
            <a:ext cx="918066" cy="74183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F99EEC8F-E0CE-FE41-B24F-1D353AB1250D}"/>
              </a:ext>
            </a:extLst>
          </p:cNvPr>
          <p:cNvCxnSpPr/>
          <p:nvPr/>
        </p:nvCxnSpPr>
        <p:spPr>
          <a:xfrm>
            <a:off x="10199905" y="3796239"/>
            <a:ext cx="918066" cy="74183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AF5817FE-202B-9048-9AD2-07C784FD2B72}"/>
              </a:ext>
            </a:extLst>
          </p:cNvPr>
          <p:cNvCxnSpPr/>
          <p:nvPr/>
        </p:nvCxnSpPr>
        <p:spPr>
          <a:xfrm flipH="1">
            <a:off x="8058444" y="3796239"/>
            <a:ext cx="1403945" cy="74183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4" name="Picture 23">
            <a:extLst>
              <a:ext uri="{FF2B5EF4-FFF2-40B4-BE49-F238E27FC236}">
                <a16:creationId xmlns:a16="http://schemas.microsoft.com/office/drawing/2014/main" id="{E8708A23-90E4-9744-BCC1-0561B1EA9E79}"/>
              </a:ext>
            </a:extLst>
          </p:cNvPr>
          <p:cNvPicPr>
            <a:picLocks noChangeAspect="1"/>
          </p:cNvPicPr>
          <p:nvPr/>
        </p:nvPicPr>
        <p:blipFill>
          <a:blip r:embed="rId3"/>
          <a:stretch>
            <a:fillRect/>
          </a:stretch>
        </p:blipFill>
        <p:spPr>
          <a:xfrm>
            <a:off x="9038798" y="5439006"/>
            <a:ext cx="492370" cy="340871"/>
          </a:xfrm>
          <a:prstGeom prst="rect">
            <a:avLst/>
          </a:prstGeom>
        </p:spPr>
      </p:pic>
      <p:pic>
        <p:nvPicPr>
          <p:cNvPr id="25" name="Picture 24">
            <a:extLst>
              <a:ext uri="{FF2B5EF4-FFF2-40B4-BE49-F238E27FC236}">
                <a16:creationId xmlns:a16="http://schemas.microsoft.com/office/drawing/2014/main" id="{75E0386C-BAE3-A442-AA6B-FB39CA900D98}"/>
              </a:ext>
            </a:extLst>
          </p:cNvPr>
          <p:cNvPicPr>
            <a:picLocks noChangeAspect="1"/>
          </p:cNvPicPr>
          <p:nvPr/>
        </p:nvPicPr>
        <p:blipFill>
          <a:blip r:embed="rId4"/>
          <a:stretch>
            <a:fillRect/>
          </a:stretch>
        </p:blipFill>
        <p:spPr>
          <a:xfrm>
            <a:off x="2753529" y="5084912"/>
            <a:ext cx="400692" cy="300519"/>
          </a:xfrm>
          <a:prstGeom prst="rect">
            <a:avLst/>
          </a:prstGeom>
        </p:spPr>
      </p:pic>
      <p:pic>
        <p:nvPicPr>
          <p:cNvPr id="26" name="Picture 25">
            <a:extLst>
              <a:ext uri="{FF2B5EF4-FFF2-40B4-BE49-F238E27FC236}">
                <a16:creationId xmlns:a16="http://schemas.microsoft.com/office/drawing/2014/main" id="{B5CEE5F3-A35F-F44B-9930-C5C57E6A1454}"/>
              </a:ext>
            </a:extLst>
          </p:cNvPr>
          <p:cNvPicPr>
            <a:picLocks noChangeAspect="1"/>
          </p:cNvPicPr>
          <p:nvPr/>
        </p:nvPicPr>
        <p:blipFill>
          <a:blip r:embed="rId5"/>
          <a:stretch>
            <a:fillRect/>
          </a:stretch>
        </p:blipFill>
        <p:spPr>
          <a:xfrm>
            <a:off x="8554079" y="4620279"/>
            <a:ext cx="654391" cy="634015"/>
          </a:xfrm>
          <a:prstGeom prst="rect">
            <a:avLst/>
          </a:prstGeom>
        </p:spPr>
      </p:pic>
      <p:sp>
        <p:nvSpPr>
          <p:cNvPr id="29" name="TextBox 28">
            <a:extLst>
              <a:ext uri="{FF2B5EF4-FFF2-40B4-BE49-F238E27FC236}">
                <a16:creationId xmlns:a16="http://schemas.microsoft.com/office/drawing/2014/main" id="{FCCA9D90-C9A5-F942-AFA5-9E60DD659BC1}"/>
              </a:ext>
            </a:extLst>
          </p:cNvPr>
          <p:cNvSpPr txBox="1"/>
          <p:nvPr/>
        </p:nvSpPr>
        <p:spPr>
          <a:xfrm>
            <a:off x="2588801" y="6262050"/>
            <a:ext cx="448199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err="1">
                <a:ln>
                  <a:noFill/>
                </a:ln>
                <a:solidFill>
                  <a:srgbClr val="000000"/>
                </a:solidFill>
                <a:effectLst/>
                <a:uFillTx/>
                <a:latin typeface="+mn-lt"/>
                <a:ea typeface="+mn-ea"/>
                <a:cs typeface="+mn-cs"/>
                <a:sym typeface="Helvetica Light"/>
              </a:rPr>
              <a:t>Stima</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della</a:t>
            </a:r>
            <a:r>
              <a:rPr kumimoji="0" lang="en-GB" sz="2400" b="0" i="0" u="none" strike="noStrike" cap="none" spc="0" normalizeH="0" baseline="0" dirty="0">
                <a:ln>
                  <a:noFill/>
                </a:ln>
                <a:solidFill>
                  <a:srgbClr val="000000"/>
                </a:solidFill>
                <a:effectLst/>
                <a:uFillTx/>
                <a:latin typeface="+mn-lt"/>
                <a:ea typeface="+mn-ea"/>
                <a:cs typeface="+mn-cs"/>
                <a:sym typeface="Helvetica Light"/>
              </a:rPr>
              <a:t> m</a:t>
            </a:r>
            <a:r>
              <a:rPr kumimoji="0" lang="en-IT" sz="2400" b="0" i="0" u="none" strike="noStrike" cap="none" spc="0" normalizeH="0" baseline="0" dirty="0">
                <a:ln>
                  <a:noFill/>
                </a:ln>
                <a:solidFill>
                  <a:srgbClr val="000000"/>
                </a:solidFill>
                <a:effectLst/>
                <a:uFillTx/>
                <a:latin typeface="+mn-lt"/>
                <a:ea typeface="+mn-ea"/>
                <a:cs typeface="+mn-cs"/>
                <a:sym typeface="Helvetica Light"/>
              </a:rPr>
              <a:t>assa del mesone: </a:t>
            </a:r>
          </a:p>
        </p:txBody>
      </p:sp>
      <p:pic>
        <p:nvPicPr>
          <p:cNvPr id="27" name="Picture 26">
            <a:extLst>
              <a:ext uri="{FF2B5EF4-FFF2-40B4-BE49-F238E27FC236}">
                <a16:creationId xmlns:a16="http://schemas.microsoft.com/office/drawing/2014/main" id="{C93292F9-D59C-A645-96C3-71ECF90F9E14}"/>
              </a:ext>
            </a:extLst>
          </p:cNvPr>
          <p:cNvPicPr>
            <a:picLocks noChangeAspect="1"/>
          </p:cNvPicPr>
          <p:nvPr/>
        </p:nvPicPr>
        <p:blipFill>
          <a:blip r:embed="rId6"/>
          <a:stretch>
            <a:fillRect/>
          </a:stretch>
        </p:blipFill>
        <p:spPr>
          <a:xfrm>
            <a:off x="7005405" y="6335760"/>
            <a:ext cx="2000077" cy="319161"/>
          </a:xfrm>
          <a:prstGeom prst="rect">
            <a:avLst/>
          </a:prstGeom>
        </p:spPr>
      </p:pic>
      <p:sp>
        <p:nvSpPr>
          <p:cNvPr id="31" name="TextBox 30">
            <a:extLst>
              <a:ext uri="{FF2B5EF4-FFF2-40B4-BE49-F238E27FC236}">
                <a16:creationId xmlns:a16="http://schemas.microsoft.com/office/drawing/2014/main" id="{79D95B96-2548-6E40-A54C-9C80D8ECF8CD}"/>
              </a:ext>
            </a:extLst>
          </p:cNvPr>
          <p:cNvSpPr txBox="1"/>
          <p:nvPr/>
        </p:nvSpPr>
        <p:spPr>
          <a:xfrm>
            <a:off x="10066536" y="2692050"/>
            <a:ext cx="220573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1800" dirty="0"/>
              <a:t> Proc. </a:t>
            </a:r>
            <a:r>
              <a:rPr lang="en-GB" sz="1800" b="1" dirty="0"/>
              <a:t>17, 48</a:t>
            </a:r>
            <a:r>
              <a:rPr lang="en-GB" sz="1800" dirty="0"/>
              <a:t> (1935) </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2" name="TextBox 31">
            <a:extLst>
              <a:ext uri="{FF2B5EF4-FFF2-40B4-BE49-F238E27FC236}">
                <a16:creationId xmlns:a16="http://schemas.microsoft.com/office/drawing/2014/main" id="{1F65305F-7F73-944A-84C5-A705D27C8167}"/>
              </a:ext>
            </a:extLst>
          </p:cNvPr>
          <p:cNvSpPr txBox="1"/>
          <p:nvPr/>
        </p:nvSpPr>
        <p:spPr>
          <a:xfrm>
            <a:off x="306887" y="7067417"/>
            <a:ext cx="12141144" cy="1210588"/>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Helvetica Light"/>
              </a:rPr>
              <a:t>Il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mesone</a:t>
            </a:r>
            <a:r>
              <a:rPr kumimoji="0" lang="en-GB" sz="2400" b="0" i="0" u="none" strike="noStrike" cap="none" spc="0" normalizeH="0" baseline="0" dirty="0">
                <a:ln>
                  <a:noFill/>
                </a:ln>
                <a:solidFill>
                  <a:srgbClr val="000000"/>
                </a:solidFill>
                <a:effectLst/>
                <a:uFillTx/>
                <a:latin typeface="+mn-lt"/>
                <a:ea typeface="+mn-ea"/>
                <a:cs typeface="+mn-cs"/>
                <a:sym typeface="Helvetica Light"/>
              </a:rPr>
              <a:t> di Yukawa”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venne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inizialmente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identificato</a:t>
            </a:r>
            <a:r>
              <a:rPr kumimoji="0" lang="en-GB" sz="2400" b="0" i="0" u="none" strike="noStrike" cap="none" spc="0" normalizeH="0" baseline="0" dirty="0">
                <a:ln>
                  <a:noFill/>
                </a:ln>
                <a:solidFill>
                  <a:srgbClr val="000000"/>
                </a:solidFill>
                <a:effectLst/>
                <a:uFillTx/>
                <a:latin typeface="+mn-lt"/>
                <a:ea typeface="+mn-ea"/>
                <a:cs typeface="+mn-cs"/>
                <a:sym typeface="Helvetica Light"/>
              </a:rPr>
              <a:t> con il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muone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mesone</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p>
          <a:p>
            <a:pPr marL="0" marR="0" indent="0" algn="l" defTabSz="584200" rtl="0" fontAlgn="auto" latinLnBrk="0" hangingPunct="0">
              <a:lnSpc>
                <a:spcPct val="100000"/>
              </a:lnSpc>
              <a:spcBef>
                <a:spcPts val="0"/>
              </a:spcBef>
              <a:spcAft>
                <a:spcPts val="0"/>
              </a:spcAft>
              <a:buClrTx/>
              <a:buSzTx/>
              <a:buFontTx/>
              <a:buNone/>
              <a:tabLst/>
            </a:pPr>
            <a:r>
              <a:rPr lang="en-GB" sz="2400" dirty="0"/>
              <a:t>e </a:t>
            </a:r>
            <a:r>
              <a:rPr lang="en-GB" sz="2400" dirty="0" err="1"/>
              <a:t>successivamente</a:t>
            </a:r>
            <a:r>
              <a:rPr lang="en-GB" sz="2400" dirty="0"/>
              <a:t>, </a:t>
            </a:r>
            <a:r>
              <a:rPr lang="en-GB" sz="2400" dirty="0" err="1"/>
              <a:t>grazie</a:t>
            </a:r>
            <a:r>
              <a:rPr lang="en-GB" sz="2400" dirty="0"/>
              <a:t> </a:t>
            </a:r>
            <a:r>
              <a:rPr lang="en-GB" sz="2400" dirty="0" err="1"/>
              <a:t>anche</a:t>
            </a:r>
            <a:r>
              <a:rPr lang="en-GB" sz="2400" dirty="0"/>
              <a:t> al </a:t>
            </a:r>
            <a:r>
              <a:rPr lang="en-GB" sz="2400" dirty="0" err="1"/>
              <a:t>fondamentale</a:t>
            </a:r>
            <a:r>
              <a:rPr lang="en-GB" sz="2400" dirty="0"/>
              <a:t> </a:t>
            </a:r>
            <a:r>
              <a:rPr lang="en-GB" sz="2400" dirty="0" err="1"/>
              <a:t>lavoro</a:t>
            </a:r>
            <a:r>
              <a:rPr lang="en-GB" sz="2400" dirty="0"/>
              <a:t> di </a:t>
            </a:r>
            <a:r>
              <a:rPr lang="en-GB" sz="2400" dirty="0" err="1"/>
              <a:t>Conversi-Pancini-Piccioni</a:t>
            </a:r>
            <a:r>
              <a:rPr lang="en-GB" sz="2400" dirty="0"/>
              <a:t> ,</a:t>
            </a:r>
          </a:p>
          <a:p>
            <a:pPr marL="0" marR="0" indent="0" algn="l" defTabSz="584200" rtl="0" fontAlgn="auto" latinLnBrk="0" hangingPunct="0">
              <a:lnSpc>
                <a:spcPct val="100000"/>
              </a:lnSpc>
              <a:spcBef>
                <a:spcPts val="0"/>
              </a:spcBef>
              <a:spcAft>
                <a:spcPts val="0"/>
              </a:spcAft>
              <a:buClrTx/>
              <a:buSzTx/>
              <a:buFontTx/>
              <a:buNone/>
              <a:tabLst/>
            </a:pPr>
            <a:r>
              <a:rPr lang="en-GB" sz="2400" dirty="0"/>
              <a:t>con i </a:t>
            </a:r>
            <a:r>
              <a:rPr lang="en-GB" sz="2400" dirty="0" err="1"/>
              <a:t>pioni</a:t>
            </a:r>
            <a:r>
              <a:rPr lang="en-GB" sz="2400" dirty="0"/>
              <a:t> </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28" name="Picture 27">
            <a:extLst>
              <a:ext uri="{FF2B5EF4-FFF2-40B4-BE49-F238E27FC236}">
                <a16:creationId xmlns:a16="http://schemas.microsoft.com/office/drawing/2014/main" id="{D9EDE5E2-DBE4-4C42-B471-1AA5EE94A1C5}"/>
              </a:ext>
            </a:extLst>
          </p:cNvPr>
          <p:cNvPicPr>
            <a:picLocks noChangeAspect="1"/>
          </p:cNvPicPr>
          <p:nvPr/>
        </p:nvPicPr>
        <p:blipFill>
          <a:blip r:embed="rId7"/>
          <a:stretch>
            <a:fillRect/>
          </a:stretch>
        </p:blipFill>
        <p:spPr>
          <a:xfrm>
            <a:off x="1916136" y="7851150"/>
            <a:ext cx="845544" cy="352310"/>
          </a:xfrm>
          <a:prstGeom prst="rect">
            <a:avLst/>
          </a:prstGeom>
        </p:spPr>
      </p:pic>
      <p:pic>
        <p:nvPicPr>
          <p:cNvPr id="30" name="Picture 29">
            <a:extLst>
              <a:ext uri="{FF2B5EF4-FFF2-40B4-BE49-F238E27FC236}">
                <a16:creationId xmlns:a16="http://schemas.microsoft.com/office/drawing/2014/main" id="{D17756FB-53C7-E147-89A4-E0D3AEFABEE5}"/>
              </a:ext>
            </a:extLst>
          </p:cNvPr>
          <p:cNvPicPr>
            <a:picLocks noChangeAspect="1"/>
          </p:cNvPicPr>
          <p:nvPr/>
        </p:nvPicPr>
        <p:blipFill>
          <a:blip r:embed="rId8"/>
          <a:stretch>
            <a:fillRect/>
          </a:stretch>
        </p:blipFill>
        <p:spPr>
          <a:xfrm>
            <a:off x="10899288" y="7240205"/>
            <a:ext cx="218683" cy="262419"/>
          </a:xfrm>
          <a:prstGeom prst="rect">
            <a:avLst/>
          </a:prstGeom>
        </p:spPr>
      </p:pic>
    </p:spTree>
    <p:extLst>
      <p:ext uri="{BB962C8B-B14F-4D97-AF65-F5344CB8AC3E}">
        <p14:creationId xmlns:p14="http://schemas.microsoft.com/office/powerpoint/2010/main" val="162079020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388533" y="258233"/>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CIT-SLAC-MIT</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9" name="TextBox 8">
            <a:extLst>
              <a:ext uri="{FF2B5EF4-FFF2-40B4-BE49-F238E27FC236}">
                <a16:creationId xmlns:a16="http://schemas.microsoft.com/office/drawing/2014/main" id="{A97E8B57-FA72-7545-9791-52FD77F57CC2}"/>
              </a:ext>
            </a:extLst>
          </p:cNvPr>
          <p:cNvSpPr txBox="1"/>
          <p:nvPr/>
        </p:nvSpPr>
        <p:spPr>
          <a:xfrm>
            <a:off x="390686" y="3087477"/>
            <a:ext cx="1110582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400" dirty="0"/>
              <a:t>L</a:t>
            </a:r>
            <a:r>
              <a:rPr kumimoji="0" lang="en-GB" sz="2400" b="0" i="0" u="none" strike="noStrike" cap="none" spc="0" normalizeH="0" baseline="0" dirty="0">
                <a:ln>
                  <a:noFill/>
                </a:ln>
                <a:solidFill>
                  <a:srgbClr val="000000"/>
                </a:solidFill>
                <a:effectLst/>
                <a:uFillTx/>
                <a:latin typeface="+mn-lt"/>
                <a:ea typeface="+mn-ea"/>
                <a:cs typeface="+mn-cs"/>
                <a:sym typeface="Helvetica Light"/>
              </a:rPr>
              <a:t>a </a:t>
            </a:r>
            <a:r>
              <a:rPr lang="en-GB" sz="2400" dirty="0" err="1"/>
              <a:t>c</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ollaborazione</a:t>
            </a:r>
            <a:r>
              <a:rPr kumimoji="0" lang="en-GB" sz="2400" b="0" i="0" u="none" strike="noStrike" cap="none" spc="0" normalizeH="0" baseline="0" dirty="0">
                <a:ln>
                  <a:noFill/>
                </a:ln>
                <a:solidFill>
                  <a:srgbClr val="000000"/>
                </a:solidFill>
                <a:effectLst/>
                <a:uFillTx/>
                <a:latin typeface="+mn-lt"/>
                <a:ea typeface="+mn-ea"/>
                <a:cs typeface="+mn-cs"/>
                <a:sym typeface="Helvetica Light"/>
              </a:rPr>
              <a:t>  CIT-SLAC-MIT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realizza</a:t>
            </a:r>
            <a:r>
              <a:rPr lang="en-GB" sz="2400" dirty="0"/>
              <a:t> lo </a:t>
            </a:r>
            <a:r>
              <a:rPr lang="en-GB" sz="2400" dirty="0" err="1"/>
              <a:t>spettrometro</a:t>
            </a:r>
            <a:r>
              <a:rPr lang="en-GB" sz="2400" dirty="0"/>
              <a:t> per </a:t>
            </a:r>
            <a:r>
              <a:rPr lang="en-GB" sz="2400" dirty="0" err="1"/>
              <a:t>elettroni</a:t>
            </a:r>
            <a:r>
              <a:rPr lang="en-GB" sz="2400" dirty="0"/>
              <a:t> per </a:t>
            </a:r>
            <a:r>
              <a:rPr lang="en-GB" sz="2400" dirty="0" err="1"/>
              <a:t>studiare</a:t>
            </a:r>
            <a:r>
              <a:rPr lang="en-GB" sz="2400" dirty="0"/>
              <a:t> la </a:t>
            </a:r>
            <a:r>
              <a:rPr lang="en-GB" sz="2400" dirty="0" err="1"/>
              <a:t>struttura</a:t>
            </a:r>
            <a:r>
              <a:rPr lang="en-GB" sz="2400" dirty="0"/>
              <a:t> del </a:t>
            </a:r>
            <a:r>
              <a:rPr lang="en-GB" sz="2400" dirty="0" err="1"/>
              <a:t>protone</a:t>
            </a:r>
            <a:r>
              <a:rPr lang="en-GB" sz="2400" dirty="0"/>
              <a:t> </a:t>
            </a:r>
            <a:r>
              <a:rPr lang="en-GB" sz="2400" dirty="0" err="1"/>
              <a:t>attraverso</a:t>
            </a:r>
            <a:r>
              <a:rPr lang="en-GB" sz="2400" dirty="0"/>
              <a:t> il </a:t>
            </a:r>
            <a:r>
              <a:rPr lang="en-GB" sz="2400" dirty="0" err="1"/>
              <a:t>processo</a:t>
            </a:r>
            <a:r>
              <a:rPr lang="en-GB" sz="2400" dirty="0"/>
              <a:t> di </a:t>
            </a:r>
            <a:r>
              <a:rPr lang="en-GB" sz="2400" dirty="0" err="1"/>
              <a:t>diffusione</a:t>
            </a:r>
            <a:r>
              <a:rPr lang="en-GB" sz="2400" dirty="0"/>
              <a:t> </a:t>
            </a:r>
            <a:r>
              <a:rPr lang="en-GB" sz="2400" dirty="0" err="1"/>
              <a:t>elastica</a:t>
            </a:r>
            <a:r>
              <a:rPr lang="en-GB" sz="2400" dirty="0"/>
              <a:t>  e-p</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a:extLst>
              <a:ext uri="{FF2B5EF4-FFF2-40B4-BE49-F238E27FC236}">
                <a16:creationId xmlns:a16="http://schemas.microsoft.com/office/drawing/2014/main" id="{8862FE44-7AD0-2949-A5FB-A0C31C315C37}"/>
              </a:ext>
            </a:extLst>
          </p:cNvPr>
          <p:cNvSpPr txBox="1"/>
          <p:nvPr/>
        </p:nvSpPr>
        <p:spPr>
          <a:xfrm>
            <a:off x="389485" y="2379330"/>
            <a:ext cx="1010918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GB" sz="2400" b="0" i="0" u="none" strike="noStrike" cap="none" spc="0" normalizeH="0" baseline="0" dirty="0">
                <a:ln>
                  <a:noFill/>
                </a:ln>
                <a:solidFill>
                  <a:srgbClr val="000000"/>
                </a:solidFill>
                <a:effectLst/>
                <a:uFillTx/>
                <a:latin typeface="+mn-lt"/>
                <a:ea typeface="+mn-ea"/>
                <a:cs typeface="+mn-cs"/>
                <a:sym typeface="Helvetica Light"/>
              </a:rPr>
              <a:t>SLAC </a:t>
            </a:r>
            <a:r>
              <a:rPr lang="en-GB" sz="2400" dirty="0" err="1"/>
              <a:t>inizia</a:t>
            </a:r>
            <a:r>
              <a:rPr lang="en-GB" sz="2400" dirty="0"/>
              <a:t> la </a:t>
            </a:r>
            <a:r>
              <a:rPr lang="en-GB" sz="2400" dirty="0" err="1"/>
              <a:t>sua</a:t>
            </a:r>
            <a:r>
              <a:rPr lang="en-GB" sz="2400" dirty="0"/>
              <a:t> </a:t>
            </a:r>
            <a:r>
              <a:rPr lang="en-GB" sz="2400" dirty="0" err="1"/>
              <a:t>fase</a:t>
            </a:r>
            <a:r>
              <a:rPr lang="en-GB" sz="2400" dirty="0"/>
              <a:t> </a:t>
            </a:r>
            <a:r>
              <a:rPr lang="en-GB" sz="2400" dirty="0" err="1"/>
              <a:t>operativa</a:t>
            </a:r>
            <a:r>
              <a:rPr lang="en-GB" sz="2400" dirty="0"/>
              <a:t> </a:t>
            </a:r>
            <a:r>
              <a:rPr lang="en-GB" sz="2400" dirty="0" err="1"/>
              <a:t>nel</a:t>
            </a:r>
            <a:r>
              <a:rPr lang="en-GB" sz="2400" dirty="0"/>
              <a:t> 1966</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1" name="TextBox 10">
            <a:extLst>
              <a:ext uri="{FF2B5EF4-FFF2-40B4-BE49-F238E27FC236}">
                <a16:creationId xmlns:a16="http://schemas.microsoft.com/office/drawing/2014/main" id="{115E87EF-B068-8D4A-953F-0C3A5385EFCD}"/>
              </a:ext>
            </a:extLst>
          </p:cNvPr>
          <p:cNvSpPr txBox="1"/>
          <p:nvPr/>
        </p:nvSpPr>
        <p:spPr>
          <a:xfrm>
            <a:off x="389485" y="4199704"/>
            <a:ext cx="5586772"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400" dirty="0" err="1"/>
              <a:t>L’elettrone</a:t>
            </a:r>
            <a:r>
              <a:rPr lang="en-GB" sz="2400" dirty="0"/>
              <a:t> e’ una “</a:t>
            </a:r>
            <a:r>
              <a:rPr lang="en-GB" sz="2400" dirty="0" err="1"/>
              <a:t>sonda</a:t>
            </a:r>
            <a:r>
              <a:rPr lang="en-GB" sz="2400" dirty="0"/>
              <a:t>” </a:t>
            </a:r>
            <a:r>
              <a:rPr lang="en-GB" sz="2400" dirty="0" err="1"/>
              <a:t>ideale</a:t>
            </a:r>
            <a:r>
              <a:rPr lang="en-GB" sz="2400" dirty="0"/>
              <a:t>: </a:t>
            </a:r>
          </a:p>
          <a:p>
            <a:pPr marL="342900" indent="-342900" algn="l">
              <a:buFontTx/>
              <a:buChar char="-"/>
            </a:pPr>
            <a:r>
              <a:rPr lang="en-GB" sz="2400" dirty="0" err="1"/>
              <a:t>particella</a:t>
            </a:r>
            <a:r>
              <a:rPr lang="en-GB" sz="2400" dirty="0"/>
              <a:t> “</a:t>
            </a:r>
            <a:r>
              <a:rPr lang="en-GB" sz="2400" dirty="0" err="1"/>
              <a:t>elementare</a:t>
            </a:r>
            <a:r>
              <a:rPr lang="en-GB" sz="2400" dirty="0"/>
              <a:t>” </a:t>
            </a:r>
          </a:p>
          <a:p>
            <a:pPr marL="342900" indent="-342900" algn="l">
              <a:buFontTx/>
              <a:buChar char="-"/>
            </a:pPr>
            <a:r>
              <a:rPr lang="en-GB" sz="2400" dirty="0" err="1"/>
              <a:t>interagisce</a:t>
            </a:r>
            <a:r>
              <a:rPr lang="en-GB" sz="2400" dirty="0"/>
              <a:t> </a:t>
            </a:r>
            <a:r>
              <a:rPr lang="en-GB" sz="2400" dirty="0" err="1"/>
              <a:t>elettromagneticamente</a:t>
            </a:r>
            <a:r>
              <a:rPr lang="en-GB" sz="2400" dirty="0"/>
              <a:t> </a:t>
            </a:r>
          </a:p>
          <a:p>
            <a:pPr algn="l"/>
            <a:r>
              <a:rPr lang="en-GB" sz="2400" dirty="0"/>
              <a:t>    (QED)</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2" name="Picture 1">
            <a:extLst>
              <a:ext uri="{FF2B5EF4-FFF2-40B4-BE49-F238E27FC236}">
                <a16:creationId xmlns:a16="http://schemas.microsoft.com/office/drawing/2014/main" id="{2C37C7FA-C55D-3B4A-B117-193AE5C18E5E}"/>
              </a:ext>
            </a:extLst>
          </p:cNvPr>
          <p:cNvPicPr>
            <a:picLocks noChangeAspect="1"/>
          </p:cNvPicPr>
          <p:nvPr/>
        </p:nvPicPr>
        <p:blipFill>
          <a:blip r:embed="rId2"/>
          <a:stretch>
            <a:fillRect/>
          </a:stretch>
        </p:blipFill>
        <p:spPr>
          <a:xfrm>
            <a:off x="6616751" y="4070350"/>
            <a:ext cx="5194300" cy="5562600"/>
          </a:xfrm>
          <a:prstGeom prst="rect">
            <a:avLst/>
          </a:prstGeom>
        </p:spPr>
      </p:pic>
      <p:sp>
        <p:nvSpPr>
          <p:cNvPr id="14" name="TextBox 13">
            <a:extLst>
              <a:ext uri="{FF2B5EF4-FFF2-40B4-BE49-F238E27FC236}">
                <a16:creationId xmlns:a16="http://schemas.microsoft.com/office/drawing/2014/main" id="{D9902B11-9BD1-824F-9DDF-89EF1ADA35FF}"/>
              </a:ext>
            </a:extLst>
          </p:cNvPr>
          <p:cNvSpPr txBox="1"/>
          <p:nvPr/>
        </p:nvSpPr>
        <p:spPr>
          <a:xfrm>
            <a:off x="1388533" y="5991905"/>
            <a:ext cx="472802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GB" sz="2400" b="0" i="0" u="none" strike="noStrike" cap="none" spc="0" normalizeH="0" baseline="0" dirty="0" err="1">
                <a:ln>
                  <a:noFill/>
                </a:ln>
                <a:solidFill>
                  <a:srgbClr val="000000"/>
                </a:solidFill>
                <a:effectLst/>
                <a:uFillTx/>
                <a:latin typeface="+mn-lt"/>
                <a:ea typeface="+mn-ea"/>
                <a:cs typeface="+mn-cs"/>
                <a:sym typeface="Helvetica Light"/>
              </a:rPr>
              <a:t>Fattore</a:t>
            </a:r>
            <a:r>
              <a:rPr kumimoji="0" lang="en-GB" sz="2400" b="0" i="0" u="none" strike="noStrike" cap="none" spc="0" normalizeH="0" baseline="0" dirty="0">
                <a:ln>
                  <a:noFill/>
                </a:ln>
                <a:solidFill>
                  <a:srgbClr val="000000"/>
                </a:solidFill>
                <a:effectLst/>
                <a:uFillTx/>
                <a:latin typeface="+mn-lt"/>
                <a:ea typeface="+mn-ea"/>
                <a:cs typeface="+mn-cs"/>
                <a:sym typeface="Helvetica Light"/>
              </a:rPr>
              <a:t> di forma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magnetico</a:t>
            </a:r>
            <a:r>
              <a:rPr kumimoji="0" lang="en-GB" sz="2400" b="0" i="0" u="none" strike="noStrike" cap="none" spc="0" normalizeH="0" baseline="0" dirty="0">
                <a:ln>
                  <a:noFill/>
                </a:ln>
                <a:solidFill>
                  <a:srgbClr val="000000"/>
                </a:solidFill>
                <a:effectLst/>
                <a:uFillTx/>
                <a:latin typeface="+mn-lt"/>
                <a:ea typeface="+mn-ea"/>
                <a:cs typeface="+mn-cs"/>
                <a:sym typeface="Helvetica Light"/>
              </a:rPr>
              <a:t> ⟹</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3" name="Picture 2">
            <a:extLst>
              <a:ext uri="{FF2B5EF4-FFF2-40B4-BE49-F238E27FC236}">
                <a16:creationId xmlns:a16="http://schemas.microsoft.com/office/drawing/2014/main" id="{E926B46D-13C2-2B4F-9D4A-B8A0FCBF6E12}"/>
              </a:ext>
            </a:extLst>
          </p:cNvPr>
          <p:cNvPicPr>
            <a:picLocks noChangeAspect="1"/>
          </p:cNvPicPr>
          <p:nvPr/>
        </p:nvPicPr>
        <p:blipFill>
          <a:blip r:embed="rId3"/>
          <a:stretch>
            <a:fillRect/>
          </a:stretch>
        </p:blipFill>
        <p:spPr>
          <a:xfrm>
            <a:off x="282805" y="7275714"/>
            <a:ext cx="6545070" cy="567082"/>
          </a:xfrm>
          <a:prstGeom prst="rect">
            <a:avLst/>
          </a:prstGeom>
        </p:spPr>
      </p:pic>
    </p:spTree>
    <p:extLst>
      <p:ext uri="{BB962C8B-B14F-4D97-AF65-F5344CB8AC3E}">
        <p14:creationId xmlns:p14="http://schemas.microsoft.com/office/powerpoint/2010/main" val="3069209164"/>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DGLAP"/>
          <p:cNvSpPr txBox="1"/>
          <p:nvPr/>
        </p:nvSpPr>
        <p:spPr>
          <a:xfrm>
            <a:off x="9741489" y="6990570"/>
            <a:ext cx="9239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defTabSz="457200">
              <a:defRPr sz="1800">
                <a:solidFill>
                  <a:srgbClr val="FF0000"/>
                </a:solidFill>
                <a:latin typeface="+mj-lt"/>
                <a:ea typeface="+mj-ea"/>
                <a:cs typeface="+mj-cs"/>
                <a:sym typeface="Calibri"/>
              </a:defRPr>
            </a:lvl1pPr>
          </a:lstStyle>
          <a:p>
            <a:pPr>
              <a:defRPr>
                <a:solidFill>
                  <a:srgbClr val="000000"/>
                </a:solidFill>
              </a:defRPr>
            </a:pPr>
            <a:endParaRPr dirty="0">
              <a:solidFill>
                <a:srgbClr val="FF0000"/>
              </a:solidFill>
            </a:endParaRPr>
          </a:p>
        </p:txBody>
      </p:sp>
      <p:sp>
        <p:nvSpPr>
          <p:cNvPr id="142"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80</a:t>
            </a:fld>
            <a:endParaRPr/>
          </a:p>
        </p:txBody>
      </p:sp>
      <p:sp>
        <p:nvSpPr>
          <p:cNvPr id="7" name="HERA and structure of the proton">
            <a:extLst>
              <a:ext uri="{FF2B5EF4-FFF2-40B4-BE49-F238E27FC236}">
                <a16:creationId xmlns:a16="http://schemas.microsoft.com/office/drawing/2014/main" id="{1FFFD72C-76E9-0341-A51A-8F3B82665B8A}"/>
              </a:ext>
            </a:extLst>
          </p:cNvPr>
          <p:cNvSpPr txBox="1"/>
          <p:nvPr/>
        </p:nvSpPr>
        <p:spPr>
          <a:xfrm>
            <a:off x="936500" y="124431"/>
            <a:ext cx="11443991"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88036">
              <a:defRPr sz="6048">
                <a:solidFill>
                  <a:schemeClr val="accent1"/>
                </a:solidFill>
                <a:effectLst>
                  <a:outerShdw blurRad="32004" dist="24003" dir="2700000" rotWithShape="0">
                    <a:srgbClr val="000000">
                      <a:alpha val="43000"/>
                    </a:srgbClr>
                  </a:outerShdw>
                </a:effectLst>
                <a:latin typeface="+mj-lt"/>
                <a:ea typeface="+mj-ea"/>
                <a:cs typeface="+mj-cs"/>
                <a:sym typeface="Calibri"/>
              </a:defRPr>
            </a:lvl1pPr>
          </a:lstStyle>
          <a:p>
            <a:r>
              <a:rPr lang="en-US" dirty="0"/>
              <a:t>Yukawa</a:t>
            </a:r>
            <a:endParaRPr dirty="0"/>
          </a:p>
        </p:txBody>
      </p:sp>
      <p:sp>
        <p:nvSpPr>
          <p:cNvPr id="2" name="TextBox 1">
            <a:extLst>
              <a:ext uri="{FF2B5EF4-FFF2-40B4-BE49-F238E27FC236}">
                <a16:creationId xmlns:a16="http://schemas.microsoft.com/office/drawing/2014/main" id="{417FEBB3-4E69-2240-86A8-4D4075877189}"/>
              </a:ext>
            </a:extLst>
          </p:cNvPr>
          <p:cNvSpPr txBox="1"/>
          <p:nvPr/>
        </p:nvSpPr>
        <p:spPr>
          <a:xfrm>
            <a:off x="1155574" y="3278270"/>
            <a:ext cx="42704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3200" b="0" i="0" u="none" strike="noStrike" cap="none" spc="0" normalizeH="0" baseline="0" dirty="0">
                <a:ln>
                  <a:noFill/>
                </a:ln>
                <a:solidFill>
                  <a:srgbClr val="000000"/>
                </a:solidFill>
                <a:effectLst/>
                <a:uFillTx/>
                <a:latin typeface="+mn-lt"/>
                <a:ea typeface="+mn-ea"/>
                <a:cs typeface="+mn-cs"/>
                <a:sym typeface="Helvetica Light"/>
              </a:rPr>
              <a:t>Teoria di Maxwell/QED</a:t>
            </a:r>
          </a:p>
        </p:txBody>
      </p:sp>
      <p:sp>
        <p:nvSpPr>
          <p:cNvPr id="8" name="TextBox 7">
            <a:extLst>
              <a:ext uri="{FF2B5EF4-FFF2-40B4-BE49-F238E27FC236}">
                <a16:creationId xmlns:a16="http://schemas.microsoft.com/office/drawing/2014/main" id="{4B3F5A91-7FEB-EB4A-94DB-8C2B5C0B8340}"/>
              </a:ext>
            </a:extLst>
          </p:cNvPr>
          <p:cNvSpPr txBox="1"/>
          <p:nvPr/>
        </p:nvSpPr>
        <p:spPr>
          <a:xfrm>
            <a:off x="7873493" y="3201204"/>
            <a:ext cx="324447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3200" b="0" i="0" u="none" strike="noStrike" cap="none" spc="0" normalizeH="0" baseline="0" dirty="0">
                <a:ln>
                  <a:noFill/>
                </a:ln>
                <a:solidFill>
                  <a:srgbClr val="000000"/>
                </a:solidFill>
                <a:effectLst/>
                <a:uFillTx/>
                <a:latin typeface="+mn-lt"/>
                <a:ea typeface="+mn-ea"/>
                <a:cs typeface="+mn-cs"/>
                <a:sym typeface="Helvetica Light"/>
              </a:rPr>
              <a:t>Teoria di Yukawa</a:t>
            </a:r>
          </a:p>
        </p:txBody>
      </p:sp>
      <p:sp>
        <p:nvSpPr>
          <p:cNvPr id="9" name="TextBox 8">
            <a:extLst>
              <a:ext uri="{FF2B5EF4-FFF2-40B4-BE49-F238E27FC236}">
                <a16:creationId xmlns:a16="http://schemas.microsoft.com/office/drawing/2014/main" id="{7FE1CBDB-CF6A-3042-923D-29881E17980C}"/>
              </a:ext>
            </a:extLst>
          </p:cNvPr>
          <p:cNvSpPr txBox="1"/>
          <p:nvPr/>
        </p:nvSpPr>
        <p:spPr>
          <a:xfrm>
            <a:off x="240214" y="4615142"/>
            <a:ext cx="294311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Potenziale </a:t>
            </a:r>
          </a:p>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Coulombiano </a:t>
            </a:r>
            <a:r>
              <a:rPr lang="en-IT" sz="2400" i="1" dirty="0"/>
              <a:t>       </a:t>
            </a:r>
            <a:endParaRPr kumimoji="0" lang="en-IT" sz="2400" b="0" i="1" u="none" strike="noStrike" cap="none" spc="0" normalizeH="0" baseline="0" dirty="0">
              <a:ln>
                <a:noFill/>
              </a:ln>
              <a:solidFill>
                <a:srgbClr val="000000"/>
              </a:solidFill>
              <a:effectLst/>
              <a:uFillTx/>
              <a:latin typeface="+mn-lt"/>
              <a:ea typeface="+mn-ea"/>
              <a:cs typeface="+mn-cs"/>
              <a:sym typeface="Helvetica Light"/>
            </a:endParaRPr>
          </a:p>
        </p:txBody>
      </p:sp>
      <p:sp>
        <p:nvSpPr>
          <p:cNvPr id="10" name="TextBox 9">
            <a:extLst>
              <a:ext uri="{FF2B5EF4-FFF2-40B4-BE49-F238E27FC236}">
                <a16:creationId xmlns:a16="http://schemas.microsoft.com/office/drawing/2014/main" id="{F6DB77D7-480E-4547-8F06-1E4296947614}"/>
              </a:ext>
            </a:extLst>
          </p:cNvPr>
          <p:cNvSpPr txBox="1"/>
          <p:nvPr/>
        </p:nvSpPr>
        <p:spPr>
          <a:xfrm>
            <a:off x="4317142" y="4799808"/>
            <a:ext cx="94256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Fotoni</a:t>
            </a:r>
          </a:p>
        </p:txBody>
      </p:sp>
      <p:sp>
        <p:nvSpPr>
          <p:cNvPr id="11" name="TextBox 10">
            <a:extLst>
              <a:ext uri="{FF2B5EF4-FFF2-40B4-BE49-F238E27FC236}">
                <a16:creationId xmlns:a16="http://schemas.microsoft.com/office/drawing/2014/main" id="{D4C3EDCF-8F57-4F42-B4D3-A793FF46F1A7}"/>
              </a:ext>
            </a:extLst>
          </p:cNvPr>
          <p:cNvSpPr txBox="1"/>
          <p:nvPr/>
        </p:nvSpPr>
        <p:spPr>
          <a:xfrm>
            <a:off x="-4206" y="5491761"/>
            <a:ext cx="343195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(raggio d’azione infinito)</a:t>
            </a:r>
          </a:p>
        </p:txBody>
      </p:sp>
      <p:sp>
        <p:nvSpPr>
          <p:cNvPr id="12" name="TextBox 11">
            <a:extLst>
              <a:ext uri="{FF2B5EF4-FFF2-40B4-BE49-F238E27FC236}">
                <a16:creationId xmlns:a16="http://schemas.microsoft.com/office/drawing/2014/main" id="{746046D0-2AAD-FA4E-B80B-C3EED54F6974}"/>
              </a:ext>
            </a:extLst>
          </p:cNvPr>
          <p:cNvSpPr txBox="1"/>
          <p:nvPr/>
        </p:nvSpPr>
        <p:spPr>
          <a:xfrm>
            <a:off x="3812196" y="5456398"/>
            <a:ext cx="195245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(massa nulla)</a:t>
            </a:r>
          </a:p>
        </p:txBody>
      </p:sp>
      <p:sp>
        <p:nvSpPr>
          <p:cNvPr id="13" name="TextBox 12">
            <a:extLst>
              <a:ext uri="{FF2B5EF4-FFF2-40B4-BE49-F238E27FC236}">
                <a16:creationId xmlns:a16="http://schemas.microsoft.com/office/drawing/2014/main" id="{DB748724-1EF8-1E46-B789-64B2ED4C0E8B}"/>
              </a:ext>
            </a:extLst>
          </p:cNvPr>
          <p:cNvSpPr txBox="1"/>
          <p:nvPr/>
        </p:nvSpPr>
        <p:spPr>
          <a:xfrm>
            <a:off x="6865911" y="4683260"/>
            <a:ext cx="160941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Potenziale </a:t>
            </a:r>
          </a:p>
        </p:txBody>
      </p:sp>
      <p:sp>
        <p:nvSpPr>
          <p:cNvPr id="14" name="TextBox 13">
            <a:extLst>
              <a:ext uri="{FF2B5EF4-FFF2-40B4-BE49-F238E27FC236}">
                <a16:creationId xmlns:a16="http://schemas.microsoft.com/office/drawing/2014/main" id="{00B4FCEB-FDFE-FF47-8091-3A20E87BE8CD}"/>
              </a:ext>
            </a:extLst>
          </p:cNvPr>
          <p:cNvSpPr txBox="1"/>
          <p:nvPr/>
        </p:nvSpPr>
        <p:spPr>
          <a:xfrm>
            <a:off x="10787852" y="4591095"/>
            <a:ext cx="118141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2400" dirty="0"/>
              <a:t>M</a:t>
            </a:r>
            <a:r>
              <a:rPr lang="en-IT" sz="2400" dirty="0"/>
              <a:t>esoni </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679CF933-1F63-AF40-94E9-C827A4EC6C66}"/>
              </a:ext>
            </a:extLst>
          </p:cNvPr>
          <p:cNvSpPr txBox="1"/>
          <p:nvPr/>
        </p:nvSpPr>
        <p:spPr>
          <a:xfrm>
            <a:off x="10600301" y="5360709"/>
            <a:ext cx="155651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(massa </a:t>
            </a:r>
            <a:r>
              <a:rPr kumimoji="0" lang="en-IT" sz="2400" b="0" i="1" u="none" strike="noStrike" cap="none" spc="0" normalizeH="0" baseline="0" dirty="0">
                <a:ln>
                  <a:noFill/>
                </a:ln>
                <a:solidFill>
                  <a:srgbClr val="000000"/>
                </a:solidFill>
                <a:effectLst/>
                <a:uFillTx/>
                <a:latin typeface="+mn-lt"/>
                <a:ea typeface="+mn-ea"/>
                <a:cs typeface="+mn-cs"/>
                <a:sym typeface="Helvetica Light"/>
              </a:rPr>
              <a:t>m</a:t>
            </a:r>
            <a:r>
              <a:rPr kumimoji="0" lang="en-IT" sz="2400" b="0" i="0" u="none" strike="noStrike" cap="none" spc="0" normalizeH="0" baseline="0" dirty="0">
                <a:ln>
                  <a:noFill/>
                </a:ln>
                <a:solidFill>
                  <a:srgbClr val="000000"/>
                </a:solidFill>
                <a:effectLst/>
                <a:uFillTx/>
                <a:latin typeface="+mn-lt"/>
                <a:ea typeface="+mn-ea"/>
                <a:cs typeface="+mn-cs"/>
                <a:sym typeface="Helvetica Light"/>
              </a:rPr>
              <a:t>)</a:t>
            </a:r>
          </a:p>
        </p:txBody>
      </p:sp>
      <p:sp>
        <p:nvSpPr>
          <p:cNvPr id="16" name="TextBox 15">
            <a:extLst>
              <a:ext uri="{FF2B5EF4-FFF2-40B4-BE49-F238E27FC236}">
                <a16:creationId xmlns:a16="http://schemas.microsoft.com/office/drawing/2014/main" id="{7D69E9D9-62F7-1C4A-969B-E78F320B8E62}"/>
              </a:ext>
            </a:extLst>
          </p:cNvPr>
          <p:cNvSpPr txBox="1"/>
          <p:nvPr/>
        </p:nvSpPr>
        <p:spPr>
          <a:xfrm>
            <a:off x="6661228" y="5360709"/>
            <a:ext cx="30425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(raggio d’azione </a:t>
            </a:r>
            <a:r>
              <a:rPr lang="en-IT" sz="2400" i="1" dirty="0"/>
              <a:t>      </a:t>
            </a:r>
            <a:r>
              <a:rPr kumimoji="0" lang="en-IT" sz="2400" b="0" i="0" u="none" strike="noStrike" cap="none" spc="0" normalizeH="0" baseline="0" dirty="0">
                <a:ln>
                  <a:noFill/>
                </a:ln>
                <a:solidFill>
                  <a:srgbClr val="000000"/>
                </a:solidFill>
                <a:effectLst/>
                <a:uFillTx/>
                <a:latin typeface="+mn-lt"/>
                <a:ea typeface="+mn-ea"/>
                <a:cs typeface="+mn-cs"/>
                <a:sym typeface="Helvetica Light"/>
              </a:rPr>
              <a:t>)</a:t>
            </a:r>
          </a:p>
        </p:txBody>
      </p:sp>
      <p:pic>
        <p:nvPicPr>
          <p:cNvPr id="17" name="Picture 16">
            <a:extLst>
              <a:ext uri="{FF2B5EF4-FFF2-40B4-BE49-F238E27FC236}">
                <a16:creationId xmlns:a16="http://schemas.microsoft.com/office/drawing/2014/main" id="{FEE059E2-716A-E34C-A9ED-C05A32E9DA78}"/>
              </a:ext>
            </a:extLst>
          </p:cNvPr>
          <p:cNvPicPr>
            <a:picLocks noChangeAspect="1"/>
          </p:cNvPicPr>
          <p:nvPr/>
        </p:nvPicPr>
        <p:blipFill>
          <a:blip r:embed="rId2"/>
          <a:stretch>
            <a:fillRect/>
          </a:stretch>
        </p:blipFill>
        <p:spPr>
          <a:xfrm>
            <a:off x="6044" y="0"/>
            <a:ext cx="1611741" cy="2434192"/>
          </a:xfrm>
          <a:prstGeom prst="rect">
            <a:avLst/>
          </a:prstGeom>
        </p:spPr>
      </p:pic>
      <p:sp>
        <p:nvSpPr>
          <p:cNvPr id="18" name="TextBox 17">
            <a:extLst>
              <a:ext uri="{FF2B5EF4-FFF2-40B4-BE49-F238E27FC236}">
                <a16:creationId xmlns:a16="http://schemas.microsoft.com/office/drawing/2014/main" id="{33FF6B5A-33AA-7C40-A3C0-E5CFF4CE5FD6}"/>
              </a:ext>
            </a:extLst>
          </p:cNvPr>
          <p:cNvSpPr txBox="1"/>
          <p:nvPr/>
        </p:nvSpPr>
        <p:spPr>
          <a:xfrm>
            <a:off x="1" y="2292742"/>
            <a:ext cx="1683098" cy="65659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a:t>
            </a:r>
          </a:p>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1949</a:t>
            </a:r>
          </a:p>
        </p:txBody>
      </p:sp>
      <p:sp>
        <p:nvSpPr>
          <p:cNvPr id="3" name="TextBox 2">
            <a:extLst>
              <a:ext uri="{FF2B5EF4-FFF2-40B4-BE49-F238E27FC236}">
                <a16:creationId xmlns:a16="http://schemas.microsoft.com/office/drawing/2014/main" id="{5122F7CE-DC24-FA44-AB87-2CC990F7D1E5}"/>
              </a:ext>
            </a:extLst>
          </p:cNvPr>
          <p:cNvSpPr txBox="1"/>
          <p:nvPr/>
        </p:nvSpPr>
        <p:spPr>
          <a:xfrm>
            <a:off x="2238521" y="1972935"/>
            <a:ext cx="1051089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IT" sz="2400" dirty="0"/>
              <a:t>Nel 1935 Yukawa, per descrivere le interazioni forti, introduce una analogia</a:t>
            </a:r>
          </a:p>
          <a:p>
            <a:pPr marL="0" marR="0" indent="0" algn="l" defTabSz="584200" rtl="0" fontAlgn="auto" latinLnBrk="0" hangingPunct="0">
              <a:lnSpc>
                <a:spcPct val="100000"/>
              </a:lnSpc>
              <a:spcBef>
                <a:spcPts val="0"/>
              </a:spcBef>
              <a:spcAft>
                <a:spcPts val="0"/>
              </a:spcAft>
              <a:buClrTx/>
              <a:buSzTx/>
              <a:buFontTx/>
              <a:buNone/>
              <a:tabLst/>
            </a:pPr>
            <a:r>
              <a:rPr lang="en-GB" sz="2400" dirty="0"/>
              <a:t>t</a:t>
            </a:r>
            <a:r>
              <a:rPr lang="en-IT" sz="2400" dirty="0"/>
              <a:t>ra la forza elettromagnetica e la forza forte.</a:t>
            </a:r>
          </a:p>
          <a:p>
            <a:pPr marL="0" marR="0" indent="0" algn="ctr" defTabSz="584200" rtl="0" fontAlgn="auto" latinLnBrk="0" hangingPunct="0">
              <a:lnSpc>
                <a:spcPct val="100000"/>
              </a:lnSpc>
              <a:spcBef>
                <a:spcPts val="0"/>
              </a:spcBef>
              <a:spcAft>
                <a:spcPts val="0"/>
              </a:spcAft>
              <a:buClrTx/>
              <a:buSzTx/>
              <a:buFontTx/>
              <a:buNone/>
              <a:tabLst/>
            </a:pPr>
            <a:r>
              <a:rPr lang="en-IT" sz="2400" dirty="0"/>
              <a:t> </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5" name="Straight Arrow Connector 4">
            <a:extLst>
              <a:ext uri="{FF2B5EF4-FFF2-40B4-BE49-F238E27FC236}">
                <a16:creationId xmlns:a16="http://schemas.microsoft.com/office/drawing/2014/main" id="{D05D6E8D-9B20-4549-A3BA-10F7B7116372}"/>
              </a:ext>
            </a:extLst>
          </p:cNvPr>
          <p:cNvCxnSpPr>
            <a:stCxn id="2" idx="2"/>
          </p:cNvCxnSpPr>
          <p:nvPr/>
        </p:nvCxnSpPr>
        <p:spPr>
          <a:xfrm flipH="1">
            <a:off x="1886829" y="3873305"/>
            <a:ext cx="1403945" cy="74183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C1907EFD-2165-2049-80E5-7402E7EFE84D}"/>
              </a:ext>
            </a:extLst>
          </p:cNvPr>
          <p:cNvCxnSpPr/>
          <p:nvPr/>
        </p:nvCxnSpPr>
        <p:spPr>
          <a:xfrm>
            <a:off x="3812196" y="3873305"/>
            <a:ext cx="918066" cy="74183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F99EEC8F-E0CE-FE41-B24F-1D353AB1250D}"/>
              </a:ext>
            </a:extLst>
          </p:cNvPr>
          <p:cNvCxnSpPr/>
          <p:nvPr/>
        </p:nvCxnSpPr>
        <p:spPr>
          <a:xfrm>
            <a:off x="10199905" y="3796239"/>
            <a:ext cx="918066" cy="74183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AF5817FE-202B-9048-9AD2-07C784FD2B72}"/>
              </a:ext>
            </a:extLst>
          </p:cNvPr>
          <p:cNvCxnSpPr/>
          <p:nvPr/>
        </p:nvCxnSpPr>
        <p:spPr>
          <a:xfrm flipH="1">
            <a:off x="8058444" y="3796239"/>
            <a:ext cx="1403945" cy="741837"/>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4" name="Picture 23">
            <a:extLst>
              <a:ext uri="{FF2B5EF4-FFF2-40B4-BE49-F238E27FC236}">
                <a16:creationId xmlns:a16="http://schemas.microsoft.com/office/drawing/2014/main" id="{E8708A23-90E4-9744-BCC1-0561B1EA9E79}"/>
              </a:ext>
            </a:extLst>
          </p:cNvPr>
          <p:cNvPicPr>
            <a:picLocks noChangeAspect="1"/>
          </p:cNvPicPr>
          <p:nvPr/>
        </p:nvPicPr>
        <p:blipFill>
          <a:blip r:embed="rId3"/>
          <a:stretch>
            <a:fillRect/>
          </a:stretch>
        </p:blipFill>
        <p:spPr>
          <a:xfrm>
            <a:off x="9038798" y="5439006"/>
            <a:ext cx="492370" cy="340871"/>
          </a:xfrm>
          <a:prstGeom prst="rect">
            <a:avLst/>
          </a:prstGeom>
        </p:spPr>
      </p:pic>
      <p:pic>
        <p:nvPicPr>
          <p:cNvPr id="25" name="Picture 24">
            <a:extLst>
              <a:ext uri="{FF2B5EF4-FFF2-40B4-BE49-F238E27FC236}">
                <a16:creationId xmlns:a16="http://schemas.microsoft.com/office/drawing/2014/main" id="{75E0386C-BAE3-A442-AA6B-FB39CA900D98}"/>
              </a:ext>
            </a:extLst>
          </p:cNvPr>
          <p:cNvPicPr>
            <a:picLocks noChangeAspect="1"/>
          </p:cNvPicPr>
          <p:nvPr/>
        </p:nvPicPr>
        <p:blipFill>
          <a:blip r:embed="rId4"/>
          <a:stretch>
            <a:fillRect/>
          </a:stretch>
        </p:blipFill>
        <p:spPr>
          <a:xfrm>
            <a:off x="2753529" y="5084912"/>
            <a:ext cx="400692" cy="300519"/>
          </a:xfrm>
          <a:prstGeom prst="rect">
            <a:avLst/>
          </a:prstGeom>
        </p:spPr>
      </p:pic>
      <p:pic>
        <p:nvPicPr>
          <p:cNvPr id="26" name="Picture 25">
            <a:extLst>
              <a:ext uri="{FF2B5EF4-FFF2-40B4-BE49-F238E27FC236}">
                <a16:creationId xmlns:a16="http://schemas.microsoft.com/office/drawing/2014/main" id="{B5CEE5F3-A35F-F44B-9930-C5C57E6A1454}"/>
              </a:ext>
            </a:extLst>
          </p:cNvPr>
          <p:cNvPicPr>
            <a:picLocks noChangeAspect="1"/>
          </p:cNvPicPr>
          <p:nvPr/>
        </p:nvPicPr>
        <p:blipFill>
          <a:blip r:embed="rId5"/>
          <a:stretch>
            <a:fillRect/>
          </a:stretch>
        </p:blipFill>
        <p:spPr>
          <a:xfrm>
            <a:off x="8554079" y="4620279"/>
            <a:ext cx="654391" cy="634015"/>
          </a:xfrm>
          <a:prstGeom prst="rect">
            <a:avLst/>
          </a:prstGeom>
        </p:spPr>
      </p:pic>
      <p:sp>
        <p:nvSpPr>
          <p:cNvPr id="31" name="TextBox 30">
            <a:extLst>
              <a:ext uri="{FF2B5EF4-FFF2-40B4-BE49-F238E27FC236}">
                <a16:creationId xmlns:a16="http://schemas.microsoft.com/office/drawing/2014/main" id="{79D95B96-2548-6E40-A54C-9C80D8ECF8CD}"/>
              </a:ext>
            </a:extLst>
          </p:cNvPr>
          <p:cNvSpPr txBox="1"/>
          <p:nvPr/>
        </p:nvSpPr>
        <p:spPr>
          <a:xfrm>
            <a:off x="10066536" y="2692050"/>
            <a:ext cx="220573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1800" dirty="0"/>
              <a:t> Proc. </a:t>
            </a:r>
            <a:r>
              <a:rPr lang="en-GB" sz="1800" b="1" dirty="0"/>
              <a:t>17, 48</a:t>
            </a:r>
            <a:r>
              <a:rPr lang="en-GB" sz="1800" dirty="0"/>
              <a:t> (1935) </a:t>
            </a:r>
            <a:endParaRPr kumimoji="0" lang="en-IT" sz="18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4" name="Picture 3">
            <a:extLst>
              <a:ext uri="{FF2B5EF4-FFF2-40B4-BE49-F238E27FC236}">
                <a16:creationId xmlns:a16="http://schemas.microsoft.com/office/drawing/2014/main" id="{F62D0E4C-9748-0049-A209-B4C99789E3A6}"/>
              </a:ext>
            </a:extLst>
          </p:cNvPr>
          <p:cNvPicPr>
            <a:picLocks noChangeAspect="1"/>
          </p:cNvPicPr>
          <p:nvPr/>
        </p:nvPicPr>
        <p:blipFill>
          <a:blip r:embed="rId6"/>
          <a:stretch>
            <a:fillRect/>
          </a:stretch>
        </p:blipFill>
        <p:spPr>
          <a:xfrm>
            <a:off x="841550" y="6131487"/>
            <a:ext cx="3746500" cy="3187700"/>
          </a:xfrm>
          <a:prstGeom prst="rect">
            <a:avLst/>
          </a:prstGeom>
        </p:spPr>
      </p:pic>
      <p:pic>
        <p:nvPicPr>
          <p:cNvPr id="6" name="Picture 5">
            <a:extLst>
              <a:ext uri="{FF2B5EF4-FFF2-40B4-BE49-F238E27FC236}">
                <a16:creationId xmlns:a16="http://schemas.microsoft.com/office/drawing/2014/main" id="{15BE45BF-C7FB-6047-8918-8EE85AF08E2E}"/>
              </a:ext>
            </a:extLst>
          </p:cNvPr>
          <p:cNvPicPr>
            <a:picLocks noChangeAspect="1"/>
          </p:cNvPicPr>
          <p:nvPr/>
        </p:nvPicPr>
        <p:blipFill>
          <a:blip r:embed="rId7"/>
          <a:stretch>
            <a:fillRect/>
          </a:stretch>
        </p:blipFill>
        <p:spPr>
          <a:xfrm>
            <a:off x="6002784" y="6512261"/>
            <a:ext cx="4656154" cy="797163"/>
          </a:xfrm>
          <a:prstGeom prst="rect">
            <a:avLst/>
          </a:prstGeom>
        </p:spPr>
      </p:pic>
      <p:pic>
        <p:nvPicPr>
          <p:cNvPr id="20" name="Picture 19">
            <a:extLst>
              <a:ext uri="{FF2B5EF4-FFF2-40B4-BE49-F238E27FC236}">
                <a16:creationId xmlns:a16="http://schemas.microsoft.com/office/drawing/2014/main" id="{9E37EFD5-0112-0F4C-B4F4-F9256057F6F8}"/>
              </a:ext>
            </a:extLst>
          </p:cNvPr>
          <p:cNvPicPr>
            <a:picLocks noChangeAspect="1"/>
          </p:cNvPicPr>
          <p:nvPr/>
        </p:nvPicPr>
        <p:blipFill>
          <a:blip r:embed="rId8"/>
          <a:stretch>
            <a:fillRect/>
          </a:stretch>
        </p:blipFill>
        <p:spPr>
          <a:xfrm>
            <a:off x="6179880" y="7866814"/>
            <a:ext cx="4473744" cy="823618"/>
          </a:xfrm>
          <a:prstGeom prst="rect">
            <a:avLst/>
          </a:prstGeom>
        </p:spPr>
      </p:pic>
    </p:spTree>
    <p:extLst>
      <p:ext uri="{BB962C8B-B14F-4D97-AF65-F5344CB8AC3E}">
        <p14:creationId xmlns:p14="http://schemas.microsoft.com/office/powerpoint/2010/main" val="2226829659"/>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3758549" y="65454"/>
            <a:ext cx="9110134" cy="1310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Elettrodinamica</a:t>
            </a:r>
            <a:r>
              <a:rPr lang="en-US" dirty="0"/>
              <a:t> </a:t>
            </a:r>
            <a:r>
              <a:rPr lang="en-US" dirty="0" err="1"/>
              <a:t>Quantistica</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81</a:t>
            </a:fld>
            <a:endParaRPr/>
          </a:p>
        </p:txBody>
      </p:sp>
      <p:sp>
        <p:nvSpPr>
          <p:cNvPr id="6" name="HERA data are our main source of knowledge…">
            <a:extLst>
              <a:ext uri="{FF2B5EF4-FFF2-40B4-BE49-F238E27FC236}">
                <a16:creationId xmlns:a16="http://schemas.microsoft.com/office/drawing/2014/main" id="{C5849F0E-5C7D-0640-87B6-1851A925CF49}"/>
              </a:ext>
            </a:extLst>
          </p:cNvPr>
          <p:cNvSpPr txBox="1"/>
          <p:nvPr/>
        </p:nvSpPr>
        <p:spPr>
          <a:xfrm>
            <a:off x="1261272" y="2204905"/>
            <a:ext cx="11177724"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t>Nel </a:t>
            </a:r>
            <a:r>
              <a:rPr lang="en-US" sz="2400" dirty="0" err="1"/>
              <a:t>periodo</a:t>
            </a:r>
            <a:r>
              <a:rPr lang="en-US" sz="2400" dirty="0"/>
              <a:t> 1947-1949 </a:t>
            </a:r>
            <a:r>
              <a:rPr lang="en-US" sz="2400" dirty="0" err="1"/>
              <a:t>viene</a:t>
            </a:r>
            <a:r>
              <a:rPr lang="en-US" sz="2400" dirty="0"/>
              <a:t> </a:t>
            </a:r>
            <a:r>
              <a:rPr lang="en-US" sz="2400" dirty="0" err="1"/>
              <a:t>conpletato</a:t>
            </a:r>
            <a:r>
              <a:rPr lang="en-US" sz="2400" dirty="0"/>
              <a:t> il </a:t>
            </a:r>
            <a:r>
              <a:rPr lang="en-US" sz="2400" dirty="0" err="1"/>
              <a:t>programma</a:t>
            </a:r>
            <a:r>
              <a:rPr lang="en-US" sz="2400" dirty="0"/>
              <a:t> di  </a:t>
            </a:r>
            <a:r>
              <a:rPr lang="en-US" sz="2400" dirty="0" err="1"/>
              <a:t>rinormalizzazione</a:t>
            </a:r>
            <a:r>
              <a:rPr lang="en-US" sz="2400" dirty="0"/>
              <a:t> </a:t>
            </a:r>
            <a:r>
              <a:rPr lang="en-US" sz="2400" dirty="0" err="1"/>
              <a:t>dell’Elettrodinamica</a:t>
            </a:r>
            <a:r>
              <a:rPr lang="en-US" sz="2400" dirty="0"/>
              <a:t> </a:t>
            </a:r>
            <a:r>
              <a:rPr lang="en-US" sz="2400" dirty="0" err="1"/>
              <a:t>Quantistica</a:t>
            </a:r>
            <a:r>
              <a:rPr lang="en-US" sz="2400" dirty="0"/>
              <a:t> (</a:t>
            </a:r>
            <a:r>
              <a:rPr lang="en-US" sz="2400" dirty="0" err="1"/>
              <a:t>Tomonaga</a:t>
            </a:r>
            <a:r>
              <a:rPr lang="en-US" sz="2400" dirty="0"/>
              <a:t>, Schwinger, Feynman). </a:t>
            </a:r>
          </a:p>
          <a:p>
            <a:pPr algn="l" defTabSz="457200">
              <a:defRPr sz="2100"/>
            </a:pPr>
            <a:endParaRPr lang="en-US" sz="2400" dirty="0"/>
          </a:p>
          <a:p>
            <a:pPr algn="l" defTabSz="457200">
              <a:defRPr sz="2100"/>
            </a:pPr>
            <a:r>
              <a:rPr lang="en-US" sz="2400" dirty="0" err="1"/>
              <a:t>Feynmann</a:t>
            </a:r>
            <a:r>
              <a:rPr lang="en-US" sz="2400" dirty="0"/>
              <a:t> introduce un nuovo </a:t>
            </a:r>
            <a:r>
              <a:rPr lang="en-US" sz="2400" dirty="0" err="1"/>
              <a:t>linguaggio</a:t>
            </a:r>
            <a:r>
              <a:rPr lang="en-US" sz="2400" dirty="0"/>
              <a:t>  </a:t>
            </a:r>
          </a:p>
          <a:p>
            <a:pPr algn="l" defTabSz="457200">
              <a:defRPr sz="2100"/>
            </a:pPr>
            <a:endParaRPr lang="en-US" sz="2400" dirty="0"/>
          </a:p>
        </p:txBody>
      </p:sp>
      <p:pic>
        <p:nvPicPr>
          <p:cNvPr id="3" name="Picture 2">
            <a:extLst>
              <a:ext uri="{FF2B5EF4-FFF2-40B4-BE49-F238E27FC236}">
                <a16:creationId xmlns:a16="http://schemas.microsoft.com/office/drawing/2014/main" id="{6BA48D09-87D2-8940-A4DC-F00D8F95CAB3}"/>
              </a:ext>
            </a:extLst>
          </p:cNvPr>
          <p:cNvPicPr>
            <a:picLocks noChangeAspect="1"/>
          </p:cNvPicPr>
          <p:nvPr/>
        </p:nvPicPr>
        <p:blipFill>
          <a:blip r:embed="rId2"/>
          <a:stretch>
            <a:fillRect/>
          </a:stretch>
        </p:blipFill>
        <p:spPr>
          <a:xfrm>
            <a:off x="0" y="-8628"/>
            <a:ext cx="3586284" cy="1688586"/>
          </a:xfrm>
          <a:prstGeom prst="rect">
            <a:avLst/>
          </a:prstGeom>
        </p:spPr>
      </p:pic>
      <p:pic>
        <p:nvPicPr>
          <p:cNvPr id="4" name="Picture 3">
            <a:extLst>
              <a:ext uri="{FF2B5EF4-FFF2-40B4-BE49-F238E27FC236}">
                <a16:creationId xmlns:a16="http://schemas.microsoft.com/office/drawing/2014/main" id="{31B2EA2A-F41C-F349-B5C5-317AEAEB5A82}"/>
              </a:ext>
            </a:extLst>
          </p:cNvPr>
          <p:cNvPicPr>
            <a:picLocks noChangeAspect="1"/>
          </p:cNvPicPr>
          <p:nvPr/>
        </p:nvPicPr>
        <p:blipFill>
          <a:blip r:embed="rId3"/>
          <a:stretch>
            <a:fillRect/>
          </a:stretch>
        </p:blipFill>
        <p:spPr>
          <a:xfrm>
            <a:off x="1069832" y="3986463"/>
            <a:ext cx="6023489" cy="986606"/>
          </a:xfrm>
          <a:prstGeom prst="rect">
            <a:avLst/>
          </a:prstGeom>
        </p:spPr>
      </p:pic>
      <p:pic>
        <p:nvPicPr>
          <p:cNvPr id="5" name="Picture 4">
            <a:extLst>
              <a:ext uri="{FF2B5EF4-FFF2-40B4-BE49-F238E27FC236}">
                <a16:creationId xmlns:a16="http://schemas.microsoft.com/office/drawing/2014/main" id="{7443E7A0-FFD0-4441-B069-7B2F31ECF8D0}"/>
              </a:ext>
            </a:extLst>
          </p:cNvPr>
          <p:cNvPicPr>
            <a:picLocks noChangeAspect="1"/>
          </p:cNvPicPr>
          <p:nvPr/>
        </p:nvPicPr>
        <p:blipFill>
          <a:blip r:embed="rId4"/>
          <a:stretch>
            <a:fillRect/>
          </a:stretch>
        </p:blipFill>
        <p:spPr>
          <a:xfrm>
            <a:off x="1180070" y="6042087"/>
            <a:ext cx="7492307" cy="863599"/>
          </a:xfrm>
          <a:prstGeom prst="rect">
            <a:avLst/>
          </a:prstGeom>
        </p:spPr>
      </p:pic>
      <p:pic>
        <p:nvPicPr>
          <p:cNvPr id="8" name="Picture 7">
            <a:extLst>
              <a:ext uri="{FF2B5EF4-FFF2-40B4-BE49-F238E27FC236}">
                <a16:creationId xmlns:a16="http://schemas.microsoft.com/office/drawing/2014/main" id="{465BAF30-79EC-DD45-8075-4A37E7216A0C}"/>
              </a:ext>
            </a:extLst>
          </p:cNvPr>
          <p:cNvPicPr>
            <a:picLocks noChangeAspect="1"/>
          </p:cNvPicPr>
          <p:nvPr/>
        </p:nvPicPr>
        <p:blipFill>
          <a:blip r:embed="rId5"/>
          <a:stretch>
            <a:fillRect/>
          </a:stretch>
        </p:blipFill>
        <p:spPr>
          <a:xfrm>
            <a:off x="1069832" y="5212915"/>
            <a:ext cx="7492307" cy="793578"/>
          </a:xfrm>
          <a:prstGeom prst="rect">
            <a:avLst/>
          </a:prstGeom>
        </p:spPr>
      </p:pic>
      <p:pic>
        <p:nvPicPr>
          <p:cNvPr id="9" name="Picture 8">
            <a:extLst>
              <a:ext uri="{FF2B5EF4-FFF2-40B4-BE49-F238E27FC236}">
                <a16:creationId xmlns:a16="http://schemas.microsoft.com/office/drawing/2014/main" id="{9C0FCE44-66C7-464A-9641-76F607D580B6}"/>
              </a:ext>
            </a:extLst>
          </p:cNvPr>
          <p:cNvPicPr>
            <a:picLocks noChangeAspect="1"/>
          </p:cNvPicPr>
          <p:nvPr/>
        </p:nvPicPr>
        <p:blipFill>
          <a:blip r:embed="rId6"/>
          <a:stretch>
            <a:fillRect/>
          </a:stretch>
        </p:blipFill>
        <p:spPr>
          <a:xfrm>
            <a:off x="1129649" y="7279574"/>
            <a:ext cx="5257800" cy="1308100"/>
          </a:xfrm>
          <a:prstGeom prst="rect">
            <a:avLst/>
          </a:prstGeom>
        </p:spPr>
      </p:pic>
      <p:pic>
        <p:nvPicPr>
          <p:cNvPr id="10" name="Picture 9">
            <a:extLst>
              <a:ext uri="{FF2B5EF4-FFF2-40B4-BE49-F238E27FC236}">
                <a16:creationId xmlns:a16="http://schemas.microsoft.com/office/drawing/2014/main" id="{46CD2BE3-0C71-7F47-8860-891AD82BFF86}"/>
              </a:ext>
            </a:extLst>
          </p:cNvPr>
          <p:cNvPicPr>
            <a:picLocks noChangeAspect="1"/>
          </p:cNvPicPr>
          <p:nvPr/>
        </p:nvPicPr>
        <p:blipFill>
          <a:blip r:embed="rId7"/>
          <a:stretch>
            <a:fillRect/>
          </a:stretch>
        </p:blipFill>
        <p:spPr>
          <a:xfrm>
            <a:off x="8103577" y="4242126"/>
            <a:ext cx="3213876" cy="634673"/>
          </a:xfrm>
          <a:prstGeom prst="rect">
            <a:avLst/>
          </a:prstGeom>
        </p:spPr>
      </p:pic>
      <p:pic>
        <p:nvPicPr>
          <p:cNvPr id="11" name="Picture 10">
            <a:extLst>
              <a:ext uri="{FF2B5EF4-FFF2-40B4-BE49-F238E27FC236}">
                <a16:creationId xmlns:a16="http://schemas.microsoft.com/office/drawing/2014/main" id="{AE1C6231-2423-B84E-92EC-11E443DAB02C}"/>
              </a:ext>
            </a:extLst>
          </p:cNvPr>
          <p:cNvPicPr>
            <a:picLocks noChangeAspect="1"/>
          </p:cNvPicPr>
          <p:nvPr/>
        </p:nvPicPr>
        <p:blipFill>
          <a:blip r:embed="rId8"/>
          <a:stretch>
            <a:fillRect/>
          </a:stretch>
        </p:blipFill>
        <p:spPr>
          <a:xfrm>
            <a:off x="7896647" y="8070974"/>
            <a:ext cx="3125097" cy="465440"/>
          </a:xfrm>
          <a:prstGeom prst="rect">
            <a:avLst/>
          </a:prstGeom>
        </p:spPr>
      </p:pic>
      <p:sp>
        <p:nvSpPr>
          <p:cNvPr id="12" name="TextBox 11">
            <a:extLst>
              <a:ext uri="{FF2B5EF4-FFF2-40B4-BE49-F238E27FC236}">
                <a16:creationId xmlns:a16="http://schemas.microsoft.com/office/drawing/2014/main" id="{B6FEDF50-31E7-8548-BECB-FA1B29158CF1}"/>
              </a:ext>
            </a:extLst>
          </p:cNvPr>
          <p:cNvSpPr txBox="1"/>
          <p:nvPr/>
        </p:nvSpPr>
        <p:spPr>
          <a:xfrm>
            <a:off x="7808722" y="7599050"/>
            <a:ext cx="467275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Helvetica Light"/>
              </a:rPr>
              <a:t>S</a:t>
            </a:r>
            <a:r>
              <a:rPr kumimoji="0" lang="en-IT" sz="2400" b="0" i="0" u="none" strike="noStrike" cap="none" spc="0" normalizeH="0" baseline="0" dirty="0">
                <a:ln>
                  <a:noFill/>
                </a:ln>
                <a:solidFill>
                  <a:srgbClr val="000000"/>
                </a:solidFill>
                <a:effectLst/>
                <a:uFillTx/>
                <a:latin typeface="+mn-lt"/>
                <a:ea typeface="+mn-ea"/>
                <a:cs typeface="+mn-cs"/>
                <a:sym typeface="Helvetica Light"/>
              </a:rPr>
              <a:t>pinori e 4-vettori polarizzazione:</a:t>
            </a:r>
          </a:p>
        </p:txBody>
      </p:sp>
      <p:sp>
        <p:nvSpPr>
          <p:cNvPr id="16" name="TextBox 15">
            <a:extLst>
              <a:ext uri="{FF2B5EF4-FFF2-40B4-BE49-F238E27FC236}">
                <a16:creationId xmlns:a16="http://schemas.microsoft.com/office/drawing/2014/main" id="{5E0AB7F4-2EBA-1342-AF95-9BF6D58CA3DD}"/>
              </a:ext>
            </a:extLst>
          </p:cNvPr>
          <p:cNvSpPr txBox="1"/>
          <p:nvPr/>
        </p:nvSpPr>
        <p:spPr>
          <a:xfrm>
            <a:off x="0" y="1677107"/>
            <a:ext cx="3586284" cy="379591"/>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1965</a:t>
            </a:r>
          </a:p>
        </p:txBody>
      </p:sp>
    </p:spTree>
    <p:extLst>
      <p:ext uri="{BB962C8B-B14F-4D97-AF65-F5344CB8AC3E}">
        <p14:creationId xmlns:p14="http://schemas.microsoft.com/office/powerpoint/2010/main" val="1894556275"/>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3758549" y="65454"/>
            <a:ext cx="9110134" cy="1310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Elettrodinamica</a:t>
            </a:r>
            <a:r>
              <a:rPr lang="en-US" dirty="0"/>
              <a:t> </a:t>
            </a:r>
            <a:r>
              <a:rPr lang="en-US" dirty="0" err="1"/>
              <a:t>Quantistica</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sp>
        <p:nvSpPr>
          <p:cNvPr id="6" name="HERA data are our main source of knowledge…">
            <a:extLst>
              <a:ext uri="{FF2B5EF4-FFF2-40B4-BE49-F238E27FC236}">
                <a16:creationId xmlns:a16="http://schemas.microsoft.com/office/drawing/2014/main" id="{C5849F0E-5C7D-0640-87B6-1851A925CF49}"/>
              </a:ext>
            </a:extLst>
          </p:cNvPr>
          <p:cNvSpPr txBox="1"/>
          <p:nvPr/>
        </p:nvSpPr>
        <p:spPr>
          <a:xfrm>
            <a:off x="1261272" y="2204905"/>
            <a:ext cx="11177724"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l" defTabSz="457200">
              <a:defRPr sz="2100"/>
            </a:pPr>
            <a:r>
              <a:rPr lang="en-US" sz="2400" dirty="0"/>
              <a:t>Nel </a:t>
            </a:r>
            <a:r>
              <a:rPr lang="en-US" sz="2400" dirty="0" err="1"/>
              <a:t>periodo</a:t>
            </a:r>
            <a:r>
              <a:rPr lang="en-US" sz="2400" dirty="0"/>
              <a:t> 1947-1949 </a:t>
            </a:r>
            <a:r>
              <a:rPr lang="en-US" sz="2400" dirty="0" err="1"/>
              <a:t>viene</a:t>
            </a:r>
            <a:r>
              <a:rPr lang="en-US" sz="2400" dirty="0"/>
              <a:t> </a:t>
            </a:r>
            <a:r>
              <a:rPr lang="en-US" sz="2400" dirty="0" err="1"/>
              <a:t>conpletato</a:t>
            </a:r>
            <a:r>
              <a:rPr lang="en-US" sz="2400" dirty="0"/>
              <a:t> il </a:t>
            </a:r>
            <a:r>
              <a:rPr lang="en-US" sz="2400" dirty="0" err="1"/>
              <a:t>programma</a:t>
            </a:r>
            <a:r>
              <a:rPr lang="en-US" sz="2400" dirty="0"/>
              <a:t> di  </a:t>
            </a:r>
            <a:r>
              <a:rPr lang="en-US" sz="2400" dirty="0" err="1"/>
              <a:t>rinormalizzazione</a:t>
            </a:r>
            <a:r>
              <a:rPr lang="en-US" sz="2400" dirty="0"/>
              <a:t> </a:t>
            </a:r>
            <a:r>
              <a:rPr lang="en-US" sz="2400" dirty="0" err="1"/>
              <a:t>dell’Elettrodinamica</a:t>
            </a:r>
            <a:r>
              <a:rPr lang="en-US" sz="2400" dirty="0"/>
              <a:t> </a:t>
            </a:r>
            <a:r>
              <a:rPr lang="en-US" sz="2400" dirty="0" err="1"/>
              <a:t>Quantistica</a:t>
            </a:r>
            <a:r>
              <a:rPr lang="en-US" sz="2400" dirty="0"/>
              <a:t> (</a:t>
            </a:r>
            <a:r>
              <a:rPr lang="en-US" sz="2400" dirty="0" err="1"/>
              <a:t>Tomonaga</a:t>
            </a:r>
            <a:r>
              <a:rPr lang="en-US" sz="2400" dirty="0"/>
              <a:t>, Schwinger, Feynman). </a:t>
            </a:r>
          </a:p>
          <a:p>
            <a:pPr algn="l" defTabSz="457200">
              <a:defRPr sz="2100"/>
            </a:pPr>
            <a:endParaRPr lang="en-US" sz="2400" dirty="0"/>
          </a:p>
          <a:p>
            <a:pPr algn="l" defTabSz="457200">
              <a:defRPr sz="2100"/>
            </a:pPr>
            <a:endParaRPr lang="en-US" sz="2400" dirty="0"/>
          </a:p>
        </p:txBody>
      </p:sp>
      <p:pic>
        <p:nvPicPr>
          <p:cNvPr id="3" name="Picture 2">
            <a:extLst>
              <a:ext uri="{FF2B5EF4-FFF2-40B4-BE49-F238E27FC236}">
                <a16:creationId xmlns:a16="http://schemas.microsoft.com/office/drawing/2014/main" id="{6BA48D09-87D2-8940-A4DC-F00D8F95CAB3}"/>
              </a:ext>
            </a:extLst>
          </p:cNvPr>
          <p:cNvPicPr>
            <a:picLocks noChangeAspect="1"/>
          </p:cNvPicPr>
          <p:nvPr/>
        </p:nvPicPr>
        <p:blipFill>
          <a:blip r:embed="rId2"/>
          <a:stretch>
            <a:fillRect/>
          </a:stretch>
        </p:blipFill>
        <p:spPr>
          <a:xfrm>
            <a:off x="0" y="-8628"/>
            <a:ext cx="3586284" cy="1688586"/>
          </a:xfrm>
          <a:prstGeom prst="rect">
            <a:avLst/>
          </a:prstGeom>
        </p:spPr>
      </p:pic>
      <p:pic>
        <p:nvPicPr>
          <p:cNvPr id="2" name="Picture 1">
            <a:extLst>
              <a:ext uri="{FF2B5EF4-FFF2-40B4-BE49-F238E27FC236}">
                <a16:creationId xmlns:a16="http://schemas.microsoft.com/office/drawing/2014/main" id="{D0348750-E93F-764F-A9AA-3279393F86A9}"/>
              </a:ext>
            </a:extLst>
          </p:cNvPr>
          <p:cNvPicPr>
            <a:picLocks noChangeAspect="1"/>
          </p:cNvPicPr>
          <p:nvPr/>
        </p:nvPicPr>
        <p:blipFill>
          <a:blip r:embed="rId3"/>
          <a:stretch>
            <a:fillRect/>
          </a:stretch>
        </p:blipFill>
        <p:spPr>
          <a:xfrm>
            <a:off x="2816185" y="3540026"/>
            <a:ext cx="2156728" cy="626617"/>
          </a:xfrm>
          <a:prstGeom prst="rect">
            <a:avLst/>
          </a:prstGeom>
        </p:spPr>
      </p:pic>
      <p:sp>
        <p:nvSpPr>
          <p:cNvPr id="7" name="TextBox 6">
            <a:extLst>
              <a:ext uri="{FF2B5EF4-FFF2-40B4-BE49-F238E27FC236}">
                <a16:creationId xmlns:a16="http://schemas.microsoft.com/office/drawing/2014/main" id="{8CD7CFBF-6EEC-754E-A351-DDBBDBBE89C7}"/>
              </a:ext>
            </a:extLst>
          </p:cNvPr>
          <p:cNvSpPr txBox="1"/>
          <p:nvPr/>
        </p:nvSpPr>
        <p:spPr>
          <a:xfrm>
            <a:off x="1261272" y="3653121"/>
            <a:ext cx="146995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Example: </a:t>
            </a:r>
          </a:p>
        </p:txBody>
      </p:sp>
      <p:pic>
        <p:nvPicPr>
          <p:cNvPr id="13" name="Picture 12">
            <a:extLst>
              <a:ext uri="{FF2B5EF4-FFF2-40B4-BE49-F238E27FC236}">
                <a16:creationId xmlns:a16="http://schemas.microsoft.com/office/drawing/2014/main" id="{B73DE2EB-8CAD-2845-929A-05C13CE376CA}"/>
              </a:ext>
            </a:extLst>
          </p:cNvPr>
          <p:cNvPicPr>
            <a:picLocks noChangeAspect="1"/>
          </p:cNvPicPr>
          <p:nvPr/>
        </p:nvPicPr>
        <p:blipFill>
          <a:blip r:embed="rId4"/>
          <a:stretch>
            <a:fillRect/>
          </a:stretch>
        </p:blipFill>
        <p:spPr>
          <a:xfrm>
            <a:off x="5859096" y="3161057"/>
            <a:ext cx="6210300" cy="1727200"/>
          </a:xfrm>
          <a:prstGeom prst="rect">
            <a:avLst/>
          </a:prstGeom>
        </p:spPr>
      </p:pic>
      <p:sp>
        <p:nvSpPr>
          <p:cNvPr id="14" name="TextBox 13">
            <a:extLst>
              <a:ext uri="{FF2B5EF4-FFF2-40B4-BE49-F238E27FC236}">
                <a16:creationId xmlns:a16="http://schemas.microsoft.com/office/drawing/2014/main" id="{79061A54-07D6-D745-B243-BD2B5D282D12}"/>
              </a:ext>
            </a:extLst>
          </p:cNvPr>
          <p:cNvSpPr txBox="1"/>
          <p:nvPr/>
        </p:nvSpPr>
        <p:spPr>
          <a:xfrm>
            <a:off x="8964246" y="3363825"/>
            <a:ext cx="403957"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q</a:t>
            </a:r>
            <a:r>
              <a:rPr kumimoji="0" lang="en-IT" sz="2400" b="0" i="0" u="none" strike="noStrike" cap="none" spc="0" normalizeH="0" baseline="-25000" dirty="0">
                <a:ln>
                  <a:noFill/>
                </a:ln>
                <a:solidFill>
                  <a:srgbClr val="000000"/>
                </a:solidFill>
                <a:effectLst/>
                <a:uFillTx/>
                <a:latin typeface="+mn-lt"/>
                <a:ea typeface="+mn-ea"/>
                <a:cs typeface="+mn-cs"/>
                <a:sym typeface="Helvetica Light"/>
              </a:rPr>
              <a:t>1</a:t>
            </a:r>
          </a:p>
        </p:txBody>
      </p:sp>
      <p:sp>
        <p:nvSpPr>
          <p:cNvPr id="17" name="TextBox 16">
            <a:extLst>
              <a:ext uri="{FF2B5EF4-FFF2-40B4-BE49-F238E27FC236}">
                <a16:creationId xmlns:a16="http://schemas.microsoft.com/office/drawing/2014/main" id="{E1D7DA17-9586-0440-AE5F-048C4EF160C1}"/>
              </a:ext>
            </a:extLst>
          </p:cNvPr>
          <p:cNvSpPr txBox="1"/>
          <p:nvPr/>
        </p:nvSpPr>
        <p:spPr>
          <a:xfrm flipH="1">
            <a:off x="6112072" y="4258793"/>
            <a:ext cx="403957"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q</a:t>
            </a:r>
            <a:r>
              <a:rPr lang="en-IT" sz="2400" baseline="-25000" dirty="0"/>
              <a:t>2</a:t>
            </a:r>
            <a:endParaRPr kumimoji="0" lang="en-IT" sz="2400" b="0" i="0" u="none" strike="noStrike" cap="none" spc="0" normalizeH="0" baseline="-25000" dirty="0">
              <a:ln>
                <a:noFill/>
              </a:ln>
              <a:solidFill>
                <a:srgbClr val="000000"/>
              </a:solidFill>
              <a:effectLst/>
              <a:uFillTx/>
              <a:latin typeface="+mn-lt"/>
              <a:ea typeface="+mn-ea"/>
              <a:cs typeface="+mn-cs"/>
              <a:sym typeface="Helvetica Light"/>
            </a:endParaRPr>
          </a:p>
        </p:txBody>
      </p:sp>
      <p:sp>
        <p:nvSpPr>
          <p:cNvPr id="18" name="TextBox 17">
            <a:extLst>
              <a:ext uri="{FF2B5EF4-FFF2-40B4-BE49-F238E27FC236}">
                <a16:creationId xmlns:a16="http://schemas.microsoft.com/office/drawing/2014/main" id="{17767C72-E1CF-1742-9E78-8280213DB081}"/>
              </a:ext>
            </a:extLst>
          </p:cNvPr>
          <p:cNvSpPr txBox="1"/>
          <p:nvPr/>
        </p:nvSpPr>
        <p:spPr>
          <a:xfrm flipH="1">
            <a:off x="8990088" y="4211747"/>
            <a:ext cx="403957" cy="51911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q</a:t>
            </a:r>
            <a:r>
              <a:rPr lang="en-IT" sz="2400" baseline="-25000" dirty="0"/>
              <a:t>2</a:t>
            </a:r>
            <a:endParaRPr kumimoji="0" lang="en-IT" sz="2400" b="0" i="0" u="none" strike="noStrike" cap="none" spc="0" normalizeH="0" baseline="-25000" dirty="0">
              <a:ln>
                <a:noFill/>
              </a:ln>
              <a:solidFill>
                <a:srgbClr val="000000"/>
              </a:solidFill>
              <a:effectLst/>
              <a:uFillTx/>
              <a:latin typeface="+mn-lt"/>
              <a:ea typeface="+mn-ea"/>
              <a:cs typeface="+mn-cs"/>
              <a:sym typeface="Helvetica Light"/>
            </a:endParaRPr>
          </a:p>
        </p:txBody>
      </p:sp>
      <p:sp>
        <p:nvSpPr>
          <p:cNvPr id="19" name="TextBox 18">
            <a:extLst>
              <a:ext uri="{FF2B5EF4-FFF2-40B4-BE49-F238E27FC236}">
                <a16:creationId xmlns:a16="http://schemas.microsoft.com/office/drawing/2014/main" id="{18D51893-00AF-D946-8BDE-F516B1324460}"/>
              </a:ext>
            </a:extLst>
          </p:cNvPr>
          <p:cNvSpPr txBox="1"/>
          <p:nvPr/>
        </p:nvSpPr>
        <p:spPr>
          <a:xfrm>
            <a:off x="6127263" y="3417769"/>
            <a:ext cx="403957"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q</a:t>
            </a:r>
            <a:r>
              <a:rPr kumimoji="0" lang="en-IT" sz="2400" b="0" i="0" u="none" strike="noStrike" cap="none" spc="0" normalizeH="0" baseline="-25000" dirty="0">
                <a:ln>
                  <a:noFill/>
                </a:ln>
                <a:solidFill>
                  <a:srgbClr val="000000"/>
                </a:solidFill>
                <a:effectLst/>
                <a:uFillTx/>
                <a:latin typeface="+mn-lt"/>
                <a:ea typeface="+mn-ea"/>
                <a:cs typeface="+mn-cs"/>
                <a:sym typeface="Helvetica Light"/>
              </a:rPr>
              <a:t>1</a:t>
            </a:r>
          </a:p>
        </p:txBody>
      </p:sp>
      <p:sp>
        <p:nvSpPr>
          <p:cNvPr id="21" name="TextBox 20">
            <a:extLst>
              <a:ext uri="{FF2B5EF4-FFF2-40B4-BE49-F238E27FC236}">
                <a16:creationId xmlns:a16="http://schemas.microsoft.com/office/drawing/2014/main" id="{BDF6DAFF-CADF-DC49-BEA0-44E1004CD881}"/>
              </a:ext>
            </a:extLst>
          </p:cNvPr>
          <p:cNvSpPr txBox="1"/>
          <p:nvPr/>
        </p:nvSpPr>
        <p:spPr>
          <a:xfrm flipH="1">
            <a:off x="10990756" y="3443321"/>
            <a:ext cx="604375"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k</a:t>
            </a:r>
            <a:r>
              <a:rPr kumimoji="0" lang="en-IT" sz="2400" b="0" i="0" u="none" strike="noStrike" cap="none" spc="0" normalizeH="0" baseline="-25000" dirty="0">
                <a:ln>
                  <a:noFill/>
                </a:ln>
                <a:solidFill>
                  <a:srgbClr val="000000"/>
                </a:solidFill>
                <a:effectLst/>
                <a:uFillTx/>
                <a:latin typeface="+mn-lt"/>
                <a:ea typeface="+mn-ea"/>
                <a:cs typeface="+mn-cs"/>
                <a:sym typeface="Helvetica Light"/>
              </a:rPr>
              <a:t>1,</a:t>
            </a:r>
          </a:p>
        </p:txBody>
      </p:sp>
      <p:sp>
        <p:nvSpPr>
          <p:cNvPr id="22" name="TextBox 21">
            <a:extLst>
              <a:ext uri="{FF2B5EF4-FFF2-40B4-BE49-F238E27FC236}">
                <a16:creationId xmlns:a16="http://schemas.microsoft.com/office/drawing/2014/main" id="{0F826103-1573-8043-9273-FF8A774D2374}"/>
              </a:ext>
            </a:extLst>
          </p:cNvPr>
          <p:cNvSpPr txBox="1"/>
          <p:nvPr/>
        </p:nvSpPr>
        <p:spPr>
          <a:xfrm flipH="1">
            <a:off x="7719387" y="4211747"/>
            <a:ext cx="604375"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k</a:t>
            </a:r>
            <a:r>
              <a:rPr lang="en-IT" sz="2400" baseline="-25000" dirty="0"/>
              <a:t>2,</a:t>
            </a:r>
            <a:endParaRPr kumimoji="0" lang="en-IT" sz="2400" b="0" i="0" u="none" strike="noStrike" cap="none" spc="0" normalizeH="0" baseline="-25000" dirty="0">
              <a:ln>
                <a:noFill/>
              </a:ln>
              <a:solidFill>
                <a:srgbClr val="000000"/>
              </a:solidFill>
              <a:effectLst/>
              <a:uFillTx/>
              <a:latin typeface="+mn-lt"/>
              <a:ea typeface="+mn-ea"/>
              <a:cs typeface="+mn-cs"/>
              <a:sym typeface="Helvetica Light"/>
            </a:endParaRPr>
          </a:p>
        </p:txBody>
      </p:sp>
      <p:sp>
        <p:nvSpPr>
          <p:cNvPr id="24" name="TextBox 23">
            <a:extLst>
              <a:ext uri="{FF2B5EF4-FFF2-40B4-BE49-F238E27FC236}">
                <a16:creationId xmlns:a16="http://schemas.microsoft.com/office/drawing/2014/main" id="{80CA38EE-902A-FC4D-B606-B0D979D5FFC2}"/>
              </a:ext>
            </a:extLst>
          </p:cNvPr>
          <p:cNvSpPr txBox="1"/>
          <p:nvPr/>
        </p:nvSpPr>
        <p:spPr>
          <a:xfrm flipH="1">
            <a:off x="11043513" y="4223623"/>
            <a:ext cx="604375"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k</a:t>
            </a:r>
            <a:r>
              <a:rPr lang="en-IT" sz="2400" baseline="-25000" dirty="0"/>
              <a:t>2,</a:t>
            </a:r>
            <a:endParaRPr kumimoji="0" lang="en-IT" sz="2400" b="0" i="0" u="none" strike="noStrike" cap="none" spc="0" normalizeH="0" baseline="-25000" dirty="0">
              <a:ln>
                <a:noFill/>
              </a:ln>
              <a:solidFill>
                <a:srgbClr val="000000"/>
              </a:solidFill>
              <a:effectLst/>
              <a:uFillTx/>
              <a:latin typeface="+mn-lt"/>
              <a:ea typeface="+mn-ea"/>
              <a:cs typeface="+mn-cs"/>
              <a:sym typeface="Helvetica Light"/>
            </a:endParaRPr>
          </a:p>
        </p:txBody>
      </p:sp>
      <p:sp>
        <p:nvSpPr>
          <p:cNvPr id="25" name="TextBox 24">
            <a:extLst>
              <a:ext uri="{FF2B5EF4-FFF2-40B4-BE49-F238E27FC236}">
                <a16:creationId xmlns:a16="http://schemas.microsoft.com/office/drawing/2014/main" id="{AFF81F51-7790-FF44-ABF0-20FBD48C8D1F}"/>
              </a:ext>
            </a:extLst>
          </p:cNvPr>
          <p:cNvSpPr txBox="1"/>
          <p:nvPr/>
        </p:nvSpPr>
        <p:spPr>
          <a:xfrm flipH="1">
            <a:off x="7800716" y="3434165"/>
            <a:ext cx="441715" cy="47192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k</a:t>
            </a:r>
            <a:r>
              <a:rPr kumimoji="0" lang="en-IT" sz="2400" b="0" i="0" u="none" strike="noStrike" cap="none" spc="0" normalizeH="0" baseline="-25000" dirty="0">
                <a:ln>
                  <a:noFill/>
                </a:ln>
                <a:solidFill>
                  <a:srgbClr val="000000"/>
                </a:solidFill>
                <a:effectLst/>
                <a:uFillTx/>
                <a:latin typeface="+mn-lt"/>
                <a:ea typeface="+mn-ea"/>
                <a:cs typeface="+mn-cs"/>
                <a:sym typeface="Helvetica Light"/>
              </a:rPr>
              <a:t>1,</a:t>
            </a:r>
          </a:p>
        </p:txBody>
      </p:sp>
      <p:pic>
        <p:nvPicPr>
          <p:cNvPr id="15" name="Picture 14">
            <a:extLst>
              <a:ext uri="{FF2B5EF4-FFF2-40B4-BE49-F238E27FC236}">
                <a16:creationId xmlns:a16="http://schemas.microsoft.com/office/drawing/2014/main" id="{614B52FA-7D3A-E34D-8053-070A14E5F186}"/>
              </a:ext>
            </a:extLst>
          </p:cNvPr>
          <p:cNvPicPr>
            <a:picLocks noChangeAspect="1"/>
          </p:cNvPicPr>
          <p:nvPr/>
        </p:nvPicPr>
        <p:blipFill>
          <a:blip r:embed="rId5"/>
          <a:stretch>
            <a:fillRect/>
          </a:stretch>
        </p:blipFill>
        <p:spPr>
          <a:xfrm>
            <a:off x="2518600" y="5052771"/>
            <a:ext cx="6877554" cy="2257316"/>
          </a:xfrm>
          <a:prstGeom prst="rect">
            <a:avLst/>
          </a:prstGeom>
        </p:spPr>
      </p:pic>
      <p:pic>
        <p:nvPicPr>
          <p:cNvPr id="27" name="Picture 26">
            <a:extLst>
              <a:ext uri="{FF2B5EF4-FFF2-40B4-BE49-F238E27FC236}">
                <a16:creationId xmlns:a16="http://schemas.microsoft.com/office/drawing/2014/main" id="{096111D9-C269-4F4F-BA11-3E14266E8AC0}"/>
              </a:ext>
            </a:extLst>
          </p:cNvPr>
          <p:cNvPicPr>
            <a:picLocks noChangeAspect="1"/>
          </p:cNvPicPr>
          <p:nvPr/>
        </p:nvPicPr>
        <p:blipFill>
          <a:blip r:embed="rId6"/>
          <a:stretch>
            <a:fillRect/>
          </a:stretch>
        </p:blipFill>
        <p:spPr>
          <a:xfrm>
            <a:off x="2655289" y="7467627"/>
            <a:ext cx="7317521" cy="1727199"/>
          </a:xfrm>
          <a:prstGeom prst="rect">
            <a:avLst/>
          </a:prstGeom>
        </p:spPr>
      </p:pic>
      <p:sp>
        <p:nvSpPr>
          <p:cNvPr id="28" name="TextBox 27">
            <a:extLst>
              <a:ext uri="{FF2B5EF4-FFF2-40B4-BE49-F238E27FC236}">
                <a16:creationId xmlns:a16="http://schemas.microsoft.com/office/drawing/2014/main" id="{39D0366A-883E-5E45-BB7D-845A34109A9D}"/>
              </a:ext>
            </a:extLst>
          </p:cNvPr>
          <p:cNvSpPr txBox="1"/>
          <p:nvPr/>
        </p:nvSpPr>
        <p:spPr>
          <a:xfrm>
            <a:off x="0" y="1677107"/>
            <a:ext cx="3586284" cy="379591"/>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1965</a:t>
            </a:r>
          </a:p>
        </p:txBody>
      </p:sp>
    </p:spTree>
    <p:extLst>
      <p:ext uri="{BB962C8B-B14F-4D97-AF65-F5344CB8AC3E}">
        <p14:creationId xmlns:p14="http://schemas.microsoft.com/office/powerpoint/2010/main" val="394779038"/>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947333" y="226411"/>
            <a:ext cx="9110134" cy="1310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85000" lnSpcReduction="10000"/>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Perturbative meson field theory?</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sp>
        <p:nvSpPr>
          <p:cNvPr id="14" name="HERA data are our main source of knowledge…">
            <a:extLst>
              <a:ext uri="{FF2B5EF4-FFF2-40B4-BE49-F238E27FC236}">
                <a16:creationId xmlns:a16="http://schemas.microsoft.com/office/drawing/2014/main" id="{B2C3D1CF-46FA-4E46-A341-FC46B3C837C3}"/>
              </a:ext>
            </a:extLst>
          </p:cNvPr>
          <p:cNvSpPr txBox="1"/>
          <p:nvPr/>
        </p:nvSpPr>
        <p:spPr>
          <a:xfrm>
            <a:off x="737334" y="1469346"/>
            <a:ext cx="11177724"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l" defTabSz="457200">
              <a:defRPr sz="2100"/>
            </a:pPr>
            <a:r>
              <a:rPr lang="en-US" sz="2400" dirty="0"/>
              <a:t>Sulla base </a:t>
            </a:r>
            <a:r>
              <a:rPr lang="en-US" sz="2400" dirty="0" err="1"/>
              <a:t>dei</a:t>
            </a:r>
            <a:r>
              <a:rPr lang="en-US" sz="2400" dirty="0"/>
              <a:t> </a:t>
            </a:r>
            <a:r>
              <a:rPr lang="en-US" sz="2400" dirty="0" err="1"/>
              <a:t>successi</a:t>
            </a:r>
            <a:r>
              <a:rPr lang="en-US" sz="2400" dirty="0"/>
              <a:t> </a:t>
            </a:r>
            <a:r>
              <a:rPr lang="en-US" sz="2400" dirty="0" err="1"/>
              <a:t>della</a:t>
            </a:r>
            <a:r>
              <a:rPr lang="en-US" sz="2400" dirty="0"/>
              <a:t> QED </a:t>
            </a:r>
            <a:r>
              <a:rPr lang="en-US" sz="2400" dirty="0" err="1"/>
              <a:t>vengono</a:t>
            </a:r>
            <a:r>
              <a:rPr lang="en-US" sz="2400" dirty="0"/>
              <a:t> </a:t>
            </a:r>
            <a:r>
              <a:rPr lang="en-US" sz="2400" dirty="0" err="1"/>
              <a:t>introdotte</a:t>
            </a:r>
            <a:r>
              <a:rPr lang="en-US" sz="2400" dirty="0"/>
              <a:t> </a:t>
            </a:r>
            <a:r>
              <a:rPr lang="en-US" sz="2400" dirty="0" err="1"/>
              <a:t>teorie</a:t>
            </a:r>
            <a:r>
              <a:rPr lang="en-US" sz="2400" dirty="0"/>
              <a:t> di campo </a:t>
            </a:r>
            <a:r>
              <a:rPr lang="en-US" sz="2400" dirty="0" err="1"/>
              <a:t>basate</a:t>
            </a:r>
            <a:r>
              <a:rPr lang="en-US" sz="2400" dirty="0"/>
              <a:t> </a:t>
            </a:r>
            <a:r>
              <a:rPr lang="en-US" sz="2400" dirty="0" err="1"/>
              <a:t>su</a:t>
            </a:r>
            <a:r>
              <a:rPr lang="en-US" sz="2400" dirty="0"/>
              <a:t> </a:t>
            </a:r>
            <a:r>
              <a:rPr lang="en-US" sz="2400" dirty="0" err="1"/>
              <a:t>particelle</a:t>
            </a:r>
            <a:r>
              <a:rPr lang="en-US" sz="2400" dirty="0"/>
              <a:t> </a:t>
            </a:r>
            <a:r>
              <a:rPr lang="en-US" sz="2400" dirty="0" err="1"/>
              <a:t>mediatrici</a:t>
            </a:r>
            <a:r>
              <a:rPr lang="en-US" sz="2400" dirty="0"/>
              <a:t> </a:t>
            </a:r>
            <a:r>
              <a:rPr lang="en-US" sz="2400" dirty="0" err="1"/>
              <a:t>scalari</a:t>
            </a:r>
            <a:r>
              <a:rPr lang="en-US" sz="2400" dirty="0"/>
              <a:t> (e.g. i </a:t>
            </a:r>
            <a:r>
              <a:rPr lang="en-US" sz="2400" dirty="0" err="1"/>
              <a:t>pioni</a:t>
            </a:r>
            <a:r>
              <a:rPr lang="en-US" sz="2400" dirty="0"/>
              <a:t>)</a:t>
            </a:r>
          </a:p>
        </p:txBody>
      </p:sp>
      <p:pic>
        <p:nvPicPr>
          <p:cNvPr id="3" name="Picture 2">
            <a:extLst>
              <a:ext uri="{FF2B5EF4-FFF2-40B4-BE49-F238E27FC236}">
                <a16:creationId xmlns:a16="http://schemas.microsoft.com/office/drawing/2014/main" id="{E9422FEE-7728-7047-967A-73967EE2810F}"/>
              </a:ext>
            </a:extLst>
          </p:cNvPr>
          <p:cNvPicPr>
            <a:picLocks noChangeAspect="1"/>
          </p:cNvPicPr>
          <p:nvPr/>
        </p:nvPicPr>
        <p:blipFill>
          <a:blip r:embed="rId2"/>
          <a:stretch>
            <a:fillRect/>
          </a:stretch>
        </p:blipFill>
        <p:spPr>
          <a:xfrm>
            <a:off x="3053587" y="3229089"/>
            <a:ext cx="6141590" cy="868069"/>
          </a:xfrm>
          <a:prstGeom prst="rect">
            <a:avLst/>
          </a:prstGeom>
        </p:spPr>
      </p:pic>
      <p:sp>
        <p:nvSpPr>
          <p:cNvPr id="4" name="TextBox 3">
            <a:extLst>
              <a:ext uri="{FF2B5EF4-FFF2-40B4-BE49-F238E27FC236}">
                <a16:creationId xmlns:a16="http://schemas.microsoft.com/office/drawing/2014/main" id="{BBC5C964-49B1-C643-962F-59AFAD9D4666}"/>
              </a:ext>
            </a:extLst>
          </p:cNvPr>
          <p:cNvSpPr txBox="1"/>
          <p:nvPr/>
        </p:nvSpPr>
        <p:spPr>
          <a:xfrm>
            <a:off x="614241" y="2580317"/>
            <a:ext cx="720549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Helvetica Light"/>
              </a:rPr>
              <a:t>P</a:t>
            </a:r>
            <a:r>
              <a:rPr kumimoji="0" lang="en-IT" sz="2400" b="0" i="0" u="none" strike="noStrike" cap="none" spc="0" normalizeH="0" baseline="0" dirty="0">
                <a:ln>
                  <a:noFill/>
                </a:ln>
                <a:solidFill>
                  <a:srgbClr val="000000"/>
                </a:solidFill>
                <a:effectLst/>
                <a:uFillTx/>
                <a:latin typeface="+mn-lt"/>
                <a:ea typeface="+mn-ea"/>
                <a:cs typeface="+mn-cs"/>
                <a:sym typeface="Helvetica Light"/>
              </a:rPr>
              <a:t>seudoscalar isotriplet with pseudoscalar coupling:</a:t>
            </a:r>
          </a:p>
        </p:txBody>
      </p:sp>
      <p:pic>
        <p:nvPicPr>
          <p:cNvPr id="5" name="Picture 4">
            <a:extLst>
              <a:ext uri="{FF2B5EF4-FFF2-40B4-BE49-F238E27FC236}">
                <a16:creationId xmlns:a16="http://schemas.microsoft.com/office/drawing/2014/main" id="{9EDE675A-66BD-BC4F-A09C-99C29A13117B}"/>
              </a:ext>
            </a:extLst>
          </p:cNvPr>
          <p:cNvPicPr>
            <a:picLocks noChangeAspect="1"/>
          </p:cNvPicPr>
          <p:nvPr/>
        </p:nvPicPr>
        <p:blipFill>
          <a:blip r:embed="rId3"/>
          <a:stretch>
            <a:fillRect/>
          </a:stretch>
        </p:blipFill>
        <p:spPr>
          <a:xfrm>
            <a:off x="6808638" y="4309529"/>
            <a:ext cx="5783420" cy="716375"/>
          </a:xfrm>
          <a:prstGeom prst="rect">
            <a:avLst/>
          </a:prstGeom>
        </p:spPr>
      </p:pic>
      <p:sp>
        <p:nvSpPr>
          <p:cNvPr id="9" name="TextBox 8">
            <a:extLst>
              <a:ext uri="{FF2B5EF4-FFF2-40B4-BE49-F238E27FC236}">
                <a16:creationId xmlns:a16="http://schemas.microsoft.com/office/drawing/2014/main" id="{D7541EC5-B0AC-5A4D-9614-92A52901EC6F}"/>
              </a:ext>
            </a:extLst>
          </p:cNvPr>
          <p:cNvSpPr txBox="1"/>
          <p:nvPr/>
        </p:nvSpPr>
        <p:spPr>
          <a:xfrm>
            <a:off x="412742" y="4386690"/>
            <a:ext cx="60737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2400" dirty="0"/>
              <a:t>C</a:t>
            </a:r>
            <a:r>
              <a:rPr kumimoji="0" lang="en-GB" sz="2400" b="0" i="0" u="none" strike="noStrike" cap="none" spc="0" normalizeH="0" baseline="0" dirty="0">
                <a:ln>
                  <a:noFill/>
                </a:ln>
                <a:solidFill>
                  <a:srgbClr val="000000"/>
                </a:solidFill>
                <a:effectLst/>
                <a:uFillTx/>
                <a:latin typeface="+mn-lt"/>
                <a:ea typeface="+mn-ea"/>
                <a:cs typeface="+mn-cs"/>
                <a:sym typeface="Helvetica Light"/>
              </a:rPr>
              <a:t>reation and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distruction</a:t>
            </a:r>
            <a:r>
              <a:rPr kumimoji="0" lang="en-GB" sz="2400" b="0" i="0" u="none" strike="noStrike" cap="none" spc="0" normalizeH="0" baseline="0" dirty="0">
                <a:ln>
                  <a:noFill/>
                </a:ln>
                <a:solidFill>
                  <a:srgbClr val="000000"/>
                </a:solidFill>
                <a:effectLst/>
                <a:uFillTx/>
                <a:latin typeface="+mn-lt"/>
                <a:ea typeface="+mn-ea"/>
                <a:cs typeface="+mn-cs"/>
                <a:sym typeface="Helvetica Light"/>
              </a:rPr>
              <a:t> operators of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pions</a:t>
            </a:r>
            <a:r>
              <a:rPr kumimoji="0" lang="en-IT" sz="2400" b="0" i="0" u="none" strike="noStrike" cap="none" spc="0" normalizeH="0" baseline="0" dirty="0">
                <a:ln>
                  <a:noFill/>
                </a:ln>
                <a:solidFill>
                  <a:srgbClr val="000000"/>
                </a:solidFill>
                <a:effectLst/>
                <a:uFillTx/>
                <a:latin typeface="+mn-lt"/>
                <a:ea typeface="+mn-ea"/>
                <a:cs typeface="+mn-cs"/>
                <a:sym typeface="Helvetica Light"/>
              </a:rPr>
              <a:t>:</a:t>
            </a:r>
          </a:p>
        </p:txBody>
      </p:sp>
      <p:pic>
        <p:nvPicPr>
          <p:cNvPr id="10" name="Picture 9">
            <a:extLst>
              <a:ext uri="{FF2B5EF4-FFF2-40B4-BE49-F238E27FC236}">
                <a16:creationId xmlns:a16="http://schemas.microsoft.com/office/drawing/2014/main" id="{0CA0801A-8986-5848-B6A5-600CB54D498B}"/>
              </a:ext>
            </a:extLst>
          </p:cNvPr>
          <p:cNvPicPr>
            <a:picLocks noChangeAspect="1"/>
          </p:cNvPicPr>
          <p:nvPr/>
        </p:nvPicPr>
        <p:blipFill>
          <a:blip r:embed="rId4"/>
          <a:stretch>
            <a:fillRect/>
          </a:stretch>
        </p:blipFill>
        <p:spPr>
          <a:xfrm>
            <a:off x="9452382" y="7545989"/>
            <a:ext cx="2692400" cy="1981200"/>
          </a:xfrm>
          <a:prstGeom prst="rect">
            <a:avLst/>
          </a:prstGeom>
        </p:spPr>
      </p:pic>
      <p:pic>
        <p:nvPicPr>
          <p:cNvPr id="11" name="Picture 10">
            <a:extLst>
              <a:ext uri="{FF2B5EF4-FFF2-40B4-BE49-F238E27FC236}">
                <a16:creationId xmlns:a16="http://schemas.microsoft.com/office/drawing/2014/main" id="{2A265F4D-A948-1C48-A2A8-892E0CCECE36}"/>
              </a:ext>
            </a:extLst>
          </p:cNvPr>
          <p:cNvPicPr>
            <a:picLocks noChangeAspect="1"/>
          </p:cNvPicPr>
          <p:nvPr/>
        </p:nvPicPr>
        <p:blipFill>
          <a:blip r:embed="rId5"/>
          <a:stretch>
            <a:fillRect/>
          </a:stretch>
        </p:blipFill>
        <p:spPr>
          <a:xfrm>
            <a:off x="9279844" y="5238275"/>
            <a:ext cx="3167476" cy="1981201"/>
          </a:xfrm>
          <a:prstGeom prst="rect">
            <a:avLst/>
          </a:prstGeom>
        </p:spPr>
      </p:pic>
      <p:sp>
        <p:nvSpPr>
          <p:cNvPr id="17" name="TextBox 16">
            <a:extLst>
              <a:ext uri="{FF2B5EF4-FFF2-40B4-BE49-F238E27FC236}">
                <a16:creationId xmlns:a16="http://schemas.microsoft.com/office/drawing/2014/main" id="{67750DA8-A557-1046-88EA-C51ED2CF9782}"/>
              </a:ext>
            </a:extLst>
          </p:cNvPr>
          <p:cNvSpPr txBox="1"/>
          <p:nvPr/>
        </p:nvSpPr>
        <p:spPr>
          <a:xfrm>
            <a:off x="412742" y="5567121"/>
            <a:ext cx="434734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2400" dirty="0"/>
              <a:t>Stime </a:t>
            </a:r>
            <a:r>
              <a:rPr lang="en-GB" sz="2400" dirty="0" err="1"/>
              <a:t>ottenute</a:t>
            </a:r>
            <a:r>
              <a:rPr lang="en-GB" sz="2400" dirty="0"/>
              <a:t> </a:t>
            </a:r>
            <a:r>
              <a:rPr lang="en-GB" sz="2400" dirty="0" err="1"/>
              <a:t>negli</a:t>
            </a:r>
            <a:r>
              <a:rPr lang="en-GB" sz="2400" dirty="0"/>
              <a:t> anni 1940</a:t>
            </a:r>
            <a:r>
              <a:rPr kumimoji="0" lang="en-IT" sz="2400" b="0" i="0" u="none" strike="noStrike" cap="none" spc="0" normalizeH="0" baseline="0" dirty="0">
                <a:ln>
                  <a:noFill/>
                </a:ln>
                <a:solidFill>
                  <a:srgbClr val="000000"/>
                </a:solidFill>
                <a:effectLst/>
                <a:uFillTx/>
                <a:latin typeface="+mn-lt"/>
                <a:ea typeface="+mn-ea"/>
                <a:cs typeface="+mn-cs"/>
                <a:sym typeface="Helvetica Light"/>
              </a:rPr>
              <a:t>:</a:t>
            </a:r>
          </a:p>
        </p:txBody>
      </p:sp>
      <p:pic>
        <p:nvPicPr>
          <p:cNvPr id="15" name="Picture 14">
            <a:extLst>
              <a:ext uri="{FF2B5EF4-FFF2-40B4-BE49-F238E27FC236}">
                <a16:creationId xmlns:a16="http://schemas.microsoft.com/office/drawing/2014/main" id="{154F247C-4FF7-FC4F-966E-A233D723CC59}"/>
              </a:ext>
            </a:extLst>
          </p:cNvPr>
          <p:cNvPicPr>
            <a:picLocks noChangeAspect="1"/>
          </p:cNvPicPr>
          <p:nvPr/>
        </p:nvPicPr>
        <p:blipFill>
          <a:blip r:embed="rId6"/>
          <a:stretch>
            <a:fillRect/>
          </a:stretch>
        </p:blipFill>
        <p:spPr>
          <a:xfrm>
            <a:off x="5347970" y="5418231"/>
            <a:ext cx="1956452" cy="774832"/>
          </a:xfrm>
          <a:prstGeom prst="rect">
            <a:avLst/>
          </a:prstGeom>
        </p:spPr>
      </p:pic>
      <p:sp>
        <p:nvSpPr>
          <p:cNvPr id="19" name="TextBox 18">
            <a:extLst>
              <a:ext uri="{FF2B5EF4-FFF2-40B4-BE49-F238E27FC236}">
                <a16:creationId xmlns:a16="http://schemas.microsoft.com/office/drawing/2014/main" id="{83D36A30-9B7A-E34A-A29C-2A11783D872E}"/>
              </a:ext>
            </a:extLst>
          </p:cNvPr>
          <p:cNvSpPr txBox="1"/>
          <p:nvPr/>
        </p:nvSpPr>
        <p:spPr>
          <a:xfrm>
            <a:off x="522310" y="7219476"/>
            <a:ext cx="284212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2400" dirty="0"/>
              <a:t>Da </a:t>
            </a:r>
            <a:r>
              <a:rPr lang="en-GB" sz="2400" dirty="0" err="1"/>
              <a:t>confrontare</a:t>
            </a:r>
            <a:r>
              <a:rPr lang="en-GB" sz="2400" dirty="0"/>
              <a:t> con</a:t>
            </a:r>
            <a:r>
              <a:rPr kumimoji="0" lang="en-IT" sz="2400" b="0" i="0" u="none" strike="noStrike" cap="none" spc="0" normalizeH="0" baseline="0" dirty="0">
                <a:ln>
                  <a:noFill/>
                </a:ln>
                <a:solidFill>
                  <a:srgbClr val="000000"/>
                </a:solidFill>
                <a:effectLst/>
                <a:uFillTx/>
                <a:latin typeface="+mn-lt"/>
                <a:ea typeface="+mn-ea"/>
                <a:cs typeface="+mn-cs"/>
                <a:sym typeface="Helvetica Light"/>
              </a:rPr>
              <a:t>:</a:t>
            </a:r>
          </a:p>
        </p:txBody>
      </p:sp>
      <p:pic>
        <p:nvPicPr>
          <p:cNvPr id="16" name="Picture 15">
            <a:extLst>
              <a:ext uri="{FF2B5EF4-FFF2-40B4-BE49-F238E27FC236}">
                <a16:creationId xmlns:a16="http://schemas.microsoft.com/office/drawing/2014/main" id="{45B68D5E-B4DE-AC41-9608-53B4332A433E}"/>
              </a:ext>
            </a:extLst>
          </p:cNvPr>
          <p:cNvPicPr>
            <a:picLocks noChangeAspect="1"/>
          </p:cNvPicPr>
          <p:nvPr/>
        </p:nvPicPr>
        <p:blipFill>
          <a:blip r:embed="rId7"/>
          <a:stretch>
            <a:fillRect/>
          </a:stretch>
        </p:blipFill>
        <p:spPr>
          <a:xfrm>
            <a:off x="3624388" y="7013435"/>
            <a:ext cx="2271397" cy="825963"/>
          </a:xfrm>
          <a:prstGeom prst="rect">
            <a:avLst/>
          </a:prstGeom>
        </p:spPr>
      </p:pic>
    </p:spTree>
    <p:extLst>
      <p:ext uri="{BB962C8B-B14F-4D97-AF65-F5344CB8AC3E}">
        <p14:creationId xmlns:p14="http://schemas.microsoft.com/office/powerpoint/2010/main" val="2673207583"/>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947333" y="226411"/>
            <a:ext cx="9110134" cy="1310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85000" lnSpcReduction="10000"/>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Perturbative meson field theory?</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84</a:t>
            </a:fld>
            <a:endParaRPr/>
          </a:p>
        </p:txBody>
      </p:sp>
      <p:sp>
        <p:nvSpPr>
          <p:cNvPr id="14" name="HERA data are our main source of knowledge…">
            <a:extLst>
              <a:ext uri="{FF2B5EF4-FFF2-40B4-BE49-F238E27FC236}">
                <a16:creationId xmlns:a16="http://schemas.microsoft.com/office/drawing/2014/main" id="{B2C3D1CF-46FA-4E46-A341-FC46B3C837C3}"/>
              </a:ext>
            </a:extLst>
          </p:cNvPr>
          <p:cNvSpPr txBox="1"/>
          <p:nvPr/>
        </p:nvSpPr>
        <p:spPr>
          <a:xfrm>
            <a:off x="737334" y="1469346"/>
            <a:ext cx="11177724"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l" defTabSz="457200">
              <a:defRPr sz="2100"/>
            </a:pPr>
            <a:r>
              <a:rPr lang="en-US" sz="2400" dirty="0"/>
              <a:t>Sulla base </a:t>
            </a:r>
            <a:r>
              <a:rPr lang="en-US" sz="2400" dirty="0" err="1"/>
              <a:t>dei</a:t>
            </a:r>
            <a:r>
              <a:rPr lang="en-US" sz="2400" dirty="0"/>
              <a:t> </a:t>
            </a:r>
            <a:r>
              <a:rPr lang="en-US" sz="2400" dirty="0" err="1"/>
              <a:t>successi</a:t>
            </a:r>
            <a:r>
              <a:rPr lang="en-US" sz="2400" dirty="0"/>
              <a:t> </a:t>
            </a:r>
            <a:r>
              <a:rPr lang="en-US" sz="2400" dirty="0" err="1"/>
              <a:t>della</a:t>
            </a:r>
            <a:r>
              <a:rPr lang="en-US" sz="2400" dirty="0"/>
              <a:t> QED </a:t>
            </a:r>
            <a:r>
              <a:rPr lang="en-US" sz="2400" dirty="0" err="1"/>
              <a:t>vengono</a:t>
            </a:r>
            <a:r>
              <a:rPr lang="en-US" sz="2400" dirty="0"/>
              <a:t> </a:t>
            </a:r>
            <a:r>
              <a:rPr lang="en-US" sz="2400" dirty="0" err="1"/>
              <a:t>introdotte</a:t>
            </a:r>
            <a:r>
              <a:rPr lang="en-US" sz="2400" dirty="0"/>
              <a:t> </a:t>
            </a:r>
            <a:r>
              <a:rPr lang="en-US" sz="2400" dirty="0" err="1"/>
              <a:t>teorie</a:t>
            </a:r>
            <a:r>
              <a:rPr lang="en-US" sz="2400" dirty="0"/>
              <a:t> di campo </a:t>
            </a:r>
            <a:r>
              <a:rPr lang="en-US" sz="2400" dirty="0" err="1"/>
              <a:t>basate</a:t>
            </a:r>
            <a:r>
              <a:rPr lang="en-US" sz="2400" dirty="0"/>
              <a:t> </a:t>
            </a:r>
            <a:r>
              <a:rPr lang="en-US" sz="2400" dirty="0" err="1"/>
              <a:t>su</a:t>
            </a:r>
            <a:r>
              <a:rPr lang="en-US" sz="2400" dirty="0"/>
              <a:t> </a:t>
            </a:r>
            <a:r>
              <a:rPr lang="en-US" sz="2400" dirty="0" err="1"/>
              <a:t>particelle</a:t>
            </a:r>
            <a:r>
              <a:rPr lang="en-US" sz="2400" dirty="0"/>
              <a:t> </a:t>
            </a:r>
            <a:r>
              <a:rPr lang="en-US" sz="2400" dirty="0" err="1"/>
              <a:t>mediatrici</a:t>
            </a:r>
            <a:r>
              <a:rPr lang="en-US" sz="2400" dirty="0"/>
              <a:t> </a:t>
            </a:r>
            <a:r>
              <a:rPr lang="en-US" sz="2400" dirty="0" err="1"/>
              <a:t>scalari</a:t>
            </a:r>
            <a:r>
              <a:rPr lang="en-US" sz="2400" dirty="0"/>
              <a:t> (e.g. i </a:t>
            </a:r>
            <a:r>
              <a:rPr lang="en-US" sz="2400" dirty="0" err="1"/>
              <a:t>pioni</a:t>
            </a:r>
            <a:r>
              <a:rPr lang="en-US" sz="2400" dirty="0"/>
              <a:t>)</a:t>
            </a:r>
          </a:p>
        </p:txBody>
      </p:sp>
      <p:pic>
        <p:nvPicPr>
          <p:cNvPr id="3" name="Picture 2">
            <a:extLst>
              <a:ext uri="{FF2B5EF4-FFF2-40B4-BE49-F238E27FC236}">
                <a16:creationId xmlns:a16="http://schemas.microsoft.com/office/drawing/2014/main" id="{E9422FEE-7728-7047-967A-73967EE2810F}"/>
              </a:ext>
            </a:extLst>
          </p:cNvPr>
          <p:cNvPicPr>
            <a:picLocks noChangeAspect="1"/>
          </p:cNvPicPr>
          <p:nvPr/>
        </p:nvPicPr>
        <p:blipFill>
          <a:blip r:embed="rId2"/>
          <a:stretch>
            <a:fillRect/>
          </a:stretch>
        </p:blipFill>
        <p:spPr>
          <a:xfrm>
            <a:off x="3053587" y="3229089"/>
            <a:ext cx="6141590" cy="868069"/>
          </a:xfrm>
          <a:prstGeom prst="rect">
            <a:avLst/>
          </a:prstGeom>
        </p:spPr>
      </p:pic>
      <p:sp>
        <p:nvSpPr>
          <p:cNvPr id="4" name="TextBox 3">
            <a:extLst>
              <a:ext uri="{FF2B5EF4-FFF2-40B4-BE49-F238E27FC236}">
                <a16:creationId xmlns:a16="http://schemas.microsoft.com/office/drawing/2014/main" id="{BBC5C964-49B1-C643-962F-59AFAD9D4666}"/>
              </a:ext>
            </a:extLst>
          </p:cNvPr>
          <p:cNvSpPr txBox="1"/>
          <p:nvPr/>
        </p:nvSpPr>
        <p:spPr>
          <a:xfrm>
            <a:off x="614241" y="2580317"/>
            <a:ext cx="720549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mn-lt"/>
                <a:ea typeface="+mn-ea"/>
                <a:cs typeface="+mn-cs"/>
                <a:sym typeface="Helvetica Light"/>
              </a:rPr>
              <a:t>P</a:t>
            </a:r>
            <a:r>
              <a:rPr kumimoji="0" lang="en-IT" sz="2400" b="0" i="0" u="none" strike="noStrike" cap="none" spc="0" normalizeH="0" baseline="0" dirty="0">
                <a:ln>
                  <a:noFill/>
                </a:ln>
                <a:solidFill>
                  <a:srgbClr val="000000"/>
                </a:solidFill>
                <a:effectLst/>
                <a:uFillTx/>
                <a:latin typeface="+mn-lt"/>
                <a:ea typeface="+mn-ea"/>
                <a:cs typeface="+mn-cs"/>
                <a:sym typeface="Helvetica Light"/>
              </a:rPr>
              <a:t>seudoscalar isotriplet with pseudoscalar coupling:</a:t>
            </a:r>
          </a:p>
        </p:txBody>
      </p:sp>
      <p:pic>
        <p:nvPicPr>
          <p:cNvPr id="5" name="Picture 4">
            <a:extLst>
              <a:ext uri="{FF2B5EF4-FFF2-40B4-BE49-F238E27FC236}">
                <a16:creationId xmlns:a16="http://schemas.microsoft.com/office/drawing/2014/main" id="{9EDE675A-66BD-BC4F-A09C-99C29A13117B}"/>
              </a:ext>
            </a:extLst>
          </p:cNvPr>
          <p:cNvPicPr>
            <a:picLocks noChangeAspect="1"/>
          </p:cNvPicPr>
          <p:nvPr/>
        </p:nvPicPr>
        <p:blipFill>
          <a:blip r:embed="rId3"/>
          <a:stretch>
            <a:fillRect/>
          </a:stretch>
        </p:blipFill>
        <p:spPr>
          <a:xfrm>
            <a:off x="6808638" y="4309529"/>
            <a:ext cx="5783420" cy="716375"/>
          </a:xfrm>
          <a:prstGeom prst="rect">
            <a:avLst/>
          </a:prstGeom>
        </p:spPr>
      </p:pic>
      <p:sp>
        <p:nvSpPr>
          <p:cNvPr id="9" name="TextBox 8">
            <a:extLst>
              <a:ext uri="{FF2B5EF4-FFF2-40B4-BE49-F238E27FC236}">
                <a16:creationId xmlns:a16="http://schemas.microsoft.com/office/drawing/2014/main" id="{D7541EC5-B0AC-5A4D-9614-92A52901EC6F}"/>
              </a:ext>
            </a:extLst>
          </p:cNvPr>
          <p:cNvSpPr txBox="1"/>
          <p:nvPr/>
        </p:nvSpPr>
        <p:spPr>
          <a:xfrm>
            <a:off x="412742" y="4386690"/>
            <a:ext cx="60737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2400" dirty="0"/>
              <a:t>C</a:t>
            </a:r>
            <a:r>
              <a:rPr kumimoji="0" lang="en-GB" sz="2400" b="0" i="0" u="none" strike="noStrike" cap="none" spc="0" normalizeH="0" baseline="0" dirty="0">
                <a:ln>
                  <a:noFill/>
                </a:ln>
                <a:solidFill>
                  <a:srgbClr val="000000"/>
                </a:solidFill>
                <a:effectLst/>
                <a:uFillTx/>
                <a:latin typeface="+mn-lt"/>
                <a:ea typeface="+mn-ea"/>
                <a:cs typeface="+mn-cs"/>
                <a:sym typeface="Helvetica Light"/>
              </a:rPr>
              <a:t>reation and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distruction</a:t>
            </a:r>
            <a:r>
              <a:rPr kumimoji="0" lang="en-GB" sz="2400" b="0" i="0" u="none" strike="noStrike" cap="none" spc="0" normalizeH="0" baseline="0" dirty="0">
                <a:ln>
                  <a:noFill/>
                </a:ln>
                <a:solidFill>
                  <a:srgbClr val="000000"/>
                </a:solidFill>
                <a:effectLst/>
                <a:uFillTx/>
                <a:latin typeface="+mn-lt"/>
                <a:ea typeface="+mn-ea"/>
                <a:cs typeface="+mn-cs"/>
                <a:sym typeface="Helvetica Light"/>
              </a:rPr>
              <a:t> operators of </a:t>
            </a:r>
            <a:r>
              <a:rPr kumimoji="0" lang="en-GB" sz="2400" b="0" i="0" u="none" strike="noStrike" cap="none" spc="0" normalizeH="0" baseline="0" dirty="0" err="1">
                <a:ln>
                  <a:noFill/>
                </a:ln>
                <a:solidFill>
                  <a:srgbClr val="000000"/>
                </a:solidFill>
                <a:effectLst/>
                <a:uFillTx/>
                <a:latin typeface="+mn-lt"/>
                <a:ea typeface="+mn-ea"/>
                <a:cs typeface="+mn-cs"/>
                <a:sym typeface="Helvetica Light"/>
              </a:rPr>
              <a:t>pions</a:t>
            </a:r>
            <a:r>
              <a:rPr kumimoji="0" lang="en-IT" sz="2400" b="0" i="0" u="none" strike="noStrike" cap="none" spc="0" normalizeH="0" baseline="0" dirty="0">
                <a:ln>
                  <a:noFill/>
                </a:ln>
                <a:solidFill>
                  <a:srgbClr val="000000"/>
                </a:solidFill>
                <a:effectLst/>
                <a:uFillTx/>
                <a:latin typeface="+mn-lt"/>
                <a:ea typeface="+mn-ea"/>
                <a:cs typeface="+mn-cs"/>
                <a:sym typeface="Helvetica Light"/>
              </a:rPr>
              <a:t>:</a:t>
            </a:r>
          </a:p>
        </p:txBody>
      </p:sp>
      <p:pic>
        <p:nvPicPr>
          <p:cNvPr id="6" name="Picture 5">
            <a:extLst>
              <a:ext uri="{FF2B5EF4-FFF2-40B4-BE49-F238E27FC236}">
                <a16:creationId xmlns:a16="http://schemas.microsoft.com/office/drawing/2014/main" id="{0C89D2B2-21AD-8548-967F-BD9D1B86CB7A}"/>
              </a:ext>
            </a:extLst>
          </p:cNvPr>
          <p:cNvPicPr>
            <a:picLocks noChangeAspect="1"/>
          </p:cNvPicPr>
          <p:nvPr/>
        </p:nvPicPr>
        <p:blipFill>
          <a:blip r:embed="rId4"/>
          <a:stretch>
            <a:fillRect/>
          </a:stretch>
        </p:blipFill>
        <p:spPr>
          <a:xfrm>
            <a:off x="266635" y="5805699"/>
            <a:ext cx="2477577" cy="2753794"/>
          </a:xfrm>
          <a:prstGeom prst="rect">
            <a:avLst/>
          </a:prstGeom>
        </p:spPr>
      </p:pic>
      <p:pic>
        <p:nvPicPr>
          <p:cNvPr id="7" name="Picture 6">
            <a:extLst>
              <a:ext uri="{FF2B5EF4-FFF2-40B4-BE49-F238E27FC236}">
                <a16:creationId xmlns:a16="http://schemas.microsoft.com/office/drawing/2014/main" id="{A958B0CA-366E-8D41-869A-480F35B97950}"/>
              </a:ext>
            </a:extLst>
          </p:cNvPr>
          <p:cNvPicPr>
            <a:picLocks noChangeAspect="1"/>
          </p:cNvPicPr>
          <p:nvPr/>
        </p:nvPicPr>
        <p:blipFill>
          <a:blip r:embed="rId5"/>
          <a:stretch>
            <a:fillRect/>
          </a:stretch>
        </p:blipFill>
        <p:spPr>
          <a:xfrm>
            <a:off x="3180638" y="5805699"/>
            <a:ext cx="3321762" cy="3050431"/>
          </a:xfrm>
          <a:prstGeom prst="rect">
            <a:avLst/>
          </a:prstGeom>
        </p:spPr>
      </p:pic>
      <p:sp>
        <p:nvSpPr>
          <p:cNvPr id="12" name="TextBox 11">
            <a:extLst>
              <a:ext uri="{FF2B5EF4-FFF2-40B4-BE49-F238E27FC236}">
                <a16:creationId xmlns:a16="http://schemas.microsoft.com/office/drawing/2014/main" id="{0D3347CF-67B3-1345-B193-B157527D6053}"/>
              </a:ext>
            </a:extLst>
          </p:cNvPr>
          <p:cNvSpPr txBox="1"/>
          <p:nvPr/>
        </p:nvSpPr>
        <p:spPr>
          <a:xfrm>
            <a:off x="6916976" y="6230998"/>
            <a:ext cx="364362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400" dirty="0"/>
              <a:t>Proton magnetic moment:</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C79B463E-9FEB-874D-8668-1C8D112ACDD4}"/>
              </a:ext>
            </a:extLst>
          </p:cNvPr>
          <p:cNvSpPr txBox="1"/>
          <p:nvPr/>
        </p:nvSpPr>
        <p:spPr>
          <a:xfrm>
            <a:off x="6878181" y="7545296"/>
            <a:ext cx="38504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400" dirty="0"/>
              <a:t>Neutron magnetic moment:</a:t>
            </a:r>
            <a:endParaRPr kumimoji="0" lang="en-IT"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2" name="Picture 1">
            <a:extLst>
              <a:ext uri="{FF2B5EF4-FFF2-40B4-BE49-F238E27FC236}">
                <a16:creationId xmlns:a16="http://schemas.microsoft.com/office/drawing/2014/main" id="{DB7CAC9D-7DBE-CB47-9490-37EDEC0959EF}"/>
              </a:ext>
            </a:extLst>
          </p:cNvPr>
          <p:cNvPicPr>
            <a:picLocks noChangeAspect="1"/>
          </p:cNvPicPr>
          <p:nvPr/>
        </p:nvPicPr>
        <p:blipFill>
          <a:blip r:embed="rId6"/>
          <a:stretch>
            <a:fillRect/>
          </a:stretch>
        </p:blipFill>
        <p:spPr>
          <a:xfrm>
            <a:off x="10839740" y="7348885"/>
            <a:ext cx="1088435" cy="829283"/>
          </a:xfrm>
          <a:prstGeom prst="rect">
            <a:avLst/>
          </a:prstGeom>
        </p:spPr>
      </p:pic>
      <p:pic>
        <p:nvPicPr>
          <p:cNvPr id="8" name="Picture 7">
            <a:extLst>
              <a:ext uri="{FF2B5EF4-FFF2-40B4-BE49-F238E27FC236}">
                <a16:creationId xmlns:a16="http://schemas.microsoft.com/office/drawing/2014/main" id="{61861DF0-A0F8-E745-B823-5B84F1860A42}"/>
              </a:ext>
            </a:extLst>
          </p:cNvPr>
          <p:cNvPicPr>
            <a:picLocks noChangeAspect="1"/>
          </p:cNvPicPr>
          <p:nvPr/>
        </p:nvPicPr>
        <p:blipFill>
          <a:blip r:embed="rId7"/>
          <a:stretch>
            <a:fillRect/>
          </a:stretch>
        </p:blipFill>
        <p:spPr>
          <a:xfrm>
            <a:off x="10839740" y="6021476"/>
            <a:ext cx="1363482" cy="894086"/>
          </a:xfrm>
          <a:prstGeom prst="rect">
            <a:avLst/>
          </a:prstGeom>
        </p:spPr>
      </p:pic>
      <p:sp>
        <p:nvSpPr>
          <p:cNvPr id="15" name="TextBox 14">
            <a:extLst>
              <a:ext uri="{FF2B5EF4-FFF2-40B4-BE49-F238E27FC236}">
                <a16:creationId xmlns:a16="http://schemas.microsoft.com/office/drawing/2014/main" id="{86AC07FF-13BC-7D44-878E-C8ADB16AAA0F}"/>
              </a:ext>
            </a:extLst>
          </p:cNvPr>
          <p:cNvSpPr txBox="1"/>
          <p:nvPr/>
        </p:nvSpPr>
        <p:spPr>
          <a:xfrm>
            <a:off x="7778933" y="8747037"/>
            <a:ext cx="442428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1800" dirty="0"/>
              <a:t>Borowitz, Kohn – </a:t>
            </a:r>
            <a:r>
              <a:rPr lang="en-GB" sz="1800" dirty="0" err="1"/>
              <a:t>Phys.Rev</a:t>
            </a:r>
            <a:r>
              <a:rPr lang="en-GB" sz="1800" dirty="0"/>
              <a:t>. 76 818 (1949)</a:t>
            </a:r>
          </a:p>
        </p:txBody>
      </p:sp>
    </p:spTree>
    <p:extLst>
      <p:ext uri="{BB962C8B-B14F-4D97-AF65-F5344CB8AC3E}">
        <p14:creationId xmlns:p14="http://schemas.microsoft.com/office/powerpoint/2010/main" val="3833986346"/>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2556933" y="156633"/>
            <a:ext cx="9110134" cy="1080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2500"/>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Linacs</a:t>
            </a:r>
            <a:r>
              <a:rPr lang="en-US" dirty="0"/>
              <a:t> </a:t>
            </a:r>
            <a:r>
              <a:rPr lang="en-US" dirty="0" err="1"/>
              <a:t>alla</a:t>
            </a:r>
            <a:r>
              <a:rPr lang="en-US" dirty="0"/>
              <a:t> Stanford University</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pic>
        <p:nvPicPr>
          <p:cNvPr id="7" name="Picture 6">
            <a:extLst>
              <a:ext uri="{FF2B5EF4-FFF2-40B4-BE49-F238E27FC236}">
                <a16:creationId xmlns:a16="http://schemas.microsoft.com/office/drawing/2014/main" id="{9281440B-1797-9F49-8EE0-8E4BE6225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23" y="1287108"/>
            <a:ext cx="2779059" cy="41142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60E14192-9B10-8C49-89CB-A25F42CD9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5217459"/>
            <a:ext cx="5387286" cy="36217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88BD7072-AA23-0741-9270-89ED6386CDAF}"/>
              </a:ext>
            </a:extLst>
          </p:cNvPr>
          <p:cNvSpPr txBox="1">
            <a:spLocks noChangeArrowheads="1"/>
          </p:cNvSpPr>
          <p:nvPr/>
        </p:nvSpPr>
        <p:spPr bwMode="auto">
          <a:xfrm>
            <a:off x="3315447" y="1287108"/>
            <a:ext cx="9492130" cy="2677656"/>
          </a:xfrm>
          <a:prstGeom prst="rect">
            <a:avLst/>
          </a:prstGeom>
          <a:noFill/>
          <a:ln>
            <a:noFill/>
          </a:ln>
          <a:effectLst/>
        </p:spPr>
        <p:txBody>
          <a:bodyPr wrap="square">
            <a:spAutoFit/>
          </a:bodyPr>
          <a:lstStyle/>
          <a:p>
            <a:pPr algn="l"/>
            <a:r>
              <a:rPr lang="es-ES" altLang="en-IT" sz="2400" dirty="0" err="1">
                <a:solidFill>
                  <a:schemeClr val="tx1"/>
                </a:solidFill>
              </a:rPr>
              <a:t>Nella</a:t>
            </a:r>
            <a:r>
              <a:rPr lang="es-ES" altLang="en-IT" sz="2400" dirty="0">
                <a:solidFill>
                  <a:schemeClr val="tx1"/>
                </a:solidFill>
              </a:rPr>
              <a:t> meta’ </a:t>
            </a:r>
            <a:r>
              <a:rPr lang="es-ES" altLang="en-IT" sz="2400" dirty="0" err="1">
                <a:solidFill>
                  <a:schemeClr val="tx1"/>
                </a:solidFill>
              </a:rPr>
              <a:t>degli</a:t>
            </a:r>
            <a:r>
              <a:rPr lang="es-ES" altLang="en-IT" sz="2400" dirty="0">
                <a:solidFill>
                  <a:schemeClr val="tx1"/>
                </a:solidFill>
              </a:rPr>
              <a:t> </a:t>
            </a:r>
            <a:r>
              <a:rPr lang="es-ES" altLang="en-IT" sz="2400" dirty="0" err="1">
                <a:solidFill>
                  <a:schemeClr val="tx1"/>
                </a:solidFill>
              </a:rPr>
              <a:t>anni</a:t>
            </a:r>
            <a:r>
              <a:rPr lang="es-ES" altLang="en-IT" sz="2400" dirty="0">
                <a:solidFill>
                  <a:schemeClr val="tx1"/>
                </a:solidFill>
              </a:rPr>
              <a:t> ’30 i </a:t>
            </a:r>
            <a:r>
              <a:rPr lang="es-ES" altLang="en-IT" sz="2400" dirty="0" err="1">
                <a:solidFill>
                  <a:schemeClr val="tx1"/>
                </a:solidFill>
              </a:rPr>
              <a:t>fratelli</a:t>
            </a:r>
            <a:r>
              <a:rPr lang="es-ES" altLang="en-IT" sz="2400" dirty="0">
                <a:solidFill>
                  <a:schemeClr val="tx1"/>
                </a:solidFill>
              </a:rPr>
              <a:t>  </a:t>
            </a:r>
            <a:r>
              <a:rPr lang="es-ES" altLang="en-IT" sz="2400" dirty="0" err="1">
                <a:solidFill>
                  <a:schemeClr val="tx1"/>
                </a:solidFill>
              </a:rPr>
              <a:t>Varian</a:t>
            </a:r>
            <a:r>
              <a:rPr lang="es-ES" altLang="en-IT" sz="2400" dirty="0">
                <a:solidFill>
                  <a:schemeClr val="tx1"/>
                </a:solidFill>
              </a:rPr>
              <a:t>  (“</a:t>
            </a:r>
            <a:r>
              <a:rPr lang="es-ES" altLang="en-IT" sz="2400" dirty="0" err="1">
                <a:solidFill>
                  <a:schemeClr val="tx1"/>
                </a:solidFill>
              </a:rPr>
              <a:t>research</a:t>
            </a:r>
            <a:r>
              <a:rPr lang="es-ES" altLang="en-IT" sz="2400" dirty="0">
                <a:solidFill>
                  <a:schemeClr val="tx1"/>
                </a:solidFill>
              </a:rPr>
              <a:t> </a:t>
            </a:r>
            <a:r>
              <a:rPr lang="es-ES" altLang="en-IT" sz="2400" dirty="0" err="1">
                <a:solidFill>
                  <a:schemeClr val="tx1"/>
                </a:solidFill>
              </a:rPr>
              <a:t>assistants</a:t>
            </a:r>
            <a:r>
              <a:rPr lang="es-ES" altLang="en-IT" sz="2400" dirty="0">
                <a:solidFill>
                  <a:schemeClr val="tx1"/>
                </a:solidFill>
              </a:rPr>
              <a:t>”</a:t>
            </a:r>
          </a:p>
          <a:p>
            <a:pPr algn="l"/>
            <a:r>
              <a:rPr lang="es-ES" altLang="en-IT" sz="2400" dirty="0" err="1">
                <a:solidFill>
                  <a:schemeClr val="tx1"/>
                </a:solidFill>
              </a:rPr>
              <a:t>presso</a:t>
            </a:r>
            <a:r>
              <a:rPr lang="es-ES" altLang="en-IT" sz="2400" dirty="0">
                <a:solidFill>
                  <a:schemeClr val="tx1"/>
                </a:solidFill>
              </a:rPr>
              <a:t> </a:t>
            </a:r>
            <a:r>
              <a:rPr lang="es-ES" altLang="en-IT" sz="2400" dirty="0" err="1">
                <a:solidFill>
                  <a:schemeClr val="tx1"/>
                </a:solidFill>
              </a:rPr>
              <a:t>il</a:t>
            </a:r>
            <a:r>
              <a:rPr lang="es-ES" altLang="en-IT" sz="2400" dirty="0">
                <a:solidFill>
                  <a:schemeClr val="tx1"/>
                </a:solidFill>
              </a:rPr>
              <a:t> </a:t>
            </a:r>
            <a:r>
              <a:rPr lang="es-ES" altLang="en-IT" sz="2400" dirty="0" err="1">
                <a:solidFill>
                  <a:schemeClr val="tx1"/>
                </a:solidFill>
              </a:rPr>
              <a:t>dipartimento</a:t>
            </a:r>
            <a:r>
              <a:rPr lang="es-ES" altLang="en-IT" sz="2400" dirty="0">
                <a:solidFill>
                  <a:schemeClr val="tx1"/>
                </a:solidFill>
              </a:rPr>
              <a:t> di </a:t>
            </a:r>
            <a:r>
              <a:rPr lang="es-ES" altLang="en-IT" sz="2400" dirty="0" err="1">
                <a:solidFill>
                  <a:schemeClr val="tx1"/>
                </a:solidFill>
              </a:rPr>
              <a:t>micronde</a:t>
            </a:r>
            <a:r>
              <a:rPr lang="es-ES" altLang="en-IT" sz="2400" dirty="0">
                <a:solidFill>
                  <a:schemeClr val="tx1"/>
                </a:solidFill>
              </a:rPr>
              <a:t> </a:t>
            </a:r>
            <a:r>
              <a:rPr lang="es-ES" altLang="en-IT" sz="2400" dirty="0" err="1">
                <a:solidFill>
                  <a:schemeClr val="tx1"/>
                </a:solidFill>
              </a:rPr>
              <a:t>dell</a:t>
            </a:r>
            <a:r>
              <a:rPr lang="es-ES" altLang="en-IT" sz="2400" dirty="0">
                <a:solidFill>
                  <a:schemeClr val="tx1"/>
                </a:solidFill>
              </a:rPr>
              <a:t>’ </a:t>
            </a:r>
            <a:r>
              <a:rPr lang="es-ES" altLang="en-IT" sz="2400" dirty="0" err="1">
                <a:solidFill>
                  <a:schemeClr val="tx1"/>
                </a:solidFill>
              </a:rPr>
              <a:t>Universita</a:t>
            </a:r>
            <a:r>
              <a:rPr lang="es-ES" altLang="en-IT" sz="2400" dirty="0">
                <a:solidFill>
                  <a:schemeClr val="tx1"/>
                </a:solidFill>
              </a:rPr>
              <a:t>’ di Stanford) </a:t>
            </a:r>
          </a:p>
          <a:p>
            <a:pPr algn="l"/>
            <a:r>
              <a:rPr lang="es-ES" altLang="en-IT" sz="2400" dirty="0" err="1">
                <a:solidFill>
                  <a:schemeClr val="tx1"/>
                </a:solidFill>
              </a:rPr>
              <a:t>sviluppano</a:t>
            </a:r>
            <a:r>
              <a:rPr lang="es-ES" altLang="en-IT" sz="2400" dirty="0">
                <a:solidFill>
                  <a:schemeClr val="tx1"/>
                </a:solidFill>
              </a:rPr>
              <a:t> </a:t>
            </a:r>
            <a:r>
              <a:rPr lang="es-ES" altLang="en-IT" sz="2400" dirty="0" err="1">
                <a:solidFill>
                  <a:schemeClr val="tx1"/>
                </a:solidFill>
              </a:rPr>
              <a:t>il</a:t>
            </a:r>
            <a:r>
              <a:rPr lang="es-ES" altLang="en-IT" sz="2400" dirty="0">
                <a:solidFill>
                  <a:schemeClr val="tx1"/>
                </a:solidFill>
              </a:rPr>
              <a:t> “</a:t>
            </a:r>
            <a:r>
              <a:rPr lang="es-ES" altLang="en-IT" sz="2400" dirty="0" err="1">
                <a:solidFill>
                  <a:schemeClr val="tx1"/>
                </a:solidFill>
              </a:rPr>
              <a:t>klystron</a:t>
            </a:r>
            <a:r>
              <a:rPr lang="es-ES" altLang="en-IT" sz="2400" dirty="0">
                <a:solidFill>
                  <a:schemeClr val="tx1"/>
                </a:solidFill>
              </a:rPr>
              <a:t>” </a:t>
            </a:r>
            <a:r>
              <a:rPr lang="es-ES" altLang="en-IT" sz="2400" dirty="0" err="1">
                <a:solidFill>
                  <a:schemeClr val="tx1"/>
                </a:solidFill>
              </a:rPr>
              <a:t>sfruttando</a:t>
            </a:r>
            <a:r>
              <a:rPr lang="es-ES" altLang="en-IT" sz="2400" dirty="0">
                <a:solidFill>
                  <a:schemeClr val="tx1"/>
                </a:solidFill>
              </a:rPr>
              <a:t> una </a:t>
            </a:r>
            <a:r>
              <a:rPr lang="es-ES" altLang="en-IT" sz="2400" dirty="0" err="1">
                <a:solidFill>
                  <a:schemeClr val="tx1"/>
                </a:solidFill>
              </a:rPr>
              <a:t>particulare</a:t>
            </a:r>
            <a:r>
              <a:rPr lang="es-ES" altLang="en-IT" sz="2400" dirty="0">
                <a:solidFill>
                  <a:schemeClr val="tx1"/>
                </a:solidFill>
              </a:rPr>
              <a:t> cavita’ </a:t>
            </a:r>
            <a:r>
              <a:rPr lang="es-ES" altLang="en-IT" sz="2400" dirty="0" err="1">
                <a:solidFill>
                  <a:schemeClr val="tx1"/>
                </a:solidFill>
              </a:rPr>
              <a:t>elettromagnetica</a:t>
            </a:r>
            <a:r>
              <a:rPr lang="es-ES" altLang="en-IT" sz="2400" dirty="0">
                <a:solidFill>
                  <a:schemeClr val="tx1"/>
                </a:solidFill>
              </a:rPr>
              <a:t> (</a:t>
            </a:r>
            <a:r>
              <a:rPr lang="es-ES" altLang="en-IT" sz="2400" dirty="0" err="1">
                <a:solidFill>
                  <a:schemeClr val="tx1"/>
                </a:solidFill>
              </a:rPr>
              <a:t>Rhumbatron</a:t>
            </a:r>
            <a:r>
              <a:rPr lang="es-ES" altLang="en-IT" sz="2400" dirty="0">
                <a:solidFill>
                  <a:schemeClr val="tx1"/>
                </a:solidFill>
              </a:rPr>
              <a:t>) </a:t>
            </a:r>
            <a:r>
              <a:rPr lang="es-ES" altLang="en-IT" sz="2400" dirty="0" err="1">
                <a:solidFill>
                  <a:schemeClr val="tx1"/>
                </a:solidFill>
              </a:rPr>
              <a:t>ideata</a:t>
            </a:r>
            <a:r>
              <a:rPr lang="es-ES" altLang="en-IT" sz="2400" dirty="0">
                <a:solidFill>
                  <a:schemeClr val="tx1"/>
                </a:solidFill>
              </a:rPr>
              <a:t> da W. Hansen.</a:t>
            </a:r>
          </a:p>
          <a:p>
            <a:pPr algn="l"/>
            <a:endParaRPr lang="es-ES" altLang="en-IT" sz="2400" dirty="0">
              <a:solidFill>
                <a:schemeClr val="tx1"/>
              </a:solidFill>
            </a:endParaRPr>
          </a:p>
          <a:p>
            <a:pPr algn="l"/>
            <a:r>
              <a:rPr lang="es-ES" altLang="en-IT" sz="2400" dirty="0" err="1">
                <a:solidFill>
                  <a:schemeClr val="tx1"/>
                </a:solidFill>
              </a:rPr>
              <a:t>Questo</a:t>
            </a:r>
            <a:r>
              <a:rPr lang="es-ES" altLang="en-IT" sz="2400" dirty="0">
                <a:solidFill>
                  <a:schemeClr val="tx1"/>
                </a:solidFill>
              </a:rPr>
              <a:t> dispositivo </a:t>
            </a:r>
            <a:r>
              <a:rPr lang="es-ES" altLang="en-IT" sz="2400" dirty="0" err="1">
                <a:solidFill>
                  <a:schemeClr val="tx1"/>
                </a:solidFill>
              </a:rPr>
              <a:t>permettera</a:t>
            </a:r>
            <a:r>
              <a:rPr lang="es-ES" altLang="en-IT" sz="2400" dirty="0">
                <a:solidFill>
                  <a:schemeClr val="tx1"/>
                </a:solidFill>
              </a:rPr>
              <a:t>’  </a:t>
            </a:r>
            <a:r>
              <a:rPr lang="es-ES" altLang="en-IT" sz="2400" dirty="0" err="1">
                <a:solidFill>
                  <a:schemeClr val="tx1"/>
                </a:solidFill>
              </a:rPr>
              <a:t>all</a:t>
            </a:r>
            <a:r>
              <a:rPr lang="es-ES" altLang="en-IT" sz="2400" dirty="0">
                <a:solidFill>
                  <a:schemeClr val="tx1"/>
                </a:solidFill>
              </a:rPr>
              <a:t>’ HEPL di Stanford di </a:t>
            </a:r>
            <a:r>
              <a:rPr lang="es-ES" altLang="en-IT" sz="2400" dirty="0" err="1">
                <a:solidFill>
                  <a:schemeClr val="tx1"/>
                </a:solidFill>
              </a:rPr>
              <a:t>giocare</a:t>
            </a:r>
            <a:r>
              <a:rPr lang="es-ES" altLang="en-IT" sz="2400" dirty="0">
                <a:solidFill>
                  <a:schemeClr val="tx1"/>
                </a:solidFill>
              </a:rPr>
              <a:t> un </a:t>
            </a:r>
            <a:r>
              <a:rPr lang="es-ES" altLang="en-IT" sz="2400" dirty="0" err="1">
                <a:solidFill>
                  <a:schemeClr val="tx1"/>
                </a:solidFill>
              </a:rPr>
              <a:t>ruolo</a:t>
            </a:r>
            <a:r>
              <a:rPr lang="es-ES" altLang="en-IT" sz="2400" dirty="0">
                <a:solidFill>
                  <a:schemeClr val="tx1"/>
                </a:solidFill>
              </a:rPr>
              <a:t> di </a:t>
            </a:r>
            <a:r>
              <a:rPr lang="es-ES" altLang="en-IT" sz="2400" dirty="0" err="1">
                <a:solidFill>
                  <a:schemeClr val="tx1"/>
                </a:solidFill>
              </a:rPr>
              <a:t>assoluto</a:t>
            </a:r>
            <a:r>
              <a:rPr lang="es-ES" altLang="en-IT" sz="2400" dirty="0">
                <a:solidFill>
                  <a:schemeClr val="tx1"/>
                </a:solidFill>
              </a:rPr>
              <a:t> primo piano </a:t>
            </a:r>
            <a:r>
              <a:rPr lang="es-ES" altLang="en-IT" sz="2400" dirty="0" err="1">
                <a:solidFill>
                  <a:schemeClr val="tx1"/>
                </a:solidFill>
              </a:rPr>
              <a:t>nello</a:t>
            </a:r>
            <a:r>
              <a:rPr lang="es-ES" altLang="en-IT" sz="2400" dirty="0">
                <a:solidFill>
                  <a:schemeClr val="tx1"/>
                </a:solidFill>
              </a:rPr>
              <a:t> </a:t>
            </a:r>
            <a:r>
              <a:rPr lang="es-ES" altLang="en-IT" sz="2400" dirty="0" err="1">
                <a:solidFill>
                  <a:schemeClr val="tx1"/>
                </a:solidFill>
              </a:rPr>
              <a:t>sviluppo</a:t>
            </a:r>
            <a:r>
              <a:rPr lang="es-ES" altLang="en-IT" sz="2400" dirty="0">
                <a:solidFill>
                  <a:schemeClr val="tx1"/>
                </a:solidFill>
              </a:rPr>
              <a:t> di </a:t>
            </a:r>
            <a:r>
              <a:rPr lang="es-ES" altLang="en-IT" sz="2400" dirty="0" err="1">
                <a:solidFill>
                  <a:schemeClr val="tx1"/>
                </a:solidFill>
              </a:rPr>
              <a:t>acceleratori</a:t>
            </a:r>
            <a:r>
              <a:rPr lang="es-ES" altLang="en-IT" sz="2400" dirty="0">
                <a:solidFill>
                  <a:schemeClr val="tx1"/>
                </a:solidFill>
              </a:rPr>
              <a:t> </a:t>
            </a:r>
            <a:r>
              <a:rPr lang="es-ES" altLang="en-IT" sz="2400" dirty="0" err="1">
                <a:solidFill>
                  <a:schemeClr val="tx1"/>
                </a:solidFill>
              </a:rPr>
              <a:t>lineari</a:t>
            </a:r>
            <a:r>
              <a:rPr lang="es-ES" altLang="en-IT" sz="2400" dirty="0">
                <a:solidFill>
                  <a:schemeClr val="tx1"/>
                </a:solidFill>
              </a:rPr>
              <a:t>…</a:t>
            </a:r>
            <a:endParaRPr lang="es-ES" altLang="en-IT" sz="2400" dirty="0">
              <a:solidFill>
                <a:schemeClr val="tx1"/>
              </a:solidFill>
              <a:latin typeface="Arial" panose="020B0604020202020204" pitchFamily="34" charset="0"/>
            </a:endParaRPr>
          </a:p>
        </p:txBody>
      </p:sp>
      <p:sp>
        <p:nvSpPr>
          <p:cNvPr id="12" name="Text Box 7">
            <a:extLst>
              <a:ext uri="{FF2B5EF4-FFF2-40B4-BE49-F238E27FC236}">
                <a16:creationId xmlns:a16="http://schemas.microsoft.com/office/drawing/2014/main" id="{868E60B1-C5A2-3542-B63E-70B5D47903F0}"/>
              </a:ext>
            </a:extLst>
          </p:cNvPr>
          <p:cNvSpPr txBox="1">
            <a:spLocks noChangeArrowheads="1"/>
          </p:cNvSpPr>
          <p:nvPr/>
        </p:nvSpPr>
        <p:spPr bwMode="auto">
          <a:xfrm>
            <a:off x="505513" y="5689500"/>
            <a:ext cx="6111237" cy="3046988"/>
          </a:xfrm>
          <a:prstGeom prst="rect">
            <a:avLst/>
          </a:prstGeom>
          <a:noFill/>
          <a:ln>
            <a:noFill/>
          </a:ln>
          <a:effectLst/>
        </p:spPr>
        <p:txBody>
          <a:bodyPr wrap="square">
            <a:spAutoFit/>
          </a:bodyPr>
          <a:lstStyle/>
          <a:p>
            <a:pPr algn="l"/>
            <a:r>
              <a:rPr lang="es-ES" altLang="en-IT" sz="2400" dirty="0" err="1">
                <a:latin typeface="+mn-ea"/>
              </a:rPr>
              <a:t>Sotto</a:t>
            </a:r>
            <a:r>
              <a:rPr lang="es-ES" altLang="en-IT" sz="2400" dirty="0">
                <a:latin typeface="+mn-ea"/>
              </a:rPr>
              <a:t> la </a:t>
            </a:r>
            <a:r>
              <a:rPr lang="es-ES" altLang="en-IT" sz="2400" dirty="0" err="1">
                <a:latin typeface="+mn-ea"/>
              </a:rPr>
              <a:t>direzione</a:t>
            </a:r>
            <a:r>
              <a:rPr lang="es-ES" altLang="en-IT" sz="2400" dirty="0">
                <a:latin typeface="+mn-ea"/>
              </a:rPr>
              <a:t> di E. </a:t>
            </a:r>
            <a:r>
              <a:rPr lang="es-ES" altLang="en-IT" sz="2400" dirty="0" err="1">
                <a:latin typeface="+mn-ea"/>
              </a:rPr>
              <a:t>Ginzton</a:t>
            </a:r>
            <a:r>
              <a:rPr lang="es-ES" altLang="en-IT" sz="2400" dirty="0">
                <a:latin typeface="+mn-ea"/>
              </a:rPr>
              <a:t> HEPL </a:t>
            </a:r>
            <a:r>
              <a:rPr lang="es-ES" altLang="en-IT" sz="2400" dirty="0" err="1">
                <a:latin typeface="+mn-ea"/>
              </a:rPr>
              <a:t>inizia</a:t>
            </a:r>
            <a:r>
              <a:rPr lang="es-ES" altLang="en-IT" sz="2400" dirty="0">
                <a:latin typeface="+mn-ea"/>
              </a:rPr>
              <a:t> la </a:t>
            </a:r>
            <a:r>
              <a:rPr lang="es-ES" altLang="en-IT" sz="2400" dirty="0" err="1">
                <a:latin typeface="+mn-ea"/>
              </a:rPr>
              <a:t>costruzione</a:t>
            </a:r>
            <a:r>
              <a:rPr lang="es-ES" altLang="en-IT" sz="2400" dirty="0">
                <a:latin typeface="+mn-ea"/>
              </a:rPr>
              <a:t> di una serie di  </a:t>
            </a:r>
            <a:r>
              <a:rPr lang="es-ES" altLang="en-IT" sz="2400" dirty="0" err="1">
                <a:latin typeface="+mn-ea"/>
              </a:rPr>
              <a:t>linacs</a:t>
            </a:r>
            <a:r>
              <a:rPr lang="es-ES" altLang="en-IT" sz="2400" dirty="0">
                <a:latin typeface="+mn-ea"/>
              </a:rPr>
              <a:t> su “</a:t>
            </a:r>
            <a:r>
              <a:rPr lang="es-ES" altLang="en-IT" sz="2400" dirty="0" err="1">
                <a:latin typeface="+mn-ea"/>
              </a:rPr>
              <a:t>piccola</a:t>
            </a:r>
            <a:r>
              <a:rPr lang="es-ES" altLang="en-IT" sz="2400" dirty="0">
                <a:latin typeface="+mn-ea"/>
              </a:rPr>
              <a:t> </a:t>
            </a:r>
            <a:r>
              <a:rPr lang="es-ES" altLang="en-IT" sz="2400" dirty="0" err="1">
                <a:latin typeface="+mn-ea"/>
              </a:rPr>
              <a:t>scala</a:t>
            </a:r>
            <a:r>
              <a:rPr lang="es-ES" altLang="en-IT" sz="2400" dirty="0">
                <a:latin typeface="+mn-ea"/>
              </a:rPr>
              <a:t>” (MARK I,II,III…). </a:t>
            </a:r>
          </a:p>
          <a:p>
            <a:pPr algn="l"/>
            <a:endParaRPr lang="es-ES" altLang="en-IT" sz="2400" dirty="0">
              <a:latin typeface="+mn-ea"/>
            </a:endParaRPr>
          </a:p>
          <a:p>
            <a:pPr algn="l"/>
            <a:r>
              <a:rPr lang="es-ES" altLang="en-IT" sz="2400" dirty="0">
                <a:latin typeface="+mn-ea"/>
              </a:rPr>
              <a:t>MARKIII  </a:t>
            </a:r>
            <a:r>
              <a:rPr lang="es-ES" altLang="en-IT" sz="2400" dirty="0" err="1">
                <a:latin typeface="+mn-ea"/>
              </a:rPr>
              <a:t>sara</a:t>
            </a:r>
            <a:r>
              <a:rPr lang="es-ES" altLang="en-IT" sz="2400" dirty="0">
                <a:latin typeface="+mn-ea"/>
              </a:rPr>
              <a:t>’ </a:t>
            </a:r>
            <a:r>
              <a:rPr lang="es-ES" altLang="en-IT" sz="2400" dirty="0" err="1">
                <a:latin typeface="+mn-ea"/>
              </a:rPr>
              <a:t>fondamentale</a:t>
            </a:r>
            <a:r>
              <a:rPr lang="es-ES" altLang="en-IT" sz="2400" dirty="0">
                <a:latin typeface="+mn-ea"/>
              </a:rPr>
              <a:t> per </a:t>
            </a:r>
          </a:p>
          <a:p>
            <a:pPr algn="l"/>
            <a:r>
              <a:rPr lang="es-ES" altLang="en-IT" sz="2400" dirty="0">
                <a:latin typeface="+mn-ea"/>
              </a:rPr>
              <a:t>la </a:t>
            </a:r>
            <a:r>
              <a:rPr lang="es-ES" altLang="en-IT" sz="2400" dirty="0" err="1">
                <a:latin typeface="+mn-ea"/>
              </a:rPr>
              <a:t>realizzazione</a:t>
            </a:r>
            <a:r>
              <a:rPr lang="es-ES" altLang="en-IT" sz="2400" dirty="0">
                <a:latin typeface="+mn-ea"/>
              </a:rPr>
              <a:t> </a:t>
            </a:r>
            <a:r>
              <a:rPr lang="es-ES" altLang="en-IT" sz="2400" dirty="0" err="1">
                <a:latin typeface="+mn-ea"/>
              </a:rPr>
              <a:t>degli</a:t>
            </a:r>
            <a:r>
              <a:rPr lang="es-ES" altLang="en-IT" sz="2400" dirty="0">
                <a:latin typeface="+mn-ea"/>
              </a:rPr>
              <a:t> </a:t>
            </a:r>
            <a:r>
              <a:rPr lang="es-ES" altLang="en-IT" sz="2400" dirty="0" err="1">
                <a:latin typeface="+mn-ea"/>
              </a:rPr>
              <a:t>esperimenti</a:t>
            </a:r>
            <a:r>
              <a:rPr lang="es-ES" altLang="en-IT" sz="2400" dirty="0">
                <a:latin typeface="+mn-ea"/>
              </a:rPr>
              <a:t>  di R. </a:t>
            </a:r>
            <a:r>
              <a:rPr lang="es-ES" altLang="en-IT" sz="2400" dirty="0" err="1">
                <a:latin typeface="+mn-ea"/>
              </a:rPr>
              <a:t>Hofstadter’s</a:t>
            </a:r>
            <a:r>
              <a:rPr lang="es-ES" altLang="en-IT" sz="2400" dirty="0">
                <a:latin typeface="+mn-ea"/>
              </a:rPr>
              <a:t>  </a:t>
            </a:r>
            <a:r>
              <a:rPr lang="es-ES" altLang="en-IT" sz="2400" dirty="0" err="1">
                <a:latin typeface="+mn-ea"/>
              </a:rPr>
              <a:t>sulla</a:t>
            </a:r>
            <a:r>
              <a:rPr lang="es-ES" altLang="en-IT" sz="2400" dirty="0">
                <a:latin typeface="+mn-ea"/>
              </a:rPr>
              <a:t> </a:t>
            </a:r>
            <a:r>
              <a:rPr lang="es-ES" altLang="en-IT" sz="2400" dirty="0" err="1">
                <a:latin typeface="+mn-ea"/>
              </a:rPr>
              <a:t>diffusione</a:t>
            </a:r>
            <a:r>
              <a:rPr lang="es-ES" altLang="en-IT" sz="2400" dirty="0">
                <a:latin typeface="+mn-ea"/>
              </a:rPr>
              <a:t> elástica </a:t>
            </a:r>
          </a:p>
          <a:p>
            <a:pPr algn="l"/>
            <a:r>
              <a:rPr lang="es-ES" altLang="en-IT" sz="2400" dirty="0">
                <a:latin typeface="+mn-ea"/>
              </a:rPr>
              <a:t>e-N </a:t>
            </a:r>
            <a:r>
              <a:rPr lang="es-ES" altLang="en-IT" sz="2400" dirty="0" err="1">
                <a:latin typeface="+mn-ea"/>
              </a:rPr>
              <a:t>ed</a:t>
            </a:r>
            <a:r>
              <a:rPr lang="es-ES" altLang="en-IT" sz="2400" dirty="0">
                <a:latin typeface="+mn-ea"/>
              </a:rPr>
              <a:t> e-p.</a:t>
            </a:r>
          </a:p>
        </p:txBody>
      </p:sp>
    </p:spTree>
    <p:extLst>
      <p:ext uri="{BB962C8B-B14F-4D97-AF65-F5344CB8AC3E}">
        <p14:creationId xmlns:p14="http://schemas.microsoft.com/office/powerpoint/2010/main" val="656148725"/>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1940983" y="220526"/>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Klystron</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pic>
        <p:nvPicPr>
          <p:cNvPr id="9" name="Picture 11">
            <a:extLst>
              <a:ext uri="{FF2B5EF4-FFF2-40B4-BE49-F238E27FC236}">
                <a16:creationId xmlns:a16="http://schemas.microsoft.com/office/drawing/2014/main" id="{5B391F52-6509-5148-92DF-A9EE33B12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8186" y="1858557"/>
            <a:ext cx="4606179" cy="68563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6D5B1B9-0F20-C04B-8503-7C0D9EBD3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995" y="5537356"/>
            <a:ext cx="3980310" cy="3387794"/>
          </a:xfrm>
          <a:prstGeom prst="rect">
            <a:avLst/>
          </a:prstGeom>
        </p:spPr>
      </p:pic>
      <p:pic>
        <p:nvPicPr>
          <p:cNvPr id="5" name="Picture 4">
            <a:extLst>
              <a:ext uri="{FF2B5EF4-FFF2-40B4-BE49-F238E27FC236}">
                <a16:creationId xmlns:a16="http://schemas.microsoft.com/office/drawing/2014/main" id="{D3CC2EBA-7859-8149-A771-C96AEFC6AC65}"/>
              </a:ext>
            </a:extLst>
          </p:cNvPr>
          <p:cNvPicPr>
            <a:picLocks noChangeAspect="1"/>
          </p:cNvPicPr>
          <p:nvPr/>
        </p:nvPicPr>
        <p:blipFill>
          <a:blip r:embed="rId4"/>
          <a:stretch>
            <a:fillRect/>
          </a:stretch>
        </p:blipFill>
        <p:spPr>
          <a:xfrm>
            <a:off x="953926" y="1666279"/>
            <a:ext cx="6304289" cy="3544277"/>
          </a:xfrm>
          <a:prstGeom prst="rect">
            <a:avLst/>
          </a:prstGeom>
        </p:spPr>
      </p:pic>
      <p:pic>
        <p:nvPicPr>
          <p:cNvPr id="7" name="Picture 6">
            <a:extLst>
              <a:ext uri="{FF2B5EF4-FFF2-40B4-BE49-F238E27FC236}">
                <a16:creationId xmlns:a16="http://schemas.microsoft.com/office/drawing/2014/main" id="{DF353441-4C17-2444-8323-07088E6493EB}"/>
              </a:ext>
            </a:extLst>
          </p:cNvPr>
          <p:cNvPicPr>
            <a:picLocks noChangeAspect="1"/>
          </p:cNvPicPr>
          <p:nvPr/>
        </p:nvPicPr>
        <p:blipFill>
          <a:blip r:embed="rId5"/>
          <a:stretch>
            <a:fillRect/>
          </a:stretch>
        </p:blipFill>
        <p:spPr>
          <a:xfrm>
            <a:off x="0" y="4771435"/>
            <a:ext cx="2641345" cy="1884874"/>
          </a:xfrm>
          <a:prstGeom prst="rect">
            <a:avLst/>
          </a:prstGeom>
        </p:spPr>
      </p:pic>
    </p:spTree>
    <p:extLst>
      <p:ext uri="{BB962C8B-B14F-4D97-AF65-F5344CB8AC3E}">
        <p14:creationId xmlns:p14="http://schemas.microsoft.com/office/powerpoint/2010/main" val="4085484229"/>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2189341" y="-11336"/>
            <a:ext cx="9110134" cy="139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Fattore</a:t>
            </a:r>
            <a:r>
              <a:rPr lang="en-US" dirty="0"/>
              <a:t> di forma </a:t>
            </a:r>
            <a:r>
              <a:rPr lang="en-US" dirty="0" err="1"/>
              <a:t>nucleo</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pic>
        <p:nvPicPr>
          <p:cNvPr id="3" name="Picture 2">
            <a:extLst>
              <a:ext uri="{FF2B5EF4-FFF2-40B4-BE49-F238E27FC236}">
                <a16:creationId xmlns:a16="http://schemas.microsoft.com/office/drawing/2014/main" id="{9053BA15-488A-8A41-9494-4B4BE9631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7083" y="2297547"/>
            <a:ext cx="3156324" cy="3311046"/>
          </a:xfrm>
          <a:prstGeom prst="rect">
            <a:avLst/>
          </a:prstGeom>
        </p:spPr>
      </p:pic>
      <p:pic>
        <p:nvPicPr>
          <p:cNvPr id="9" name="Picture 8">
            <a:extLst>
              <a:ext uri="{FF2B5EF4-FFF2-40B4-BE49-F238E27FC236}">
                <a16:creationId xmlns:a16="http://schemas.microsoft.com/office/drawing/2014/main" id="{81D03D75-AC56-8C48-8752-4043FC6D1C18}"/>
              </a:ext>
            </a:extLst>
          </p:cNvPr>
          <p:cNvPicPr>
            <a:picLocks noChangeAspect="1"/>
          </p:cNvPicPr>
          <p:nvPr/>
        </p:nvPicPr>
        <p:blipFill>
          <a:blip r:embed="rId3"/>
          <a:stretch>
            <a:fillRect/>
          </a:stretch>
        </p:blipFill>
        <p:spPr>
          <a:xfrm>
            <a:off x="315903" y="2831022"/>
            <a:ext cx="3111500" cy="965200"/>
          </a:xfrm>
          <a:prstGeom prst="rect">
            <a:avLst/>
          </a:prstGeom>
        </p:spPr>
      </p:pic>
      <p:pic>
        <p:nvPicPr>
          <p:cNvPr id="10" name="Picture 9">
            <a:extLst>
              <a:ext uri="{FF2B5EF4-FFF2-40B4-BE49-F238E27FC236}">
                <a16:creationId xmlns:a16="http://schemas.microsoft.com/office/drawing/2014/main" id="{A56B6CAA-4264-BD4B-9297-F05FF7A28227}"/>
              </a:ext>
            </a:extLst>
          </p:cNvPr>
          <p:cNvPicPr>
            <a:picLocks noChangeAspect="1"/>
          </p:cNvPicPr>
          <p:nvPr/>
        </p:nvPicPr>
        <p:blipFill>
          <a:blip r:embed="rId4"/>
          <a:stretch>
            <a:fillRect/>
          </a:stretch>
        </p:blipFill>
        <p:spPr>
          <a:xfrm>
            <a:off x="470510" y="4049889"/>
            <a:ext cx="4838700" cy="1257300"/>
          </a:xfrm>
          <a:prstGeom prst="rect">
            <a:avLst/>
          </a:prstGeom>
        </p:spPr>
      </p:pic>
      <p:pic>
        <p:nvPicPr>
          <p:cNvPr id="11" name="Picture 10">
            <a:extLst>
              <a:ext uri="{FF2B5EF4-FFF2-40B4-BE49-F238E27FC236}">
                <a16:creationId xmlns:a16="http://schemas.microsoft.com/office/drawing/2014/main" id="{BC734F99-05DF-0E44-8658-8B8EC486CE18}"/>
              </a:ext>
            </a:extLst>
          </p:cNvPr>
          <p:cNvPicPr>
            <a:picLocks noChangeAspect="1"/>
          </p:cNvPicPr>
          <p:nvPr/>
        </p:nvPicPr>
        <p:blipFill>
          <a:blip r:embed="rId5"/>
          <a:stretch>
            <a:fillRect/>
          </a:stretch>
        </p:blipFill>
        <p:spPr>
          <a:xfrm>
            <a:off x="4831198" y="2956170"/>
            <a:ext cx="2971800" cy="774700"/>
          </a:xfrm>
          <a:prstGeom prst="rect">
            <a:avLst/>
          </a:prstGeom>
        </p:spPr>
      </p:pic>
      <p:pic>
        <p:nvPicPr>
          <p:cNvPr id="12" name="Picture 11">
            <a:extLst>
              <a:ext uri="{FF2B5EF4-FFF2-40B4-BE49-F238E27FC236}">
                <a16:creationId xmlns:a16="http://schemas.microsoft.com/office/drawing/2014/main" id="{EBAC8D5D-01D8-C247-B327-DFEE96525C2D}"/>
              </a:ext>
            </a:extLst>
          </p:cNvPr>
          <p:cNvPicPr>
            <a:picLocks noChangeAspect="1"/>
          </p:cNvPicPr>
          <p:nvPr/>
        </p:nvPicPr>
        <p:blipFill>
          <a:blip r:embed="rId6"/>
          <a:stretch>
            <a:fillRect/>
          </a:stretch>
        </p:blipFill>
        <p:spPr>
          <a:xfrm>
            <a:off x="10459945" y="4636275"/>
            <a:ext cx="990600" cy="393700"/>
          </a:xfrm>
          <a:prstGeom prst="rect">
            <a:avLst/>
          </a:prstGeom>
        </p:spPr>
      </p:pic>
      <p:sp>
        <p:nvSpPr>
          <p:cNvPr id="13" name="TextBox 12">
            <a:extLst>
              <a:ext uri="{FF2B5EF4-FFF2-40B4-BE49-F238E27FC236}">
                <a16:creationId xmlns:a16="http://schemas.microsoft.com/office/drawing/2014/main" id="{A494A0D7-5F9F-6A46-8385-6214FBBFE542}"/>
              </a:ext>
            </a:extLst>
          </p:cNvPr>
          <p:cNvSpPr txBox="1"/>
          <p:nvPr/>
        </p:nvSpPr>
        <p:spPr>
          <a:xfrm>
            <a:off x="104518" y="1191584"/>
            <a:ext cx="10850727"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s-ES" altLang="en-IT" sz="2400" dirty="0" err="1">
                <a:solidFill>
                  <a:schemeClr val="tx1"/>
                </a:solidFill>
              </a:rPr>
              <a:t>Stimulated</a:t>
            </a:r>
            <a:r>
              <a:rPr lang="es-ES" altLang="en-IT" sz="2400" dirty="0">
                <a:solidFill>
                  <a:schemeClr val="tx1"/>
                </a:solidFill>
              </a:rPr>
              <a:t> </a:t>
            </a:r>
            <a:r>
              <a:rPr lang="es-ES" altLang="en-IT" sz="2400" dirty="0" err="1">
                <a:solidFill>
                  <a:schemeClr val="tx1"/>
                </a:solidFill>
              </a:rPr>
              <a:t>by</a:t>
            </a:r>
            <a:r>
              <a:rPr lang="es-ES" altLang="en-IT" sz="2400" dirty="0">
                <a:solidFill>
                  <a:schemeClr val="tx1"/>
                </a:solidFill>
              </a:rPr>
              <a:t> </a:t>
            </a:r>
            <a:r>
              <a:rPr lang="es-ES" altLang="en-IT" sz="2400" dirty="0" err="1">
                <a:solidFill>
                  <a:schemeClr val="tx1"/>
                </a:solidFill>
              </a:rPr>
              <a:t>accelerators</a:t>
            </a:r>
            <a:r>
              <a:rPr lang="es-ES" altLang="en-IT" sz="2400" dirty="0">
                <a:solidFill>
                  <a:schemeClr val="tx1"/>
                </a:solidFill>
              </a:rPr>
              <a:t> </a:t>
            </a:r>
            <a:r>
              <a:rPr lang="es-ES" altLang="en-IT" sz="2400" dirty="0" err="1">
                <a:solidFill>
                  <a:schemeClr val="tx1"/>
                </a:solidFill>
              </a:rPr>
              <a:t>technology</a:t>
            </a:r>
            <a:r>
              <a:rPr lang="es-ES" altLang="en-IT" sz="2400" dirty="0">
                <a:solidFill>
                  <a:schemeClr val="tx1"/>
                </a:solidFill>
              </a:rPr>
              <a:t> </a:t>
            </a:r>
            <a:r>
              <a:rPr lang="es-ES" altLang="en-IT" sz="2400" dirty="0" err="1">
                <a:solidFill>
                  <a:schemeClr val="tx1"/>
                </a:solidFill>
              </a:rPr>
              <a:t>advances</a:t>
            </a:r>
            <a:r>
              <a:rPr lang="es-ES" altLang="en-IT" sz="2400" dirty="0">
                <a:solidFill>
                  <a:schemeClr val="tx1"/>
                </a:solidFill>
              </a:rPr>
              <a:t> and </a:t>
            </a:r>
            <a:r>
              <a:rPr lang="es-ES" altLang="en-IT" sz="2400" dirty="0" err="1">
                <a:solidFill>
                  <a:schemeClr val="tx1"/>
                </a:solidFill>
              </a:rPr>
              <a:t>fully</a:t>
            </a:r>
            <a:r>
              <a:rPr lang="es-ES" altLang="en-IT" sz="2400" dirty="0">
                <a:solidFill>
                  <a:schemeClr val="tx1"/>
                </a:solidFill>
              </a:rPr>
              <a:t> </a:t>
            </a:r>
            <a:r>
              <a:rPr lang="es-ES" altLang="en-IT" sz="2400" dirty="0" err="1">
                <a:solidFill>
                  <a:schemeClr val="tx1"/>
                </a:solidFill>
              </a:rPr>
              <a:t>muture</a:t>
            </a:r>
            <a:r>
              <a:rPr lang="es-ES" altLang="en-IT" sz="2400" dirty="0">
                <a:solidFill>
                  <a:schemeClr val="tx1"/>
                </a:solidFill>
              </a:rPr>
              <a:t> QED </a:t>
            </a:r>
          </a:p>
          <a:p>
            <a:pPr algn="l"/>
            <a:r>
              <a:rPr lang="es-ES" altLang="en-IT" sz="2400" dirty="0" err="1">
                <a:solidFill>
                  <a:schemeClr val="tx1"/>
                </a:solidFill>
              </a:rPr>
              <a:t>various</a:t>
            </a:r>
            <a:r>
              <a:rPr lang="es-ES" altLang="en-IT" sz="2400" dirty="0">
                <a:solidFill>
                  <a:schemeClr val="tx1"/>
                </a:solidFill>
              </a:rPr>
              <a:t> </a:t>
            </a:r>
            <a:r>
              <a:rPr lang="es-ES" altLang="en-IT" sz="2400" dirty="0" err="1">
                <a:solidFill>
                  <a:schemeClr val="tx1"/>
                </a:solidFill>
              </a:rPr>
              <a:t>theoreticians</a:t>
            </a:r>
            <a:r>
              <a:rPr lang="es-ES" altLang="en-IT" sz="2400" dirty="0">
                <a:solidFill>
                  <a:schemeClr val="tx1"/>
                </a:solidFill>
              </a:rPr>
              <a:t> (Rose (48), Elton(50)) </a:t>
            </a:r>
            <a:r>
              <a:rPr lang="es-ES" altLang="en-IT" sz="2400" dirty="0" err="1">
                <a:solidFill>
                  <a:schemeClr val="tx1"/>
                </a:solidFill>
              </a:rPr>
              <a:t>started</a:t>
            </a:r>
            <a:r>
              <a:rPr lang="es-ES" altLang="en-IT" sz="2400" dirty="0">
                <a:solidFill>
                  <a:schemeClr val="tx1"/>
                </a:solidFill>
              </a:rPr>
              <a:t> to </a:t>
            </a:r>
            <a:r>
              <a:rPr lang="es-ES" altLang="en-IT" sz="2400" dirty="0" err="1">
                <a:solidFill>
                  <a:schemeClr val="tx1"/>
                </a:solidFill>
              </a:rPr>
              <a:t>calculate</a:t>
            </a:r>
            <a:r>
              <a:rPr lang="es-ES" altLang="en-IT" sz="2400" dirty="0">
                <a:solidFill>
                  <a:schemeClr val="tx1"/>
                </a:solidFill>
              </a:rPr>
              <a:t> </a:t>
            </a:r>
            <a:r>
              <a:rPr lang="es-ES" altLang="en-IT" sz="2400" dirty="0" err="1">
                <a:solidFill>
                  <a:schemeClr val="tx1"/>
                </a:solidFill>
              </a:rPr>
              <a:t>cross</a:t>
            </a:r>
            <a:r>
              <a:rPr lang="es-ES" altLang="en-IT" sz="2400" dirty="0">
                <a:solidFill>
                  <a:schemeClr val="tx1"/>
                </a:solidFill>
              </a:rPr>
              <a:t> </a:t>
            </a:r>
            <a:r>
              <a:rPr lang="es-ES" altLang="en-IT" sz="2400" dirty="0" err="1">
                <a:solidFill>
                  <a:schemeClr val="tx1"/>
                </a:solidFill>
              </a:rPr>
              <a:t>sections</a:t>
            </a:r>
            <a:r>
              <a:rPr lang="es-ES" altLang="en-IT" sz="2400" dirty="0">
                <a:solidFill>
                  <a:schemeClr val="tx1"/>
                </a:solidFill>
              </a:rPr>
              <a:t> </a:t>
            </a:r>
          </a:p>
          <a:p>
            <a:pPr algn="l"/>
            <a:r>
              <a:rPr lang="es-ES" altLang="en-IT" sz="2400" dirty="0" err="1">
                <a:solidFill>
                  <a:schemeClr val="tx1"/>
                </a:solidFill>
              </a:rPr>
              <a:t>for</a:t>
            </a:r>
            <a:r>
              <a:rPr lang="es-ES" altLang="en-IT" sz="2400" dirty="0">
                <a:solidFill>
                  <a:schemeClr val="tx1"/>
                </a:solidFill>
              </a:rPr>
              <a:t> </a:t>
            </a:r>
            <a:r>
              <a:rPr lang="es-ES" altLang="en-IT" sz="2400" u="sng" dirty="0" err="1">
                <a:solidFill>
                  <a:schemeClr val="tx1"/>
                </a:solidFill>
              </a:rPr>
              <a:t>elastic</a:t>
            </a:r>
            <a:r>
              <a:rPr lang="es-ES" altLang="en-IT" sz="2400" u="sng" dirty="0">
                <a:solidFill>
                  <a:schemeClr val="tx1"/>
                </a:solidFill>
              </a:rPr>
              <a:t> </a:t>
            </a:r>
            <a:r>
              <a:rPr lang="es-ES" altLang="en-IT" sz="2400" u="sng" dirty="0" err="1">
                <a:solidFill>
                  <a:schemeClr val="tx1"/>
                </a:solidFill>
              </a:rPr>
              <a:t>electron-Nucleus</a:t>
            </a:r>
            <a:r>
              <a:rPr lang="es-ES" altLang="en-IT" sz="2400" u="sng" dirty="0">
                <a:solidFill>
                  <a:schemeClr val="tx1"/>
                </a:solidFill>
              </a:rPr>
              <a:t> </a:t>
            </a:r>
            <a:r>
              <a:rPr lang="es-ES" altLang="en-IT" sz="2400" u="sng" dirty="0" err="1">
                <a:solidFill>
                  <a:schemeClr val="tx1"/>
                </a:solidFill>
              </a:rPr>
              <a:t>scattering</a:t>
            </a:r>
            <a:r>
              <a:rPr lang="es-ES" altLang="en-IT" sz="2400" dirty="0">
                <a:solidFill>
                  <a:schemeClr val="tx1"/>
                </a:solidFill>
              </a:rPr>
              <a:t>  </a:t>
            </a:r>
          </a:p>
          <a:p>
            <a:pPr marL="0" marR="0" indent="0" algn="ctr" defTabSz="584200" rtl="0" fontAlgn="auto" latinLnBrk="0" hangingPunct="0">
              <a:lnSpc>
                <a:spcPct val="100000"/>
              </a:lnSpc>
              <a:spcBef>
                <a:spcPts val="0"/>
              </a:spcBef>
              <a:spcAft>
                <a:spcPts val="0"/>
              </a:spcAft>
              <a:buClrTx/>
              <a:buSzTx/>
              <a:buFontTx/>
              <a:buNone/>
              <a:tabLst/>
            </a:pPr>
            <a:endParaRPr kumimoji="0" lang="en-IT" sz="36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4" name="Picture 13">
            <a:extLst>
              <a:ext uri="{FF2B5EF4-FFF2-40B4-BE49-F238E27FC236}">
                <a16:creationId xmlns:a16="http://schemas.microsoft.com/office/drawing/2014/main" id="{83BAD462-4C09-474C-A7A7-EFB5A9C9DCCB}"/>
              </a:ext>
            </a:extLst>
          </p:cNvPr>
          <p:cNvPicPr>
            <a:picLocks noChangeAspect="1"/>
          </p:cNvPicPr>
          <p:nvPr/>
        </p:nvPicPr>
        <p:blipFill>
          <a:blip r:embed="rId7"/>
          <a:stretch>
            <a:fillRect/>
          </a:stretch>
        </p:blipFill>
        <p:spPr>
          <a:xfrm>
            <a:off x="6744408" y="5608593"/>
            <a:ext cx="3229381" cy="1188838"/>
          </a:xfrm>
          <a:prstGeom prst="rect">
            <a:avLst/>
          </a:prstGeom>
        </p:spPr>
      </p:pic>
      <p:pic>
        <p:nvPicPr>
          <p:cNvPr id="15" name="Picture 14">
            <a:extLst>
              <a:ext uri="{FF2B5EF4-FFF2-40B4-BE49-F238E27FC236}">
                <a16:creationId xmlns:a16="http://schemas.microsoft.com/office/drawing/2014/main" id="{2B1957F9-900E-FD46-9B76-4A7D6585FC3B}"/>
              </a:ext>
            </a:extLst>
          </p:cNvPr>
          <p:cNvPicPr>
            <a:picLocks noChangeAspect="1"/>
          </p:cNvPicPr>
          <p:nvPr/>
        </p:nvPicPr>
        <p:blipFill>
          <a:blip r:embed="rId8"/>
          <a:stretch>
            <a:fillRect/>
          </a:stretch>
        </p:blipFill>
        <p:spPr>
          <a:xfrm>
            <a:off x="358194" y="5500610"/>
            <a:ext cx="5870718" cy="1577756"/>
          </a:xfrm>
          <a:prstGeom prst="rect">
            <a:avLst/>
          </a:prstGeom>
        </p:spPr>
      </p:pic>
    </p:spTree>
    <p:extLst>
      <p:ext uri="{BB962C8B-B14F-4D97-AF65-F5344CB8AC3E}">
        <p14:creationId xmlns:p14="http://schemas.microsoft.com/office/powerpoint/2010/main" val="3547196919"/>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2288365" y="386189"/>
            <a:ext cx="9110134" cy="143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Fattore</a:t>
            </a:r>
            <a:r>
              <a:rPr lang="en-US" dirty="0"/>
              <a:t> di forma </a:t>
            </a:r>
            <a:r>
              <a:rPr lang="en-US" dirty="0" err="1"/>
              <a:t>nucleo</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88</a:t>
            </a:fld>
            <a:endParaRPr/>
          </a:p>
        </p:txBody>
      </p:sp>
      <p:pic>
        <p:nvPicPr>
          <p:cNvPr id="5" name="Picture 6">
            <a:extLst>
              <a:ext uri="{FF2B5EF4-FFF2-40B4-BE49-F238E27FC236}">
                <a16:creationId xmlns:a16="http://schemas.microsoft.com/office/drawing/2014/main" id="{27CD3180-B6E1-3748-B983-BB7037074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67435" cy="2351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1C46D90E-949E-1849-845E-92F1B31CB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937" y="2499581"/>
            <a:ext cx="4690782" cy="3127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A9168CA-4EF0-F245-9940-5AC39BBCA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082" y="1567562"/>
            <a:ext cx="4885765" cy="35143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AF8FE9AA-4AA5-DA41-B7F4-45EE5B87F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082" y="5246220"/>
            <a:ext cx="4555067" cy="34057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a:extLst>
              <a:ext uri="{FF2B5EF4-FFF2-40B4-BE49-F238E27FC236}">
                <a16:creationId xmlns:a16="http://schemas.microsoft.com/office/drawing/2014/main" id="{68A51305-FD97-6446-B6BE-B3EC6C3010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 y="6382465"/>
            <a:ext cx="4115597" cy="3058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a:extLst>
              <a:ext uri="{FF2B5EF4-FFF2-40B4-BE49-F238E27FC236}">
                <a16:creationId xmlns:a16="http://schemas.microsoft.com/office/drawing/2014/main" id="{067F9ABB-B392-484C-B4D2-2D8C930E61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717" y="5607270"/>
            <a:ext cx="2309813" cy="6508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369D82D-1E72-3547-B11F-F622E21AFDC7}"/>
              </a:ext>
            </a:extLst>
          </p:cNvPr>
          <p:cNvSpPr txBox="1"/>
          <p:nvPr/>
        </p:nvSpPr>
        <p:spPr>
          <a:xfrm>
            <a:off x="1" y="2292742"/>
            <a:ext cx="1683098" cy="65659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a:t>
            </a:r>
          </a:p>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1961</a:t>
            </a:r>
          </a:p>
        </p:txBody>
      </p:sp>
    </p:spTree>
    <p:extLst>
      <p:ext uri="{BB962C8B-B14F-4D97-AF65-F5344CB8AC3E}">
        <p14:creationId xmlns:p14="http://schemas.microsoft.com/office/powerpoint/2010/main" val="3347772093"/>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617568" y="145801"/>
            <a:ext cx="9110134" cy="1430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Fattori</a:t>
            </a:r>
            <a:r>
              <a:rPr lang="en-US" dirty="0"/>
              <a:t> di forma </a:t>
            </a:r>
            <a:r>
              <a:rPr lang="en-US" dirty="0" err="1"/>
              <a:t>nucleoni</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pic>
        <p:nvPicPr>
          <p:cNvPr id="2" name="Picture 1">
            <a:extLst>
              <a:ext uri="{FF2B5EF4-FFF2-40B4-BE49-F238E27FC236}">
                <a16:creationId xmlns:a16="http://schemas.microsoft.com/office/drawing/2014/main" id="{8967D513-14DC-6D44-A064-5D5FC9B31C10}"/>
              </a:ext>
            </a:extLst>
          </p:cNvPr>
          <p:cNvPicPr>
            <a:picLocks noChangeAspect="1"/>
          </p:cNvPicPr>
          <p:nvPr/>
        </p:nvPicPr>
        <p:blipFill>
          <a:blip r:embed="rId2"/>
          <a:stretch>
            <a:fillRect/>
          </a:stretch>
        </p:blipFill>
        <p:spPr>
          <a:xfrm>
            <a:off x="8719972" y="3282950"/>
            <a:ext cx="4051300" cy="3187700"/>
          </a:xfrm>
          <a:prstGeom prst="rect">
            <a:avLst/>
          </a:prstGeom>
        </p:spPr>
      </p:pic>
      <p:pic>
        <p:nvPicPr>
          <p:cNvPr id="3" name="Picture 2">
            <a:extLst>
              <a:ext uri="{FF2B5EF4-FFF2-40B4-BE49-F238E27FC236}">
                <a16:creationId xmlns:a16="http://schemas.microsoft.com/office/drawing/2014/main" id="{951D7FB6-9140-3E45-80C6-C732E9933C7D}"/>
              </a:ext>
            </a:extLst>
          </p:cNvPr>
          <p:cNvPicPr>
            <a:picLocks noChangeAspect="1"/>
          </p:cNvPicPr>
          <p:nvPr/>
        </p:nvPicPr>
        <p:blipFill>
          <a:blip r:embed="rId3"/>
          <a:stretch>
            <a:fillRect/>
          </a:stretch>
        </p:blipFill>
        <p:spPr>
          <a:xfrm>
            <a:off x="643591" y="2680073"/>
            <a:ext cx="8064500" cy="1600200"/>
          </a:xfrm>
          <a:prstGeom prst="rect">
            <a:avLst/>
          </a:prstGeom>
        </p:spPr>
      </p:pic>
      <p:pic>
        <p:nvPicPr>
          <p:cNvPr id="4" name="Picture 3">
            <a:extLst>
              <a:ext uri="{FF2B5EF4-FFF2-40B4-BE49-F238E27FC236}">
                <a16:creationId xmlns:a16="http://schemas.microsoft.com/office/drawing/2014/main" id="{A5AD0C17-AED8-9844-B10B-F1C0C7CAA0F5}"/>
              </a:ext>
            </a:extLst>
          </p:cNvPr>
          <p:cNvPicPr>
            <a:picLocks noChangeAspect="1"/>
          </p:cNvPicPr>
          <p:nvPr/>
        </p:nvPicPr>
        <p:blipFill>
          <a:blip r:embed="rId4"/>
          <a:stretch>
            <a:fillRect/>
          </a:stretch>
        </p:blipFill>
        <p:spPr>
          <a:xfrm>
            <a:off x="778810" y="4680696"/>
            <a:ext cx="3517900" cy="1181100"/>
          </a:xfrm>
          <a:prstGeom prst="rect">
            <a:avLst/>
          </a:prstGeom>
        </p:spPr>
      </p:pic>
      <p:pic>
        <p:nvPicPr>
          <p:cNvPr id="6" name="Picture 5">
            <a:extLst>
              <a:ext uri="{FF2B5EF4-FFF2-40B4-BE49-F238E27FC236}">
                <a16:creationId xmlns:a16="http://schemas.microsoft.com/office/drawing/2014/main" id="{2BBAEE6C-6296-504B-B2C4-58BB4795C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528" y="6056032"/>
            <a:ext cx="8605672" cy="1328206"/>
          </a:xfrm>
          <a:prstGeom prst="rect">
            <a:avLst/>
          </a:prstGeom>
        </p:spPr>
      </p:pic>
      <p:pic>
        <p:nvPicPr>
          <p:cNvPr id="7" name="Picture 6">
            <a:extLst>
              <a:ext uri="{FF2B5EF4-FFF2-40B4-BE49-F238E27FC236}">
                <a16:creationId xmlns:a16="http://schemas.microsoft.com/office/drawing/2014/main" id="{38801A3E-AB32-C64B-96E5-BD31BD6A684D}"/>
              </a:ext>
            </a:extLst>
          </p:cNvPr>
          <p:cNvPicPr>
            <a:picLocks noChangeAspect="1"/>
          </p:cNvPicPr>
          <p:nvPr/>
        </p:nvPicPr>
        <p:blipFill>
          <a:blip r:embed="rId6"/>
          <a:stretch>
            <a:fillRect/>
          </a:stretch>
        </p:blipFill>
        <p:spPr>
          <a:xfrm>
            <a:off x="778810" y="7645089"/>
            <a:ext cx="6248381" cy="1067174"/>
          </a:xfrm>
          <a:prstGeom prst="rect">
            <a:avLst/>
          </a:prstGeom>
        </p:spPr>
      </p:pic>
    </p:spTree>
    <p:extLst>
      <p:ext uri="{BB962C8B-B14F-4D97-AF65-F5344CB8AC3E}">
        <p14:creationId xmlns:p14="http://schemas.microsoft.com/office/powerpoint/2010/main" val="429074625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3894666" y="379135"/>
            <a:ext cx="9110134" cy="1011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SLAC-MIT</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4" name="Picture 5">
            <a:extLst>
              <a:ext uri="{FF2B5EF4-FFF2-40B4-BE49-F238E27FC236}">
                <a16:creationId xmlns:a16="http://schemas.microsoft.com/office/drawing/2014/main" id="{53CAB80F-F1C2-D941-BE1B-24373C17D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344" y="4876800"/>
            <a:ext cx="5831517" cy="44314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9CB69C2-CD3F-9946-8EFC-35D1E1902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2965684"/>
            <a:ext cx="5084862" cy="64767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EE3D4E63-916B-7A49-BF8D-D0868FC28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796" y="1826073"/>
            <a:ext cx="5831518" cy="3050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A3BB11-E5CB-3A4D-97FB-406F7C8396D6}"/>
              </a:ext>
            </a:extLst>
          </p:cNvPr>
          <p:cNvSpPr txBox="1"/>
          <p:nvPr/>
        </p:nvSpPr>
        <p:spPr>
          <a:xfrm>
            <a:off x="5026746" y="1317314"/>
            <a:ext cx="696504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2400" dirty="0"/>
              <a:t>….s</a:t>
            </a:r>
            <a:r>
              <a:rPr kumimoji="0" lang="en-IT" sz="2400" b="0" i="0" u="none" strike="noStrike" cap="none" spc="0" normalizeH="0" baseline="0" dirty="0">
                <a:ln>
                  <a:noFill/>
                </a:ln>
                <a:solidFill>
                  <a:srgbClr val="000000"/>
                </a:solidFill>
                <a:effectLst/>
                <a:uFillTx/>
                <a:latin typeface="+mn-lt"/>
                <a:ea typeface="+mn-ea"/>
                <a:cs typeface="+mn-cs"/>
                <a:sym typeface="Helvetica Light"/>
              </a:rPr>
              <a:t>otto la direzione di Taylor, Friedman e Kendall</a:t>
            </a:r>
          </a:p>
        </p:txBody>
      </p:sp>
      <p:pic>
        <p:nvPicPr>
          <p:cNvPr id="10" name="Picture 4">
            <a:extLst>
              <a:ext uri="{FF2B5EF4-FFF2-40B4-BE49-F238E27FC236}">
                <a16:creationId xmlns:a16="http://schemas.microsoft.com/office/drawing/2014/main" id="{05F24472-7B8B-7149-9310-4A45DB708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974745" cy="278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55178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2061684" y="276162"/>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Fattori</a:t>
            </a:r>
            <a:r>
              <a:rPr lang="en-US" dirty="0"/>
              <a:t> di forma </a:t>
            </a:r>
            <a:r>
              <a:rPr lang="en-US" dirty="0" err="1"/>
              <a:t>nucleoni</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pic>
        <p:nvPicPr>
          <p:cNvPr id="8" name="Picture 7">
            <a:extLst>
              <a:ext uri="{FF2B5EF4-FFF2-40B4-BE49-F238E27FC236}">
                <a16:creationId xmlns:a16="http://schemas.microsoft.com/office/drawing/2014/main" id="{ABD949C6-4512-4D46-8FF0-1421CBE79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589" y="2440081"/>
            <a:ext cx="4541838" cy="5311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15A0D7D7-0028-DB42-947B-2D2603EF8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06" y="2220912"/>
            <a:ext cx="6264641" cy="531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235935"/>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2061684" y="276162"/>
            <a:ext cx="9110134" cy="188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err="1"/>
              <a:t>Fattori</a:t>
            </a:r>
            <a:r>
              <a:rPr lang="en-US" dirty="0"/>
              <a:t> di forma </a:t>
            </a:r>
            <a:r>
              <a:rPr lang="en-US" dirty="0" err="1"/>
              <a:t>nucleoni</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91</a:t>
            </a:fld>
            <a:endParaRPr/>
          </a:p>
        </p:txBody>
      </p:sp>
      <p:pic>
        <p:nvPicPr>
          <p:cNvPr id="2" name="Picture 1">
            <a:extLst>
              <a:ext uri="{FF2B5EF4-FFF2-40B4-BE49-F238E27FC236}">
                <a16:creationId xmlns:a16="http://schemas.microsoft.com/office/drawing/2014/main" id="{D535CC1B-C4E4-9249-9A2D-6759BAF27DBA}"/>
              </a:ext>
            </a:extLst>
          </p:cNvPr>
          <p:cNvPicPr>
            <a:picLocks noChangeAspect="1"/>
          </p:cNvPicPr>
          <p:nvPr/>
        </p:nvPicPr>
        <p:blipFill>
          <a:blip r:embed="rId2"/>
          <a:stretch>
            <a:fillRect/>
          </a:stretch>
        </p:blipFill>
        <p:spPr>
          <a:xfrm>
            <a:off x="197230" y="1913908"/>
            <a:ext cx="5838390" cy="5401291"/>
          </a:xfrm>
          <a:prstGeom prst="rect">
            <a:avLst/>
          </a:prstGeom>
        </p:spPr>
      </p:pic>
      <p:pic>
        <p:nvPicPr>
          <p:cNvPr id="3" name="Picture 2">
            <a:extLst>
              <a:ext uri="{FF2B5EF4-FFF2-40B4-BE49-F238E27FC236}">
                <a16:creationId xmlns:a16="http://schemas.microsoft.com/office/drawing/2014/main" id="{98EB073F-B7AB-684B-A3E5-DDAEEB22088D}"/>
              </a:ext>
            </a:extLst>
          </p:cNvPr>
          <p:cNvPicPr>
            <a:picLocks noChangeAspect="1"/>
          </p:cNvPicPr>
          <p:nvPr/>
        </p:nvPicPr>
        <p:blipFill>
          <a:blip r:embed="rId3"/>
          <a:stretch>
            <a:fillRect/>
          </a:stretch>
        </p:blipFill>
        <p:spPr>
          <a:xfrm>
            <a:off x="5921939" y="1922928"/>
            <a:ext cx="6921500" cy="5410200"/>
          </a:xfrm>
          <a:prstGeom prst="rect">
            <a:avLst/>
          </a:prstGeom>
        </p:spPr>
      </p:pic>
      <p:pic>
        <p:nvPicPr>
          <p:cNvPr id="4" name="Picture 3">
            <a:extLst>
              <a:ext uri="{FF2B5EF4-FFF2-40B4-BE49-F238E27FC236}">
                <a16:creationId xmlns:a16="http://schemas.microsoft.com/office/drawing/2014/main" id="{55328497-6411-D249-94F5-B8BDA32771C3}"/>
              </a:ext>
            </a:extLst>
          </p:cNvPr>
          <p:cNvPicPr>
            <a:picLocks noChangeAspect="1"/>
          </p:cNvPicPr>
          <p:nvPr/>
        </p:nvPicPr>
        <p:blipFill>
          <a:blip r:embed="rId4"/>
          <a:stretch>
            <a:fillRect/>
          </a:stretch>
        </p:blipFill>
        <p:spPr>
          <a:xfrm>
            <a:off x="1042519" y="7634194"/>
            <a:ext cx="3455421" cy="1097430"/>
          </a:xfrm>
          <a:prstGeom prst="rect">
            <a:avLst/>
          </a:prstGeom>
        </p:spPr>
      </p:pic>
      <p:pic>
        <p:nvPicPr>
          <p:cNvPr id="5" name="Picture 4">
            <a:extLst>
              <a:ext uri="{FF2B5EF4-FFF2-40B4-BE49-F238E27FC236}">
                <a16:creationId xmlns:a16="http://schemas.microsoft.com/office/drawing/2014/main" id="{3A4EF3A5-7EC7-974F-962E-927198C69BC8}"/>
              </a:ext>
            </a:extLst>
          </p:cNvPr>
          <p:cNvPicPr>
            <a:picLocks noChangeAspect="1"/>
          </p:cNvPicPr>
          <p:nvPr/>
        </p:nvPicPr>
        <p:blipFill>
          <a:blip r:embed="rId5"/>
          <a:stretch>
            <a:fillRect/>
          </a:stretch>
        </p:blipFill>
        <p:spPr>
          <a:xfrm>
            <a:off x="7903139" y="7713009"/>
            <a:ext cx="2959100" cy="939800"/>
          </a:xfrm>
          <a:prstGeom prst="rect">
            <a:avLst/>
          </a:prstGeom>
        </p:spPr>
      </p:pic>
    </p:spTree>
    <p:extLst>
      <p:ext uri="{BB962C8B-B14F-4D97-AF65-F5344CB8AC3E}">
        <p14:creationId xmlns:p14="http://schemas.microsoft.com/office/powerpoint/2010/main" val="847293455"/>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HERA Operation"/>
          <p:cNvSpPr txBox="1"/>
          <p:nvPr/>
        </p:nvSpPr>
        <p:spPr>
          <a:xfrm>
            <a:off x="3064933" y="824387"/>
            <a:ext cx="9110134"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278892">
              <a:defRPr sz="5856">
                <a:solidFill>
                  <a:schemeClr val="accent1"/>
                </a:solidFill>
                <a:effectLst>
                  <a:outerShdw blurRad="30988" dist="23241" dir="2700000" rotWithShape="0">
                    <a:srgbClr val="000000">
                      <a:alpha val="43000"/>
                    </a:srgbClr>
                  </a:outerShdw>
                </a:effectLst>
                <a:latin typeface="+mj-lt"/>
                <a:ea typeface="+mj-ea"/>
                <a:cs typeface="+mj-cs"/>
                <a:sym typeface="Calibri"/>
              </a:defRPr>
            </a:lvl1pPr>
          </a:lstStyle>
          <a:p>
            <a:r>
              <a:rPr lang="en-US" dirty="0"/>
              <a:t>R. Hofstadter</a:t>
            </a:r>
            <a:endParaRPr dirty="0"/>
          </a:p>
        </p:txBody>
      </p:sp>
      <p:sp>
        <p:nvSpPr>
          <p:cNvPr id="147" name="Slide Number"/>
          <p:cNvSpPr txBox="1">
            <a:spLocks noGrp="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sp>
        <p:nvSpPr>
          <p:cNvPr id="5" name="Text Box 4">
            <a:extLst>
              <a:ext uri="{FF2B5EF4-FFF2-40B4-BE49-F238E27FC236}">
                <a16:creationId xmlns:a16="http://schemas.microsoft.com/office/drawing/2014/main" id="{CB433C70-1238-894C-BAE0-AAAC43716F96}"/>
              </a:ext>
            </a:extLst>
          </p:cNvPr>
          <p:cNvSpPr txBox="1">
            <a:spLocks noChangeArrowheads="1"/>
          </p:cNvSpPr>
          <p:nvPr/>
        </p:nvSpPr>
        <p:spPr bwMode="auto">
          <a:xfrm>
            <a:off x="575733" y="4503278"/>
            <a:ext cx="11853334" cy="2954655"/>
          </a:xfrm>
          <a:prstGeom prst="rect">
            <a:avLst/>
          </a:prstGeom>
          <a:solidFill>
            <a:schemeClr val="accent3">
              <a:lumMod val="20000"/>
              <a:lumOff val="80000"/>
            </a:schemeClr>
          </a:solidFill>
          <a:ln>
            <a:noFill/>
          </a:ln>
          <a:effectLst/>
        </p:spPr>
        <p:txBody>
          <a:bodyPr wrap="square">
            <a:spAutoFit/>
          </a:bodyPr>
          <a:lstStyle/>
          <a:p>
            <a:pPr algn="just"/>
            <a:r>
              <a:rPr lang="es-ES" altLang="en-IT" sz="2400" dirty="0">
                <a:solidFill>
                  <a:schemeClr val="tx1"/>
                </a:solidFill>
              </a:rPr>
              <a:t>“As </a:t>
            </a:r>
            <a:r>
              <a:rPr lang="es-ES" altLang="en-IT" sz="2400" dirty="0" err="1">
                <a:solidFill>
                  <a:schemeClr val="tx1"/>
                </a:solidFill>
              </a:rPr>
              <a:t>we</a:t>
            </a:r>
            <a:r>
              <a:rPr lang="es-ES" altLang="en-IT" sz="2400" dirty="0">
                <a:solidFill>
                  <a:schemeClr val="tx1"/>
                </a:solidFill>
              </a:rPr>
              <a:t> </a:t>
            </a:r>
            <a:r>
              <a:rPr lang="es-ES" altLang="en-IT" sz="2400" dirty="0" err="1">
                <a:solidFill>
                  <a:schemeClr val="tx1"/>
                </a:solidFill>
              </a:rPr>
              <a:t>have</a:t>
            </a:r>
            <a:r>
              <a:rPr lang="es-ES" altLang="en-IT" sz="2400" dirty="0">
                <a:solidFill>
                  <a:schemeClr val="tx1"/>
                </a:solidFill>
              </a:rPr>
              <a:t> </a:t>
            </a:r>
            <a:r>
              <a:rPr lang="es-ES" altLang="en-IT" sz="2400" dirty="0" err="1">
                <a:solidFill>
                  <a:schemeClr val="tx1"/>
                </a:solidFill>
              </a:rPr>
              <a:t>seen</a:t>
            </a:r>
            <a:r>
              <a:rPr lang="es-ES" altLang="en-IT" sz="2400" dirty="0">
                <a:solidFill>
                  <a:schemeClr val="tx1"/>
                </a:solidFill>
              </a:rPr>
              <a:t>, </a:t>
            </a:r>
            <a:r>
              <a:rPr lang="es-ES" altLang="en-IT" sz="2400" dirty="0" err="1">
                <a:solidFill>
                  <a:schemeClr val="tx1"/>
                </a:solidFill>
              </a:rPr>
              <a:t>the</a:t>
            </a:r>
            <a:r>
              <a:rPr lang="es-ES" altLang="en-IT" sz="2400" dirty="0">
                <a:solidFill>
                  <a:schemeClr val="tx1"/>
                </a:solidFill>
              </a:rPr>
              <a:t> </a:t>
            </a:r>
            <a:r>
              <a:rPr lang="es-ES" altLang="en-IT" sz="2400" dirty="0" err="1">
                <a:solidFill>
                  <a:schemeClr val="tx1"/>
                </a:solidFill>
              </a:rPr>
              <a:t>proton</a:t>
            </a:r>
            <a:r>
              <a:rPr lang="es-ES" altLang="en-IT" sz="2400" dirty="0">
                <a:solidFill>
                  <a:schemeClr val="tx1"/>
                </a:solidFill>
              </a:rPr>
              <a:t> and </a:t>
            </a:r>
            <a:r>
              <a:rPr lang="es-ES" altLang="en-IT" sz="2400" dirty="0" err="1">
                <a:solidFill>
                  <a:schemeClr val="tx1"/>
                </a:solidFill>
              </a:rPr>
              <a:t>neutron</a:t>
            </a:r>
            <a:r>
              <a:rPr lang="es-ES" altLang="en-IT" sz="2400" dirty="0">
                <a:solidFill>
                  <a:schemeClr val="tx1"/>
                </a:solidFill>
              </a:rPr>
              <a:t>, </a:t>
            </a:r>
            <a:r>
              <a:rPr lang="es-ES" altLang="en-IT" sz="2400" dirty="0" err="1">
                <a:solidFill>
                  <a:schemeClr val="tx1"/>
                </a:solidFill>
              </a:rPr>
              <a:t>which</a:t>
            </a:r>
            <a:r>
              <a:rPr lang="es-ES" altLang="en-IT" sz="2400" dirty="0">
                <a:solidFill>
                  <a:schemeClr val="tx1"/>
                </a:solidFill>
              </a:rPr>
              <a:t> </a:t>
            </a:r>
            <a:r>
              <a:rPr lang="es-ES" altLang="en-IT" sz="2400" dirty="0" err="1">
                <a:solidFill>
                  <a:schemeClr val="tx1"/>
                </a:solidFill>
              </a:rPr>
              <a:t>were</a:t>
            </a:r>
            <a:r>
              <a:rPr lang="es-ES" altLang="en-IT" sz="2400" dirty="0">
                <a:solidFill>
                  <a:schemeClr val="tx1"/>
                </a:solidFill>
              </a:rPr>
              <a:t> once </a:t>
            </a:r>
            <a:r>
              <a:rPr lang="es-ES" altLang="en-IT" sz="2400" dirty="0" err="1">
                <a:solidFill>
                  <a:schemeClr val="tx1"/>
                </a:solidFill>
              </a:rPr>
              <a:t>thought</a:t>
            </a:r>
            <a:r>
              <a:rPr lang="es-ES" altLang="en-IT" sz="2400" dirty="0">
                <a:solidFill>
                  <a:schemeClr val="tx1"/>
                </a:solidFill>
              </a:rPr>
              <a:t> to be </a:t>
            </a:r>
            <a:r>
              <a:rPr lang="es-ES" altLang="en-IT" sz="2400" dirty="0" err="1">
                <a:solidFill>
                  <a:schemeClr val="tx1"/>
                </a:solidFill>
              </a:rPr>
              <a:t>elementary</a:t>
            </a:r>
            <a:r>
              <a:rPr lang="es-ES" altLang="en-IT" sz="2400" dirty="0">
                <a:solidFill>
                  <a:schemeClr val="tx1"/>
                </a:solidFill>
              </a:rPr>
              <a:t> </a:t>
            </a:r>
            <a:r>
              <a:rPr lang="es-ES" altLang="en-IT" sz="2400" dirty="0" err="1">
                <a:solidFill>
                  <a:schemeClr val="tx1"/>
                </a:solidFill>
              </a:rPr>
              <a:t>particles</a:t>
            </a:r>
            <a:r>
              <a:rPr lang="es-ES" altLang="en-IT" sz="2400" dirty="0">
                <a:solidFill>
                  <a:schemeClr val="tx1"/>
                </a:solidFill>
              </a:rPr>
              <a:t> are </a:t>
            </a:r>
            <a:r>
              <a:rPr lang="es-ES" altLang="en-IT" sz="2400" dirty="0" err="1">
                <a:solidFill>
                  <a:schemeClr val="tx1"/>
                </a:solidFill>
              </a:rPr>
              <a:t>now</a:t>
            </a:r>
            <a:r>
              <a:rPr lang="es-ES" altLang="en-IT" sz="2400" dirty="0">
                <a:solidFill>
                  <a:schemeClr val="tx1"/>
                </a:solidFill>
              </a:rPr>
              <a:t> </a:t>
            </a:r>
            <a:r>
              <a:rPr lang="es-ES" altLang="en-IT" sz="2400" dirty="0" err="1">
                <a:solidFill>
                  <a:schemeClr val="tx1"/>
                </a:solidFill>
              </a:rPr>
              <a:t>seen</a:t>
            </a:r>
            <a:r>
              <a:rPr lang="es-ES" altLang="en-IT" sz="2400" dirty="0">
                <a:solidFill>
                  <a:schemeClr val="tx1"/>
                </a:solidFill>
              </a:rPr>
              <a:t> to be </a:t>
            </a:r>
            <a:r>
              <a:rPr lang="es-ES" altLang="en-IT" sz="2400" dirty="0" err="1">
                <a:solidFill>
                  <a:schemeClr val="tx1"/>
                </a:solidFill>
              </a:rPr>
              <a:t>highly</a:t>
            </a:r>
            <a:r>
              <a:rPr lang="es-ES" altLang="en-IT" sz="2400" dirty="0">
                <a:solidFill>
                  <a:schemeClr val="tx1"/>
                </a:solidFill>
              </a:rPr>
              <a:t> </a:t>
            </a:r>
            <a:r>
              <a:rPr lang="es-ES" altLang="en-IT" sz="2400" dirty="0" err="1">
                <a:solidFill>
                  <a:schemeClr val="tx1"/>
                </a:solidFill>
              </a:rPr>
              <a:t>complex</a:t>
            </a:r>
            <a:r>
              <a:rPr lang="es-ES" altLang="en-IT" sz="2400" dirty="0">
                <a:solidFill>
                  <a:schemeClr val="tx1"/>
                </a:solidFill>
              </a:rPr>
              <a:t> </a:t>
            </a:r>
            <a:r>
              <a:rPr lang="es-ES" altLang="en-IT" sz="2400" dirty="0" err="1">
                <a:solidFill>
                  <a:schemeClr val="tx1"/>
                </a:solidFill>
              </a:rPr>
              <a:t>bodies</a:t>
            </a:r>
            <a:r>
              <a:rPr lang="es-ES" altLang="en-IT" sz="2400" dirty="0">
                <a:solidFill>
                  <a:schemeClr val="tx1"/>
                </a:solidFill>
              </a:rPr>
              <a:t>. </a:t>
            </a:r>
            <a:r>
              <a:rPr lang="es-ES" altLang="en-IT" sz="2400" dirty="0" err="1">
                <a:solidFill>
                  <a:schemeClr val="tx1"/>
                </a:solidFill>
              </a:rPr>
              <a:t>It</a:t>
            </a:r>
            <a:r>
              <a:rPr lang="es-ES" altLang="en-IT" sz="2400" dirty="0">
                <a:solidFill>
                  <a:schemeClr val="tx1"/>
                </a:solidFill>
              </a:rPr>
              <a:t> </a:t>
            </a:r>
            <a:r>
              <a:rPr lang="es-ES" altLang="en-IT" sz="2400" dirty="0" err="1">
                <a:solidFill>
                  <a:schemeClr val="tx1"/>
                </a:solidFill>
              </a:rPr>
              <a:t>is</a:t>
            </a:r>
            <a:r>
              <a:rPr lang="es-ES" altLang="en-IT" sz="2400" dirty="0">
                <a:solidFill>
                  <a:schemeClr val="tx1"/>
                </a:solidFill>
              </a:rPr>
              <a:t> </a:t>
            </a:r>
            <a:r>
              <a:rPr lang="es-ES" altLang="en-IT" sz="2400" dirty="0" err="1">
                <a:solidFill>
                  <a:schemeClr val="tx1"/>
                </a:solidFill>
              </a:rPr>
              <a:t>almost</a:t>
            </a:r>
            <a:r>
              <a:rPr lang="es-ES" altLang="en-IT" sz="2400" dirty="0">
                <a:solidFill>
                  <a:schemeClr val="tx1"/>
                </a:solidFill>
              </a:rPr>
              <a:t> </a:t>
            </a:r>
            <a:r>
              <a:rPr lang="es-ES" altLang="en-IT" sz="2400" dirty="0" err="1">
                <a:solidFill>
                  <a:schemeClr val="tx1"/>
                </a:solidFill>
              </a:rPr>
              <a:t>certain</a:t>
            </a:r>
            <a:r>
              <a:rPr lang="es-ES" altLang="en-IT" sz="2400" dirty="0">
                <a:solidFill>
                  <a:schemeClr val="tx1"/>
                </a:solidFill>
              </a:rPr>
              <a:t> </a:t>
            </a:r>
            <a:r>
              <a:rPr lang="es-ES" altLang="en-IT" sz="2400" dirty="0" err="1">
                <a:solidFill>
                  <a:schemeClr val="tx1"/>
                </a:solidFill>
              </a:rPr>
              <a:t>that</a:t>
            </a:r>
            <a:r>
              <a:rPr lang="es-ES" altLang="en-IT" sz="2400" dirty="0">
                <a:solidFill>
                  <a:schemeClr val="tx1"/>
                </a:solidFill>
              </a:rPr>
              <a:t> </a:t>
            </a:r>
            <a:r>
              <a:rPr lang="es-ES" altLang="en-IT" sz="2400" dirty="0" err="1">
                <a:solidFill>
                  <a:schemeClr val="tx1"/>
                </a:solidFill>
              </a:rPr>
              <a:t>physicists</a:t>
            </a:r>
            <a:r>
              <a:rPr lang="es-ES" altLang="en-IT" sz="2400" dirty="0">
                <a:solidFill>
                  <a:schemeClr val="tx1"/>
                </a:solidFill>
              </a:rPr>
              <a:t> </a:t>
            </a:r>
            <a:r>
              <a:rPr lang="es-ES" altLang="en-IT" sz="2400" dirty="0" err="1">
                <a:solidFill>
                  <a:schemeClr val="tx1"/>
                </a:solidFill>
              </a:rPr>
              <a:t>will</a:t>
            </a:r>
            <a:r>
              <a:rPr lang="es-ES" altLang="en-IT" sz="2400" dirty="0">
                <a:solidFill>
                  <a:schemeClr val="tx1"/>
                </a:solidFill>
              </a:rPr>
              <a:t> </a:t>
            </a:r>
            <a:r>
              <a:rPr lang="es-ES" altLang="en-IT" sz="2400" dirty="0" err="1">
                <a:solidFill>
                  <a:schemeClr val="tx1"/>
                </a:solidFill>
              </a:rPr>
              <a:t>subsequentely</a:t>
            </a:r>
            <a:r>
              <a:rPr lang="es-ES" altLang="en-IT" sz="2400" dirty="0">
                <a:solidFill>
                  <a:schemeClr val="tx1"/>
                </a:solidFill>
              </a:rPr>
              <a:t> </a:t>
            </a:r>
            <a:r>
              <a:rPr lang="es-ES" altLang="en-IT" sz="2400" dirty="0" err="1">
                <a:solidFill>
                  <a:schemeClr val="tx1"/>
                </a:solidFill>
              </a:rPr>
              <a:t>investigate</a:t>
            </a:r>
            <a:r>
              <a:rPr lang="es-ES" altLang="en-IT" sz="2400" dirty="0">
                <a:solidFill>
                  <a:schemeClr val="tx1"/>
                </a:solidFill>
              </a:rPr>
              <a:t> </a:t>
            </a:r>
            <a:r>
              <a:rPr lang="es-ES" altLang="en-IT" sz="2400" dirty="0" err="1">
                <a:solidFill>
                  <a:schemeClr val="tx1"/>
                </a:solidFill>
              </a:rPr>
              <a:t>the</a:t>
            </a:r>
            <a:r>
              <a:rPr lang="es-ES" altLang="en-IT" sz="2400" dirty="0">
                <a:solidFill>
                  <a:schemeClr val="tx1"/>
                </a:solidFill>
              </a:rPr>
              <a:t> </a:t>
            </a:r>
            <a:r>
              <a:rPr lang="es-ES" altLang="en-IT" sz="2400" dirty="0" err="1">
                <a:solidFill>
                  <a:schemeClr val="tx1"/>
                </a:solidFill>
              </a:rPr>
              <a:t>constituent</a:t>
            </a:r>
            <a:r>
              <a:rPr lang="es-ES" altLang="en-IT" sz="2400" dirty="0">
                <a:solidFill>
                  <a:schemeClr val="tx1"/>
                </a:solidFill>
              </a:rPr>
              <a:t> </a:t>
            </a:r>
            <a:r>
              <a:rPr lang="es-ES" altLang="en-IT" sz="2400" dirty="0" err="1">
                <a:solidFill>
                  <a:schemeClr val="tx1"/>
                </a:solidFill>
              </a:rPr>
              <a:t>parts</a:t>
            </a:r>
            <a:r>
              <a:rPr lang="es-ES" altLang="en-IT" sz="2400" dirty="0">
                <a:solidFill>
                  <a:schemeClr val="tx1"/>
                </a:solidFill>
              </a:rPr>
              <a:t> of </a:t>
            </a:r>
            <a:r>
              <a:rPr lang="es-ES" altLang="en-IT" sz="2400" dirty="0" err="1">
                <a:solidFill>
                  <a:schemeClr val="tx1"/>
                </a:solidFill>
              </a:rPr>
              <a:t>the</a:t>
            </a:r>
            <a:r>
              <a:rPr lang="es-ES" altLang="en-IT" sz="2400" dirty="0">
                <a:solidFill>
                  <a:schemeClr val="tx1"/>
                </a:solidFill>
              </a:rPr>
              <a:t> </a:t>
            </a:r>
            <a:r>
              <a:rPr lang="es-ES" altLang="en-IT" sz="2400" dirty="0" err="1">
                <a:solidFill>
                  <a:schemeClr val="tx1"/>
                </a:solidFill>
              </a:rPr>
              <a:t>proton</a:t>
            </a:r>
            <a:r>
              <a:rPr lang="es-ES" altLang="en-IT" sz="2400" dirty="0">
                <a:solidFill>
                  <a:schemeClr val="tx1"/>
                </a:solidFill>
              </a:rPr>
              <a:t> and </a:t>
            </a:r>
            <a:r>
              <a:rPr lang="es-ES" altLang="en-IT" sz="2400" dirty="0" err="1">
                <a:solidFill>
                  <a:schemeClr val="tx1"/>
                </a:solidFill>
              </a:rPr>
              <a:t>neutron</a:t>
            </a:r>
            <a:r>
              <a:rPr lang="es-ES" altLang="en-IT" sz="2400" dirty="0">
                <a:solidFill>
                  <a:schemeClr val="tx1"/>
                </a:solidFill>
              </a:rPr>
              <a:t> - </a:t>
            </a:r>
            <a:r>
              <a:rPr lang="es-ES" altLang="en-IT" sz="2400" dirty="0" err="1">
                <a:solidFill>
                  <a:schemeClr val="tx1"/>
                </a:solidFill>
              </a:rPr>
              <a:t>the</a:t>
            </a:r>
            <a:r>
              <a:rPr lang="es-ES" altLang="en-IT" sz="2400" dirty="0">
                <a:solidFill>
                  <a:schemeClr val="tx1"/>
                </a:solidFill>
              </a:rPr>
              <a:t> </a:t>
            </a:r>
            <a:r>
              <a:rPr lang="es-ES" altLang="en-IT" sz="2400" dirty="0" err="1">
                <a:solidFill>
                  <a:schemeClr val="tx1"/>
                </a:solidFill>
              </a:rPr>
              <a:t>mesons</a:t>
            </a:r>
            <a:r>
              <a:rPr lang="es-ES" altLang="en-IT" sz="2400" dirty="0">
                <a:solidFill>
                  <a:schemeClr val="tx1"/>
                </a:solidFill>
              </a:rPr>
              <a:t> of </a:t>
            </a:r>
            <a:r>
              <a:rPr lang="es-ES" altLang="en-IT" sz="2400" dirty="0" err="1">
                <a:solidFill>
                  <a:schemeClr val="tx1"/>
                </a:solidFill>
              </a:rPr>
              <a:t>one</a:t>
            </a:r>
            <a:r>
              <a:rPr lang="es-ES" altLang="en-IT" sz="2400" dirty="0">
                <a:solidFill>
                  <a:schemeClr val="tx1"/>
                </a:solidFill>
              </a:rPr>
              <a:t> </a:t>
            </a:r>
            <a:r>
              <a:rPr lang="es-ES" altLang="en-IT" sz="2400" dirty="0" err="1">
                <a:solidFill>
                  <a:schemeClr val="tx1"/>
                </a:solidFill>
              </a:rPr>
              <a:t>sort</a:t>
            </a:r>
            <a:r>
              <a:rPr lang="es-ES" altLang="en-IT" sz="2400" dirty="0">
                <a:solidFill>
                  <a:schemeClr val="tx1"/>
                </a:solidFill>
              </a:rPr>
              <a:t> </a:t>
            </a:r>
            <a:r>
              <a:rPr lang="es-ES" altLang="en-IT" sz="2400" dirty="0" err="1">
                <a:solidFill>
                  <a:schemeClr val="tx1"/>
                </a:solidFill>
              </a:rPr>
              <a:t>or</a:t>
            </a:r>
            <a:r>
              <a:rPr lang="es-ES" altLang="en-IT" sz="2400" dirty="0">
                <a:solidFill>
                  <a:schemeClr val="tx1"/>
                </a:solidFill>
              </a:rPr>
              <a:t> </a:t>
            </a:r>
            <a:r>
              <a:rPr lang="es-ES" altLang="en-IT" sz="2400" dirty="0" err="1">
                <a:solidFill>
                  <a:schemeClr val="tx1"/>
                </a:solidFill>
              </a:rPr>
              <a:t>another</a:t>
            </a:r>
            <a:r>
              <a:rPr lang="es-ES" altLang="en-IT" sz="2400" dirty="0">
                <a:solidFill>
                  <a:schemeClr val="tx1"/>
                </a:solidFill>
              </a:rPr>
              <a:t>. </a:t>
            </a:r>
            <a:r>
              <a:rPr lang="es-ES" altLang="en-IT" sz="2400" dirty="0" err="1">
                <a:solidFill>
                  <a:schemeClr val="tx1"/>
                </a:solidFill>
              </a:rPr>
              <a:t>What</a:t>
            </a:r>
            <a:r>
              <a:rPr lang="es-ES" altLang="en-IT" sz="2400" dirty="0">
                <a:solidFill>
                  <a:schemeClr val="tx1"/>
                </a:solidFill>
              </a:rPr>
              <a:t> </a:t>
            </a:r>
            <a:r>
              <a:rPr lang="es-ES" altLang="en-IT" sz="2400" dirty="0" err="1">
                <a:solidFill>
                  <a:schemeClr val="tx1"/>
                </a:solidFill>
              </a:rPr>
              <a:t>will</a:t>
            </a:r>
            <a:r>
              <a:rPr lang="es-ES" altLang="en-IT" sz="2400" dirty="0">
                <a:solidFill>
                  <a:schemeClr val="tx1"/>
                </a:solidFill>
              </a:rPr>
              <a:t> </a:t>
            </a:r>
            <a:r>
              <a:rPr lang="es-ES" altLang="en-IT" sz="2400" dirty="0" err="1">
                <a:solidFill>
                  <a:schemeClr val="tx1"/>
                </a:solidFill>
              </a:rPr>
              <a:t>happen</a:t>
            </a:r>
            <a:r>
              <a:rPr lang="es-ES" altLang="en-IT" sz="2400" dirty="0">
                <a:solidFill>
                  <a:schemeClr val="tx1"/>
                </a:solidFill>
              </a:rPr>
              <a:t> </a:t>
            </a:r>
            <a:r>
              <a:rPr lang="es-ES" altLang="en-IT" sz="2400" dirty="0" err="1">
                <a:solidFill>
                  <a:schemeClr val="tx1"/>
                </a:solidFill>
              </a:rPr>
              <a:t>from</a:t>
            </a:r>
            <a:r>
              <a:rPr lang="es-ES" altLang="en-IT" sz="2400" dirty="0">
                <a:solidFill>
                  <a:schemeClr val="tx1"/>
                </a:solidFill>
              </a:rPr>
              <a:t> </a:t>
            </a:r>
            <a:r>
              <a:rPr lang="es-ES" altLang="en-IT" sz="2400" dirty="0" err="1">
                <a:solidFill>
                  <a:schemeClr val="tx1"/>
                </a:solidFill>
              </a:rPr>
              <a:t>that</a:t>
            </a:r>
            <a:r>
              <a:rPr lang="es-ES" altLang="en-IT" sz="2400" dirty="0">
                <a:solidFill>
                  <a:schemeClr val="tx1"/>
                </a:solidFill>
              </a:rPr>
              <a:t> </a:t>
            </a:r>
            <a:r>
              <a:rPr lang="es-ES" altLang="en-IT" sz="2400" dirty="0" err="1">
                <a:solidFill>
                  <a:schemeClr val="tx1"/>
                </a:solidFill>
              </a:rPr>
              <a:t>point</a:t>
            </a:r>
            <a:r>
              <a:rPr lang="es-ES" altLang="en-IT" sz="2400" dirty="0">
                <a:solidFill>
                  <a:schemeClr val="tx1"/>
                </a:solidFill>
              </a:rPr>
              <a:t> </a:t>
            </a:r>
            <a:r>
              <a:rPr lang="es-ES" altLang="en-IT" sz="2400" dirty="0" err="1">
                <a:solidFill>
                  <a:schemeClr val="tx1"/>
                </a:solidFill>
              </a:rPr>
              <a:t>on</a:t>
            </a:r>
            <a:r>
              <a:rPr lang="es-ES" altLang="en-IT" sz="2400" dirty="0">
                <a:solidFill>
                  <a:schemeClr val="tx1"/>
                </a:solidFill>
              </a:rPr>
              <a:t>? </a:t>
            </a:r>
            <a:r>
              <a:rPr lang="es-ES" altLang="en-IT" sz="2400" dirty="0" err="1">
                <a:solidFill>
                  <a:schemeClr val="tx1"/>
                </a:solidFill>
              </a:rPr>
              <a:t>One</a:t>
            </a:r>
            <a:r>
              <a:rPr lang="es-ES" altLang="en-IT" sz="2400" dirty="0">
                <a:solidFill>
                  <a:schemeClr val="tx1"/>
                </a:solidFill>
              </a:rPr>
              <a:t> can </a:t>
            </a:r>
            <a:r>
              <a:rPr lang="es-ES" altLang="en-IT" sz="2400" dirty="0" err="1">
                <a:solidFill>
                  <a:schemeClr val="tx1"/>
                </a:solidFill>
              </a:rPr>
              <a:t>only</a:t>
            </a:r>
            <a:r>
              <a:rPr lang="es-ES" altLang="en-IT" sz="2400" dirty="0">
                <a:solidFill>
                  <a:schemeClr val="tx1"/>
                </a:solidFill>
              </a:rPr>
              <a:t> </a:t>
            </a:r>
            <a:r>
              <a:rPr lang="es-ES" altLang="en-IT" sz="2400" dirty="0" err="1">
                <a:solidFill>
                  <a:schemeClr val="tx1"/>
                </a:solidFill>
              </a:rPr>
              <a:t>guess</a:t>
            </a:r>
            <a:r>
              <a:rPr lang="es-ES" altLang="en-IT" sz="2400" dirty="0">
                <a:solidFill>
                  <a:schemeClr val="tx1"/>
                </a:solidFill>
              </a:rPr>
              <a:t> at </a:t>
            </a:r>
            <a:r>
              <a:rPr lang="es-ES" altLang="en-IT" sz="2400" dirty="0" err="1">
                <a:solidFill>
                  <a:schemeClr val="tx1"/>
                </a:solidFill>
              </a:rPr>
              <a:t>future</a:t>
            </a:r>
            <a:r>
              <a:rPr lang="es-ES" altLang="en-IT" sz="2400" dirty="0">
                <a:solidFill>
                  <a:schemeClr val="tx1"/>
                </a:solidFill>
              </a:rPr>
              <a:t> </a:t>
            </a:r>
            <a:r>
              <a:rPr lang="es-ES" altLang="en-IT" sz="2400" dirty="0" err="1">
                <a:solidFill>
                  <a:schemeClr val="tx1"/>
                </a:solidFill>
              </a:rPr>
              <a:t>problems</a:t>
            </a:r>
            <a:r>
              <a:rPr lang="es-ES" altLang="en-IT" sz="2400" dirty="0">
                <a:solidFill>
                  <a:schemeClr val="tx1"/>
                </a:solidFill>
              </a:rPr>
              <a:t> and </a:t>
            </a:r>
            <a:r>
              <a:rPr lang="es-ES" altLang="en-IT" sz="2400" dirty="0" err="1">
                <a:solidFill>
                  <a:schemeClr val="tx1"/>
                </a:solidFill>
              </a:rPr>
              <a:t>future</a:t>
            </a:r>
            <a:r>
              <a:rPr lang="es-ES" altLang="en-IT" sz="2400" dirty="0">
                <a:solidFill>
                  <a:schemeClr val="tx1"/>
                </a:solidFill>
              </a:rPr>
              <a:t> </a:t>
            </a:r>
            <a:r>
              <a:rPr lang="es-ES" altLang="en-IT" sz="2400" dirty="0" err="1">
                <a:solidFill>
                  <a:schemeClr val="tx1"/>
                </a:solidFill>
              </a:rPr>
              <a:t>progress</a:t>
            </a:r>
            <a:r>
              <a:rPr lang="es-ES" altLang="en-IT" sz="2400" dirty="0">
                <a:solidFill>
                  <a:schemeClr val="tx1"/>
                </a:solidFill>
              </a:rPr>
              <a:t>, </a:t>
            </a:r>
            <a:r>
              <a:rPr lang="es-ES" altLang="en-IT" sz="2400" dirty="0" err="1">
                <a:solidFill>
                  <a:schemeClr val="tx1"/>
                </a:solidFill>
              </a:rPr>
              <a:t>but</a:t>
            </a:r>
            <a:r>
              <a:rPr lang="es-ES" altLang="en-IT" sz="2400" dirty="0">
                <a:solidFill>
                  <a:schemeClr val="tx1"/>
                </a:solidFill>
              </a:rPr>
              <a:t> </a:t>
            </a:r>
            <a:r>
              <a:rPr lang="es-ES" altLang="en-IT" sz="2400" dirty="0" err="1">
                <a:solidFill>
                  <a:schemeClr val="tx1"/>
                </a:solidFill>
              </a:rPr>
              <a:t>my</a:t>
            </a:r>
            <a:r>
              <a:rPr lang="es-ES" altLang="en-IT" sz="2400" dirty="0">
                <a:solidFill>
                  <a:schemeClr val="tx1"/>
                </a:solidFill>
              </a:rPr>
              <a:t> personal </a:t>
            </a:r>
            <a:r>
              <a:rPr lang="es-ES" altLang="en-IT" sz="2400" dirty="0" err="1">
                <a:solidFill>
                  <a:schemeClr val="tx1"/>
                </a:solidFill>
              </a:rPr>
              <a:t>convinction</a:t>
            </a:r>
            <a:r>
              <a:rPr lang="es-ES" altLang="en-IT" sz="2400" dirty="0">
                <a:solidFill>
                  <a:schemeClr val="tx1"/>
                </a:solidFill>
              </a:rPr>
              <a:t> </a:t>
            </a:r>
            <a:r>
              <a:rPr lang="es-ES" altLang="en-IT" sz="2400" dirty="0" err="1">
                <a:solidFill>
                  <a:schemeClr val="tx1"/>
                </a:solidFill>
              </a:rPr>
              <a:t>is</a:t>
            </a:r>
            <a:r>
              <a:rPr lang="es-ES" altLang="en-IT" sz="2400" dirty="0">
                <a:solidFill>
                  <a:schemeClr val="tx1"/>
                </a:solidFill>
              </a:rPr>
              <a:t> </a:t>
            </a:r>
            <a:r>
              <a:rPr lang="es-ES" altLang="en-IT" sz="2400" dirty="0" err="1">
                <a:solidFill>
                  <a:schemeClr val="tx1"/>
                </a:solidFill>
              </a:rPr>
              <a:t>that</a:t>
            </a:r>
            <a:r>
              <a:rPr lang="es-ES" altLang="en-IT" sz="2400" dirty="0">
                <a:solidFill>
                  <a:schemeClr val="tx1"/>
                </a:solidFill>
              </a:rPr>
              <a:t> </a:t>
            </a:r>
            <a:r>
              <a:rPr lang="es-ES" altLang="en-IT" sz="2400" dirty="0" err="1">
                <a:solidFill>
                  <a:schemeClr val="tx1"/>
                </a:solidFill>
              </a:rPr>
              <a:t>the</a:t>
            </a:r>
            <a:r>
              <a:rPr lang="es-ES" altLang="en-IT" sz="2400" dirty="0">
                <a:solidFill>
                  <a:schemeClr val="tx1"/>
                </a:solidFill>
              </a:rPr>
              <a:t> </a:t>
            </a:r>
            <a:r>
              <a:rPr lang="es-ES" altLang="en-IT" sz="2400" dirty="0" err="1">
                <a:solidFill>
                  <a:schemeClr val="tx1"/>
                </a:solidFill>
              </a:rPr>
              <a:t>search</a:t>
            </a:r>
            <a:r>
              <a:rPr lang="es-ES" altLang="en-IT" sz="2400" dirty="0">
                <a:solidFill>
                  <a:schemeClr val="tx1"/>
                </a:solidFill>
              </a:rPr>
              <a:t> </a:t>
            </a:r>
            <a:r>
              <a:rPr lang="es-ES" altLang="en-IT" sz="2400" dirty="0" err="1">
                <a:solidFill>
                  <a:schemeClr val="tx1"/>
                </a:solidFill>
              </a:rPr>
              <a:t>for</a:t>
            </a:r>
            <a:r>
              <a:rPr lang="es-ES" altLang="en-IT" sz="2400" dirty="0">
                <a:solidFill>
                  <a:schemeClr val="tx1"/>
                </a:solidFill>
              </a:rPr>
              <a:t> </a:t>
            </a:r>
            <a:r>
              <a:rPr lang="es-ES" altLang="en-IT" sz="2400" dirty="0" err="1">
                <a:solidFill>
                  <a:schemeClr val="tx1"/>
                </a:solidFill>
              </a:rPr>
              <a:t>ever-smaller</a:t>
            </a:r>
            <a:r>
              <a:rPr lang="es-ES" altLang="en-IT" sz="2400" dirty="0">
                <a:solidFill>
                  <a:schemeClr val="tx1"/>
                </a:solidFill>
              </a:rPr>
              <a:t> and </a:t>
            </a:r>
            <a:r>
              <a:rPr lang="es-ES" altLang="en-IT" sz="2400" dirty="0" err="1">
                <a:solidFill>
                  <a:schemeClr val="tx1"/>
                </a:solidFill>
              </a:rPr>
              <a:t>ever</a:t>
            </a:r>
            <a:r>
              <a:rPr lang="es-ES" altLang="en-IT" sz="2400" dirty="0">
                <a:solidFill>
                  <a:schemeClr val="tx1"/>
                </a:solidFill>
              </a:rPr>
              <a:t>-more-fundamental </a:t>
            </a:r>
            <a:r>
              <a:rPr lang="es-ES" altLang="en-IT" sz="2400" dirty="0" err="1">
                <a:solidFill>
                  <a:schemeClr val="tx1"/>
                </a:solidFill>
              </a:rPr>
              <a:t>particles</a:t>
            </a:r>
            <a:endParaRPr lang="es-ES" altLang="en-IT" sz="2400" dirty="0">
              <a:solidFill>
                <a:schemeClr val="tx1"/>
              </a:solidFill>
            </a:endParaRPr>
          </a:p>
          <a:p>
            <a:pPr algn="just"/>
            <a:r>
              <a:rPr lang="es-ES" altLang="en-IT" sz="2400" dirty="0" err="1">
                <a:solidFill>
                  <a:schemeClr val="tx1"/>
                </a:solidFill>
              </a:rPr>
              <a:t>will</a:t>
            </a:r>
            <a:r>
              <a:rPr lang="es-ES" altLang="en-IT" sz="2400" dirty="0">
                <a:solidFill>
                  <a:schemeClr val="tx1"/>
                </a:solidFill>
              </a:rPr>
              <a:t> </a:t>
            </a:r>
            <a:r>
              <a:rPr lang="es-ES" altLang="en-IT" sz="2400" dirty="0" err="1">
                <a:solidFill>
                  <a:schemeClr val="tx1"/>
                </a:solidFill>
              </a:rPr>
              <a:t>go</a:t>
            </a:r>
            <a:r>
              <a:rPr lang="es-ES" altLang="en-IT" sz="2400" dirty="0">
                <a:solidFill>
                  <a:schemeClr val="tx1"/>
                </a:solidFill>
              </a:rPr>
              <a:t> </a:t>
            </a:r>
            <a:r>
              <a:rPr lang="es-ES" altLang="en-IT" sz="2400" dirty="0" err="1">
                <a:solidFill>
                  <a:schemeClr val="tx1"/>
                </a:solidFill>
              </a:rPr>
              <a:t>on</a:t>
            </a:r>
            <a:r>
              <a:rPr lang="es-ES" altLang="en-IT" sz="2400" dirty="0">
                <a:solidFill>
                  <a:schemeClr val="tx1"/>
                </a:solidFill>
              </a:rPr>
              <a:t> as </a:t>
            </a:r>
            <a:r>
              <a:rPr lang="es-ES" altLang="en-IT" sz="2400" dirty="0" err="1">
                <a:solidFill>
                  <a:schemeClr val="tx1"/>
                </a:solidFill>
              </a:rPr>
              <a:t>Man</a:t>
            </a:r>
            <a:r>
              <a:rPr lang="es-ES" altLang="en-IT" sz="2400" dirty="0">
                <a:solidFill>
                  <a:schemeClr val="tx1"/>
                </a:solidFill>
              </a:rPr>
              <a:t> </a:t>
            </a:r>
            <a:r>
              <a:rPr lang="es-ES" altLang="en-IT" sz="2400" dirty="0" err="1">
                <a:solidFill>
                  <a:schemeClr val="tx1"/>
                </a:solidFill>
              </a:rPr>
              <a:t>retain</a:t>
            </a:r>
            <a:r>
              <a:rPr lang="es-ES" altLang="en-IT" sz="2400" dirty="0">
                <a:solidFill>
                  <a:schemeClr val="tx1"/>
                </a:solidFill>
              </a:rPr>
              <a:t> </a:t>
            </a:r>
            <a:r>
              <a:rPr lang="es-ES" altLang="en-IT" sz="2400" dirty="0" err="1">
                <a:solidFill>
                  <a:schemeClr val="tx1"/>
                </a:solidFill>
              </a:rPr>
              <a:t>the</a:t>
            </a:r>
            <a:r>
              <a:rPr lang="es-ES" altLang="en-IT" sz="2400" dirty="0">
                <a:solidFill>
                  <a:schemeClr val="tx1"/>
                </a:solidFill>
              </a:rPr>
              <a:t> </a:t>
            </a:r>
            <a:r>
              <a:rPr lang="es-ES" altLang="en-IT" sz="2400" dirty="0" err="1">
                <a:solidFill>
                  <a:schemeClr val="tx1"/>
                </a:solidFill>
              </a:rPr>
              <a:t>curiosity</a:t>
            </a:r>
            <a:r>
              <a:rPr lang="es-ES" altLang="en-IT" sz="2400" dirty="0">
                <a:solidFill>
                  <a:schemeClr val="tx1"/>
                </a:solidFill>
              </a:rPr>
              <a:t> he has </a:t>
            </a:r>
            <a:r>
              <a:rPr lang="es-ES" altLang="en-IT" sz="2400" dirty="0" err="1">
                <a:solidFill>
                  <a:schemeClr val="tx1"/>
                </a:solidFill>
              </a:rPr>
              <a:t>always</a:t>
            </a:r>
            <a:r>
              <a:rPr lang="es-ES" altLang="en-IT" sz="2400" dirty="0">
                <a:solidFill>
                  <a:schemeClr val="tx1"/>
                </a:solidFill>
              </a:rPr>
              <a:t> </a:t>
            </a:r>
            <a:r>
              <a:rPr lang="es-ES" altLang="en-IT" sz="2400" dirty="0" err="1">
                <a:solidFill>
                  <a:schemeClr val="tx1"/>
                </a:solidFill>
              </a:rPr>
              <a:t>demonstrated</a:t>
            </a:r>
            <a:r>
              <a:rPr lang="es-ES" altLang="en-IT" sz="2400" dirty="0">
                <a:solidFill>
                  <a:schemeClr val="tx1"/>
                </a:solidFill>
              </a:rPr>
              <a:t>” </a:t>
            </a:r>
          </a:p>
          <a:p>
            <a:pPr algn="just"/>
            <a:r>
              <a:rPr lang="es-ES" altLang="en-IT" sz="1800" dirty="0">
                <a:latin typeface="Arial" panose="020B0604020202020204" pitchFamily="34" charset="0"/>
              </a:rPr>
              <a:t> </a:t>
            </a:r>
          </a:p>
        </p:txBody>
      </p:sp>
      <p:sp>
        <p:nvSpPr>
          <p:cNvPr id="2" name="TextBox 1">
            <a:extLst>
              <a:ext uri="{FF2B5EF4-FFF2-40B4-BE49-F238E27FC236}">
                <a16:creationId xmlns:a16="http://schemas.microsoft.com/office/drawing/2014/main" id="{948C3B4F-3902-C344-BE2B-AE039687860E}"/>
              </a:ext>
            </a:extLst>
          </p:cNvPr>
          <p:cNvSpPr txBox="1"/>
          <p:nvPr/>
        </p:nvSpPr>
        <p:spPr>
          <a:xfrm>
            <a:off x="9705565" y="7077083"/>
            <a:ext cx="272350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2400" b="0" i="0" u="none" strike="noStrike" cap="none" spc="0" normalizeH="0" baseline="0" dirty="0">
                <a:ln>
                  <a:noFill/>
                </a:ln>
                <a:solidFill>
                  <a:srgbClr val="000000"/>
                </a:solidFill>
                <a:effectLst/>
                <a:uFillTx/>
                <a:latin typeface="+mn-lt"/>
                <a:ea typeface="+mn-ea"/>
                <a:cs typeface="+mn-cs"/>
                <a:sym typeface="Helvetica Light"/>
              </a:rPr>
              <a:t>Nobel lecture 1961</a:t>
            </a:r>
          </a:p>
        </p:txBody>
      </p:sp>
      <p:pic>
        <p:nvPicPr>
          <p:cNvPr id="7" name="Picture 4">
            <a:extLst>
              <a:ext uri="{FF2B5EF4-FFF2-40B4-BE49-F238E27FC236}">
                <a16:creationId xmlns:a16="http://schemas.microsoft.com/office/drawing/2014/main" id="{9B664D3E-A0AB-1843-AF16-ED20862DA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661"/>
            <a:ext cx="2506133" cy="35336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D15315-7749-B140-BD53-B1737C4898E2}"/>
              </a:ext>
            </a:extLst>
          </p:cNvPr>
          <p:cNvSpPr txBox="1"/>
          <p:nvPr/>
        </p:nvSpPr>
        <p:spPr>
          <a:xfrm>
            <a:off x="0" y="3491432"/>
            <a:ext cx="2506132" cy="65659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Nobel prize </a:t>
            </a:r>
          </a:p>
          <a:p>
            <a:pPr marL="0" marR="0" indent="0" algn="ctr" defTabSz="584200" rtl="0" fontAlgn="auto" latinLnBrk="0" hangingPunct="0">
              <a:lnSpc>
                <a:spcPct val="100000"/>
              </a:lnSpc>
              <a:spcBef>
                <a:spcPts val="0"/>
              </a:spcBef>
              <a:spcAft>
                <a:spcPts val="0"/>
              </a:spcAft>
              <a:buClrTx/>
              <a:buSzTx/>
              <a:buFontTx/>
              <a:buNone/>
              <a:tabLst/>
            </a:pPr>
            <a:r>
              <a:rPr kumimoji="0" lang="en-IT" sz="1800" b="1" i="0" u="none" strike="noStrike" cap="none" spc="0" normalizeH="0" baseline="0" dirty="0">
                <a:ln>
                  <a:noFill/>
                </a:ln>
                <a:solidFill>
                  <a:srgbClr val="000000"/>
                </a:solidFill>
                <a:effectLst/>
                <a:uFillTx/>
                <a:latin typeface="+mn-lt"/>
                <a:ea typeface="+mn-ea"/>
                <a:cs typeface="+mn-cs"/>
                <a:sym typeface="Helvetica Light"/>
              </a:rPr>
              <a:t>1961</a:t>
            </a:r>
          </a:p>
        </p:txBody>
      </p:sp>
    </p:spTree>
    <p:extLst>
      <p:ext uri="{BB962C8B-B14F-4D97-AF65-F5344CB8AC3E}">
        <p14:creationId xmlns:p14="http://schemas.microsoft.com/office/powerpoint/2010/main" val="1761778752"/>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13558</TotalTime>
  <Words>3986</Words>
  <Application>Microsoft Macintosh PowerPoint</Application>
  <PresentationFormat>Custom</PresentationFormat>
  <Paragraphs>689</Paragraphs>
  <Slides>92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Arial</vt:lpstr>
      <vt:lpstr>Calibri</vt:lpstr>
      <vt:lpstr>Helvetica</vt:lpstr>
      <vt:lpstr>Helvetica Light</vt:lpstr>
      <vt:lpstr>Helvetica Neue</vt:lpstr>
      <vt:lpstr>Tahoma</vt:lpstr>
      <vt:lpstr>Times New Roman</vt:lpstr>
      <vt:lpstr>White</vt:lpstr>
      <vt:lpstr>Il Deep Inelastic Scattering: da SLAC-MIT  all'Electron Ion Collider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Deep Inelastic Scattering: da SLAC-MIT  all'Electron Ion Collider </dc:title>
  <cp:lastModifiedBy>enrico tassi</cp:lastModifiedBy>
  <cp:revision>234</cp:revision>
  <dcterms:modified xsi:type="dcterms:W3CDTF">2022-06-30T04:47:04Z</dcterms:modified>
</cp:coreProperties>
</file>