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0" r:id="rId3"/>
    <p:sldId id="334" r:id="rId4"/>
    <p:sldId id="333" r:id="rId5"/>
    <p:sldId id="299" r:id="rId6"/>
    <p:sldId id="332" r:id="rId7"/>
    <p:sldId id="302" r:id="rId8"/>
    <p:sldId id="330" r:id="rId9"/>
    <p:sldId id="310" r:id="rId10"/>
    <p:sldId id="307" r:id="rId11"/>
    <p:sldId id="335" r:id="rId12"/>
    <p:sldId id="303" r:id="rId13"/>
    <p:sldId id="337" r:id="rId14"/>
    <p:sldId id="311" r:id="rId15"/>
    <p:sldId id="338" r:id="rId16"/>
    <p:sldId id="339" r:id="rId17"/>
    <p:sldId id="340" r:id="rId18"/>
    <p:sldId id="341" r:id="rId19"/>
    <p:sldId id="342" r:id="rId20"/>
    <p:sldId id="343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99"/>
    <a:srgbClr val="0000FF"/>
    <a:srgbClr val="FFFF00"/>
    <a:srgbClr val="FFFFCC"/>
    <a:srgbClr val="FF9900"/>
    <a:srgbClr val="339933"/>
    <a:srgbClr val="00FFFF"/>
    <a:srgbClr val="FF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4" autoAdjust="0"/>
    <p:restoredTop sz="88383" autoAdjust="0"/>
  </p:normalViewPr>
  <p:slideViewPr>
    <p:cSldViewPr>
      <p:cViewPr varScale="1">
        <p:scale>
          <a:sx n="158" d="100"/>
          <a:sy n="158" d="100"/>
        </p:scale>
        <p:origin x="-462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6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5133F-8861-44A5-8578-F82686867A54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1B379-0238-44B0-A688-9EE8ACC203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92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6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89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6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15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441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26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257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B379-0238-44B0-A688-9EE8ACC203F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67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>
            <a:spLocks/>
          </p:cNvSpPr>
          <p:nvPr userDrawn="1"/>
        </p:nvSpPr>
        <p:spPr bwMode="auto">
          <a:xfrm>
            <a:off x="2362200" y="4914900"/>
            <a:ext cx="6781800" cy="2286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88" y="0"/>
              </a:cxn>
              <a:cxn ang="0">
                <a:pos x="4272" y="0"/>
              </a:cxn>
              <a:cxn ang="0">
                <a:pos x="4272" y="144"/>
              </a:cxn>
              <a:cxn ang="0">
                <a:pos x="0" y="144"/>
              </a:cxn>
            </a:cxnLst>
            <a:rect l="0" t="0" r="r" b="b"/>
            <a:pathLst>
              <a:path w="4272" h="144">
                <a:moveTo>
                  <a:pt x="0" y="144"/>
                </a:moveTo>
                <a:lnTo>
                  <a:pt x="288" y="0"/>
                </a:lnTo>
                <a:lnTo>
                  <a:pt x="4272" y="0"/>
                </a:lnTo>
                <a:lnTo>
                  <a:pt x="4272" y="144"/>
                </a:lnTo>
                <a:lnTo>
                  <a:pt x="0" y="144"/>
                </a:ln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3333FF">
                  <a:gamma/>
                  <a:tint val="73725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Freeform 3"/>
          <p:cNvSpPr>
            <a:spLocks/>
          </p:cNvSpPr>
          <p:nvPr userDrawn="1"/>
        </p:nvSpPr>
        <p:spPr bwMode="auto">
          <a:xfrm>
            <a:off x="0" y="0"/>
            <a:ext cx="8062913" cy="540000"/>
          </a:xfrm>
          <a:custGeom>
            <a:avLst/>
            <a:gdLst/>
            <a:ahLst/>
            <a:cxnLst>
              <a:cxn ang="0">
                <a:pos x="0" y="528"/>
              </a:cxn>
              <a:cxn ang="0">
                <a:pos x="4464" y="528"/>
              </a:cxn>
              <a:cxn ang="0">
                <a:pos x="4992" y="0"/>
              </a:cxn>
              <a:cxn ang="0">
                <a:pos x="0" y="0"/>
              </a:cxn>
              <a:cxn ang="0">
                <a:pos x="0" y="528"/>
              </a:cxn>
            </a:cxnLst>
            <a:rect l="0" t="0" r="r" b="b"/>
            <a:pathLst>
              <a:path w="4992" h="528">
                <a:moveTo>
                  <a:pt x="0" y="528"/>
                </a:moveTo>
                <a:lnTo>
                  <a:pt x="4464" y="528"/>
                </a:lnTo>
                <a:lnTo>
                  <a:pt x="4992" y="0"/>
                </a:lnTo>
                <a:lnTo>
                  <a:pt x="0" y="0"/>
                </a:lnTo>
                <a:lnTo>
                  <a:pt x="0" y="528"/>
                </a:lnTo>
                <a:close/>
              </a:path>
            </a:pathLst>
          </a:custGeom>
          <a:gradFill flip="none" rotWithShape="1">
            <a:gsLst>
              <a:gs pos="20000">
                <a:srgbClr val="0087E6"/>
              </a:gs>
              <a:gs pos="40000">
                <a:srgbClr val="005CBF"/>
              </a:gs>
            </a:gsLst>
            <a:lin ang="10800000" scaled="1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ooter Placeholder 7"/>
          <p:cNvSpPr txBox="1">
            <a:spLocks noChangeArrowheads="1"/>
          </p:cNvSpPr>
          <p:nvPr userDrawn="1"/>
        </p:nvSpPr>
        <p:spPr>
          <a:xfrm>
            <a:off x="2819400" y="4954860"/>
            <a:ext cx="6336000" cy="18864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ts val="1000"/>
              </a:lnSpc>
              <a:defRPr sz="1000" b="0" i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0000" algn="ctr"/>
              </a:tabLst>
              <a:defRPr/>
            </a:pPr>
            <a:r>
              <a:rPr lang="it-IT" sz="900" i="1" dirty="0" err="1" smtClean="0">
                <a:solidFill>
                  <a:srgbClr val="FFFF00"/>
                </a:solidFill>
              </a:rPr>
              <a:t>S.Peruzzo</a:t>
            </a:r>
            <a:r>
              <a:rPr lang="it-IT" sz="900" i="1" dirty="0" smtClean="0">
                <a:solidFill>
                  <a:srgbClr val="FFFF00"/>
                </a:solidFill>
              </a:rPr>
              <a:t>, «RHS for RFX-mod2» 	</a:t>
            </a:r>
            <a:r>
              <a:rPr lang="en-US" sz="900" i="1" dirty="0" smtClean="0">
                <a:solidFill>
                  <a:srgbClr val="FFFF00"/>
                </a:solidFill>
              </a:rPr>
              <a:t>INFN - IOD 2022 (Napoli, 9-10 June 2022)</a:t>
            </a:r>
          </a:p>
        </p:txBody>
      </p:sp>
      <p:sp>
        <p:nvSpPr>
          <p:cNvPr id="14" name="Rectangle 8"/>
          <p:cNvSpPr txBox="1">
            <a:spLocks noChangeArrowheads="1"/>
          </p:cNvSpPr>
          <p:nvPr userDrawn="1"/>
        </p:nvSpPr>
        <p:spPr>
          <a:xfrm>
            <a:off x="7010400" y="4954860"/>
            <a:ext cx="2133600" cy="18864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900" b="0" i="1" dirty="0" smtClean="0">
                <a:solidFill>
                  <a:srgbClr val="FFFF00"/>
                </a:solidFill>
              </a:rPr>
              <a:t>Slide </a:t>
            </a:r>
            <a:fld id="{76FE733E-9535-4EAB-8816-657A16DB3A58}" type="slidenum">
              <a:rPr lang="en-US" sz="900" b="0" i="1" smtClean="0">
                <a:solidFill>
                  <a:srgbClr val="FFFF00"/>
                </a:solidFill>
              </a:rPr>
              <a:pPr algn="r">
                <a:defRPr/>
              </a:pPr>
              <a:t>‹#›</a:t>
            </a:fld>
            <a:r>
              <a:rPr lang="en-US" sz="900" b="0" i="1" dirty="0" smtClean="0">
                <a:solidFill>
                  <a:srgbClr val="FFFF00"/>
                </a:solidFill>
              </a:rPr>
              <a:t> of 20</a:t>
            </a:r>
            <a:endParaRPr lang="en-US" sz="900" b="0" i="1" dirty="0">
              <a:solidFill>
                <a:srgbClr val="FFFF00"/>
              </a:solidFill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0"/>
            <a:ext cx="1081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emf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onsorzioRFX" TargetMode="External"/><Relationship Id="rId13" Type="http://schemas.openxmlformats.org/officeDocument/2006/relationships/image" Target="../media/image56.png"/><Relationship Id="rId3" Type="http://schemas.openxmlformats.org/officeDocument/2006/relationships/hyperlink" Target="https://www.igi.cnr.it/" TargetMode="External"/><Relationship Id="rId7" Type="http://schemas.openxmlformats.org/officeDocument/2006/relationships/hyperlink" Target="https://www.instagram.com/consorziorfx/" TargetMode="Externa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consorziorfx/" TargetMode="External"/><Relationship Id="rId11" Type="http://schemas.openxmlformats.org/officeDocument/2006/relationships/image" Target="../media/image54.png"/><Relationship Id="rId5" Type="http://schemas.openxmlformats.org/officeDocument/2006/relationships/hyperlink" Target="https://www.linkedin.com/company/consorzio-rfx/" TargetMode="External"/><Relationship Id="rId10" Type="http://schemas.openxmlformats.org/officeDocument/2006/relationships/image" Target="../media/image53.png"/><Relationship Id="rId4" Type="http://schemas.openxmlformats.org/officeDocument/2006/relationships/hyperlink" Target="mailto:simone.peruzzo@igi.cnr.it" TargetMode="External"/><Relationship Id="rId9" Type="http://schemas.openxmlformats.org/officeDocument/2006/relationships/hyperlink" Target="https://www.youtube.com/channel/UCTxf_7S0NjyKzDANDb4qHxA" TargetMode="External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r="44716"/>
          <a:stretch/>
        </p:blipFill>
        <p:spPr>
          <a:xfrm>
            <a:off x="2238600" y="1047750"/>
            <a:ext cx="1800000" cy="350539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63081" y="2419350"/>
            <a:ext cx="4648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sz="1800" kern="0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sz="1800" kern="0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  <a:r>
              <a:rPr lang="it-IT" sz="1800" kern="0" dirty="0" err="1" smtClean="0">
                <a:solidFill>
                  <a:srgbClr val="0000FF"/>
                </a:solidFill>
                <a:latin typeface="Calibri" pitchFamily="34" charset="0"/>
              </a:rPr>
              <a:t>Peruzzo</a:t>
            </a:r>
            <a:endParaRPr lang="it-IT" sz="1800" kern="0" dirty="0" smtClean="0">
              <a:solidFill>
                <a:srgbClr val="0000FF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sz="1200" b="0" i="1" kern="0" dirty="0" smtClean="0">
                <a:solidFill>
                  <a:srgbClr val="0000FF"/>
                </a:solidFill>
                <a:latin typeface="Calibri" pitchFamily="34" charset="0"/>
              </a:rPr>
              <a:t>Technology </a:t>
            </a:r>
            <a:r>
              <a:rPr lang="en-US" sz="1200" b="0" i="1" kern="0" dirty="0">
                <a:solidFill>
                  <a:srgbClr val="0000FF"/>
                </a:solidFill>
                <a:latin typeface="Calibri" pitchFamily="34" charset="0"/>
              </a:rPr>
              <a:t>and Engineering </a:t>
            </a:r>
            <a:r>
              <a:rPr lang="en-US" sz="1200" b="0" i="1" kern="0" dirty="0" smtClean="0">
                <a:solidFill>
                  <a:srgbClr val="0000FF"/>
                </a:solidFill>
                <a:latin typeface="Calibri" pitchFamily="34" charset="0"/>
              </a:rPr>
              <a:t>Development </a:t>
            </a:r>
            <a:r>
              <a:rPr lang="en-US" sz="1200" b="0" i="1" kern="0" dirty="0" smtClean="0">
                <a:solidFill>
                  <a:srgbClr val="0000FF"/>
                </a:solidFill>
                <a:latin typeface="Calibri" pitchFamily="34" charset="0"/>
              </a:rPr>
              <a:t>Program Manager</a:t>
            </a:r>
          </a:p>
          <a:p>
            <a:pPr algn="ctr" eaLnBrk="1" hangingPunct="1"/>
            <a:endParaRPr lang="en-US" sz="1100" b="0" kern="0" dirty="0" smtClean="0">
              <a:solidFill>
                <a:srgbClr val="0000FF"/>
              </a:solidFill>
              <a:latin typeface="Calibri" pitchFamily="34" charset="0"/>
            </a:endParaRPr>
          </a:p>
          <a:p>
            <a:pPr algn="ctr" eaLnBrk="1" hangingPunct="1"/>
            <a:endParaRPr lang="en-US" sz="1100" b="0" kern="0" dirty="0" smtClean="0">
              <a:solidFill>
                <a:srgbClr val="0000FF"/>
              </a:solidFill>
              <a:latin typeface="Calibri" pitchFamily="34" charset="0"/>
            </a:endParaRPr>
          </a:p>
          <a:p>
            <a:pPr algn="ctr" eaLnBrk="1" hangingPunct="1"/>
            <a:endParaRPr lang="en-US" sz="1800" kern="0" dirty="0">
              <a:solidFill>
                <a:srgbClr val="0000FF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sz="1200" b="0" i="1" kern="0" dirty="0" smtClean="0">
                <a:solidFill>
                  <a:schemeClr val="tx1"/>
                </a:solidFill>
                <a:latin typeface="Calibri" pitchFamily="34" charset="0"/>
              </a:rPr>
              <a:t>INFN Industrial </a:t>
            </a:r>
            <a:r>
              <a:rPr lang="en-US" sz="1200" b="0" i="1" kern="0" dirty="0">
                <a:solidFill>
                  <a:schemeClr val="tx1"/>
                </a:solidFill>
                <a:latin typeface="Calibri" pitchFamily="34" charset="0"/>
              </a:rPr>
              <a:t>Opportunity Days </a:t>
            </a:r>
            <a:r>
              <a:rPr lang="en-US" sz="1200" b="0" i="1" kern="0" dirty="0" smtClean="0">
                <a:solidFill>
                  <a:schemeClr val="tx1"/>
                </a:solidFill>
                <a:latin typeface="Calibri" pitchFamily="34" charset="0"/>
              </a:rPr>
              <a:t>2022</a:t>
            </a:r>
          </a:p>
          <a:p>
            <a:pPr algn="ctr" eaLnBrk="1" hangingPunct="1"/>
            <a:r>
              <a:rPr lang="en-US" sz="1200" b="0" i="1" kern="0" dirty="0" smtClean="0">
                <a:solidFill>
                  <a:schemeClr val="tx1"/>
                </a:solidFill>
                <a:latin typeface="Calibri" pitchFamily="34" charset="0"/>
              </a:rPr>
              <a:t>(Napoli, 9-10 June 2022</a:t>
            </a:r>
            <a:r>
              <a:rPr lang="en-US" sz="1200" b="0" i="1" kern="0" dirty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en-US" sz="1200" b="0" i="1" kern="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114800" y="514350"/>
            <a:ext cx="5029200" cy="246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Remote </a:t>
            </a:r>
            <a:r>
              <a:rPr lang="en-US" sz="3200" kern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Handling Systems </a:t>
            </a:r>
            <a:r>
              <a:rPr lang="en-US" sz="3200" kern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for RFX-mod2 experiment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" y="551518"/>
            <a:ext cx="1800000" cy="258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6829"/>
          <a:stretch/>
        </p:blipFill>
        <p:spPr>
          <a:xfrm>
            <a:off x="0" y="3154229"/>
            <a:ext cx="3060000" cy="1989271"/>
          </a:xfrm>
          <a:prstGeom prst="rect">
            <a:avLst/>
          </a:prstGeom>
        </p:spPr>
      </p:pic>
      <p:sp>
        <p:nvSpPr>
          <p:cNvPr id="12" name="Freeform 2"/>
          <p:cNvSpPr>
            <a:spLocks/>
          </p:cNvSpPr>
          <p:nvPr/>
        </p:nvSpPr>
        <p:spPr bwMode="auto">
          <a:xfrm>
            <a:off x="2362200" y="4914900"/>
            <a:ext cx="6781800" cy="2286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88" y="0"/>
              </a:cxn>
              <a:cxn ang="0">
                <a:pos x="4272" y="0"/>
              </a:cxn>
              <a:cxn ang="0">
                <a:pos x="4272" y="144"/>
              </a:cxn>
              <a:cxn ang="0">
                <a:pos x="0" y="144"/>
              </a:cxn>
            </a:cxnLst>
            <a:rect l="0" t="0" r="r" b="b"/>
            <a:pathLst>
              <a:path w="4272" h="144">
                <a:moveTo>
                  <a:pt x="0" y="144"/>
                </a:moveTo>
                <a:lnTo>
                  <a:pt x="288" y="0"/>
                </a:lnTo>
                <a:lnTo>
                  <a:pt x="4272" y="0"/>
                </a:lnTo>
                <a:lnTo>
                  <a:pt x="4272" y="144"/>
                </a:lnTo>
                <a:lnTo>
                  <a:pt x="0" y="144"/>
                </a:ln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3333FF">
                  <a:gamma/>
                  <a:tint val="73725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2343150"/>
            <a:ext cx="2160000" cy="216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Main components manufactured for RFX-mod2</a:t>
            </a:r>
            <a:r>
              <a:rPr lang="en-US" sz="1200" dirty="0" smtClean="0">
                <a:solidFill>
                  <a:srgbClr val="FFFF00"/>
                </a:solidFill>
              </a:rPr>
              <a:t> (+ main sub-suppliers)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7399384" y="802"/>
            <a:ext cx="1744616" cy="252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49" y="1411355"/>
            <a:ext cx="216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07" y="590549"/>
            <a:ext cx="2160000" cy="12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7F77F8A-0FC3-4B3B-B0DB-65FEFB1BED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3" t="39624" r="15295" b="30805"/>
          <a:stretch/>
        </p:blipFill>
        <p:spPr>
          <a:xfrm>
            <a:off x="33413" y="1785956"/>
            <a:ext cx="1980000" cy="11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E7B05A-5374-4D7D-B89A-3891B7B848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48"/>
          <a:stretch/>
        </p:blipFill>
        <p:spPr>
          <a:xfrm>
            <a:off x="33413" y="590551"/>
            <a:ext cx="2160000" cy="1164759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0" y="4171952"/>
            <a:ext cx="900000" cy="22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407" y="4324351"/>
            <a:ext cx="900000" cy="295313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00" y="971550"/>
            <a:ext cx="900000" cy="2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07" y="4168942"/>
            <a:ext cx="900000" cy="30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291" y="4705350"/>
            <a:ext cx="900000" cy="16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61" y="2293454"/>
            <a:ext cx="1449103" cy="128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0" y="3562350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</a:rPr>
              <a:t>First wall graphite tiles with embedded electro-magnetic sensors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052" name="Picture 4" descr="logo-politecnica-nuovo-verde-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64" y="4324353"/>
            <a:ext cx="900000" cy="25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3322690" y="3562350"/>
            <a:ext cx="254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</a:rPr>
              <a:t>Copper shell and insulating support structure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5904049" y="514350"/>
            <a:ext cx="1571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</a:rPr>
              <a:t>Stainless steel vessel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00" y="1428750"/>
            <a:ext cx="900000" cy="413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00" y="1962150"/>
            <a:ext cx="900000" cy="3125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0" y="4705350"/>
            <a:ext cx="900000" cy="2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5257800" y="4595396"/>
            <a:ext cx="3872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</a:rPr>
              <a:t>Vessel complex assembly by end 2022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Outline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763" y="2063919"/>
            <a:ext cx="79144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Overview of RFX experiment and recent modifications for ‘RFX-mod2’</a:t>
            </a:r>
          </a:p>
          <a:p>
            <a:pPr marL="342900" indent="-342900">
              <a:spcBef>
                <a:spcPts val="2400"/>
              </a:spcBef>
              <a:buAutoNum type="arabicParenR"/>
            </a:pPr>
            <a:r>
              <a:rPr lang="en-US" sz="2000" b="1" dirty="0" smtClean="0">
                <a:solidFill>
                  <a:srgbClr val="0000FF"/>
                </a:solidFill>
              </a:rPr>
              <a:t>Prospects </a:t>
            </a:r>
            <a:r>
              <a:rPr lang="en-US" sz="2000" b="1" dirty="0">
                <a:solidFill>
                  <a:srgbClr val="0000FF"/>
                </a:solidFill>
              </a:rPr>
              <a:t>for </a:t>
            </a:r>
            <a:r>
              <a:rPr lang="en-US" sz="2000" b="1" dirty="0" smtClean="0">
                <a:solidFill>
                  <a:srgbClr val="0000FF"/>
                </a:solidFill>
              </a:rPr>
              <a:t>new near </a:t>
            </a:r>
            <a:r>
              <a:rPr lang="en-US" sz="2000" b="1" dirty="0">
                <a:solidFill>
                  <a:srgbClr val="0000FF"/>
                </a:solidFill>
              </a:rPr>
              <a:t>term investments</a:t>
            </a:r>
            <a:endParaRPr lang="it-IT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604890"/>
            <a:ext cx="4320000" cy="181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NEFERTARI project proposal </a:t>
            </a:r>
            <a:r>
              <a:rPr lang="en-US" sz="2400" dirty="0" smtClean="0">
                <a:solidFill>
                  <a:srgbClr val="FFFF00"/>
                </a:solidFill>
              </a:rPr>
              <a:t>/ PNRR Research Infrastructures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52872" y="634322"/>
            <a:ext cx="48239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According to the «</a:t>
            </a:r>
            <a:r>
              <a:rPr lang="it-IT" sz="1400" dirty="0" smtClean="0"/>
              <a:t>Piano Nazionale Infrastrutture di Ricerca 2021-2027 </a:t>
            </a:r>
            <a:r>
              <a:rPr lang="en-US" sz="1400" dirty="0" smtClean="0"/>
              <a:t>(PNIR)» the </a:t>
            </a:r>
            <a:r>
              <a:rPr lang="en-US" sz="1400" b="1" dirty="0" smtClean="0"/>
              <a:t>RFX experiment</a:t>
            </a:r>
            <a:r>
              <a:rPr lang="en-US" sz="1400" dirty="0" smtClean="0"/>
              <a:t> has been identified as a </a:t>
            </a:r>
            <a:r>
              <a:rPr lang="en-US" sz="1400" b="1" dirty="0" smtClean="0"/>
              <a:t>high priority research infrastructure </a:t>
            </a:r>
            <a:r>
              <a:rPr lang="en-US" sz="1400" dirty="0" smtClean="0"/>
              <a:t>eligible for funding in the framework of the </a:t>
            </a:r>
            <a:r>
              <a:rPr lang="en-US" sz="1400" b="1" dirty="0" smtClean="0"/>
              <a:t>PNRR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it-IT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project proposal </a:t>
            </a:r>
            <a:r>
              <a:rPr lang="en-US" sz="1400" b="1" dirty="0" smtClean="0"/>
              <a:t>NEFERTARI </a:t>
            </a:r>
            <a:r>
              <a:rPr lang="en-US" sz="1400" dirty="0" smtClean="0"/>
              <a:t>(</a:t>
            </a:r>
            <a:r>
              <a:rPr lang="en-US" sz="1400" b="1" u="sng" dirty="0" smtClean="0">
                <a:solidFill>
                  <a:srgbClr val="0000FF"/>
                </a:solidFill>
              </a:rPr>
              <a:t>N</a:t>
            </a:r>
            <a:r>
              <a:rPr lang="en-US" sz="1400" dirty="0" smtClean="0">
                <a:solidFill>
                  <a:srgbClr val="0000FF"/>
                </a:solidFill>
              </a:rPr>
              <a:t>ew </a:t>
            </a:r>
            <a:r>
              <a:rPr lang="en-US" sz="1400" b="1" u="sng" dirty="0" smtClean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quipment for </a:t>
            </a:r>
            <a:r>
              <a:rPr lang="en-US" sz="1400" b="1" u="sng" dirty="0" smtClean="0">
                <a:solidFill>
                  <a:srgbClr val="0000FF"/>
                </a:solidFill>
              </a:rPr>
              <a:t>F</a:t>
            </a:r>
            <a:r>
              <a:rPr lang="en-US" sz="1400" dirty="0" smtClean="0">
                <a:solidFill>
                  <a:srgbClr val="0000FF"/>
                </a:solidFill>
              </a:rPr>
              <a:t>usion </a:t>
            </a:r>
            <a:r>
              <a:rPr lang="en-US" sz="1400" b="1" u="sng" dirty="0" smtClean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xperimental </a:t>
            </a:r>
            <a:r>
              <a:rPr lang="en-US" sz="1400" b="1" u="sng" dirty="0" smtClean="0">
                <a:solidFill>
                  <a:srgbClr val="0000FF"/>
                </a:solidFill>
              </a:rPr>
              <a:t>R</a:t>
            </a:r>
            <a:r>
              <a:rPr lang="en-US" sz="1400" dirty="0" smtClean="0">
                <a:solidFill>
                  <a:srgbClr val="0000FF"/>
                </a:solidFill>
              </a:rPr>
              <a:t>esearch &amp; </a:t>
            </a:r>
            <a:r>
              <a:rPr lang="en-US" sz="1400" b="1" u="sng" dirty="0" smtClean="0">
                <a:solidFill>
                  <a:srgbClr val="0000FF"/>
                </a:solidFill>
              </a:rPr>
              <a:t>T</a:t>
            </a:r>
            <a:r>
              <a:rPr lang="en-US" sz="1400" dirty="0" smtClean="0">
                <a:solidFill>
                  <a:srgbClr val="0000FF"/>
                </a:solidFill>
              </a:rPr>
              <a:t>echnological </a:t>
            </a:r>
            <a:r>
              <a:rPr lang="en-US" sz="1400" b="1" u="sng" dirty="0" smtClean="0">
                <a:solidFill>
                  <a:srgbClr val="0000FF"/>
                </a:solidFill>
              </a:rPr>
              <a:t>A</a:t>
            </a:r>
            <a:r>
              <a:rPr lang="en-US" sz="1400" dirty="0" smtClean="0">
                <a:solidFill>
                  <a:srgbClr val="0000FF"/>
                </a:solidFill>
              </a:rPr>
              <a:t>dvancements with </a:t>
            </a:r>
            <a:r>
              <a:rPr lang="en-US" sz="1400" b="1" u="sng" dirty="0" err="1" smtClean="0">
                <a:solidFill>
                  <a:srgbClr val="0000FF"/>
                </a:solidFill>
              </a:rPr>
              <a:t>R</a:t>
            </a:r>
            <a:r>
              <a:rPr lang="en-US" sz="1400" dirty="0" err="1" smtClean="0">
                <a:solidFill>
                  <a:srgbClr val="0000FF"/>
                </a:solidFill>
              </a:rPr>
              <a:t>fx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b="1" u="sng" dirty="0" smtClean="0">
                <a:solidFill>
                  <a:srgbClr val="0000FF"/>
                </a:solidFill>
              </a:rPr>
              <a:t>I</a:t>
            </a:r>
            <a:r>
              <a:rPr lang="en-US" sz="1400" dirty="0" smtClean="0">
                <a:solidFill>
                  <a:srgbClr val="0000FF"/>
                </a:solidFill>
              </a:rPr>
              <a:t>nfrastructure</a:t>
            </a:r>
            <a:r>
              <a:rPr lang="en-US" sz="1400" dirty="0" smtClean="0"/>
              <a:t>) submitted in response of the call n. 3264, issued by MUR, 28-12-2021 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E2B422C-C002-476A-BD55-DD86EFC3C974}"/>
              </a:ext>
            </a:extLst>
          </p:cNvPr>
          <p:cNvSpPr txBox="1"/>
          <p:nvPr/>
        </p:nvSpPr>
        <p:spPr>
          <a:xfrm>
            <a:off x="152400" y="3028950"/>
            <a:ext cx="8839200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976438" indent="-1976438">
              <a:spcBef>
                <a:spcPts val="600"/>
              </a:spcBef>
              <a:tabLst>
                <a:tab pos="270000" algn="l"/>
              </a:tabLst>
            </a:pPr>
            <a:r>
              <a:rPr lang="en-US" sz="1200" dirty="0" smtClean="0">
                <a:sym typeface="Wingdings 2"/>
              </a:rPr>
              <a:t>	</a:t>
            </a:r>
            <a:r>
              <a:rPr lang="en-US" sz="1600" b="1" u="sng" dirty="0" smtClean="0"/>
              <a:t>Project </a:t>
            </a:r>
            <a:r>
              <a:rPr lang="en-US" sz="1600" b="1" u="sng" dirty="0"/>
              <a:t>aim</a:t>
            </a:r>
            <a:r>
              <a:rPr lang="en-US" sz="1600" dirty="0"/>
              <a:t>: </a:t>
            </a:r>
            <a:r>
              <a:rPr lang="en-US" sz="1600" dirty="0" smtClean="0"/>
              <a:t>	innovation of </a:t>
            </a:r>
            <a:r>
              <a:rPr lang="en-US" sz="1600" b="1" dirty="0" smtClean="0">
                <a:solidFill>
                  <a:srgbClr val="FF0000"/>
                </a:solidFill>
              </a:rPr>
              <a:t>experimental equipment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FF0000"/>
                </a:solidFill>
              </a:rPr>
              <a:t>diagnostic systems </a:t>
            </a:r>
            <a:r>
              <a:rPr lang="en-US" sz="1600" dirty="0" smtClean="0"/>
              <a:t>for RFX-mod2</a:t>
            </a:r>
            <a:endParaRPr lang="en-US" sz="1600" dirty="0"/>
          </a:p>
          <a:p>
            <a:pPr marL="1976438" indent="-1976438">
              <a:spcBef>
                <a:spcPts val="600"/>
              </a:spcBef>
              <a:tabLst>
                <a:tab pos="270000" algn="l"/>
              </a:tabLst>
            </a:pPr>
            <a:r>
              <a:rPr lang="en-US" sz="1200" dirty="0">
                <a:sym typeface="Wingdings 2"/>
              </a:rPr>
              <a:t>	</a:t>
            </a:r>
            <a:r>
              <a:rPr lang="en-US" sz="1600" b="1" u="sng" dirty="0" smtClean="0"/>
              <a:t>Proposed budget</a:t>
            </a:r>
            <a:r>
              <a:rPr lang="en-US" sz="1600" dirty="0" smtClean="0"/>
              <a:t>:	</a:t>
            </a:r>
            <a:r>
              <a:rPr lang="en-US" sz="1600" b="1" dirty="0" smtClean="0"/>
              <a:t>20 </a:t>
            </a:r>
            <a:r>
              <a:rPr lang="en-US" sz="1600" b="1" dirty="0"/>
              <a:t>M</a:t>
            </a:r>
            <a:r>
              <a:rPr lang="en-US" sz="1600" b="1" dirty="0" smtClean="0"/>
              <a:t>€</a:t>
            </a:r>
            <a:r>
              <a:rPr lang="en-US" sz="1600" dirty="0" smtClean="0"/>
              <a:t> (70% dedicated to hardware investment) divided in </a:t>
            </a:r>
            <a:r>
              <a:rPr lang="en-US" sz="1600" b="1" dirty="0" smtClean="0"/>
              <a:t>10 independent “Work Packages”</a:t>
            </a:r>
          </a:p>
          <a:p>
            <a:pPr marL="1976438" indent="-1976438">
              <a:spcBef>
                <a:spcPts val="600"/>
              </a:spcBef>
              <a:tabLst>
                <a:tab pos="270000" algn="l"/>
              </a:tabLst>
            </a:pPr>
            <a:r>
              <a:rPr lang="en-US" sz="1200" dirty="0">
                <a:sym typeface="Wingdings 2"/>
              </a:rPr>
              <a:t>	</a:t>
            </a:r>
            <a:r>
              <a:rPr lang="en-US" sz="1600" b="1" u="sng" dirty="0" smtClean="0"/>
              <a:t>Duration</a:t>
            </a:r>
            <a:r>
              <a:rPr lang="en-US" sz="1600" dirty="0" smtClean="0"/>
              <a:t>:	30 months (</a:t>
            </a:r>
            <a:r>
              <a:rPr lang="en-US" sz="1600" b="1" dirty="0" smtClean="0"/>
              <a:t>2022 </a:t>
            </a:r>
            <a:r>
              <a:rPr lang="en-US" sz="1600" b="1" dirty="0"/>
              <a:t>– </a:t>
            </a:r>
            <a:r>
              <a:rPr lang="en-US" sz="1600" b="1" dirty="0" smtClean="0"/>
              <a:t>2024</a:t>
            </a:r>
            <a:r>
              <a:rPr lang="en-US" sz="1600" dirty="0" smtClean="0"/>
              <a:t>)</a:t>
            </a:r>
          </a:p>
          <a:p>
            <a:pPr marL="1976438" indent="-1976438">
              <a:spcBef>
                <a:spcPts val="600"/>
              </a:spcBef>
              <a:tabLst>
                <a:tab pos="270000" algn="l"/>
              </a:tabLst>
            </a:pPr>
            <a:r>
              <a:rPr lang="en-US" sz="1200" dirty="0">
                <a:sym typeface="Wingdings 2"/>
              </a:rPr>
              <a:t>	</a:t>
            </a:r>
            <a:r>
              <a:rPr lang="en-US" sz="1600" b="1" u="sng" dirty="0" smtClean="0"/>
              <a:t>Partnership</a:t>
            </a:r>
            <a:r>
              <a:rPr lang="en-US" sz="1600" dirty="0" smtClean="0"/>
              <a:t>:	</a:t>
            </a:r>
            <a:r>
              <a:rPr lang="it-IT" sz="1600" dirty="0" smtClean="0"/>
              <a:t>CNR (ISTP BA-MI-PD), </a:t>
            </a:r>
            <a:r>
              <a:rPr lang="it-IT" sz="1600" dirty="0" err="1"/>
              <a:t>UniNA</a:t>
            </a:r>
            <a:r>
              <a:rPr lang="it-IT" sz="1600" dirty="0" smtClean="0"/>
              <a:t>, </a:t>
            </a:r>
            <a:r>
              <a:rPr lang="it-IT" sz="1600" dirty="0" err="1" smtClean="0"/>
              <a:t>UniPD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5257800" y="4595396"/>
            <a:ext cx="3872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</a:rPr>
              <a:t>evaluation expected by June ’22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002200" y="1823710"/>
            <a:ext cx="64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10200" y="1948190"/>
            <a:ext cx="32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Remote Handling systems for RFX-mod2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800" y="74295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Bef>
                <a:spcPts val="3600"/>
              </a:spcBef>
              <a:buFont typeface="+mj-lt"/>
              <a:buAutoNum type="romanUcPeriod"/>
            </a:pPr>
            <a:r>
              <a:rPr lang="en-US" sz="2000" b="1" dirty="0" smtClean="0">
                <a:solidFill>
                  <a:srgbClr val="0000FF"/>
                </a:solidFill>
              </a:rPr>
              <a:t>Remote handling system for First Wall maintenance</a:t>
            </a:r>
          </a:p>
          <a:p>
            <a:pPr marL="363538" indent="-363538">
              <a:spcBef>
                <a:spcPts val="3600"/>
              </a:spcBef>
              <a:buFont typeface="+mj-lt"/>
              <a:buAutoNum type="romanUcPeriod"/>
            </a:pPr>
            <a:r>
              <a:rPr lang="en-US" sz="2000" b="1" dirty="0" err="1" smtClean="0">
                <a:solidFill>
                  <a:srgbClr val="0000FF"/>
                </a:solidFill>
              </a:rPr>
              <a:t>FAst</a:t>
            </a:r>
            <a:r>
              <a:rPr lang="en-US" sz="2000" b="1" dirty="0" smtClean="0">
                <a:solidFill>
                  <a:srgbClr val="0000FF"/>
                </a:solidFill>
              </a:rPr>
              <a:t> Reciprocating Manipulator for edge plasma probes</a:t>
            </a:r>
          </a:p>
          <a:p>
            <a:pPr marL="363538" indent="-363538">
              <a:spcBef>
                <a:spcPts val="3600"/>
              </a:spcBef>
              <a:buFont typeface="+mj-lt"/>
              <a:buAutoNum type="romanUcPeriod"/>
            </a:pPr>
            <a:r>
              <a:rPr lang="en-US" sz="2000" b="1" dirty="0" smtClean="0">
                <a:solidFill>
                  <a:srgbClr val="0000FF"/>
                </a:solidFill>
              </a:rPr>
              <a:t>Manipulator for Thomson Scattering diagnostic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48298"/>
            <a:ext cx="464820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RFX-mod2 </a:t>
            </a:r>
            <a:r>
              <a:rPr lang="en-US" sz="1400" u="sng" dirty="0">
                <a:solidFill>
                  <a:srgbClr val="990099"/>
                </a:solidFill>
              </a:rPr>
              <a:t>Technological Plants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u="sng" dirty="0">
                <a:solidFill>
                  <a:srgbClr val="990099"/>
                </a:solidFill>
              </a:rPr>
              <a:t>Electromagnetic measurements</a:t>
            </a:r>
            <a:r>
              <a:rPr lang="en-US" sz="1400" dirty="0"/>
              <a:t> and feedback control in fusion devices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Innovative diagnostics for </a:t>
            </a:r>
            <a:r>
              <a:rPr lang="en-US" sz="1400" u="sng" dirty="0">
                <a:solidFill>
                  <a:srgbClr val="990099"/>
                </a:solidFill>
              </a:rPr>
              <a:t>edge fusion plasmas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Enhancement of RFX-mod2 </a:t>
            </a:r>
            <a:r>
              <a:rPr lang="en-US" sz="1400" u="sng" dirty="0">
                <a:solidFill>
                  <a:srgbClr val="990099"/>
                </a:solidFill>
              </a:rPr>
              <a:t>main plasma diagnostics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u="sng" dirty="0">
                <a:solidFill>
                  <a:srgbClr val="990099"/>
                </a:solidFill>
              </a:rPr>
              <a:t>Neutral beams injectors </a:t>
            </a:r>
            <a:r>
              <a:rPr lang="en-US" sz="1400" dirty="0"/>
              <a:t>in RFX-mod2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u="sng" dirty="0">
                <a:solidFill>
                  <a:srgbClr val="990099"/>
                </a:solidFill>
              </a:rPr>
              <a:t>Laboratory of High Voltage insulation</a:t>
            </a:r>
            <a:r>
              <a:rPr lang="en-US" sz="1400" dirty="0">
                <a:solidFill>
                  <a:srgbClr val="990099"/>
                </a:solidFill>
              </a:rPr>
              <a:t> </a:t>
            </a:r>
            <a:r>
              <a:rPr lang="en-US" sz="1400" dirty="0"/>
              <a:t>in fusion devices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Laboratory for the study of fusion relevant </a:t>
            </a:r>
            <a:r>
              <a:rPr lang="en-US" sz="1400" u="sng" dirty="0">
                <a:solidFill>
                  <a:srgbClr val="990099"/>
                </a:solidFill>
              </a:rPr>
              <a:t>high-density plasmas and materials interaction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Laboratory for innovative </a:t>
            </a:r>
            <a:r>
              <a:rPr lang="en-US" sz="1400" u="sng" dirty="0">
                <a:solidFill>
                  <a:srgbClr val="990099"/>
                </a:solidFill>
              </a:rPr>
              <a:t>diagnostics for imaging of soft X-rays and neutrons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Research and Development of </a:t>
            </a:r>
            <a:r>
              <a:rPr lang="en-US" sz="1400" u="sng" dirty="0">
                <a:solidFill>
                  <a:srgbClr val="990099"/>
                </a:solidFill>
              </a:rPr>
              <a:t>optical plasma diagnostics</a:t>
            </a:r>
            <a:r>
              <a:rPr lang="en-US" sz="1400" dirty="0"/>
              <a:t> and modelling for fusion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Management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6750"/>
            <a:ext cx="3571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NERFERTARI </a:t>
            </a:r>
            <a:r>
              <a:rPr lang="it-IT" b="1" dirty="0" err="1"/>
              <a:t>project</a:t>
            </a:r>
            <a:r>
              <a:rPr lang="it-IT" b="1" dirty="0"/>
              <a:t> Work </a:t>
            </a:r>
            <a:r>
              <a:rPr lang="it-IT" b="1" dirty="0" err="1"/>
              <a:t>packages</a:t>
            </a:r>
            <a:endParaRPr lang="it-IT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43200" y="989556"/>
            <a:ext cx="2514601" cy="288099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807913" y="2029216"/>
            <a:ext cx="1449888" cy="85334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886200" y="2495550"/>
            <a:ext cx="1371601" cy="533400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1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5952"/>
            <a:ext cx="1800000" cy="258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Handling system for First 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 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maintenance: </a:t>
            </a:r>
            <a:b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 specifications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3" name="Picture 7" descr="R:\common\Area manipolatore\Foto\Foto manipolatori\2015-05-05-1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9461"/>
            <a:ext cx="3600000" cy="269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R:\common\Area manipolatore\Foto\Foto manipolatori\2015-05-05-12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7101" r="16959" b="16203"/>
          <a:stretch>
            <a:fillRect/>
          </a:stretch>
        </p:blipFill>
        <p:spPr bwMode="auto">
          <a:xfrm>
            <a:off x="394637" y="3407491"/>
            <a:ext cx="2160000" cy="1638624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7859" y="4705350"/>
            <a:ext cx="1276778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r">
              <a:defRPr/>
            </a:pPr>
            <a:r>
              <a:rPr lang="en-GB" sz="1200" b="1" dirty="0" smtClean="0">
                <a:solidFill>
                  <a:srgbClr val="FFFF00"/>
                </a:solidFill>
                <a:latin typeface="+mn-lt"/>
              </a:rPr>
              <a:t>End-effector </a:t>
            </a:r>
          </a:p>
          <a:p>
            <a:pPr algn="r">
              <a:defRPr/>
            </a:pPr>
            <a:r>
              <a:rPr lang="en-GB" sz="1200" dirty="0" smtClean="0">
                <a:solidFill>
                  <a:srgbClr val="FFFF00"/>
                </a:solidFill>
                <a:latin typeface="+mn-lt"/>
              </a:rPr>
              <a:t>for tile replacement</a:t>
            </a:r>
            <a:endParaRPr lang="en-GB" sz="1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8676" y="1022067"/>
            <a:ext cx="64928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>
                <a:latin typeface="+mn-lt"/>
              </a:rPr>
              <a:t>Control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5485" y="2885276"/>
            <a:ext cx="159091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>
                <a:latin typeface="+mn-lt"/>
              </a:rPr>
              <a:t>Main </a:t>
            </a:r>
            <a:r>
              <a:rPr lang="en-GB" sz="1200" b="1" dirty="0" smtClean="0">
                <a:latin typeface="+mn-lt"/>
              </a:rPr>
              <a:t>manipulator </a:t>
            </a:r>
          </a:p>
          <a:p>
            <a:pPr algn="ctr">
              <a:defRPr/>
            </a:pPr>
            <a:r>
              <a:rPr lang="en-GB" sz="1200" dirty="0" smtClean="0">
                <a:latin typeface="+mn-lt"/>
              </a:rPr>
              <a:t>(5 DOF articulated arm)</a:t>
            </a:r>
            <a:endParaRPr lang="en-GB" sz="1200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H="1" flipV="1">
            <a:off x="4555445" y="2428484"/>
            <a:ext cx="135498" cy="456792"/>
          </a:xfrm>
          <a:prstGeom prst="straightConnector1">
            <a:avLst/>
          </a:prstGeom>
          <a:ln>
            <a:prstDash val="sysDash"/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0"/>
          </p:cNvCxnSpPr>
          <p:nvPr/>
        </p:nvCxnSpPr>
        <p:spPr bwMode="auto">
          <a:xfrm flipV="1">
            <a:off x="1474637" y="2459673"/>
            <a:ext cx="1174796" cy="947818"/>
          </a:xfrm>
          <a:prstGeom prst="straightConnector1">
            <a:avLst/>
          </a:prstGeom>
          <a:ln>
            <a:prstDash val="sysDash"/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6" idx="2"/>
          </p:cNvCxnSpPr>
          <p:nvPr/>
        </p:nvCxnSpPr>
        <p:spPr bwMode="auto">
          <a:xfrm flipH="1">
            <a:off x="2554280" y="1569482"/>
            <a:ext cx="94460" cy="435778"/>
          </a:xfrm>
          <a:prstGeom prst="straightConnector1">
            <a:avLst/>
          </a:prstGeom>
          <a:ln>
            <a:prstDash val="sysDash"/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44679" y="1200150"/>
            <a:ext cx="140812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Auxiliary manipulator</a:t>
            </a:r>
          </a:p>
          <a:p>
            <a:pPr algn="ctr">
              <a:defRPr/>
            </a:pPr>
            <a:r>
              <a:rPr lang="en-GB" sz="1200" dirty="0" smtClean="0"/>
              <a:t>(sliding transporter)</a:t>
            </a:r>
            <a:endParaRPr lang="en-GB" sz="1200" dirty="0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 bwMode="auto">
          <a:xfrm flipH="1" flipV="1">
            <a:off x="899999" y="2459673"/>
            <a:ext cx="574638" cy="947818"/>
          </a:xfrm>
          <a:prstGeom prst="straightConnector1">
            <a:avLst/>
          </a:prstGeom>
          <a:ln>
            <a:prstDash val="sysDash"/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3627" y="667908"/>
            <a:ext cx="928463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solidFill>
                  <a:srgbClr val="FFFF00"/>
                </a:solidFill>
                <a:latin typeface="+mn-lt"/>
              </a:rPr>
              <a:t>largest vessel access (</a:t>
            </a:r>
            <a:r>
              <a:rPr lang="en-GB" sz="1200" b="1" dirty="0" smtClean="0">
                <a:solidFill>
                  <a:srgbClr val="FFFF00"/>
                </a:solidFill>
              </a:rPr>
              <a:t>Ø150)</a:t>
            </a:r>
            <a:endParaRPr lang="en-GB" sz="1200" b="1" dirty="0">
              <a:solidFill>
                <a:srgbClr val="FFFF00"/>
              </a:solidFill>
            </a:endParaRP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 bwMode="auto">
          <a:xfrm>
            <a:off x="1277859" y="1037240"/>
            <a:ext cx="338745" cy="37138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5505001" y="983724"/>
            <a:ext cx="363900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/>
              <a:t>Original system operated for 2 decades allowing:</a:t>
            </a:r>
          </a:p>
          <a:p>
            <a:pPr marL="536575" lvl="1" indent="-1809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smtClean="0"/>
              <a:t>replacement of tiles (automatic or tele-operated mode)</a:t>
            </a:r>
          </a:p>
          <a:p>
            <a:pPr marL="536575" lvl="1" indent="-1809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smtClean="0"/>
              <a:t>periodic inspection of the first wall</a:t>
            </a:r>
          </a:p>
          <a:p>
            <a:pPr marL="536575" lvl="1" indent="-1809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smtClean="0"/>
              <a:t>removal of fragments and dust due to failure of in-vessel components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419600" y="3426589"/>
            <a:ext cx="444585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/>
              <a:t>Complete redesign of the system is needed to: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Comply with new geometry of First Wall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Overcome obsolescence of some parts (mechanical joints, whole control system </a:t>
            </a:r>
            <a:r>
              <a:rPr lang="en-US" sz="1400" dirty="0" err="1" smtClean="0"/>
              <a:t>hw</a:t>
            </a:r>
            <a:r>
              <a:rPr lang="en-US" sz="1400" dirty="0" smtClean="0"/>
              <a:t>/</a:t>
            </a:r>
            <a:r>
              <a:rPr lang="en-US" sz="1400" dirty="0" err="1" smtClean="0"/>
              <a:t>sw</a:t>
            </a:r>
            <a:r>
              <a:rPr lang="en-US" sz="1400" dirty="0" smtClean="0"/>
              <a:t>)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Increase dexterity with video assisted features</a:t>
            </a:r>
          </a:p>
        </p:txBody>
      </p:sp>
    </p:spTree>
    <p:extLst>
      <p:ext uri="{BB962C8B-B14F-4D97-AF65-F5344CB8AC3E}">
        <p14:creationId xmlns:p14="http://schemas.microsoft.com/office/powerpoint/2010/main" val="36851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Handling system for First 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 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maintenance: </a:t>
            </a:r>
            <a:b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forthcoming activities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0" y="615136"/>
            <a:ext cx="914400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/>
              <a:t>Revision of the original </a:t>
            </a:r>
            <a:r>
              <a:rPr lang="en-US" sz="1600" b="1" dirty="0"/>
              <a:t>kinematics of the manipulator arm </a:t>
            </a:r>
            <a:r>
              <a:rPr lang="en-US" sz="1600" dirty="0"/>
              <a:t>and development of a new </a:t>
            </a:r>
            <a:r>
              <a:rPr lang="en-US" sz="1600" dirty="0" smtClean="0"/>
              <a:t>multi-purpose end-effector </a:t>
            </a:r>
            <a:r>
              <a:rPr lang="en-US" sz="1600" dirty="0"/>
              <a:t>compatible with both </a:t>
            </a:r>
            <a:r>
              <a:rPr lang="en-US" sz="1600" b="1" dirty="0"/>
              <a:t>vision and image recognition </a:t>
            </a:r>
            <a:r>
              <a:rPr lang="en-US" sz="1600" b="1" dirty="0" smtClean="0"/>
              <a:t>system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/>
              <a:t>Development of the </a:t>
            </a:r>
            <a:r>
              <a:rPr lang="en-US" sz="1600" b="1" dirty="0"/>
              <a:t>control software </a:t>
            </a:r>
            <a:r>
              <a:rPr lang="en-US" sz="1600" dirty="0"/>
              <a:t>and the tactile </a:t>
            </a:r>
            <a:r>
              <a:rPr lang="en-US" sz="1600" b="1" dirty="0"/>
              <a:t>Human Machine </a:t>
            </a:r>
            <a:r>
              <a:rPr lang="en-US" sz="1600" b="1" dirty="0" smtClean="0"/>
              <a:t>Interface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/>
              <a:t>Development and implementation of an up-to-date </a:t>
            </a:r>
            <a:r>
              <a:rPr lang="en-US" sz="1600" b="1" dirty="0"/>
              <a:t>Virtual Reality Simulator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/>
              <a:t>Design </a:t>
            </a:r>
            <a:r>
              <a:rPr lang="en-US" sz="1600" dirty="0"/>
              <a:t>and </a:t>
            </a:r>
            <a:r>
              <a:rPr lang="en-US" sz="1600" dirty="0" smtClean="0"/>
              <a:t>construction </a:t>
            </a:r>
            <a:r>
              <a:rPr lang="en-US" sz="1600" dirty="0"/>
              <a:t>of the </a:t>
            </a:r>
            <a:r>
              <a:rPr lang="en-US" sz="1600" b="1" dirty="0"/>
              <a:t>robotic arm </a:t>
            </a:r>
            <a:r>
              <a:rPr lang="en-US" sz="1600" dirty="0"/>
              <a:t>with integration of </a:t>
            </a:r>
            <a:r>
              <a:rPr lang="en-US" sz="1600" b="1" dirty="0"/>
              <a:t>electronics, vision and control </a:t>
            </a:r>
            <a:r>
              <a:rPr lang="en-US" sz="1600" b="1" dirty="0" smtClean="0"/>
              <a:t>software</a:t>
            </a:r>
            <a:endParaRPr lang="en-US" sz="16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/>
              <a:t>Realization </a:t>
            </a:r>
            <a:r>
              <a:rPr lang="en-US" sz="1600" dirty="0"/>
              <a:t>of a specific </a:t>
            </a:r>
            <a:r>
              <a:rPr lang="en-US" sz="1600" b="1" dirty="0"/>
              <a:t>Test and Training </a:t>
            </a:r>
            <a:r>
              <a:rPr lang="en-US" sz="1600" b="1" dirty="0" smtClean="0"/>
              <a:t>Facility </a:t>
            </a:r>
            <a:r>
              <a:rPr lang="en-US" sz="1600" dirty="0" smtClean="0"/>
              <a:t>for system </a:t>
            </a:r>
            <a:r>
              <a:rPr lang="en-US" sz="1600" dirty="0"/>
              <a:t>commissioning, calibration and </a:t>
            </a:r>
            <a:r>
              <a:rPr lang="en-US" sz="1600" dirty="0" smtClean="0"/>
              <a:t>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9394" y="2903369"/>
            <a:ext cx="730580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 smtClean="0"/>
              <a:t>Stakeholders: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solidFill>
                  <a:srgbClr val="FF0000"/>
                </a:solidFill>
              </a:rPr>
              <a:t>UniNA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(Federico II): mechanics and VR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solidFill>
                  <a:srgbClr val="FF0000"/>
                </a:solidFill>
              </a:rPr>
              <a:t>UniPD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(DTG): Control and HMI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C.RFX</a:t>
            </a:r>
            <a:r>
              <a:rPr lang="en-US" sz="1600" dirty="0" smtClean="0"/>
              <a:t>: functional specifications + integration and commissioning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Industrial partners</a:t>
            </a:r>
            <a:r>
              <a:rPr lang="en-US" sz="1600" dirty="0" smtClean="0"/>
              <a:t>: …very welcome! (for both R&amp;D and manufacturing) </a:t>
            </a:r>
          </a:p>
        </p:txBody>
      </p:sp>
    </p:spTree>
    <p:extLst>
      <p:ext uri="{BB962C8B-B14F-4D97-AF65-F5344CB8AC3E}">
        <p14:creationId xmlns:p14="http://schemas.microsoft.com/office/powerpoint/2010/main" val="1278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Reciprocating Manipulator for edge plasma 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probes:</a:t>
            </a:r>
            <a:b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 specifications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3810000" y="2599046"/>
            <a:ext cx="4800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/>
              <a:t>New diagnostic system to be manufactured and integrated in RFX-mod2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Combination of slow &amp; rapid (0.1 </a:t>
            </a:r>
            <a:r>
              <a:rPr lang="en-US" sz="1400" dirty="0" err="1" smtClean="0"/>
              <a:t>ms</a:t>
            </a:r>
            <a:r>
              <a:rPr lang="en-US" sz="1400" dirty="0" smtClean="0"/>
              <a:t>) movement of probe head in vacuum 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Possible installation of n.1 or 2 identical manipulators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3810000" y="1054953"/>
            <a:ext cx="495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u="sng" dirty="0" smtClean="0"/>
              <a:t>FARM diagnostic concept</a:t>
            </a:r>
            <a:r>
              <a:rPr lang="en-US" sz="1600" dirty="0" smtClean="0"/>
              <a:t>: manipulator for rapid insertion in the plasma edge region of electro-magnetic probes for detection of plasma parameters (n, T, V, B) 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r="44716" b="1662"/>
          <a:stretch/>
        </p:blipFill>
        <p:spPr>
          <a:xfrm>
            <a:off x="218333" y="556699"/>
            <a:ext cx="2344547" cy="4489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4426" y="2050018"/>
            <a:ext cx="9707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Reciprocating probe head</a:t>
            </a:r>
            <a:endParaRPr lang="en-GB" sz="1200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 flipV="1">
            <a:off x="1905002" y="2038350"/>
            <a:ext cx="629424" cy="196334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0999" y="3106877"/>
            <a:ext cx="80810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Inspection camera</a:t>
            </a:r>
            <a:endParaRPr lang="en-GB" sz="1200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 flipV="1">
            <a:off x="1189106" y="2952751"/>
            <a:ext cx="487294" cy="338792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2133" y="4564618"/>
            <a:ext cx="9707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Slow + rapid motion</a:t>
            </a:r>
            <a:endParaRPr lang="en-GB" sz="1200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 flipV="1">
            <a:off x="1112907" y="4410492"/>
            <a:ext cx="487293" cy="338792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9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2072" y="2800350"/>
            <a:ext cx="3600000" cy="1681265"/>
            <a:chOff x="265200" y="2800350"/>
            <a:chExt cx="3600000" cy="168126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00" y="2800350"/>
              <a:ext cx="3600000" cy="168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65200" y="2800350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00709" y="2800350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49200" y="2800350"/>
              <a:ext cx="216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4320000" cy="16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Reciprocating Manipulator for edge plasma 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probes: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267200" y="514350"/>
            <a:ext cx="48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 smtClean="0"/>
              <a:t>Slow translation</a:t>
            </a:r>
            <a:r>
              <a:rPr lang="en-US" sz="1600" dirty="0" smtClean="0"/>
              <a:t>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1500 </a:t>
            </a:r>
            <a:r>
              <a:rPr lang="en-US" sz="1400" dirty="0"/>
              <a:t>±0.1 mm </a:t>
            </a:r>
            <a:r>
              <a:rPr lang="en-US" sz="1400" dirty="0" smtClean="0"/>
              <a:t>stroke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/>
              <a:t>pneumatic </a:t>
            </a:r>
            <a:r>
              <a:rPr lang="en-US" sz="1400" dirty="0" smtClean="0"/>
              <a:t>motor with endless screw</a:t>
            </a:r>
            <a:r>
              <a:rPr lang="en-US" sz="1400" dirty="0"/>
              <a:t> </a:t>
            </a:r>
            <a:r>
              <a:rPr lang="en-US" sz="1400" dirty="0" smtClean="0"/>
              <a:t>with position feedback control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Metallic bellow for vacuum boundary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319999" y="1657350"/>
            <a:ext cx="46960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 smtClean="0"/>
              <a:t>Fast reciprocation: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100 </a:t>
            </a:r>
            <a:r>
              <a:rPr lang="en-US" sz="1400" dirty="0"/>
              <a:t>mm </a:t>
            </a:r>
            <a:r>
              <a:rPr lang="en-US" sz="1400" dirty="0" smtClean="0"/>
              <a:t>stroke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Pneumatic piston </a:t>
            </a:r>
            <a:r>
              <a:rPr lang="en-US" sz="1400" dirty="0"/>
              <a:t>with </a:t>
            </a:r>
            <a:r>
              <a:rPr lang="en-US" sz="1400" dirty="0" smtClean="0"/>
              <a:t>2 electric valves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Operation time 50 / 50-200 / 50 </a:t>
            </a:r>
            <a:r>
              <a:rPr lang="en-US" sz="1400" dirty="0" err="1" smtClean="0"/>
              <a:t>ms</a:t>
            </a:r>
            <a:r>
              <a:rPr lang="en-US" sz="1400" dirty="0" smtClean="0"/>
              <a:t> (insertion / positioning / extraction)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err="1" smtClean="0"/>
              <a:t>v</a:t>
            </a:r>
            <a:r>
              <a:rPr lang="en-US" sz="1400" baseline="-25000" dirty="0" err="1" smtClean="0"/>
              <a:t>max</a:t>
            </a:r>
            <a:r>
              <a:rPr lang="en-US" sz="1400" dirty="0"/>
              <a:t>= 2 m/s; </a:t>
            </a:r>
            <a:r>
              <a:rPr lang="en-US" sz="1400" dirty="0" err="1" smtClean="0"/>
              <a:t>acc</a:t>
            </a:r>
            <a:r>
              <a:rPr lang="en-US" sz="1400" baseline="-25000" dirty="0" err="1" smtClean="0"/>
              <a:t>max</a:t>
            </a:r>
            <a:r>
              <a:rPr lang="en-US" sz="1400" dirty="0" smtClean="0"/>
              <a:t> 150 m/s</a:t>
            </a:r>
            <a:r>
              <a:rPr lang="en-US" sz="1400" baseline="30000" dirty="0" smtClean="0"/>
              <a:t>2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Short metallic bellow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114801" y="3333750"/>
            <a:ext cx="499350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FF"/>
                </a:solidFill>
              </a:rPr>
              <a:t>Design already completed (by C.RFX)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Technical Specifications and call for tender by 2022 Q3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Involvement of industrial supplier requested for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FF"/>
                </a:solidFill>
              </a:rPr>
              <a:t>mechanical </a:t>
            </a:r>
            <a:r>
              <a:rPr lang="en-US" sz="1400" dirty="0">
                <a:solidFill>
                  <a:srgbClr val="0000FF"/>
                </a:solidFill>
              </a:rPr>
              <a:t>structure with feedback control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FF"/>
                </a:solidFill>
              </a:rPr>
              <a:t>multi-sensor probe heads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FF"/>
                </a:solidFill>
              </a:rPr>
              <a:t>front end electronics for data acquisition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65" y="4629150"/>
            <a:ext cx="20166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lvl="1"/>
            <a:r>
              <a:rPr lang="en-US" sz="1400" b="1" dirty="0" smtClean="0"/>
              <a:t>multi-sensor </a:t>
            </a:r>
            <a:r>
              <a:rPr lang="en-US" sz="1400" b="1" dirty="0"/>
              <a:t>probe </a:t>
            </a:r>
            <a:r>
              <a:rPr lang="en-US" sz="1400" b="1" dirty="0" smtClean="0"/>
              <a:t>head</a:t>
            </a:r>
          </a:p>
          <a:p>
            <a:pPr marL="1588" lvl="1"/>
            <a:r>
              <a:rPr lang="en-US" sz="1200" i="1" dirty="0" smtClean="0"/>
              <a:t>(overall weight 2 kg)</a:t>
            </a:r>
            <a:endParaRPr lang="en-US" sz="1200" i="1" dirty="0"/>
          </a:p>
        </p:txBody>
      </p:sp>
      <p:cxnSp>
        <p:nvCxnSpPr>
          <p:cNvPr id="17" name="Straight Connector 16"/>
          <p:cNvCxnSpPr>
            <a:stCxn id="29" idx="2"/>
            <a:endCxn id="2051" idx="0"/>
          </p:cNvCxnSpPr>
          <p:nvPr/>
        </p:nvCxnSpPr>
        <p:spPr>
          <a:xfrm flipH="1">
            <a:off x="1992072" y="1865894"/>
            <a:ext cx="741812" cy="934456"/>
          </a:xfrm>
          <a:prstGeom prst="line">
            <a:avLst/>
          </a:prstGeom>
          <a:ln w="127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2752" y="2800350"/>
            <a:ext cx="4128248" cy="1833665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 rot="1320000">
            <a:off x="2583834" y="1711813"/>
            <a:ext cx="360000" cy="159903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2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6829"/>
          <a:stretch/>
        </p:blipFill>
        <p:spPr>
          <a:xfrm>
            <a:off x="54907" y="1318117"/>
            <a:ext cx="3856808" cy="2507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Manipulator for Thomson Scattering diagnostic system: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 specifications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648200" y="600700"/>
            <a:ext cx="426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u="sng" dirty="0" smtClean="0"/>
              <a:t>Thomson Scattering concept</a:t>
            </a:r>
            <a:r>
              <a:rPr lang="en-US" sz="1600" dirty="0" smtClean="0"/>
              <a:t>: optical diagnostic system providing information on electron temperature and density </a:t>
            </a:r>
            <a:r>
              <a:rPr lang="en-US" sz="1600" dirty="0"/>
              <a:t>from </a:t>
            </a:r>
            <a:r>
              <a:rPr lang="en-US" sz="1600" dirty="0" smtClean="0"/>
              <a:t>scattered radiation emitted by interaction </a:t>
            </a:r>
            <a:r>
              <a:rPr lang="en-US" sz="1600" dirty="0"/>
              <a:t>of a laser </a:t>
            </a:r>
            <a:r>
              <a:rPr lang="en-US" sz="1600" dirty="0" smtClean="0"/>
              <a:t>beam and plasma particles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680856" y="2355324"/>
            <a:ext cx="4386943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/>
              <a:t>Aims of the </a:t>
            </a:r>
            <a:r>
              <a:rPr lang="en-US" sz="1600" b="1" u="sng" dirty="0" smtClean="0"/>
              <a:t>complete refurbishment of the diagnostic support structure</a:t>
            </a:r>
            <a:r>
              <a:rPr lang="en-US" sz="1600" dirty="0" smtClean="0"/>
              <a:t>: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Maintenance of in vessel components of the diagnostics (beam dump / mirror) 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Calibration of detectors</a:t>
            </a:r>
          </a:p>
          <a:p>
            <a:pPr marL="6413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Maintenance operation integrated with laser system (to preserve machine vacuum conditions)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97618"/>
            <a:ext cx="85278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Laser input window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3333750"/>
            <a:ext cx="85278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Beam dump or mirror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819150"/>
            <a:ext cx="10469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latin typeface="+mn-lt"/>
              </a:rPr>
              <a:t>Scattered light detectors</a:t>
            </a:r>
            <a:endParaRPr lang="en-GB" sz="1200" dirty="0"/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 bwMode="auto">
          <a:xfrm>
            <a:off x="502590" y="2266950"/>
            <a:ext cx="107010" cy="457200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 bwMode="auto">
          <a:xfrm flipH="1">
            <a:off x="3058935" y="1188482"/>
            <a:ext cx="55352" cy="421113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 bwMode="auto">
          <a:xfrm>
            <a:off x="3114287" y="1188482"/>
            <a:ext cx="136072" cy="392668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0"/>
          </p:cNvCxnSpPr>
          <p:nvPr/>
        </p:nvCxnSpPr>
        <p:spPr bwMode="auto">
          <a:xfrm flipV="1">
            <a:off x="3321990" y="2038350"/>
            <a:ext cx="315784" cy="1295400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</p:cNvCxnSpPr>
          <p:nvPr/>
        </p:nvCxnSpPr>
        <p:spPr bwMode="auto">
          <a:xfrm>
            <a:off x="3114287" y="1188482"/>
            <a:ext cx="288472" cy="316468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stealth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7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ruzzo\Desktop\20220609_IOD\ThScatt\IMMAGINI THOMSON SCATTERING 31-05-2022\iso tutt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 r="32679" b="8451"/>
          <a:stretch/>
        </p:blipFill>
        <p:spPr bwMode="auto">
          <a:xfrm>
            <a:off x="0" y="582738"/>
            <a:ext cx="3231811" cy="2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eruzzo\Desktop\20220609_IOD\ThScatt\IMMAGINI THOMSON SCATTERING 31-05-2022\iso tutt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 b="8451"/>
          <a:stretch/>
        </p:blipFill>
        <p:spPr bwMode="auto">
          <a:xfrm>
            <a:off x="0" y="582738"/>
            <a:ext cx="4800600" cy="2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eruzzo\Desktop\20220609_IOD\ThScatt\IMMAGINI THOMSON SCATTERING 31-05-2022\end effector e portaspecchio esplo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00" y="926720"/>
            <a:ext cx="3329400" cy="186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Manipulator for Thomson Scattering diagnostic 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system: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details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228600" y="1047750"/>
            <a:ext cx="198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Cylindrical vacuum chamber (</a:t>
            </a:r>
            <a:r>
              <a:rPr lang="en-US" sz="1400" dirty="0" smtClean="0">
                <a:sym typeface="Symbol"/>
              </a:rPr>
              <a:t>200 x 2000)</a:t>
            </a:r>
          </a:p>
        </p:txBody>
      </p:sp>
      <p:pic>
        <p:nvPicPr>
          <p:cNvPr id="1028" name="Picture 4" descr="C:\Users\peruzzo\Desktop\20220609_IOD\ThScatt\IMMAGINI THOMSON SCATTERING 31-05-2022\VISTA ISO 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05" y="2266950"/>
            <a:ext cx="2880000" cy="173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4648200" y="3333750"/>
            <a:ext cx="44601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FF"/>
                </a:solidFill>
              </a:rPr>
              <a:t>Design almost completed (by C.RFX)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Technical Specifications and call for tender planned by 2022 Q3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Involvement of industrial supplier requested for manufacturing of the whole mechanical system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3352800" y="1210330"/>
            <a:ext cx="16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Sliding manipulator (1500 length) </a:t>
            </a:r>
            <a:endParaRPr lang="en-US" sz="1400" dirty="0" smtClean="0">
              <a:sym typeface="Symbo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6443964" y="832306"/>
            <a:ext cx="816372" cy="43088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400" dirty="0"/>
              <a:t>end </a:t>
            </a:r>
            <a:r>
              <a:rPr lang="en-US" sz="1400" dirty="0" smtClean="0"/>
              <a:t>effector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37200" y="4276575"/>
            <a:ext cx="3544200" cy="646331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1400" dirty="0"/>
              <a:t>Step motors in vacuum for: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400" dirty="0"/>
              <a:t>manipulator translation (n.1)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400" dirty="0"/>
              <a:t>end effector / mirror holder engagement (n.2)</a:t>
            </a:r>
          </a:p>
        </p:txBody>
      </p:sp>
      <p:sp>
        <p:nvSpPr>
          <p:cNvPr id="4" name="Oval 3"/>
          <p:cNvSpPr/>
          <p:nvPr/>
        </p:nvSpPr>
        <p:spPr>
          <a:xfrm rot="-1380000">
            <a:off x="4303433" y="563394"/>
            <a:ext cx="504000" cy="2880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/>
          <p:cNvSpPr/>
          <p:nvPr/>
        </p:nvSpPr>
        <p:spPr>
          <a:xfrm rot="1380000">
            <a:off x="4938521" y="1055473"/>
            <a:ext cx="2340000" cy="8640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7479300" y="1428750"/>
            <a:ext cx="1131300" cy="43088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1400" dirty="0" smtClean="0"/>
              <a:t>replaceable </a:t>
            </a:r>
            <a:r>
              <a:rPr lang="en-US" sz="1400" dirty="0"/>
              <a:t>mirror 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8125770" y="2077819"/>
            <a:ext cx="789630" cy="646331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US" sz="1400" dirty="0" smtClean="0"/>
              <a:t>Interface attached to vessel</a:t>
            </a:r>
            <a:endParaRPr lang="en-US" sz="1400" dirty="0"/>
          </a:p>
        </p:txBody>
      </p:sp>
      <p:cxnSp>
        <p:nvCxnSpPr>
          <p:cNvPr id="6" name="Straight Connector 5"/>
          <p:cNvCxnSpPr>
            <a:stCxn id="4" idx="3"/>
            <a:endCxn id="16" idx="3"/>
          </p:cNvCxnSpPr>
          <p:nvPr/>
        </p:nvCxnSpPr>
        <p:spPr>
          <a:xfrm>
            <a:off x="4431193" y="870747"/>
            <a:ext cx="796424" cy="574655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-1380000">
            <a:off x="-12623" y="2115550"/>
            <a:ext cx="1268977" cy="736041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/>
          <p:cNvSpPr/>
          <p:nvPr/>
        </p:nvSpPr>
        <p:spPr>
          <a:xfrm rot="-960000">
            <a:off x="1460609" y="2453433"/>
            <a:ext cx="3441466" cy="1486305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Straight Connector 26"/>
          <p:cNvCxnSpPr/>
          <p:nvPr/>
        </p:nvCxnSpPr>
        <p:spPr>
          <a:xfrm>
            <a:off x="76200" y="2800350"/>
            <a:ext cx="1600200" cy="10668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Outline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763" y="2063919"/>
            <a:ext cx="79144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b="1" dirty="0" smtClean="0">
                <a:solidFill>
                  <a:srgbClr val="0000FF"/>
                </a:solidFill>
              </a:rPr>
              <a:t>Overview of RFX experiment and recent modifications for ‘RFX-mod2’</a:t>
            </a:r>
          </a:p>
          <a:p>
            <a:pPr marL="342900" indent="-342900">
              <a:spcBef>
                <a:spcPts val="2400"/>
              </a:spcBef>
              <a:buAutoNum type="arabicParenR"/>
            </a:pPr>
            <a:r>
              <a:rPr lang="en-US" sz="2000" b="1" dirty="0" smtClean="0">
                <a:solidFill>
                  <a:srgbClr val="0000FF"/>
                </a:solidFill>
              </a:rPr>
              <a:t>Prospects </a:t>
            </a:r>
            <a:r>
              <a:rPr lang="en-US" sz="2000" b="1" dirty="0">
                <a:solidFill>
                  <a:srgbClr val="0000FF"/>
                </a:solidFill>
              </a:rPr>
              <a:t>for </a:t>
            </a:r>
            <a:r>
              <a:rPr lang="en-US" sz="2000" b="1" dirty="0" smtClean="0">
                <a:solidFill>
                  <a:srgbClr val="0000FF"/>
                </a:solidFill>
              </a:rPr>
              <a:t>new near </a:t>
            </a:r>
            <a:r>
              <a:rPr lang="en-US" sz="2000" b="1" dirty="0">
                <a:solidFill>
                  <a:srgbClr val="0000FF"/>
                </a:solidFill>
              </a:rPr>
              <a:t>term investments</a:t>
            </a:r>
            <a:endParaRPr lang="it-IT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marL="363538" indent="-363538" algn="l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remarks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510975"/>
            <a:ext cx="441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For </a:t>
            </a:r>
            <a:r>
              <a:rPr lang="en-US" sz="1600" dirty="0" smtClean="0"/>
              <a:t>further</a:t>
            </a:r>
            <a:r>
              <a:rPr lang="it-IT" sz="1600" dirty="0" smtClean="0"/>
              <a:t> information: </a:t>
            </a:r>
          </a:p>
          <a:p>
            <a:r>
              <a:rPr lang="it-IT" sz="1600" dirty="0"/>
              <a:t>	</a:t>
            </a:r>
            <a:r>
              <a:rPr lang="it-IT" sz="1600" dirty="0" smtClean="0"/>
              <a:t>&lt;</a:t>
            </a:r>
            <a:r>
              <a:rPr lang="it-IT" sz="1600" dirty="0" smtClean="0">
                <a:hlinkClick r:id="rId3"/>
              </a:rPr>
              <a:t>https</a:t>
            </a:r>
            <a:r>
              <a:rPr lang="it-IT" sz="1600" dirty="0">
                <a:hlinkClick r:id="rId3"/>
              </a:rPr>
              <a:t>://</a:t>
            </a:r>
            <a:r>
              <a:rPr lang="it-IT" sz="1600" dirty="0" smtClean="0">
                <a:hlinkClick r:id="rId3"/>
              </a:rPr>
              <a:t>www.igi.cnr.it</a:t>
            </a:r>
            <a:r>
              <a:rPr lang="it-IT" sz="1600" dirty="0" smtClean="0"/>
              <a:t>&gt;  +  social media</a:t>
            </a:r>
          </a:p>
          <a:p>
            <a:endParaRPr lang="it-IT" sz="1600" dirty="0" smtClean="0"/>
          </a:p>
          <a:p>
            <a:r>
              <a:rPr lang="it-IT" sz="1600" dirty="0" smtClean="0"/>
              <a:t>Direct </a:t>
            </a:r>
            <a:r>
              <a:rPr lang="it-IT" sz="1600" dirty="0" err="1" smtClean="0"/>
              <a:t>contact</a:t>
            </a:r>
            <a:r>
              <a:rPr lang="it-IT" sz="1600" dirty="0" smtClean="0"/>
              <a:t>:</a:t>
            </a:r>
            <a:endParaRPr lang="it-IT" sz="1600" dirty="0"/>
          </a:p>
          <a:p>
            <a:r>
              <a:rPr lang="it-IT" sz="1600" i="1" dirty="0" smtClean="0"/>
              <a:t>	&lt;</a:t>
            </a:r>
            <a:r>
              <a:rPr lang="it-IT" sz="1600" i="1" dirty="0" smtClean="0">
                <a:hlinkClick r:id="rId4"/>
              </a:rPr>
              <a:t>simone.peruzzo@igi.cnr.it</a:t>
            </a:r>
            <a:r>
              <a:rPr lang="it-IT" sz="1600" i="1" dirty="0" smtClean="0"/>
              <a:t>&gt;</a:t>
            </a:r>
            <a:endParaRPr lang="it-IT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FA0C22-3665-4A7B-A14F-ABA94CB917E0}"/>
              </a:ext>
            </a:extLst>
          </p:cNvPr>
          <p:cNvSpPr txBox="1"/>
          <p:nvPr/>
        </p:nvSpPr>
        <p:spPr>
          <a:xfrm>
            <a:off x="98686" y="666750"/>
            <a:ext cx="8839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FF"/>
                </a:solidFill>
              </a:rPr>
              <a:t>Assembly of RFX-mod2 Vessel Complex planned by end 2022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FF"/>
                </a:solidFill>
              </a:rPr>
              <a:t>Machine reinstallation (magnets, diagnostics and auxiliary systems) planned by 2023 Q2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FF"/>
                </a:solidFill>
              </a:rPr>
              <a:t>Commissioning and restart of experimental campaign expected by 2023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990099"/>
                </a:solidFill>
              </a:rPr>
              <a:t>Boost for innovation </a:t>
            </a:r>
            <a:r>
              <a:rPr lang="en-US" sz="1600" dirty="0">
                <a:solidFill>
                  <a:srgbClr val="990099"/>
                </a:solidFill>
              </a:rPr>
              <a:t>of experimental equipment and diagnostic systems </a:t>
            </a:r>
            <a:r>
              <a:rPr lang="en-US" sz="1600" dirty="0" smtClean="0">
                <a:solidFill>
                  <a:srgbClr val="990099"/>
                </a:solidFill>
              </a:rPr>
              <a:t>expected from PNRR-RI for the forthcoming 30 months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19823" y="3827447"/>
            <a:ext cx="3390900" cy="26161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it-IT" sz="1100" dirty="0">
                <a:hlinkClick r:id="rId5"/>
              </a:rPr>
              <a:t>https://www.linkedin.com/company/consorzio-rfx</a:t>
            </a:r>
            <a:r>
              <a:rPr lang="it-IT" sz="1100" dirty="0" smtClean="0">
                <a:hlinkClick r:id="rId5"/>
              </a:rPr>
              <a:t>/</a:t>
            </a:r>
            <a:endParaRPr lang="it-IT" sz="1100" dirty="0"/>
          </a:p>
        </p:txBody>
      </p:sp>
      <p:sp>
        <p:nvSpPr>
          <p:cNvPr id="6" name="Rectangle 5"/>
          <p:cNvSpPr/>
          <p:nvPr/>
        </p:nvSpPr>
        <p:spPr>
          <a:xfrm>
            <a:off x="5319823" y="3070451"/>
            <a:ext cx="2432841" cy="26161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it-IT" sz="1100" dirty="0">
                <a:hlinkClick r:id="rId6"/>
              </a:rPr>
              <a:t>https://www.facebook.com/consorziorfx</a:t>
            </a:r>
            <a:r>
              <a:rPr lang="it-IT" sz="1100" dirty="0" smtClean="0">
                <a:hlinkClick r:id="rId6"/>
              </a:rPr>
              <a:t>/</a:t>
            </a:r>
            <a:endParaRPr lang="it-IT" sz="1100" dirty="0"/>
          </a:p>
        </p:txBody>
      </p:sp>
      <p:sp>
        <p:nvSpPr>
          <p:cNvPr id="8" name="Rectangle 7"/>
          <p:cNvSpPr/>
          <p:nvPr/>
        </p:nvSpPr>
        <p:spPr>
          <a:xfrm>
            <a:off x="5319823" y="3448949"/>
            <a:ext cx="2476122" cy="26161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it-IT" sz="1100" dirty="0">
                <a:hlinkClick r:id="rId7"/>
              </a:rPr>
              <a:t>https://www.instagram.com/consorziorfx</a:t>
            </a:r>
            <a:r>
              <a:rPr lang="it-IT" sz="1100" dirty="0" smtClean="0">
                <a:hlinkClick r:id="rId7"/>
              </a:rPr>
              <a:t>/</a:t>
            </a:r>
            <a:endParaRPr lang="it-IT" sz="1100" dirty="0"/>
          </a:p>
        </p:txBody>
      </p:sp>
      <p:sp>
        <p:nvSpPr>
          <p:cNvPr id="9" name="Rectangle 8"/>
          <p:cNvSpPr/>
          <p:nvPr/>
        </p:nvSpPr>
        <p:spPr>
          <a:xfrm>
            <a:off x="5319823" y="4205945"/>
            <a:ext cx="1947649" cy="26161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it-IT" sz="1100" dirty="0">
                <a:cs typeface="Arial" panose="020B0604020202020204" pitchFamily="34" charset="0"/>
                <a:hlinkClick r:id="rId8"/>
              </a:rPr>
              <a:t>https://</a:t>
            </a:r>
            <a:r>
              <a:rPr lang="it-IT" sz="1100" dirty="0" smtClean="0">
                <a:cs typeface="Arial" panose="020B0604020202020204" pitchFamily="34" charset="0"/>
                <a:hlinkClick r:id="rId8"/>
              </a:rPr>
              <a:t>twitter.com/ConsorzioRFX</a:t>
            </a:r>
            <a:endParaRPr lang="it-IT" sz="1100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9823" y="4584442"/>
            <a:ext cx="3810001" cy="26161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it-IT" sz="1100" dirty="0">
                <a:hlinkClick r:id="rId9"/>
              </a:rPr>
              <a:t>https://</a:t>
            </a:r>
            <a:r>
              <a:rPr lang="it-IT" sz="1100" dirty="0" smtClean="0">
                <a:hlinkClick r:id="rId9"/>
              </a:rPr>
              <a:t>www.youtube.com/channel/UCTxf_7S0NjyKzDANDb4qHxA</a:t>
            </a:r>
            <a:endParaRPr lang="it-IT" sz="1100" dirty="0"/>
          </a:p>
        </p:txBody>
      </p:sp>
      <p:sp>
        <p:nvSpPr>
          <p:cNvPr id="11" name="AutoShape 2" descr="Risultati immagini per youtub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42941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8246"/>
            <a:ext cx="360000" cy="29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peruzzo\AppData\Local\Temp\7zE414F46CC\LI-In-Bu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44386"/>
            <a:ext cx="360000" cy="3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3666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28950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eft Brace 13"/>
          <p:cNvSpPr/>
          <p:nvPr/>
        </p:nvSpPr>
        <p:spPr>
          <a:xfrm>
            <a:off x="4648200" y="3058169"/>
            <a:ext cx="152400" cy="1787883"/>
          </a:xfrm>
          <a:prstGeom prst="leftBrace">
            <a:avLst>
              <a:gd name="adj1" fmla="val 8893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  <p:bldP spid="8" grpId="0"/>
      <p:bldP spid="9" grpId="0"/>
      <p:bldP spid="10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Outline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763" y="2063919"/>
            <a:ext cx="79144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b="1" dirty="0" smtClean="0">
                <a:solidFill>
                  <a:srgbClr val="0000FF"/>
                </a:solidFill>
              </a:rPr>
              <a:t>Overview of RFX experiment and recent modifications for ‘RFX-mod2’</a:t>
            </a:r>
          </a:p>
          <a:p>
            <a:pPr marL="342900" indent="-342900">
              <a:spcBef>
                <a:spcPts val="2400"/>
              </a:spcBef>
              <a:buAutoNum type="arabicParenR"/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Prospects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for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new near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term investments</a:t>
            </a:r>
            <a:endParaRPr lang="it-IT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sz="2400" dirty="0">
                <a:solidFill>
                  <a:srgbClr val="FFFF00"/>
                </a:solidFill>
              </a:rPr>
              <a:t>RFX </a:t>
            </a:r>
            <a:r>
              <a:rPr lang="it-IT" sz="2400" dirty="0" err="1">
                <a:solidFill>
                  <a:srgbClr val="FFFF00"/>
                </a:solidFill>
              </a:rPr>
              <a:t>experiment</a:t>
            </a:r>
            <a:r>
              <a:rPr lang="it-IT" sz="2400" dirty="0">
                <a:solidFill>
                  <a:srgbClr val="FFFF00"/>
                </a:solidFill>
              </a:rPr>
              <a:t> location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382" y="891428"/>
            <a:ext cx="5894537" cy="350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30897" y="514350"/>
            <a:ext cx="61129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EF1F1F"/>
                </a:solidFill>
                <a:cs typeface="Arial" pitchFamily="34" charset="0"/>
              </a:rPr>
              <a:t>Consiglio Nazionale delle Ricerche - </a:t>
            </a:r>
            <a:r>
              <a:rPr lang="it-IT" sz="1600" i="1" dirty="0" smtClean="0">
                <a:solidFill>
                  <a:srgbClr val="EF1F1F"/>
                </a:solidFill>
                <a:cs typeface="Arial" pitchFamily="34" charset="0"/>
              </a:rPr>
              <a:t>Area della Ricerca di Padova</a:t>
            </a:r>
            <a:endParaRPr lang="it-IT" sz="1600" dirty="0">
              <a:solidFill>
                <a:srgbClr val="EF1F1F"/>
              </a:solidFill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395462" y="1271270"/>
            <a:ext cx="436880" cy="31292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32342" y="1259966"/>
            <a:ext cx="2047240" cy="1130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524955" y="2567828"/>
            <a:ext cx="1466887" cy="159512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398002" y="4162948"/>
            <a:ext cx="6593840" cy="22352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1414" y="2212637"/>
            <a:ext cx="1498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FF00FF"/>
                </a:solidFill>
                <a:cs typeface="Arial" pitchFamily="34" charset="0"/>
              </a:rPr>
              <a:t>ITER </a:t>
            </a:r>
          </a:p>
          <a:p>
            <a:r>
              <a:rPr lang="it-IT" sz="1600" dirty="0" err="1" smtClean="0">
                <a:solidFill>
                  <a:srgbClr val="FF00FF"/>
                </a:solidFill>
                <a:cs typeface="Arial" pitchFamily="34" charset="0"/>
              </a:rPr>
              <a:t>Neutral</a:t>
            </a:r>
            <a:r>
              <a:rPr lang="it-IT" sz="1600" dirty="0" smtClean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FF00FF"/>
                </a:solidFill>
                <a:cs typeface="Arial" pitchFamily="34" charset="0"/>
              </a:rPr>
              <a:t>Beam</a:t>
            </a:r>
            <a:r>
              <a:rPr lang="it-IT" sz="1600" dirty="0" smtClean="0">
                <a:solidFill>
                  <a:srgbClr val="FF00FF"/>
                </a:solidFill>
                <a:cs typeface="Arial" pitchFamily="34" charset="0"/>
              </a:rPr>
              <a:t> Test </a:t>
            </a:r>
            <a:r>
              <a:rPr lang="it-IT" sz="1600" dirty="0" err="1" smtClean="0">
                <a:solidFill>
                  <a:srgbClr val="FF00FF"/>
                </a:solidFill>
                <a:cs typeface="Arial" pitchFamily="34" charset="0"/>
              </a:rPr>
              <a:t>Facility</a:t>
            </a:r>
            <a:endParaRPr lang="it-IT" sz="1600" dirty="0">
              <a:solidFill>
                <a:srgbClr val="FF00FF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19200" y="2835910"/>
            <a:ext cx="679850" cy="503528"/>
          </a:xfrm>
          <a:prstGeom prst="straightConnector1">
            <a:avLst/>
          </a:prstGeom>
          <a:ln>
            <a:solidFill>
              <a:srgbClr val="FF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124840" y="789326"/>
            <a:ext cx="570082" cy="79182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612692" y="2581910"/>
            <a:ext cx="1905000" cy="9594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3951958" y="1253216"/>
            <a:ext cx="660734" cy="14246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620000" y="1842424"/>
            <a:ext cx="1339383" cy="24622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cs typeface="Arial" pitchFamily="34" charset="0"/>
              </a:rPr>
              <a:t>RFX 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experiment</a:t>
            </a:r>
            <a:endParaRPr lang="en-US" sz="1600" dirty="0">
              <a:solidFill>
                <a:srgbClr val="0000FF"/>
              </a:solidFill>
              <a:cs typeface="Arial" pitchFamily="34" charset="0"/>
            </a:endParaRPr>
          </a:p>
        </p:txBody>
      </p:sp>
      <p:cxnSp>
        <p:nvCxnSpPr>
          <p:cNvPr id="32" name="Straight Arrow Connector 31"/>
          <p:cNvCxnSpPr>
            <a:stCxn id="27" idx="1"/>
          </p:cNvCxnSpPr>
          <p:nvPr/>
        </p:nvCxnSpPr>
        <p:spPr>
          <a:xfrm flipH="1">
            <a:off x="6559142" y="1965535"/>
            <a:ext cx="1060858" cy="764390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8117" y="4686591"/>
            <a:ext cx="1578585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0000FF"/>
                </a:solidFill>
                <a:cs typeface="Arial" pitchFamily="34" charset="0"/>
              </a:rPr>
              <a:t>Partners</a:t>
            </a:r>
            <a:r>
              <a:rPr lang="it-IT" sz="1400" dirty="0" smtClean="0">
                <a:solidFill>
                  <a:srgbClr val="0000FF"/>
                </a:solidFill>
                <a:cs typeface="Arial" pitchFamily="34" charset="0"/>
              </a:rPr>
              <a:t> of ‘Consorzio RFX’:</a:t>
            </a:r>
            <a:endParaRPr lang="it-IT" sz="1400" dirty="0">
              <a:solidFill>
                <a:srgbClr val="0000FF"/>
              </a:solidFill>
              <a:cs typeface="Arial" pitchFamily="34" charset="0"/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1764650" y="4660569"/>
            <a:ext cx="5400000" cy="482931"/>
            <a:chOff x="76200" y="2279425"/>
            <a:chExt cx="8856000" cy="792000"/>
          </a:xfrm>
        </p:grpSpPr>
        <p:sp>
          <p:nvSpPr>
            <p:cNvPr id="37" name="Rectangle 36"/>
            <p:cNvSpPr/>
            <p:nvPr/>
          </p:nvSpPr>
          <p:spPr>
            <a:xfrm>
              <a:off x="76200" y="2279425"/>
              <a:ext cx="8856000" cy="7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8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2" t="14710" r="27081" b="22296"/>
            <a:stretch/>
          </p:blipFill>
          <p:spPr bwMode="auto">
            <a:xfrm>
              <a:off x="76200" y="2279425"/>
              <a:ext cx="791999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437" y="2371744"/>
              <a:ext cx="1980000" cy="60736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56"/>
            <a:stretch/>
          </p:blipFill>
          <p:spPr>
            <a:xfrm>
              <a:off x="3264674" y="2279425"/>
              <a:ext cx="1532187" cy="792000"/>
            </a:xfrm>
            <a:prstGeom prst="rect">
              <a:avLst/>
            </a:prstGeom>
          </p:spPr>
        </p:pic>
        <p:pic>
          <p:nvPicPr>
            <p:cNvPr id="41" name="Picture 10" descr="ESTEP - Acciaierie Venete Sp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200" y="2365225"/>
              <a:ext cx="1980000" cy="620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3" t="18949" r="12086" b="19365"/>
            <a:stretch/>
          </p:blipFill>
          <p:spPr>
            <a:xfrm>
              <a:off x="5005098" y="2279425"/>
              <a:ext cx="1738863" cy="792000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1569428" y="3035688"/>
            <a:ext cx="4110064" cy="1271409"/>
          </a:xfrm>
          <a:prstGeom prst="ellipse">
            <a:avLst/>
          </a:prstGeom>
          <a:noFill/>
          <a:ln w="3175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/>
          <p:cNvSpPr/>
          <p:nvPr/>
        </p:nvSpPr>
        <p:spPr>
          <a:xfrm>
            <a:off x="4961318" y="2620693"/>
            <a:ext cx="1861174" cy="744696"/>
          </a:xfrm>
          <a:prstGeom prst="ellipse">
            <a:avLst/>
          </a:prstGeom>
          <a:noFill/>
          <a:ln w="317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1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2" grpId="0"/>
      <p:bldP spid="6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sz="2400" dirty="0">
                <a:solidFill>
                  <a:srgbClr val="FFFF00"/>
                </a:solidFill>
              </a:rPr>
              <a:t>RFX </a:t>
            </a:r>
            <a:r>
              <a:rPr lang="it-IT" sz="2400" dirty="0" err="1">
                <a:solidFill>
                  <a:srgbClr val="FFFF00"/>
                </a:solidFill>
              </a:rPr>
              <a:t>experiment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main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parameters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403850" y="1352550"/>
            <a:ext cx="34353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328863" algn="ctr"/>
                <a:tab pos="37671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1200" b="1" dirty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Toroidal vacuum chamber</a:t>
            </a:r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     major radius	2 m</a:t>
            </a:r>
            <a:endParaRPr lang="en-GB" altLang="en-US" sz="1200" b="1" dirty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     minor  radius	0.5 m</a:t>
            </a:r>
          </a:p>
          <a:p>
            <a:pPr>
              <a:tabLst>
                <a:tab pos="3205163" algn="r"/>
              </a:tabLst>
            </a:pPr>
            <a:endParaRPr lang="en-GB" altLang="en-US" sz="1200" b="1" dirty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Max </a:t>
            </a:r>
            <a:r>
              <a:rPr lang="en-GB" altLang="en-US" sz="1200" b="1" dirty="0"/>
              <a:t>plasma </a:t>
            </a:r>
            <a:r>
              <a:rPr lang="en-GB" altLang="en-US" sz="1200" b="1" dirty="0" smtClean="0"/>
              <a:t>current	2 MA</a:t>
            </a:r>
          </a:p>
          <a:p>
            <a:pPr>
              <a:tabLst>
                <a:tab pos="3205163" algn="r"/>
              </a:tabLst>
            </a:pPr>
            <a:r>
              <a:rPr lang="en-US" altLang="en-US" sz="1200" b="1" dirty="0" smtClean="0"/>
              <a:t>Max toroidal magnetic field	0.7 </a:t>
            </a:r>
            <a:r>
              <a:rPr lang="en-US" altLang="en-US" sz="1200" b="1" dirty="0"/>
              <a:t>T</a:t>
            </a:r>
          </a:p>
          <a:p>
            <a:pPr>
              <a:tabLst>
                <a:tab pos="3205163" algn="r"/>
              </a:tabLst>
            </a:pPr>
            <a:r>
              <a:rPr lang="en-US" altLang="en-US" sz="1200" b="1" dirty="0" smtClean="0"/>
              <a:t>Heating	only </a:t>
            </a:r>
            <a:r>
              <a:rPr lang="en-US" altLang="en-US" sz="1200" b="1" dirty="0" err="1" smtClean="0"/>
              <a:t>ohmic</a:t>
            </a:r>
            <a:endParaRPr lang="en-GB" altLang="en-US" sz="1200" b="1" dirty="0" smtClean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Plasma electronic </a:t>
            </a:r>
            <a:r>
              <a:rPr lang="en-GB" altLang="en-US" sz="1200" b="1" dirty="0"/>
              <a:t>temperature	1 </a:t>
            </a:r>
            <a:r>
              <a:rPr lang="en-GB" altLang="en-US" sz="1200" b="1" dirty="0" err="1"/>
              <a:t>keV</a:t>
            </a:r>
            <a:endParaRPr lang="en-GB" altLang="en-US" sz="1200" b="1" dirty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Plasma discharge duration	250 </a:t>
            </a:r>
            <a:r>
              <a:rPr lang="en-GB" altLang="en-US" sz="1200" b="1" dirty="0" err="1" smtClean="0"/>
              <a:t>ms</a:t>
            </a:r>
            <a:endParaRPr lang="en-GB" altLang="en-US" sz="1200" b="1" dirty="0" smtClean="0"/>
          </a:p>
          <a:p>
            <a:pPr>
              <a:tabLst>
                <a:tab pos="3205163" algn="r"/>
              </a:tabLst>
            </a:pPr>
            <a:endParaRPr lang="en-GB" altLang="en-US" sz="1200" b="1" dirty="0" smtClean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Pulse repetition rate	1/15 min</a:t>
            </a:r>
            <a:endParaRPr lang="en-GB" altLang="en-US" sz="1200" b="1" dirty="0"/>
          </a:p>
          <a:p>
            <a:pPr>
              <a:tabLst>
                <a:tab pos="3205163" algn="r"/>
              </a:tabLst>
            </a:pPr>
            <a:endParaRPr lang="en-GB" altLang="en-US" sz="1200" b="1" dirty="0" smtClean="0"/>
          </a:p>
          <a:p>
            <a:pPr>
              <a:tabLst>
                <a:tab pos="3205163" algn="r"/>
              </a:tabLst>
            </a:pPr>
            <a:r>
              <a:rPr lang="en-GB" altLang="en-US" sz="1200" b="1" dirty="0" smtClean="0"/>
              <a:t>Total installed electrical power	400 </a:t>
            </a:r>
            <a:r>
              <a:rPr lang="en-GB" altLang="en-US" sz="1200" b="1" dirty="0"/>
              <a:t>MVA</a:t>
            </a:r>
            <a:endParaRPr lang="en-US" altLang="en-US" sz="1200" b="1" dirty="0"/>
          </a:p>
        </p:txBody>
      </p:sp>
      <p:pic>
        <p:nvPicPr>
          <p:cNvPr id="17" name="Picture 7" descr="rfx_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5897"/>
            <a:ext cx="4865688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6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RFX Vessel complex evolution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1" descr="R:\common\RFXMOD2\publications\2016_SOFT\Design_machine_upgrades\oral_presentation\images\VS_SHELL.png"/>
          <p:cNvPicPr>
            <a:picLocks noChangeAspect="1" noChangeArrowheads="1"/>
          </p:cNvPicPr>
          <p:nvPr/>
        </p:nvPicPr>
        <p:blipFill rotWithShape="1">
          <a:blip r:embed="rId3" cstate="print"/>
          <a:srcRect l="14988" t="3532" r="9004" b="2980"/>
          <a:stretch/>
        </p:blipFill>
        <p:spPr bwMode="auto">
          <a:xfrm>
            <a:off x="144000" y="2801808"/>
            <a:ext cx="2592000" cy="1763395"/>
          </a:xfrm>
          <a:prstGeom prst="rect">
            <a:avLst/>
          </a:prstGeom>
          <a:noFill/>
        </p:spPr>
      </p:pic>
      <p:pic>
        <p:nvPicPr>
          <p:cNvPr id="5" name="Picture 3" descr="R:\multimedia\multimedia public\immagini RFX\DSCN0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47838" y="133350"/>
            <a:ext cx="2837383" cy="2130261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6335" r="3085" b="11865"/>
          <a:stretch>
            <a:fillRect/>
          </a:stretch>
        </p:blipFill>
        <p:spPr bwMode="auto">
          <a:xfrm>
            <a:off x="3240000" y="2876550"/>
            <a:ext cx="2664000" cy="150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4440019"/>
            <a:ext cx="28800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 smtClean="0"/>
              <a:t>Magnetic configuration dominated by passive stabilizing </a:t>
            </a:r>
            <a:r>
              <a:rPr lang="en-US" sz="1200" b="1" dirty="0" smtClean="0">
                <a:solidFill>
                  <a:srgbClr val="FF0000"/>
                </a:solidFill>
              </a:rPr>
              <a:t>thick shell </a:t>
            </a:r>
            <a:r>
              <a:rPr lang="en-US" sz="1200" dirty="0" smtClean="0"/>
              <a:t>surrounding</a:t>
            </a:r>
            <a:r>
              <a:rPr lang="it-IT" sz="1200" dirty="0" smtClean="0"/>
              <a:t> </a:t>
            </a:r>
            <a:r>
              <a:rPr lang="it-IT" sz="1200" dirty="0"/>
              <a:t>the vessel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(Al; 65mm; </a:t>
            </a:r>
            <a:r>
              <a:rPr lang="it-IT" sz="1200" b="1" dirty="0" smtClean="0">
                <a:solidFill>
                  <a:srgbClr val="FF0000"/>
                </a:solidFill>
                <a:sym typeface="Symbol"/>
              </a:rPr>
              <a:t></a:t>
            </a:r>
            <a:r>
              <a:rPr lang="it-IT" sz="1200" b="1" baseline="-25000" dirty="0" smtClean="0">
                <a:solidFill>
                  <a:srgbClr val="FF0000"/>
                </a:solidFill>
                <a:sym typeface="Symbol"/>
              </a:rPr>
              <a:t>Bv</a:t>
            </a:r>
            <a:r>
              <a:rPr lang="it-IT" sz="1200" b="1" dirty="0" smtClean="0">
                <a:solidFill>
                  <a:srgbClr val="FF0000"/>
                </a:solidFill>
              </a:rPr>
              <a:t>= 450 </a:t>
            </a:r>
            <a:r>
              <a:rPr lang="it-IT" sz="1200" b="1" dirty="0" err="1" smtClean="0">
                <a:solidFill>
                  <a:srgbClr val="FF0000"/>
                </a:solidFill>
              </a:rPr>
              <a:t>ms</a:t>
            </a:r>
            <a:r>
              <a:rPr lang="it-IT" sz="1200" b="1" dirty="0" smtClean="0">
                <a:solidFill>
                  <a:srgbClr val="FF0000"/>
                </a:solidFill>
              </a:rPr>
              <a:t>)</a:t>
            </a:r>
            <a:endParaRPr lang="it-IT" sz="1200" dirty="0"/>
          </a:p>
        </p:txBody>
      </p:sp>
      <p:sp>
        <p:nvSpPr>
          <p:cNvPr id="9" name="Rectangle 8"/>
          <p:cNvSpPr/>
          <p:nvPr/>
        </p:nvSpPr>
        <p:spPr>
          <a:xfrm>
            <a:off x="900000" y="2388094"/>
            <a:ext cx="108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FF0000"/>
                </a:solidFill>
              </a:rPr>
              <a:t>RFX</a:t>
            </a:r>
          </a:p>
          <a:p>
            <a:pPr algn="ctr"/>
            <a:r>
              <a:rPr lang="it-IT" sz="1200" dirty="0" smtClean="0">
                <a:solidFill>
                  <a:srgbClr val="FF0000"/>
                </a:solidFill>
              </a:rPr>
              <a:t>1991-1999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000" y="2388094"/>
            <a:ext cx="108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000FF"/>
                </a:solidFill>
              </a:rPr>
              <a:t>RFX-</a:t>
            </a:r>
            <a:r>
              <a:rPr lang="it-IT" sz="1200" dirty="0" err="1">
                <a:solidFill>
                  <a:srgbClr val="0000FF"/>
                </a:solidFill>
              </a:rPr>
              <a:t>mod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2004-2015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6243" y="4287619"/>
            <a:ext cx="2251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smtClean="0"/>
              <a:t> </a:t>
            </a:r>
            <a:r>
              <a:rPr lang="en-US" sz="1200" dirty="0" smtClean="0"/>
              <a:t>Active + Passive control of MHD: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4x48 saddle coils</a:t>
            </a:r>
          </a:p>
          <a:p>
            <a:pPr algn="ctr"/>
            <a:r>
              <a:rPr lang="it-IT" sz="1200" b="1" dirty="0" err="1" smtClean="0">
                <a:solidFill>
                  <a:srgbClr val="0000FF"/>
                </a:solidFill>
              </a:rPr>
              <a:t>thin</a:t>
            </a:r>
            <a:r>
              <a:rPr lang="it-IT" sz="1200" b="1" dirty="0" smtClean="0">
                <a:solidFill>
                  <a:srgbClr val="0000FF"/>
                </a:solidFill>
              </a:rPr>
              <a:t> shell (Cu, 3mm;</a:t>
            </a:r>
            <a:r>
              <a:rPr lang="it-IT" sz="12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it-IT" sz="1200" b="1" dirty="0">
                <a:solidFill>
                  <a:srgbClr val="0000FF"/>
                </a:solidFill>
                <a:sym typeface="Symbol"/>
              </a:rPr>
              <a:t></a:t>
            </a:r>
            <a:r>
              <a:rPr lang="it-IT" sz="1200" b="1" baseline="-25000" dirty="0">
                <a:solidFill>
                  <a:srgbClr val="0000FF"/>
                </a:solidFill>
                <a:sym typeface="Symbol"/>
              </a:rPr>
              <a:t>Bv</a:t>
            </a:r>
            <a:r>
              <a:rPr lang="it-IT" sz="1200" b="1" dirty="0">
                <a:solidFill>
                  <a:srgbClr val="0000FF"/>
                </a:solidFill>
              </a:rPr>
              <a:t>= </a:t>
            </a:r>
            <a:r>
              <a:rPr lang="it-IT" sz="1200" b="1" dirty="0" smtClean="0">
                <a:solidFill>
                  <a:srgbClr val="0000FF"/>
                </a:solidFill>
              </a:rPr>
              <a:t>50 </a:t>
            </a:r>
            <a:r>
              <a:rPr lang="it-IT" sz="1200" b="1" dirty="0">
                <a:solidFill>
                  <a:srgbClr val="0000FF"/>
                </a:solidFill>
              </a:rPr>
              <a:t>ms</a:t>
            </a:r>
            <a:r>
              <a:rPr lang="it-IT" sz="1200" b="1" dirty="0" smtClean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7838" y="1848113"/>
            <a:ext cx="16995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>First wall</a:t>
            </a:r>
          </a:p>
          <a:p>
            <a:pPr>
              <a:tabLst>
                <a:tab pos="174625" algn="l"/>
              </a:tabLst>
            </a:pPr>
            <a:r>
              <a:rPr lang="en-US" sz="1100" b="1" dirty="0" smtClean="0">
                <a:solidFill>
                  <a:srgbClr val="FFFF00"/>
                </a:solidFill>
              </a:rPr>
              <a:t>28x72=2016 </a:t>
            </a:r>
            <a:r>
              <a:rPr lang="en-US" sz="1100" b="1" dirty="0">
                <a:solidFill>
                  <a:srgbClr val="FFFF00"/>
                </a:solidFill>
              </a:rPr>
              <a:t>graphite </a:t>
            </a:r>
            <a:r>
              <a:rPr lang="en-US" sz="1100" b="1" dirty="0" smtClean="0">
                <a:solidFill>
                  <a:srgbClr val="FFFF00"/>
                </a:solidFill>
              </a:rPr>
              <a:t>tiles</a:t>
            </a:r>
            <a:endParaRPr lang="en-US" sz="1100" b="1" i="1" dirty="0" smtClean="0">
              <a:solidFill>
                <a:srgbClr val="FFFF00"/>
              </a:solidFill>
            </a:endParaRPr>
          </a:p>
        </p:txBody>
      </p:sp>
      <p:pic>
        <p:nvPicPr>
          <p:cNvPr id="13" name="Picture 3" descr="MAC-4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3" b="9692"/>
          <a:stretch>
            <a:fillRect/>
          </a:stretch>
        </p:blipFill>
        <p:spPr bwMode="auto">
          <a:xfrm>
            <a:off x="1143000" y="540228"/>
            <a:ext cx="2743200" cy="153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1328623" y="2137955"/>
            <a:ext cx="2377440" cy="3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344651" y="2038350"/>
            <a:ext cx="42149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sz="1200" dirty="0" smtClean="0">
                <a:latin typeface="+mn-lt"/>
              </a:rPr>
              <a:t>5 </a:t>
            </a:r>
            <a:r>
              <a:rPr lang="en-US" altLang="it-IT" sz="1200" dirty="0">
                <a:latin typeface="+mn-lt"/>
              </a:rPr>
              <a:t>m</a:t>
            </a:r>
            <a:endParaRPr lang="it-IT" altLang="it-IT" sz="1200" dirty="0">
              <a:latin typeface="+mn-lt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5580221" y="754999"/>
            <a:ext cx="1219200" cy="91016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885021" y="983600"/>
            <a:ext cx="421497" cy="2762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sz="1200" dirty="0" smtClean="0">
                <a:solidFill>
                  <a:srgbClr val="FFFF00"/>
                </a:solidFill>
                <a:latin typeface="+mn-lt"/>
              </a:rPr>
              <a:t>1 </a:t>
            </a:r>
            <a:r>
              <a:rPr lang="en-US" altLang="it-IT" sz="1200" dirty="0">
                <a:solidFill>
                  <a:srgbClr val="FFFF00"/>
                </a:solidFill>
                <a:latin typeface="+mn-lt"/>
              </a:rPr>
              <a:t>m</a:t>
            </a:r>
            <a:endParaRPr lang="it-IT" altLang="it-IT" sz="1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742950"/>
            <a:ext cx="114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/>
              <a:t>Vacuum</a:t>
            </a:r>
            <a:r>
              <a:rPr lang="it-IT" sz="1200" dirty="0" smtClean="0"/>
              <a:t> vessel </a:t>
            </a:r>
            <a:r>
              <a:rPr lang="it-IT" sz="1200" dirty="0" err="1" smtClean="0"/>
              <a:t>Inconel</a:t>
            </a:r>
            <a:r>
              <a:rPr lang="it-IT" sz="1200" dirty="0" smtClean="0"/>
              <a:t> 625</a:t>
            </a:r>
            <a:endParaRPr lang="it-IT" sz="1200" b="1" dirty="0" smtClean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96" y="2852440"/>
            <a:ext cx="2736000" cy="118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33496" y="2388094"/>
            <a:ext cx="108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FF00FF"/>
                </a:solidFill>
              </a:rPr>
              <a:t>RFX-mod2 2023-….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9822" y="4287619"/>
            <a:ext cx="296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enhancement of ‘</a:t>
            </a:r>
            <a:r>
              <a:rPr lang="en-US" sz="1200" b="1" dirty="0" smtClean="0">
                <a:solidFill>
                  <a:srgbClr val="FF00FF"/>
                </a:solidFill>
              </a:rPr>
              <a:t>plasma </a:t>
            </a:r>
            <a:r>
              <a:rPr lang="en-US" sz="1200" b="1" dirty="0" smtClean="0"/>
              <a:t>/</a:t>
            </a:r>
            <a:r>
              <a:rPr lang="en-US" sz="1200" b="1" dirty="0" smtClean="0">
                <a:solidFill>
                  <a:srgbClr val="FF00FF"/>
                </a:solidFill>
              </a:rPr>
              <a:t> </a:t>
            </a:r>
            <a:r>
              <a:rPr lang="en-US" sz="1200" b="1" dirty="0" smtClean="0">
                <a:solidFill>
                  <a:srgbClr val="FF9900"/>
                </a:solidFill>
              </a:rPr>
              <a:t>shell </a:t>
            </a:r>
            <a:r>
              <a:rPr lang="en-US" sz="1200" b="1" dirty="0" smtClean="0"/>
              <a:t>proximity’</a:t>
            </a:r>
          </a:p>
          <a:p>
            <a:pPr algn="ctr"/>
            <a:r>
              <a:rPr lang="en-US" sz="1200" dirty="0" smtClean="0"/>
              <a:t>for a better magnetic confinement</a:t>
            </a:r>
          </a:p>
          <a:p>
            <a:pPr algn="ctr"/>
            <a:r>
              <a:rPr lang="en-US" sz="1200" dirty="0" smtClean="0"/>
              <a:t>(enclosure </a:t>
            </a:r>
            <a:r>
              <a:rPr lang="en-US" sz="1200" dirty="0"/>
              <a:t>of stabilizing shell within</a:t>
            </a:r>
            <a:r>
              <a:rPr lang="it-IT" sz="1200" dirty="0"/>
              <a:t> </a:t>
            </a:r>
            <a:r>
              <a:rPr lang="it-IT" sz="1200" dirty="0" smtClean="0"/>
              <a:t>vessel)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586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  <p:bldP spid="1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Plasma diagnostic systems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" y="3105150"/>
            <a:ext cx="2880000" cy="2041320"/>
          </a:xfrm>
          <a:prstGeom prst="rect">
            <a:avLst/>
          </a:prstGeom>
        </p:spPr>
      </p:pic>
      <p:pic>
        <p:nvPicPr>
          <p:cNvPr id="9" name="Picture 7" descr="La macchina RF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86799"/>
            <a:ext cx="4572000" cy="3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4521199" y="1542506"/>
            <a:ext cx="278975" cy="590370"/>
          </a:xfrm>
          <a:prstGeom prst="ellipse">
            <a:avLst/>
          </a:prstGeom>
          <a:noFill/>
          <a:ln w="25400">
            <a:solidFill>
              <a:srgbClr val="00FF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475162" y="560248"/>
            <a:ext cx="131603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 smtClean="0"/>
              <a:t>X-ray tomography</a:t>
            </a:r>
            <a:endParaRPr lang="en-US" altLang="en-US" sz="1200" dirty="0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 rot="300000">
            <a:off x="3423655" y="2336589"/>
            <a:ext cx="720000" cy="318008"/>
          </a:xfrm>
          <a:prstGeom prst="ellipse">
            <a:avLst/>
          </a:prstGeom>
          <a:noFill/>
          <a:ln w="25400">
            <a:solidFill>
              <a:srgbClr val="00FF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738314" y="2424736"/>
            <a:ext cx="7534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200" dirty="0"/>
              <a:t>Pellet Injection</a:t>
            </a:r>
            <a:endParaRPr lang="en-US" altLang="en-US" sz="1200" dirty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19447573">
            <a:off x="5136576" y="2369228"/>
            <a:ext cx="522690" cy="1317313"/>
          </a:xfrm>
          <a:prstGeom prst="ellipse">
            <a:avLst/>
          </a:prstGeom>
          <a:noFill/>
          <a:ln w="25400">
            <a:solidFill>
              <a:srgbClr val="00FF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5491163" y="4354513"/>
            <a:ext cx="1443037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200" dirty="0" smtClean="0"/>
              <a:t>Interferometer</a:t>
            </a:r>
            <a:endParaRPr lang="en-US" altLang="en-US" sz="1200" dirty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 rot="1339728">
            <a:off x="5273289" y="2452497"/>
            <a:ext cx="1518685" cy="518713"/>
          </a:xfrm>
          <a:prstGeom prst="ellipse">
            <a:avLst/>
          </a:prstGeom>
          <a:noFill/>
          <a:ln w="25400">
            <a:solidFill>
              <a:srgbClr val="00FF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7370762" y="2501383"/>
            <a:ext cx="828084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 smtClean="0"/>
              <a:t>Thomson scattering</a:t>
            </a:r>
            <a:endParaRPr lang="en-US" altLang="en-US" sz="1200" dirty="0"/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3545681" y="4354512"/>
            <a:ext cx="1443038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200" dirty="0" smtClean="0"/>
              <a:t>Reflectometer</a:t>
            </a:r>
            <a:endParaRPr lang="en-US" altLang="en-US" sz="1200" dirty="0"/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>
            <a:off x="4475162" y="2479675"/>
            <a:ext cx="325013" cy="854075"/>
          </a:xfrm>
          <a:prstGeom prst="ellipse">
            <a:avLst/>
          </a:prstGeom>
          <a:noFill/>
          <a:ln w="25400">
            <a:solidFill>
              <a:srgbClr val="00FF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 flipH="1">
            <a:off x="4660687" y="837247"/>
            <a:ext cx="472494" cy="705259"/>
          </a:xfrm>
          <a:prstGeom prst="straightConnector1">
            <a:avLst/>
          </a:prstGeom>
          <a:ln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1"/>
            <a:endCxn id="16" idx="6"/>
          </p:cNvCxnSpPr>
          <p:nvPr/>
        </p:nvCxnSpPr>
        <p:spPr>
          <a:xfrm flipH="1">
            <a:off x="6735037" y="2729983"/>
            <a:ext cx="635725" cy="270361"/>
          </a:xfrm>
          <a:prstGeom prst="straightConnector1">
            <a:avLst/>
          </a:prstGeom>
          <a:ln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0"/>
            <a:endCxn id="14" idx="4"/>
          </p:cNvCxnSpPr>
          <p:nvPr/>
        </p:nvCxnSpPr>
        <p:spPr>
          <a:xfrm flipH="1" flipV="1">
            <a:off x="5783895" y="3561600"/>
            <a:ext cx="428787" cy="792913"/>
          </a:xfrm>
          <a:prstGeom prst="straightConnector1">
            <a:avLst/>
          </a:prstGeom>
          <a:ln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0"/>
            <a:endCxn id="19" idx="4"/>
          </p:cNvCxnSpPr>
          <p:nvPr/>
        </p:nvCxnSpPr>
        <p:spPr>
          <a:xfrm flipV="1">
            <a:off x="4267200" y="3333750"/>
            <a:ext cx="370469" cy="1020762"/>
          </a:xfrm>
          <a:prstGeom prst="straightConnector1">
            <a:avLst/>
          </a:prstGeom>
          <a:ln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3"/>
            <a:endCxn id="12" idx="2"/>
          </p:cNvCxnSpPr>
          <p:nvPr/>
        </p:nvCxnSpPr>
        <p:spPr>
          <a:xfrm flipV="1">
            <a:off x="2491738" y="2464217"/>
            <a:ext cx="933287" cy="191352"/>
          </a:xfrm>
          <a:prstGeom prst="straightConnector1">
            <a:avLst/>
          </a:prstGeom>
          <a:ln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17"/>
          <p:cNvSpPr>
            <a:spLocks noChangeArrowheads="1"/>
          </p:cNvSpPr>
          <p:nvPr/>
        </p:nvSpPr>
        <p:spPr bwMode="auto">
          <a:xfrm rot="900000">
            <a:off x="3447560" y="2100041"/>
            <a:ext cx="756000" cy="236882"/>
          </a:xfrm>
          <a:prstGeom prst="ellipse">
            <a:avLst/>
          </a:prstGeom>
          <a:noFill/>
          <a:ln w="25400">
            <a:solidFill>
              <a:srgbClr val="00FF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90600" y="1455491"/>
            <a:ext cx="14392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200" dirty="0" smtClean="0"/>
              <a:t>Plasma edge probes manipulator</a:t>
            </a:r>
            <a:endParaRPr lang="en-US" altLang="en-US" sz="1200" dirty="0"/>
          </a:p>
        </p:txBody>
      </p:sp>
      <p:cxnSp>
        <p:nvCxnSpPr>
          <p:cNvPr id="27" name="Straight Arrow Connector 26"/>
          <p:cNvCxnSpPr>
            <a:stCxn id="26" idx="3"/>
            <a:endCxn id="25" idx="2"/>
          </p:cNvCxnSpPr>
          <p:nvPr/>
        </p:nvCxnSpPr>
        <p:spPr>
          <a:xfrm>
            <a:off x="2429824" y="1686324"/>
            <a:ext cx="1030616" cy="434324"/>
          </a:xfrm>
          <a:prstGeom prst="straightConnector1">
            <a:avLst/>
          </a:prstGeom>
          <a:ln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Main modifications </a:t>
            </a:r>
            <a:r>
              <a:rPr lang="en-US" sz="2400" dirty="0" smtClean="0">
                <a:solidFill>
                  <a:srgbClr val="FFFF00"/>
                </a:solidFill>
              </a:rPr>
              <a:t>implemented </a:t>
            </a:r>
            <a:r>
              <a:rPr lang="en-US" sz="2000" dirty="0" smtClean="0">
                <a:solidFill>
                  <a:srgbClr val="FFFF00"/>
                </a:solidFill>
              </a:rPr>
              <a:t>from </a:t>
            </a:r>
            <a:r>
              <a:rPr lang="en-US" sz="2400" dirty="0">
                <a:solidFill>
                  <a:srgbClr val="FFFF00"/>
                </a:solidFill>
              </a:rPr>
              <a:t>RFX-mod </a:t>
            </a:r>
            <a:r>
              <a:rPr lang="en-US" sz="2000" dirty="0">
                <a:solidFill>
                  <a:srgbClr val="FFFF00"/>
                </a:solidFill>
              </a:rPr>
              <a:t>to </a:t>
            </a:r>
            <a:r>
              <a:rPr lang="en-US" sz="2400" dirty="0">
                <a:solidFill>
                  <a:srgbClr val="FFFF00"/>
                </a:solidFill>
              </a:rPr>
              <a:t>RFX-mod2</a:t>
            </a:r>
          </a:p>
        </p:txBody>
      </p:sp>
      <p:pic>
        <p:nvPicPr>
          <p:cNvPr id="11" name="Picture 10" descr="R:\common\RFXMOD2\publications\2016_SOFT\Design_machine_upgrades\oral_presentation\images\section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24411" r="5169" b="25586"/>
          <a:stretch>
            <a:fillRect/>
          </a:stretch>
        </p:blipFill>
        <p:spPr bwMode="auto">
          <a:xfrm>
            <a:off x="5749296" y="777838"/>
            <a:ext cx="2921000" cy="292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>
            <a:spLocks/>
          </p:cNvSpPr>
          <p:nvPr/>
        </p:nvSpPr>
        <p:spPr>
          <a:xfrm>
            <a:off x="6123814" y="1203605"/>
            <a:ext cx="2052000" cy="2052000"/>
          </a:xfrm>
          <a:prstGeom prst="ellipse">
            <a:avLst/>
          </a:prstGeom>
          <a:solidFill>
            <a:srgbClr val="FFCCFF"/>
          </a:solidFill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4049" y="3807230"/>
            <a:ext cx="1685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382" y="4171950"/>
            <a:ext cx="1036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1,11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RFX-mod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4295" y="4171950"/>
            <a:ext cx="122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1,04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RFX-mod2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991696" y="1078656"/>
            <a:ext cx="2327040" cy="232729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70" y="755650"/>
            <a:ext cx="162242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7018" r="16557" b="4129"/>
          <a:stretch/>
        </p:blipFill>
        <p:spPr>
          <a:xfrm>
            <a:off x="-1033" y="539788"/>
            <a:ext cx="5804638" cy="46127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0461" y="3517960"/>
            <a:ext cx="1050741" cy="5318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Vacuum Vessel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=30mm</a:t>
            </a: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2085763" y="2498037"/>
            <a:ext cx="470069" cy="1019922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28180" y="2867426"/>
            <a:ext cx="608324" cy="5318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=18mm</a:t>
            </a: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H="1" flipV="1">
            <a:off x="2196368" y="2432399"/>
            <a:ext cx="635974" cy="435026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05091" y="2885153"/>
            <a:ext cx="746579" cy="709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Stabilizing Shell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=3mm</a:t>
            </a:r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V="1">
            <a:off x="1878380" y="2332130"/>
            <a:ext cx="0" cy="553023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R:\common\RFXMOD2\publications\2016_SOFT\Design_machine_upgrades\oral_presentation\images\section 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8" t="21947" r="-94" b="25563"/>
          <a:stretch/>
        </p:blipFill>
        <p:spPr bwMode="auto">
          <a:xfrm>
            <a:off x="7134696" y="755650"/>
            <a:ext cx="1617399" cy="293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69117" y="2885153"/>
            <a:ext cx="663626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Toroidal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=47mm</a:t>
            </a: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1200930" y="2332130"/>
            <a:ext cx="387114" cy="553023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-1034" y="4654209"/>
            <a:ext cx="95706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RFX-mod2 modifications: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53670" y="4736939"/>
            <a:ext cx="648941" cy="177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0163" y="4654209"/>
            <a:ext cx="118727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of shape 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attached to shell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5432" y="4654209"/>
            <a:ext cx="132577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self-sustained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supporting 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wall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56030" y="4571478"/>
            <a:ext cx="712489" cy="5318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vacuum boundary</a:t>
            </a:r>
          </a:p>
        </p:txBody>
      </p:sp>
      <p:cxnSp>
        <p:nvCxnSpPr>
          <p:cNvPr id="33" name="Straight Arrow Connector 32"/>
          <p:cNvCxnSpPr>
            <a:endCxn id="29" idx="0"/>
          </p:cNvCxnSpPr>
          <p:nvPr/>
        </p:nvCxnSpPr>
        <p:spPr>
          <a:xfrm>
            <a:off x="2916986" y="3951112"/>
            <a:ext cx="361155" cy="78582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0" idx="0"/>
          </p:cNvCxnSpPr>
          <p:nvPr/>
        </p:nvCxnSpPr>
        <p:spPr>
          <a:xfrm>
            <a:off x="3192445" y="3464265"/>
            <a:ext cx="1091356" cy="118994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2"/>
            <a:endCxn id="31" idx="0"/>
          </p:cNvCxnSpPr>
          <p:nvPr/>
        </p:nvCxnSpPr>
        <p:spPr>
          <a:xfrm>
            <a:off x="1878381" y="3594271"/>
            <a:ext cx="539936" cy="105993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6" idx="2"/>
            <a:endCxn id="32" idx="0"/>
          </p:cNvCxnSpPr>
          <p:nvPr/>
        </p:nvCxnSpPr>
        <p:spPr>
          <a:xfrm>
            <a:off x="1200930" y="3771550"/>
            <a:ext cx="111345" cy="79992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131" y="550191"/>
            <a:ext cx="835921" cy="50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=2.0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=0.5 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1959823" y="3260426"/>
            <a:ext cx="1177868" cy="980111"/>
          </a:xfrm>
          <a:prstGeom prst="mathMultiply">
            <a:avLst>
              <a:gd name="adj1" fmla="val 44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r="-1"/>
          <a:stretch/>
        </p:blipFill>
        <p:spPr bwMode="auto">
          <a:xfrm>
            <a:off x="7137107" y="1123890"/>
            <a:ext cx="1098148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39"/>
          <p:cNvSpPr>
            <a:spLocks/>
          </p:cNvSpPr>
          <p:nvPr/>
        </p:nvSpPr>
        <p:spPr>
          <a:xfrm>
            <a:off x="5987261" y="1077705"/>
            <a:ext cx="2329200" cy="23292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597652C-146F-4B41-8521-65F2C1A27552}"/>
              </a:ext>
            </a:extLst>
          </p:cNvPr>
          <p:cNvSpPr txBox="1"/>
          <p:nvPr/>
        </p:nvSpPr>
        <p:spPr>
          <a:xfrm>
            <a:off x="5181600" y="779947"/>
            <a:ext cx="3837194" cy="3017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800" dirty="0"/>
              <a:t>RFX-mod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F4B330A-2531-4E1C-A1FF-9BA518717761}"/>
              </a:ext>
            </a:extLst>
          </p:cNvPr>
          <p:cNvSpPr txBox="1"/>
          <p:nvPr/>
        </p:nvSpPr>
        <p:spPr>
          <a:xfrm>
            <a:off x="7132034" y="780711"/>
            <a:ext cx="1886761" cy="3017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r"/>
            <a:r>
              <a:rPr lang="en-US" sz="1800" dirty="0"/>
              <a:t>RFX-mod2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02B65029-A9A1-41BE-B6E0-378B93005CDB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6200930" y="2289590"/>
            <a:ext cx="931104" cy="62590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51BCF6C6-4B43-4645-A616-F4DCFB0B27D3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6301324" y="1657350"/>
            <a:ext cx="830710" cy="632240"/>
          </a:xfrm>
          <a:prstGeom prst="straightConnector1">
            <a:avLst/>
          </a:prstGeom>
          <a:ln w="1905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4DC2BE1D-F551-42E1-9CDF-8C3518E31F65}"/>
              </a:ext>
            </a:extLst>
          </p:cNvPr>
          <p:cNvCxnSpPr>
            <a:cxnSpLocks/>
            <a:stCxn id="42" idx="1"/>
          </p:cNvCxnSpPr>
          <p:nvPr/>
        </p:nvCxnSpPr>
        <p:spPr>
          <a:xfrm flipV="1">
            <a:off x="7132034" y="1412667"/>
            <a:ext cx="704626" cy="876923"/>
          </a:xfrm>
          <a:prstGeom prst="straightConnector1">
            <a:avLst/>
          </a:prstGeom>
          <a:ln w="1905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BA1B4A5-A3B6-4095-B675-AD9238A6A739}"/>
              </a:ext>
            </a:extLst>
          </p:cNvPr>
          <p:cNvSpPr txBox="1"/>
          <p:nvPr/>
        </p:nvSpPr>
        <p:spPr>
          <a:xfrm rot="19636610">
            <a:off x="6247749" y="2383002"/>
            <a:ext cx="77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0,512 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40BBC86-EEED-4EEA-AD29-B6AE9E8D4269}"/>
              </a:ext>
            </a:extLst>
          </p:cNvPr>
          <p:cNvSpPr txBox="1"/>
          <p:nvPr/>
        </p:nvSpPr>
        <p:spPr>
          <a:xfrm rot="2307634">
            <a:off x="6424421" y="1785526"/>
            <a:ext cx="77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0,459 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E7D3E50-49CA-4544-AAEE-7627A4DD55E0}"/>
              </a:ext>
            </a:extLst>
          </p:cNvPr>
          <p:cNvSpPr txBox="1"/>
          <p:nvPr/>
        </p:nvSpPr>
        <p:spPr>
          <a:xfrm rot="18503796">
            <a:off x="7103926" y="1551315"/>
            <a:ext cx="77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0,490 m</a:t>
            </a:r>
          </a:p>
        </p:txBody>
      </p:sp>
    </p:spTree>
    <p:extLst>
      <p:ext uri="{BB962C8B-B14F-4D97-AF65-F5344CB8AC3E}">
        <p14:creationId xmlns:p14="http://schemas.microsoft.com/office/powerpoint/2010/main" val="6751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 animBg="1"/>
      <p:bldP spid="19" grpId="0"/>
      <p:bldP spid="21" grpId="0" animBg="1"/>
      <p:bldP spid="23" grpId="0"/>
      <p:bldP spid="26" grpId="0"/>
      <p:bldP spid="28" grpId="0"/>
      <p:bldP spid="29" grpId="0"/>
      <p:bldP spid="30" grpId="0"/>
      <p:bldP spid="31" grpId="0"/>
      <p:bldP spid="32" grpId="0"/>
      <p:bldP spid="38" grpId="0" animBg="1"/>
      <p:bldP spid="40" grpId="0" animBg="1"/>
      <p:bldP spid="41" grpId="0" animBg="1"/>
      <p:bldP spid="42" grpId="0" animBg="1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87"/>
            <a:ext cx="8229600" cy="48126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POR-FESR Project “MIAIVO” supporting </a:t>
            </a:r>
            <a:r>
              <a:rPr lang="en-US" sz="2000" dirty="0">
                <a:solidFill>
                  <a:srgbClr val="FFFF00"/>
                </a:solidFill>
              </a:rPr>
              <a:t>“RFX-mod2</a:t>
            </a:r>
            <a:r>
              <a:rPr lang="en-US" sz="2000" dirty="0" smtClean="0">
                <a:solidFill>
                  <a:srgbClr val="FFFF00"/>
                </a:solidFill>
              </a:rPr>
              <a:t>”: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a successful partnership Research &amp; Business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" b="16724"/>
          <a:stretch/>
        </p:blipFill>
        <p:spPr bwMode="auto">
          <a:xfrm>
            <a:off x="0" y="755302"/>
            <a:ext cx="3060000" cy="3873848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E2B422C-C002-476A-BD55-DD86EFC3C974}"/>
              </a:ext>
            </a:extLst>
          </p:cNvPr>
          <p:cNvSpPr txBox="1"/>
          <p:nvPr/>
        </p:nvSpPr>
        <p:spPr>
          <a:xfrm>
            <a:off x="3200400" y="553581"/>
            <a:ext cx="5832000" cy="2108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RFX-mod2</a:t>
            </a:r>
            <a:r>
              <a:rPr lang="en-US" sz="1400" dirty="0"/>
              <a:t> project started in 2018 in the framework of the </a:t>
            </a:r>
            <a:r>
              <a:rPr lang="en-US" sz="1400" b="1" dirty="0"/>
              <a:t>industrial innovation project </a:t>
            </a:r>
            <a:r>
              <a:rPr lang="it-IT" sz="1400" b="1" dirty="0"/>
              <a:t>“MIAIVO” </a:t>
            </a:r>
            <a:r>
              <a:rPr lang="it-IT" sz="1400" dirty="0"/>
              <a:t>- </a:t>
            </a:r>
            <a:r>
              <a:rPr lang="it-IT" sz="1400" i="1" dirty="0"/>
              <a:t>Meccanica Innovativa e Additiva Integrata: il </a:t>
            </a:r>
            <a:r>
              <a:rPr lang="it-IT" sz="1400" i="1" dirty="0" err="1"/>
              <a:t>VenetO</a:t>
            </a:r>
            <a:r>
              <a:rPr lang="it-IT" sz="1400" i="1" dirty="0"/>
              <a:t> dalla ricerca alle opportunità nel mercato attuale e futuro</a:t>
            </a:r>
            <a:r>
              <a:rPr lang="it-IT" sz="1400" dirty="0" smtClean="0"/>
              <a:t>.</a:t>
            </a:r>
            <a:endParaRPr lang="it-IT" sz="1400" b="1" dirty="0"/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u="sng" dirty="0"/>
              <a:t>Project aim</a:t>
            </a:r>
            <a:r>
              <a:rPr lang="en-US" sz="1400" dirty="0"/>
              <a:t>:  development of technologies and innovation of industrial processes </a:t>
            </a:r>
            <a:r>
              <a:rPr lang="en-US" sz="1400" dirty="0" smtClean="0"/>
              <a:t>for </a:t>
            </a:r>
            <a:r>
              <a:rPr lang="en-US" sz="1400" dirty="0"/>
              <a:t>the </a:t>
            </a:r>
            <a:r>
              <a:rPr lang="en-US" sz="1400" dirty="0" smtClean="0"/>
              <a:t>manufacturing of equipment for energy and environment</a:t>
            </a:r>
            <a:endParaRPr lang="en-US" sz="1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Total budget</a:t>
            </a:r>
            <a:r>
              <a:rPr lang="en-US" sz="1400" dirty="0"/>
              <a:t>: 4 M</a:t>
            </a:r>
            <a:r>
              <a:rPr lang="en-US" sz="1400" dirty="0" smtClean="0"/>
              <a:t>€ (50% Co-funded by </a:t>
            </a:r>
            <a:r>
              <a:rPr lang="en-US" sz="1400" dirty="0" err="1" smtClean="0"/>
              <a:t>Regione</a:t>
            </a:r>
            <a:r>
              <a:rPr lang="en-US" sz="1400" dirty="0" smtClean="0"/>
              <a:t> Veneto)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Duration</a:t>
            </a:r>
            <a:r>
              <a:rPr lang="en-US" sz="1400" dirty="0"/>
              <a:t>: 2018 – </a:t>
            </a:r>
            <a:r>
              <a:rPr lang="en-US" sz="1400" dirty="0" smtClean="0"/>
              <a:t>2021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Partnership</a:t>
            </a:r>
            <a:r>
              <a:rPr lang="en-US" sz="1400" dirty="0" smtClean="0"/>
              <a:t>: 1 research institute + 3 companies (</a:t>
            </a:r>
            <a:r>
              <a:rPr lang="it-IT" sz="1400" i="1" dirty="0"/>
              <a:t>Distretto Industriale della </a:t>
            </a:r>
            <a:r>
              <a:rPr lang="it-IT" sz="1400" i="1" dirty="0" smtClean="0"/>
              <a:t>Meccanica </a:t>
            </a:r>
            <a:r>
              <a:rPr lang="it-IT" sz="1400" i="1" dirty="0"/>
              <a:t>dell’Alto </a:t>
            </a:r>
            <a:r>
              <a:rPr lang="it-IT" sz="1400" i="1" dirty="0" smtClean="0"/>
              <a:t>Vicentino</a:t>
            </a:r>
            <a:r>
              <a:rPr lang="it-IT" sz="1400" dirty="0" smtClean="0"/>
              <a:t>)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71000" y="2709558"/>
            <a:ext cx="5448367" cy="2262158"/>
            <a:chOff x="3471000" y="2709558"/>
            <a:chExt cx="5448367" cy="226215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271167" y="2709558"/>
              <a:ext cx="4648200" cy="226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rIns="36000">
              <a:spAutoFit/>
            </a:bodyPr>
            <a:lstStyle>
              <a:lvl1pPr marL="182563" indent="-182563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Times" pitchFamily="3" charset="0"/>
                  <a:ea typeface="MS PGothic" pitchFamily="34" charset="-128"/>
                </a:defRPr>
              </a:lvl9pPr>
            </a:lstStyle>
            <a:p>
              <a:pPr marL="88900" indent="-88900">
                <a:spcBef>
                  <a:spcPts val="600"/>
                </a:spcBef>
              </a:pPr>
              <a:r>
                <a:rPr lang="en-US" altLang="it-IT" sz="1400" b="1" dirty="0" err="1">
                  <a:solidFill>
                    <a:srgbClr val="0000FF"/>
                  </a:solidFill>
                  <a:latin typeface="+mn-lt"/>
                </a:rPr>
                <a:t>Consorzio</a:t>
              </a:r>
              <a:r>
                <a:rPr lang="en-US" altLang="it-IT" sz="1400" b="1" dirty="0">
                  <a:solidFill>
                    <a:srgbClr val="0000FF"/>
                  </a:solidFill>
                  <a:latin typeface="+mn-lt"/>
                </a:rPr>
                <a:t> </a:t>
              </a:r>
              <a:r>
                <a:rPr lang="en-US" altLang="it-IT" sz="1400" b="1" dirty="0" smtClean="0">
                  <a:solidFill>
                    <a:srgbClr val="0000FF"/>
                  </a:solidFill>
                  <a:latin typeface="+mn-lt"/>
                </a:rPr>
                <a:t>RFX</a:t>
              </a:r>
              <a:r>
                <a:rPr lang="en-US" altLang="it-IT" sz="1400" dirty="0" smtClean="0">
                  <a:solidFill>
                    <a:srgbClr val="000000"/>
                  </a:solidFill>
                  <a:latin typeface="+mn-lt"/>
                </a:rPr>
                <a:t>: </a:t>
              </a:r>
              <a:r>
                <a:rPr lang="it-IT" altLang="it-IT" sz="1400" dirty="0" smtClean="0">
                  <a:solidFill>
                    <a:schemeClr val="tx1"/>
                  </a:solidFill>
                  <a:latin typeface="+mn-lt"/>
                </a:rPr>
                <a:t>(</a:t>
              </a:r>
              <a:r>
                <a:rPr lang="it-IT" altLang="it-IT" sz="1400" dirty="0" err="1">
                  <a:solidFill>
                    <a:schemeClr val="tx1"/>
                  </a:solidFill>
                  <a:latin typeface="+mn-lt"/>
                </a:rPr>
                <a:t>research</a:t>
              </a:r>
              <a:r>
                <a:rPr lang="it-IT" altLang="it-IT" sz="1400" dirty="0">
                  <a:solidFill>
                    <a:schemeClr val="tx1"/>
                  </a:solidFill>
                  <a:latin typeface="+mn-lt"/>
                </a:rPr>
                <a:t> institute)</a:t>
              </a:r>
              <a:endParaRPr lang="en-US" altLang="it-IT" sz="1400" b="1" dirty="0">
                <a:solidFill>
                  <a:schemeClr val="tx1"/>
                </a:solidFill>
                <a:latin typeface="+mn-lt"/>
              </a:endParaRPr>
            </a:p>
            <a:p>
              <a:pPr marL="88900" indent="-88900">
                <a:spcBef>
                  <a:spcPts val="600"/>
                </a:spcBef>
              </a:pPr>
              <a:r>
                <a:rPr lang="en-US" altLang="it-IT" sz="1400" b="1" dirty="0">
                  <a:solidFill>
                    <a:srgbClr val="FF0000"/>
                  </a:solidFill>
                  <a:latin typeface="+mn-lt"/>
                </a:rPr>
                <a:t>ALCA TECHNOLOGY </a:t>
              </a:r>
              <a:r>
                <a:rPr lang="en-US" altLang="it-IT" sz="1400" b="1" dirty="0" err="1">
                  <a:solidFill>
                    <a:srgbClr val="FF0000"/>
                  </a:solidFill>
                  <a:latin typeface="+mn-lt"/>
                </a:rPr>
                <a:t>S.r.l</a:t>
              </a:r>
              <a:r>
                <a:rPr lang="en-US" altLang="it-IT" sz="1400" b="1" dirty="0">
                  <a:solidFill>
                    <a:srgbClr val="FF0000"/>
                  </a:solidFill>
                  <a:latin typeface="+mn-lt"/>
                </a:rPr>
                <a:t>.</a:t>
              </a:r>
              <a:r>
                <a:rPr lang="en-US" altLang="it-IT" sz="1400" dirty="0">
                  <a:solidFill>
                    <a:srgbClr val="000000"/>
                  </a:solidFill>
                  <a:latin typeface="+mn-lt"/>
                </a:rPr>
                <a:t>: Technology development for material surface treatment</a:t>
              </a:r>
              <a:endParaRPr lang="en-US" altLang="it-IT" sz="1400" dirty="0">
                <a:solidFill>
                  <a:srgbClr val="0000FF"/>
                </a:solidFill>
                <a:latin typeface="+mn-lt"/>
              </a:endParaRPr>
            </a:p>
            <a:p>
              <a:pPr marL="88900" indent="-88900">
                <a:spcBef>
                  <a:spcPts val="600"/>
                </a:spcBef>
              </a:pPr>
              <a:r>
                <a:rPr lang="en-US" altLang="it-IT" sz="1400" b="1" dirty="0" err="1" smtClean="0">
                  <a:solidFill>
                    <a:srgbClr val="FF0000"/>
                  </a:solidFill>
                  <a:latin typeface="+mn-lt"/>
                </a:rPr>
                <a:t>Zanon</a:t>
              </a:r>
              <a:r>
                <a:rPr lang="en-US" altLang="it-IT" sz="1400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it-IT" sz="1400" b="1" dirty="0">
                  <a:solidFill>
                    <a:srgbClr val="FF0000"/>
                  </a:solidFill>
                  <a:latin typeface="+mn-lt"/>
                </a:rPr>
                <a:t>Pressure Equipment </a:t>
              </a:r>
              <a:r>
                <a:rPr lang="en-US" altLang="it-IT" sz="1400" b="1" dirty="0" err="1">
                  <a:solidFill>
                    <a:srgbClr val="FF0000"/>
                  </a:solidFill>
                  <a:latin typeface="+mn-lt"/>
                </a:rPr>
                <a:t>S.r.l</a:t>
              </a:r>
              <a:r>
                <a:rPr lang="en-US" altLang="it-IT" sz="1400" b="1" dirty="0">
                  <a:solidFill>
                    <a:srgbClr val="FF0000"/>
                  </a:solidFill>
                  <a:latin typeface="+mn-lt"/>
                </a:rPr>
                <a:t>. </a:t>
              </a:r>
              <a:r>
                <a:rPr lang="en-US" altLang="it-IT" sz="1400" dirty="0" smtClean="0">
                  <a:solidFill>
                    <a:srgbClr val="000000"/>
                  </a:solidFill>
                  <a:latin typeface="+mn-lt"/>
                </a:rPr>
                <a:t>(</a:t>
              </a:r>
              <a:r>
                <a:rPr lang="en-US" altLang="it-IT" sz="1200" dirty="0" smtClean="0">
                  <a:solidFill>
                    <a:srgbClr val="000000"/>
                  </a:solidFill>
                  <a:latin typeface="+mn-lt"/>
                </a:rPr>
                <a:t>formerly Ettore </a:t>
              </a:r>
              <a:r>
                <a:rPr lang="en-US" altLang="it-IT" sz="1200" dirty="0" err="1">
                  <a:solidFill>
                    <a:srgbClr val="000000"/>
                  </a:solidFill>
                  <a:latin typeface="+mn-lt"/>
                </a:rPr>
                <a:t>Zanon</a:t>
              </a:r>
              <a:r>
                <a:rPr lang="en-US" altLang="it-IT" sz="12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n-US" altLang="it-IT" sz="1200" dirty="0" err="1" smtClean="0">
                  <a:solidFill>
                    <a:srgbClr val="000000"/>
                  </a:solidFill>
                  <a:latin typeface="+mn-lt"/>
                </a:rPr>
                <a:t>SpA</a:t>
              </a:r>
              <a:r>
                <a:rPr lang="en-US" altLang="it-IT" sz="1200" dirty="0" smtClean="0">
                  <a:solidFill>
                    <a:srgbClr val="000000"/>
                  </a:solidFill>
                  <a:latin typeface="+mn-lt"/>
                </a:rPr>
                <a:t>, now </a:t>
              </a:r>
              <a:r>
                <a:rPr lang="nn-NO" altLang="it-IT" sz="1200" dirty="0">
                  <a:solidFill>
                    <a:srgbClr val="000000"/>
                  </a:solidFill>
                  <a:latin typeface="+mn-lt"/>
                </a:rPr>
                <a:t>Brembana &amp; Rolle S.p.A.</a:t>
              </a:r>
              <a:r>
                <a:rPr lang="en-US" altLang="it-IT" sz="1400" dirty="0">
                  <a:solidFill>
                    <a:srgbClr val="000000"/>
                  </a:solidFill>
                  <a:latin typeface="+mn-lt"/>
                </a:rPr>
                <a:t>): Technology development for vacuum chamber manufacturing with metal alloys and high performance polymers</a:t>
              </a:r>
            </a:p>
            <a:p>
              <a:pPr marL="88900" indent="-88900">
                <a:spcBef>
                  <a:spcPts val="600"/>
                </a:spcBef>
              </a:pPr>
              <a:r>
                <a:rPr lang="en-US" altLang="it-IT" sz="1400" b="1" dirty="0" err="1">
                  <a:solidFill>
                    <a:srgbClr val="FF0000"/>
                  </a:solidFill>
                  <a:latin typeface="+mn-lt"/>
                </a:rPr>
                <a:t>Sisma</a:t>
              </a:r>
              <a:r>
                <a:rPr lang="en-US" altLang="it-IT" sz="1400" b="1" dirty="0">
                  <a:solidFill>
                    <a:srgbClr val="FF0000"/>
                  </a:solidFill>
                  <a:latin typeface="+mn-lt"/>
                </a:rPr>
                <a:t> S.p.A.</a:t>
              </a:r>
              <a:r>
                <a:rPr lang="en-US" altLang="it-IT" sz="1400" dirty="0">
                  <a:solidFill>
                    <a:srgbClr val="000000"/>
                  </a:solidFill>
                  <a:latin typeface="+mn-lt"/>
                </a:rPr>
                <a:t>: </a:t>
              </a:r>
              <a:r>
                <a:rPr lang="en-US" altLang="it-IT" sz="1400" dirty="0">
                  <a:solidFill>
                    <a:schemeClr val="tx1"/>
                  </a:solidFill>
                  <a:latin typeface="+mn-lt"/>
                </a:rPr>
                <a:t>Technology development for manufacturing of components by means of additive manufacturing technique</a:t>
              </a: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000" y="2715645"/>
              <a:ext cx="720000" cy="35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2" b="1382"/>
            <a:stretch>
              <a:fillRect/>
            </a:stretch>
          </p:blipFill>
          <p:spPr bwMode="auto">
            <a:xfrm>
              <a:off x="3507000" y="3192263"/>
              <a:ext cx="648000" cy="26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SISMA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000" y="4535939"/>
              <a:ext cx="720000" cy="16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="" xmlns:a16="http://schemas.microsoft.com/office/drawing/2014/main" id="{A5675E11-7906-4475-89D7-59E78CD75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507" y="3854411"/>
              <a:ext cx="326986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1" descr="E. Zano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000" y="3642160"/>
              <a:ext cx="648000" cy="23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98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</TotalTime>
  <Words>1335</Words>
  <Application>Microsoft Office PowerPoint</Application>
  <PresentationFormat>On-screen Show (16:9)</PresentationFormat>
  <Paragraphs>248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Outline</vt:lpstr>
      <vt:lpstr>Outline</vt:lpstr>
      <vt:lpstr>RFX experiment location</vt:lpstr>
      <vt:lpstr>RFX experiment main parameters</vt:lpstr>
      <vt:lpstr>RFX Vessel complex evolution</vt:lpstr>
      <vt:lpstr>Plasma diagnostic systems</vt:lpstr>
      <vt:lpstr>Main modifications implemented from RFX-mod to RFX-mod2</vt:lpstr>
      <vt:lpstr>POR-FESR Project “MIAIVO” supporting “RFX-mod2”:  a successful partnership Research &amp; Business</vt:lpstr>
      <vt:lpstr>Main components manufactured for RFX-mod2 (+ main sub-suppliers)</vt:lpstr>
      <vt:lpstr>Outline</vt:lpstr>
      <vt:lpstr>NEFERTARI project proposal / PNRR Research Infrastructures</vt:lpstr>
      <vt:lpstr>Remote Handling systems for RFX-mod2</vt:lpstr>
      <vt:lpstr>Remote Handling system for First Wall maintenance:  functional specifications</vt:lpstr>
      <vt:lpstr>Remote Handling system for First Wall maintenance:  forthcoming activities</vt:lpstr>
      <vt:lpstr>FAst Reciprocating Manipulator for edge plasma probes: functional specifications</vt:lpstr>
      <vt:lpstr>FAst Reciprocating Manipulator for edge plasma probes: technical details</vt:lpstr>
      <vt:lpstr>Manipulator for Thomson Scattering diagnostic system: Functional specifications</vt:lpstr>
      <vt:lpstr>Manipulator for Thomson Scattering diagnostic system: technical details</vt:lpstr>
      <vt:lpstr>Final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Peruzzo Simone</dc:creator>
  <cp:lastModifiedBy>Peruzzo Simone</cp:lastModifiedBy>
  <cp:revision>354</cp:revision>
  <dcterms:created xsi:type="dcterms:W3CDTF">2006-08-16T00:00:00Z</dcterms:created>
  <dcterms:modified xsi:type="dcterms:W3CDTF">2022-06-07T14:14:39Z</dcterms:modified>
</cp:coreProperties>
</file>