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5"/>
  </p:notesMasterIdLst>
  <p:sldIdLst>
    <p:sldId id="953" r:id="rId2"/>
    <p:sldId id="287" r:id="rId3"/>
    <p:sldId id="948" r:id="rId4"/>
    <p:sldId id="921" r:id="rId5"/>
    <p:sldId id="295" r:id="rId6"/>
    <p:sldId id="291" r:id="rId7"/>
    <p:sldId id="925" r:id="rId8"/>
    <p:sldId id="282" r:id="rId9"/>
    <p:sldId id="949" r:id="rId10"/>
    <p:sldId id="929" r:id="rId11"/>
    <p:sldId id="928" r:id="rId12"/>
    <p:sldId id="954" r:id="rId13"/>
    <p:sldId id="270"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6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8" d="100"/>
          <a:sy n="108" d="100"/>
        </p:scale>
        <p:origin x="98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56FC7B-D2F0-447F-9B76-B3985DC9A43B}" type="datetimeFigureOut">
              <a:rPr lang="en-US" smtClean="0"/>
              <a:t>6/6/2022</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211B89-54D5-4AB9-900D-41EF1EED2FA6}" type="slidenum">
              <a:rPr lang="en-US" smtClean="0"/>
              <a:t>‹N›</a:t>
            </a:fld>
            <a:endParaRPr lang="en-US"/>
          </a:p>
        </p:txBody>
      </p:sp>
    </p:spTree>
    <p:extLst>
      <p:ext uri="{BB962C8B-B14F-4D97-AF65-F5344CB8AC3E}">
        <p14:creationId xmlns:p14="http://schemas.microsoft.com/office/powerpoint/2010/main" val="161993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b="0" dirty="0"/>
          </a:p>
        </p:txBody>
      </p:sp>
      <p:sp>
        <p:nvSpPr>
          <p:cNvPr id="4" name="Segnaposto numero diapositiva 3"/>
          <p:cNvSpPr>
            <a:spLocks noGrp="1"/>
          </p:cNvSpPr>
          <p:nvPr>
            <p:ph type="sldNum" sz="quarter" idx="10"/>
          </p:nvPr>
        </p:nvSpPr>
        <p:spPr/>
        <p:txBody>
          <a:bodyPr/>
          <a:lstStyle/>
          <a:p>
            <a:fld id="{0EB0804A-4AD4-4D5A-93F1-BA03390675AC}"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817137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E211B89-54D5-4AB9-900D-41EF1EED2FA6}" type="slidenum">
              <a:rPr lang="en-US" smtClean="0"/>
              <a:t>4</a:t>
            </a:fld>
            <a:endParaRPr lang="en-US"/>
          </a:p>
        </p:txBody>
      </p:sp>
    </p:spTree>
    <p:extLst>
      <p:ext uri="{BB962C8B-B14F-4D97-AF65-F5344CB8AC3E}">
        <p14:creationId xmlns:p14="http://schemas.microsoft.com/office/powerpoint/2010/main" val="1881243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E211B89-54D5-4AB9-900D-41EF1EED2FA6}" type="slidenum">
              <a:rPr lang="en-US" smtClean="0"/>
              <a:t>7</a:t>
            </a:fld>
            <a:endParaRPr lang="en-US"/>
          </a:p>
        </p:txBody>
      </p:sp>
    </p:spTree>
    <p:extLst>
      <p:ext uri="{BB962C8B-B14F-4D97-AF65-F5344CB8AC3E}">
        <p14:creationId xmlns:p14="http://schemas.microsoft.com/office/powerpoint/2010/main" val="2427003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E211B89-54D5-4AB9-900D-41EF1EED2FA6}" type="slidenum">
              <a:rPr lang="en-US" smtClean="0"/>
              <a:t>8</a:t>
            </a:fld>
            <a:endParaRPr lang="en-US"/>
          </a:p>
        </p:txBody>
      </p:sp>
    </p:spTree>
    <p:extLst>
      <p:ext uri="{BB962C8B-B14F-4D97-AF65-F5344CB8AC3E}">
        <p14:creationId xmlns:p14="http://schemas.microsoft.com/office/powerpoint/2010/main" val="1291336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E211B89-54D5-4AB9-900D-41EF1EED2FA6}" type="slidenum">
              <a:rPr lang="en-US" smtClean="0"/>
              <a:t>9</a:t>
            </a:fld>
            <a:endParaRPr lang="en-US"/>
          </a:p>
        </p:txBody>
      </p:sp>
    </p:spTree>
    <p:extLst>
      <p:ext uri="{BB962C8B-B14F-4D97-AF65-F5344CB8AC3E}">
        <p14:creationId xmlns:p14="http://schemas.microsoft.com/office/powerpoint/2010/main" val="69425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r>
              <a:rPr lang="en-US"/>
              <a:t>15-16/12/2021</a:t>
            </a:r>
            <a:endParaRPr lang="it-IT"/>
          </a:p>
        </p:txBody>
      </p:sp>
      <p:sp>
        <p:nvSpPr>
          <p:cNvPr id="5" name="Footer Placeholder 4"/>
          <p:cNvSpPr>
            <a:spLocks noGrp="1"/>
          </p:cNvSpPr>
          <p:nvPr>
            <p:ph type="ftr" sz="quarter" idx="11"/>
          </p:nvPr>
        </p:nvSpPr>
        <p:spPr/>
        <p:txBody>
          <a:bodyPr/>
          <a:lstStyle/>
          <a:p>
            <a:r>
              <a:rPr lang="en-US"/>
              <a:t>DTT Technical Coordination Meeting 43</a:t>
            </a:r>
            <a:endParaRPr lang="it-IT"/>
          </a:p>
        </p:txBody>
      </p:sp>
      <p:sp>
        <p:nvSpPr>
          <p:cNvPr id="6" name="Slide Number Placeholder 5"/>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2669410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r>
              <a:rPr lang="en-US"/>
              <a:t>15-16/12/2021</a:t>
            </a:r>
            <a:endParaRPr lang="it-IT"/>
          </a:p>
        </p:txBody>
      </p:sp>
      <p:sp>
        <p:nvSpPr>
          <p:cNvPr id="5" name="Footer Placeholder 4"/>
          <p:cNvSpPr>
            <a:spLocks noGrp="1"/>
          </p:cNvSpPr>
          <p:nvPr>
            <p:ph type="ftr" sz="quarter" idx="11"/>
          </p:nvPr>
        </p:nvSpPr>
        <p:spPr/>
        <p:txBody>
          <a:bodyPr/>
          <a:lstStyle/>
          <a:p>
            <a:r>
              <a:rPr lang="en-US"/>
              <a:t>DTT Technical Coordination Meeting 43</a:t>
            </a:r>
            <a:endParaRPr lang="it-IT"/>
          </a:p>
        </p:txBody>
      </p:sp>
      <p:sp>
        <p:nvSpPr>
          <p:cNvPr id="6" name="Slide Number Placeholder 5"/>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2958634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r>
              <a:rPr lang="en-US"/>
              <a:t>15-16/12/2021</a:t>
            </a:r>
            <a:endParaRPr lang="it-IT"/>
          </a:p>
        </p:txBody>
      </p:sp>
      <p:sp>
        <p:nvSpPr>
          <p:cNvPr id="5" name="Footer Placeholder 4"/>
          <p:cNvSpPr>
            <a:spLocks noGrp="1"/>
          </p:cNvSpPr>
          <p:nvPr>
            <p:ph type="ftr" sz="quarter" idx="11"/>
          </p:nvPr>
        </p:nvSpPr>
        <p:spPr/>
        <p:txBody>
          <a:bodyPr/>
          <a:lstStyle/>
          <a:p>
            <a:r>
              <a:rPr lang="en-US"/>
              <a:t>DTT Technical Coordination Meeting 43</a:t>
            </a:r>
            <a:endParaRPr lang="it-IT"/>
          </a:p>
        </p:txBody>
      </p:sp>
      <p:sp>
        <p:nvSpPr>
          <p:cNvPr id="6" name="Slide Number Placeholder 5"/>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3354547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123278" cy="726695"/>
          </a:xfrm>
        </p:spPr>
        <p:txBody>
          <a:bodyPr/>
          <a:lstStyle>
            <a:lvl1pPr>
              <a:defRPr>
                <a:solidFill>
                  <a:srgbClr val="0070C0"/>
                </a:solidFill>
              </a:defRPr>
            </a:lvl1pPr>
          </a:lstStyle>
          <a:p>
            <a:r>
              <a:rPr lang="en-GB" noProof="0"/>
              <a:t>Fare clic per modificare lo stile del titolo</a:t>
            </a:r>
          </a:p>
        </p:txBody>
      </p:sp>
      <p:sp>
        <p:nvSpPr>
          <p:cNvPr id="3" name="Content Placeholder 2"/>
          <p:cNvSpPr>
            <a:spLocks noGrp="1"/>
          </p:cNvSpPr>
          <p:nvPr>
            <p:ph idx="1" hasCustomPrompt="1"/>
          </p:nvPr>
        </p:nvSpPr>
        <p:spPr>
          <a:xfrm>
            <a:off x="628650" y="1646313"/>
            <a:ext cx="7886700" cy="4351338"/>
          </a:xfrm>
        </p:spPr>
        <p:txBody>
          <a:bodyPr>
            <a:normAutofit/>
          </a:bodyPr>
          <a:lstStyle>
            <a:lvl1pPr marL="0" indent="0">
              <a:lnSpc>
                <a:spcPct val="100000"/>
              </a:lnSpc>
              <a:buFont typeface="Apple Symbols" panose="02000000000000000000" pitchFamily="2" charset="-79"/>
              <a:buNone/>
              <a:defRPr sz="2800">
                <a:latin typeface="Century Gothic" panose="020B0502020202020204" pitchFamily="34" charset="0"/>
              </a:defRPr>
            </a:lvl1pPr>
            <a:lvl2pPr marL="685800" indent="-228600">
              <a:lnSpc>
                <a:spcPct val="100000"/>
              </a:lnSpc>
              <a:spcBef>
                <a:spcPts val="600"/>
              </a:spcBef>
              <a:buFont typeface="Apple Symbols" panose="02000000000000000000" pitchFamily="2" charset="-79"/>
              <a:buChar char="⎼"/>
              <a:defRPr sz="2400">
                <a:latin typeface="Century Gothic" panose="020B0502020202020204" pitchFamily="34" charset="0"/>
              </a:defRPr>
            </a:lvl2pPr>
            <a:lvl3pPr marL="1143000" indent="-228600">
              <a:lnSpc>
                <a:spcPct val="100000"/>
              </a:lnSpc>
              <a:spcBef>
                <a:spcPts val="600"/>
              </a:spcBef>
              <a:buFont typeface="Courier New" panose="02070309020205020404" pitchFamily="49" charset="0"/>
              <a:buChar char="o"/>
              <a:defRPr>
                <a:latin typeface="Century Gothic" panose="020B0502020202020204" pitchFamily="34" charset="0"/>
              </a:defRPr>
            </a:lvl3pPr>
          </a:lstStyle>
          <a:p>
            <a:pPr lvl="0"/>
            <a:r>
              <a:rPr lang="en-GB" noProof="0" dirty="0"/>
              <a:t>Text</a:t>
            </a:r>
          </a:p>
          <a:p>
            <a:pPr lvl="0"/>
            <a:endParaRPr lang="en-GB" noProof="0" dirty="0"/>
          </a:p>
          <a:p>
            <a:pPr lvl="1"/>
            <a:r>
              <a:rPr lang="en-GB" noProof="0" dirty="0"/>
              <a:t>Bullet List</a:t>
            </a:r>
          </a:p>
          <a:p>
            <a:pPr lvl="1"/>
            <a:r>
              <a:rPr lang="en-GB" noProof="0" dirty="0"/>
              <a:t>Bullet List</a:t>
            </a:r>
          </a:p>
          <a:p>
            <a:pPr lvl="2"/>
            <a:r>
              <a:rPr lang="en-GB" noProof="0" dirty="0"/>
              <a:t>Nested bullet</a:t>
            </a:r>
          </a:p>
          <a:p>
            <a:pPr lvl="2"/>
            <a:endParaRPr lang="en-GB" noProof="0" dirty="0"/>
          </a:p>
          <a:p>
            <a:pPr lvl="1"/>
            <a:endParaRPr lang="en-GB" noProof="0" dirty="0"/>
          </a:p>
        </p:txBody>
      </p:sp>
      <p:sp>
        <p:nvSpPr>
          <p:cNvPr id="4" name="Date Placeholder 3"/>
          <p:cNvSpPr>
            <a:spLocks noGrp="1"/>
          </p:cNvSpPr>
          <p:nvPr>
            <p:ph type="dt" sz="half" idx="10"/>
          </p:nvPr>
        </p:nvSpPr>
        <p:spPr>
          <a:xfrm>
            <a:off x="628650" y="6356351"/>
            <a:ext cx="2057400" cy="365125"/>
          </a:xfrm>
        </p:spPr>
        <p:txBody>
          <a:bodyPr/>
          <a:lstStyle>
            <a:lvl1pPr>
              <a:defRPr>
                <a:solidFill>
                  <a:srgbClr val="0070C0"/>
                </a:solidFill>
              </a:defRPr>
            </a:lvl1pPr>
          </a:lstStyle>
          <a:p>
            <a:r>
              <a:rPr lang="en-US"/>
              <a:t>15-16/12/2021</a:t>
            </a:r>
            <a:endParaRPr lang="it-IT" dirty="0"/>
          </a:p>
        </p:txBody>
      </p:sp>
      <p:sp>
        <p:nvSpPr>
          <p:cNvPr id="5" name="Footer Placeholder 4"/>
          <p:cNvSpPr>
            <a:spLocks noGrp="1"/>
          </p:cNvSpPr>
          <p:nvPr>
            <p:ph type="ftr" sz="quarter" idx="11"/>
          </p:nvPr>
        </p:nvSpPr>
        <p:spPr>
          <a:xfrm>
            <a:off x="3028950" y="6356351"/>
            <a:ext cx="3086100" cy="365125"/>
          </a:xfrm>
        </p:spPr>
        <p:txBody>
          <a:bodyPr/>
          <a:lstStyle>
            <a:lvl1pPr>
              <a:defRPr>
                <a:solidFill>
                  <a:srgbClr val="0070C0"/>
                </a:solidFill>
              </a:defRPr>
            </a:lvl1pPr>
          </a:lstStyle>
          <a:p>
            <a:r>
              <a:rPr lang="en-US"/>
              <a:t>DTT Technical Coordination Meeting 43</a:t>
            </a:r>
            <a:endParaRPr lang="it-IT" dirty="0"/>
          </a:p>
        </p:txBody>
      </p:sp>
      <p:sp>
        <p:nvSpPr>
          <p:cNvPr id="6" name="Slide Number Placeholder 5"/>
          <p:cNvSpPr>
            <a:spLocks noGrp="1"/>
          </p:cNvSpPr>
          <p:nvPr>
            <p:ph type="sldNum" sz="quarter" idx="12"/>
          </p:nvPr>
        </p:nvSpPr>
        <p:spPr>
          <a:xfrm>
            <a:off x="6457950" y="6356351"/>
            <a:ext cx="2057400" cy="365125"/>
          </a:xfrm>
        </p:spPr>
        <p:txBody>
          <a:bodyPr/>
          <a:lstStyle>
            <a:lvl1pPr>
              <a:defRPr>
                <a:solidFill>
                  <a:srgbClr val="0070C0"/>
                </a:solidFill>
              </a:defRPr>
            </a:lvl1pPr>
          </a:lstStyle>
          <a:p>
            <a:fld id="{BA013763-FF4F-6447-94CE-4F6DA003092A}" type="slidenum">
              <a:rPr lang="it-IT" smtClean="0"/>
              <a:pPr/>
              <a:t>‹N›</a:t>
            </a:fld>
            <a:endParaRPr lang="it-IT"/>
          </a:p>
        </p:txBody>
      </p:sp>
      <p:pic>
        <p:nvPicPr>
          <p:cNvPr id="7" name="Picture 2">
            <a:extLst>
              <a:ext uri="{FF2B5EF4-FFF2-40B4-BE49-F238E27FC236}">
                <a16:creationId xmlns:a16="http://schemas.microsoft.com/office/drawing/2014/main" id="{34D694D4-973C-344D-B249-9C473EE41B9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92288" y="323978"/>
            <a:ext cx="855053" cy="8089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9" name="Connettore 1 8">
            <a:extLst>
              <a:ext uri="{FF2B5EF4-FFF2-40B4-BE49-F238E27FC236}">
                <a16:creationId xmlns:a16="http://schemas.microsoft.com/office/drawing/2014/main" id="{543E5731-961E-E349-A079-EB164F7CD0A1}"/>
              </a:ext>
            </a:extLst>
          </p:cNvPr>
          <p:cNvCxnSpPr/>
          <p:nvPr userDrawn="1"/>
        </p:nvCxnSpPr>
        <p:spPr>
          <a:xfrm>
            <a:off x="628650" y="6356351"/>
            <a:ext cx="8092269"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562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r>
              <a:rPr lang="en-US"/>
              <a:t>15-16/12/2021</a:t>
            </a:r>
            <a:endParaRPr lang="it-IT"/>
          </a:p>
        </p:txBody>
      </p:sp>
      <p:sp>
        <p:nvSpPr>
          <p:cNvPr id="5" name="Footer Placeholder 4"/>
          <p:cNvSpPr>
            <a:spLocks noGrp="1"/>
          </p:cNvSpPr>
          <p:nvPr>
            <p:ph type="ftr" sz="quarter" idx="11"/>
          </p:nvPr>
        </p:nvSpPr>
        <p:spPr/>
        <p:txBody>
          <a:bodyPr/>
          <a:lstStyle/>
          <a:p>
            <a:r>
              <a:rPr lang="en-US"/>
              <a:t>DTT Technical Coordination Meeting 43</a:t>
            </a:r>
            <a:endParaRPr lang="it-IT"/>
          </a:p>
        </p:txBody>
      </p:sp>
      <p:sp>
        <p:nvSpPr>
          <p:cNvPr id="6" name="Slide Number Placeholder 5"/>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3023460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r>
              <a:rPr lang="en-US"/>
              <a:t>15-16/12/2021</a:t>
            </a:r>
            <a:endParaRPr lang="it-IT"/>
          </a:p>
        </p:txBody>
      </p:sp>
      <p:sp>
        <p:nvSpPr>
          <p:cNvPr id="6" name="Footer Placeholder 5"/>
          <p:cNvSpPr>
            <a:spLocks noGrp="1"/>
          </p:cNvSpPr>
          <p:nvPr>
            <p:ph type="ftr" sz="quarter" idx="11"/>
          </p:nvPr>
        </p:nvSpPr>
        <p:spPr/>
        <p:txBody>
          <a:bodyPr/>
          <a:lstStyle/>
          <a:p>
            <a:r>
              <a:rPr lang="en-US"/>
              <a:t>DTT Technical Coordination Meeting 43</a:t>
            </a:r>
            <a:endParaRPr lang="it-IT"/>
          </a:p>
        </p:txBody>
      </p:sp>
      <p:sp>
        <p:nvSpPr>
          <p:cNvPr id="7" name="Slide Number Placeholder 6"/>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3899706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r>
              <a:rPr lang="en-US"/>
              <a:t>15-16/12/2021</a:t>
            </a:r>
            <a:endParaRPr lang="it-IT"/>
          </a:p>
        </p:txBody>
      </p:sp>
      <p:sp>
        <p:nvSpPr>
          <p:cNvPr id="8" name="Footer Placeholder 7"/>
          <p:cNvSpPr>
            <a:spLocks noGrp="1"/>
          </p:cNvSpPr>
          <p:nvPr>
            <p:ph type="ftr" sz="quarter" idx="11"/>
          </p:nvPr>
        </p:nvSpPr>
        <p:spPr/>
        <p:txBody>
          <a:bodyPr/>
          <a:lstStyle/>
          <a:p>
            <a:r>
              <a:rPr lang="en-US"/>
              <a:t>DTT Technical Coordination Meeting 43</a:t>
            </a:r>
            <a:endParaRPr lang="it-IT"/>
          </a:p>
        </p:txBody>
      </p:sp>
      <p:sp>
        <p:nvSpPr>
          <p:cNvPr id="9" name="Slide Number Placeholder 8"/>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3194578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r>
              <a:rPr lang="en-US"/>
              <a:t>15-16/12/2021</a:t>
            </a:r>
            <a:endParaRPr lang="it-IT"/>
          </a:p>
        </p:txBody>
      </p:sp>
      <p:sp>
        <p:nvSpPr>
          <p:cNvPr id="4" name="Footer Placeholder 3"/>
          <p:cNvSpPr>
            <a:spLocks noGrp="1"/>
          </p:cNvSpPr>
          <p:nvPr>
            <p:ph type="ftr" sz="quarter" idx="11"/>
          </p:nvPr>
        </p:nvSpPr>
        <p:spPr/>
        <p:txBody>
          <a:bodyPr/>
          <a:lstStyle/>
          <a:p>
            <a:r>
              <a:rPr lang="en-US"/>
              <a:t>DTT Technical Coordination Meeting 43</a:t>
            </a:r>
            <a:endParaRPr lang="it-IT"/>
          </a:p>
        </p:txBody>
      </p:sp>
      <p:sp>
        <p:nvSpPr>
          <p:cNvPr id="5" name="Slide Number Placeholder 4"/>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2883288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15-16/12/2021</a:t>
            </a:r>
            <a:endParaRPr lang="it-IT"/>
          </a:p>
        </p:txBody>
      </p:sp>
      <p:sp>
        <p:nvSpPr>
          <p:cNvPr id="3" name="Footer Placeholder 2"/>
          <p:cNvSpPr>
            <a:spLocks noGrp="1"/>
          </p:cNvSpPr>
          <p:nvPr>
            <p:ph type="ftr" sz="quarter" idx="11"/>
          </p:nvPr>
        </p:nvSpPr>
        <p:spPr/>
        <p:txBody>
          <a:bodyPr/>
          <a:lstStyle/>
          <a:p>
            <a:r>
              <a:rPr lang="en-US"/>
              <a:t>DTT Technical Coordination Meeting 43</a:t>
            </a:r>
            <a:endParaRPr lang="it-IT"/>
          </a:p>
        </p:txBody>
      </p:sp>
      <p:sp>
        <p:nvSpPr>
          <p:cNvPr id="4" name="Slide Number Placeholder 3"/>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302480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r>
              <a:rPr lang="en-US"/>
              <a:t>15-16/12/2021</a:t>
            </a:r>
            <a:endParaRPr lang="it-IT"/>
          </a:p>
        </p:txBody>
      </p:sp>
      <p:sp>
        <p:nvSpPr>
          <p:cNvPr id="6" name="Footer Placeholder 5"/>
          <p:cNvSpPr>
            <a:spLocks noGrp="1"/>
          </p:cNvSpPr>
          <p:nvPr>
            <p:ph type="ftr" sz="quarter" idx="11"/>
          </p:nvPr>
        </p:nvSpPr>
        <p:spPr/>
        <p:txBody>
          <a:bodyPr/>
          <a:lstStyle/>
          <a:p>
            <a:r>
              <a:rPr lang="en-US"/>
              <a:t>DTT Technical Coordination Meeting 43</a:t>
            </a:r>
            <a:endParaRPr lang="it-IT"/>
          </a:p>
        </p:txBody>
      </p:sp>
      <p:sp>
        <p:nvSpPr>
          <p:cNvPr id="7" name="Slide Number Placeholder 6"/>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62085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r>
              <a:rPr lang="en-US"/>
              <a:t>15-16/12/2021</a:t>
            </a:r>
            <a:endParaRPr lang="it-IT"/>
          </a:p>
        </p:txBody>
      </p:sp>
      <p:sp>
        <p:nvSpPr>
          <p:cNvPr id="6" name="Footer Placeholder 5"/>
          <p:cNvSpPr>
            <a:spLocks noGrp="1"/>
          </p:cNvSpPr>
          <p:nvPr>
            <p:ph type="ftr" sz="quarter" idx="11"/>
          </p:nvPr>
        </p:nvSpPr>
        <p:spPr/>
        <p:txBody>
          <a:bodyPr/>
          <a:lstStyle/>
          <a:p>
            <a:r>
              <a:rPr lang="en-US"/>
              <a:t>DTT Technical Coordination Meeting 43</a:t>
            </a:r>
            <a:endParaRPr lang="it-IT"/>
          </a:p>
        </p:txBody>
      </p:sp>
      <p:sp>
        <p:nvSpPr>
          <p:cNvPr id="7" name="Slide Number Placeholder 6"/>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981682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15-16/12/2021</a:t>
            </a:r>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DTT Technical Coordination Meeting 43</a:t>
            </a:r>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013763-FF4F-6447-94CE-4F6DA003092A}" type="slidenum">
              <a:rPr lang="it-IT" smtClean="0"/>
              <a:t>‹N›</a:t>
            </a:fld>
            <a:endParaRPr lang="it-IT"/>
          </a:p>
        </p:txBody>
      </p:sp>
    </p:spTree>
    <p:extLst>
      <p:ext uri="{BB962C8B-B14F-4D97-AF65-F5344CB8AC3E}">
        <p14:creationId xmlns:p14="http://schemas.microsoft.com/office/powerpoint/2010/main" val="31944836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90000"/>
        </a:lnSpc>
        <a:spcBef>
          <a:spcPct val="0"/>
        </a:spcBef>
        <a:buNone/>
        <a:defRPr sz="2800" b="1" i="0" kern="1200">
          <a:solidFill>
            <a:schemeClr val="tx1"/>
          </a:solidFill>
          <a:latin typeface="Century Gothic" panose="020B0502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Andrea.reale@enea.i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6AC7EF-D67A-4F4A-B9C5-13853FF16A1E}"/>
              </a:ext>
            </a:extLst>
          </p:cNvPr>
          <p:cNvSpPr>
            <a:spLocks noGrp="1"/>
          </p:cNvSpPr>
          <p:nvPr>
            <p:ph type="ctrTitle"/>
          </p:nvPr>
        </p:nvSpPr>
        <p:spPr>
          <a:xfrm>
            <a:off x="685799" y="1185715"/>
            <a:ext cx="8069853" cy="1019671"/>
          </a:xfrm>
        </p:spPr>
        <p:txBody>
          <a:bodyPr anchor="ctr">
            <a:normAutofit/>
          </a:bodyPr>
          <a:lstStyle/>
          <a:p>
            <a:r>
              <a:rPr lang="en-GB" dirty="0">
                <a:solidFill>
                  <a:srgbClr val="0070C0"/>
                </a:solidFill>
              </a:rPr>
              <a:t>DTT RHS</a:t>
            </a:r>
          </a:p>
        </p:txBody>
      </p:sp>
      <p:pic>
        <p:nvPicPr>
          <p:cNvPr id="4" name="Picture 2">
            <a:extLst>
              <a:ext uri="{FF2B5EF4-FFF2-40B4-BE49-F238E27FC236}">
                <a16:creationId xmlns:a16="http://schemas.microsoft.com/office/drawing/2014/main" id="{99B14853-A038-DC4B-8B10-866907B421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0513" y="229086"/>
            <a:ext cx="855053" cy="8089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CasellaDiTesto 14">
            <a:extLst>
              <a:ext uri="{FF2B5EF4-FFF2-40B4-BE49-F238E27FC236}">
                <a16:creationId xmlns:a16="http://schemas.microsoft.com/office/drawing/2014/main" id="{CC7DD9D9-C510-4F0F-A23A-3A80B68DD843}"/>
              </a:ext>
            </a:extLst>
          </p:cNvPr>
          <p:cNvSpPr txBox="1"/>
          <p:nvPr/>
        </p:nvSpPr>
        <p:spPr>
          <a:xfrm>
            <a:off x="1897160" y="6090185"/>
            <a:ext cx="5647129" cy="261610"/>
          </a:xfrm>
          <a:prstGeom prst="rect">
            <a:avLst/>
          </a:prstGeom>
          <a:noFill/>
        </p:spPr>
        <p:txBody>
          <a:bodyPr wrap="square">
            <a:spAutoFit/>
          </a:bodyPr>
          <a:lstStyle/>
          <a:p>
            <a:pPr algn="ctr"/>
            <a:r>
              <a:rPr lang="it-IT" sz="1100" i="1" dirty="0">
                <a:solidFill>
                  <a:srgbClr val="0070C0"/>
                </a:solidFill>
                <a:latin typeface="+mj-lt"/>
              </a:rPr>
              <a:t>DTT Consortium (DTT </a:t>
            </a:r>
            <a:r>
              <a:rPr lang="it-IT" sz="1100" i="1" dirty="0" err="1">
                <a:solidFill>
                  <a:srgbClr val="0070C0"/>
                </a:solidFill>
                <a:effectLst/>
                <a:latin typeface="+mj-lt"/>
                <a:ea typeface="Calibri" panose="020F0502020204030204" pitchFamily="34" charset="0"/>
                <a:cs typeface="Times New Roman" panose="02020603050405020304" pitchFamily="18" charset="0"/>
              </a:rPr>
              <a:t>S.C.a</a:t>
            </a:r>
            <a:r>
              <a:rPr lang="it-IT" sz="1100" i="1" dirty="0">
                <a:solidFill>
                  <a:srgbClr val="0070C0"/>
                </a:solidFill>
                <a:effectLst/>
                <a:latin typeface="+mj-lt"/>
                <a:ea typeface="Calibri" panose="020F0502020204030204" pitchFamily="34" charset="0"/>
                <a:cs typeface="Times New Roman" panose="02020603050405020304" pitchFamily="18" charset="0"/>
              </a:rPr>
              <a:t> r.l.  Via E. Fermi </a:t>
            </a:r>
            <a:r>
              <a:rPr lang="it-IT" sz="1100" b="0" i="1" dirty="0">
                <a:solidFill>
                  <a:srgbClr val="0070C0"/>
                </a:solidFill>
                <a:effectLst/>
                <a:latin typeface="+mj-lt"/>
              </a:rPr>
              <a:t> 45 I-00044 Frascati (Roma) </a:t>
            </a:r>
            <a:r>
              <a:rPr lang="it-IT" sz="1100" b="0" i="1" dirty="0" err="1">
                <a:solidFill>
                  <a:srgbClr val="0070C0"/>
                </a:solidFill>
                <a:effectLst/>
                <a:latin typeface="+mj-lt"/>
              </a:rPr>
              <a:t>Italy</a:t>
            </a:r>
            <a:r>
              <a:rPr lang="it-IT" sz="1100" b="0" i="1">
                <a:solidFill>
                  <a:srgbClr val="0070C0"/>
                </a:solidFill>
                <a:effectLst/>
                <a:latin typeface="+mj-lt"/>
              </a:rPr>
              <a:t>)</a:t>
            </a:r>
            <a:endParaRPr lang="it-IT" sz="1100" i="1" dirty="0">
              <a:solidFill>
                <a:srgbClr val="0070C0"/>
              </a:solidFill>
              <a:latin typeface="+mj-lt"/>
            </a:endParaRPr>
          </a:p>
        </p:txBody>
      </p:sp>
      <p:cxnSp>
        <p:nvCxnSpPr>
          <p:cNvPr id="19" name="Connettore diritto 18">
            <a:extLst>
              <a:ext uri="{FF2B5EF4-FFF2-40B4-BE49-F238E27FC236}">
                <a16:creationId xmlns:a16="http://schemas.microsoft.com/office/drawing/2014/main" id="{4856940F-1817-48B9-8CFB-9DF15236847A}"/>
              </a:ext>
            </a:extLst>
          </p:cNvPr>
          <p:cNvCxnSpPr>
            <a:cxnSpLocks/>
          </p:cNvCxnSpPr>
          <p:nvPr/>
        </p:nvCxnSpPr>
        <p:spPr>
          <a:xfrm>
            <a:off x="737419" y="6090185"/>
            <a:ext cx="783631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Sottotitolo 2">
            <a:extLst>
              <a:ext uri="{FF2B5EF4-FFF2-40B4-BE49-F238E27FC236}">
                <a16:creationId xmlns:a16="http://schemas.microsoft.com/office/drawing/2014/main" id="{F6849C9B-755B-B946-8081-8F054A952E81}"/>
              </a:ext>
            </a:extLst>
          </p:cNvPr>
          <p:cNvSpPr txBox="1">
            <a:spLocks/>
          </p:cNvSpPr>
          <p:nvPr/>
        </p:nvSpPr>
        <p:spPr>
          <a:xfrm>
            <a:off x="669504" y="4247353"/>
            <a:ext cx="7772400" cy="113220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it-IT" sz="1800" dirty="0">
                <a:solidFill>
                  <a:srgbClr val="0070C0"/>
                </a:solidFill>
                <a:latin typeface="Century Gothic" panose="020B0502020202020204" pitchFamily="34" charset="0"/>
              </a:rPr>
              <a:t>Industrial Liaison </a:t>
            </a:r>
            <a:r>
              <a:rPr lang="it-IT" sz="1800" dirty="0" err="1">
                <a:solidFill>
                  <a:srgbClr val="0070C0"/>
                </a:solidFill>
                <a:latin typeface="Century Gothic" panose="020B0502020202020204" pitchFamily="34" charset="0"/>
              </a:rPr>
              <a:t>Officers</a:t>
            </a:r>
            <a:r>
              <a:rPr lang="it-IT" sz="1800" dirty="0">
                <a:solidFill>
                  <a:srgbClr val="0070C0"/>
                </a:solidFill>
                <a:latin typeface="Century Gothic" panose="020B0502020202020204" pitchFamily="34" charset="0"/>
              </a:rPr>
              <a:t> (ILO) Network Italia</a:t>
            </a:r>
          </a:p>
          <a:p>
            <a:pPr lvl="0"/>
            <a:r>
              <a:rPr lang="it-IT" sz="1800" dirty="0">
                <a:solidFill>
                  <a:srgbClr val="0070C0"/>
                </a:solidFill>
                <a:latin typeface="Century Gothic" panose="020B0502020202020204" pitchFamily="34" charset="0"/>
              </a:rPr>
              <a:t>Industrial </a:t>
            </a:r>
            <a:r>
              <a:rPr lang="it-IT" sz="1800" dirty="0" err="1">
                <a:solidFill>
                  <a:srgbClr val="0070C0"/>
                </a:solidFill>
                <a:latin typeface="Century Gothic" panose="020B0502020202020204" pitchFamily="34" charset="0"/>
              </a:rPr>
              <a:t>Opportunity</a:t>
            </a:r>
            <a:r>
              <a:rPr lang="it-IT" sz="1800" dirty="0">
                <a:solidFill>
                  <a:srgbClr val="0070C0"/>
                </a:solidFill>
                <a:latin typeface="Century Gothic" panose="020B0502020202020204" pitchFamily="34" charset="0"/>
              </a:rPr>
              <a:t> Days 2022</a:t>
            </a:r>
          </a:p>
          <a:p>
            <a:pPr lvl="0"/>
            <a:r>
              <a:rPr lang="it-IT" sz="1800" dirty="0">
                <a:solidFill>
                  <a:srgbClr val="0070C0"/>
                </a:solidFill>
                <a:latin typeface="Century Gothic" panose="020B0502020202020204" pitchFamily="34" charset="0"/>
              </a:rPr>
              <a:t>June 9-10, 2022</a:t>
            </a:r>
          </a:p>
          <a:p>
            <a:pPr lvl="0"/>
            <a:r>
              <a:rPr lang="it-IT" sz="1800" dirty="0">
                <a:solidFill>
                  <a:srgbClr val="0070C0"/>
                </a:solidFill>
                <a:latin typeface="Century Gothic" panose="020B0502020202020204" pitchFamily="34" charset="0"/>
              </a:rPr>
              <a:t>Istituto Nazionale di Astrofisica - Osservatorio Astronomico di Capodimonte (Napoli)</a:t>
            </a:r>
            <a:endParaRPr lang="en-US" sz="1800" dirty="0">
              <a:solidFill>
                <a:srgbClr val="0070C0"/>
              </a:solidFill>
              <a:latin typeface="Century Gothic" panose="020B0502020202020204" pitchFamily="34" charset="0"/>
            </a:endParaRPr>
          </a:p>
        </p:txBody>
      </p:sp>
      <p:pic>
        <p:nvPicPr>
          <p:cNvPr id="5" name="Immagine 4"/>
          <p:cNvPicPr>
            <a:picLocks noChangeAspect="1"/>
          </p:cNvPicPr>
          <p:nvPr/>
        </p:nvPicPr>
        <p:blipFill>
          <a:blip r:embed="rId3"/>
          <a:stretch>
            <a:fillRect/>
          </a:stretch>
        </p:blipFill>
        <p:spPr>
          <a:xfrm>
            <a:off x="1526143" y="6379227"/>
            <a:ext cx="6389162" cy="420660"/>
          </a:xfrm>
          <a:prstGeom prst="rect">
            <a:avLst/>
          </a:prstGeom>
        </p:spPr>
      </p:pic>
      <p:sp>
        <p:nvSpPr>
          <p:cNvPr id="10" name="Sottotitolo 2">
            <a:extLst>
              <a:ext uri="{FF2B5EF4-FFF2-40B4-BE49-F238E27FC236}">
                <a16:creationId xmlns:a16="http://schemas.microsoft.com/office/drawing/2014/main" id="{7A52DFD3-EA79-44F2-8F26-F6842616645F}"/>
              </a:ext>
            </a:extLst>
          </p:cNvPr>
          <p:cNvSpPr>
            <a:spLocks noGrp="1"/>
          </p:cNvSpPr>
          <p:nvPr>
            <p:ph type="subTitle" idx="1"/>
          </p:nvPr>
        </p:nvSpPr>
        <p:spPr>
          <a:xfrm>
            <a:off x="1143000" y="2420888"/>
            <a:ext cx="6858000" cy="678230"/>
          </a:xfrm>
        </p:spPr>
        <p:txBody>
          <a:bodyPr>
            <a:normAutofit/>
          </a:bodyPr>
          <a:lstStyle/>
          <a:p>
            <a:r>
              <a:rPr lang="it-IT" sz="2000" b="1" dirty="0">
                <a:latin typeface="Century Gothic" panose="020B0502020202020204" pitchFamily="34" charset="0"/>
              </a:rPr>
              <a:t>A. Reale (DTT </a:t>
            </a:r>
            <a:r>
              <a:rPr lang="it-IT" sz="2000" b="1" dirty="0" err="1">
                <a:latin typeface="Century Gothic" panose="020B0502020202020204" pitchFamily="34" charset="0"/>
              </a:rPr>
              <a:t>S.c.a</a:t>
            </a:r>
            <a:r>
              <a:rPr lang="it-IT" sz="2000" b="1" dirty="0">
                <a:latin typeface="Century Gothic" panose="020B0502020202020204" pitchFamily="34" charset="0"/>
              </a:rPr>
              <a:t> r.l.) </a:t>
            </a:r>
          </a:p>
          <a:p>
            <a:endParaRPr lang="it-IT" sz="2000" b="1" dirty="0">
              <a:latin typeface="Century Gothic" panose="020B0502020202020204" pitchFamily="34" charset="0"/>
            </a:endParaRPr>
          </a:p>
        </p:txBody>
      </p:sp>
    </p:spTree>
    <p:extLst>
      <p:ext uri="{BB962C8B-B14F-4D97-AF65-F5344CB8AC3E}">
        <p14:creationId xmlns:p14="http://schemas.microsoft.com/office/powerpoint/2010/main" val="330683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D6FB4FF7-5131-4802-AF6C-C7970D5BB778}"/>
              </a:ext>
            </a:extLst>
          </p:cNvPr>
          <p:cNvSpPr>
            <a:spLocks noGrp="1"/>
          </p:cNvSpPr>
          <p:nvPr>
            <p:ph type="sldNum" sz="quarter" idx="12"/>
          </p:nvPr>
        </p:nvSpPr>
        <p:spPr/>
        <p:txBody>
          <a:bodyPr/>
          <a:lstStyle/>
          <a:p>
            <a:fld id="{BA013763-FF4F-6447-94CE-4F6DA003092A}" type="slidenum">
              <a:rPr lang="it-IT" smtClean="0"/>
              <a:pPr/>
              <a:t>10</a:t>
            </a:fld>
            <a:endParaRPr lang="it-IT"/>
          </a:p>
        </p:txBody>
      </p:sp>
      <p:sp>
        <p:nvSpPr>
          <p:cNvPr id="7" name="Titolo 1">
            <a:extLst>
              <a:ext uri="{FF2B5EF4-FFF2-40B4-BE49-F238E27FC236}">
                <a16:creationId xmlns:a16="http://schemas.microsoft.com/office/drawing/2014/main" id="{A82D0960-E9B4-47BF-A843-430834AEAD65}"/>
              </a:ext>
            </a:extLst>
          </p:cNvPr>
          <p:cNvSpPr txBox="1">
            <a:spLocks noGrp="1"/>
          </p:cNvSpPr>
          <p:nvPr>
            <p:ph type="title"/>
          </p:nvPr>
        </p:nvSpPr>
        <p:spPr>
          <a:xfrm>
            <a:off x="628650" y="365125"/>
            <a:ext cx="7123113" cy="727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70C0"/>
                </a:solidFill>
                <a:latin typeface="Century Gothic" panose="020B0502020202020204" pitchFamily="34" charset="0"/>
                <a:ea typeface="+mj-ea"/>
                <a:cs typeface="Arial" panose="020B0604020202020204" pitchFamily="34" charset="0"/>
              </a:defRPr>
            </a:lvl1pPr>
          </a:lstStyle>
          <a:p>
            <a:r>
              <a:rPr lang="it-IT" dirty="0"/>
              <a:t>RHS- </a:t>
            </a:r>
            <a:r>
              <a:rPr lang="it-IT" dirty="0" err="1"/>
              <a:t>Physical</a:t>
            </a:r>
            <a:r>
              <a:rPr lang="it-IT" dirty="0"/>
              <a:t> Training Facility</a:t>
            </a:r>
          </a:p>
        </p:txBody>
      </p:sp>
      <p:pic>
        <p:nvPicPr>
          <p:cNvPr id="11" name="Immagine 10">
            <a:extLst>
              <a:ext uri="{FF2B5EF4-FFF2-40B4-BE49-F238E27FC236}">
                <a16:creationId xmlns:a16="http://schemas.microsoft.com/office/drawing/2014/main" id="{FE9B4115-038E-4967-96B2-E1DDB7E99614}"/>
              </a:ext>
            </a:extLst>
          </p:cNvPr>
          <p:cNvPicPr>
            <a:picLocks noChangeAspect="1"/>
          </p:cNvPicPr>
          <p:nvPr/>
        </p:nvPicPr>
        <p:blipFill rotWithShape="1">
          <a:blip r:embed="rId2">
            <a:extLst>
              <a:ext uri="{28A0092B-C50C-407E-A947-70E740481C1C}">
                <a14:useLocalDpi xmlns:a14="http://schemas.microsoft.com/office/drawing/2010/main" val="0"/>
              </a:ext>
            </a:extLst>
          </a:blip>
          <a:srcRect l="6386" t="-7495" r="16509" b="7495"/>
          <a:stretch/>
        </p:blipFill>
        <p:spPr bwMode="auto">
          <a:xfrm>
            <a:off x="4316166" y="2179887"/>
            <a:ext cx="4802148" cy="4176464"/>
          </a:xfrm>
          <a:prstGeom prst="rect">
            <a:avLst/>
          </a:prstGeom>
          <a:noFill/>
          <a:ln>
            <a:noFill/>
          </a:ln>
        </p:spPr>
      </p:pic>
      <p:sp>
        <p:nvSpPr>
          <p:cNvPr id="2" name="Rectangle 1">
            <a:extLst>
              <a:ext uri="{FF2B5EF4-FFF2-40B4-BE49-F238E27FC236}">
                <a16:creationId xmlns:a16="http://schemas.microsoft.com/office/drawing/2014/main" id="{CB47F270-27C7-EA61-E300-564293974290}"/>
              </a:ext>
            </a:extLst>
          </p:cNvPr>
          <p:cNvSpPr>
            <a:spLocks noChangeArrowheads="1"/>
          </p:cNvSpPr>
          <p:nvPr/>
        </p:nvSpPr>
        <p:spPr bwMode="auto">
          <a:xfrm>
            <a:off x="25686" y="1146518"/>
            <a:ext cx="807470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 Physical Training and Test Facility (PT&amp;TF) will be built in support to the development and validation of the remote handling maintenance activities to be performed in the plant and to the design of the RHS as well. The T&amp;TF is aimed at:</a:t>
            </a:r>
            <a:endParaRPr kumimoji="0" lang="it-IT" altLang="it-IT" sz="14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it-IT"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Testing and validating</a:t>
            </a:r>
            <a:r>
              <a:rPr kumimoji="0" lang="en-GB" altLang="it-IT" sz="14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GB" altLang="it-IT"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all maintenance operations for in vessel components (</a:t>
            </a:r>
            <a:r>
              <a:rPr kumimoji="0" lang="en-GB" altLang="it-IT" sz="1400" b="0"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GB" altLang="it-IT"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Divertor and first wall)</a:t>
            </a:r>
            <a:endParaRPr kumimoji="0" lang="it-IT" altLang="it-IT" sz="14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it-IT"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Optimizing of maintenance processes</a:t>
            </a:r>
            <a:endParaRPr kumimoji="0" lang="it-IT" altLang="it-IT" sz="14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it-IT"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Testing and validating of rescue and recovery procedures</a:t>
            </a:r>
            <a:endParaRPr kumimoji="0" lang="it-IT" altLang="it-IT" sz="14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it-IT"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Testing and validating of RH equipment design and reliability evaluation</a:t>
            </a:r>
            <a:endParaRPr kumimoji="0" lang="it-IT" altLang="it-IT" sz="14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it-IT"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Carrying out the commissioning</a:t>
            </a:r>
            <a:r>
              <a:rPr kumimoji="0" lang="en-GB" altLang="it-IT" sz="1400" b="0"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GB" altLang="it-IT"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of RH equipment </a:t>
            </a:r>
            <a:endParaRPr kumimoji="0" lang="it-IT" altLang="it-IT" sz="14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it-IT"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Studying for the upgrading of the RHS and of maintenance operations</a:t>
            </a:r>
            <a:endParaRPr kumimoji="0" lang="it-IT" altLang="it-IT" sz="14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it-IT"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Training for the RH operators</a:t>
            </a:r>
          </a:p>
        </p:txBody>
      </p:sp>
      <p:sp>
        <p:nvSpPr>
          <p:cNvPr id="9" name="CasellaDiTesto 8">
            <a:extLst>
              <a:ext uri="{FF2B5EF4-FFF2-40B4-BE49-F238E27FC236}">
                <a16:creationId xmlns:a16="http://schemas.microsoft.com/office/drawing/2014/main" id="{4309A824-5881-1209-E94F-B0B02605D881}"/>
              </a:ext>
            </a:extLst>
          </p:cNvPr>
          <p:cNvSpPr txBox="1"/>
          <p:nvPr/>
        </p:nvSpPr>
        <p:spPr>
          <a:xfrm rot="19177133">
            <a:off x="928338" y="4810461"/>
            <a:ext cx="2402839" cy="461665"/>
          </a:xfrm>
          <a:prstGeom prst="rect">
            <a:avLst/>
          </a:prstGeom>
          <a:solidFill>
            <a:srgbClr val="FFFF00"/>
          </a:solidFill>
          <a:ln>
            <a:solidFill>
              <a:srgbClr val="FF0000"/>
            </a:solidFill>
          </a:ln>
        </p:spPr>
        <p:txBody>
          <a:bodyPr wrap="square" rtlCol="0">
            <a:spAutoFit/>
          </a:bodyPr>
          <a:lstStyle/>
          <a:p>
            <a:r>
              <a:rPr lang="it-IT" sz="2400" dirty="0"/>
              <a:t>PNRR </a:t>
            </a:r>
            <a:r>
              <a:rPr lang="it-IT" sz="2400" dirty="0" err="1"/>
              <a:t>proposal</a:t>
            </a:r>
            <a:endParaRPr lang="it-IT" sz="2400" dirty="0"/>
          </a:p>
        </p:txBody>
      </p:sp>
      <p:sp>
        <p:nvSpPr>
          <p:cNvPr id="10" name="Segnaposto piè di pagina 4">
            <a:extLst>
              <a:ext uri="{FF2B5EF4-FFF2-40B4-BE49-F238E27FC236}">
                <a16:creationId xmlns:a16="http://schemas.microsoft.com/office/drawing/2014/main" id="{4593E4FE-C157-F1FC-4174-2096DE61A1E0}"/>
              </a:ext>
            </a:extLst>
          </p:cNvPr>
          <p:cNvSpPr>
            <a:spLocks noGrp="1"/>
          </p:cNvSpPr>
          <p:nvPr>
            <p:ph type="ftr" sz="quarter" idx="11"/>
          </p:nvPr>
        </p:nvSpPr>
        <p:spPr>
          <a:xfrm>
            <a:off x="1475656" y="6366309"/>
            <a:ext cx="6192688" cy="365125"/>
          </a:xfrm>
        </p:spPr>
        <p:txBody>
          <a:bodyPr/>
          <a:lstStyle/>
          <a:p>
            <a:r>
              <a:rPr lang="en-US" dirty="0"/>
              <a:t>June 9-10, 2022 DTT Remote handling systems- andrea.reale@enea.it</a:t>
            </a:r>
            <a:endParaRPr lang="it-IT" dirty="0"/>
          </a:p>
        </p:txBody>
      </p:sp>
    </p:spTree>
    <p:extLst>
      <p:ext uri="{BB962C8B-B14F-4D97-AF65-F5344CB8AC3E}">
        <p14:creationId xmlns:p14="http://schemas.microsoft.com/office/powerpoint/2010/main" val="2491999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59347884-F209-45E2-80A2-6D159598D63E}"/>
              </a:ext>
            </a:extLst>
          </p:cNvPr>
          <p:cNvSpPr>
            <a:spLocks noGrp="1"/>
          </p:cNvSpPr>
          <p:nvPr>
            <p:ph type="ftr" sz="quarter" idx="11"/>
          </p:nvPr>
        </p:nvSpPr>
        <p:spPr/>
        <p:txBody>
          <a:bodyPr/>
          <a:lstStyle/>
          <a:p>
            <a:r>
              <a:rPr lang="en-US" dirty="0"/>
              <a:t>DTT Technical Coordination Meeting 44</a:t>
            </a:r>
            <a:endParaRPr lang="it-IT" dirty="0"/>
          </a:p>
        </p:txBody>
      </p:sp>
      <p:sp>
        <p:nvSpPr>
          <p:cNvPr id="6" name="Segnaposto numero diapositiva 5">
            <a:extLst>
              <a:ext uri="{FF2B5EF4-FFF2-40B4-BE49-F238E27FC236}">
                <a16:creationId xmlns:a16="http://schemas.microsoft.com/office/drawing/2014/main" id="{D6FB4FF7-5131-4802-AF6C-C7970D5BB778}"/>
              </a:ext>
            </a:extLst>
          </p:cNvPr>
          <p:cNvSpPr>
            <a:spLocks noGrp="1"/>
          </p:cNvSpPr>
          <p:nvPr>
            <p:ph type="sldNum" sz="quarter" idx="12"/>
          </p:nvPr>
        </p:nvSpPr>
        <p:spPr/>
        <p:txBody>
          <a:bodyPr/>
          <a:lstStyle/>
          <a:p>
            <a:fld id="{BA013763-FF4F-6447-94CE-4F6DA003092A}" type="slidenum">
              <a:rPr lang="it-IT" smtClean="0"/>
              <a:pPr/>
              <a:t>11</a:t>
            </a:fld>
            <a:endParaRPr lang="it-IT"/>
          </a:p>
        </p:txBody>
      </p:sp>
      <p:sp>
        <p:nvSpPr>
          <p:cNvPr id="7" name="Titolo 1">
            <a:extLst>
              <a:ext uri="{FF2B5EF4-FFF2-40B4-BE49-F238E27FC236}">
                <a16:creationId xmlns:a16="http://schemas.microsoft.com/office/drawing/2014/main" id="{A82D0960-E9B4-47BF-A843-430834AEAD65}"/>
              </a:ext>
            </a:extLst>
          </p:cNvPr>
          <p:cNvSpPr txBox="1">
            <a:spLocks noGrp="1"/>
          </p:cNvSpPr>
          <p:nvPr>
            <p:ph type="title"/>
          </p:nvPr>
        </p:nvSpPr>
        <p:spPr>
          <a:xfrm>
            <a:off x="628650" y="215383"/>
            <a:ext cx="7123113" cy="727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70C0"/>
                </a:solidFill>
                <a:latin typeface="Century Gothic" panose="020B0502020202020204" pitchFamily="34" charset="0"/>
                <a:ea typeface="+mj-ea"/>
                <a:cs typeface="Arial" panose="020B0604020202020204" pitchFamily="34" charset="0"/>
              </a:defRPr>
            </a:lvl1pPr>
          </a:lstStyle>
          <a:p>
            <a:r>
              <a:rPr lang="it-IT" sz="2400" dirty="0"/>
              <a:t>RHS- </a:t>
            </a:r>
            <a:r>
              <a:rPr lang="it-IT" sz="2400" dirty="0" err="1"/>
              <a:t>Cut</a:t>
            </a:r>
            <a:r>
              <a:rPr lang="it-IT" sz="2400" dirty="0"/>
              <a:t> &amp; </a:t>
            </a:r>
            <a:r>
              <a:rPr lang="it-IT" sz="2400" dirty="0" err="1"/>
              <a:t>Weld</a:t>
            </a:r>
            <a:r>
              <a:rPr lang="it-IT" sz="2400" dirty="0"/>
              <a:t> tools design status</a:t>
            </a:r>
          </a:p>
        </p:txBody>
      </p:sp>
      <p:sp>
        <p:nvSpPr>
          <p:cNvPr id="11" name="Segnaposto data 3">
            <a:extLst>
              <a:ext uri="{FF2B5EF4-FFF2-40B4-BE49-F238E27FC236}">
                <a16:creationId xmlns:a16="http://schemas.microsoft.com/office/drawing/2014/main" id="{4AFDAB8B-16B8-4EF2-9751-B51EE6F94CC4}"/>
              </a:ext>
            </a:extLst>
          </p:cNvPr>
          <p:cNvSpPr>
            <a:spLocks noGrp="1"/>
          </p:cNvSpPr>
          <p:nvPr>
            <p:ph type="dt" sz="half" idx="10"/>
          </p:nvPr>
        </p:nvSpPr>
        <p:spPr>
          <a:xfrm>
            <a:off x="628650" y="6356351"/>
            <a:ext cx="2057400" cy="365125"/>
          </a:xfrm>
        </p:spPr>
        <p:txBody>
          <a:bodyPr/>
          <a:lstStyle/>
          <a:p>
            <a:r>
              <a:rPr lang="en-US" sz="1200" dirty="0">
                <a:solidFill>
                  <a:srgbClr val="0070C0"/>
                </a:solidFill>
                <a:latin typeface="Century Gothic" panose="020B0502020202020204" pitchFamily="34" charset="0"/>
              </a:rPr>
              <a:t>04-05 May 2022</a:t>
            </a:r>
            <a:endParaRPr lang="it-IT" dirty="0"/>
          </a:p>
        </p:txBody>
      </p:sp>
      <p:sp>
        <p:nvSpPr>
          <p:cNvPr id="12" name="CasellaDiTesto 11">
            <a:extLst>
              <a:ext uri="{FF2B5EF4-FFF2-40B4-BE49-F238E27FC236}">
                <a16:creationId xmlns:a16="http://schemas.microsoft.com/office/drawing/2014/main" id="{AAB8FC7A-2188-44C5-A832-FEAEA4F9048B}"/>
              </a:ext>
            </a:extLst>
          </p:cNvPr>
          <p:cNvSpPr txBox="1"/>
          <p:nvPr/>
        </p:nvSpPr>
        <p:spPr>
          <a:xfrm>
            <a:off x="251520" y="1132818"/>
            <a:ext cx="8640960" cy="2593531"/>
          </a:xfrm>
          <a:prstGeom prst="rect">
            <a:avLst/>
          </a:prstGeom>
          <a:noFill/>
        </p:spPr>
        <p:txBody>
          <a:bodyPr wrap="square">
            <a:spAutoFit/>
          </a:bodyPr>
          <a:lstStyle/>
          <a:p>
            <a:pPr algn="just">
              <a:lnSpc>
                <a:spcPct val="115000"/>
              </a:lnSpc>
              <a:spcAft>
                <a:spcPts val="6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Among the maintenance operations to be performed for the replacement of the divertor cassettes and of the FW of the VV of the DTT plant there are the cutting and welding (C&amp;W or RHW) of the cooling pipes of such components. </a:t>
            </a:r>
          </a:p>
          <a:p>
            <a:pPr algn="just">
              <a:lnSpc>
                <a:spcPct val="115000"/>
              </a:lnSpc>
              <a:spcAft>
                <a:spcPts val="6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Two basic approaches are under development to perform these operations:</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lnSpc>
                <a:spcPct val="115000"/>
              </a:lnSpc>
              <a:spcAft>
                <a:spcPts val="600"/>
              </a:spcAft>
              <a:buSzPts val="80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Out-bore Cutting and Welding tools (OC&amp;W)</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lnSpc>
                <a:spcPct val="115000"/>
              </a:lnSpc>
              <a:spcAft>
                <a:spcPts val="600"/>
              </a:spcAft>
              <a:buSzPts val="80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In-bore Cutting and Welding tools (IC&amp;W)</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ts val="2300"/>
              </a:lnSpc>
              <a:buFont typeface="Arial" panose="020B0604020202020204" pitchFamily="34" charset="0"/>
              <a:buChar char="•"/>
            </a:pPr>
            <a:endParaRPr lang="en-US" dirty="0">
              <a:solidFill>
                <a:prstClr val="black"/>
              </a:solidFill>
            </a:endParaRPr>
          </a:p>
        </p:txBody>
      </p:sp>
      <p:pic>
        <p:nvPicPr>
          <p:cNvPr id="3074" name="Picture 2" descr="OrbitalWeldHead">
            <a:extLst>
              <a:ext uri="{FF2B5EF4-FFF2-40B4-BE49-F238E27FC236}">
                <a16:creationId xmlns:a16="http://schemas.microsoft.com/office/drawing/2014/main" id="{E9769E9E-539A-A79A-85EC-53699A64E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546077"/>
            <a:ext cx="3416193" cy="2448272"/>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39388F02-5E1A-9A63-8495-9749B3954832}"/>
              </a:ext>
            </a:extLst>
          </p:cNvPr>
          <p:cNvPicPr>
            <a:picLocks noChangeAspect="1"/>
          </p:cNvPicPr>
          <p:nvPr/>
        </p:nvPicPr>
        <p:blipFill>
          <a:blip r:embed="rId3"/>
          <a:stretch>
            <a:fillRect/>
          </a:stretch>
        </p:blipFill>
        <p:spPr>
          <a:xfrm>
            <a:off x="3976036" y="3531529"/>
            <a:ext cx="4378344" cy="2462819"/>
          </a:xfrm>
          <a:prstGeom prst="rect">
            <a:avLst/>
          </a:prstGeom>
        </p:spPr>
      </p:pic>
      <p:sp>
        <p:nvSpPr>
          <p:cNvPr id="3" name="CasellaDiTesto 2">
            <a:extLst>
              <a:ext uri="{FF2B5EF4-FFF2-40B4-BE49-F238E27FC236}">
                <a16:creationId xmlns:a16="http://schemas.microsoft.com/office/drawing/2014/main" id="{0A5B6D8A-2664-B5B2-AAD9-CEE5244D9024}"/>
              </a:ext>
            </a:extLst>
          </p:cNvPr>
          <p:cNvSpPr txBox="1"/>
          <p:nvPr/>
        </p:nvSpPr>
        <p:spPr>
          <a:xfrm>
            <a:off x="4568089" y="5621352"/>
            <a:ext cx="2703561" cy="369332"/>
          </a:xfrm>
          <a:prstGeom prst="rect">
            <a:avLst/>
          </a:prstGeom>
          <a:noFill/>
        </p:spPr>
        <p:txBody>
          <a:bodyPr wrap="none" rtlCol="0">
            <a:spAutoFit/>
          </a:bodyPr>
          <a:lstStyle/>
          <a:p>
            <a:r>
              <a:rPr lang="it-IT" dirty="0" err="1"/>
              <a:t>Inbore</a:t>
            </a:r>
            <a:r>
              <a:rPr lang="it-IT" dirty="0"/>
              <a:t> </a:t>
            </a:r>
            <a:r>
              <a:rPr lang="it-IT" dirty="0" err="1"/>
              <a:t>ukaea</a:t>
            </a:r>
            <a:r>
              <a:rPr lang="it-IT" dirty="0"/>
              <a:t> laser </a:t>
            </a:r>
            <a:r>
              <a:rPr lang="it-IT" dirty="0" err="1"/>
              <a:t>welding</a:t>
            </a:r>
            <a:endParaRPr lang="it-IT" dirty="0"/>
          </a:p>
        </p:txBody>
      </p:sp>
    </p:spTree>
    <p:extLst>
      <p:ext uri="{BB962C8B-B14F-4D97-AF65-F5344CB8AC3E}">
        <p14:creationId xmlns:p14="http://schemas.microsoft.com/office/powerpoint/2010/main" val="559749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9B14853-A038-DC4B-8B10-866907B421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0513" y="229086"/>
            <a:ext cx="855053" cy="8089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5" name="CasellaDiTesto 14">
            <a:extLst>
              <a:ext uri="{FF2B5EF4-FFF2-40B4-BE49-F238E27FC236}">
                <a16:creationId xmlns:a16="http://schemas.microsoft.com/office/drawing/2014/main" id="{CC7DD9D9-C510-4F0F-A23A-3A80B68DD843}"/>
              </a:ext>
            </a:extLst>
          </p:cNvPr>
          <p:cNvSpPr txBox="1"/>
          <p:nvPr/>
        </p:nvSpPr>
        <p:spPr>
          <a:xfrm>
            <a:off x="1897160" y="6090185"/>
            <a:ext cx="5647129" cy="261610"/>
          </a:xfrm>
          <a:prstGeom prst="rect">
            <a:avLst/>
          </a:prstGeom>
          <a:noFill/>
        </p:spPr>
        <p:txBody>
          <a:bodyPr wrap="square">
            <a:spAutoFit/>
          </a:bodyPr>
          <a:lstStyle/>
          <a:p>
            <a:pPr algn="ctr"/>
            <a:r>
              <a:rPr lang="it-IT" sz="1100" i="1" dirty="0">
                <a:solidFill>
                  <a:srgbClr val="0070C0"/>
                </a:solidFill>
                <a:latin typeface="+mj-lt"/>
              </a:rPr>
              <a:t>DTT Consortium (DTT </a:t>
            </a:r>
            <a:r>
              <a:rPr lang="it-IT" sz="1100" i="1" dirty="0" err="1">
                <a:solidFill>
                  <a:srgbClr val="0070C0"/>
                </a:solidFill>
                <a:effectLst/>
                <a:latin typeface="+mj-lt"/>
                <a:ea typeface="Calibri" panose="020F0502020204030204" pitchFamily="34" charset="0"/>
                <a:cs typeface="Times New Roman" panose="02020603050405020304" pitchFamily="18" charset="0"/>
              </a:rPr>
              <a:t>S.C.a</a:t>
            </a:r>
            <a:r>
              <a:rPr lang="it-IT" sz="1100" i="1" dirty="0">
                <a:solidFill>
                  <a:srgbClr val="0070C0"/>
                </a:solidFill>
                <a:effectLst/>
                <a:latin typeface="+mj-lt"/>
                <a:ea typeface="Calibri" panose="020F0502020204030204" pitchFamily="34" charset="0"/>
                <a:cs typeface="Times New Roman" panose="02020603050405020304" pitchFamily="18" charset="0"/>
              </a:rPr>
              <a:t> r.l.  Via E. Fermi </a:t>
            </a:r>
            <a:r>
              <a:rPr lang="it-IT" sz="1100" b="0" i="1" dirty="0">
                <a:solidFill>
                  <a:srgbClr val="0070C0"/>
                </a:solidFill>
                <a:effectLst/>
                <a:latin typeface="+mj-lt"/>
              </a:rPr>
              <a:t> 45 I-00044 Frascati (Roma) </a:t>
            </a:r>
            <a:r>
              <a:rPr lang="it-IT" sz="1100" b="0" i="1" dirty="0" err="1">
                <a:solidFill>
                  <a:srgbClr val="0070C0"/>
                </a:solidFill>
                <a:effectLst/>
                <a:latin typeface="+mj-lt"/>
              </a:rPr>
              <a:t>Italy</a:t>
            </a:r>
            <a:r>
              <a:rPr lang="it-IT" sz="1100" b="0" i="1">
                <a:solidFill>
                  <a:srgbClr val="0070C0"/>
                </a:solidFill>
                <a:effectLst/>
                <a:latin typeface="+mj-lt"/>
              </a:rPr>
              <a:t>)</a:t>
            </a:r>
            <a:endParaRPr lang="it-IT" sz="1100" i="1" dirty="0">
              <a:solidFill>
                <a:srgbClr val="0070C0"/>
              </a:solidFill>
              <a:latin typeface="+mj-lt"/>
            </a:endParaRPr>
          </a:p>
        </p:txBody>
      </p:sp>
      <p:cxnSp>
        <p:nvCxnSpPr>
          <p:cNvPr id="19" name="Connettore diritto 18">
            <a:extLst>
              <a:ext uri="{FF2B5EF4-FFF2-40B4-BE49-F238E27FC236}">
                <a16:creationId xmlns:a16="http://schemas.microsoft.com/office/drawing/2014/main" id="{4856940F-1817-48B9-8CFB-9DF15236847A}"/>
              </a:ext>
            </a:extLst>
          </p:cNvPr>
          <p:cNvCxnSpPr>
            <a:cxnSpLocks/>
          </p:cNvCxnSpPr>
          <p:nvPr/>
        </p:nvCxnSpPr>
        <p:spPr>
          <a:xfrm>
            <a:off x="737419" y="6090185"/>
            <a:ext cx="783631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magine 4"/>
          <p:cNvPicPr>
            <a:picLocks noChangeAspect="1"/>
          </p:cNvPicPr>
          <p:nvPr/>
        </p:nvPicPr>
        <p:blipFill>
          <a:blip r:embed="rId3"/>
          <a:stretch>
            <a:fillRect/>
          </a:stretch>
        </p:blipFill>
        <p:spPr>
          <a:xfrm>
            <a:off x="1526143" y="6379227"/>
            <a:ext cx="6389162" cy="420660"/>
          </a:xfrm>
          <a:prstGeom prst="rect">
            <a:avLst/>
          </a:prstGeom>
        </p:spPr>
      </p:pic>
      <p:sp>
        <p:nvSpPr>
          <p:cNvPr id="9" name="Rectangle 1">
            <a:extLst>
              <a:ext uri="{FF2B5EF4-FFF2-40B4-BE49-F238E27FC236}">
                <a16:creationId xmlns:a16="http://schemas.microsoft.com/office/drawing/2014/main" id="{6F4E7E25-200C-9BCE-6732-05BE00A1A3C6}"/>
              </a:ext>
            </a:extLst>
          </p:cNvPr>
          <p:cNvSpPr>
            <a:spLocks noGrp="1" noChangeArrowheads="1"/>
          </p:cNvSpPr>
          <p:nvPr>
            <p:ph type="ctrTitle"/>
          </p:nvPr>
        </p:nvSpPr>
        <p:spPr bwMode="auto">
          <a:xfrm>
            <a:off x="179512" y="991304"/>
            <a:ext cx="8696054"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it-IT" altLang="it-IT" sz="1600" b="0" i="0" u="none" strike="noStrike" cap="none" normalizeH="0" baseline="0" dirty="0">
                <a:ln>
                  <a:noFill/>
                </a:ln>
                <a:solidFill>
                  <a:schemeClr val="tx1"/>
                </a:solidFill>
                <a:effectLst/>
                <a:latin typeface="+mn-lt"/>
              </a:rPr>
              <a:t> Competenze necessarie all’implementazione del RHS:</a:t>
            </a:r>
            <a:br>
              <a:rPr lang="it-IT" altLang="it-IT" sz="1600" b="0" dirty="0">
                <a:latin typeface="+mn-lt"/>
              </a:rPr>
            </a:br>
            <a:r>
              <a:rPr lang="it-IT" altLang="it-IT" sz="1600" b="0" dirty="0">
                <a:latin typeface="+mn-lt"/>
              </a:rPr>
              <a:t>	</a:t>
            </a:r>
            <a:r>
              <a:rPr kumimoji="0" lang="it-IT" altLang="it-IT" sz="1600" i="0" u="none" strike="noStrike" cap="none" normalizeH="0" baseline="0" dirty="0">
                <a:ln>
                  <a:noFill/>
                </a:ln>
                <a:solidFill>
                  <a:schemeClr val="tx1"/>
                </a:solidFill>
                <a:effectLst/>
                <a:latin typeface="+mn-lt"/>
              </a:rPr>
              <a:t>Progettazione e realizzazione di componenti meccanici di precisione</a:t>
            </a:r>
            <a:br>
              <a:rPr kumimoji="0" lang="it-IT" altLang="it-IT" sz="1600" i="0" u="none" strike="noStrike" cap="none" normalizeH="0" baseline="0" dirty="0">
                <a:ln>
                  <a:noFill/>
                </a:ln>
                <a:solidFill>
                  <a:schemeClr val="tx1"/>
                </a:solidFill>
                <a:effectLst/>
                <a:latin typeface="+mn-lt"/>
              </a:rPr>
            </a:br>
            <a:r>
              <a:rPr kumimoji="0" lang="it-IT" altLang="it-IT" sz="1600" i="0" u="none" strike="noStrike" cap="none" normalizeH="0" baseline="0" dirty="0">
                <a:ln>
                  <a:noFill/>
                </a:ln>
                <a:solidFill>
                  <a:schemeClr val="tx1"/>
                </a:solidFill>
                <a:effectLst/>
                <a:latin typeface="+mn-lt"/>
              </a:rPr>
              <a:t>	Progettazione e realizzazione di Elettronica rad-hard</a:t>
            </a:r>
            <a:br>
              <a:rPr kumimoji="0" lang="it-IT" altLang="it-IT" sz="1600" i="0" u="none" strike="noStrike" cap="none" normalizeH="0" baseline="0" dirty="0">
                <a:ln>
                  <a:noFill/>
                </a:ln>
                <a:solidFill>
                  <a:schemeClr val="tx1"/>
                </a:solidFill>
                <a:effectLst/>
                <a:latin typeface="+mn-lt"/>
              </a:rPr>
            </a:br>
            <a:r>
              <a:rPr kumimoji="0" lang="it-IT" altLang="it-IT" sz="1600" i="0" u="none" strike="noStrike" cap="none" normalizeH="0" baseline="0" dirty="0">
                <a:ln>
                  <a:noFill/>
                </a:ln>
                <a:solidFill>
                  <a:schemeClr val="tx1"/>
                </a:solidFill>
                <a:effectLst/>
                <a:latin typeface="+mn-lt"/>
              </a:rPr>
              <a:t>	Realizzazione di sistemi di taglio e saldatura laser/</a:t>
            </a:r>
            <a:r>
              <a:rPr kumimoji="0" lang="it-IT" altLang="it-IT" sz="1600" i="0" u="none" strike="noStrike" cap="none" normalizeH="0" baseline="0" dirty="0" err="1">
                <a:ln>
                  <a:noFill/>
                </a:ln>
                <a:solidFill>
                  <a:schemeClr val="tx1"/>
                </a:solidFill>
                <a:effectLst/>
                <a:latin typeface="+mn-lt"/>
              </a:rPr>
              <a:t>tig</a:t>
            </a:r>
            <a:br>
              <a:rPr kumimoji="0" lang="it-IT" altLang="it-IT" sz="1600" i="0" u="none" strike="noStrike" cap="none" normalizeH="0" baseline="0" dirty="0">
                <a:ln>
                  <a:noFill/>
                </a:ln>
                <a:solidFill>
                  <a:schemeClr val="tx1"/>
                </a:solidFill>
                <a:effectLst/>
                <a:latin typeface="+mn-lt"/>
              </a:rPr>
            </a:br>
            <a:r>
              <a:rPr kumimoji="0" lang="it-IT" altLang="it-IT" sz="1600" i="0" u="none" strike="noStrike" cap="none" normalizeH="0" baseline="0" dirty="0">
                <a:ln>
                  <a:noFill/>
                </a:ln>
                <a:solidFill>
                  <a:schemeClr val="tx1"/>
                </a:solidFill>
                <a:effectLst/>
                <a:latin typeface="+mn-lt"/>
              </a:rPr>
              <a:t>	Fornitura di S</a:t>
            </a:r>
            <a:r>
              <a:rPr lang="it-IT" altLang="it-IT" sz="1600" dirty="0">
                <a:latin typeface="+mn-lt"/>
              </a:rPr>
              <a:t>trumenti per </a:t>
            </a:r>
            <a:r>
              <a:rPr kumimoji="0" lang="it-IT" altLang="it-IT" sz="1600" i="0" u="none" strike="noStrike" cap="none" normalizeH="0" baseline="0" dirty="0">
                <a:ln>
                  <a:noFill/>
                </a:ln>
                <a:solidFill>
                  <a:schemeClr val="tx1"/>
                </a:solidFill>
                <a:effectLst/>
                <a:latin typeface="+mn-lt"/>
              </a:rPr>
              <a:t>PND custom (</a:t>
            </a:r>
            <a:r>
              <a:rPr kumimoji="0" lang="it-IT" altLang="it-IT" sz="1600" i="0" u="none" strike="noStrike" cap="none" normalizeH="0" baseline="0" dirty="0" err="1">
                <a:ln>
                  <a:noFill/>
                </a:ln>
                <a:solidFill>
                  <a:schemeClr val="tx1"/>
                </a:solidFill>
                <a:effectLst/>
                <a:latin typeface="+mn-lt"/>
              </a:rPr>
              <a:t>eddy</a:t>
            </a:r>
            <a:r>
              <a:rPr kumimoji="0" lang="it-IT" altLang="it-IT" sz="1600" i="0" u="none" strike="noStrike" cap="none" normalizeH="0" baseline="0" dirty="0">
                <a:ln>
                  <a:noFill/>
                </a:ln>
                <a:solidFill>
                  <a:schemeClr val="tx1"/>
                </a:solidFill>
                <a:effectLst/>
                <a:latin typeface="+mn-lt"/>
              </a:rPr>
              <a:t> </a:t>
            </a:r>
            <a:r>
              <a:rPr kumimoji="0" lang="it-IT" altLang="it-IT" sz="1600" i="0" u="none" strike="noStrike" cap="none" normalizeH="0" baseline="0" dirty="0" err="1">
                <a:ln>
                  <a:noFill/>
                </a:ln>
                <a:solidFill>
                  <a:schemeClr val="tx1"/>
                </a:solidFill>
                <a:effectLst/>
                <a:latin typeface="+mn-lt"/>
              </a:rPr>
              <a:t>current</a:t>
            </a:r>
            <a:r>
              <a:rPr kumimoji="0" lang="it-IT" altLang="it-IT" sz="1600" i="0" u="none" strike="noStrike" cap="none" normalizeH="0" baseline="0" dirty="0">
                <a:ln>
                  <a:noFill/>
                </a:ln>
                <a:solidFill>
                  <a:schemeClr val="tx1"/>
                </a:solidFill>
                <a:effectLst/>
                <a:latin typeface="+mn-lt"/>
              </a:rPr>
              <a:t>)</a:t>
            </a:r>
            <a:br>
              <a:rPr kumimoji="0" lang="it-IT" altLang="it-IT" sz="1600" i="0" u="none" strike="noStrike" cap="none" normalizeH="0" baseline="0" dirty="0">
                <a:ln>
                  <a:noFill/>
                </a:ln>
                <a:solidFill>
                  <a:schemeClr val="tx1"/>
                </a:solidFill>
                <a:effectLst/>
                <a:latin typeface="+mn-lt"/>
              </a:rPr>
            </a:br>
            <a:r>
              <a:rPr kumimoji="0" lang="it-IT" altLang="it-IT" sz="1600" i="0" u="none" strike="noStrike" cap="none" normalizeH="0" baseline="0" dirty="0">
                <a:ln>
                  <a:noFill/>
                </a:ln>
                <a:solidFill>
                  <a:schemeClr val="tx1"/>
                </a:solidFill>
                <a:effectLst/>
                <a:latin typeface="+mn-lt"/>
              </a:rPr>
              <a:t>	Sviluppo software</a:t>
            </a:r>
            <a:br>
              <a:rPr kumimoji="0" lang="it-IT" altLang="it-IT" sz="1600" i="0" u="none" strike="noStrike" cap="none" normalizeH="0" baseline="0" dirty="0">
                <a:ln>
                  <a:noFill/>
                </a:ln>
                <a:solidFill>
                  <a:schemeClr val="tx1"/>
                </a:solidFill>
                <a:effectLst/>
                <a:latin typeface="+mn-lt"/>
              </a:rPr>
            </a:br>
            <a:br>
              <a:rPr kumimoji="0" lang="it-IT" altLang="it-IT" sz="1600" b="0" i="0" u="none" strike="noStrike" cap="none" normalizeH="0" baseline="0" dirty="0">
                <a:ln>
                  <a:noFill/>
                </a:ln>
                <a:solidFill>
                  <a:schemeClr val="tx1"/>
                </a:solidFill>
                <a:effectLst/>
                <a:latin typeface="+mn-lt"/>
              </a:rPr>
            </a:br>
            <a:r>
              <a:rPr kumimoji="0" lang="it-IT" altLang="it-IT" sz="1600" b="0" i="0" u="none" strike="noStrike" cap="none" normalizeH="0" baseline="0" dirty="0">
                <a:ln>
                  <a:noFill/>
                </a:ln>
                <a:solidFill>
                  <a:schemeClr val="tx1"/>
                </a:solidFill>
                <a:effectLst/>
                <a:latin typeface="+mn-lt"/>
              </a:rPr>
              <a:t>Qual è l'investimento previsto e, se possibile, il volume delle gare? </a:t>
            </a:r>
            <a:br>
              <a:rPr kumimoji="0" lang="it-IT" altLang="it-IT" sz="1600" b="0" i="0" u="none" strike="noStrike" cap="none" normalizeH="0" baseline="0" dirty="0">
                <a:ln>
                  <a:noFill/>
                </a:ln>
                <a:solidFill>
                  <a:schemeClr val="tx1"/>
                </a:solidFill>
                <a:effectLst/>
                <a:latin typeface="+mn-lt"/>
              </a:rPr>
            </a:br>
            <a:r>
              <a:rPr kumimoji="0" lang="it-IT" altLang="it-IT" sz="1600" b="0" i="0" u="none" strike="noStrike" cap="none" normalizeH="0" baseline="0" dirty="0">
                <a:ln>
                  <a:noFill/>
                </a:ln>
                <a:solidFill>
                  <a:schemeClr val="tx1"/>
                </a:solidFill>
                <a:effectLst/>
                <a:latin typeface="+mn-lt"/>
              </a:rPr>
              <a:t>	</a:t>
            </a:r>
            <a:r>
              <a:rPr kumimoji="0" lang="it-IT" altLang="it-IT" sz="1600" i="0" u="none" strike="noStrike" cap="none" normalizeH="0" baseline="0" dirty="0">
                <a:ln>
                  <a:noFill/>
                </a:ln>
                <a:solidFill>
                  <a:schemeClr val="tx1"/>
                </a:solidFill>
                <a:effectLst/>
                <a:latin typeface="+mn-lt"/>
              </a:rPr>
              <a:t>&gt;10M€</a:t>
            </a:r>
            <a:br>
              <a:rPr kumimoji="0" lang="it-IT" altLang="it-IT" sz="1600" b="0" i="0" u="none" strike="noStrike" cap="none" normalizeH="0" baseline="0" dirty="0">
                <a:ln>
                  <a:noFill/>
                </a:ln>
                <a:solidFill>
                  <a:schemeClr val="tx1"/>
                </a:solidFill>
                <a:effectLst/>
                <a:latin typeface="+mn-lt"/>
              </a:rPr>
            </a:br>
            <a:endParaRPr kumimoji="0" lang="it-IT" altLang="it-IT" sz="1600" b="0" i="0" u="none" strike="noStrike" cap="none" normalizeH="0" baseline="0" dirty="0">
              <a:ln>
                <a:noFill/>
              </a:ln>
              <a:solidFill>
                <a:schemeClr val="tx1"/>
              </a:solidFill>
              <a:effectLst/>
              <a:latin typeface="+mn-lt"/>
            </a:endParaRPr>
          </a:p>
          <a:p>
            <a:pPr marR="0" lvl="0" algn="l" defTabSz="914400" rtl="0" eaLnBrk="0" fontAlgn="base" latinLnBrk="0" hangingPunct="0">
              <a:lnSpc>
                <a:spcPct val="100000"/>
              </a:lnSpc>
              <a:spcBef>
                <a:spcPct val="0"/>
              </a:spcBef>
              <a:spcAft>
                <a:spcPct val="0"/>
              </a:spcAft>
              <a:buClrTx/>
              <a:buSzTx/>
              <a:tabLst/>
            </a:pPr>
            <a:r>
              <a:rPr kumimoji="0" lang="it-IT" altLang="it-IT" sz="1600" b="0" i="0" u="none" strike="noStrike" cap="none" normalizeH="0" baseline="0" dirty="0">
                <a:ln>
                  <a:noFill/>
                </a:ln>
                <a:solidFill>
                  <a:schemeClr val="tx1"/>
                </a:solidFill>
                <a:effectLst/>
                <a:latin typeface="+mn-lt"/>
              </a:rPr>
              <a:t>Ci sono possibilità per le aziende di partecipare alle attività di R&amp;S?</a:t>
            </a:r>
            <a:br>
              <a:rPr kumimoji="0" lang="it-IT" altLang="it-IT" sz="1600" b="0" i="0" u="none" strike="noStrike" cap="none" normalizeH="0" baseline="0" dirty="0">
                <a:ln>
                  <a:noFill/>
                </a:ln>
                <a:solidFill>
                  <a:schemeClr val="tx1"/>
                </a:solidFill>
                <a:effectLst/>
                <a:latin typeface="+mn-lt"/>
              </a:rPr>
            </a:br>
            <a:r>
              <a:rPr kumimoji="0" lang="it-IT" altLang="it-IT" sz="1600" b="0" i="0" u="none" strike="noStrike" cap="none" normalizeH="0" baseline="0" dirty="0">
                <a:ln>
                  <a:noFill/>
                </a:ln>
                <a:solidFill>
                  <a:schemeClr val="tx1"/>
                </a:solidFill>
                <a:effectLst/>
                <a:latin typeface="+mn-lt"/>
              </a:rPr>
              <a:t>	</a:t>
            </a:r>
            <a:r>
              <a:rPr kumimoji="0" lang="it-IT" altLang="it-IT" sz="1600" i="0" u="none" strike="noStrike" cap="none" normalizeH="0" baseline="0" dirty="0">
                <a:ln>
                  <a:noFill/>
                </a:ln>
                <a:solidFill>
                  <a:schemeClr val="tx1"/>
                </a:solidFill>
                <a:effectLst/>
                <a:latin typeface="+mn-lt"/>
              </a:rPr>
              <a:t>Si </a:t>
            </a:r>
            <a:br>
              <a:rPr lang="it-IT" altLang="it-IT" sz="1600" dirty="0">
                <a:latin typeface="+mn-lt"/>
              </a:rPr>
            </a:br>
            <a:br>
              <a:rPr lang="it-IT" altLang="it-IT" sz="1600" dirty="0">
                <a:latin typeface="+mn-lt"/>
              </a:rPr>
            </a:br>
            <a:r>
              <a:rPr kumimoji="0" lang="it-IT" altLang="it-IT" sz="1600" b="0" i="0" u="none" strike="noStrike" cap="none" normalizeH="0" baseline="0" dirty="0">
                <a:ln>
                  <a:noFill/>
                </a:ln>
                <a:solidFill>
                  <a:schemeClr val="tx1"/>
                </a:solidFill>
                <a:effectLst/>
                <a:latin typeface="+mn-lt"/>
              </a:rPr>
              <a:t>Bandi di gara pubblicati da DTT S.C. a R.L. (www.dtt-project.it/</a:t>
            </a:r>
            <a:r>
              <a:rPr kumimoji="0" lang="it-IT" altLang="it-IT" sz="1600" b="0" i="0" u="none" strike="noStrike" cap="none" normalizeH="0" baseline="0" dirty="0" err="1">
                <a:ln>
                  <a:noFill/>
                </a:ln>
                <a:solidFill>
                  <a:schemeClr val="tx1"/>
                </a:solidFill>
                <a:effectLst/>
                <a:latin typeface="+mn-lt"/>
              </a:rPr>
              <a:t>index.php</a:t>
            </a:r>
            <a:r>
              <a:rPr kumimoji="0" lang="it-IT" altLang="it-IT" sz="1600" b="0" i="0" u="none" strike="noStrike" cap="none" normalizeH="0" baseline="0" dirty="0">
                <a:ln>
                  <a:noFill/>
                </a:ln>
                <a:solidFill>
                  <a:schemeClr val="tx1"/>
                </a:solidFill>
                <a:effectLst/>
                <a:latin typeface="+mn-lt"/>
              </a:rPr>
              <a:t>/dtt-tenders.html)</a:t>
            </a:r>
            <a:br>
              <a:rPr kumimoji="0" lang="it-IT" altLang="it-IT" sz="1600" b="0" i="0" u="none" strike="noStrike" cap="none" normalizeH="0" baseline="0" dirty="0">
                <a:ln>
                  <a:noFill/>
                </a:ln>
                <a:solidFill>
                  <a:schemeClr val="tx1"/>
                </a:solidFill>
                <a:effectLst/>
                <a:latin typeface="+mn-lt"/>
              </a:rPr>
            </a:br>
            <a:r>
              <a:rPr kumimoji="0" lang="it-IT" altLang="it-IT" sz="1600" b="0" i="0" u="none" strike="noStrike" cap="none" normalizeH="0" baseline="0" dirty="0">
                <a:ln>
                  <a:noFill/>
                </a:ln>
                <a:solidFill>
                  <a:schemeClr val="tx1"/>
                </a:solidFill>
                <a:effectLst/>
                <a:latin typeface="+mn-lt"/>
              </a:rPr>
              <a:t>	</a:t>
            </a:r>
            <a:br>
              <a:rPr kumimoji="0" lang="it-IT" altLang="it-IT" sz="1600" b="0" i="0" u="none" strike="noStrike" cap="none" normalizeH="0" baseline="0" dirty="0">
                <a:ln>
                  <a:noFill/>
                </a:ln>
                <a:solidFill>
                  <a:schemeClr val="tx1"/>
                </a:solidFill>
                <a:effectLst/>
                <a:latin typeface="+mn-lt"/>
              </a:rPr>
            </a:br>
            <a:br>
              <a:rPr kumimoji="0" lang="it-IT" altLang="it-IT" sz="1600" b="0" i="0" u="none" strike="noStrike" cap="none" normalizeH="0" baseline="0" dirty="0">
                <a:ln>
                  <a:noFill/>
                </a:ln>
                <a:solidFill>
                  <a:schemeClr val="tx1"/>
                </a:solidFill>
                <a:effectLst/>
                <a:latin typeface="+mn-lt"/>
              </a:rPr>
            </a:br>
            <a:r>
              <a:rPr kumimoji="0" lang="it-IT" altLang="it-IT" sz="1600" b="0" i="0" u="none" strike="noStrike" cap="none" normalizeH="0" baseline="0" dirty="0">
                <a:ln>
                  <a:noFill/>
                </a:ln>
                <a:solidFill>
                  <a:schemeClr val="tx1"/>
                </a:solidFill>
                <a:effectLst/>
                <a:latin typeface="+mn-lt"/>
              </a:rPr>
              <a:t>Contatti: </a:t>
            </a:r>
            <a:r>
              <a:rPr kumimoji="0" lang="it-IT" altLang="it-IT" sz="1600" b="0" i="0" u="none" strike="noStrike" cap="none" normalizeH="0" baseline="0" dirty="0">
                <a:ln>
                  <a:noFill/>
                </a:ln>
                <a:solidFill>
                  <a:schemeClr val="tx1"/>
                </a:solidFill>
                <a:effectLst/>
                <a:latin typeface="+mn-lt"/>
                <a:hlinkClick r:id="rId4"/>
              </a:rPr>
              <a:t>Andrea.reale@enea.it</a:t>
            </a:r>
            <a:br>
              <a:rPr kumimoji="0" lang="it-IT" altLang="it-IT" sz="1600" b="0" i="0" u="none" strike="noStrike" cap="none" normalizeH="0" baseline="0" dirty="0">
                <a:ln>
                  <a:noFill/>
                </a:ln>
                <a:solidFill>
                  <a:schemeClr val="tx1"/>
                </a:solidFill>
                <a:effectLst/>
                <a:latin typeface="+mn-lt"/>
              </a:rPr>
            </a:br>
            <a:br>
              <a:rPr kumimoji="0" lang="it-IT" altLang="it-IT" sz="1600" b="0" i="0" u="none" strike="noStrike" cap="none" normalizeH="0" baseline="0" dirty="0">
                <a:ln>
                  <a:noFill/>
                </a:ln>
                <a:solidFill>
                  <a:schemeClr val="tx1"/>
                </a:solidFill>
                <a:effectLst/>
                <a:latin typeface="+mn-lt"/>
              </a:rPr>
            </a:br>
            <a:endParaRPr kumimoji="0" lang="it-IT" altLang="it-IT" sz="16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2493376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9B14853-A038-DC4B-8B10-866907B421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0513" y="229086"/>
            <a:ext cx="855053" cy="8089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9" name="Titolo 1">
            <a:extLst>
              <a:ext uri="{FF2B5EF4-FFF2-40B4-BE49-F238E27FC236}">
                <a16:creationId xmlns:a16="http://schemas.microsoft.com/office/drawing/2014/main" id="{FECF476D-1B42-4410-84D7-1E70EB507212}"/>
              </a:ext>
            </a:extLst>
          </p:cNvPr>
          <p:cNvSpPr txBox="1">
            <a:spLocks/>
          </p:cNvSpPr>
          <p:nvPr/>
        </p:nvSpPr>
        <p:spPr>
          <a:xfrm>
            <a:off x="2339752" y="2636912"/>
            <a:ext cx="4944262" cy="519916"/>
          </a:xfrm>
          <a:prstGeom prst="rect">
            <a:avLst/>
          </a:prstGeom>
        </p:spPr>
        <p:txBody>
          <a:bodyPr vert="horz" lIns="91440" tIns="45720" rIns="91440" bIns="45720" rtlCol="0" anchor="ctr">
            <a:normAutofit fontScale="97500" lnSpcReduction="10000"/>
          </a:bodyPr>
          <a:lstStyle>
            <a:lvl1pPr algn="ctr" defTabSz="914400" rtl="0" eaLnBrk="1" latinLnBrk="0" hangingPunct="1">
              <a:lnSpc>
                <a:spcPct val="90000"/>
              </a:lnSpc>
              <a:spcBef>
                <a:spcPct val="0"/>
              </a:spcBef>
              <a:buNone/>
              <a:defRPr sz="6000" b="1" i="0" kern="1200">
                <a:solidFill>
                  <a:schemeClr val="tx1"/>
                </a:solidFill>
                <a:latin typeface="Century Gothic" panose="020B0502020202020204" pitchFamily="34" charset="0"/>
                <a:ea typeface="+mj-ea"/>
                <a:cs typeface="Arial" panose="020B0604020202020204" pitchFamily="34" charset="0"/>
              </a:defRPr>
            </a:lvl1pPr>
          </a:lstStyle>
          <a:p>
            <a:pPr algn="r"/>
            <a:r>
              <a:rPr lang="en-GB" sz="2000" i="1" dirty="0">
                <a:solidFill>
                  <a:srgbClr val="0070C0"/>
                </a:solidFill>
              </a:rPr>
              <a:t>Thank you for attention and </a:t>
            </a:r>
            <a:r>
              <a:rPr lang="en-GB" sz="2100" i="1" dirty="0">
                <a:solidFill>
                  <a:srgbClr val="0070C0"/>
                </a:solidFill>
              </a:rPr>
              <a:t>patience</a:t>
            </a:r>
          </a:p>
          <a:p>
            <a:pPr algn="r"/>
            <a:r>
              <a:rPr lang="en-GB" sz="1300" b="0" i="1" dirty="0">
                <a:solidFill>
                  <a:srgbClr val="0070C0"/>
                </a:solidFill>
              </a:rPr>
              <a:t> </a:t>
            </a:r>
            <a:endParaRPr lang="en-GB" sz="2000" b="0" i="1" dirty="0">
              <a:solidFill>
                <a:srgbClr val="0070C0"/>
              </a:solidFill>
            </a:endParaRPr>
          </a:p>
        </p:txBody>
      </p:sp>
      <p:sp>
        <p:nvSpPr>
          <p:cNvPr id="21" name="CasellaDiTesto 20">
            <a:extLst>
              <a:ext uri="{FF2B5EF4-FFF2-40B4-BE49-F238E27FC236}">
                <a16:creationId xmlns:a16="http://schemas.microsoft.com/office/drawing/2014/main" id="{743E32A1-208F-407D-9323-9AFBDDEEC68C}"/>
              </a:ext>
            </a:extLst>
          </p:cNvPr>
          <p:cNvSpPr txBox="1"/>
          <p:nvPr/>
        </p:nvSpPr>
        <p:spPr>
          <a:xfrm>
            <a:off x="1897160" y="6090185"/>
            <a:ext cx="5647129" cy="261610"/>
          </a:xfrm>
          <a:prstGeom prst="rect">
            <a:avLst/>
          </a:prstGeom>
          <a:noFill/>
        </p:spPr>
        <p:txBody>
          <a:bodyPr wrap="square">
            <a:spAutoFit/>
          </a:bodyPr>
          <a:lstStyle/>
          <a:p>
            <a:pPr algn="ctr"/>
            <a:r>
              <a:rPr lang="it-IT" sz="1100" i="1" dirty="0">
                <a:solidFill>
                  <a:srgbClr val="0070C0"/>
                </a:solidFill>
                <a:latin typeface="+mj-lt"/>
              </a:rPr>
              <a:t>DTT Consortium (DTT </a:t>
            </a:r>
            <a:r>
              <a:rPr lang="it-IT" sz="1100" i="1" dirty="0" err="1">
                <a:solidFill>
                  <a:srgbClr val="0070C0"/>
                </a:solidFill>
                <a:effectLst/>
                <a:latin typeface="+mj-lt"/>
                <a:ea typeface="Calibri" panose="020F0502020204030204" pitchFamily="34" charset="0"/>
                <a:cs typeface="Times New Roman" panose="02020603050405020304" pitchFamily="18" charset="0"/>
              </a:rPr>
              <a:t>S.C.a</a:t>
            </a:r>
            <a:r>
              <a:rPr lang="it-IT" sz="1100" i="1" dirty="0">
                <a:solidFill>
                  <a:srgbClr val="0070C0"/>
                </a:solidFill>
                <a:effectLst/>
                <a:latin typeface="+mj-lt"/>
                <a:ea typeface="Calibri" panose="020F0502020204030204" pitchFamily="34" charset="0"/>
                <a:cs typeface="Times New Roman" panose="02020603050405020304" pitchFamily="18" charset="0"/>
              </a:rPr>
              <a:t> r.l.  Via E. Fermi </a:t>
            </a:r>
            <a:r>
              <a:rPr lang="it-IT" sz="1100" b="0" i="1" dirty="0">
                <a:solidFill>
                  <a:srgbClr val="0070C0"/>
                </a:solidFill>
                <a:effectLst/>
                <a:latin typeface="+mj-lt"/>
              </a:rPr>
              <a:t> 45 I-00044 Frascati (Roma) </a:t>
            </a:r>
            <a:r>
              <a:rPr lang="it-IT" sz="1100" b="0" i="1" dirty="0" err="1">
                <a:solidFill>
                  <a:srgbClr val="0070C0"/>
                </a:solidFill>
                <a:effectLst/>
                <a:latin typeface="+mj-lt"/>
              </a:rPr>
              <a:t>Italy</a:t>
            </a:r>
            <a:r>
              <a:rPr lang="it-IT" sz="1100" b="0" i="1" dirty="0">
                <a:solidFill>
                  <a:srgbClr val="0070C0"/>
                </a:solidFill>
                <a:effectLst/>
                <a:latin typeface="+mj-lt"/>
              </a:rPr>
              <a:t>)</a:t>
            </a:r>
            <a:endParaRPr lang="it-IT" sz="1100" i="1" dirty="0">
              <a:solidFill>
                <a:srgbClr val="0070C0"/>
              </a:solidFill>
              <a:latin typeface="+mj-lt"/>
            </a:endParaRPr>
          </a:p>
        </p:txBody>
      </p:sp>
      <p:cxnSp>
        <p:nvCxnSpPr>
          <p:cNvPr id="42" name="Connettore diritto 41">
            <a:extLst>
              <a:ext uri="{FF2B5EF4-FFF2-40B4-BE49-F238E27FC236}">
                <a16:creationId xmlns:a16="http://schemas.microsoft.com/office/drawing/2014/main" id="{F409B539-4B9E-4CE7-9A7F-AAB0EA886EBF}"/>
              </a:ext>
            </a:extLst>
          </p:cNvPr>
          <p:cNvCxnSpPr>
            <a:cxnSpLocks/>
          </p:cNvCxnSpPr>
          <p:nvPr/>
        </p:nvCxnSpPr>
        <p:spPr>
          <a:xfrm>
            <a:off x="328391" y="6090185"/>
            <a:ext cx="8487218" cy="0"/>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Immagine 29"/>
          <p:cNvPicPr>
            <a:picLocks noChangeAspect="1"/>
          </p:cNvPicPr>
          <p:nvPr/>
        </p:nvPicPr>
        <p:blipFill>
          <a:blip r:embed="rId3"/>
          <a:stretch>
            <a:fillRect/>
          </a:stretch>
        </p:blipFill>
        <p:spPr>
          <a:xfrm>
            <a:off x="1526143" y="6351795"/>
            <a:ext cx="6389162" cy="420660"/>
          </a:xfrm>
          <a:prstGeom prst="rect">
            <a:avLst/>
          </a:prstGeom>
        </p:spPr>
      </p:pic>
    </p:spTree>
    <p:extLst>
      <p:ext uri="{BB962C8B-B14F-4D97-AF65-F5344CB8AC3E}">
        <p14:creationId xmlns:p14="http://schemas.microsoft.com/office/powerpoint/2010/main" val="4219826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ttangolo 79">
            <a:extLst>
              <a:ext uri="{FF2B5EF4-FFF2-40B4-BE49-F238E27FC236}">
                <a16:creationId xmlns:a16="http://schemas.microsoft.com/office/drawing/2014/main" id="{6282AA4A-68BA-4D0D-9A5C-3C4C6F054543}"/>
              </a:ext>
            </a:extLst>
          </p:cNvPr>
          <p:cNvSpPr/>
          <p:nvPr/>
        </p:nvSpPr>
        <p:spPr>
          <a:xfrm>
            <a:off x="6696341" y="1587275"/>
            <a:ext cx="2187937" cy="4578029"/>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5DFEC5F6-57C5-46D1-AFDA-EF817DC7CBC7}"/>
              </a:ext>
            </a:extLst>
          </p:cNvPr>
          <p:cNvSpPr/>
          <p:nvPr/>
        </p:nvSpPr>
        <p:spPr>
          <a:xfrm>
            <a:off x="57299" y="533898"/>
            <a:ext cx="8835175" cy="10450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6D3ECDAB-6300-4F2B-B3C4-9A4F9FA8D2D4}"/>
              </a:ext>
            </a:extLst>
          </p:cNvPr>
          <p:cNvSpPr/>
          <p:nvPr/>
        </p:nvSpPr>
        <p:spPr>
          <a:xfrm>
            <a:off x="2264367" y="1710263"/>
            <a:ext cx="4399937" cy="445504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85401818-14E9-4291-8760-3070564B3622}"/>
              </a:ext>
            </a:extLst>
          </p:cNvPr>
          <p:cNvSpPr/>
          <p:nvPr/>
        </p:nvSpPr>
        <p:spPr>
          <a:xfrm>
            <a:off x="27023" y="1710262"/>
            <a:ext cx="2229031" cy="445504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3763-FF4F-6447-94CE-4F6DA003092A}" type="slidenum">
              <a:rPr kumimoji="0" lang="it-IT" sz="1200" b="0" i="0" u="none" strike="noStrike" kern="1200" cap="none" spc="0" normalizeH="0" baseline="0" noProof="0" smtClean="0">
                <a:ln>
                  <a:noFill/>
                </a:ln>
                <a:solidFill>
                  <a:srgbClr val="0070C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6" name="CasellaDiTesto 5"/>
          <p:cNvSpPr txBox="1"/>
          <p:nvPr/>
        </p:nvSpPr>
        <p:spPr>
          <a:xfrm>
            <a:off x="107504" y="3502821"/>
            <a:ext cx="1008000" cy="830997"/>
          </a:xfrm>
          <a:prstGeom prst="rect">
            <a:avLst/>
          </a:prstGeom>
          <a:solidFill>
            <a:schemeClr val="accent3"/>
          </a:solidFill>
          <a:scene3d>
            <a:camera prst="orthographicFront"/>
            <a:lightRig rig="threePt" dir="t"/>
          </a:scene3d>
          <a:sp3d>
            <a:bevelT/>
          </a:sp3d>
        </p:spPr>
        <p:txBody>
          <a:bodyPr wrap="square"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effectLst/>
                <a:uLnTx/>
                <a:uFillTx/>
                <a:latin typeface="Calibri" panose="020F0502020204030204"/>
                <a:ea typeface="+mn-ea"/>
                <a:cs typeface="+mn-cs"/>
              </a:rPr>
              <a:t>5.1.6.1</a:t>
            </a:r>
            <a:endParaRPr lang="en-GB" sz="1200" dirty="0"/>
          </a:p>
          <a:p>
            <a:pPr lvl="0" algn="ctr" fontAlgn="ctr">
              <a:defRPr/>
            </a:pPr>
            <a:r>
              <a:rPr lang="en-GB" sz="1200" dirty="0"/>
              <a:t>HYRMAN</a:t>
            </a:r>
          </a:p>
          <a:p>
            <a:pPr lvl="0" algn="ctr" fontAlgn="ctr">
              <a:defRPr/>
            </a:pPr>
            <a:endParaRPr lang="en-GB" sz="1200" dirty="0">
              <a:solidFill>
                <a:prstClr val="white"/>
              </a:solidFill>
            </a:endParaRPr>
          </a:p>
          <a:p>
            <a:pPr lvl="0" algn="ctr" fontAlgn="ctr">
              <a:defRPr/>
            </a:pPr>
            <a:endParaRPr lang="en-GB" sz="1200" dirty="0">
              <a:solidFill>
                <a:prstClr val="white"/>
              </a:solidFill>
            </a:endParaRPr>
          </a:p>
        </p:txBody>
      </p:sp>
      <p:sp>
        <p:nvSpPr>
          <p:cNvPr id="7" name="CasellaDiTesto 6"/>
          <p:cNvSpPr txBox="1"/>
          <p:nvPr/>
        </p:nvSpPr>
        <p:spPr>
          <a:xfrm>
            <a:off x="1187624" y="3512225"/>
            <a:ext cx="1008000" cy="830997"/>
          </a:xfrm>
          <a:prstGeom prst="rect">
            <a:avLst/>
          </a:prstGeom>
          <a:solidFill>
            <a:schemeClr val="accent3"/>
          </a:solidFill>
          <a:scene3d>
            <a:camera prst="orthographicFront"/>
            <a:lightRig rig="threePt" dir="t"/>
          </a:scene3d>
          <a:sp3d>
            <a:bevelT/>
          </a:sp3d>
        </p:spPr>
        <p:txBody>
          <a:bodyPr wrap="square"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effectLst/>
                <a:uLnTx/>
                <a:uFillTx/>
                <a:latin typeface="Calibri" panose="020F0502020204030204"/>
                <a:ea typeface="+mn-ea"/>
                <a:cs typeface="+mn-cs"/>
              </a:rPr>
              <a:t>5.1.6.2</a:t>
            </a:r>
          </a:p>
          <a:p>
            <a:pPr lvl="0" algn="ctr" fontAlgn="ctr">
              <a:defRPr/>
            </a:pPr>
            <a:r>
              <a:rPr lang="en-GB" sz="1200" dirty="0" err="1"/>
              <a:t>Divertor</a:t>
            </a:r>
            <a:r>
              <a:rPr lang="en-GB" sz="1200" dirty="0"/>
              <a:t> </a:t>
            </a:r>
          </a:p>
          <a:p>
            <a:pPr lvl="0" algn="ctr" fontAlgn="ctr">
              <a:defRPr/>
            </a:pPr>
            <a:r>
              <a:rPr lang="en-GB" sz="1200" dirty="0"/>
              <a:t>Handling</a:t>
            </a:r>
          </a:p>
          <a:p>
            <a:pPr lvl="0" algn="ctr" fontAlgn="ctr">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asellaDiTesto 7"/>
          <p:cNvSpPr txBox="1"/>
          <p:nvPr/>
        </p:nvSpPr>
        <p:spPr>
          <a:xfrm>
            <a:off x="3417912" y="3530890"/>
            <a:ext cx="1008000" cy="830997"/>
          </a:xfrm>
          <a:prstGeom prst="rect">
            <a:avLst/>
          </a:prstGeom>
          <a:solidFill>
            <a:schemeClr val="accent3"/>
          </a:solidFill>
          <a:scene3d>
            <a:camera prst="orthographicFront"/>
            <a:lightRig rig="threePt" dir="t"/>
          </a:scene3d>
          <a:sp3d>
            <a:bevelT/>
          </a:sp3d>
        </p:spPr>
        <p:txBody>
          <a:bodyPr wrap="square" rtlCol="0" anchor="ctr">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effectLst/>
                <a:uLnTx/>
                <a:uFillTx/>
                <a:latin typeface="Calibri" panose="020F0502020204030204"/>
                <a:ea typeface="+mn-ea"/>
                <a:cs typeface="+mn-cs"/>
              </a:rPr>
              <a:t>5.1.6.4</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effectLst/>
                <a:uLnTx/>
                <a:uFillTx/>
                <a:latin typeface="Calibri" panose="020F0502020204030204"/>
                <a:ea typeface="+mn-ea"/>
                <a:cs typeface="+mn-cs"/>
              </a:rPr>
              <a:t> IFW  Lifting</a:t>
            </a:r>
          </a:p>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CasellaDiTesto 11"/>
          <p:cNvSpPr txBox="1"/>
          <p:nvPr/>
        </p:nvSpPr>
        <p:spPr>
          <a:xfrm>
            <a:off x="2325254" y="3521461"/>
            <a:ext cx="1008000" cy="830997"/>
          </a:xfrm>
          <a:prstGeom prst="rect">
            <a:avLst/>
          </a:prstGeom>
          <a:solidFill>
            <a:schemeClr val="accent3"/>
          </a:solidFill>
          <a:scene3d>
            <a:camera prst="orthographicFront"/>
            <a:lightRig rig="threePt" dir="t"/>
          </a:scene3d>
          <a:sp3d>
            <a:bevelT/>
          </a:sp3d>
        </p:spPr>
        <p:txBody>
          <a:bodyPr wrap="square"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effectLst/>
                <a:uLnTx/>
                <a:uFillTx/>
                <a:latin typeface="Calibri" panose="020F0502020204030204"/>
                <a:ea typeface="+mn-ea"/>
                <a:cs typeface="+mn-cs"/>
              </a:rPr>
              <a:t>5.1.6.3</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effectLst/>
                <a:uLnTx/>
                <a:uFillTx/>
                <a:latin typeface="Calibri" panose="020F0502020204030204"/>
                <a:ea typeface="+mn-ea"/>
                <a:cs typeface="+mn-cs"/>
              </a:rPr>
              <a:t> CASKS</a:t>
            </a:r>
          </a:p>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asellaDiTesto 12"/>
          <p:cNvSpPr txBox="1"/>
          <p:nvPr/>
        </p:nvSpPr>
        <p:spPr>
          <a:xfrm>
            <a:off x="4509904" y="3527298"/>
            <a:ext cx="1008000" cy="830997"/>
          </a:xfrm>
          <a:prstGeom prst="rect">
            <a:avLst/>
          </a:prstGeom>
          <a:solidFill>
            <a:schemeClr val="accent3"/>
          </a:solidFill>
          <a:scene3d>
            <a:camera prst="orthographicFront"/>
            <a:lightRig rig="threePt" dir="t"/>
          </a:scene3d>
          <a:sp3d>
            <a:bevelT/>
          </a:sp3d>
        </p:spPr>
        <p:txBody>
          <a:bodyPr wrap="square"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effectLst/>
                <a:uLnTx/>
                <a:uFillTx/>
                <a:latin typeface="Calibri" panose="020F0502020204030204"/>
                <a:ea typeface="+mn-ea"/>
                <a:cs typeface="+mn-cs"/>
              </a:rPr>
              <a:t>5.1.6.5</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effectLst/>
                <a:uLnTx/>
                <a:uFillTx/>
                <a:latin typeface="Calibri" panose="020F0502020204030204"/>
                <a:ea typeface="+mn-ea"/>
                <a:cs typeface="+mn-cs"/>
              </a:rPr>
              <a:t> Hot room manipulation</a:t>
            </a:r>
          </a:p>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CasellaDiTesto 14"/>
          <p:cNvSpPr txBox="1"/>
          <p:nvPr/>
        </p:nvSpPr>
        <p:spPr>
          <a:xfrm>
            <a:off x="5605104" y="3534107"/>
            <a:ext cx="972000" cy="830997"/>
          </a:xfrm>
          <a:prstGeom prst="rect">
            <a:avLst/>
          </a:prstGeom>
          <a:solidFill>
            <a:schemeClr val="accent3"/>
          </a:solidFill>
          <a:scene3d>
            <a:camera prst="orthographicFront"/>
            <a:lightRig rig="threePt" dir="t"/>
          </a:scene3d>
          <a:sp3d>
            <a:bevelT/>
          </a:sp3d>
        </p:spPr>
        <p:txBody>
          <a:bodyPr wrap="square"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dirty="0">
                <a:latin typeface="Calibri" panose="020F0502020204030204"/>
              </a:rPr>
              <a:t>5.1</a:t>
            </a:r>
            <a:r>
              <a:rPr kumimoji="0" lang="en-GB" sz="1200" b="0" i="0" u="none" strike="noStrike" kern="1200" cap="none" spc="0" normalizeH="0" baseline="0" noProof="0" dirty="0">
                <a:ln>
                  <a:noFill/>
                </a:ln>
                <a:effectLst/>
                <a:uLnTx/>
                <a:uFillTx/>
                <a:latin typeface="Calibri" panose="020F0502020204030204"/>
                <a:ea typeface="+mn-ea"/>
                <a:cs typeface="+mn-cs"/>
              </a:rPr>
              <a:t>.6.7</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effectLst/>
                <a:uLnTx/>
                <a:uFillTx/>
                <a:latin typeface="Calibri" panose="020F0502020204030204"/>
                <a:ea typeface="+mn-ea"/>
                <a:cs typeface="+mn-cs"/>
              </a:rPr>
              <a:t> RH Control System  </a:t>
            </a:r>
          </a:p>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CasellaDiTesto 15"/>
          <p:cNvSpPr txBox="1"/>
          <p:nvPr/>
        </p:nvSpPr>
        <p:spPr>
          <a:xfrm>
            <a:off x="7825829" y="3521461"/>
            <a:ext cx="1008000" cy="830997"/>
          </a:xfrm>
          <a:prstGeom prst="rect">
            <a:avLst/>
          </a:prstGeom>
          <a:solidFill>
            <a:schemeClr val="accent3"/>
          </a:solidFill>
          <a:scene3d>
            <a:camera prst="orthographicFront"/>
            <a:lightRig rig="threePt" dir="t"/>
          </a:scene3d>
          <a:sp3d>
            <a:bevelT/>
          </a:sp3d>
        </p:spPr>
        <p:txBody>
          <a:bodyPr wrap="square"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effectLst/>
                <a:uLnTx/>
                <a:uFillTx/>
                <a:latin typeface="Calibri" panose="020F0502020204030204"/>
                <a:ea typeface="+mn-ea"/>
                <a:cs typeface="+mn-cs"/>
              </a:rPr>
              <a:t>5.1.6.8</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effectLst/>
                <a:uLnTx/>
                <a:uFillTx/>
                <a:latin typeface="Calibri" panose="020F0502020204030204"/>
                <a:ea typeface="+mn-ea"/>
                <a:cs typeface="+mn-cs"/>
              </a:rPr>
              <a:t>cut &amp; Weld tools </a:t>
            </a:r>
          </a:p>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Elaborazione alternativa 26">
            <a:extLst>
              <a:ext uri="{FF2B5EF4-FFF2-40B4-BE49-F238E27FC236}">
                <a16:creationId xmlns:a16="http://schemas.microsoft.com/office/drawing/2014/main" id="{025AAE02-54B6-406D-A2DE-F4F310182FD4}"/>
              </a:ext>
            </a:extLst>
          </p:cNvPr>
          <p:cNvSpPr/>
          <p:nvPr/>
        </p:nvSpPr>
        <p:spPr>
          <a:xfrm>
            <a:off x="27023" y="2276872"/>
            <a:ext cx="2205305" cy="830996"/>
          </a:xfrm>
          <a:prstGeom prst="flowChartAlternate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RHI</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IN-VESSEL</a:t>
            </a:r>
          </a:p>
        </p:txBody>
      </p:sp>
      <p:sp>
        <p:nvSpPr>
          <p:cNvPr id="46" name="Elaborazione alternativa 45">
            <a:extLst>
              <a:ext uri="{FF2B5EF4-FFF2-40B4-BE49-F238E27FC236}">
                <a16:creationId xmlns:a16="http://schemas.microsoft.com/office/drawing/2014/main" id="{E335A6FA-ED87-468C-B299-0412E6590E87}"/>
              </a:ext>
            </a:extLst>
          </p:cNvPr>
          <p:cNvSpPr/>
          <p:nvPr/>
        </p:nvSpPr>
        <p:spPr>
          <a:xfrm>
            <a:off x="2308508" y="2260361"/>
            <a:ext cx="4238728" cy="822218"/>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RHO</a:t>
            </a: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 EX-VESSEL</a:t>
            </a:r>
          </a:p>
        </p:txBody>
      </p:sp>
      <p:sp>
        <p:nvSpPr>
          <p:cNvPr id="60" name="CasellaDiTesto 59"/>
          <p:cNvSpPr txBox="1"/>
          <p:nvPr/>
        </p:nvSpPr>
        <p:spPr>
          <a:xfrm>
            <a:off x="6739662" y="3530890"/>
            <a:ext cx="1008000" cy="830997"/>
          </a:xfrm>
          <a:prstGeom prst="rect">
            <a:avLst/>
          </a:prstGeom>
          <a:solidFill>
            <a:schemeClr val="accent3"/>
          </a:solidFill>
          <a:scene3d>
            <a:camera prst="orthographicFront"/>
            <a:lightRig rig="threePt" dir="t"/>
          </a:scene3d>
          <a:sp3d>
            <a:bevelT/>
          </a:sp3d>
        </p:spPr>
        <p:txBody>
          <a:bodyPr wrap="square"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effectLst/>
                <a:uLnTx/>
                <a:uFillTx/>
                <a:latin typeface="Calibri" panose="020F0502020204030204"/>
                <a:ea typeface="+mn-ea"/>
                <a:cs typeface="+mn-cs"/>
              </a:rPr>
              <a:t>5.1.6.6</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effectLst/>
                <a:uLnTx/>
                <a:uFillTx/>
                <a:latin typeface="Calibri" panose="020F0502020204030204"/>
                <a:ea typeface="+mn-ea"/>
                <a:cs typeface="+mn-cs"/>
              </a:rPr>
              <a:t>Training facility</a:t>
            </a:r>
          </a:p>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asellaDiTesto 2"/>
          <p:cNvSpPr txBox="1">
            <a:spLocks/>
          </p:cNvSpPr>
          <p:nvPr/>
        </p:nvSpPr>
        <p:spPr>
          <a:xfrm>
            <a:off x="35707" y="1309894"/>
            <a:ext cx="8857255" cy="400110"/>
          </a:xfrm>
          <a:prstGeom prst="rect">
            <a:avLst/>
          </a:prstGeom>
          <a:solidFill>
            <a:srgbClr val="FF0000"/>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RH systems </a:t>
            </a:r>
            <a:r>
              <a:rPr lang="en-GB" sz="2000" b="1" dirty="0">
                <a:solidFill>
                  <a:prstClr val="white"/>
                </a:solidFill>
                <a:latin typeface="Calibri" panose="020F0502020204030204"/>
              </a:rPr>
              <a:t>Andrea Reale</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17" name="Segnaposto piè di pagina 4">
            <a:extLst>
              <a:ext uri="{FF2B5EF4-FFF2-40B4-BE49-F238E27FC236}">
                <a16:creationId xmlns:a16="http://schemas.microsoft.com/office/drawing/2014/main" id="{B7E06A3C-1DCC-49B7-B5BE-FF71970AC381}"/>
              </a:ext>
            </a:extLst>
          </p:cNvPr>
          <p:cNvSpPr>
            <a:spLocks noGrp="1"/>
          </p:cNvSpPr>
          <p:nvPr>
            <p:ph type="ftr" sz="quarter" idx="11"/>
          </p:nvPr>
        </p:nvSpPr>
        <p:spPr>
          <a:xfrm>
            <a:off x="1259632" y="6356351"/>
            <a:ext cx="6192688" cy="365125"/>
          </a:xfrm>
        </p:spPr>
        <p:txBody>
          <a:bodyPr/>
          <a:lstStyle/>
          <a:p>
            <a:r>
              <a:rPr lang="en-US" dirty="0"/>
              <a:t>June 9-10, 2022 DTT Remote handling systems- andrea.reale@enea.it</a:t>
            </a:r>
            <a:endParaRPr lang="it-IT" dirty="0"/>
          </a:p>
        </p:txBody>
      </p:sp>
      <p:sp>
        <p:nvSpPr>
          <p:cNvPr id="9" name="Titolo 8">
            <a:extLst>
              <a:ext uri="{FF2B5EF4-FFF2-40B4-BE49-F238E27FC236}">
                <a16:creationId xmlns:a16="http://schemas.microsoft.com/office/drawing/2014/main" id="{5CD7724A-9AD8-F6DE-2206-41B8A736123D}"/>
              </a:ext>
            </a:extLst>
          </p:cNvPr>
          <p:cNvSpPr>
            <a:spLocks noGrp="1"/>
          </p:cNvSpPr>
          <p:nvPr>
            <p:ph type="title"/>
          </p:nvPr>
        </p:nvSpPr>
        <p:spPr/>
        <p:txBody>
          <a:bodyPr/>
          <a:lstStyle/>
          <a:p>
            <a:endParaRPr lang="it-IT"/>
          </a:p>
        </p:txBody>
      </p:sp>
    </p:spTree>
    <p:extLst>
      <p:ext uri="{BB962C8B-B14F-4D97-AF65-F5344CB8AC3E}">
        <p14:creationId xmlns:p14="http://schemas.microsoft.com/office/powerpoint/2010/main" val="487792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A22687A6-E8F6-44BE-8754-A9A78A8294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295" b="14388"/>
          <a:stretch/>
        </p:blipFill>
        <p:spPr bwMode="auto">
          <a:xfrm rot="341494">
            <a:off x="161630" y="4066023"/>
            <a:ext cx="6332009" cy="2736304"/>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BE7F6E35-4E85-4F11-A971-BA094D24068F}"/>
              </a:ext>
            </a:extLst>
          </p:cNvPr>
          <p:cNvPicPr>
            <a:picLocks noChangeAspect="1"/>
          </p:cNvPicPr>
          <p:nvPr/>
        </p:nvPicPr>
        <p:blipFill>
          <a:blip r:embed="rId6"/>
          <a:stretch>
            <a:fillRect/>
          </a:stretch>
        </p:blipFill>
        <p:spPr>
          <a:xfrm>
            <a:off x="6516216" y="4154490"/>
            <a:ext cx="2238039" cy="2154830"/>
          </a:xfrm>
          <a:prstGeom prst="rect">
            <a:avLst/>
          </a:prstGeom>
        </p:spPr>
      </p:pic>
      <p:sp>
        <p:nvSpPr>
          <p:cNvPr id="2" name="Titolo 1"/>
          <p:cNvSpPr>
            <a:spLocks noGrp="1"/>
          </p:cNvSpPr>
          <p:nvPr>
            <p:ph type="title"/>
          </p:nvPr>
        </p:nvSpPr>
        <p:spPr/>
        <p:txBody>
          <a:bodyPr>
            <a:normAutofit/>
          </a:bodyPr>
          <a:lstStyle/>
          <a:p>
            <a:r>
              <a:rPr lang="it-IT" dirty="0"/>
              <a:t>RHS-RHI Hyrman</a:t>
            </a:r>
            <a:endParaRPr lang="en-US" dirty="0"/>
          </a:p>
        </p:txBody>
      </p:sp>
      <p:sp>
        <p:nvSpPr>
          <p:cNvPr id="7" name="Segnaposto numero diapositiva 5"/>
          <p:cNvSpPr>
            <a:spLocks noGrp="1"/>
          </p:cNvSpPr>
          <p:nvPr>
            <p:ph type="sldNum" sz="quarter" idx="12"/>
          </p:nvPr>
        </p:nvSpPr>
        <p:spPr/>
        <p:txBody>
          <a:bodyPr/>
          <a:lstStyle>
            <a:lvl1pPr>
              <a:defRPr>
                <a:solidFill>
                  <a:schemeClr val="tx1"/>
                </a:solidFill>
              </a:defRPr>
            </a:lvl1pPr>
          </a:lstStyle>
          <a:p>
            <a:fld id="{0618CC4C-6714-4CCB-B74C-3D7BE06FD254}" type="slidenum">
              <a:rPr lang="en-US" smtClean="0">
                <a:solidFill>
                  <a:prstClr val="black"/>
                </a:solidFill>
              </a:rPr>
              <a:pPr/>
              <a:t>3</a:t>
            </a:fld>
            <a:endParaRPr lang="en-US">
              <a:solidFill>
                <a:prstClr val="black"/>
              </a:solidFill>
            </a:endParaRPr>
          </a:p>
        </p:txBody>
      </p:sp>
      <p:sp>
        <p:nvSpPr>
          <p:cNvPr id="10" name="Rectangle 1">
            <a:extLst>
              <a:ext uri="{FF2B5EF4-FFF2-40B4-BE49-F238E27FC236}">
                <a16:creationId xmlns:a16="http://schemas.microsoft.com/office/drawing/2014/main" id="{66CB4D2E-5FDF-A40C-F2DD-52B17B166DE6}"/>
              </a:ext>
            </a:extLst>
          </p:cNvPr>
          <p:cNvSpPr>
            <a:spLocks noChangeArrowheads="1"/>
          </p:cNvSpPr>
          <p:nvPr/>
        </p:nvSpPr>
        <p:spPr bwMode="auto">
          <a:xfrm>
            <a:off x="176544" y="1057211"/>
            <a:ext cx="4635670" cy="136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it-IT" sz="1400" b="1" dirty="0" err="1"/>
              <a:t>Functionalities</a:t>
            </a:r>
            <a:endParaRPr lang="en-GB" altLang="zh-TW" sz="1400" dirty="0">
              <a:solidFill>
                <a:prstClr val="black"/>
              </a:solidFill>
              <a:latin typeface="+mj-lt"/>
            </a:endParaRPr>
          </a:p>
          <a:p>
            <a:pPr marL="257175" indent="-257175" algn="just">
              <a:buFont typeface="Arial" panose="020B0604020202020204" pitchFamily="34" charset="0"/>
              <a:buChar char="•"/>
            </a:pPr>
            <a:r>
              <a:rPr lang="en-GB" altLang="zh-TW" sz="1400" dirty="0">
                <a:solidFill>
                  <a:prstClr val="black"/>
                </a:solidFill>
                <a:latin typeface="+mj-lt"/>
              </a:rPr>
              <a:t>Gripping and releasing of FW modules</a:t>
            </a:r>
          </a:p>
          <a:p>
            <a:pPr marL="257175" indent="-257175" algn="just">
              <a:buFont typeface="Arial" panose="020B0604020202020204" pitchFamily="34" charset="0"/>
              <a:buChar char="•"/>
            </a:pPr>
            <a:r>
              <a:rPr lang="en-GB" altLang="zh-TW" sz="1400" dirty="0">
                <a:solidFill>
                  <a:prstClr val="black"/>
                </a:solidFill>
                <a:latin typeface="+mj-lt"/>
              </a:rPr>
              <a:t>Transportation of </a:t>
            </a:r>
            <a:r>
              <a:rPr lang="it-IT" altLang="zh-TW" sz="1400" dirty="0">
                <a:solidFill>
                  <a:prstClr val="black"/>
                </a:solidFill>
                <a:latin typeface="+mj-lt"/>
              </a:rPr>
              <a:t>FW </a:t>
            </a:r>
            <a:r>
              <a:rPr lang="it-IT" altLang="zh-TW" sz="1400" dirty="0" err="1">
                <a:solidFill>
                  <a:prstClr val="black"/>
                </a:solidFill>
                <a:latin typeface="+mj-lt"/>
              </a:rPr>
              <a:t>modules</a:t>
            </a:r>
            <a:r>
              <a:rPr lang="it-IT" altLang="zh-TW" sz="1400" dirty="0">
                <a:solidFill>
                  <a:prstClr val="black"/>
                </a:solidFill>
                <a:latin typeface="+mj-lt"/>
              </a:rPr>
              <a:t> inside the vessel</a:t>
            </a:r>
          </a:p>
          <a:p>
            <a:pPr marL="214313" indent="-214313" algn="just">
              <a:buFont typeface="Arial" panose="020B0604020202020204" pitchFamily="34" charset="0"/>
              <a:buChar char="•"/>
            </a:pPr>
            <a:r>
              <a:rPr lang="en-GB" altLang="zh-TW" sz="1400" dirty="0">
                <a:solidFill>
                  <a:prstClr val="black"/>
                </a:solidFill>
                <a:latin typeface="+mj-lt"/>
              </a:rPr>
              <a:t>Auxiliary operations (i.e. bolting/unbolting</a:t>
            </a:r>
            <a:r>
              <a:rPr lang="it-IT" altLang="zh-TW" sz="1400" dirty="0">
                <a:solidFill>
                  <a:prstClr val="black"/>
                </a:solidFill>
                <a:latin typeface="+mj-lt"/>
              </a:rPr>
              <a:t>, </a:t>
            </a:r>
            <a:r>
              <a:rPr lang="en-GB" altLang="zh-TW" sz="1400" dirty="0">
                <a:solidFill>
                  <a:prstClr val="black"/>
                </a:solidFill>
                <a:latin typeface="+mj-lt"/>
              </a:rPr>
              <a:t>inspection, etc.)</a:t>
            </a:r>
            <a:endParaRPr lang="it-IT" altLang="zh-TW" sz="1400" dirty="0">
              <a:solidFill>
                <a:prstClr val="black"/>
              </a:solidFill>
              <a:latin typeface="+mj-lt"/>
            </a:endParaRPr>
          </a:p>
          <a:p>
            <a:pPr marL="214313" indent="-214313" algn="just">
              <a:buFont typeface="Arial" panose="020B0604020202020204" pitchFamily="34" charset="0"/>
              <a:buChar char="•"/>
            </a:pPr>
            <a:r>
              <a:rPr lang="en-GB" altLang="zh-TW" sz="1400" dirty="0">
                <a:solidFill>
                  <a:prstClr val="black"/>
                </a:solidFill>
                <a:latin typeface="+mj-lt"/>
              </a:rPr>
              <a:t>Operations on cooling pipes (i.e. cutting, welding, reshaping, smoothing, debris cleaning, weld verification)</a:t>
            </a:r>
            <a:endParaRPr lang="it-IT" altLang="zh-TW" sz="1400" dirty="0">
              <a:solidFill>
                <a:prstClr val="black"/>
              </a:solidFill>
              <a:latin typeface="+mj-lt"/>
            </a:endParaRPr>
          </a:p>
        </p:txBody>
      </p:sp>
      <p:sp>
        <p:nvSpPr>
          <p:cNvPr id="12" name="Rectangle 1">
            <a:extLst>
              <a:ext uri="{FF2B5EF4-FFF2-40B4-BE49-F238E27FC236}">
                <a16:creationId xmlns:a16="http://schemas.microsoft.com/office/drawing/2014/main" id="{A6DA2DD6-72A1-FAED-38F5-421A92D08B8C}"/>
              </a:ext>
            </a:extLst>
          </p:cNvPr>
          <p:cNvSpPr>
            <a:spLocks noChangeArrowheads="1"/>
          </p:cNvSpPr>
          <p:nvPr/>
        </p:nvSpPr>
        <p:spPr bwMode="auto">
          <a:xfrm>
            <a:off x="179512" y="2537452"/>
            <a:ext cx="5102591"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en-GB" altLang="zh-TW" sz="1400" b="1" dirty="0"/>
              <a:t>Technical Requirements</a:t>
            </a:r>
            <a:endParaRPr lang="en-GB" altLang="it-IT" sz="1400" dirty="0">
              <a:solidFill>
                <a:prstClr val="black"/>
              </a:solidFill>
              <a:latin typeface="+mj-lt"/>
            </a:endParaRP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it-IT" sz="1400" b="1" u="sng" dirty="0">
                <a:solidFill>
                  <a:prstClr val="black"/>
                </a:solidFill>
                <a:latin typeface="+mj-lt"/>
              </a:rPr>
              <a:t>Payload</a:t>
            </a:r>
            <a:r>
              <a:rPr lang="en-GB" altLang="it-IT" sz="1400" dirty="0">
                <a:solidFill>
                  <a:prstClr val="black"/>
                </a:solidFill>
                <a:latin typeface="+mj-lt"/>
              </a:rPr>
              <a:t>: 380 kg, (i.e. the weight of IFW module)</a:t>
            </a:r>
            <a:endParaRPr lang="it-IT" altLang="it-IT" sz="1400" dirty="0">
              <a:solidFill>
                <a:prstClr val="black"/>
              </a:solidFill>
              <a:latin typeface="+mj-lt"/>
            </a:endParaRPr>
          </a:p>
          <a:p>
            <a:pPr marL="171450" lvl="0" indent="-171450" algn="just">
              <a:buFont typeface="Arial" panose="020B0604020202020204" pitchFamily="34" charset="0"/>
              <a:buChar char="•"/>
            </a:pPr>
            <a:r>
              <a:rPr lang="en-GB" altLang="it-IT" sz="1400" b="1" u="sng" dirty="0">
                <a:solidFill>
                  <a:prstClr val="black"/>
                </a:solidFill>
                <a:latin typeface="+mj-lt"/>
              </a:rPr>
              <a:t>Max dimension</a:t>
            </a:r>
            <a:r>
              <a:rPr lang="en-GB" altLang="it-IT" sz="1400" dirty="0">
                <a:solidFill>
                  <a:prstClr val="black"/>
                </a:solidFill>
                <a:latin typeface="+mj-lt"/>
              </a:rPr>
              <a:t>: </a:t>
            </a:r>
            <a:r>
              <a:rPr lang="en-US" sz="1400" dirty="0">
                <a:solidFill>
                  <a:prstClr val="black"/>
                </a:solidFill>
                <a:latin typeface="+mj-lt"/>
              </a:rPr>
              <a:t>width: 680 mm, height: 800 mm</a:t>
            </a:r>
            <a:endParaRPr lang="it-IT" altLang="it-IT" sz="1400" dirty="0">
              <a:solidFill>
                <a:prstClr val="black"/>
              </a:solidFill>
              <a:latin typeface="+mj-lt"/>
            </a:endParaRPr>
          </a:p>
          <a:p>
            <a:pPr marL="171450" indent="-171450" algn="just">
              <a:buFont typeface="Arial" panose="020B0604020202020204" pitchFamily="34" charset="0"/>
              <a:buChar char="•"/>
            </a:pPr>
            <a:r>
              <a:rPr lang="en-GB" altLang="it-IT" sz="1400" b="1" u="sng" dirty="0">
                <a:solidFill>
                  <a:prstClr val="black"/>
                </a:solidFill>
                <a:latin typeface="+mj-lt"/>
              </a:rPr>
              <a:t>Reachability and dexterity</a:t>
            </a:r>
            <a:r>
              <a:rPr lang="en-GB" altLang="it-IT" sz="1400" dirty="0">
                <a:solidFill>
                  <a:prstClr val="black"/>
                </a:solidFill>
                <a:latin typeface="+mj-lt"/>
              </a:rPr>
              <a:t>: Adequate for performing operations</a:t>
            </a:r>
          </a:p>
          <a:p>
            <a:pPr marL="171450" indent="-171450" algn="just">
              <a:buFont typeface="Arial" panose="020B0604020202020204" pitchFamily="34" charset="0"/>
              <a:buChar char="•"/>
            </a:pPr>
            <a:r>
              <a:rPr lang="en-GB" altLang="it-IT" sz="1400" b="1" u="sng" dirty="0" err="1">
                <a:solidFill>
                  <a:prstClr val="black"/>
                </a:solidFill>
                <a:latin typeface="+mj-lt"/>
              </a:rPr>
              <a:t>Dof</a:t>
            </a:r>
            <a:r>
              <a:rPr lang="en-GB" altLang="it-IT" sz="1400" b="1" u="sng" dirty="0">
                <a:solidFill>
                  <a:prstClr val="black"/>
                </a:solidFill>
                <a:latin typeface="+mj-lt"/>
              </a:rPr>
              <a:t>: </a:t>
            </a:r>
            <a:r>
              <a:rPr lang="en-GB" altLang="it-IT" sz="1400" dirty="0">
                <a:solidFill>
                  <a:prstClr val="black"/>
                </a:solidFill>
                <a:latin typeface="+mj-lt"/>
              </a:rPr>
              <a:t>12</a:t>
            </a:r>
            <a:endParaRPr lang="it-IT" altLang="it-IT" sz="1400" dirty="0">
              <a:solidFill>
                <a:prstClr val="black"/>
              </a:solidFill>
              <a:latin typeface="+mj-lt"/>
            </a:endParaRPr>
          </a:p>
        </p:txBody>
      </p:sp>
      <p:pic>
        <p:nvPicPr>
          <p:cNvPr id="13" name="video_IFW_HRM">
            <a:hlinkClick r:id="" action="ppaction://media"/>
            <a:extLst>
              <a:ext uri="{FF2B5EF4-FFF2-40B4-BE49-F238E27FC236}">
                <a16:creationId xmlns:a16="http://schemas.microsoft.com/office/drawing/2014/main" id="{B5CD537F-C210-9487-B4C8-42B364156B6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2334" t="7629" r="32684" b="7629"/>
          <a:stretch/>
        </p:blipFill>
        <p:spPr>
          <a:xfrm flipH="1">
            <a:off x="5020619" y="1141850"/>
            <a:ext cx="4784271" cy="2863214"/>
          </a:xfrm>
          <a:prstGeom prst="rect">
            <a:avLst/>
          </a:prstGeom>
        </p:spPr>
      </p:pic>
      <p:sp>
        <p:nvSpPr>
          <p:cNvPr id="14" name="Segnaposto piè di pagina 4">
            <a:extLst>
              <a:ext uri="{FF2B5EF4-FFF2-40B4-BE49-F238E27FC236}">
                <a16:creationId xmlns:a16="http://schemas.microsoft.com/office/drawing/2014/main" id="{3B17F47D-8131-3E2B-DC25-32C68F568A1C}"/>
              </a:ext>
            </a:extLst>
          </p:cNvPr>
          <p:cNvSpPr>
            <a:spLocks noGrp="1"/>
          </p:cNvSpPr>
          <p:nvPr>
            <p:ph type="ftr" sz="quarter" idx="11"/>
          </p:nvPr>
        </p:nvSpPr>
        <p:spPr>
          <a:xfrm>
            <a:off x="1259632" y="6356351"/>
            <a:ext cx="6192688" cy="365125"/>
          </a:xfrm>
        </p:spPr>
        <p:txBody>
          <a:bodyPr/>
          <a:lstStyle/>
          <a:p>
            <a:r>
              <a:rPr lang="en-US" dirty="0"/>
              <a:t>June 9-10, 2022 DTT Remote handling systems- andrea.reale@enea.it</a:t>
            </a:r>
            <a:endParaRPr lang="it-IT" dirty="0"/>
          </a:p>
        </p:txBody>
      </p:sp>
    </p:spTree>
    <p:extLst>
      <p:ext uri="{BB962C8B-B14F-4D97-AF65-F5344CB8AC3E}">
        <p14:creationId xmlns:p14="http://schemas.microsoft.com/office/powerpoint/2010/main" val="124643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930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a:extLst>
              <a:ext uri="{FF2B5EF4-FFF2-40B4-BE49-F238E27FC236}">
                <a16:creationId xmlns:a16="http://schemas.microsoft.com/office/drawing/2014/main" id="{508808D1-E9D3-A733-F6B9-B76975F5AB7A}"/>
              </a:ext>
            </a:extLst>
          </p:cNvPr>
          <p:cNvPicPr>
            <a:picLocks noChangeAspect="1"/>
          </p:cNvPicPr>
          <p:nvPr/>
        </p:nvPicPr>
        <p:blipFill>
          <a:blip r:embed="rId3"/>
          <a:stretch>
            <a:fillRect/>
          </a:stretch>
        </p:blipFill>
        <p:spPr>
          <a:xfrm>
            <a:off x="6242958" y="1091821"/>
            <a:ext cx="2823118" cy="4781309"/>
          </a:xfrm>
          <a:prstGeom prst="rect">
            <a:avLst/>
          </a:prstGeom>
        </p:spPr>
      </p:pic>
      <p:sp>
        <p:nvSpPr>
          <p:cNvPr id="6" name="Segnaposto numero diapositiva 5">
            <a:extLst>
              <a:ext uri="{FF2B5EF4-FFF2-40B4-BE49-F238E27FC236}">
                <a16:creationId xmlns:a16="http://schemas.microsoft.com/office/drawing/2014/main" id="{D1D6997E-6A69-4E22-B758-FDF71395C15D}"/>
              </a:ext>
            </a:extLst>
          </p:cNvPr>
          <p:cNvSpPr>
            <a:spLocks noGrp="1"/>
          </p:cNvSpPr>
          <p:nvPr>
            <p:ph type="sldNum" sz="quarter" idx="12"/>
          </p:nvPr>
        </p:nvSpPr>
        <p:spPr/>
        <p:txBody>
          <a:bodyPr/>
          <a:lstStyle/>
          <a:p>
            <a:fld id="{BA013763-FF4F-6447-94CE-4F6DA003092A}" type="slidenum">
              <a:rPr lang="it-IT" smtClean="0"/>
              <a:pPr/>
              <a:t>4</a:t>
            </a:fld>
            <a:endParaRPr lang="it-IT"/>
          </a:p>
        </p:txBody>
      </p:sp>
      <p:sp>
        <p:nvSpPr>
          <p:cNvPr id="7" name="Titolo 1">
            <a:extLst>
              <a:ext uri="{FF2B5EF4-FFF2-40B4-BE49-F238E27FC236}">
                <a16:creationId xmlns:a16="http://schemas.microsoft.com/office/drawing/2014/main" id="{865FF455-36B7-415C-AB3D-D830B894CC38}"/>
              </a:ext>
            </a:extLst>
          </p:cNvPr>
          <p:cNvSpPr>
            <a:spLocks noGrp="1"/>
          </p:cNvSpPr>
          <p:nvPr>
            <p:ph type="title"/>
          </p:nvPr>
        </p:nvSpPr>
        <p:spPr>
          <a:xfrm>
            <a:off x="323528" y="365126"/>
            <a:ext cx="7560840" cy="726695"/>
          </a:xfrm>
        </p:spPr>
        <p:txBody>
          <a:bodyPr>
            <a:normAutofit/>
          </a:bodyPr>
          <a:lstStyle/>
          <a:p>
            <a:r>
              <a:rPr lang="it-IT" dirty="0"/>
              <a:t>RHS-RHO- IFW Lifting System</a:t>
            </a:r>
          </a:p>
        </p:txBody>
      </p:sp>
      <p:sp>
        <p:nvSpPr>
          <p:cNvPr id="2" name="Rettangolo 1">
            <a:extLst>
              <a:ext uri="{FF2B5EF4-FFF2-40B4-BE49-F238E27FC236}">
                <a16:creationId xmlns:a16="http://schemas.microsoft.com/office/drawing/2014/main" id="{ABCF4A32-FF11-24C8-D919-6E758162C517}"/>
              </a:ext>
            </a:extLst>
          </p:cNvPr>
          <p:cNvSpPr/>
          <p:nvPr/>
        </p:nvSpPr>
        <p:spPr>
          <a:xfrm>
            <a:off x="6457950" y="908720"/>
            <a:ext cx="1138386" cy="23381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46230F9B-578D-DC58-D93B-F98A6C32C452}"/>
              </a:ext>
            </a:extLst>
          </p:cNvPr>
          <p:cNvSpPr/>
          <p:nvPr/>
        </p:nvSpPr>
        <p:spPr>
          <a:xfrm>
            <a:off x="6457950" y="3246845"/>
            <a:ext cx="1138386" cy="2054363"/>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ctangle 1">
            <a:extLst>
              <a:ext uri="{FF2B5EF4-FFF2-40B4-BE49-F238E27FC236}">
                <a16:creationId xmlns:a16="http://schemas.microsoft.com/office/drawing/2014/main" id="{86D509E8-788C-BBC0-D0C3-95E69EE9FDC2}"/>
              </a:ext>
            </a:extLst>
          </p:cNvPr>
          <p:cNvSpPr>
            <a:spLocks noChangeArrowheads="1"/>
          </p:cNvSpPr>
          <p:nvPr/>
        </p:nvSpPr>
        <p:spPr bwMode="auto">
          <a:xfrm>
            <a:off x="124587" y="1265805"/>
            <a:ext cx="450434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1" eaLnBrk="1" fontAlgn="auto" hangingPunct="1">
              <a:spcBef>
                <a:spcPts val="0"/>
              </a:spcBef>
              <a:spcAft>
                <a:spcPts val="0"/>
              </a:spcAft>
            </a:pPr>
            <a:r>
              <a:rPr lang="it-IT" sz="2400" b="1" dirty="0" err="1">
                <a:solidFill>
                  <a:prstClr val="black"/>
                </a:solidFill>
                <a:latin typeface="Calibri"/>
              </a:rPr>
              <a:t>Functionalities</a:t>
            </a:r>
            <a:r>
              <a:rPr lang="it-IT" sz="2400" b="1" dirty="0">
                <a:solidFill>
                  <a:prstClr val="black"/>
                </a:solidFill>
                <a:latin typeface="Calibri"/>
              </a:rPr>
              <a:t> </a:t>
            </a:r>
            <a:endParaRPr lang="it-IT" altLang="zh-TW" sz="2400" b="1" dirty="0">
              <a:solidFill>
                <a:prstClr val="black"/>
              </a:solidFill>
              <a:latin typeface="Calibri"/>
              <a:ea typeface="PMingLiU" panose="02020500000000000000" pitchFamily="18" charset="-120"/>
              <a:cs typeface="Calibri" panose="020F0502020204030204" pitchFamily="34" charset="0"/>
            </a:endParaRPr>
          </a:p>
          <a:p>
            <a:pPr marL="285750" lvl="1" indent="-285750" eaLnBrk="1" fontAlgn="auto" hangingPunct="1">
              <a:spcBef>
                <a:spcPts val="0"/>
              </a:spcBef>
              <a:spcAft>
                <a:spcPts val="0"/>
              </a:spcAft>
              <a:buFont typeface="Arial" panose="020B0604020202020204" pitchFamily="34" charset="0"/>
              <a:buChar char="•"/>
            </a:pPr>
            <a:r>
              <a:rPr lang="it-IT" altLang="zh-TW" sz="1600" dirty="0">
                <a:latin typeface="+mj-lt"/>
                <a:ea typeface="PMingLiU" panose="02020500000000000000" pitchFamily="18" charset="-120"/>
                <a:cs typeface="Calibri" panose="020F0502020204030204" pitchFamily="34" charset="0"/>
              </a:rPr>
              <a:t>Lifting of the IFW and </a:t>
            </a:r>
            <a:r>
              <a:rPr lang="it-IT" altLang="zh-TW" sz="1600" dirty="0" err="1">
                <a:latin typeface="+mj-lt"/>
                <a:ea typeface="PMingLiU" panose="02020500000000000000" pitchFamily="18" charset="-120"/>
                <a:cs typeface="Calibri" panose="020F0502020204030204" pitchFamily="34" charset="0"/>
              </a:rPr>
              <a:t>transportation</a:t>
            </a:r>
            <a:r>
              <a:rPr lang="it-IT" altLang="zh-TW" sz="1600" dirty="0">
                <a:latin typeface="+mj-lt"/>
                <a:ea typeface="PMingLiU" panose="02020500000000000000" pitchFamily="18" charset="-120"/>
                <a:cs typeface="Calibri" panose="020F0502020204030204" pitchFamily="34" charset="0"/>
              </a:rPr>
              <a:t> to the </a:t>
            </a:r>
            <a:r>
              <a:rPr lang="it-IT" altLang="zh-TW" sz="1600" dirty="0" err="1">
                <a:latin typeface="+mj-lt"/>
                <a:ea typeface="PMingLiU" panose="02020500000000000000" pitchFamily="18" charset="-120"/>
                <a:cs typeface="Calibri" panose="020F0502020204030204" pitchFamily="34" charset="0"/>
              </a:rPr>
              <a:t>cask</a:t>
            </a:r>
            <a:endParaRPr lang="it-IT" altLang="zh-TW" sz="1600" dirty="0">
              <a:latin typeface="+mj-lt"/>
              <a:ea typeface="PMingLiU" panose="02020500000000000000" pitchFamily="18" charset="-120"/>
              <a:cs typeface="Calibri" panose="020F0502020204030204" pitchFamily="34" charset="0"/>
            </a:endParaRPr>
          </a:p>
          <a:p>
            <a:pPr marL="285750" lvl="1" indent="-285750" eaLnBrk="1" fontAlgn="auto" hangingPunct="1">
              <a:spcBef>
                <a:spcPts val="0"/>
              </a:spcBef>
              <a:spcAft>
                <a:spcPts val="0"/>
              </a:spcAft>
              <a:buFont typeface="Arial" panose="020B0604020202020204" pitchFamily="34" charset="0"/>
              <a:buChar char="•"/>
            </a:pPr>
            <a:r>
              <a:rPr kumimoji="0" lang="it-IT" altLang="zh-TW" sz="1600" b="0" i="0" u="none" strike="noStrike" cap="none" normalizeH="0" baseline="0" dirty="0">
                <a:ln>
                  <a:noFill/>
                </a:ln>
                <a:solidFill>
                  <a:schemeClr val="tx1"/>
                </a:solidFill>
                <a:effectLst/>
                <a:latin typeface="+mj-lt"/>
                <a:ea typeface="PMingLiU" panose="02020500000000000000" pitchFamily="18" charset="-120"/>
                <a:cs typeface="Calibri" panose="020F0502020204030204" pitchFamily="34" charset="0"/>
              </a:rPr>
              <a:t>Lifting of IFW and TFW </a:t>
            </a:r>
            <a:r>
              <a:rPr kumimoji="0" lang="it-IT" altLang="zh-TW" sz="1600" b="0" i="0" u="none" strike="noStrike" cap="none" normalizeH="0" baseline="0" dirty="0" err="1">
                <a:ln>
                  <a:noFill/>
                </a:ln>
                <a:solidFill>
                  <a:schemeClr val="tx1"/>
                </a:solidFill>
                <a:effectLst/>
                <a:latin typeface="+mj-lt"/>
                <a:ea typeface="PMingLiU" panose="02020500000000000000" pitchFamily="18" charset="-120"/>
                <a:cs typeface="Calibri" panose="020F0502020204030204" pitchFamily="34" charset="0"/>
              </a:rPr>
              <a:t>cooling</a:t>
            </a:r>
            <a:r>
              <a:rPr kumimoji="0" lang="it-IT" altLang="zh-TW" sz="1600" b="0" i="0" u="none" strike="noStrike" cap="none" normalizeH="0" baseline="0" dirty="0">
                <a:ln>
                  <a:noFill/>
                </a:ln>
                <a:solidFill>
                  <a:schemeClr val="tx1"/>
                </a:solidFill>
                <a:effectLst/>
                <a:latin typeface="+mj-lt"/>
                <a:ea typeface="PMingLiU" panose="02020500000000000000" pitchFamily="18" charset="-120"/>
                <a:cs typeface="Calibri" panose="020F0502020204030204" pitchFamily="34" charset="0"/>
              </a:rPr>
              <a:t> </a:t>
            </a:r>
            <a:r>
              <a:rPr kumimoji="0" lang="it-IT" altLang="zh-TW" sz="1600" b="0" i="0" u="none" strike="noStrike" cap="none" normalizeH="0" baseline="0" dirty="0" err="1">
                <a:ln>
                  <a:noFill/>
                </a:ln>
                <a:solidFill>
                  <a:schemeClr val="tx1"/>
                </a:solidFill>
                <a:effectLst/>
                <a:latin typeface="+mj-lt"/>
                <a:ea typeface="PMingLiU" panose="02020500000000000000" pitchFamily="18" charset="-120"/>
                <a:cs typeface="Calibri" panose="020F0502020204030204" pitchFamily="34" charset="0"/>
              </a:rPr>
              <a:t>pipes</a:t>
            </a:r>
            <a:endParaRPr kumimoji="0" lang="en-GB" altLang="zh-TW" sz="1600" b="0" i="0" u="none" strike="noStrike" cap="none" normalizeH="0" baseline="0" dirty="0">
              <a:ln>
                <a:noFill/>
              </a:ln>
              <a:solidFill>
                <a:schemeClr val="tx1"/>
              </a:solidFill>
              <a:effectLst/>
              <a:latin typeface="+mj-lt"/>
            </a:endParaRPr>
          </a:p>
        </p:txBody>
      </p:sp>
      <p:sp>
        <p:nvSpPr>
          <p:cNvPr id="25" name="Rectangle 1">
            <a:extLst>
              <a:ext uri="{FF2B5EF4-FFF2-40B4-BE49-F238E27FC236}">
                <a16:creationId xmlns:a16="http://schemas.microsoft.com/office/drawing/2014/main" id="{779B3B0E-30E1-758D-1C2C-5C1125181B18}"/>
              </a:ext>
            </a:extLst>
          </p:cNvPr>
          <p:cNvSpPr>
            <a:spLocks noChangeArrowheads="1"/>
          </p:cNvSpPr>
          <p:nvPr/>
        </p:nvSpPr>
        <p:spPr bwMode="auto">
          <a:xfrm>
            <a:off x="134754" y="2076697"/>
            <a:ext cx="51025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en-GB" altLang="zh-TW" sz="1600" b="1" dirty="0"/>
              <a:t>Technical Requirements</a:t>
            </a:r>
            <a:endParaRPr lang="en-GB" altLang="it-IT" sz="1600" dirty="0">
              <a:solidFill>
                <a:prstClr val="black"/>
              </a:solidFill>
              <a:latin typeface="+mj-lt"/>
            </a:endParaRP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it-IT" sz="1600" b="1" u="sng" dirty="0">
                <a:solidFill>
                  <a:prstClr val="black"/>
                </a:solidFill>
                <a:latin typeface="+mj-lt"/>
              </a:rPr>
              <a:t>Payload</a:t>
            </a:r>
            <a:r>
              <a:rPr lang="en-GB" altLang="it-IT" sz="1600" dirty="0">
                <a:solidFill>
                  <a:prstClr val="black"/>
                </a:solidFill>
                <a:latin typeface="+mj-lt"/>
              </a:rPr>
              <a:t>: 380 kg, (i.e. the weight of IFW module)</a:t>
            </a:r>
            <a:endParaRPr lang="it-IT" altLang="it-IT" sz="1600" dirty="0">
              <a:solidFill>
                <a:prstClr val="black"/>
              </a:solidFill>
              <a:latin typeface="+mj-lt"/>
            </a:endParaRPr>
          </a:p>
          <a:p>
            <a:pPr marL="171450" lvl="0" indent="-171450" algn="just">
              <a:buFont typeface="Arial" panose="020B0604020202020204" pitchFamily="34" charset="0"/>
              <a:buChar char="•"/>
            </a:pPr>
            <a:r>
              <a:rPr lang="en-GB" altLang="it-IT" sz="1600" b="1" u="sng" dirty="0">
                <a:solidFill>
                  <a:prstClr val="black"/>
                </a:solidFill>
                <a:latin typeface="+mj-lt"/>
              </a:rPr>
              <a:t>Max dimension</a:t>
            </a:r>
            <a:r>
              <a:rPr lang="en-GB" altLang="it-IT" sz="1600" dirty="0">
                <a:solidFill>
                  <a:prstClr val="black"/>
                </a:solidFill>
                <a:latin typeface="+mj-lt"/>
              </a:rPr>
              <a:t>: </a:t>
            </a:r>
            <a:r>
              <a:rPr lang="en-US" sz="1600" dirty="0">
                <a:solidFill>
                  <a:prstClr val="black"/>
                </a:solidFill>
                <a:latin typeface="+mj-lt"/>
              </a:rPr>
              <a:t>width: 680 mm, height: 900 mm</a:t>
            </a:r>
            <a:endParaRPr lang="it-IT" altLang="it-IT" sz="1600" dirty="0">
              <a:solidFill>
                <a:prstClr val="black"/>
              </a:solidFill>
              <a:latin typeface="+mj-lt"/>
            </a:endParaRPr>
          </a:p>
        </p:txBody>
      </p:sp>
      <p:pic>
        <p:nvPicPr>
          <p:cNvPr id="8" name="Immagine 7">
            <a:extLst>
              <a:ext uri="{FF2B5EF4-FFF2-40B4-BE49-F238E27FC236}">
                <a16:creationId xmlns:a16="http://schemas.microsoft.com/office/drawing/2014/main" id="{93C5E4E5-EAE1-038F-8BE3-78205EFEABEA}"/>
              </a:ext>
            </a:extLst>
          </p:cNvPr>
          <p:cNvPicPr>
            <a:picLocks noChangeAspect="1"/>
          </p:cNvPicPr>
          <p:nvPr/>
        </p:nvPicPr>
        <p:blipFill rotWithShape="1">
          <a:blip r:embed="rId4">
            <a:extLst>
              <a:ext uri="{28A0092B-C50C-407E-A947-70E740481C1C}">
                <a14:useLocalDpi xmlns:a14="http://schemas.microsoft.com/office/drawing/2010/main" val="0"/>
              </a:ext>
            </a:extLst>
          </a:blip>
          <a:srcRect l="31727" b="26676"/>
          <a:stretch/>
        </p:blipFill>
        <p:spPr>
          <a:xfrm>
            <a:off x="1677081" y="3296945"/>
            <a:ext cx="3501515" cy="2793265"/>
          </a:xfrm>
          <a:prstGeom prst="rect">
            <a:avLst/>
          </a:prstGeom>
        </p:spPr>
      </p:pic>
      <p:sp>
        <p:nvSpPr>
          <p:cNvPr id="28" name="Segnaposto piè di pagina 4">
            <a:extLst>
              <a:ext uri="{FF2B5EF4-FFF2-40B4-BE49-F238E27FC236}">
                <a16:creationId xmlns:a16="http://schemas.microsoft.com/office/drawing/2014/main" id="{86670983-7F98-84B7-2C3C-D2FD817B46BA}"/>
              </a:ext>
            </a:extLst>
          </p:cNvPr>
          <p:cNvSpPr>
            <a:spLocks noGrp="1"/>
          </p:cNvSpPr>
          <p:nvPr>
            <p:ph type="ftr" sz="quarter" idx="11"/>
          </p:nvPr>
        </p:nvSpPr>
        <p:spPr>
          <a:xfrm>
            <a:off x="1259632" y="6356351"/>
            <a:ext cx="6192688" cy="365125"/>
          </a:xfrm>
        </p:spPr>
        <p:txBody>
          <a:bodyPr/>
          <a:lstStyle/>
          <a:p>
            <a:r>
              <a:rPr lang="en-US" dirty="0"/>
              <a:t>June 9-10, 2022 DTT Remote handling systems- andrea.reale@enea.it</a:t>
            </a:r>
            <a:endParaRPr lang="it-IT" dirty="0"/>
          </a:p>
        </p:txBody>
      </p:sp>
      <p:sp>
        <p:nvSpPr>
          <p:cNvPr id="11" name="Freccia in giù 10">
            <a:extLst>
              <a:ext uri="{FF2B5EF4-FFF2-40B4-BE49-F238E27FC236}">
                <a16:creationId xmlns:a16="http://schemas.microsoft.com/office/drawing/2014/main" id="{9DED78CB-5C41-EE2A-0694-25ED8D38C39C}"/>
              </a:ext>
            </a:extLst>
          </p:cNvPr>
          <p:cNvSpPr/>
          <p:nvPr/>
        </p:nvSpPr>
        <p:spPr>
          <a:xfrm rot="4021684">
            <a:off x="5722708" y="3127892"/>
            <a:ext cx="231522" cy="1008952"/>
          </a:xfrm>
          <a:prstGeom prst="downArrow">
            <a:avLst>
              <a:gd name="adj1" fmla="val 50000"/>
              <a:gd name="adj2" fmla="val 387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12486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181969-B51F-4CC8-8A5D-B69C971A979C}" type="slidenum">
              <a:rPr lang="de-DE" smtClean="0"/>
              <a:t>5</a:t>
            </a:fld>
            <a:endParaRPr lang="de-DE"/>
          </a:p>
        </p:txBody>
      </p:sp>
      <p:sp>
        <p:nvSpPr>
          <p:cNvPr id="8" name="Rectangle 1">
            <a:extLst>
              <a:ext uri="{FF2B5EF4-FFF2-40B4-BE49-F238E27FC236}">
                <a16:creationId xmlns:a16="http://schemas.microsoft.com/office/drawing/2014/main" id="{36AA735D-C147-47B3-850C-DBA1811820A7}"/>
              </a:ext>
            </a:extLst>
          </p:cNvPr>
          <p:cNvSpPr>
            <a:spLocks noChangeArrowheads="1"/>
          </p:cNvSpPr>
          <p:nvPr/>
        </p:nvSpPr>
        <p:spPr bwMode="auto">
          <a:xfrm>
            <a:off x="255570" y="4089066"/>
            <a:ext cx="2034749" cy="21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it-IT" sz="1050" b="1" dirty="0" err="1">
                <a:latin typeface="+mn-lt"/>
              </a:rPr>
              <a:t>Functionalities</a:t>
            </a:r>
            <a:endParaRPr lang="en-GB" altLang="zh-TW" sz="1050" dirty="0">
              <a:solidFill>
                <a:prstClr val="black"/>
              </a:solidFill>
              <a:latin typeface="+mn-lt"/>
            </a:endParaRPr>
          </a:p>
          <a:p>
            <a:pPr marL="128588" indent="-128588">
              <a:buFont typeface="Arial" panose="020B0604020202020204" pitchFamily="34" charset="0"/>
              <a:buChar char="•"/>
            </a:pPr>
            <a:r>
              <a:rPr lang="en-GB" altLang="zh-TW" sz="1050" dirty="0">
                <a:solidFill>
                  <a:prstClr val="black"/>
                </a:solidFill>
                <a:latin typeface="+mn-lt"/>
              </a:rPr>
              <a:t>Gripping and releasing of Divertor Cassettes</a:t>
            </a:r>
          </a:p>
          <a:p>
            <a:pPr marL="128588" indent="-128588">
              <a:buFont typeface="Arial" panose="020B0604020202020204" pitchFamily="34" charset="0"/>
              <a:buChar char="•"/>
            </a:pPr>
            <a:r>
              <a:rPr lang="en-GB" altLang="zh-TW" sz="1050" dirty="0">
                <a:solidFill>
                  <a:prstClr val="black"/>
                </a:solidFill>
                <a:latin typeface="+mn-lt"/>
              </a:rPr>
              <a:t>Connect and Disconnect sensor cable</a:t>
            </a:r>
          </a:p>
          <a:p>
            <a:pPr marL="128588" indent="-128588">
              <a:buFont typeface="Arial" panose="020B0604020202020204" pitchFamily="34" charset="0"/>
              <a:buChar char="•"/>
            </a:pPr>
            <a:r>
              <a:rPr lang="en-GB" altLang="zh-TW" sz="1050" dirty="0">
                <a:solidFill>
                  <a:prstClr val="black"/>
                </a:solidFill>
                <a:latin typeface="+mn-lt"/>
              </a:rPr>
              <a:t>Transportation of Divertor Cassettes</a:t>
            </a:r>
          </a:p>
          <a:p>
            <a:pPr marL="128588" indent="-128588">
              <a:buFont typeface="Arial" panose="020B0604020202020204" pitchFamily="34" charset="0"/>
              <a:buChar char="•"/>
            </a:pPr>
            <a:r>
              <a:rPr lang="en-GB" altLang="zh-TW" sz="1050" dirty="0">
                <a:solidFill>
                  <a:prstClr val="black"/>
                </a:solidFill>
                <a:latin typeface="+mn-lt"/>
              </a:rPr>
              <a:t>Auxiliary operations</a:t>
            </a:r>
          </a:p>
          <a:p>
            <a:pPr marL="128588" indent="-128588">
              <a:buFont typeface="Arial" panose="020B0604020202020204" pitchFamily="34" charset="0"/>
              <a:buChar char="•"/>
            </a:pPr>
            <a:r>
              <a:rPr lang="en-GB" altLang="zh-TW" sz="1050" dirty="0">
                <a:solidFill>
                  <a:prstClr val="black"/>
                </a:solidFill>
                <a:latin typeface="+mn-lt"/>
              </a:rPr>
              <a:t>Operations on cooling pipes (i.e. cutting, welding, reshaping, smoothing, debris cleaning, weld verification )</a:t>
            </a:r>
          </a:p>
          <a:p>
            <a:pPr marL="192881" indent="-192881" defTabSz="514350">
              <a:buFont typeface="Arial" panose="020B0604020202020204" pitchFamily="34" charset="0"/>
              <a:buChar char="•"/>
            </a:pPr>
            <a:endParaRPr lang="it-IT" altLang="zh-TW" sz="1050" dirty="0">
              <a:solidFill>
                <a:prstClr val="black"/>
              </a:solidFill>
              <a:latin typeface="+mj-lt"/>
            </a:endParaRPr>
          </a:p>
        </p:txBody>
      </p:sp>
      <p:grpSp>
        <p:nvGrpSpPr>
          <p:cNvPr id="9" name="Gruppo 8">
            <a:extLst>
              <a:ext uri="{FF2B5EF4-FFF2-40B4-BE49-F238E27FC236}">
                <a16:creationId xmlns:a16="http://schemas.microsoft.com/office/drawing/2014/main" id="{8B906F2A-1D35-4373-95CF-39D666FC8A49}"/>
              </a:ext>
            </a:extLst>
          </p:cNvPr>
          <p:cNvGrpSpPr/>
          <p:nvPr/>
        </p:nvGrpSpPr>
        <p:grpSpPr>
          <a:xfrm>
            <a:off x="6704764" y="1844390"/>
            <a:ext cx="1810586" cy="1335905"/>
            <a:chOff x="1924089" y="3126806"/>
            <a:chExt cx="3995886" cy="3168062"/>
          </a:xfrm>
        </p:grpSpPr>
        <p:pic>
          <p:nvPicPr>
            <p:cNvPr id="11" name="Picture 3">
              <a:extLst>
                <a:ext uri="{FF2B5EF4-FFF2-40B4-BE49-F238E27FC236}">
                  <a16:creationId xmlns:a16="http://schemas.microsoft.com/office/drawing/2014/main" id="{22FE0242-66EF-4DFE-A541-2E5AC8F406E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5842" b="88618" l="28413" r="74037">
                          <a14:foregroundMark x1="34357" y1="28049" x2="30699" y2="31359"/>
                          <a14:foregroundMark x1="30699" y1="31359" x2="29654" y2="38153"/>
                          <a14:foregroundMark x1="29654" y1="38153" x2="29784" y2="54936"/>
                          <a14:foregroundMark x1="29784" y1="54936" x2="31679" y2="63415"/>
                          <a14:foregroundMark x1="31679" y1="63415" x2="46440" y2="74390"/>
                          <a14:foregroundMark x1="46440" y1="74390" x2="52025" y2="76887"/>
                          <a14:foregroundMark x1="52025" y1="76887" x2="57413" y2="76132"/>
                          <a14:foregroundMark x1="57413" y1="76132" x2="64043" y2="68931"/>
                          <a14:foregroundMark x1="44513" y1="54472" x2="44448" y2="64866"/>
                          <a14:foregroundMark x1="44448" y1="64866" x2="45558" y2="71603"/>
                          <a14:foregroundMark x1="45558" y1="71603" x2="47943" y2="77178"/>
                          <a14:foregroundMark x1="47943" y1="77178" x2="52907" y2="81649"/>
                          <a14:foregroundMark x1="52907" y1="81649" x2="56597" y2="78513"/>
                          <a14:foregroundMark x1="56597" y1="78513" x2="56695" y2="78049"/>
                          <a14:foregroundMark x1="47322" y1="48316" x2="72371" y2="66551"/>
                          <a14:foregroundMark x1="72371" y1="66551" x2="74037" y2="66667"/>
                          <a14:foregroundMark x1="27792" y1="54994" x2="32364" y2="68177"/>
                          <a14:foregroundMark x1="32364" y1="68177" x2="35728" y2="73519"/>
                          <a14:foregroundMark x1="35728" y1="73519" x2="52580" y2="84437"/>
                          <a14:foregroundMark x1="52580" y1="84437" x2="55127" y2="85017"/>
                          <a14:foregroundMark x1="35140" y1="53368" x2="68746" y2="72764"/>
                          <a14:foregroundMark x1="35598" y1="53891" x2="38766" y2="60046"/>
                          <a14:foregroundMark x1="38766" y1="60046" x2="43338" y2="64750"/>
                          <a14:foregroundMark x1="43338" y1="64750" x2="52841" y2="67654"/>
                          <a14:foregroundMark x1="52841" y1="67654" x2="53494" y2="60279"/>
                          <a14:foregroundMark x1="53494" y1="60279" x2="46538" y2="58072"/>
                          <a14:foregroundMark x1="53429" y1="78920" x2="57152" y2="83101"/>
                          <a14:foregroundMark x1="57152" y1="83101" x2="61430" y2="82520"/>
                          <a14:foregroundMark x1="61430" y1="82520" x2="71228" y2="69164"/>
                          <a14:foregroundMark x1="55617" y1="62776" x2="59210" y2="58479"/>
                          <a14:foregroundMark x1="59210" y1="58479" x2="61561" y2="52846"/>
                          <a14:foregroundMark x1="61561" y1="52846" x2="66068" y2="52497"/>
                          <a14:foregroundMark x1="66068" y1="52497" x2="66558" y2="52497"/>
                          <a14:foregroundMark x1="28413" y1="28630" x2="29654" y2="29733"/>
                          <a14:foregroundMark x1="34193" y1="74158" x2="37492" y2="78107"/>
                          <a14:foregroundMark x1="37492" y1="78107" x2="55454" y2="88618"/>
                          <a14:foregroundMark x1="32626" y1="25842" x2="34193" y2="29443"/>
                          <a14:foregroundMark x1="46538" y1="33624" x2="48432" y2="32811"/>
                        </a14:backgroundRemoval>
                      </a14:imgEffect>
                    </a14:imgLayer>
                  </a14:imgProps>
                </a:ext>
              </a:extLst>
            </a:blip>
            <a:srcRect l="25987" t="19924" r="23810" b="9301"/>
            <a:stretch/>
          </p:blipFill>
          <p:spPr>
            <a:xfrm>
              <a:off x="1924089" y="3126806"/>
              <a:ext cx="3995886" cy="3168062"/>
            </a:xfrm>
            <a:prstGeom prst="rect">
              <a:avLst/>
            </a:prstGeom>
          </p:spPr>
        </p:pic>
        <p:grpSp>
          <p:nvGrpSpPr>
            <p:cNvPr id="12" name="Gruppo 11">
              <a:extLst>
                <a:ext uri="{FF2B5EF4-FFF2-40B4-BE49-F238E27FC236}">
                  <a16:creationId xmlns:a16="http://schemas.microsoft.com/office/drawing/2014/main" id="{D7CDDC78-D738-47AA-84F6-F18046B1838D}"/>
                </a:ext>
              </a:extLst>
            </p:cNvPr>
            <p:cNvGrpSpPr/>
            <p:nvPr/>
          </p:nvGrpSpPr>
          <p:grpSpPr>
            <a:xfrm>
              <a:off x="4947664" y="4895960"/>
              <a:ext cx="521561" cy="199748"/>
              <a:chOff x="3779912" y="3726296"/>
              <a:chExt cx="521561" cy="199748"/>
            </a:xfrm>
          </p:grpSpPr>
          <p:sp>
            <p:nvSpPr>
              <p:cNvPr id="13" name="Ovale 12">
                <a:extLst>
                  <a:ext uri="{FF2B5EF4-FFF2-40B4-BE49-F238E27FC236}">
                    <a16:creationId xmlns:a16="http://schemas.microsoft.com/office/drawing/2014/main" id="{AE348779-DF38-4B94-8631-9F457F922FA1}"/>
                  </a:ext>
                </a:extLst>
              </p:cNvPr>
              <p:cNvSpPr/>
              <p:nvPr/>
            </p:nvSpPr>
            <p:spPr>
              <a:xfrm rot="20727741">
                <a:off x="3779912" y="3840075"/>
                <a:ext cx="216024" cy="859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14" name="Ovale 13">
                <a:extLst>
                  <a:ext uri="{FF2B5EF4-FFF2-40B4-BE49-F238E27FC236}">
                    <a16:creationId xmlns:a16="http://schemas.microsoft.com/office/drawing/2014/main" id="{EA556E4C-399C-4F17-AC14-5B5A47F93611}"/>
                  </a:ext>
                </a:extLst>
              </p:cNvPr>
              <p:cNvSpPr/>
              <p:nvPr/>
            </p:nvSpPr>
            <p:spPr>
              <a:xfrm rot="20727741">
                <a:off x="4085449" y="3726296"/>
                <a:ext cx="216024" cy="859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grpSp>
      </p:grpSp>
      <p:sp>
        <p:nvSpPr>
          <p:cNvPr id="15" name="Rettangolo 14">
            <a:extLst>
              <a:ext uri="{FF2B5EF4-FFF2-40B4-BE49-F238E27FC236}">
                <a16:creationId xmlns:a16="http://schemas.microsoft.com/office/drawing/2014/main" id="{E719D500-A9FD-4C9F-B929-96E31A2667AF}"/>
              </a:ext>
            </a:extLst>
          </p:cNvPr>
          <p:cNvSpPr/>
          <p:nvPr/>
        </p:nvSpPr>
        <p:spPr>
          <a:xfrm>
            <a:off x="6561042" y="1570041"/>
            <a:ext cx="2204372" cy="226600"/>
          </a:xfrm>
          <a:prstGeom prst="rect">
            <a:avLst/>
          </a:prstGeom>
        </p:spPr>
        <p:txBody>
          <a:bodyPr wrap="square">
            <a:spAutoFit/>
          </a:bodyPr>
          <a:lstStyle/>
          <a:p>
            <a:pPr>
              <a:lnSpc>
                <a:spcPts val="1013"/>
              </a:lnSpc>
            </a:pPr>
            <a:r>
              <a:rPr lang="it-IT" sz="1125" b="1" dirty="0"/>
              <a:t>Cassette </a:t>
            </a:r>
            <a:r>
              <a:rPr lang="it-IT" sz="1125" b="1" dirty="0" err="1"/>
              <a:t>Toroidal</a:t>
            </a:r>
            <a:r>
              <a:rPr lang="it-IT" sz="1125" b="1" dirty="0"/>
              <a:t> </a:t>
            </a:r>
            <a:r>
              <a:rPr lang="it-IT" sz="1125" b="1" dirty="0" err="1"/>
              <a:t>Mover</a:t>
            </a:r>
            <a:r>
              <a:rPr lang="it-IT" sz="1125" b="1" dirty="0"/>
              <a:t> (CTM)</a:t>
            </a:r>
            <a:endParaRPr lang="it-IT" sz="1125" dirty="0"/>
          </a:p>
        </p:txBody>
      </p:sp>
      <p:sp>
        <p:nvSpPr>
          <p:cNvPr id="16" name="Rettangolo 15">
            <a:extLst>
              <a:ext uri="{FF2B5EF4-FFF2-40B4-BE49-F238E27FC236}">
                <a16:creationId xmlns:a16="http://schemas.microsoft.com/office/drawing/2014/main" id="{58634E16-9C9F-4401-BCD1-1F6644140B94}"/>
              </a:ext>
            </a:extLst>
          </p:cNvPr>
          <p:cNvSpPr/>
          <p:nvPr/>
        </p:nvSpPr>
        <p:spPr>
          <a:xfrm>
            <a:off x="23770" y="1598475"/>
            <a:ext cx="2902967" cy="226600"/>
          </a:xfrm>
          <a:prstGeom prst="rect">
            <a:avLst/>
          </a:prstGeom>
        </p:spPr>
        <p:txBody>
          <a:bodyPr wrap="square">
            <a:spAutoFit/>
          </a:bodyPr>
          <a:lstStyle/>
          <a:p>
            <a:pPr>
              <a:lnSpc>
                <a:spcPts val="1013"/>
              </a:lnSpc>
            </a:pPr>
            <a:r>
              <a:rPr lang="it-IT" sz="1125" b="1" dirty="0"/>
              <a:t>Cassette </a:t>
            </a:r>
            <a:r>
              <a:rPr lang="it-IT" sz="1125" b="1" dirty="0" err="1"/>
              <a:t>Multifunctional</a:t>
            </a:r>
            <a:r>
              <a:rPr lang="it-IT" sz="1125" b="1" dirty="0"/>
              <a:t> </a:t>
            </a:r>
            <a:r>
              <a:rPr lang="it-IT" sz="1125" b="1" dirty="0" err="1"/>
              <a:t>Mover</a:t>
            </a:r>
            <a:r>
              <a:rPr lang="it-IT" sz="1125" b="1" dirty="0"/>
              <a:t> (CMM)</a:t>
            </a:r>
            <a:endParaRPr lang="it-IT" sz="1125" dirty="0"/>
          </a:p>
        </p:txBody>
      </p:sp>
      <p:sp>
        <p:nvSpPr>
          <p:cNvPr id="18" name="Rectangle 1">
            <a:extLst>
              <a:ext uri="{FF2B5EF4-FFF2-40B4-BE49-F238E27FC236}">
                <a16:creationId xmlns:a16="http://schemas.microsoft.com/office/drawing/2014/main" id="{B480F979-D0FC-4D29-82E1-1B2095C43187}"/>
              </a:ext>
            </a:extLst>
          </p:cNvPr>
          <p:cNvSpPr>
            <a:spLocks noChangeArrowheads="1"/>
          </p:cNvSpPr>
          <p:nvPr/>
        </p:nvSpPr>
        <p:spPr bwMode="auto">
          <a:xfrm>
            <a:off x="5141722" y="4133374"/>
            <a:ext cx="3383519" cy="192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en-GB" altLang="zh-TW" sz="1050" b="1" dirty="0">
                <a:latin typeface="+mn-lt"/>
              </a:rPr>
              <a:t>Technical Requirements</a:t>
            </a:r>
            <a:endParaRPr lang="en-GB" altLang="it-IT" sz="1050" dirty="0">
              <a:solidFill>
                <a:prstClr val="black"/>
              </a:solidFill>
              <a:latin typeface="+mn-lt"/>
            </a:endParaRPr>
          </a:p>
          <a:p>
            <a:pPr marL="128588" indent="-128588" algn="just" defTabSz="685800">
              <a:buFont typeface="Arial" panose="020B0604020202020204" pitchFamily="34" charset="0"/>
              <a:buChar char="•"/>
            </a:pPr>
            <a:r>
              <a:rPr lang="en-GB" altLang="it-IT" sz="1050" b="1" u="sng" dirty="0">
                <a:solidFill>
                  <a:prstClr val="black"/>
                </a:solidFill>
                <a:latin typeface="+mn-lt"/>
              </a:rPr>
              <a:t>Payload DIV</a:t>
            </a:r>
            <a:r>
              <a:rPr lang="en-GB" altLang="it-IT" sz="1050" dirty="0">
                <a:solidFill>
                  <a:prstClr val="black"/>
                </a:solidFill>
                <a:latin typeface="+mn-lt"/>
              </a:rPr>
              <a:t>: 400 kg, (i.e. the weight of the divertor cassette)</a:t>
            </a:r>
          </a:p>
          <a:p>
            <a:pPr marL="128588" indent="-128588" algn="just" defTabSz="685800">
              <a:buFont typeface="Arial" panose="020B0604020202020204" pitchFamily="34" charset="0"/>
              <a:buChar char="•"/>
            </a:pPr>
            <a:r>
              <a:rPr lang="en-GB" altLang="it-IT" sz="1050" b="1" dirty="0">
                <a:solidFill>
                  <a:prstClr val="black"/>
                </a:solidFill>
                <a:latin typeface="+mn-lt"/>
              </a:rPr>
              <a:t>Payload manipulator:</a:t>
            </a:r>
            <a:r>
              <a:rPr lang="en-GB" altLang="it-IT" sz="1050" dirty="0">
                <a:solidFill>
                  <a:prstClr val="black"/>
                </a:solidFill>
                <a:latin typeface="+mn-lt"/>
              </a:rPr>
              <a:t> 40kg (TBC)</a:t>
            </a:r>
            <a:endParaRPr lang="it-IT" altLang="it-IT" sz="1050" dirty="0">
              <a:solidFill>
                <a:prstClr val="black"/>
              </a:solidFill>
              <a:latin typeface="+mn-lt"/>
            </a:endParaRPr>
          </a:p>
          <a:p>
            <a:pPr marL="128588" indent="-128588" algn="just" defTabSz="685800">
              <a:buFont typeface="Arial" panose="020B0604020202020204" pitchFamily="34" charset="0"/>
              <a:buChar char="•"/>
            </a:pPr>
            <a:r>
              <a:rPr lang="en-US" altLang="it-IT" sz="1050" b="1" u="sng" dirty="0">
                <a:solidFill>
                  <a:prstClr val="black"/>
                </a:solidFill>
                <a:latin typeface="+mn-lt"/>
              </a:rPr>
              <a:t>Velocity</a:t>
            </a:r>
            <a:r>
              <a:rPr lang="en-US" altLang="it-IT" sz="1050" dirty="0">
                <a:solidFill>
                  <a:prstClr val="black"/>
                </a:solidFill>
                <a:latin typeface="+mn-lt"/>
              </a:rPr>
              <a:t>: 2 mm/s, for translation and 1 deg/s for rotation</a:t>
            </a:r>
            <a:endParaRPr lang="it-IT" altLang="it-IT" sz="1050" dirty="0">
              <a:solidFill>
                <a:prstClr val="black"/>
              </a:solidFill>
              <a:latin typeface="+mn-lt"/>
            </a:endParaRPr>
          </a:p>
          <a:p>
            <a:pPr marL="128588" indent="-128588" algn="just" defTabSz="685800">
              <a:buFont typeface="Arial" panose="020B0604020202020204" pitchFamily="34" charset="0"/>
              <a:buChar char="•"/>
            </a:pPr>
            <a:r>
              <a:rPr lang="en-GB" altLang="it-IT" sz="1050" b="1" u="sng" dirty="0">
                <a:solidFill>
                  <a:prstClr val="black"/>
                </a:solidFill>
                <a:latin typeface="+mn-lt"/>
              </a:rPr>
              <a:t>Max dimension</a:t>
            </a:r>
            <a:r>
              <a:rPr lang="en-GB" altLang="it-IT" sz="1050" dirty="0">
                <a:solidFill>
                  <a:prstClr val="black"/>
                </a:solidFill>
                <a:latin typeface="+mn-lt"/>
              </a:rPr>
              <a:t>: isosceles trapezoid - height 650 mm and bases 430 mm and 256 mm)</a:t>
            </a:r>
            <a:endParaRPr lang="it-IT" altLang="it-IT" sz="1050" dirty="0">
              <a:solidFill>
                <a:prstClr val="black"/>
              </a:solidFill>
              <a:latin typeface="+mn-lt"/>
            </a:endParaRPr>
          </a:p>
          <a:p>
            <a:pPr marL="128588" indent="-128588" algn="just" defTabSz="685800">
              <a:buFont typeface="Arial" panose="020B0604020202020204" pitchFamily="34" charset="0"/>
              <a:buChar char="•"/>
            </a:pPr>
            <a:r>
              <a:rPr lang="en-US" altLang="it-IT" sz="1050" b="1" u="sng" dirty="0">
                <a:solidFill>
                  <a:prstClr val="black"/>
                </a:solidFill>
                <a:latin typeface="+mn-lt"/>
              </a:rPr>
              <a:t>Accuracy</a:t>
            </a:r>
            <a:r>
              <a:rPr lang="en-US" altLang="it-IT" sz="1050" b="1" dirty="0">
                <a:solidFill>
                  <a:prstClr val="black"/>
                </a:solidFill>
                <a:latin typeface="+mn-lt"/>
              </a:rPr>
              <a:t>:</a:t>
            </a:r>
            <a:r>
              <a:rPr lang="en-US" altLang="it-IT" sz="1050" dirty="0">
                <a:solidFill>
                  <a:prstClr val="black"/>
                </a:solidFill>
                <a:latin typeface="+mn-lt"/>
              </a:rPr>
              <a:t> better than </a:t>
            </a:r>
            <a:r>
              <a:rPr lang="en-GB" altLang="it-IT" sz="1050" dirty="0">
                <a:solidFill>
                  <a:prstClr val="black"/>
                </a:solidFill>
                <a:latin typeface="+mn-lt"/>
              </a:rPr>
              <a:t>±</a:t>
            </a:r>
            <a:r>
              <a:rPr lang="en-US" altLang="it-IT" sz="1050" dirty="0">
                <a:solidFill>
                  <a:prstClr val="black"/>
                </a:solidFill>
                <a:latin typeface="+mn-lt"/>
              </a:rPr>
              <a:t>2 mm for translation and </a:t>
            </a:r>
            <a:r>
              <a:rPr lang="en-GB" altLang="it-IT" sz="1050" dirty="0">
                <a:solidFill>
                  <a:prstClr val="black"/>
                </a:solidFill>
                <a:latin typeface="+mn-lt"/>
              </a:rPr>
              <a:t>±</a:t>
            </a:r>
            <a:r>
              <a:rPr lang="en-US" altLang="it-IT" sz="1050" dirty="0">
                <a:solidFill>
                  <a:prstClr val="black"/>
                </a:solidFill>
                <a:latin typeface="+mn-lt"/>
              </a:rPr>
              <a:t>1 deg for rotation (in the task space)</a:t>
            </a: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it-IT" sz="1050" b="1" u="sng" dirty="0" err="1">
                <a:solidFill>
                  <a:prstClr val="black"/>
                </a:solidFill>
                <a:latin typeface="+mj-lt"/>
              </a:rPr>
              <a:t>Dof</a:t>
            </a:r>
            <a:r>
              <a:rPr lang="en-GB" altLang="it-IT" sz="1050" b="1" u="sng" dirty="0">
                <a:solidFill>
                  <a:prstClr val="black"/>
                </a:solidFill>
                <a:latin typeface="+mj-lt"/>
              </a:rPr>
              <a:t> manipulator </a:t>
            </a:r>
            <a:r>
              <a:rPr lang="en-GB" altLang="it-IT" sz="1050" dirty="0">
                <a:solidFill>
                  <a:prstClr val="black"/>
                </a:solidFill>
                <a:latin typeface="+mj-lt"/>
              </a:rPr>
              <a:t>: 2 + 7 (vehicle + manipulator)</a:t>
            </a: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it-IT" sz="1050" b="1" u="sng" dirty="0" err="1">
                <a:solidFill>
                  <a:prstClr val="black"/>
                </a:solidFill>
                <a:latin typeface="+mj-lt"/>
              </a:rPr>
              <a:t>Dof</a:t>
            </a:r>
            <a:r>
              <a:rPr lang="en-GB" altLang="it-IT" sz="1050" b="1" u="sng" dirty="0">
                <a:solidFill>
                  <a:prstClr val="black"/>
                </a:solidFill>
                <a:latin typeface="+mj-lt"/>
              </a:rPr>
              <a:t> CMM-DIV : </a:t>
            </a:r>
            <a:r>
              <a:rPr lang="en-GB" altLang="it-IT" sz="1050" dirty="0">
                <a:solidFill>
                  <a:prstClr val="black"/>
                </a:solidFill>
                <a:latin typeface="+mj-lt"/>
              </a:rPr>
              <a:t>6</a:t>
            </a:r>
          </a:p>
        </p:txBody>
      </p:sp>
      <p:pic>
        <p:nvPicPr>
          <p:cNvPr id="19" name="Immagine 18">
            <a:extLst>
              <a:ext uri="{FF2B5EF4-FFF2-40B4-BE49-F238E27FC236}">
                <a16:creationId xmlns:a16="http://schemas.microsoft.com/office/drawing/2014/main" id="{34BA9C4E-29BD-4038-844A-ECAA7409BAD3}"/>
              </a:ext>
            </a:extLst>
          </p:cNvPr>
          <p:cNvPicPr>
            <a:picLocks noChangeAspect="1"/>
          </p:cNvPicPr>
          <p:nvPr/>
        </p:nvPicPr>
        <p:blipFill rotWithShape="1">
          <a:blip r:embed="rId4"/>
          <a:srcRect l="7669"/>
          <a:stretch/>
        </p:blipFill>
        <p:spPr>
          <a:xfrm>
            <a:off x="174410" y="1772581"/>
            <a:ext cx="3060746" cy="1668925"/>
          </a:xfrm>
          <a:prstGeom prst="rect">
            <a:avLst/>
          </a:prstGeom>
        </p:spPr>
      </p:pic>
      <p:grpSp>
        <p:nvGrpSpPr>
          <p:cNvPr id="20" name="Gruppo 19">
            <a:extLst>
              <a:ext uri="{FF2B5EF4-FFF2-40B4-BE49-F238E27FC236}">
                <a16:creationId xmlns:a16="http://schemas.microsoft.com/office/drawing/2014/main" id="{2C01BA7C-835D-44F0-8C13-0628A5FABC32}"/>
              </a:ext>
            </a:extLst>
          </p:cNvPr>
          <p:cNvGrpSpPr>
            <a:grpSpLocks noChangeAspect="1"/>
          </p:cNvGrpSpPr>
          <p:nvPr/>
        </p:nvGrpSpPr>
        <p:grpSpPr>
          <a:xfrm>
            <a:off x="2555776" y="3641156"/>
            <a:ext cx="2520280" cy="2629342"/>
            <a:chOff x="4075139" y="4297369"/>
            <a:chExt cx="1905065" cy="1987505"/>
          </a:xfrm>
        </p:grpSpPr>
        <p:pic>
          <p:nvPicPr>
            <p:cNvPr id="23" name="Immagine 22">
              <a:extLst>
                <a:ext uri="{FF2B5EF4-FFF2-40B4-BE49-F238E27FC236}">
                  <a16:creationId xmlns:a16="http://schemas.microsoft.com/office/drawing/2014/main" id="{C9471222-A286-4E19-ACDB-149AB3E54953}"/>
                </a:ext>
              </a:extLst>
            </p:cNvPr>
            <p:cNvPicPr/>
            <p:nvPr/>
          </p:nvPicPr>
          <p:blipFill rotWithShape="1">
            <a:blip r:embed="rId5" cstate="print">
              <a:extLst>
                <a:ext uri="{28A0092B-C50C-407E-A947-70E740481C1C}">
                  <a14:useLocalDpi xmlns:a14="http://schemas.microsoft.com/office/drawing/2010/main" val="0"/>
                </a:ext>
              </a:extLst>
            </a:blip>
            <a:srcRect l="11803" t="7975" r="26492" b="24782"/>
            <a:stretch/>
          </p:blipFill>
          <p:spPr bwMode="auto">
            <a:xfrm rot="10800000">
              <a:off x="4075139" y="4468972"/>
              <a:ext cx="1819276" cy="1800225"/>
            </a:xfrm>
            <a:prstGeom prst="rect">
              <a:avLst/>
            </a:prstGeom>
            <a:noFill/>
            <a:ln>
              <a:noFill/>
            </a:ln>
          </p:spPr>
        </p:pic>
        <p:sp>
          <p:nvSpPr>
            <p:cNvPr id="24" name="CasellaDiTesto 5">
              <a:extLst>
                <a:ext uri="{FF2B5EF4-FFF2-40B4-BE49-F238E27FC236}">
                  <a16:creationId xmlns:a16="http://schemas.microsoft.com/office/drawing/2014/main" id="{7F52938C-20D7-4DFF-B573-3B56999746EE}"/>
                </a:ext>
              </a:extLst>
            </p:cNvPr>
            <p:cNvSpPr txBox="1"/>
            <p:nvPr/>
          </p:nvSpPr>
          <p:spPr>
            <a:xfrm>
              <a:off x="5723029" y="5346610"/>
              <a:ext cx="257175" cy="23420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1" i="1" dirty="0">
                  <a:solidFill>
                    <a:srgbClr val="C00000"/>
                  </a:solidFill>
                </a:rPr>
                <a:t>1</a:t>
              </a:r>
            </a:p>
          </p:txBody>
        </p:sp>
        <p:sp>
          <p:nvSpPr>
            <p:cNvPr id="25" name="CasellaDiTesto 8">
              <a:extLst>
                <a:ext uri="{FF2B5EF4-FFF2-40B4-BE49-F238E27FC236}">
                  <a16:creationId xmlns:a16="http://schemas.microsoft.com/office/drawing/2014/main" id="{8FD03D25-E42D-4968-8C2A-E6D3E2261E2C}"/>
                </a:ext>
              </a:extLst>
            </p:cNvPr>
            <p:cNvSpPr txBox="1"/>
            <p:nvPr/>
          </p:nvSpPr>
          <p:spPr>
            <a:xfrm>
              <a:off x="5149159" y="4297369"/>
              <a:ext cx="222238" cy="23420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1" i="1" dirty="0">
                  <a:solidFill>
                    <a:srgbClr val="C00000"/>
                  </a:solidFill>
                </a:rPr>
                <a:t>5</a:t>
              </a:r>
            </a:p>
          </p:txBody>
        </p:sp>
        <p:sp>
          <p:nvSpPr>
            <p:cNvPr id="26" name="CasellaDiTesto 9">
              <a:extLst>
                <a:ext uri="{FF2B5EF4-FFF2-40B4-BE49-F238E27FC236}">
                  <a16:creationId xmlns:a16="http://schemas.microsoft.com/office/drawing/2014/main" id="{38B9D988-DF64-4425-9776-6DCAFB9FE6FF}"/>
                </a:ext>
              </a:extLst>
            </p:cNvPr>
            <p:cNvSpPr txBox="1"/>
            <p:nvPr/>
          </p:nvSpPr>
          <p:spPr>
            <a:xfrm>
              <a:off x="4173790" y="4904812"/>
              <a:ext cx="450875" cy="23420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1" i="1" dirty="0">
                  <a:solidFill>
                    <a:srgbClr val="C00000"/>
                  </a:solidFill>
                </a:rPr>
                <a:t>10</a:t>
              </a:r>
            </a:p>
          </p:txBody>
        </p:sp>
        <p:sp>
          <p:nvSpPr>
            <p:cNvPr id="27" name="CasellaDiTesto 10">
              <a:extLst>
                <a:ext uri="{FF2B5EF4-FFF2-40B4-BE49-F238E27FC236}">
                  <a16:creationId xmlns:a16="http://schemas.microsoft.com/office/drawing/2014/main" id="{52FA1587-E33A-4A92-A160-84630DACCD2B}"/>
                </a:ext>
              </a:extLst>
            </p:cNvPr>
            <p:cNvSpPr txBox="1"/>
            <p:nvPr/>
          </p:nvSpPr>
          <p:spPr>
            <a:xfrm>
              <a:off x="4836095" y="6050672"/>
              <a:ext cx="450875" cy="23420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1" i="1" dirty="0">
                  <a:solidFill>
                    <a:srgbClr val="C00000"/>
                  </a:solidFill>
                </a:rPr>
                <a:t>15</a:t>
              </a:r>
            </a:p>
          </p:txBody>
        </p:sp>
      </p:grpSp>
      <p:pic>
        <p:nvPicPr>
          <p:cNvPr id="28" name="Picture 1">
            <a:extLst>
              <a:ext uri="{FF2B5EF4-FFF2-40B4-BE49-F238E27FC236}">
                <a16:creationId xmlns:a16="http://schemas.microsoft.com/office/drawing/2014/main" id="{96D59F3A-8786-AB88-9013-42C0F8B77CAD}"/>
              </a:ext>
            </a:extLst>
          </p:cNvPr>
          <p:cNvPicPr>
            <a:picLocks noChangeAspect="1"/>
          </p:cNvPicPr>
          <p:nvPr/>
        </p:nvPicPr>
        <p:blipFill>
          <a:blip r:embed="rId6"/>
          <a:stretch>
            <a:fillRect/>
          </a:stretch>
        </p:blipFill>
        <p:spPr>
          <a:xfrm>
            <a:off x="3436662" y="1503578"/>
            <a:ext cx="2936595" cy="2121528"/>
          </a:xfrm>
          <a:prstGeom prst="rect">
            <a:avLst/>
          </a:prstGeom>
        </p:spPr>
      </p:pic>
      <p:sp>
        <p:nvSpPr>
          <p:cNvPr id="29" name="Titolo 1">
            <a:extLst>
              <a:ext uri="{FF2B5EF4-FFF2-40B4-BE49-F238E27FC236}">
                <a16:creationId xmlns:a16="http://schemas.microsoft.com/office/drawing/2014/main" id="{1BC73AB5-88D2-598D-9972-8E71F5E65A1B}"/>
              </a:ext>
            </a:extLst>
          </p:cNvPr>
          <p:cNvSpPr>
            <a:spLocks noGrp="1"/>
          </p:cNvSpPr>
          <p:nvPr>
            <p:ph type="title"/>
          </p:nvPr>
        </p:nvSpPr>
        <p:spPr>
          <a:xfrm>
            <a:off x="363372" y="471912"/>
            <a:ext cx="7123278" cy="726695"/>
          </a:xfrm>
        </p:spPr>
        <p:txBody>
          <a:bodyPr>
            <a:normAutofit/>
          </a:bodyPr>
          <a:lstStyle/>
          <a:p>
            <a:r>
              <a:rPr lang="it-IT" dirty="0"/>
              <a:t>RHS-RHI DIV </a:t>
            </a:r>
            <a:r>
              <a:rPr lang="it-IT" dirty="0" err="1"/>
              <a:t>subsystem</a:t>
            </a:r>
            <a:r>
              <a:rPr lang="it-IT" dirty="0"/>
              <a:t> port #4</a:t>
            </a:r>
            <a:endParaRPr lang="en-US" dirty="0"/>
          </a:p>
        </p:txBody>
      </p:sp>
      <p:sp>
        <p:nvSpPr>
          <p:cNvPr id="30" name="Segnaposto piè di pagina 4">
            <a:extLst>
              <a:ext uri="{FF2B5EF4-FFF2-40B4-BE49-F238E27FC236}">
                <a16:creationId xmlns:a16="http://schemas.microsoft.com/office/drawing/2014/main" id="{E897123D-C1FA-46AB-4426-1D91D65A928A}"/>
              </a:ext>
            </a:extLst>
          </p:cNvPr>
          <p:cNvSpPr>
            <a:spLocks noGrp="1"/>
          </p:cNvSpPr>
          <p:nvPr>
            <p:ph type="ftr" sz="quarter" idx="11"/>
          </p:nvPr>
        </p:nvSpPr>
        <p:spPr>
          <a:xfrm>
            <a:off x="1259632" y="6356351"/>
            <a:ext cx="6192688" cy="365125"/>
          </a:xfrm>
        </p:spPr>
        <p:txBody>
          <a:bodyPr/>
          <a:lstStyle/>
          <a:p>
            <a:r>
              <a:rPr lang="en-US" dirty="0"/>
              <a:t>June 9-10, 2022 DTT Remote handling systems- andrea.reale@enea.it</a:t>
            </a:r>
            <a:endParaRPr lang="it-IT" dirty="0"/>
          </a:p>
        </p:txBody>
      </p:sp>
    </p:spTree>
    <p:extLst>
      <p:ext uri="{BB962C8B-B14F-4D97-AF65-F5344CB8AC3E}">
        <p14:creationId xmlns:p14="http://schemas.microsoft.com/office/powerpoint/2010/main" val="1450036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181969-B51F-4CC8-8A5D-B69C971A979C}" type="slidenum">
              <a:rPr lang="de-DE" smtClean="0"/>
              <a:t>6</a:t>
            </a:fld>
            <a:endParaRPr lang="de-DE"/>
          </a:p>
        </p:txBody>
      </p:sp>
      <p:cxnSp>
        <p:nvCxnSpPr>
          <p:cNvPr id="21" name="Gerade Verbindung 15"/>
          <p:cNvCxnSpPr/>
          <p:nvPr/>
        </p:nvCxnSpPr>
        <p:spPr>
          <a:xfrm>
            <a:off x="0" y="1295831"/>
            <a:ext cx="7668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Divertor_Cassette_Removal">
            <a:hlinkClick r:id="" action="ppaction://media"/>
            <a:extLst>
              <a:ext uri="{FF2B5EF4-FFF2-40B4-BE49-F238E27FC236}">
                <a16:creationId xmlns:a16="http://schemas.microsoft.com/office/drawing/2014/main" id="{BE993D9B-C145-4F98-8B54-50375936B2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0879" y="1472866"/>
            <a:ext cx="8214092" cy="4620427"/>
          </a:xfrm>
          <a:prstGeom prst="rect">
            <a:avLst/>
          </a:prstGeom>
        </p:spPr>
      </p:pic>
      <p:sp>
        <p:nvSpPr>
          <p:cNvPr id="8" name="Titolo 1">
            <a:extLst>
              <a:ext uri="{FF2B5EF4-FFF2-40B4-BE49-F238E27FC236}">
                <a16:creationId xmlns:a16="http://schemas.microsoft.com/office/drawing/2014/main" id="{3B224698-5222-4FFE-C8EB-3091516341C4}"/>
              </a:ext>
            </a:extLst>
          </p:cNvPr>
          <p:cNvSpPr>
            <a:spLocks noGrp="1"/>
          </p:cNvSpPr>
          <p:nvPr>
            <p:ph type="title"/>
          </p:nvPr>
        </p:nvSpPr>
        <p:spPr>
          <a:xfrm>
            <a:off x="575293" y="505319"/>
            <a:ext cx="7123278" cy="726695"/>
          </a:xfrm>
        </p:spPr>
        <p:txBody>
          <a:bodyPr>
            <a:normAutofit/>
          </a:bodyPr>
          <a:lstStyle/>
          <a:p>
            <a:r>
              <a:rPr lang="it-IT" dirty="0"/>
              <a:t>RHS-RHI </a:t>
            </a:r>
            <a:r>
              <a:rPr lang="it-IT" dirty="0" err="1"/>
              <a:t>Div</a:t>
            </a:r>
            <a:r>
              <a:rPr lang="it-IT" dirty="0"/>
              <a:t> </a:t>
            </a:r>
            <a:r>
              <a:rPr lang="it-IT" dirty="0" err="1"/>
              <a:t>simulations</a:t>
            </a:r>
            <a:endParaRPr lang="en-US" dirty="0"/>
          </a:p>
        </p:txBody>
      </p:sp>
      <p:sp>
        <p:nvSpPr>
          <p:cNvPr id="9" name="Segnaposto piè di pagina 4">
            <a:extLst>
              <a:ext uri="{FF2B5EF4-FFF2-40B4-BE49-F238E27FC236}">
                <a16:creationId xmlns:a16="http://schemas.microsoft.com/office/drawing/2014/main" id="{35C784BD-3A04-F489-F310-7455665CB630}"/>
              </a:ext>
            </a:extLst>
          </p:cNvPr>
          <p:cNvSpPr>
            <a:spLocks noGrp="1"/>
          </p:cNvSpPr>
          <p:nvPr>
            <p:ph type="ftr" sz="quarter" idx="11"/>
          </p:nvPr>
        </p:nvSpPr>
        <p:spPr>
          <a:xfrm>
            <a:off x="1259632" y="6356351"/>
            <a:ext cx="6192688" cy="365125"/>
          </a:xfrm>
        </p:spPr>
        <p:txBody>
          <a:bodyPr/>
          <a:lstStyle/>
          <a:p>
            <a:r>
              <a:rPr lang="en-US" dirty="0"/>
              <a:t>June 9-10, 2022 DTT Remote handling systems- andrea.reale@enea.it</a:t>
            </a:r>
            <a:endParaRPr lang="it-IT" dirty="0"/>
          </a:p>
        </p:txBody>
      </p:sp>
    </p:spTree>
    <p:extLst>
      <p:ext uri="{BB962C8B-B14F-4D97-AF65-F5344CB8AC3E}">
        <p14:creationId xmlns:p14="http://schemas.microsoft.com/office/powerpoint/2010/main" val="423856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122"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6C4686-AF86-492D-B7F6-3CB4F04DA7EC}"/>
              </a:ext>
            </a:extLst>
          </p:cNvPr>
          <p:cNvSpPr>
            <a:spLocks noGrp="1"/>
          </p:cNvSpPr>
          <p:nvPr>
            <p:ph type="title"/>
          </p:nvPr>
        </p:nvSpPr>
        <p:spPr/>
        <p:txBody>
          <a:bodyPr/>
          <a:lstStyle/>
          <a:p>
            <a:r>
              <a:rPr lang="it-IT" dirty="0"/>
              <a:t>RHO – </a:t>
            </a:r>
            <a:r>
              <a:rPr lang="it-IT" dirty="0" err="1"/>
              <a:t>Casks</a:t>
            </a:r>
            <a:r>
              <a:rPr lang="it-IT" dirty="0"/>
              <a:t> design status</a:t>
            </a:r>
          </a:p>
        </p:txBody>
      </p:sp>
      <p:sp>
        <p:nvSpPr>
          <p:cNvPr id="6" name="Segnaposto numero diapositiva 5">
            <a:extLst>
              <a:ext uri="{FF2B5EF4-FFF2-40B4-BE49-F238E27FC236}">
                <a16:creationId xmlns:a16="http://schemas.microsoft.com/office/drawing/2014/main" id="{1F04DC38-4034-4EBC-88D6-3A27F7A4F48D}"/>
              </a:ext>
            </a:extLst>
          </p:cNvPr>
          <p:cNvSpPr>
            <a:spLocks noGrp="1"/>
          </p:cNvSpPr>
          <p:nvPr>
            <p:ph type="sldNum" sz="quarter" idx="12"/>
          </p:nvPr>
        </p:nvSpPr>
        <p:spPr/>
        <p:txBody>
          <a:bodyPr/>
          <a:lstStyle/>
          <a:p>
            <a:fld id="{BA013763-FF4F-6447-94CE-4F6DA003092A}" type="slidenum">
              <a:rPr lang="it-IT" smtClean="0"/>
              <a:pPr/>
              <a:t>7</a:t>
            </a:fld>
            <a:endParaRPr lang="it-IT"/>
          </a:p>
        </p:txBody>
      </p:sp>
      <p:cxnSp>
        <p:nvCxnSpPr>
          <p:cNvPr id="7" name="Connettore diritto 6">
            <a:extLst>
              <a:ext uri="{FF2B5EF4-FFF2-40B4-BE49-F238E27FC236}">
                <a16:creationId xmlns:a16="http://schemas.microsoft.com/office/drawing/2014/main" id="{EB24EF9B-C008-4800-97D0-2B392A9D807E}"/>
              </a:ext>
            </a:extLst>
          </p:cNvPr>
          <p:cNvCxnSpPr>
            <a:cxnSpLocks/>
          </p:cNvCxnSpPr>
          <p:nvPr/>
        </p:nvCxnSpPr>
        <p:spPr>
          <a:xfrm>
            <a:off x="56340" y="952126"/>
            <a:ext cx="5342974"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11">
            <a:extLst>
              <a:ext uri="{FF2B5EF4-FFF2-40B4-BE49-F238E27FC236}">
                <a16:creationId xmlns:a16="http://schemas.microsoft.com/office/drawing/2014/main" id="{9FB8DB3B-20F3-4DE2-9728-616CBB65EA04}"/>
              </a:ext>
            </a:extLst>
          </p:cNvPr>
          <p:cNvPicPr/>
          <p:nvPr/>
        </p:nvPicPr>
        <p:blipFill rotWithShape="1">
          <a:blip r:embed="rId3" cstate="print">
            <a:extLst>
              <a:ext uri="{28A0092B-C50C-407E-A947-70E740481C1C}">
                <a14:useLocalDpi xmlns:a14="http://schemas.microsoft.com/office/drawing/2010/main" val="0"/>
              </a:ext>
            </a:extLst>
          </a:blip>
          <a:srcRect l="9104" r="13455"/>
          <a:stretch/>
        </p:blipFill>
        <p:spPr bwMode="auto">
          <a:xfrm>
            <a:off x="480934" y="2474028"/>
            <a:ext cx="4451106" cy="3475251"/>
          </a:xfrm>
          <a:prstGeom prst="rect">
            <a:avLst/>
          </a:prstGeom>
          <a:noFill/>
          <a:ln>
            <a:noFill/>
          </a:ln>
        </p:spPr>
      </p:pic>
      <p:sp>
        <p:nvSpPr>
          <p:cNvPr id="4" name="Rectangle 1">
            <a:extLst>
              <a:ext uri="{FF2B5EF4-FFF2-40B4-BE49-F238E27FC236}">
                <a16:creationId xmlns:a16="http://schemas.microsoft.com/office/drawing/2014/main" id="{8BF53EBE-E66C-1F1F-2A50-C6E5D699D19C}"/>
              </a:ext>
            </a:extLst>
          </p:cNvPr>
          <p:cNvSpPr>
            <a:spLocks noChangeArrowheads="1"/>
          </p:cNvSpPr>
          <p:nvPr/>
        </p:nvSpPr>
        <p:spPr bwMode="auto">
          <a:xfrm>
            <a:off x="-37638" y="1195124"/>
            <a:ext cx="939116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t-IT"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The RHC (Remote Handling Casks) that aim at </a:t>
            </a:r>
            <a:endParaRPr kumimoji="0" lang="it-IT" altLang="it-IT" sz="1200" b="1"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it-IT"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allowing ex-vessel transportation of DTT modules (e.g. divertor cassettes and first wall modules) and equipment for their maintenance </a:t>
            </a:r>
            <a:endParaRPr kumimoji="0" lang="it-IT" altLang="it-IT" sz="12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it-IT"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supporting RH equipment, from a mechanical point of view, during maintenance operations</a:t>
            </a:r>
            <a:r>
              <a:rPr lang="en-GB" altLang="it-IT" sz="1200" dirty="0">
                <a:solidFill>
                  <a:srgbClr val="FF0000"/>
                </a:solidFill>
                <a:ea typeface="Calibri" panose="020F0502020204030204" pitchFamily="34"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it-IT"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avoiding the dispersion of radioactive dust during in-vessel modules extraction and transportation outside the tokamak. </a:t>
            </a:r>
            <a:endParaRPr kumimoji="0" lang="it-IT" altLang="it-IT" sz="12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altLang="it-IT" sz="12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Protect operator with shields over the casks from radioactive parts contained.</a:t>
            </a:r>
            <a:endParaRPr kumimoji="0" lang="en-GB" altLang="it-IT" sz="1200" b="0" i="0" strike="noStrike" cap="none" normalizeH="0" baseline="0" dirty="0">
              <a:ln>
                <a:noFill/>
              </a:ln>
              <a:effectLst/>
              <a:latin typeface="Arial" panose="020B0604020202020204" pitchFamily="34" charset="0"/>
            </a:endParaRPr>
          </a:p>
        </p:txBody>
      </p:sp>
      <p:sp>
        <p:nvSpPr>
          <p:cNvPr id="10" name="CasellaDiTesto 9">
            <a:extLst>
              <a:ext uri="{FF2B5EF4-FFF2-40B4-BE49-F238E27FC236}">
                <a16:creationId xmlns:a16="http://schemas.microsoft.com/office/drawing/2014/main" id="{5A983479-75B8-19F9-9016-59435CC4F425}"/>
              </a:ext>
            </a:extLst>
          </p:cNvPr>
          <p:cNvSpPr txBox="1"/>
          <p:nvPr/>
        </p:nvSpPr>
        <p:spPr>
          <a:xfrm>
            <a:off x="2277587" y="2720363"/>
            <a:ext cx="2105672" cy="369332"/>
          </a:xfrm>
          <a:prstGeom prst="rect">
            <a:avLst/>
          </a:prstGeom>
          <a:noFill/>
        </p:spPr>
        <p:txBody>
          <a:bodyPr wrap="square" rtlCol="0">
            <a:spAutoFit/>
          </a:bodyPr>
          <a:lstStyle/>
          <a:p>
            <a:r>
              <a:rPr lang="it-IT" dirty="0" err="1"/>
              <a:t>Div</a:t>
            </a:r>
            <a:r>
              <a:rPr lang="it-IT" dirty="0"/>
              <a:t>+ Hyrman </a:t>
            </a:r>
            <a:r>
              <a:rPr lang="it-IT" dirty="0" err="1"/>
              <a:t>casks</a:t>
            </a:r>
            <a:endParaRPr lang="it-IT" dirty="0"/>
          </a:p>
        </p:txBody>
      </p:sp>
      <p:sp>
        <p:nvSpPr>
          <p:cNvPr id="11" name="Segnaposto piè di pagina 4">
            <a:extLst>
              <a:ext uri="{FF2B5EF4-FFF2-40B4-BE49-F238E27FC236}">
                <a16:creationId xmlns:a16="http://schemas.microsoft.com/office/drawing/2014/main" id="{4F02A252-2CB5-583F-7DF7-863AFD269933}"/>
              </a:ext>
            </a:extLst>
          </p:cNvPr>
          <p:cNvSpPr>
            <a:spLocks noGrp="1"/>
          </p:cNvSpPr>
          <p:nvPr>
            <p:ph type="ftr" sz="quarter" idx="11"/>
          </p:nvPr>
        </p:nvSpPr>
        <p:spPr>
          <a:xfrm>
            <a:off x="1259632" y="6356351"/>
            <a:ext cx="6192688" cy="365125"/>
          </a:xfrm>
        </p:spPr>
        <p:txBody>
          <a:bodyPr/>
          <a:lstStyle/>
          <a:p>
            <a:r>
              <a:rPr lang="en-US" dirty="0"/>
              <a:t>June 9-10, 2022 DTT Remote handling systems- andrea.reale@enea.it</a:t>
            </a:r>
            <a:endParaRPr lang="it-IT" dirty="0"/>
          </a:p>
        </p:txBody>
      </p:sp>
      <p:pic>
        <p:nvPicPr>
          <p:cNvPr id="12" name="Immagine 11">
            <a:extLst>
              <a:ext uri="{FF2B5EF4-FFF2-40B4-BE49-F238E27FC236}">
                <a16:creationId xmlns:a16="http://schemas.microsoft.com/office/drawing/2014/main" id="{CA7ACCD6-AC60-5753-990F-D1FC2A3EBE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9419" y="2570827"/>
            <a:ext cx="2727173" cy="1795184"/>
          </a:xfrm>
          <a:prstGeom prst="rect">
            <a:avLst/>
          </a:prstGeom>
          <a:noFill/>
          <a:ln>
            <a:noFill/>
          </a:ln>
        </p:spPr>
      </p:pic>
      <p:sp>
        <p:nvSpPr>
          <p:cNvPr id="3" name="CasellaDiTesto 2">
            <a:extLst>
              <a:ext uri="{FF2B5EF4-FFF2-40B4-BE49-F238E27FC236}">
                <a16:creationId xmlns:a16="http://schemas.microsoft.com/office/drawing/2014/main" id="{FACCCC64-B3E9-4AAD-8E1F-6330F87717B6}"/>
              </a:ext>
            </a:extLst>
          </p:cNvPr>
          <p:cNvSpPr txBox="1"/>
          <p:nvPr/>
        </p:nvSpPr>
        <p:spPr>
          <a:xfrm rot="19177133">
            <a:off x="6015635" y="4389205"/>
            <a:ext cx="2873369" cy="830997"/>
          </a:xfrm>
          <a:prstGeom prst="rect">
            <a:avLst/>
          </a:prstGeom>
          <a:solidFill>
            <a:srgbClr val="FFFF00"/>
          </a:solidFill>
          <a:ln>
            <a:solidFill>
              <a:srgbClr val="FF0000"/>
            </a:solidFill>
          </a:ln>
        </p:spPr>
        <p:txBody>
          <a:bodyPr wrap="square" rtlCol="0">
            <a:spAutoFit/>
          </a:bodyPr>
          <a:lstStyle/>
          <a:p>
            <a:r>
              <a:rPr lang="it-IT" sz="2400" dirty="0"/>
              <a:t>Start </a:t>
            </a:r>
            <a:r>
              <a:rPr lang="it-IT" sz="2400" dirty="0" err="1"/>
              <a:t>conceptual</a:t>
            </a:r>
            <a:r>
              <a:rPr lang="it-IT" sz="2400" dirty="0"/>
              <a:t> </a:t>
            </a:r>
            <a:r>
              <a:rPr lang="it-IT" sz="2400" dirty="0" err="1"/>
              <a:t>january</a:t>
            </a:r>
            <a:r>
              <a:rPr lang="it-IT" sz="2400" dirty="0"/>
              <a:t> 2023</a:t>
            </a:r>
          </a:p>
        </p:txBody>
      </p:sp>
    </p:spTree>
    <p:extLst>
      <p:ext uri="{BB962C8B-B14F-4D97-AF65-F5344CB8AC3E}">
        <p14:creationId xmlns:p14="http://schemas.microsoft.com/office/powerpoint/2010/main" val="3822976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6C4686-AF86-492D-B7F6-3CB4F04DA7EC}"/>
              </a:ext>
            </a:extLst>
          </p:cNvPr>
          <p:cNvSpPr>
            <a:spLocks noGrp="1"/>
          </p:cNvSpPr>
          <p:nvPr>
            <p:ph type="title"/>
          </p:nvPr>
        </p:nvSpPr>
        <p:spPr>
          <a:xfrm>
            <a:off x="56341" y="365126"/>
            <a:ext cx="8281684" cy="726695"/>
          </a:xfrm>
        </p:spPr>
        <p:txBody>
          <a:bodyPr>
            <a:normAutofit fontScale="90000"/>
          </a:bodyPr>
          <a:lstStyle/>
          <a:p>
            <a:r>
              <a:rPr lang="it-IT" dirty="0"/>
              <a:t>RHO - Hot Room </a:t>
            </a:r>
            <a:r>
              <a:rPr lang="it-IT" dirty="0" err="1"/>
              <a:t>manipulation</a:t>
            </a:r>
            <a:r>
              <a:rPr lang="it-IT" dirty="0"/>
              <a:t> system design status</a:t>
            </a:r>
          </a:p>
        </p:txBody>
      </p:sp>
      <p:sp>
        <p:nvSpPr>
          <p:cNvPr id="6" name="Segnaposto numero diapositiva 5">
            <a:extLst>
              <a:ext uri="{FF2B5EF4-FFF2-40B4-BE49-F238E27FC236}">
                <a16:creationId xmlns:a16="http://schemas.microsoft.com/office/drawing/2014/main" id="{1F04DC38-4034-4EBC-88D6-3A27F7A4F48D}"/>
              </a:ext>
            </a:extLst>
          </p:cNvPr>
          <p:cNvSpPr>
            <a:spLocks noGrp="1"/>
          </p:cNvSpPr>
          <p:nvPr>
            <p:ph type="sldNum" sz="quarter" idx="12"/>
          </p:nvPr>
        </p:nvSpPr>
        <p:spPr/>
        <p:txBody>
          <a:bodyPr/>
          <a:lstStyle/>
          <a:p>
            <a:fld id="{BA013763-FF4F-6447-94CE-4F6DA003092A}" type="slidenum">
              <a:rPr lang="it-IT" smtClean="0"/>
              <a:pPr/>
              <a:t>8</a:t>
            </a:fld>
            <a:endParaRPr lang="it-IT"/>
          </a:p>
        </p:txBody>
      </p:sp>
      <p:cxnSp>
        <p:nvCxnSpPr>
          <p:cNvPr id="7" name="Connettore diritto 6">
            <a:extLst>
              <a:ext uri="{FF2B5EF4-FFF2-40B4-BE49-F238E27FC236}">
                <a16:creationId xmlns:a16="http://schemas.microsoft.com/office/drawing/2014/main" id="{EB24EF9B-C008-4800-97D0-2B392A9D807E}"/>
              </a:ext>
            </a:extLst>
          </p:cNvPr>
          <p:cNvCxnSpPr>
            <a:cxnSpLocks/>
          </p:cNvCxnSpPr>
          <p:nvPr/>
        </p:nvCxnSpPr>
        <p:spPr>
          <a:xfrm>
            <a:off x="56340" y="952126"/>
            <a:ext cx="5342974"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957CD2D8-A1BF-80F8-E0C2-F09683DB8C51}"/>
              </a:ext>
            </a:extLst>
          </p:cNvPr>
          <p:cNvSpPr txBox="1"/>
          <p:nvPr/>
        </p:nvSpPr>
        <p:spPr>
          <a:xfrm rot="19177133">
            <a:off x="6059716" y="3383063"/>
            <a:ext cx="2873369" cy="830997"/>
          </a:xfrm>
          <a:prstGeom prst="rect">
            <a:avLst/>
          </a:prstGeom>
          <a:solidFill>
            <a:srgbClr val="FFFF00"/>
          </a:solidFill>
          <a:ln>
            <a:solidFill>
              <a:srgbClr val="FF0000"/>
            </a:solidFill>
          </a:ln>
        </p:spPr>
        <p:txBody>
          <a:bodyPr wrap="square" rtlCol="0">
            <a:spAutoFit/>
          </a:bodyPr>
          <a:lstStyle/>
          <a:p>
            <a:r>
              <a:rPr lang="it-IT" sz="2400" dirty="0"/>
              <a:t>Start </a:t>
            </a:r>
            <a:r>
              <a:rPr lang="it-IT" sz="2400" dirty="0" err="1"/>
              <a:t>conceptual</a:t>
            </a:r>
            <a:r>
              <a:rPr lang="it-IT" sz="2400" dirty="0"/>
              <a:t> </a:t>
            </a:r>
            <a:r>
              <a:rPr lang="it-IT" sz="2400" dirty="0" err="1"/>
              <a:t>january</a:t>
            </a:r>
            <a:r>
              <a:rPr lang="it-IT" sz="2400" dirty="0"/>
              <a:t> 2023</a:t>
            </a:r>
          </a:p>
        </p:txBody>
      </p:sp>
      <p:pic>
        <p:nvPicPr>
          <p:cNvPr id="13" name="Immagine 12">
            <a:extLst>
              <a:ext uri="{FF2B5EF4-FFF2-40B4-BE49-F238E27FC236}">
                <a16:creationId xmlns:a16="http://schemas.microsoft.com/office/drawing/2014/main" id="{695094CB-EC14-7907-B89B-243D1EA5A6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442677"/>
            <a:ext cx="5610860" cy="2794635"/>
          </a:xfrm>
          <a:prstGeom prst="rect">
            <a:avLst/>
          </a:prstGeom>
          <a:noFill/>
          <a:ln>
            <a:noFill/>
          </a:ln>
        </p:spPr>
      </p:pic>
      <p:pic>
        <p:nvPicPr>
          <p:cNvPr id="14" name="Immagine 13">
            <a:extLst>
              <a:ext uri="{FF2B5EF4-FFF2-40B4-BE49-F238E27FC236}">
                <a16:creationId xmlns:a16="http://schemas.microsoft.com/office/drawing/2014/main" id="{DB51AB20-D212-9B41-1D86-5278541F17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4342" y="1140079"/>
            <a:ext cx="2422058" cy="2192917"/>
          </a:xfrm>
          <a:prstGeom prst="rect">
            <a:avLst/>
          </a:prstGeom>
          <a:noFill/>
          <a:ln>
            <a:noFill/>
          </a:ln>
        </p:spPr>
      </p:pic>
      <p:sp>
        <p:nvSpPr>
          <p:cNvPr id="15" name="CasellaDiTesto 14">
            <a:extLst>
              <a:ext uri="{FF2B5EF4-FFF2-40B4-BE49-F238E27FC236}">
                <a16:creationId xmlns:a16="http://schemas.microsoft.com/office/drawing/2014/main" id="{A5918C8C-0D0E-8C47-726A-62459DDF221C}"/>
              </a:ext>
            </a:extLst>
          </p:cNvPr>
          <p:cNvSpPr txBox="1"/>
          <p:nvPr/>
        </p:nvSpPr>
        <p:spPr>
          <a:xfrm>
            <a:off x="179512" y="1145428"/>
            <a:ext cx="4594194" cy="1754326"/>
          </a:xfrm>
          <a:prstGeom prst="rect">
            <a:avLst/>
          </a:prstGeom>
          <a:noFill/>
        </p:spPr>
        <p:txBody>
          <a:bodyPr wrap="square">
            <a:spAutoFit/>
          </a:bodyPr>
          <a:lstStyle/>
          <a:p>
            <a:r>
              <a:rPr kumimoji="0" lang="en-US" altLang="it-IT"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The Hot </a:t>
            </a:r>
            <a:r>
              <a:rPr lang="en-US" altLang="it-IT" b="1" dirty="0">
                <a:latin typeface="Calibri" panose="020F0502020204030204" pitchFamily="34" charset="0"/>
                <a:ea typeface="Calibri" panose="020F0502020204030204" pitchFamily="34" charset="0"/>
                <a:cs typeface="Calibri" panose="020F0502020204030204" pitchFamily="34" charset="0"/>
              </a:rPr>
              <a:t>Room manipulation </a:t>
            </a:r>
            <a:r>
              <a:rPr kumimoji="0" lang="en-US" altLang="it-IT"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that aim at: </a:t>
            </a:r>
            <a:endParaRPr kumimoji="0" lang="it-IT" altLang="it-IT" sz="1800" b="1" i="0" u="none" strike="noStrike" cap="none" normalizeH="0" baseline="0" dirty="0">
              <a:ln>
                <a:noFill/>
              </a:ln>
              <a:solidFill>
                <a:schemeClr val="tx1"/>
              </a:solidFill>
              <a:effectLst/>
            </a:endParaRPr>
          </a:p>
          <a:p>
            <a:pPr marL="285750" indent="-285750">
              <a:buFont typeface="Arial" panose="020B0604020202020204" pitchFamily="34" charset="0"/>
              <a:buChar char="•"/>
            </a:pPr>
            <a:r>
              <a:rPr lang="en-US" dirty="0"/>
              <a:t>Refurbishment and testing of activated and/or contaminated Tokamak components</a:t>
            </a:r>
          </a:p>
          <a:p>
            <a:pPr marL="285750" indent="-285750">
              <a:buFont typeface="Arial" panose="020B0604020202020204" pitchFamily="34" charset="0"/>
              <a:buChar char="•"/>
            </a:pPr>
            <a:r>
              <a:rPr lang="en-US" dirty="0"/>
              <a:t>Maintenance and testing of contaminated Remote Handling components</a:t>
            </a:r>
          </a:p>
          <a:p>
            <a:pPr marL="285750" indent="-285750">
              <a:buFont typeface="Arial" panose="020B0604020202020204" pitchFamily="34" charset="0"/>
              <a:buChar char="•"/>
            </a:pPr>
            <a:r>
              <a:rPr lang="en-US" dirty="0"/>
              <a:t>Buffer storage</a:t>
            </a:r>
            <a:endParaRPr lang="it-IT" dirty="0"/>
          </a:p>
        </p:txBody>
      </p:sp>
      <p:sp>
        <p:nvSpPr>
          <p:cNvPr id="16" name="Segnaposto piè di pagina 4">
            <a:extLst>
              <a:ext uri="{FF2B5EF4-FFF2-40B4-BE49-F238E27FC236}">
                <a16:creationId xmlns:a16="http://schemas.microsoft.com/office/drawing/2014/main" id="{EC0B0695-C10B-D095-3AC2-57A29DCFAE31}"/>
              </a:ext>
            </a:extLst>
          </p:cNvPr>
          <p:cNvSpPr>
            <a:spLocks noGrp="1"/>
          </p:cNvSpPr>
          <p:nvPr>
            <p:ph type="ftr" sz="quarter" idx="11"/>
          </p:nvPr>
        </p:nvSpPr>
        <p:spPr>
          <a:xfrm>
            <a:off x="1259632" y="6356351"/>
            <a:ext cx="6192688" cy="365125"/>
          </a:xfrm>
        </p:spPr>
        <p:txBody>
          <a:bodyPr/>
          <a:lstStyle/>
          <a:p>
            <a:r>
              <a:rPr lang="en-US" dirty="0"/>
              <a:t>June 9-10, 2022 DTT Remote handling systems- andrea.reale@enea.it</a:t>
            </a:r>
            <a:endParaRPr lang="it-IT" dirty="0"/>
          </a:p>
        </p:txBody>
      </p:sp>
    </p:spTree>
    <p:extLst>
      <p:ext uri="{BB962C8B-B14F-4D97-AF65-F5344CB8AC3E}">
        <p14:creationId xmlns:p14="http://schemas.microsoft.com/office/powerpoint/2010/main" val="980247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6C4686-AF86-492D-B7F6-3CB4F04DA7EC}"/>
              </a:ext>
            </a:extLst>
          </p:cNvPr>
          <p:cNvSpPr>
            <a:spLocks noGrp="1"/>
          </p:cNvSpPr>
          <p:nvPr>
            <p:ph type="title"/>
          </p:nvPr>
        </p:nvSpPr>
        <p:spPr>
          <a:xfrm>
            <a:off x="260648" y="365126"/>
            <a:ext cx="7839744" cy="726695"/>
          </a:xfrm>
        </p:spPr>
        <p:txBody>
          <a:bodyPr>
            <a:normAutofit/>
          </a:bodyPr>
          <a:lstStyle/>
          <a:p>
            <a:r>
              <a:rPr lang="it-IT" dirty="0"/>
              <a:t>RHS-RHO – Control Systems</a:t>
            </a:r>
          </a:p>
        </p:txBody>
      </p:sp>
      <p:sp>
        <p:nvSpPr>
          <p:cNvPr id="6" name="Segnaposto numero diapositiva 5">
            <a:extLst>
              <a:ext uri="{FF2B5EF4-FFF2-40B4-BE49-F238E27FC236}">
                <a16:creationId xmlns:a16="http://schemas.microsoft.com/office/drawing/2014/main" id="{1F04DC38-4034-4EBC-88D6-3A27F7A4F48D}"/>
              </a:ext>
            </a:extLst>
          </p:cNvPr>
          <p:cNvSpPr>
            <a:spLocks noGrp="1"/>
          </p:cNvSpPr>
          <p:nvPr>
            <p:ph type="sldNum" sz="quarter" idx="12"/>
          </p:nvPr>
        </p:nvSpPr>
        <p:spPr/>
        <p:txBody>
          <a:bodyPr/>
          <a:lstStyle/>
          <a:p>
            <a:fld id="{BA013763-FF4F-6447-94CE-4F6DA003092A}" type="slidenum">
              <a:rPr lang="it-IT" smtClean="0"/>
              <a:pPr/>
              <a:t>9</a:t>
            </a:fld>
            <a:endParaRPr lang="it-IT"/>
          </a:p>
        </p:txBody>
      </p:sp>
      <p:cxnSp>
        <p:nvCxnSpPr>
          <p:cNvPr id="7" name="Connettore diritto 6">
            <a:extLst>
              <a:ext uri="{FF2B5EF4-FFF2-40B4-BE49-F238E27FC236}">
                <a16:creationId xmlns:a16="http://schemas.microsoft.com/office/drawing/2014/main" id="{EB24EF9B-C008-4800-97D0-2B392A9D807E}"/>
              </a:ext>
            </a:extLst>
          </p:cNvPr>
          <p:cNvCxnSpPr>
            <a:cxnSpLocks/>
          </p:cNvCxnSpPr>
          <p:nvPr/>
        </p:nvCxnSpPr>
        <p:spPr>
          <a:xfrm>
            <a:off x="56340" y="952126"/>
            <a:ext cx="5342974"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D0D867CB-5406-479E-AABC-A643B1E9D45D}"/>
              </a:ext>
            </a:extLst>
          </p:cNvPr>
          <p:cNvSpPr txBox="1"/>
          <p:nvPr/>
        </p:nvSpPr>
        <p:spPr>
          <a:xfrm>
            <a:off x="4273632" y="1052736"/>
            <a:ext cx="4860502" cy="669414"/>
          </a:xfrm>
          <a:prstGeom prst="rect">
            <a:avLst/>
          </a:prstGeom>
          <a:noFill/>
        </p:spPr>
        <p:txBody>
          <a:bodyPr wrap="square">
            <a:spAutoFit/>
          </a:bodyPr>
          <a:lstStyle/>
          <a:p>
            <a:pPr algn="just">
              <a:lnSpc>
                <a:spcPts val="23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RHS is provided with its own control system for the equipment and operations handling.</a:t>
            </a:r>
            <a:endParaRPr lang="en-US" sz="2000" dirty="0">
              <a:solidFill>
                <a:prstClr val="black"/>
              </a:solidFill>
            </a:endParaRPr>
          </a:p>
        </p:txBody>
      </p:sp>
      <p:pic>
        <p:nvPicPr>
          <p:cNvPr id="9" name="Immagine 8">
            <a:extLst>
              <a:ext uri="{FF2B5EF4-FFF2-40B4-BE49-F238E27FC236}">
                <a16:creationId xmlns:a16="http://schemas.microsoft.com/office/drawing/2014/main" id="{B95B8E3A-EC3E-47C9-25A7-37E310781B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647" y="1010912"/>
            <a:ext cx="4012984" cy="5345438"/>
          </a:xfrm>
          <a:prstGeom prst="rect">
            <a:avLst/>
          </a:prstGeom>
        </p:spPr>
      </p:pic>
      <p:pic>
        <p:nvPicPr>
          <p:cNvPr id="10" name="image59.jpeg">
            <a:extLst>
              <a:ext uri="{FF2B5EF4-FFF2-40B4-BE49-F238E27FC236}">
                <a16:creationId xmlns:a16="http://schemas.microsoft.com/office/drawing/2014/main" id="{CAFD524E-E131-0688-F514-90E01B96C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24" y="1700808"/>
            <a:ext cx="3323917" cy="4591030"/>
          </a:xfrm>
          <a:prstGeom prst="rect">
            <a:avLst/>
          </a:prstGeom>
        </p:spPr>
      </p:pic>
      <p:sp>
        <p:nvSpPr>
          <p:cNvPr id="13" name="Segnaposto piè di pagina 4">
            <a:extLst>
              <a:ext uri="{FF2B5EF4-FFF2-40B4-BE49-F238E27FC236}">
                <a16:creationId xmlns:a16="http://schemas.microsoft.com/office/drawing/2014/main" id="{1E21B185-743C-E303-8AE3-ED10BA9C1FC1}"/>
              </a:ext>
            </a:extLst>
          </p:cNvPr>
          <p:cNvSpPr>
            <a:spLocks noGrp="1"/>
          </p:cNvSpPr>
          <p:nvPr>
            <p:ph type="ftr" sz="quarter" idx="11"/>
          </p:nvPr>
        </p:nvSpPr>
        <p:spPr>
          <a:xfrm>
            <a:off x="1259632" y="6356351"/>
            <a:ext cx="6192688" cy="365125"/>
          </a:xfrm>
        </p:spPr>
        <p:txBody>
          <a:bodyPr/>
          <a:lstStyle/>
          <a:p>
            <a:r>
              <a:rPr lang="en-US" dirty="0"/>
              <a:t>June 9-10, 2022 DTT Remote handling systems- andrea.reale@enea.it</a:t>
            </a:r>
            <a:endParaRPr lang="it-IT" dirty="0"/>
          </a:p>
        </p:txBody>
      </p:sp>
    </p:spTree>
    <p:extLst>
      <p:ext uri="{BB962C8B-B14F-4D97-AF65-F5344CB8AC3E}">
        <p14:creationId xmlns:p14="http://schemas.microsoft.com/office/powerpoint/2010/main" val="3218342253"/>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6174</TotalTime>
  <Words>1126</Words>
  <Application>Microsoft Office PowerPoint</Application>
  <PresentationFormat>Presentazione su schermo (4:3)</PresentationFormat>
  <Paragraphs>131</Paragraphs>
  <Slides>13</Slides>
  <Notes>5</Notes>
  <HiddenSlides>0</HiddenSlides>
  <MMClips>2</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13</vt:i4>
      </vt:variant>
    </vt:vector>
  </HeadingPairs>
  <TitlesOfParts>
    <vt:vector size="20" baseType="lpstr">
      <vt:lpstr>Apple Symbols</vt:lpstr>
      <vt:lpstr>Arial</vt:lpstr>
      <vt:lpstr>Calibri</vt:lpstr>
      <vt:lpstr>Calibri Light</vt:lpstr>
      <vt:lpstr>Century Gothic</vt:lpstr>
      <vt:lpstr>Courier New</vt:lpstr>
      <vt:lpstr>Tema di Office</vt:lpstr>
      <vt:lpstr>DTT RHS</vt:lpstr>
      <vt:lpstr>Presentazione standard di PowerPoint</vt:lpstr>
      <vt:lpstr>RHS-RHI Hyrman</vt:lpstr>
      <vt:lpstr>RHS-RHO- IFW Lifting System</vt:lpstr>
      <vt:lpstr>RHS-RHI DIV subsystem port #4</vt:lpstr>
      <vt:lpstr>RHS-RHI Div simulations</vt:lpstr>
      <vt:lpstr>RHO – Casks design status</vt:lpstr>
      <vt:lpstr>RHO - Hot Room manipulation system design status</vt:lpstr>
      <vt:lpstr>RHS-RHO – Control Systems</vt:lpstr>
      <vt:lpstr>RHS- Physical Training Facility</vt:lpstr>
      <vt:lpstr>RHS- Cut &amp; Weld tools design status</vt:lpstr>
      <vt:lpstr> Competenze necessarie all’implementazione del RHS:  Progettazione e realizzazione di componenti meccanici di precisione  Progettazione e realizzazione di Elettronica rad-hard  Realizzazione di sistemi di taglio e saldatura laser/tig  Fornitura di Strumenti per PND custom (eddy current)  Sviluppo software  Qual è l'investimento previsto e, se possibile, il volume delle gare?   &gt;10M€  Ci sono possibilità per le aziende di partecipare alle attività di R&amp;S?  Si   Bandi di gara pubblicati da DTT S.C. a R.L. (www.dtt-project.it/index.php/dtt-tenders.html)    Contatti: Andrea.reale@enea.it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WBS.xx – ABC</dc:title>
  <dc:creator>Gian Mario</dc:creator>
  <cp:lastModifiedBy>Reale Andrea</cp:lastModifiedBy>
  <cp:revision>27</cp:revision>
  <dcterms:created xsi:type="dcterms:W3CDTF">2018-10-11T16:01:41Z</dcterms:created>
  <dcterms:modified xsi:type="dcterms:W3CDTF">2022-06-08T23:22:27Z</dcterms:modified>
</cp:coreProperties>
</file>