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6" r:id="rId3"/>
    <p:sldId id="275" r:id="rId4"/>
    <p:sldId id="259" r:id="rId5"/>
    <p:sldId id="276" r:id="rId6"/>
    <p:sldId id="277" r:id="rId7"/>
    <p:sldId id="278" r:id="rId8"/>
    <p:sldId id="279" r:id="rId9"/>
    <p:sldId id="280" r:id="rId10"/>
    <p:sldId id="260" r:id="rId11"/>
    <p:sldId id="261" r:id="rId12"/>
    <p:sldId id="268" r:id="rId13"/>
    <p:sldId id="263" r:id="rId14"/>
    <p:sldId id="262" r:id="rId15"/>
    <p:sldId id="267" r:id="rId16"/>
    <p:sldId id="274" r:id="rId17"/>
    <p:sldId id="264" r:id="rId18"/>
    <p:sldId id="269" r:id="rId19"/>
    <p:sldId id="270" r:id="rId20"/>
    <p:sldId id="281" r:id="rId21"/>
    <p:sldId id="282" r:id="rId22"/>
    <p:sldId id="283" r:id="rId23"/>
    <p:sldId id="285" r:id="rId24"/>
    <p:sldId id="284" r:id="rId25"/>
    <p:sldId id="272" r:id="rId26"/>
    <p:sldId id="273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7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0663A-9021-426E-981F-DB78887A9DD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E2A78-1FA7-4E37-95B2-58E710C9E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009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622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00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99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139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57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07899-B236-4A46-B29C-1EAFCDDCC91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116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8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718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87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997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Prova Orale Concorso n. 23489/2021 - A. Vannozzi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0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05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143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32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11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62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94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62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461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07600-B162-4713-99AD-03BD46843A65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A8B89-B05F-4E50-BFE0-AED99EAE4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67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Alesini@" TargetMode="External"/><Relationship Id="rId7" Type="http://schemas.openxmlformats.org/officeDocument/2006/relationships/hyperlink" Target="mailto:Stefano.Pioli@LNF.INFN.IT" TargetMode="External"/><Relationship Id="rId2" Type="http://schemas.openxmlformats.org/officeDocument/2006/relationships/hyperlink" Target="mailto:Alessandro.Vannozzi@LNF.INFN.I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ngelo.Biagioni@LNF.INFN.IT" TargetMode="External"/><Relationship Id="rId5" Type="http://schemas.openxmlformats.org/officeDocument/2006/relationships/hyperlink" Target="mailto:Riccardo.Pompili@LNF.INFN.IT" TargetMode="External"/><Relationship Id="rId4" Type="http://schemas.openxmlformats.org/officeDocument/2006/relationships/hyperlink" Target="mailto:Fabio.cardelli@LNF.INFN.I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ruggero.ricci@LNF.INFN.I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lnf.infn.it/sis/preprint/pdf/getfile.php?filename=INFN-18-03-LNF.pdf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864" cy="685859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0876" y="0"/>
            <a:ext cx="10480430" cy="2387600"/>
          </a:xfrm>
        </p:spPr>
        <p:txBody>
          <a:bodyPr>
            <a:normAutofit/>
          </a:bodyPr>
          <a:lstStyle/>
          <a:p>
            <a:pPr algn="l"/>
            <a:r>
              <a:rPr lang="it-IT" dirty="0" smtClean="0"/>
              <a:t>Magneti e componenti meccanici per </a:t>
            </a:r>
            <a:r>
              <a:rPr lang="it-IT" dirty="0" err="1" smtClean="0"/>
              <a:t>Eupraxia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106574" y="6319660"/>
            <a:ext cx="8739021" cy="420043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Ruggero Ricci – INFN-LNF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96577" y="219397"/>
            <a:ext cx="3353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Industrial </a:t>
            </a:r>
            <a:r>
              <a:rPr lang="it-IT" b="1" dirty="0" err="1" smtClean="0"/>
              <a:t>Opportunity</a:t>
            </a:r>
            <a:r>
              <a:rPr lang="it-IT" b="1" dirty="0" smtClean="0"/>
              <a:t> </a:t>
            </a:r>
            <a:r>
              <a:rPr lang="it-IT" b="1" dirty="0" err="1" smtClean="0"/>
              <a:t>Days</a:t>
            </a:r>
            <a:r>
              <a:rPr lang="it-IT" b="1" dirty="0" smtClean="0"/>
              <a:t> 2022</a:t>
            </a:r>
            <a:endParaRPr lang="it-IT" b="1" dirty="0"/>
          </a:p>
        </p:txBody>
      </p:sp>
      <p:sp>
        <p:nvSpPr>
          <p:cNvPr id="6" name="Rettangolo 5"/>
          <p:cNvSpPr/>
          <p:nvPr/>
        </p:nvSpPr>
        <p:spPr>
          <a:xfrm>
            <a:off x="9392977" y="6345015"/>
            <a:ext cx="176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Napoli 9/6/2022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98" y="89788"/>
            <a:ext cx="4051508" cy="762039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85865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ttangolo 46">
            <a:extLst>
              <a:ext uri="{FF2B5EF4-FFF2-40B4-BE49-F238E27FC236}">
                <a16:creationId xmlns:a16="http://schemas.microsoft.com/office/drawing/2014/main" id="{B5175D90-B5F6-438F-AA33-B1EA77108900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9F7721D8-AE15-4ABC-B96D-A3F0531B1500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X-band</a:t>
            </a:r>
            <a:r>
              <a:rPr lang="en-US" sz="3600" b="1" i="0" dirty="0">
                <a:solidFill>
                  <a:schemeClr val="bg2"/>
                </a:solidFill>
                <a:effectLst/>
              </a:rPr>
              <a:t> module layout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E7D07C83-5E3E-977C-B391-1124F50DC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" t="3063"/>
          <a:stretch/>
        </p:blipFill>
        <p:spPr>
          <a:xfrm>
            <a:off x="61533" y="744893"/>
            <a:ext cx="6777779" cy="383842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A5A07AA6-4175-88FF-CFC0-87A67314A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210" y="3595719"/>
            <a:ext cx="4351097" cy="3111517"/>
          </a:xfrm>
          <a:prstGeom prst="rect">
            <a:avLst/>
          </a:prstGeom>
        </p:spPr>
      </p:pic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80ED5365-0D70-3F04-1BFD-BC5FAA1573CF}"/>
              </a:ext>
            </a:extLst>
          </p:cNvPr>
          <p:cNvCxnSpPr>
            <a:stCxn id="48" idx="1"/>
          </p:cNvCxnSpPr>
          <p:nvPr/>
        </p:nvCxnSpPr>
        <p:spPr>
          <a:xfrm flipH="1">
            <a:off x="8888850" y="3757767"/>
            <a:ext cx="441676" cy="90970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C4AF3B1-F27C-946A-969F-C35C9208F6A4}"/>
              </a:ext>
            </a:extLst>
          </p:cNvPr>
          <p:cNvSpPr txBox="1"/>
          <p:nvPr/>
        </p:nvSpPr>
        <p:spPr>
          <a:xfrm>
            <a:off x="9330526" y="3588490"/>
            <a:ext cx="808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hybrid</a:t>
            </a:r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C2C3CEC1-9D6F-F3A4-6655-614DE9031D3A}"/>
              </a:ext>
            </a:extLst>
          </p:cNvPr>
          <p:cNvCxnSpPr/>
          <p:nvPr/>
        </p:nvCxnSpPr>
        <p:spPr>
          <a:xfrm flipV="1">
            <a:off x="8030134" y="6121212"/>
            <a:ext cx="898578" cy="48718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5F8EA00-E42D-06DA-A56A-4969DF872988}"/>
              </a:ext>
            </a:extLst>
          </p:cNvPr>
          <p:cNvSpPr txBox="1"/>
          <p:nvPr/>
        </p:nvSpPr>
        <p:spPr>
          <a:xfrm>
            <a:off x="5439276" y="5742208"/>
            <a:ext cx="1545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Pumps with T pumping units</a:t>
            </a:r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9C18D97D-713F-CD78-4371-65C93EA484B3}"/>
              </a:ext>
            </a:extLst>
          </p:cNvPr>
          <p:cNvCxnSpPr/>
          <p:nvPr/>
        </p:nvCxnSpPr>
        <p:spPr>
          <a:xfrm flipV="1">
            <a:off x="1535090" y="2958435"/>
            <a:ext cx="1245429" cy="5450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CBD8D6D7-3F47-8D8D-FEE8-E9AB47B45B8B}"/>
              </a:ext>
            </a:extLst>
          </p:cNvPr>
          <p:cNvSpPr txBox="1"/>
          <p:nvPr/>
        </p:nvSpPr>
        <p:spPr>
          <a:xfrm>
            <a:off x="179748" y="3503475"/>
            <a:ext cx="2710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Low attenuation circular waveguide (4,7 m)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22A16BE7-292E-2382-EAC7-9FBD091EE624}"/>
              </a:ext>
            </a:extLst>
          </p:cNvPr>
          <p:cNvSpPr txBox="1"/>
          <p:nvPr/>
        </p:nvSpPr>
        <p:spPr>
          <a:xfrm>
            <a:off x="7138362" y="1151901"/>
            <a:ext cx="4925749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GB" sz="1600" b="1" dirty="0"/>
              <a:t>Baseline Layout:</a:t>
            </a:r>
          </a:p>
          <a:p>
            <a:pPr marL="742950" lvl="1" indent="-285750" algn="just">
              <a:buFont typeface="Symbol" panose="05050102010706020507" pitchFamily="18" charset="2"/>
              <a:buChar char="Þ"/>
            </a:pPr>
            <a:r>
              <a:rPr lang="en-GB" sz="1600" b="1" dirty="0"/>
              <a:t>one klystron, </a:t>
            </a:r>
          </a:p>
          <a:p>
            <a:pPr marL="742950" lvl="1" indent="-285750" algn="just">
              <a:buFont typeface="Symbol" panose="05050102010706020507" pitchFamily="18" charset="2"/>
              <a:buChar char="Þ"/>
            </a:pPr>
            <a:r>
              <a:rPr lang="en-GB" sz="1600" b="1" dirty="0"/>
              <a:t>pulse compressor (BOC-type), </a:t>
            </a:r>
          </a:p>
          <a:p>
            <a:pPr marL="742950" lvl="1" indent="-285750" algn="just">
              <a:buFont typeface="Symbol" panose="05050102010706020507" pitchFamily="18" charset="2"/>
              <a:buChar char="Þ"/>
            </a:pPr>
            <a:r>
              <a:rPr lang="en-GB" sz="1600" b="1" dirty="0"/>
              <a:t>4 TW structures (0.9 m, 60 MV/m, 100 Hz) or 2 TW structure depending on the klystron</a:t>
            </a:r>
            <a:endParaRPr lang="en-GB" sz="1600" dirty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GB" sz="1600" b="1" dirty="0"/>
              <a:t>X-band Waveguide components and RF devices. Some of them are not commercial components </a:t>
            </a:r>
          </a:p>
        </p:txBody>
      </p: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435BF590-7AEF-B151-7C7C-DA7F1334B744}"/>
              </a:ext>
            </a:extLst>
          </p:cNvPr>
          <p:cNvCxnSpPr>
            <a:cxnSpLocks/>
          </p:cNvCxnSpPr>
          <p:nvPr/>
        </p:nvCxnSpPr>
        <p:spPr>
          <a:xfrm flipH="1">
            <a:off x="2461258" y="1101203"/>
            <a:ext cx="723376" cy="3215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263596E-97E5-03C2-73F4-A76C514B1C20}"/>
              </a:ext>
            </a:extLst>
          </p:cNvPr>
          <p:cNvSpPr txBox="1"/>
          <p:nvPr/>
        </p:nvSpPr>
        <p:spPr>
          <a:xfrm>
            <a:off x="3034363" y="752225"/>
            <a:ext cx="2504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Klystron and modulator</a:t>
            </a:r>
          </a:p>
        </p:txBody>
      </p: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A9B26633-FB2D-6F80-FBBE-C26F18A62F33}"/>
              </a:ext>
            </a:extLst>
          </p:cNvPr>
          <p:cNvCxnSpPr>
            <a:cxnSpLocks/>
          </p:cNvCxnSpPr>
          <p:nvPr/>
        </p:nvCxnSpPr>
        <p:spPr>
          <a:xfrm>
            <a:off x="7158024" y="4728630"/>
            <a:ext cx="874345" cy="30502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80CCB4FA-2065-2C35-A495-A09D54BAB54A}"/>
              </a:ext>
            </a:extLst>
          </p:cNvPr>
          <p:cNvSpPr txBox="1"/>
          <p:nvPr/>
        </p:nvSpPr>
        <p:spPr>
          <a:xfrm>
            <a:off x="6497167" y="4448877"/>
            <a:ext cx="1574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Directional coupler</a:t>
            </a:r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CD84AB55-E047-570A-BADC-DE944D75CE23}"/>
              </a:ext>
            </a:extLst>
          </p:cNvPr>
          <p:cNvCxnSpPr>
            <a:cxnSpLocks/>
          </p:cNvCxnSpPr>
          <p:nvPr/>
        </p:nvCxnSpPr>
        <p:spPr>
          <a:xfrm flipH="1">
            <a:off x="10842627" y="3746483"/>
            <a:ext cx="218466" cy="78566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180DF804-1A2F-D975-4483-0B6C0C66D4CE}"/>
              </a:ext>
            </a:extLst>
          </p:cNvPr>
          <p:cNvSpPr txBox="1"/>
          <p:nvPr/>
        </p:nvSpPr>
        <p:spPr>
          <a:xfrm>
            <a:off x="10430923" y="3296323"/>
            <a:ext cx="1977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X band structures</a:t>
            </a:r>
          </a:p>
        </p:txBody>
      </p: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2F6D76F2-7BD3-D52F-8086-2BD8B5278F75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6212220" y="5530700"/>
            <a:ext cx="1302234" cy="2115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C1FA5D1C-F9ED-35A3-68FB-3BC507A26CF3}"/>
              </a:ext>
            </a:extLst>
          </p:cNvPr>
          <p:cNvCxnSpPr>
            <a:cxnSpLocks/>
          </p:cNvCxnSpPr>
          <p:nvPr/>
        </p:nvCxnSpPr>
        <p:spPr>
          <a:xfrm flipH="1">
            <a:off x="1837981" y="5530700"/>
            <a:ext cx="1246554" cy="49676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F011E1F0-0EBD-FA66-85BE-C0806743BC23}"/>
              </a:ext>
            </a:extLst>
          </p:cNvPr>
          <p:cNvSpPr txBox="1"/>
          <p:nvPr/>
        </p:nvSpPr>
        <p:spPr>
          <a:xfrm>
            <a:off x="3755245" y="6369214"/>
            <a:ext cx="216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WR90 Waveguide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689FD915-1021-1801-561D-159E4DDE6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539" y="4331782"/>
            <a:ext cx="2292265" cy="2397835"/>
          </a:xfrm>
          <a:prstGeom prst="rect">
            <a:avLst/>
          </a:prstGeom>
        </p:spPr>
      </p:pic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A9F09668-E288-AA32-9DF6-833049279D82}"/>
              </a:ext>
            </a:extLst>
          </p:cNvPr>
          <p:cNvSpPr txBox="1"/>
          <p:nvPr/>
        </p:nvSpPr>
        <p:spPr>
          <a:xfrm>
            <a:off x="62629" y="4971745"/>
            <a:ext cx="177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Circular-rectangular mode converter</a:t>
            </a: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7059CFF6-459B-D2F5-5209-D9925D78BEC4}"/>
              </a:ext>
            </a:extLst>
          </p:cNvPr>
          <p:cNvCxnSpPr>
            <a:cxnSpLocks/>
          </p:cNvCxnSpPr>
          <p:nvPr/>
        </p:nvCxnSpPr>
        <p:spPr>
          <a:xfrm flipV="1">
            <a:off x="1130998" y="5033652"/>
            <a:ext cx="596903" cy="18217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CB4F20D0-B694-2015-2CAC-9B3C44D49A86}"/>
              </a:ext>
            </a:extLst>
          </p:cNvPr>
          <p:cNvSpPr txBox="1"/>
          <p:nvPr/>
        </p:nvSpPr>
        <p:spPr>
          <a:xfrm>
            <a:off x="3138810" y="5253796"/>
            <a:ext cx="216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Directional coupler</a:t>
            </a:r>
          </a:p>
        </p:txBody>
      </p: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5B003A10-0128-AC8D-11F3-830A9B148E49}"/>
              </a:ext>
            </a:extLst>
          </p:cNvPr>
          <p:cNvCxnSpPr>
            <a:cxnSpLocks/>
          </p:cNvCxnSpPr>
          <p:nvPr/>
        </p:nvCxnSpPr>
        <p:spPr>
          <a:xfrm flipH="1" flipV="1">
            <a:off x="2907343" y="6426694"/>
            <a:ext cx="847902" cy="965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748C905B-F7D1-D05C-1977-2665D8B378AE}"/>
              </a:ext>
            </a:extLst>
          </p:cNvPr>
          <p:cNvCxnSpPr>
            <a:cxnSpLocks/>
          </p:cNvCxnSpPr>
          <p:nvPr/>
        </p:nvCxnSpPr>
        <p:spPr>
          <a:xfrm flipH="1">
            <a:off x="2410098" y="5659082"/>
            <a:ext cx="728712" cy="37758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9D02704A-50F6-522A-6241-D33768DBD1F4}"/>
              </a:ext>
            </a:extLst>
          </p:cNvPr>
          <p:cNvSpPr txBox="1"/>
          <p:nvPr/>
        </p:nvSpPr>
        <p:spPr>
          <a:xfrm>
            <a:off x="3755244" y="1755846"/>
            <a:ext cx="216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Pulse compressor</a:t>
            </a:r>
          </a:p>
        </p:txBody>
      </p:sp>
      <p:cxnSp>
        <p:nvCxnSpPr>
          <p:cNvPr id="84" name="Connettore 2 83">
            <a:extLst>
              <a:ext uri="{FF2B5EF4-FFF2-40B4-BE49-F238E27FC236}">
                <a16:creationId xmlns:a16="http://schemas.microsoft.com/office/drawing/2014/main" id="{806EB4C1-81F5-67D8-3732-7591AC359EDA}"/>
              </a:ext>
            </a:extLst>
          </p:cNvPr>
          <p:cNvCxnSpPr>
            <a:cxnSpLocks/>
          </p:cNvCxnSpPr>
          <p:nvPr/>
        </p:nvCxnSpPr>
        <p:spPr>
          <a:xfrm flipH="1">
            <a:off x="2528744" y="2181571"/>
            <a:ext cx="1345107" cy="253492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2 85">
            <a:extLst>
              <a:ext uri="{FF2B5EF4-FFF2-40B4-BE49-F238E27FC236}">
                <a16:creationId xmlns:a16="http://schemas.microsoft.com/office/drawing/2014/main" id="{A6475285-70FA-5067-E170-4E097F5952B0}"/>
              </a:ext>
            </a:extLst>
          </p:cNvPr>
          <p:cNvCxnSpPr>
            <a:cxnSpLocks/>
          </p:cNvCxnSpPr>
          <p:nvPr/>
        </p:nvCxnSpPr>
        <p:spPr>
          <a:xfrm>
            <a:off x="3897749" y="2214185"/>
            <a:ext cx="206303" cy="65707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62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9" grpId="0"/>
      <p:bldP spid="64" grpId="0"/>
      <p:bldP spid="66" grpId="0"/>
      <p:bldP spid="73" grpId="0"/>
      <p:bldP spid="62" grpId="0"/>
      <p:bldP spid="72" grpId="0"/>
      <p:bldP spid="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6C12C4-94EF-48A5-8705-A0738F567867}"/>
              </a:ext>
            </a:extLst>
          </p:cNvPr>
          <p:cNvSpPr txBox="1"/>
          <p:nvPr/>
        </p:nvSpPr>
        <p:spPr>
          <a:xfrm>
            <a:off x="838200" y="1152750"/>
            <a:ext cx="1013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RF systems in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accelerators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the hardware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dedicated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generation of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electromagnetic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fields to accelerate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5" name="Object 17">
            <a:extLst>
              <a:ext uri="{FF2B5EF4-FFF2-40B4-BE49-F238E27FC236}">
                <a16:creationId xmlns:a16="http://schemas.microsoft.com/office/drawing/2014/main" id="{2EEA19A0-39BF-4941-B53D-2191DE86FF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983348"/>
              </p:ext>
            </p:extLst>
          </p:nvPr>
        </p:nvGraphicFramePr>
        <p:xfrm>
          <a:off x="4433512" y="1942464"/>
          <a:ext cx="3213100" cy="436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rawing" r:id="rId3" imgW="4218480" imgH="5726160" progId="Canvas.Drawing.X">
                  <p:embed/>
                </p:oleObj>
              </mc:Choice>
              <mc:Fallback>
                <p:oleObj name="Drawing" r:id="rId3" imgW="4218480" imgH="5726160" progId="Canvas.Drawing.X">
                  <p:embed/>
                  <p:pic>
                    <p:nvPicPr>
                      <p:cNvPr id="5" name="Object 17">
                        <a:extLst>
                          <a:ext uri="{FF2B5EF4-FFF2-40B4-BE49-F238E27FC236}">
                            <a16:creationId xmlns:a16="http://schemas.microsoft.com/office/drawing/2014/main" id="{2EEA19A0-39BF-4941-B53D-2191DE86FF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3512" y="1942464"/>
                        <a:ext cx="3213100" cy="436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5">
            <a:extLst>
              <a:ext uri="{FF2B5EF4-FFF2-40B4-BE49-F238E27FC236}">
                <a16:creationId xmlns:a16="http://schemas.microsoft.com/office/drawing/2014/main" id="{62D72D8F-8C8C-4052-AE1D-09200085C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700" y="2731887"/>
            <a:ext cx="758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LLRF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759AECAF-7FAB-446B-AD32-95CBFD53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206" y="2744231"/>
            <a:ext cx="5413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45F50B68-5465-4FA4-93D8-66A7A41DC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3506" y="3023631"/>
            <a:ext cx="949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FWD Power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135E1616-5608-41D2-B5F5-55C0ABB9C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041" y="3561793"/>
            <a:ext cx="794256" cy="49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CD3E08D7-8076-4AB5-96E4-42DD3C1A6853}"/>
              </a:ext>
            </a:extLst>
          </p:cNvPr>
          <p:cNvSpPr>
            <a:spLocks/>
          </p:cNvSpPr>
          <p:nvPr/>
        </p:nvSpPr>
        <p:spPr bwMode="auto">
          <a:xfrm>
            <a:off x="4902681" y="1869518"/>
            <a:ext cx="4559300" cy="2514600"/>
          </a:xfrm>
          <a:custGeom>
            <a:avLst/>
            <a:gdLst>
              <a:gd name="T0" fmla="*/ 0 w 2872"/>
              <a:gd name="T1" fmla="*/ 1000 h 1584"/>
              <a:gd name="T2" fmla="*/ 8 w 2872"/>
              <a:gd name="T3" fmla="*/ 1584 h 1584"/>
              <a:gd name="T4" fmla="*/ 2872 w 2872"/>
              <a:gd name="T5" fmla="*/ 1584 h 1584"/>
              <a:gd name="T6" fmla="*/ 2872 w 2872"/>
              <a:gd name="T7" fmla="*/ 0 h 1584"/>
              <a:gd name="T8" fmla="*/ 1040 w 2872"/>
              <a:gd name="T9" fmla="*/ 0 h 1584"/>
              <a:gd name="T10" fmla="*/ 1048 w 2872"/>
              <a:gd name="T11" fmla="*/ 1000 h 1584"/>
              <a:gd name="T12" fmla="*/ 0 w 2872"/>
              <a:gd name="T13" fmla="*/ 1000 h 15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72"/>
              <a:gd name="T22" fmla="*/ 0 h 1584"/>
              <a:gd name="T23" fmla="*/ 2872 w 2872"/>
              <a:gd name="T24" fmla="*/ 1584 h 15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72" h="1584">
                <a:moveTo>
                  <a:pt x="0" y="1000"/>
                </a:moveTo>
                <a:lnTo>
                  <a:pt x="8" y="1584"/>
                </a:lnTo>
                <a:lnTo>
                  <a:pt x="2872" y="1584"/>
                </a:lnTo>
                <a:lnTo>
                  <a:pt x="2872" y="0"/>
                </a:lnTo>
                <a:lnTo>
                  <a:pt x="1040" y="0"/>
                </a:lnTo>
                <a:lnTo>
                  <a:pt x="1048" y="1000"/>
                </a:lnTo>
                <a:lnTo>
                  <a:pt x="0" y="1000"/>
                </a:lnTo>
                <a:close/>
              </a:path>
            </a:pathLst>
          </a:custGeom>
          <a:noFill/>
          <a:ln w="28575" cap="flat" cmpd="sng">
            <a:solidFill>
              <a:srgbClr val="0070C0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A06B2973-F7DC-47C4-B433-79DF64469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506" y="1999693"/>
            <a:ext cx="2606675" cy="1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Power Source</a:t>
            </a:r>
          </a:p>
          <a:p>
            <a:pPr marL="7239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Klystrons</a:t>
            </a:r>
          </a:p>
          <a:p>
            <a:pPr marL="7239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>
                <a:solidFill>
                  <a:srgbClr val="0070C0"/>
                </a:solidFill>
                <a:latin typeface="Calibri" panose="020F0502020204030204"/>
              </a:rPr>
              <a:t>Solid State Modulator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528D6429-987B-4A85-A9EC-6000D118C5CB}"/>
              </a:ext>
            </a:extLst>
          </p:cNvPr>
          <p:cNvSpPr>
            <a:spLocks/>
          </p:cNvSpPr>
          <p:nvPr/>
        </p:nvSpPr>
        <p:spPr bwMode="auto">
          <a:xfrm>
            <a:off x="4401991" y="4479097"/>
            <a:ext cx="5194300" cy="1314450"/>
          </a:xfrm>
          <a:custGeom>
            <a:avLst/>
            <a:gdLst>
              <a:gd name="T0" fmla="*/ 8 w 3272"/>
              <a:gd name="T1" fmla="*/ 828 h 828"/>
              <a:gd name="T2" fmla="*/ 0 w 3272"/>
              <a:gd name="T3" fmla="*/ 12 h 828"/>
              <a:gd name="T4" fmla="*/ 3272 w 3272"/>
              <a:gd name="T5" fmla="*/ 0 h 828"/>
              <a:gd name="T6" fmla="*/ 3264 w 3272"/>
              <a:gd name="T7" fmla="*/ 824 h 828"/>
              <a:gd name="T8" fmla="*/ 2225 w 3272"/>
              <a:gd name="T9" fmla="*/ 824 h 828"/>
              <a:gd name="T10" fmla="*/ 8 w 3272"/>
              <a:gd name="T11" fmla="*/ 828 h 8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72"/>
              <a:gd name="T19" fmla="*/ 0 h 828"/>
              <a:gd name="T20" fmla="*/ 3272 w 3272"/>
              <a:gd name="T21" fmla="*/ 828 h 8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72" h="828">
                <a:moveTo>
                  <a:pt x="8" y="828"/>
                </a:moveTo>
                <a:lnTo>
                  <a:pt x="0" y="12"/>
                </a:lnTo>
                <a:lnTo>
                  <a:pt x="3272" y="0"/>
                </a:lnTo>
                <a:lnTo>
                  <a:pt x="3264" y="824"/>
                </a:lnTo>
                <a:lnTo>
                  <a:pt x="2225" y="824"/>
                </a:lnTo>
                <a:lnTo>
                  <a:pt x="8" y="828"/>
                </a:lnTo>
                <a:close/>
              </a:path>
            </a:pathLst>
          </a:custGeom>
          <a:noFill/>
          <a:ln w="28575" cap="flat" cmpd="sng">
            <a:solidFill>
              <a:srgbClr val="FF6699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19D3FEC5-90C7-48B6-9C5A-ED138C0A5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0106" y="4455872"/>
            <a:ext cx="372427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Power Distribution</a:t>
            </a:r>
          </a:p>
          <a:p>
            <a:pPr marL="9906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Waveguide network</a:t>
            </a:r>
          </a:p>
          <a:p>
            <a:pPr marL="9906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Components (hybrids, circulators, …)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9625B76C-C0E4-4518-8549-9F2A90D2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8699" y="2723046"/>
            <a:ext cx="59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probes</a:t>
            </a: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67E5236F-75C3-4990-B7CF-CE4E30F76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030" y="5887701"/>
            <a:ext cx="31488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Accelerating Structures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1CEEA9C-0350-26B7-CB3C-BB54B7B8045A}"/>
              </a:ext>
            </a:extLst>
          </p:cNvPr>
          <p:cNvSpPr/>
          <p:nvPr/>
        </p:nvSpPr>
        <p:spPr>
          <a:xfrm>
            <a:off x="-1" y="0"/>
            <a:ext cx="12192000" cy="748037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75000"/>
                  <a:shade val="30000"/>
                  <a:satMod val="115000"/>
                </a:srgbClr>
              </a:gs>
              <a:gs pos="50000">
                <a:srgbClr val="4472C4">
                  <a:lumMod val="75000"/>
                  <a:shade val="67500"/>
                  <a:satMod val="115000"/>
                </a:srgbClr>
              </a:gs>
              <a:gs pos="100000">
                <a:srgbClr val="4472C4">
                  <a:lumMod val="75000"/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EF17BD55-183E-77ED-0DA2-F6ED6001EA2E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RF System Description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36" name="Text Box 16">
            <a:extLst>
              <a:ext uri="{FF2B5EF4-FFF2-40B4-BE49-F238E27FC236}">
                <a16:creationId xmlns:a16="http://schemas.microsoft.com/office/drawing/2014/main" id="{39A82186-BC1D-092E-E4B0-7F5D863ED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270" y="2654637"/>
            <a:ext cx="2792245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Low-level RF control</a:t>
            </a:r>
          </a:p>
          <a:p>
            <a:pPr marL="355600" marR="0" lvl="1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 and phase set </a:t>
            </a:r>
          </a:p>
          <a:p>
            <a:pPr marL="355600" marR="0" lvl="1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and beam feedback systems </a:t>
            </a:r>
          </a:p>
          <a:p>
            <a:pPr marL="355600" marR="0" lvl="1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Tuning control of the accelerating structures</a:t>
            </a:r>
          </a:p>
          <a:p>
            <a:pPr marL="355600" marR="0" lvl="1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Tuning control of the accelerating structures</a:t>
            </a:r>
          </a:p>
        </p:txBody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ADEDE944-9E35-EC6C-FB19-BEABC862ACA3}"/>
              </a:ext>
            </a:extLst>
          </p:cNvPr>
          <p:cNvSpPr>
            <a:spLocks/>
          </p:cNvSpPr>
          <p:nvPr/>
        </p:nvSpPr>
        <p:spPr bwMode="auto">
          <a:xfrm>
            <a:off x="838200" y="2636039"/>
            <a:ext cx="5528413" cy="3156508"/>
          </a:xfrm>
          <a:custGeom>
            <a:avLst/>
            <a:gdLst>
              <a:gd name="T0" fmla="*/ 3064 w 3072"/>
              <a:gd name="T1" fmla="*/ 504 h 2376"/>
              <a:gd name="T2" fmla="*/ 3072 w 3072"/>
              <a:gd name="T3" fmla="*/ 0 h 2376"/>
              <a:gd name="T4" fmla="*/ 1880 w 3072"/>
              <a:gd name="T5" fmla="*/ 8 h 2376"/>
              <a:gd name="T6" fmla="*/ 0 w 3072"/>
              <a:gd name="T7" fmla="*/ 24 h 2376"/>
              <a:gd name="T8" fmla="*/ 8 w 3072"/>
              <a:gd name="T9" fmla="*/ 2376 h 2376"/>
              <a:gd name="T10" fmla="*/ 1784 w 3072"/>
              <a:gd name="T11" fmla="*/ 2368 h 2376"/>
              <a:gd name="T12" fmla="*/ 1784 w 3072"/>
              <a:gd name="T13" fmla="*/ 504 h 2376"/>
              <a:gd name="T14" fmla="*/ 3064 w 3072"/>
              <a:gd name="T15" fmla="*/ 504 h 23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72"/>
              <a:gd name="T25" fmla="*/ 0 h 2376"/>
              <a:gd name="T26" fmla="*/ 3072 w 3072"/>
              <a:gd name="T27" fmla="*/ 2376 h 23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72" h="2376">
                <a:moveTo>
                  <a:pt x="3064" y="504"/>
                </a:moveTo>
                <a:lnTo>
                  <a:pt x="3072" y="0"/>
                </a:lnTo>
                <a:lnTo>
                  <a:pt x="1880" y="8"/>
                </a:lnTo>
                <a:lnTo>
                  <a:pt x="0" y="24"/>
                </a:lnTo>
                <a:lnTo>
                  <a:pt x="8" y="2376"/>
                </a:lnTo>
                <a:lnTo>
                  <a:pt x="1784" y="2368"/>
                </a:lnTo>
                <a:lnTo>
                  <a:pt x="1784" y="504"/>
                </a:lnTo>
                <a:lnTo>
                  <a:pt x="3064" y="504"/>
                </a:ln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7F66E7E-51EB-FFC3-DFAE-86075CC01B52}"/>
              </a:ext>
            </a:extLst>
          </p:cNvPr>
          <p:cNvSpPr/>
          <p:nvPr/>
        </p:nvSpPr>
        <p:spPr>
          <a:xfrm>
            <a:off x="1179261" y="5842675"/>
            <a:ext cx="6684579" cy="706613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8683511" y="6354751"/>
            <a:ext cx="3190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 smtClean="0"/>
              <a:t>Courtesy</a:t>
            </a:r>
            <a:r>
              <a:rPr lang="it-IT" sz="1400" i="1" dirty="0" smtClean="0"/>
              <a:t> of Fabio Cardelli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2957302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698" y="4970969"/>
            <a:ext cx="1883794" cy="173059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E13F2414-F3D5-4B57-B343-E25B386A08CE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effectLst/>
              </a:rPr>
              <a:t>X-band Structure</a:t>
            </a:r>
            <a:endParaRPr lang="en-GB" sz="3600" b="1" cap="all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C36FF-D9D4-45E7-B238-AEC7E1F6B370}"/>
              </a:ext>
            </a:extLst>
          </p:cNvPr>
          <p:cNvSpPr txBox="1"/>
          <p:nvPr/>
        </p:nvSpPr>
        <p:spPr>
          <a:xfrm>
            <a:off x="-31123" y="806968"/>
            <a:ext cx="8784912" cy="42206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altLang="it-IT" sz="1600" dirty="0"/>
              <a:t>The EM design of the structure is completed: 0.9 m long structures with 3.5 mm average iris radius design to work with an average acceleration gradient of 60 MV/m.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altLang="it-IT" sz="1600" dirty="0"/>
              <a:t>Synergies with other projects like the </a:t>
            </a:r>
            <a:r>
              <a:rPr lang="en-US" altLang="it-IT" sz="1600" b="1" dirty="0"/>
              <a:t>I.FAST European project: </a:t>
            </a:r>
            <a:r>
              <a:rPr lang="en-US" altLang="it-IT" sz="1600" dirty="0"/>
              <a:t>XLS/Compact-light structure realization coordinated by G. </a:t>
            </a:r>
            <a:r>
              <a:rPr lang="en-US" altLang="it-IT" sz="1600" dirty="0" err="1" smtClean="0"/>
              <a:t>D’Auria</a:t>
            </a:r>
            <a:r>
              <a:rPr lang="en-US" altLang="it-IT" sz="1600" dirty="0" smtClean="0"/>
              <a:t>.</a:t>
            </a:r>
            <a:endParaRPr lang="en-US" altLang="it-IT" sz="16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altLang="it-IT" sz="1600" dirty="0"/>
              <a:t>Thermo-mechanical simulations of the structure have been </a:t>
            </a:r>
            <a:r>
              <a:rPr lang="en-US" altLang="it-IT" sz="1600" dirty="0" smtClean="0"/>
              <a:t>completed.</a:t>
            </a:r>
            <a:endParaRPr lang="en-US" altLang="it-IT" sz="16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altLang="it-IT" sz="1600" dirty="0"/>
              <a:t>The </a:t>
            </a:r>
            <a:r>
              <a:rPr lang="en-US" altLang="it-IT" sz="1600" b="1" dirty="0"/>
              <a:t>mechanical drawing </a:t>
            </a:r>
            <a:r>
              <a:rPr lang="en-US" altLang="it-IT" sz="1600" dirty="0"/>
              <a:t>of the final X band structure is under constant review and is related to the result of the </a:t>
            </a:r>
            <a:r>
              <a:rPr lang="en-US" altLang="it-IT" sz="1600" b="1" dirty="0"/>
              <a:t>prototyping activity</a:t>
            </a:r>
            <a:r>
              <a:rPr lang="en-US" altLang="it-IT" sz="1600" dirty="0"/>
              <a:t>: brazing test, cell to cell alignment, etc.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altLang="it-IT" sz="1600" dirty="0"/>
              <a:t>Three main steps of prototyping: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+mj-lt"/>
              <a:buAutoNum type="arabicPeriod"/>
            </a:pPr>
            <a:r>
              <a:rPr lang="en-US" altLang="it-IT" sz="1600" b="1" dirty="0"/>
              <a:t>Full scale mechanical prototype</a:t>
            </a:r>
            <a:r>
              <a:rPr lang="en-US" altLang="it-IT" sz="1600" dirty="0"/>
              <a:t>: to test the brazing process of the full structure and the cell-to-cell alignment we are able to achieve </a:t>
            </a:r>
            <a:r>
              <a:rPr lang="en-US" altLang="it-IT" sz="1600" i="1" dirty="0"/>
              <a:t>(currently ongoing)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+mj-lt"/>
              <a:buAutoNum type="arabicPeriod"/>
            </a:pPr>
            <a:r>
              <a:rPr lang="en-US" altLang="it-IT" sz="1600" b="1" dirty="0"/>
              <a:t>Few cells-rf prototype for high power text</a:t>
            </a:r>
            <a:r>
              <a:rPr lang="en-US" altLang="it-IT" sz="1600" dirty="0"/>
              <a:t>: 10 cell prototype with input/output coupler to be tested at low and high power </a:t>
            </a:r>
            <a:r>
              <a:rPr lang="en-US" altLang="it-IT" sz="1600" i="1" dirty="0"/>
              <a:t>(currently ongoing)</a:t>
            </a:r>
            <a:endParaRPr lang="en-US" altLang="it-IT" sz="1600" dirty="0"/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+mj-lt"/>
              <a:buAutoNum type="arabicPeriod"/>
            </a:pPr>
            <a:r>
              <a:rPr lang="en-US" altLang="it-IT" sz="1600" b="1" dirty="0"/>
              <a:t>Final full scale structure prototype</a:t>
            </a:r>
            <a:r>
              <a:rPr lang="en-US" altLang="it-IT" sz="1600" dirty="0"/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</a:pPr>
            <a:endParaRPr lang="en-US" altLang="it-IT" sz="16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92A2CC-53FF-41AA-9758-7E2DC42B78D8}"/>
              </a:ext>
            </a:extLst>
          </p:cNvPr>
          <p:cNvSpPr txBox="1"/>
          <p:nvPr/>
        </p:nvSpPr>
        <p:spPr>
          <a:xfrm>
            <a:off x="3612468" y="4653958"/>
            <a:ext cx="2497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/>
              <a:t>Cell to </a:t>
            </a:r>
            <a:r>
              <a:rPr lang="it-IT" sz="1400" i="1" dirty="0" err="1"/>
              <a:t>cell</a:t>
            </a:r>
            <a:r>
              <a:rPr lang="it-IT" sz="1400" i="1" dirty="0"/>
              <a:t> </a:t>
            </a:r>
            <a:r>
              <a:rPr lang="it-IT" sz="1400" i="1" dirty="0" err="1"/>
              <a:t>alignement</a:t>
            </a:r>
            <a:r>
              <a:rPr lang="it-IT" sz="1400" i="1" dirty="0"/>
              <a:t> </a:t>
            </a:r>
            <a:r>
              <a:rPr lang="it-IT" sz="1400" i="1" dirty="0" err="1"/>
              <a:t>tests</a:t>
            </a:r>
            <a:r>
              <a:rPr lang="it-IT" sz="1400" i="1" dirty="0"/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B793A0-BA72-4920-BA1F-FB48D3313B99}"/>
              </a:ext>
            </a:extLst>
          </p:cNvPr>
          <p:cNvSpPr txBox="1"/>
          <p:nvPr/>
        </p:nvSpPr>
        <p:spPr>
          <a:xfrm>
            <a:off x="6173064" y="4637175"/>
            <a:ext cx="5223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/>
              <a:t>Copper cells for </a:t>
            </a:r>
            <a:r>
              <a:rPr lang="it-IT" sz="1400" i="1" dirty="0" err="1"/>
              <a:t>brazing</a:t>
            </a:r>
            <a:r>
              <a:rPr lang="it-IT" sz="1400" i="1" dirty="0"/>
              <a:t> </a:t>
            </a:r>
            <a:r>
              <a:rPr lang="it-IT" sz="1400" i="1" dirty="0" err="1"/>
              <a:t>tests</a:t>
            </a:r>
            <a:endParaRPr lang="it-IT" sz="1400" b="1" i="1" dirty="0"/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E7634697-590A-4DB9-9974-4F00B0FDD3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816877" y="817822"/>
          <a:ext cx="3290495" cy="345701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15356">
                  <a:extLst>
                    <a:ext uri="{9D8B030D-6E8A-4147-A177-3AD203B41FA5}">
                      <a16:colId xmlns:a16="http://schemas.microsoft.com/office/drawing/2014/main" val="754129540"/>
                    </a:ext>
                  </a:extLst>
                </a:gridCol>
                <a:gridCol w="875139">
                  <a:extLst>
                    <a:ext uri="{9D8B030D-6E8A-4147-A177-3AD203B41FA5}">
                      <a16:colId xmlns:a16="http://schemas.microsoft.com/office/drawing/2014/main" val="2759663523"/>
                    </a:ext>
                  </a:extLst>
                </a:gridCol>
              </a:tblGrid>
              <a:tr h="182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Parameter</a:t>
                      </a:r>
                      <a:endParaRPr lang="en-GB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Value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72000" marR="77441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547607"/>
                  </a:ext>
                </a:extLst>
              </a:tr>
              <a:tr h="194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Frequency [GHz]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11.994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1460260814"/>
                  </a:ext>
                </a:extLst>
              </a:tr>
              <a:tr h="187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Average acc. gradient [MV/m]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60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4280093737"/>
                  </a:ext>
                </a:extLst>
              </a:tr>
              <a:tr h="182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Structures per module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2027634411"/>
                  </a:ext>
                </a:extLst>
              </a:tr>
              <a:tr h="3768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Iris </a:t>
                      </a:r>
                      <a:r>
                        <a:rPr lang="it-IT" sz="1200" b="1" dirty="0" err="1">
                          <a:effectLst/>
                        </a:rPr>
                        <a:t>radius</a:t>
                      </a:r>
                      <a:r>
                        <a:rPr lang="it-IT" sz="1200" b="1" dirty="0">
                          <a:effectLst/>
                        </a:rPr>
                        <a:t> a (linear </a:t>
                      </a:r>
                      <a:r>
                        <a:rPr lang="it-IT" sz="1200" b="1" dirty="0" err="1">
                          <a:effectLst/>
                        </a:rPr>
                        <a:t>tapering</a:t>
                      </a:r>
                      <a:r>
                        <a:rPr lang="it-IT" sz="1200" b="1" dirty="0">
                          <a:effectLst/>
                        </a:rPr>
                        <a:t>) [mm] &lt;a&gt;=3.5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3.8-3.2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887955829"/>
                  </a:ext>
                </a:extLst>
              </a:tr>
              <a:tr h="182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Tapering angle [</a:t>
                      </a:r>
                      <a:r>
                        <a:rPr lang="en-GB" sz="1200" b="1" dirty="0" err="1">
                          <a:effectLst/>
                        </a:rPr>
                        <a:t>deg</a:t>
                      </a:r>
                      <a:r>
                        <a:rPr lang="en-GB" sz="1200" b="1" dirty="0">
                          <a:effectLst/>
                        </a:rPr>
                        <a:t>]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0.04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3577256199"/>
                  </a:ext>
                </a:extLst>
              </a:tr>
              <a:tr h="182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Structure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length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 L</a:t>
                      </a:r>
                      <a:r>
                        <a:rPr lang="en-GB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 [m] 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</a:rPr>
                        <a:t>0.9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166161823"/>
                  </a:ext>
                </a:extLst>
              </a:tr>
              <a:tr h="182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No. of cells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108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2752336216"/>
                  </a:ext>
                </a:extLst>
              </a:tr>
              <a:tr h="2324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Shunt impedance R [MΩ/m]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/>
                        <a:t>94-107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7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Average dissipated power [kW]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1671449666"/>
                  </a:ext>
                </a:extLst>
              </a:tr>
              <a:tr h="182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Filling time [ns]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126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987011987"/>
                  </a:ext>
                </a:extLst>
              </a:tr>
              <a:tr h="231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Effective shunt Imp. R</a:t>
                      </a:r>
                      <a:r>
                        <a:rPr lang="en-GB" sz="1200" b="1" baseline="-25000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 [M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/m]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</a:rPr>
                        <a:t>350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299935891"/>
                  </a:ext>
                </a:extLst>
              </a:tr>
              <a:tr h="2450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Peak Mod.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effectLst/>
                        </a:rPr>
                        <a:t>Poynting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 Vector [W/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3.5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812987920"/>
                  </a:ext>
                </a:extLst>
              </a:tr>
              <a:tr h="182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RF </a:t>
                      </a:r>
                      <a:r>
                        <a:rPr lang="en-GB" sz="1200" b="1" noProof="0" dirty="0">
                          <a:effectLst/>
                        </a:rPr>
                        <a:t>pulse</a:t>
                      </a:r>
                      <a:r>
                        <a:rPr lang="it-IT" sz="1200" b="1" dirty="0">
                          <a:effectLst/>
                        </a:rPr>
                        <a:t> [µs]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1.5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1791062711"/>
                  </a:ext>
                </a:extLst>
              </a:tr>
              <a:tr h="182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Rep. Rate [Hz]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100</a:t>
                      </a: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/>
                </a:tc>
                <a:extLst>
                  <a:ext uri="{0D108BD9-81ED-4DB2-BD59-A6C34878D82A}">
                    <a16:rowId xmlns:a16="http://schemas.microsoft.com/office/drawing/2014/main" val="2519424957"/>
                  </a:ext>
                </a:extLst>
              </a:tr>
            </a:tbl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BE41BF6-898F-54A4-2B8D-92CA19747E1F}"/>
              </a:ext>
            </a:extLst>
          </p:cNvPr>
          <p:cNvSpPr txBox="1"/>
          <p:nvPr/>
        </p:nvSpPr>
        <p:spPr>
          <a:xfrm>
            <a:off x="2204558" y="4645513"/>
            <a:ext cx="1511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/>
              <a:t>10 cells </a:t>
            </a:r>
            <a:r>
              <a:rPr lang="it-IT" sz="1400" i="1" dirty="0" err="1"/>
              <a:t>prototype</a:t>
            </a:r>
            <a:endParaRPr lang="it-IT" sz="1400" b="1" i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3B7B52D-F499-E04C-7769-C7A0CD6047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42" y="5279730"/>
            <a:ext cx="2015230" cy="103725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A54EE06-CBBE-4502-6C2B-F3E963BCD163}"/>
              </a:ext>
            </a:extLst>
          </p:cNvPr>
          <p:cNvSpPr txBox="1"/>
          <p:nvPr/>
        </p:nvSpPr>
        <p:spPr>
          <a:xfrm>
            <a:off x="324787" y="4644251"/>
            <a:ext cx="157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/>
              <a:t>Single </a:t>
            </a:r>
            <a:r>
              <a:rPr lang="it-IT" sz="1400" i="1" dirty="0" err="1"/>
              <a:t>cell</a:t>
            </a:r>
            <a:r>
              <a:rPr lang="it-IT" sz="1400" i="1" dirty="0"/>
              <a:t> design</a:t>
            </a:r>
            <a:endParaRPr lang="it-IT" sz="1400" b="1" i="1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1F3E437D-8358-3629-A80B-8307EE4EDA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4" t="17031" b="8708"/>
          <a:stretch/>
        </p:blipFill>
        <p:spPr>
          <a:xfrm rot="16200000">
            <a:off x="6458361" y="4411968"/>
            <a:ext cx="1927684" cy="2939386"/>
          </a:xfrm>
          <a:prstGeom prst="rect">
            <a:avLst/>
          </a:prstGeom>
        </p:spPr>
      </p:pic>
      <p:pic>
        <p:nvPicPr>
          <p:cNvPr id="24" name="Immagine 23" descr="Immagine che contiene interni, argento, ingranaggio&#10;&#10;Descrizione generata automaticamente">
            <a:extLst>
              <a:ext uri="{FF2B5EF4-FFF2-40B4-BE49-F238E27FC236}">
                <a16:creationId xmlns:a16="http://schemas.microsoft.com/office/drawing/2014/main" id="{638D3204-9781-3B1B-8B35-6B930C27D9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97"/>
          <a:stretch/>
        </p:blipFill>
        <p:spPr>
          <a:xfrm>
            <a:off x="3957336" y="4925379"/>
            <a:ext cx="1922617" cy="192012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365F3FE-BF44-8923-57FD-EBC834BFF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2451" y="4511421"/>
            <a:ext cx="2939387" cy="199069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170314" y="6488668"/>
            <a:ext cx="2683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D. </a:t>
            </a:r>
            <a:r>
              <a:rPr lang="it-IT" i="1" dirty="0" err="1" smtClean="0"/>
              <a:t>Alesini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220274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82DFB5C1-2D49-30F5-1F09-D4C1E5C30F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642" y="4232348"/>
            <a:ext cx="2361310" cy="2437197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F3025780-CAEF-4247-9E3C-B1860383A108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8029129" y="6515657"/>
            <a:ext cx="4162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Courtesy of D. </a:t>
            </a:r>
            <a:r>
              <a:rPr lang="en-GB" sz="1400" i="1" dirty="0" err="1"/>
              <a:t>Alesini</a:t>
            </a:r>
            <a:r>
              <a:rPr lang="en-GB" sz="1400" i="1" dirty="0"/>
              <a:t>, A. </a:t>
            </a:r>
            <a:r>
              <a:rPr lang="en-GB" sz="1400" i="1" dirty="0" err="1"/>
              <a:t>Liedl</a:t>
            </a:r>
            <a:r>
              <a:rPr lang="en-GB" sz="1400" i="1" dirty="0"/>
              <a:t>, V. </a:t>
            </a:r>
            <a:r>
              <a:rPr lang="en-GB" sz="1400" i="1" dirty="0" err="1"/>
              <a:t>Lollo</a:t>
            </a:r>
            <a:r>
              <a:rPr lang="en-GB" sz="1400" i="1" dirty="0"/>
              <a:t> and  R. Di </a:t>
            </a:r>
            <a:r>
              <a:rPr lang="en-GB" sz="1400" i="1" dirty="0" err="1"/>
              <a:t>Raddo</a:t>
            </a:r>
            <a:r>
              <a:rPr lang="en-GB" sz="1400" i="1" dirty="0"/>
              <a:t>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13F2414-F3D5-4B57-B343-E25B386A08CE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X-band Structure Prototyping Activities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49A8B3A-86EB-A29C-5B42-C74A309050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56" y="1420375"/>
            <a:ext cx="1834217" cy="244562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CD8AEC2-E5BA-EEE7-7441-EF87CC31BA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438" y="1717640"/>
            <a:ext cx="2327321" cy="214384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7826B68-5E9D-CC3E-3ABD-FCF49E235E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147818" y="4496056"/>
            <a:ext cx="2300685" cy="144293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8FC6B729-53A2-5A35-B31D-C32DF2CFD2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7799" y="4007484"/>
            <a:ext cx="2637692" cy="2420084"/>
          </a:xfrm>
          <a:prstGeom prst="rect">
            <a:avLst/>
          </a:prstGeom>
        </p:spPr>
      </p:pic>
      <p:pic>
        <p:nvPicPr>
          <p:cNvPr id="5" name="Immagine 4" descr="Immagine che contiene giallo&#10;&#10;Descrizione generata automaticamente">
            <a:extLst>
              <a:ext uri="{FF2B5EF4-FFF2-40B4-BE49-F238E27FC236}">
                <a16:creationId xmlns:a16="http://schemas.microsoft.com/office/drawing/2014/main" id="{19328E3A-BEF2-E835-E451-7EDE5FB4E4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0999" y="1256991"/>
            <a:ext cx="2637692" cy="2789599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15237AD-B7E2-6665-A7C9-79180956E588}"/>
              </a:ext>
            </a:extLst>
          </p:cNvPr>
          <p:cNvSpPr txBox="1"/>
          <p:nvPr/>
        </p:nvSpPr>
        <p:spPr>
          <a:xfrm>
            <a:off x="49104" y="1075708"/>
            <a:ext cx="4949938" cy="3427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altLang="it-IT" sz="1600" b="1" dirty="0"/>
              <a:t>New vacuum furnace </a:t>
            </a:r>
            <a:r>
              <a:rPr lang="en-US" altLang="it-IT" sz="1600" dirty="0"/>
              <a:t>model (TAV TUVH 40-130) commissioned at INFN-LNF in the framework of the LATINO Project, that allows for in-house brazing of components.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altLang="it-IT" sz="16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altLang="it-IT" sz="16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altLang="it-IT" sz="16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altLang="it-IT" sz="16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altLang="it-IT" sz="16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altLang="it-IT" sz="16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altLang="it-IT" sz="1600" dirty="0"/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A789CF53-472F-E259-025E-EFFF730B0A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0520" y="2373373"/>
          <a:ext cx="4270134" cy="174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90">
                  <a:extLst>
                    <a:ext uri="{9D8B030D-6E8A-4147-A177-3AD203B41FA5}">
                      <a16:colId xmlns:a16="http://schemas.microsoft.com/office/drawing/2014/main" val="1141679036"/>
                    </a:ext>
                  </a:extLst>
                </a:gridCol>
                <a:gridCol w="848772">
                  <a:extLst>
                    <a:ext uri="{9D8B030D-6E8A-4147-A177-3AD203B41FA5}">
                      <a16:colId xmlns:a16="http://schemas.microsoft.com/office/drawing/2014/main" val="2391890812"/>
                    </a:ext>
                  </a:extLst>
                </a:gridCol>
                <a:gridCol w="1220072">
                  <a:extLst>
                    <a:ext uri="{9D8B030D-6E8A-4147-A177-3AD203B41FA5}">
                      <a16:colId xmlns:a16="http://schemas.microsoft.com/office/drawing/2014/main" val="764365318"/>
                    </a:ext>
                  </a:extLst>
                </a:gridCol>
              </a:tblGrid>
              <a:tr h="407648">
                <a:tc>
                  <a:txBody>
                    <a:bodyPr/>
                    <a:lstStyle/>
                    <a:p>
                      <a:r>
                        <a:rPr lang="it-IT" sz="1600" dirty="0" err="1"/>
                        <a:t>Parameter</a:t>
                      </a:r>
                      <a:endParaRPr lang="it-IT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Unit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Value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576915"/>
                  </a:ext>
                </a:extLst>
              </a:tr>
              <a:tr h="322070">
                <a:tc>
                  <a:txBody>
                    <a:bodyPr/>
                    <a:lstStyle/>
                    <a:p>
                      <a:r>
                        <a:rPr lang="it-IT" sz="1600" dirty="0" err="1"/>
                        <a:t>Height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268960"/>
                  </a:ext>
                </a:extLst>
              </a:tr>
              <a:tr h="322070">
                <a:tc>
                  <a:txBody>
                    <a:bodyPr/>
                    <a:lstStyle/>
                    <a:p>
                      <a:r>
                        <a:rPr lang="it-IT" sz="1600" dirty="0" err="1"/>
                        <a:t>Diameter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144122"/>
                  </a:ext>
                </a:extLst>
              </a:tr>
              <a:tr h="322070">
                <a:tc>
                  <a:txBody>
                    <a:bodyPr/>
                    <a:lstStyle/>
                    <a:p>
                      <a:r>
                        <a:rPr lang="it-IT" sz="1600" dirty="0"/>
                        <a:t>Max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571783"/>
                  </a:ext>
                </a:extLst>
              </a:tr>
              <a:tr h="322070">
                <a:tc>
                  <a:txBody>
                    <a:bodyPr/>
                    <a:lstStyle/>
                    <a:p>
                      <a:r>
                        <a:rPr lang="it-IT" sz="1600" dirty="0" err="1"/>
                        <a:t>Uniformity</a:t>
                      </a:r>
                      <a:r>
                        <a:rPr lang="it-IT" sz="1600" dirty="0"/>
                        <a:t> (@&gt;700°C)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±5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989671"/>
                  </a:ext>
                </a:extLst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464457" y="4755861"/>
            <a:ext cx="4406542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In the framework of the LATINO project it is accessible to external users, including national and international laboratories and companies.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53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7048" y="1608543"/>
            <a:ext cx="7899243" cy="6741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5E42AB12-69DE-4113-A059-3EEED7D305E7}"/>
              </a:ext>
            </a:extLst>
          </p:cNvPr>
          <p:cNvGrpSpPr/>
          <p:nvPr/>
        </p:nvGrpSpPr>
        <p:grpSpPr>
          <a:xfrm>
            <a:off x="8312892" y="5153346"/>
            <a:ext cx="3771188" cy="1161359"/>
            <a:chOff x="8351265" y="5411098"/>
            <a:chExt cx="3771188" cy="1161359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BB26F12-CCDE-423C-9732-EB89BAB52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1265" y="5490482"/>
              <a:ext cx="3604146" cy="1081975"/>
            </a:xfrm>
            <a:prstGeom prst="rect">
              <a:avLst/>
            </a:prstGeom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C6A2271D-AC1B-42F4-92E1-6B139D5F3EB0}"/>
                </a:ext>
              </a:extLst>
            </p:cNvPr>
            <p:cNvSpPr/>
            <p:nvPr/>
          </p:nvSpPr>
          <p:spPr>
            <a:xfrm>
              <a:off x="10856355" y="5411098"/>
              <a:ext cx="1266098" cy="446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F7C7813A-B692-4167-B3BD-F0AC8DA769EC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4E666E9A-FB39-43C2-852D-738203385097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X-band Components </a:t>
            </a:r>
            <a:r>
              <a:rPr lang="en-US" sz="3600" b="1" i="0" dirty="0" smtClean="0">
                <a:solidFill>
                  <a:schemeClr val="bg2"/>
                </a:solidFill>
                <a:effectLst/>
              </a:rPr>
              <a:t>Procurement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758B15FF-A9FB-4332-913A-BD8308FAF3C0}"/>
              </a:ext>
            </a:extLst>
          </p:cNvPr>
          <p:cNvSpPr/>
          <p:nvPr/>
        </p:nvSpPr>
        <p:spPr>
          <a:xfrm>
            <a:off x="69547" y="777678"/>
            <a:ext cx="8156744" cy="5904933"/>
          </a:xfrm>
          <a:prstGeom prst="rect">
            <a:avLst/>
          </a:prstGeom>
        </p:spPr>
        <p:txBody>
          <a:bodyPr/>
          <a:lstStyle/>
          <a:p>
            <a:pPr marL="285750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sz="1600" b="1" dirty="0">
                <a:sym typeface="Symbol" panose="05050102010706020507" pitchFamily="18" charset="2"/>
              </a:rPr>
              <a:t>For the </a:t>
            </a:r>
            <a:r>
              <a:rPr lang="en-US" sz="1600" b="1" dirty="0" err="1">
                <a:sym typeface="Symbol" panose="05050102010706020507" pitchFamily="18" charset="2"/>
              </a:rPr>
              <a:t>EuPRAXIA@SPARC_LAB</a:t>
            </a:r>
            <a:r>
              <a:rPr lang="en-US" sz="1600" b="1" dirty="0">
                <a:sym typeface="Symbol" panose="05050102010706020507" pitchFamily="18" charset="2"/>
              </a:rPr>
              <a:t> Project different X-band (11.994 GHz) RF devices and waveguide components have to be procured. Many of these are not commercial components.</a:t>
            </a:r>
            <a:endParaRPr lang="en-US" sz="1600" dirty="0">
              <a:sym typeface="Symbol" panose="05050102010706020507" pitchFamily="18" charset="2"/>
            </a:endParaRPr>
          </a:p>
          <a:p>
            <a:pPr marL="285750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sz="1600" b="1" dirty="0">
                <a:sym typeface="Symbol" panose="05050102010706020507" pitchFamily="18" charset="2"/>
              </a:rPr>
              <a:t>We can provide RF design, brazing and RF testing (low power and high power) of these components </a:t>
            </a:r>
            <a:r>
              <a:rPr lang="en-US" sz="1600" dirty="0">
                <a:sym typeface="Symbol" panose="05050102010706020507" pitchFamily="18" charset="2"/>
              </a:rPr>
              <a:t>but we need </a:t>
            </a:r>
            <a:r>
              <a:rPr lang="en-US" sz="1600" b="1" dirty="0">
                <a:sym typeface="Symbol" panose="05050102010706020507" pitchFamily="18" charset="2"/>
              </a:rPr>
              <a:t>mechanical design </a:t>
            </a:r>
            <a:r>
              <a:rPr lang="en-US" sz="1600" dirty="0">
                <a:sym typeface="Symbol" panose="05050102010706020507" pitchFamily="18" charset="2"/>
              </a:rPr>
              <a:t>and </a:t>
            </a:r>
            <a:r>
              <a:rPr lang="en-US" sz="1600" b="1" dirty="0">
                <a:sym typeface="Symbol" panose="05050102010706020507" pitchFamily="18" charset="2"/>
              </a:rPr>
              <a:t>realization</a:t>
            </a:r>
            <a:r>
              <a:rPr lang="en-US" sz="1600" dirty="0">
                <a:sym typeface="Symbol" panose="05050102010706020507" pitchFamily="18" charset="2"/>
              </a:rPr>
              <a:t>.</a:t>
            </a:r>
          </a:p>
          <a:p>
            <a:pPr marL="285750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  <a:sym typeface="Symbol" panose="05050102010706020507" pitchFamily="18" charset="2"/>
              </a:rPr>
              <a:t>From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  <a:sym typeface="Symbol" panose="05050102010706020507" pitchFamily="18" charset="2"/>
              </a:rPr>
              <a:t>collaboration with CERN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  <a:sym typeface="Symbol" panose="05050102010706020507" pitchFamily="18" charset="2"/>
              </a:rPr>
              <a:t>, we obtain access to the repository of some of the components purchased and tested at the X-boxes. </a:t>
            </a:r>
          </a:p>
          <a:p>
            <a:pPr marL="285750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  <a:sym typeface="Symbol" panose="05050102010706020507" pitchFamily="18" charset="2"/>
              </a:rPr>
              <a:t>WG Components and RF device in X-band (Eupraxia needs)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  <a:sym typeface="Symbol" panose="05050102010706020507" pitchFamily="18" charset="2"/>
              </a:rPr>
              <a:t>:</a:t>
            </a:r>
          </a:p>
          <a:p>
            <a:pPr marL="742950" lvl="1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sz="1600" dirty="0">
                <a:sym typeface="Symbol" panose="05050102010706020507" pitchFamily="18" charset="2"/>
              </a:rPr>
              <a:t>Waveguide WR90 straight and bends (several)</a:t>
            </a:r>
          </a:p>
          <a:p>
            <a:pPr marL="742950" lvl="1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sz="1600" dirty="0">
                <a:sym typeface="Symbol" panose="05050102010706020507" pitchFamily="18" charset="2"/>
              </a:rPr>
              <a:t>T-pumping units ( &gt; 30)</a:t>
            </a:r>
          </a:p>
          <a:p>
            <a:pPr marL="742950" lvl="1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  <a:sym typeface="Symbol" panose="05050102010706020507" pitchFamily="18" charset="2"/>
              </a:rPr>
              <a:t>Directional couplers ( &gt; 20)</a:t>
            </a:r>
          </a:p>
          <a:p>
            <a:pPr marL="742950" lvl="1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sz="1600" dirty="0">
                <a:sym typeface="Symbol" panose="05050102010706020507" pitchFamily="18" charset="2"/>
              </a:rPr>
              <a:t>RF Loads (realized with Additive manufacturing) (&gt;35)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  <a:sym typeface="Symbol" panose="05050102010706020507" pitchFamily="18" charset="2"/>
            </a:endParaRPr>
          </a:p>
          <a:p>
            <a:pPr algn="just">
              <a:spcBef>
                <a:spcPts val="1000"/>
              </a:spcBef>
              <a:buClr>
                <a:srgbClr val="4196B4"/>
              </a:buClr>
            </a:pPr>
            <a:r>
              <a:rPr lang="en-US" sz="1600" dirty="0">
                <a:sym typeface="Symbol" panose="05050102010706020507" pitchFamily="18" charset="2"/>
              </a:rPr>
              <a:t>The most critical and not available at the moment are:</a:t>
            </a:r>
          </a:p>
          <a:p>
            <a:pPr marL="742950" lvl="1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sz="1600" dirty="0">
                <a:sym typeface="Symbol" panose="05050102010706020507" pitchFamily="18" charset="2"/>
              </a:rPr>
              <a:t>Mode converters from rectangular TE10 mode to Circular TE01 mode (&gt;20)</a:t>
            </a:r>
          </a:p>
          <a:p>
            <a:pPr marL="742950" lvl="1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sz="1600" dirty="0">
                <a:sym typeface="Symbol" panose="05050102010706020507" pitchFamily="18" charset="2"/>
              </a:rPr>
              <a:t>RF windows (for Circular waveguide</a:t>
            </a:r>
            <a:r>
              <a:rPr lang="en-US" sz="1600" dirty="0" smtClean="0">
                <a:sym typeface="Symbol" panose="05050102010706020507" pitchFamily="18" charset="2"/>
              </a:rPr>
              <a:t>)</a:t>
            </a:r>
            <a:endParaRPr lang="en-US" sz="1600" dirty="0">
              <a:sym typeface="Symbol" panose="05050102010706020507" pitchFamily="18" charset="2"/>
            </a:endParaRPr>
          </a:p>
          <a:p>
            <a:pPr marL="742950" lvl="1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sz="1600" dirty="0">
                <a:sym typeface="Symbol" panose="05050102010706020507" pitchFamily="18" charset="2"/>
              </a:rPr>
              <a:t>Circular waveguides pumping ports  </a:t>
            </a:r>
          </a:p>
          <a:p>
            <a:pPr marL="285750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All of these should work in Extremely high vacuum (&lt;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-10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mbar) and must sustain very high RF peak and average power (see previous slide on RF sources) without reflections.</a:t>
            </a:r>
          </a:p>
          <a:p>
            <a:pPr marL="285750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sz="1600" dirty="0">
              <a:sym typeface="Symbol" panose="05050102010706020507" pitchFamily="18" charset="2"/>
            </a:endParaRPr>
          </a:p>
          <a:p>
            <a:pPr marL="285750" indent="-285750" algn="just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sz="1600" dirty="0">
              <a:sym typeface="Symbol" panose="05050102010706020507" pitchFamily="18" charset="2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5CB9159-6377-48F2-BA75-B7E8CAD0D9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740" y="2977507"/>
            <a:ext cx="2249074" cy="14789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DB382BD-BF3D-4E37-92CD-782A88AB94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24572" y="631946"/>
            <a:ext cx="1732995" cy="2310659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751F48A-2807-4BBA-898D-71D8C09B935C}"/>
              </a:ext>
            </a:extLst>
          </p:cNvPr>
          <p:cNvCxnSpPr/>
          <p:nvPr/>
        </p:nvCxnSpPr>
        <p:spPr>
          <a:xfrm>
            <a:off x="8382680" y="5011818"/>
            <a:ext cx="167368" cy="367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AEFB983-F82F-488F-B681-882870BC5205}"/>
              </a:ext>
            </a:extLst>
          </p:cNvPr>
          <p:cNvCxnSpPr/>
          <p:nvPr/>
        </p:nvCxnSpPr>
        <p:spPr>
          <a:xfrm>
            <a:off x="9487118" y="5192507"/>
            <a:ext cx="167368" cy="367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313074E-4185-4526-8F74-A24C272AB281}"/>
              </a:ext>
            </a:extLst>
          </p:cNvPr>
          <p:cNvCxnSpPr>
            <a:cxnSpLocks/>
          </p:cNvCxnSpPr>
          <p:nvPr/>
        </p:nvCxnSpPr>
        <p:spPr>
          <a:xfrm flipV="1">
            <a:off x="10191069" y="6243517"/>
            <a:ext cx="112259" cy="173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6B82559-F6FE-4BE9-A0AE-38F237DD5931}"/>
              </a:ext>
            </a:extLst>
          </p:cNvPr>
          <p:cNvSpPr txBox="1"/>
          <p:nvPr/>
        </p:nvSpPr>
        <p:spPr>
          <a:xfrm>
            <a:off x="7698922" y="4721982"/>
            <a:ext cx="6096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buClr>
                <a:srgbClr val="4196B4"/>
              </a:buClr>
            </a:pPr>
            <a:r>
              <a:rPr lang="en-US" sz="1200" b="1" dirty="0">
                <a:sym typeface="Symbol" panose="05050102010706020507" pitchFamily="18" charset="2"/>
              </a:rPr>
              <a:t>“Wrap-on” mode converter</a:t>
            </a:r>
            <a:endParaRPr lang="en-US" sz="1200" dirty="0">
              <a:sym typeface="Symbol" panose="05050102010706020507" pitchFamily="18" charset="2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257195-B25B-41AB-94B3-447BFDC5654F}"/>
              </a:ext>
            </a:extLst>
          </p:cNvPr>
          <p:cNvSpPr txBox="1"/>
          <p:nvPr/>
        </p:nvSpPr>
        <p:spPr>
          <a:xfrm>
            <a:off x="9035740" y="4958249"/>
            <a:ext cx="6096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buClr>
                <a:srgbClr val="4196B4"/>
              </a:buClr>
            </a:pPr>
            <a:r>
              <a:rPr lang="en-US" sz="1200" b="1" dirty="0">
                <a:sym typeface="Symbol" panose="05050102010706020507" pitchFamily="18" charset="2"/>
              </a:rPr>
              <a:t>RF window</a:t>
            </a:r>
            <a:endParaRPr lang="en-US" sz="1200" dirty="0">
              <a:sym typeface="Symbol" panose="05050102010706020507" pitchFamily="18" charset="2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BDF18A2-F128-4F09-A79F-299DC043B655}"/>
              </a:ext>
            </a:extLst>
          </p:cNvPr>
          <p:cNvSpPr txBox="1"/>
          <p:nvPr/>
        </p:nvSpPr>
        <p:spPr>
          <a:xfrm>
            <a:off x="8868698" y="6405613"/>
            <a:ext cx="6096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buClr>
                <a:srgbClr val="4196B4"/>
              </a:buClr>
            </a:pPr>
            <a:r>
              <a:rPr lang="en-US" sz="1200" b="1" dirty="0">
                <a:sym typeface="Symbol" panose="05050102010706020507" pitchFamily="18" charset="2"/>
              </a:rPr>
              <a:t>Pumping port in circular waveguide</a:t>
            </a:r>
            <a:endParaRPr lang="en-US" sz="1200" dirty="0">
              <a:sym typeface="Symbol" panose="05050102010706020507" pitchFamily="18" charset="2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D1A9BEDE-1C87-49CA-907D-FECFB6790A88}"/>
              </a:ext>
            </a:extLst>
          </p:cNvPr>
          <p:cNvCxnSpPr>
            <a:cxnSpLocks/>
          </p:cNvCxnSpPr>
          <p:nvPr/>
        </p:nvCxnSpPr>
        <p:spPr>
          <a:xfrm flipH="1">
            <a:off x="11043509" y="5229587"/>
            <a:ext cx="64080" cy="486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40FFC74-C4C4-4377-B674-63023543C371}"/>
              </a:ext>
            </a:extLst>
          </p:cNvPr>
          <p:cNvSpPr txBox="1"/>
          <p:nvPr/>
        </p:nvSpPr>
        <p:spPr>
          <a:xfrm>
            <a:off x="10105864" y="4947251"/>
            <a:ext cx="6096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buClr>
                <a:srgbClr val="4196B4"/>
              </a:buClr>
            </a:pPr>
            <a:r>
              <a:rPr lang="en-US" sz="1200" b="1" dirty="0">
                <a:sym typeface="Symbol" panose="05050102010706020507" pitchFamily="18" charset="2"/>
              </a:rPr>
              <a:t>Linear mode Converter</a:t>
            </a:r>
            <a:endParaRPr lang="en-US" sz="1200" dirty="0">
              <a:sym typeface="Symbol" panose="05050102010706020507" pitchFamily="18" charset="2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CD76EB8B-037B-6F90-7A3A-C735FD42238D}"/>
              </a:ext>
            </a:extLst>
          </p:cNvPr>
          <p:cNvCxnSpPr>
            <a:cxnSpLocks/>
          </p:cNvCxnSpPr>
          <p:nvPr/>
        </p:nvCxnSpPr>
        <p:spPr>
          <a:xfrm flipV="1">
            <a:off x="5618830" y="4080116"/>
            <a:ext cx="3115267" cy="47296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8E6B094F-1C1A-F3E1-FC70-DABA847F010E}"/>
              </a:ext>
            </a:extLst>
          </p:cNvPr>
          <p:cNvCxnSpPr>
            <a:cxnSpLocks/>
          </p:cNvCxnSpPr>
          <p:nvPr/>
        </p:nvCxnSpPr>
        <p:spPr>
          <a:xfrm flipV="1">
            <a:off x="5618830" y="2777884"/>
            <a:ext cx="3249868" cy="65111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3CAFB62-01D8-114E-497F-7E054FC77D0D}"/>
              </a:ext>
            </a:extLst>
          </p:cNvPr>
          <p:cNvCxnSpPr>
            <a:cxnSpLocks/>
          </p:cNvCxnSpPr>
          <p:nvPr/>
        </p:nvCxnSpPr>
        <p:spPr>
          <a:xfrm>
            <a:off x="6566529" y="5633939"/>
            <a:ext cx="1659762" cy="6781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11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1F9B79-71C2-4661-8197-CF19E64E9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2"/>
          <a:stretch/>
        </p:blipFill>
        <p:spPr>
          <a:xfrm>
            <a:off x="6354793" y="791544"/>
            <a:ext cx="5551458" cy="345111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875436" y="2866092"/>
            <a:ext cx="314130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All the waveguide components will be tested at TEX at nominal power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344892" y="2316431"/>
            <a:ext cx="1753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Courtesy F. </a:t>
            </a:r>
            <a:r>
              <a:rPr lang="en-GB" sz="1600" i="1" dirty="0" err="1" smtClean="0"/>
              <a:t>Cardelli</a:t>
            </a:r>
            <a:endParaRPr lang="en-GB" sz="1600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308419" y="0"/>
            <a:ext cx="4462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/>
              <a:t>X-band WAVEGUIDE</a:t>
            </a:r>
            <a:endParaRPr lang="en-GB" sz="40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089618-C35E-4EAC-B1D7-DBA4CB72DF10}"/>
              </a:ext>
            </a:extLst>
          </p:cNvPr>
          <p:cNvSpPr txBox="1"/>
          <p:nvPr/>
        </p:nvSpPr>
        <p:spPr>
          <a:xfrm>
            <a:off x="311787" y="819147"/>
            <a:ext cx="6343542" cy="2249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</a:pPr>
            <a:r>
              <a:rPr lang="en-US" altLang="it-IT" sz="1600" dirty="0" smtClean="0"/>
              <a:t>X-band </a:t>
            </a:r>
            <a:r>
              <a:rPr lang="en-US" altLang="it-IT" sz="1600" dirty="0"/>
              <a:t>WR90 </a:t>
            </a:r>
            <a:r>
              <a:rPr lang="en-US" altLang="it-IT" sz="1600" dirty="0" smtClean="0"/>
              <a:t>waveguide have strong attenuation (</a:t>
            </a:r>
            <a:r>
              <a:rPr lang="en-US" altLang="it-IT" sz="1600" dirty="0"/>
              <a:t>0.1 dB per </a:t>
            </a:r>
            <a:r>
              <a:rPr lang="en-US" altLang="it-IT" sz="1600" dirty="0" smtClean="0"/>
              <a:t>meter). Careful </a:t>
            </a:r>
            <a:r>
              <a:rPr lang="en-US" altLang="it-IT" sz="1600" b="1" dirty="0"/>
              <a:t>calculation of the total rf losses </a:t>
            </a:r>
            <a:r>
              <a:rPr lang="en-US" altLang="it-IT" sz="1600" dirty="0"/>
              <a:t>is important (10-15% power attenuation). 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altLang="it-IT" sz="1600" dirty="0"/>
              <a:t>In order to </a:t>
            </a:r>
            <a:r>
              <a:rPr lang="en-US" altLang="it-IT" sz="1600" b="1" dirty="0"/>
              <a:t>mitigate and reduce losses</a:t>
            </a:r>
            <a:r>
              <a:rPr lang="en-US" altLang="it-IT" sz="1600" dirty="0"/>
              <a:t>:</a:t>
            </a:r>
          </a:p>
          <a:p>
            <a:pPr marL="742950" lvl="1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altLang="it-IT" sz="1600" dirty="0"/>
              <a:t>Redesign and standardize some components in order to </a:t>
            </a:r>
            <a:r>
              <a:rPr lang="en-US" altLang="it-IT" sz="1600" b="1" dirty="0"/>
              <a:t>reduce the total number of flanges </a:t>
            </a:r>
            <a:r>
              <a:rPr lang="en-US" altLang="it-IT" sz="1600" dirty="0"/>
              <a:t>in the module network.</a:t>
            </a:r>
          </a:p>
          <a:p>
            <a:pPr marL="742950" lvl="1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altLang="it-IT" sz="1600" dirty="0"/>
              <a:t>We are considering also the possibility to </a:t>
            </a:r>
            <a:r>
              <a:rPr lang="en-US" altLang="it-IT" sz="1600" b="1" dirty="0"/>
              <a:t>use double high WR90 waveguides</a:t>
            </a:r>
            <a:r>
              <a:rPr lang="en-US" altLang="it-IT" sz="1600" dirty="0"/>
              <a:t>.</a:t>
            </a:r>
          </a:p>
        </p:txBody>
      </p:sp>
      <p:sp>
        <p:nvSpPr>
          <p:cNvPr id="7" name="Rettangolo 6"/>
          <p:cNvSpPr/>
          <p:nvPr/>
        </p:nvSpPr>
        <p:spPr>
          <a:xfrm>
            <a:off x="719945" y="3361622"/>
            <a:ext cx="597102" cy="3096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/>
          <p:cNvSpPr/>
          <p:nvPr/>
        </p:nvSpPr>
        <p:spPr>
          <a:xfrm>
            <a:off x="1870045" y="3194119"/>
            <a:ext cx="597102" cy="5856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ccia a destra 8"/>
          <p:cNvSpPr/>
          <p:nvPr/>
        </p:nvSpPr>
        <p:spPr>
          <a:xfrm>
            <a:off x="1388890" y="3406001"/>
            <a:ext cx="405246" cy="265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Connettore 2 9"/>
          <p:cNvCxnSpPr/>
          <p:nvPr/>
        </p:nvCxnSpPr>
        <p:spPr>
          <a:xfrm flipV="1">
            <a:off x="2656095" y="3194119"/>
            <a:ext cx="0" cy="585653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 flipV="1">
            <a:off x="514912" y="3307440"/>
            <a:ext cx="10392" cy="363815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719945" y="3850235"/>
            <a:ext cx="597102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1870045" y="3921189"/>
            <a:ext cx="597102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 rot="16200000">
            <a:off x="-315574" y="3404999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10.16 mm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 rot="16200000">
            <a:off x="2330050" y="3353961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20.32 mm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31627" y="3881754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22.86 mm</a:t>
            </a:r>
            <a:endParaRPr lang="en-GB" dirty="0"/>
          </a:p>
        </p:txBody>
      </p:sp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3E900CD0-B9D9-470B-B0BA-A6E18716D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517270"/>
              </p:ext>
            </p:extLst>
          </p:nvPr>
        </p:nvGraphicFramePr>
        <p:xfrm>
          <a:off x="3766430" y="3262518"/>
          <a:ext cx="2246969" cy="817473"/>
        </p:xfrm>
        <a:graphic>
          <a:graphicData uri="http://schemas.openxmlformats.org/drawingml/2006/table">
            <a:tbl>
              <a:tblPr/>
              <a:tblGrid>
                <a:gridCol w="1151807">
                  <a:extLst>
                    <a:ext uri="{9D8B030D-6E8A-4147-A177-3AD203B41FA5}">
                      <a16:colId xmlns:a16="http://schemas.microsoft.com/office/drawing/2014/main" val="712736984"/>
                    </a:ext>
                  </a:extLst>
                </a:gridCol>
                <a:gridCol w="1095162">
                  <a:extLst>
                    <a:ext uri="{9D8B030D-6E8A-4147-A177-3AD203B41FA5}">
                      <a16:colId xmlns:a16="http://schemas.microsoft.com/office/drawing/2014/main" val="707640304"/>
                    </a:ext>
                  </a:extLst>
                </a:gridCol>
              </a:tblGrid>
              <a:tr h="37170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WAVEGUIDE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* L </a:t>
                      </a:r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[cm l/s</a:t>
                      </a: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]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9816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baseline="0" dirty="0" smtClean="0">
                          <a:effectLst/>
                          <a:latin typeface="+mn-lt"/>
                        </a:rPr>
                        <a:t>WR90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≈57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6348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 smtClean="0">
                          <a:effectLst/>
                          <a:latin typeface="+mn-lt"/>
                        </a:rPr>
                        <a:t>Double</a:t>
                      </a:r>
                      <a:r>
                        <a:rPr lang="it-IT" sz="1400" b="0" u="none" strike="noStrike" baseline="0" dirty="0" smtClean="0">
                          <a:effectLst/>
                          <a:latin typeface="+mn-lt"/>
                        </a:rPr>
                        <a:t> high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≈166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176456"/>
                  </a:ext>
                </a:extLst>
              </a:tr>
            </a:tbl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3820106" y="2872623"/>
            <a:ext cx="219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Vacuum conductance</a:t>
            </a:r>
            <a:endParaRPr lang="en-GB" i="1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6" y="4066420"/>
            <a:ext cx="3599456" cy="22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76253" y="5749521"/>
            <a:ext cx="759202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Strutture di supporto e regolazione micrometrica e di allineamento (10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m). </a:t>
            </a:r>
            <a:r>
              <a:rPr lang="it-IT" dirty="0" err="1" smtClean="0"/>
              <a:t>Girder</a:t>
            </a:r>
            <a:r>
              <a:rPr lang="it-IT" dirty="0" smtClean="0"/>
              <a:t> in granito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76253" y="230245"/>
            <a:ext cx="8538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Tipologie di lavorazioni per componenti RF e UHV</a:t>
            </a:r>
            <a:endParaRPr lang="it-IT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5500" y="817648"/>
            <a:ext cx="9027771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/>
              <a:t>Sezioni acceleratrici in banda X </a:t>
            </a:r>
            <a:r>
              <a:rPr lang="it-IT" dirty="0"/>
              <a:t>costituite da celle in rame:</a:t>
            </a:r>
          </a:p>
          <a:p>
            <a:r>
              <a:rPr lang="it-IT" dirty="0"/>
              <a:t>	Precisione di alcuni </a:t>
            </a:r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/>
              <a:t>m </a:t>
            </a:r>
          </a:p>
          <a:p>
            <a:r>
              <a:rPr lang="it-IT" dirty="0"/>
              <a:t>	Rugosità interne &lt; </a:t>
            </a:r>
            <a:r>
              <a:rPr lang="it-IT" dirty="0" smtClean="0"/>
              <a:t>50 nm</a:t>
            </a:r>
            <a:endParaRPr lang="it-IT" dirty="0"/>
          </a:p>
          <a:p>
            <a:r>
              <a:rPr lang="it-IT" dirty="0"/>
              <a:t>	Strutture da circa 1 m (100 celle) </a:t>
            </a:r>
          </a:p>
          <a:p>
            <a:r>
              <a:rPr lang="it-IT" dirty="0"/>
              <a:t>	Brasate a 1000 °C in forno da vuoto</a:t>
            </a:r>
          </a:p>
          <a:p>
            <a:r>
              <a:rPr lang="it-IT" dirty="0"/>
              <a:t>Critico l’allineamento tra le </a:t>
            </a:r>
            <a:r>
              <a:rPr lang="it-IT" dirty="0" smtClean="0"/>
              <a:t>celle: </a:t>
            </a:r>
            <a:r>
              <a:rPr lang="it-IT" dirty="0"/>
              <a:t>alcune 10 </a:t>
            </a:r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/>
              <a:t>m con controllo delle </a:t>
            </a:r>
            <a:r>
              <a:rPr lang="it-IT" dirty="0" smtClean="0"/>
              <a:t>deformazioni di brasatura</a:t>
            </a:r>
            <a:endParaRPr lang="it-IT" dirty="0"/>
          </a:p>
          <a:p>
            <a:r>
              <a:rPr lang="it-IT" dirty="0"/>
              <a:t>Ne serviranno 15-20 nel prossimo futuro. </a:t>
            </a:r>
          </a:p>
        </p:txBody>
      </p:sp>
      <p:sp>
        <p:nvSpPr>
          <p:cNvPr id="6" name="Rettangolo 5"/>
          <p:cNvSpPr/>
          <p:nvPr/>
        </p:nvSpPr>
        <p:spPr>
          <a:xfrm>
            <a:off x="3001280" y="2934019"/>
            <a:ext cx="6096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it-IT" b="1" dirty="0" smtClean="0"/>
              <a:t>Guida </a:t>
            </a:r>
            <a:r>
              <a:rPr lang="it-IT" b="1" dirty="0"/>
              <a:t>d’onda </a:t>
            </a:r>
            <a:r>
              <a:rPr lang="it-IT" dirty="0"/>
              <a:t>rettangolare in banda </a:t>
            </a:r>
            <a:r>
              <a:rPr lang="it-IT" dirty="0" smtClean="0"/>
              <a:t>X: Si </a:t>
            </a:r>
            <a:r>
              <a:rPr lang="it-IT" dirty="0"/>
              <a:t>realizzano a partire da profilati </a:t>
            </a:r>
            <a:r>
              <a:rPr lang="it-IT" dirty="0" smtClean="0"/>
              <a:t>specifici </a:t>
            </a:r>
            <a:r>
              <a:rPr lang="it-IT" dirty="0"/>
              <a:t>(</a:t>
            </a:r>
            <a:r>
              <a:rPr lang="it-IT" dirty="0" smtClean="0"/>
              <a:t>WR90) di rame OFHC  </a:t>
            </a:r>
            <a:r>
              <a:rPr lang="it-IT" dirty="0"/>
              <a:t>brasati con flange in acciaio da UHV che assicurano </a:t>
            </a:r>
            <a:r>
              <a:rPr lang="it-IT" dirty="0" smtClean="0"/>
              <a:t>tenuta </a:t>
            </a:r>
            <a:r>
              <a:rPr lang="it-IT" dirty="0"/>
              <a:t>da vuoto e contatto </a:t>
            </a:r>
            <a:r>
              <a:rPr lang="it-IT" dirty="0" smtClean="0"/>
              <a:t>RF.</a:t>
            </a:r>
            <a:endParaRPr lang="it-IT" dirty="0"/>
          </a:p>
          <a:p>
            <a:r>
              <a:rPr lang="it-IT" b="1" dirty="0"/>
              <a:t>Componenti in guida </a:t>
            </a:r>
            <a:r>
              <a:rPr lang="it-IT" b="1" dirty="0" smtClean="0"/>
              <a:t>d’onda </a:t>
            </a:r>
            <a:r>
              <a:rPr lang="it-IT" dirty="0" smtClean="0"/>
              <a:t>sono </a:t>
            </a:r>
            <a:r>
              <a:rPr lang="it-IT" dirty="0"/>
              <a:t>realizzati su nostro disegno in produzione </a:t>
            </a:r>
            <a:r>
              <a:rPr lang="it-IT" dirty="0" smtClean="0"/>
              <a:t>limitata.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569345" y="4496393"/>
            <a:ext cx="609600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it-IT" dirty="0"/>
              <a:t>Componentistica da ultra vuoto: </a:t>
            </a:r>
          </a:p>
          <a:p>
            <a:r>
              <a:rPr lang="it-IT" dirty="0"/>
              <a:t>Camere UHV in acciaio, soffietti, elementi di diagnostica, movimentazioni sotto vuoto</a:t>
            </a:r>
          </a:p>
        </p:txBody>
      </p:sp>
    </p:spTree>
    <p:extLst>
      <p:ext uri="{BB962C8B-B14F-4D97-AF65-F5344CB8AC3E}">
        <p14:creationId xmlns:p14="http://schemas.microsoft.com/office/powerpoint/2010/main" val="1710023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CBFC771-F943-490A-9A10-BF9F82D7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14" b="4406"/>
          <a:stretch/>
        </p:blipFill>
        <p:spPr>
          <a:xfrm>
            <a:off x="3342451" y="5341816"/>
            <a:ext cx="2433439" cy="1425035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DE41D668-5206-4234-9DB0-6DDB534AF74D}"/>
              </a:ext>
            </a:extLst>
          </p:cNvPr>
          <p:cNvSpPr/>
          <p:nvPr/>
        </p:nvSpPr>
        <p:spPr>
          <a:xfrm>
            <a:off x="100481" y="736985"/>
            <a:ext cx="10440119" cy="598284"/>
          </a:xfrm>
          <a:prstGeom prst="rect">
            <a:avLst/>
          </a:prstGeom>
        </p:spPr>
        <p:txBody>
          <a:bodyPr/>
          <a:lstStyle/>
          <a:p>
            <a:pPr marL="285750" indent="-285750"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TEst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-stand for X-band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) is a facility conceived for R&amp;D on high gradient X-band accelerating structures and waveguide components in view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Eupraxia@SPARC_LAB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project.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C03BFEB-9983-4303-9E6B-904F272BE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897" y="3195304"/>
            <a:ext cx="2611446" cy="3477310"/>
          </a:xfrm>
          <a:prstGeom prst="rect">
            <a:avLst/>
          </a:prstGeom>
        </p:spPr>
      </p:pic>
      <p:pic>
        <p:nvPicPr>
          <p:cNvPr id="21" name="Immagine 20" descr="Immagine che contiene interni, pavimento, parete, computer&#10;&#10;Descrizione generata automaticamente">
            <a:extLst>
              <a:ext uri="{FF2B5EF4-FFF2-40B4-BE49-F238E27FC236}">
                <a16:creationId xmlns:a16="http://schemas.microsoft.com/office/drawing/2014/main" id="{D0A40441-8ED9-478C-AC41-19C11E2446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887" y="5105505"/>
            <a:ext cx="2215128" cy="166134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6F86842-11B6-4519-AA3D-DAA7AB2C1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7"/>
          <a:stretch/>
        </p:blipFill>
        <p:spPr>
          <a:xfrm>
            <a:off x="3019651" y="3794614"/>
            <a:ext cx="1313985" cy="1425035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174E6FC-5691-493D-A4BC-AE431952BE14}"/>
              </a:ext>
            </a:extLst>
          </p:cNvPr>
          <p:cNvSpPr txBox="1"/>
          <p:nvPr/>
        </p:nvSpPr>
        <p:spPr>
          <a:xfrm>
            <a:off x="9196156" y="2983935"/>
            <a:ext cx="3158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room and Rack room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4EB7A93-49BB-43A3-8862-77C2A347D476}"/>
              </a:ext>
            </a:extLst>
          </p:cNvPr>
          <p:cNvSpPr txBox="1"/>
          <p:nvPr/>
        </p:nvSpPr>
        <p:spPr>
          <a:xfrm>
            <a:off x="363011" y="3462991"/>
            <a:ext cx="25938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Concrete Bunker and Modulator Cage with the RF </a:t>
            </a:r>
            <a:r>
              <a:rPr kumimoji="0" lang="it-IT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</a:t>
            </a:r>
            <a:r>
              <a:rPr lang="en-US" sz="1600" b="1" dirty="0" smtClean="0"/>
              <a:t> </a:t>
            </a:r>
          </a:p>
          <a:p>
            <a:pPr>
              <a:defRPr/>
            </a:pPr>
            <a:r>
              <a:rPr lang="en-US" sz="1600" b="1" dirty="0" smtClean="0"/>
              <a:t>50 </a:t>
            </a:r>
            <a:r>
              <a:rPr lang="en-US" sz="1600" b="1" dirty="0"/>
              <a:t>MW peak power, 1.5 us RF pulses at 50 Hz rep. rate.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D602B999-7987-42D4-B5E5-2391DED7AB27}"/>
              </a:ext>
            </a:extLst>
          </p:cNvPr>
          <p:cNvSpPr/>
          <p:nvPr/>
        </p:nvSpPr>
        <p:spPr>
          <a:xfrm>
            <a:off x="6027582" y="3805804"/>
            <a:ext cx="1008728" cy="940327"/>
          </a:xfrm>
          <a:prstGeom prst="ellipse">
            <a:avLst/>
          </a:prstGeom>
          <a:solidFill>
            <a:srgbClr val="0070C0">
              <a:alpha val="10196"/>
            </a:srgb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ABEB93F3-2DDD-4427-8697-AFDBC5CBB912}"/>
              </a:ext>
            </a:extLst>
          </p:cNvPr>
          <p:cNvSpPr/>
          <p:nvPr/>
        </p:nvSpPr>
        <p:spPr>
          <a:xfrm>
            <a:off x="6257468" y="4495969"/>
            <a:ext cx="2266679" cy="1728591"/>
          </a:xfrm>
          <a:prstGeom prst="ellipse">
            <a:avLst/>
          </a:prstGeom>
          <a:solidFill>
            <a:srgbClr val="0070C0">
              <a:alpha val="10196"/>
            </a:srgb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440E3CC4-6E89-414D-8A3B-CD08816F449A}"/>
              </a:ext>
            </a:extLst>
          </p:cNvPr>
          <p:cNvCxnSpPr>
            <a:cxnSpLocks/>
          </p:cNvCxnSpPr>
          <p:nvPr/>
        </p:nvCxnSpPr>
        <p:spPr>
          <a:xfrm>
            <a:off x="8524147" y="5484250"/>
            <a:ext cx="734153" cy="179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magine 35" descr="Immagine che contiene testo, interni, computer, magazzino&#10;&#10;Descrizione generata automaticamente">
            <a:extLst>
              <a:ext uri="{FF2B5EF4-FFF2-40B4-BE49-F238E27FC236}">
                <a16:creationId xmlns:a16="http://schemas.microsoft.com/office/drawing/2014/main" id="{A2B1FF4C-44E1-4D4F-9A90-F3DE8531E8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888" y="3292173"/>
            <a:ext cx="2215128" cy="1661347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DED63D50-2BD9-4241-BE50-5AC21263FDE0}"/>
              </a:ext>
            </a:extLst>
          </p:cNvPr>
          <p:cNvSpPr/>
          <p:nvPr/>
        </p:nvSpPr>
        <p:spPr>
          <a:xfrm>
            <a:off x="0" y="-16287"/>
            <a:ext cx="8704321" cy="7532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6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1808AA8-A9AE-45AF-B45D-A145269C85D4}"/>
              </a:ext>
            </a:extLst>
          </p:cNvPr>
          <p:cNvSpPr/>
          <p:nvPr/>
        </p:nvSpPr>
        <p:spPr>
          <a:xfrm>
            <a:off x="15257" y="-30806"/>
            <a:ext cx="8796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chemeClr val="bg2"/>
                </a:solidFill>
                <a:effectLst/>
              </a:rPr>
              <a:t>TEX facility – </a:t>
            </a:r>
            <a:r>
              <a:rPr lang="en-US" sz="3600" b="1" i="0" dirty="0" err="1">
                <a:solidFill>
                  <a:schemeClr val="bg2"/>
                </a:solidFill>
                <a:effectLst/>
              </a:rPr>
              <a:t>TEst</a:t>
            </a:r>
            <a:r>
              <a:rPr lang="en-US" sz="3600" b="1" i="0" dirty="0">
                <a:solidFill>
                  <a:schemeClr val="bg2"/>
                </a:solidFill>
                <a:effectLst/>
              </a:rPr>
              <a:t> stand for X-band at Frascati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BB707A3-843E-425A-B14B-07BEC3DB9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094" y="706823"/>
            <a:ext cx="2090718" cy="202615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9F11A33-8EEA-43B8-874D-6AEE2042CE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351" b="12468"/>
          <a:stretch/>
        </p:blipFill>
        <p:spPr>
          <a:xfrm>
            <a:off x="4366281" y="3820835"/>
            <a:ext cx="1485046" cy="1428084"/>
          </a:xfrm>
          <a:prstGeom prst="rect">
            <a:avLst/>
          </a:prstGeom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269F5CF-E343-41BB-BF0D-FCBF5910D313}"/>
              </a:ext>
            </a:extLst>
          </p:cNvPr>
          <p:cNvCxnSpPr>
            <a:cxnSpLocks/>
          </p:cNvCxnSpPr>
          <p:nvPr/>
        </p:nvCxnSpPr>
        <p:spPr>
          <a:xfrm flipV="1">
            <a:off x="8535604" y="4528645"/>
            <a:ext cx="864586" cy="5768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1D708AE-925C-4047-908F-41735EA4AC9E}"/>
              </a:ext>
            </a:extLst>
          </p:cNvPr>
          <p:cNvSpPr txBox="1"/>
          <p:nvPr/>
        </p:nvSpPr>
        <p:spPr>
          <a:xfrm>
            <a:off x="6259429" y="2904834"/>
            <a:ext cx="5104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7 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LNF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71BBEC37-A6FB-469D-A85B-9F7069896E9D}"/>
              </a:ext>
            </a:extLst>
          </p:cNvPr>
          <p:cNvCxnSpPr>
            <a:cxnSpLocks/>
          </p:cNvCxnSpPr>
          <p:nvPr/>
        </p:nvCxnSpPr>
        <p:spPr>
          <a:xfrm flipH="1">
            <a:off x="5048083" y="4490330"/>
            <a:ext cx="1038116" cy="14535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4080094" y="135668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000"/>
              </a:spcBef>
              <a:buClr>
                <a:srgbClr val="4196B4"/>
              </a:buClr>
            </a:pPr>
            <a:r>
              <a:rPr lang="en-US" sz="1200" dirty="0">
                <a:sym typeface="Symbol" panose="05050102010706020507" pitchFamily="18" charset="2"/>
              </a:rPr>
              <a:t>C</a:t>
            </a:r>
            <a:r>
              <a:rPr lang="en-US" sz="1200" dirty="0" smtClean="0">
                <a:sym typeface="Symbol" panose="05050102010706020507" pitchFamily="18" charset="2"/>
              </a:rPr>
              <a:t>o-funded </a:t>
            </a:r>
            <a:r>
              <a:rPr lang="en-US" sz="1200" dirty="0">
                <a:sym typeface="Symbol" panose="05050102010706020507" pitchFamily="18" charset="2"/>
              </a:rPr>
              <a:t>by INFN and Lazio regional government in the framework of </a:t>
            </a:r>
            <a:r>
              <a:rPr lang="en-US" sz="1200" b="1" dirty="0">
                <a:sym typeface="Symbol" panose="05050102010706020507" pitchFamily="18" charset="2"/>
              </a:rPr>
              <a:t>the LATINO project</a:t>
            </a:r>
            <a:r>
              <a:rPr lang="en-US" sz="1200" dirty="0">
                <a:sym typeface="Symbol" panose="05050102010706020507" pitchFamily="18" charset="2"/>
              </a:rPr>
              <a:t> </a:t>
            </a:r>
            <a:r>
              <a:rPr lang="en-US" sz="1200" dirty="0"/>
              <a:t>(</a:t>
            </a:r>
            <a:r>
              <a:rPr lang="en-US" sz="1200" i="1" dirty="0"/>
              <a:t>Laboratory in Advanced Technologies for </a:t>
            </a:r>
            <a:r>
              <a:rPr lang="en-US" sz="1200" i="1" dirty="0" err="1"/>
              <a:t>INnOvation</a:t>
            </a:r>
            <a:r>
              <a:rPr lang="en-US" sz="1200" dirty="0"/>
              <a:t>) to enhance collaboration with </a:t>
            </a:r>
            <a:r>
              <a:rPr lang="en-US" sz="1200" dirty="0" smtClean="0"/>
              <a:t>SME </a:t>
            </a:r>
            <a:r>
              <a:rPr lang="en-US" sz="1200" dirty="0" smtClean="0">
                <a:sym typeface="Symbol" panose="05050102010706020507" pitchFamily="18" charset="2"/>
              </a:rPr>
              <a:t>and increase the technology transfer between research centers and the surrounding economic framework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6" name="Rettangolo 5"/>
          <p:cNvSpPr/>
          <p:nvPr/>
        </p:nvSpPr>
        <p:spPr>
          <a:xfrm>
            <a:off x="297539" y="1542631"/>
            <a:ext cx="3324259" cy="1836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rgbClr val="4196B4"/>
              </a:buClr>
            </a:pPr>
            <a:r>
              <a:rPr lang="en-US" sz="1600" dirty="0" smtClean="0"/>
              <a:t>Test facility for:</a:t>
            </a:r>
          </a:p>
          <a:p>
            <a:pPr marL="285750" indent="-285750">
              <a:spcBef>
                <a:spcPts val="1000"/>
              </a:spcBef>
              <a:buClr>
                <a:srgbClr val="4196B4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Accelerating structures </a:t>
            </a:r>
          </a:p>
          <a:p>
            <a:pPr marL="285750" indent="-285750">
              <a:spcBef>
                <a:spcPts val="1000"/>
              </a:spcBef>
              <a:buClr>
                <a:srgbClr val="4196B4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R&amp;D for RF components, </a:t>
            </a:r>
          </a:p>
          <a:p>
            <a:pPr marL="285750" indent="-285750">
              <a:spcBef>
                <a:spcPts val="1000"/>
              </a:spcBef>
              <a:buClr>
                <a:srgbClr val="4196B4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LLRF systems, Beam </a:t>
            </a:r>
            <a:r>
              <a:rPr lang="en-US" sz="1600" dirty="0" smtClean="0"/>
              <a:t>Diagnostics </a:t>
            </a:r>
            <a:endParaRPr lang="en-US" sz="1600" dirty="0" smtClean="0"/>
          </a:p>
          <a:p>
            <a:pPr marL="285750" indent="-285750">
              <a:spcBef>
                <a:spcPts val="1000"/>
              </a:spcBef>
              <a:buClr>
                <a:srgbClr val="4196B4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Vacuum and Control System.</a:t>
            </a:r>
            <a:endParaRPr lang="en-US" sz="1600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49611CD-71C3-4497-A990-A8CFFA4DA2F8}"/>
              </a:ext>
            </a:extLst>
          </p:cNvPr>
          <p:cNvCxnSpPr>
            <a:cxnSpLocks/>
            <a:stCxn id="3" idx="2"/>
          </p:cNvCxnSpPr>
          <p:nvPr/>
        </p:nvCxnSpPr>
        <p:spPr>
          <a:xfrm flipH="1" flipV="1">
            <a:off x="5366494" y="4247821"/>
            <a:ext cx="661088" cy="281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magine 32">
            <a:extLst>
              <a:ext uri="{FF2B5EF4-FFF2-40B4-BE49-F238E27FC236}">
                <a16:creationId xmlns:a16="http://schemas.microsoft.com/office/drawing/2014/main" id="{7924DE7F-1252-488F-8623-43292FFF03E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83" y="4762039"/>
            <a:ext cx="2578768" cy="19105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ttangolo 7"/>
          <p:cNvSpPr/>
          <p:nvPr/>
        </p:nvSpPr>
        <p:spPr>
          <a:xfrm>
            <a:off x="3988310" y="2209096"/>
            <a:ext cx="60960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600" dirty="0" smtClean="0">
                <a:sym typeface="Symbol" panose="05050102010706020507" pitchFamily="18" charset="2"/>
              </a:rPr>
              <a:t>It will be also </a:t>
            </a:r>
            <a:r>
              <a:rPr lang="en-US" sz="1600" b="1" dirty="0" smtClean="0">
                <a:sym typeface="Symbol" panose="05050102010706020507" pitchFamily="18" charset="2"/>
              </a:rPr>
              <a:t>accessible to external users</a:t>
            </a:r>
            <a:r>
              <a:rPr lang="en-US" sz="1600" dirty="0" smtClean="0">
                <a:sym typeface="Symbol" panose="05050102010706020507" pitchFamily="18" charset="2"/>
              </a:rPr>
              <a:t>, </a:t>
            </a:r>
            <a:r>
              <a:rPr lang="en-US" sz="1600" b="1" dirty="0" smtClean="0">
                <a:sym typeface="Symbol" panose="05050102010706020507" pitchFamily="18" charset="2"/>
              </a:rPr>
              <a:t>including national and international laboratories and companies</a:t>
            </a:r>
            <a:r>
              <a:rPr lang="en-US" sz="1600" dirty="0" smtClean="0">
                <a:sym typeface="Symbol" panose="05050102010706020507" pitchFamily="18" charset="2"/>
              </a:rPr>
              <a:t>. </a:t>
            </a:r>
            <a:endParaRPr lang="it-IT" sz="16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4321" y="24491"/>
            <a:ext cx="3392648" cy="66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0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t="33418" r="38223" b="34346"/>
          <a:stretch/>
        </p:blipFill>
        <p:spPr>
          <a:xfrm>
            <a:off x="9123668" y="3757938"/>
            <a:ext cx="2371108" cy="2219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1" t="27963" r="32716" b="25185"/>
          <a:stretch/>
        </p:blipFill>
        <p:spPr>
          <a:xfrm rot="16200000">
            <a:off x="4803315" y="1206939"/>
            <a:ext cx="2260051" cy="4109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t="34795" r="19614" b="22094"/>
          <a:stretch/>
        </p:blipFill>
        <p:spPr>
          <a:xfrm>
            <a:off x="609133" y="3952445"/>
            <a:ext cx="2339879" cy="224721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015872" y="3054378"/>
            <a:ext cx="3176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2. 3D-printed plastic capillary</a:t>
            </a:r>
          </a:p>
          <a:p>
            <a:r>
              <a:rPr lang="it-IT" b="1" dirty="0" smtClean="0"/>
              <a:t>(Mechanical engineering LNF)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3408" y="2131734"/>
            <a:ext cx="37345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1. Hybrid capillary_sapphire: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b="1" dirty="0" smtClean="0"/>
              <a:t>Holder: 3D-printed plastic (Mechanical engineering LNF)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b="1" dirty="0" smtClean="0"/>
              <a:t>Core: Sapphire mechanical machining, external company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09191" y="4776834"/>
            <a:ext cx="5204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3</a:t>
            </a:r>
            <a:r>
              <a:rPr lang="it-IT" b="1" dirty="0" smtClean="0"/>
              <a:t>. Hybrid capillary_like-Glass/ceramic materials: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b="1" dirty="0" smtClean="0"/>
              <a:t>Holder: Plastic, mechanical machining, external company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b="1" dirty="0" smtClean="0"/>
              <a:t>Core: 3D-printed glass, external company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6995" y="14555"/>
            <a:ext cx="1535004" cy="773657"/>
          </a:xfrm>
          <a:prstGeom prst="rect">
            <a:avLst/>
          </a:prstGeom>
        </p:spPr>
      </p:pic>
      <p:pic>
        <p:nvPicPr>
          <p:cNvPr id="25" name="Picture 425" descr="http://www.lnf.infn.it/logo/logo_infn_lnf_1_sigla_l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" y="99156"/>
            <a:ext cx="961729" cy="6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1075847" y="14554"/>
            <a:ext cx="9581148" cy="4001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/>
          <p:cNvSpPr/>
          <p:nvPr/>
        </p:nvSpPr>
        <p:spPr>
          <a:xfrm>
            <a:off x="4251798" y="12138"/>
            <a:ext cx="6305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section – </a:t>
            </a:r>
            <a:r>
              <a:rPr 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sources for EuPRAXIA project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magin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0" y="6251935"/>
            <a:ext cx="1864895" cy="618921"/>
          </a:xfrm>
          <a:prstGeom prst="rect">
            <a:avLst/>
          </a:prstGeom>
          <a:ln w="19050">
            <a:noFill/>
          </a:ln>
        </p:spPr>
      </p:pic>
      <p:sp>
        <p:nvSpPr>
          <p:cNvPr id="31" name="Rectangle 30"/>
          <p:cNvSpPr/>
          <p:nvPr/>
        </p:nvSpPr>
        <p:spPr>
          <a:xfrm>
            <a:off x="1864895" y="6519582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6-7</a:t>
            </a:r>
            <a:r>
              <a:rPr lang="en-GB" i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June 2022 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0327" y="1001323"/>
            <a:ext cx="7895549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Sorgenti di plasma per il progetto EuPRAXIA progettate e realizzate finora ai LNF:</a:t>
            </a:r>
          </a:p>
          <a:p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it-IT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lteriori sviluppi dovranno essere fatti per raggiungere capillari più grandi e più resistenti </a:t>
            </a:r>
            <a:endParaRPr lang="it-IT" sz="1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969341" y="6376729"/>
            <a:ext cx="31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A. Biagioni – R. Pompili</a:t>
            </a:r>
            <a:endParaRPr lang="it-IT" i="1" dirty="0"/>
          </a:p>
        </p:txBody>
      </p:sp>
      <p:sp>
        <p:nvSpPr>
          <p:cNvPr id="18" name="Rounded Rectangle 25"/>
          <p:cNvSpPr/>
          <p:nvPr/>
        </p:nvSpPr>
        <p:spPr>
          <a:xfrm>
            <a:off x="4251798" y="505912"/>
            <a:ext cx="3588251" cy="4001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= Additive </a:t>
            </a:r>
            <a:r>
              <a:rPr lang="it-IT" dirty="0" err="1" smtClean="0"/>
              <a:t>Manifacturing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601" y="817541"/>
            <a:ext cx="3486918" cy="122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6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87424" y="-1"/>
            <a:ext cx="6188196" cy="40853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425" descr="http://www.lnf.infn.it/logo/logo_infn_lnf_1_sigla_ln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7" y="43288"/>
            <a:ext cx="1277479" cy="80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008" y="382247"/>
            <a:ext cx="4680002" cy="3510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20191" r="3938" b="25015"/>
          <a:stretch/>
        </p:blipFill>
        <p:spPr>
          <a:xfrm>
            <a:off x="393097" y="1431012"/>
            <a:ext cx="2487319" cy="11137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058059" y="1486953"/>
            <a:ext cx="2653575" cy="101724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605567" y="1901407"/>
            <a:ext cx="2375857" cy="10668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3"/>
          <p:cNvSpPr txBox="1"/>
          <p:nvPr/>
        </p:nvSpPr>
        <p:spPr>
          <a:xfrm>
            <a:off x="207766" y="940445"/>
            <a:ext cx="283970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source</a:t>
            </a:r>
          </a:p>
          <a:p>
            <a:pPr algn="r"/>
            <a:r>
              <a:rPr 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 particle acceleration</a:t>
            </a:r>
            <a:endParaRPr lang="it-IT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917688" y="408539"/>
            <a:ext cx="533065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Camere da vuoto per test di plasma devices</a:t>
            </a:r>
            <a:endParaRPr lang="it-IT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22" y="74457"/>
            <a:ext cx="3009900" cy="188214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20680679">
            <a:off x="6048160" y="1590297"/>
            <a:ext cx="2582827" cy="175940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7686351" y="2134356"/>
            <a:ext cx="45056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 gli esperimenti futuri sulle sorgenti</a:t>
            </a:r>
          </a:p>
          <a:p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i plasma ci sarà bisogno di laser compatti (table -top) per produrre i plasmi per accelerazione:</a:t>
            </a:r>
          </a:p>
          <a:p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Energy: mJ-scale (10-50 mJ)</a:t>
            </a:r>
          </a:p>
          <a:p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Pulsewidth: 50-200 fs</a:t>
            </a:r>
          </a:p>
          <a:p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Repetition rate: 1-10 KHz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69" y="4004227"/>
            <a:ext cx="6232228" cy="2819581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6608633" y="4947417"/>
            <a:ext cx="4608102" cy="14773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Le nostre esigenze ci spingono sempre più a realizzare attuatori custom, quasi mai ci siamo affidati a prodotti a catalogo. Anche qui servirebbe collaborare con l'impresa nella fase progettuale oltre che in quella realizzativa.</a:t>
            </a:r>
            <a:endParaRPr lang="it-IT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3"/>
          <p:cNvSpPr txBox="1"/>
          <p:nvPr/>
        </p:nvSpPr>
        <p:spPr>
          <a:xfrm>
            <a:off x="1560812" y="-17516"/>
            <a:ext cx="171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Plasma_Lab</a:t>
            </a:r>
            <a:endParaRPr lang="it-IT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805839" y="1765024"/>
            <a:ext cx="418147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Laser</a:t>
            </a:r>
            <a:endParaRPr lang="it-IT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608633" y="4551219"/>
            <a:ext cx="533065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Attuatori da vuoto </a:t>
            </a:r>
            <a:endParaRPr lang="it-IT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8969341" y="6376729"/>
            <a:ext cx="31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A. Biagioni – R. Pompili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424182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Argomenti	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9495" y="193433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Settori di interesse per prossime commesse dei LABORATORI NAZIONALI DI FRASCATI dell’INFN:</a:t>
            </a:r>
          </a:p>
          <a:p>
            <a:r>
              <a:rPr lang="it-IT" dirty="0" smtClean="0"/>
              <a:t>Magneti convenzionali</a:t>
            </a:r>
          </a:p>
          <a:p>
            <a:r>
              <a:rPr lang="it-IT" dirty="0" smtClean="0"/>
              <a:t>Magneti permanenti</a:t>
            </a:r>
          </a:p>
          <a:p>
            <a:r>
              <a:rPr lang="it-IT" dirty="0" smtClean="0"/>
              <a:t>Sistemi da Vuoto</a:t>
            </a:r>
          </a:p>
          <a:p>
            <a:r>
              <a:rPr lang="it-IT" dirty="0" smtClean="0"/>
              <a:t>Componenti RF, sezioni acceleratrici e guide d’onda</a:t>
            </a:r>
          </a:p>
          <a:p>
            <a:r>
              <a:rPr lang="it-IT" dirty="0" smtClean="0"/>
              <a:t>Componenti per plasma </a:t>
            </a:r>
            <a:r>
              <a:rPr lang="it-IT" dirty="0" err="1" smtClean="0"/>
              <a:t>acceleration</a:t>
            </a:r>
            <a:r>
              <a:rPr lang="it-IT" dirty="0" smtClean="0"/>
              <a:t>, Laser</a:t>
            </a:r>
          </a:p>
          <a:p>
            <a:r>
              <a:rPr lang="it-IT" dirty="0" smtClean="0"/>
              <a:t>Servizi per le imprese nell’ambito del progetto Latino.</a:t>
            </a:r>
          </a:p>
        </p:txBody>
      </p:sp>
    </p:spTree>
    <p:extLst>
      <p:ext uri="{BB962C8B-B14F-4D97-AF65-F5344CB8AC3E}">
        <p14:creationId xmlns:p14="http://schemas.microsoft.com/office/powerpoint/2010/main" val="894077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94047" y="1674333"/>
            <a:ext cx="2669228" cy="55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Radio </a:t>
            </a:r>
            <a:r>
              <a:rPr lang="en-US" b="1" dirty="0" err="1">
                <a:solidFill>
                  <a:prstClr val="white"/>
                </a:solidFill>
              </a:rPr>
              <a:t>Frequenza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75720" y="4193678"/>
            <a:ext cx="2160000" cy="55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Vacuum and Thermal  Treatments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17916" y="2118039"/>
            <a:ext cx="2160000" cy="55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Magnetic Measurements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67400" y="4275600"/>
            <a:ext cx="2160000" cy="55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Mechanical Integration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3368" y="2284728"/>
            <a:ext cx="5563793" cy="17543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Test di </a:t>
            </a:r>
            <a:r>
              <a:rPr lang="en-US" dirty="0" err="1">
                <a:solidFill>
                  <a:prstClr val="black"/>
                </a:solidFill>
              </a:rPr>
              <a:t>strutture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acceleranti</a:t>
            </a:r>
            <a:r>
              <a:rPr lang="en-US" dirty="0">
                <a:solidFill>
                  <a:prstClr val="black"/>
                </a:solidFill>
              </a:rPr>
              <a:t> e </a:t>
            </a:r>
            <a:r>
              <a:rPr lang="en-US" dirty="0" err="1">
                <a:solidFill>
                  <a:prstClr val="black"/>
                </a:solidFill>
              </a:rPr>
              <a:t>componenti</a:t>
            </a:r>
            <a:r>
              <a:rPr lang="en-US" dirty="0">
                <a:solidFill>
                  <a:prstClr val="black"/>
                </a:solidFill>
              </a:rPr>
              <a:t> RF a 12GHz </a:t>
            </a:r>
            <a:r>
              <a:rPr lang="en-US" dirty="0" smtClean="0">
                <a:solidFill>
                  <a:prstClr val="black"/>
                </a:solidFill>
              </a:rPr>
              <a:t>50 </a:t>
            </a:r>
            <a:r>
              <a:rPr lang="en-US" dirty="0">
                <a:solidFill>
                  <a:prstClr val="black"/>
                </a:solidFill>
              </a:rPr>
              <a:t>MW di </a:t>
            </a:r>
            <a:r>
              <a:rPr lang="en-US" dirty="0" err="1" smtClean="0">
                <a:solidFill>
                  <a:prstClr val="black"/>
                </a:solidFill>
              </a:rPr>
              <a:t>picco</a:t>
            </a:r>
            <a:r>
              <a:rPr lang="en-US" dirty="0" smtClean="0">
                <a:solidFill>
                  <a:prstClr val="black"/>
                </a:solidFill>
              </a:rPr>
              <a:t>  -&gt; TEX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 smtClean="0">
                <a:solidFill>
                  <a:prstClr val="black"/>
                </a:solidFill>
              </a:rPr>
              <a:t>Risposta </a:t>
            </a:r>
            <a:r>
              <a:rPr lang="it-IT" dirty="0">
                <a:solidFill>
                  <a:prstClr val="black"/>
                </a:solidFill>
              </a:rPr>
              <a:t>in frequenza di dispositivi fino a 100 GHz a bassa potenza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</a:rPr>
              <a:t>Caratterizzazione di circuiti e segnali di bassa potenza nel dominio del tempo e frequenza fino a </a:t>
            </a:r>
            <a:r>
              <a:rPr lang="it-IT" dirty="0" smtClean="0">
                <a:solidFill>
                  <a:prstClr val="black"/>
                </a:solidFill>
              </a:rPr>
              <a:t>20 GHz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3368" y="4863398"/>
            <a:ext cx="5563793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</a:rPr>
              <a:t>Trattamenti termici in ultra alto vuoto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</a:rPr>
              <a:t>Brasature in ultra alto vuoto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</a:rPr>
              <a:t>Misure di </a:t>
            </a:r>
            <a:r>
              <a:rPr lang="it-IT" dirty="0" err="1">
                <a:solidFill>
                  <a:prstClr val="black"/>
                </a:solidFill>
              </a:rPr>
              <a:t>degasamento</a:t>
            </a:r>
            <a:r>
              <a:rPr lang="it-IT" dirty="0">
                <a:solidFill>
                  <a:prstClr val="black"/>
                </a:solidFill>
              </a:rPr>
              <a:t> di campioni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41484" y="2725948"/>
            <a:ext cx="5650516" cy="12003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</a:rPr>
              <a:t>Analisi armoniche di campi magnetici multipolari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</a:rPr>
              <a:t>Mappe di campo puntuali con sonda di Hall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</a:rPr>
              <a:t>Misure di campo magnetico e </a:t>
            </a:r>
            <a:r>
              <a:rPr lang="it-IT" dirty="0" err="1">
                <a:solidFill>
                  <a:prstClr val="black"/>
                </a:solidFill>
              </a:rPr>
              <a:t>fiducializzazione</a:t>
            </a:r>
            <a:endParaRPr lang="it-IT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</a:rPr>
              <a:t>Design di elettromagneti e magneti permanenti.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90968" y="4887139"/>
            <a:ext cx="5650516" cy="14773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</a:rPr>
              <a:t>Ricostruzione CAD di edifici e impianti per gestione degli spazi e analisi d’integrazione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solidFill>
                  <a:prstClr val="black"/>
                </a:solidFill>
              </a:rPr>
              <a:t>Survey</a:t>
            </a:r>
            <a:r>
              <a:rPr lang="it-IT" dirty="0">
                <a:solidFill>
                  <a:prstClr val="black"/>
                </a:solidFill>
              </a:rPr>
              <a:t> dimensionali e ispezione dei componenti meccanici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</a:rPr>
              <a:t>Applicazione di reverse </a:t>
            </a:r>
            <a:r>
              <a:rPr lang="it-IT" dirty="0" err="1">
                <a:solidFill>
                  <a:prstClr val="black"/>
                </a:solidFill>
              </a:rPr>
              <a:t>engineering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8F5D-5A27-E749-87C3-6E189486B3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446" y="135220"/>
            <a:ext cx="3088939" cy="1539113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143164" y="28243"/>
            <a:ext cx="8074752" cy="61667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sz="3200" b="1" dirty="0" smtClean="0"/>
              <a:t>LATINO: </a:t>
            </a:r>
            <a:r>
              <a:rPr lang="it-IT" sz="2400" dirty="0" smtClean="0"/>
              <a:t>a </a:t>
            </a:r>
            <a:r>
              <a:rPr lang="it-IT" sz="2400" b="1" dirty="0" err="1"/>
              <a:t>L</a:t>
            </a:r>
            <a:r>
              <a:rPr lang="it-IT" sz="2400" dirty="0" err="1"/>
              <a:t>aboratory</a:t>
            </a:r>
            <a:r>
              <a:rPr lang="it-IT" sz="2400" dirty="0"/>
              <a:t> in </a:t>
            </a:r>
            <a:r>
              <a:rPr lang="it-IT" sz="2400" b="1" dirty="0"/>
              <a:t>A</a:t>
            </a:r>
            <a:r>
              <a:rPr lang="it-IT" sz="2400" dirty="0"/>
              <a:t>dvanced </a:t>
            </a:r>
            <a:r>
              <a:rPr lang="it-IT" sz="2400" b="1" dirty="0"/>
              <a:t>T</a:t>
            </a:r>
            <a:r>
              <a:rPr lang="it-IT" sz="2400" dirty="0"/>
              <a:t>echnologies for </a:t>
            </a:r>
            <a:r>
              <a:rPr lang="it-IT" sz="2400" b="1" dirty="0" err="1"/>
              <a:t>IN</a:t>
            </a:r>
            <a:r>
              <a:rPr lang="it-IT" sz="2400" dirty="0" err="1"/>
              <a:t>n</a:t>
            </a:r>
            <a:r>
              <a:rPr lang="it-IT" sz="2400" b="1" dirty="0" err="1"/>
              <a:t>O</a:t>
            </a:r>
            <a:r>
              <a:rPr lang="it-IT" sz="2400" dirty="0" err="1"/>
              <a:t>vation</a:t>
            </a:r>
            <a:endParaRPr lang="it-IT" sz="2400" dirty="0"/>
          </a:p>
        </p:txBody>
      </p:sp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143164" y="618117"/>
            <a:ext cx="8342994" cy="84226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dirty="0">
                <a:solidFill>
                  <a:srgbClr val="3366FF"/>
                </a:solidFill>
              </a:rPr>
              <a:t>Infrastruttura di ricerca presso LNF rivolta ad utenti esterni </a:t>
            </a:r>
            <a:endParaRPr lang="it-IT" sz="2000" b="1" dirty="0" smtClean="0">
              <a:solidFill>
                <a:srgbClr val="3366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dirty="0" smtClean="0">
                <a:solidFill>
                  <a:srgbClr val="3366FF"/>
                </a:solidFill>
              </a:rPr>
              <a:t>sia </a:t>
            </a:r>
            <a:r>
              <a:rPr lang="it-IT" sz="2000" b="1" dirty="0">
                <a:solidFill>
                  <a:srgbClr val="3366FF"/>
                </a:solidFill>
              </a:rPr>
              <a:t>per attività di ricerca che </a:t>
            </a:r>
            <a:r>
              <a:rPr lang="it-IT" sz="2000" b="1" dirty="0" smtClean="0">
                <a:solidFill>
                  <a:srgbClr val="3366FF"/>
                </a:solidFill>
              </a:rPr>
              <a:t>commerciale</a:t>
            </a:r>
            <a:endParaRPr lang="it-IT" sz="2000" b="1" dirty="0">
              <a:solidFill>
                <a:srgbClr val="3366FF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90158" y="1270914"/>
            <a:ext cx="6570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Cofinanziamento: budget totale del progetto  </a:t>
            </a:r>
            <a:r>
              <a:rPr lang="it-IT" sz="1400" b="1" dirty="0"/>
              <a:t>2.5M€</a:t>
            </a:r>
            <a:r>
              <a:rPr lang="it-IT" sz="1400" dirty="0"/>
              <a:t> (1.6 Regione Lazio + 0.9 INFN)</a:t>
            </a:r>
            <a:endParaRPr lang="it-IT" sz="1400" dirty="0"/>
          </a:p>
        </p:txBody>
      </p:sp>
      <p:pic>
        <p:nvPicPr>
          <p:cNvPr id="16" name="logo_infn_lnf_1_sigla_lnf.png" descr="logo_infn_lnf_1_sigla_ln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99" y="6018921"/>
            <a:ext cx="797142" cy="501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419" y="5997694"/>
            <a:ext cx="2765856" cy="5441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7974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" y="958646"/>
            <a:ext cx="3905599" cy="292919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442427" y="90047"/>
            <a:ext cx="89120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400" b="1" dirty="0" smtClean="0"/>
              <a:t>LATINO: NEW </a:t>
            </a:r>
            <a:r>
              <a:rPr lang="it-IT" sz="3400" b="1" dirty="0" smtClean="0"/>
              <a:t>VACUUM FURNACE @ LNF</a:t>
            </a:r>
            <a:endParaRPr lang="it-IT" sz="3400" b="1" dirty="0"/>
          </a:p>
        </p:txBody>
      </p:sp>
      <p:sp>
        <p:nvSpPr>
          <p:cNvPr id="4" name="LATINO program is an initiative funded by Regional Government (Regione Lazio) through European Regional Development Funds, with the goal to open research labs to industries and other research center."/>
          <p:cNvSpPr txBox="1"/>
          <p:nvPr/>
        </p:nvSpPr>
        <p:spPr>
          <a:xfrm>
            <a:off x="4291587" y="668564"/>
            <a:ext cx="5435215" cy="399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just"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285750" indent="-285750" defTabSz="410751" hangingPunct="0">
              <a:buFont typeface="Symbol" panose="05050102010706020507" pitchFamily="18" charset="2"/>
              <a:buChar char="Þ"/>
            </a:pPr>
            <a:r>
              <a:rPr lang="en-US" sz="1500" b="1" kern="0" dirty="0" smtClean="0">
                <a:latin typeface="+mn-lt"/>
              </a:rPr>
              <a:t>Co-funded by </a:t>
            </a:r>
            <a:r>
              <a:rPr lang="en-US" sz="1500" b="1" kern="0" dirty="0" err="1" smtClean="0">
                <a:latin typeface="+mn-lt"/>
              </a:rPr>
              <a:t>Regione</a:t>
            </a:r>
            <a:r>
              <a:rPr lang="en-US" sz="1500" b="1" kern="0" dirty="0" smtClean="0">
                <a:latin typeface="+mn-lt"/>
              </a:rPr>
              <a:t> Lazio in the framework of the LATINO</a:t>
            </a:r>
            <a:r>
              <a:rPr lang="en-US" sz="1500" kern="0" dirty="0" smtClean="0">
                <a:latin typeface="+mn-lt"/>
              </a:rPr>
              <a:t> (</a:t>
            </a:r>
            <a:r>
              <a:rPr lang="en-US" sz="1500" b="1" kern="0" dirty="0" smtClean="0">
                <a:latin typeface="+mn-lt"/>
                <a:ea typeface="Avenir Heavy"/>
                <a:cs typeface="Avenir Heavy"/>
                <a:sym typeface="Avenir Heavy"/>
              </a:rPr>
              <a:t>L</a:t>
            </a:r>
            <a:r>
              <a:rPr lang="en-US" sz="1500" kern="0" dirty="0" smtClean="0">
                <a:latin typeface="+mn-lt"/>
                <a:ea typeface="Avenir Book Oblique"/>
                <a:cs typeface="Avenir Book Oblique"/>
                <a:sym typeface="Avenir Book Oblique"/>
              </a:rPr>
              <a:t>aboratory in</a:t>
            </a:r>
            <a:r>
              <a:rPr lang="en-US" sz="1500" kern="0" dirty="0" smtClean="0">
                <a:latin typeface="+mn-lt"/>
              </a:rPr>
              <a:t> </a:t>
            </a:r>
            <a:r>
              <a:rPr lang="en-US" sz="1500" b="1" kern="0" dirty="0" smtClean="0">
                <a:latin typeface="+mn-lt"/>
                <a:ea typeface="Avenir Heavy"/>
                <a:cs typeface="Avenir Heavy"/>
                <a:sym typeface="Avenir Heavy"/>
              </a:rPr>
              <a:t>A</a:t>
            </a:r>
            <a:r>
              <a:rPr lang="en-US" sz="1500" kern="0" dirty="0" smtClean="0">
                <a:latin typeface="+mn-lt"/>
                <a:ea typeface="Avenir Book Oblique"/>
                <a:cs typeface="Avenir Book Oblique"/>
                <a:sym typeface="Avenir Book Oblique"/>
              </a:rPr>
              <a:t>dvanced</a:t>
            </a:r>
            <a:r>
              <a:rPr lang="en-US" sz="1500" kern="0" dirty="0" smtClean="0">
                <a:latin typeface="+mn-lt"/>
              </a:rPr>
              <a:t> </a:t>
            </a:r>
            <a:r>
              <a:rPr lang="en-US" sz="1500" b="1" kern="0" dirty="0" smtClean="0">
                <a:latin typeface="+mn-lt"/>
                <a:ea typeface="Avenir Heavy"/>
                <a:cs typeface="Avenir Heavy"/>
                <a:sym typeface="Avenir Heavy"/>
              </a:rPr>
              <a:t>T</a:t>
            </a:r>
            <a:r>
              <a:rPr lang="en-US" sz="1500" kern="0" dirty="0" smtClean="0">
                <a:latin typeface="+mn-lt"/>
                <a:ea typeface="Avenir Book Oblique"/>
                <a:cs typeface="Avenir Book Oblique"/>
                <a:sym typeface="Avenir Book Oblique"/>
              </a:rPr>
              <a:t>echnologies for</a:t>
            </a:r>
            <a:r>
              <a:rPr lang="en-US" sz="1500" kern="0" dirty="0" smtClean="0">
                <a:latin typeface="+mn-lt"/>
              </a:rPr>
              <a:t> </a:t>
            </a:r>
            <a:r>
              <a:rPr lang="en-US" sz="1500" b="1" kern="0" dirty="0" err="1" smtClean="0">
                <a:latin typeface="+mn-lt"/>
                <a:ea typeface="Avenir Heavy"/>
                <a:cs typeface="Avenir Heavy"/>
                <a:sym typeface="Avenir Heavy"/>
              </a:rPr>
              <a:t>IN</a:t>
            </a:r>
            <a:r>
              <a:rPr lang="en-US" sz="1500" kern="0" dirty="0" err="1" smtClean="0">
                <a:latin typeface="+mn-lt"/>
                <a:ea typeface="Avenir Book Oblique"/>
                <a:cs typeface="Avenir Book Oblique"/>
                <a:sym typeface="Avenir Book Oblique"/>
              </a:rPr>
              <a:t>n</a:t>
            </a:r>
            <a:r>
              <a:rPr lang="en-US" sz="1500" b="1" kern="0" dirty="0" err="1" smtClean="0">
                <a:latin typeface="+mn-lt"/>
                <a:ea typeface="Avenir Heavy"/>
                <a:cs typeface="Avenir Heavy"/>
                <a:sym typeface="Avenir Heavy"/>
              </a:rPr>
              <a:t>O</a:t>
            </a:r>
            <a:r>
              <a:rPr lang="en-US" sz="1500" kern="0" dirty="0" err="1" smtClean="0">
                <a:latin typeface="+mn-lt"/>
                <a:ea typeface="Avenir Book Oblique"/>
                <a:cs typeface="Avenir Book Oblique"/>
                <a:sym typeface="Avenir Book Oblique"/>
              </a:rPr>
              <a:t>vation</a:t>
            </a:r>
            <a:r>
              <a:rPr lang="en-US" sz="1500" kern="0" dirty="0" smtClean="0">
                <a:latin typeface="+mn-lt"/>
              </a:rPr>
              <a:t>) program with the </a:t>
            </a:r>
            <a:r>
              <a:rPr lang="en-US" sz="1500" b="1" kern="0" dirty="0" smtClean="0">
                <a:latin typeface="+mn-lt"/>
              </a:rPr>
              <a:t>goal to open research labs to industries and other research center.</a:t>
            </a:r>
          </a:p>
          <a:p>
            <a:pPr marL="285750" indent="-285750" defTabSz="410751" hangingPunct="0">
              <a:buFont typeface="Symbol" panose="05050102010706020507" pitchFamily="18" charset="2"/>
              <a:buChar char="Þ"/>
            </a:pPr>
            <a:endParaRPr lang="en-US" sz="1500" b="1" kern="0" dirty="0" smtClean="0">
              <a:latin typeface="+mn-lt"/>
            </a:endParaRPr>
          </a:p>
          <a:p>
            <a:pPr marL="285750" indent="-285750" defTabSz="410751" hangingPunct="0">
              <a:buFont typeface="Symbol" panose="05050102010706020507" pitchFamily="18" charset="2"/>
              <a:buChar char="Þ"/>
            </a:pPr>
            <a:r>
              <a:rPr lang="en-US" sz="1500" b="1" kern="0" dirty="0" smtClean="0">
                <a:latin typeface="+mn-lt"/>
              </a:rPr>
              <a:t>The furnace with a vacuum chamber 1.3 m long and a diameter of 400 mm allows to:</a:t>
            </a:r>
          </a:p>
          <a:p>
            <a:pPr marL="285750" indent="-285750" defTabSz="410751" hangingPunct="0">
              <a:buFont typeface="Symbol" panose="05050102010706020507" pitchFamily="18" charset="2"/>
              <a:buChar char="Þ"/>
            </a:pPr>
            <a:endParaRPr lang="en-US" sz="1500" b="1" kern="0" dirty="0" smtClean="0">
              <a:latin typeface="+mn-lt"/>
            </a:endParaRPr>
          </a:p>
          <a:p>
            <a:pPr marL="1200150" lvl="2" indent="-285750" defTabSz="410751" hangingPunct="0">
              <a:buFont typeface="Arial" panose="020B0604020202020204" pitchFamily="34" charset="0"/>
              <a:buChar char="•"/>
            </a:pPr>
            <a:r>
              <a:rPr lang="en-US" sz="1500" b="1" kern="0" dirty="0" smtClean="0"/>
              <a:t>Brazing in vacuum and in a controlled atmosphere</a:t>
            </a:r>
          </a:p>
          <a:p>
            <a:pPr marL="1200150" lvl="2" indent="-285750" defTabSz="410751" hangingPunct="0">
              <a:buFont typeface="Arial" panose="020B0604020202020204" pitchFamily="34" charset="0"/>
              <a:buChar char="•"/>
            </a:pPr>
            <a:endParaRPr lang="en-US" sz="1500" b="1" kern="0" dirty="0" smtClean="0"/>
          </a:p>
          <a:p>
            <a:pPr marL="1200150" lvl="2" indent="-285750" defTabSz="410751" hangingPunct="0">
              <a:buFont typeface="Arial" panose="020B0604020202020204" pitchFamily="34" charset="0"/>
              <a:buChar char="•"/>
            </a:pPr>
            <a:r>
              <a:rPr lang="en-US" sz="1500" b="1" kern="0" dirty="0" smtClean="0"/>
              <a:t>Perform thermal treatment of material under vacuum and controlled atmosphere up to 1200 </a:t>
            </a:r>
            <a:r>
              <a:rPr lang="en-US" sz="1500" b="1" kern="0" baseline="30000" dirty="0" err="1" smtClean="0"/>
              <a:t>o</a:t>
            </a:r>
            <a:r>
              <a:rPr lang="en-US" sz="1500" b="1" kern="0" dirty="0" err="1" smtClean="0"/>
              <a:t>C</a:t>
            </a:r>
            <a:endParaRPr lang="en-US" sz="1500" b="1" kern="0" dirty="0" smtClean="0"/>
          </a:p>
          <a:p>
            <a:pPr marL="1200150" lvl="2" indent="-285750" defTabSz="410751" hangingPunct="0">
              <a:buFont typeface="Arial" panose="020B0604020202020204" pitchFamily="34" charset="0"/>
              <a:buChar char="•"/>
            </a:pPr>
            <a:endParaRPr lang="en-US" sz="1500" b="1" kern="0" dirty="0" smtClean="0"/>
          </a:p>
          <a:p>
            <a:pPr marL="1200150" lvl="2" indent="-285750" defTabSz="410751" hangingPunct="0">
              <a:buFont typeface="Arial" panose="020B0604020202020204" pitchFamily="34" charset="0"/>
              <a:buChar char="•"/>
            </a:pPr>
            <a:r>
              <a:rPr lang="en-US" sz="1500" b="1" kern="0" dirty="0" smtClean="0"/>
              <a:t>It is currently used for the brazing test of the X band structures of EUPRAXIA</a:t>
            </a:r>
          </a:p>
          <a:p>
            <a:pPr lvl="2" defTabSz="410751" hangingPunct="0"/>
            <a:endParaRPr lang="en-US" sz="1500" b="1" kern="0" dirty="0" smtClean="0"/>
          </a:p>
          <a:p>
            <a:pPr marL="1200150" lvl="2" indent="-285750" defTabSz="410751" hangingPunct="0">
              <a:buFont typeface="Arial" panose="020B0604020202020204" pitchFamily="34" charset="0"/>
              <a:buChar char="•"/>
            </a:pPr>
            <a:endParaRPr lang="en-US" sz="1500" b="1" kern="0" dirty="0"/>
          </a:p>
        </p:txBody>
      </p:sp>
      <p:pic>
        <p:nvPicPr>
          <p:cNvPr id="5" name="logo_infn_lnf_1_sigla_lnf.png" descr="logo_infn_lnf_1_sigla_ln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47" y="5846174"/>
            <a:ext cx="1478943" cy="930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412" y="5806791"/>
            <a:ext cx="5131516" cy="1009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logo_infn_lnf_1_sigla_lnf.png" descr="logo_infn_lnf_1_sigla_ln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0" y="27931"/>
            <a:ext cx="1061108" cy="6677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62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92205" y="27931"/>
            <a:ext cx="73533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SYSTEM FOR UHV MATERIAL CHARACTERIZATION</a:t>
            </a:r>
            <a:endParaRPr lang="it-IT" sz="3200" b="1" dirty="0"/>
          </a:p>
        </p:txBody>
      </p:sp>
      <p:pic>
        <p:nvPicPr>
          <p:cNvPr id="3" name="logo_infn_lnf_1_sigla_lnf.png" descr="logo_infn_lnf_1_sigla_ln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031" y="5846174"/>
            <a:ext cx="1478943" cy="930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455" y="5786499"/>
            <a:ext cx="5131516" cy="1009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logo_infn_lnf_1_sigla_lnf.png" descr="logo_infn_lnf_1_sigla_ln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0" y="27931"/>
            <a:ext cx="1061108" cy="667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" y="1126295"/>
            <a:ext cx="6185410" cy="463905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456000" y="1207406"/>
            <a:ext cx="55673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410751" hangingPunct="0">
              <a:buFont typeface="Symbol" panose="05050102010706020507" pitchFamily="18" charset="2"/>
              <a:buChar char="Þ"/>
            </a:pPr>
            <a:r>
              <a:rPr lang="en-US" sz="1600" b="1" kern="0" dirty="0"/>
              <a:t>Co-funded by </a:t>
            </a:r>
            <a:r>
              <a:rPr lang="en-US" sz="1600" b="1" kern="0" dirty="0" err="1"/>
              <a:t>Regione</a:t>
            </a:r>
            <a:r>
              <a:rPr lang="en-US" sz="1600" b="1" kern="0" dirty="0"/>
              <a:t> Lazio in the framework of the LATINO</a:t>
            </a:r>
            <a:r>
              <a:rPr lang="en-US" sz="1600" kern="0" dirty="0"/>
              <a:t> (</a:t>
            </a:r>
            <a:r>
              <a:rPr lang="en-US" sz="1600" b="1" kern="0" dirty="0">
                <a:ea typeface="Avenir Heavy"/>
                <a:cs typeface="Avenir Heavy"/>
                <a:sym typeface="Avenir Heavy"/>
              </a:rPr>
              <a:t>L</a:t>
            </a:r>
            <a:r>
              <a:rPr lang="en-US" sz="1600" kern="0" dirty="0">
                <a:ea typeface="Avenir Book Oblique"/>
                <a:cs typeface="Avenir Book Oblique"/>
                <a:sym typeface="Avenir Book Oblique"/>
              </a:rPr>
              <a:t>aboratory in</a:t>
            </a:r>
            <a:r>
              <a:rPr lang="en-US" sz="1600" kern="0" dirty="0"/>
              <a:t> </a:t>
            </a:r>
            <a:r>
              <a:rPr lang="en-US" sz="1600" b="1" kern="0" dirty="0">
                <a:ea typeface="Avenir Heavy"/>
                <a:cs typeface="Avenir Heavy"/>
                <a:sym typeface="Avenir Heavy"/>
              </a:rPr>
              <a:t>A</a:t>
            </a:r>
            <a:r>
              <a:rPr lang="en-US" sz="1600" kern="0" dirty="0">
                <a:ea typeface="Avenir Book Oblique"/>
                <a:cs typeface="Avenir Book Oblique"/>
                <a:sym typeface="Avenir Book Oblique"/>
              </a:rPr>
              <a:t>dvanced</a:t>
            </a:r>
            <a:r>
              <a:rPr lang="en-US" sz="1600" kern="0" dirty="0"/>
              <a:t> </a:t>
            </a:r>
            <a:r>
              <a:rPr lang="en-US" sz="1600" b="1" kern="0" dirty="0">
                <a:ea typeface="Avenir Heavy"/>
                <a:cs typeface="Avenir Heavy"/>
                <a:sym typeface="Avenir Heavy"/>
              </a:rPr>
              <a:t>T</a:t>
            </a:r>
            <a:r>
              <a:rPr lang="en-US" sz="1600" kern="0" dirty="0">
                <a:ea typeface="Avenir Book Oblique"/>
                <a:cs typeface="Avenir Book Oblique"/>
                <a:sym typeface="Avenir Book Oblique"/>
              </a:rPr>
              <a:t>echnologies for</a:t>
            </a:r>
            <a:r>
              <a:rPr lang="en-US" sz="1600" kern="0" dirty="0"/>
              <a:t> </a:t>
            </a:r>
            <a:r>
              <a:rPr lang="en-US" sz="1600" b="1" kern="0" dirty="0" err="1">
                <a:ea typeface="Avenir Heavy"/>
                <a:cs typeface="Avenir Heavy"/>
                <a:sym typeface="Avenir Heavy"/>
              </a:rPr>
              <a:t>IN</a:t>
            </a:r>
            <a:r>
              <a:rPr lang="en-US" sz="1600" kern="0" dirty="0" err="1">
                <a:ea typeface="Avenir Book Oblique"/>
                <a:cs typeface="Avenir Book Oblique"/>
                <a:sym typeface="Avenir Book Oblique"/>
              </a:rPr>
              <a:t>n</a:t>
            </a:r>
            <a:r>
              <a:rPr lang="en-US" sz="1600" b="1" kern="0" dirty="0" err="1">
                <a:ea typeface="Avenir Heavy"/>
                <a:cs typeface="Avenir Heavy"/>
                <a:sym typeface="Avenir Heavy"/>
              </a:rPr>
              <a:t>O</a:t>
            </a:r>
            <a:r>
              <a:rPr lang="en-US" sz="1600" kern="0" dirty="0" err="1">
                <a:ea typeface="Avenir Book Oblique"/>
                <a:cs typeface="Avenir Book Oblique"/>
                <a:sym typeface="Avenir Book Oblique"/>
              </a:rPr>
              <a:t>vation</a:t>
            </a:r>
            <a:r>
              <a:rPr lang="en-US" sz="1600" kern="0" dirty="0"/>
              <a:t>) program with the </a:t>
            </a:r>
            <a:r>
              <a:rPr lang="en-US" sz="1600" b="1" kern="0" dirty="0"/>
              <a:t>goal to open research labs to industries and other research </a:t>
            </a:r>
            <a:r>
              <a:rPr lang="en-US" sz="1600" b="1" kern="0" dirty="0" smtClean="0"/>
              <a:t>center.</a:t>
            </a:r>
          </a:p>
          <a:p>
            <a:pPr marL="285750" indent="-285750" algn="just" defTabSz="410751" hangingPunct="0">
              <a:buFont typeface="Symbol" panose="05050102010706020507" pitchFamily="18" charset="2"/>
              <a:buChar char="Þ"/>
            </a:pPr>
            <a:endParaRPr lang="en-US" sz="1600" b="1" kern="0" dirty="0"/>
          </a:p>
          <a:p>
            <a:pPr marL="285750" indent="-285750" algn="just" defTabSz="410751" hangingPunct="0">
              <a:buFont typeface="Symbol" panose="05050102010706020507" pitchFamily="18" charset="2"/>
              <a:buChar char="Þ"/>
            </a:pPr>
            <a:r>
              <a:rPr lang="en-US" sz="1600" dirty="0" smtClean="0"/>
              <a:t>The system allows to characterize material, pumps and component in term of: </a:t>
            </a:r>
          </a:p>
          <a:p>
            <a:pPr marL="285750" indent="-285750" algn="just" defTabSz="410751" hangingPunct="0">
              <a:buFont typeface="Symbol" panose="05050102010706020507" pitchFamily="18" charset="2"/>
              <a:buChar char="Þ"/>
            </a:pPr>
            <a:endParaRPr lang="en-US" sz="1600" b="1" dirty="0"/>
          </a:p>
          <a:p>
            <a:pPr marL="742950" lvl="1" indent="-285750" algn="just" defTabSz="410751" hangingPunct="0">
              <a:buFont typeface="Arial" panose="020B0604020202020204" pitchFamily="34" charset="0"/>
              <a:buChar char="•"/>
            </a:pPr>
            <a:r>
              <a:rPr lang="en-US" sz="1600" b="1" dirty="0" smtClean="0"/>
              <a:t>Specific outgassing rate properties of new materials</a:t>
            </a:r>
          </a:p>
          <a:p>
            <a:pPr marL="742950" lvl="1" indent="-285750" algn="just" defTabSz="410751" hangingPunct="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742950" lvl="1" indent="-285750" algn="just" defTabSz="410751" hangingPunct="0">
              <a:buFont typeface="Arial" panose="020B0604020202020204" pitchFamily="34" charset="0"/>
              <a:buChar char="•"/>
            </a:pPr>
            <a:r>
              <a:rPr lang="en-US" sz="1600" b="1" dirty="0" smtClean="0"/>
              <a:t>Pumping speed</a:t>
            </a:r>
          </a:p>
          <a:p>
            <a:pPr marL="742950" lvl="1" indent="-285750" algn="just" defTabSz="410751" hangingPunct="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742950" lvl="1" indent="-285750" algn="just" defTabSz="410751" hangingPunct="0">
              <a:buFont typeface="Arial" panose="020B0604020202020204" pitchFamily="34" charset="0"/>
              <a:buChar char="•"/>
            </a:pPr>
            <a:r>
              <a:rPr lang="en-US" sz="1600" b="1" dirty="0" smtClean="0"/>
              <a:t>new deposition techniques</a:t>
            </a:r>
          </a:p>
          <a:p>
            <a:pPr marL="742950" lvl="1" indent="-285750" algn="just" defTabSz="410751" hangingPunct="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742950" lvl="1" indent="-285750" algn="just" defTabSz="410751" hangingPunct="0">
              <a:buFont typeface="Arial" panose="020B0604020202020204" pitchFamily="34" charset="0"/>
              <a:buChar char="•"/>
            </a:pPr>
            <a:r>
              <a:rPr lang="en-US" sz="1600" b="1" dirty="0" smtClean="0"/>
              <a:t>Surface treatments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271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81125"/>
            <a:ext cx="12192000" cy="701731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LATINO: </a:t>
            </a:r>
            <a:r>
              <a:rPr lang="it-IT" dirty="0" err="1" smtClean="0">
                <a:solidFill>
                  <a:schemeClr val="bg1"/>
                </a:solidFill>
              </a:rPr>
              <a:t>Facility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di Misure Magnetiche @LNF</a:t>
            </a:r>
          </a:p>
        </p:txBody>
      </p:sp>
      <p:sp>
        <p:nvSpPr>
          <p:cNvPr id="9" name="AutoShape 2" descr="blob:https://web.whatsapp.com/2f3aff39-9405-447b-81eb-9b607f57c5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38630"/>
            <a:ext cx="1975351" cy="263380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63896"/>
            <a:ext cx="1952624" cy="2603500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2575027" y="4368689"/>
            <a:ext cx="3163722" cy="2462126"/>
            <a:chOff x="778077" y="1728767"/>
            <a:chExt cx="3868606" cy="3143331"/>
          </a:xfrm>
        </p:grpSpPr>
        <p:sp>
          <p:nvSpPr>
            <p:cNvPr id="20" name="Rettangolo 19"/>
            <p:cNvSpPr/>
            <p:nvPr/>
          </p:nvSpPr>
          <p:spPr>
            <a:xfrm>
              <a:off x="778077" y="4282703"/>
              <a:ext cx="3868606" cy="589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5-axes  digital Movement device equipped with Hall Probe</a:t>
              </a:r>
            </a:p>
          </p:txBody>
        </p:sp>
        <p:grpSp>
          <p:nvGrpSpPr>
            <p:cNvPr id="21" name="Gruppo 20"/>
            <p:cNvGrpSpPr/>
            <p:nvPr/>
          </p:nvGrpSpPr>
          <p:grpSpPr>
            <a:xfrm>
              <a:off x="957113" y="1728767"/>
              <a:ext cx="3510535" cy="2632902"/>
              <a:chOff x="957113" y="1728767"/>
              <a:chExt cx="3510535" cy="2632902"/>
            </a:xfrm>
          </p:grpSpPr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113" y="1728767"/>
                <a:ext cx="3510535" cy="2632902"/>
              </a:xfrm>
              <a:prstGeom prst="rect">
                <a:avLst/>
              </a:prstGeom>
            </p:spPr>
          </p:pic>
          <p:cxnSp>
            <p:nvCxnSpPr>
              <p:cNvPr id="23" name="Connettore 2 22"/>
              <p:cNvCxnSpPr/>
              <p:nvPr/>
            </p:nvCxnSpPr>
            <p:spPr>
              <a:xfrm flipV="1">
                <a:off x="1334218" y="3620625"/>
                <a:ext cx="695325" cy="161925"/>
              </a:xfrm>
              <a:prstGeom prst="straightConnector1">
                <a:avLst/>
              </a:prstGeom>
              <a:ln w="57150">
                <a:solidFill>
                  <a:schemeClr val="accent2">
                    <a:shade val="95000"/>
                    <a:satMod val="150000"/>
                    <a:alpha val="75000"/>
                  </a:schemeClr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Connettore 2 23"/>
              <p:cNvCxnSpPr/>
              <p:nvPr/>
            </p:nvCxnSpPr>
            <p:spPr>
              <a:xfrm flipH="1" flipV="1">
                <a:off x="2057400" y="2543326"/>
                <a:ext cx="9525" cy="735019"/>
              </a:xfrm>
              <a:prstGeom prst="straightConnector1">
                <a:avLst/>
              </a:prstGeom>
              <a:ln w="57150">
                <a:solidFill>
                  <a:schemeClr val="accent2">
                    <a:shade val="95000"/>
                    <a:satMod val="150000"/>
                    <a:alpha val="75000"/>
                  </a:schemeClr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/>
              <p:cNvCxnSpPr/>
              <p:nvPr/>
            </p:nvCxnSpPr>
            <p:spPr>
              <a:xfrm>
                <a:off x="2196706" y="3278345"/>
                <a:ext cx="571499" cy="174466"/>
              </a:xfrm>
              <a:prstGeom prst="straightConnector1">
                <a:avLst/>
              </a:prstGeom>
              <a:ln w="57150">
                <a:solidFill>
                  <a:schemeClr val="accent2">
                    <a:shade val="95000"/>
                    <a:satMod val="150000"/>
                    <a:alpha val="75000"/>
                  </a:schemeClr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Connettore 7 25"/>
              <p:cNvCxnSpPr/>
              <p:nvPr/>
            </p:nvCxnSpPr>
            <p:spPr>
              <a:xfrm rot="5400000">
                <a:off x="2401335" y="3352259"/>
                <a:ext cx="297937" cy="205600"/>
              </a:xfrm>
              <a:prstGeom prst="curvedConnector3">
                <a:avLst>
                  <a:gd name="adj1" fmla="val -42308"/>
                </a:avLst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7 26"/>
              <p:cNvCxnSpPr/>
              <p:nvPr/>
            </p:nvCxnSpPr>
            <p:spPr>
              <a:xfrm rot="16200000" flipH="1">
                <a:off x="1537734" y="3629894"/>
                <a:ext cx="289812" cy="246460"/>
              </a:xfrm>
              <a:prstGeom prst="curvedConnector3">
                <a:avLst>
                  <a:gd name="adj1" fmla="val -32652"/>
                </a:avLst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ttangolo 27"/>
              <p:cNvSpPr/>
              <p:nvPr/>
            </p:nvSpPr>
            <p:spPr>
              <a:xfrm>
                <a:off x="1080069" y="3454778"/>
                <a:ext cx="6518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2"/>
                    </a:solidFill>
                  </a:rPr>
                  <a:t>X</a:t>
                </a:r>
              </a:p>
            </p:txBody>
          </p:sp>
          <p:sp>
            <p:nvSpPr>
              <p:cNvPr id="29" name="Rettangolo 28"/>
              <p:cNvSpPr/>
              <p:nvPr/>
            </p:nvSpPr>
            <p:spPr>
              <a:xfrm>
                <a:off x="1943299" y="3322161"/>
                <a:ext cx="6518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2"/>
                    </a:solidFill>
                  </a:rPr>
                  <a:t>Y</a:t>
                </a:r>
              </a:p>
            </p:txBody>
          </p:sp>
          <p:sp>
            <p:nvSpPr>
              <p:cNvPr id="30" name="Rettangolo 29"/>
              <p:cNvSpPr/>
              <p:nvPr/>
            </p:nvSpPr>
            <p:spPr>
              <a:xfrm>
                <a:off x="1574021" y="2557886"/>
                <a:ext cx="6518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2"/>
                    </a:solidFill>
                  </a:rPr>
                  <a:t>Z</a:t>
                </a:r>
              </a:p>
            </p:txBody>
          </p:sp>
          <p:sp>
            <p:nvSpPr>
              <p:cNvPr id="31" name="Rettangolo 30"/>
              <p:cNvSpPr/>
              <p:nvPr/>
            </p:nvSpPr>
            <p:spPr>
              <a:xfrm>
                <a:off x="2115787" y="3544366"/>
                <a:ext cx="651891" cy="34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Φ</a:t>
                </a:r>
                <a:endParaRPr lang="en-US" b="1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32" name="Rettangolo 31"/>
              <p:cNvSpPr/>
              <p:nvPr/>
            </p:nvSpPr>
            <p:spPr>
              <a:xfrm>
                <a:off x="1563034" y="3773499"/>
                <a:ext cx="651891" cy="34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θ</a:t>
                </a:r>
                <a:endParaRPr lang="en-US" b="1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33" name="Gruppo 32"/>
          <p:cNvGrpSpPr/>
          <p:nvPr/>
        </p:nvGrpSpPr>
        <p:grpSpPr>
          <a:xfrm>
            <a:off x="6769986" y="4381497"/>
            <a:ext cx="4568938" cy="2354023"/>
            <a:chOff x="6915151" y="4339209"/>
            <a:chExt cx="4568938" cy="2354023"/>
          </a:xfrm>
        </p:grpSpPr>
        <p:grpSp>
          <p:nvGrpSpPr>
            <p:cNvPr id="34" name="Gruppo 33"/>
            <p:cNvGrpSpPr/>
            <p:nvPr/>
          </p:nvGrpSpPr>
          <p:grpSpPr>
            <a:xfrm>
              <a:off x="6915151" y="4339209"/>
              <a:ext cx="4568938" cy="2077024"/>
              <a:chOff x="1207282" y="4094745"/>
              <a:chExt cx="4568938" cy="2077024"/>
            </a:xfrm>
          </p:grpSpPr>
          <p:grpSp>
            <p:nvGrpSpPr>
              <p:cNvPr id="36" name="Gruppo 35"/>
              <p:cNvGrpSpPr/>
              <p:nvPr/>
            </p:nvGrpSpPr>
            <p:grpSpPr>
              <a:xfrm>
                <a:off x="1207282" y="4094745"/>
                <a:ext cx="4568938" cy="2077024"/>
                <a:chOff x="152401" y="4138067"/>
                <a:chExt cx="5029200" cy="2145258"/>
              </a:xfrm>
            </p:grpSpPr>
            <p:pic>
              <p:nvPicPr>
                <p:cNvPr id="39" name="Immagine 1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2401" y="4138067"/>
                  <a:ext cx="5029200" cy="21452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40" name="Connettore diritto 56"/>
                <p:cNvCxnSpPr/>
                <p:nvPr/>
              </p:nvCxnSpPr>
              <p:spPr>
                <a:xfrm>
                  <a:off x="3124200" y="5105400"/>
                  <a:ext cx="936609" cy="41738"/>
                </a:xfrm>
                <a:prstGeom prst="line">
                  <a:avLst/>
                </a:prstGeom>
                <a:ln w="28575">
                  <a:solidFill>
                    <a:srgbClr val="66FF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ttore diritto 57"/>
                <p:cNvCxnSpPr/>
                <p:nvPr/>
              </p:nvCxnSpPr>
              <p:spPr>
                <a:xfrm>
                  <a:off x="1120791" y="5029200"/>
                  <a:ext cx="936609" cy="41738"/>
                </a:xfrm>
                <a:prstGeom prst="line">
                  <a:avLst/>
                </a:prstGeom>
                <a:ln w="28575">
                  <a:solidFill>
                    <a:srgbClr val="66FF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ttangolo 42"/>
                <p:cNvSpPr/>
                <p:nvPr/>
              </p:nvSpPr>
              <p:spPr>
                <a:xfrm>
                  <a:off x="3347212" y="4797674"/>
                  <a:ext cx="490584" cy="2923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300" b="1" dirty="0" err="1">
                      <a:solidFill>
                        <a:srgbClr val="66FF33"/>
                      </a:solidFill>
                    </a:rPr>
                    <a:t>wire</a:t>
                  </a:r>
                  <a:endParaRPr lang="it-IT" sz="1300" b="1" dirty="0">
                    <a:solidFill>
                      <a:srgbClr val="66FF33"/>
                    </a:solidFill>
                  </a:endParaRPr>
                </a:p>
              </p:txBody>
            </p:sp>
          </p:grpSp>
          <p:cxnSp>
            <p:nvCxnSpPr>
              <p:cNvPr id="37" name="Connettore 2 36"/>
              <p:cNvCxnSpPr/>
              <p:nvPr/>
            </p:nvCxnSpPr>
            <p:spPr>
              <a:xfrm>
                <a:off x="1959764" y="4385844"/>
                <a:ext cx="226312" cy="1109394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2 37"/>
              <p:cNvCxnSpPr/>
              <p:nvPr/>
            </p:nvCxnSpPr>
            <p:spPr>
              <a:xfrm flipH="1">
                <a:off x="1704982" y="4819977"/>
                <a:ext cx="698012" cy="259071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ttangolo 34"/>
            <p:cNvSpPr/>
            <p:nvPr/>
          </p:nvSpPr>
          <p:spPr>
            <a:xfrm>
              <a:off x="7617759" y="6416233"/>
              <a:ext cx="316372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Stretched Wire Measurement Bench</a:t>
              </a:r>
            </a:p>
          </p:txBody>
        </p:sp>
      </p:grpSp>
      <p:pic>
        <p:nvPicPr>
          <p:cNvPr id="8" name="Picture 2" descr="Nessuna descrizione disponibile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b="27910"/>
          <a:stretch/>
        </p:blipFill>
        <p:spPr bwMode="auto">
          <a:xfrm>
            <a:off x="2971559" y="1407769"/>
            <a:ext cx="2990163" cy="196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7267686" y="1281298"/>
            <a:ext cx="3797679" cy="2823200"/>
            <a:chOff x="8442897" y="1303055"/>
            <a:chExt cx="3191107" cy="2343529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02197" y="1303055"/>
              <a:ext cx="3031807" cy="2039930"/>
            </a:xfrm>
            <a:prstGeom prst="rect">
              <a:avLst/>
            </a:prstGeom>
          </p:spPr>
        </p:pic>
        <p:sp>
          <p:nvSpPr>
            <p:cNvPr id="45" name="Rettangolo 44"/>
            <p:cNvSpPr/>
            <p:nvPr/>
          </p:nvSpPr>
          <p:spPr>
            <a:xfrm>
              <a:off x="8442897" y="3369585"/>
              <a:ext cx="316372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Bobina rotante in arrivo dal CERN</a:t>
              </a:r>
              <a:endParaRPr lang="en-US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7" name="Rettangolo 46"/>
          <p:cNvSpPr/>
          <p:nvPr/>
        </p:nvSpPr>
        <p:spPr>
          <a:xfrm>
            <a:off x="2529262" y="3500674"/>
            <a:ext cx="3465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it-IT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Allineamento di precisione con Laser </a:t>
            </a:r>
            <a:r>
              <a:rPr lang="it-IT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Tracker</a:t>
            </a:r>
            <a:endParaRPr lang="en-US" sz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77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583925" y="148630"/>
            <a:ext cx="8691644" cy="6648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dirty="0" err="1" smtClean="0">
                <a:solidFill>
                  <a:prstClr val="black"/>
                </a:solidFill>
              </a:rPr>
              <a:t>Produzione</a:t>
            </a:r>
            <a:r>
              <a:rPr lang="en-US" sz="3600" b="1" dirty="0" smtClean="0">
                <a:solidFill>
                  <a:prstClr val="black"/>
                </a:solidFill>
              </a:rPr>
              <a:t> di </a:t>
            </a:r>
            <a:r>
              <a:rPr lang="en-US" sz="3600" b="1" dirty="0" err="1" smtClean="0">
                <a:solidFill>
                  <a:prstClr val="black"/>
                </a:solidFill>
              </a:rPr>
              <a:t>componenti</a:t>
            </a:r>
            <a:r>
              <a:rPr lang="en-US" sz="3600" b="1" dirty="0" smtClean="0"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</a:rPr>
              <a:t>su</a:t>
            </a:r>
            <a:r>
              <a:rPr lang="en-US" sz="3600" b="1" dirty="0" smtClean="0"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</a:rPr>
              <a:t>progetto</a:t>
            </a:r>
            <a:r>
              <a:rPr lang="en-US" sz="3600" b="1" dirty="0" smtClean="0">
                <a:solidFill>
                  <a:prstClr val="black"/>
                </a:solidFill>
              </a:rPr>
              <a:t> INFN 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8F5D-5A27-E749-87C3-6E189486B3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756362" y="1052926"/>
            <a:ext cx="11142846" cy="5064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800" dirty="0" smtClean="0"/>
              <a:t>Anche per consentire l’accesso di nuovi fornitori al mondo dei componenti per gli acceleratori:</a:t>
            </a:r>
            <a:endParaRPr lang="it-IT" sz="2800" dirty="0" smtClean="0"/>
          </a:p>
          <a:p>
            <a:r>
              <a:rPr lang="it-IT" sz="2800" dirty="0" smtClean="0"/>
              <a:t>Offriamo </a:t>
            </a:r>
            <a:r>
              <a:rPr lang="it-IT" sz="2800" dirty="0"/>
              <a:t>la progettazione di componenti </a:t>
            </a:r>
            <a:r>
              <a:rPr lang="it-IT" sz="2800" dirty="0"/>
              <a:t>(</a:t>
            </a:r>
            <a:r>
              <a:rPr lang="it-IT" sz="2800" dirty="0" smtClean="0"/>
              <a:t>magneti, strutture </a:t>
            </a:r>
            <a:r>
              <a:rPr lang="it-IT" sz="2800" dirty="0"/>
              <a:t>RF, camere da </a:t>
            </a:r>
            <a:r>
              <a:rPr lang="it-IT" sz="2800" dirty="0" smtClean="0"/>
              <a:t>vuoto) </a:t>
            </a:r>
            <a:r>
              <a:rPr lang="it-IT" sz="2800" dirty="0"/>
              <a:t>con disegni meccanici </a:t>
            </a:r>
            <a:r>
              <a:rPr lang="it-IT" sz="2800" dirty="0" smtClean="0"/>
              <a:t>costruttivi.</a:t>
            </a:r>
            <a:endParaRPr lang="it-IT" sz="2800" dirty="0"/>
          </a:p>
          <a:p>
            <a:r>
              <a:rPr lang="it-IT" sz="2800" dirty="0" smtClean="0"/>
              <a:t>Le gare </a:t>
            </a:r>
            <a:r>
              <a:rPr lang="it-IT" sz="2800" dirty="0"/>
              <a:t>d’appalto possono essere impostate nella configurazione capitolato tecnico + disegni </a:t>
            </a:r>
            <a:r>
              <a:rPr lang="it-IT" sz="2800" dirty="0" smtClean="0"/>
              <a:t>meccanici. </a:t>
            </a:r>
            <a:endParaRPr lang="it-IT" sz="2800" dirty="0"/>
          </a:p>
          <a:p>
            <a:r>
              <a:rPr lang="it-IT" sz="2800" dirty="0"/>
              <a:t>Ditta si occupa della produzione e dei test che la strumentazione in dotazione gli consente di fare</a:t>
            </a:r>
          </a:p>
          <a:p>
            <a:r>
              <a:rPr lang="it-IT" sz="2800" dirty="0"/>
              <a:t>Test finali di accettazione (es. misure magnetiche, test RF e test di vuoto) effettuati presso le nostre </a:t>
            </a:r>
            <a:r>
              <a:rPr lang="it-IT" sz="2800" dirty="0" err="1"/>
              <a:t>facility</a:t>
            </a:r>
            <a:r>
              <a:rPr lang="it-IT" sz="2800" dirty="0"/>
              <a:t>!</a:t>
            </a:r>
          </a:p>
          <a:p>
            <a:pPr marL="0" indent="0">
              <a:buFont typeface="Arial"/>
              <a:buNone/>
            </a:pPr>
            <a:endParaRPr lang="it-IT" sz="2800" dirty="0"/>
          </a:p>
          <a:p>
            <a:pPr marL="457200" lvl="1" indent="0">
              <a:buFont typeface="Arial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6815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Contatti di riferimento	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9495" y="1934330"/>
            <a:ext cx="10515600" cy="435133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Magneti: </a:t>
            </a:r>
            <a:r>
              <a:rPr lang="it-IT" sz="2000" dirty="0" smtClean="0">
                <a:hlinkClick r:id="rId2"/>
              </a:rPr>
              <a:t>Alessandro.Vannozzi@LNF.INFN.IT</a:t>
            </a:r>
            <a:r>
              <a:rPr lang="it-IT" sz="2000" dirty="0" smtClean="0"/>
              <a:t>   </a:t>
            </a:r>
          </a:p>
          <a:p>
            <a:r>
              <a:rPr lang="it-IT" sz="2000" dirty="0" smtClean="0"/>
              <a:t>Sistemi da Vuoto, sezioni acceleratrici: </a:t>
            </a:r>
            <a:r>
              <a:rPr lang="it-IT" sz="2000" dirty="0" smtClean="0">
                <a:hlinkClick r:id="rId3"/>
              </a:rPr>
              <a:t>David.Alesini</a:t>
            </a:r>
            <a:r>
              <a:rPr lang="it-IT" sz="2000" dirty="0" smtClean="0">
                <a:hlinkClick r:id="rId2"/>
              </a:rPr>
              <a:t>LNF.INFN.IT</a:t>
            </a:r>
            <a:r>
              <a:rPr lang="it-IT" sz="2000" dirty="0" smtClean="0"/>
              <a:t>  </a:t>
            </a:r>
          </a:p>
          <a:p>
            <a:r>
              <a:rPr lang="it-IT" sz="2000" dirty="0" smtClean="0"/>
              <a:t>Componenti RF, e guide d’onda: </a:t>
            </a:r>
            <a:r>
              <a:rPr lang="it-IT" sz="2000" dirty="0" smtClean="0">
                <a:hlinkClick r:id="rId4"/>
              </a:rPr>
              <a:t>Fabio.cardelli@LNF.INFN.IT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Componenti per plasma </a:t>
            </a:r>
            <a:r>
              <a:rPr lang="it-IT" sz="2000" dirty="0" err="1" smtClean="0"/>
              <a:t>acceleration</a:t>
            </a:r>
            <a:r>
              <a:rPr lang="it-IT" sz="2000" dirty="0" smtClean="0"/>
              <a:t>, Laser: </a:t>
            </a:r>
            <a:r>
              <a:rPr lang="it-IT" sz="2000" dirty="0" smtClean="0">
                <a:hlinkClick r:id="rId5"/>
              </a:rPr>
              <a:t>Riccardo.Pompili@LNF.INFN.IT</a:t>
            </a:r>
            <a:r>
              <a:rPr lang="it-IT" sz="2000" dirty="0" smtClean="0"/>
              <a:t>, </a:t>
            </a:r>
            <a:r>
              <a:rPr lang="it-IT" sz="2000" dirty="0" smtClean="0">
                <a:hlinkClick r:id="rId6"/>
              </a:rPr>
              <a:t>Angelo.Biagioni@LNF.INFN.IT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TEX </a:t>
            </a:r>
            <a:r>
              <a:rPr lang="it-IT" sz="2000" dirty="0" err="1" smtClean="0"/>
              <a:t>facility</a:t>
            </a:r>
            <a:r>
              <a:rPr lang="it-IT" sz="2000" dirty="0" smtClean="0"/>
              <a:t>: </a:t>
            </a:r>
            <a:r>
              <a:rPr lang="it-IT" sz="2000" dirty="0" smtClean="0">
                <a:hlinkClick r:id="rId7"/>
              </a:rPr>
              <a:t>Stefano.Pioli@LNF.INFN.IT</a:t>
            </a:r>
            <a:r>
              <a:rPr lang="it-IT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0267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Grazie per l’attenzione !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	</a:t>
            </a:r>
            <a:r>
              <a:rPr lang="it-IT" dirty="0" smtClean="0">
                <a:hlinkClick r:id="rId2"/>
              </a:rPr>
              <a:t>ruggero.ricci@LNF.INFN.IT</a:t>
            </a:r>
            <a:r>
              <a:rPr lang="it-IT" dirty="0" smtClean="0"/>
              <a:t>  </a:t>
            </a:r>
            <a:endParaRPr lang="it-IT" dirty="0" smtClean="0"/>
          </a:p>
          <a:p>
            <a:pPr marL="0" indent="0">
              <a:buNone/>
            </a:pPr>
            <a:endParaRPr lang="it-IT" sz="1000" dirty="0" smtClean="0"/>
          </a:p>
          <a:p>
            <a:pPr marL="0" indent="0">
              <a:buNone/>
            </a:pPr>
            <a:r>
              <a:rPr lang="it-IT" sz="1000" dirty="0" err="1" smtClean="0"/>
              <a:t>Resp</a:t>
            </a:r>
            <a:r>
              <a:rPr lang="it-IT" sz="1000" dirty="0"/>
              <a:t>. servizio Impianti Elettrici – Divisione </a:t>
            </a:r>
            <a:r>
              <a:rPr lang="it-IT" sz="1000" dirty="0" smtClean="0"/>
              <a:t>Tecnica e dei Servizi Generali </a:t>
            </a:r>
          </a:p>
          <a:p>
            <a:pPr marL="0" indent="0">
              <a:buNone/>
            </a:pPr>
            <a:r>
              <a:rPr lang="it-IT" sz="1000" dirty="0" smtClean="0"/>
              <a:t>Laboratori </a:t>
            </a:r>
            <a:r>
              <a:rPr lang="it-IT" sz="1000" dirty="0"/>
              <a:t>Nazionali di Frascati dell’INFN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51508" cy="762039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1032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7957" y="116647"/>
            <a:ext cx="8773898" cy="923184"/>
          </a:xfrm>
          <a:prstGeom prst="rect">
            <a:avLst/>
          </a:prstGeom>
          <a:noFill/>
        </p:spPr>
        <p:txBody>
          <a:bodyPr wrap="square" lIns="90500" tIns="45252" rIns="90500" bIns="45252" rtlCol="0">
            <a:spAutoFit/>
          </a:bodyPr>
          <a:lstStyle/>
          <a:p>
            <a:pPr algn="ctr" defTabSz="906547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EuPRAXIA@SPARC_LAB</a:t>
            </a:r>
            <a:endParaRPr lang="en-US" sz="5400" dirty="0"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82528" y="1335240"/>
            <a:ext cx="8913526" cy="4420529"/>
            <a:chOff x="125855" y="1270002"/>
            <a:chExt cx="9656320" cy="44205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855" y="1270002"/>
              <a:ext cx="9656320" cy="4420529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2572854" y="2908300"/>
              <a:ext cx="467783" cy="9525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8847" y="2590800"/>
              <a:ext cx="2165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RF </a:t>
              </a:r>
              <a:r>
                <a:rPr lang="it-IT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power</a:t>
              </a:r>
              <a:r>
                <a:rPr lang="it-IT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modules</a:t>
              </a:r>
              <a:r>
                <a:rPr lang="it-IT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549652" y="2317750"/>
              <a:ext cx="619125" cy="14287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5842503" y="2060848"/>
              <a:ext cx="297325" cy="10245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92634" y="1948418"/>
              <a:ext cx="1515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1 GeV LINAC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25845" y="4831318"/>
              <a:ext cx="1895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Beam</a:t>
              </a:r>
              <a:r>
                <a:rPr lang="it-IT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user</a:t>
              </a:r>
              <a:r>
                <a:rPr lang="it-IT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areas</a:t>
              </a:r>
              <a:endParaRPr lang="it-IT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4627660" y="4221088"/>
              <a:ext cx="144017" cy="93610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4" idx="0"/>
            </p:cNvCxnSpPr>
            <p:nvPr/>
          </p:nvCxnSpPr>
          <p:spPr>
            <a:xfrm flipH="1" flipV="1">
              <a:off x="6283863" y="3358236"/>
              <a:ext cx="389776" cy="147308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7718425" y="2317750"/>
              <a:ext cx="732456" cy="11493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311824" y="3467100"/>
              <a:ext cx="2341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FEL </a:t>
              </a:r>
              <a:r>
                <a:rPr lang="it-IT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user</a:t>
              </a:r>
              <a:r>
                <a:rPr lang="it-IT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area @3nm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91756" y="1628800"/>
              <a:ext cx="1348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Undulators</a:t>
              </a:r>
              <a:endParaRPr lang="it-IT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95612" y="2348880"/>
              <a:ext cx="1790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Plasma </a:t>
              </a:r>
              <a:r>
                <a:rPr lang="it-IT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</a:t>
              </a:r>
              <a:endParaRPr lang="it-IT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4771677" y="2708920"/>
              <a:ext cx="153309" cy="649316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619548" y="5229200"/>
              <a:ext cx="1539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0.5 PW Laser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643884" y="2926186"/>
              <a:ext cx="144016" cy="18722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843684" y="4222330"/>
              <a:ext cx="13479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Secondary</a:t>
              </a:r>
              <a:r>
                <a:rPr lang="it-IT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  <a:p>
              <a:pPr algn="ctr"/>
              <a:r>
                <a:rPr lang="it-IT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Sources</a:t>
              </a:r>
              <a:endParaRPr lang="it-IT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5419748" y="3790282"/>
              <a:ext cx="28856" cy="53698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Scarica_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9797541">
            <a:off x="5613792" y="3789366"/>
            <a:ext cx="335175" cy="14573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28987" y="5845192"/>
            <a:ext cx="8951044" cy="368530"/>
          </a:xfrm>
          <a:prstGeom prst="rect">
            <a:avLst/>
          </a:prstGeom>
        </p:spPr>
        <p:txBody>
          <a:bodyPr wrap="square" lIns="90644" tIns="45323" rIns="90644" bIns="45323">
            <a:spAutoFit/>
          </a:bodyPr>
          <a:lstStyle/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www.lnf.infn.it/sis/preprint/pdf/getfile.php?filename=INFN-18-03-LNF.pdf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46" y="5229703"/>
            <a:ext cx="983929" cy="1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>
            <a:extLst>
              <a:ext uri="{FF2B5EF4-FFF2-40B4-BE49-F238E27FC236}">
                <a16:creationId xmlns:a16="http://schemas.microsoft.com/office/drawing/2014/main" id="{46F379D1-AFB1-CE3F-C564-E5C98E8A8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3155" y="37954"/>
            <a:ext cx="10966815" cy="682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ttangolo 49">
            <a:extLst>
              <a:ext uri="{FF2B5EF4-FFF2-40B4-BE49-F238E27FC236}">
                <a16:creationId xmlns:a16="http://schemas.microsoft.com/office/drawing/2014/main" id="{E8C82A9A-12FB-4258-8F1C-E4251D68339B}"/>
              </a:ext>
            </a:extLst>
          </p:cNvPr>
          <p:cNvSpPr/>
          <p:nvPr/>
        </p:nvSpPr>
        <p:spPr>
          <a:xfrm>
            <a:off x="-1" y="0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812367D-E9A5-4B9A-AED3-8387D8E332E9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Overview of the </a:t>
            </a:r>
            <a:r>
              <a:rPr lang="en-US" sz="3600" b="1" i="0" dirty="0" err="1">
                <a:solidFill>
                  <a:schemeClr val="bg2"/>
                </a:solidFill>
                <a:effectLst/>
              </a:rPr>
              <a:t>EuPRAXIA</a:t>
            </a:r>
            <a:r>
              <a:rPr lang="en-US" sz="3600" b="1" i="0" dirty="0">
                <a:solidFill>
                  <a:schemeClr val="bg2"/>
                </a:solidFill>
                <a:effectLst/>
              </a:rPr>
              <a:t> LINAC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FEF3891-302B-4A94-B138-BF534106D124}"/>
                  </a:ext>
                </a:extLst>
              </p:cNvPr>
              <p:cNvSpPr txBox="1"/>
              <p:nvPr/>
            </p:nvSpPr>
            <p:spPr>
              <a:xfrm>
                <a:off x="11000" y="831870"/>
                <a:ext cx="5202280" cy="23432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90000"/>
                  </a:lnSpc>
                  <a:spcBef>
                    <a:spcPts val="1000"/>
                  </a:spcBef>
                  <a:buClr>
                    <a:srgbClr val="4196B4"/>
                  </a:buClr>
                  <a:buFont typeface="Cambria Math" panose="02040503050406030204" pitchFamily="18" charset="0"/>
                  <a:buChar char="»"/>
                </a:pPr>
                <a:r>
                  <a:rPr lang="en-US" altLang="it-IT" sz="1600" dirty="0"/>
                  <a:t>The </a:t>
                </a:r>
                <a:r>
                  <a:rPr lang="en-US" altLang="it-IT" sz="1600" dirty="0" err="1"/>
                  <a:t>Linac</a:t>
                </a:r>
                <a:r>
                  <a:rPr lang="en-US" altLang="it-IT" sz="1600" dirty="0"/>
                  <a:t> uses an S-band injector followed by an X-band booster to produce a high brightness electron beam up to an </a:t>
                </a:r>
                <a:r>
                  <a:rPr lang="en-US" altLang="it-IT" sz="1600" b="1" dirty="0"/>
                  <a:t>energy of 1 GeV</a:t>
                </a:r>
                <a:r>
                  <a:rPr lang="en-US" altLang="it-IT" sz="1600" dirty="0"/>
                  <a:t> (Q = 200 </a:t>
                </a:r>
                <a:r>
                  <a:rPr lang="en-US" altLang="it-IT" sz="1600" dirty="0" err="1"/>
                  <a:t>pC</a:t>
                </a:r>
                <a:r>
                  <a:rPr lang="en-US" altLang="it-IT" sz="1600" dirty="0"/>
                  <a:t>, </a:t>
                </a:r>
                <a:r>
                  <a:rPr lang="el-GR" altLang="it-IT" sz="1600" dirty="0"/>
                  <a:t>ε</a:t>
                </a:r>
                <a:r>
                  <a:rPr lang="it-IT" altLang="it-IT" sz="1600" dirty="0"/>
                  <a:t> &lt; 0.5 mm</a:t>
                </a:r>
                <a14:m>
                  <m:oMath xmlns:m="http://schemas.openxmlformats.org/officeDocument/2006/math">
                    <m:r>
                      <a:rPr lang="it-IT" alt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it-IT" sz="1600" dirty="0" err="1"/>
                  <a:t>mrad</a:t>
                </a:r>
                <a:r>
                  <a:rPr lang="en-US" altLang="it-IT" sz="1600" dirty="0"/>
                  <a:t>, PRF = 100Hz).</a:t>
                </a:r>
              </a:p>
              <a:p>
                <a:pPr marL="285750" indent="-285750" algn="just">
                  <a:lnSpc>
                    <a:spcPct val="90000"/>
                  </a:lnSpc>
                  <a:spcBef>
                    <a:spcPts val="1000"/>
                  </a:spcBef>
                  <a:buClr>
                    <a:srgbClr val="4196B4"/>
                  </a:buClr>
                  <a:buFont typeface="Cambria Math" panose="02040503050406030204" pitchFamily="18" charset="0"/>
                  <a:buChar char="»"/>
                </a:pPr>
                <a:r>
                  <a:rPr lang="en-US" altLang="it-IT" sz="1600" dirty="0"/>
                  <a:t>The beam can be either injected directly in the FEL </a:t>
                </a:r>
                <a:r>
                  <a:rPr lang="en-US" altLang="it-IT" sz="1600" b="1" dirty="0"/>
                  <a:t>undulators</a:t>
                </a:r>
                <a:r>
                  <a:rPr lang="en-US" altLang="it-IT" sz="1600" dirty="0"/>
                  <a:t> or used to drive the </a:t>
                </a:r>
                <a:r>
                  <a:rPr lang="en-US" altLang="it-IT" sz="1600" b="1" dirty="0"/>
                  <a:t>plasma module </a:t>
                </a:r>
                <a:r>
                  <a:rPr lang="en-US" altLang="it-IT" sz="1600" dirty="0"/>
                  <a:t>to further increase the energy.</a:t>
                </a:r>
              </a:p>
              <a:p>
                <a:pPr marL="285750" indent="-285750" algn="just">
                  <a:lnSpc>
                    <a:spcPct val="90000"/>
                  </a:lnSpc>
                  <a:spcBef>
                    <a:spcPts val="1000"/>
                  </a:spcBef>
                  <a:buClr>
                    <a:srgbClr val="4196B4"/>
                  </a:buClr>
                  <a:buFont typeface="Cambria Math" panose="02040503050406030204" pitchFamily="18" charset="0"/>
                  <a:buChar char="»"/>
                </a:pPr>
                <a:r>
                  <a:rPr lang="en-US" altLang="it-IT" sz="1600" b="1" dirty="0"/>
                  <a:t>S-band injector </a:t>
                </a:r>
                <a:r>
                  <a:rPr lang="en-US" altLang="it-IT" sz="1600" dirty="0"/>
                  <a:t>composed by a photocathode RF Gun and 3x TW S-band structure. Possible upgrades in </a:t>
                </a:r>
                <a:r>
                  <a:rPr lang="en-US" altLang="it-IT" sz="1600" dirty="0" smtClean="0"/>
                  <a:t>C-band </a:t>
                </a:r>
                <a:endParaRPr lang="en-US" altLang="it-IT" sz="16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FEF3891-302B-4A94-B138-BF534106D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0" y="831870"/>
                <a:ext cx="5202280" cy="2343206"/>
              </a:xfrm>
              <a:prstGeom prst="rect">
                <a:avLst/>
              </a:prstGeom>
              <a:blipFill>
                <a:blip r:embed="rId3"/>
                <a:stretch>
                  <a:fillRect l="-586" t="-1818" r="-586" b="-23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tangolo 20">
            <a:extLst>
              <a:ext uri="{FF2B5EF4-FFF2-40B4-BE49-F238E27FC236}">
                <a16:creationId xmlns:a16="http://schemas.microsoft.com/office/drawing/2014/main" id="{0F3D5AA6-05B8-4852-BF4C-B718E6046E5F}"/>
              </a:ext>
            </a:extLst>
          </p:cNvPr>
          <p:cNvSpPr/>
          <p:nvPr/>
        </p:nvSpPr>
        <p:spPr>
          <a:xfrm>
            <a:off x="-83902" y="5072809"/>
            <a:ext cx="1735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S-band </a:t>
            </a:r>
          </a:p>
          <a:p>
            <a:pPr algn="ctr"/>
            <a:r>
              <a:rPr lang="en-US" b="1" dirty="0"/>
              <a:t>power stations</a:t>
            </a:r>
            <a:endParaRPr lang="en-GB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FF4D741A-1A4A-4F07-B253-C9FB2826BF17}"/>
              </a:ext>
            </a:extLst>
          </p:cNvPr>
          <p:cNvSpPr/>
          <p:nvPr/>
        </p:nvSpPr>
        <p:spPr>
          <a:xfrm>
            <a:off x="5865435" y="863379"/>
            <a:ext cx="162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X-band power stations</a:t>
            </a:r>
            <a:endParaRPr lang="en-GB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17E14D5B-9860-4F8C-887F-0BB2D2E762ED}"/>
              </a:ext>
            </a:extLst>
          </p:cNvPr>
          <p:cNvSpPr/>
          <p:nvPr/>
        </p:nvSpPr>
        <p:spPr>
          <a:xfrm>
            <a:off x="4559455" y="6116392"/>
            <a:ext cx="162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S-band RF gun and injector</a:t>
            </a:r>
            <a:endParaRPr lang="en-GB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DEBA012-DF0F-485A-A320-0109D93E0942}"/>
              </a:ext>
            </a:extLst>
          </p:cNvPr>
          <p:cNvSpPr/>
          <p:nvPr/>
        </p:nvSpPr>
        <p:spPr>
          <a:xfrm>
            <a:off x="9646189" y="4465472"/>
            <a:ext cx="1228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Magnetic chicane</a:t>
            </a:r>
            <a:endParaRPr lang="en-GB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559E469-B8AB-4FA4-94CC-7A02F0C474CB}"/>
              </a:ext>
            </a:extLst>
          </p:cNvPr>
          <p:cNvSpPr/>
          <p:nvPr/>
        </p:nvSpPr>
        <p:spPr>
          <a:xfrm>
            <a:off x="7768171" y="5681951"/>
            <a:ext cx="162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X-band modules</a:t>
            </a:r>
            <a:endParaRPr lang="en-GB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88CCF47B-2696-4BF9-A798-1E37D43D5C49}"/>
              </a:ext>
            </a:extLst>
          </p:cNvPr>
          <p:cNvSpPr/>
          <p:nvPr/>
        </p:nvSpPr>
        <p:spPr>
          <a:xfrm>
            <a:off x="8989058" y="867503"/>
            <a:ext cx="99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Plasma module</a:t>
            </a:r>
            <a:endParaRPr lang="en-GB" dirty="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C6A139A-937B-45D3-A055-2A56EE1D8915}"/>
              </a:ext>
            </a:extLst>
          </p:cNvPr>
          <p:cNvCxnSpPr>
            <a:cxnSpLocks/>
          </p:cNvCxnSpPr>
          <p:nvPr/>
        </p:nvCxnSpPr>
        <p:spPr>
          <a:xfrm>
            <a:off x="1351208" y="5267184"/>
            <a:ext cx="466959" cy="141224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02B3886E-64B7-49E4-BB7F-94BF45D646EE}"/>
              </a:ext>
            </a:extLst>
          </p:cNvPr>
          <p:cNvCxnSpPr>
            <a:cxnSpLocks/>
          </p:cNvCxnSpPr>
          <p:nvPr/>
        </p:nvCxnSpPr>
        <p:spPr>
          <a:xfrm flipH="1">
            <a:off x="5638464" y="1592355"/>
            <a:ext cx="666643" cy="1428685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CAB47A90-7C03-47A5-8D72-DD4357E35FBC}"/>
              </a:ext>
            </a:extLst>
          </p:cNvPr>
          <p:cNvCxnSpPr>
            <a:cxnSpLocks/>
          </p:cNvCxnSpPr>
          <p:nvPr/>
        </p:nvCxnSpPr>
        <p:spPr>
          <a:xfrm>
            <a:off x="6714460" y="1592355"/>
            <a:ext cx="481151" cy="585467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4B456C2F-F804-4FB2-9088-BF08BC65B765}"/>
              </a:ext>
            </a:extLst>
          </p:cNvPr>
          <p:cNvCxnSpPr>
            <a:cxnSpLocks/>
          </p:cNvCxnSpPr>
          <p:nvPr/>
        </p:nvCxnSpPr>
        <p:spPr>
          <a:xfrm>
            <a:off x="9919493" y="1266924"/>
            <a:ext cx="1119801" cy="340837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0FC0BAB8-6B2B-439F-A7B7-5688D2065919}"/>
              </a:ext>
            </a:extLst>
          </p:cNvPr>
          <p:cNvCxnSpPr>
            <a:cxnSpLocks/>
          </p:cNvCxnSpPr>
          <p:nvPr/>
        </p:nvCxnSpPr>
        <p:spPr>
          <a:xfrm flipH="1" flipV="1">
            <a:off x="8191528" y="3673203"/>
            <a:ext cx="1478784" cy="91088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89C4735F-8627-40EF-ABB9-E8C0D64C505E}"/>
              </a:ext>
            </a:extLst>
          </p:cNvPr>
          <p:cNvCxnSpPr>
            <a:cxnSpLocks/>
          </p:cNvCxnSpPr>
          <p:nvPr/>
        </p:nvCxnSpPr>
        <p:spPr>
          <a:xfrm flipV="1">
            <a:off x="8319844" y="2503082"/>
            <a:ext cx="1903161" cy="2997418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6A18D836-D2D3-4F1F-BBFB-D503863E465C}"/>
              </a:ext>
            </a:extLst>
          </p:cNvPr>
          <p:cNvCxnSpPr>
            <a:cxnSpLocks/>
          </p:cNvCxnSpPr>
          <p:nvPr/>
        </p:nvCxnSpPr>
        <p:spPr>
          <a:xfrm flipH="1" flipV="1">
            <a:off x="6123260" y="4849210"/>
            <a:ext cx="1880232" cy="775413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936DBC6D-F3F8-4A87-9B7F-3E0819E2A451}"/>
              </a:ext>
            </a:extLst>
          </p:cNvPr>
          <p:cNvCxnSpPr>
            <a:cxnSpLocks/>
          </p:cNvCxnSpPr>
          <p:nvPr/>
        </p:nvCxnSpPr>
        <p:spPr>
          <a:xfrm flipH="1" flipV="1">
            <a:off x="3618862" y="6371510"/>
            <a:ext cx="788962" cy="68048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3EA942A3-A309-423E-B8C2-F54B2758D064}"/>
              </a:ext>
            </a:extLst>
          </p:cNvPr>
          <p:cNvSpPr txBox="1"/>
          <p:nvPr/>
        </p:nvSpPr>
        <p:spPr>
          <a:xfrm>
            <a:off x="9921935" y="6509733"/>
            <a:ext cx="3156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E. Di Pasquale, L. Pellegrino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CEDB9DBF-F656-49A5-9443-32EB26AB8B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21" y="5575877"/>
            <a:ext cx="1698547" cy="729301"/>
          </a:xfrm>
          <a:prstGeom prst="rect">
            <a:avLst/>
          </a:prstGeom>
        </p:spPr>
      </p:pic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4C218DEB-C102-4563-9749-782E3C7F253E}"/>
              </a:ext>
            </a:extLst>
          </p:cNvPr>
          <p:cNvCxnSpPr>
            <a:cxnSpLocks/>
          </p:cNvCxnSpPr>
          <p:nvPr/>
        </p:nvCxnSpPr>
        <p:spPr>
          <a:xfrm flipV="1">
            <a:off x="1355825" y="4983083"/>
            <a:ext cx="1216432" cy="265819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DC3FC45-C008-5612-ECCA-0CE1067BEBDD}"/>
              </a:ext>
            </a:extLst>
          </p:cNvPr>
          <p:cNvCxnSpPr>
            <a:cxnSpLocks/>
          </p:cNvCxnSpPr>
          <p:nvPr/>
        </p:nvCxnSpPr>
        <p:spPr>
          <a:xfrm flipH="1" flipV="1">
            <a:off x="6912785" y="4449726"/>
            <a:ext cx="1090707" cy="1174897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69C04E5C-84B7-33C0-761D-54A0110597AF}"/>
              </a:ext>
            </a:extLst>
          </p:cNvPr>
          <p:cNvCxnSpPr>
            <a:cxnSpLocks/>
          </p:cNvCxnSpPr>
          <p:nvPr/>
        </p:nvCxnSpPr>
        <p:spPr>
          <a:xfrm flipV="1">
            <a:off x="8330576" y="2879284"/>
            <a:ext cx="1142028" cy="2621216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D20ACD5-543C-263B-CBE9-CC70ED6ED2ED}"/>
              </a:ext>
            </a:extLst>
          </p:cNvPr>
          <p:cNvSpPr txBox="1"/>
          <p:nvPr/>
        </p:nvSpPr>
        <p:spPr>
          <a:xfrm>
            <a:off x="-1" y="3448230"/>
            <a:ext cx="440782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r>
              <a:rPr lang="en-US" altLang="it-IT" sz="1600" b="1" dirty="0"/>
              <a:t>X-band booster: </a:t>
            </a:r>
            <a:r>
              <a:rPr lang="en-US" altLang="it-IT" sz="1600" dirty="0"/>
              <a:t>16x 0.9m, 60MV/m, TW accelerating structures</a:t>
            </a:r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7BEBEB53-1521-4C47-FFF4-C4ADEC077FE7}"/>
              </a:ext>
            </a:extLst>
          </p:cNvPr>
          <p:cNvCxnSpPr>
            <a:cxnSpLocks/>
          </p:cNvCxnSpPr>
          <p:nvPr/>
        </p:nvCxnSpPr>
        <p:spPr>
          <a:xfrm>
            <a:off x="7289705" y="1298522"/>
            <a:ext cx="778637" cy="412291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617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" descr="Hollow conductor shap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b="18117"/>
          <a:stretch/>
        </p:blipFill>
        <p:spPr bwMode="auto">
          <a:xfrm>
            <a:off x="303880" y="5368119"/>
            <a:ext cx="2148365" cy="136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Magneti per acceleratori di particelle</a:t>
            </a:r>
          </a:p>
        </p:txBody>
      </p:sp>
      <p:sp>
        <p:nvSpPr>
          <p:cNvPr id="9" name="AutoShape 2" descr="blob:https://web.whatsapp.com/2f3aff39-9405-447b-81eb-9b607f57c5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8311" y="882363"/>
            <a:ext cx="423847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Varie tipologie a seconda dei campi magnetici che possono sviluppare.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Nuclei di ferro possono essere in ferro pieno o laminati.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Elettromagneti, possono essere distinti anche con magneti di «piccola taglia» (campi dell’ordine di decine di Gauss) e magneti di «grossa taglia» ( campi oltre 1kG)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Con magneti di piccola taglia anche aziende non esperte del settore (in grado di fare sole lavorazioni meccaniche) possono facilmente realizzarli.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E’ fondamentale rispettare le tolleranze meccaniche e saper fabbricare bobine sia con conduttori di rame smaltato che con conduttori cavi (forniti nudi, da isolare) per canale di raffreddamento.</a:t>
            </a:r>
          </a:p>
        </p:txBody>
      </p:sp>
      <p:pic>
        <p:nvPicPr>
          <p:cNvPr id="39" name="Picture 2" descr="Magnets for the ESRF-EBS Proj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407" y="1236179"/>
            <a:ext cx="2414871" cy="1572077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805" y="4823237"/>
            <a:ext cx="1960691" cy="176634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591" y="3196026"/>
            <a:ext cx="2426812" cy="1928366"/>
          </a:xfrm>
          <a:prstGeom prst="rect">
            <a:avLst/>
          </a:prstGeom>
          <a:ln w="76200">
            <a:solidFill>
              <a:srgbClr val="E9E34E"/>
            </a:solidFill>
          </a:ln>
        </p:spPr>
      </p:pic>
      <p:grpSp>
        <p:nvGrpSpPr>
          <p:cNvPr id="3" name="Gruppo 2"/>
          <p:cNvGrpSpPr/>
          <p:nvPr/>
        </p:nvGrpSpPr>
        <p:grpSpPr>
          <a:xfrm>
            <a:off x="4271399" y="1402644"/>
            <a:ext cx="5077178" cy="3169825"/>
            <a:chOff x="2883681" y="1063093"/>
            <a:chExt cx="6148420" cy="3625165"/>
          </a:xfrm>
        </p:grpSpPr>
        <p:grpSp>
          <p:nvGrpSpPr>
            <p:cNvPr id="13" name="Gruppo 12"/>
            <p:cNvGrpSpPr/>
            <p:nvPr/>
          </p:nvGrpSpPr>
          <p:grpSpPr>
            <a:xfrm>
              <a:off x="7420282" y="1949244"/>
              <a:ext cx="1535618" cy="612934"/>
              <a:chOff x="6572028" y="2093706"/>
              <a:chExt cx="1535618" cy="612934"/>
            </a:xfrm>
            <a:solidFill>
              <a:srgbClr val="92D050"/>
            </a:solidFill>
          </p:grpSpPr>
          <p:sp>
            <p:nvSpPr>
              <p:cNvPr id="14" name="object 44"/>
              <p:cNvSpPr/>
              <p:nvPr/>
            </p:nvSpPr>
            <p:spPr>
              <a:xfrm>
                <a:off x="6572028" y="2125340"/>
                <a:ext cx="1535618" cy="538042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45"/>
              <p:cNvSpPr txBox="1"/>
              <p:nvPr/>
            </p:nvSpPr>
            <p:spPr>
              <a:xfrm>
                <a:off x="6572028" y="2093706"/>
                <a:ext cx="1535618" cy="61293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</a:pPr>
                <a:r>
                  <a:rPr lang="it-IT" b="1" spc="5" dirty="0">
                    <a:solidFill>
                      <a:srgbClr val="FF0000"/>
                    </a:solidFill>
                    <a:latin typeface="Calibri"/>
                    <a:cs typeface="Calibri"/>
                  </a:rPr>
                  <a:t>Magneti Permanenti</a:t>
                </a:r>
                <a:endParaRPr b="1" dirty="0">
                  <a:solidFill>
                    <a:srgbClr val="FF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44" name="Gruppo 43"/>
            <p:cNvGrpSpPr/>
            <p:nvPr/>
          </p:nvGrpSpPr>
          <p:grpSpPr>
            <a:xfrm>
              <a:off x="2883681" y="1063093"/>
              <a:ext cx="6148420" cy="3625165"/>
              <a:chOff x="2240327" y="934750"/>
              <a:chExt cx="6148420" cy="3625165"/>
            </a:xfrm>
          </p:grpSpPr>
          <p:sp>
            <p:nvSpPr>
              <p:cNvPr id="45" name="object 14"/>
              <p:cNvSpPr/>
              <p:nvPr/>
            </p:nvSpPr>
            <p:spPr>
              <a:xfrm>
                <a:off x="6019800" y="1404808"/>
                <a:ext cx="1330958" cy="413544"/>
              </a:xfrm>
              <a:custGeom>
                <a:avLst/>
                <a:gdLst/>
                <a:ahLst/>
                <a:cxnLst/>
                <a:rect l="l" t="t" r="r" b="b"/>
                <a:pathLst>
                  <a:path w="1812290" h="361950">
                    <a:moveTo>
                      <a:pt x="0" y="0"/>
                    </a:moveTo>
                    <a:lnTo>
                      <a:pt x="0" y="235839"/>
                    </a:lnTo>
                    <a:lnTo>
                      <a:pt x="1811921" y="235839"/>
                    </a:lnTo>
                    <a:lnTo>
                      <a:pt x="1811921" y="361492"/>
                    </a:lnTo>
                  </a:path>
                </a:pathLst>
              </a:custGeom>
              <a:ln w="2590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15"/>
              <p:cNvSpPr/>
              <p:nvPr/>
            </p:nvSpPr>
            <p:spPr>
              <a:xfrm>
                <a:off x="5267449" y="3288281"/>
                <a:ext cx="1819614" cy="50669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7"/>
              <p:cNvSpPr/>
              <p:nvPr/>
            </p:nvSpPr>
            <p:spPr>
              <a:xfrm>
                <a:off x="2723893" y="2383026"/>
                <a:ext cx="3754854" cy="46839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8" name="Gruppo 47"/>
              <p:cNvGrpSpPr/>
              <p:nvPr/>
            </p:nvGrpSpPr>
            <p:grpSpPr>
              <a:xfrm>
                <a:off x="5299567" y="934750"/>
                <a:ext cx="1376171" cy="460247"/>
                <a:chOff x="5855158" y="1276367"/>
                <a:chExt cx="1376171" cy="460247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60" name="object 20"/>
                <p:cNvSpPr/>
                <p:nvPr/>
              </p:nvSpPr>
              <p:spPr>
                <a:xfrm>
                  <a:off x="5855158" y="1276367"/>
                  <a:ext cx="1376171" cy="46024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1" name="object 21"/>
                <p:cNvSpPr txBox="1"/>
                <p:nvPr/>
              </p:nvSpPr>
              <p:spPr>
                <a:xfrm>
                  <a:off x="5934822" y="1317991"/>
                  <a:ext cx="1229169" cy="30646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</a:pPr>
                  <a:r>
                    <a:rPr sz="1800" spc="-25" dirty="0">
                      <a:latin typeface="Calibri"/>
                      <a:cs typeface="Calibri"/>
                    </a:rPr>
                    <a:t>M</a:t>
                  </a:r>
                  <a:r>
                    <a:rPr sz="1800" spc="-10" dirty="0">
                      <a:latin typeface="Calibri"/>
                      <a:cs typeface="Calibri"/>
                    </a:rPr>
                    <a:t>ag</a:t>
                  </a:r>
                  <a:r>
                    <a:rPr sz="1800" dirty="0">
                      <a:latin typeface="Calibri"/>
                      <a:cs typeface="Calibri"/>
                    </a:rPr>
                    <a:t>n</a:t>
                  </a:r>
                  <a:r>
                    <a:rPr sz="1800" spc="-20" dirty="0">
                      <a:latin typeface="Calibri"/>
                      <a:cs typeface="Calibri"/>
                    </a:rPr>
                    <a:t>e</a:t>
                  </a:r>
                  <a:r>
                    <a:rPr sz="1800" spc="-5" dirty="0">
                      <a:latin typeface="Calibri"/>
                      <a:cs typeface="Calibri"/>
                    </a:rPr>
                    <a:t>t</a:t>
                  </a:r>
                  <a:r>
                    <a:rPr lang="it-IT" sz="1800" spc="-5" dirty="0">
                      <a:latin typeface="Calibri"/>
                      <a:cs typeface="Calibri"/>
                    </a:rPr>
                    <a:t>i</a:t>
                  </a:r>
                  <a:endParaRPr sz="1800" dirty="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49" name="object 23"/>
              <p:cNvSpPr/>
              <p:nvPr/>
            </p:nvSpPr>
            <p:spPr>
              <a:xfrm>
                <a:off x="3777926" y="1800393"/>
                <a:ext cx="1783430" cy="56938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sz="1300"/>
              </a:p>
            </p:txBody>
          </p:sp>
          <p:sp>
            <p:nvSpPr>
              <p:cNvPr id="50" name="object 24"/>
              <p:cNvSpPr txBox="1"/>
              <p:nvPr/>
            </p:nvSpPr>
            <p:spPr>
              <a:xfrm>
                <a:off x="3777926" y="1927017"/>
                <a:ext cx="1719083" cy="31678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</a:pPr>
                <a:r>
                  <a:rPr lang="it-IT" dirty="0">
                    <a:latin typeface="Calibri"/>
                    <a:cs typeface="Calibri"/>
                  </a:rPr>
                  <a:t>Elettromagneti</a:t>
                </a:r>
                <a:endParaRPr dirty="0">
                  <a:latin typeface="Calibri"/>
                  <a:cs typeface="Calibri"/>
                </a:endParaRPr>
              </a:p>
            </p:txBody>
          </p:sp>
          <p:sp>
            <p:nvSpPr>
              <p:cNvPr id="51" name="object 26"/>
              <p:cNvSpPr/>
              <p:nvPr/>
            </p:nvSpPr>
            <p:spPr>
              <a:xfrm>
                <a:off x="2240327" y="2821248"/>
                <a:ext cx="2242499" cy="59484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27"/>
              <p:cNvSpPr txBox="1"/>
              <p:nvPr/>
            </p:nvSpPr>
            <p:spPr>
              <a:xfrm>
                <a:off x="2248415" y="2805628"/>
                <a:ext cx="2196101" cy="62108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</a:pPr>
                <a:r>
                  <a:rPr spc="-5" dirty="0" err="1">
                    <a:latin typeface="Calibri"/>
                    <a:cs typeface="Calibri"/>
                  </a:rPr>
                  <a:t>Sup</a:t>
                </a:r>
                <a:r>
                  <a:rPr dirty="0" err="1">
                    <a:latin typeface="Calibri"/>
                    <a:cs typeface="Calibri"/>
                  </a:rPr>
                  <a:t>e</a:t>
                </a:r>
                <a:r>
                  <a:rPr spc="-5" dirty="0" err="1">
                    <a:latin typeface="Calibri"/>
                    <a:cs typeface="Calibri"/>
                  </a:rPr>
                  <a:t>r</a:t>
                </a:r>
                <a:r>
                  <a:rPr dirty="0" err="1">
                    <a:latin typeface="Calibri"/>
                    <a:cs typeface="Calibri"/>
                  </a:rPr>
                  <a:t>c</a:t>
                </a:r>
                <a:r>
                  <a:rPr spc="5" dirty="0" err="1">
                    <a:latin typeface="Calibri"/>
                    <a:cs typeface="Calibri"/>
                  </a:rPr>
                  <a:t>o</a:t>
                </a:r>
                <a:r>
                  <a:rPr spc="-5" dirty="0" err="1">
                    <a:latin typeface="Calibri"/>
                    <a:cs typeface="Calibri"/>
                  </a:rPr>
                  <a:t>ndu</a:t>
                </a:r>
                <a:r>
                  <a:rPr lang="it-IT" dirty="0" err="1">
                    <a:latin typeface="Calibri"/>
                    <a:cs typeface="Calibri"/>
                  </a:rPr>
                  <a:t>ttori</a:t>
                </a:r>
                <a:r>
                  <a:rPr lang="it-IT" dirty="0">
                    <a:latin typeface="Calibri"/>
                    <a:cs typeface="Calibri"/>
                  </a:rPr>
                  <a:t> (freddi)</a:t>
                </a:r>
                <a:endParaRPr dirty="0">
                  <a:latin typeface="Calibri"/>
                  <a:cs typeface="Calibri"/>
                </a:endParaRPr>
              </a:p>
            </p:txBody>
          </p:sp>
          <p:sp>
            <p:nvSpPr>
              <p:cNvPr id="53" name="object 35"/>
              <p:cNvSpPr/>
              <p:nvPr/>
            </p:nvSpPr>
            <p:spPr>
              <a:xfrm>
                <a:off x="5109917" y="2824178"/>
                <a:ext cx="2240842" cy="58398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36"/>
              <p:cNvSpPr txBox="1"/>
              <p:nvPr/>
            </p:nvSpPr>
            <p:spPr>
              <a:xfrm>
                <a:off x="4966392" y="2807871"/>
                <a:ext cx="2431809" cy="62108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</a:pPr>
                <a:r>
                  <a:rPr b="1" spc="-5" dirty="0">
                    <a:solidFill>
                      <a:srgbClr val="FF0000"/>
                    </a:solidFill>
                    <a:latin typeface="Calibri"/>
                    <a:cs typeface="Calibri"/>
                  </a:rPr>
                  <a:t>N</a:t>
                </a:r>
                <a:r>
                  <a:rPr b="1" spc="5" dirty="0">
                    <a:solidFill>
                      <a:srgbClr val="FF0000"/>
                    </a:solidFill>
                    <a:latin typeface="Calibri"/>
                    <a:cs typeface="Calibri"/>
                  </a:rPr>
                  <a:t>o</a:t>
                </a:r>
                <a:r>
                  <a:rPr b="1" spc="-5" dirty="0">
                    <a:solidFill>
                      <a:srgbClr val="FF0000"/>
                    </a:solidFill>
                    <a:latin typeface="Calibri"/>
                    <a:cs typeface="Calibri"/>
                  </a:rPr>
                  <a:t>r</a:t>
                </a:r>
                <a:r>
                  <a:rPr b="1" spc="5" dirty="0">
                    <a:solidFill>
                      <a:srgbClr val="FF0000"/>
                    </a:solidFill>
                    <a:latin typeface="Calibri"/>
                    <a:cs typeface="Calibri"/>
                  </a:rPr>
                  <a:t>m</a:t>
                </a:r>
                <a:r>
                  <a:rPr b="1" spc="-5" dirty="0">
                    <a:solidFill>
                      <a:srgbClr val="FF0000"/>
                    </a:solidFill>
                    <a:latin typeface="Calibri"/>
                    <a:cs typeface="Calibri"/>
                  </a:rPr>
                  <a:t>al-</a:t>
                </a:r>
                <a:r>
                  <a:rPr b="1" dirty="0" err="1">
                    <a:solidFill>
                      <a:srgbClr val="FF0000"/>
                    </a:solidFill>
                    <a:latin typeface="Calibri"/>
                    <a:cs typeface="Calibri"/>
                  </a:rPr>
                  <a:t>c</a:t>
                </a:r>
                <a:r>
                  <a:rPr b="1" spc="5" dirty="0" err="1">
                    <a:solidFill>
                      <a:srgbClr val="FF0000"/>
                    </a:solidFill>
                    <a:latin typeface="Calibri"/>
                    <a:cs typeface="Calibri"/>
                  </a:rPr>
                  <a:t>o</a:t>
                </a:r>
                <a:r>
                  <a:rPr b="1" spc="-5" dirty="0" err="1">
                    <a:solidFill>
                      <a:srgbClr val="FF0000"/>
                    </a:solidFill>
                    <a:latin typeface="Calibri"/>
                    <a:cs typeface="Calibri"/>
                  </a:rPr>
                  <a:t>ndu</a:t>
                </a:r>
                <a:r>
                  <a:rPr lang="it-IT" b="1" dirty="0" err="1">
                    <a:solidFill>
                      <a:srgbClr val="FF0000"/>
                    </a:solidFill>
                    <a:latin typeface="Calibri"/>
                    <a:cs typeface="Calibri"/>
                  </a:rPr>
                  <a:t>ttori</a:t>
                </a:r>
                <a:r>
                  <a:rPr lang="it-IT" b="1" dirty="0">
                    <a:solidFill>
                      <a:srgbClr val="FF0000"/>
                    </a:solidFill>
                    <a:latin typeface="Calibri"/>
                    <a:cs typeface="Calibri"/>
                  </a:rPr>
                  <a:t> (caldi)</a:t>
                </a:r>
                <a:endParaRPr b="1" dirty="0">
                  <a:solidFill>
                    <a:srgbClr val="FF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55" name="object 38"/>
              <p:cNvSpPr/>
              <p:nvPr/>
            </p:nvSpPr>
            <p:spPr>
              <a:xfrm>
                <a:off x="4610572" y="3760117"/>
                <a:ext cx="1537318" cy="799798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39"/>
              <p:cNvSpPr txBox="1"/>
              <p:nvPr/>
            </p:nvSpPr>
            <p:spPr>
              <a:xfrm>
                <a:off x="4610572" y="3850063"/>
                <a:ext cx="1537318" cy="59247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it-IT" dirty="0">
                    <a:latin typeface="Calibri"/>
                    <a:cs typeface="Calibri"/>
                  </a:rPr>
                  <a:t>In aria</a:t>
                </a:r>
                <a:endParaRPr dirty="0">
                  <a:latin typeface="Calibri"/>
                  <a:cs typeface="Calibri"/>
                </a:endParaRPr>
              </a:p>
              <a:p>
                <a:pPr algn="ctr">
                  <a:lnSpc>
                    <a:spcPct val="100000"/>
                  </a:lnSpc>
                  <a:spcBef>
                    <a:spcPts val="310"/>
                  </a:spcBef>
                </a:pPr>
                <a:r>
                  <a:rPr spc="-30" dirty="0">
                    <a:latin typeface="Cambria Math"/>
                    <a:cs typeface="Cambria Math"/>
                  </a:rPr>
                  <a:t>B </a:t>
                </a:r>
                <a:r>
                  <a:rPr spc="-20" dirty="0">
                    <a:latin typeface="Cambria Math"/>
                    <a:cs typeface="Cambria Math"/>
                  </a:rPr>
                  <a:t> </a:t>
                </a:r>
                <a:r>
                  <a:rPr dirty="0">
                    <a:latin typeface="Calibri"/>
                    <a:cs typeface="Calibri"/>
                  </a:rPr>
                  <a:t>&lt;</a:t>
                </a:r>
                <a:r>
                  <a:rPr spc="-10" dirty="0">
                    <a:latin typeface="Calibri"/>
                    <a:cs typeface="Calibri"/>
                  </a:rPr>
                  <a:t> </a:t>
                </a:r>
                <a:r>
                  <a:rPr dirty="0">
                    <a:latin typeface="Calibri"/>
                    <a:cs typeface="Calibri"/>
                  </a:rPr>
                  <a:t>1</a:t>
                </a:r>
                <a:r>
                  <a:rPr spc="-5" dirty="0">
                    <a:latin typeface="Calibri"/>
                    <a:cs typeface="Calibri"/>
                  </a:rPr>
                  <a:t> </a:t>
                </a:r>
                <a:r>
                  <a:rPr dirty="0">
                    <a:latin typeface="Calibri"/>
                    <a:cs typeface="Calibri"/>
                  </a:rPr>
                  <a:t>T</a:t>
                </a:r>
              </a:p>
            </p:txBody>
          </p:sp>
          <p:sp>
            <p:nvSpPr>
              <p:cNvPr id="57" name="object 38"/>
              <p:cNvSpPr/>
              <p:nvPr/>
            </p:nvSpPr>
            <p:spPr>
              <a:xfrm>
                <a:off x="6582099" y="3811530"/>
                <a:ext cx="1806648" cy="746990"/>
              </a:xfrm>
              <a:prstGeom prst="roundRect">
                <a:avLst/>
              </a:prstGeom>
              <a:solidFill>
                <a:srgbClr val="E9E34E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42"/>
              <p:cNvSpPr txBox="1"/>
              <p:nvPr/>
            </p:nvSpPr>
            <p:spPr>
              <a:xfrm>
                <a:off x="6581248" y="3863642"/>
                <a:ext cx="1807498" cy="62108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it-IT" spc="5" dirty="0">
                    <a:latin typeface="Calibri"/>
                    <a:cs typeface="Calibri"/>
                  </a:rPr>
                  <a:t>Nucleo in ferro </a:t>
                </a:r>
                <a:r>
                  <a:rPr spc="-30" dirty="0">
                    <a:latin typeface="Cambria Math"/>
                    <a:cs typeface="Cambria Math"/>
                  </a:rPr>
                  <a:t>B</a:t>
                </a:r>
                <a:r>
                  <a:rPr spc="-20" dirty="0">
                    <a:latin typeface="Cambria Math"/>
                    <a:cs typeface="Cambria Math"/>
                  </a:rPr>
                  <a:t> </a:t>
                </a:r>
                <a:r>
                  <a:rPr dirty="0">
                    <a:latin typeface="Calibri"/>
                    <a:cs typeface="Calibri"/>
                  </a:rPr>
                  <a:t>&lt;</a:t>
                </a:r>
                <a:r>
                  <a:rPr spc="5" dirty="0">
                    <a:latin typeface="Calibri"/>
                    <a:cs typeface="Calibri"/>
                  </a:rPr>
                  <a:t> </a:t>
                </a:r>
                <a:r>
                  <a:rPr dirty="0">
                    <a:latin typeface="Calibri"/>
                    <a:cs typeface="Calibri"/>
                  </a:rPr>
                  <a:t>2</a:t>
                </a:r>
                <a:r>
                  <a:rPr spc="-5" dirty="0">
                    <a:latin typeface="Calibri"/>
                    <a:cs typeface="Calibri"/>
                  </a:rPr>
                  <a:t> </a:t>
                </a:r>
                <a:r>
                  <a:rPr dirty="0">
                    <a:latin typeface="Calibri"/>
                    <a:cs typeface="Calibri"/>
                  </a:rPr>
                  <a:t>T</a:t>
                </a:r>
              </a:p>
            </p:txBody>
          </p:sp>
          <p:sp>
            <p:nvSpPr>
              <p:cNvPr id="59" name="object 14"/>
              <p:cNvSpPr/>
              <p:nvPr/>
            </p:nvSpPr>
            <p:spPr>
              <a:xfrm flipH="1">
                <a:off x="4686300" y="1404808"/>
                <a:ext cx="1330958" cy="413544"/>
              </a:xfrm>
              <a:custGeom>
                <a:avLst/>
                <a:gdLst/>
                <a:ahLst/>
                <a:cxnLst/>
                <a:rect l="l" t="t" r="r" b="b"/>
                <a:pathLst>
                  <a:path w="1812290" h="361950">
                    <a:moveTo>
                      <a:pt x="0" y="0"/>
                    </a:moveTo>
                    <a:lnTo>
                      <a:pt x="0" y="235839"/>
                    </a:lnTo>
                    <a:lnTo>
                      <a:pt x="1811921" y="235839"/>
                    </a:lnTo>
                    <a:lnTo>
                      <a:pt x="1811921" y="361492"/>
                    </a:lnTo>
                  </a:path>
                </a:pathLst>
              </a:custGeom>
              <a:ln w="2590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63" name="Picture 8" descr="Enamelled Copper Flat Wire-ProductIndex-Dezhou Huilong Electrical Material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/>
          <a:stretch/>
        </p:blipFill>
        <p:spPr bwMode="auto">
          <a:xfrm>
            <a:off x="2619186" y="5368119"/>
            <a:ext cx="1629496" cy="127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491438" y="6163977"/>
            <a:ext cx="252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 smtClean="0"/>
              <a:t>Courtesy</a:t>
            </a:r>
            <a:r>
              <a:rPr lang="it-IT" sz="1400" i="1" dirty="0" smtClean="0"/>
              <a:t> of Alessandro </a:t>
            </a:r>
            <a:r>
              <a:rPr lang="it-IT" sz="1400" i="1" dirty="0" err="1" smtClean="0"/>
              <a:t>Vannozzi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4262465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Magneti </a:t>
            </a:r>
            <a:r>
              <a:rPr lang="it-IT" dirty="0" err="1">
                <a:solidFill>
                  <a:schemeClr val="bg1"/>
                </a:solidFill>
              </a:rPr>
              <a:t>Normal</a:t>
            </a:r>
            <a:r>
              <a:rPr lang="it-IT" dirty="0">
                <a:solidFill>
                  <a:schemeClr val="bg1"/>
                </a:solidFill>
              </a:rPr>
              <a:t> conduttori di Piccola Taglia</a:t>
            </a:r>
          </a:p>
        </p:txBody>
      </p:sp>
      <p:sp>
        <p:nvSpPr>
          <p:cNvPr id="9" name="AutoShape 2" descr="blob:https://web.whatsapp.com/2f3aff39-9405-447b-81eb-9b607f57c5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8310" y="882363"/>
            <a:ext cx="921343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Magneti sia in aria che in ferro.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Conduttori rame smaltato di sezioni di pochi </a:t>
            </a:r>
            <a:r>
              <a:rPr lang="it-IT" sz="1600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mmq</a:t>
            </a: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 facilmente lavorabili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Peso di pochi kg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Tolleranze meccaniche richieste nell’ordine di ±50µm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Esperienza positiva con magnete «correttore» (campo verticale e orizzontale)   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Campo massimo ≈30 G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Prodotto da una ditta specializzata in meccanica di precisione (TSC)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Gara con capitolato tecnico e disegni meccanici di dettaglio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Caratterizzazione elettrica e misure magnetiche effettuate presso laboratorio misure magnetiche dei LNF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16296" r="32871" b="10865"/>
          <a:stretch/>
        </p:blipFill>
        <p:spPr>
          <a:xfrm>
            <a:off x="9468809" y="1021771"/>
            <a:ext cx="2299857" cy="264506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180" y="3806240"/>
            <a:ext cx="3964552" cy="2803746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6409267" y="3924629"/>
            <a:ext cx="4726194" cy="2651634"/>
            <a:chOff x="6409267" y="3924629"/>
            <a:chExt cx="4726194" cy="2651634"/>
          </a:xfrm>
        </p:grpSpPr>
        <p:pic>
          <p:nvPicPr>
            <p:cNvPr id="38" name="Immagin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9267" y="3924629"/>
              <a:ext cx="4726194" cy="2651634"/>
            </a:xfrm>
            <a:prstGeom prst="rect">
              <a:avLst/>
            </a:prstGeom>
          </p:spPr>
        </p:pic>
        <p:sp>
          <p:nvSpPr>
            <p:cNvPr id="16" name="Freccia in giù 15"/>
            <p:cNvSpPr/>
            <p:nvPr/>
          </p:nvSpPr>
          <p:spPr>
            <a:xfrm>
              <a:off x="7865533" y="4268313"/>
              <a:ext cx="203200" cy="62653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8305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81125"/>
            <a:ext cx="12192000" cy="701731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Magneti </a:t>
            </a:r>
            <a:r>
              <a:rPr lang="it-IT" dirty="0" err="1">
                <a:solidFill>
                  <a:schemeClr val="bg1"/>
                </a:solidFill>
              </a:rPr>
              <a:t>Normal</a:t>
            </a:r>
            <a:r>
              <a:rPr lang="it-IT" dirty="0">
                <a:solidFill>
                  <a:schemeClr val="bg1"/>
                </a:solidFill>
              </a:rPr>
              <a:t> conduttori di </a:t>
            </a:r>
            <a:r>
              <a:rPr lang="it-IT" dirty="0" smtClean="0">
                <a:solidFill>
                  <a:schemeClr val="bg1"/>
                </a:solidFill>
              </a:rPr>
              <a:t>Grande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Taglia</a:t>
            </a:r>
          </a:p>
        </p:txBody>
      </p:sp>
      <p:sp>
        <p:nvSpPr>
          <p:cNvPr id="9" name="AutoShape 2" descr="blob:https://web.whatsapp.com/2f3aff39-9405-447b-81eb-9b607f57c5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8310" y="882363"/>
            <a:ext cx="789283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Magneti con nucleo in ferro (pieno o lamierini) 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Capacità nelle lavorazioni conduttori nudi di sezioni di diversi </a:t>
            </a:r>
            <a:r>
              <a:rPr lang="it-IT" sz="1600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mmq</a:t>
            </a: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con impregnazione sottovuoto o </a:t>
            </a:r>
            <a:r>
              <a:rPr lang="it-IT" sz="1600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prepreg</a:t>
            </a: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.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Peso fino a qualche tonnellata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Tolleranze meccaniche richieste nell’ordine di ±50µm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Campi che possono arrivare a 2T nel ferro 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Poche aziende leader nel </a:t>
            </a:r>
            <a:r>
              <a:rPr lang="it-IT" sz="16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settore a livello globale</a:t>
            </a:r>
            <a:endParaRPr lang="it-IT" sz="16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  <a:sym typeface="Wingdings" panose="05000000000000000000" pitchFamily="2" charset="2"/>
            </a:endParaRP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Possibilità da parte INFN di fornire disegni di dettaglio e caratterizzazione presso le proprie </a:t>
            </a:r>
            <a:r>
              <a:rPr lang="it-IT" sz="1600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facility</a:t>
            </a: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689" y="1067405"/>
            <a:ext cx="1919528" cy="291334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3333" b="19306"/>
          <a:stretch/>
        </p:blipFill>
        <p:spPr>
          <a:xfrm>
            <a:off x="9945764" y="1178103"/>
            <a:ext cx="2090683" cy="134597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5764" y="2688776"/>
            <a:ext cx="2090683" cy="15363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00" y="3857135"/>
            <a:ext cx="3626699" cy="27200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57135"/>
            <a:ext cx="3571732" cy="26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Magneti Permanenti</a:t>
            </a:r>
          </a:p>
        </p:txBody>
      </p:sp>
      <p:sp>
        <p:nvSpPr>
          <p:cNvPr id="9" name="AutoShape 2" descr="blob:https://web.whatsapp.com/2f3aff39-9405-447b-81eb-9b607f57c5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8310" y="882363"/>
            <a:ext cx="854052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Grande interesse da parte della comunità scientifica per ridurre consumi energetici e collocazioni in parti della macchina in cui non è possibile utilizzare elettromagneti. 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Composti da blocchetti di materiale magnetizzato, involucro per alloggiarli in grado di sopportare gli sforzi tra i magneti e a volte anche nucleo in ferro per richiusura campo magnetico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Blocchetti magnetizzati realizzati con polveri sinterizzate di terre rare (</a:t>
            </a:r>
            <a:r>
              <a:rPr lang="it-IT" sz="1600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SmCO</a:t>
            </a: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o </a:t>
            </a:r>
            <a:r>
              <a:rPr lang="it-IT" sz="1600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NdFeB</a:t>
            </a: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)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Grande interesse magneti permanenti a campo variabile: cambiando la disposizione dei blocchetti, si varia il campo magnetico.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Per applicazioni in LNF abbiamo interesse a produrre magneti con dimensioni dell’ordine di 20 x 20 x 2 cm</a:t>
            </a:r>
          </a:p>
        </p:txBody>
      </p:sp>
      <p:pic>
        <p:nvPicPr>
          <p:cNvPr id="1026" name="Picture 2" descr="Nessuna descrizione disponibi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8" y="4196613"/>
            <a:ext cx="3078692" cy="24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40"/>
          <p:cNvSpPr txBox="1"/>
          <p:nvPr/>
        </p:nvSpPr>
        <p:spPr>
          <a:xfrm>
            <a:off x="8503948" y="945160"/>
            <a:ext cx="9000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Nucleo</a:t>
            </a:r>
            <a:r>
              <a:rPr lang="en-US" sz="1500" dirty="0"/>
              <a:t> in </a:t>
            </a:r>
            <a:r>
              <a:rPr lang="en-US" sz="1500" dirty="0" err="1"/>
              <a:t>ferro</a:t>
            </a:r>
            <a:endParaRPr lang="en-US" sz="1500" dirty="0"/>
          </a:p>
        </p:txBody>
      </p:sp>
      <p:grpSp>
        <p:nvGrpSpPr>
          <p:cNvPr id="5" name="Gruppo 4"/>
          <p:cNvGrpSpPr/>
          <p:nvPr/>
        </p:nvGrpSpPr>
        <p:grpSpPr>
          <a:xfrm>
            <a:off x="8486755" y="952649"/>
            <a:ext cx="3314747" cy="2587064"/>
            <a:chOff x="8486755" y="952649"/>
            <a:chExt cx="3314747" cy="2587064"/>
          </a:xfrm>
        </p:grpSpPr>
        <p:grpSp>
          <p:nvGrpSpPr>
            <p:cNvPr id="15" name="Group 25"/>
            <p:cNvGrpSpPr/>
            <p:nvPr/>
          </p:nvGrpSpPr>
          <p:grpSpPr>
            <a:xfrm>
              <a:off x="9248577" y="952649"/>
              <a:ext cx="2552925" cy="2587064"/>
              <a:chOff x="6094251" y="769268"/>
              <a:chExt cx="3049749" cy="345638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94251" y="769268"/>
                <a:ext cx="3049749" cy="3456384"/>
              </a:xfrm>
              <a:prstGeom prst="rect">
                <a:avLst/>
              </a:prstGeom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>
                <a:off x="7344308" y="1345332"/>
                <a:ext cx="0" cy="2160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7812360" y="1921396"/>
                <a:ext cx="2160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9"/>
              <p:cNvCxnSpPr/>
              <p:nvPr/>
            </p:nvCxnSpPr>
            <p:spPr>
              <a:xfrm flipH="1">
                <a:off x="6750001" y="1921396"/>
                <a:ext cx="216024" cy="0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20"/>
              <p:cNvCxnSpPr/>
              <p:nvPr/>
            </p:nvCxnSpPr>
            <p:spPr>
              <a:xfrm rot="10800000">
                <a:off x="7350838" y="3361556"/>
                <a:ext cx="0" cy="2160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5"/>
              <p:cNvCxnSpPr/>
              <p:nvPr/>
            </p:nvCxnSpPr>
            <p:spPr>
              <a:xfrm rot="10800000" flipH="1">
                <a:off x="6708305" y="3001516"/>
                <a:ext cx="216024" cy="0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6"/>
              <p:cNvCxnSpPr/>
              <p:nvPr/>
            </p:nvCxnSpPr>
            <p:spPr>
              <a:xfrm rot="10800000" flipH="1">
                <a:off x="7812360" y="3001516"/>
                <a:ext cx="216024" cy="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30"/>
            <p:cNvSpPr txBox="1"/>
            <p:nvPr/>
          </p:nvSpPr>
          <p:spPr>
            <a:xfrm>
              <a:off x="8486755" y="1933417"/>
              <a:ext cx="102308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Blocchi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in Sm</a:t>
              </a:r>
              <a:r>
                <a:rPr lang="en-US" sz="15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Co</a:t>
              </a:r>
              <a:r>
                <a:rPr lang="en-US" sz="15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  <a:endParaRPr lang="en-US" sz="1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40"/>
            <p:cNvSpPr txBox="1"/>
            <p:nvPr/>
          </p:nvSpPr>
          <p:spPr>
            <a:xfrm>
              <a:off x="8503948" y="2834323"/>
              <a:ext cx="7766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Poli</a:t>
              </a:r>
              <a:r>
                <a:rPr lang="en-US" sz="1500" dirty="0"/>
                <a:t> in </a:t>
              </a:r>
              <a:r>
                <a:rPr lang="en-US" sz="1500" dirty="0" err="1"/>
                <a:t>ferro</a:t>
              </a:r>
              <a:endParaRPr lang="en-US" sz="1500" dirty="0"/>
            </a:p>
          </p:txBody>
        </p:sp>
        <p:cxnSp>
          <p:nvCxnSpPr>
            <p:cNvPr id="27" name="Straight Connector 31"/>
            <p:cNvCxnSpPr/>
            <p:nvPr/>
          </p:nvCxnSpPr>
          <p:spPr>
            <a:xfrm flipH="1" flipV="1">
              <a:off x="9182554" y="1139141"/>
              <a:ext cx="1030482" cy="4233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2"/>
            <p:cNvCxnSpPr/>
            <p:nvPr/>
          </p:nvCxnSpPr>
          <p:spPr>
            <a:xfrm flipH="1">
              <a:off x="9404041" y="1783032"/>
              <a:ext cx="471605" cy="3483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3"/>
            <p:cNvCxnSpPr/>
            <p:nvPr/>
          </p:nvCxnSpPr>
          <p:spPr>
            <a:xfrm flipH="1" flipV="1">
              <a:off x="9404041" y="2107422"/>
              <a:ext cx="437550" cy="62548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7"/>
            <p:cNvCxnSpPr/>
            <p:nvPr/>
          </p:nvCxnSpPr>
          <p:spPr>
            <a:xfrm flipH="1">
              <a:off x="9182554" y="2661419"/>
              <a:ext cx="1140535" cy="39322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002" y="3891813"/>
            <a:ext cx="2091578" cy="2494023"/>
          </a:xfrm>
          <a:prstGeom prst="rect">
            <a:avLst/>
          </a:prstGeom>
        </p:spPr>
      </p:pic>
      <p:sp>
        <p:nvSpPr>
          <p:cNvPr id="33" name="TextBox 30"/>
          <p:cNvSpPr txBox="1"/>
          <p:nvPr/>
        </p:nvSpPr>
        <p:spPr>
          <a:xfrm>
            <a:off x="229212" y="3821629"/>
            <a:ext cx="18707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Blocchi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in Sm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 flipV="1">
            <a:off x="1312333" y="4141689"/>
            <a:ext cx="304801" cy="37809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magin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320" y="4142959"/>
            <a:ext cx="4622435" cy="235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11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Possibili commesse</a:t>
            </a:r>
          </a:p>
        </p:txBody>
      </p:sp>
      <p:sp>
        <p:nvSpPr>
          <p:cNvPr id="9" name="AutoShape 2" descr="blob:https://web.whatsapp.com/2f3aff39-9405-447b-81eb-9b607f57c5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55575" y="2355563"/>
            <a:ext cx="12036425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Circa 80 nuovi magneti</a:t>
            </a:r>
          </a:p>
          <a:p>
            <a:pPr marL="755650" lvl="1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60 media-alta potenza (1kW – decine di kW)</a:t>
            </a:r>
          </a:p>
          <a:p>
            <a:pPr marL="755650" lvl="1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20 piccola taglia (&lt;500 W)</a:t>
            </a:r>
          </a:p>
          <a:p>
            <a:pPr marL="755650" lvl="1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20 quadrupoli permanenti a campo variabile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Siamo ancora in una fase di design preliminare, specifiche ancora da definire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Opportunità data la quantità di magneti e le taglie in gioco </a:t>
            </a:r>
          </a:p>
          <a:p>
            <a:pPr marL="12700" algn="just">
              <a:spcBef>
                <a:spcPts val="575"/>
              </a:spcBef>
              <a:tabLst>
                <a:tab pos="355600" algn="l"/>
              </a:tabLst>
            </a:pPr>
            <a:endParaRPr lang="it-IT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  <a:sym typeface="Wingdings" panose="05000000000000000000" pitchFamily="2" charset="2"/>
            </a:endParaRPr>
          </a:p>
          <a:p>
            <a:pPr marL="12700" algn="just">
              <a:spcBef>
                <a:spcPts val="575"/>
              </a:spcBef>
              <a:tabLst>
                <a:tab pos="355600" algn="l"/>
              </a:tabLst>
            </a:pPr>
            <a:r>
              <a:rPr lang="it-IT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DAFNE 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Possibile richiesta fornitura bobine raffreddate ad acqua per sostituzione di vecchie bobine</a:t>
            </a:r>
          </a:p>
          <a:p>
            <a:pPr marL="12700" algn="just">
              <a:spcBef>
                <a:spcPts val="575"/>
              </a:spcBef>
              <a:tabLst>
                <a:tab pos="355600" algn="l"/>
              </a:tabLst>
            </a:pPr>
            <a:r>
              <a:rPr lang="it-IT" sz="1600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SPARC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E’ una test </a:t>
            </a:r>
            <a:r>
              <a:rPr lang="it-IT" sz="1600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facility</a:t>
            </a: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: continua evoluzione </a:t>
            </a:r>
            <a:r>
              <a:rPr lang="it-IT" sz="16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layout di macchina </a:t>
            </a: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it-IT" sz="16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richiesti </a:t>
            </a:r>
            <a:r>
              <a:rPr lang="it-IT" sz="16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sia elettromagneti e magneti permanenti</a:t>
            </a:r>
          </a:p>
          <a:p>
            <a:pPr marL="298450" indent="-285750" algn="just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it-IT" sz="16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  <a:sym typeface="Wingdings" panose="05000000000000000000" pitchFamily="2" charset="2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108468" y="863981"/>
            <a:ext cx="14839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575"/>
              </a:spcBef>
              <a:tabLst>
                <a:tab pos="355600" algn="l"/>
              </a:tabLst>
            </a:pPr>
            <a:r>
              <a:rPr lang="it-IT" sz="2500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MAGNETI</a:t>
            </a:r>
          </a:p>
        </p:txBody>
      </p:sp>
      <p:pic>
        <p:nvPicPr>
          <p:cNvPr id="15" name="Immagine 14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18F45AF7-B0B1-670B-8124-9AC75C86D5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22511" r="3265" b="26297"/>
          <a:stretch/>
        </p:blipFill>
        <p:spPr>
          <a:xfrm>
            <a:off x="2986541" y="1357851"/>
            <a:ext cx="4503948" cy="1021891"/>
          </a:xfrm>
          <a:prstGeom prst="rect">
            <a:avLst/>
          </a:prstGeom>
        </p:spPr>
      </p:pic>
      <p:pic>
        <p:nvPicPr>
          <p:cNvPr id="16" name="Picture 2" descr="http://w3.lnf.infn.it/wp-content/uploads/2015/11/EuPRAX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4222"/>
            <a:ext cx="2794000" cy="10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o 16"/>
          <p:cNvGrpSpPr/>
          <p:nvPr/>
        </p:nvGrpSpPr>
        <p:grpSpPr>
          <a:xfrm>
            <a:off x="8385114" y="1520040"/>
            <a:ext cx="2912261" cy="2012008"/>
            <a:chOff x="503701" y="1237031"/>
            <a:chExt cx="5235513" cy="3447209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701" y="1237031"/>
              <a:ext cx="3927060" cy="3447209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1020" y="1237031"/>
              <a:ext cx="1168194" cy="3447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47753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2565</Words>
  <Application>Microsoft Office PowerPoint</Application>
  <PresentationFormat>Widescreen</PresentationFormat>
  <Paragraphs>371</Paragraphs>
  <Slides>26</Slides>
  <Notes>7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1" baseType="lpstr">
      <vt:lpstr>American Typewriter</vt:lpstr>
      <vt:lpstr>Arial</vt:lpstr>
      <vt:lpstr>Avenir Book</vt:lpstr>
      <vt:lpstr>Avenir Book Oblique</vt:lpstr>
      <vt:lpstr>Avenir Heavy</vt:lpstr>
      <vt:lpstr>Calibri</vt:lpstr>
      <vt:lpstr>Calibri Light</vt:lpstr>
      <vt:lpstr>Cambria Math</vt:lpstr>
      <vt:lpstr>Corbel</vt:lpstr>
      <vt:lpstr>Symbol</vt:lpstr>
      <vt:lpstr>Times New Roman</vt:lpstr>
      <vt:lpstr>Wingdings</vt:lpstr>
      <vt:lpstr>ヒラギノ明朝 Pro W3</vt:lpstr>
      <vt:lpstr>Tema di Office</vt:lpstr>
      <vt:lpstr>Drawing</vt:lpstr>
      <vt:lpstr>Magneti e componenti meccanici per Eupraxia</vt:lpstr>
      <vt:lpstr>Argomenti </vt:lpstr>
      <vt:lpstr>Presentazione standard di PowerPoint</vt:lpstr>
      <vt:lpstr>Presentazione standard di PowerPoint</vt:lpstr>
      <vt:lpstr>Magneti per acceleratori di particelle</vt:lpstr>
      <vt:lpstr>Magneti Normal conduttori di Piccola Taglia</vt:lpstr>
      <vt:lpstr>Magneti Normal conduttori di Grande Taglia</vt:lpstr>
      <vt:lpstr>Magneti Permanenti</vt:lpstr>
      <vt:lpstr>Possibili commesse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LATINO: a Laboratory in Advanced Technologies for INnOvation</vt:lpstr>
      <vt:lpstr>Presentazione standard di PowerPoint</vt:lpstr>
      <vt:lpstr>Presentazione standard di PowerPoint</vt:lpstr>
      <vt:lpstr>LATINO: Facility di Misure Magnetiche @LNF</vt:lpstr>
      <vt:lpstr>Presentazione standard di PowerPoint</vt:lpstr>
      <vt:lpstr>Contatti di riferimento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Alimentatori,RF e stazioni di potenza a Eupraxia</dc:title>
  <dc:creator>Ruggero Ricci</dc:creator>
  <cp:lastModifiedBy>Ruggero Ricci</cp:lastModifiedBy>
  <cp:revision>40</cp:revision>
  <dcterms:created xsi:type="dcterms:W3CDTF">2022-06-06T09:12:15Z</dcterms:created>
  <dcterms:modified xsi:type="dcterms:W3CDTF">2022-06-07T15:24:34Z</dcterms:modified>
</cp:coreProperties>
</file>