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776" r:id="rId2"/>
    <p:sldId id="256" r:id="rId3"/>
    <p:sldId id="297" r:id="rId4"/>
    <p:sldId id="417" r:id="rId5"/>
    <p:sldId id="338" r:id="rId6"/>
    <p:sldId id="984" r:id="rId7"/>
    <p:sldId id="276" r:id="rId8"/>
    <p:sldId id="473" r:id="rId9"/>
    <p:sldId id="475" r:id="rId10"/>
    <p:sldId id="790" r:id="rId11"/>
    <p:sldId id="476" r:id="rId12"/>
    <p:sldId id="477" r:id="rId13"/>
    <p:sldId id="789" r:id="rId14"/>
    <p:sldId id="988" r:id="rId15"/>
    <p:sldId id="268" r:id="rId16"/>
    <p:sldId id="991" r:id="rId17"/>
    <p:sldId id="992" r:id="rId18"/>
    <p:sldId id="339" r:id="rId19"/>
    <p:sldId id="994" r:id="rId20"/>
    <p:sldId id="997" r:id="rId21"/>
    <p:sldId id="796" r:id="rId22"/>
    <p:sldId id="982" r:id="rId23"/>
    <p:sldId id="995" r:id="rId24"/>
    <p:sldId id="993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45"/>
    <p:restoredTop sz="96272"/>
  </p:normalViewPr>
  <p:slideViewPr>
    <p:cSldViewPr snapToGrid="0" snapToObjects="1">
      <p:cViewPr varScale="1">
        <p:scale>
          <a:sx n="85" d="100"/>
          <a:sy n="85" d="100"/>
        </p:scale>
        <p:origin x="20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6ECD5-D198-8C4E-AD51-12A7947A69CD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FA0BD-9046-6445-9443-E64FA56DDD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36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DAFEA-9F87-478C-AF9B-0BDEABFD2E6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65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149F5-FE29-49B7-9447-199F8DA58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457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FA0BD-9046-6445-9443-E64FA56DDD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0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FC70FC-4C6B-9B47-9BE4-991C7ADD7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02DC0B-7329-0B41-88C7-00A7D6E33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29257D-6985-E145-B34D-A8F5A66BC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F03457-D1A6-5343-A59D-4F0DF457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1EB11C-D240-5B48-AC1C-53D254FB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2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B3EF75-6E44-6346-BDC1-D8DC0BF3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275BF6-4430-C747-BD2B-05E9AF5F3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D96DC9-409A-254B-BBED-91945B80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45B347-1363-4D47-AD40-386AA4D70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667D4C-A757-F140-B9E8-0D9DD4F0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96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F270AE8-60A4-E84D-A6F0-868977F8B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D9F84B-EFBF-4C49-B3F9-93FDF5428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2A7A2E-89FC-934F-B82E-FB2E655B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B2A8C5-F9DF-3046-8F99-155349B5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1DD783-688F-8245-893B-592B7895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5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2DB47-0607-4240-89CF-3540D57C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593094-02B6-2E4A-8612-8A784323F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59F9B5-CFE9-664D-AD4F-02B2D608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CDB6B1-77B0-AE43-BAF6-E1F78C6E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8A012F-060F-8F4D-8DCE-434BB52C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02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70C351-BBDA-074C-948B-5E66EE47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2D95A4-3C78-6D47-93D5-049616E45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EE6259-2FA4-784A-B56E-7A10F4D01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80C3D1-708E-5646-9029-65095126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96FA38-E42B-F442-96D4-EFF55968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0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0EEF5-896C-294E-BFD8-68E4F202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52440-FD03-F242-B565-DA5330C40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89401C-5DDD-1A43-A291-C78B9593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CEB13F-D78B-FC44-A8EC-6006ED8B8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F2960E-66F4-C74F-B710-8B433D2A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242527-2866-E04B-B824-00C8C32A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82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D68C6-92DF-6146-A02A-A9B17EB4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40CF89-F4FC-8D42-8179-1199BBA02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AE7602-044A-E243-BF88-377164D85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1C2344F-1BFF-BE4A-91EE-AD6101976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59D34EC-4673-CD44-B414-7F93B9517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0C65C63-552E-1D41-B528-7BBC1DE0C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96FFE09-2B03-3F4B-851A-A81B66A8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C472873-9FD8-1345-804E-205646106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40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F47C37-5416-0A47-8815-E4CE137E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37DF1B-D5B9-7B40-A239-B6000E7C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28B357-5BD5-C04D-BDA0-B592D44ED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34F3F1-C123-BF44-805F-1AD717A6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09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83ED2D2-7854-3B46-A4D9-D0BA6805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EBE51C2-77AE-1A41-B568-35ACC127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96EFCB-61F7-544E-8CF6-51B5668A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4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16342-8E93-6A48-AB10-A338E5E6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59C8FA-C6E7-CC46-872C-F50FDDB8F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17F01D-2332-084C-B239-D99B033E9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F07896-3548-D045-9372-3C22E290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B9391D-DD2E-9E48-8BC8-E5A043F2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9BB9A4-0CCF-6E47-968B-D6A02B01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06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C11D0-5361-8544-BBA8-A5361A8E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27CB10A-0982-D248-AEF2-BC6C142F6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363F4E-5130-CB40-8B2C-4DDCBE472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411B92-AE24-AB4E-BF31-939903A3B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07679F-6380-A744-A4CE-F08BC19F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11FFA1-AF36-BD4E-A785-F692AC64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1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B9EF3BB-D677-1A4E-AABF-0B49C719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36F84D-BF53-9E41-9DD7-3DBEA02A0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BE3570-CB6F-3E4A-8146-7DD280F6C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8C7A6-81E5-4A45-BB4E-8D179ECB498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BC6CFC-2727-ED4E-B638-454519FBF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53D3C1-4EF9-8C4D-951F-C4E579AE3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5A335-AE3A-A84F-9340-55B234F99A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80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3">
            <a:extLst>
              <a:ext uri="{FF2B5EF4-FFF2-40B4-BE49-F238E27FC236}">
                <a16:creationId xmlns:a16="http://schemas.microsoft.com/office/drawing/2014/main" id="{E5469D0C-6307-CC41-B22F-7918D3386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25" y="-1"/>
            <a:ext cx="12200724" cy="6855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854" y="655966"/>
            <a:ext cx="8321564" cy="3131961"/>
          </a:xfrm>
        </p:spPr>
        <p:txBody>
          <a:bodyPr>
            <a:noAutofit/>
          </a:bodyPr>
          <a:lstStyle/>
          <a:p>
            <a:r>
              <a:rPr lang="it-IT" sz="5333" dirty="0">
                <a:solidFill>
                  <a:schemeClr val="bg1"/>
                </a:solidFill>
              </a:rPr>
              <a:t> </a:t>
            </a:r>
            <a:r>
              <a:rPr lang="en-GB" sz="5333" b="1" dirty="0">
                <a:solidFill>
                  <a:schemeClr val="bg1"/>
                </a:solidFill>
              </a:rPr>
              <a:t>Einstein Telescope </a:t>
            </a:r>
            <a:br>
              <a:rPr lang="en-GB" sz="5333" dirty="0">
                <a:solidFill>
                  <a:schemeClr val="bg1"/>
                </a:solidFill>
              </a:rPr>
            </a:br>
            <a:br>
              <a:rPr lang="en-GB" sz="1467" dirty="0">
                <a:solidFill>
                  <a:schemeClr val="bg1"/>
                </a:solidFill>
              </a:rPr>
            </a:br>
            <a:r>
              <a:rPr lang="en-US" sz="4400" i="1" dirty="0">
                <a:solidFill>
                  <a:schemeClr val="bg1"/>
                </a:solidFill>
              </a:rPr>
              <a:t>The Einstein Telescope beam pipe vacuum system: challenges and perspective</a:t>
            </a:r>
            <a:endParaRPr lang="en-IT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8080" y="3950022"/>
            <a:ext cx="4369663" cy="1297294"/>
          </a:xfrm>
        </p:spPr>
        <p:txBody>
          <a:bodyPr>
            <a:normAutofit/>
          </a:bodyPr>
          <a:lstStyle/>
          <a:p>
            <a:r>
              <a:rPr lang="en-US" sz="2667" dirty="0">
                <a:solidFill>
                  <a:schemeClr val="bg1"/>
                </a:solidFill>
              </a:rPr>
              <a:t>Aniello Grado</a:t>
            </a:r>
          </a:p>
          <a:p>
            <a:r>
              <a:rPr lang="en-US" sz="2667" baseline="30000" dirty="0">
                <a:solidFill>
                  <a:schemeClr val="bg1"/>
                </a:solidFill>
              </a:rPr>
              <a:t>Co-chair ET beam pipe vacuum system</a:t>
            </a:r>
          </a:p>
          <a:p>
            <a:r>
              <a:rPr lang="en-US" sz="2667" baseline="30000" dirty="0">
                <a:solidFill>
                  <a:schemeClr val="bg1"/>
                </a:solidFill>
              </a:rPr>
              <a:t>INAF/INFN</a:t>
            </a:r>
          </a:p>
          <a:p>
            <a:endParaRPr lang="en-US" sz="2667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3689AC-0E2A-B54B-883F-8785E1E968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67" y="168285"/>
            <a:ext cx="2540000" cy="83793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F71A456-01E2-1F42-B3C1-99AB57D054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58" y="105085"/>
            <a:ext cx="1722031" cy="9643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AD6F5D-F516-C64A-A161-DFEF078B44A9}"/>
              </a:ext>
            </a:extLst>
          </p:cNvPr>
          <p:cNvSpPr txBox="1"/>
          <p:nvPr/>
        </p:nvSpPr>
        <p:spPr>
          <a:xfrm>
            <a:off x="7167338" y="5460137"/>
            <a:ext cx="4700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Credits:  A. </a:t>
            </a:r>
            <a:r>
              <a:rPr lang="en-GB" dirty="0" err="1">
                <a:solidFill>
                  <a:schemeClr val="bg1"/>
                </a:solidFill>
              </a:rPr>
              <a:t>Pasqualetti</a:t>
            </a:r>
            <a:r>
              <a:rPr lang="en-GB" dirty="0">
                <a:solidFill>
                  <a:schemeClr val="bg1"/>
                </a:solidFill>
              </a:rPr>
              <a:t>, P. </a:t>
            </a:r>
            <a:r>
              <a:rPr lang="en-GB" dirty="0" err="1">
                <a:solidFill>
                  <a:schemeClr val="bg1"/>
                </a:solidFill>
              </a:rPr>
              <a:t>Chiggiato</a:t>
            </a:r>
            <a:r>
              <a:rPr lang="en-GB" dirty="0">
                <a:solidFill>
                  <a:schemeClr val="bg1"/>
                </a:solidFill>
              </a:rPr>
              <a:t>, Harald </a:t>
            </a:r>
            <a:r>
              <a:rPr lang="en-GB" dirty="0" err="1">
                <a:solidFill>
                  <a:schemeClr val="bg1"/>
                </a:solidFill>
              </a:rPr>
              <a:t>Lueck</a:t>
            </a:r>
            <a:r>
              <a:rPr lang="en-GB" dirty="0">
                <a:solidFill>
                  <a:schemeClr val="bg1"/>
                </a:solidFill>
              </a:rPr>
              <a:t>, Yoshi Saito, C. </a:t>
            </a:r>
            <a:r>
              <a:rPr lang="en-GB" dirty="0" err="1">
                <a:solidFill>
                  <a:schemeClr val="bg1"/>
                </a:solidFill>
              </a:rPr>
              <a:t>Bradaschia</a:t>
            </a:r>
            <a:r>
              <a:rPr lang="en-GB" dirty="0">
                <a:solidFill>
                  <a:schemeClr val="bg1"/>
                </a:solidFill>
              </a:rPr>
              <a:t>, Michael Zucker, M. </a:t>
            </a:r>
            <a:r>
              <a:rPr lang="en-GB" dirty="0" err="1">
                <a:solidFill>
                  <a:schemeClr val="bg1"/>
                </a:solidFill>
              </a:rPr>
              <a:t>Punturo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6C8EA9-38A6-A447-BB85-E9BF5C7F20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259" y="286339"/>
            <a:ext cx="1945308" cy="6018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F2DBDD-B82F-2B4E-A547-F5A1327859C6}"/>
              </a:ext>
            </a:extLst>
          </p:cNvPr>
          <p:cNvSpPr txBox="1"/>
          <p:nvPr/>
        </p:nvSpPr>
        <p:spPr>
          <a:xfrm>
            <a:off x="5178358" y="6399759"/>
            <a:ext cx="5661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bg1"/>
                </a:solidFill>
              </a:rPr>
              <a:t>AIV XXV Conference May 10-12 Naples</a:t>
            </a:r>
          </a:p>
        </p:txBody>
      </p:sp>
    </p:spTree>
    <p:extLst>
      <p:ext uri="{BB962C8B-B14F-4D97-AF65-F5344CB8AC3E}">
        <p14:creationId xmlns:p14="http://schemas.microsoft.com/office/powerpoint/2010/main" val="355970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F0AA68-4D30-CC4A-975B-36C5750A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333" dirty="0">
                <a:solidFill>
                  <a:srgbClr val="0070C0"/>
                </a:solidFill>
              </a:rPr>
              <a:t>Post manufacturing treatments</a:t>
            </a:r>
            <a:br>
              <a:rPr lang="en-GB" sz="5333" dirty="0">
                <a:solidFill>
                  <a:srgbClr val="0070C0"/>
                </a:solidFill>
              </a:rPr>
            </a:br>
            <a:r>
              <a:rPr lang="en-GB" sz="3200" dirty="0">
                <a:solidFill>
                  <a:srgbClr val="0070C0"/>
                </a:solidFill>
              </a:rPr>
              <a:t>(assuming a Virgo detector approach)</a:t>
            </a:r>
            <a:r>
              <a:rPr lang="en-GB" sz="5333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7406AF-4677-9845-ACE7-562EFDA50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Each tube module (15 m long) needs treatments to meet the UHV </a:t>
            </a:r>
            <a:r>
              <a:rPr lang="en-GB" dirty="0" err="1"/>
              <a:t>requiremets</a:t>
            </a:r>
            <a:endParaRPr lang="en-GB" dirty="0"/>
          </a:p>
          <a:p>
            <a:r>
              <a:rPr lang="en-GB" dirty="0"/>
              <a:t>Cleaning</a:t>
            </a:r>
          </a:p>
          <a:p>
            <a:pPr lvl="1"/>
            <a:r>
              <a:rPr lang="en-GB" dirty="0"/>
              <a:t>Careful cleaning to remove dusts and non-volatile hydrocarbon contamination</a:t>
            </a:r>
          </a:p>
          <a:p>
            <a:pPr marL="457200" lvl="1" indent="0">
              <a:buNone/>
            </a:pPr>
            <a:r>
              <a:rPr lang="en-GB" dirty="0"/>
              <a:t>(ultrasound, hydrokinetic ….)</a:t>
            </a:r>
          </a:p>
          <a:p>
            <a:r>
              <a:rPr lang="en-GB" dirty="0"/>
              <a:t>Air-firing</a:t>
            </a:r>
          </a:p>
          <a:p>
            <a:pPr lvl="1"/>
            <a:r>
              <a:rPr lang="en-GB" dirty="0"/>
              <a:t>High temperature (400 - 450 </a:t>
            </a:r>
            <a:r>
              <a:rPr lang="en-GB" baseline="30000" dirty="0" err="1"/>
              <a:t>o</a:t>
            </a:r>
            <a:r>
              <a:rPr lang="en-GB" dirty="0" err="1"/>
              <a:t>C</a:t>
            </a:r>
            <a:r>
              <a:rPr lang="en-GB" dirty="0"/>
              <a:t>) in oven with dry air flux in order to remove the H from bulk material. Factor ~100 depletion of H</a:t>
            </a:r>
            <a:r>
              <a:rPr lang="en-GB" baseline="-25000" dirty="0"/>
              <a:t>2</a:t>
            </a:r>
            <a:r>
              <a:rPr lang="en-GB" dirty="0"/>
              <a:t> content. Permanent</a:t>
            </a:r>
          </a:p>
          <a:p>
            <a:r>
              <a:rPr lang="en-GB" dirty="0"/>
              <a:t>Bake-out</a:t>
            </a:r>
          </a:p>
          <a:p>
            <a:pPr lvl="1"/>
            <a:r>
              <a:rPr lang="en-GB" dirty="0"/>
              <a:t>Treatment at ~150 -200  </a:t>
            </a:r>
            <a:r>
              <a:rPr lang="en-GB" baseline="30000" dirty="0" err="1"/>
              <a:t>o</a:t>
            </a:r>
            <a:r>
              <a:rPr lang="en-GB" dirty="0" err="1"/>
              <a:t>C</a:t>
            </a:r>
            <a:r>
              <a:rPr lang="en-GB" dirty="0"/>
              <a:t> in-situ under vacuum to remove the tightly bonded H</a:t>
            </a:r>
            <a:r>
              <a:rPr lang="en-GB" baseline="-25000" dirty="0"/>
              <a:t>2</a:t>
            </a:r>
            <a:r>
              <a:rPr lang="en-GB" dirty="0"/>
              <a:t>O from the surfaces. If vented to air needs to be repeated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B63F6910-B2D6-994B-8115-C26E724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dirty="0"/>
              <a:t>A. Grado INAF/INFN</a:t>
            </a:r>
          </a:p>
        </p:txBody>
      </p:sp>
    </p:spTree>
    <p:extLst>
      <p:ext uri="{BB962C8B-B14F-4D97-AF65-F5344CB8AC3E}">
        <p14:creationId xmlns:p14="http://schemas.microsoft.com/office/powerpoint/2010/main" val="3229292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DB19B3-507B-4D4B-8696-6CA1CE19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516" y="2811512"/>
            <a:ext cx="4844887" cy="311172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EC27F8E-A59E-DB47-A4FC-BA28086C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18"/>
            <a:ext cx="10515600" cy="873568"/>
          </a:xfrm>
        </p:spPr>
        <p:txBody>
          <a:bodyPr/>
          <a:lstStyle/>
          <a:p>
            <a:pPr algn="ctr"/>
            <a:r>
              <a:rPr lang="en-GB" sz="5333" dirty="0">
                <a:solidFill>
                  <a:srgbClr val="0070C0"/>
                </a:solidFill>
              </a:rPr>
              <a:t>ET beampipe vacuum system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C4804-8766-5B48-8F93-189E787AE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7550"/>
            <a:ext cx="10515600" cy="53462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5100" dirty="0"/>
              <a:t>Assuming a Virgo approach and ~ 3 years for the production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2900" dirty="0"/>
              <a:t>13000 t of raw steel </a:t>
            </a:r>
          </a:p>
          <a:p>
            <a:r>
              <a:rPr lang="en-GB" sz="2900" dirty="0"/>
              <a:t>8000 modules 15 m long (including the bellow for thermal expansion)</a:t>
            </a:r>
          </a:p>
          <a:p>
            <a:r>
              <a:rPr lang="en-GB" sz="2900" dirty="0"/>
              <a:t>8 modules/day production (includes leak and extensive  quality control checks)</a:t>
            </a:r>
          </a:p>
          <a:p>
            <a:r>
              <a:rPr lang="en-GB" sz="2900" dirty="0"/>
              <a:t>240 pumping stations (5000 l/s effective, ionic, getter, </a:t>
            </a:r>
            <a:r>
              <a:rPr lang="en-GB" sz="2900" dirty="0" err="1"/>
              <a:t>ausiliary</a:t>
            </a:r>
            <a:r>
              <a:rPr lang="en-GB" sz="2900" dirty="0"/>
              <a:t> turbo molecular)</a:t>
            </a:r>
          </a:p>
          <a:p>
            <a:r>
              <a:rPr lang="en-GB" sz="2900" dirty="0"/>
              <a:t>480/720 gate valves (250 mm)</a:t>
            </a:r>
          </a:p>
          <a:p>
            <a:r>
              <a:rPr lang="en-GB" sz="2900" dirty="0"/>
              <a:t>spare flanges every 250 m?</a:t>
            </a:r>
          </a:p>
          <a:p>
            <a:r>
              <a:rPr lang="en-GB" sz="2900" dirty="0"/>
              <a:t>48/72 gate valves (1 m diameter)</a:t>
            </a:r>
          </a:p>
          <a:p>
            <a:r>
              <a:rPr lang="en-GB" sz="2900" dirty="0"/>
              <a:t>200 RGA</a:t>
            </a:r>
          </a:p>
          <a:p>
            <a:r>
              <a:rPr lang="en-GB" sz="2900" dirty="0"/>
              <a:t>~ 1000 gauges</a:t>
            </a:r>
          </a:p>
          <a:p>
            <a:r>
              <a:rPr lang="en-GB" sz="2900" dirty="0"/>
              <a:t>10 ovens (each 4 modules at times)  operating ~3 years 24/7 for air-firing</a:t>
            </a:r>
          </a:p>
          <a:p>
            <a:r>
              <a:rPr lang="en-GB" sz="2900" dirty="0"/>
              <a:t>4 cleaning systems </a:t>
            </a:r>
          </a:p>
          <a:p>
            <a:r>
              <a:rPr lang="en-GB" sz="2900" dirty="0"/>
              <a:t>Backout system  (</a:t>
            </a:r>
            <a:r>
              <a:rPr lang="it-IT" sz="2900" dirty="0"/>
              <a:t>2G </a:t>
            </a:r>
            <a:r>
              <a:rPr lang="it-IT" sz="2900" dirty="0" err="1"/>
              <a:t>heat</a:t>
            </a:r>
            <a:r>
              <a:rPr lang="it-IT" sz="2900" dirty="0"/>
              <a:t> </a:t>
            </a:r>
            <a:r>
              <a:rPr lang="it-IT" sz="2900" dirty="0" err="1"/>
              <a:t>dissipation</a:t>
            </a:r>
            <a:r>
              <a:rPr lang="it-IT" sz="2900" dirty="0"/>
              <a:t> </a:t>
            </a:r>
            <a:r>
              <a:rPr lang="it-IT" sz="2900" dirty="0" err="1"/>
              <a:t>is</a:t>
            </a:r>
            <a:r>
              <a:rPr lang="it-IT" sz="2900" dirty="0"/>
              <a:t> ≈ 250 </a:t>
            </a:r>
            <a:r>
              <a:rPr lang="it-IT" sz="2900" dirty="0" err="1"/>
              <a:t>W</a:t>
            </a:r>
            <a:r>
              <a:rPr lang="it-IT" sz="2900" dirty="0"/>
              <a:t>/m @ 150°C </a:t>
            </a:r>
            <a:r>
              <a:rPr lang="en-GB" sz="2900" dirty="0"/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Just scaling the Virgo vacuum costs to ET it would requires   &gt; 560 </a:t>
            </a:r>
            <a:r>
              <a:rPr lang="en-GB" dirty="0" err="1"/>
              <a:t>Meuro</a:t>
            </a:r>
            <a:r>
              <a:rPr lang="en-GB" dirty="0"/>
              <a:t> !!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1C8EB6-0B6B-7F4F-8E1A-4D5CB680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427D5B4-EE43-0844-AFAB-5707D8B5D718}" type="slidenum">
              <a:rPr lang="en-US" smtClean="0"/>
              <a:t>11</a:t>
            </a:fld>
            <a:endParaRPr lang="en-US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8537A34-021D-B848-8A92-CE80B1901565}"/>
              </a:ext>
            </a:extLst>
          </p:cNvPr>
          <p:cNvSpPr txBox="1">
            <a:spLocks/>
          </p:cNvSpPr>
          <p:nvPr/>
        </p:nvSpPr>
        <p:spPr>
          <a:xfrm>
            <a:off x="4368800" y="6400799"/>
            <a:ext cx="3860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A. Grado INAF/INFN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7D5F995-1C62-C947-935A-91F9ED8B87CE}"/>
              </a:ext>
            </a:extLst>
          </p:cNvPr>
          <p:cNvSpPr/>
          <p:nvPr/>
        </p:nvSpPr>
        <p:spPr>
          <a:xfrm>
            <a:off x="9795641" y="2690648"/>
            <a:ext cx="2396359" cy="108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367EA17-6E2A-1843-B732-BEE3C05E9013}"/>
              </a:ext>
            </a:extLst>
          </p:cNvPr>
          <p:cNvSpPr/>
          <p:nvPr/>
        </p:nvSpPr>
        <p:spPr>
          <a:xfrm>
            <a:off x="7235684" y="4886433"/>
            <a:ext cx="2396359" cy="803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87E4B0E-0849-CB4F-93A5-2D3823650EEB}"/>
              </a:ext>
            </a:extLst>
          </p:cNvPr>
          <p:cNvSpPr/>
          <p:nvPr/>
        </p:nvSpPr>
        <p:spPr>
          <a:xfrm>
            <a:off x="8138885" y="4355662"/>
            <a:ext cx="865623" cy="108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B809BE0-5C4A-D046-9F0E-1C361AAB0CBD}"/>
              </a:ext>
            </a:extLst>
          </p:cNvPr>
          <p:cNvSpPr/>
          <p:nvPr/>
        </p:nvSpPr>
        <p:spPr>
          <a:xfrm>
            <a:off x="8029875" y="4580752"/>
            <a:ext cx="1390646" cy="49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F9CEAFA-DC81-9341-AE57-B728388540B0}"/>
              </a:ext>
            </a:extLst>
          </p:cNvPr>
          <p:cNvSpPr/>
          <p:nvPr/>
        </p:nvSpPr>
        <p:spPr>
          <a:xfrm>
            <a:off x="7722872" y="4160574"/>
            <a:ext cx="1036467" cy="405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FA8725-D8FB-B844-BFFC-967600FD33F1}"/>
              </a:ext>
            </a:extLst>
          </p:cNvPr>
          <p:cNvSpPr txBox="1"/>
          <p:nvPr/>
        </p:nvSpPr>
        <p:spPr>
          <a:xfrm>
            <a:off x="3095702" y="6089058"/>
            <a:ext cx="690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Find cost effective solutions to reduce the total cost !!</a:t>
            </a:r>
          </a:p>
        </p:txBody>
      </p:sp>
    </p:spTree>
    <p:extLst>
      <p:ext uri="{BB962C8B-B14F-4D97-AF65-F5344CB8AC3E}">
        <p14:creationId xmlns:p14="http://schemas.microsoft.com/office/powerpoint/2010/main" val="13103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AA659-A7CA-5749-AC4F-0312EB59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5333" dirty="0">
                <a:solidFill>
                  <a:srgbClr val="0070C0"/>
                </a:solidFill>
              </a:rPr>
              <a:t>R&amp;D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07A745-0D01-DC4D-AAA7-DE0A8D6BC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Materials: austenitic, low carbon steel, aluminium, ferritic? </a:t>
            </a:r>
          </a:p>
          <a:p>
            <a:pPr lvl="1"/>
            <a:r>
              <a:rPr lang="en-GB" dirty="0"/>
              <a:t>Low raw material cost</a:t>
            </a:r>
          </a:p>
          <a:p>
            <a:pPr lvl="1"/>
            <a:r>
              <a:rPr lang="en-GB" dirty="0"/>
              <a:t>low H content</a:t>
            </a:r>
          </a:p>
          <a:p>
            <a:pPr lvl="1"/>
            <a:r>
              <a:rPr lang="en-GB" dirty="0"/>
              <a:t>easy H depletion </a:t>
            </a:r>
          </a:p>
          <a:p>
            <a:r>
              <a:rPr lang="en-GB" dirty="0"/>
              <a:t>Optimize tube modules thermal treatments </a:t>
            </a:r>
          </a:p>
          <a:p>
            <a:pPr marL="0" indent="0">
              <a:buNone/>
            </a:pPr>
            <a:r>
              <a:rPr lang="en-GB" dirty="0"/>
              <a:t>   for dehydrogenation </a:t>
            </a:r>
          </a:p>
          <a:p>
            <a:r>
              <a:rPr lang="en-GB" dirty="0"/>
              <a:t>Cheap surface cleaning scalable to </a:t>
            </a:r>
          </a:p>
          <a:p>
            <a:pPr marL="0" indent="0">
              <a:buNone/>
            </a:pPr>
            <a:r>
              <a:rPr lang="en-GB" dirty="0"/>
              <a:t>     large area (~400000 m</a:t>
            </a:r>
            <a:r>
              <a:rPr lang="en-GB" baseline="30000" dirty="0"/>
              <a:t>2</a:t>
            </a:r>
            <a:r>
              <a:rPr lang="en-GB" dirty="0"/>
              <a:t>)</a:t>
            </a:r>
          </a:p>
          <a:p>
            <a:r>
              <a:rPr lang="en-GB" dirty="0"/>
              <a:t>Inner surface passive coating?</a:t>
            </a:r>
          </a:p>
          <a:p>
            <a:pPr lvl="1"/>
            <a:r>
              <a:rPr lang="en-GB" dirty="0"/>
              <a:t>hydrogen permeation barrier scalable to </a:t>
            </a:r>
          </a:p>
          <a:p>
            <a:pPr marL="609585" lvl="1" indent="0">
              <a:buNone/>
            </a:pPr>
            <a:r>
              <a:rPr lang="en-GB" dirty="0"/>
              <a:t>     large area</a:t>
            </a:r>
          </a:p>
          <a:p>
            <a:r>
              <a:rPr lang="en-GB" dirty="0"/>
              <a:t>Corrosion resistance (50 years lifetime)</a:t>
            </a:r>
          </a:p>
          <a:p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44D0D0-D82E-0943-936C-A8C13756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CB24EB-B7CD-D84A-B181-58C735C1D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733" y="2824788"/>
            <a:ext cx="3894667" cy="2760133"/>
          </a:xfrm>
          <a:prstGeom prst="rect">
            <a:avLst/>
          </a:prstGeom>
        </p:spPr>
      </p:pic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3947F7DC-0B04-E543-A1B7-6AD8E650F0DE}"/>
              </a:ext>
            </a:extLst>
          </p:cNvPr>
          <p:cNvSpPr txBox="1">
            <a:spLocks/>
          </p:cNvSpPr>
          <p:nvPr/>
        </p:nvSpPr>
        <p:spPr>
          <a:xfrm>
            <a:off x="4246880" y="6444383"/>
            <a:ext cx="3860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A. Grado INAF/INFN</a:t>
            </a:r>
          </a:p>
        </p:txBody>
      </p:sp>
    </p:spTree>
    <p:extLst>
      <p:ext uri="{BB962C8B-B14F-4D97-AF65-F5344CB8AC3E}">
        <p14:creationId xmlns:p14="http://schemas.microsoft.com/office/powerpoint/2010/main" val="1746886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22039-181C-8942-866F-41DCC0A1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65" y="346915"/>
            <a:ext cx="10515600" cy="1325563"/>
          </a:xfrm>
        </p:spPr>
        <p:txBody>
          <a:bodyPr/>
          <a:lstStyle/>
          <a:p>
            <a:r>
              <a:rPr lang="en-GB" sz="5333" dirty="0">
                <a:solidFill>
                  <a:srgbClr val="0070C0"/>
                </a:solidFill>
              </a:rPr>
              <a:t>Pumping system design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5FDF6A-4D40-0646-86C3-9E3FD2E7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 Virgo 15% of the budget went in pumping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Reach the target vacuum</a:t>
            </a:r>
          </a:p>
          <a:p>
            <a:r>
              <a:rPr lang="en-GB" dirty="0"/>
              <a:t>Management of the mechanical vibrations and acoustic noise</a:t>
            </a:r>
          </a:p>
          <a:p>
            <a:r>
              <a:rPr lang="en-GB" dirty="0"/>
              <a:t>A careful design and pumps distribution optimization </a:t>
            </a:r>
          </a:p>
          <a:p>
            <a:r>
              <a:rPr lang="en-GB" dirty="0"/>
              <a:t>Minimize maintenance costs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FA32AC-EB0D-1946-B6F7-252341C4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dirty="0"/>
              <a:t>A. Grado INAF/INFN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F14369D-BEC9-2E47-93A0-F323DC133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14" y="1672478"/>
            <a:ext cx="4335902" cy="24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28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4FCA0-C4E4-9844-B368-30340BCAF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365125"/>
            <a:ext cx="11451101" cy="1325563"/>
          </a:xfrm>
        </p:spPr>
        <p:txBody>
          <a:bodyPr>
            <a:normAutofit fontScale="90000"/>
          </a:bodyPr>
          <a:lstStyle/>
          <a:p>
            <a:r>
              <a:rPr lang="en-GB" sz="5333" dirty="0">
                <a:solidFill>
                  <a:srgbClr val="0070C0"/>
                </a:solidFill>
              </a:rPr>
              <a:t>Agreement INFN/</a:t>
            </a:r>
            <a:r>
              <a:rPr lang="en-GB" sz="5333" dirty="0" err="1">
                <a:solidFill>
                  <a:srgbClr val="0070C0"/>
                </a:solidFill>
              </a:rPr>
              <a:t>Nikhef</a:t>
            </a:r>
            <a:r>
              <a:rPr lang="en-GB" sz="5333" dirty="0">
                <a:solidFill>
                  <a:srgbClr val="0070C0"/>
                </a:solidFill>
              </a:rPr>
              <a:t> - CERN on beam pipe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8595DA-FF44-DE4C-9124-971D81CD4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Re-evaluate the baseline solution (Virgo) with minor modifications imposed by the new requirements (5 x better vacuum, 20 x size).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GB" dirty="0"/>
              <a:t>Design and test an alternative solution that fulfil the ET requirements and is less expensive than the baseline.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GB" dirty="0"/>
              <a:t>Manufacture, assembly and test a pilot sector.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GB" dirty="0"/>
              <a:t>Write the technical design report, including cost estimations.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GB" dirty="0"/>
              <a:t> Coordination of the ET collaboration effort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1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97075F-84BF-4D2F-A3B6-08357FBF0513}"/>
              </a:ext>
            </a:extLst>
          </p:cNvPr>
          <p:cNvSpPr txBox="1"/>
          <p:nvPr/>
        </p:nvSpPr>
        <p:spPr>
          <a:xfrm>
            <a:off x="4585495" y="218298"/>
            <a:ext cx="279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Work-Breakdown Structure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85ACF3-DFCC-46E8-9447-D44472F6D76F}"/>
              </a:ext>
            </a:extLst>
          </p:cNvPr>
          <p:cNvSpPr/>
          <p:nvPr/>
        </p:nvSpPr>
        <p:spPr>
          <a:xfrm>
            <a:off x="205946" y="823783"/>
            <a:ext cx="1849395" cy="749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WP1: </a:t>
            </a:r>
            <a:r>
              <a:rPr lang="en-GB" b="1" dirty="0"/>
              <a:t>engineering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7FD9DE-10A8-4E69-AF7A-2B70987CD5DC}"/>
              </a:ext>
            </a:extLst>
          </p:cNvPr>
          <p:cNvSpPr/>
          <p:nvPr/>
        </p:nvSpPr>
        <p:spPr>
          <a:xfrm>
            <a:off x="2170670" y="803188"/>
            <a:ext cx="1849395" cy="749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WP2: </a:t>
            </a:r>
          </a:p>
          <a:p>
            <a:pPr algn="ctr"/>
            <a:r>
              <a:rPr lang="en-GB" b="1" dirty="0"/>
              <a:t>production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885C27-EDCF-4FBD-BDB0-D68E1C29671D}"/>
              </a:ext>
            </a:extLst>
          </p:cNvPr>
          <p:cNvSpPr/>
          <p:nvPr/>
        </p:nvSpPr>
        <p:spPr>
          <a:xfrm>
            <a:off x="4135394" y="803188"/>
            <a:ext cx="1849395" cy="749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WP3: </a:t>
            </a:r>
          </a:p>
          <a:p>
            <a:pPr algn="ctr"/>
            <a:r>
              <a:rPr lang="en-GB" b="1" dirty="0"/>
              <a:t>treatments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F4A3-C834-4AD6-B92F-3F8010205BF4}"/>
              </a:ext>
            </a:extLst>
          </p:cNvPr>
          <p:cNvSpPr/>
          <p:nvPr/>
        </p:nvSpPr>
        <p:spPr>
          <a:xfrm>
            <a:off x="6141307" y="803188"/>
            <a:ext cx="1849395" cy="749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WP4: </a:t>
            </a:r>
          </a:p>
          <a:p>
            <a:pPr algn="ctr"/>
            <a:r>
              <a:rPr lang="en-GB" b="1" dirty="0"/>
              <a:t>transport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25FCA3-79FB-4345-B242-DD5D2BBB1D2D}"/>
              </a:ext>
            </a:extLst>
          </p:cNvPr>
          <p:cNvSpPr/>
          <p:nvPr/>
        </p:nvSpPr>
        <p:spPr>
          <a:xfrm>
            <a:off x="8106031" y="782593"/>
            <a:ext cx="1849395" cy="749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WP5: </a:t>
            </a:r>
          </a:p>
          <a:p>
            <a:pPr algn="ctr"/>
            <a:r>
              <a:rPr lang="en-GB" b="1" dirty="0"/>
              <a:t>installation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E085C1-1BB2-4D0B-AAD9-2DE8CAE099EC}"/>
              </a:ext>
            </a:extLst>
          </p:cNvPr>
          <p:cNvSpPr/>
          <p:nvPr/>
        </p:nvSpPr>
        <p:spPr>
          <a:xfrm>
            <a:off x="10070755" y="782593"/>
            <a:ext cx="1849395" cy="749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WP6: </a:t>
            </a:r>
          </a:p>
          <a:p>
            <a:pPr algn="ctr"/>
            <a:r>
              <a:rPr lang="en-GB" b="1" dirty="0"/>
              <a:t>vacuum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8BEF6A-A15D-4D86-A80D-A32F4C63BD13}"/>
              </a:ext>
            </a:extLst>
          </p:cNvPr>
          <p:cNvSpPr/>
          <p:nvPr/>
        </p:nvSpPr>
        <p:spPr>
          <a:xfrm>
            <a:off x="205946" y="1635210"/>
            <a:ext cx="1849395" cy="1940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Design and engineering of the vacuum chamber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263F7E-C015-46A4-AF1C-A10268FDBF45}"/>
              </a:ext>
            </a:extLst>
          </p:cNvPr>
          <p:cNvSpPr/>
          <p:nvPr/>
        </p:nvSpPr>
        <p:spPr>
          <a:xfrm>
            <a:off x="2191264" y="1635210"/>
            <a:ext cx="1849395" cy="1940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Choice of materials and manufacturing technology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9DFDAD-35D2-418B-9614-4FA52FEA6870}"/>
              </a:ext>
            </a:extLst>
          </p:cNvPr>
          <p:cNvSpPr/>
          <p:nvPr/>
        </p:nvSpPr>
        <p:spPr>
          <a:xfrm>
            <a:off x="4176583" y="1635210"/>
            <a:ext cx="1849395" cy="1940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Choice of post-manufacturing treatments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6E86F7-0D34-4B3E-8A20-34BA23B102BA}"/>
              </a:ext>
            </a:extLst>
          </p:cNvPr>
          <p:cNvSpPr/>
          <p:nvPr/>
        </p:nvSpPr>
        <p:spPr>
          <a:xfrm>
            <a:off x="6141307" y="1635210"/>
            <a:ext cx="1849395" cy="1940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Handling and logistics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9A5513-0CCB-4955-BBD6-45AAAF843834}"/>
              </a:ext>
            </a:extLst>
          </p:cNvPr>
          <p:cNvSpPr/>
          <p:nvPr/>
        </p:nvSpPr>
        <p:spPr>
          <a:xfrm>
            <a:off x="8106031" y="1635210"/>
            <a:ext cx="1849395" cy="1940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Installation procedure and interface with other systems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9EE823-00F0-4423-B3BF-18123FD223B4}"/>
              </a:ext>
            </a:extLst>
          </p:cNvPr>
          <p:cNvSpPr/>
          <p:nvPr/>
        </p:nvSpPr>
        <p:spPr>
          <a:xfrm>
            <a:off x="10070755" y="1635210"/>
            <a:ext cx="1849395" cy="1940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Choice of vacuum pumps and valves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817587-EC69-4C2A-90A2-E56330DB79DA}"/>
              </a:ext>
            </a:extLst>
          </p:cNvPr>
          <p:cNvSpPr/>
          <p:nvPr/>
        </p:nvSpPr>
        <p:spPr>
          <a:xfrm>
            <a:off x="4101304" y="3910918"/>
            <a:ext cx="1849395" cy="749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WP7:</a:t>
            </a:r>
          </a:p>
          <a:p>
            <a:pPr algn="ctr"/>
            <a:r>
              <a:rPr lang="en-GB" b="1" dirty="0"/>
              <a:t>prototyping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8AD042-1500-4ADD-BA72-7B52E4574EB8}"/>
              </a:ext>
            </a:extLst>
          </p:cNvPr>
          <p:cNvSpPr/>
          <p:nvPr/>
        </p:nvSpPr>
        <p:spPr>
          <a:xfrm>
            <a:off x="4101304" y="4722345"/>
            <a:ext cx="1849395" cy="1917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Installation and test of a pilot sector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84C2B2B-4D61-49CF-A3FC-30F0C806C79B}"/>
              </a:ext>
            </a:extLst>
          </p:cNvPr>
          <p:cNvSpPr/>
          <p:nvPr/>
        </p:nvSpPr>
        <p:spPr>
          <a:xfrm>
            <a:off x="6141307" y="3910918"/>
            <a:ext cx="1849395" cy="749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WP8:</a:t>
            </a:r>
          </a:p>
          <a:p>
            <a:pPr algn="ctr"/>
            <a:r>
              <a:rPr lang="en-GB" b="1" dirty="0"/>
              <a:t>coordination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F6D00F-6797-43C6-84EE-086D029391AD}"/>
              </a:ext>
            </a:extLst>
          </p:cNvPr>
          <p:cNvSpPr/>
          <p:nvPr/>
        </p:nvSpPr>
        <p:spPr>
          <a:xfrm>
            <a:off x="6141307" y="4722345"/>
            <a:ext cx="1849395" cy="1917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Coordination of the different work packages and contribution of collaborators</a:t>
            </a:r>
          </a:p>
        </p:txBody>
      </p:sp>
    </p:spTree>
    <p:extLst>
      <p:ext uri="{BB962C8B-B14F-4D97-AF65-F5344CB8AC3E}">
        <p14:creationId xmlns:p14="http://schemas.microsoft.com/office/powerpoint/2010/main" val="2669783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AF125-91AA-8549-B2AF-576E990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7474" cy="1325563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70C0"/>
                </a:solidFill>
              </a:rPr>
              <a:t>What we need: beampipe design and production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492DC5-B3A1-1C4E-A8A8-DA7D4D31E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Steel mills </a:t>
            </a:r>
          </a:p>
          <a:p>
            <a:r>
              <a:rPr lang="en-GB" dirty="0"/>
              <a:t>Metallurgists</a:t>
            </a:r>
          </a:p>
          <a:p>
            <a:r>
              <a:rPr lang="en-GB" dirty="0"/>
              <a:t>Experts on hydrogen permeation/diffusion in steel</a:t>
            </a:r>
          </a:p>
          <a:p>
            <a:r>
              <a:rPr lang="en-GB" dirty="0"/>
              <a:t>Welding experts</a:t>
            </a:r>
          </a:p>
          <a:p>
            <a:r>
              <a:rPr lang="en-GB" dirty="0"/>
              <a:t>Tube manufacturing</a:t>
            </a:r>
          </a:p>
          <a:p>
            <a:r>
              <a:rPr lang="en-GB" dirty="0"/>
              <a:t>Metal cleaning systems (project required)</a:t>
            </a:r>
          </a:p>
          <a:p>
            <a:r>
              <a:rPr lang="en-GB" dirty="0"/>
              <a:t>Ovens for dehydrogenation (project required)</a:t>
            </a:r>
          </a:p>
          <a:p>
            <a:r>
              <a:rPr lang="en-GB" dirty="0"/>
              <a:t>Quality control assessment (steel, </a:t>
            </a:r>
            <a:r>
              <a:rPr lang="en-GB" dirty="0" err="1"/>
              <a:t>weldings</a:t>
            </a:r>
            <a:r>
              <a:rPr lang="en-GB" dirty="0"/>
              <a:t>, contamination)</a:t>
            </a:r>
          </a:p>
          <a:p>
            <a:r>
              <a:rPr lang="en-GB" dirty="0"/>
              <a:t>logistic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D869A00-9418-D743-87E4-D50B2F3B0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261" y="3429000"/>
            <a:ext cx="3418450" cy="15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48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AF125-91AA-8549-B2AF-576E990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7474" cy="132556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</a:rPr>
              <a:t>What we need: vacuum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492DC5-B3A1-1C4E-A8A8-DA7D4D31E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Pumping systems</a:t>
            </a:r>
          </a:p>
          <a:p>
            <a:r>
              <a:rPr lang="en-GB" dirty="0"/>
              <a:t> large valves (cheap solution ?)</a:t>
            </a:r>
          </a:p>
          <a:p>
            <a:r>
              <a:rPr lang="en-GB" dirty="0"/>
              <a:t>Vacuum control system</a:t>
            </a:r>
          </a:p>
          <a:p>
            <a:r>
              <a:rPr lang="en-GB" dirty="0"/>
              <a:t>Low voltage high current power </a:t>
            </a:r>
          </a:p>
          <a:p>
            <a:pPr marL="0" indent="0">
              <a:buNone/>
            </a:pPr>
            <a:r>
              <a:rPr lang="en-GB" dirty="0"/>
              <a:t>  supplies for in-situ backout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45D241-D8D5-7D41-A208-7969BA579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5" t="3583" r="6398" b="14687"/>
          <a:stretch/>
        </p:blipFill>
        <p:spPr>
          <a:xfrm>
            <a:off x="6685715" y="2053883"/>
            <a:ext cx="4971713" cy="38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3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735" y="50062"/>
            <a:ext cx="10515600" cy="953602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</a:rPr>
              <a:t>ET timeline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9735" y="745022"/>
            <a:ext cx="11428445" cy="895737"/>
          </a:xfrm>
        </p:spPr>
        <p:txBody>
          <a:bodyPr/>
          <a:lstStyle/>
          <a:p>
            <a:r>
              <a:rPr lang="en-GB" dirty="0"/>
              <a:t>ET timeline presented to ESFRI</a:t>
            </a:r>
          </a:p>
          <a:p>
            <a:pPr lvl="1"/>
            <a:r>
              <a:rPr lang="en-GB" dirty="0"/>
              <a:t>As expected, the ESFRI approval boosted the activities at all the levels: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DC3C-566A-471A-9116-12BD5CDDCEE9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5" y="1463666"/>
            <a:ext cx="8708573" cy="5136955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3A2AB19A-9139-4D4B-BB02-3C30B19EA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363" y="9491"/>
            <a:ext cx="2378216" cy="73553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672628" y="1192890"/>
            <a:ext cx="18874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Governments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689850" y="2920360"/>
            <a:ext cx="44467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CDR evaluations: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Total budget ~ 2G€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Observatory budget ~ 1.7G€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Infrastructure Budget: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/>
              <a:t>Civil infrastructure: ~930M€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3402869-E68E-704F-BA92-B253F425F115}"/>
              </a:ext>
            </a:extLst>
          </p:cNvPr>
          <p:cNvSpPr/>
          <p:nvPr/>
        </p:nvSpPr>
        <p:spPr>
          <a:xfrm>
            <a:off x="2444434" y="1562686"/>
            <a:ext cx="1522085" cy="4160601"/>
          </a:xfrm>
          <a:prstGeom prst="rect">
            <a:avLst/>
          </a:prstGeom>
          <a:solidFill>
            <a:schemeClr val="accent1">
              <a:alpha val="33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A6B39C-4154-3743-A29B-5783C09754D4}"/>
              </a:ext>
            </a:extLst>
          </p:cNvPr>
          <p:cNvSpPr txBox="1"/>
          <p:nvPr/>
        </p:nvSpPr>
        <p:spPr>
          <a:xfrm>
            <a:off x="2083462" y="5792622"/>
            <a:ext cx="230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TDR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ACDB55F-5B0B-A140-9751-6233B8912522}"/>
              </a:ext>
            </a:extLst>
          </p:cNvPr>
          <p:cNvCxnSpPr>
            <a:cxnSpLocks/>
          </p:cNvCxnSpPr>
          <p:nvPr/>
        </p:nvCxnSpPr>
        <p:spPr>
          <a:xfrm flipV="1">
            <a:off x="3405482" y="5977288"/>
            <a:ext cx="561037" cy="69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C40785C-16E3-0449-BB90-3DC945F83E71}"/>
              </a:ext>
            </a:extLst>
          </p:cNvPr>
          <p:cNvCxnSpPr>
            <a:cxnSpLocks/>
          </p:cNvCxnSpPr>
          <p:nvPr/>
        </p:nvCxnSpPr>
        <p:spPr>
          <a:xfrm flipH="1">
            <a:off x="2444434" y="5988959"/>
            <a:ext cx="58226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9FA20C94-ADDD-8F4C-ADD9-623858B3A167}"/>
              </a:ext>
            </a:extLst>
          </p:cNvPr>
          <p:cNvSpPr/>
          <p:nvPr/>
        </p:nvSpPr>
        <p:spPr>
          <a:xfrm>
            <a:off x="5743957" y="1601723"/>
            <a:ext cx="1522085" cy="4160601"/>
          </a:xfrm>
          <a:prstGeom prst="rect">
            <a:avLst/>
          </a:prstGeom>
          <a:solidFill>
            <a:schemeClr val="accent1">
              <a:alpha val="33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8E76F4-2BE5-F641-9267-8017D73FDE2B}"/>
              </a:ext>
            </a:extLst>
          </p:cNvPr>
          <p:cNvSpPr txBox="1"/>
          <p:nvPr/>
        </p:nvSpPr>
        <p:spPr>
          <a:xfrm>
            <a:off x="5832389" y="3311611"/>
            <a:ext cx="1272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Manufact.</a:t>
            </a:r>
          </a:p>
          <a:p>
            <a:r>
              <a:rPr lang="en-GB" dirty="0"/>
              <a:t>Installation</a:t>
            </a:r>
          </a:p>
          <a:p>
            <a:r>
              <a:rPr lang="en-GB" dirty="0"/>
              <a:t>Verification</a:t>
            </a:r>
          </a:p>
          <a:p>
            <a:r>
              <a:rPr lang="en-GB" dirty="0"/>
              <a:t>3 - 4 years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954518D-5E22-214E-A398-D8D18087F221}"/>
              </a:ext>
            </a:extLst>
          </p:cNvPr>
          <p:cNvSpPr txBox="1"/>
          <p:nvPr/>
        </p:nvSpPr>
        <p:spPr>
          <a:xfrm>
            <a:off x="2538358" y="2141116"/>
            <a:ext cx="1522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Beam pipe vacuum system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98745C6-4791-3B42-A087-2802657FD514}"/>
              </a:ext>
            </a:extLst>
          </p:cNvPr>
          <p:cNvSpPr txBox="1"/>
          <p:nvPr/>
        </p:nvSpPr>
        <p:spPr>
          <a:xfrm>
            <a:off x="5878812" y="2244088"/>
            <a:ext cx="1522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Beam pipe vacuum system</a:t>
            </a:r>
          </a:p>
        </p:txBody>
      </p:sp>
    </p:spTree>
    <p:extLst>
      <p:ext uri="{BB962C8B-B14F-4D97-AF65-F5344CB8AC3E}">
        <p14:creationId xmlns:p14="http://schemas.microsoft.com/office/powerpoint/2010/main" val="4282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8" grpId="0" animBg="1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64F584-1450-7F4E-839B-B632EB35B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>
                <a:solidFill>
                  <a:srgbClr val="0070C0"/>
                </a:solidFill>
              </a:rPr>
              <a:t>Next 3 years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569F47-0989-454C-81AF-AEF07E613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Will be decided the main technological solutions for the ET beam pipe system</a:t>
            </a:r>
          </a:p>
          <a:p>
            <a:r>
              <a:rPr lang="en-GB" dirty="0"/>
              <a:t>A full scale tube module (15 m) prototype will be realized at CERN</a:t>
            </a:r>
          </a:p>
          <a:p>
            <a:r>
              <a:rPr lang="en-GB" dirty="0"/>
              <a:t>Possibly other prototypes will be tested in other labs of the ET collaboration</a:t>
            </a:r>
          </a:p>
          <a:p>
            <a:r>
              <a:rPr lang="en-GB" dirty="0"/>
              <a:t>Of course there is room for new solutions (compared to Virgo)  if substantial cost saving is achieved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37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4437A20-05A2-4E3A-9375-02CD852D0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917" y="0"/>
            <a:ext cx="5314536" cy="1325563"/>
          </a:xfrm>
        </p:spPr>
        <p:txBody>
          <a:bodyPr>
            <a:normAutofit/>
          </a:bodyPr>
          <a:lstStyle/>
          <a:p>
            <a:r>
              <a:rPr lang="en-GB" sz="3700"/>
              <a:t>Monumental successes of the Advanced detectors</a:t>
            </a:r>
          </a:p>
        </p:txBody>
      </p:sp>
      <p:pic>
        <p:nvPicPr>
          <p:cNvPr id="3" name="Immagine 2" descr="Immagine che contiene oggetto da esterni, vicino&#10;&#10;Descrizione generata automaticamente">
            <a:extLst>
              <a:ext uri="{FF2B5EF4-FFF2-40B4-BE49-F238E27FC236}">
                <a16:creationId xmlns:a16="http://schemas.microsoft.com/office/drawing/2014/main" id="{276557BA-E4BD-4CFF-9F18-1B70F31E5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-2"/>
            <a:ext cx="3287484" cy="3416208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0596F58-BE80-4785-B895-87D729B25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061" y="2302790"/>
            <a:ext cx="6320889" cy="4278795"/>
          </a:xfrm>
        </p:spPr>
        <p:txBody>
          <a:bodyPr anchor="t">
            <a:normAutofit/>
          </a:bodyPr>
          <a:lstStyle/>
          <a:p>
            <a:r>
              <a:rPr lang="en-GB" sz="2000" dirty="0"/>
              <a:t>First detection of GWs from a BBH system (GW150914)</a:t>
            </a:r>
          </a:p>
          <a:p>
            <a:pPr lvl="1"/>
            <a:r>
              <a:rPr lang="en-GB" sz="2000" dirty="0"/>
              <a:t>Physics of BHs</a:t>
            </a:r>
          </a:p>
          <a:p>
            <a:r>
              <a:rPr lang="en-GB" sz="2000" dirty="0"/>
              <a:t>First detection of GWs from a BNS system (GW170817)</a:t>
            </a:r>
          </a:p>
          <a:p>
            <a:pPr lvl="1"/>
            <a:r>
              <a:rPr lang="en-GB" sz="2000" dirty="0"/>
              <a:t>Birth of the </a:t>
            </a:r>
            <a:r>
              <a:rPr lang="en-GB" sz="2000" dirty="0" err="1"/>
              <a:t>multimessenger</a:t>
            </a:r>
            <a:r>
              <a:rPr lang="en-GB" sz="2000" dirty="0"/>
              <a:t> astronomy with GWs</a:t>
            </a:r>
          </a:p>
          <a:p>
            <a:pPr lvl="1"/>
            <a:r>
              <a:rPr lang="en-GB" sz="2000" dirty="0" err="1"/>
              <a:t>Costraining</a:t>
            </a:r>
            <a:r>
              <a:rPr lang="en-GB" sz="2000" dirty="0"/>
              <a:t> EOS of NS</a:t>
            </a:r>
          </a:p>
          <a:p>
            <a:r>
              <a:rPr lang="en-GB" sz="2000" dirty="0"/>
              <a:t>Localisation capabilities of a GW source</a:t>
            </a:r>
          </a:p>
          <a:p>
            <a:r>
              <a:rPr lang="en-GB" sz="2000" dirty="0"/>
              <a:t>Measurement of the GW propagation speed</a:t>
            </a:r>
          </a:p>
          <a:p>
            <a:r>
              <a:rPr lang="en-GB" sz="2000" dirty="0"/>
              <a:t>Test of GR</a:t>
            </a:r>
          </a:p>
          <a:p>
            <a:r>
              <a:rPr lang="en-GB" sz="2000" dirty="0"/>
              <a:t>Alternative measurement of H</a:t>
            </a:r>
            <a:r>
              <a:rPr lang="en-GB" sz="2000" baseline="-25000" dirty="0"/>
              <a:t>0</a:t>
            </a:r>
          </a:p>
          <a:p>
            <a:r>
              <a:rPr lang="en-GB" sz="2000" dirty="0"/>
              <a:t>GW polarisations</a:t>
            </a:r>
          </a:p>
          <a:p>
            <a:r>
              <a:rPr lang="en-GB" sz="2000" dirty="0"/>
              <a:t>Intermediate mass black hole (GW190521)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E994F3-63B4-DD40-8718-0CB6A5C20DE1}"/>
              </a:ext>
            </a:extLst>
          </p:cNvPr>
          <p:cNvSpPr txBox="1"/>
          <p:nvPr/>
        </p:nvSpPr>
        <p:spPr>
          <a:xfrm>
            <a:off x="5705061" y="1325563"/>
            <a:ext cx="6045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/>
              <a:t>Gravitational waves are deformations of spacetime produced by rotating non-spherical symmetric bodies that progate at the speed of light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693297D-F726-7F46-81FB-FE891070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1" y="2302790"/>
            <a:ext cx="3844472" cy="26968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811881-32F0-3B4D-B1AC-F4C95228D674}"/>
              </a:ext>
            </a:extLst>
          </p:cNvPr>
          <p:cNvSpPr txBox="1"/>
          <p:nvPr/>
        </p:nvSpPr>
        <p:spPr>
          <a:xfrm>
            <a:off x="1164771" y="2242452"/>
            <a:ext cx="2296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VIRGO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Cascina (Pi)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AA6B4A7-053A-DB43-AAB7-815CB86B4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307" y="4810842"/>
            <a:ext cx="2636867" cy="177074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F2AD8C-5A0D-B24A-A0BA-28411F8ECD3B}"/>
              </a:ext>
            </a:extLst>
          </p:cNvPr>
          <p:cNvSpPr txBox="1"/>
          <p:nvPr/>
        </p:nvSpPr>
        <p:spPr>
          <a:xfrm>
            <a:off x="2797625" y="4789709"/>
            <a:ext cx="2296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LIGO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695686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30">
            <a:extLst>
              <a:ext uri="{FF2B5EF4-FFF2-40B4-BE49-F238E27FC236}">
                <a16:creationId xmlns:a16="http://schemas.microsoft.com/office/drawing/2014/main" id="{F3C0605B-74EB-0F46-B0BB-5ED94A79467F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7E800EB-7206-7645-8B86-FE62114D51B7}"/>
              </a:ext>
            </a:extLst>
          </p:cNvPr>
          <p:cNvSpPr/>
          <p:nvPr/>
        </p:nvSpPr>
        <p:spPr>
          <a:xfrm>
            <a:off x="3048000" y="0"/>
            <a:ext cx="9144000" cy="4655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0A80C36-E6BE-2C4D-BD9D-C1E5527EF28D}"/>
              </a:ext>
            </a:extLst>
          </p:cNvPr>
          <p:cNvSpPr/>
          <p:nvPr/>
        </p:nvSpPr>
        <p:spPr>
          <a:xfrm>
            <a:off x="3048000" y="6392487"/>
            <a:ext cx="9144000" cy="4655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L&amp;#39;Italia vista dallo Spazio, in Super HD - Focus.it">
            <a:extLst>
              <a:ext uri="{FF2B5EF4-FFF2-40B4-BE49-F238E27FC236}">
                <a16:creationId xmlns:a16="http://schemas.microsoft.com/office/drawing/2014/main" id="{A31A4F4D-AA86-7A4C-9A0C-20C8542D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00789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99ED63-2C6E-394F-A5B7-B12E08083A0D}"/>
              </a:ext>
            </a:extLst>
          </p:cNvPr>
          <p:cNvSpPr txBox="1"/>
          <p:nvPr/>
        </p:nvSpPr>
        <p:spPr>
          <a:xfrm>
            <a:off x="2638265" y="87822"/>
            <a:ext cx="97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ET&amp; PNRR:   ETIC – Einstein Telescope Infrastructure Consortium</a:t>
            </a:r>
          </a:p>
        </p:txBody>
      </p:sp>
      <p:sp>
        <p:nvSpPr>
          <p:cNvPr id="6" name="Fumetto 1 5">
            <a:extLst>
              <a:ext uri="{FF2B5EF4-FFF2-40B4-BE49-F238E27FC236}">
                <a16:creationId xmlns:a16="http://schemas.microsoft.com/office/drawing/2014/main" id="{69A2A80C-90BF-6543-8525-4C86B7E34669}"/>
              </a:ext>
            </a:extLst>
          </p:cNvPr>
          <p:cNvSpPr/>
          <p:nvPr/>
        </p:nvSpPr>
        <p:spPr>
          <a:xfrm>
            <a:off x="10828806" y="4099395"/>
            <a:ext cx="1264350" cy="368104"/>
          </a:xfrm>
          <a:prstGeom prst="wedgeRectCallout">
            <a:avLst>
              <a:gd name="adj1" fmla="val -31852"/>
              <a:gd name="adj2" fmla="val 121238"/>
            </a:avLst>
          </a:prstGeom>
          <a:solidFill>
            <a:srgbClr val="00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– LNS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C2FCB1ED-3E71-3840-B39D-1682B6A6C913}"/>
              </a:ext>
            </a:extLst>
          </p:cNvPr>
          <p:cNvGrpSpPr/>
          <p:nvPr/>
        </p:nvGrpSpPr>
        <p:grpSpPr>
          <a:xfrm>
            <a:off x="4469233" y="3612860"/>
            <a:ext cx="303415" cy="303520"/>
            <a:chOff x="2685010" y="3926271"/>
            <a:chExt cx="303415" cy="303520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CB7D1583-0696-6A4B-B979-A1D2A1D3D210}"/>
                </a:ext>
              </a:extLst>
            </p:cNvPr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8FF4254B-0B69-E643-A187-1791D5A10955}"/>
                </a:ext>
              </a:extLst>
            </p:cNvPr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4418BF54-7994-494A-8172-693999C7C2F5}"/>
                </a:ext>
              </a:extLst>
            </p:cNvPr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umetto 1 10">
            <a:extLst>
              <a:ext uri="{FF2B5EF4-FFF2-40B4-BE49-F238E27FC236}">
                <a16:creationId xmlns:a16="http://schemas.microsoft.com/office/drawing/2014/main" id="{7852C64A-627F-424F-8940-4E3662AA108A}"/>
              </a:ext>
            </a:extLst>
          </p:cNvPr>
          <p:cNvSpPr/>
          <p:nvPr/>
        </p:nvSpPr>
        <p:spPr>
          <a:xfrm>
            <a:off x="5872453" y="4696928"/>
            <a:ext cx="2379315" cy="1353637"/>
          </a:xfrm>
          <a:prstGeom prst="wedgeRectCallout">
            <a:avLst>
              <a:gd name="adj1" fmla="val -102789"/>
              <a:gd name="adj2" fmla="val -116458"/>
            </a:avLst>
          </a:prstGeom>
          <a:solidFill>
            <a:srgbClr val="042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12B0460-4B38-FA47-AB02-77BFB0E97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234" y="4722574"/>
            <a:ext cx="2317285" cy="129999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DA788A7-D17A-4344-9A6E-8E758ECD0301}"/>
              </a:ext>
            </a:extLst>
          </p:cNvPr>
          <p:cNvSpPr txBox="1"/>
          <p:nvPr/>
        </p:nvSpPr>
        <p:spPr>
          <a:xfrm>
            <a:off x="6284467" y="4725541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</a:t>
            </a:r>
          </a:p>
        </p:txBody>
      </p:sp>
      <p:sp>
        <p:nvSpPr>
          <p:cNvPr id="14" name="Fumetto 1 13">
            <a:extLst>
              <a:ext uri="{FF2B5EF4-FFF2-40B4-BE49-F238E27FC236}">
                <a16:creationId xmlns:a16="http://schemas.microsoft.com/office/drawing/2014/main" id="{FC672CB1-FED1-FA4D-A6ED-41EBA5F83A96}"/>
              </a:ext>
            </a:extLst>
          </p:cNvPr>
          <p:cNvSpPr/>
          <p:nvPr/>
        </p:nvSpPr>
        <p:spPr>
          <a:xfrm>
            <a:off x="3977458" y="5874890"/>
            <a:ext cx="1590379" cy="528407"/>
          </a:xfrm>
          <a:prstGeom prst="wedgeRectCallout">
            <a:avLst>
              <a:gd name="adj1" fmla="val -25697"/>
              <a:gd name="adj2" fmla="val -266446"/>
            </a:avLst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– 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Cagliari University</a:t>
            </a:r>
          </a:p>
        </p:txBody>
      </p:sp>
      <p:sp>
        <p:nvSpPr>
          <p:cNvPr id="15" name="Fumetto 1 14">
            <a:extLst>
              <a:ext uri="{FF2B5EF4-FFF2-40B4-BE49-F238E27FC236}">
                <a16:creationId xmlns:a16="http://schemas.microsoft.com/office/drawing/2014/main" id="{83C14C8F-C2C5-6047-B64D-6FED01ADE2B9}"/>
              </a:ext>
            </a:extLst>
          </p:cNvPr>
          <p:cNvSpPr/>
          <p:nvPr/>
        </p:nvSpPr>
        <p:spPr>
          <a:xfrm>
            <a:off x="3121362" y="666003"/>
            <a:ext cx="1850275" cy="516353"/>
          </a:xfrm>
          <a:prstGeom prst="wedgeRectCallout">
            <a:avLst>
              <a:gd name="adj1" fmla="val 23072"/>
              <a:gd name="adj2" fmla="val 303626"/>
            </a:avLst>
          </a:prstGeom>
          <a:solidFill>
            <a:srgbClr val="0000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– 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Genova University</a:t>
            </a:r>
          </a:p>
        </p:txBody>
      </p:sp>
      <p:sp>
        <p:nvSpPr>
          <p:cNvPr id="16" name="Fumetto 1 15">
            <a:extLst>
              <a:ext uri="{FF2B5EF4-FFF2-40B4-BE49-F238E27FC236}">
                <a16:creationId xmlns:a16="http://schemas.microsoft.com/office/drawing/2014/main" id="{CD37BF12-D554-4E4D-96B6-E99827DC3F8B}"/>
              </a:ext>
            </a:extLst>
          </p:cNvPr>
          <p:cNvSpPr/>
          <p:nvPr/>
        </p:nvSpPr>
        <p:spPr>
          <a:xfrm>
            <a:off x="5143402" y="3035576"/>
            <a:ext cx="1239470" cy="750331"/>
          </a:xfrm>
          <a:prstGeom prst="wedgeRectCallout">
            <a:avLst>
              <a:gd name="adj1" fmla="val 76598"/>
              <a:gd name="adj2" fmla="val -77089"/>
            </a:avLst>
          </a:prstGeom>
          <a:solidFill>
            <a:srgbClr val="1436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– RM1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Sapienza University</a:t>
            </a:r>
          </a:p>
        </p:txBody>
      </p:sp>
      <p:sp>
        <p:nvSpPr>
          <p:cNvPr id="17" name="Fumetto 1 16">
            <a:extLst>
              <a:ext uri="{FF2B5EF4-FFF2-40B4-BE49-F238E27FC236}">
                <a16:creationId xmlns:a16="http://schemas.microsoft.com/office/drawing/2014/main" id="{1F176CB1-EB25-1A45-B098-8BAB63575869}"/>
              </a:ext>
            </a:extLst>
          </p:cNvPr>
          <p:cNvSpPr/>
          <p:nvPr/>
        </p:nvSpPr>
        <p:spPr>
          <a:xfrm>
            <a:off x="6527482" y="3349065"/>
            <a:ext cx="1239470" cy="750331"/>
          </a:xfrm>
          <a:prstGeom prst="wedgeRectCallout">
            <a:avLst>
              <a:gd name="adj1" fmla="val -26086"/>
              <a:gd name="adj2" fmla="val -109912"/>
            </a:avLst>
          </a:prstGeom>
          <a:solidFill>
            <a:srgbClr val="1436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– RM2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Vergata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</a:t>
            </a:r>
          </a:p>
        </p:txBody>
      </p:sp>
      <p:sp>
        <p:nvSpPr>
          <p:cNvPr id="18" name="Fumetto 1 17">
            <a:extLst>
              <a:ext uri="{FF2B5EF4-FFF2-40B4-BE49-F238E27FC236}">
                <a16:creationId xmlns:a16="http://schemas.microsoft.com/office/drawing/2014/main" id="{E2A69771-710B-B24A-971E-DBBCD0130F30}"/>
              </a:ext>
            </a:extLst>
          </p:cNvPr>
          <p:cNvSpPr/>
          <p:nvPr/>
        </p:nvSpPr>
        <p:spPr>
          <a:xfrm>
            <a:off x="3384177" y="2711489"/>
            <a:ext cx="1573849" cy="520372"/>
          </a:xfrm>
          <a:prstGeom prst="wedgeRectCallout">
            <a:avLst>
              <a:gd name="adj1" fmla="val 69763"/>
              <a:gd name="adj2" fmla="val -92594"/>
            </a:avLst>
          </a:prstGeom>
          <a:solidFill>
            <a:srgbClr val="0E2C48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– PI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Pisa University</a:t>
            </a:r>
          </a:p>
        </p:txBody>
      </p:sp>
      <p:sp>
        <p:nvSpPr>
          <p:cNvPr id="19" name="Fumetto 1 18">
            <a:extLst>
              <a:ext uri="{FF2B5EF4-FFF2-40B4-BE49-F238E27FC236}">
                <a16:creationId xmlns:a16="http://schemas.microsoft.com/office/drawing/2014/main" id="{505AA8F3-9B31-9344-A863-2F907BC493BC}"/>
              </a:ext>
            </a:extLst>
          </p:cNvPr>
          <p:cNvSpPr/>
          <p:nvPr/>
        </p:nvSpPr>
        <p:spPr>
          <a:xfrm>
            <a:off x="7913487" y="3429000"/>
            <a:ext cx="1239470" cy="750331"/>
          </a:xfrm>
          <a:prstGeom prst="wedgeRectCallout">
            <a:avLst>
              <a:gd name="adj1" fmla="val -17788"/>
              <a:gd name="adj2" fmla="val -108452"/>
            </a:avLst>
          </a:prstGeom>
          <a:solidFill>
            <a:srgbClr val="082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– 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Federico II University</a:t>
            </a:r>
          </a:p>
        </p:txBody>
      </p:sp>
      <p:sp>
        <p:nvSpPr>
          <p:cNvPr id="20" name="Fumetto 1 19">
            <a:extLst>
              <a:ext uri="{FF2B5EF4-FFF2-40B4-BE49-F238E27FC236}">
                <a16:creationId xmlns:a16="http://schemas.microsoft.com/office/drawing/2014/main" id="{3C36ADB5-89FF-CA4D-9C81-F00BFCED931C}"/>
              </a:ext>
            </a:extLst>
          </p:cNvPr>
          <p:cNvSpPr/>
          <p:nvPr/>
        </p:nvSpPr>
        <p:spPr>
          <a:xfrm>
            <a:off x="8879435" y="2325398"/>
            <a:ext cx="1239470" cy="543771"/>
          </a:xfrm>
          <a:prstGeom prst="wedgeRectCallout">
            <a:avLst>
              <a:gd name="adj1" fmla="val -94816"/>
              <a:gd name="adj2" fmla="val 21700"/>
            </a:avLst>
          </a:prstGeom>
          <a:solidFill>
            <a:srgbClr val="2D3C4F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Vanvitelli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</a:t>
            </a:r>
          </a:p>
        </p:txBody>
      </p:sp>
      <p:sp>
        <p:nvSpPr>
          <p:cNvPr id="21" name="Fumetto 1 20">
            <a:extLst>
              <a:ext uri="{FF2B5EF4-FFF2-40B4-BE49-F238E27FC236}">
                <a16:creationId xmlns:a16="http://schemas.microsoft.com/office/drawing/2014/main" id="{710F0E9A-4419-2C46-85E5-4BAA2BD3AE02}"/>
              </a:ext>
            </a:extLst>
          </p:cNvPr>
          <p:cNvSpPr/>
          <p:nvPr/>
        </p:nvSpPr>
        <p:spPr>
          <a:xfrm>
            <a:off x="8347105" y="1653664"/>
            <a:ext cx="1239470" cy="543771"/>
          </a:xfrm>
          <a:prstGeom prst="wedgeRectCallout">
            <a:avLst>
              <a:gd name="adj1" fmla="val -155028"/>
              <a:gd name="adj2" fmla="val 102071"/>
            </a:avLst>
          </a:prstGeom>
          <a:solidFill>
            <a:srgbClr val="70686B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INFN-LNGS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GSSI</a:t>
            </a:r>
          </a:p>
        </p:txBody>
      </p:sp>
      <p:sp>
        <p:nvSpPr>
          <p:cNvPr id="22" name="Fumetto 1 21">
            <a:extLst>
              <a:ext uri="{FF2B5EF4-FFF2-40B4-BE49-F238E27FC236}">
                <a16:creationId xmlns:a16="http://schemas.microsoft.com/office/drawing/2014/main" id="{1DA23F86-02B5-424C-95AA-FF5C35EBC35D}"/>
              </a:ext>
            </a:extLst>
          </p:cNvPr>
          <p:cNvSpPr/>
          <p:nvPr/>
        </p:nvSpPr>
        <p:spPr>
          <a:xfrm>
            <a:off x="7788242" y="873921"/>
            <a:ext cx="1239470" cy="683844"/>
          </a:xfrm>
          <a:prstGeom prst="wedgeRectCallout">
            <a:avLst>
              <a:gd name="adj1" fmla="val -156971"/>
              <a:gd name="adj2" fmla="val 173136"/>
            </a:avLst>
          </a:prstGeom>
          <a:solidFill>
            <a:srgbClr val="637081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INFN-PG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Perugia University</a:t>
            </a:r>
          </a:p>
        </p:txBody>
      </p:sp>
      <p:sp>
        <p:nvSpPr>
          <p:cNvPr id="23" name="Fumetto 1 22">
            <a:extLst>
              <a:ext uri="{FF2B5EF4-FFF2-40B4-BE49-F238E27FC236}">
                <a16:creationId xmlns:a16="http://schemas.microsoft.com/office/drawing/2014/main" id="{D5CF3D6F-73F6-6E4E-B387-74B72A999F33}"/>
              </a:ext>
            </a:extLst>
          </p:cNvPr>
          <p:cNvSpPr/>
          <p:nvPr/>
        </p:nvSpPr>
        <p:spPr>
          <a:xfrm>
            <a:off x="5044997" y="641187"/>
            <a:ext cx="1239470" cy="683844"/>
          </a:xfrm>
          <a:prstGeom prst="wedgeRectCallout">
            <a:avLst>
              <a:gd name="adj1" fmla="val 412"/>
              <a:gd name="adj2" fmla="val 178808"/>
            </a:avLst>
          </a:prstGeom>
          <a:solidFill>
            <a:srgbClr val="616C81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INFN-BO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Bologna University</a:t>
            </a:r>
          </a:p>
        </p:txBody>
      </p:sp>
      <p:sp>
        <p:nvSpPr>
          <p:cNvPr id="24" name="Fumetto 1 23">
            <a:extLst>
              <a:ext uri="{FF2B5EF4-FFF2-40B4-BE49-F238E27FC236}">
                <a16:creationId xmlns:a16="http://schemas.microsoft.com/office/drawing/2014/main" id="{2481D54D-C880-7F4F-A95D-1EF2EF7C6AE5}"/>
              </a:ext>
            </a:extLst>
          </p:cNvPr>
          <p:cNvSpPr/>
          <p:nvPr/>
        </p:nvSpPr>
        <p:spPr>
          <a:xfrm>
            <a:off x="6348898" y="660491"/>
            <a:ext cx="1239470" cy="683844"/>
          </a:xfrm>
          <a:prstGeom prst="wedgeRectCallout">
            <a:avLst>
              <a:gd name="adj1" fmla="val -73361"/>
              <a:gd name="adj2" fmla="val 153686"/>
            </a:avLst>
          </a:prstGeom>
          <a:solidFill>
            <a:srgbClr val="0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INFN-PD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Padova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</a:t>
            </a:r>
          </a:p>
        </p:txBody>
      </p:sp>
      <p:sp>
        <p:nvSpPr>
          <p:cNvPr id="25" name="Fumetto 1 24">
            <a:extLst>
              <a:ext uri="{FF2B5EF4-FFF2-40B4-BE49-F238E27FC236}">
                <a16:creationId xmlns:a16="http://schemas.microsoft.com/office/drawing/2014/main" id="{66669AD7-B046-C746-9B3F-D3A8E4D68C91}"/>
              </a:ext>
            </a:extLst>
          </p:cNvPr>
          <p:cNvSpPr/>
          <p:nvPr/>
        </p:nvSpPr>
        <p:spPr>
          <a:xfrm>
            <a:off x="3121361" y="1493189"/>
            <a:ext cx="1018378" cy="368104"/>
          </a:xfrm>
          <a:prstGeom prst="wedgeRectCallout">
            <a:avLst>
              <a:gd name="adj1" fmla="val 22016"/>
              <a:gd name="adj2" fmla="val 193502"/>
            </a:avLst>
          </a:prstGeom>
          <a:solidFill>
            <a:srgbClr val="00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– TO</a:t>
            </a:r>
          </a:p>
        </p:txBody>
      </p:sp>
      <p:sp>
        <p:nvSpPr>
          <p:cNvPr id="26" name="Fumetto 1 25">
            <a:extLst>
              <a:ext uri="{FF2B5EF4-FFF2-40B4-BE49-F238E27FC236}">
                <a16:creationId xmlns:a16="http://schemas.microsoft.com/office/drawing/2014/main" id="{E19EDBA5-028D-6645-8E44-01B0517D0439}"/>
              </a:ext>
            </a:extLst>
          </p:cNvPr>
          <p:cNvSpPr/>
          <p:nvPr/>
        </p:nvSpPr>
        <p:spPr>
          <a:xfrm>
            <a:off x="5245380" y="2633842"/>
            <a:ext cx="1273707" cy="277560"/>
          </a:xfrm>
          <a:prstGeom prst="wedgeRectCallout">
            <a:avLst>
              <a:gd name="adj1" fmla="val 5440"/>
              <a:gd name="adj2" fmla="val -129001"/>
            </a:avLst>
          </a:prstGeom>
          <a:solidFill>
            <a:srgbClr val="12365A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INAF-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Adoni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umetto 1 26">
            <a:extLst>
              <a:ext uri="{FF2B5EF4-FFF2-40B4-BE49-F238E27FC236}">
                <a16:creationId xmlns:a16="http://schemas.microsoft.com/office/drawing/2014/main" id="{06C503FE-95AF-4D4E-98C9-3195BD9447B8}"/>
              </a:ext>
            </a:extLst>
          </p:cNvPr>
          <p:cNvSpPr/>
          <p:nvPr/>
        </p:nvSpPr>
        <p:spPr>
          <a:xfrm>
            <a:off x="10183913" y="2832434"/>
            <a:ext cx="918445" cy="529481"/>
          </a:xfrm>
          <a:prstGeom prst="wedgeRectCallout">
            <a:avLst>
              <a:gd name="adj1" fmla="val -77421"/>
              <a:gd name="adj2" fmla="val -39153"/>
            </a:avLst>
          </a:prstGeom>
          <a:solidFill>
            <a:srgbClr val="12365A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ASI-Matera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EE392E29-0CC0-6A41-AE5C-D7DEA09F0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905" y="737780"/>
            <a:ext cx="1847166" cy="59665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12C0DA8D-2063-F34A-9E34-66EC3B909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3136" y="5874890"/>
            <a:ext cx="1450021" cy="88989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E904214-B951-FF44-8A55-4ABF311E2159}"/>
              </a:ext>
            </a:extLst>
          </p:cNvPr>
          <p:cNvSpPr txBox="1"/>
          <p:nvPr/>
        </p:nvSpPr>
        <p:spPr>
          <a:xfrm>
            <a:off x="52326" y="394402"/>
            <a:ext cx="352438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Generation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 proposed 100M€ focused on ET enabling technology and Sardinian site candidature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8% Human 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30% Scientific apparatuses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 Distributed Infrastructures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28% ET design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5M€ funding on the same framework for the site characterization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project </a:t>
            </a:r>
            <a:r>
              <a:rPr lang="en-US" sz="2400" b="1" i="1" dirty="0">
                <a:solidFill>
                  <a:prstClr val="white"/>
                </a:solidFill>
                <a:latin typeface="Calibri" panose="020F0502020204030204"/>
              </a:rPr>
              <a:t>has been selected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week will start negotiation with MUR</a:t>
            </a:r>
          </a:p>
        </p:txBody>
      </p:sp>
    </p:spTree>
    <p:extLst>
      <p:ext uri="{BB962C8B-B14F-4D97-AF65-F5344CB8AC3E}">
        <p14:creationId xmlns:p14="http://schemas.microsoft.com/office/powerpoint/2010/main" val="3796022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22039-181C-8942-866F-41DCC0A1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9" y="346915"/>
            <a:ext cx="11699392" cy="1325563"/>
          </a:xfrm>
        </p:spPr>
        <p:txBody>
          <a:bodyPr>
            <a:normAutofit fontScale="90000"/>
          </a:bodyPr>
          <a:lstStyle/>
          <a:p>
            <a:r>
              <a:rPr lang="en-GB" sz="5333" dirty="0">
                <a:solidFill>
                  <a:srgbClr val="0070C0"/>
                </a:solidFill>
              </a:rPr>
              <a:t>CALATIA (Centro </a:t>
            </a:r>
            <a:r>
              <a:rPr lang="en-GB" sz="5333" dirty="0" err="1">
                <a:solidFill>
                  <a:srgbClr val="0070C0"/>
                </a:solidFill>
              </a:rPr>
              <a:t>ALtA</a:t>
            </a:r>
            <a:r>
              <a:rPr lang="en-GB" sz="5333" dirty="0">
                <a:solidFill>
                  <a:srgbClr val="0070C0"/>
                </a:solidFill>
              </a:rPr>
              <a:t> </a:t>
            </a:r>
            <a:r>
              <a:rPr lang="en-GB" sz="5333" dirty="0" err="1">
                <a:solidFill>
                  <a:srgbClr val="0070C0"/>
                </a:solidFill>
              </a:rPr>
              <a:t>TecnologiA</a:t>
            </a:r>
            <a:r>
              <a:rPr lang="en-GB" sz="5333" dirty="0">
                <a:solidFill>
                  <a:srgbClr val="0070C0"/>
                </a:solidFill>
              </a:rPr>
              <a:t>) per </a:t>
            </a:r>
            <a:r>
              <a:rPr lang="en-GB" sz="5333" dirty="0" err="1">
                <a:solidFill>
                  <a:srgbClr val="0070C0"/>
                </a:solidFill>
              </a:rPr>
              <a:t>il</a:t>
            </a:r>
            <a:r>
              <a:rPr lang="en-GB" sz="5333" dirty="0">
                <a:solidFill>
                  <a:srgbClr val="0070C0"/>
                </a:solidFill>
              </a:rPr>
              <a:t> </a:t>
            </a:r>
            <a:r>
              <a:rPr lang="en-GB" sz="5333" dirty="0" err="1">
                <a:solidFill>
                  <a:srgbClr val="0070C0"/>
                </a:solidFill>
              </a:rPr>
              <a:t>vuoto</a:t>
            </a:r>
            <a:r>
              <a:rPr lang="en-GB" sz="5333" dirty="0">
                <a:solidFill>
                  <a:srgbClr val="0070C0"/>
                </a:solidFill>
              </a:rPr>
              <a:t> di Einstein Telescope @ Uni Vanvitelli (Caserta)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5FDF6A-4D40-0646-86C3-9E3FD2E7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realize an international facility for:</a:t>
            </a:r>
          </a:p>
          <a:p>
            <a:r>
              <a:rPr lang="en-GB" dirty="0"/>
              <a:t>qualification, research and development of full scale beampipe sections for the ET project.</a:t>
            </a:r>
          </a:p>
          <a:p>
            <a:r>
              <a:rPr lang="en-GB" dirty="0"/>
              <a:t>samples testing of ET pipe sections during production</a:t>
            </a:r>
          </a:p>
          <a:p>
            <a:r>
              <a:rPr lang="en-GB" dirty="0"/>
              <a:t>Development optimization and testing of ET vacuum system heat treatments to reduce outgassing.</a:t>
            </a:r>
          </a:p>
          <a:p>
            <a:r>
              <a:rPr lang="en-GB" dirty="0"/>
              <a:t>development and testing of surface treatments on large surfaces to eliminate or limit heat treatments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FA32AC-EB0D-1946-B6F7-252341C4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dirty="0"/>
              <a:t>A. Grado INAF/INFN</a:t>
            </a:r>
          </a:p>
        </p:txBody>
      </p:sp>
    </p:spTree>
    <p:extLst>
      <p:ext uri="{BB962C8B-B14F-4D97-AF65-F5344CB8AC3E}">
        <p14:creationId xmlns:p14="http://schemas.microsoft.com/office/powerpoint/2010/main" val="1341016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02CD427-C3B6-AE41-ACB9-2E8104968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674" y="0"/>
            <a:ext cx="8665057" cy="6858000"/>
          </a:xfrm>
          <a:prstGeom prst="rect">
            <a:avLst/>
          </a:prstGeom>
        </p:spPr>
      </p:pic>
      <p:sp>
        <p:nvSpPr>
          <p:cNvPr id="6" name="Freccia bidirezionale orizzontale 5">
            <a:extLst>
              <a:ext uri="{FF2B5EF4-FFF2-40B4-BE49-F238E27FC236}">
                <a16:creationId xmlns:a16="http://schemas.microsoft.com/office/drawing/2014/main" id="{83194E70-6866-1B4B-890E-50F70A0F734A}"/>
              </a:ext>
            </a:extLst>
          </p:cNvPr>
          <p:cNvSpPr/>
          <p:nvPr/>
        </p:nvSpPr>
        <p:spPr>
          <a:xfrm>
            <a:off x="9266347" y="6531428"/>
            <a:ext cx="762000" cy="108858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C7E7B0-6865-214D-893C-D06FB7A110CE}"/>
              </a:ext>
            </a:extLst>
          </p:cNvPr>
          <p:cNvSpPr txBox="1"/>
          <p:nvPr/>
        </p:nvSpPr>
        <p:spPr>
          <a:xfrm>
            <a:off x="9266347" y="6270954"/>
            <a:ext cx="7946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20 m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FC9506A-32D5-4147-8487-FA51E67FC073}"/>
              </a:ext>
            </a:extLst>
          </p:cNvPr>
          <p:cNvSpPr/>
          <p:nvPr/>
        </p:nvSpPr>
        <p:spPr>
          <a:xfrm rot="212638">
            <a:off x="8094219" y="4609071"/>
            <a:ext cx="2780270" cy="1470454"/>
          </a:xfrm>
          <a:prstGeom prst="rect">
            <a:avLst/>
          </a:prstGeom>
          <a:solidFill>
            <a:schemeClr val="accent1">
              <a:alpha val="64000"/>
            </a:schemeClr>
          </a:solidFill>
          <a:ln>
            <a:solidFill>
              <a:schemeClr val="accent1">
                <a:shade val="50000"/>
                <a:alpha val="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286D66-2158-B942-96F7-213076EFB743}"/>
              </a:ext>
            </a:extLst>
          </p:cNvPr>
          <p:cNvSpPr txBox="1"/>
          <p:nvPr/>
        </p:nvSpPr>
        <p:spPr>
          <a:xfrm>
            <a:off x="8580251" y="4720313"/>
            <a:ext cx="180820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Particles accelerators</a:t>
            </a: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Uni.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Vanvitelli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1303B05-36E3-0C49-B4C5-FB5FE30CACA8}"/>
              </a:ext>
            </a:extLst>
          </p:cNvPr>
          <p:cNvSpPr/>
          <p:nvPr/>
        </p:nvSpPr>
        <p:spPr>
          <a:xfrm rot="204283">
            <a:off x="10311756" y="950775"/>
            <a:ext cx="794657" cy="1251748"/>
          </a:xfrm>
          <a:prstGeom prst="rect">
            <a:avLst/>
          </a:prstGeom>
          <a:solidFill>
            <a:srgbClr val="FFFF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455ADAA-B4CA-2740-8D39-F67EE524B44E}"/>
              </a:ext>
            </a:extLst>
          </p:cNvPr>
          <p:cNvSpPr txBox="1"/>
          <p:nvPr/>
        </p:nvSpPr>
        <p:spPr>
          <a:xfrm rot="16360923">
            <a:off x="10137807" y="1219007"/>
            <a:ext cx="113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Km3NeT</a:t>
            </a:r>
          </a:p>
          <a:p>
            <a:pPr algn="ctr"/>
            <a:r>
              <a:rPr lang="en-GB" dirty="0"/>
              <a:t>INFN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E6487E0-EF88-B447-A6C7-3A516F666A97}"/>
              </a:ext>
            </a:extLst>
          </p:cNvPr>
          <p:cNvSpPr/>
          <p:nvPr/>
        </p:nvSpPr>
        <p:spPr>
          <a:xfrm rot="188509">
            <a:off x="9228673" y="890173"/>
            <a:ext cx="920874" cy="1917185"/>
          </a:xfrm>
          <a:prstGeom prst="rect">
            <a:avLst/>
          </a:prstGeom>
          <a:solidFill>
            <a:srgbClr val="00B05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506F48A-AA85-164C-A864-86921C8B31BA}"/>
              </a:ext>
            </a:extLst>
          </p:cNvPr>
          <p:cNvCxnSpPr>
            <a:cxnSpLocks/>
          </p:cNvCxnSpPr>
          <p:nvPr/>
        </p:nvCxnSpPr>
        <p:spPr>
          <a:xfrm>
            <a:off x="9250017" y="6736111"/>
            <a:ext cx="7946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9454C40-0EB6-A340-8E5D-FB3192CD0120}"/>
              </a:ext>
            </a:extLst>
          </p:cNvPr>
          <p:cNvSpPr txBox="1"/>
          <p:nvPr/>
        </p:nvSpPr>
        <p:spPr>
          <a:xfrm rot="16422934">
            <a:off x="8943712" y="1514273"/>
            <a:ext cx="1407268" cy="383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ET CALATIA</a:t>
            </a:r>
          </a:p>
        </p:txBody>
      </p:sp>
      <p:sp>
        <p:nvSpPr>
          <p:cNvPr id="29" name="Freccia bidirezionale orizzontale 28">
            <a:extLst>
              <a:ext uri="{FF2B5EF4-FFF2-40B4-BE49-F238E27FC236}">
                <a16:creationId xmlns:a16="http://schemas.microsoft.com/office/drawing/2014/main" id="{C4312F28-253F-AA4E-BD07-D0014B72C53D}"/>
              </a:ext>
            </a:extLst>
          </p:cNvPr>
          <p:cNvSpPr/>
          <p:nvPr/>
        </p:nvSpPr>
        <p:spPr>
          <a:xfrm rot="221384">
            <a:off x="8028403" y="526065"/>
            <a:ext cx="3438789" cy="9266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280F2EE-6499-874F-B8BC-4B2940142F68}"/>
              </a:ext>
            </a:extLst>
          </p:cNvPr>
          <p:cNvSpPr txBox="1"/>
          <p:nvPr/>
        </p:nvSpPr>
        <p:spPr>
          <a:xfrm rot="263133">
            <a:off x="9582467" y="235712"/>
            <a:ext cx="80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88 m</a:t>
            </a:r>
          </a:p>
        </p:txBody>
      </p:sp>
      <p:sp>
        <p:nvSpPr>
          <p:cNvPr id="31" name="Freccia bidirezionale orizzontale 30">
            <a:extLst>
              <a:ext uri="{FF2B5EF4-FFF2-40B4-BE49-F238E27FC236}">
                <a16:creationId xmlns:a16="http://schemas.microsoft.com/office/drawing/2014/main" id="{8530B14E-8055-6B4C-B19A-0AE41A7B882A}"/>
              </a:ext>
            </a:extLst>
          </p:cNvPr>
          <p:cNvSpPr/>
          <p:nvPr/>
        </p:nvSpPr>
        <p:spPr>
          <a:xfrm rot="5603482">
            <a:off x="4835906" y="3329327"/>
            <a:ext cx="5245908" cy="4571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9B3558D-A460-8346-9C08-EB99992B28CF}"/>
              </a:ext>
            </a:extLst>
          </p:cNvPr>
          <p:cNvSpPr txBox="1"/>
          <p:nvPr/>
        </p:nvSpPr>
        <p:spPr>
          <a:xfrm rot="16374095">
            <a:off x="6801721" y="3614657"/>
            <a:ext cx="86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140 m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113CCB30-BA9E-2F43-B8C3-F3E130A89763}"/>
              </a:ext>
            </a:extLst>
          </p:cNvPr>
          <p:cNvCxnSpPr/>
          <p:nvPr/>
        </p:nvCxnSpPr>
        <p:spPr>
          <a:xfrm flipV="1">
            <a:off x="9038872" y="2564524"/>
            <a:ext cx="530653" cy="86447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19085D1-DB74-BC4F-A57F-DEFB23E17D59}"/>
              </a:ext>
            </a:extLst>
          </p:cNvPr>
          <p:cNvSpPr txBox="1"/>
          <p:nvPr/>
        </p:nvSpPr>
        <p:spPr>
          <a:xfrm>
            <a:off x="8355700" y="3352807"/>
            <a:ext cx="170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1200 m</a:t>
            </a:r>
            <a:r>
              <a:rPr lang="en-GB" sz="3200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505D6E-E13A-D44F-AA68-2136485F9C8F}"/>
              </a:ext>
            </a:extLst>
          </p:cNvPr>
          <p:cNvSpPr txBox="1"/>
          <p:nvPr/>
        </p:nvSpPr>
        <p:spPr>
          <a:xfrm>
            <a:off x="35399" y="300089"/>
            <a:ext cx="351040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Labs equipped with: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Cleaning system for modules in scale 1:1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Thermal treatments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Degassing station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Pumping stations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HC Contamination </a:t>
            </a:r>
            <a:r>
              <a:rPr lang="en-GB" sz="2800" dirty="0" err="1"/>
              <a:t>assesments</a:t>
            </a:r>
            <a:r>
              <a:rPr lang="en-GB" sz="2800" dirty="0"/>
              <a:t> (FTIR)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XPS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022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0C721-509D-1242-900C-18FF62F4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sz="4800" dirty="0">
                <a:solidFill>
                  <a:srgbClr val="0070C0"/>
                </a:solidFill>
              </a:rPr>
              <a:t>Conclusion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964630-3811-A347-8F0A-F1FC44A9F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076"/>
            <a:ext cx="10515600" cy="5444605"/>
          </a:xfrm>
        </p:spPr>
        <p:txBody>
          <a:bodyPr>
            <a:normAutofit/>
          </a:bodyPr>
          <a:lstStyle/>
          <a:p>
            <a:r>
              <a:rPr lang="en-GB" dirty="0"/>
              <a:t>ET is a 2 Billion project recently entered the ESFRI roadmap that will enter in operation in 2034</a:t>
            </a:r>
          </a:p>
          <a:p>
            <a:r>
              <a:rPr lang="en-GB" dirty="0"/>
              <a:t>Sardinia is one of the two sites candidates to host the detector</a:t>
            </a:r>
          </a:p>
          <a:p>
            <a:r>
              <a:rPr lang="en-GB" dirty="0"/>
              <a:t>The ET beam pipe vacuum system will be the largest UHV system ever realized (10</a:t>
            </a:r>
            <a:r>
              <a:rPr lang="en-GB" baseline="30000" dirty="0"/>
              <a:t>5</a:t>
            </a:r>
            <a:r>
              <a:rPr lang="en-GB" dirty="0"/>
              <a:t> m</a:t>
            </a:r>
            <a:r>
              <a:rPr lang="en-GB" baseline="30000" dirty="0"/>
              <a:t>3</a:t>
            </a:r>
            <a:r>
              <a:rPr lang="en-GB" dirty="0"/>
              <a:t>) with a preliminary estimated cost of 560 </a:t>
            </a:r>
            <a:r>
              <a:rPr lang="en-GB" dirty="0" err="1"/>
              <a:t>Meuro</a:t>
            </a:r>
            <a:endParaRPr lang="en-GB" dirty="0"/>
          </a:p>
          <a:p>
            <a:r>
              <a:rPr lang="en-GB" dirty="0"/>
              <a:t>Next 3 years will be dedicated to write a TDR that includes a realistic estimate of the costs</a:t>
            </a:r>
          </a:p>
          <a:p>
            <a:r>
              <a:rPr lang="en-GB" dirty="0"/>
              <a:t>We are at an early stage of the project, there is room for R&amp;D to find a cost effective solution</a:t>
            </a:r>
          </a:p>
          <a:p>
            <a:r>
              <a:rPr lang="en-GB" dirty="0"/>
              <a:t>A project for ET within the PNRR has been approved. Negotiations for the real budget will start next week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422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699FE77-0872-7C41-A191-9CEB01A11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570"/>
            <a:ext cx="12192000" cy="538843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24D0BB-5D91-8140-927C-85F8D1CE8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-97971"/>
            <a:ext cx="10515600" cy="7515905"/>
          </a:xfrm>
        </p:spPr>
        <p:txBody>
          <a:bodyPr/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THANK YOU FOR YOUR ATTENTION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For further details you can contact: </a:t>
            </a:r>
            <a:r>
              <a:rPr lang="en-GB" i="1" dirty="0" err="1"/>
              <a:t>aniello.grado@inaf.it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79458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A6DD34-2253-664E-A0B1-057F30A2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77" y="672104"/>
            <a:ext cx="8846288" cy="760264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Einstein Telescope in a nutshell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E9FF2-E426-2145-B4C5-6613B44E2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32323"/>
            <a:ext cx="10972800" cy="4970760"/>
          </a:xfrm>
        </p:spPr>
        <p:txBody>
          <a:bodyPr>
            <a:normAutofit fontScale="92500" lnSpcReduction="10000"/>
          </a:bodyPr>
          <a:lstStyle/>
          <a:p>
            <a:r>
              <a:rPr lang="en-US" sz="1867" dirty="0"/>
              <a:t>The Einstein Telescope (ET) will be a new 3</a:t>
            </a:r>
            <a:r>
              <a:rPr lang="en-US" sz="1867" baseline="30000" dirty="0"/>
              <a:t>rd</a:t>
            </a:r>
            <a:r>
              <a:rPr lang="en-US" sz="1867" dirty="0"/>
              <a:t> generation (3G) GW observatory</a:t>
            </a:r>
          </a:p>
          <a:p>
            <a:r>
              <a:rPr lang="en-US" sz="1867" dirty="0"/>
              <a:t>3G means a factor ~10 better than advanced (2G) GW detectors, </a:t>
            </a:r>
            <a:r>
              <a:rPr lang="en-US" sz="1867" b="1" dirty="0"/>
              <a:t>and ~1000 more universe to explore</a:t>
            </a:r>
          </a:p>
          <a:p>
            <a:r>
              <a:rPr lang="en-US" sz="1867" dirty="0"/>
              <a:t>A completely </a:t>
            </a:r>
            <a:r>
              <a:rPr lang="en-US" sz="1867" b="1" dirty="0"/>
              <a:t>new infrastructure is needed </a:t>
            </a:r>
          </a:p>
          <a:p>
            <a:r>
              <a:rPr lang="en-US" sz="1867" b="1" dirty="0"/>
              <a:t>2 </a:t>
            </a:r>
            <a:r>
              <a:rPr lang="en-US" sz="1867" b="1" dirty="0" err="1"/>
              <a:t>candidated</a:t>
            </a:r>
            <a:r>
              <a:rPr lang="en-US" sz="1867" b="1" dirty="0"/>
              <a:t> sites: Sardinia (Italy) and Dutch-German-Belgium border</a:t>
            </a:r>
            <a:endParaRPr lang="en-US" sz="1867" dirty="0"/>
          </a:p>
          <a:p>
            <a:r>
              <a:rPr lang="en-US" sz="1867" dirty="0"/>
              <a:t>~ 200 m underground</a:t>
            </a:r>
          </a:p>
          <a:p>
            <a:r>
              <a:rPr lang="en-US" sz="1867" dirty="0"/>
              <a:t>30 km ~6.5 m diameter galleries + caverns (30x30x60 m) </a:t>
            </a:r>
          </a:p>
          <a:p>
            <a:pPr marL="533387" lvl="1" indent="0">
              <a:buNone/>
            </a:pPr>
            <a:r>
              <a:rPr lang="en-US" sz="1867" dirty="0"/>
              <a:t>-&gt; total excavation 5.4 Mm</a:t>
            </a:r>
            <a:r>
              <a:rPr lang="en-US" sz="1867" baseline="30000" dirty="0"/>
              <a:t>3</a:t>
            </a:r>
            <a:r>
              <a:rPr lang="en-US" sz="1867" dirty="0"/>
              <a:t> </a:t>
            </a:r>
          </a:p>
          <a:p>
            <a:r>
              <a:rPr lang="en-US" sz="1867" dirty="0"/>
              <a:t>6 interferometers arranged in triangular shape</a:t>
            </a:r>
          </a:p>
          <a:p>
            <a:r>
              <a:rPr lang="en-US" sz="1867" dirty="0"/>
              <a:t>120 km 1 m beam tubes UHV (10</a:t>
            </a:r>
            <a:r>
              <a:rPr lang="en-US" sz="1867" baseline="30000" dirty="0"/>
              <a:t>-10</a:t>
            </a:r>
            <a:r>
              <a:rPr lang="en-US" sz="1867" dirty="0"/>
              <a:t> mbar)</a:t>
            </a:r>
          </a:p>
          <a:p>
            <a:r>
              <a:rPr lang="en-US" sz="1867" dirty="0"/>
              <a:t>~200  in-vacuum towers to host optics and seismic </a:t>
            </a:r>
          </a:p>
          <a:p>
            <a:pPr marL="0" indent="0">
              <a:buNone/>
            </a:pPr>
            <a:r>
              <a:rPr lang="en-US" sz="1867" dirty="0"/>
              <a:t>      isolation systems</a:t>
            </a:r>
          </a:p>
          <a:p>
            <a:r>
              <a:rPr lang="en-US" sz="1867" dirty="0"/>
              <a:t>Mirrors  200 kg </a:t>
            </a:r>
          </a:p>
          <a:p>
            <a:r>
              <a:rPr lang="en-US" sz="1867" dirty="0"/>
              <a:t>Some part under </a:t>
            </a:r>
            <a:r>
              <a:rPr lang="en-US" sz="1867" dirty="0" err="1"/>
              <a:t>criogenics</a:t>
            </a:r>
            <a:r>
              <a:rPr lang="en-US" sz="1867" dirty="0"/>
              <a:t> operation (~ 10 - 20 k)</a:t>
            </a:r>
          </a:p>
          <a:p>
            <a:r>
              <a:rPr lang="en-US" sz="1867" dirty="0"/>
              <a:t>&gt; 500 W ultra stabilized lasers</a:t>
            </a:r>
          </a:p>
          <a:p>
            <a:r>
              <a:rPr lang="en-US" sz="1867" dirty="0"/>
              <a:t>Lifetime: 50 years</a:t>
            </a:r>
          </a:p>
          <a:p>
            <a:pPr marL="0" indent="0">
              <a:buNone/>
            </a:pPr>
            <a:endParaRPr lang="en-US" sz="1867" dirty="0"/>
          </a:p>
          <a:p>
            <a:endParaRPr lang="en-US" sz="18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AC325-7079-6841-B110-E4F91D4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2" descr="2nd ET GENERAL WORKSHOP (14-16 October 2009) · Agenda (Indico)">
            <a:extLst>
              <a:ext uri="{FF2B5EF4-FFF2-40B4-BE49-F238E27FC236}">
                <a16:creationId xmlns:a16="http://schemas.microsoft.com/office/drawing/2014/main" id="{F658FCB3-1CB2-F64C-ACC3-D56B7329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3721" y="235773"/>
            <a:ext cx="1973521" cy="61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4072E324-A66D-6847-A280-59191246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dirty="0"/>
              <a:t>A. Grado INAF/INFN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2223A33-DB5E-F44D-921B-D4423C1FB62B}"/>
              </a:ext>
            </a:extLst>
          </p:cNvPr>
          <p:cNvSpPr txBox="1"/>
          <p:nvPr/>
        </p:nvSpPr>
        <p:spPr>
          <a:xfrm>
            <a:off x="2030307" y="17626"/>
            <a:ext cx="7418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i="1" dirty="0"/>
              <a:t>3G GW DETECTORS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4A7C26C-30B9-8C4E-BBC4-B670000F3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2" t="49248" r="422" b="687"/>
          <a:stretch/>
        </p:blipFill>
        <p:spPr>
          <a:xfrm>
            <a:off x="5917325" y="2722180"/>
            <a:ext cx="5957176" cy="363417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C208060-5A3E-2A43-AB15-58932373B46A}"/>
              </a:ext>
            </a:extLst>
          </p:cNvPr>
          <p:cNvSpPr/>
          <p:nvPr/>
        </p:nvSpPr>
        <p:spPr>
          <a:xfrm>
            <a:off x="9448800" y="5695397"/>
            <a:ext cx="2312276" cy="367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12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Detection distance of GWD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40" y="1619996"/>
            <a:ext cx="9119260" cy="3608221"/>
          </a:xfrm>
          <a:prstGeom prst="rect">
            <a:avLst/>
          </a:prstGeom>
        </p:spPr>
      </p:pic>
      <p:cxnSp>
        <p:nvCxnSpPr>
          <p:cNvPr id="5" name="Connettore diritto 4"/>
          <p:cNvCxnSpPr/>
          <p:nvPr/>
        </p:nvCxnSpPr>
        <p:spPr>
          <a:xfrm flipV="1">
            <a:off x="9865642" y="1182189"/>
            <a:ext cx="0" cy="5043678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8666743" y="6225867"/>
            <a:ext cx="207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Z=0,09 (GW150914)</a:t>
            </a:r>
          </a:p>
        </p:txBody>
      </p:sp>
      <p:cxnSp>
        <p:nvCxnSpPr>
          <p:cNvPr id="9" name="Connettore diritto 8"/>
          <p:cNvCxnSpPr/>
          <p:nvPr/>
        </p:nvCxnSpPr>
        <p:spPr>
          <a:xfrm flipV="1">
            <a:off x="8230139" y="1254034"/>
            <a:ext cx="0" cy="4349931"/>
          </a:xfrm>
          <a:prstGeom prst="line">
            <a:avLst/>
          </a:prstGeom>
          <a:ln w="635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7487384" y="5730259"/>
            <a:ext cx="215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</a:rPr>
              <a:t>Z~1.14 (GW190403)</a:t>
            </a:r>
          </a:p>
        </p:txBody>
      </p:sp>
      <p:sp>
        <p:nvSpPr>
          <p:cNvPr id="12" name="Freccia in su 11"/>
          <p:cNvSpPr/>
          <p:nvPr/>
        </p:nvSpPr>
        <p:spPr>
          <a:xfrm>
            <a:off x="3435717" y="4836692"/>
            <a:ext cx="1031966" cy="98624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/>
          <p:cNvSpPr txBox="1"/>
          <p:nvPr/>
        </p:nvSpPr>
        <p:spPr>
          <a:xfrm>
            <a:off x="3396621" y="5832197"/>
            <a:ext cx="1972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</a:rPr>
              <a:t>3G Target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641566" y="6523290"/>
            <a:ext cx="5140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Image credit: NAOJ/ALMA http://alma.mtk.nao.ac.jp/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642" y="83956"/>
            <a:ext cx="2152381" cy="69523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33EACB2-3A02-754E-9A63-EE8BA6D22AEC}"/>
              </a:ext>
            </a:extLst>
          </p:cNvPr>
          <p:cNvSpPr txBox="1"/>
          <p:nvPr/>
        </p:nvSpPr>
        <p:spPr>
          <a:xfrm>
            <a:off x="9390051" y="4467360"/>
            <a:ext cx="47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0.1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2453F41-CB61-4941-8999-B0DA7497C28D}"/>
              </a:ext>
            </a:extLst>
          </p:cNvPr>
          <p:cNvSpPr/>
          <p:nvPr/>
        </p:nvSpPr>
        <p:spPr>
          <a:xfrm>
            <a:off x="10259780" y="4500824"/>
            <a:ext cx="367862" cy="3824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6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 animBg="1"/>
      <p:bldP spid="12" grpId="1" animBg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1" b="-1"/>
          <a:stretch/>
        </p:blipFill>
        <p:spPr>
          <a:xfrm>
            <a:off x="6050604" y="479109"/>
            <a:ext cx="6128427" cy="637889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29018"/>
            <a:ext cx="6028983" cy="602898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1" y="-8001"/>
            <a:ext cx="12192002" cy="8370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2987011" y="-51156"/>
            <a:ext cx="4713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ESFRI Roadmap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DDEC5C4-6957-40C3-BB55-CEFA6D07D6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5101" y="122509"/>
            <a:ext cx="2772000" cy="57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2AB19A-9139-4D4B-BB02-3C30B19EAA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363" y="42742"/>
            <a:ext cx="2378216" cy="73553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050602" y="922917"/>
            <a:ext cx="4668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ET CA originally signed by 41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Consortium currently coordinated by INFN and </a:t>
            </a:r>
            <a:r>
              <a:rPr lang="en-GB" sz="2000" dirty="0" err="1">
                <a:solidFill>
                  <a:schemeClr val="bg1"/>
                </a:solidFill>
              </a:rPr>
              <a:t>Nikhef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9016"/>
            <a:ext cx="6028980" cy="388587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281369" y="950850"/>
            <a:ext cx="30623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Proposal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submitted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by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chemeClr val="bg1"/>
                </a:solidFill>
              </a:rPr>
              <a:t>Italy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(Lead Country)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Belgium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Netherlands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Poland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Spain</a:t>
            </a:r>
          </a:p>
        </p:txBody>
      </p:sp>
      <p:sp>
        <p:nvSpPr>
          <p:cNvPr id="2" name="Rettangolo 1"/>
          <p:cNvSpPr/>
          <p:nvPr/>
        </p:nvSpPr>
        <p:spPr>
          <a:xfrm>
            <a:off x="3230880" y="4714889"/>
            <a:ext cx="2797613" cy="200658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feld 9"/>
          <p:cNvSpPr txBox="1"/>
          <p:nvPr/>
        </p:nvSpPr>
        <p:spPr>
          <a:xfrm>
            <a:off x="3247504" y="3259174"/>
            <a:ext cx="28671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project and the collaboration activities now also include agencies and institutions belonging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Austria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Germany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Hungary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Switzerland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UK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7" name="Grafi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01" y="1007839"/>
            <a:ext cx="1958824" cy="704583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21346" y="4831844"/>
            <a:ext cx="2952466" cy="200658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Large preparatory funds available in some country (IT, NL, …), an EU INFRA-DEV proposal just approved with a grant of 3.45M€ and an EU INFRA-TECH proposal has been just submitted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177824" y="6220119"/>
            <a:ext cx="5844139" cy="560001"/>
          </a:xfrm>
          <a:prstGeom prst="rect">
            <a:avLst/>
          </a:prstGeom>
          <a:solidFill>
            <a:srgbClr val="9DC3E6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Several hundreds of scientists and engineers currently collaborating in ET</a:t>
            </a:r>
          </a:p>
        </p:txBody>
      </p:sp>
    </p:spTree>
    <p:extLst>
      <p:ext uri="{BB962C8B-B14F-4D97-AF65-F5344CB8AC3E}">
        <p14:creationId xmlns:p14="http://schemas.microsoft.com/office/powerpoint/2010/main" val="1286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BE055-5073-9F41-A3DE-16E602AE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80049"/>
            <a:ext cx="10972800" cy="1143000"/>
          </a:xfrm>
        </p:spPr>
        <p:txBody>
          <a:bodyPr/>
          <a:lstStyle/>
          <a:p>
            <a:pPr algn="ctr"/>
            <a:r>
              <a:rPr lang="en-GB" sz="5333" dirty="0">
                <a:solidFill>
                  <a:srgbClr val="0070C0"/>
                </a:solidFill>
              </a:rPr>
              <a:t>ET vacuum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7FF2A7-3C32-CC42-A08A-AC512546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41AB498A-2D20-E941-8359-EE99E209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dirty="0"/>
              <a:t>A. Grado INAF/INFN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CF9C41A-8469-944D-82BF-8DFB174C3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612" y="966191"/>
            <a:ext cx="5893456" cy="5390159"/>
          </a:xfrm>
          <a:prstGeom prst="rect">
            <a:avLst/>
          </a:prstGeom>
        </p:spPr>
      </p:pic>
      <p:pic>
        <p:nvPicPr>
          <p:cNvPr id="10" name="Picture 9" descr="ET_full_rbg.pdf">
            <a:extLst>
              <a:ext uri="{FF2B5EF4-FFF2-40B4-BE49-F238E27FC236}">
                <a16:creationId xmlns:a16="http://schemas.microsoft.com/office/drawing/2014/main" id="{5422D805-47C4-9147-A6B9-119DBB998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102" y="981750"/>
            <a:ext cx="5893456" cy="53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8B47DE1-8F5C-B34C-AE74-FD9F9F1D01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611" y="973970"/>
            <a:ext cx="5893457" cy="539015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452D748-DA53-EF48-A91A-7FE90D35E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118" y="981749"/>
            <a:ext cx="5893456" cy="53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960C074B-CE6A-4EA5-85B0-0A7EF525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58708"/>
            <a:ext cx="4676765" cy="3967046"/>
          </a:xfrm>
          <a:prstGeom prst="rect">
            <a:avLst/>
          </a:prstGeom>
        </p:spPr>
      </p:pic>
      <p:sp>
        <p:nvSpPr>
          <p:cNvPr id="9" name="Fumetto 1 8"/>
          <p:cNvSpPr/>
          <p:nvPr/>
        </p:nvSpPr>
        <p:spPr>
          <a:xfrm>
            <a:off x="102723" y="358777"/>
            <a:ext cx="1631866" cy="748778"/>
          </a:xfrm>
          <a:prstGeom prst="wedgeRectCallout">
            <a:avLst>
              <a:gd name="adj1" fmla="val 122284"/>
              <a:gd name="adj2" fmla="val 343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Challenging engineering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71624" y="7794"/>
            <a:ext cx="3074973" cy="106274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Calibri"/>
                <a:cs typeface="Calibri"/>
              </a:rPr>
              <a:t>ET Enabling Technologies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51899" y="1091686"/>
            <a:ext cx="3485658" cy="173678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multi-interferometer approach asks for two parallel technology developments: 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942607" y="2851433"/>
            <a:ext cx="4602917" cy="35793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ET-LF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Underground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Silicon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Sapphire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test masses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test masses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coatings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laser wavelength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 suspensions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dependent squeezing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5443951" y="4357511"/>
            <a:ext cx="4602917" cy="280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ET-HF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power laser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test masses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coatings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Thermal compensation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dependent squeezing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3E7C-033A-4BE6-9241-F8E4AC8D5A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umetto 1 9"/>
          <p:cNvSpPr/>
          <p:nvPr/>
        </p:nvSpPr>
        <p:spPr>
          <a:xfrm>
            <a:off x="102723" y="1169520"/>
            <a:ext cx="1631866" cy="896770"/>
          </a:xfrm>
          <a:prstGeom prst="wedgeRectCallout">
            <a:avLst>
              <a:gd name="adj1" fmla="val 121989"/>
              <a:gd name="adj2" fmla="val 22638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technology in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-cooling</a:t>
            </a:r>
          </a:p>
        </p:txBody>
      </p:sp>
      <p:sp>
        <p:nvSpPr>
          <p:cNvPr id="11" name="Fumetto 1 10"/>
          <p:cNvSpPr/>
          <p:nvPr/>
        </p:nvSpPr>
        <p:spPr>
          <a:xfrm>
            <a:off x="102723" y="2134605"/>
            <a:ext cx="1631866" cy="896142"/>
          </a:xfrm>
          <a:prstGeom prst="wedgeRectCallout">
            <a:avLst>
              <a:gd name="adj1" fmla="val 97615"/>
              <a:gd name="adj2" fmla="val 2052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technology in optics</a:t>
            </a:r>
          </a:p>
        </p:txBody>
      </p:sp>
      <p:sp>
        <p:nvSpPr>
          <p:cNvPr id="12" name="Parentesi graffa aperta 11"/>
          <p:cNvSpPr/>
          <p:nvPr/>
        </p:nvSpPr>
        <p:spPr>
          <a:xfrm>
            <a:off x="2737449" y="4025754"/>
            <a:ext cx="154988" cy="87405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umetto 1 12"/>
          <p:cNvSpPr/>
          <p:nvPr/>
        </p:nvSpPr>
        <p:spPr>
          <a:xfrm>
            <a:off x="102723" y="3128984"/>
            <a:ext cx="1631866" cy="896770"/>
          </a:xfrm>
          <a:prstGeom prst="wedgeRectCallout">
            <a:avLst>
              <a:gd name="adj1" fmla="val 120932"/>
              <a:gd name="adj2" fmla="val 16803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laser technology</a:t>
            </a:r>
          </a:p>
        </p:txBody>
      </p:sp>
      <p:sp>
        <p:nvSpPr>
          <p:cNvPr id="14" name="Fumetto 1 13"/>
          <p:cNvSpPr/>
          <p:nvPr/>
        </p:nvSpPr>
        <p:spPr>
          <a:xfrm>
            <a:off x="102723" y="4107209"/>
            <a:ext cx="1631866" cy="1079370"/>
          </a:xfrm>
          <a:prstGeom prst="wedgeRectCallout">
            <a:avLst>
              <a:gd name="adj1" fmla="val 118407"/>
              <a:gd name="adj2" fmla="val 65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precision mechanics and low noise controls</a:t>
            </a:r>
          </a:p>
        </p:txBody>
      </p:sp>
      <p:sp>
        <p:nvSpPr>
          <p:cNvPr id="15" name="Fumetto 1 14"/>
          <p:cNvSpPr/>
          <p:nvPr/>
        </p:nvSpPr>
        <p:spPr>
          <a:xfrm>
            <a:off x="102723" y="5326347"/>
            <a:ext cx="1631866" cy="1149217"/>
          </a:xfrm>
          <a:prstGeom prst="wedgeRectCallout">
            <a:avLst>
              <a:gd name="adj1" fmla="val 122341"/>
              <a:gd name="adj2" fmla="val -9225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quality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-electronics and new controls</a:t>
            </a:r>
          </a:p>
        </p:txBody>
      </p:sp>
      <p:sp>
        <p:nvSpPr>
          <p:cNvPr id="16" name="Fumetto 1 15"/>
          <p:cNvSpPr/>
          <p:nvPr/>
        </p:nvSpPr>
        <p:spPr>
          <a:xfrm>
            <a:off x="10476106" y="2113205"/>
            <a:ext cx="1631866" cy="896770"/>
          </a:xfrm>
          <a:prstGeom prst="wedgeRectCallout">
            <a:avLst>
              <a:gd name="adj1" fmla="val -166860"/>
              <a:gd name="adj2" fmla="val 26656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Evolved laser technology</a:t>
            </a:r>
          </a:p>
        </p:txBody>
      </p:sp>
      <p:sp>
        <p:nvSpPr>
          <p:cNvPr id="17" name="Fumetto 1 16"/>
          <p:cNvSpPr/>
          <p:nvPr/>
        </p:nvSpPr>
        <p:spPr>
          <a:xfrm>
            <a:off x="10476106" y="3346733"/>
            <a:ext cx="1631866" cy="896142"/>
          </a:xfrm>
          <a:prstGeom prst="wedgeRectCallout">
            <a:avLst>
              <a:gd name="adj1" fmla="val -150896"/>
              <a:gd name="adj2" fmla="val 189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Evolved technology in optics</a:t>
            </a:r>
          </a:p>
        </p:txBody>
      </p:sp>
      <p:sp>
        <p:nvSpPr>
          <p:cNvPr id="18" name="Parentesi graffa aperta 17"/>
          <p:cNvSpPr/>
          <p:nvPr/>
        </p:nvSpPr>
        <p:spPr>
          <a:xfrm flipH="1">
            <a:off x="8619274" y="5285465"/>
            <a:ext cx="225147" cy="47572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umetto 1 18"/>
          <p:cNvSpPr/>
          <p:nvPr/>
        </p:nvSpPr>
        <p:spPr>
          <a:xfrm>
            <a:off x="10476106" y="4449607"/>
            <a:ext cx="1631866" cy="1025540"/>
          </a:xfrm>
          <a:prstGeom prst="wedgeRectCallout">
            <a:avLst>
              <a:gd name="adj1" fmla="val -134373"/>
              <a:gd name="adj2" fmla="val 9157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Highly innovative adaptive optics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611" y="83956"/>
            <a:ext cx="1902562" cy="614544"/>
          </a:xfrm>
          <a:prstGeom prst="rect">
            <a:avLst/>
          </a:prstGeom>
        </p:spPr>
      </p:pic>
      <p:sp>
        <p:nvSpPr>
          <p:cNvPr id="21" name="Fumetto 1 20"/>
          <p:cNvSpPr/>
          <p:nvPr/>
        </p:nvSpPr>
        <p:spPr>
          <a:xfrm>
            <a:off x="10515236" y="5681879"/>
            <a:ext cx="1631866" cy="1149217"/>
          </a:xfrm>
          <a:prstGeom prst="wedgeRectCallout">
            <a:avLst>
              <a:gd name="adj1" fmla="val -138138"/>
              <a:gd name="adj2" fmla="val 1378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quality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-electronics and new controls</a:t>
            </a:r>
          </a:p>
        </p:txBody>
      </p:sp>
    </p:spTree>
    <p:extLst>
      <p:ext uri="{BB962C8B-B14F-4D97-AF65-F5344CB8AC3E}">
        <p14:creationId xmlns:p14="http://schemas.microsoft.com/office/powerpoint/2010/main" val="38103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BE055-5073-9F41-A3DE-16E602AE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80049"/>
            <a:ext cx="10972800" cy="1143000"/>
          </a:xfrm>
        </p:spPr>
        <p:txBody>
          <a:bodyPr/>
          <a:lstStyle/>
          <a:p>
            <a:r>
              <a:rPr lang="en-GB" sz="5333" dirty="0">
                <a:solidFill>
                  <a:srgbClr val="0070C0"/>
                </a:solidFill>
              </a:rPr>
              <a:t>ET vacuum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6865F5-39DF-5B47-8AE5-0F48426F5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579" y="1062951"/>
            <a:ext cx="5996247" cy="507738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b="1" dirty="0"/>
              <a:t>Why under vacuum?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it-IT" dirty="0"/>
              <a:t>• reduce the </a:t>
            </a:r>
            <a:r>
              <a:rPr lang="it-IT" dirty="0" err="1"/>
              <a:t>noise</a:t>
            </a:r>
            <a:r>
              <a:rPr lang="it-IT" dirty="0"/>
              <a:t> due to </a:t>
            </a:r>
            <a:r>
              <a:rPr lang="it-IT" dirty="0" err="1"/>
              <a:t>residual</a:t>
            </a:r>
            <a:r>
              <a:rPr lang="it-IT" dirty="0"/>
              <a:t> gas </a:t>
            </a:r>
            <a:r>
              <a:rPr lang="it-IT" dirty="0" err="1"/>
              <a:t>fluctuations</a:t>
            </a:r>
            <a:r>
              <a:rPr lang="it-IT" dirty="0"/>
              <a:t>                         </a:t>
            </a:r>
            <a:r>
              <a:rPr lang="it-IT" dirty="0">
                <a:solidFill>
                  <a:schemeClr val="bg1"/>
                </a:solidFill>
              </a:rPr>
              <a:t>…..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path</a:t>
            </a:r>
            <a:r>
              <a:rPr lang="it-IT" dirty="0"/>
              <a:t> to an </a:t>
            </a:r>
            <a:r>
              <a:rPr lang="it-IT" dirty="0" err="1"/>
              <a:t>acceptable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;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dirty="0"/>
              <a:t>       • isolate test </a:t>
            </a:r>
            <a:r>
              <a:rPr lang="it-IT" dirty="0" err="1"/>
              <a:t>masses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optical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 err="1"/>
              <a:t>f</a:t>
            </a:r>
            <a:r>
              <a:rPr lang="it-IT" dirty="0"/>
              <a:t>            from </a:t>
            </a:r>
            <a:r>
              <a:rPr lang="it-IT" dirty="0" err="1"/>
              <a:t>acoustic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;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dirty="0"/>
              <a:t>	• reduce test mass </a:t>
            </a:r>
            <a:r>
              <a:rPr lang="it-IT" dirty="0" err="1"/>
              <a:t>motion</a:t>
            </a:r>
            <a:r>
              <a:rPr lang="it-IT" dirty="0"/>
              <a:t> </a:t>
            </a:r>
            <a:r>
              <a:rPr lang="it-IT" dirty="0" err="1"/>
              <a:t>excitation</a:t>
            </a:r>
            <a:r>
              <a:rPr lang="it-IT" dirty="0"/>
              <a:t> due to  	     </a:t>
            </a:r>
            <a:r>
              <a:rPr lang="it-IT" dirty="0" err="1"/>
              <a:t>residual</a:t>
            </a:r>
            <a:r>
              <a:rPr lang="it-IT" dirty="0"/>
              <a:t> gas </a:t>
            </a:r>
            <a:r>
              <a:rPr lang="it-IT" dirty="0" err="1"/>
              <a:t>fluctuations</a:t>
            </a:r>
            <a:r>
              <a:rPr lang="it-IT" dirty="0"/>
              <a:t>,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	       • </a:t>
            </a:r>
            <a:r>
              <a:rPr lang="it-IT" dirty="0" err="1"/>
              <a:t>contribute</a:t>
            </a:r>
            <a:r>
              <a:rPr lang="it-IT" dirty="0"/>
              <a:t> to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isolation</a:t>
            </a:r>
            <a:r>
              <a:rPr lang="it-IT" dirty="0"/>
              <a:t> of 		              test </a:t>
            </a:r>
            <a:r>
              <a:rPr lang="it-IT" dirty="0" err="1"/>
              <a:t>masses</a:t>
            </a:r>
            <a:r>
              <a:rPr lang="it-IT" dirty="0"/>
              <a:t> and of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support</a:t>
            </a:r>
            <a:r>
              <a:rPr lang="it-IT" dirty="0"/>
              <a:t> 		                  </a:t>
            </a:r>
            <a:r>
              <a:rPr lang="it-IT" dirty="0" err="1"/>
              <a:t>structures</a:t>
            </a:r>
            <a:r>
              <a:rPr lang="it-IT" dirty="0"/>
              <a:t>;</a:t>
            </a:r>
          </a:p>
          <a:p>
            <a:pPr marL="0" indent="0">
              <a:buNone/>
            </a:pPr>
            <a:r>
              <a:rPr lang="it-IT" dirty="0"/>
              <a:t>		• </a:t>
            </a:r>
            <a:r>
              <a:rPr lang="it-IT" dirty="0" err="1"/>
              <a:t>contribute</a:t>
            </a:r>
            <a:r>
              <a:rPr lang="it-IT" dirty="0"/>
              <a:t> to </a:t>
            </a:r>
            <a:r>
              <a:rPr lang="it-IT" dirty="0" err="1"/>
              <a:t>preserve</a:t>
            </a:r>
            <a:r>
              <a:rPr lang="it-IT" dirty="0"/>
              <a:t> the 			     </a:t>
            </a:r>
            <a:r>
              <a:rPr lang="it-IT" dirty="0" err="1"/>
              <a:t>cleanliness</a:t>
            </a:r>
            <a:r>
              <a:rPr lang="it-IT" dirty="0"/>
              <a:t> of </a:t>
            </a:r>
            <a:r>
              <a:rPr lang="it-IT" dirty="0" err="1"/>
              <a:t>optical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7FF2A7-3C32-CC42-A08A-AC512546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1248C-5E2B-FF43-9B0C-BABE57CAB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88176" y="899355"/>
            <a:ext cx="7738225" cy="5514971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41AB498A-2D20-E941-8359-EE99E209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dirty="0"/>
              <a:t>A. Grado INAF/INFN</a:t>
            </a:r>
          </a:p>
        </p:txBody>
      </p:sp>
    </p:spTree>
    <p:extLst>
      <p:ext uri="{BB962C8B-B14F-4D97-AF65-F5344CB8AC3E}">
        <p14:creationId xmlns:p14="http://schemas.microsoft.com/office/powerpoint/2010/main" val="307705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1B5FB-BC27-7A43-9264-4D69F103A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65125"/>
            <a:ext cx="10515600" cy="1325563"/>
          </a:xfrm>
        </p:spPr>
        <p:txBody>
          <a:bodyPr/>
          <a:lstStyle/>
          <a:p>
            <a:r>
              <a:rPr lang="en-GB" sz="5333" dirty="0">
                <a:solidFill>
                  <a:srgbClr val="0070C0"/>
                </a:solidFill>
              </a:rPr>
              <a:t>ET beam tubes requirements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45A529-C59A-134C-B20F-05E7559A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it-IT" dirty="0"/>
              <a:t>Tube </a:t>
            </a:r>
            <a:r>
              <a:rPr lang="it-IT" dirty="0" err="1"/>
              <a:t>diameter</a:t>
            </a:r>
            <a:r>
              <a:rPr lang="it-IT" dirty="0"/>
              <a:t> ~ 1m</a:t>
            </a:r>
          </a:p>
          <a:p>
            <a:r>
              <a:rPr lang="it-IT" dirty="0"/>
              <a:t>Total </a:t>
            </a:r>
            <a:r>
              <a:rPr lang="it-IT" dirty="0" err="1"/>
              <a:t>lenght</a:t>
            </a:r>
            <a:r>
              <a:rPr lang="it-IT" dirty="0"/>
              <a:t> 120 km</a:t>
            </a:r>
          </a:p>
          <a:p>
            <a:r>
              <a:rPr lang="it-IT" dirty="0"/>
              <a:t>Total </a:t>
            </a:r>
            <a:r>
              <a:rPr lang="it-IT" dirty="0" err="1"/>
              <a:t>residual</a:t>
            </a:r>
            <a:r>
              <a:rPr lang="it-IT" dirty="0"/>
              <a:t> pressure: H</a:t>
            </a:r>
            <a:r>
              <a:rPr lang="it-IT" baseline="-25000" dirty="0"/>
              <a:t>2</a:t>
            </a:r>
            <a:r>
              <a:rPr lang="it-IT" dirty="0"/>
              <a:t> 10</a:t>
            </a:r>
            <a:r>
              <a:rPr lang="it-IT" baseline="30000" dirty="0"/>
              <a:t>−10 </a:t>
            </a:r>
            <a:r>
              <a:rPr lang="it-IT" dirty="0" err="1"/>
              <a:t>mbar</a:t>
            </a:r>
            <a:r>
              <a:rPr lang="it-IT" dirty="0"/>
              <a:t>, H</a:t>
            </a:r>
            <a:r>
              <a:rPr lang="it-IT" baseline="-25000" dirty="0"/>
              <a:t>2</a:t>
            </a:r>
            <a:r>
              <a:rPr lang="it-IT" dirty="0"/>
              <a:t>O 5x10</a:t>
            </a:r>
            <a:r>
              <a:rPr lang="it-IT" baseline="30000" dirty="0"/>
              <a:t>-11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   </a:t>
            </a:r>
            <a:r>
              <a:rPr lang="it-IT" dirty="0" err="1"/>
              <a:t>mbar</a:t>
            </a:r>
            <a:r>
              <a:rPr lang="it-IT" dirty="0"/>
              <a:t>, N</a:t>
            </a:r>
            <a:r>
              <a:rPr lang="it-IT" baseline="-25000" dirty="0"/>
              <a:t>2</a:t>
            </a:r>
            <a:r>
              <a:rPr lang="it-IT" dirty="0"/>
              <a:t> 10</a:t>
            </a:r>
            <a:r>
              <a:rPr lang="it-IT" baseline="30000" dirty="0"/>
              <a:t>-11</a:t>
            </a:r>
            <a:r>
              <a:rPr lang="it-IT" dirty="0"/>
              <a:t> </a:t>
            </a:r>
            <a:r>
              <a:rPr lang="it-IT" dirty="0" err="1"/>
              <a:t>mbar</a:t>
            </a:r>
            <a:r>
              <a:rPr lang="it-IT" dirty="0"/>
              <a:t> (more </a:t>
            </a:r>
            <a:r>
              <a:rPr lang="it-IT" dirty="0" err="1"/>
              <a:t>stringent</a:t>
            </a:r>
            <a:r>
              <a:rPr lang="it-IT" dirty="0"/>
              <a:t> </a:t>
            </a:r>
            <a:r>
              <a:rPr lang="it-IT" dirty="0" err="1"/>
              <a:t>reqs</a:t>
            </a:r>
            <a:r>
              <a:rPr lang="it-IT" dirty="0"/>
              <a:t> </a:t>
            </a:r>
            <a:r>
              <a:rPr lang="it-IT" dirty="0" err="1"/>
              <a:t>comes</a:t>
            </a:r>
            <a:r>
              <a:rPr lang="it-IT" dirty="0"/>
              <a:t> from </a:t>
            </a:r>
          </a:p>
          <a:p>
            <a:pPr marL="0" indent="0">
              <a:buNone/>
            </a:pPr>
            <a:r>
              <a:rPr lang="it-IT" dirty="0"/>
              <a:t>   ET-HF)</a:t>
            </a:r>
          </a:p>
          <a:p>
            <a:r>
              <a:rPr lang="it-IT" dirty="0" err="1"/>
              <a:t>Hydrocarbon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pressure &lt; 10</a:t>
            </a:r>
            <a:r>
              <a:rPr lang="it-IT" baseline="30000" dirty="0"/>
              <a:t>-14</a:t>
            </a:r>
            <a:r>
              <a:rPr lang="it-IT" dirty="0"/>
              <a:t> </a:t>
            </a:r>
            <a:r>
              <a:rPr lang="it-IT" dirty="0" err="1"/>
              <a:t>mbar</a:t>
            </a:r>
            <a:endParaRPr lang="it-IT" dirty="0"/>
          </a:p>
          <a:p>
            <a:r>
              <a:rPr lang="it-IT" dirty="0" err="1"/>
              <a:t>Material</a:t>
            </a:r>
            <a:r>
              <a:rPr lang="it-IT" dirty="0"/>
              <a:t> ?(</a:t>
            </a:r>
            <a:r>
              <a:rPr lang="en-GB" dirty="0"/>
              <a:t>2G detectors: SS 304L or 316L)</a:t>
            </a:r>
          </a:p>
          <a:p>
            <a:r>
              <a:rPr lang="en-GB" dirty="0"/>
              <a:t>Life time: 50 years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669FB5-9029-9A40-9654-BCAE5FCE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Grado INAF/INFN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088345-B612-C140-98FE-AE62F8FC2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9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EE0C4CA-7856-5648-9F77-A1ED9542E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709" y="980440"/>
            <a:ext cx="3790291" cy="48971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8A0A0E-AD2D-744A-9B20-12A389E5F512}"/>
              </a:ext>
            </a:extLst>
          </p:cNvPr>
          <p:cNvSpPr txBox="1"/>
          <p:nvPr/>
        </p:nvSpPr>
        <p:spPr>
          <a:xfrm>
            <a:off x="8610600" y="587756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ET technical report 2020</a:t>
            </a:r>
          </a:p>
        </p:txBody>
      </p:sp>
      <p:sp>
        <p:nvSpPr>
          <p:cNvPr id="8" name="Parentesi graffa chiusa 7">
            <a:extLst>
              <a:ext uri="{FF2B5EF4-FFF2-40B4-BE49-F238E27FC236}">
                <a16:creationId xmlns:a16="http://schemas.microsoft.com/office/drawing/2014/main" id="{351B95F4-5B04-8D44-8347-114E563D84E9}"/>
              </a:ext>
            </a:extLst>
          </p:cNvPr>
          <p:cNvSpPr/>
          <p:nvPr/>
        </p:nvSpPr>
        <p:spPr>
          <a:xfrm>
            <a:off x="4038600" y="1690688"/>
            <a:ext cx="428469" cy="91760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46B2D9-7B9B-CE46-9E04-F9118872A3C5}"/>
              </a:ext>
            </a:extLst>
          </p:cNvPr>
          <p:cNvSpPr txBox="1"/>
          <p:nvPr/>
        </p:nvSpPr>
        <p:spPr>
          <a:xfrm>
            <a:off x="4811842" y="1702005"/>
            <a:ext cx="268323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Surface: 3.8x10</a:t>
            </a:r>
            <a:r>
              <a:rPr lang="en-GB" sz="2400" baseline="30000" dirty="0"/>
              <a:t>5  </a:t>
            </a:r>
            <a:r>
              <a:rPr lang="en-GB" sz="2400" dirty="0"/>
              <a:t>m</a:t>
            </a:r>
            <a:r>
              <a:rPr lang="en-GB" sz="2400" baseline="30000" dirty="0"/>
              <a:t>2</a:t>
            </a:r>
            <a:endParaRPr lang="en-GB" sz="2400" dirty="0"/>
          </a:p>
          <a:p>
            <a:r>
              <a:rPr lang="en-GB" sz="2400" dirty="0"/>
              <a:t>Volume: 9.4x10</a:t>
            </a:r>
            <a:r>
              <a:rPr lang="en-GB" sz="2400" baseline="30000" dirty="0"/>
              <a:t>4</a:t>
            </a:r>
            <a:r>
              <a:rPr lang="en-GB" sz="2400" dirty="0"/>
              <a:t> m</a:t>
            </a:r>
            <a:r>
              <a:rPr lang="en-GB" sz="24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52059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41012</TotalTime>
  <Words>1845</Words>
  <Application>Microsoft Macintosh PowerPoint</Application>
  <PresentationFormat>Widescreen</PresentationFormat>
  <Paragraphs>337</Paragraphs>
  <Slides>24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di Office</vt:lpstr>
      <vt:lpstr> Einstein Telescope   The Einstein Telescope beam pipe vacuum system: challenges and perspective</vt:lpstr>
      <vt:lpstr>Monumental successes of the Advanced detectors</vt:lpstr>
      <vt:lpstr>Einstein Telescope in a nutshell </vt:lpstr>
      <vt:lpstr>Detection distance of GWD</vt:lpstr>
      <vt:lpstr>Presentazione standard di PowerPoint</vt:lpstr>
      <vt:lpstr>ET vacuum</vt:lpstr>
      <vt:lpstr>ET Enabling Technologies</vt:lpstr>
      <vt:lpstr>ET vacuum</vt:lpstr>
      <vt:lpstr>ET beam tubes requirements</vt:lpstr>
      <vt:lpstr>Post manufacturing treatments (assuming a Virgo detector approach) </vt:lpstr>
      <vt:lpstr>ET beampipe vacuum system</vt:lpstr>
      <vt:lpstr>R&amp;D</vt:lpstr>
      <vt:lpstr>Pumping system design</vt:lpstr>
      <vt:lpstr>Agreement INFN/Nikhef - CERN on beam pipe</vt:lpstr>
      <vt:lpstr>Presentazione standard di PowerPoint</vt:lpstr>
      <vt:lpstr>What we need: beampipe design and production</vt:lpstr>
      <vt:lpstr>What we need: vacuum </vt:lpstr>
      <vt:lpstr>ET timeline</vt:lpstr>
      <vt:lpstr>Next 3 years</vt:lpstr>
      <vt:lpstr>Presentazione standard di PowerPoint</vt:lpstr>
      <vt:lpstr>CALATIA (Centro ALtA TecnologiA) per il vuoto di Einstein Telescope @ Uni Vanvitelli (Caserta)</vt:lpstr>
      <vt:lpstr>Presentazione standard di PowerPoint</vt:lpstr>
      <vt:lpstr>Conclusion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 pipe vacuum system</dc:title>
  <dc:creator>Aniello Grado</dc:creator>
  <cp:lastModifiedBy>Aniello Grado</cp:lastModifiedBy>
  <cp:revision>181</cp:revision>
  <cp:lastPrinted>2021-09-06T13:03:31Z</cp:lastPrinted>
  <dcterms:created xsi:type="dcterms:W3CDTF">2021-08-24T20:58:43Z</dcterms:created>
  <dcterms:modified xsi:type="dcterms:W3CDTF">2022-06-06T17:21:46Z</dcterms:modified>
</cp:coreProperties>
</file>