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1458" r:id="rId3"/>
    <p:sldId id="261" r:id="rId4"/>
    <p:sldId id="1638" r:id="rId5"/>
    <p:sldId id="1651" r:id="rId6"/>
    <p:sldId id="1707" r:id="rId7"/>
    <p:sldId id="1667" r:id="rId8"/>
    <p:sldId id="1669" r:id="rId9"/>
    <p:sldId id="1668" r:id="rId10"/>
    <p:sldId id="1670" r:id="rId11"/>
    <p:sldId id="1650" r:id="rId12"/>
    <p:sldId id="1639" r:id="rId13"/>
    <p:sldId id="1686" r:id="rId14"/>
    <p:sldId id="1709" r:id="rId15"/>
    <p:sldId id="1652" r:id="rId16"/>
    <p:sldId id="1556" r:id="rId17"/>
    <p:sldId id="1671" r:id="rId18"/>
    <p:sldId id="1696" r:id="rId19"/>
    <p:sldId id="1701" r:id="rId20"/>
    <p:sldId id="1678" r:id="rId21"/>
    <p:sldId id="16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92"/>
    <a:srgbClr val="9AA8BC"/>
    <a:srgbClr val="DED6D1"/>
    <a:srgbClr val="E5EFFF"/>
    <a:srgbClr val="B8C2D0"/>
    <a:srgbClr val="AC8F8E"/>
    <a:srgbClr val="9C7A79"/>
    <a:srgbClr val="C4BFCB"/>
    <a:srgbClr val="FFFFFF"/>
    <a:srgbClr val="EDE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1" autoAdjust="0"/>
    <p:restoredTop sz="95235" autoAdjust="0"/>
  </p:normalViewPr>
  <p:slideViewPr>
    <p:cSldViewPr snapToGrid="0">
      <p:cViewPr varScale="1">
        <p:scale>
          <a:sx n="62" d="100"/>
          <a:sy n="62" d="100"/>
        </p:scale>
        <p:origin x="11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AA316-0A3B-4706-8A4C-C2637B5D58E9}" type="datetimeFigureOut">
              <a:rPr lang="en-US" smtClean="0"/>
              <a:t>6/8/2022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DDB63-C943-4771-A766-4EE832F14036}" type="slidenum">
              <a:rPr lang="en-US" smtClean="0"/>
              <a:t>‹#›</a:t>
            </a:fld>
            <a:endParaRPr lang="en-US"/>
          </a:p>
        </p:txBody>
      </p:sp>
    </p:spTree>
    <p:extLst>
      <p:ext uri="{BB962C8B-B14F-4D97-AF65-F5344CB8AC3E}">
        <p14:creationId xmlns:p14="http://schemas.microsoft.com/office/powerpoint/2010/main" val="695698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1CBF567-3CB5-4AEB-A1A2-10E05A2442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56C7F974-8037-4DAE-8923-46C2ACE1E9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5604" name="Slide Number Placeholder 3">
            <a:extLst>
              <a:ext uri="{FF2B5EF4-FFF2-40B4-BE49-F238E27FC236}">
                <a16:creationId xmlns:a16="http://schemas.microsoft.com/office/drawing/2014/main" id="{23E7E15C-B00A-4E2B-90DE-A01921810B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75B7E42-11EB-4A3A-914E-5ECB40361A4E}"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4CE7EE-4C62-4A23-92E1-FAC0EF45E1CC}" type="slidenum">
              <a:rPr lang="en-US" smtClean="0"/>
              <a:t>17</a:t>
            </a:fld>
            <a:endParaRPr lang="en-US"/>
          </a:p>
        </p:txBody>
      </p:sp>
    </p:spTree>
    <p:extLst>
      <p:ext uri="{BB962C8B-B14F-4D97-AF65-F5344CB8AC3E}">
        <p14:creationId xmlns:p14="http://schemas.microsoft.com/office/powerpoint/2010/main" val="316768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1DDB63-C943-4771-A766-4EE832F14036}" type="slidenum">
              <a:rPr lang="en-US" smtClean="0"/>
              <a:t>18</a:t>
            </a:fld>
            <a:endParaRPr lang="en-US"/>
          </a:p>
        </p:txBody>
      </p:sp>
    </p:spTree>
    <p:extLst>
      <p:ext uri="{BB962C8B-B14F-4D97-AF65-F5344CB8AC3E}">
        <p14:creationId xmlns:p14="http://schemas.microsoft.com/office/powerpoint/2010/main" val="4080491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9BE077-0D92-6C41-AAA5-382B80746D7E}" type="slidenum">
              <a:rPr lang="en-GB" smtClean="0"/>
              <a:t>19</a:t>
            </a:fld>
            <a:endParaRPr lang="en-GB"/>
          </a:p>
        </p:txBody>
      </p:sp>
    </p:spTree>
    <p:extLst>
      <p:ext uri="{BB962C8B-B14F-4D97-AF65-F5344CB8AC3E}">
        <p14:creationId xmlns:p14="http://schemas.microsoft.com/office/powerpoint/2010/main" val="353813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4CE7EE-4C62-4A23-92E1-FAC0EF45E1CC}" type="slidenum">
              <a:rPr lang="en-US" smtClean="0"/>
              <a:t>20</a:t>
            </a:fld>
            <a:endParaRPr lang="en-US"/>
          </a:p>
        </p:txBody>
      </p:sp>
    </p:spTree>
    <p:extLst>
      <p:ext uri="{BB962C8B-B14F-4D97-AF65-F5344CB8AC3E}">
        <p14:creationId xmlns:p14="http://schemas.microsoft.com/office/powerpoint/2010/main" val="3496690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4CE7EE-4C62-4A23-92E1-FAC0EF45E1CC}" type="slidenum">
              <a:rPr lang="en-US" smtClean="0"/>
              <a:t>21</a:t>
            </a:fld>
            <a:endParaRPr lang="en-US"/>
          </a:p>
        </p:txBody>
      </p:sp>
    </p:spTree>
    <p:extLst>
      <p:ext uri="{BB962C8B-B14F-4D97-AF65-F5344CB8AC3E}">
        <p14:creationId xmlns:p14="http://schemas.microsoft.com/office/powerpoint/2010/main" val="268642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BF2F3-6623-4EC0-9B6A-1DBD0789B98C}" type="slidenum">
              <a:rPr lang="en-US" smtClean="0"/>
              <a:t>4</a:t>
            </a:fld>
            <a:endParaRPr lang="en-US"/>
          </a:p>
        </p:txBody>
      </p:sp>
    </p:spTree>
    <p:extLst>
      <p:ext uri="{BB962C8B-B14F-4D97-AF65-F5344CB8AC3E}">
        <p14:creationId xmlns:p14="http://schemas.microsoft.com/office/powerpoint/2010/main" val="204192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BF2F3-6623-4EC0-9B6A-1DBD0789B98C}" type="slidenum">
              <a:rPr lang="en-US" smtClean="0"/>
              <a:t>5</a:t>
            </a:fld>
            <a:endParaRPr lang="en-US"/>
          </a:p>
        </p:txBody>
      </p:sp>
    </p:spTree>
    <p:extLst>
      <p:ext uri="{BB962C8B-B14F-4D97-AF65-F5344CB8AC3E}">
        <p14:creationId xmlns:p14="http://schemas.microsoft.com/office/powerpoint/2010/main" val="4080032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F8BF2F3-6623-4EC0-9B6A-1DBD0789B98C}" type="slidenum">
              <a:rPr lang="en-US" smtClean="0"/>
              <a:t>6</a:t>
            </a:fld>
            <a:endParaRPr lang="en-US"/>
          </a:p>
        </p:txBody>
      </p:sp>
    </p:spTree>
    <p:extLst>
      <p:ext uri="{BB962C8B-B14F-4D97-AF65-F5344CB8AC3E}">
        <p14:creationId xmlns:p14="http://schemas.microsoft.com/office/powerpoint/2010/main" val="195327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1DDB63-C943-4771-A766-4EE832F14036}" type="slidenum">
              <a:rPr lang="en-US" smtClean="0"/>
              <a:t>9</a:t>
            </a:fld>
            <a:endParaRPr lang="en-US"/>
          </a:p>
        </p:txBody>
      </p:sp>
    </p:spTree>
    <p:extLst>
      <p:ext uri="{BB962C8B-B14F-4D97-AF65-F5344CB8AC3E}">
        <p14:creationId xmlns:p14="http://schemas.microsoft.com/office/powerpoint/2010/main" val="66740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1DDB63-C943-4771-A766-4EE832F14036}" type="slidenum">
              <a:rPr lang="en-US" smtClean="0"/>
              <a:t>11</a:t>
            </a:fld>
            <a:endParaRPr lang="en-US"/>
          </a:p>
        </p:txBody>
      </p:sp>
    </p:spTree>
    <p:extLst>
      <p:ext uri="{BB962C8B-B14F-4D97-AF65-F5344CB8AC3E}">
        <p14:creationId xmlns:p14="http://schemas.microsoft.com/office/powerpoint/2010/main" val="298464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8BF2F3-6623-4EC0-9B6A-1DBD0789B98C}" type="slidenum">
              <a:rPr lang="en-US" smtClean="0"/>
              <a:t>12</a:t>
            </a:fld>
            <a:endParaRPr lang="en-US"/>
          </a:p>
        </p:txBody>
      </p:sp>
    </p:spTree>
    <p:extLst>
      <p:ext uri="{BB962C8B-B14F-4D97-AF65-F5344CB8AC3E}">
        <p14:creationId xmlns:p14="http://schemas.microsoft.com/office/powerpoint/2010/main" val="153513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8BF2F3-6623-4EC0-9B6A-1DBD0789B98C}" type="slidenum">
              <a:rPr lang="en-US" smtClean="0"/>
              <a:t>15</a:t>
            </a:fld>
            <a:endParaRPr lang="en-US"/>
          </a:p>
        </p:txBody>
      </p:sp>
    </p:spTree>
    <p:extLst>
      <p:ext uri="{BB962C8B-B14F-4D97-AF65-F5344CB8AC3E}">
        <p14:creationId xmlns:p14="http://schemas.microsoft.com/office/powerpoint/2010/main" val="1031388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4CE7EE-4C62-4A23-92E1-FAC0EF45E1CC}" type="slidenum">
              <a:rPr lang="en-US" smtClean="0"/>
              <a:t>16</a:t>
            </a:fld>
            <a:endParaRPr lang="en-US"/>
          </a:p>
        </p:txBody>
      </p:sp>
    </p:spTree>
    <p:extLst>
      <p:ext uri="{BB962C8B-B14F-4D97-AF65-F5344CB8AC3E}">
        <p14:creationId xmlns:p14="http://schemas.microsoft.com/office/powerpoint/2010/main" val="3574667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916FE-9589-4263-AFF5-38FC07387C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66F996-32F4-4E97-9949-A729A92408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4E7D2F-E6D6-474C-92DC-0021B8374218}"/>
              </a:ext>
            </a:extLst>
          </p:cNvPr>
          <p:cNvSpPr>
            <a:spLocks noGrp="1"/>
          </p:cNvSpPr>
          <p:nvPr>
            <p:ph type="dt" sz="half" idx="10"/>
          </p:nvPr>
        </p:nvSpPr>
        <p:spPr/>
        <p:txBody>
          <a:bodyPr/>
          <a:lstStyle/>
          <a:p>
            <a:r>
              <a:rPr lang="de-CH"/>
              <a:t>May 31 2022</a:t>
            </a:r>
            <a:endParaRPr lang="en-US"/>
          </a:p>
        </p:txBody>
      </p:sp>
      <p:sp>
        <p:nvSpPr>
          <p:cNvPr id="5" name="Footer Placeholder 4">
            <a:extLst>
              <a:ext uri="{FF2B5EF4-FFF2-40B4-BE49-F238E27FC236}">
                <a16:creationId xmlns:a16="http://schemas.microsoft.com/office/drawing/2014/main" id="{E972B09C-3D7F-473E-965E-20B1C5274CDA}"/>
              </a:ext>
            </a:extLst>
          </p:cNvPr>
          <p:cNvSpPr>
            <a:spLocks noGrp="1"/>
          </p:cNvSpPr>
          <p:nvPr>
            <p:ph type="ftr" sz="quarter" idx="11"/>
          </p:nvPr>
        </p:nvSpPr>
        <p:spPr/>
        <p:txBody>
          <a:bodyPr/>
          <a:lstStyle/>
          <a:p>
            <a:r>
              <a:rPr lang="en-US"/>
              <a:t>Mar Capeans | CERN SCE Department</a:t>
            </a:r>
          </a:p>
        </p:txBody>
      </p:sp>
      <p:sp>
        <p:nvSpPr>
          <p:cNvPr id="6" name="Slide Number Placeholder 5">
            <a:extLst>
              <a:ext uri="{FF2B5EF4-FFF2-40B4-BE49-F238E27FC236}">
                <a16:creationId xmlns:a16="http://schemas.microsoft.com/office/drawing/2014/main" id="{95391874-5C0E-4D16-8967-0D8302E37297}"/>
              </a:ext>
            </a:extLst>
          </p:cNvPr>
          <p:cNvSpPr>
            <a:spLocks noGrp="1"/>
          </p:cNvSpPr>
          <p:nvPr>
            <p:ph type="sldNum" sz="quarter" idx="12"/>
          </p:nvPr>
        </p:nvSpPr>
        <p:spPr/>
        <p:txBody>
          <a:bodyPr/>
          <a:lstStyle/>
          <a:p>
            <a:fld id="{4FA9E149-D6D1-4A86-9F00-929CE2A8D097}" type="slidenum">
              <a:rPr lang="en-US" smtClean="0"/>
              <a:t>‹#›</a:t>
            </a:fld>
            <a:endParaRPr lang="en-US"/>
          </a:p>
        </p:txBody>
      </p:sp>
    </p:spTree>
    <p:extLst>
      <p:ext uri="{BB962C8B-B14F-4D97-AF65-F5344CB8AC3E}">
        <p14:creationId xmlns:p14="http://schemas.microsoft.com/office/powerpoint/2010/main" val="297013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4427-9E40-4F61-8217-B41AAF6F3C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01B5B-2C84-433C-AFD7-7E4E9392BD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E2646-63C0-4B77-9B69-6EFA850F8DB1}"/>
              </a:ext>
            </a:extLst>
          </p:cNvPr>
          <p:cNvSpPr>
            <a:spLocks noGrp="1"/>
          </p:cNvSpPr>
          <p:nvPr>
            <p:ph type="dt" sz="half" idx="10"/>
          </p:nvPr>
        </p:nvSpPr>
        <p:spPr/>
        <p:txBody>
          <a:bodyPr/>
          <a:lstStyle/>
          <a:p>
            <a:r>
              <a:rPr lang="de-CH"/>
              <a:t>May 31 2022</a:t>
            </a:r>
            <a:endParaRPr lang="en-US"/>
          </a:p>
        </p:txBody>
      </p:sp>
      <p:sp>
        <p:nvSpPr>
          <p:cNvPr id="5" name="Footer Placeholder 4">
            <a:extLst>
              <a:ext uri="{FF2B5EF4-FFF2-40B4-BE49-F238E27FC236}">
                <a16:creationId xmlns:a16="http://schemas.microsoft.com/office/drawing/2014/main" id="{0ADA21B8-283A-41EC-976B-31633DAE4F21}"/>
              </a:ext>
            </a:extLst>
          </p:cNvPr>
          <p:cNvSpPr>
            <a:spLocks noGrp="1"/>
          </p:cNvSpPr>
          <p:nvPr>
            <p:ph type="ftr" sz="quarter" idx="11"/>
          </p:nvPr>
        </p:nvSpPr>
        <p:spPr/>
        <p:txBody>
          <a:bodyPr/>
          <a:lstStyle/>
          <a:p>
            <a:r>
              <a:rPr lang="en-US"/>
              <a:t>Mar Capeans | CERN SCE Department</a:t>
            </a:r>
          </a:p>
        </p:txBody>
      </p:sp>
      <p:sp>
        <p:nvSpPr>
          <p:cNvPr id="6" name="Slide Number Placeholder 5">
            <a:extLst>
              <a:ext uri="{FF2B5EF4-FFF2-40B4-BE49-F238E27FC236}">
                <a16:creationId xmlns:a16="http://schemas.microsoft.com/office/drawing/2014/main" id="{0C22729B-64AF-46BD-9967-0EBC51D25BFF}"/>
              </a:ext>
            </a:extLst>
          </p:cNvPr>
          <p:cNvSpPr>
            <a:spLocks noGrp="1"/>
          </p:cNvSpPr>
          <p:nvPr>
            <p:ph type="sldNum" sz="quarter" idx="12"/>
          </p:nvPr>
        </p:nvSpPr>
        <p:spPr/>
        <p:txBody>
          <a:bodyPr/>
          <a:lstStyle/>
          <a:p>
            <a:fld id="{4FA9E149-D6D1-4A86-9F00-929CE2A8D097}" type="slidenum">
              <a:rPr lang="en-US" smtClean="0"/>
              <a:t>‹#›</a:t>
            </a:fld>
            <a:endParaRPr lang="en-US"/>
          </a:p>
        </p:txBody>
      </p:sp>
    </p:spTree>
    <p:extLst>
      <p:ext uri="{BB962C8B-B14F-4D97-AF65-F5344CB8AC3E}">
        <p14:creationId xmlns:p14="http://schemas.microsoft.com/office/powerpoint/2010/main" val="4113511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20997A-DDA2-46F1-917C-6FC33C43AF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464AE7-7C94-4D77-AC1F-3364A00A1D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F6DF5-D4A0-4BC6-BF19-5C8CA514CD62}"/>
              </a:ext>
            </a:extLst>
          </p:cNvPr>
          <p:cNvSpPr>
            <a:spLocks noGrp="1"/>
          </p:cNvSpPr>
          <p:nvPr>
            <p:ph type="dt" sz="half" idx="10"/>
          </p:nvPr>
        </p:nvSpPr>
        <p:spPr/>
        <p:txBody>
          <a:bodyPr/>
          <a:lstStyle/>
          <a:p>
            <a:r>
              <a:rPr lang="de-CH"/>
              <a:t>May 31 2022</a:t>
            </a:r>
            <a:endParaRPr lang="en-US"/>
          </a:p>
        </p:txBody>
      </p:sp>
      <p:sp>
        <p:nvSpPr>
          <p:cNvPr id="5" name="Footer Placeholder 4">
            <a:extLst>
              <a:ext uri="{FF2B5EF4-FFF2-40B4-BE49-F238E27FC236}">
                <a16:creationId xmlns:a16="http://schemas.microsoft.com/office/drawing/2014/main" id="{147CCA96-80DA-4CFA-BB2B-367A3CB33D9B}"/>
              </a:ext>
            </a:extLst>
          </p:cNvPr>
          <p:cNvSpPr>
            <a:spLocks noGrp="1"/>
          </p:cNvSpPr>
          <p:nvPr>
            <p:ph type="ftr" sz="quarter" idx="11"/>
          </p:nvPr>
        </p:nvSpPr>
        <p:spPr/>
        <p:txBody>
          <a:bodyPr/>
          <a:lstStyle/>
          <a:p>
            <a:r>
              <a:rPr lang="en-US"/>
              <a:t>Mar Capeans | CERN SCE Department</a:t>
            </a:r>
          </a:p>
        </p:txBody>
      </p:sp>
      <p:sp>
        <p:nvSpPr>
          <p:cNvPr id="6" name="Slide Number Placeholder 5">
            <a:extLst>
              <a:ext uri="{FF2B5EF4-FFF2-40B4-BE49-F238E27FC236}">
                <a16:creationId xmlns:a16="http://schemas.microsoft.com/office/drawing/2014/main" id="{831A28E9-A290-49B7-AA36-D7B99D744176}"/>
              </a:ext>
            </a:extLst>
          </p:cNvPr>
          <p:cNvSpPr>
            <a:spLocks noGrp="1"/>
          </p:cNvSpPr>
          <p:nvPr>
            <p:ph type="sldNum" sz="quarter" idx="12"/>
          </p:nvPr>
        </p:nvSpPr>
        <p:spPr/>
        <p:txBody>
          <a:bodyPr/>
          <a:lstStyle/>
          <a:p>
            <a:fld id="{4FA9E149-D6D1-4A86-9F00-929CE2A8D097}" type="slidenum">
              <a:rPr lang="en-US" smtClean="0"/>
              <a:t>‹#›</a:t>
            </a:fld>
            <a:endParaRPr lang="en-US"/>
          </a:p>
        </p:txBody>
      </p:sp>
    </p:spTree>
    <p:extLst>
      <p:ext uri="{BB962C8B-B14F-4D97-AF65-F5344CB8AC3E}">
        <p14:creationId xmlns:p14="http://schemas.microsoft.com/office/powerpoint/2010/main" val="245573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le Slide with logo">
    <p:spTree>
      <p:nvGrpSpPr>
        <p:cNvPr id="1" name=""/>
        <p:cNvGrpSpPr/>
        <p:nvPr/>
      </p:nvGrpSpPr>
      <p:grpSpPr bwMode="auto">
        <a:xfrm>
          <a:off x="0" y="0"/>
          <a:ext cx="0" cy="0"/>
          <a:chOff x="0" y="0"/>
          <a:chExt cx="0" cy="0"/>
        </a:xfrm>
      </p:grpSpPr>
      <p:sp>
        <p:nvSpPr>
          <p:cNvPr id="4" name="Rectangle 3"/>
          <p:cNvSpPr/>
          <p:nvPr userDrawn="1"/>
        </p:nvSpPr>
        <p:spPr bwMode="auto">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en-US"/>
          </a:p>
        </p:txBody>
      </p:sp>
      <p:pic>
        <p:nvPicPr>
          <p:cNvPr id="5" name="Image 2" descr="logooutline.eps"/>
          <p:cNvPicPr>
            <a:picLocks noChangeAspect="1" noChangeArrowheads="1"/>
          </p:cNvPicPr>
          <p:nvPr userDrawn="1"/>
        </p:nvPicPr>
        <p:blipFill>
          <a:blip r:embed="rId2"/>
          <a:stretch/>
        </p:blipFill>
        <p:spPr bwMode="auto">
          <a:xfrm>
            <a:off x="5105400" y="709613"/>
            <a:ext cx="1990725" cy="1971675"/>
          </a:xfrm>
          <a:prstGeom prst="rect">
            <a:avLst/>
          </a:prstGeom>
          <a:noFill/>
          <a:ln>
            <a:noFill/>
          </a:ln>
        </p:spPr>
      </p:pic>
      <p:sp>
        <p:nvSpPr>
          <p:cNvPr id="6" name="Title 1"/>
          <p:cNvSpPr>
            <a:spLocks noGrp="1"/>
          </p:cNvSpPr>
          <p:nvPr>
            <p:ph type="ctrTitle"/>
          </p:nvPr>
        </p:nvSpPr>
        <p:spPr bwMode="auto">
          <a:xfrm>
            <a:off x="407987" y="3429000"/>
            <a:ext cx="11376025" cy="2153265"/>
          </a:xfrm>
        </p:spPr>
        <p:txBody>
          <a:bodyPr anchor="t"/>
          <a:lstStyle>
            <a:lvl1pPr algn="l">
              <a:defRPr sz="5000">
                <a:solidFill>
                  <a:schemeClr val="bg1"/>
                </a:solidFill>
              </a:defRPr>
            </a:lvl1pPr>
          </a:lstStyle>
          <a:p>
            <a:pPr>
              <a:defRPr/>
            </a:pPr>
            <a:r>
              <a:rPr lang="en-US"/>
              <a:t>Click to edit Master title style</a:t>
            </a:r>
            <a:endParaRPr/>
          </a:p>
        </p:txBody>
      </p:sp>
      <p:sp>
        <p:nvSpPr>
          <p:cNvPr id="7" name="Subtitle 2"/>
          <p:cNvSpPr>
            <a:spLocks noGrp="1"/>
          </p:cNvSpPr>
          <p:nvPr>
            <p:ph type="subTitle" idx="1"/>
          </p:nvPr>
        </p:nvSpPr>
        <p:spPr bwMode="auto">
          <a:xfrm>
            <a:off x="407988" y="5700251"/>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Tree>
    <p:extLst>
      <p:ext uri="{BB962C8B-B14F-4D97-AF65-F5344CB8AC3E}">
        <p14:creationId xmlns:p14="http://schemas.microsoft.com/office/powerpoint/2010/main" val="346923769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Subtitles and 2 Pictures ">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7" name="Picture Placeholder 10"/>
          <p:cNvSpPr>
            <a:spLocks noGrp="1"/>
          </p:cNvSpPr>
          <p:nvPr>
            <p:ph type="pic" sz="quarter" idx="13" hasCustomPrompt="1"/>
          </p:nvPr>
        </p:nvSpPr>
        <p:spPr bwMode="auto">
          <a:xfrm>
            <a:off x="407988" y="2420938"/>
            <a:ext cx="5616575"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8" name="Date Placeholder 3"/>
          <p:cNvSpPr>
            <a:spLocks noGrp="1"/>
          </p:cNvSpPr>
          <p:nvPr>
            <p:ph type="dt" sz="half" idx="15"/>
          </p:nvPr>
        </p:nvSpPr>
        <p:spPr bwMode="auto"/>
        <p:txBody>
          <a:bodyPr/>
          <a:lstStyle/>
          <a:p>
            <a:pPr>
              <a:defRPr/>
            </a:pPr>
            <a:r>
              <a:rPr lang="de-CH"/>
              <a:t>May 6 2022</a:t>
            </a:r>
            <a:endParaRPr lang="en-US"/>
          </a:p>
        </p:txBody>
      </p:sp>
      <p:sp>
        <p:nvSpPr>
          <p:cNvPr id="9" name="Footer Placeholder 5"/>
          <p:cNvSpPr>
            <a:spLocks noGrp="1"/>
          </p:cNvSpPr>
          <p:nvPr>
            <p:ph type="ftr" sz="quarter" idx="16"/>
          </p:nvPr>
        </p:nvSpPr>
        <p:spPr bwMode="auto"/>
        <p:txBody>
          <a:bodyPr/>
          <a:lstStyle/>
          <a:p>
            <a:pPr>
              <a:defRPr/>
            </a:pPr>
            <a:r>
              <a:rPr lang="en-US"/>
              <a:t>Mar Capeans | JENAS 2022</a:t>
            </a:r>
          </a:p>
        </p:txBody>
      </p:sp>
      <p:sp>
        <p:nvSpPr>
          <p:cNvPr id="10" name="Slide Number Placeholder 9"/>
          <p:cNvSpPr>
            <a:spLocks noGrp="1"/>
          </p:cNvSpPr>
          <p:nvPr>
            <p:ph type="sldNum" sz="quarter" idx="17"/>
          </p:nvPr>
        </p:nvSpPr>
        <p:spPr bwMode="auto"/>
        <p:txBody>
          <a:bodyPr/>
          <a:lstStyle/>
          <a:p>
            <a:pPr>
              <a:defRPr/>
            </a:pPr>
            <a:fld id="{36B5EA5A-BC32-A742-B11B-8E7414D5B535}" type="slidenum">
              <a:rPr lang="en-US"/>
              <a:t>‹#›</a:t>
            </a:fld>
            <a:endParaRPr lang="en-US"/>
          </a:p>
        </p:txBody>
      </p:sp>
      <p:sp>
        <p:nvSpPr>
          <p:cNvPr id="11" name="Picture Placeholder 7"/>
          <p:cNvSpPr>
            <a:spLocks noGrp="1"/>
          </p:cNvSpPr>
          <p:nvPr>
            <p:ph type="pic" sz="quarter" idx="18" hasCustomPrompt="1"/>
          </p:nvPr>
        </p:nvSpPr>
        <p:spPr bwMode="auto">
          <a:xfrm>
            <a:off x="6172200" y="2420938"/>
            <a:ext cx="5616575" cy="3779837"/>
          </a:xfrm>
          <a:prstGeom prst="rect">
            <a:avLst/>
          </a:prstGeom>
          <a:pattFill prst="lgCheck">
            <a:fgClr>
              <a:schemeClr val="tx2">
                <a:lumMod val="25000"/>
                <a:lumOff val="75000"/>
              </a:schemeClr>
            </a:fgClr>
            <a:bgClr>
              <a:schemeClr val="bg1"/>
            </a:bgClr>
          </a:pattFill>
        </p:spPr>
        <p:txBody>
          <a:bodyPr anchor="ctr" anchorCtr="0"/>
          <a:lstStyle>
            <a:lvl1pPr algn="ctr">
              <a:defRPr/>
            </a:lvl1pPr>
          </a:lstStyle>
          <a:p>
            <a:pPr>
              <a:defRPr/>
            </a:pPr>
            <a:r>
              <a:rPr lang="en-GB"/>
              <a:t>Drag and Drop picture</a:t>
            </a:r>
            <a:endParaRPr/>
          </a:p>
        </p:txBody>
      </p:sp>
    </p:spTree>
    <p:extLst>
      <p:ext uri="{BB962C8B-B14F-4D97-AF65-F5344CB8AC3E}">
        <p14:creationId xmlns:p14="http://schemas.microsoft.com/office/powerpoint/2010/main" val="3175242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May 6 2022</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Mar Capeans | JENAS 2022</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80606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191D-EB95-4A7A-B8DF-E636AE51B1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F7FDC-DABA-496A-A875-7C756886E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9123B-5B9B-4DA2-97C7-41DC99D6AAFA}"/>
              </a:ext>
            </a:extLst>
          </p:cNvPr>
          <p:cNvSpPr>
            <a:spLocks noGrp="1"/>
          </p:cNvSpPr>
          <p:nvPr>
            <p:ph type="dt" sz="half" idx="10"/>
          </p:nvPr>
        </p:nvSpPr>
        <p:spPr>
          <a:xfrm>
            <a:off x="520485" y="6350646"/>
            <a:ext cx="2743200" cy="365125"/>
          </a:xfrm>
        </p:spPr>
        <p:txBody>
          <a:bodyPr/>
          <a:lstStyle>
            <a:lvl1pPr>
              <a:defRPr sz="1000">
                <a:latin typeface="+mj-lt"/>
              </a:defRPr>
            </a:lvl1pPr>
          </a:lstStyle>
          <a:p>
            <a:r>
              <a:rPr lang="de-CH"/>
              <a:t>May 31 2022</a:t>
            </a:r>
            <a:endParaRPr lang="en-US"/>
          </a:p>
        </p:txBody>
      </p:sp>
      <p:sp>
        <p:nvSpPr>
          <p:cNvPr id="5" name="Footer Placeholder 4">
            <a:extLst>
              <a:ext uri="{FF2B5EF4-FFF2-40B4-BE49-F238E27FC236}">
                <a16:creationId xmlns:a16="http://schemas.microsoft.com/office/drawing/2014/main" id="{03E7E61C-AE60-413A-A0DC-4F0E54770598}"/>
              </a:ext>
            </a:extLst>
          </p:cNvPr>
          <p:cNvSpPr>
            <a:spLocks noGrp="1"/>
          </p:cNvSpPr>
          <p:nvPr>
            <p:ph type="ftr" sz="quarter" idx="11"/>
          </p:nvPr>
        </p:nvSpPr>
        <p:spPr/>
        <p:txBody>
          <a:bodyPr/>
          <a:lstStyle>
            <a:lvl1pPr>
              <a:defRPr sz="1000">
                <a:latin typeface="+mj-lt"/>
              </a:defRPr>
            </a:lvl1pPr>
          </a:lstStyle>
          <a:p>
            <a:r>
              <a:rPr lang="en-US"/>
              <a:t>Mar Capeans | CERN SCE Department</a:t>
            </a:r>
          </a:p>
        </p:txBody>
      </p:sp>
      <p:sp>
        <p:nvSpPr>
          <p:cNvPr id="6" name="Slide Number Placeholder 5">
            <a:extLst>
              <a:ext uri="{FF2B5EF4-FFF2-40B4-BE49-F238E27FC236}">
                <a16:creationId xmlns:a16="http://schemas.microsoft.com/office/drawing/2014/main" id="{5456F219-0FAF-4ECC-8399-B47992C82052}"/>
              </a:ext>
            </a:extLst>
          </p:cNvPr>
          <p:cNvSpPr>
            <a:spLocks noGrp="1"/>
          </p:cNvSpPr>
          <p:nvPr>
            <p:ph type="sldNum" sz="quarter" idx="12"/>
          </p:nvPr>
        </p:nvSpPr>
        <p:spPr>
          <a:xfrm>
            <a:off x="9060051" y="6360440"/>
            <a:ext cx="2743200" cy="365125"/>
          </a:xfrm>
        </p:spPr>
        <p:txBody>
          <a:bodyPr/>
          <a:lstStyle>
            <a:lvl1pPr>
              <a:defRPr sz="1000">
                <a:latin typeface="+mj-lt"/>
              </a:defRPr>
            </a:lvl1pPr>
          </a:lstStyle>
          <a:p>
            <a:fld id="{4FA9E149-D6D1-4A86-9F00-929CE2A8D097}" type="slidenum">
              <a:rPr lang="en-US" smtClean="0"/>
              <a:pPr/>
              <a:t>‹#›</a:t>
            </a:fld>
            <a:endParaRPr lang="en-US"/>
          </a:p>
        </p:txBody>
      </p:sp>
    </p:spTree>
    <p:extLst>
      <p:ext uri="{BB962C8B-B14F-4D97-AF65-F5344CB8AC3E}">
        <p14:creationId xmlns:p14="http://schemas.microsoft.com/office/powerpoint/2010/main" val="58739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C6882-ECFF-4B52-A8E5-EE98E68EFF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6C538E-D5E9-4C34-B93A-9B181CC3E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19115C-0EF7-4366-BF9B-65EC1309FB65}"/>
              </a:ext>
            </a:extLst>
          </p:cNvPr>
          <p:cNvSpPr>
            <a:spLocks noGrp="1"/>
          </p:cNvSpPr>
          <p:nvPr>
            <p:ph type="dt" sz="half" idx="10"/>
          </p:nvPr>
        </p:nvSpPr>
        <p:spPr/>
        <p:txBody>
          <a:bodyPr/>
          <a:lstStyle/>
          <a:p>
            <a:r>
              <a:rPr lang="de-CH"/>
              <a:t>May 31 2022</a:t>
            </a:r>
            <a:endParaRPr lang="en-US"/>
          </a:p>
        </p:txBody>
      </p:sp>
      <p:sp>
        <p:nvSpPr>
          <p:cNvPr id="5" name="Footer Placeholder 4">
            <a:extLst>
              <a:ext uri="{FF2B5EF4-FFF2-40B4-BE49-F238E27FC236}">
                <a16:creationId xmlns:a16="http://schemas.microsoft.com/office/drawing/2014/main" id="{44CE093E-D2CE-4B61-8EE0-1939CC62AAB4}"/>
              </a:ext>
            </a:extLst>
          </p:cNvPr>
          <p:cNvSpPr>
            <a:spLocks noGrp="1"/>
          </p:cNvSpPr>
          <p:nvPr>
            <p:ph type="ftr" sz="quarter" idx="11"/>
          </p:nvPr>
        </p:nvSpPr>
        <p:spPr/>
        <p:txBody>
          <a:bodyPr/>
          <a:lstStyle/>
          <a:p>
            <a:r>
              <a:rPr lang="en-US"/>
              <a:t>Mar Capeans | CERN SCE Department</a:t>
            </a:r>
          </a:p>
        </p:txBody>
      </p:sp>
      <p:sp>
        <p:nvSpPr>
          <p:cNvPr id="6" name="Slide Number Placeholder 5">
            <a:extLst>
              <a:ext uri="{FF2B5EF4-FFF2-40B4-BE49-F238E27FC236}">
                <a16:creationId xmlns:a16="http://schemas.microsoft.com/office/drawing/2014/main" id="{9155D508-B54A-4611-A979-8841611C109E}"/>
              </a:ext>
            </a:extLst>
          </p:cNvPr>
          <p:cNvSpPr>
            <a:spLocks noGrp="1"/>
          </p:cNvSpPr>
          <p:nvPr>
            <p:ph type="sldNum" sz="quarter" idx="12"/>
          </p:nvPr>
        </p:nvSpPr>
        <p:spPr/>
        <p:txBody>
          <a:bodyPr/>
          <a:lstStyle/>
          <a:p>
            <a:fld id="{4FA9E149-D6D1-4A86-9F00-929CE2A8D097}" type="slidenum">
              <a:rPr lang="en-US" smtClean="0"/>
              <a:t>‹#›</a:t>
            </a:fld>
            <a:endParaRPr lang="en-US"/>
          </a:p>
        </p:txBody>
      </p:sp>
    </p:spTree>
    <p:extLst>
      <p:ext uri="{BB962C8B-B14F-4D97-AF65-F5344CB8AC3E}">
        <p14:creationId xmlns:p14="http://schemas.microsoft.com/office/powerpoint/2010/main" val="131288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6E95-6E1C-4523-82F7-EEE628719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A8306-2F68-4265-A41C-CA9279A1F8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08F3E8-5B42-41FA-8B69-E5A8CD8C1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3C0C41-CB5A-451F-AA0D-EF3070D70A55}"/>
              </a:ext>
            </a:extLst>
          </p:cNvPr>
          <p:cNvSpPr>
            <a:spLocks noGrp="1"/>
          </p:cNvSpPr>
          <p:nvPr>
            <p:ph type="dt" sz="half" idx="10"/>
          </p:nvPr>
        </p:nvSpPr>
        <p:spPr/>
        <p:txBody>
          <a:bodyPr/>
          <a:lstStyle/>
          <a:p>
            <a:r>
              <a:rPr lang="de-CH"/>
              <a:t>May 31 2022</a:t>
            </a:r>
            <a:endParaRPr lang="en-US"/>
          </a:p>
        </p:txBody>
      </p:sp>
      <p:sp>
        <p:nvSpPr>
          <p:cNvPr id="6" name="Footer Placeholder 5">
            <a:extLst>
              <a:ext uri="{FF2B5EF4-FFF2-40B4-BE49-F238E27FC236}">
                <a16:creationId xmlns:a16="http://schemas.microsoft.com/office/drawing/2014/main" id="{D58ED777-DA53-4E97-980C-9BF155FF6CC6}"/>
              </a:ext>
            </a:extLst>
          </p:cNvPr>
          <p:cNvSpPr>
            <a:spLocks noGrp="1"/>
          </p:cNvSpPr>
          <p:nvPr>
            <p:ph type="ftr" sz="quarter" idx="11"/>
          </p:nvPr>
        </p:nvSpPr>
        <p:spPr/>
        <p:txBody>
          <a:bodyPr/>
          <a:lstStyle/>
          <a:p>
            <a:r>
              <a:rPr lang="en-US"/>
              <a:t>Mar Capeans | CERN SCE Department</a:t>
            </a:r>
          </a:p>
        </p:txBody>
      </p:sp>
      <p:sp>
        <p:nvSpPr>
          <p:cNvPr id="7" name="Slide Number Placeholder 6">
            <a:extLst>
              <a:ext uri="{FF2B5EF4-FFF2-40B4-BE49-F238E27FC236}">
                <a16:creationId xmlns:a16="http://schemas.microsoft.com/office/drawing/2014/main" id="{D0C1CF06-1B04-4B68-A2F1-0D6B75A59CFA}"/>
              </a:ext>
            </a:extLst>
          </p:cNvPr>
          <p:cNvSpPr>
            <a:spLocks noGrp="1"/>
          </p:cNvSpPr>
          <p:nvPr>
            <p:ph type="sldNum" sz="quarter" idx="12"/>
          </p:nvPr>
        </p:nvSpPr>
        <p:spPr/>
        <p:txBody>
          <a:bodyPr/>
          <a:lstStyle/>
          <a:p>
            <a:fld id="{4FA9E149-D6D1-4A86-9F00-929CE2A8D097}" type="slidenum">
              <a:rPr lang="en-US" smtClean="0"/>
              <a:t>‹#›</a:t>
            </a:fld>
            <a:endParaRPr lang="en-US"/>
          </a:p>
        </p:txBody>
      </p:sp>
    </p:spTree>
    <p:extLst>
      <p:ext uri="{BB962C8B-B14F-4D97-AF65-F5344CB8AC3E}">
        <p14:creationId xmlns:p14="http://schemas.microsoft.com/office/powerpoint/2010/main" val="176252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D0CF-8265-4EEB-9D77-BE1DEE62E4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A6FDA5-76E8-44DB-B98F-50BC64BA6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3C2176-D640-4962-996F-2333ED57E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DCCF3-D620-4A72-9C0A-FA499D2B0D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A7E096-2DD4-46BE-9D6B-C28C5D6E18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F4B8F7-7985-4F5F-8CBD-24111AAB5D0B}"/>
              </a:ext>
            </a:extLst>
          </p:cNvPr>
          <p:cNvSpPr>
            <a:spLocks noGrp="1"/>
          </p:cNvSpPr>
          <p:nvPr>
            <p:ph type="dt" sz="half" idx="10"/>
          </p:nvPr>
        </p:nvSpPr>
        <p:spPr/>
        <p:txBody>
          <a:bodyPr/>
          <a:lstStyle/>
          <a:p>
            <a:r>
              <a:rPr lang="de-CH"/>
              <a:t>May 31 2022</a:t>
            </a:r>
            <a:endParaRPr lang="en-US"/>
          </a:p>
        </p:txBody>
      </p:sp>
      <p:sp>
        <p:nvSpPr>
          <p:cNvPr id="8" name="Footer Placeholder 7">
            <a:extLst>
              <a:ext uri="{FF2B5EF4-FFF2-40B4-BE49-F238E27FC236}">
                <a16:creationId xmlns:a16="http://schemas.microsoft.com/office/drawing/2014/main" id="{AF48B27F-92F9-4364-8DCA-6FABEA073D70}"/>
              </a:ext>
            </a:extLst>
          </p:cNvPr>
          <p:cNvSpPr>
            <a:spLocks noGrp="1"/>
          </p:cNvSpPr>
          <p:nvPr>
            <p:ph type="ftr" sz="quarter" idx="11"/>
          </p:nvPr>
        </p:nvSpPr>
        <p:spPr/>
        <p:txBody>
          <a:bodyPr/>
          <a:lstStyle/>
          <a:p>
            <a:r>
              <a:rPr lang="en-US"/>
              <a:t>Mar Capeans | CERN SCE Department</a:t>
            </a:r>
          </a:p>
        </p:txBody>
      </p:sp>
      <p:sp>
        <p:nvSpPr>
          <p:cNvPr id="9" name="Slide Number Placeholder 8">
            <a:extLst>
              <a:ext uri="{FF2B5EF4-FFF2-40B4-BE49-F238E27FC236}">
                <a16:creationId xmlns:a16="http://schemas.microsoft.com/office/drawing/2014/main" id="{AB6D7B04-CBDF-4CEB-AFA0-732B56721F61}"/>
              </a:ext>
            </a:extLst>
          </p:cNvPr>
          <p:cNvSpPr>
            <a:spLocks noGrp="1"/>
          </p:cNvSpPr>
          <p:nvPr>
            <p:ph type="sldNum" sz="quarter" idx="12"/>
          </p:nvPr>
        </p:nvSpPr>
        <p:spPr/>
        <p:txBody>
          <a:bodyPr/>
          <a:lstStyle/>
          <a:p>
            <a:fld id="{4FA9E149-D6D1-4A86-9F00-929CE2A8D097}" type="slidenum">
              <a:rPr lang="en-US" smtClean="0"/>
              <a:t>‹#›</a:t>
            </a:fld>
            <a:endParaRPr lang="en-US"/>
          </a:p>
        </p:txBody>
      </p:sp>
    </p:spTree>
    <p:extLst>
      <p:ext uri="{BB962C8B-B14F-4D97-AF65-F5344CB8AC3E}">
        <p14:creationId xmlns:p14="http://schemas.microsoft.com/office/powerpoint/2010/main" val="258285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0E2A-9CDF-4006-A339-706769F476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DC4B94-A69D-42B6-AA94-95FEA2A7A52B}"/>
              </a:ext>
            </a:extLst>
          </p:cNvPr>
          <p:cNvSpPr>
            <a:spLocks noGrp="1"/>
          </p:cNvSpPr>
          <p:nvPr>
            <p:ph type="dt" sz="half" idx="10"/>
          </p:nvPr>
        </p:nvSpPr>
        <p:spPr/>
        <p:txBody>
          <a:bodyPr/>
          <a:lstStyle/>
          <a:p>
            <a:r>
              <a:rPr lang="de-CH"/>
              <a:t>May 31 2022</a:t>
            </a:r>
            <a:endParaRPr lang="en-US"/>
          </a:p>
        </p:txBody>
      </p:sp>
      <p:sp>
        <p:nvSpPr>
          <p:cNvPr id="4" name="Footer Placeholder 3">
            <a:extLst>
              <a:ext uri="{FF2B5EF4-FFF2-40B4-BE49-F238E27FC236}">
                <a16:creationId xmlns:a16="http://schemas.microsoft.com/office/drawing/2014/main" id="{28C1D474-3767-4C0E-A36C-559F2F2BD734}"/>
              </a:ext>
            </a:extLst>
          </p:cNvPr>
          <p:cNvSpPr>
            <a:spLocks noGrp="1"/>
          </p:cNvSpPr>
          <p:nvPr>
            <p:ph type="ftr" sz="quarter" idx="11"/>
          </p:nvPr>
        </p:nvSpPr>
        <p:spPr/>
        <p:txBody>
          <a:bodyPr/>
          <a:lstStyle/>
          <a:p>
            <a:r>
              <a:rPr lang="en-US"/>
              <a:t>Mar Capeans | CERN SCE Department</a:t>
            </a:r>
          </a:p>
        </p:txBody>
      </p:sp>
      <p:sp>
        <p:nvSpPr>
          <p:cNvPr id="5" name="Slide Number Placeholder 4">
            <a:extLst>
              <a:ext uri="{FF2B5EF4-FFF2-40B4-BE49-F238E27FC236}">
                <a16:creationId xmlns:a16="http://schemas.microsoft.com/office/drawing/2014/main" id="{C3DBCF8B-2FF2-4AB1-B39D-254D648E05EA}"/>
              </a:ext>
            </a:extLst>
          </p:cNvPr>
          <p:cNvSpPr>
            <a:spLocks noGrp="1"/>
          </p:cNvSpPr>
          <p:nvPr>
            <p:ph type="sldNum" sz="quarter" idx="12"/>
          </p:nvPr>
        </p:nvSpPr>
        <p:spPr/>
        <p:txBody>
          <a:bodyPr/>
          <a:lstStyle/>
          <a:p>
            <a:fld id="{4FA9E149-D6D1-4A86-9F00-929CE2A8D097}" type="slidenum">
              <a:rPr lang="en-US" smtClean="0"/>
              <a:t>‹#›</a:t>
            </a:fld>
            <a:endParaRPr lang="en-US"/>
          </a:p>
        </p:txBody>
      </p:sp>
    </p:spTree>
    <p:extLst>
      <p:ext uri="{BB962C8B-B14F-4D97-AF65-F5344CB8AC3E}">
        <p14:creationId xmlns:p14="http://schemas.microsoft.com/office/powerpoint/2010/main" val="324965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A7B49-4436-4313-A65C-15B6FA52190F}"/>
              </a:ext>
            </a:extLst>
          </p:cNvPr>
          <p:cNvSpPr>
            <a:spLocks noGrp="1"/>
          </p:cNvSpPr>
          <p:nvPr>
            <p:ph type="dt" sz="half" idx="10"/>
          </p:nvPr>
        </p:nvSpPr>
        <p:spPr>
          <a:xfrm>
            <a:off x="497238" y="6358395"/>
            <a:ext cx="2743200" cy="365125"/>
          </a:xfrm>
        </p:spPr>
        <p:txBody>
          <a:bodyPr/>
          <a:lstStyle>
            <a:lvl1pPr>
              <a:defRPr sz="1050">
                <a:latin typeface="+mj-lt"/>
              </a:defRPr>
            </a:lvl1pPr>
          </a:lstStyle>
          <a:p>
            <a:r>
              <a:rPr lang="de-CH"/>
              <a:t>May 31 2022</a:t>
            </a:r>
            <a:endParaRPr lang="en-US"/>
          </a:p>
        </p:txBody>
      </p:sp>
      <p:sp>
        <p:nvSpPr>
          <p:cNvPr id="3" name="Footer Placeholder 2">
            <a:extLst>
              <a:ext uri="{FF2B5EF4-FFF2-40B4-BE49-F238E27FC236}">
                <a16:creationId xmlns:a16="http://schemas.microsoft.com/office/drawing/2014/main" id="{2AF05CA7-66EA-4CBE-8F33-F6E9F61FE4B4}"/>
              </a:ext>
            </a:extLst>
          </p:cNvPr>
          <p:cNvSpPr>
            <a:spLocks noGrp="1"/>
          </p:cNvSpPr>
          <p:nvPr>
            <p:ph type="ftr" sz="quarter" idx="11"/>
          </p:nvPr>
        </p:nvSpPr>
        <p:spPr/>
        <p:txBody>
          <a:bodyPr/>
          <a:lstStyle>
            <a:lvl1pPr>
              <a:defRPr sz="1050">
                <a:latin typeface="+mj-lt"/>
              </a:defRPr>
            </a:lvl1pPr>
          </a:lstStyle>
          <a:p>
            <a:r>
              <a:rPr lang="en-US"/>
              <a:t>Mar Capeans | CERN SCE Department</a:t>
            </a:r>
          </a:p>
        </p:txBody>
      </p:sp>
      <p:sp>
        <p:nvSpPr>
          <p:cNvPr id="4" name="Slide Number Placeholder 3">
            <a:extLst>
              <a:ext uri="{FF2B5EF4-FFF2-40B4-BE49-F238E27FC236}">
                <a16:creationId xmlns:a16="http://schemas.microsoft.com/office/drawing/2014/main" id="{3C2A88B8-9A27-4863-AD23-4F4DE66D39B8}"/>
              </a:ext>
            </a:extLst>
          </p:cNvPr>
          <p:cNvSpPr>
            <a:spLocks noGrp="1"/>
          </p:cNvSpPr>
          <p:nvPr>
            <p:ph type="sldNum" sz="quarter" idx="12"/>
          </p:nvPr>
        </p:nvSpPr>
        <p:spPr>
          <a:xfrm>
            <a:off x="9199536" y="6356350"/>
            <a:ext cx="2743200" cy="365125"/>
          </a:xfrm>
        </p:spPr>
        <p:txBody>
          <a:bodyPr/>
          <a:lstStyle>
            <a:lvl1pPr>
              <a:defRPr sz="1050">
                <a:latin typeface="+mj-lt"/>
              </a:defRPr>
            </a:lvl1pPr>
          </a:lstStyle>
          <a:p>
            <a:fld id="{4FA9E149-D6D1-4A86-9F00-929CE2A8D097}" type="slidenum">
              <a:rPr lang="en-US" smtClean="0"/>
              <a:pPr/>
              <a:t>‹#›</a:t>
            </a:fld>
            <a:endParaRPr lang="en-US"/>
          </a:p>
        </p:txBody>
      </p:sp>
    </p:spTree>
    <p:extLst>
      <p:ext uri="{BB962C8B-B14F-4D97-AF65-F5344CB8AC3E}">
        <p14:creationId xmlns:p14="http://schemas.microsoft.com/office/powerpoint/2010/main" val="376194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E1262-28A6-424A-BC65-3DD8B938C3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C3EE5E-A294-49D1-9F51-9BBC39EB5F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1CE137-CAE1-46FB-BE32-22C521064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FB0D5-5D2C-492D-BFFB-483D1BD7E9FC}"/>
              </a:ext>
            </a:extLst>
          </p:cNvPr>
          <p:cNvSpPr>
            <a:spLocks noGrp="1"/>
          </p:cNvSpPr>
          <p:nvPr>
            <p:ph type="dt" sz="half" idx="10"/>
          </p:nvPr>
        </p:nvSpPr>
        <p:spPr/>
        <p:txBody>
          <a:bodyPr/>
          <a:lstStyle/>
          <a:p>
            <a:r>
              <a:rPr lang="de-CH"/>
              <a:t>May 31 2022</a:t>
            </a:r>
            <a:endParaRPr lang="en-US"/>
          </a:p>
        </p:txBody>
      </p:sp>
      <p:sp>
        <p:nvSpPr>
          <p:cNvPr id="6" name="Footer Placeholder 5">
            <a:extLst>
              <a:ext uri="{FF2B5EF4-FFF2-40B4-BE49-F238E27FC236}">
                <a16:creationId xmlns:a16="http://schemas.microsoft.com/office/drawing/2014/main" id="{813CDEA7-3910-4547-AF7D-AC283433BE10}"/>
              </a:ext>
            </a:extLst>
          </p:cNvPr>
          <p:cNvSpPr>
            <a:spLocks noGrp="1"/>
          </p:cNvSpPr>
          <p:nvPr>
            <p:ph type="ftr" sz="quarter" idx="11"/>
          </p:nvPr>
        </p:nvSpPr>
        <p:spPr/>
        <p:txBody>
          <a:bodyPr/>
          <a:lstStyle/>
          <a:p>
            <a:r>
              <a:rPr lang="en-US"/>
              <a:t>Mar Capeans | CERN SCE Department</a:t>
            </a:r>
          </a:p>
        </p:txBody>
      </p:sp>
      <p:sp>
        <p:nvSpPr>
          <p:cNvPr id="7" name="Slide Number Placeholder 6">
            <a:extLst>
              <a:ext uri="{FF2B5EF4-FFF2-40B4-BE49-F238E27FC236}">
                <a16:creationId xmlns:a16="http://schemas.microsoft.com/office/drawing/2014/main" id="{7D35247F-BDA0-4F85-9DB3-D185CC63C85C}"/>
              </a:ext>
            </a:extLst>
          </p:cNvPr>
          <p:cNvSpPr>
            <a:spLocks noGrp="1"/>
          </p:cNvSpPr>
          <p:nvPr>
            <p:ph type="sldNum" sz="quarter" idx="12"/>
          </p:nvPr>
        </p:nvSpPr>
        <p:spPr/>
        <p:txBody>
          <a:bodyPr/>
          <a:lstStyle/>
          <a:p>
            <a:fld id="{4FA9E149-D6D1-4A86-9F00-929CE2A8D097}" type="slidenum">
              <a:rPr lang="en-US" smtClean="0"/>
              <a:t>‹#›</a:t>
            </a:fld>
            <a:endParaRPr lang="en-US"/>
          </a:p>
        </p:txBody>
      </p:sp>
    </p:spTree>
    <p:extLst>
      <p:ext uri="{BB962C8B-B14F-4D97-AF65-F5344CB8AC3E}">
        <p14:creationId xmlns:p14="http://schemas.microsoft.com/office/powerpoint/2010/main" val="301091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5DF5-A93D-4D66-AEEA-B7E82CFA9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DB25B5-6179-41E9-BD47-516E7A678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D73090-377E-474A-AFDA-8509EFCD8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7E7E62-3FAC-47E1-B02C-38663F1E3607}"/>
              </a:ext>
            </a:extLst>
          </p:cNvPr>
          <p:cNvSpPr>
            <a:spLocks noGrp="1"/>
          </p:cNvSpPr>
          <p:nvPr>
            <p:ph type="dt" sz="half" idx="10"/>
          </p:nvPr>
        </p:nvSpPr>
        <p:spPr/>
        <p:txBody>
          <a:bodyPr/>
          <a:lstStyle/>
          <a:p>
            <a:r>
              <a:rPr lang="de-CH"/>
              <a:t>May 31 2022</a:t>
            </a:r>
            <a:endParaRPr lang="en-US"/>
          </a:p>
        </p:txBody>
      </p:sp>
      <p:sp>
        <p:nvSpPr>
          <p:cNvPr id="6" name="Footer Placeholder 5">
            <a:extLst>
              <a:ext uri="{FF2B5EF4-FFF2-40B4-BE49-F238E27FC236}">
                <a16:creationId xmlns:a16="http://schemas.microsoft.com/office/drawing/2014/main" id="{EBE9F0FC-E897-4B9E-95CC-15E577F27F18}"/>
              </a:ext>
            </a:extLst>
          </p:cNvPr>
          <p:cNvSpPr>
            <a:spLocks noGrp="1"/>
          </p:cNvSpPr>
          <p:nvPr>
            <p:ph type="ftr" sz="quarter" idx="11"/>
          </p:nvPr>
        </p:nvSpPr>
        <p:spPr/>
        <p:txBody>
          <a:bodyPr/>
          <a:lstStyle/>
          <a:p>
            <a:r>
              <a:rPr lang="en-US"/>
              <a:t>Mar Capeans | CERN SCE Department</a:t>
            </a:r>
          </a:p>
        </p:txBody>
      </p:sp>
      <p:sp>
        <p:nvSpPr>
          <p:cNvPr id="7" name="Slide Number Placeholder 6">
            <a:extLst>
              <a:ext uri="{FF2B5EF4-FFF2-40B4-BE49-F238E27FC236}">
                <a16:creationId xmlns:a16="http://schemas.microsoft.com/office/drawing/2014/main" id="{D2FFFDA7-1488-48FB-9F51-D93A8E344D89}"/>
              </a:ext>
            </a:extLst>
          </p:cNvPr>
          <p:cNvSpPr>
            <a:spLocks noGrp="1"/>
          </p:cNvSpPr>
          <p:nvPr>
            <p:ph type="sldNum" sz="quarter" idx="12"/>
          </p:nvPr>
        </p:nvSpPr>
        <p:spPr/>
        <p:txBody>
          <a:bodyPr/>
          <a:lstStyle/>
          <a:p>
            <a:fld id="{4FA9E149-D6D1-4A86-9F00-929CE2A8D097}" type="slidenum">
              <a:rPr lang="en-US" smtClean="0"/>
              <a:t>‹#›</a:t>
            </a:fld>
            <a:endParaRPr lang="en-US"/>
          </a:p>
        </p:txBody>
      </p:sp>
    </p:spTree>
    <p:extLst>
      <p:ext uri="{BB962C8B-B14F-4D97-AF65-F5344CB8AC3E}">
        <p14:creationId xmlns:p14="http://schemas.microsoft.com/office/powerpoint/2010/main" val="255160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F1BAFC-8E78-4248-8993-CABEAB545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C8766F-131B-43C5-AEE6-3BE1E6943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57673-18A5-4240-BF13-F2EC64C64C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a:t>May 31 2022</a:t>
            </a:r>
            <a:endParaRPr lang="en-US"/>
          </a:p>
        </p:txBody>
      </p:sp>
      <p:sp>
        <p:nvSpPr>
          <p:cNvPr id="5" name="Footer Placeholder 4">
            <a:extLst>
              <a:ext uri="{FF2B5EF4-FFF2-40B4-BE49-F238E27FC236}">
                <a16:creationId xmlns:a16="http://schemas.microsoft.com/office/drawing/2014/main" id="{4522FFDB-9571-4627-AE50-4DF167883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 Capeans | CERN SCE Department</a:t>
            </a:r>
          </a:p>
        </p:txBody>
      </p:sp>
      <p:sp>
        <p:nvSpPr>
          <p:cNvPr id="6" name="Slide Number Placeholder 5">
            <a:extLst>
              <a:ext uri="{FF2B5EF4-FFF2-40B4-BE49-F238E27FC236}">
                <a16:creationId xmlns:a16="http://schemas.microsoft.com/office/drawing/2014/main" id="{AD45FF02-DE26-49AE-AA58-F95AF1AA6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9E149-D6D1-4A86-9F00-929CE2A8D097}" type="slidenum">
              <a:rPr lang="en-US" smtClean="0"/>
              <a:t>‹#›</a:t>
            </a:fld>
            <a:endParaRPr lang="en-US"/>
          </a:p>
        </p:txBody>
      </p:sp>
    </p:spTree>
    <p:extLst>
      <p:ext uri="{BB962C8B-B14F-4D97-AF65-F5344CB8AC3E}">
        <p14:creationId xmlns:p14="http://schemas.microsoft.com/office/powerpoint/2010/main" val="2487332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tiff"/><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7"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4.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2.xml"/><Relationship Id="rId16"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59.png"/><Relationship Id="rId5" Type="http://schemas.openxmlformats.org/officeDocument/2006/relationships/image" Target="../media/image14.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noChangeArrowheads="1"/>
          </p:cNvSpPr>
          <p:nvPr>
            <p:ph type="ctrTitle"/>
          </p:nvPr>
        </p:nvSpPr>
        <p:spPr bwMode="auto">
          <a:xfrm>
            <a:off x="407988" y="3343708"/>
            <a:ext cx="11784012" cy="1559195"/>
          </a:xfrm>
        </p:spPr>
        <p:txBody>
          <a:bodyPr>
            <a:normAutofit fontScale="90000"/>
          </a:bodyPr>
          <a:lstStyle/>
          <a:p>
            <a:pPr>
              <a:defRPr/>
            </a:pPr>
            <a:r>
              <a:rPr lang="en-GB" b="1" dirty="0"/>
              <a:t>Industrial Opportunity Days 2022</a:t>
            </a:r>
            <a:br>
              <a:rPr lang="en-GB" sz="4800" dirty="0"/>
            </a:br>
            <a:r>
              <a:rPr lang="en-GB" sz="4800" dirty="0"/>
              <a:t>Industrial opportunities in civil engineering at CERN</a:t>
            </a:r>
            <a:endParaRPr lang="en-GB" sz="4800" dirty="0">
              <a:solidFill>
                <a:srgbClr val="002060"/>
              </a:solidFill>
            </a:endParaRPr>
          </a:p>
        </p:txBody>
      </p:sp>
      <p:sp>
        <p:nvSpPr>
          <p:cNvPr id="5" name="Subtitle 2"/>
          <p:cNvSpPr>
            <a:spLocks noGrp="1"/>
          </p:cNvSpPr>
          <p:nvPr>
            <p:ph type="subTitle" idx="1"/>
          </p:nvPr>
        </p:nvSpPr>
        <p:spPr bwMode="auto">
          <a:xfrm>
            <a:off x="407988" y="5700713"/>
            <a:ext cx="11376025" cy="803275"/>
          </a:xfrm>
        </p:spPr>
        <p:txBody>
          <a:bodyPr rtlCol="0">
            <a:normAutofit/>
          </a:bodyPr>
          <a:lstStyle/>
          <a:p>
            <a:pPr>
              <a:spcAft>
                <a:spcPts val="0"/>
              </a:spcAft>
              <a:defRPr/>
            </a:pPr>
            <a:r>
              <a:rPr lang="en-GB" dirty="0">
                <a:latin typeface="+mj-lt"/>
              </a:rPr>
              <a:t>Alejandro Martínez (CERN, Site and Civil Engineering Department)</a:t>
            </a:r>
            <a:endParaRPr dirty="0"/>
          </a:p>
          <a:p>
            <a:pPr>
              <a:spcAft>
                <a:spcPts val="0"/>
              </a:spcAft>
              <a:defRPr/>
            </a:pPr>
            <a:r>
              <a:rPr lang="en-US" dirty="0">
                <a:latin typeface="+mj-lt"/>
              </a:rPr>
              <a:t>June 9</a:t>
            </a:r>
            <a:r>
              <a:rPr lang="en-US" baseline="30000" dirty="0">
                <a:latin typeface="+mj-lt"/>
              </a:rPr>
              <a:t>th</a:t>
            </a:r>
            <a:r>
              <a:rPr lang="en-US" dirty="0">
                <a:latin typeface="+mj-lt"/>
              </a:rPr>
              <a:t>  2022</a:t>
            </a:r>
            <a:endParaRPr dirty="0"/>
          </a:p>
        </p:txBody>
      </p:sp>
      <p:sp>
        <p:nvSpPr>
          <p:cNvPr id="6" name="TextBox 5">
            <a:extLst>
              <a:ext uri="{FF2B5EF4-FFF2-40B4-BE49-F238E27FC236}">
                <a16:creationId xmlns:a16="http://schemas.microsoft.com/office/drawing/2014/main" id="{925BC175-5B0B-480C-081F-A1B7B4E4735F}"/>
              </a:ext>
            </a:extLst>
          </p:cNvPr>
          <p:cNvSpPr txBox="1"/>
          <p:nvPr/>
        </p:nvSpPr>
        <p:spPr>
          <a:xfrm>
            <a:off x="438810" y="4921932"/>
            <a:ext cx="7862709" cy="369332"/>
          </a:xfrm>
          <a:prstGeom prst="rect">
            <a:avLst/>
          </a:prstGeom>
          <a:noFill/>
        </p:spPr>
        <p:txBody>
          <a:bodyPr wrap="square">
            <a:spAutoFit/>
          </a:bodyPr>
          <a:lstStyle/>
          <a:p>
            <a:r>
              <a:rPr lang="en-GB" dirty="0">
                <a:solidFill>
                  <a:schemeClr val="bg1"/>
                </a:solidFill>
              </a:rPr>
              <a:t>https://agenda.infn.it/event/30896/timetable</a:t>
            </a:r>
            <a:endParaRPr lang="en-GB" dirty="0">
              <a:solidFill>
                <a:schemeClr val="bg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56C4CC-5B72-42B5-BAAE-831EEAE65778}"/>
              </a:ext>
            </a:extLst>
          </p:cNvPr>
          <p:cNvSpPr/>
          <p:nvPr/>
        </p:nvSpPr>
        <p:spPr>
          <a:xfrm>
            <a:off x="0" y="3368675"/>
            <a:ext cx="12192000" cy="1194445"/>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6">
            <a:extLst>
              <a:ext uri="{FF2B5EF4-FFF2-40B4-BE49-F238E27FC236}">
                <a16:creationId xmlns:a16="http://schemas.microsoft.com/office/drawing/2014/main" id="{2CD751D9-433D-2D46-BD93-FEF458E73D54}"/>
              </a:ext>
            </a:extLst>
          </p:cNvPr>
          <p:cNvSpPr/>
          <p:nvPr/>
        </p:nvSpPr>
        <p:spPr bwMode="auto">
          <a:xfrm>
            <a:off x="225368" y="27864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4000" spc="-300" dirty="0">
                <a:solidFill>
                  <a:srgbClr val="006892"/>
                </a:solidFill>
                <a:latin typeface="Franklin Gothic Heavy" panose="020B0903020102020204" pitchFamily="34" charset="0"/>
              </a:rPr>
              <a:t>RENOVATION </a:t>
            </a:r>
            <a:r>
              <a:rPr lang="en-GB" sz="4000" spc="-300" dirty="0">
                <a:solidFill>
                  <a:schemeClr val="bg1">
                    <a:lumMod val="65000"/>
                  </a:schemeClr>
                </a:solidFill>
                <a:latin typeface="Franklin Gothic Heavy" panose="020B0903020102020204" pitchFamily="34" charset="0"/>
              </a:rPr>
              <a:t>WORKS</a:t>
            </a:r>
          </a:p>
        </p:txBody>
      </p:sp>
      <p:sp>
        <p:nvSpPr>
          <p:cNvPr id="5" name="Footer Placeholder 4">
            <a:extLst>
              <a:ext uri="{FF2B5EF4-FFF2-40B4-BE49-F238E27FC236}">
                <a16:creationId xmlns:a16="http://schemas.microsoft.com/office/drawing/2014/main" id="{AAA7C44F-BDA1-4D44-8E26-60F5F59A0BD9}"/>
              </a:ext>
            </a:extLst>
          </p:cNvPr>
          <p:cNvSpPr>
            <a:spLocks noGrp="1"/>
          </p:cNvSpPr>
          <p:nvPr>
            <p:ph type="ftr" sz="quarter" idx="11"/>
          </p:nvPr>
        </p:nvSpPr>
        <p:spPr/>
        <p:txBody>
          <a:bodyPr/>
          <a:lstStyle/>
          <a:p>
            <a:r>
              <a:rPr lang="en-US" dirty="0"/>
              <a:t>Alejandro Martínez | CERN SCE Department</a:t>
            </a:r>
          </a:p>
        </p:txBody>
      </p:sp>
      <p:sp>
        <p:nvSpPr>
          <p:cNvPr id="6" name="Slide Number Placeholder 5">
            <a:extLst>
              <a:ext uri="{FF2B5EF4-FFF2-40B4-BE49-F238E27FC236}">
                <a16:creationId xmlns:a16="http://schemas.microsoft.com/office/drawing/2014/main" id="{81218FA2-7176-6A4E-A417-F1227496905C}"/>
              </a:ext>
            </a:extLst>
          </p:cNvPr>
          <p:cNvSpPr>
            <a:spLocks noGrp="1"/>
          </p:cNvSpPr>
          <p:nvPr>
            <p:ph type="sldNum" sz="quarter" idx="12"/>
          </p:nvPr>
        </p:nvSpPr>
        <p:spPr/>
        <p:txBody>
          <a:bodyPr/>
          <a:lstStyle/>
          <a:p>
            <a:fld id="{4FA9E149-D6D1-4A86-9F00-929CE2A8D097}" type="slidenum">
              <a:rPr lang="en-US" smtClean="0"/>
              <a:t>10</a:t>
            </a:fld>
            <a:endParaRPr lang="en-US"/>
          </a:p>
        </p:txBody>
      </p:sp>
      <p:pic>
        <p:nvPicPr>
          <p:cNvPr id="10" name="Picture 9">
            <a:extLst>
              <a:ext uri="{FF2B5EF4-FFF2-40B4-BE49-F238E27FC236}">
                <a16:creationId xmlns:a16="http://schemas.microsoft.com/office/drawing/2014/main" id="{81B387C6-700E-40DB-8412-2AB1D862A974}"/>
              </a:ext>
            </a:extLst>
          </p:cNvPr>
          <p:cNvPicPr>
            <a:picLocks noChangeAspect="1"/>
          </p:cNvPicPr>
          <p:nvPr/>
        </p:nvPicPr>
        <p:blipFill>
          <a:blip r:embed="rId2"/>
          <a:stretch>
            <a:fillRect/>
          </a:stretch>
        </p:blipFill>
        <p:spPr>
          <a:xfrm>
            <a:off x="52239" y="3006609"/>
            <a:ext cx="3115504" cy="2532672"/>
          </a:xfrm>
          <a:prstGeom prst="rect">
            <a:avLst/>
          </a:prstGeom>
        </p:spPr>
      </p:pic>
      <p:pic>
        <p:nvPicPr>
          <p:cNvPr id="15" name="Picture 14">
            <a:extLst>
              <a:ext uri="{FF2B5EF4-FFF2-40B4-BE49-F238E27FC236}">
                <a16:creationId xmlns:a16="http://schemas.microsoft.com/office/drawing/2014/main" id="{4BD25C66-8C32-4A1A-8884-3CE7FA7057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09257" y="2968858"/>
            <a:ext cx="4394690" cy="2532672"/>
          </a:xfrm>
          <a:prstGeom prst="rect">
            <a:avLst/>
          </a:prstGeom>
        </p:spPr>
      </p:pic>
      <p:sp>
        <p:nvSpPr>
          <p:cNvPr id="3" name="Date Placeholder 2">
            <a:extLst>
              <a:ext uri="{FF2B5EF4-FFF2-40B4-BE49-F238E27FC236}">
                <a16:creationId xmlns:a16="http://schemas.microsoft.com/office/drawing/2014/main" id="{CBC86D64-6876-F849-9529-35F429099279}"/>
              </a:ext>
            </a:extLst>
          </p:cNvPr>
          <p:cNvSpPr>
            <a:spLocks noGrp="1"/>
          </p:cNvSpPr>
          <p:nvPr>
            <p:ph type="dt" sz="half" idx="10"/>
          </p:nvPr>
        </p:nvSpPr>
        <p:spPr/>
        <p:txBody>
          <a:bodyPr/>
          <a:lstStyle/>
          <a:p>
            <a:r>
              <a:rPr lang="de-CH" sz="1050" dirty="0">
                <a:latin typeface="+mj-lt"/>
              </a:rPr>
              <a:t>June 09 2022</a:t>
            </a:r>
            <a:endParaRPr lang="en-US" sz="1050" dirty="0">
              <a:latin typeface="+mj-lt"/>
            </a:endParaRPr>
          </a:p>
        </p:txBody>
      </p:sp>
      <p:sp>
        <p:nvSpPr>
          <p:cNvPr id="18" name="Title 6">
            <a:extLst>
              <a:ext uri="{FF2B5EF4-FFF2-40B4-BE49-F238E27FC236}">
                <a16:creationId xmlns:a16="http://schemas.microsoft.com/office/drawing/2014/main" id="{BC00E3BA-AF0E-ECAB-CE0E-492BE4BD72B0}"/>
              </a:ext>
            </a:extLst>
          </p:cNvPr>
          <p:cNvSpPr/>
          <p:nvPr/>
        </p:nvSpPr>
        <p:spPr bwMode="auto">
          <a:xfrm>
            <a:off x="225368" y="3006399"/>
            <a:ext cx="2790068" cy="136240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2400" spc="-300" dirty="0">
                <a:solidFill>
                  <a:srgbClr val="C00000"/>
                </a:solidFill>
                <a:latin typeface="Franklin Gothic Heavy" panose="020B0903020102020204" pitchFamily="34" charset="0"/>
              </a:rPr>
              <a:t>B60</a:t>
            </a:r>
          </a:p>
          <a:p>
            <a:endParaRPr lang="en-GB" sz="2400" spc="-300" dirty="0">
              <a:solidFill>
                <a:srgbClr val="C00000"/>
              </a:solidFill>
              <a:latin typeface="Franklin Gothic Heavy" panose="020B0903020102020204" pitchFamily="34" charset="0"/>
            </a:endParaRPr>
          </a:p>
        </p:txBody>
      </p:sp>
      <p:sp>
        <p:nvSpPr>
          <p:cNvPr id="19" name="Title 6">
            <a:extLst>
              <a:ext uri="{FF2B5EF4-FFF2-40B4-BE49-F238E27FC236}">
                <a16:creationId xmlns:a16="http://schemas.microsoft.com/office/drawing/2014/main" id="{62FB0C4E-C262-6A18-4487-B2498C5F9311}"/>
              </a:ext>
            </a:extLst>
          </p:cNvPr>
          <p:cNvSpPr/>
          <p:nvPr/>
        </p:nvSpPr>
        <p:spPr bwMode="auto">
          <a:xfrm>
            <a:off x="3495114" y="3006399"/>
            <a:ext cx="4023286" cy="1024947"/>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2400" spc="-300" dirty="0">
                <a:solidFill>
                  <a:srgbClr val="C00000"/>
                </a:solidFill>
                <a:latin typeface="Franklin Gothic Heavy" panose="020B0903020102020204" pitchFamily="34" charset="0"/>
              </a:rPr>
              <a:t>B36</a:t>
            </a:r>
          </a:p>
          <a:p>
            <a:endParaRPr lang="en-GB" sz="2400" spc="-300" dirty="0">
              <a:solidFill>
                <a:srgbClr val="C00000"/>
              </a:solidFill>
              <a:latin typeface="Franklin Gothic Heavy" panose="020B0903020102020204" pitchFamily="34" charset="0"/>
            </a:endParaRPr>
          </a:p>
        </p:txBody>
      </p:sp>
      <p:pic>
        <p:nvPicPr>
          <p:cNvPr id="21" name="Picture 20">
            <a:extLst>
              <a:ext uri="{FF2B5EF4-FFF2-40B4-BE49-F238E27FC236}">
                <a16:creationId xmlns:a16="http://schemas.microsoft.com/office/drawing/2014/main" id="{134B15FB-551A-1FC5-01D3-B346E85A73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538"/>
          <a:stretch/>
        </p:blipFill>
        <p:spPr>
          <a:xfrm>
            <a:off x="7806735" y="3001432"/>
            <a:ext cx="4385265" cy="2495132"/>
          </a:xfrm>
          <a:prstGeom prst="rect">
            <a:avLst/>
          </a:prstGeom>
        </p:spPr>
      </p:pic>
      <p:sp>
        <p:nvSpPr>
          <p:cNvPr id="20" name="Title 6">
            <a:extLst>
              <a:ext uri="{FF2B5EF4-FFF2-40B4-BE49-F238E27FC236}">
                <a16:creationId xmlns:a16="http://schemas.microsoft.com/office/drawing/2014/main" id="{1A5EB0FE-27A6-71EF-6FD9-3C1860ADEABF}"/>
              </a:ext>
            </a:extLst>
          </p:cNvPr>
          <p:cNvSpPr/>
          <p:nvPr/>
        </p:nvSpPr>
        <p:spPr bwMode="auto">
          <a:xfrm>
            <a:off x="7997768" y="3006399"/>
            <a:ext cx="3622732"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2400" spc="-300" dirty="0">
                <a:solidFill>
                  <a:srgbClr val="C00000"/>
                </a:solidFill>
                <a:latin typeface="Franklin Gothic Heavy" panose="020B0903020102020204" pitchFamily="34" charset="0"/>
              </a:rPr>
              <a:t>B100</a:t>
            </a:r>
          </a:p>
          <a:p>
            <a:endParaRPr lang="en-GB" sz="2400" spc="-300" dirty="0">
              <a:solidFill>
                <a:srgbClr val="C00000"/>
              </a:solidFill>
              <a:latin typeface="Franklin Gothic Heavy" panose="020B0903020102020204" pitchFamily="34" charset="0"/>
            </a:endParaRPr>
          </a:p>
        </p:txBody>
      </p:sp>
      <p:sp>
        <p:nvSpPr>
          <p:cNvPr id="22" name="TextBox 21">
            <a:extLst>
              <a:ext uri="{FF2B5EF4-FFF2-40B4-BE49-F238E27FC236}">
                <a16:creationId xmlns:a16="http://schemas.microsoft.com/office/drawing/2014/main" id="{9D142E10-B1E5-B559-3414-3E4FA125168B}"/>
              </a:ext>
            </a:extLst>
          </p:cNvPr>
          <p:cNvSpPr txBox="1"/>
          <p:nvPr/>
        </p:nvSpPr>
        <p:spPr>
          <a:xfrm>
            <a:off x="953551" y="1130127"/>
            <a:ext cx="8431749" cy="1431161"/>
          </a:xfrm>
          <a:prstGeom prst="rect">
            <a:avLst/>
          </a:prstGeom>
          <a:noFill/>
        </p:spPr>
        <p:txBody>
          <a:bodyPr wrap="square">
            <a:spAutoFit/>
          </a:bodyPr>
          <a:lstStyle/>
          <a:p>
            <a:pPr marL="285750" indent="-285750">
              <a:spcBef>
                <a:spcPts val="600"/>
              </a:spcBef>
              <a:buFont typeface="Arial" panose="020B0604020202020204" pitchFamily="34" charset="0"/>
              <a:buChar char="•"/>
            </a:pPr>
            <a:r>
              <a:rPr kumimoji="0" lang="en-GB" b="1" i="0" u="none" strike="noStrike" kern="1200" cap="none" spc="0" normalizeH="0" baseline="0" noProof="0" dirty="0">
                <a:ln>
                  <a:noFill/>
                </a:ln>
                <a:solidFill>
                  <a:srgbClr val="006892"/>
                </a:solidFill>
                <a:effectLst/>
                <a:uLnTx/>
                <a:uFillTx/>
                <a:latin typeface="+mj-lt"/>
                <a:ea typeface="+mn-ea"/>
                <a:cs typeface="+mn-cs"/>
              </a:rPr>
              <a:t>Global renovation of up to </a:t>
            </a:r>
            <a:r>
              <a:rPr lang="en-GB" b="1" dirty="0">
                <a:solidFill>
                  <a:srgbClr val="006892"/>
                </a:solidFill>
                <a:latin typeface="+mj-lt"/>
              </a:rPr>
              <a:t>2</a:t>
            </a:r>
            <a:r>
              <a:rPr kumimoji="0" lang="en-GB" b="1" i="0" u="none" strike="noStrike" kern="1200" cap="none" spc="0" normalizeH="0" baseline="0" noProof="0" dirty="0">
                <a:ln>
                  <a:noFill/>
                </a:ln>
                <a:solidFill>
                  <a:srgbClr val="006892"/>
                </a:solidFill>
                <a:effectLst/>
                <a:uLnTx/>
                <a:uFillTx/>
                <a:latin typeface="+mj-lt"/>
                <a:ea typeface="+mn-ea"/>
                <a:cs typeface="+mn-cs"/>
              </a:rPr>
              <a:t> buildings/y</a:t>
            </a:r>
          </a:p>
          <a:p>
            <a:pPr marL="285750" indent="-285750">
              <a:spcBef>
                <a:spcPts val="600"/>
              </a:spcBef>
              <a:buFont typeface="Arial" panose="020B0604020202020204" pitchFamily="34" charset="0"/>
              <a:buChar char="•"/>
            </a:pPr>
            <a:r>
              <a:rPr lang="en-GB" dirty="0">
                <a:solidFill>
                  <a:srgbClr val="006892"/>
                </a:solidFill>
                <a:latin typeface="+mj-lt"/>
              </a:rPr>
              <a:t>Densify consolidated space</a:t>
            </a:r>
          </a:p>
          <a:p>
            <a:pPr marL="285750" indent="-285750">
              <a:spcBef>
                <a:spcPts val="600"/>
              </a:spcBef>
              <a:buFont typeface="Arial" panose="020B0604020202020204" pitchFamily="34" charset="0"/>
              <a:buChar char="•"/>
            </a:pPr>
            <a:r>
              <a:rPr lang="en-GB" dirty="0">
                <a:solidFill>
                  <a:srgbClr val="006892"/>
                </a:solidFill>
                <a:latin typeface="+mj-lt"/>
              </a:rPr>
              <a:t>Emphasis on sustainable design &amp; construction </a:t>
            </a:r>
          </a:p>
          <a:p>
            <a:pPr marL="285750" indent="-285750">
              <a:spcBef>
                <a:spcPts val="600"/>
              </a:spcBef>
              <a:buFont typeface="Arial" panose="020B0604020202020204" pitchFamily="34" charset="0"/>
              <a:buChar char="•"/>
            </a:pPr>
            <a:r>
              <a:rPr lang="en-GB" dirty="0">
                <a:solidFill>
                  <a:srgbClr val="006892"/>
                </a:solidFill>
                <a:latin typeface="+mj-lt"/>
              </a:rPr>
              <a:t>Demolish depreciated space</a:t>
            </a:r>
          </a:p>
        </p:txBody>
      </p:sp>
      <p:sp>
        <p:nvSpPr>
          <p:cNvPr id="25" name="TextBox 24">
            <a:extLst>
              <a:ext uri="{FF2B5EF4-FFF2-40B4-BE49-F238E27FC236}">
                <a16:creationId xmlns:a16="http://schemas.microsoft.com/office/drawing/2014/main" id="{F9991FD6-9EBC-0A5C-E608-4D824AF017DC}"/>
              </a:ext>
            </a:extLst>
          </p:cNvPr>
          <p:cNvSpPr txBox="1"/>
          <p:nvPr/>
        </p:nvSpPr>
        <p:spPr>
          <a:xfrm>
            <a:off x="52239" y="5539071"/>
            <a:ext cx="2963197" cy="338554"/>
          </a:xfrm>
          <a:prstGeom prst="rect">
            <a:avLst/>
          </a:prstGeom>
          <a:noFill/>
        </p:spPr>
        <p:txBody>
          <a:bodyPr wrap="square">
            <a:spAutoFit/>
          </a:bodyPr>
          <a:lstStyle/>
          <a:p>
            <a:r>
              <a:rPr lang="en-GB" sz="1600" i="1" dirty="0">
                <a:solidFill>
                  <a:srgbClr val="C00000"/>
                </a:solidFill>
              </a:rPr>
              <a:t>Procurement from Summer 2022</a:t>
            </a:r>
          </a:p>
        </p:txBody>
      </p:sp>
      <p:sp>
        <p:nvSpPr>
          <p:cNvPr id="27" name="TextBox 26">
            <a:extLst>
              <a:ext uri="{FF2B5EF4-FFF2-40B4-BE49-F238E27FC236}">
                <a16:creationId xmlns:a16="http://schemas.microsoft.com/office/drawing/2014/main" id="{CD5D8DD0-39B0-1F38-C84C-E4C129F21477}"/>
              </a:ext>
            </a:extLst>
          </p:cNvPr>
          <p:cNvSpPr txBox="1"/>
          <p:nvPr/>
        </p:nvSpPr>
        <p:spPr>
          <a:xfrm>
            <a:off x="3167743" y="5506497"/>
            <a:ext cx="4536204" cy="584775"/>
          </a:xfrm>
          <a:prstGeom prst="rect">
            <a:avLst/>
          </a:prstGeom>
          <a:noFill/>
        </p:spPr>
        <p:txBody>
          <a:bodyPr wrap="square">
            <a:spAutoFit/>
          </a:bodyPr>
          <a:lstStyle/>
          <a:p>
            <a:r>
              <a:rPr lang="en-GB" sz="1600" i="1" dirty="0">
                <a:solidFill>
                  <a:srgbClr val="C00000"/>
                </a:solidFill>
              </a:rPr>
              <a:t>B36, design procurement phase from Autumn 2022, followed by construction</a:t>
            </a:r>
          </a:p>
        </p:txBody>
      </p:sp>
      <p:sp>
        <p:nvSpPr>
          <p:cNvPr id="29" name="TextBox 28">
            <a:extLst>
              <a:ext uri="{FF2B5EF4-FFF2-40B4-BE49-F238E27FC236}">
                <a16:creationId xmlns:a16="http://schemas.microsoft.com/office/drawing/2014/main" id="{E59320B0-4294-398A-FBC7-82B4BD9EB713}"/>
              </a:ext>
            </a:extLst>
          </p:cNvPr>
          <p:cNvSpPr txBox="1"/>
          <p:nvPr/>
        </p:nvSpPr>
        <p:spPr>
          <a:xfrm>
            <a:off x="7845461" y="5491279"/>
            <a:ext cx="4130085" cy="338554"/>
          </a:xfrm>
          <a:prstGeom prst="rect">
            <a:avLst/>
          </a:prstGeom>
          <a:noFill/>
        </p:spPr>
        <p:txBody>
          <a:bodyPr wrap="square">
            <a:spAutoFit/>
          </a:bodyPr>
          <a:lstStyle/>
          <a:p>
            <a:r>
              <a:rPr lang="en-GB" sz="1600" i="1" dirty="0">
                <a:solidFill>
                  <a:srgbClr val="C00000"/>
                </a:solidFill>
              </a:rPr>
              <a:t>B100, procurement phase in 2023</a:t>
            </a:r>
          </a:p>
        </p:txBody>
      </p:sp>
    </p:spTree>
    <p:extLst>
      <p:ext uri="{BB962C8B-B14F-4D97-AF65-F5344CB8AC3E}">
        <p14:creationId xmlns:p14="http://schemas.microsoft.com/office/powerpoint/2010/main" val="2861315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tangle 28">
            <a:extLst>
              <a:ext uri="{FF2B5EF4-FFF2-40B4-BE49-F238E27FC236}">
                <a16:creationId xmlns:a16="http://schemas.microsoft.com/office/drawing/2014/main" id="{9BF1ED6D-93A6-4BFA-AA8E-5297E10DB7B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9">
            <a:extLst>
              <a:ext uri="{FF2B5EF4-FFF2-40B4-BE49-F238E27FC236}">
                <a16:creationId xmlns:a16="http://schemas.microsoft.com/office/drawing/2014/main" id="{D1F3BE07-05FB-499B-ACFB-FF24C64E704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9" name="Flèche : droite rayée 12">
            <a:extLst>
              <a:ext uri="{FF2B5EF4-FFF2-40B4-BE49-F238E27FC236}">
                <a16:creationId xmlns:a16="http://schemas.microsoft.com/office/drawing/2014/main" id="{049569CA-4786-4E59-8D9F-BFD1C9077F8C}"/>
              </a:ext>
            </a:extLst>
          </p:cNvPr>
          <p:cNvSpPr/>
          <p:nvPr/>
        </p:nvSpPr>
        <p:spPr>
          <a:xfrm>
            <a:off x="2987407" y="1458452"/>
            <a:ext cx="1610343" cy="1270698"/>
          </a:xfrm>
          <a:prstGeom prst="stripedRightArrow">
            <a:avLst/>
          </a:prstGeom>
          <a:gradFill flip="none" rotWithShape="1">
            <a:gsLst>
              <a:gs pos="1000">
                <a:schemeClr val="accent3">
                  <a:lumMod val="0"/>
                  <a:lumOff val="100000"/>
                </a:schemeClr>
              </a:gs>
              <a:gs pos="99537">
                <a:schemeClr val="tx1">
                  <a:lumMod val="50000"/>
                  <a:lumOff val="50000"/>
                </a:schemeClr>
              </a:gs>
              <a:gs pos="65000">
                <a:schemeClr val="accent3">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Image 8">
            <a:extLst>
              <a:ext uri="{FF2B5EF4-FFF2-40B4-BE49-F238E27FC236}">
                <a16:creationId xmlns:a16="http://schemas.microsoft.com/office/drawing/2014/main" id="{F869F2B5-9A4D-410F-B668-27E76135FA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97750" y="1079268"/>
            <a:ext cx="4999382" cy="2199252"/>
          </a:xfrm>
          <a:prstGeom prst="rect">
            <a:avLst/>
          </a:prstGeom>
          <a:effectLst>
            <a:outerShdw blurRad="50800" dist="38100" dir="2700000" algn="tl" rotWithShape="0">
              <a:prstClr val="black">
                <a:alpha val="40000"/>
              </a:prstClr>
            </a:outerShdw>
          </a:effectLst>
        </p:spPr>
      </p:pic>
      <p:pic>
        <p:nvPicPr>
          <p:cNvPr id="51" name="Image 9" descr="Une image contenant ciel, extérieur, voiture, garé&#10;&#10;Description générée automatiquement">
            <a:extLst>
              <a:ext uri="{FF2B5EF4-FFF2-40B4-BE49-F238E27FC236}">
                <a16:creationId xmlns:a16="http://schemas.microsoft.com/office/drawing/2014/main" id="{F361E072-CC86-41E9-8109-6AF5F0785B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022" y="1162331"/>
            <a:ext cx="2630112" cy="1862941"/>
          </a:xfrm>
          <a:prstGeom prst="rect">
            <a:avLst/>
          </a:prstGeom>
          <a:effectLst>
            <a:outerShdw blurRad="50800" dist="38100" dir="2700000" algn="tl" rotWithShape="0">
              <a:prstClr val="black">
                <a:alpha val="40000"/>
              </a:prstClr>
            </a:outerShdw>
          </a:effectLst>
        </p:spPr>
      </p:pic>
      <p:sp>
        <p:nvSpPr>
          <p:cNvPr id="32" name="Title 6">
            <a:extLst>
              <a:ext uri="{FF2B5EF4-FFF2-40B4-BE49-F238E27FC236}">
                <a16:creationId xmlns:a16="http://schemas.microsoft.com/office/drawing/2014/main" id="{95ED53F3-55E5-189B-3838-6CC63E0002AB}"/>
              </a:ext>
            </a:extLst>
          </p:cNvPr>
          <p:cNvSpPr/>
          <p:nvPr/>
        </p:nvSpPr>
        <p:spPr bwMode="auto">
          <a:xfrm>
            <a:off x="245022" y="41533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4000" spc="-300" dirty="0">
                <a:solidFill>
                  <a:srgbClr val="006892"/>
                </a:solidFill>
                <a:latin typeface="Franklin Gothic Heavy" panose="020B0903020102020204" pitchFamily="34" charset="0"/>
              </a:rPr>
              <a:t>RENOVATION </a:t>
            </a:r>
            <a:r>
              <a:rPr lang="en-GB" sz="4000" spc="-300" dirty="0">
                <a:solidFill>
                  <a:schemeClr val="bg1">
                    <a:lumMod val="65000"/>
                  </a:schemeClr>
                </a:solidFill>
                <a:latin typeface="Franklin Gothic Heavy" panose="020B0903020102020204" pitchFamily="34" charset="0"/>
              </a:rPr>
              <a:t>WORKS</a:t>
            </a:r>
          </a:p>
        </p:txBody>
      </p:sp>
      <p:sp>
        <p:nvSpPr>
          <p:cNvPr id="3" name="TextBox 2">
            <a:extLst>
              <a:ext uri="{FF2B5EF4-FFF2-40B4-BE49-F238E27FC236}">
                <a16:creationId xmlns:a16="http://schemas.microsoft.com/office/drawing/2014/main" id="{35477940-DFDB-2A13-1702-FEBF0A8D8D75}"/>
              </a:ext>
            </a:extLst>
          </p:cNvPr>
          <p:cNvSpPr txBox="1"/>
          <p:nvPr/>
        </p:nvSpPr>
        <p:spPr>
          <a:xfrm>
            <a:off x="9737102" y="1082883"/>
            <a:ext cx="2239348" cy="2031325"/>
          </a:xfrm>
          <a:prstGeom prst="rect">
            <a:avLst/>
          </a:prstGeom>
          <a:noFill/>
        </p:spPr>
        <p:txBody>
          <a:bodyPr wrap="square" rtlCol="0">
            <a:spAutoFit/>
          </a:bodyPr>
          <a:lstStyle/>
          <a:p>
            <a:r>
              <a:rPr lang="fr-FR" sz="1400" b="1" dirty="0" err="1">
                <a:latin typeface="+mj-lt"/>
              </a:rPr>
              <a:t>Demolish</a:t>
            </a:r>
            <a:r>
              <a:rPr lang="fr-FR" sz="1400" b="1" dirty="0">
                <a:latin typeface="+mj-lt"/>
              </a:rPr>
              <a:t> </a:t>
            </a:r>
            <a:r>
              <a:rPr lang="fr-FR" sz="1400" b="1" dirty="0" err="1">
                <a:latin typeface="+mj-lt"/>
              </a:rPr>
              <a:t>obsolete</a:t>
            </a:r>
            <a:r>
              <a:rPr lang="fr-FR" sz="1400" b="1" dirty="0">
                <a:latin typeface="+mj-lt"/>
              </a:rPr>
              <a:t> </a:t>
            </a:r>
            <a:r>
              <a:rPr lang="fr-FR" sz="1400" b="1" dirty="0" err="1">
                <a:latin typeface="+mj-lt"/>
              </a:rPr>
              <a:t>barracks</a:t>
            </a:r>
            <a:r>
              <a:rPr lang="fr-FR" sz="1400" b="1" dirty="0">
                <a:latin typeface="+mj-lt"/>
              </a:rPr>
              <a:t> </a:t>
            </a:r>
            <a:r>
              <a:rPr lang="fr-FR" sz="1400" dirty="0">
                <a:latin typeface="+mj-lt"/>
              </a:rPr>
              <a:t>at P1 (~400 m2) and replace </a:t>
            </a:r>
            <a:r>
              <a:rPr lang="fr-FR" sz="1400" dirty="0" err="1">
                <a:latin typeface="+mj-lt"/>
              </a:rPr>
              <a:t>it</a:t>
            </a:r>
            <a:r>
              <a:rPr lang="fr-FR" sz="1400" dirty="0">
                <a:latin typeface="+mj-lt"/>
              </a:rPr>
              <a:t> by a </a:t>
            </a:r>
            <a:r>
              <a:rPr lang="fr-FR" sz="1400" dirty="0" err="1">
                <a:latin typeface="+mj-lt"/>
              </a:rPr>
              <a:t>pre-fabricated</a:t>
            </a:r>
            <a:r>
              <a:rPr lang="fr-FR" sz="1400" dirty="0">
                <a:latin typeface="+mj-lt"/>
              </a:rPr>
              <a:t> building </a:t>
            </a:r>
            <a:r>
              <a:rPr lang="fr-FR" sz="1400" dirty="0" err="1">
                <a:latin typeface="+mj-lt"/>
              </a:rPr>
              <a:t>doubling</a:t>
            </a:r>
            <a:r>
              <a:rPr lang="fr-FR" sz="1400" dirty="0">
                <a:latin typeface="+mj-lt"/>
              </a:rPr>
              <a:t> the </a:t>
            </a:r>
            <a:r>
              <a:rPr lang="fr-FR" sz="1400" dirty="0" err="1">
                <a:latin typeface="+mj-lt"/>
              </a:rPr>
              <a:t>capacity</a:t>
            </a:r>
            <a:r>
              <a:rPr lang="fr-FR" sz="1400" dirty="0">
                <a:latin typeface="+mj-lt"/>
              </a:rPr>
              <a:t> </a:t>
            </a:r>
            <a:r>
              <a:rPr lang="fr-FR" sz="1400" dirty="0" err="1">
                <a:latin typeface="+mj-lt"/>
              </a:rPr>
              <a:t>within</a:t>
            </a:r>
            <a:r>
              <a:rPr lang="fr-FR" sz="1400" dirty="0">
                <a:latin typeface="+mj-lt"/>
              </a:rPr>
              <a:t> the </a:t>
            </a:r>
            <a:r>
              <a:rPr lang="fr-FR" sz="1400" dirty="0" err="1">
                <a:latin typeface="+mj-lt"/>
              </a:rPr>
              <a:t>same</a:t>
            </a:r>
            <a:r>
              <a:rPr lang="fr-FR" sz="1400" dirty="0">
                <a:latin typeface="+mj-lt"/>
              </a:rPr>
              <a:t> </a:t>
            </a:r>
            <a:r>
              <a:rPr lang="fr-FR" sz="1400" dirty="0" err="1">
                <a:latin typeface="+mj-lt"/>
              </a:rPr>
              <a:t>footprint</a:t>
            </a:r>
            <a:r>
              <a:rPr lang="fr-FR" sz="1400" dirty="0">
                <a:latin typeface="+mj-lt"/>
              </a:rPr>
              <a:t> </a:t>
            </a:r>
          </a:p>
          <a:p>
            <a:r>
              <a:rPr lang="en-GB" sz="1400" dirty="0">
                <a:solidFill>
                  <a:srgbClr val="006892"/>
                </a:solidFill>
                <a:latin typeface="+mj-lt"/>
              </a:rPr>
              <a:t>Procurement ongoing</a:t>
            </a:r>
          </a:p>
          <a:p>
            <a:r>
              <a:rPr lang="en-GB" sz="1400" dirty="0">
                <a:solidFill>
                  <a:srgbClr val="006892"/>
                </a:solidFill>
                <a:latin typeface="+mj-lt"/>
              </a:rPr>
              <a:t>Delivery expected end 2023</a:t>
            </a:r>
          </a:p>
          <a:p>
            <a:r>
              <a:rPr lang="en-GB" sz="1400" dirty="0">
                <a:solidFill>
                  <a:srgbClr val="006892"/>
                </a:solidFill>
                <a:latin typeface="+mj-lt"/>
              </a:rPr>
              <a:t>Pilot for future projects</a:t>
            </a:r>
          </a:p>
        </p:txBody>
      </p:sp>
      <p:pic>
        <p:nvPicPr>
          <p:cNvPr id="6" name="Picture 5" descr="Map&#10;&#10;Description automatically generated">
            <a:extLst>
              <a:ext uri="{FF2B5EF4-FFF2-40B4-BE49-F238E27FC236}">
                <a16:creationId xmlns:a16="http://schemas.microsoft.com/office/drawing/2014/main" id="{E21EA398-051A-8D1A-A28A-57FED0E6AA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5022" y="3491820"/>
            <a:ext cx="4608017" cy="2780170"/>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577BEFB6-155A-2B9D-2CE4-6E692D0D58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0445" y="3429000"/>
            <a:ext cx="2861696" cy="2767094"/>
          </a:xfrm>
          <a:prstGeom prst="rect">
            <a:avLst/>
          </a:prstGeom>
        </p:spPr>
      </p:pic>
      <p:sp>
        <p:nvSpPr>
          <p:cNvPr id="37" name="Flèche : droite rayée 12">
            <a:extLst>
              <a:ext uri="{FF2B5EF4-FFF2-40B4-BE49-F238E27FC236}">
                <a16:creationId xmlns:a16="http://schemas.microsoft.com/office/drawing/2014/main" id="{ED762FD5-CC80-B6A1-74A4-76C2FDB656AE}"/>
              </a:ext>
            </a:extLst>
          </p:cNvPr>
          <p:cNvSpPr/>
          <p:nvPr/>
        </p:nvSpPr>
        <p:spPr bwMode="auto">
          <a:xfrm>
            <a:off x="4853039" y="4479531"/>
            <a:ext cx="1610343" cy="1270698"/>
          </a:xfrm>
          <a:prstGeom prst="stripedRightArrow">
            <a:avLst/>
          </a:prstGeom>
          <a:gradFill flip="none" rotWithShape="1">
            <a:gsLst>
              <a:gs pos="1000">
                <a:schemeClr val="accent3">
                  <a:lumMod val="0"/>
                  <a:lumOff val="100000"/>
                </a:schemeClr>
              </a:gs>
              <a:gs pos="99537">
                <a:schemeClr val="tx1">
                  <a:lumMod val="50000"/>
                  <a:lumOff val="50000"/>
                </a:schemeClr>
              </a:gs>
              <a:gs pos="65000">
                <a:schemeClr val="accent3">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5E6294F-75E3-E257-238F-1EEAD986ECED}"/>
              </a:ext>
            </a:extLst>
          </p:cNvPr>
          <p:cNvSpPr txBox="1"/>
          <p:nvPr/>
        </p:nvSpPr>
        <p:spPr>
          <a:xfrm>
            <a:off x="9737102" y="3866242"/>
            <a:ext cx="2355371" cy="2031325"/>
          </a:xfrm>
          <a:prstGeom prst="rect">
            <a:avLst/>
          </a:prstGeom>
          <a:noFill/>
        </p:spPr>
        <p:txBody>
          <a:bodyPr wrap="square" rtlCol="0">
            <a:spAutoFit/>
          </a:bodyPr>
          <a:lstStyle/>
          <a:p>
            <a:r>
              <a:rPr lang="en-GB" sz="1400" b="1" dirty="0">
                <a:solidFill>
                  <a:srgbClr val="006892"/>
                </a:solidFill>
                <a:latin typeface="+mj-lt"/>
              </a:rPr>
              <a:t>Outdoor Spaces: </a:t>
            </a:r>
          </a:p>
          <a:p>
            <a:pPr marL="184150" indent="-184150">
              <a:buFont typeface="Arial" panose="020B0604020202020204" pitchFamily="34" charset="0"/>
              <a:buChar char="•"/>
            </a:pPr>
            <a:r>
              <a:rPr lang="en-GB" sz="1400" dirty="0">
                <a:latin typeface="+mj-lt"/>
              </a:rPr>
              <a:t>Complete CERN working spaces with outdoors social and informal work areas; </a:t>
            </a:r>
          </a:p>
          <a:p>
            <a:pPr marL="184150" indent="-184150">
              <a:buFont typeface="Arial" panose="020B0604020202020204" pitchFamily="34" charset="0"/>
              <a:buChar char="•"/>
            </a:pPr>
            <a:r>
              <a:rPr lang="en-GB" sz="1400" dirty="0">
                <a:latin typeface="+mj-lt"/>
              </a:rPr>
              <a:t>Give an urban identity to outside spaces; </a:t>
            </a:r>
          </a:p>
          <a:p>
            <a:pPr marL="184150" indent="-184150">
              <a:buFont typeface="Arial" panose="020B0604020202020204" pitchFamily="34" charset="0"/>
              <a:buChar char="•"/>
            </a:pPr>
            <a:r>
              <a:rPr lang="en-GB" sz="1400" dirty="0">
                <a:latin typeface="+mj-lt"/>
              </a:rPr>
              <a:t>Exposition areas to share general knowledge. </a:t>
            </a:r>
          </a:p>
          <a:p>
            <a:endParaRPr lang="en-GB" sz="1400" dirty="0">
              <a:latin typeface="+mj-lt"/>
            </a:endParaRPr>
          </a:p>
        </p:txBody>
      </p:sp>
      <p:sp>
        <p:nvSpPr>
          <p:cNvPr id="13" name="Footer Placeholder 4">
            <a:extLst>
              <a:ext uri="{FF2B5EF4-FFF2-40B4-BE49-F238E27FC236}">
                <a16:creationId xmlns:a16="http://schemas.microsoft.com/office/drawing/2014/main" id="{C1866673-8468-42E1-9C4A-D68A7F09CB5F}"/>
              </a:ext>
            </a:extLst>
          </p:cNvPr>
          <p:cNvSpPr>
            <a:spLocks noGrp="1"/>
          </p:cNvSpPr>
          <p:nvPr>
            <p:ph type="ftr" sz="quarter" idx="11"/>
          </p:nvPr>
        </p:nvSpPr>
        <p:spPr>
          <a:xfrm>
            <a:off x="4038600" y="6356350"/>
            <a:ext cx="4114800" cy="365125"/>
          </a:xfrm>
        </p:spPr>
        <p:txBody>
          <a:bodyPr/>
          <a:lstStyle/>
          <a:p>
            <a:r>
              <a:rPr lang="en-US" dirty="0"/>
              <a:t>Alejandro Martínez | CERN SCE Department</a:t>
            </a:r>
          </a:p>
        </p:txBody>
      </p:sp>
      <p:sp>
        <p:nvSpPr>
          <p:cNvPr id="14" name="Slide Number Placeholder 5">
            <a:extLst>
              <a:ext uri="{FF2B5EF4-FFF2-40B4-BE49-F238E27FC236}">
                <a16:creationId xmlns:a16="http://schemas.microsoft.com/office/drawing/2014/main" id="{6FC68607-C026-4D5D-9879-3EB406D81FBF}"/>
              </a:ext>
            </a:extLst>
          </p:cNvPr>
          <p:cNvSpPr>
            <a:spLocks noGrp="1"/>
          </p:cNvSpPr>
          <p:nvPr>
            <p:ph type="sldNum" sz="quarter" idx="12"/>
          </p:nvPr>
        </p:nvSpPr>
        <p:spPr>
          <a:xfrm>
            <a:off x="9199536" y="6356350"/>
            <a:ext cx="2743200" cy="365125"/>
          </a:xfrm>
        </p:spPr>
        <p:txBody>
          <a:bodyPr/>
          <a:lstStyle/>
          <a:p>
            <a:fld id="{4FA9E149-D6D1-4A86-9F00-929CE2A8D097}" type="slidenum">
              <a:rPr lang="en-US" smtClean="0"/>
              <a:t>11</a:t>
            </a:fld>
            <a:endParaRPr lang="en-US"/>
          </a:p>
        </p:txBody>
      </p:sp>
      <p:sp>
        <p:nvSpPr>
          <p:cNvPr id="15" name="Date Placeholder 2">
            <a:extLst>
              <a:ext uri="{FF2B5EF4-FFF2-40B4-BE49-F238E27FC236}">
                <a16:creationId xmlns:a16="http://schemas.microsoft.com/office/drawing/2014/main" id="{4E8D67BA-B5F9-41BA-AA86-AE86DC15ACAD}"/>
              </a:ext>
            </a:extLst>
          </p:cNvPr>
          <p:cNvSpPr>
            <a:spLocks noGrp="1"/>
          </p:cNvSpPr>
          <p:nvPr>
            <p:ph type="dt" sz="half" idx="10"/>
          </p:nvPr>
        </p:nvSpPr>
        <p:spPr>
          <a:xfrm>
            <a:off x="497238" y="6358395"/>
            <a:ext cx="2743200" cy="365125"/>
          </a:xfrm>
        </p:spPr>
        <p:txBody>
          <a:bodyPr/>
          <a:lstStyle/>
          <a:p>
            <a:r>
              <a:rPr lang="de-CH" sz="1050" dirty="0">
                <a:latin typeface="+mj-lt"/>
              </a:rPr>
              <a:t>June 09 2022</a:t>
            </a:r>
            <a:endParaRPr lang="en-US" sz="1050" dirty="0">
              <a:latin typeface="+mj-lt"/>
            </a:endParaRPr>
          </a:p>
        </p:txBody>
      </p:sp>
    </p:spTree>
    <p:extLst>
      <p:ext uri="{BB962C8B-B14F-4D97-AF65-F5344CB8AC3E}">
        <p14:creationId xmlns:p14="http://schemas.microsoft.com/office/powerpoint/2010/main" val="1695357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 3">
            <a:extLst>
              <a:ext uri="{FF2B5EF4-FFF2-40B4-BE49-F238E27FC236}">
                <a16:creationId xmlns:a16="http://schemas.microsoft.com/office/drawing/2014/main" id="{53557B82-131C-4A73-9B0A-31D59F9782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625765" y="524771"/>
            <a:ext cx="1717272" cy="1548000"/>
          </a:xfrm>
          <a:prstGeom prst="rect">
            <a:avLst/>
          </a:prstGeom>
          <a:ln>
            <a:solidFill>
              <a:schemeClr val="bg1"/>
            </a:solidFill>
          </a:ln>
          <a:effectLst/>
        </p:spPr>
      </p:pic>
      <p:sp>
        <p:nvSpPr>
          <p:cNvPr id="72" name="Title 6">
            <a:extLst>
              <a:ext uri="{FF2B5EF4-FFF2-40B4-BE49-F238E27FC236}">
                <a16:creationId xmlns:a16="http://schemas.microsoft.com/office/drawing/2014/main" id="{8BF8E2FF-6B8B-49BD-A55B-A4846E4A30B3}"/>
              </a:ext>
            </a:extLst>
          </p:cNvPr>
          <p:cNvSpPr txBox="1">
            <a:spLocks noChangeArrowheads="1"/>
          </p:cNvSpPr>
          <p:nvPr/>
        </p:nvSpPr>
        <p:spPr bwMode="auto">
          <a:xfrm>
            <a:off x="0" y="165275"/>
            <a:ext cx="12192000" cy="460085"/>
          </a:xfrm>
          <a:prstGeom prst="rect">
            <a:avLst/>
          </a:prstGeom>
          <a:solidFill>
            <a:schemeClr val="bg1">
              <a:alpha val="63000"/>
            </a:schemeClr>
          </a:solidFill>
          <a:ln>
            <a:solidFill>
              <a:schemeClr val="bg2"/>
            </a:solidFill>
          </a:ln>
          <a:effectLst/>
        </p:spPr>
        <p:txBody>
          <a:bodyPr vert="horz" wrap="square" lIns="91440" tIns="45720" rIns="91440" bIns="45720" numCol="1" anchor="t" anchorCtr="0" compatLnSpc="1">
            <a:prstTxWarp prst="textNoShape">
              <a:avLst/>
            </a:prstTxWarp>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pPr algn="ctr">
              <a:defRPr/>
            </a:pPr>
            <a:r>
              <a:rPr lang="fr-CH" sz="3200" spc="-300" dirty="0">
                <a:solidFill>
                  <a:srgbClr val="006892"/>
                </a:solidFill>
                <a:latin typeface="Franklin Gothic Heavy" panose="020B0903020102020204" pitchFamily="34" charset="0"/>
              </a:rPr>
              <a:t>MASTERPLAN</a:t>
            </a:r>
            <a:r>
              <a:rPr lang="fr-CH" sz="3200" spc="-300" dirty="0">
                <a:latin typeface="Franklin Gothic Heavy" panose="020B0903020102020204" pitchFamily="34" charset="0"/>
              </a:rPr>
              <a:t>2040</a:t>
            </a:r>
            <a:endParaRPr lang="fr-FR" sz="2200" b="1" spc="-80" dirty="0">
              <a:solidFill>
                <a:srgbClr val="4C7FAE"/>
              </a:solidFill>
            </a:endParaRPr>
          </a:p>
        </p:txBody>
      </p:sp>
      <p:sp>
        <p:nvSpPr>
          <p:cNvPr id="22" name="Circle: Hollow 21">
            <a:extLst>
              <a:ext uri="{FF2B5EF4-FFF2-40B4-BE49-F238E27FC236}">
                <a16:creationId xmlns:a16="http://schemas.microsoft.com/office/drawing/2014/main" id="{8C409BF5-0342-4112-9C02-9FDF3E6DD6FC}"/>
              </a:ext>
            </a:extLst>
          </p:cNvPr>
          <p:cNvSpPr/>
          <p:nvPr/>
        </p:nvSpPr>
        <p:spPr>
          <a:xfrm>
            <a:off x="4476000" y="1942350"/>
            <a:ext cx="3240000" cy="3240000"/>
          </a:xfrm>
          <a:prstGeom prst="donut">
            <a:avLst>
              <a:gd name="adj" fmla="val 10573"/>
            </a:avLst>
          </a:prstGeom>
          <a:gradFill>
            <a:gsLst>
              <a:gs pos="0">
                <a:schemeClr val="accent5">
                  <a:lumMod val="50000"/>
                </a:schemeClr>
              </a:gs>
              <a:gs pos="79000">
                <a:srgbClr val="089299">
                  <a:alpha val="80000"/>
                </a:srgbClr>
              </a:gs>
              <a:gs pos="61000">
                <a:srgbClr val="0892AC">
                  <a:alpha val="50000"/>
                </a:srgbClr>
              </a:gs>
              <a:gs pos="45000">
                <a:schemeClr val="accent5">
                  <a:alpha val="50000"/>
                </a:schemeClr>
              </a:gs>
              <a:gs pos="30000">
                <a:schemeClr val="accent5">
                  <a:alpha val="80000"/>
                </a:schemeClr>
              </a:gs>
              <a:gs pos="100000">
                <a:srgbClr val="077F7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127A479E-43A4-4A8D-8212-99E7FBF2AD47}"/>
              </a:ext>
            </a:extLst>
          </p:cNvPr>
          <p:cNvGrpSpPr>
            <a:grpSpLocks noChangeAspect="1"/>
          </p:cNvGrpSpPr>
          <p:nvPr/>
        </p:nvGrpSpPr>
        <p:grpSpPr>
          <a:xfrm>
            <a:off x="-2" y="720376"/>
            <a:ext cx="8321886" cy="4531751"/>
            <a:chOff x="234934" y="162642"/>
            <a:chExt cx="5894406" cy="3209843"/>
          </a:xfrm>
        </p:grpSpPr>
        <p:pic>
          <p:nvPicPr>
            <p:cNvPr id="26" name="Picture 25" descr="Icon&#10;&#10;Description automatically generated">
              <a:extLst>
                <a:ext uri="{FF2B5EF4-FFF2-40B4-BE49-F238E27FC236}">
                  <a16:creationId xmlns:a16="http://schemas.microsoft.com/office/drawing/2014/main" id="{320C4979-1A6A-406E-B309-8B6874E6B8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4929" y="1427512"/>
              <a:ext cx="1504366" cy="1490696"/>
            </a:xfrm>
            <a:prstGeom prst="rect">
              <a:avLst/>
            </a:prstGeom>
            <a:ln>
              <a:noFill/>
            </a:ln>
            <a:effectLst>
              <a:outerShdw blurRad="292100" dist="139700" dir="2700000" algn="tl" rotWithShape="0">
                <a:srgbClr val="333333">
                  <a:alpha val="65000"/>
                </a:srgbClr>
              </a:outerShdw>
            </a:effectLst>
          </p:spPr>
        </p:pic>
        <p:sp>
          <p:nvSpPr>
            <p:cNvPr id="27" name="Circle: Hollow 26">
              <a:extLst>
                <a:ext uri="{FF2B5EF4-FFF2-40B4-BE49-F238E27FC236}">
                  <a16:creationId xmlns:a16="http://schemas.microsoft.com/office/drawing/2014/main" id="{F1DD76CE-2926-4170-82A2-166BA60DD867}"/>
                </a:ext>
              </a:extLst>
            </p:cNvPr>
            <p:cNvSpPr/>
            <p:nvPr/>
          </p:nvSpPr>
          <p:spPr>
            <a:xfrm>
              <a:off x="3515344" y="1144501"/>
              <a:ext cx="2052000" cy="2052000"/>
            </a:xfrm>
            <a:prstGeom prst="donut">
              <a:avLst>
                <a:gd name="adj" fmla="val 10573"/>
              </a:avLst>
            </a:prstGeom>
            <a:gradFill>
              <a:gsLst>
                <a:gs pos="0">
                  <a:srgbClr val="ABC4DA">
                    <a:alpha val="90000"/>
                  </a:srgbClr>
                </a:gs>
                <a:gs pos="71000">
                  <a:srgbClr val="ABC4DA">
                    <a:alpha val="80000"/>
                  </a:srgbClr>
                </a:gs>
                <a:gs pos="52000">
                  <a:srgbClr val="E8EFF5">
                    <a:alpha val="50000"/>
                  </a:srgbClr>
                </a:gs>
                <a:gs pos="30000">
                  <a:srgbClr val="ABC4DA">
                    <a:alpha val="80000"/>
                  </a:srgbClr>
                </a:gs>
                <a:gs pos="100000">
                  <a:srgbClr val="ABC4DA">
                    <a:alpha val="9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Oval 27">
              <a:extLst>
                <a:ext uri="{FF2B5EF4-FFF2-40B4-BE49-F238E27FC236}">
                  <a16:creationId xmlns:a16="http://schemas.microsoft.com/office/drawing/2014/main" id="{01151FC5-8589-4E34-B098-92AD12557831}"/>
                </a:ext>
              </a:extLst>
            </p:cNvPr>
            <p:cNvSpPr>
              <a:spLocks noChangeAspect="1"/>
            </p:cNvSpPr>
            <p:nvPr/>
          </p:nvSpPr>
          <p:spPr>
            <a:xfrm>
              <a:off x="2827680" y="230265"/>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4265D90A-3692-4604-BFA4-A7D1A1D47450}"/>
                </a:ext>
              </a:extLst>
            </p:cNvPr>
            <p:cNvSpPr>
              <a:spLocks noChangeAspect="1"/>
            </p:cNvSpPr>
            <p:nvPr/>
          </p:nvSpPr>
          <p:spPr>
            <a:xfrm>
              <a:off x="1993486" y="1204801"/>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74F54DC8-1E93-4951-AA0C-3927E7283B8B}"/>
                </a:ext>
              </a:extLst>
            </p:cNvPr>
            <p:cNvSpPr>
              <a:spLocks noChangeAspect="1"/>
            </p:cNvSpPr>
            <p:nvPr/>
          </p:nvSpPr>
          <p:spPr>
            <a:xfrm>
              <a:off x="1588326" y="2552086"/>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6477C48A-CADD-4809-9942-C7FC5776FB56}"/>
                </a:ext>
              </a:extLst>
            </p:cNvPr>
            <p:cNvSpPr txBox="1"/>
            <p:nvPr/>
          </p:nvSpPr>
          <p:spPr>
            <a:xfrm>
              <a:off x="1993487" y="162642"/>
              <a:ext cx="1295548" cy="217999"/>
            </a:xfrm>
            <a:prstGeom prst="rect">
              <a:avLst/>
            </a:prstGeom>
            <a:noFill/>
            <a:effectLst>
              <a:outerShdw blurRad="63500" dist="38100" dir="2700000" algn="tl" rotWithShape="0">
                <a:srgbClr val="22527D">
                  <a:alpha val="60000"/>
                </a:srgbClr>
              </a:outerShdw>
            </a:effectLst>
          </p:spPr>
          <p:txBody>
            <a:bodyPr wrap="square" rtlCol="0">
              <a:spAutoFit/>
            </a:bodyPr>
            <a:lstStyle/>
            <a:p>
              <a:r>
                <a:rPr lang="en-GB" sz="1400" spc="-150" dirty="0">
                  <a:solidFill>
                    <a:schemeClr val="bg1"/>
                  </a:solidFill>
                  <a:latin typeface="Arial Black" panose="020B0A04020102020204" pitchFamily="34" charset="0"/>
                </a:rPr>
                <a:t>MANAGEMENT OF</a:t>
              </a:r>
            </a:p>
          </p:txBody>
        </p:sp>
        <p:sp>
          <p:nvSpPr>
            <p:cNvPr id="33" name="TextBox 32">
              <a:extLst>
                <a:ext uri="{FF2B5EF4-FFF2-40B4-BE49-F238E27FC236}">
                  <a16:creationId xmlns:a16="http://schemas.microsoft.com/office/drawing/2014/main" id="{36A41B13-8AC1-4822-9F8C-1A286AC7BFE2}"/>
                </a:ext>
              </a:extLst>
            </p:cNvPr>
            <p:cNvSpPr txBox="1"/>
            <p:nvPr/>
          </p:nvSpPr>
          <p:spPr>
            <a:xfrm>
              <a:off x="2979556" y="2732860"/>
              <a:ext cx="3149784" cy="392397"/>
            </a:xfrm>
            <a:prstGeom prst="rect">
              <a:avLst/>
            </a:prstGeom>
            <a:noFill/>
            <a:effectLst>
              <a:outerShdw blurRad="63500" dist="38100" dir="2700000" algn="tl" rotWithShape="0">
                <a:srgbClr val="22527D">
                  <a:alpha val="60000"/>
                </a:srgbClr>
              </a:outerShdw>
            </a:effectLst>
          </p:spPr>
          <p:txBody>
            <a:bodyPr wrap="square" rtlCol="0">
              <a:spAutoFit/>
            </a:bodyPr>
            <a:lstStyle/>
            <a:p>
              <a:pPr algn="ctr"/>
              <a:r>
                <a:rPr lang="en-GB" sz="3000" spc="-150" dirty="0">
                  <a:solidFill>
                    <a:schemeClr val="bg1"/>
                  </a:solidFill>
                  <a:latin typeface="Arial Black" panose="020B0A04020102020204" pitchFamily="34" charset="0"/>
                </a:rPr>
                <a:t>ENVIRONMENT</a:t>
              </a:r>
            </a:p>
          </p:txBody>
        </p:sp>
        <p:cxnSp>
          <p:nvCxnSpPr>
            <p:cNvPr id="34" name="Straight Connector 33">
              <a:extLst>
                <a:ext uri="{FF2B5EF4-FFF2-40B4-BE49-F238E27FC236}">
                  <a16:creationId xmlns:a16="http://schemas.microsoft.com/office/drawing/2014/main" id="{34AEABB2-97C9-4D3E-9919-783EC07EBE37}"/>
                </a:ext>
              </a:extLst>
            </p:cNvPr>
            <p:cNvCxnSpPr>
              <a:cxnSpLocks/>
              <a:stCxn id="28" idx="5"/>
              <a:endCxn id="26" idx="1"/>
            </p:cNvCxnSpPr>
            <p:nvPr/>
          </p:nvCxnSpPr>
          <p:spPr>
            <a:xfrm>
              <a:off x="3534422" y="930519"/>
              <a:ext cx="250507" cy="1242341"/>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50DF529-D032-4F6D-8719-5182CE19C18D}"/>
                </a:ext>
              </a:extLst>
            </p:cNvPr>
            <p:cNvCxnSpPr>
              <a:cxnSpLocks/>
              <a:stCxn id="29" idx="5"/>
              <a:endCxn id="26" idx="1"/>
            </p:cNvCxnSpPr>
            <p:nvPr/>
          </p:nvCxnSpPr>
          <p:spPr>
            <a:xfrm>
              <a:off x="2700228" y="1905055"/>
              <a:ext cx="1084701" cy="267805"/>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27CF8E-FBD3-4B30-B1CD-9F3CFEA0070F}"/>
                </a:ext>
              </a:extLst>
            </p:cNvPr>
            <p:cNvCxnSpPr>
              <a:cxnSpLocks/>
              <a:stCxn id="30" idx="6"/>
              <a:endCxn id="26" idx="1"/>
            </p:cNvCxnSpPr>
            <p:nvPr/>
          </p:nvCxnSpPr>
          <p:spPr>
            <a:xfrm flipV="1">
              <a:off x="2416325" y="2172860"/>
              <a:ext cx="1368603" cy="789426"/>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4C39102-CFD6-41DA-9AAA-33C5B18158D0}"/>
                </a:ext>
              </a:extLst>
            </p:cNvPr>
            <p:cNvSpPr txBox="1"/>
            <p:nvPr/>
          </p:nvSpPr>
          <p:spPr>
            <a:xfrm>
              <a:off x="234935" y="262115"/>
              <a:ext cx="3054100" cy="305198"/>
            </a:xfrm>
            <a:prstGeom prst="rect">
              <a:avLst/>
            </a:prstGeom>
            <a:noFill/>
            <a:effectLst>
              <a:outerShdw blurRad="63500" dist="38100" dir="2700000" algn="tl" rotWithShape="0">
                <a:srgbClr val="22527D">
                  <a:alpha val="60000"/>
                </a:srgbClr>
              </a:outerShdw>
            </a:effectLst>
          </p:spPr>
          <p:txBody>
            <a:bodyPr wrap="square" rtlCol="0">
              <a:spAutoFit/>
            </a:bodyPr>
            <a:lstStyle/>
            <a:p>
              <a:pPr algn="r"/>
              <a:r>
                <a:rPr lang="en-GB" sz="2200" spc="-150" dirty="0">
                  <a:solidFill>
                    <a:schemeClr val="bg1"/>
                  </a:solidFill>
                  <a:latin typeface="Arial Black" panose="020B0A04020102020204" pitchFamily="34" charset="0"/>
                </a:rPr>
                <a:t>RESSOURCES</a:t>
              </a:r>
            </a:p>
          </p:txBody>
        </p:sp>
        <p:sp>
          <p:nvSpPr>
            <p:cNvPr id="38" name="TextBox 37">
              <a:extLst>
                <a:ext uri="{FF2B5EF4-FFF2-40B4-BE49-F238E27FC236}">
                  <a16:creationId xmlns:a16="http://schemas.microsoft.com/office/drawing/2014/main" id="{35E1AEB5-27FE-4B16-AE3D-8453809A76EF}"/>
                </a:ext>
              </a:extLst>
            </p:cNvPr>
            <p:cNvSpPr txBox="1"/>
            <p:nvPr/>
          </p:nvSpPr>
          <p:spPr>
            <a:xfrm>
              <a:off x="234934" y="1185109"/>
              <a:ext cx="2215934" cy="305198"/>
            </a:xfrm>
            <a:prstGeom prst="rect">
              <a:avLst/>
            </a:prstGeom>
            <a:noFill/>
            <a:effectLst>
              <a:outerShdw blurRad="63500" dist="38100" dir="2700000" algn="tl" rotWithShape="0">
                <a:srgbClr val="22527D">
                  <a:alpha val="60000"/>
                </a:srgbClr>
              </a:outerShdw>
            </a:effectLst>
          </p:spPr>
          <p:txBody>
            <a:bodyPr wrap="square" rtlCol="0">
              <a:spAutoFit/>
            </a:bodyPr>
            <a:lstStyle/>
            <a:p>
              <a:pPr algn="r"/>
              <a:r>
                <a:rPr lang="en-GB" sz="2200" spc="-150" dirty="0">
                  <a:solidFill>
                    <a:schemeClr val="bg1"/>
                  </a:solidFill>
                  <a:latin typeface="Arial Black" panose="020B0A04020102020204" pitchFamily="34" charset="0"/>
                </a:rPr>
                <a:t>BIODIVERSITY</a:t>
              </a:r>
            </a:p>
          </p:txBody>
        </p:sp>
        <p:sp>
          <p:nvSpPr>
            <p:cNvPr id="39" name="TextBox 38">
              <a:extLst>
                <a:ext uri="{FF2B5EF4-FFF2-40B4-BE49-F238E27FC236}">
                  <a16:creationId xmlns:a16="http://schemas.microsoft.com/office/drawing/2014/main" id="{2995CF77-2887-42E6-A385-4452D259451C}"/>
                </a:ext>
              </a:extLst>
            </p:cNvPr>
            <p:cNvSpPr txBox="1"/>
            <p:nvPr/>
          </p:nvSpPr>
          <p:spPr>
            <a:xfrm>
              <a:off x="234935" y="2666051"/>
              <a:ext cx="1846229" cy="305198"/>
            </a:xfrm>
            <a:prstGeom prst="rect">
              <a:avLst/>
            </a:prstGeom>
            <a:noFill/>
            <a:effectLst>
              <a:outerShdw blurRad="63500" dist="38100" dir="2700000" algn="tl" rotWithShape="0">
                <a:srgbClr val="22527D">
                  <a:alpha val="60000"/>
                </a:srgbClr>
              </a:outerShdw>
            </a:effectLst>
          </p:spPr>
          <p:txBody>
            <a:bodyPr wrap="square" rtlCol="0">
              <a:spAutoFit/>
            </a:bodyPr>
            <a:lstStyle/>
            <a:p>
              <a:pPr algn="r"/>
              <a:r>
                <a:rPr lang="en-GB" sz="2200" spc="-150" dirty="0">
                  <a:solidFill>
                    <a:schemeClr val="bg1"/>
                  </a:solidFill>
                  <a:latin typeface="Arial Black" panose="020B0A04020102020204" pitchFamily="34" charset="0"/>
                </a:rPr>
                <a:t>POLLUTION</a:t>
              </a:r>
            </a:p>
          </p:txBody>
        </p:sp>
      </p:grpSp>
      <p:sp>
        <p:nvSpPr>
          <p:cNvPr id="119" name="Content Placeholder 3">
            <a:extLst>
              <a:ext uri="{FF2B5EF4-FFF2-40B4-BE49-F238E27FC236}">
                <a16:creationId xmlns:a16="http://schemas.microsoft.com/office/drawing/2014/main" id="{BA8B7D2E-C0F7-46B6-94F5-A90D5E418BA2}"/>
              </a:ext>
            </a:extLst>
          </p:cNvPr>
          <p:cNvSpPr txBox="1">
            <a:spLocks/>
          </p:cNvSpPr>
          <p:nvPr/>
        </p:nvSpPr>
        <p:spPr bwMode="auto">
          <a:xfrm>
            <a:off x="241405" y="1181228"/>
            <a:ext cx="5456009" cy="10946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300"/>
              </a:spcAft>
              <a:buClr>
                <a:srgbClr val="002060"/>
              </a:buClr>
            </a:pPr>
            <a:r>
              <a:rPr lang="en-GB" sz="1200" b="1" dirty="0">
                <a:solidFill>
                  <a:schemeClr val="tx1">
                    <a:lumMod val="65000"/>
                    <a:lumOff val="35000"/>
                  </a:schemeClr>
                </a:solidFill>
                <a:latin typeface="+mj-lt"/>
              </a:rPr>
              <a:t>Control the resource requirements for the operation of tertiary infrastructures</a:t>
            </a:r>
            <a:r>
              <a:rPr lang="en-GB" sz="1200" b="1" dirty="0">
                <a:latin typeface="+mj-lt"/>
              </a:rPr>
              <a:t>:</a:t>
            </a:r>
          </a:p>
          <a:p>
            <a:pPr marL="171450" indent="-171450" algn="l">
              <a:spcBef>
                <a:spcPts val="0"/>
              </a:spcBef>
              <a:buFont typeface="Courier New" panose="02070309020205020404" pitchFamily="49" charset="0"/>
              <a:buChar char="o"/>
            </a:pPr>
            <a:r>
              <a:rPr lang="en-GB" sz="1200" dirty="0">
                <a:latin typeface="+mj-lt"/>
              </a:rPr>
              <a:t>Improve </a:t>
            </a:r>
            <a:r>
              <a:rPr lang="en-GB" sz="1200" dirty="0">
                <a:solidFill>
                  <a:srgbClr val="0A4493"/>
                </a:solidFill>
                <a:latin typeface="+mj-lt"/>
              </a:rPr>
              <a:t>energy consumption and reduce greenhouse gas emissions</a:t>
            </a:r>
          </a:p>
          <a:p>
            <a:pPr marL="171450" indent="-171450" algn="l">
              <a:spcBef>
                <a:spcPts val="0"/>
              </a:spcBef>
              <a:buFont typeface="Courier New" panose="02070309020205020404" pitchFamily="49" charset="0"/>
              <a:buChar char="o"/>
            </a:pPr>
            <a:r>
              <a:rPr lang="en-GB" sz="1200" dirty="0">
                <a:latin typeface="+mj-lt"/>
              </a:rPr>
              <a:t>Promote new energy-generation technologies</a:t>
            </a:r>
          </a:p>
          <a:p>
            <a:pPr marL="171450" indent="-171450" algn="l">
              <a:spcBef>
                <a:spcPts val="0"/>
              </a:spcBef>
              <a:buFont typeface="Courier New" panose="02070309020205020404" pitchFamily="49" charset="0"/>
              <a:buChar char="o"/>
            </a:pPr>
            <a:r>
              <a:rPr lang="en-GB" sz="1200" dirty="0">
                <a:latin typeface="+mj-lt"/>
              </a:rPr>
              <a:t>Limit the increase in </a:t>
            </a:r>
            <a:r>
              <a:rPr lang="en-GB" sz="1200" dirty="0">
                <a:solidFill>
                  <a:srgbClr val="0A4493"/>
                </a:solidFill>
                <a:latin typeface="+mj-lt"/>
              </a:rPr>
              <a:t>water consumption.</a:t>
            </a:r>
          </a:p>
          <a:p>
            <a:pPr lvl="1" algn="l">
              <a:spcBef>
                <a:spcPts val="0"/>
              </a:spcBef>
              <a:buClr>
                <a:srgbClr val="002060"/>
              </a:buClr>
            </a:pPr>
            <a:endParaRPr lang="en-GB" sz="1200" dirty="0">
              <a:latin typeface="+mj-lt"/>
            </a:endParaRPr>
          </a:p>
        </p:txBody>
      </p:sp>
      <p:sp>
        <p:nvSpPr>
          <p:cNvPr id="120" name="Content Placeholder 3">
            <a:extLst>
              <a:ext uri="{FF2B5EF4-FFF2-40B4-BE49-F238E27FC236}">
                <a16:creationId xmlns:a16="http://schemas.microsoft.com/office/drawing/2014/main" id="{E0C50943-4F68-408B-BF25-DE371A2B140B}"/>
              </a:ext>
            </a:extLst>
          </p:cNvPr>
          <p:cNvSpPr txBox="1">
            <a:spLocks/>
          </p:cNvSpPr>
          <p:nvPr/>
        </p:nvSpPr>
        <p:spPr bwMode="auto">
          <a:xfrm>
            <a:off x="241405" y="2523660"/>
            <a:ext cx="4097612" cy="14782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
              </a:spcAft>
            </a:pPr>
            <a:r>
              <a:rPr lang="en-GB" sz="1200" b="1" dirty="0">
                <a:solidFill>
                  <a:schemeClr val="tx1">
                    <a:lumMod val="65000"/>
                    <a:lumOff val="35000"/>
                  </a:schemeClr>
                </a:solidFill>
                <a:latin typeface="+mj-lt"/>
              </a:rPr>
              <a:t>Initiate an action plan in favour of biodiversity, green spaces and protected species:</a:t>
            </a:r>
          </a:p>
          <a:p>
            <a:pPr marL="171450" indent="-171450" algn="l">
              <a:spcBef>
                <a:spcPts val="0"/>
              </a:spcBef>
              <a:buFont typeface="Courier New" panose="02070309020205020404" pitchFamily="49" charset="0"/>
              <a:buChar char="o"/>
            </a:pPr>
            <a:r>
              <a:rPr lang="en-GB" sz="1200" dirty="0">
                <a:latin typeface="+mj-lt"/>
              </a:rPr>
              <a:t>Continue to implement the rainwater management strategy at CERN</a:t>
            </a:r>
          </a:p>
          <a:p>
            <a:pPr marL="171450" indent="-171450" algn="l">
              <a:spcBef>
                <a:spcPts val="0"/>
              </a:spcBef>
              <a:buClrTx/>
              <a:buFont typeface="Courier New" panose="02070309020205020404" pitchFamily="49" charset="0"/>
              <a:buChar char="o"/>
            </a:pPr>
            <a:r>
              <a:rPr lang="en-GB" sz="1200" dirty="0">
                <a:latin typeface="+mj-lt"/>
              </a:rPr>
              <a:t>Draw up an inventory of the existing biodiversity, protected species and green spaces</a:t>
            </a:r>
          </a:p>
          <a:p>
            <a:pPr marL="171450" indent="-171450" algn="l">
              <a:spcBef>
                <a:spcPts val="0"/>
              </a:spcBef>
              <a:buClrTx/>
              <a:buFont typeface="Courier New" panose="02070309020205020404" pitchFamily="49" charset="0"/>
              <a:buChar char="o"/>
            </a:pPr>
            <a:r>
              <a:rPr lang="en-GB" sz="1200" dirty="0">
                <a:latin typeface="+mj-lt"/>
              </a:rPr>
              <a:t>Continue the development of the ecological continuity of environments and wildlife corridors.</a:t>
            </a:r>
          </a:p>
        </p:txBody>
      </p:sp>
      <p:sp>
        <p:nvSpPr>
          <p:cNvPr id="121" name="Content Placeholder 3">
            <a:extLst>
              <a:ext uri="{FF2B5EF4-FFF2-40B4-BE49-F238E27FC236}">
                <a16:creationId xmlns:a16="http://schemas.microsoft.com/office/drawing/2014/main" id="{91182E12-DC76-4BD6-8C9F-1C22B9285F49}"/>
              </a:ext>
            </a:extLst>
          </p:cNvPr>
          <p:cNvSpPr txBox="1">
            <a:spLocks/>
          </p:cNvSpPr>
          <p:nvPr/>
        </p:nvSpPr>
        <p:spPr bwMode="auto">
          <a:xfrm>
            <a:off x="241405" y="4659770"/>
            <a:ext cx="4507690" cy="817982"/>
          </a:xfrm>
          <a:prstGeom prst="rect">
            <a:avLst/>
          </a:prstGeom>
        </p:spPr>
        <p:txBody>
          <a:bodyPr vert="horz" lIns="91440" tIns="45720" rIns="91440" bIns="45720" rtlCol="0">
            <a:noAutofit/>
          </a:bodyPr>
          <a:lstStyle>
            <a:defPPr>
              <a:defRPr lang="en-US"/>
            </a:defPPr>
            <a:lvl1pPr indent="0">
              <a:lnSpc>
                <a:spcPct val="90000"/>
              </a:lnSpc>
              <a:spcBef>
                <a:spcPts val="0"/>
              </a:spcBef>
              <a:buClr>
                <a:srgbClr val="002060"/>
              </a:buClr>
              <a:buFont typeface="Arial" panose="020B0604020202020204" pitchFamily="34" charset="0"/>
              <a:buNone/>
              <a:defRPr sz="800">
                <a:latin typeface="+mj-l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spcAft>
                <a:spcPts val="300"/>
              </a:spcAft>
            </a:pPr>
            <a:r>
              <a:rPr lang="en-GB" sz="1200" b="1" dirty="0">
                <a:solidFill>
                  <a:schemeClr val="tx1">
                    <a:lumMod val="65000"/>
                    <a:lumOff val="35000"/>
                  </a:schemeClr>
                </a:solidFill>
              </a:rPr>
              <a:t>Control and mitigate CERN's environmental pollution:</a:t>
            </a:r>
          </a:p>
          <a:p>
            <a:pPr marL="171450" indent="-171450">
              <a:buFont typeface="Courier New" panose="02070309020205020404" pitchFamily="49" charset="0"/>
              <a:buChar char="o"/>
            </a:pPr>
            <a:r>
              <a:rPr lang="en-GB" sz="1200" dirty="0">
                <a:solidFill>
                  <a:srgbClr val="0A4493"/>
                </a:solidFill>
              </a:rPr>
              <a:t>Limit noise pollution</a:t>
            </a:r>
          </a:p>
          <a:p>
            <a:pPr marL="171450" indent="-171450">
              <a:buFont typeface="Courier New" panose="02070309020205020404" pitchFamily="49" charset="0"/>
              <a:buChar char="o"/>
            </a:pPr>
            <a:r>
              <a:rPr lang="en-GB" sz="1200" dirty="0"/>
              <a:t>Increase the recycling rate and reduce waste production</a:t>
            </a:r>
          </a:p>
        </p:txBody>
      </p:sp>
      <p:pic>
        <p:nvPicPr>
          <p:cNvPr id="2056" name="Picture 8" descr="Closeup shot of a bee on a chamomile flower Free Photo">
            <a:extLst>
              <a:ext uri="{FF2B5EF4-FFF2-40B4-BE49-F238E27FC236}">
                <a16:creationId xmlns:a16="http://schemas.microsoft.com/office/drawing/2014/main" id="{897B5D90-21E9-41AF-B753-80231DDEDCE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625764" y="3606827"/>
            <a:ext cx="1717273" cy="154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D59773FB-2448-4995-81B0-C2EE0B121B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25765" y="5154827"/>
            <a:ext cx="1717272" cy="1548000"/>
          </a:xfrm>
          <a:prstGeom prst="rect">
            <a:avLst/>
          </a:prstGeom>
          <a:ln>
            <a:solidFill>
              <a:schemeClr val="bg1"/>
            </a:solidFill>
          </a:ln>
        </p:spPr>
      </p:pic>
      <p:pic>
        <p:nvPicPr>
          <p:cNvPr id="52" name="Picture 51">
            <a:extLst>
              <a:ext uri="{FF2B5EF4-FFF2-40B4-BE49-F238E27FC236}">
                <a16:creationId xmlns:a16="http://schemas.microsoft.com/office/drawing/2014/main" id="{70E1EEAF-A979-498A-965E-3D4435E1050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25763" y="2058939"/>
            <a:ext cx="1717274" cy="1547888"/>
          </a:xfrm>
          <a:prstGeom prst="rect">
            <a:avLst/>
          </a:prstGeom>
          <a:ln>
            <a:solidFill>
              <a:schemeClr val="bg1"/>
            </a:solidFill>
          </a:ln>
        </p:spPr>
      </p:pic>
      <p:sp>
        <p:nvSpPr>
          <p:cNvPr id="4" name="Slide Number Placeholder 3">
            <a:extLst>
              <a:ext uri="{FF2B5EF4-FFF2-40B4-BE49-F238E27FC236}">
                <a16:creationId xmlns:a16="http://schemas.microsoft.com/office/drawing/2014/main" id="{13B981FF-DBFE-1820-2755-9AA0DA9E4F7D}"/>
              </a:ext>
            </a:extLst>
          </p:cNvPr>
          <p:cNvSpPr>
            <a:spLocks noGrp="1"/>
          </p:cNvSpPr>
          <p:nvPr>
            <p:ph type="sldNum" sz="quarter" idx="12"/>
          </p:nvPr>
        </p:nvSpPr>
        <p:spPr/>
        <p:txBody>
          <a:bodyPr/>
          <a:lstStyle/>
          <a:p>
            <a:fld id="{581606D9-1424-D24D-8F08-847B0A6F25A1}" type="slidenum">
              <a:rPr lang="en-GB" smtClean="0"/>
              <a:t>12</a:t>
            </a:fld>
            <a:endParaRPr lang="en-GB"/>
          </a:p>
        </p:txBody>
      </p:sp>
      <p:sp>
        <p:nvSpPr>
          <p:cNvPr id="32" name="Footer Placeholder 4">
            <a:extLst>
              <a:ext uri="{FF2B5EF4-FFF2-40B4-BE49-F238E27FC236}">
                <a16:creationId xmlns:a16="http://schemas.microsoft.com/office/drawing/2014/main" id="{D113B9CC-C258-4153-8014-AB7F168189BB}"/>
              </a:ext>
            </a:extLst>
          </p:cNvPr>
          <p:cNvSpPr>
            <a:spLocks noGrp="1"/>
          </p:cNvSpPr>
          <p:nvPr>
            <p:ph type="ftr" sz="quarter" idx="11"/>
          </p:nvPr>
        </p:nvSpPr>
        <p:spPr>
          <a:xfrm>
            <a:off x="4038600" y="6356350"/>
            <a:ext cx="4114800" cy="365125"/>
          </a:xfrm>
        </p:spPr>
        <p:txBody>
          <a:bodyPr/>
          <a:lstStyle/>
          <a:p>
            <a:r>
              <a:rPr lang="en-US" dirty="0"/>
              <a:t>Alejandro Martínez | CERN SCE Department</a:t>
            </a:r>
          </a:p>
        </p:txBody>
      </p:sp>
      <p:sp>
        <p:nvSpPr>
          <p:cNvPr id="40" name="Slide Number Placeholder 5">
            <a:extLst>
              <a:ext uri="{FF2B5EF4-FFF2-40B4-BE49-F238E27FC236}">
                <a16:creationId xmlns:a16="http://schemas.microsoft.com/office/drawing/2014/main" id="{F2BA962B-E935-40D2-8F6C-23E685FB82D2}"/>
              </a:ext>
            </a:extLst>
          </p:cNvPr>
          <p:cNvSpPr txBox="1">
            <a:spLocks/>
          </p:cNvSpPr>
          <p:nvPr/>
        </p:nvSpPr>
        <p:spPr>
          <a:xfrm>
            <a:off x="919953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9E149-D6D1-4A86-9F00-929CE2A8D097}" type="slidenum">
              <a:rPr lang="en-US" smtClean="0"/>
              <a:pPr/>
              <a:t>12</a:t>
            </a:fld>
            <a:endParaRPr lang="en-US"/>
          </a:p>
        </p:txBody>
      </p:sp>
      <p:sp>
        <p:nvSpPr>
          <p:cNvPr id="41" name="Date Placeholder 2">
            <a:extLst>
              <a:ext uri="{FF2B5EF4-FFF2-40B4-BE49-F238E27FC236}">
                <a16:creationId xmlns:a16="http://schemas.microsoft.com/office/drawing/2014/main" id="{A3DCAEA7-1DA1-4A64-A295-778E71162089}"/>
              </a:ext>
            </a:extLst>
          </p:cNvPr>
          <p:cNvSpPr>
            <a:spLocks noGrp="1"/>
          </p:cNvSpPr>
          <p:nvPr>
            <p:ph type="dt" sz="half" idx="10"/>
          </p:nvPr>
        </p:nvSpPr>
        <p:spPr>
          <a:xfrm>
            <a:off x="497238" y="6358395"/>
            <a:ext cx="2743200" cy="365125"/>
          </a:xfrm>
        </p:spPr>
        <p:txBody>
          <a:bodyPr/>
          <a:lstStyle/>
          <a:p>
            <a:r>
              <a:rPr lang="de-CH" sz="1050" dirty="0">
                <a:latin typeface="+mj-lt"/>
              </a:rPr>
              <a:t>June 09 2022</a:t>
            </a:r>
            <a:endParaRPr lang="en-US" sz="1050" dirty="0">
              <a:latin typeface="+mj-lt"/>
            </a:endParaRPr>
          </a:p>
        </p:txBody>
      </p:sp>
    </p:spTree>
    <p:extLst>
      <p:ext uri="{BB962C8B-B14F-4D97-AF65-F5344CB8AC3E}">
        <p14:creationId xmlns:p14="http://schemas.microsoft.com/office/powerpoint/2010/main" val="1671561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25"/>
                                        </p:tgtEl>
                                        <p:attrNameLst>
                                          <p:attrName>style.visibility</p:attrName>
                                        </p:attrNameLst>
                                      </p:cBhvr>
                                      <p:to>
                                        <p:strVal val="visible"/>
                                      </p:to>
                                    </p:set>
                                  </p:childTnLst>
                                </p:cTn>
                              </p:par>
                            </p:childTnLst>
                          </p:cTn>
                        </p:par>
                        <p:par>
                          <p:cTn id="7" fill="hold">
                            <p:stCondLst>
                              <p:cond delay="10"/>
                            </p:stCondLst>
                            <p:childTnLst>
                              <p:par>
                                <p:cTn id="8" presetID="42" presetClass="path" presetSubtype="0" accel="50000" decel="50000" fill="hold" nodeType="afterEffect">
                                  <p:stCondLst>
                                    <p:cond delay="0"/>
                                  </p:stCondLst>
                                  <p:childTnLst>
                                    <p:animMotion origin="layout" path="M -0.23373 -0.21644 L 0.00546 -0.00093 " pathEditMode="relative" rAng="0" ptsTypes="AA">
                                      <p:cBhvr>
                                        <p:cTn id="9" dur="1250" fill="hold"/>
                                        <p:tgtEl>
                                          <p:spTgt spid="25"/>
                                        </p:tgtEl>
                                        <p:attrNameLst>
                                          <p:attrName>ppt_x</p:attrName>
                                          <p:attrName>ppt_y</p:attrName>
                                        </p:attrNameLst>
                                      </p:cBhvr>
                                      <p:rCtr x="11953" y="10764"/>
                                    </p:animMotion>
                                  </p:childTnLst>
                                </p:cTn>
                              </p:par>
                              <p:par>
                                <p:cTn id="10" presetID="10" presetClass="entr" presetSubtype="0" fill="hold"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25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500"/>
                                        <p:tgtEl>
                                          <p:spTgt spid="2056"/>
                                        </p:tgtEl>
                                      </p:cBhvr>
                                    </p:animEffect>
                                  </p:childTnLst>
                                </p:cTn>
                              </p:par>
                              <p:par>
                                <p:cTn id="16" presetID="10" presetClass="entr" presetSubtype="0" fill="hold" nodeType="withEffect">
                                  <p:stCondLst>
                                    <p:cond delay="50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par>
                          <p:cTn id="19" fill="hold">
                            <p:stCondLst>
                              <p:cond delay="1260"/>
                            </p:stCondLst>
                            <p:childTnLst>
                              <p:par>
                                <p:cTn id="20" presetID="22" presetClass="entr" presetSubtype="1" fill="hold" grpId="0" nodeType="after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wipe(up)">
                                      <p:cBhvr>
                                        <p:cTn id="22" dur="500"/>
                                        <p:tgtEl>
                                          <p:spTgt spid="119"/>
                                        </p:tgtEl>
                                      </p:cBhvr>
                                    </p:animEffect>
                                  </p:childTnLst>
                                </p:cTn>
                              </p:par>
                            </p:childTnLst>
                          </p:cTn>
                        </p:par>
                        <p:par>
                          <p:cTn id="23" fill="hold">
                            <p:stCondLst>
                              <p:cond delay="1760"/>
                            </p:stCondLst>
                            <p:childTnLst>
                              <p:par>
                                <p:cTn id="24" presetID="22" presetClass="entr" presetSubtype="1" fill="hold" grpId="0" nodeType="afterEffect">
                                  <p:stCondLst>
                                    <p:cond delay="0"/>
                                  </p:stCondLst>
                                  <p:childTnLst>
                                    <p:set>
                                      <p:cBhvr>
                                        <p:cTn id="25" dur="1" fill="hold">
                                          <p:stCondLst>
                                            <p:cond delay="0"/>
                                          </p:stCondLst>
                                        </p:cTn>
                                        <p:tgtEl>
                                          <p:spTgt spid="120"/>
                                        </p:tgtEl>
                                        <p:attrNameLst>
                                          <p:attrName>style.visibility</p:attrName>
                                        </p:attrNameLst>
                                      </p:cBhvr>
                                      <p:to>
                                        <p:strVal val="visible"/>
                                      </p:to>
                                    </p:set>
                                    <p:animEffect transition="in" filter="wipe(up)">
                                      <p:cBhvr>
                                        <p:cTn id="26" dur="500"/>
                                        <p:tgtEl>
                                          <p:spTgt spid="120"/>
                                        </p:tgtEl>
                                      </p:cBhvr>
                                    </p:animEffect>
                                  </p:childTnLst>
                                </p:cTn>
                              </p:par>
                            </p:childTnLst>
                          </p:cTn>
                        </p:par>
                        <p:par>
                          <p:cTn id="27" fill="hold">
                            <p:stCondLst>
                              <p:cond delay="2260"/>
                            </p:stCondLst>
                            <p:childTnLst>
                              <p:par>
                                <p:cTn id="28" presetID="22" presetClass="entr" presetSubtype="1" fill="hold" grpId="0" nodeType="after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wipe(up)">
                                      <p:cBhvr>
                                        <p:cTn id="30"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56C4CC-5B72-42B5-BAAE-831EEAE65778}"/>
              </a:ext>
            </a:extLst>
          </p:cNvPr>
          <p:cNvSpPr/>
          <p:nvPr/>
        </p:nvSpPr>
        <p:spPr>
          <a:xfrm>
            <a:off x="8723" y="1274443"/>
            <a:ext cx="12192000" cy="1194445"/>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6">
            <a:extLst>
              <a:ext uri="{FF2B5EF4-FFF2-40B4-BE49-F238E27FC236}">
                <a16:creationId xmlns:a16="http://schemas.microsoft.com/office/drawing/2014/main" id="{2CD751D9-433D-2D46-BD93-FEF458E73D54}"/>
              </a:ext>
            </a:extLst>
          </p:cNvPr>
          <p:cNvSpPr/>
          <p:nvPr/>
        </p:nvSpPr>
        <p:spPr bwMode="auto">
          <a:xfrm>
            <a:off x="245022" y="41533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4000" spc="-300" dirty="0">
                <a:solidFill>
                  <a:srgbClr val="006892"/>
                </a:solidFill>
                <a:latin typeface="Franklin Gothic Heavy" panose="020B0903020102020204" pitchFamily="34" charset="0"/>
              </a:rPr>
              <a:t>ENVIROMENTAL </a:t>
            </a:r>
            <a:r>
              <a:rPr lang="en-GB" sz="4000" spc="-300" dirty="0">
                <a:solidFill>
                  <a:schemeClr val="bg1">
                    <a:lumMod val="65000"/>
                  </a:schemeClr>
                </a:solidFill>
                <a:latin typeface="Franklin Gothic Heavy" panose="020B0903020102020204" pitchFamily="34" charset="0"/>
              </a:rPr>
              <a:t>INITIATIVES</a:t>
            </a:r>
          </a:p>
        </p:txBody>
      </p:sp>
      <p:sp>
        <p:nvSpPr>
          <p:cNvPr id="5" name="Footer Placeholder 4">
            <a:extLst>
              <a:ext uri="{FF2B5EF4-FFF2-40B4-BE49-F238E27FC236}">
                <a16:creationId xmlns:a16="http://schemas.microsoft.com/office/drawing/2014/main" id="{AAA7C44F-BDA1-4D44-8E26-60F5F59A0BD9}"/>
              </a:ext>
            </a:extLst>
          </p:cNvPr>
          <p:cNvSpPr>
            <a:spLocks noGrp="1"/>
          </p:cNvSpPr>
          <p:nvPr>
            <p:ph type="ftr" sz="quarter" idx="11"/>
          </p:nvPr>
        </p:nvSpPr>
        <p:spPr/>
        <p:txBody>
          <a:bodyPr/>
          <a:lstStyle/>
          <a:p>
            <a:r>
              <a:rPr lang="en-US" dirty="0"/>
              <a:t>Alejandro Martínez | CERN SCE Department</a:t>
            </a:r>
          </a:p>
        </p:txBody>
      </p:sp>
      <p:sp>
        <p:nvSpPr>
          <p:cNvPr id="6" name="Slide Number Placeholder 5">
            <a:extLst>
              <a:ext uri="{FF2B5EF4-FFF2-40B4-BE49-F238E27FC236}">
                <a16:creationId xmlns:a16="http://schemas.microsoft.com/office/drawing/2014/main" id="{81218FA2-7176-6A4E-A417-F1227496905C}"/>
              </a:ext>
            </a:extLst>
          </p:cNvPr>
          <p:cNvSpPr>
            <a:spLocks noGrp="1"/>
          </p:cNvSpPr>
          <p:nvPr>
            <p:ph type="sldNum" sz="quarter" idx="12"/>
          </p:nvPr>
        </p:nvSpPr>
        <p:spPr/>
        <p:txBody>
          <a:bodyPr/>
          <a:lstStyle/>
          <a:p>
            <a:fld id="{4FA9E149-D6D1-4A86-9F00-929CE2A8D097}" type="slidenum">
              <a:rPr lang="en-US" smtClean="0"/>
              <a:t>13</a:t>
            </a:fld>
            <a:endParaRPr lang="en-US"/>
          </a:p>
        </p:txBody>
      </p:sp>
      <p:sp>
        <p:nvSpPr>
          <p:cNvPr id="11" name="TextBox 10">
            <a:extLst>
              <a:ext uri="{FF2B5EF4-FFF2-40B4-BE49-F238E27FC236}">
                <a16:creationId xmlns:a16="http://schemas.microsoft.com/office/drawing/2014/main" id="{A617450D-A41E-49B2-A336-DBC32CB6F81D}"/>
              </a:ext>
            </a:extLst>
          </p:cNvPr>
          <p:cNvSpPr txBox="1"/>
          <p:nvPr/>
        </p:nvSpPr>
        <p:spPr bwMode="auto">
          <a:xfrm>
            <a:off x="481141" y="4493508"/>
            <a:ext cx="4554608" cy="1754326"/>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r>
              <a:rPr lang="en-GB" sz="1800" i="1" dirty="0">
                <a:solidFill>
                  <a:srgbClr val="006892"/>
                </a:solidFill>
              </a:rPr>
              <a:t>3 Projects under discussion</a:t>
            </a:r>
          </a:p>
          <a:p>
            <a:r>
              <a:rPr lang="en-GB" sz="1800" i="1" dirty="0">
                <a:solidFill>
                  <a:srgbClr val="006892"/>
                </a:solidFill>
              </a:rPr>
              <a:t>Ad hoc tendering for studies and construction:</a:t>
            </a:r>
          </a:p>
          <a:p>
            <a:endParaRPr lang="en-GB" sz="1800" i="1" dirty="0">
              <a:solidFill>
                <a:srgbClr val="006892"/>
              </a:solidFill>
            </a:endParaRPr>
          </a:p>
          <a:p>
            <a:pPr marL="285750" indent="-285750">
              <a:buFont typeface="Arial" panose="020B0604020202020204" pitchFamily="34" charset="0"/>
              <a:buChar char="•"/>
            </a:pPr>
            <a:r>
              <a:rPr lang="en-GB" sz="1800" i="1" dirty="0">
                <a:solidFill>
                  <a:srgbClr val="006892"/>
                </a:solidFill>
              </a:rPr>
              <a:t>France in 22-23</a:t>
            </a:r>
          </a:p>
          <a:p>
            <a:pPr marL="285750" indent="-285750">
              <a:buFont typeface="Arial" panose="020B0604020202020204" pitchFamily="34" charset="0"/>
              <a:buChar char="•"/>
            </a:pPr>
            <a:r>
              <a:rPr lang="en-GB" sz="1800" i="1" dirty="0">
                <a:solidFill>
                  <a:srgbClr val="006892"/>
                </a:solidFill>
              </a:rPr>
              <a:t>Switzerland 23-24</a:t>
            </a:r>
          </a:p>
          <a:p>
            <a:endParaRPr lang="en-GB" sz="1800" i="1" dirty="0">
              <a:solidFill>
                <a:srgbClr val="006892"/>
              </a:solidFill>
            </a:endParaRPr>
          </a:p>
        </p:txBody>
      </p:sp>
      <p:sp>
        <p:nvSpPr>
          <p:cNvPr id="3" name="Date Placeholder 2">
            <a:extLst>
              <a:ext uri="{FF2B5EF4-FFF2-40B4-BE49-F238E27FC236}">
                <a16:creationId xmlns:a16="http://schemas.microsoft.com/office/drawing/2014/main" id="{CBC86D64-6876-F849-9529-35F429099279}"/>
              </a:ext>
            </a:extLst>
          </p:cNvPr>
          <p:cNvSpPr>
            <a:spLocks noGrp="1"/>
          </p:cNvSpPr>
          <p:nvPr>
            <p:ph type="dt" sz="half" idx="10"/>
          </p:nvPr>
        </p:nvSpPr>
        <p:spPr/>
        <p:txBody>
          <a:bodyPr/>
          <a:lstStyle/>
          <a:p>
            <a:r>
              <a:rPr lang="de-CH" sz="1050" dirty="0">
                <a:latin typeface="+mj-lt"/>
              </a:rPr>
              <a:t>June 09 2022</a:t>
            </a:r>
            <a:endParaRPr lang="en-US" sz="1050" dirty="0">
              <a:latin typeface="+mj-lt"/>
            </a:endParaRPr>
          </a:p>
        </p:txBody>
      </p:sp>
      <p:pic>
        <p:nvPicPr>
          <p:cNvPr id="13" name="Image 2">
            <a:extLst>
              <a:ext uri="{FF2B5EF4-FFF2-40B4-BE49-F238E27FC236}">
                <a16:creationId xmlns:a16="http://schemas.microsoft.com/office/drawing/2014/main" id="{B40A182F-7B27-8049-8F40-ACC19ED8E7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6770" y="1854843"/>
            <a:ext cx="2788647" cy="1549152"/>
          </a:xfrm>
          <a:prstGeom prst="rect">
            <a:avLst/>
          </a:prstGeom>
          <a:ln w="9525">
            <a:solidFill>
              <a:schemeClr val="tx1"/>
            </a:solidFill>
          </a:ln>
        </p:spPr>
      </p:pic>
      <p:pic>
        <p:nvPicPr>
          <p:cNvPr id="14" name="Picture 13">
            <a:extLst>
              <a:ext uri="{FF2B5EF4-FFF2-40B4-BE49-F238E27FC236}">
                <a16:creationId xmlns:a16="http://schemas.microsoft.com/office/drawing/2014/main" id="{054BB7F3-44DF-F649-A2A0-D143338138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4300" y="2666589"/>
            <a:ext cx="2483337" cy="1657359"/>
          </a:xfrm>
          <a:prstGeom prst="rect">
            <a:avLst/>
          </a:prstGeom>
        </p:spPr>
      </p:pic>
      <p:sp>
        <p:nvSpPr>
          <p:cNvPr id="16" name="TextBox 15">
            <a:extLst>
              <a:ext uri="{FF2B5EF4-FFF2-40B4-BE49-F238E27FC236}">
                <a16:creationId xmlns:a16="http://schemas.microsoft.com/office/drawing/2014/main" id="{D017EE2C-3709-DA4D-947C-31B4D6E244F3}"/>
              </a:ext>
            </a:extLst>
          </p:cNvPr>
          <p:cNvSpPr txBox="1"/>
          <p:nvPr/>
        </p:nvSpPr>
        <p:spPr>
          <a:xfrm>
            <a:off x="1327628" y="1287408"/>
            <a:ext cx="2227789" cy="461665"/>
          </a:xfrm>
          <a:prstGeom prst="rect">
            <a:avLst/>
          </a:prstGeom>
          <a:noFill/>
        </p:spPr>
        <p:txBody>
          <a:bodyPr wrap="none" rtlCol="0">
            <a:spAutoFit/>
          </a:bodyPr>
          <a:lstStyle/>
          <a:p>
            <a:r>
              <a:rPr lang="en-GB" sz="2400">
                <a:solidFill>
                  <a:schemeClr val="bg1"/>
                </a:solidFill>
                <a:latin typeface="+mj-lt"/>
              </a:rPr>
              <a:t>Retention basins</a:t>
            </a:r>
          </a:p>
        </p:txBody>
      </p:sp>
      <p:pic>
        <p:nvPicPr>
          <p:cNvPr id="17" name="Picture 16">
            <a:extLst>
              <a:ext uri="{FF2B5EF4-FFF2-40B4-BE49-F238E27FC236}">
                <a16:creationId xmlns:a16="http://schemas.microsoft.com/office/drawing/2014/main" id="{2EF80D46-E881-8E45-A86D-C36D1567F68A}"/>
              </a:ext>
            </a:extLst>
          </p:cNvPr>
          <p:cNvPicPr/>
          <p:nvPr/>
        </p:nvPicPr>
        <p:blipFill>
          <a:blip r:embed="rId4" cstate="screen">
            <a:extLst>
              <a:ext uri="{28A0092B-C50C-407E-A947-70E740481C1C}">
                <a14:useLocalDpi xmlns:a14="http://schemas.microsoft.com/office/drawing/2010/main"/>
              </a:ext>
            </a:extLst>
          </a:blip>
          <a:stretch>
            <a:fillRect/>
          </a:stretch>
        </p:blipFill>
        <p:spPr>
          <a:xfrm>
            <a:off x="5845080" y="1842214"/>
            <a:ext cx="4151652" cy="2511716"/>
          </a:xfrm>
          <a:prstGeom prst="rect">
            <a:avLst/>
          </a:prstGeom>
        </p:spPr>
      </p:pic>
      <p:sp>
        <p:nvSpPr>
          <p:cNvPr id="18" name="TextBox 17">
            <a:extLst>
              <a:ext uri="{FF2B5EF4-FFF2-40B4-BE49-F238E27FC236}">
                <a16:creationId xmlns:a16="http://schemas.microsoft.com/office/drawing/2014/main" id="{D4AC5861-0C03-B748-AECE-4589FF4DAAC6}"/>
              </a:ext>
            </a:extLst>
          </p:cNvPr>
          <p:cNvSpPr txBox="1"/>
          <p:nvPr/>
        </p:nvSpPr>
        <p:spPr>
          <a:xfrm>
            <a:off x="6273192" y="1275768"/>
            <a:ext cx="5326586" cy="461665"/>
          </a:xfrm>
          <a:prstGeom prst="rect">
            <a:avLst/>
          </a:prstGeom>
          <a:noFill/>
        </p:spPr>
        <p:txBody>
          <a:bodyPr wrap="none" rtlCol="0">
            <a:spAutoFit/>
          </a:bodyPr>
          <a:lstStyle/>
          <a:p>
            <a:r>
              <a:rPr lang="en-GB" sz="2400">
                <a:solidFill>
                  <a:schemeClr val="bg1"/>
                </a:solidFill>
                <a:latin typeface="+mj-lt"/>
              </a:rPr>
              <a:t>Upgrade of Cooling and Heating networks</a:t>
            </a:r>
          </a:p>
        </p:txBody>
      </p:sp>
      <p:pic>
        <p:nvPicPr>
          <p:cNvPr id="19" name="Picture 18">
            <a:extLst>
              <a:ext uri="{FF2B5EF4-FFF2-40B4-BE49-F238E27FC236}">
                <a16:creationId xmlns:a16="http://schemas.microsoft.com/office/drawing/2014/main" id="{60C4A642-3730-8F4B-9CE1-3872DE854F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84842" y="3022531"/>
            <a:ext cx="2057182" cy="1557999"/>
          </a:xfrm>
          <a:prstGeom prst="rect">
            <a:avLst/>
          </a:prstGeom>
        </p:spPr>
      </p:pic>
      <p:pic>
        <p:nvPicPr>
          <p:cNvPr id="20" name="Picture 19">
            <a:extLst>
              <a:ext uri="{FF2B5EF4-FFF2-40B4-BE49-F238E27FC236}">
                <a16:creationId xmlns:a16="http://schemas.microsoft.com/office/drawing/2014/main" id="{EB5BF517-A7CE-CB4C-B16B-5FF79790CE04}"/>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849" b="87370" l="10089" r="94592"/>
                    </a14:imgEffect>
                  </a14:imgLayer>
                </a14:imgProps>
              </a:ext>
              <a:ext uri="{28A0092B-C50C-407E-A947-70E740481C1C}">
                <a14:useLocalDpi xmlns:a14="http://schemas.microsoft.com/office/drawing/2010/main"/>
              </a:ext>
            </a:extLst>
          </a:blip>
          <a:stretch>
            <a:fillRect/>
          </a:stretch>
        </p:blipFill>
        <p:spPr>
          <a:xfrm>
            <a:off x="10059795" y="1956271"/>
            <a:ext cx="1882941" cy="1202941"/>
          </a:xfrm>
          <a:prstGeom prst="rect">
            <a:avLst/>
          </a:prstGeom>
        </p:spPr>
      </p:pic>
      <p:sp>
        <p:nvSpPr>
          <p:cNvPr id="22" name="TextBox 21">
            <a:extLst>
              <a:ext uri="{FF2B5EF4-FFF2-40B4-BE49-F238E27FC236}">
                <a16:creationId xmlns:a16="http://schemas.microsoft.com/office/drawing/2014/main" id="{27923D1E-B350-C6CA-06E2-A11108E2A07D}"/>
              </a:ext>
            </a:extLst>
          </p:cNvPr>
          <p:cNvSpPr txBox="1"/>
          <p:nvPr/>
        </p:nvSpPr>
        <p:spPr bwMode="auto">
          <a:xfrm>
            <a:off x="5845080" y="4480055"/>
            <a:ext cx="3974750" cy="369332"/>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r>
              <a:rPr lang="en-GB" sz="1800" i="1" dirty="0">
                <a:solidFill>
                  <a:srgbClr val="006892"/>
                </a:solidFill>
              </a:rPr>
              <a:t>Tendering 2022</a:t>
            </a:r>
          </a:p>
        </p:txBody>
      </p:sp>
    </p:spTree>
    <p:extLst>
      <p:ext uri="{BB962C8B-B14F-4D97-AF65-F5344CB8AC3E}">
        <p14:creationId xmlns:p14="http://schemas.microsoft.com/office/powerpoint/2010/main" val="3068457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56C4CC-5B72-42B5-BAAE-831EEAE65778}"/>
              </a:ext>
            </a:extLst>
          </p:cNvPr>
          <p:cNvSpPr/>
          <p:nvPr/>
        </p:nvSpPr>
        <p:spPr>
          <a:xfrm>
            <a:off x="0" y="1267993"/>
            <a:ext cx="12192000" cy="1194445"/>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6">
            <a:extLst>
              <a:ext uri="{FF2B5EF4-FFF2-40B4-BE49-F238E27FC236}">
                <a16:creationId xmlns:a16="http://schemas.microsoft.com/office/drawing/2014/main" id="{2CD751D9-433D-2D46-BD93-FEF458E73D54}"/>
              </a:ext>
            </a:extLst>
          </p:cNvPr>
          <p:cNvSpPr/>
          <p:nvPr/>
        </p:nvSpPr>
        <p:spPr bwMode="auto">
          <a:xfrm>
            <a:off x="245022" y="41533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4000" spc="-300" dirty="0">
                <a:solidFill>
                  <a:srgbClr val="006892"/>
                </a:solidFill>
                <a:latin typeface="Franklin Gothic Heavy" panose="020B0903020102020204" pitchFamily="34" charset="0"/>
              </a:rPr>
              <a:t>ENVIROMENTAL </a:t>
            </a:r>
            <a:r>
              <a:rPr lang="en-GB" sz="4000" spc="-300" dirty="0">
                <a:solidFill>
                  <a:schemeClr val="bg1">
                    <a:lumMod val="65000"/>
                  </a:schemeClr>
                </a:solidFill>
                <a:latin typeface="Franklin Gothic Heavy" panose="020B0903020102020204" pitchFamily="34" charset="0"/>
              </a:rPr>
              <a:t>INITIATIVES</a:t>
            </a:r>
          </a:p>
        </p:txBody>
      </p:sp>
      <p:sp>
        <p:nvSpPr>
          <p:cNvPr id="5" name="Footer Placeholder 4">
            <a:extLst>
              <a:ext uri="{FF2B5EF4-FFF2-40B4-BE49-F238E27FC236}">
                <a16:creationId xmlns:a16="http://schemas.microsoft.com/office/drawing/2014/main" id="{AAA7C44F-BDA1-4D44-8E26-60F5F59A0BD9}"/>
              </a:ext>
            </a:extLst>
          </p:cNvPr>
          <p:cNvSpPr>
            <a:spLocks noGrp="1"/>
          </p:cNvSpPr>
          <p:nvPr>
            <p:ph type="ftr" sz="quarter" idx="11"/>
          </p:nvPr>
        </p:nvSpPr>
        <p:spPr/>
        <p:txBody>
          <a:bodyPr/>
          <a:lstStyle/>
          <a:p>
            <a:r>
              <a:rPr lang="en-US" dirty="0"/>
              <a:t>Alejandro Martínez | CERN SCE Department</a:t>
            </a:r>
          </a:p>
        </p:txBody>
      </p:sp>
      <p:sp>
        <p:nvSpPr>
          <p:cNvPr id="6" name="Slide Number Placeholder 5">
            <a:extLst>
              <a:ext uri="{FF2B5EF4-FFF2-40B4-BE49-F238E27FC236}">
                <a16:creationId xmlns:a16="http://schemas.microsoft.com/office/drawing/2014/main" id="{81218FA2-7176-6A4E-A417-F1227496905C}"/>
              </a:ext>
            </a:extLst>
          </p:cNvPr>
          <p:cNvSpPr>
            <a:spLocks noGrp="1"/>
          </p:cNvSpPr>
          <p:nvPr>
            <p:ph type="sldNum" sz="quarter" idx="12"/>
          </p:nvPr>
        </p:nvSpPr>
        <p:spPr/>
        <p:txBody>
          <a:bodyPr/>
          <a:lstStyle/>
          <a:p>
            <a:fld id="{4FA9E149-D6D1-4A86-9F00-929CE2A8D097}" type="slidenum">
              <a:rPr lang="en-US" smtClean="0"/>
              <a:t>14</a:t>
            </a:fld>
            <a:endParaRPr lang="en-US"/>
          </a:p>
        </p:txBody>
      </p:sp>
      <p:sp>
        <p:nvSpPr>
          <p:cNvPr id="11" name="TextBox 10">
            <a:extLst>
              <a:ext uri="{FF2B5EF4-FFF2-40B4-BE49-F238E27FC236}">
                <a16:creationId xmlns:a16="http://schemas.microsoft.com/office/drawing/2014/main" id="{A617450D-A41E-49B2-A336-DBC32CB6F81D}"/>
              </a:ext>
            </a:extLst>
          </p:cNvPr>
          <p:cNvSpPr txBox="1"/>
          <p:nvPr/>
        </p:nvSpPr>
        <p:spPr bwMode="auto">
          <a:xfrm>
            <a:off x="300421" y="2564832"/>
            <a:ext cx="4554608" cy="584775"/>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r>
              <a:rPr lang="en-GB" sz="1600" i="1" dirty="0"/>
              <a:t>Projects under discussion</a:t>
            </a:r>
          </a:p>
          <a:p>
            <a:r>
              <a:rPr lang="en-GB" sz="1600" i="1" dirty="0">
                <a:solidFill>
                  <a:srgbClr val="C00000"/>
                </a:solidFill>
              </a:rPr>
              <a:t>Tendering 2023</a:t>
            </a:r>
          </a:p>
        </p:txBody>
      </p:sp>
      <p:sp>
        <p:nvSpPr>
          <p:cNvPr id="3" name="Date Placeholder 2">
            <a:extLst>
              <a:ext uri="{FF2B5EF4-FFF2-40B4-BE49-F238E27FC236}">
                <a16:creationId xmlns:a16="http://schemas.microsoft.com/office/drawing/2014/main" id="{CBC86D64-6876-F849-9529-35F429099279}"/>
              </a:ext>
            </a:extLst>
          </p:cNvPr>
          <p:cNvSpPr>
            <a:spLocks noGrp="1"/>
          </p:cNvSpPr>
          <p:nvPr>
            <p:ph type="dt" sz="half" idx="10"/>
          </p:nvPr>
        </p:nvSpPr>
        <p:spPr/>
        <p:txBody>
          <a:bodyPr/>
          <a:lstStyle/>
          <a:p>
            <a:r>
              <a:rPr lang="de-CH" sz="1050" dirty="0">
                <a:latin typeface="+mj-lt"/>
              </a:rPr>
              <a:t>June 09 2022</a:t>
            </a:r>
            <a:endParaRPr lang="en-US" sz="1050" dirty="0">
              <a:latin typeface="+mj-lt"/>
            </a:endParaRPr>
          </a:p>
        </p:txBody>
      </p:sp>
      <p:sp>
        <p:nvSpPr>
          <p:cNvPr id="16" name="TextBox 15">
            <a:extLst>
              <a:ext uri="{FF2B5EF4-FFF2-40B4-BE49-F238E27FC236}">
                <a16:creationId xmlns:a16="http://schemas.microsoft.com/office/drawing/2014/main" id="{D017EE2C-3709-DA4D-947C-31B4D6E244F3}"/>
              </a:ext>
            </a:extLst>
          </p:cNvPr>
          <p:cNvSpPr txBox="1"/>
          <p:nvPr/>
        </p:nvSpPr>
        <p:spPr>
          <a:xfrm>
            <a:off x="245022" y="1523354"/>
            <a:ext cx="11806370" cy="738664"/>
          </a:xfrm>
          <a:prstGeom prst="rect">
            <a:avLst/>
          </a:prstGeom>
          <a:noFill/>
        </p:spPr>
        <p:txBody>
          <a:bodyPr wrap="square" rtlCol="0">
            <a:spAutoFit/>
          </a:bodyPr>
          <a:lstStyle/>
          <a:p>
            <a:r>
              <a:rPr lang="fr-CH" sz="2400" dirty="0" err="1">
                <a:solidFill>
                  <a:schemeClr val="bg1"/>
                </a:solidFill>
                <a:latin typeface="+mj-lt"/>
              </a:rPr>
              <a:t>Sustainable</a:t>
            </a:r>
            <a:r>
              <a:rPr lang="fr-CH" sz="2400" dirty="0">
                <a:solidFill>
                  <a:schemeClr val="bg1"/>
                </a:solidFill>
                <a:latin typeface="+mj-lt"/>
              </a:rPr>
              <a:t> </a:t>
            </a:r>
            <a:r>
              <a:rPr lang="fr-CH" sz="2400" dirty="0" err="1">
                <a:solidFill>
                  <a:schemeClr val="bg1"/>
                </a:solidFill>
                <a:latin typeface="+mj-lt"/>
              </a:rPr>
              <a:t>Heating</a:t>
            </a:r>
            <a:r>
              <a:rPr lang="fr-CH" sz="2400" dirty="0">
                <a:solidFill>
                  <a:schemeClr val="bg1"/>
                </a:solidFill>
                <a:latin typeface="+mj-lt"/>
              </a:rPr>
              <a:t> Plants</a:t>
            </a:r>
          </a:p>
          <a:p>
            <a:r>
              <a:rPr lang="en-US" dirty="0">
                <a:latin typeface="+mj-lt"/>
              </a:rPr>
              <a:t>Main power via renewable energy sources to cover the major part of the current heating needs in </a:t>
            </a:r>
            <a:r>
              <a:rPr lang="en-US" dirty="0" err="1">
                <a:latin typeface="+mj-lt"/>
              </a:rPr>
              <a:t>Meyrin</a:t>
            </a:r>
            <a:r>
              <a:rPr lang="en-US" dirty="0">
                <a:latin typeface="+mj-lt"/>
              </a:rPr>
              <a:t> &amp; </a:t>
            </a:r>
            <a:r>
              <a:rPr lang="en-US" dirty="0" err="1">
                <a:latin typeface="+mj-lt"/>
              </a:rPr>
              <a:t>Prevessin</a:t>
            </a:r>
            <a:r>
              <a:rPr lang="en-US" dirty="0">
                <a:latin typeface="+mj-lt"/>
              </a:rPr>
              <a:t> sites </a:t>
            </a:r>
            <a:endParaRPr lang="en-US" dirty="0">
              <a:solidFill>
                <a:schemeClr val="bg1"/>
              </a:solidFill>
              <a:latin typeface="+mj-lt"/>
            </a:endParaRPr>
          </a:p>
        </p:txBody>
      </p:sp>
      <p:pic>
        <p:nvPicPr>
          <p:cNvPr id="24" name="Picture 23">
            <a:extLst>
              <a:ext uri="{FF2B5EF4-FFF2-40B4-BE49-F238E27FC236}">
                <a16:creationId xmlns:a16="http://schemas.microsoft.com/office/drawing/2014/main" id="{2C685B4F-4961-F203-DC08-C6D810C74F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812" y="3302763"/>
            <a:ext cx="3720692" cy="2861334"/>
          </a:xfrm>
          <a:prstGeom prst="rect">
            <a:avLst/>
          </a:prstGeom>
        </p:spPr>
      </p:pic>
      <p:pic>
        <p:nvPicPr>
          <p:cNvPr id="25" name="Picture 4">
            <a:extLst>
              <a:ext uri="{FF2B5EF4-FFF2-40B4-BE49-F238E27FC236}">
                <a16:creationId xmlns:a16="http://schemas.microsoft.com/office/drawing/2014/main" id="{C754DB74-3369-1A28-1C76-B7D5DCE5D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278086" y="3306752"/>
            <a:ext cx="4534042" cy="2857345"/>
          </a:xfrm>
          <a:prstGeom prst="rect">
            <a:avLst/>
          </a:prstGeom>
        </p:spPr>
      </p:pic>
      <p:pic>
        <p:nvPicPr>
          <p:cNvPr id="26" name="Picture 25">
            <a:extLst>
              <a:ext uri="{FF2B5EF4-FFF2-40B4-BE49-F238E27FC236}">
                <a16:creationId xmlns:a16="http://schemas.microsoft.com/office/drawing/2014/main" id="{629BE0D1-31EC-3F06-2A02-B2225F182FA0}"/>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18536" y="3295387"/>
            <a:ext cx="3297264" cy="2868709"/>
          </a:xfrm>
          <a:prstGeom prst="rect">
            <a:avLst/>
          </a:prstGeom>
          <a:noFill/>
        </p:spPr>
      </p:pic>
      <p:sp>
        <p:nvSpPr>
          <p:cNvPr id="2" name="TextBox 1">
            <a:extLst>
              <a:ext uri="{FF2B5EF4-FFF2-40B4-BE49-F238E27FC236}">
                <a16:creationId xmlns:a16="http://schemas.microsoft.com/office/drawing/2014/main" id="{A4EC9D39-D6D1-BE8F-70AA-B3FBFF6B1CEF}"/>
              </a:ext>
            </a:extLst>
          </p:cNvPr>
          <p:cNvSpPr txBox="1"/>
          <p:nvPr/>
        </p:nvSpPr>
        <p:spPr>
          <a:xfrm>
            <a:off x="497238" y="3343905"/>
            <a:ext cx="854849" cy="369332"/>
          </a:xfrm>
          <a:prstGeom prst="rect">
            <a:avLst/>
          </a:prstGeom>
          <a:noFill/>
        </p:spPr>
        <p:txBody>
          <a:bodyPr wrap="none" rtlCol="0">
            <a:spAutoFit/>
          </a:bodyPr>
          <a:lstStyle/>
          <a:p>
            <a:r>
              <a:rPr lang="en-GB" dirty="0" err="1">
                <a:solidFill>
                  <a:schemeClr val="bg1"/>
                </a:solidFill>
                <a:latin typeface="+mj-lt"/>
              </a:rPr>
              <a:t>Meyrin</a:t>
            </a:r>
            <a:endParaRPr lang="en-GB" dirty="0">
              <a:solidFill>
                <a:schemeClr val="bg1"/>
              </a:solidFill>
              <a:latin typeface="+mj-lt"/>
            </a:endParaRPr>
          </a:p>
        </p:txBody>
      </p:sp>
      <p:sp>
        <p:nvSpPr>
          <p:cNvPr id="27" name="TextBox 26">
            <a:extLst>
              <a:ext uri="{FF2B5EF4-FFF2-40B4-BE49-F238E27FC236}">
                <a16:creationId xmlns:a16="http://schemas.microsoft.com/office/drawing/2014/main" id="{74A29E3D-E440-E692-CCFA-9458749C4BEF}"/>
              </a:ext>
            </a:extLst>
          </p:cNvPr>
          <p:cNvSpPr txBox="1"/>
          <p:nvPr/>
        </p:nvSpPr>
        <p:spPr>
          <a:xfrm>
            <a:off x="4427604" y="3341860"/>
            <a:ext cx="1052468" cy="369332"/>
          </a:xfrm>
          <a:prstGeom prst="rect">
            <a:avLst/>
          </a:prstGeom>
          <a:noFill/>
        </p:spPr>
        <p:txBody>
          <a:bodyPr wrap="none" rtlCol="0">
            <a:spAutoFit/>
          </a:bodyPr>
          <a:lstStyle/>
          <a:p>
            <a:r>
              <a:rPr lang="en-GB" dirty="0">
                <a:solidFill>
                  <a:schemeClr val="bg1"/>
                </a:solidFill>
                <a:latin typeface="+mj-lt"/>
              </a:rPr>
              <a:t>Prévessin</a:t>
            </a:r>
          </a:p>
        </p:txBody>
      </p:sp>
    </p:spTree>
    <p:extLst>
      <p:ext uri="{BB962C8B-B14F-4D97-AF65-F5344CB8AC3E}">
        <p14:creationId xmlns:p14="http://schemas.microsoft.com/office/powerpoint/2010/main" val="2144060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icycle, outdoor, parked, rack&#10;&#10;Description automatically generated">
            <a:extLst>
              <a:ext uri="{FF2B5EF4-FFF2-40B4-BE49-F238E27FC236}">
                <a16:creationId xmlns:a16="http://schemas.microsoft.com/office/drawing/2014/main" id="{7F7EC4D0-530D-4E90-9C3E-90112202BD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529" y="5107510"/>
            <a:ext cx="1717272" cy="1548000"/>
          </a:xfrm>
          <a:prstGeom prst="rect">
            <a:avLst/>
          </a:prstGeom>
          <a:ln>
            <a:solidFill>
              <a:schemeClr val="bg1"/>
            </a:solidFill>
          </a:ln>
        </p:spPr>
      </p:pic>
      <p:pic>
        <p:nvPicPr>
          <p:cNvPr id="4098" name="Picture 2" descr="Tramway on street Free Photo">
            <a:extLst>
              <a:ext uri="{FF2B5EF4-FFF2-40B4-BE49-F238E27FC236}">
                <a16:creationId xmlns:a16="http://schemas.microsoft.com/office/drawing/2014/main" id="{2A6DD7BB-2F92-427C-A871-396B8D4B002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8963" y="471069"/>
            <a:ext cx="1717271" cy="152881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0" name="Image 3">
            <a:extLst>
              <a:ext uri="{FF2B5EF4-FFF2-40B4-BE49-F238E27FC236}">
                <a16:creationId xmlns:a16="http://schemas.microsoft.com/office/drawing/2014/main" id="{53557B82-131C-4A73-9B0A-31D59F9782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853529" y="3559511"/>
            <a:ext cx="1717272" cy="1548000"/>
          </a:xfrm>
          <a:prstGeom prst="rect">
            <a:avLst/>
          </a:prstGeom>
          <a:ln>
            <a:solidFill>
              <a:schemeClr val="bg1"/>
            </a:solidFill>
          </a:ln>
          <a:effectLst/>
        </p:spPr>
      </p:pic>
      <p:sp>
        <p:nvSpPr>
          <p:cNvPr id="22" name="Circle: Hollow 21">
            <a:extLst>
              <a:ext uri="{FF2B5EF4-FFF2-40B4-BE49-F238E27FC236}">
                <a16:creationId xmlns:a16="http://schemas.microsoft.com/office/drawing/2014/main" id="{8C409BF5-0342-4112-9C02-9FDF3E6DD6FC}"/>
              </a:ext>
            </a:extLst>
          </p:cNvPr>
          <p:cNvSpPr/>
          <p:nvPr/>
        </p:nvSpPr>
        <p:spPr>
          <a:xfrm>
            <a:off x="4476000" y="1942350"/>
            <a:ext cx="3240000" cy="3240000"/>
          </a:xfrm>
          <a:prstGeom prst="donut">
            <a:avLst>
              <a:gd name="adj" fmla="val 10573"/>
            </a:avLst>
          </a:prstGeom>
          <a:gradFill>
            <a:gsLst>
              <a:gs pos="0">
                <a:schemeClr val="accent5">
                  <a:lumMod val="50000"/>
                </a:schemeClr>
              </a:gs>
              <a:gs pos="79000">
                <a:srgbClr val="089299">
                  <a:alpha val="80000"/>
                </a:srgbClr>
              </a:gs>
              <a:gs pos="61000">
                <a:srgbClr val="0892AC">
                  <a:alpha val="50000"/>
                </a:srgbClr>
              </a:gs>
              <a:gs pos="45000">
                <a:schemeClr val="accent5">
                  <a:alpha val="50000"/>
                </a:schemeClr>
              </a:gs>
              <a:gs pos="30000">
                <a:schemeClr val="accent5">
                  <a:alpha val="80000"/>
                </a:schemeClr>
              </a:gs>
              <a:gs pos="100000">
                <a:srgbClr val="077F7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 name="Group 22">
            <a:extLst>
              <a:ext uri="{FF2B5EF4-FFF2-40B4-BE49-F238E27FC236}">
                <a16:creationId xmlns:a16="http://schemas.microsoft.com/office/drawing/2014/main" id="{314118C1-D538-443D-88D2-A21C105EDE04}"/>
              </a:ext>
            </a:extLst>
          </p:cNvPr>
          <p:cNvGrpSpPr>
            <a:grpSpLocks noChangeAspect="1"/>
          </p:cNvGrpSpPr>
          <p:nvPr/>
        </p:nvGrpSpPr>
        <p:grpSpPr>
          <a:xfrm>
            <a:off x="4643765" y="79828"/>
            <a:ext cx="7691197" cy="6149200"/>
            <a:chOff x="6630587" y="2501164"/>
            <a:chExt cx="5444395" cy="4352856"/>
          </a:xfrm>
        </p:grpSpPr>
        <p:pic>
          <p:nvPicPr>
            <p:cNvPr id="25" name="Picture 24" descr="Icon&#10;&#10;Description automatically generated">
              <a:extLst>
                <a:ext uri="{FF2B5EF4-FFF2-40B4-BE49-F238E27FC236}">
                  <a16:creationId xmlns:a16="http://schemas.microsoft.com/office/drawing/2014/main" id="{12CAFF79-4F01-4960-852F-8E70518581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00172" y="4224419"/>
              <a:ext cx="1504366" cy="1490696"/>
            </a:xfrm>
            <a:prstGeom prst="rect">
              <a:avLst/>
            </a:prstGeom>
            <a:ln>
              <a:noFill/>
            </a:ln>
            <a:effectLst>
              <a:outerShdw blurRad="292100" dist="139700" dir="2700000" algn="tl" rotWithShape="0">
                <a:srgbClr val="333333">
                  <a:alpha val="65000"/>
                </a:srgbClr>
              </a:outerShdw>
            </a:effectLst>
          </p:spPr>
        </p:pic>
        <p:sp>
          <p:nvSpPr>
            <p:cNvPr id="26" name="Circle: Hollow 25">
              <a:extLst>
                <a:ext uri="{FF2B5EF4-FFF2-40B4-BE49-F238E27FC236}">
                  <a16:creationId xmlns:a16="http://schemas.microsoft.com/office/drawing/2014/main" id="{073C840F-893F-4049-A0D6-7494A3F0C8AB}"/>
                </a:ext>
              </a:extLst>
            </p:cNvPr>
            <p:cNvSpPr/>
            <p:nvPr/>
          </p:nvSpPr>
          <p:spPr>
            <a:xfrm>
              <a:off x="6630587" y="3942086"/>
              <a:ext cx="2052000" cy="2052000"/>
            </a:xfrm>
            <a:prstGeom prst="donut">
              <a:avLst>
                <a:gd name="adj" fmla="val 10573"/>
              </a:avLst>
            </a:prstGeom>
            <a:gradFill>
              <a:gsLst>
                <a:gs pos="0">
                  <a:srgbClr val="ABC4DA">
                    <a:alpha val="90000"/>
                  </a:srgbClr>
                </a:gs>
                <a:gs pos="71000">
                  <a:srgbClr val="ABC4DA">
                    <a:alpha val="80000"/>
                  </a:srgbClr>
                </a:gs>
                <a:gs pos="52000">
                  <a:srgbClr val="E8EFF5">
                    <a:alpha val="50000"/>
                  </a:srgbClr>
                </a:gs>
                <a:gs pos="30000">
                  <a:srgbClr val="ABC4DA">
                    <a:alpha val="80000"/>
                  </a:srgbClr>
                </a:gs>
                <a:gs pos="100000">
                  <a:srgbClr val="ABC4DA">
                    <a:alpha val="9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AE071577-FF4F-49F3-81E6-DAF559A02D8B}"/>
                </a:ext>
              </a:extLst>
            </p:cNvPr>
            <p:cNvSpPr>
              <a:spLocks noChangeAspect="1"/>
            </p:cNvSpPr>
            <p:nvPr/>
          </p:nvSpPr>
          <p:spPr>
            <a:xfrm flipH="1">
              <a:off x="9247792" y="2501164"/>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B82F125-4EED-4592-A466-79AAD980964A}"/>
                </a:ext>
              </a:extLst>
            </p:cNvPr>
            <p:cNvSpPr>
              <a:spLocks noChangeAspect="1"/>
            </p:cNvSpPr>
            <p:nvPr/>
          </p:nvSpPr>
          <p:spPr>
            <a:xfrm flipH="1">
              <a:off x="9678347" y="3792822"/>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FE6D4A1-5B4F-4EFA-9E45-DAF9993C36B4}"/>
                </a:ext>
              </a:extLst>
            </p:cNvPr>
            <p:cNvSpPr>
              <a:spLocks noChangeAspect="1"/>
            </p:cNvSpPr>
            <p:nvPr/>
          </p:nvSpPr>
          <p:spPr>
            <a:xfrm flipH="1">
              <a:off x="9283070" y="5077871"/>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A8C1CCA-2B69-4E91-9B8C-A9E9C4628C66}"/>
                </a:ext>
              </a:extLst>
            </p:cNvPr>
            <p:cNvSpPr>
              <a:spLocks noChangeAspect="1"/>
            </p:cNvSpPr>
            <p:nvPr/>
          </p:nvSpPr>
          <p:spPr>
            <a:xfrm flipH="1">
              <a:off x="8407723" y="6033621"/>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57647AA-EE90-4FA3-8215-CB3302837307}"/>
                </a:ext>
              </a:extLst>
            </p:cNvPr>
            <p:cNvSpPr txBox="1"/>
            <p:nvPr/>
          </p:nvSpPr>
          <p:spPr>
            <a:xfrm>
              <a:off x="6723245" y="5484224"/>
              <a:ext cx="1968581" cy="392161"/>
            </a:xfrm>
            <a:prstGeom prst="rect">
              <a:avLst/>
            </a:prstGeom>
            <a:noFill/>
            <a:effectLst>
              <a:outerShdw blurRad="63500" dist="38100" dir="2700000" algn="tl" rotWithShape="0">
                <a:srgbClr val="22527D">
                  <a:alpha val="60000"/>
                </a:srgbClr>
              </a:outerShdw>
            </a:effectLst>
          </p:spPr>
          <p:txBody>
            <a:bodyPr wrap="square" rtlCol="0">
              <a:spAutoFit/>
            </a:bodyPr>
            <a:lstStyle>
              <a:defPPr>
                <a:defRPr lang="en-US"/>
              </a:defPPr>
              <a:lvl1pPr algn="ctr">
                <a:defRPr sz="3000" spc="-150">
                  <a:solidFill>
                    <a:schemeClr val="bg1"/>
                  </a:solidFill>
                  <a:latin typeface="Arial Black" panose="020B0A04020102020204" pitchFamily="34" charset="0"/>
                </a:defRPr>
              </a:lvl1pPr>
            </a:lstStyle>
            <a:p>
              <a:r>
                <a:rPr lang="fr-CH" dirty="0"/>
                <a:t>MOBILITY</a:t>
              </a:r>
              <a:endParaRPr lang="en-US" dirty="0"/>
            </a:p>
          </p:txBody>
        </p:sp>
        <p:cxnSp>
          <p:nvCxnSpPr>
            <p:cNvPr id="32" name="Straight Connector 31">
              <a:extLst>
                <a:ext uri="{FF2B5EF4-FFF2-40B4-BE49-F238E27FC236}">
                  <a16:creationId xmlns:a16="http://schemas.microsoft.com/office/drawing/2014/main" id="{D692663B-3FC0-40EF-B5CD-C472995816D7}"/>
                </a:ext>
              </a:extLst>
            </p:cNvPr>
            <p:cNvCxnSpPr>
              <a:cxnSpLocks/>
              <a:stCxn id="27" idx="6"/>
              <a:endCxn id="25" idx="3"/>
            </p:cNvCxnSpPr>
            <p:nvPr/>
          </p:nvCxnSpPr>
          <p:spPr>
            <a:xfrm flipH="1">
              <a:off x="8404538" y="2911364"/>
              <a:ext cx="843254" cy="2058403"/>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920F54-068B-48A4-84ED-79381D9AE001}"/>
                </a:ext>
              </a:extLst>
            </p:cNvPr>
            <p:cNvCxnSpPr>
              <a:cxnSpLocks/>
              <a:stCxn id="28" idx="6"/>
              <a:endCxn id="25" idx="3"/>
            </p:cNvCxnSpPr>
            <p:nvPr/>
          </p:nvCxnSpPr>
          <p:spPr>
            <a:xfrm flipH="1">
              <a:off x="8404538" y="4203022"/>
              <a:ext cx="1273809" cy="766746"/>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72FAE5-09AE-4E5C-9FE6-C45690362FFC}"/>
                </a:ext>
              </a:extLst>
            </p:cNvPr>
            <p:cNvCxnSpPr>
              <a:cxnSpLocks/>
              <a:stCxn id="29" idx="7"/>
              <a:endCxn id="25" idx="3"/>
            </p:cNvCxnSpPr>
            <p:nvPr/>
          </p:nvCxnSpPr>
          <p:spPr>
            <a:xfrm flipH="1" flipV="1">
              <a:off x="8404538" y="4969768"/>
              <a:ext cx="999790" cy="228248"/>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C4D380-39CE-492D-9125-6A2C5A9486A8}"/>
                </a:ext>
              </a:extLst>
            </p:cNvPr>
            <p:cNvCxnSpPr>
              <a:cxnSpLocks/>
              <a:stCxn id="30" idx="0"/>
              <a:endCxn id="25" idx="3"/>
            </p:cNvCxnSpPr>
            <p:nvPr/>
          </p:nvCxnSpPr>
          <p:spPr>
            <a:xfrm flipH="1" flipV="1">
              <a:off x="8404538" y="4969768"/>
              <a:ext cx="417185" cy="1063853"/>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6116394-BADE-45EA-81F1-6BA1026DD9E6}"/>
                </a:ext>
              </a:extLst>
            </p:cNvPr>
            <p:cNvSpPr txBox="1"/>
            <p:nvPr/>
          </p:nvSpPr>
          <p:spPr>
            <a:xfrm flipH="1">
              <a:off x="9643590" y="2501744"/>
              <a:ext cx="1862712" cy="305014"/>
            </a:xfrm>
            <a:prstGeom prst="rect">
              <a:avLst/>
            </a:prstGeom>
            <a:noFill/>
            <a:effectLst>
              <a:outerShdw blurRad="63500" dist="38100" dir="2700000" algn="tl" rotWithShape="0">
                <a:srgbClr val="22527D">
                  <a:alpha val="60000"/>
                </a:srgbClr>
              </a:outerShdw>
            </a:effectLst>
          </p:spPr>
          <p:txBody>
            <a:bodyPr wrap="square" lIns="36000" rIns="36000" rtlCol="0">
              <a:spAutoFit/>
            </a:bodyPr>
            <a:lstStyle/>
            <a:p>
              <a:r>
                <a:rPr lang="fr-CH" sz="2200" spc="-150" dirty="0">
                  <a:solidFill>
                    <a:schemeClr val="bg1"/>
                  </a:solidFill>
                  <a:latin typeface="Arial Black" panose="020B0A04020102020204" pitchFamily="34" charset="0"/>
                </a:rPr>
                <a:t>PARKING</a:t>
              </a:r>
              <a:endParaRPr lang="en-US" sz="2200" spc="-150" dirty="0">
                <a:solidFill>
                  <a:schemeClr val="bg1"/>
                </a:solidFill>
                <a:latin typeface="Arial Black" panose="020B0A04020102020204" pitchFamily="34" charset="0"/>
              </a:endParaRPr>
            </a:p>
          </p:txBody>
        </p:sp>
        <p:sp>
          <p:nvSpPr>
            <p:cNvPr id="39" name="TextBox 38">
              <a:extLst>
                <a:ext uri="{FF2B5EF4-FFF2-40B4-BE49-F238E27FC236}">
                  <a16:creationId xmlns:a16="http://schemas.microsoft.com/office/drawing/2014/main" id="{6A01BFB0-E696-429D-B874-EBD723A2144F}"/>
                </a:ext>
              </a:extLst>
            </p:cNvPr>
            <p:cNvSpPr txBox="1"/>
            <p:nvPr/>
          </p:nvSpPr>
          <p:spPr>
            <a:xfrm flipH="1">
              <a:off x="10153981" y="3814507"/>
              <a:ext cx="1622113" cy="305013"/>
            </a:xfrm>
            <a:prstGeom prst="rect">
              <a:avLst/>
            </a:prstGeom>
            <a:noFill/>
            <a:effectLst>
              <a:outerShdw blurRad="63500" dist="38100" dir="2700000" algn="tl" rotWithShape="0">
                <a:srgbClr val="22527D">
                  <a:alpha val="60000"/>
                </a:srgbClr>
              </a:outerShdw>
            </a:effectLst>
          </p:spPr>
          <p:txBody>
            <a:bodyPr wrap="square" lIns="36000" rIns="36000" rtlCol="0">
              <a:spAutoFit/>
            </a:bodyPr>
            <a:lstStyle>
              <a:defPPr>
                <a:defRPr lang="en-US"/>
              </a:defPPr>
              <a:lvl1pPr>
                <a:defRPr sz="2200" spc="-150">
                  <a:solidFill>
                    <a:schemeClr val="bg1"/>
                  </a:solidFill>
                  <a:latin typeface="Arial Black" panose="020B0A04020102020204" pitchFamily="34" charset="0"/>
                </a:defRPr>
              </a:lvl1pPr>
            </a:lstStyle>
            <a:p>
              <a:r>
                <a:rPr lang="fr-CH" dirty="0"/>
                <a:t>CIRCULATION</a:t>
              </a:r>
              <a:endParaRPr lang="en-US" dirty="0"/>
            </a:p>
          </p:txBody>
        </p:sp>
        <p:sp>
          <p:nvSpPr>
            <p:cNvPr id="55" name="TextBox 54">
              <a:extLst>
                <a:ext uri="{FF2B5EF4-FFF2-40B4-BE49-F238E27FC236}">
                  <a16:creationId xmlns:a16="http://schemas.microsoft.com/office/drawing/2014/main" id="{A363D34B-6126-4660-94AB-6DA013EF71AA}"/>
                </a:ext>
              </a:extLst>
            </p:cNvPr>
            <p:cNvSpPr txBox="1"/>
            <p:nvPr/>
          </p:nvSpPr>
          <p:spPr>
            <a:xfrm flipH="1">
              <a:off x="9874163" y="5198504"/>
              <a:ext cx="2072719" cy="305013"/>
            </a:xfrm>
            <a:prstGeom prst="rect">
              <a:avLst/>
            </a:prstGeom>
            <a:noFill/>
            <a:effectLst>
              <a:outerShdw blurRad="63500" dist="38100" dir="2700000" algn="tl" rotWithShape="0">
                <a:srgbClr val="22527D">
                  <a:alpha val="60000"/>
                </a:srgbClr>
              </a:outerShdw>
            </a:effectLst>
          </p:spPr>
          <p:txBody>
            <a:bodyPr wrap="square" lIns="36000" rIns="36000" rtlCol="0">
              <a:spAutoFit/>
            </a:bodyPr>
            <a:lstStyle>
              <a:defPPr>
                <a:defRPr lang="en-US"/>
              </a:defPPr>
              <a:lvl1pPr>
                <a:defRPr sz="2200" spc="-150">
                  <a:solidFill>
                    <a:schemeClr val="bg1"/>
                  </a:solidFill>
                  <a:latin typeface="Arial Black" panose="020B0A04020102020204" pitchFamily="34" charset="0"/>
                </a:defRPr>
              </a:lvl1pPr>
            </a:lstStyle>
            <a:p>
              <a:r>
                <a:rPr lang="fr-CH" dirty="0"/>
                <a:t>ALTERNATIVES</a:t>
              </a:r>
              <a:endParaRPr lang="en-US" dirty="0"/>
            </a:p>
          </p:txBody>
        </p:sp>
        <p:sp>
          <p:nvSpPr>
            <p:cNvPr id="56" name="TextBox 55">
              <a:extLst>
                <a:ext uri="{FF2B5EF4-FFF2-40B4-BE49-F238E27FC236}">
                  <a16:creationId xmlns:a16="http://schemas.microsoft.com/office/drawing/2014/main" id="{A218EEC9-B782-4E4E-AA87-5F536E6E21B3}"/>
                </a:ext>
              </a:extLst>
            </p:cNvPr>
            <p:cNvSpPr txBox="1"/>
            <p:nvPr/>
          </p:nvSpPr>
          <p:spPr>
            <a:xfrm flipH="1">
              <a:off x="8904432" y="6267313"/>
              <a:ext cx="3170550" cy="305013"/>
            </a:xfrm>
            <a:prstGeom prst="rect">
              <a:avLst/>
            </a:prstGeom>
            <a:noFill/>
            <a:effectLst>
              <a:outerShdw blurRad="63500" dist="38100" dir="2700000" algn="tl" rotWithShape="0">
                <a:srgbClr val="22527D">
                  <a:alpha val="60000"/>
                </a:srgbClr>
              </a:outerShdw>
            </a:effectLst>
          </p:spPr>
          <p:txBody>
            <a:bodyPr wrap="square" rtlCol="0">
              <a:spAutoFit/>
            </a:bodyPr>
            <a:lstStyle/>
            <a:p>
              <a:r>
                <a:rPr lang="fr-CH" sz="2200" spc="-150" dirty="0">
                  <a:solidFill>
                    <a:schemeClr val="bg1"/>
                  </a:solidFill>
                  <a:latin typeface="Arial Black" panose="020B0A04020102020204" pitchFamily="34" charset="0"/>
                </a:rPr>
                <a:t>INTERSITE TRANSPORT</a:t>
              </a:r>
              <a:endParaRPr lang="en-US" sz="2200" spc="-150" dirty="0">
                <a:solidFill>
                  <a:schemeClr val="bg1"/>
                </a:solidFill>
                <a:latin typeface="Arial Black" panose="020B0A04020102020204" pitchFamily="34" charset="0"/>
              </a:endParaRPr>
            </a:p>
          </p:txBody>
        </p:sp>
      </p:grpSp>
      <p:sp>
        <p:nvSpPr>
          <p:cNvPr id="57" name="Content Placeholder 3">
            <a:extLst>
              <a:ext uri="{FF2B5EF4-FFF2-40B4-BE49-F238E27FC236}">
                <a16:creationId xmlns:a16="http://schemas.microsoft.com/office/drawing/2014/main" id="{A33FFB0D-C10B-4AAD-BA16-C8B31F6D5D5B}"/>
              </a:ext>
            </a:extLst>
          </p:cNvPr>
          <p:cNvSpPr txBox="1">
            <a:spLocks/>
          </p:cNvSpPr>
          <p:nvPr/>
        </p:nvSpPr>
        <p:spPr bwMode="auto">
          <a:xfrm>
            <a:off x="7366571" y="5750610"/>
            <a:ext cx="4831693" cy="1068337"/>
          </a:xfrm>
          <a:prstGeom prst="rect">
            <a:avLst/>
          </a:prstGeom>
        </p:spPr>
        <p:txBody>
          <a:bodyPr vert="horz" lIns="7200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300"/>
              </a:spcAft>
              <a:buClr>
                <a:srgbClr val="002060"/>
              </a:buClr>
            </a:pPr>
            <a:r>
              <a:rPr lang="en-GB" sz="1200" b="1" dirty="0">
                <a:solidFill>
                  <a:schemeClr val="tx1">
                    <a:lumMod val="65000"/>
                    <a:lumOff val="35000"/>
                  </a:schemeClr>
                </a:solidFill>
                <a:latin typeface="+mj-lt"/>
              </a:rPr>
              <a:t>Promote alternatives for travelling between the CERN sites :</a:t>
            </a:r>
          </a:p>
          <a:p>
            <a:pPr marL="84138" lvl="1" indent="-84138" algn="l">
              <a:spcBef>
                <a:spcPts val="0"/>
              </a:spcBef>
              <a:buFont typeface="Courier New" panose="02070309020205020404" pitchFamily="49" charset="0"/>
              <a:buChar char="o"/>
            </a:pPr>
            <a:r>
              <a:rPr lang="en-GB" sz="1200" dirty="0">
                <a:latin typeface="+mj-lt"/>
              </a:rPr>
              <a:t> Continue developing facilities associated with collective transport on site.</a:t>
            </a:r>
          </a:p>
          <a:p>
            <a:pPr marL="84138" lvl="1" indent="-84138" algn="l">
              <a:spcBef>
                <a:spcPts val="0"/>
              </a:spcBef>
              <a:buFont typeface="Courier New" panose="02070309020205020404" pitchFamily="49" charset="0"/>
              <a:buChar char="o"/>
            </a:pPr>
            <a:r>
              <a:rPr lang="en-GB" sz="1200" dirty="0">
                <a:latin typeface="+mj-lt"/>
              </a:rPr>
              <a:t> Optimise the management and supply of CERN vehicles</a:t>
            </a:r>
          </a:p>
          <a:p>
            <a:pPr marL="84138" lvl="1" indent="-84138" algn="l">
              <a:spcBef>
                <a:spcPts val="0"/>
              </a:spcBef>
              <a:buFont typeface="Courier New" panose="02070309020205020404" pitchFamily="49" charset="0"/>
              <a:buChar char="o"/>
            </a:pPr>
            <a:r>
              <a:rPr lang="en-GB" sz="1200" dirty="0">
                <a:latin typeface="+mj-lt"/>
              </a:rPr>
              <a:t> Expand and diversify CERN’s bicycle fleet.</a:t>
            </a:r>
          </a:p>
          <a:p>
            <a:pPr marL="84138" lvl="1" indent="-84138" algn="l">
              <a:spcBef>
                <a:spcPts val="0"/>
              </a:spcBef>
              <a:buFont typeface="Courier New" panose="02070309020205020404" pitchFamily="49" charset="0"/>
              <a:buChar char="o"/>
            </a:pPr>
            <a:r>
              <a:rPr lang="en-GB" sz="1200" dirty="0">
                <a:latin typeface="+mj-lt"/>
              </a:rPr>
              <a:t> Continue developing the network of footpaths and </a:t>
            </a:r>
            <a:r>
              <a:rPr lang="en-GB" sz="1200" dirty="0" err="1">
                <a:latin typeface="+mj-lt"/>
              </a:rPr>
              <a:t>cyclepaths</a:t>
            </a:r>
            <a:r>
              <a:rPr lang="en-GB" sz="1200" dirty="0">
                <a:latin typeface="+mj-lt"/>
              </a:rPr>
              <a:t> on site.</a:t>
            </a:r>
            <a:endParaRPr lang="en-GB" sz="1200" dirty="0"/>
          </a:p>
        </p:txBody>
      </p:sp>
      <p:sp>
        <p:nvSpPr>
          <p:cNvPr id="58" name="Content Placeholder 3">
            <a:extLst>
              <a:ext uri="{FF2B5EF4-FFF2-40B4-BE49-F238E27FC236}">
                <a16:creationId xmlns:a16="http://schemas.microsoft.com/office/drawing/2014/main" id="{E829C7D3-ACA5-41DD-B662-45BE92258C0F}"/>
              </a:ext>
            </a:extLst>
          </p:cNvPr>
          <p:cNvSpPr txBox="1">
            <a:spLocks/>
          </p:cNvSpPr>
          <p:nvPr/>
        </p:nvSpPr>
        <p:spPr bwMode="auto">
          <a:xfrm>
            <a:off x="8390879" y="431261"/>
            <a:ext cx="3770675" cy="1440858"/>
          </a:xfrm>
          <a:prstGeom prst="rect">
            <a:avLst/>
          </a:prstGeom>
        </p:spPr>
        <p:txBody>
          <a:bodyPr vert="horz" lIns="9144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300"/>
              </a:spcAft>
              <a:buClr>
                <a:srgbClr val="002060"/>
              </a:buClr>
            </a:pPr>
            <a:r>
              <a:rPr lang="en-GB" sz="1200" b="1" dirty="0">
                <a:solidFill>
                  <a:schemeClr val="tx1">
                    <a:lumMod val="65000"/>
                    <a:lumOff val="35000"/>
                  </a:schemeClr>
                </a:solidFill>
                <a:latin typeface="+mj-lt"/>
              </a:rPr>
              <a:t>Optimise the car-parking facilities and their management :</a:t>
            </a:r>
          </a:p>
          <a:p>
            <a:pPr marL="142875" lvl="1" indent="-142875" algn="l">
              <a:spcBef>
                <a:spcPts val="0"/>
              </a:spcBef>
              <a:buFont typeface="Courier New" panose="02070309020205020404" pitchFamily="49" charset="0"/>
              <a:buChar char="o"/>
            </a:pPr>
            <a:r>
              <a:rPr lang="en-GB" sz="1200" dirty="0">
                <a:latin typeface="+mj-lt"/>
              </a:rPr>
              <a:t>Limit car parking </a:t>
            </a:r>
          </a:p>
          <a:p>
            <a:pPr marL="142875" lvl="1" indent="-142875" algn="l">
              <a:spcBef>
                <a:spcPts val="0"/>
              </a:spcBef>
              <a:buFont typeface="Courier New" panose="02070309020205020404" pitchFamily="49" charset="0"/>
              <a:buChar char="o"/>
            </a:pPr>
            <a:r>
              <a:rPr lang="en-GB" sz="1200" dirty="0">
                <a:latin typeface="+mj-lt"/>
              </a:rPr>
              <a:t>Privilege car parks close to the main road network in the context of new developments</a:t>
            </a:r>
          </a:p>
          <a:p>
            <a:pPr marL="142875" lvl="1" indent="-142875" algn="l">
              <a:spcBef>
                <a:spcPts val="0"/>
              </a:spcBef>
              <a:buFont typeface="Courier New" panose="02070309020205020404" pitchFamily="49" charset="0"/>
              <a:buChar char="o"/>
            </a:pPr>
            <a:r>
              <a:rPr lang="en-GB" sz="1200" dirty="0">
                <a:latin typeface="+mj-lt"/>
              </a:rPr>
              <a:t>Continue the development of facilities for soft-mobility</a:t>
            </a:r>
          </a:p>
          <a:p>
            <a:pPr marL="142875" lvl="1" indent="-142875" algn="l">
              <a:spcBef>
                <a:spcPts val="0"/>
              </a:spcBef>
              <a:buFont typeface="Courier New" panose="02070309020205020404" pitchFamily="49" charset="0"/>
              <a:buChar char="o"/>
            </a:pPr>
            <a:r>
              <a:rPr lang="en-GB" sz="1200" dirty="0">
                <a:latin typeface="+mj-lt"/>
              </a:rPr>
              <a:t>Develop communication promoting a reduction of the impact of people’s mobility at CERN</a:t>
            </a:r>
          </a:p>
        </p:txBody>
      </p:sp>
      <p:sp>
        <p:nvSpPr>
          <p:cNvPr id="59" name="Content Placeholder 3">
            <a:extLst>
              <a:ext uri="{FF2B5EF4-FFF2-40B4-BE49-F238E27FC236}">
                <a16:creationId xmlns:a16="http://schemas.microsoft.com/office/drawing/2014/main" id="{BEC2F049-891D-4E30-B2BE-79C7730F268F}"/>
              </a:ext>
            </a:extLst>
          </p:cNvPr>
          <p:cNvSpPr txBox="1">
            <a:spLocks/>
          </p:cNvSpPr>
          <p:nvPr/>
        </p:nvSpPr>
        <p:spPr bwMode="auto">
          <a:xfrm>
            <a:off x="8900179" y="4206992"/>
            <a:ext cx="3225900" cy="1158962"/>
          </a:xfrm>
          <a:prstGeom prst="rect">
            <a:avLst/>
          </a:prstGeom>
        </p:spPr>
        <p:txBody>
          <a:bodyPr vert="horz" lIns="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300"/>
              </a:spcAft>
              <a:buClr>
                <a:srgbClr val="002060"/>
              </a:buClr>
            </a:pPr>
            <a:r>
              <a:rPr lang="en-GB" sz="1200" b="1" dirty="0">
                <a:solidFill>
                  <a:schemeClr val="tx1">
                    <a:lumMod val="65000"/>
                    <a:lumOff val="35000"/>
                  </a:schemeClr>
                </a:solidFill>
                <a:latin typeface="+mj-lt"/>
              </a:rPr>
              <a:t>Encourage alternatives to individual motorised transport for commuting :</a:t>
            </a:r>
          </a:p>
          <a:p>
            <a:pPr marL="142875" lvl="1" indent="-142875" algn="l">
              <a:spcBef>
                <a:spcPts val="0"/>
              </a:spcBef>
              <a:buFont typeface="Courier New" panose="02070309020205020404" pitchFamily="49" charset="0"/>
              <a:buChar char="o"/>
            </a:pPr>
            <a:r>
              <a:rPr lang="en-GB" sz="1200" dirty="0">
                <a:latin typeface="+mj-lt"/>
              </a:rPr>
              <a:t>Encourage car sharing.</a:t>
            </a:r>
          </a:p>
          <a:p>
            <a:pPr marL="142875" lvl="1" indent="-142875" algn="l">
              <a:spcBef>
                <a:spcPts val="0"/>
              </a:spcBef>
              <a:buFont typeface="Courier New" panose="02070309020205020404" pitchFamily="49" charset="0"/>
              <a:buChar char="o"/>
            </a:pPr>
            <a:r>
              <a:rPr lang="en-GB" sz="1200" dirty="0">
                <a:latin typeface="+mj-lt"/>
              </a:rPr>
              <a:t>Improve the continuity, safety and comfort of soft-mobility routes and provide parking for bicycles.</a:t>
            </a:r>
            <a:endParaRPr lang="en-GB" sz="1200" dirty="0"/>
          </a:p>
        </p:txBody>
      </p:sp>
      <p:sp>
        <p:nvSpPr>
          <p:cNvPr id="61" name="Content Placeholder 3">
            <a:extLst>
              <a:ext uri="{FF2B5EF4-FFF2-40B4-BE49-F238E27FC236}">
                <a16:creationId xmlns:a16="http://schemas.microsoft.com/office/drawing/2014/main" id="{49533875-06FA-4711-A605-B3C7C56067FF}"/>
              </a:ext>
            </a:extLst>
          </p:cNvPr>
          <p:cNvSpPr txBox="1">
            <a:spLocks/>
          </p:cNvSpPr>
          <p:nvPr/>
        </p:nvSpPr>
        <p:spPr bwMode="auto">
          <a:xfrm>
            <a:off x="9274983" y="2409288"/>
            <a:ext cx="2917018" cy="1170666"/>
          </a:xfrm>
          <a:prstGeom prst="rect">
            <a:avLst/>
          </a:prstGeom>
        </p:spPr>
        <p:txBody>
          <a:bodyPr vert="horz" lIns="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300"/>
              </a:spcAft>
              <a:buClr>
                <a:srgbClr val="002060"/>
              </a:buClr>
            </a:pPr>
            <a:r>
              <a:rPr lang="en-GB" sz="1200" b="1" dirty="0">
                <a:solidFill>
                  <a:schemeClr val="tx1">
                    <a:lumMod val="65000"/>
                    <a:lumOff val="35000"/>
                  </a:schemeClr>
                </a:solidFill>
                <a:latin typeface="+mj-lt"/>
              </a:rPr>
              <a:t>Promote efficient and fluid access to and circulation on the CERN sites :</a:t>
            </a:r>
          </a:p>
          <a:p>
            <a:pPr marL="142875" lvl="1" indent="-133350" algn="l">
              <a:spcBef>
                <a:spcPts val="0"/>
              </a:spcBef>
              <a:buFont typeface="Courier New" panose="02070309020205020404" pitchFamily="49" charset="0"/>
              <a:buChar char="o"/>
            </a:pPr>
            <a:r>
              <a:rPr lang="en-GB" sz="1200" dirty="0">
                <a:latin typeface="+mj-lt"/>
              </a:rPr>
              <a:t>Optimise the fluidity of access to the CERN sites.</a:t>
            </a:r>
          </a:p>
          <a:p>
            <a:pPr marL="142875" lvl="1" indent="-133350" algn="l">
              <a:spcBef>
                <a:spcPts val="0"/>
              </a:spcBef>
              <a:buFont typeface="Courier New" panose="02070309020205020404" pitchFamily="49" charset="0"/>
              <a:buChar char="o"/>
            </a:pPr>
            <a:r>
              <a:rPr lang="en-GB" sz="1200" dirty="0">
                <a:latin typeface="+mj-lt"/>
              </a:rPr>
              <a:t>Improve the hierarchy of the road network inside the CERN site.</a:t>
            </a:r>
          </a:p>
          <a:p>
            <a:pPr marL="142875" lvl="1" indent="-133350" algn="l">
              <a:spcBef>
                <a:spcPts val="0"/>
              </a:spcBef>
              <a:buFont typeface="Courier New" panose="02070309020205020404" pitchFamily="49" charset="0"/>
              <a:buChar char="o"/>
            </a:pPr>
            <a:r>
              <a:rPr lang="en-GB" sz="1200" dirty="0">
                <a:latin typeface="+mj-lt"/>
              </a:rPr>
              <a:t>Continue developing accessible facilities for people with reduced mobility.</a:t>
            </a:r>
          </a:p>
        </p:txBody>
      </p:sp>
      <p:pic>
        <p:nvPicPr>
          <p:cNvPr id="4102" name="Picture 6" descr="Sign of bicycle on a red ground in the street Free Photo">
            <a:extLst>
              <a:ext uri="{FF2B5EF4-FFF2-40B4-BE49-F238E27FC236}">
                <a16:creationId xmlns:a16="http://schemas.microsoft.com/office/drawing/2014/main" id="{6AC21F99-6BEC-4411-BD32-F948AF4BB6FE}"/>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bwMode="auto">
          <a:xfrm>
            <a:off x="848962" y="2001234"/>
            <a:ext cx="1717272" cy="155343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A0F4F09-1BCF-E0B4-1D8C-DA616BA6F682}"/>
              </a:ext>
            </a:extLst>
          </p:cNvPr>
          <p:cNvSpPr>
            <a:spLocks noGrp="1"/>
          </p:cNvSpPr>
          <p:nvPr>
            <p:ph type="sldNum" sz="quarter" idx="12"/>
          </p:nvPr>
        </p:nvSpPr>
        <p:spPr/>
        <p:txBody>
          <a:bodyPr/>
          <a:lstStyle/>
          <a:p>
            <a:fld id="{581606D9-1424-D24D-8F08-847B0A6F25A1}" type="slidenum">
              <a:rPr lang="en-GB" smtClean="0"/>
              <a:t>15</a:t>
            </a:fld>
            <a:endParaRPr lang="en-GB"/>
          </a:p>
        </p:txBody>
      </p:sp>
      <p:sp>
        <p:nvSpPr>
          <p:cNvPr id="36" name="Title 6">
            <a:extLst>
              <a:ext uri="{FF2B5EF4-FFF2-40B4-BE49-F238E27FC236}">
                <a16:creationId xmlns:a16="http://schemas.microsoft.com/office/drawing/2014/main" id="{A8E1E060-D2EF-BEFC-00B5-13B7105A3B6C}"/>
              </a:ext>
            </a:extLst>
          </p:cNvPr>
          <p:cNvSpPr txBox="1">
            <a:spLocks noChangeArrowheads="1"/>
          </p:cNvSpPr>
          <p:nvPr/>
        </p:nvSpPr>
        <p:spPr bwMode="auto">
          <a:xfrm>
            <a:off x="0" y="165275"/>
            <a:ext cx="12192000" cy="460085"/>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pPr algn="ctr">
              <a:defRPr/>
            </a:pPr>
            <a:r>
              <a:rPr lang="fr-CH" sz="4000" spc="-300" dirty="0">
                <a:solidFill>
                  <a:srgbClr val="006892"/>
                </a:solidFill>
                <a:latin typeface="Franklin Gothic Heavy" panose="020B0903020102020204" pitchFamily="34" charset="0"/>
              </a:rPr>
              <a:t>MASTERPLAN</a:t>
            </a:r>
            <a:r>
              <a:rPr lang="fr-CH" sz="4000" spc="-300" dirty="0">
                <a:latin typeface="Franklin Gothic Heavy" panose="020B0903020102020204" pitchFamily="34" charset="0"/>
              </a:rPr>
              <a:t>2040</a:t>
            </a:r>
            <a:endParaRPr lang="fr-FR" sz="4000" b="1" spc="-80" dirty="0">
              <a:solidFill>
                <a:srgbClr val="4C7FAE"/>
              </a:solidFill>
            </a:endParaRPr>
          </a:p>
        </p:txBody>
      </p:sp>
    </p:spTree>
    <p:extLst>
      <p:ext uri="{BB962C8B-B14F-4D97-AF65-F5344CB8AC3E}">
        <p14:creationId xmlns:p14="http://schemas.microsoft.com/office/powerpoint/2010/main" val="1610430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23151 0.2919 L -0.00221 0.00185 " pathEditMode="relative" rAng="0" ptsTypes="AA">
                                      <p:cBhvr>
                                        <p:cTn id="9" dur="1000" fill="hold"/>
                                        <p:tgtEl>
                                          <p:spTgt spid="23"/>
                                        </p:tgtEl>
                                        <p:attrNameLst>
                                          <p:attrName>ppt_x</p:attrName>
                                          <p:attrName>ppt_y</p:attrName>
                                        </p:attrNameLst>
                                      </p:cBhvr>
                                      <p:rCtr x="-11693" y="-14514"/>
                                    </p:animMotion>
                                  </p:childTnLst>
                                </p:cTn>
                              </p:par>
                              <p:par>
                                <p:cTn id="10" presetID="10"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nodeType="withEffect">
                                  <p:stCondLst>
                                    <p:cond delay="250"/>
                                  </p:stCondLst>
                                  <p:childTnLst>
                                    <p:set>
                                      <p:cBhvr>
                                        <p:cTn id="14" dur="1" fill="hold">
                                          <p:stCondLst>
                                            <p:cond delay="0"/>
                                          </p:stCondLst>
                                        </p:cTn>
                                        <p:tgtEl>
                                          <p:spTgt spid="4102"/>
                                        </p:tgtEl>
                                        <p:attrNameLst>
                                          <p:attrName>style.visibility</p:attrName>
                                        </p:attrNameLst>
                                      </p:cBhvr>
                                      <p:to>
                                        <p:strVal val="visible"/>
                                      </p:to>
                                    </p:set>
                                    <p:animEffect transition="in" filter="fade">
                                      <p:cBhvr>
                                        <p:cTn id="15" dur="500"/>
                                        <p:tgtEl>
                                          <p:spTgt spid="4102"/>
                                        </p:tgtEl>
                                      </p:cBhvr>
                                    </p:animEffect>
                                  </p:childTnLst>
                                </p:cTn>
                              </p:par>
                              <p:par>
                                <p:cTn id="16" presetID="10" presetClass="entr" presetSubtype="0"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up)">
                                      <p:cBhvr>
                                        <p:cTn id="26" dur="500"/>
                                        <p:tgtEl>
                                          <p:spTgt spid="6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up)">
                                      <p:cBhvr>
                                        <p:cTn id="30" dur="500"/>
                                        <p:tgtEl>
                                          <p:spTgt spid="59"/>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up)">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 name="Rectangle 27">
            <a:extLst>
              <a:ext uri="{FF2B5EF4-FFF2-40B4-BE49-F238E27FC236}">
                <a16:creationId xmlns:a16="http://schemas.microsoft.com/office/drawing/2014/main" id="{3A9495A4-C348-41C2-904A-548A284FA703}"/>
              </a:ext>
            </a:extLst>
          </p:cNvPr>
          <p:cNvSpPr/>
          <p:nvPr/>
        </p:nvSpPr>
        <p:spPr>
          <a:xfrm>
            <a:off x="-28623" y="1864257"/>
            <a:ext cx="12192000" cy="3846114"/>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F4476876-1C9E-47B0-9649-F8011CB35E4F}"/>
              </a:ext>
            </a:extLst>
          </p:cNvPr>
          <p:cNvSpPr txBox="1">
            <a:spLocks/>
          </p:cNvSpPr>
          <p:nvPr/>
        </p:nvSpPr>
        <p:spPr bwMode="auto">
          <a:xfrm flipH="1">
            <a:off x="346710" y="2380631"/>
            <a:ext cx="6049940" cy="2813365"/>
          </a:xfrm>
          <a:prstGeom prst="rect">
            <a:avLst/>
          </a:prstGeom>
          <a:gradFill>
            <a:gsLst>
              <a:gs pos="0">
                <a:srgbClr val="758EA2"/>
              </a:gs>
              <a:gs pos="63000">
                <a:schemeClr val="bg1">
                  <a:alpha val="25000"/>
                </a:schemeClr>
              </a:gs>
              <a:gs pos="100000">
                <a:srgbClr val="FFFFFF">
                  <a:alpha val="0"/>
                </a:srgbClr>
              </a:gs>
            </a:gsLst>
            <a:lin ang="0" scaled="1"/>
          </a:gradFill>
          <a:ln>
            <a:noFill/>
          </a:ln>
        </p:spPr>
        <p:txBody>
          <a:bodyPr vertOverflow="overflow" horzOverflow="clip" vert="horz" wrap="square" lIns="252000" tIns="45720" rIns="90000" bIns="45720" numCol="1" spcCol="0" rtlCol="0" fromWordArt="0" anchor="ctr" anchorCtr="0" forceAA="0" compatLnSpc="1">
            <a:prstTxWarp prst="textNoShape">
              <a:avLst/>
            </a:prstTxWarp>
            <a:noAutofit/>
          </a:bodyPr>
          <a:lst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Bef>
                <a:spcPts val="600"/>
              </a:spcBef>
              <a:buFont typeface="Arial"/>
              <a:buNone/>
              <a:defRPr/>
            </a:pPr>
            <a:r>
              <a:rPr lang="en-GB" sz="1800" b="1" dirty="0">
                <a:solidFill>
                  <a:schemeClr val="bg1"/>
                </a:solidFill>
                <a:latin typeface="Calibri Light" panose="020F0302020204030204" pitchFamily="34" charset="0"/>
                <a:cs typeface="Calibri Light" panose="020F0302020204030204" pitchFamily="34" charset="0"/>
              </a:rPr>
              <a:t>Electric vehicles</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Small cars</a:t>
            </a:r>
          </a:p>
          <a:p>
            <a:pPr marL="0" indent="0">
              <a:lnSpc>
                <a:spcPct val="100000"/>
              </a:lnSpc>
              <a:spcBef>
                <a:spcPts val="600"/>
              </a:spcBef>
              <a:buNone/>
              <a:defRPr/>
            </a:pPr>
            <a:r>
              <a:rPr lang="en-GB" sz="1800" b="1" dirty="0">
                <a:solidFill>
                  <a:schemeClr val="bg1"/>
                </a:solidFill>
                <a:latin typeface="Calibri Light" panose="020F0302020204030204" pitchFamily="34" charset="0"/>
                <a:cs typeface="Calibri Light" panose="020F0302020204030204" pitchFamily="34" charset="0"/>
              </a:rPr>
              <a:t>Car sharing</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Car sharing system satisfying CERN requirements</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Virtual key with cell phone</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4G network cross border (FR/CH)</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Free floating scheme</a:t>
            </a:r>
          </a:p>
          <a:p>
            <a:pPr marL="0" indent="0">
              <a:lnSpc>
                <a:spcPct val="100000"/>
              </a:lnSpc>
              <a:spcBef>
                <a:spcPts val="600"/>
              </a:spcBef>
              <a:buNone/>
              <a:defRPr/>
            </a:pPr>
            <a:r>
              <a:rPr lang="en-GB" sz="1800" b="1" dirty="0">
                <a:solidFill>
                  <a:schemeClr val="bg1"/>
                </a:solidFill>
                <a:latin typeface="Calibri Light" panose="020F0302020204030204" pitchFamily="34" charset="0"/>
                <a:cs typeface="Calibri Light" panose="020F0302020204030204" pitchFamily="34" charset="0"/>
              </a:rPr>
              <a:t>Autonomous shuttle</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Exploration of new way of  moving from A to B on demand</a:t>
            </a:r>
          </a:p>
          <a:p>
            <a:pPr>
              <a:lnSpc>
                <a:spcPct val="100000"/>
              </a:lnSpc>
              <a:spcBef>
                <a:spcPts val="600"/>
              </a:spcBef>
              <a:defRPr/>
            </a:pPr>
            <a:endParaRPr lang="en-GB" sz="1800" dirty="0">
              <a:latin typeface="Calibri Light" panose="020F0302020204030204" pitchFamily="34" charset="0"/>
              <a:cs typeface="Calibri Light" panose="020F0302020204030204" pitchFamily="34" charset="0"/>
            </a:endParaRPr>
          </a:p>
        </p:txBody>
      </p:sp>
      <p:sp>
        <p:nvSpPr>
          <p:cNvPr id="16" name="Title 6">
            <a:extLst>
              <a:ext uri="{FF2B5EF4-FFF2-40B4-BE49-F238E27FC236}">
                <a16:creationId xmlns:a16="http://schemas.microsoft.com/office/drawing/2014/main" id="{CC0B8BB8-8898-734C-B3E3-B6A88750F015}"/>
              </a:ext>
            </a:extLst>
          </p:cNvPr>
          <p:cNvSpPr/>
          <p:nvPr/>
        </p:nvSpPr>
        <p:spPr bwMode="auto">
          <a:xfrm>
            <a:off x="245022" y="415330"/>
            <a:ext cx="11701956" cy="881780"/>
          </a:xfrm>
          <a:prstGeom prst="rect">
            <a:avLst/>
          </a:prstGeom>
          <a:noFill/>
        </p:spPr>
        <p:txBody>
          <a:bodyPr wrap="square" lIns="0" rIns="0" rtlCol="0">
            <a:sp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fr-CH" sz="5700" spc="-500" dirty="0">
                <a:latin typeface="Franklin Gothic Heavy" panose="020B0903020102020204" pitchFamily="34" charset="0"/>
              </a:rPr>
              <a:t>M</a:t>
            </a:r>
            <a:r>
              <a:rPr lang="fr-CH" sz="5700" spc="-500" dirty="0">
                <a:solidFill>
                  <a:srgbClr val="9AA8BC"/>
                </a:solidFill>
                <a:latin typeface="Franklin Gothic Heavy" panose="020B0903020102020204" pitchFamily="34" charset="0"/>
              </a:rPr>
              <a:t>O</a:t>
            </a:r>
            <a:r>
              <a:rPr lang="fr-CH" sz="5700" spc="-500" dirty="0">
                <a:latin typeface="Franklin Gothic Heavy" panose="020B0903020102020204" pitchFamily="34" charset="0"/>
              </a:rPr>
              <a:t>BILITY</a:t>
            </a:r>
            <a:endParaRPr lang="en-GB" sz="5700" spc="-500" dirty="0">
              <a:latin typeface="Franklin Gothic Heavy" panose="020B0903020102020204" pitchFamily="34" charset="0"/>
            </a:endParaRPr>
          </a:p>
        </p:txBody>
      </p:sp>
      <p:sp>
        <p:nvSpPr>
          <p:cNvPr id="3" name="Footer Placeholder 2">
            <a:extLst>
              <a:ext uri="{FF2B5EF4-FFF2-40B4-BE49-F238E27FC236}">
                <a16:creationId xmlns:a16="http://schemas.microsoft.com/office/drawing/2014/main" id="{96F44318-9E5D-084A-9E07-48A6CA8908C6}"/>
              </a:ext>
            </a:extLst>
          </p:cNvPr>
          <p:cNvSpPr>
            <a:spLocks noGrp="1"/>
          </p:cNvSpPr>
          <p:nvPr>
            <p:ph type="ftr" sz="quarter" idx="11"/>
          </p:nvPr>
        </p:nvSpPr>
        <p:spPr/>
        <p:txBody>
          <a:bodyPr/>
          <a:lstStyle/>
          <a:p>
            <a:r>
              <a:rPr lang="en-US" dirty="0"/>
              <a:t>Alejandro Martínez | CERN SCE Department</a:t>
            </a:r>
          </a:p>
        </p:txBody>
      </p:sp>
      <p:sp>
        <p:nvSpPr>
          <p:cNvPr id="4" name="Slide Number Placeholder 3">
            <a:extLst>
              <a:ext uri="{FF2B5EF4-FFF2-40B4-BE49-F238E27FC236}">
                <a16:creationId xmlns:a16="http://schemas.microsoft.com/office/drawing/2014/main" id="{CAE55F4F-576F-4747-B81D-EBF8B75C9049}"/>
              </a:ext>
            </a:extLst>
          </p:cNvPr>
          <p:cNvSpPr>
            <a:spLocks noGrp="1"/>
          </p:cNvSpPr>
          <p:nvPr>
            <p:ph type="sldNum" sz="quarter" idx="12"/>
          </p:nvPr>
        </p:nvSpPr>
        <p:spPr/>
        <p:txBody>
          <a:bodyPr/>
          <a:lstStyle/>
          <a:p>
            <a:fld id="{4FA9E149-D6D1-4A86-9F00-929CE2A8D097}" type="slidenum">
              <a:rPr lang="en-US" smtClean="0"/>
              <a:t>16</a:t>
            </a:fld>
            <a:endParaRPr lang="en-US"/>
          </a:p>
        </p:txBody>
      </p:sp>
      <p:pic>
        <p:nvPicPr>
          <p:cNvPr id="18" name="Picture 17">
            <a:extLst>
              <a:ext uri="{FF2B5EF4-FFF2-40B4-BE49-F238E27FC236}">
                <a16:creationId xmlns:a16="http://schemas.microsoft.com/office/drawing/2014/main" id="{20DC67E8-E03D-45BA-8829-6BB7DAB9B3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6141" y="1172431"/>
            <a:ext cx="1571078" cy="1528873"/>
          </a:xfrm>
          <a:prstGeom prst="rect">
            <a:avLst/>
          </a:prstGeom>
          <a:noFill/>
        </p:spPr>
      </p:pic>
      <p:sp>
        <p:nvSpPr>
          <p:cNvPr id="9" name="TextBox 8">
            <a:extLst>
              <a:ext uri="{FF2B5EF4-FFF2-40B4-BE49-F238E27FC236}">
                <a16:creationId xmlns:a16="http://schemas.microsoft.com/office/drawing/2014/main" id="{434893E5-227E-43CF-A721-116354DFEC5A}"/>
              </a:ext>
            </a:extLst>
          </p:cNvPr>
          <p:cNvSpPr txBox="1"/>
          <p:nvPr/>
        </p:nvSpPr>
        <p:spPr bwMode="auto">
          <a:xfrm>
            <a:off x="469512" y="5357001"/>
            <a:ext cx="2960747" cy="369332"/>
          </a:xfrm>
          <a:prstGeom prst="rect">
            <a:avLst/>
          </a:prstGeom>
          <a:noFill/>
        </p:spPr>
        <p:txBody>
          <a:bodyPr wrap="none" rtlCol="0">
            <a:spAutoFit/>
          </a:bodyPr>
          <a:lstStyle/>
          <a:p>
            <a:r>
              <a:rPr lang="en-GB" dirty="0">
                <a:solidFill>
                  <a:schemeClr val="bg1"/>
                </a:solidFill>
                <a:latin typeface="+mj-lt"/>
              </a:rPr>
              <a:t>Exploration phase: 2022-2023</a:t>
            </a:r>
          </a:p>
        </p:txBody>
      </p:sp>
      <p:sp>
        <p:nvSpPr>
          <p:cNvPr id="2" name="Date Placeholder 1">
            <a:extLst>
              <a:ext uri="{FF2B5EF4-FFF2-40B4-BE49-F238E27FC236}">
                <a16:creationId xmlns:a16="http://schemas.microsoft.com/office/drawing/2014/main" id="{A20B4257-714F-9149-8A0D-8DA942D5DB97}"/>
              </a:ext>
            </a:extLst>
          </p:cNvPr>
          <p:cNvSpPr>
            <a:spLocks noGrp="1"/>
          </p:cNvSpPr>
          <p:nvPr>
            <p:ph type="dt" sz="half" idx="10"/>
          </p:nvPr>
        </p:nvSpPr>
        <p:spPr/>
        <p:txBody>
          <a:bodyPr/>
          <a:lstStyle/>
          <a:p>
            <a:r>
              <a:rPr lang="de-CH" sz="1000" dirty="0">
                <a:latin typeface="+mj-lt"/>
              </a:rPr>
              <a:t>June 09 2022</a:t>
            </a:r>
            <a:endParaRPr lang="en-US" sz="1000" dirty="0">
              <a:latin typeface="+mj-lt"/>
            </a:endParaRPr>
          </a:p>
        </p:txBody>
      </p:sp>
      <p:pic>
        <p:nvPicPr>
          <p:cNvPr id="12" name="Picture 11" descr="A picture containing text, clipart&#10;&#10;Description automatically generated">
            <a:extLst>
              <a:ext uri="{FF2B5EF4-FFF2-40B4-BE49-F238E27FC236}">
                <a16:creationId xmlns:a16="http://schemas.microsoft.com/office/drawing/2014/main" id="{274CAD55-9FDC-2048-BAB1-7DCBAC1E6CC6}"/>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bwMode="auto">
          <a:xfrm>
            <a:off x="4223011" y="1370756"/>
            <a:ext cx="1820143" cy="1310503"/>
          </a:xfrm>
          <a:prstGeom prst="rect">
            <a:avLst/>
          </a:prstGeom>
          <a:noFill/>
        </p:spPr>
      </p:pic>
      <p:pic>
        <p:nvPicPr>
          <p:cNvPr id="15" name="Picture 14" descr="A picture containing transport, white, camper, van&#10;&#10;Description automatically generated">
            <a:extLst>
              <a:ext uri="{FF2B5EF4-FFF2-40B4-BE49-F238E27FC236}">
                <a16:creationId xmlns:a16="http://schemas.microsoft.com/office/drawing/2014/main" id="{534146F3-2643-80F1-0764-0EE2C566E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6043154" y="1402623"/>
            <a:ext cx="1821775" cy="1379995"/>
          </a:xfrm>
          <a:prstGeom prst="rect">
            <a:avLst/>
          </a:prstGeom>
          <a:noFill/>
        </p:spPr>
      </p:pic>
      <p:sp>
        <p:nvSpPr>
          <p:cNvPr id="13" name="Content Placeholder 2">
            <a:extLst>
              <a:ext uri="{FF2B5EF4-FFF2-40B4-BE49-F238E27FC236}">
                <a16:creationId xmlns:a16="http://schemas.microsoft.com/office/drawing/2014/main" id="{3B3E7287-181E-A40A-F4CF-94E9914265EB}"/>
              </a:ext>
            </a:extLst>
          </p:cNvPr>
          <p:cNvSpPr txBox="1">
            <a:spLocks/>
          </p:cNvSpPr>
          <p:nvPr/>
        </p:nvSpPr>
        <p:spPr bwMode="auto">
          <a:xfrm flipH="1">
            <a:off x="6649567" y="2863937"/>
            <a:ext cx="5069520" cy="2447966"/>
          </a:xfrm>
          <a:prstGeom prst="rect">
            <a:avLst/>
          </a:prstGeom>
          <a:gradFill>
            <a:gsLst>
              <a:gs pos="0">
                <a:srgbClr val="758EA2"/>
              </a:gs>
              <a:gs pos="63000">
                <a:schemeClr val="bg1">
                  <a:alpha val="25000"/>
                </a:schemeClr>
              </a:gs>
              <a:gs pos="100000">
                <a:srgbClr val="FFFFFF">
                  <a:alpha val="0"/>
                </a:srgbClr>
              </a:gs>
            </a:gsLst>
            <a:lin ang="0" scaled="1"/>
          </a:gradFill>
          <a:ln>
            <a:noFill/>
          </a:ln>
        </p:spPr>
        <p:txBody>
          <a:bodyPr vertOverflow="overflow" horzOverflow="clip" vert="horz" wrap="square" lIns="252000" tIns="45720" rIns="90000" bIns="45720" numCol="1" spcCol="0" rtlCol="0" fromWordArt="0" anchor="ctr" anchorCtr="0" forceAA="0" compatLnSpc="1">
            <a:prstTxWarp prst="textNoShape">
              <a:avLst/>
            </a:prstTxWarp>
            <a:noAutofit/>
          </a:bodyPr>
          <a:lst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Bef>
                <a:spcPts val="600"/>
              </a:spcBef>
              <a:buFont typeface="Arial"/>
              <a:buNone/>
              <a:defRPr/>
            </a:pPr>
            <a:r>
              <a:rPr lang="en-GB" sz="1800" b="1" dirty="0">
                <a:solidFill>
                  <a:schemeClr val="bg1"/>
                </a:solidFill>
                <a:latin typeface="Calibri Light" panose="020F0302020204030204" pitchFamily="34" charset="0"/>
                <a:cs typeface="Calibri Light" panose="020F0302020204030204" pitchFamily="34" charset="0"/>
              </a:rPr>
              <a:t>Bike sharing</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E-bikes </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Standard bikes</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E-scooters</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Station to station scheme</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Charging stations</a:t>
            </a:r>
          </a:p>
        </p:txBody>
      </p:sp>
      <p:pic>
        <p:nvPicPr>
          <p:cNvPr id="17" name="Picture 16" descr="A picture containing logo&#10;&#10;Description automatically generated">
            <a:extLst>
              <a:ext uri="{FF2B5EF4-FFF2-40B4-BE49-F238E27FC236}">
                <a16:creationId xmlns:a16="http://schemas.microsoft.com/office/drawing/2014/main" id="{61189507-1B43-6FB3-BCD1-805BE7BCAC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7975971" y="1185381"/>
            <a:ext cx="1523596" cy="1523596"/>
          </a:xfrm>
          <a:prstGeom prst="rect">
            <a:avLst/>
          </a:prstGeom>
          <a:noFill/>
        </p:spPr>
      </p:pic>
      <p:sp>
        <p:nvSpPr>
          <p:cNvPr id="19" name="Oval 18">
            <a:extLst>
              <a:ext uri="{FF2B5EF4-FFF2-40B4-BE49-F238E27FC236}">
                <a16:creationId xmlns:a16="http://schemas.microsoft.com/office/drawing/2014/main" id="{90F0A527-236F-D830-04D6-C3B71F60FE06}"/>
              </a:ext>
            </a:extLst>
          </p:cNvPr>
          <p:cNvSpPr/>
          <p:nvPr/>
        </p:nvSpPr>
        <p:spPr bwMode="auto">
          <a:xfrm>
            <a:off x="9576386" y="1289044"/>
            <a:ext cx="1523597" cy="1458907"/>
          </a:xfrm>
          <a:prstGeom prst="ellipse">
            <a:avLst/>
          </a:prstGeom>
          <a:blipFill>
            <a:blip r:embed="rId8">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727372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 name="Rectangle 27">
            <a:extLst>
              <a:ext uri="{FF2B5EF4-FFF2-40B4-BE49-F238E27FC236}">
                <a16:creationId xmlns:a16="http://schemas.microsoft.com/office/drawing/2014/main" id="{3A9495A4-C348-41C2-904A-548A284FA703}"/>
              </a:ext>
            </a:extLst>
          </p:cNvPr>
          <p:cNvSpPr/>
          <p:nvPr/>
        </p:nvSpPr>
        <p:spPr>
          <a:xfrm>
            <a:off x="0" y="1772817"/>
            <a:ext cx="12192000" cy="3846114"/>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6">
            <a:extLst>
              <a:ext uri="{FF2B5EF4-FFF2-40B4-BE49-F238E27FC236}">
                <a16:creationId xmlns:a16="http://schemas.microsoft.com/office/drawing/2014/main" id="{CC0B8BB8-8898-734C-B3E3-B6A88750F015}"/>
              </a:ext>
            </a:extLst>
          </p:cNvPr>
          <p:cNvSpPr/>
          <p:nvPr/>
        </p:nvSpPr>
        <p:spPr bwMode="auto">
          <a:xfrm>
            <a:off x="245022" y="415330"/>
            <a:ext cx="11701956" cy="881780"/>
          </a:xfrm>
          <a:prstGeom prst="rect">
            <a:avLst/>
          </a:prstGeom>
          <a:noFill/>
        </p:spPr>
        <p:txBody>
          <a:bodyPr wrap="square" lIns="0" rIns="0" rtlCol="0">
            <a:sp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fr-CH" sz="5700" spc="-500" dirty="0">
                <a:latin typeface="Franklin Gothic Heavy" panose="020B0903020102020204" pitchFamily="34" charset="0"/>
              </a:rPr>
              <a:t>M</a:t>
            </a:r>
            <a:r>
              <a:rPr lang="fr-CH" sz="5700" spc="-500" dirty="0">
                <a:solidFill>
                  <a:srgbClr val="9AA8BC"/>
                </a:solidFill>
                <a:latin typeface="Franklin Gothic Heavy" panose="020B0903020102020204" pitchFamily="34" charset="0"/>
              </a:rPr>
              <a:t>O</a:t>
            </a:r>
            <a:r>
              <a:rPr lang="fr-CH" sz="5700" spc="-500" dirty="0">
                <a:latin typeface="Franklin Gothic Heavy" panose="020B0903020102020204" pitchFamily="34" charset="0"/>
              </a:rPr>
              <a:t>BILITY</a:t>
            </a:r>
            <a:endParaRPr lang="en-GB" sz="5700" spc="-500" dirty="0">
              <a:latin typeface="Franklin Gothic Heavy" panose="020B0903020102020204" pitchFamily="34" charset="0"/>
            </a:endParaRPr>
          </a:p>
        </p:txBody>
      </p:sp>
      <p:sp>
        <p:nvSpPr>
          <p:cNvPr id="3" name="Footer Placeholder 2">
            <a:extLst>
              <a:ext uri="{FF2B5EF4-FFF2-40B4-BE49-F238E27FC236}">
                <a16:creationId xmlns:a16="http://schemas.microsoft.com/office/drawing/2014/main" id="{96F44318-9E5D-084A-9E07-48A6CA8908C6}"/>
              </a:ext>
            </a:extLst>
          </p:cNvPr>
          <p:cNvSpPr>
            <a:spLocks noGrp="1"/>
          </p:cNvSpPr>
          <p:nvPr>
            <p:ph type="ftr" sz="quarter" idx="11"/>
          </p:nvPr>
        </p:nvSpPr>
        <p:spPr/>
        <p:txBody>
          <a:bodyPr/>
          <a:lstStyle/>
          <a:p>
            <a:r>
              <a:rPr lang="en-US" dirty="0"/>
              <a:t>Alejandro Martínez | CERN SCE Department</a:t>
            </a:r>
          </a:p>
        </p:txBody>
      </p:sp>
      <p:sp>
        <p:nvSpPr>
          <p:cNvPr id="4" name="Slide Number Placeholder 3">
            <a:extLst>
              <a:ext uri="{FF2B5EF4-FFF2-40B4-BE49-F238E27FC236}">
                <a16:creationId xmlns:a16="http://schemas.microsoft.com/office/drawing/2014/main" id="{CAE55F4F-576F-4747-B81D-EBF8B75C9049}"/>
              </a:ext>
            </a:extLst>
          </p:cNvPr>
          <p:cNvSpPr>
            <a:spLocks noGrp="1"/>
          </p:cNvSpPr>
          <p:nvPr>
            <p:ph type="sldNum" sz="quarter" idx="12"/>
          </p:nvPr>
        </p:nvSpPr>
        <p:spPr/>
        <p:txBody>
          <a:bodyPr/>
          <a:lstStyle/>
          <a:p>
            <a:fld id="{4FA9E149-D6D1-4A86-9F00-929CE2A8D097}" type="slidenum">
              <a:rPr lang="en-US" smtClean="0"/>
              <a:t>17</a:t>
            </a:fld>
            <a:endParaRPr lang="en-US" dirty="0"/>
          </a:p>
        </p:txBody>
      </p:sp>
      <p:sp>
        <p:nvSpPr>
          <p:cNvPr id="2" name="Date Placeholder 1">
            <a:extLst>
              <a:ext uri="{FF2B5EF4-FFF2-40B4-BE49-F238E27FC236}">
                <a16:creationId xmlns:a16="http://schemas.microsoft.com/office/drawing/2014/main" id="{79F98215-3671-E74A-B64C-995537BADD60}"/>
              </a:ext>
            </a:extLst>
          </p:cNvPr>
          <p:cNvSpPr>
            <a:spLocks noGrp="1"/>
          </p:cNvSpPr>
          <p:nvPr>
            <p:ph type="dt" sz="half" idx="10"/>
          </p:nvPr>
        </p:nvSpPr>
        <p:spPr/>
        <p:txBody>
          <a:bodyPr/>
          <a:lstStyle/>
          <a:p>
            <a:r>
              <a:rPr lang="de-CH" sz="1000" dirty="0">
                <a:latin typeface="+mj-lt"/>
              </a:rPr>
              <a:t>June 09 2022</a:t>
            </a:r>
            <a:endParaRPr lang="en-US" sz="1000" dirty="0">
              <a:latin typeface="+mj-lt"/>
            </a:endParaRPr>
          </a:p>
        </p:txBody>
      </p:sp>
      <p:sp>
        <p:nvSpPr>
          <p:cNvPr id="13" name="Content Placeholder 2">
            <a:extLst>
              <a:ext uri="{FF2B5EF4-FFF2-40B4-BE49-F238E27FC236}">
                <a16:creationId xmlns:a16="http://schemas.microsoft.com/office/drawing/2014/main" id="{75DE1A9C-C4A0-3E46-8974-2CC8444E913A}"/>
              </a:ext>
            </a:extLst>
          </p:cNvPr>
          <p:cNvSpPr txBox="1">
            <a:spLocks/>
          </p:cNvSpPr>
          <p:nvPr/>
        </p:nvSpPr>
        <p:spPr bwMode="auto">
          <a:xfrm flipH="1">
            <a:off x="596900" y="3247135"/>
            <a:ext cx="5372101" cy="1558744"/>
          </a:xfrm>
          <a:prstGeom prst="rect">
            <a:avLst/>
          </a:prstGeom>
          <a:gradFill>
            <a:gsLst>
              <a:gs pos="0">
                <a:srgbClr val="758EA2"/>
              </a:gs>
              <a:gs pos="63000">
                <a:schemeClr val="bg1">
                  <a:alpha val="25000"/>
                </a:schemeClr>
              </a:gs>
              <a:gs pos="100000">
                <a:srgbClr val="FFFFFF">
                  <a:alpha val="0"/>
                </a:srgbClr>
              </a:gs>
            </a:gsLst>
            <a:lin ang="0" scaled="1"/>
          </a:gradFill>
          <a:ln>
            <a:noFill/>
          </a:ln>
        </p:spPr>
        <p:txBody>
          <a:bodyPr vertOverflow="overflow" horzOverflow="clip" vert="horz" wrap="square" lIns="252000" tIns="45720" rIns="90000" bIns="45720" numCol="1" spcCol="0" rtlCol="0" fromWordArt="0" anchor="ctr" anchorCtr="0" forceAA="0" compatLnSpc="1">
            <a:prstTxWarp prst="textNoShape">
              <a:avLst/>
            </a:prstTxWarp>
            <a:noAutofit/>
          </a:bodyPr>
          <a:lst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Bef>
                <a:spcPts val="600"/>
              </a:spcBef>
              <a:buFont typeface="Arial"/>
              <a:buNone/>
              <a:defRPr/>
            </a:pPr>
            <a:r>
              <a:rPr lang="en-GB" sz="1800" b="1" dirty="0">
                <a:solidFill>
                  <a:schemeClr val="bg1"/>
                </a:solidFill>
                <a:latin typeface="Calibri Light" panose="020F0302020204030204" pitchFamily="34" charset="0"/>
                <a:cs typeface="Calibri Light" panose="020F0302020204030204" pitchFamily="34" charset="0"/>
              </a:rPr>
              <a:t>Charging stations for electric/hydrogen vehicles</a:t>
            </a:r>
          </a:p>
          <a:p>
            <a:pPr>
              <a:lnSpc>
                <a:spcPct val="100000"/>
              </a:lnSpc>
              <a:spcBef>
                <a:spcPts val="600"/>
              </a:spcBef>
              <a:defRPr/>
            </a:pPr>
            <a:r>
              <a:rPr lang="en-GB" sz="1800" dirty="0">
                <a:latin typeface="Calibri Light" panose="020F0302020204030204" pitchFamily="34" charset="0"/>
                <a:cs typeface="Calibri Light" panose="020F0302020204030204" pitchFamily="34" charset="0"/>
              </a:rPr>
              <a:t>Installation of terminals (Quick plug)</a:t>
            </a:r>
          </a:p>
        </p:txBody>
      </p:sp>
      <p:sp>
        <p:nvSpPr>
          <p:cNvPr id="14" name="TextBox 13">
            <a:extLst>
              <a:ext uri="{FF2B5EF4-FFF2-40B4-BE49-F238E27FC236}">
                <a16:creationId xmlns:a16="http://schemas.microsoft.com/office/drawing/2014/main" id="{B5495E68-7DA6-8647-988A-746B391F1E31}"/>
              </a:ext>
            </a:extLst>
          </p:cNvPr>
          <p:cNvSpPr txBox="1"/>
          <p:nvPr/>
        </p:nvSpPr>
        <p:spPr bwMode="auto">
          <a:xfrm>
            <a:off x="596900" y="5096920"/>
            <a:ext cx="2960747" cy="369332"/>
          </a:xfrm>
          <a:prstGeom prst="rect">
            <a:avLst/>
          </a:prstGeom>
          <a:noFill/>
        </p:spPr>
        <p:txBody>
          <a:bodyPr wrap="none" rtlCol="0">
            <a:spAutoFit/>
          </a:bodyPr>
          <a:lstStyle/>
          <a:p>
            <a:r>
              <a:rPr lang="en-GB" dirty="0">
                <a:solidFill>
                  <a:schemeClr val="bg1"/>
                </a:solidFill>
                <a:latin typeface="+mj-lt"/>
              </a:rPr>
              <a:t>Exploration phase: 2022-2023</a:t>
            </a:r>
          </a:p>
        </p:txBody>
      </p:sp>
      <p:pic>
        <p:nvPicPr>
          <p:cNvPr id="17" name="Picture 4">
            <a:extLst>
              <a:ext uri="{FF2B5EF4-FFF2-40B4-BE49-F238E27FC236}">
                <a16:creationId xmlns:a16="http://schemas.microsoft.com/office/drawing/2014/main" id="{91CF0C98-D19D-2D47-8508-580374DA4070}"/>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596900" y="1558367"/>
            <a:ext cx="3441700" cy="138016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FC22A2ED-3AC8-51AF-5B38-08EEFA6CA0A7}"/>
              </a:ext>
            </a:extLst>
          </p:cNvPr>
          <p:cNvSpPr txBox="1">
            <a:spLocks/>
          </p:cNvSpPr>
          <p:nvPr/>
        </p:nvSpPr>
        <p:spPr bwMode="auto">
          <a:xfrm flipH="1">
            <a:off x="6431150" y="3247135"/>
            <a:ext cx="5372101" cy="1558744"/>
          </a:xfrm>
          <a:prstGeom prst="rect">
            <a:avLst/>
          </a:prstGeom>
          <a:gradFill>
            <a:gsLst>
              <a:gs pos="0">
                <a:srgbClr val="758EA2"/>
              </a:gs>
              <a:gs pos="63000">
                <a:schemeClr val="bg1">
                  <a:alpha val="25000"/>
                </a:schemeClr>
              </a:gs>
              <a:gs pos="100000">
                <a:srgbClr val="FFFFFF">
                  <a:alpha val="0"/>
                </a:srgbClr>
              </a:gs>
            </a:gsLst>
            <a:lin ang="0" scaled="1"/>
          </a:gradFill>
          <a:ln>
            <a:noFill/>
          </a:ln>
        </p:spPr>
        <p:txBody>
          <a:bodyPr vertOverflow="overflow" horzOverflow="clip" vert="horz" wrap="square" lIns="252000" tIns="45720" rIns="90000" bIns="45720" numCol="1" spcCol="0" rtlCol="0" fromWordArt="0" anchor="ctr" anchorCtr="0" forceAA="0" compatLnSpc="1">
            <a:prstTxWarp prst="textNoShape">
              <a:avLst/>
            </a:prstTxWarp>
            <a:noAutofit/>
          </a:bodyPr>
          <a:lst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Bef>
                <a:spcPts val="600"/>
              </a:spcBef>
              <a:buFont typeface="Arial"/>
              <a:buNone/>
              <a:defRPr/>
            </a:pPr>
            <a:r>
              <a:rPr lang="en-GB" sz="1800" b="1" dirty="0">
                <a:solidFill>
                  <a:schemeClr val="bg1"/>
                </a:solidFill>
                <a:latin typeface="Calibri Light" panose="020F0302020204030204" pitchFamily="34" charset="0"/>
                <a:cs typeface="Calibri Light" panose="020F0302020204030204" pitchFamily="34" charset="0"/>
              </a:rPr>
              <a:t>Professional cars fleet contract (hundreds of cars)</a:t>
            </a:r>
          </a:p>
        </p:txBody>
      </p:sp>
      <p:pic>
        <p:nvPicPr>
          <p:cNvPr id="6" name="Picture 5" descr="A white van parked inside a building&#10;&#10;Description automatically generated with low confidence">
            <a:extLst>
              <a:ext uri="{FF2B5EF4-FFF2-40B4-BE49-F238E27FC236}">
                <a16:creationId xmlns:a16="http://schemas.microsoft.com/office/drawing/2014/main" id="{8D921A1F-2C13-40CD-73FF-AB72B1B9E6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5901" y="1164765"/>
            <a:ext cx="3214720" cy="2167363"/>
          </a:xfrm>
          <a:prstGeom prst="rect">
            <a:avLst/>
          </a:prstGeom>
        </p:spPr>
      </p:pic>
      <p:sp>
        <p:nvSpPr>
          <p:cNvPr id="18" name="TextBox 17">
            <a:extLst>
              <a:ext uri="{FF2B5EF4-FFF2-40B4-BE49-F238E27FC236}">
                <a16:creationId xmlns:a16="http://schemas.microsoft.com/office/drawing/2014/main" id="{93F0FF8B-BA7A-EADA-2495-AAC458E97F20}"/>
              </a:ext>
            </a:extLst>
          </p:cNvPr>
          <p:cNvSpPr txBox="1"/>
          <p:nvPr/>
        </p:nvSpPr>
        <p:spPr>
          <a:xfrm>
            <a:off x="6565901" y="5168672"/>
            <a:ext cx="6191250" cy="369332"/>
          </a:xfrm>
          <a:prstGeom prst="rect">
            <a:avLst/>
          </a:prstGeom>
          <a:noFill/>
        </p:spPr>
        <p:txBody>
          <a:bodyPr wrap="square">
            <a:spAutoFit/>
          </a:bodyPr>
          <a:lstStyle/>
          <a:p>
            <a:pPr>
              <a:lnSpc>
                <a:spcPct val="100000"/>
              </a:lnSpc>
              <a:spcBef>
                <a:spcPts val="600"/>
              </a:spcBef>
              <a:defRPr/>
            </a:pPr>
            <a:r>
              <a:rPr lang="en-GB" sz="1800" dirty="0">
                <a:solidFill>
                  <a:schemeClr val="bg1"/>
                </a:solidFill>
                <a:latin typeface="Calibri Light" panose="020F0302020204030204" pitchFamily="34" charset="0"/>
                <a:cs typeface="Calibri Light" panose="020F0302020204030204" pitchFamily="34" charset="0"/>
              </a:rPr>
              <a:t>Procurement phase in 2023</a:t>
            </a:r>
          </a:p>
        </p:txBody>
      </p:sp>
    </p:spTree>
    <p:extLst>
      <p:ext uri="{BB962C8B-B14F-4D97-AF65-F5344CB8AC3E}">
        <p14:creationId xmlns:p14="http://schemas.microsoft.com/office/powerpoint/2010/main" val="1445487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 shore&#10;&#10;Description automatically generated">
            <a:extLst>
              <a:ext uri="{FF2B5EF4-FFF2-40B4-BE49-F238E27FC236}">
                <a16:creationId xmlns:a16="http://schemas.microsoft.com/office/drawing/2014/main" id="{26CEBC4C-5BF5-437C-AA70-19CFA38F1D60}"/>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a:stretch/>
        </p:blipFill>
        <p:spPr>
          <a:xfrm>
            <a:off x="0" y="3462111"/>
            <a:ext cx="12192000" cy="3397628"/>
          </a:xfrm>
          <a:prstGeom prst="rect">
            <a:avLst/>
          </a:prstGeom>
        </p:spPr>
      </p:pic>
      <p:sp>
        <p:nvSpPr>
          <p:cNvPr id="6" name="Rectangle 5">
            <a:extLst>
              <a:ext uri="{FF2B5EF4-FFF2-40B4-BE49-F238E27FC236}">
                <a16:creationId xmlns:a16="http://schemas.microsoft.com/office/drawing/2014/main" id="{294D47B5-653C-104D-A78B-17E8E09256DE}"/>
              </a:ext>
            </a:extLst>
          </p:cNvPr>
          <p:cNvSpPr/>
          <p:nvPr/>
        </p:nvSpPr>
        <p:spPr>
          <a:xfrm>
            <a:off x="676822" y="1225448"/>
            <a:ext cx="4888433" cy="2031325"/>
          </a:xfrm>
          <a:prstGeom prst="rect">
            <a:avLst/>
          </a:prstGeom>
        </p:spPr>
        <p:txBody>
          <a:bodyPr wrap="square">
            <a:spAutoFit/>
          </a:bodyPr>
          <a:lstStyle/>
          <a:p>
            <a:pPr marL="285750" indent="-285750">
              <a:buClr>
                <a:schemeClr val="bg1">
                  <a:lumMod val="65000"/>
                </a:schemeClr>
              </a:buClr>
              <a:buFont typeface="Arial" panose="020B0604020202020204" pitchFamily="34" charset="0"/>
              <a:buChar char="•"/>
            </a:pPr>
            <a:r>
              <a:rPr lang="en-GB" dirty="0">
                <a:solidFill>
                  <a:srgbClr val="1F6A9F"/>
                </a:solidFill>
                <a:latin typeface="+mj-lt"/>
              </a:rPr>
              <a:t>590 ha (220 fenced)</a:t>
            </a:r>
          </a:p>
          <a:p>
            <a:pPr marL="285750" indent="-285750">
              <a:buClr>
                <a:schemeClr val="bg1">
                  <a:lumMod val="65000"/>
                </a:schemeClr>
              </a:buClr>
              <a:buFont typeface="Arial" panose="020B0604020202020204" pitchFamily="34" charset="0"/>
              <a:buChar char="•"/>
            </a:pPr>
            <a:r>
              <a:rPr lang="en-GB" dirty="0">
                <a:solidFill>
                  <a:srgbClr val="1F6A9F"/>
                </a:solidFill>
                <a:latin typeface="+mj-lt"/>
              </a:rPr>
              <a:t>2 main sites and 15 satellite sites</a:t>
            </a:r>
          </a:p>
          <a:p>
            <a:pPr marL="285750" indent="-285750">
              <a:buClr>
                <a:schemeClr val="bg1">
                  <a:lumMod val="65000"/>
                </a:schemeClr>
              </a:buClr>
              <a:buFont typeface="Arial" panose="020B0604020202020204" pitchFamily="34" charset="0"/>
              <a:buChar char="•"/>
            </a:pPr>
            <a:r>
              <a:rPr lang="en-GB" dirty="0">
                <a:solidFill>
                  <a:srgbClr val="1F6A9F"/>
                </a:solidFill>
                <a:latin typeface="+mj-lt"/>
              </a:rPr>
              <a:t>670 building from 10 m</a:t>
            </a:r>
            <a:r>
              <a:rPr lang="en-GB" baseline="30000" dirty="0">
                <a:solidFill>
                  <a:srgbClr val="1F6A9F"/>
                </a:solidFill>
                <a:latin typeface="+mj-lt"/>
              </a:rPr>
              <a:t>2</a:t>
            </a:r>
            <a:r>
              <a:rPr lang="en-GB" dirty="0">
                <a:solidFill>
                  <a:srgbClr val="1F6A9F"/>
                </a:solidFill>
                <a:latin typeface="+mj-lt"/>
              </a:rPr>
              <a:t> to 20.000 m</a:t>
            </a:r>
            <a:r>
              <a:rPr lang="en-GB" baseline="30000" dirty="0">
                <a:solidFill>
                  <a:srgbClr val="1F6A9F"/>
                </a:solidFill>
                <a:latin typeface="+mj-lt"/>
              </a:rPr>
              <a:t>2</a:t>
            </a:r>
          </a:p>
          <a:p>
            <a:pPr marL="285750" indent="-285750">
              <a:buClr>
                <a:schemeClr val="bg1">
                  <a:lumMod val="65000"/>
                </a:schemeClr>
              </a:buClr>
              <a:buFont typeface="Arial" panose="020B0604020202020204" pitchFamily="34" charset="0"/>
              <a:buChar char="•"/>
            </a:pPr>
            <a:r>
              <a:rPr lang="en-GB" dirty="0">
                <a:solidFill>
                  <a:srgbClr val="1F6A9F"/>
                </a:solidFill>
                <a:latin typeface="+mj-lt"/>
              </a:rPr>
              <a:t>65% built before the 70s</a:t>
            </a:r>
          </a:p>
          <a:p>
            <a:pPr marL="285750" indent="-285750">
              <a:buClr>
                <a:schemeClr val="bg1">
                  <a:lumMod val="65000"/>
                </a:schemeClr>
              </a:buClr>
              <a:buFont typeface="Arial" panose="020B0604020202020204" pitchFamily="34" charset="0"/>
              <a:buChar char="•"/>
            </a:pPr>
            <a:r>
              <a:rPr lang="en-GB" dirty="0">
                <a:solidFill>
                  <a:srgbClr val="1F6A9F"/>
                </a:solidFill>
                <a:latin typeface="+mj-lt"/>
              </a:rPr>
              <a:t>70 km tunnels and 80 caverns</a:t>
            </a:r>
          </a:p>
          <a:p>
            <a:pPr marL="285750" indent="-285750">
              <a:buClr>
                <a:schemeClr val="bg1">
                  <a:lumMod val="65000"/>
                </a:schemeClr>
              </a:buClr>
              <a:buFont typeface="Arial" panose="020B0604020202020204" pitchFamily="34" charset="0"/>
              <a:buChar char="•"/>
            </a:pPr>
            <a:r>
              <a:rPr lang="en-GB" dirty="0">
                <a:solidFill>
                  <a:srgbClr val="1F6A9F"/>
                </a:solidFill>
                <a:latin typeface="+mj-lt"/>
              </a:rPr>
              <a:t>30 km roads</a:t>
            </a:r>
          </a:p>
          <a:p>
            <a:pPr marL="285750" indent="-285750">
              <a:buClr>
                <a:schemeClr val="bg1">
                  <a:lumMod val="65000"/>
                </a:schemeClr>
              </a:buClr>
              <a:buFont typeface="Arial" panose="020B0604020202020204" pitchFamily="34" charset="0"/>
              <a:buChar char="•"/>
            </a:pPr>
            <a:r>
              <a:rPr lang="en-GB" dirty="0">
                <a:solidFill>
                  <a:srgbClr val="1F6A9F"/>
                </a:solidFill>
                <a:latin typeface="+mj-lt"/>
              </a:rPr>
              <a:t>1000 km technical galleries and trenches</a:t>
            </a:r>
          </a:p>
        </p:txBody>
      </p:sp>
      <p:sp>
        <p:nvSpPr>
          <p:cNvPr id="10" name="Rectangle 9">
            <a:extLst>
              <a:ext uri="{FF2B5EF4-FFF2-40B4-BE49-F238E27FC236}">
                <a16:creationId xmlns:a16="http://schemas.microsoft.com/office/drawing/2014/main" id="{60CDB81F-B8FD-214F-8FD3-136E7A1659C3}"/>
              </a:ext>
            </a:extLst>
          </p:cNvPr>
          <p:cNvSpPr/>
          <p:nvPr/>
        </p:nvSpPr>
        <p:spPr>
          <a:xfrm>
            <a:off x="6303433" y="1225448"/>
            <a:ext cx="5211745" cy="2031325"/>
          </a:xfrm>
          <a:prstGeom prst="rect">
            <a:avLst/>
          </a:prstGeom>
        </p:spPr>
        <p:txBody>
          <a:bodyPr wrap="square">
            <a:spAutoFit/>
          </a:bodyPr>
          <a:lstStyle/>
          <a:p>
            <a:pPr marL="285750" indent="-285750">
              <a:buClr>
                <a:schemeClr val="bg1">
                  <a:lumMod val="65000"/>
                </a:schemeClr>
              </a:buClr>
              <a:buFont typeface="Arial" panose="020B0604020202020204" pitchFamily="34" charset="0"/>
              <a:buChar char="•"/>
            </a:pPr>
            <a:r>
              <a:rPr lang="en-US" dirty="0">
                <a:solidFill>
                  <a:srgbClr val="1F6A9F"/>
                </a:solidFill>
                <a:latin typeface="+mj-lt"/>
              </a:rPr>
              <a:t>9000 persons/daily</a:t>
            </a:r>
          </a:p>
          <a:p>
            <a:pPr marL="285750" indent="-285750">
              <a:buClr>
                <a:schemeClr val="bg1">
                  <a:lumMod val="65000"/>
                </a:schemeClr>
              </a:buClr>
              <a:buFont typeface="Arial" panose="020B0604020202020204" pitchFamily="34" charset="0"/>
              <a:buChar char="•"/>
            </a:pPr>
            <a:r>
              <a:rPr lang="en-US" dirty="0">
                <a:solidFill>
                  <a:srgbClr val="1F6A9F"/>
                </a:solidFill>
                <a:latin typeface="+mj-lt"/>
              </a:rPr>
              <a:t>490 hostel rooms</a:t>
            </a:r>
          </a:p>
          <a:p>
            <a:pPr marL="285750" indent="-285750">
              <a:buClr>
                <a:schemeClr val="bg1">
                  <a:lumMod val="65000"/>
                </a:schemeClr>
              </a:buClr>
              <a:buFont typeface="Arial" panose="020B0604020202020204" pitchFamily="34" charset="0"/>
              <a:buChar char="•"/>
            </a:pPr>
            <a:r>
              <a:rPr lang="en-US" dirty="0">
                <a:solidFill>
                  <a:srgbClr val="1F6A9F"/>
                </a:solidFill>
                <a:latin typeface="+mj-lt"/>
              </a:rPr>
              <a:t>8500 working places</a:t>
            </a:r>
          </a:p>
          <a:p>
            <a:pPr marL="285750" indent="-285750">
              <a:buClr>
                <a:schemeClr val="bg1">
                  <a:lumMod val="65000"/>
                </a:schemeClr>
              </a:buClr>
              <a:buFont typeface="Arial" panose="020B0604020202020204" pitchFamily="34" charset="0"/>
              <a:buChar char="•"/>
            </a:pPr>
            <a:r>
              <a:rPr lang="en-US" dirty="0">
                <a:solidFill>
                  <a:srgbClr val="1F6A9F"/>
                </a:solidFill>
                <a:latin typeface="+mj-lt"/>
              </a:rPr>
              <a:t>&gt;5000 parking places</a:t>
            </a:r>
          </a:p>
          <a:p>
            <a:pPr marL="285750" indent="-285750">
              <a:buClr>
                <a:schemeClr val="bg1">
                  <a:lumMod val="65000"/>
                </a:schemeClr>
              </a:buClr>
              <a:buFont typeface="Arial" panose="020B0604020202020204" pitchFamily="34" charset="0"/>
              <a:buChar char="•"/>
            </a:pPr>
            <a:r>
              <a:rPr lang="en-US" dirty="0">
                <a:solidFill>
                  <a:srgbClr val="1F6A9F"/>
                </a:solidFill>
                <a:latin typeface="+mj-lt"/>
              </a:rPr>
              <a:t>25000 daily movements to- and inter-sites</a:t>
            </a:r>
          </a:p>
          <a:p>
            <a:pPr marL="285750" indent="-285750">
              <a:buClr>
                <a:schemeClr val="bg1">
                  <a:lumMod val="65000"/>
                </a:schemeClr>
              </a:buClr>
              <a:buFont typeface="Arial" panose="020B0604020202020204" pitchFamily="34" charset="0"/>
              <a:buChar char="•"/>
            </a:pPr>
            <a:r>
              <a:rPr lang="en-US" dirty="0">
                <a:solidFill>
                  <a:srgbClr val="1F6A9F"/>
                </a:solidFill>
                <a:latin typeface="+mj-lt"/>
              </a:rPr>
              <a:t>Public transport links in CH, not in FR</a:t>
            </a:r>
          </a:p>
          <a:p>
            <a:pPr marL="285750" indent="-285750">
              <a:buClr>
                <a:schemeClr val="bg1">
                  <a:lumMod val="65000"/>
                </a:schemeClr>
              </a:buClr>
              <a:buFont typeface="Arial" panose="020B0604020202020204" pitchFamily="34" charset="0"/>
              <a:buChar char="•"/>
            </a:pPr>
            <a:endParaRPr lang="fr-FR" dirty="0">
              <a:solidFill>
                <a:srgbClr val="1F6A9F"/>
              </a:solidFill>
              <a:latin typeface="+mj-lt"/>
            </a:endParaRPr>
          </a:p>
        </p:txBody>
      </p:sp>
      <p:sp>
        <p:nvSpPr>
          <p:cNvPr id="11" name="Title 6">
            <a:extLst>
              <a:ext uri="{FF2B5EF4-FFF2-40B4-BE49-F238E27FC236}">
                <a16:creationId xmlns:a16="http://schemas.microsoft.com/office/drawing/2014/main" id="{B81A9887-A667-45B7-B640-8F00456085B6}"/>
              </a:ext>
            </a:extLst>
          </p:cNvPr>
          <p:cNvSpPr/>
          <p:nvPr/>
        </p:nvSpPr>
        <p:spPr bwMode="auto">
          <a:xfrm>
            <a:off x="245022" y="41533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fr-CH" sz="4000" spc="-300" dirty="0">
                <a:solidFill>
                  <a:srgbClr val="006892"/>
                </a:solidFill>
                <a:latin typeface="Franklin Gothic Heavy" panose="020B0903020102020204" pitchFamily="34" charset="0"/>
              </a:rPr>
              <a:t>CERN SITE </a:t>
            </a:r>
            <a:r>
              <a:rPr lang="fr-CH" sz="4000" spc="-300" dirty="0">
                <a:latin typeface="Franklin Gothic Heavy" panose="020B0903020102020204" pitchFamily="34" charset="0"/>
              </a:rPr>
              <a:t>KEY</a:t>
            </a:r>
            <a:r>
              <a:rPr lang="fr-CH" sz="4000" spc="-300" dirty="0">
                <a:solidFill>
                  <a:srgbClr val="006892"/>
                </a:solidFill>
                <a:latin typeface="Franklin Gothic Heavy" panose="020B0903020102020204" pitchFamily="34" charset="0"/>
              </a:rPr>
              <a:t> </a:t>
            </a:r>
            <a:r>
              <a:rPr lang="fr-CH" sz="4000" spc="-300" dirty="0">
                <a:latin typeface="Franklin Gothic Heavy" panose="020B0903020102020204" pitchFamily="34" charset="0"/>
              </a:rPr>
              <a:t>FIGURES</a:t>
            </a:r>
            <a:endParaRPr lang="en-GB" sz="4000" spc="-300" dirty="0">
              <a:latin typeface="Franklin Gothic Heavy" panose="020B0903020102020204" pitchFamily="34" charset="0"/>
            </a:endParaRPr>
          </a:p>
        </p:txBody>
      </p:sp>
      <p:sp>
        <p:nvSpPr>
          <p:cNvPr id="3" name="Footer Placeholder 2">
            <a:extLst>
              <a:ext uri="{FF2B5EF4-FFF2-40B4-BE49-F238E27FC236}">
                <a16:creationId xmlns:a16="http://schemas.microsoft.com/office/drawing/2014/main" id="{75DF3453-0FF8-814F-B3F3-9EDA53AC370E}"/>
              </a:ext>
            </a:extLst>
          </p:cNvPr>
          <p:cNvSpPr>
            <a:spLocks noGrp="1"/>
          </p:cNvSpPr>
          <p:nvPr>
            <p:ph type="ftr" sz="quarter" idx="11"/>
          </p:nvPr>
        </p:nvSpPr>
        <p:spPr/>
        <p:txBody>
          <a:bodyPr/>
          <a:lstStyle/>
          <a:p>
            <a:r>
              <a:rPr lang="en-US"/>
              <a:t>SCE</a:t>
            </a:r>
          </a:p>
        </p:txBody>
      </p:sp>
      <p:sp>
        <p:nvSpPr>
          <p:cNvPr id="4" name="Slide Number Placeholder 3">
            <a:extLst>
              <a:ext uri="{FF2B5EF4-FFF2-40B4-BE49-F238E27FC236}">
                <a16:creationId xmlns:a16="http://schemas.microsoft.com/office/drawing/2014/main" id="{9736C1D4-1350-6E46-97D6-2AE98EDB9840}"/>
              </a:ext>
            </a:extLst>
          </p:cNvPr>
          <p:cNvSpPr>
            <a:spLocks noGrp="1"/>
          </p:cNvSpPr>
          <p:nvPr>
            <p:ph type="sldNum" sz="quarter" idx="12"/>
          </p:nvPr>
        </p:nvSpPr>
        <p:spPr/>
        <p:txBody>
          <a:bodyPr/>
          <a:lstStyle/>
          <a:p>
            <a:fld id="{4FA9E149-D6D1-4A86-9F00-929CE2A8D097}" type="slidenum">
              <a:rPr lang="en-US" smtClean="0"/>
              <a:t>18</a:t>
            </a:fld>
            <a:endParaRPr lang="en-US"/>
          </a:p>
        </p:txBody>
      </p:sp>
      <p:sp>
        <p:nvSpPr>
          <p:cNvPr id="2" name="Date Placeholder 1">
            <a:extLst>
              <a:ext uri="{FF2B5EF4-FFF2-40B4-BE49-F238E27FC236}">
                <a16:creationId xmlns:a16="http://schemas.microsoft.com/office/drawing/2014/main" id="{0B68B972-3CDE-E746-A8D6-136E09E20958}"/>
              </a:ext>
            </a:extLst>
          </p:cNvPr>
          <p:cNvSpPr>
            <a:spLocks noGrp="1"/>
          </p:cNvSpPr>
          <p:nvPr>
            <p:ph type="dt" sz="half" idx="10"/>
          </p:nvPr>
        </p:nvSpPr>
        <p:spPr/>
        <p:txBody>
          <a:bodyPr/>
          <a:lstStyle/>
          <a:p>
            <a:r>
              <a:rPr lang="en-US"/>
              <a:t>2021 10 20</a:t>
            </a:r>
          </a:p>
        </p:txBody>
      </p:sp>
      <p:sp>
        <p:nvSpPr>
          <p:cNvPr id="13" name="TextBox 12">
            <a:extLst>
              <a:ext uri="{FF2B5EF4-FFF2-40B4-BE49-F238E27FC236}">
                <a16:creationId xmlns:a16="http://schemas.microsoft.com/office/drawing/2014/main" id="{AD1504AA-E3A8-BBA9-8C14-EFA5F20500B8}"/>
              </a:ext>
            </a:extLst>
          </p:cNvPr>
          <p:cNvSpPr txBox="1"/>
          <p:nvPr/>
        </p:nvSpPr>
        <p:spPr>
          <a:xfrm>
            <a:off x="7762574" y="5996252"/>
            <a:ext cx="2323585" cy="369332"/>
          </a:xfrm>
          <a:prstGeom prst="rect">
            <a:avLst/>
          </a:prstGeom>
          <a:noFill/>
        </p:spPr>
        <p:txBody>
          <a:bodyPr wrap="none" rtlCol="0">
            <a:spAutoFit/>
          </a:bodyPr>
          <a:lstStyle/>
          <a:p>
            <a:r>
              <a:rPr lang="en-GB" dirty="0" err="1">
                <a:solidFill>
                  <a:schemeClr val="accent6">
                    <a:lumMod val="75000"/>
                  </a:schemeClr>
                </a:solidFill>
              </a:rPr>
              <a:t>Green.Village@cern.ch</a:t>
            </a:r>
            <a:endParaRPr lang="en-GB" dirty="0">
              <a:solidFill>
                <a:schemeClr val="accent6">
                  <a:lumMod val="75000"/>
                </a:schemeClr>
              </a:solidFill>
            </a:endParaRPr>
          </a:p>
        </p:txBody>
      </p:sp>
    </p:spTree>
    <p:extLst>
      <p:ext uri="{BB962C8B-B14F-4D97-AF65-F5344CB8AC3E}">
        <p14:creationId xmlns:p14="http://schemas.microsoft.com/office/powerpoint/2010/main" val="373850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rcle: Hollow 29">
            <a:extLst>
              <a:ext uri="{FF2B5EF4-FFF2-40B4-BE49-F238E27FC236}">
                <a16:creationId xmlns:a16="http://schemas.microsoft.com/office/drawing/2014/main" id="{D4A1E8B0-92D9-26A0-BBB4-C73EE20AAFD4}"/>
              </a:ext>
            </a:extLst>
          </p:cNvPr>
          <p:cNvSpPr>
            <a:spLocks noChangeAspect="1"/>
          </p:cNvSpPr>
          <p:nvPr/>
        </p:nvSpPr>
        <p:spPr bwMode="auto">
          <a:xfrm rot="16200000">
            <a:off x="3111501" y="428270"/>
            <a:ext cx="5968998" cy="5968998"/>
          </a:xfrm>
          <a:prstGeom prst="donut">
            <a:avLst>
              <a:gd name="adj" fmla="val 10573"/>
            </a:avLst>
          </a:prstGeom>
          <a:gradFill flip="none" rotWithShape="1">
            <a:gsLst>
              <a:gs pos="11000">
                <a:srgbClr val="84B1B4"/>
              </a:gs>
              <a:gs pos="77872">
                <a:srgbClr val="A0CDCD"/>
              </a:gs>
              <a:gs pos="87624">
                <a:srgbClr val="B0D5D6"/>
              </a:gs>
              <a:gs pos="100000">
                <a:srgbClr val="C4E0E1"/>
              </a:gs>
              <a:gs pos="29000">
                <a:srgbClr val="95BEC0"/>
              </a:gs>
              <a:gs pos="63000">
                <a:srgbClr val="B5D7D8">
                  <a:alpha val="33000"/>
                </a:srgbClr>
              </a:gs>
              <a:gs pos="43000">
                <a:srgbClr val="B1D2D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93ED619-F941-E611-5395-A4A19DDCB242}"/>
              </a:ext>
            </a:extLst>
          </p:cNvPr>
          <p:cNvGrpSpPr>
            <a:grpSpLocks noChangeAspect="1"/>
          </p:cNvGrpSpPr>
          <p:nvPr/>
        </p:nvGrpSpPr>
        <p:grpSpPr>
          <a:xfrm>
            <a:off x="2803034" y="10853"/>
            <a:ext cx="6477002" cy="6744934"/>
            <a:chOff x="1517650" y="611188"/>
            <a:chExt cx="4413250" cy="4595812"/>
          </a:xfrm>
        </p:grpSpPr>
        <p:pic>
          <p:nvPicPr>
            <p:cNvPr id="11" name="Picture 100">
              <a:extLst>
                <a:ext uri="{FF2B5EF4-FFF2-40B4-BE49-F238E27FC236}">
                  <a16:creationId xmlns:a16="http://schemas.microsoft.com/office/drawing/2014/main" id="{E584C306-74BF-5CA0-C348-76E387BA59D4}"/>
                </a:ext>
              </a:extLst>
            </p:cNvPr>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1517650" y="611188"/>
              <a:ext cx="4413250" cy="459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1">
              <a:extLst>
                <a:ext uri="{FF2B5EF4-FFF2-40B4-BE49-F238E27FC236}">
                  <a16:creationId xmlns:a16="http://schemas.microsoft.com/office/drawing/2014/main" id="{221752C6-8122-DF47-CDCB-06BD3CD6A0F2}"/>
                </a:ext>
              </a:extLst>
            </p:cNvPr>
            <p:cNvPicPr>
              <a:picLocks noChangeAspect="1" noChangeArrowheads="1"/>
            </p:cNvPicPr>
            <p:nvPr/>
          </p:nvPicPr>
          <p:blipFill>
            <a:blip r:embed="rId4">
              <a:lum bright="70000" contrast="-70000"/>
              <a:extLst>
                <a:ext uri="{28A0092B-C50C-407E-A947-70E740481C1C}">
                  <a14:useLocalDpi xmlns:a14="http://schemas.microsoft.com/office/drawing/2010/main"/>
                </a:ext>
              </a:extLst>
            </a:blip>
            <a:srcRect/>
            <a:stretch>
              <a:fillRect/>
            </a:stretch>
          </p:blipFill>
          <p:spPr bwMode="auto">
            <a:xfrm>
              <a:off x="1552575" y="676275"/>
              <a:ext cx="4343400" cy="4479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2">
              <a:extLst>
                <a:ext uri="{FF2B5EF4-FFF2-40B4-BE49-F238E27FC236}">
                  <a16:creationId xmlns:a16="http://schemas.microsoft.com/office/drawing/2014/main" id="{2E35A363-954C-B72B-DD64-BF650191D412}"/>
                </a:ext>
              </a:extLst>
            </p:cNvPr>
            <p:cNvPicPr>
              <a:picLocks noChangeAspect="1" noChangeArrowheads="1"/>
            </p:cNvPicPr>
            <p:nvPr/>
          </p:nvPicPr>
          <p:blipFill>
            <a:blip r:embed="rId5">
              <a:lum bright="70000" contrast="-70000"/>
              <a:extLst>
                <a:ext uri="{28A0092B-C50C-407E-A947-70E740481C1C}">
                  <a14:useLocalDpi xmlns:a14="http://schemas.microsoft.com/office/drawing/2010/main"/>
                </a:ext>
              </a:extLst>
            </a:blip>
            <a:srcRect/>
            <a:stretch>
              <a:fillRect/>
            </a:stretch>
          </p:blipFill>
          <p:spPr bwMode="auto">
            <a:xfrm>
              <a:off x="1601788" y="749300"/>
              <a:ext cx="4241800" cy="4333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3">
              <a:extLst>
                <a:ext uri="{FF2B5EF4-FFF2-40B4-BE49-F238E27FC236}">
                  <a16:creationId xmlns:a16="http://schemas.microsoft.com/office/drawing/2014/main" id="{57BCBBAD-75D5-7E25-ABE5-D6A7FCCC8DAE}"/>
                </a:ext>
              </a:extLst>
            </p:cNvPr>
            <p:cNvPicPr>
              <a:picLocks noChangeAspect="1" noChangeArrowheads="1"/>
            </p:cNvPicPr>
            <p:nvPr/>
          </p:nvPicPr>
          <p:blipFill>
            <a:blip r:embed="rId6">
              <a:lum bright="70000" contrast="-70000"/>
              <a:extLst>
                <a:ext uri="{28A0092B-C50C-407E-A947-70E740481C1C}">
                  <a14:useLocalDpi xmlns:a14="http://schemas.microsoft.com/office/drawing/2010/main"/>
                </a:ext>
              </a:extLst>
            </a:blip>
            <a:srcRect/>
            <a:stretch>
              <a:fillRect/>
            </a:stretch>
          </p:blipFill>
          <p:spPr bwMode="auto">
            <a:xfrm>
              <a:off x="1655763" y="830263"/>
              <a:ext cx="413385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4">
              <a:extLst>
                <a:ext uri="{FF2B5EF4-FFF2-40B4-BE49-F238E27FC236}">
                  <a16:creationId xmlns:a16="http://schemas.microsoft.com/office/drawing/2014/main" id="{A5A80C67-BA01-EC79-7BF7-F19D2C7E4ABF}"/>
                </a:ext>
              </a:extLst>
            </p:cNvPr>
            <p:cNvPicPr>
              <a:picLocks noChangeAspect="1" noChangeArrowheads="1"/>
            </p:cNvPicPr>
            <p:nvPr/>
          </p:nvPicPr>
          <p:blipFill>
            <a:blip r:embed="rId7">
              <a:lum bright="70000" contrast="-70000"/>
              <a:extLst>
                <a:ext uri="{28A0092B-C50C-407E-A947-70E740481C1C}">
                  <a14:useLocalDpi xmlns:a14="http://schemas.microsoft.com/office/drawing/2010/main"/>
                </a:ext>
              </a:extLst>
            </a:blip>
            <a:srcRect/>
            <a:stretch>
              <a:fillRect/>
            </a:stretch>
          </p:blipFill>
          <p:spPr bwMode="auto">
            <a:xfrm>
              <a:off x="1712913" y="908050"/>
              <a:ext cx="4021137" cy="40274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5">
              <a:extLst>
                <a:ext uri="{FF2B5EF4-FFF2-40B4-BE49-F238E27FC236}">
                  <a16:creationId xmlns:a16="http://schemas.microsoft.com/office/drawing/2014/main" id="{14BC3CE2-A3B3-D896-8770-F7911AA9B0A8}"/>
                </a:ext>
              </a:extLst>
            </p:cNvPr>
            <p:cNvPicPr>
              <a:picLocks noChangeAspect="1" noChangeArrowheads="1"/>
            </p:cNvPicPr>
            <p:nvPr/>
          </p:nvPicPr>
          <p:blipFill>
            <a:blip r:embed="rId8">
              <a:lum bright="70000" contrast="-70000"/>
              <a:extLst>
                <a:ext uri="{28A0092B-C50C-407E-A947-70E740481C1C}">
                  <a14:useLocalDpi xmlns:a14="http://schemas.microsoft.com/office/drawing/2010/main"/>
                </a:ext>
              </a:extLst>
            </a:blip>
            <a:srcRect/>
            <a:stretch>
              <a:fillRect/>
            </a:stretch>
          </p:blipFill>
          <p:spPr bwMode="auto">
            <a:xfrm>
              <a:off x="1773238" y="992188"/>
              <a:ext cx="3900487" cy="38703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6">
              <a:extLst>
                <a:ext uri="{FF2B5EF4-FFF2-40B4-BE49-F238E27FC236}">
                  <a16:creationId xmlns:a16="http://schemas.microsoft.com/office/drawing/2014/main" id="{8C894770-4643-89B2-981D-FEF87C3B3FC6}"/>
                </a:ext>
              </a:extLst>
            </p:cNvPr>
            <p:cNvPicPr>
              <a:picLocks noChangeAspect="1" noChangeArrowheads="1"/>
            </p:cNvPicPr>
            <p:nvPr/>
          </p:nvPicPr>
          <p:blipFill>
            <a:blip r:embed="rId9">
              <a:lum bright="70000" contrast="-70000"/>
              <a:extLst>
                <a:ext uri="{28A0092B-C50C-407E-A947-70E740481C1C}">
                  <a14:useLocalDpi xmlns:a14="http://schemas.microsoft.com/office/drawing/2010/main"/>
                </a:ext>
              </a:extLst>
            </a:blip>
            <a:srcRect/>
            <a:stretch>
              <a:fillRect/>
            </a:stretch>
          </p:blipFill>
          <p:spPr bwMode="auto">
            <a:xfrm>
              <a:off x="1835150" y="1073150"/>
              <a:ext cx="3775075" cy="3708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7">
              <a:extLst>
                <a:ext uri="{FF2B5EF4-FFF2-40B4-BE49-F238E27FC236}">
                  <a16:creationId xmlns:a16="http://schemas.microsoft.com/office/drawing/2014/main" id="{6FD38BBA-2476-0259-E435-7DE4ADAFE7F4}"/>
                </a:ext>
              </a:extLst>
            </p:cNvPr>
            <p:cNvPicPr>
              <a:picLocks noChangeAspect="1" noChangeArrowheads="1"/>
            </p:cNvPicPr>
            <p:nvPr/>
          </p:nvPicPr>
          <p:blipFill>
            <a:blip r:embed="rId10">
              <a:lum bright="70000" contrast="-70000"/>
              <a:extLst>
                <a:ext uri="{28A0092B-C50C-407E-A947-70E740481C1C}">
                  <a14:useLocalDpi xmlns:a14="http://schemas.microsoft.com/office/drawing/2010/main"/>
                </a:ext>
              </a:extLst>
            </a:blip>
            <a:srcRect/>
            <a:stretch>
              <a:fillRect/>
            </a:stretch>
          </p:blipFill>
          <p:spPr bwMode="auto">
            <a:xfrm>
              <a:off x="1901825" y="1154113"/>
              <a:ext cx="3644900" cy="3546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8">
              <a:extLst>
                <a:ext uri="{FF2B5EF4-FFF2-40B4-BE49-F238E27FC236}">
                  <a16:creationId xmlns:a16="http://schemas.microsoft.com/office/drawing/2014/main" id="{353EEB7A-DB92-DD23-A3DA-7944642BCC56}"/>
                </a:ext>
              </a:extLst>
            </p:cNvPr>
            <p:cNvPicPr>
              <a:picLocks noChangeAspect="1" noChangeArrowheads="1"/>
            </p:cNvPicPr>
            <p:nvPr/>
          </p:nvPicPr>
          <p:blipFill>
            <a:blip r:embed="rId11">
              <a:lum bright="70000" contrast="-70000"/>
              <a:extLst>
                <a:ext uri="{28A0092B-C50C-407E-A947-70E740481C1C}">
                  <a14:useLocalDpi xmlns:a14="http://schemas.microsoft.com/office/drawing/2010/main"/>
                </a:ext>
              </a:extLst>
            </a:blip>
            <a:srcRect/>
            <a:stretch>
              <a:fillRect/>
            </a:stretch>
          </p:blipFill>
          <p:spPr bwMode="auto">
            <a:xfrm>
              <a:off x="1968500" y="1241425"/>
              <a:ext cx="3509963" cy="33813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9">
              <a:extLst>
                <a:ext uri="{FF2B5EF4-FFF2-40B4-BE49-F238E27FC236}">
                  <a16:creationId xmlns:a16="http://schemas.microsoft.com/office/drawing/2014/main" id="{CB6D660B-55DC-33DE-F995-02A5CCD12D28}"/>
                </a:ext>
              </a:extLst>
            </p:cNvPr>
            <p:cNvPicPr>
              <a:picLocks noChangeAspect="1" noChangeArrowheads="1"/>
            </p:cNvPicPr>
            <p:nvPr/>
          </p:nvPicPr>
          <p:blipFill>
            <a:blip r:embed="rId12">
              <a:lum bright="70000" contrast="-70000"/>
              <a:extLst>
                <a:ext uri="{28A0092B-C50C-407E-A947-70E740481C1C}">
                  <a14:useLocalDpi xmlns:a14="http://schemas.microsoft.com/office/drawing/2010/main"/>
                </a:ext>
              </a:extLst>
            </a:blip>
            <a:srcRect/>
            <a:stretch>
              <a:fillRect/>
            </a:stretch>
          </p:blipFill>
          <p:spPr bwMode="auto">
            <a:xfrm>
              <a:off x="2038350" y="1308100"/>
              <a:ext cx="3370263" cy="32496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0">
              <a:extLst>
                <a:ext uri="{FF2B5EF4-FFF2-40B4-BE49-F238E27FC236}">
                  <a16:creationId xmlns:a16="http://schemas.microsoft.com/office/drawing/2014/main" id="{1E862C4C-21EF-9A65-5CD2-0358BF24E541}"/>
                </a:ext>
              </a:extLst>
            </p:cNvPr>
            <p:cNvPicPr>
              <a:picLocks noChangeAspect="1" noChangeArrowheads="1"/>
            </p:cNvPicPr>
            <p:nvPr/>
          </p:nvPicPr>
          <p:blipFill>
            <a:blip r:embed="rId13">
              <a:lum bright="70000" contrast="-70000"/>
              <a:extLst>
                <a:ext uri="{28A0092B-C50C-407E-A947-70E740481C1C}">
                  <a14:useLocalDpi xmlns:a14="http://schemas.microsoft.com/office/drawing/2010/main"/>
                </a:ext>
              </a:extLst>
            </a:blip>
            <a:srcRect/>
            <a:stretch>
              <a:fillRect/>
            </a:stretch>
          </p:blipFill>
          <p:spPr bwMode="auto">
            <a:xfrm>
              <a:off x="2109788" y="1366838"/>
              <a:ext cx="3227387" cy="31416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1">
              <a:extLst>
                <a:ext uri="{FF2B5EF4-FFF2-40B4-BE49-F238E27FC236}">
                  <a16:creationId xmlns:a16="http://schemas.microsoft.com/office/drawing/2014/main" id="{FF54A8D1-EBAE-62F5-F476-9BE9E646D85E}"/>
                </a:ext>
              </a:extLst>
            </p:cNvPr>
            <p:cNvPicPr>
              <a:picLocks noChangeAspect="1" noChangeArrowheads="1"/>
            </p:cNvPicPr>
            <p:nvPr/>
          </p:nvPicPr>
          <p:blipFill>
            <a:blip r:embed="rId14">
              <a:lum bright="70000" contrast="-70000"/>
              <a:extLst>
                <a:ext uri="{28A0092B-C50C-407E-A947-70E740481C1C}">
                  <a14:useLocalDpi xmlns:a14="http://schemas.microsoft.com/office/drawing/2010/main"/>
                </a:ext>
              </a:extLst>
            </a:blip>
            <a:srcRect/>
            <a:stretch>
              <a:fillRect/>
            </a:stretch>
          </p:blipFill>
          <p:spPr bwMode="auto">
            <a:xfrm>
              <a:off x="2182813" y="1423988"/>
              <a:ext cx="3081337"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2">
              <a:extLst>
                <a:ext uri="{FF2B5EF4-FFF2-40B4-BE49-F238E27FC236}">
                  <a16:creationId xmlns:a16="http://schemas.microsoft.com/office/drawing/2014/main" id="{11D40E7B-0C28-0A3A-D67D-5BE44FF39617}"/>
                </a:ext>
              </a:extLst>
            </p:cNvPr>
            <p:cNvPicPr>
              <a:picLocks noChangeAspect="1" noChangeArrowheads="1"/>
            </p:cNvPicPr>
            <p:nvPr/>
          </p:nvPicPr>
          <p:blipFill>
            <a:blip r:embed="rId15">
              <a:lum bright="70000" contrast="-70000"/>
              <a:extLst>
                <a:ext uri="{28A0092B-C50C-407E-A947-70E740481C1C}">
                  <a14:useLocalDpi xmlns:a14="http://schemas.microsoft.com/office/drawing/2010/main"/>
                </a:ext>
              </a:extLst>
            </a:blip>
            <a:srcRect/>
            <a:stretch>
              <a:fillRect/>
            </a:stretch>
          </p:blipFill>
          <p:spPr bwMode="auto">
            <a:xfrm>
              <a:off x="2257425" y="1482725"/>
              <a:ext cx="2932113" cy="29114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3">
              <a:extLst>
                <a:ext uri="{FF2B5EF4-FFF2-40B4-BE49-F238E27FC236}">
                  <a16:creationId xmlns:a16="http://schemas.microsoft.com/office/drawing/2014/main" id="{6431BE47-1D9F-1BC3-0F31-C72A76B5A0B9}"/>
                </a:ext>
              </a:extLst>
            </p:cNvPr>
            <p:cNvPicPr>
              <a:picLocks noChangeAspect="1" noChangeArrowheads="1"/>
            </p:cNvPicPr>
            <p:nvPr/>
          </p:nvPicPr>
          <p:blipFill>
            <a:blip r:embed="rId16">
              <a:lum bright="70000" contrast="-70000"/>
              <a:extLst>
                <a:ext uri="{28A0092B-C50C-407E-A947-70E740481C1C}">
                  <a14:useLocalDpi xmlns:a14="http://schemas.microsoft.com/office/drawing/2010/main"/>
                </a:ext>
              </a:extLst>
            </a:blip>
            <a:srcRect/>
            <a:stretch>
              <a:fillRect/>
            </a:stretch>
          </p:blipFill>
          <p:spPr bwMode="auto">
            <a:xfrm>
              <a:off x="2333625" y="1549400"/>
              <a:ext cx="2781300" cy="27876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4">
              <a:extLst>
                <a:ext uri="{FF2B5EF4-FFF2-40B4-BE49-F238E27FC236}">
                  <a16:creationId xmlns:a16="http://schemas.microsoft.com/office/drawing/2014/main" id="{A27071DB-8D2E-48EE-B0F3-F9B1BC6FBB94}"/>
                </a:ext>
              </a:extLst>
            </p:cNvPr>
            <p:cNvPicPr>
              <a:picLocks noChangeAspect="1" noChangeArrowheads="1"/>
            </p:cNvPicPr>
            <p:nvPr/>
          </p:nvPicPr>
          <p:blipFill>
            <a:blip r:embed="rId17">
              <a:lum bright="70000" contrast="-70000"/>
              <a:extLst>
                <a:ext uri="{28A0092B-C50C-407E-A947-70E740481C1C}">
                  <a14:useLocalDpi xmlns:a14="http://schemas.microsoft.com/office/drawing/2010/main"/>
                </a:ext>
              </a:extLst>
            </a:blip>
            <a:srcRect/>
            <a:stretch>
              <a:fillRect/>
            </a:stretch>
          </p:blipFill>
          <p:spPr bwMode="auto">
            <a:xfrm>
              <a:off x="2409825" y="1612900"/>
              <a:ext cx="2627313" cy="266065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6">
            <a:extLst>
              <a:ext uri="{FF2B5EF4-FFF2-40B4-BE49-F238E27FC236}">
                <a16:creationId xmlns:a16="http://schemas.microsoft.com/office/drawing/2014/main" id="{01351DA1-C895-18D0-DBBD-2940441B54DD}"/>
              </a:ext>
            </a:extLst>
          </p:cNvPr>
          <p:cNvSpPr/>
          <p:nvPr/>
        </p:nvSpPr>
        <p:spPr bwMode="auto">
          <a:xfrm>
            <a:off x="245022" y="41533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fr-CH" sz="4000" spc="-300" dirty="0">
                <a:solidFill>
                  <a:srgbClr val="006892"/>
                </a:solidFill>
                <a:latin typeface="Franklin Gothic Heavy" panose="020B0903020102020204" pitchFamily="34" charset="0"/>
              </a:rPr>
              <a:t>GREEN VILLAGE</a:t>
            </a:r>
            <a:endParaRPr lang="en-GB" sz="4000" spc="-300" dirty="0">
              <a:latin typeface="Franklin Gothic Heavy" panose="020B0903020102020204" pitchFamily="34" charset="0"/>
            </a:endParaRPr>
          </a:p>
        </p:txBody>
      </p:sp>
      <p:sp>
        <p:nvSpPr>
          <p:cNvPr id="8" name="TextBox 7">
            <a:extLst>
              <a:ext uri="{FF2B5EF4-FFF2-40B4-BE49-F238E27FC236}">
                <a16:creationId xmlns:a16="http://schemas.microsoft.com/office/drawing/2014/main" id="{B4017F0F-2DF1-E76D-B75C-C92E5C4114AC}"/>
              </a:ext>
            </a:extLst>
          </p:cNvPr>
          <p:cNvSpPr txBox="1"/>
          <p:nvPr/>
        </p:nvSpPr>
        <p:spPr>
          <a:xfrm>
            <a:off x="562642" y="1516621"/>
            <a:ext cx="3670300" cy="4324261"/>
          </a:xfrm>
          <a:prstGeom prst="rect">
            <a:avLst/>
          </a:prstGeom>
          <a:noFill/>
        </p:spPr>
        <p:txBody>
          <a:bodyPr wrap="square">
            <a:spAutoFit/>
          </a:bodyPr>
          <a:lstStyle/>
          <a:p>
            <a:pPr>
              <a:spcAft>
                <a:spcPts val="600"/>
              </a:spcAft>
            </a:pPr>
            <a:r>
              <a:rPr lang="en-GB" sz="2800" dirty="0">
                <a:solidFill>
                  <a:srgbClr val="006892"/>
                </a:solidFill>
                <a:latin typeface="+mj-lt"/>
              </a:rPr>
              <a:t>FROM SOCIETY TO CERN TO SOCIETY</a:t>
            </a:r>
          </a:p>
          <a:p>
            <a:pPr marL="285750" indent="-285750">
              <a:spcBef>
                <a:spcPts val="600"/>
              </a:spcBef>
              <a:buFont typeface="Arial" panose="020B0604020202020204" pitchFamily="34" charset="0"/>
              <a:buChar char="•"/>
            </a:pPr>
            <a:r>
              <a:rPr lang="en-GB" dirty="0">
                <a:latin typeface="+mj-lt"/>
              </a:rPr>
              <a:t>Enabling rapid access to CERN campus as a test site for technologies linked to environment and sustainability</a:t>
            </a:r>
          </a:p>
          <a:p>
            <a:pPr marL="285750" indent="-285750">
              <a:spcBef>
                <a:spcPts val="600"/>
              </a:spcBef>
              <a:buFont typeface="Arial" panose="020B0604020202020204" pitchFamily="34" charset="0"/>
              <a:buChar char="•"/>
            </a:pPr>
            <a:r>
              <a:rPr lang="en-GB" dirty="0">
                <a:latin typeface="+mj-lt"/>
              </a:rPr>
              <a:t>Accelerating the commercialization of ideas, technologies and prototypes</a:t>
            </a:r>
          </a:p>
          <a:p>
            <a:pPr marL="285750" indent="-285750">
              <a:spcBef>
                <a:spcPts val="600"/>
              </a:spcBef>
              <a:buFont typeface="Arial" panose="020B0604020202020204" pitchFamily="34" charset="0"/>
              <a:buChar char="•"/>
            </a:pPr>
            <a:r>
              <a:rPr lang="en-GB" dirty="0">
                <a:latin typeface="+mj-lt"/>
              </a:rPr>
              <a:t>Involving Young Innovators (new ideas for unforeseen applications) </a:t>
            </a:r>
            <a:r>
              <a:rPr lang="en-GB" sz="1400" dirty="0" err="1">
                <a:latin typeface="+mj-lt"/>
              </a:rPr>
              <a:t>Ideasquare</a:t>
            </a:r>
            <a:r>
              <a:rPr lang="en-GB" sz="1400" dirty="0">
                <a:latin typeface="+mj-lt"/>
              </a:rPr>
              <a:t>: </a:t>
            </a:r>
            <a:r>
              <a:rPr lang="en-US" sz="1400" dirty="0">
                <a:solidFill>
                  <a:schemeClr val="accent3"/>
                </a:solidFill>
                <a:latin typeface="+mj-lt"/>
              </a:rPr>
              <a:t>The Innovation Space @ CERN</a:t>
            </a:r>
            <a:endParaRPr lang="en-GB" sz="1400" dirty="0">
              <a:solidFill>
                <a:schemeClr val="accent3"/>
              </a:solidFill>
              <a:latin typeface="+mj-lt"/>
            </a:endParaRPr>
          </a:p>
          <a:p>
            <a:pPr marL="285750" indent="-285750">
              <a:spcBef>
                <a:spcPts val="600"/>
              </a:spcBef>
              <a:buFont typeface="Arial" panose="020B0604020202020204" pitchFamily="34" charset="0"/>
              <a:buChar char="•"/>
            </a:pPr>
            <a:endParaRPr lang="en-GB" dirty="0">
              <a:latin typeface="+mj-lt"/>
            </a:endParaRPr>
          </a:p>
        </p:txBody>
      </p:sp>
      <p:sp>
        <p:nvSpPr>
          <p:cNvPr id="5" name="Slide Number Placeholder 4">
            <a:extLst>
              <a:ext uri="{FF2B5EF4-FFF2-40B4-BE49-F238E27FC236}">
                <a16:creationId xmlns:a16="http://schemas.microsoft.com/office/drawing/2014/main" id="{62570F88-80A4-8CAD-A3FD-632F3D9C38C8}"/>
              </a:ext>
            </a:extLst>
          </p:cNvPr>
          <p:cNvSpPr>
            <a:spLocks noGrp="1"/>
          </p:cNvSpPr>
          <p:nvPr>
            <p:ph type="sldNum" sz="quarter" idx="12"/>
          </p:nvPr>
        </p:nvSpPr>
        <p:spPr/>
        <p:txBody>
          <a:bodyPr/>
          <a:lstStyle/>
          <a:p>
            <a:fld id="{36B5EA5A-BC32-A742-B11B-8E7414D5B535}" type="slidenum">
              <a:rPr lang="en-US" smtClean="0"/>
              <a:pPr/>
              <a:t>19</a:t>
            </a:fld>
            <a:endParaRPr lang="en-US" dirty="0"/>
          </a:p>
        </p:txBody>
      </p:sp>
      <p:sp>
        <p:nvSpPr>
          <p:cNvPr id="7" name="TextBox 6">
            <a:extLst>
              <a:ext uri="{FF2B5EF4-FFF2-40B4-BE49-F238E27FC236}">
                <a16:creationId xmlns:a16="http://schemas.microsoft.com/office/drawing/2014/main" id="{ED34E124-DF86-86C6-17B7-31990BB5C49F}"/>
              </a:ext>
            </a:extLst>
          </p:cNvPr>
          <p:cNvSpPr txBox="1"/>
          <p:nvPr/>
        </p:nvSpPr>
        <p:spPr>
          <a:xfrm>
            <a:off x="4334077" y="3110245"/>
            <a:ext cx="3463705" cy="523220"/>
          </a:xfrm>
          <a:prstGeom prst="rect">
            <a:avLst/>
          </a:prstGeom>
          <a:noFill/>
        </p:spPr>
        <p:txBody>
          <a:bodyPr wrap="none" rtlCol="0">
            <a:spAutoFit/>
          </a:bodyPr>
          <a:lstStyle/>
          <a:p>
            <a:r>
              <a:rPr lang="en-GB" sz="2800" b="1" dirty="0" err="1">
                <a:solidFill>
                  <a:srgbClr val="006892"/>
                </a:solidFill>
                <a:latin typeface="+mj-lt"/>
              </a:rPr>
              <a:t>Green.Village@cern.ch</a:t>
            </a:r>
            <a:endParaRPr lang="en-GB" sz="2800" b="1" dirty="0">
              <a:solidFill>
                <a:srgbClr val="006892"/>
              </a:solidFill>
              <a:latin typeface="+mj-lt"/>
            </a:endParaRPr>
          </a:p>
        </p:txBody>
      </p:sp>
      <p:sp>
        <p:nvSpPr>
          <p:cNvPr id="29" name="TextBox 28">
            <a:extLst>
              <a:ext uri="{FF2B5EF4-FFF2-40B4-BE49-F238E27FC236}">
                <a16:creationId xmlns:a16="http://schemas.microsoft.com/office/drawing/2014/main" id="{A1F283FC-08A5-EA76-BE91-1606152B906F}"/>
              </a:ext>
            </a:extLst>
          </p:cNvPr>
          <p:cNvSpPr txBox="1"/>
          <p:nvPr/>
        </p:nvSpPr>
        <p:spPr>
          <a:xfrm>
            <a:off x="8402631" y="1559259"/>
            <a:ext cx="3337636" cy="3277820"/>
          </a:xfrm>
          <a:prstGeom prst="rect">
            <a:avLst/>
          </a:prstGeom>
          <a:noFill/>
        </p:spPr>
        <p:txBody>
          <a:bodyPr wrap="square">
            <a:spAutoFit/>
          </a:bodyPr>
          <a:lstStyle/>
          <a:p>
            <a:r>
              <a:rPr lang="en-GB" sz="2800" dirty="0">
                <a:solidFill>
                  <a:srgbClr val="006892"/>
                </a:solidFill>
                <a:latin typeface="+mj-lt"/>
              </a:rPr>
              <a:t>CHALLENGES</a:t>
            </a:r>
          </a:p>
          <a:p>
            <a:endParaRPr lang="en-GB" sz="2800" dirty="0">
              <a:solidFill>
                <a:srgbClr val="006892"/>
              </a:solidFill>
              <a:latin typeface="+mj-lt"/>
            </a:endParaRPr>
          </a:p>
          <a:p>
            <a:pPr marL="350838" indent="-342900">
              <a:spcBef>
                <a:spcPts val="600"/>
              </a:spcBef>
              <a:buFont typeface="Arial" panose="020B0604020202020204" pitchFamily="34" charset="0"/>
              <a:buChar char="•"/>
            </a:pPr>
            <a:r>
              <a:rPr lang="en-GB" dirty="0">
                <a:solidFill>
                  <a:srgbClr val="006892"/>
                </a:solidFill>
                <a:latin typeface="+mj-lt"/>
              </a:rPr>
              <a:t>Waste management</a:t>
            </a:r>
          </a:p>
          <a:p>
            <a:pPr marL="350838" indent="-342900">
              <a:spcBef>
                <a:spcPts val="600"/>
              </a:spcBef>
              <a:buFont typeface="Arial" panose="020B0604020202020204" pitchFamily="34" charset="0"/>
              <a:buChar char="•"/>
            </a:pPr>
            <a:r>
              <a:rPr lang="en-GB" dirty="0">
                <a:solidFill>
                  <a:srgbClr val="006892"/>
                </a:solidFill>
                <a:latin typeface="+mj-lt"/>
              </a:rPr>
              <a:t>Mobility</a:t>
            </a:r>
          </a:p>
          <a:p>
            <a:pPr marL="350838" indent="-342900">
              <a:spcBef>
                <a:spcPts val="600"/>
              </a:spcBef>
              <a:buFont typeface="Arial" panose="020B0604020202020204" pitchFamily="34" charset="0"/>
              <a:buChar char="•"/>
            </a:pPr>
            <a:r>
              <a:rPr lang="en-GB" dirty="0">
                <a:solidFill>
                  <a:srgbClr val="006892"/>
                </a:solidFill>
                <a:latin typeface="+mj-lt"/>
              </a:rPr>
              <a:t>Energy efficiency for tertiary activities on campus</a:t>
            </a:r>
          </a:p>
          <a:p>
            <a:pPr marL="350838" indent="-342900">
              <a:spcBef>
                <a:spcPts val="600"/>
              </a:spcBef>
              <a:buFont typeface="Arial" panose="020B0604020202020204" pitchFamily="34" charset="0"/>
              <a:buChar char="•"/>
            </a:pPr>
            <a:r>
              <a:rPr lang="en-GB" dirty="0">
                <a:solidFill>
                  <a:srgbClr val="006892"/>
                </a:solidFill>
                <a:latin typeface="+mj-lt"/>
              </a:rPr>
              <a:t>Space management, IoT, urban analytics…</a:t>
            </a:r>
          </a:p>
          <a:p>
            <a:pPr marL="350838" indent="-342900">
              <a:spcBef>
                <a:spcPts val="600"/>
              </a:spcBef>
              <a:buFont typeface="Arial" panose="020B0604020202020204" pitchFamily="34" charset="0"/>
              <a:buChar char="•"/>
            </a:pPr>
            <a:r>
              <a:rPr lang="en-GB" dirty="0">
                <a:solidFill>
                  <a:srgbClr val="006892"/>
                </a:solidFill>
                <a:latin typeface="+mj-lt"/>
              </a:rPr>
              <a:t>Zero-waste</a:t>
            </a:r>
          </a:p>
        </p:txBody>
      </p:sp>
    </p:spTree>
    <p:extLst>
      <p:ext uri="{BB962C8B-B14F-4D97-AF65-F5344CB8AC3E}">
        <p14:creationId xmlns:p14="http://schemas.microsoft.com/office/powerpoint/2010/main" val="37053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6">
            <a:extLst>
              <a:ext uri="{FF2B5EF4-FFF2-40B4-BE49-F238E27FC236}">
                <a16:creationId xmlns:a16="http://schemas.microsoft.com/office/drawing/2014/main" id="{6EC9979D-5E9E-4EB7-C2C5-DF9C203C2C16}"/>
              </a:ext>
            </a:extLst>
          </p:cNvPr>
          <p:cNvPicPr>
            <a:picLocks noChangeAspect="1"/>
          </p:cNvPicPr>
          <p:nvPr/>
        </p:nvPicPr>
        <p:blipFill>
          <a:blip r:embed="rId3"/>
          <a:stretch/>
        </p:blipFill>
        <p:spPr bwMode="auto">
          <a:xfrm>
            <a:off x="0" y="0"/>
            <a:ext cx="12192000" cy="6857999"/>
          </a:xfrm>
          <a:prstGeom prst="rect">
            <a:avLst/>
          </a:prstGeom>
        </p:spPr>
      </p:pic>
      <p:sp>
        <p:nvSpPr>
          <p:cNvPr id="24580" name="Content Placeholder 2">
            <a:extLst>
              <a:ext uri="{FF2B5EF4-FFF2-40B4-BE49-F238E27FC236}">
                <a16:creationId xmlns:a16="http://schemas.microsoft.com/office/drawing/2014/main" id="{F92C911C-F1AD-4CB6-808B-768A45F4F718}"/>
              </a:ext>
            </a:extLst>
          </p:cNvPr>
          <p:cNvSpPr>
            <a:spLocks noGrp="1" noChangeArrowheads="1"/>
          </p:cNvSpPr>
          <p:nvPr>
            <p:ph idx="1"/>
          </p:nvPr>
        </p:nvSpPr>
        <p:spPr>
          <a:xfrm>
            <a:off x="5231563" y="2332635"/>
            <a:ext cx="4751844" cy="2502294"/>
          </a:xfrm>
          <a:solidFill>
            <a:srgbClr val="CAE1EF">
              <a:alpha val="80000"/>
            </a:srgbClr>
          </a:solidFill>
        </p:spPr>
        <p:txBody>
          <a:bodyPr anchor="ctr">
            <a:noAutofit/>
          </a:bodyPr>
          <a:lstStyle/>
          <a:p>
            <a:pPr marL="0" indent="0" algn="ctr" eaLnBrk="1" hangingPunct="1">
              <a:lnSpc>
                <a:spcPct val="150000"/>
              </a:lnSpc>
              <a:buFont typeface="Arial" panose="020B0604020202020204" pitchFamily="34" charset="0"/>
              <a:buNone/>
            </a:pPr>
            <a:r>
              <a:rPr lang="en-GB" altLang="en-US" sz="2000" dirty="0">
                <a:latin typeface="+mj-lt"/>
              </a:rPr>
              <a:t>Creating an inspiring and welcoming environment for CERN’s scientific community now and in the future.</a:t>
            </a:r>
            <a:endParaRPr lang="en-US" altLang="en-US" sz="2000" dirty="0">
              <a:latin typeface="+mj-lt"/>
            </a:endParaRPr>
          </a:p>
        </p:txBody>
      </p:sp>
      <p:sp>
        <p:nvSpPr>
          <p:cNvPr id="16" name="Content Placeholder 2">
            <a:extLst>
              <a:ext uri="{FF2B5EF4-FFF2-40B4-BE49-F238E27FC236}">
                <a16:creationId xmlns:a16="http://schemas.microsoft.com/office/drawing/2014/main" id="{EA6027F9-FE1A-4AC1-9B65-5DA6C6EDBC33}"/>
              </a:ext>
            </a:extLst>
          </p:cNvPr>
          <p:cNvSpPr txBox="1">
            <a:spLocks/>
          </p:cNvSpPr>
          <p:nvPr/>
        </p:nvSpPr>
        <p:spPr>
          <a:xfrm>
            <a:off x="-19886" y="2332635"/>
            <a:ext cx="5276850" cy="2502294"/>
          </a:xfrm>
          <a:prstGeom prst="rect">
            <a:avLst/>
          </a:prstGeom>
          <a:solidFill>
            <a:schemeClr val="bg1">
              <a:lumMod val="85000"/>
              <a:alpha val="60392"/>
            </a:schemeClr>
          </a:solidFill>
        </p:spPr>
        <p:txBody>
          <a:bodyPr wrap="square" lIns="180000" rIns="1800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defRPr/>
            </a:pPr>
            <a:r>
              <a:rPr lang="en-GB" sz="1800" dirty="0">
                <a:latin typeface="+mj-lt"/>
              </a:rPr>
              <a:t>The </a:t>
            </a:r>
            <a:r>
              <a:rPr lang="en-GB" sz="1800" b="1" dirty="0">
                <a:solidFill>
                  <a:srgbClr val="006892"/>
                </a:solidFill>
                <a:latin typeface="+mj-lt"/>
              </a:rPr>
              <a:t>Site and Civil Engineering (SCE) </a:t>
            </a:r>
            <a:r>
              <a:rPr lang="en-GB" sz="1800" dirty="0">
                <a:latin typeface="+mj-lt"/>
              </a:rPr>
              <a:t>Department manages and develops CERN’s real estate assets and infrastructures in agreement with CERN’s scientific strategy, as well as all the services related to the caretaking and operation of the CERN site.</a:t>
            </a:r>
          </a:p>
        </p:txBody>
      </p:sp>
      <p:sp>
        <p:nvSpPr>
          <p:cNvPr id="19" name="TextBox 18">
            <a:extLst>
              <a:ext uri="{FF2B5EF4-FFF2-40B4-BE49-F238E27FC236}">
                <a16:creationId xmlns:a16="http://schemas.microsoft.com/office/drawing/2014/main" id="{3C53B855-DCAF-476B-9F82-98FF536C3CA6}"/>
              </a:ext>
            </a:extLst>
          </p:cNvPr>
          <p:cNvSpPr txBox="1"/>
          <p:nvPr/>
        </p:nvSpPr>
        <p:spPr>
          <a:xfrm>
            <a:off x="5231563" y="816325"/>
            <a:ext cx="4751845" cy="1015663"/>
          </a:xfrm>
          <a:prstGeom prst="rect">
            <a:avLst/>
          </a:prstGeom>
          <a:noFill/>
        </p:spPr>
        <p:txBody>
          <a:bodyPr wrap="square" lIns="0" rIns="0" rtlCol="0">
            <a:spAutoFit/>
          </a:bodyPr>
          <a:lstStyle/>
          <a:p>
            <a:r>
              <a:rPr lang="fr-CH" sz="6000" dirty="0">
                <a:solidFill>
                  <a:srgbClr val="006892"/>
                </a:solidFill>
                <a:latin typeface="Franklin Gothic Heavy" panose="020B0903020102020204" pitchFamily="34" charset="0"/>
              </a:rPr>
              <a:t>VISION</a:t>
            </a:r>
            <a:endParaRPr lang="en-US" sz="6000" dirty="0">
              <a:solidFill>
                <a:srgbClr val="006892"/>
              </a:solidFill>
              <a:latin typeface="Franklin Gothic Heavy" panose="020B0903020102020204" pitchFamily="34" charset="0"/>
            </a:endParaRPr>
          </a:p>
        </p:txBody>
      </p:sp>
      <p:sp>
        <p:nvSpPr>
          <p:cNvPr id="18" name="TextBox 17">
            <a:extLst>
              <a:ext uri="{FF2B5EF4-FFF2-40B4-BE49-F238E27FC236}">
                <a16:creationId xmlns:a16="http://schemas.microsoft.com/office/drawing/2014/main" id="{E708A03D-8794-42F0-9C38-8007606DD7FC}"/>
              </a:ext>
            </a:extLst>
          </p:cNvPr>
          <p:cNvSpPr txBox="1"/>
          <p:nvPr/>
        </p:nvSpPr>
        <p:spPr>
          <a:xfrm>
            <a:off x="-2952" y="816325"/>
            <a:ext cx="5276850" cy="1015663"/>
          </a:xfrm>
          <a:prstGeom prst="rect">
            <a:avLst/>
          </a:prstGeom>
          <a:noFill/>
        </p:spPr>
        <p:txBody>
          <a:bodyPr wrap="square" lIns="0" rIns="0" rtlCol="0">
            <a:spAutoFit/>
          </a:bodyPr>
          <a:lstStyle/>
          <a:p>
            <a:pPr algn="r"/>
            <a:r>
              <a:rPr lang="fr-CH" sz="6000" dirty="0">
                <a:latin typeface="Franklin Gothic Heavy" panose="020B0903020102020204" pitchFamily="34" charset="0"/>
              </a:rPr>
              <a:t>MANDATE</a:t>
            </a:r>
            <a:endParaRPr lang="en-US" sz="6000" dirty="0">
              <a:latin typeface="Franklin Gothic Heavy" panose="020B0903020102020204" pitchFamily="34" charset="0"/>
            </a:endParaRPr>
          </a:p>
        </p:txBody>
      </p:sp>
      <p:sp>
        <p:nvSpPr>
          <p:cNvPr id="7" name="TextBox 6">
            <a:extLst>
              <a:ext uri="{FF2B5EF4-FFF2-40B4-BE49-F238E27FC236}">
                <a16:creationId xmlns:a16="http://schemas.microsoft.com/office/drawing/2014/main" id="{270274FE-39C5-4339-8CBD-D55497B7A70D}"/>
              </a:ext>
            </a:extLst>
          </p:cNvPr>
          <p:cNvSpPr txBox="1"/>
          <p:nvPr/>
        </p:nvSpPr>
        <p:spPr>
          <a:xfrm>
            <a:off x="1596992" y="231549"/>
            <a:ext cx="1659467" cy="1015663"/>
          </a:xfrm>
          <a:prstGeom prst="rect">
            <a:avLst/>
          </a:prstGeom>
          <a:noFill/>
        </p:spPr>
        <p:txBody>
          <a:bodyPr wrap="square" lIns="0" rIns="0" rtlCol="0">
            <a:spAutoFit/>
          </a:bodyPr>
          <a:lstStyle/>
          <a:p>
            <a:pPr algn="r"/>
            <a:r>
              <a:rPr lang="fr-CH" sz="6000" dirty="0">
                <a:solidFill>
                  <a:schemeClr val="bg1">
                    <a:lumMod val="75000"/>
                  </a:schemeClr>
                </a:solidFill>
                <a:latin typeface="Franklin Gothic Heavy" panose="020B0903020102020204" pitchFamily="34" charset="0"/>
              </a:rPr>
              <a:t>SCE</a:t>
            </a:r>
            <a:endParaRPr lang="en-US" sz="6000" dirty="0">
              <a:solidFill>
                <a:schemeClr val="bg1">
                  <a:lumMod val="75000"/>
                </a:schemeClr>
              </a:solidFill>
              <a:latin typeface="Franklin Gothic Heavy" panose="020B0903020102020204" pitchFamily="34" charset="0"/>
            </a:endParaRPr>
          </a:p>
        </p:txBody>
      </p:sp>
      <p:sp>
        <p:nvSpPr>
          <p:cNvPr id="3" name="Footer Placeholder 2">
            <a:extLst>
              <a:ext uri="{FF2B5EF4-FFF2-40B4-BE49-F238E27FC236}">
                <a16:creationId xmlns:a16="http://schemas.microsoft.com/office/drawing/2014/main" id="{314A1441-675E-3B4F-A3D5-9C186BF40F92}"/>
              </a:ext>
            </a:extLst>
          </p:cNvPr>
          <p:cNvSpPr>
            <a:spLocks noGrp="1"/>
          </p:cNvSpPr>
          <p:nvPr>
            <p:ph type="ftr" sz="quarter" idx="11"/>
          </p:nvPr>
        </p:nvSpPr>
        <p:spPr/>
        <p:txBody>
          <a:bodyPr/>
          <a:lstStyle/>
          <a:p>
            <a:r>
              <a:rPr lang="en-US" dirty="0"/>
              <a:t>Alejandro Martínez| CERN SCE Department</a:t>
            </a:r>
          </a:p>
        </p:txBody>
      </p:sp>
      <p:sp>
        <p:nvSpPr>
          <p:cNvPr id="4" name="Slide Number Placeholder 3">
            <a:extLst>
              <a:ext uri="{FF2B5EF4-FFF2-40B4-BE49-F238E27FC236}">
                <a16:creationId xmlns:a16="http://schemas.microsoft.com/office/drawing/2014/main" id="{BB2DA707-3002-2D4B-9645-74B2A6894EAE}"/>
              </a:ext>
            </a:extLst>
          </p:cNvPr>
          <p:cNvSpPr>
            <a:spLocks noGrp="1"/>
          </p:cNvSpPr>
          <p:nvPr>
            <p:ph type="sldNum" sz="quarter" idx="12"/>
          </p:nvPr>
        </p:nvSpPr>
        <p:spPr/>
        <p:txBody>
          <a:bodyPr/>
          <a:lstStyle/>
          <a:p>
            <a:fld id="{4FA9E149-D6D1-4A86-9F00-929CE2A8D097}" type="slidenum">
              <a:rPr lang="en-US" smtClean="0"/>
              <a:t>2</a:t>
            </a:fld>
            <a:endParaRPr lang="en-US"/>
          </a:p>
        </p:txBody>
      </p:sp>
      <p:sp>
        <p:nvSpPr>
          <p:cNvPr id="2" name="Date Placeholder 1">
            <a:extLst>
              <a:ext uri="{FF2B5EF4-FFF2-40B4-BE49-F238E27FC236}">
                <a16:creationId xmlns:a16="http://schemas.microsoft.com/office/drawing/2014/main" id="{2026FA6A-6D41-6D47-B6E7-E91C6648547C}"/>
              </a:ext>
            </a:extLst>
          </p:cNvPr>
          <p:cNvSpPr>
            <a:spLocks noGrp="1"/>
          </p:cNvSpPr>
          <p:nvPr>
            <p:ph type="dt" sz="half" idx="10"/>
          </p:nvPr>
        </p:nvSpPr>
        <p:spPr/>
        <p:txBody>
          <a:bodyPr/>
          <a:lstStyle/>
          <a:p>
            <a:r>
              <a:rPr lang="de-CH" dirty="0"/>
              <a:t>June 09 2022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 name="Rectangle 27">
            <a:extLst>
              <a:ext uri="{FF2B5EF4-FFF2-40B4-BE49-F238E27FC236}">
                <a16:creationId xmlns:a16="http://schemas.microsoft.com/office/drawing/2014/main" id="{3A9495A4-C348-41C2-904A-548A284FA703}"/>
              </a:ext>
            </a:extLst>
          </p:cNvPr>
          <p:cNvSpPr/>
          <p:nvPr/>
        </p:nvSpPr>
        <p:spPr>
          <a:xfrm>
            <a:off x="43234" y="1768800"/>
            <a:ext cx="12192000" cy="4441725"/>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F4476876-1C9E-47B0-9649-F8011CB35E4F}"/>
              </a:ext>
            </a:extLst>
          </p:cNvPr>
          <p:cNvSpPr txBox="1">
            <a:spLocks/>
          </p:cNvSpPr>
          <p:nvPr/>
        </p:nvSpPr>
        <p:spPr bwMode="auto">
          <a:xfrm flipH="1">
            <a:off x="18235" y="2367970"/>
            <a:ext cx="5337909" cy="3243384"/>
          </a:xfrm>
          <a:prstGeom prst="rect">
            <a:avLst/>
          </a:prstGeom>
          <a:gradFill>
            <a:gsLst>
              <a:gs pos="0">
                <a:srgbClr val="758EA2"/>
              </a:gs>
              <a:gs pos="63000">
                <a:schemeClr val="bg1">
                  <a:alpha val="25000"/>
                </a:schemeClr>
              </a:gs>
              <a:gs pos="100000">
                <a:srgbClr val="FFFFFF">
                  <a:alpha val="0"/>
                </a:srgbClr>
              </a:gs>
            </a:gsLst>
            <a:lin ang="0" scaled="1"/>
          </a:gradFill>
          <a:ln>
            <a:noFill/>
          </a:ln>
        </p:spPr>
        <p:txBody>
          <a:bodyPr vertOverflow="overflow" horzOverflow="clip" vert="horz" wrap="square" lIns="252000" tIns="45720" rIns="90000" bIns="45720" numCol="1" spcCol="0" rtlCol="0" fromWordArt="0" anchor="ctr" anchorCtr="0" forceAA="0" compatLnSpc="1">
            <a:prstTxWarp prst="textNoShape">
              <a:avLst/>
            </a:prstTxWarp>
            <a:noAutofit/>
          </a:bodyPr>
          <a:lst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just">
              <a:lnSpc>
                <a:spcPct val="100000"/>
              </a:lnSpc>
              <a:spcBef>
                <a:spcPts val="600"/>
              </a:spcBef>
              <a:defRPr/>
            </a:pPr>
            <a:r>
              <a:rPr lang="en-GB" sz="1600" b="1" dirty="0">
                <a:latin typeface="Calibri Light" panose="020F0302020204030204" pitchFamily="34" charset="0"/>
                <a:cs typeface="Calibri Light" panose="020F0302020204030204" pitchFamily="34" charset="0"/>
              </a:rPr>
              <a:t>Fluid handling process and control valves:</a:t>
            </a:r>
            <a:r>
              <a:rPr lang="en-GB" sz="1600" dirty="0">
                <a:latin typeface="Calibri Light" panose="020F0302020204030204" pitchFamily="34" charset="0"/>
                <a:cs typeface="Calibri Light" panose="020F0302020204030204" pitchFamily="34" charset="0"/>
              </a:rPr>
              <a:t> pressure control valves, safety valves, pressure transmitter (3y~ 190 </a:t>
            </a:r>
            <a:r>
              <a:rPr lang="en-GB" sz="1600" dirty="0" err="1">
                <a:latin typeface="Calibri Light" panose="020F0302020204030204" pitchFamily="34" charset="0"/>
                <a:cs typeface="Calibri Light" panose="020F0302020204030204" pitchFamily="34" charset="0"/>
              </a:rPr>
              <a:t>kCHF</a:t>
            </a:r>
            <a:r>
              <a:rPr lang="en-GB" sz="1600" dirty="0">
                <a:latin typeface="Calibri Light" panose="020F0302020204030204" pitchFamily="34" charset="0"/>
                <a:cs typeface="Calibri Light" panose="020F0302020204030204" pitchFamily="34" charset="0"/>
              </a:rPr>
              <a:t>)</a:t>
            </a:r>
          </a:p>
          <a:p>
            <a:pPr algn="just">
              <a:lnSpc>
                <a:spcPct val="100000"/>
              </a:lnSpc>
              <a:spcBef>
                <a:spcPts val="600"/>
              </a:spcBef>
              <a:defRPr/>
            </a:pPr>
            <a:r>
              <a:rPr lang="en-GB" sz="1600" b="1" dirty="0">
                <a:latin typeface="Calibri Light" panose="020F0302020204030204" pitchFamily="34" charset="0"/>
                <a:cs typeface="Calibri Light" panose="020F0302020204030204" pitchFamily="34" charset="0"/>
              </a:rPr>
              <a:t>Instrumentation fittings </a:t>
            </a:r>
            <a:r>
              <a:rPr lang="en-GB" sz="1600" dirty="0">
                <a:latin typeface="Calibri Light" panose="020F0302020204030204" pitchFamily="34" charset="0"/>
                <a:cs typeface="Calibri Light" panose="020F0302020204030204" pitchFamily="34" charset="0"/>
              </a:rPr>
              <a:t>(3y~500k CHF) </a:t>
            </a:r>
          </a:p>
          <a:p>
            <a:pPr algn="just">
              <a:lnSpc>
                <a:spcPct val="100000"/>
              </a:lnSpc>
              <a:spcBef>
                <a:spcPts val="600"/>
              </a:spcBef>
              <a:defRPr/>
            </a:pPr>
            <a:r>
              <a:rPr lang="en-GB" sz="1600" b="1" dirty="0">
                <a:latin typeface="Calibri Light" panose="020F0302020204030204" pitchFamily="34" charset="0"/>
                <a:cs typeface="Calibri Light" panose="020F0302020204030204" pitchFamily="34" charset="0"/>
              </a:rPr>
              <a:t>Punchout</a:t>
            </a:r>
            <a:r>
              <a:rPr lang="en-GB" sz="1600" dirty="0">
                <a:latin typeface="Calibri Light" panose="020F0302020204030204" pitchFamily="34" charset="0"/>
                <a:cs typeface="Calibri Light" panose="020F0302020204030204" pitchFamily="34" charset="0"/>
              </a:rPr>
              <a:t> Industrial supply and tools (~1,4 MCHF/y)</a:t>
            </a:r>
          </a:p>
          <a:p>
            <a:pPr algn="just">
              <a:lnSpc>
                <a:spcPct val="100000"/>
              </a:lnSpc>
              <a:spcBef>
                <a:spcPts val="600"/>
              </a:spcBef>
              <a:defRPr/>
            </a:pPr>
            <a:r>
              <a:rPr lang="en-GB" sz="1600" b="1" dirty="0">
                <a:latin typeface="Calibri Light" panose="020F0302020204030204" pitchFamily="34" charset="0"/>
                <a:cs typeface="Calibri Light" panose="020F0302020204030204" pitchFamily="34" charset="0"/>
              </a:rPr>
              <a:t>Metallic gaskets </a:t>
            </a:r>
            <a:r>
              <a:rPr lang="en-GB" sz="1600" dirty="0">
                <a:latin typeface="Calibri Light" panose="020F0302020204030204" pitchFamily="34" charset="0"/>
                <a:cs typeface="Calibri Light" panose="020F0302020204030204" pitchFamily="34" charset="0"/>
              </a:rPr>
              <a:t>for UHV applications (3y ~ 3 MCHF)</a:t>
            </a:r>
          </a:p>
          <a:p>
            <a:pPr algn="just">
              <a:lnSpc>
                <a:spcPct val="100000"/>
              </a:lnSpc>
              <a:spcBef>
                <a:spcPts val="600"/>
              </a:spcBef>
              <a:defRPr/>
            </a:pPr>
            <a:r>
              <a:rPr lang="en-GB" sz="1600" b="1" dirty="0">
                <a:latin typeface="Calibri Light" panose="020F0302020204030204" pitchFamily="34" charset="0"/>
                <a:cs typeface="Calibri Light" panose="020F0302020204030204" pitchFamily="34" charset="0"/>
              </a:rPr>
              <a:t>Coaxial connectors </a:t>
            </a:r>
            <a:r>
              <a:rPr lang="en-GB" sz="1600" dirty="0">
                <a:latin typeface="Calibri Light" panose="020F0302020204030204" pitchFamily="34" charset="0"/>
                <a:cs typeface="Calibri Light" panose="020F0302020204030204" pitchFamily="34" charset="0"/>
              </a:rPr>
              <a:t>(3y ~500 </a:t>
            </a:r>
            <a:r>
              <a:rPr lang="en-GB" sz="1600" dirty="0" err="1">
                <a:latin typeface="Calibri Light" panose="020F0302020204030204" pitchFamily="34" charset="0"/>
                <a:cs typeface="Calibri Light" panose="020F0302020204030204" pitchFamily="34" charset="0"/>
              </a:rPr>
              <a:t>kCHF</a:t>
            </a:r>
            <a:r>
              <a:rPr lang="en-GB" sz="1600" dirty="0">
                <a:latin typeface="Calibri Light" panose="020F0302020204030204" pitchFamily="34" charset="0"/>
                <a:cs typeface="Calibri Light" panose="020F0302020204030204" pitchFamily="34" charset="0"/>
              </a:rPr>
              <a:t>) – from 2023</a:t>
            </a:r>
          </a:p>
          <a:p>
            <a:pPr algn="just">
              <a:lnSpc>
                <a:spcPct val="100000"/>
              </a:lnSpc>
              <a:spcBef>
                <a:spcPts val="600"/>
              </a:spcBef>
              <a:defRPr/>
            </a:pPr>
            <a:r>
              <a:rPr lang="en-GB" sz="1600" b="1" dirty="0">
                <a:latin typeface="Calibri Light" panose="020F0302020204030204" pitchFamily="34" charset="0"/>
                <a:cs typeface="Calibri Light" panose="020F0302020204030204" pitchFamily="34" charset="0"/>
              </a:rPr>
              <a:t>Flexible single core copper cables </a:t>
            </a:r>
            <a:r>
              <a:rPr lang="en-GB" sz="1600" dirty="0">
                <a:latin typeface="Calibri Light" panose="020F0302020204030204" pitchFamily="34" charset="0"/>
                <a:cs typeface="Calibri Light" panose="020F0302020204030204" pitchFamily="34" charset="0"/>
              </a:rPr>
              <a:t>(2y ~1,2 MCHF) –  </a:t>
            </a:r>
            <a:r>
              <a:rPr lang="en-GB" sz="1600" b="1" dirty="0">
                <a:latin typeface="Calibri Light" panose="020F0302020204030204" pitchFamily="34" charset="0"/>
                <a:cs typeface="Calibri Light" panose="020F0302020204030204" pitchFamily="34" charset="0"/>
              </a:rPr>
              <a:t>CPR</a:t>
            </a:r>
          </a:p>
          <a:p>
            <a:pPr algn="just">
              <a:lnSpc>
                <a:spcPct val="100000"/>
              </a:lnSpc>
              <a:spcBef>
                <a:spcPts val="600"/>
              </a:spcBef>
              <a:defRPr/>
            </a:pPr>
            <a:r>
              <a:rPr lang="en-GB" sz="1600" b="1" dirty="0">
                <a:latin typeface="Calibri Light" panose="020F0302020204030204" pitchFamily="34" charset="0"/>
                <a:cs typeface="Calibri Light" panose="020F0302020204030204" pitchFamily="34" charset="0"/>
              </a:rPr>
              <a:t>Industrial wood </a:t>
            </a:r>
            <a:r>
              <a:rPr lang="en-GB" sz="1600" dirty="0">
                <a:latin typeface="Calibri Light" panose="020F0302020204030204" pitchFamily="34" charset="0"/>
                <a:cs typeface="Calibri Light" panose="020F0302020204030204" pitchFamily="34" charset="0"/>
              </a:rPr>
              <a:t>products: engineered wood panels, plywood, MDF, etc. (3y contract ~500 </a:t>
            </a:r>
            <a:r>
              <a:rPr lang="en-GB" sz="1600" dirty="0" err="1">
                <a:latin typeface="Calibri Light" panose="020F0302020204030204" pitchFamily="34" charset="0"/>
                <a:cs typeface="Calibri Light" panose="020F0302020204030204" pitchFamily="34" charset="0"/>
              </a:rPr>
              <a:t>kCHF</a:t>
            </a:r>
            <a:r>
              <a:rPr lang="en-GB" sz="1600" dirty="0">
                <a:latin typeface="Calibri Light" panose="020F0302020204030204" pitchFamily="34" charset="0"/>
                <a:cs typeface="Calibri Light" panose="020F0302020204030204" pitchFamily="34" charset="0"/>
              </a:rPr>
              <a:t>)</a:t>
            </a:r>
          </a:p>
          <a:p>
            <a:pPr>
              <a:lnSpc>
                <a:spcPct val="100000"/>
              </a:lnSpc>
              <a:spcBef>
                <a:spcPts val="600"/>
              </a:spcBef>
              <a:defRPr/>
            </a:pPr>
            <a:r>
              <a:rPr lang="en-GB" sz="1600" b="1" dirty="0">
                <a:latin typeface="Calibri Light" panose="020F0302020204030204" pitchFamily="34" charset="0"/>
                <a:cs typeface="Calibri Light" panose="020F0302020204030204" pitchFamily="34" charset="0"/>
              </a:rPr>
              <a:t>Stainless steel tubes, </a:t>
            </a:r>
            <a:r>
              <a:rPr lang="en-GB" sz="1600" dirty="0">
                <a:latin typeface="Calibri Light" panose="020F0302020204030204" pitchFamily="34" charset="0"/>
                <a:cs typeface="Calibri Light" panose="020F0302020204030204" pitchFamily="34" charset="0"/>
              </a:rPr>
              <a:t>grades 1.4307/1.4404/1.4435 (280 </a:t>
            </a:r>
            <a:r>
              <a:rPr lang="en-GB" sz="1600" dirty="0" err="1">
                <a:latin typeface="Calibri Light" panose="020F0302020204030204" pitchFamily="34" charset="0"/>
                <a:cs typeface="Calibri Light" panose="020F0302020204030204" pitchFamily="34" charset="0"/>
              </a:rPr>
              <a:t>kCHF</a:t>
            </a:r>
            <a:r>
              <a:rPr lang="en-GB" sz="1600" dirty="0">
                <a:latin typeface="Calibri Light" panose="020F0302020204030204" pitchFamily="34" charset="0"/>
                <a:cs typeface="Calibri Light" panose="020F0302020204030204" pitchFamily="34" charset="0"/>
              </a:rPr>
              <a:t>/3y)</a:t>
            </a:r>
          </a:p>
          <a:p>
            <a:pPr>
              <a:lnSpc>
                <a:spcPct val="100000"/>
              </a:lnSpc>
              <a:spcBef>
                <a:spcPts val="600"/>
              </a:spcBef>
              <a:defRPr/>
            </a:pPr>
            <a:r>
              <a:rPr lang="en-GB" sz="1600" b="1" dirty="0">
                <a:latin typeface="Calibri Light" panose="020F0302020204030204" pitchFamily="34" charset="0"/>
                <a:cs typeface="Calibri Light" panose="020F0302020204030204" pitchFamily="34" charset="0"/>
              </a:rPr>
              <a:t>Oxygen-free copper </a:t>
            </a:r>
            <a:r>
              <a:rPr lang="en-GB" sz="1600" dirty="0">
                <a:latin typeface="Calibri Light" panose="020F0302020204030204" pitchFamily="34" charset="0"/>
                <a:cs typeface="Calibri Light" panose="020F0302020204030204" pitchFamily="34" charset="0"/>
              </a:rPr>
              <a:t>“Cu-OFE” forged round bars (200 </a:t>
            </a:r>
            <a:r>
              <a:rPr lang="en-GB" sz="1600" dirty="0" err="1">
                <a:latin typeface="Calibri Light" panose="020F0302020204030204" pitchFamily="34" charset="0"/>
                <a:cs typeface="Calibri Light" panose="020F0302020204030204" pitchFamily="34" charset="0"/>
              </a:rPr>
              <a:t>kCHF</a:t>
            </a:r>
            <a:r>
              <a:rPr lang="en-GB" sz="1600" dirty="0">
                <a:latin typeface="Calibri Light" panose="020F0302020204030204" pitchFamily="34" charset="0"/>
                <a:cs typeface="Calibri Light" panose="020F0302020204030204" pitchFamily="34" charset="0"/>
              </a:rPr>
              <a:t>/3y)</a:t>
            </a:r>
          </a:p>
          <a:p>
            <a:pPr>
              <a:lnSpc>
                <a:spcPct val="100000"/>
              </a:lnSpc>
              <a:spcBef>
                <a:spcPts val="600"/>
              </a:spcBef>
              <a:defRPr/>
            </a:pPr>
            <a:endParaRPr lang="en-GB" sz="1600" dirty="0">
              <a:latin typeface="Calibri Light" panose="020F0302020204030204" pitchFamily="34" charset="0"/>
              <a:cs typeface="Calibri Light" panose="020F0302020204030204" pitchFamily="34" charset="0"/>
            </a:endParaRPr>
          </a:p>
        </p:txBody>
      </p:sp>
      <p:sp>
        <p:nvSpPr>
          <p:cNvPr id="16" name="Title 6">
            <a:extLst>
              <a:ext uri="{FF2B5EF4-FFF2-40B4-BE49-F238E27FC236}">
                <a16:creationId xmlns:a16="http://schemas.microsoft.com/office/drawing/2014/main" id="{CC0B8BB8-8898-734C-B3E3-B6A88750F015}"/>
              </a:ext>
            </a:extLst>
          </p:cNvPr>
          <p:cNvSpPr/>
          <p:nvPr/>
        </p:nvSpPr>
        <p:spPr bwMode="auto">
          <a:xfrm>
            <a:off x="245022" y="415330"/>
            <a:ext cx="11701956" cy="881780"/>
          </a:xfrm>
          <a:prstGeom prst="rect">
            <a:avLst/>
          </a:prstGeom>
          <a:noFill/>
        </p:spPr>
        <p:txBody>
          <a:bodyPr wrap="square" lIns="0" rIns="0" rtlCol="0">
            <a:sp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fr-CH" sz="5700" spc="-500" dirty="0">
                <a:latin typeface="Franklin Gothic Heavy" panose="020B0903020102020204" pitchFamily="34" charset="0"/>
              </a:rPr>
              <a:t>SUPPLIES</a:t>
            </a:r>
            <a:endParaRPr lang="en-GB" sz="5700" spc="-500" dirty="0">
              <a:latin typeface="Franklin Gothic Heavy" panose="020B0903020102020204" pitchFamily="34" charset="0"/>
            </a:endParaRPr>
          </a:p>
        </p:txBody>
      </p:sp>
      <p:sp>
        <p:nvSpPr>
          <p:cNvPr id="3" name="Footer Placeholder 2">
            <a:extLst>
              <a:ext uri="{FF2B5EF4-FFF2-40B4-BE49-F238E27FC236}">
                <a16:creationId xmlns:a16="http://schemas.microsoft.com/office/drawing/2014/main" id="{96F44318-9E5D-084A-9E07-48A6CA8908C6}"/>
              </a:ext>
            </a:extLst>
          </p:cNvPr>
          <p:cNvSpPr>
            <a:spLocks noGrp="1"/>
          </p:cNvSpPr>
          <p:nvPr>
            <p:ph type="ftr" sz="quarter" idx="11"/>
          </p:nvPr>
        </p:nvSpPr>
        <p:spPr/>
        <p:txBody>
          <a:bodyPr/>
          <a:lstStyle/>
          <a:p>
            <a:r>
              <a:rPr lang="en-US" dirty="0"/>
              <a:t>Alejandro Martínez | CERN SCE Department</a:t>
            </a:r>
          </a:p>
        </p:txBody>
      </p:sp>
      <p:sp>
        <p:nvSpPr>
          <p:cNvPr id="4" name="Slide Number Placeholder 3">
            <a:extLst>
              <a:ext uri="{FF2B5EF4-FFF2-40B4-BE49-F238E27FC236}">
                <a16:creationId xmlns:a16="http://schemas.microsoft.com/office/drawing/2014/main" id="{CAE55F4F-576F-4747-B81D-EBF8B75C9049}"/>
              </a:ext>
            </a:extLst>
          </p:cNvPr>
          <p:cNvSpPr>
            <a:spLocks noGrp="1"/>
          </p:cNvSpPr>
          <p:nvPr>
            <p:ph type="sldNum" sz="quarter" idx="12"/>
          </p:nvPr>
        </p:nvSpPr>
        <p:spPr/>
        <p:txBody>
          <a:bodyPr/>
          <a:lstStyle/>
          <a:p>
            <a:fld id="{4FA9E149-D6D1-4A86-9F00-929CE2A8D097}" type="slidenum">
              <a:rPr lang="en-US" smtClean="0"/>
              <a:t>20</a:t>
            </a:fld>
            <a:endParaRPr lang="en-US"/>
          </a:p>
        </p:txBody>
      </p:sp>
      <p:pic>
        <p:nvPicPr>
          <p:cNvPr id="12" name="Picture 11">
            <a:extLst>
              <a:ext uri="{FF2B5EF4-FFF2-40B4-BE49-F238E27FC236}">
                <a16:creationId xmlns:a16="http://schemas.microsoft.com/office/drawing/2014/main" id="{A8B48670-585E-4466-8C86-35ED2D21E8F7}"/>
              </a:ext>
            </a:extLst>
          </p:cNvPr>
          <p:cNvPicPr>
            <a:picLocks noChangeAspect="1"/>
          </p:cNvPicPr>
          <p:nvPr/>
        </p:nvPicPr>
        <p:blipFill>
          <a:blip r:embed="rId3"/>
          <a:stretch>
            <a:fillRect/>
          </a:stretch>
        </p:blipFill>
        <p:spPr>
          <a:xfrm>
            <a:off x="5240199" y="3033627"/>
            <a:ext cx="859059" cy="755613"/>
          </a:xfrm>
          <a:prstGeom prst="rect">
            <a:avLst/>
          </a:prstGeom>
        </p:spPr>
      </p:pic>
      <p:pic>
        <p:nvPicPr>
          <p:cNvPr id="22" name="Picture 21">
            <a:extLst>
              <a:ext uri="{FF2B5EF4-FFF2-40B4-BE49-F238E27FC236}">
                <a16:creationId xmlns:a16="http://schemas.microsoft.com/office/drawing/2014/main" id="{B7639E0E-67CD-4E3C-A316-362151FA326B}"/>
              </a:ext>
            </a:extLst>
          </p:cNvPr>
          <p:cNvPicPr>
            <a:picLocks noChangeAspect="1"/>
          </p:cNvPicPr>
          <p:nvPr/>
        </p:nvPicPr>
        <p:blipFill>
          <a:blip r:embed="rId4"/>
          <a:stretch>
            <a:fillRect/>
          </a:stretch>
        </p:blipFill>
        <p:spPr>
          <a:xfrm>
            <a:off x="5240199" y="2300944"/>
            <a:ext cx="876170" cy="673238"/>
          </a:xfrm>
          <a:prstGeom prst="rect">
            <a:avLst/>
          </a:prstGeom>
        </p:spPr>
      </p:pic>
      <p:sp>
        <p:nvSpPr>
          <p:cNvPr id="2" name="Date Placeholder 1">
            <a:extLst>
              <a:ext uri="{FF2B5EF4-FFF2-40B4-BE49-F238E27FC236}">
                <a16:creationId xmlns:a16="http://schemas.microsoft.com/office/drawing/2014/main" id="{74ED61D8-6E6C-094B-AED8-579CC7912D8D}"/>
              </a:ext>
            </a:extLst>
          </p:cNvPr>
          <p:cNvSpPr>
            <a:spLocks noGrp="1"/>
          </p:cNvSpPr>
          <p:nvPr>
            <p:ph type="dt" sz="half" idx="10"/>
          </p:nvPr>
        </p:nvSpPr>
        <p:spPr/>
        <p:txBody>
          <a:bodyPr/>
          <a:lstStyle/>
          <a:p>
            <a:r>
              <a:rPr lang="de-CH" sz="1000" dirty="0">
                <a:latin typeface="+mj-lt"/>
              </a:rPr>
              <a:t>June 09 2022</a:t>
            </a:r>
            <a:endParaRPr lang="en-US" sz="1000" dirty="0">
              <a:latin typeface="+mj-lt"/>
            </a:endParaRPr>
          </a:p>
        </p:txBody>
      </p:sp>
      <p:sp>
        <p:nvSpPr>
          <p:cNvPr id="20" name="Content Placeholder 2">
            <a:extLst>
              <a:ext uri="{FF2B5EF4-FFF2-40B4-BE49-F238E27FC236}">
                <a16:creationId xmlns:a16="http://schemas.microsoft.com/office/drawing/2014/main" id="{A4B4580D-3DBC-5E4B-A491-029422C23829}"/>
              </a:ext>
            </a:extLst>
          </p:cNvPr>
          <p:cNvSpPr txBox="1">
            <a:spLocks/>
          </p:cNvSpPr>
          <p:nvPr/>
        </p:nvSpPr>
        <p:spPr bwMode="auto">
          <a:xfrm flipH="1">
            <a:off x="6324599" y="1788851"/>
            <a:ext cx="5421517" cy="1363716"/>
          </a:xfrm>
          <a:prstGeom prst="rect">
            <a:avLst/>
          </a:prstGeom>
          <a:gradFill>
            <a:gsLst>
              <a:gs pos="0">
                <a:srgbClr val="758EA2"/>
              </a:gs>
              <a:gs pos="63000">
                <a:schemeClr val="bg1">
                  <a:alpha val="25000"/>
                </a:schemeClr>
              </a:gs>
              <a:gs pos="100000">
                <a:srgbClr val="FFFFFF">
                  <a:alpha val="0"/>
                </a:srgbClr>
              </a:gs>
            </a:gsLst>
            <a:lin ang="0" scaled="1"/>
          </a:gradFill>
          <a:ln>
            <a:noFill/>
          </a:ln>
        </p:spPr>
        <p:txBody>
          <a:bodyPr vertOverflow="overflow" horzOverflow="clip" vert="horz" wrap="square" lIns="252000" tIns="45720" rIns="90000" bIns="45720" numCol="1" spcCol="0" rtlCol="0" fromWordArt="0" anchor="ctr" anchorCtr="0" forceAA="0" compatLnSpc="1">
            <a:prstTxWarp prst="textNoShape">
              <a:avLst/>
            </a:prstTxWarp>
            <a:noAutofit/>
          </a:bodyPr>
          <a:lst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nSpc>
                <a:spcPct val="100000"/>
              </a:lnSpc>
              <a:spcBef>
                <a:spcPts val="600"/>
              </a:spcBef>
              <a:defRPr/>
            </a:pPr>
            <a:r>
              <a:rPr lang="en-GB" sz="1600" dirty="0">
                <a:latin typeface="Calibri Light" panose="020F0302020204030204" pitchFamily="34" charset="0"/>
                <a:cs typeface="Calibri Light" panose="020F0302020204030204" pitchFamily="34" charset="0"/>
              </a:rPr>
              <a:t>19 inch instrument </a:t>
            </a:r>
            <a:r>
              <a:rPr lang="en-GB" sz="1600" b="1" dirty="0">
                <a:latin typeface="Calibri Light" panose="020F0302020204030204" pitchFamily="34" charset="0"/>
                <a:cs typeface="Calibri Light" panose="020F0302020204030204" pitchFamily="34" charset="0"/>
              </a:rPr>
              <a:t>rack &amp; accessories </a:t>
            </a:r>
            <a:r>
              <a:rPr lang="en-GB" sz="1600" dirty="0">
                <a:latin typeface="Calibri Light" panose="020F0302020204030204" pitchFamily="34" charset="0"/>
                <a:cs typeface="Calibri Light" panose="020F0302020204030204" pitchFamily="34" charset="0"/>
              </a:rPr>
              <a:t>(3 y ~ 600 </a:t>
            </a:r>
            <a:r>
              <a:rPr lang="en-GB" sz="1600" dirty="0" err="1">
                <a:latin typeface="Calibri Light" panose="020F0302020204030204" pitchFamily="34" charset="0"/>
                <a:cs typeface="Calibri Light" panose="020F0302020204030204" pitchFamily="34" charset="0"/>
              </a:rPr>
              <a:t>kCHF</a:t>
            </a:r>
            <a:r>
              <a:rPr lang="en-GB" sz="1600" dirty="0">
                <a:latin typeface="Calibri Light" panose="020F0302020204030204" pitchFamily="34" charset="0"/>
                <a:cs typeface="Calibri Light" panose="020F0302020204030204" pitchFamily="34" charset="0"/>
              </a:rPr>
              <a:t> )</a:t>
            </a:r>
          </a:p>
          <a:p>
            <a:pPr>
              <a:lnSpc>
                <a:spcPct val="100000"/>
              </a:lnSpc>
              <a:spcBef>
                <a:spcPts val="600"/>
              </a:spcBef>
              <a:defRPr/>
            </a:pPr>
            <a:r>
              <a:rPr lang="en-GB" sz="1600" b="1" dirty="0">
                <a:latin typeface="Calibri Light" panose="020F0302020204030204" pitchFamily="34" charset="0"/>
                <a:cs typeface="Calibri Light" panose="020F0302020204030204" pitchFamily="34" charset="0"/>
              </a:rPr>
              <a:t>Safety signs and labels </a:t>
            </a:r>
            <a:r>
              <a:rPr lang="en-GB" sz="1600" dirty="0">
                <a:latin typeface="Calibri Light" panose="020F0302020204030204" pitchFamily="34" charset="0"/>
                <a:cs typeface="Calibri Light" panose="020F0302020204030204" pitchFamily="34" charset="0"/>
              </a:rPr>
              <a:t>(3y ~ 170 </a:t>
            </a:r>
            <a:r>
              <a:rPr lang="en-GB" sz="1600" dirty="0" err="1">
                <a:latin typeface="Calibri Light" panose="020F0302020204030204" pitchFamily="34" charset="0"/>
                <a:cs typeface="Calibri Light" panose="020F0302020204030204" pitchFamily="34" charset="0"/>
              </a:rPr>
              <a:t>kCHF</a:t>
            </a:r>
            <a:r>
              <a:rPr lang="en-GB" sz="1600" dirty="0">
                <a:latin typeface="Calibri Light" panose="020F0302020204030204" pitchFamily="34" charset="0"/>
                <a:cs typeface="Calibri Light" panose="020F0302020204030204" pitchFamily="34" charset="0"/>
              </a:rPr>
              <a:t>)</a:t>
            </a:r>
          </a:p>
        </p:txBody>
      </p:sp>
      <p:sp>
        <p:nvSpPr>
          <p:cNvPr id="15" name="Content Placeholder 2">
            <a:extLst>
              <a:ext uri="{FF2B5EF4-FFF2-40B4-BE49-F238E27FC236}">
                <a16:creationId xmlns:a16="http://schemas.microsoft.com/office/drawing/2014/main" id="{8C8A2B9A-DB5E-58C2-CA1F-4A9C9544E9BE}"/>
              </a:ext>
            </a:extLst>
          </p:cNvPr>
          <p:cNvSpPr txBox="1">
            <a:spLocks/>
          </p:cNvSpPr>
          <p:nvPr/>
        </p:nvSpPr>
        <p:spPr bwMode="auto">
          <a:xfrm flipH="1">
            <a:off x="6410324" y="3389496"/>
            <a:ext cx="4896208" cy="2547212"/>
          </a:xfrm>
          <a:prstGeom prst="rect">
            <a:avLst/>
          </a:prstGeom>
          <a:gradFill>
            <a:gsLst>
              <a:gs pos="0">
                <a:srgbClr val="758EA2"/>
              </a:gs>
              <a:gs pos="63000">
                <a:schemeClr val="bg1">
                  <a:alpha val="25000"/>
                </a:schemeClr>
              </a:gs>
              <a:gs pos="100000">
                <a:srgbClr val="FFFFFF">
                  <a:alpha val="0"/>
                </a:srgbClr>
              </a:gs>
            </a:gsLst>
            <a:lin ang="0" scaled="1"/>
          </a:gradFill>
          <a:ln>
            <a:noFill/>
          </a:ln>
        </p:spPr>
        <p:txBody>
          <a:bodyPr vertOverflow="overflow" horzOverflow="clip" vert="horz" wrap="square" lIns="252000" tIns="45720" rIns="90000" bIns="45720" numCol="1" spcCol="0" rtlCol="0" fromWordArt="0" anchor="ctr" anchorCtr="0" forceAA="0" compatLnSpc="1">
            <a:prstTxWarp prst="textNoShape">
              <a:avLst/>
            </a:prstTxWarp>
            <a:noAutofit/>
          </a:bodyPr>
          <a:lst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Bef>
                <a:spcPts val="600"/>
              </a:spcBef>
              <a:buFont typeface="Arial"/>
              <a:buNone/>
              <a:defRPr/>
            </a:pPr>
            <a:r>
              <a:rPr lang="en-GB" sz="1600" b="1" dirty="0">
                <a:solidFill>
                  <a:schemeClr val="bg1"/>
                </a:solidFill>
                <a:latin typeface="Calibri Light" panose="020F0302020204030204" pitchFamily="34" charset="0"/>
                <a:cs typeface="Calibri Light" panose="020F0302020204030204" pitchFamily="34" charset="0"/>
              </a:rPr>
              <a:t>Raw Materials store</a:t>
            </a:r>
          </a:p>
          <a:p>
            <a:pPr marL="0" indent="0">
              <a:lnSpc>
                <a:spcPct val="100000"/>
              </a:lnSpc>
              <a:spcBef>
                <a:spcPts val="600"/>
              </a:spcBef>
              <a:buFont typeface="Arial"/>
              <a:buNone/>
              <a:defRPr/>
            </a:pPr>
            <a:r>
              <a:rPr lang="en-GB" sz="1600" dirty="0">
                <a:latin typeface="Calibri Light" panose="020F0302020204030204" pitchFamily="34" charset="0"/>
                <a:cs typeface="Calibri Light" panose="020F0302020204030204" pitchFamily="34" charset="0"/>
              </a:rPr>
              <a:t>New cutting machines:</a:t>
            </a:r>
          </a:p>
          <a:p>
            <a:pPr>
              <a:lnSpc>
                <a:spcPct val="100000"/>
              </a:lnSpc>
              <a:spcBef>
                <a:spcPts val="600"/>
              </a:spcBef>
              <a:defRPr/>
            </a:pPr>
            <a:r>
              <a:rPr lang="en-GB" sz="1600" dirty="0">
                <a:latin typeface="Calibri Light" panose="020F0302020204030204" pitchFamily="34" charset="0"/>
                <a:cs typeface="Calibri Light" panose="020F0302020204030204" pitchFamily="34" charset="0"/>
              </a:rPr>
              <a:t>Circular and band saw machine</a:t>
            </a:r>
          </a:p>
          <a:p>
            <a:pPr>
              <a:lnSpc>
                <a:spcPct val="100000"/>
              </a:lnSpc>
              <a:spcBef>
                <a:spcPts val="600"/>
              </a:spcBef>
              <a:defRPr/>
            </a:pPr>
            <a:r>
              <a:rPr lang="en-GB" sz="1600" dirty="0">
                <a:latin typeface="Calibri Light" panose="020F0302020204030204" pitchFamily="34" charset="0"/>
                <a:cs typeface="Calibri Light" panose="020F0302020204030204" pitchFamily="34" charset="0"/>
              </a:rPr>
              <a:t>Hydraulic shears</a:t>
            </a:r>
          </a:p>
          <a:p>
            <a:pPr>
              <a:lnSpc>
                <a:spcPct val="100000"/>
              </a:lnSpc>
              <a:spcBef>
                <a:spcPts val="600"/>
              </a:spcBef>
              <a:defRPr/>
            </a:pPr>
            <a:r>
              <a:rPr lang="en-GB" sz="1600" dirty="0">
                <a:latin typeface="Calibri Light" panose="020F0302020204030204" pitchFamily="34" charset="0"/>
                <a:cs typeface="Calibri Light" panose="020F0302020204030204" pitchFamily="34" charset="0"/>
              </a:rPr>
              <a:t>Flame cutting machine</a:t>
            </a:r>
          </a:p>
          <a:p>
            <a:pPr marL="0" indent="0">
              <a:lnSpc>
                <a:spcPct val="100000"/>
              </a:lnSpc>
              <a:spcBef>
                <a:spcPts val="600"/>
              </a:spcBef>
              <a:buFont typeface="Arial"/>
              <a:buNone/>
              <a:defRPr/>
            </a:pPr>
            <a:r>
              <a:rPr lang="en-GB" sz="1600" dirty="0">
                <a:latin typeface="Calibri Light" panose="020F0302020204030204" pitchFamily="34" charset="0"/>
                <a:cs typeface="Calibri Light" panose="020F0302020204030204" pitchFamily="34" charset="0"/>
              </a:rPr>
              <a:t>New storage system:</a:t>
            </a:r>
          </a:p>
          <a:p>
            <a:pPr>
              <a:lnSpc>
                <a:spcPct val="100000"/>
              </a:lnSpc>
              <a:spcBef>
                <a:spcPts val="600"/>
              </a:spcBef>
              <a:defRPr/>
            </a:pPr>
            <a:r>
              <a:rPr lang="en-GB" sz="1600" dirty="0">
                <a:latin typeface="Calibri Light" panose="020F0302020204030204" pitchFamily="34" charset="0"/>
                <a:cs typeface="Calibri Light" panose="020F0302020204030204" pitchFamily="34" charset="0"/>
              </a:rPr>
              <a:t>Pallet racks (W:50m, H:4m)</a:t>
            </a:r>
          </a:p>
          <a:p>
            <a:pPr>
              <a:lnSpc>
                <a:spcPct val="100000"/>
              </a:lnSpc>
              <a:spcBef>
                <a:spcPts val="600"/>
              </a:spcBef>
              <a:defRPr/>
            </a:pPr>
            <a:r>
              <a:rPr lang="en-GB" sz="1600" dirty="0">
                <a:latin typeface="Calibri Light" panose="020F0302020204030204" pitchFamily="34" charset="0"/>
                <a:cs typeface="Calibri Light" panose="020F0302020204030204" pitchFamily="34" charset="0"/>
              </a:rPr>
              <a:t>Sheet metal/plastic storage (up to 200 references)</a:t>
            </a:r>
          </a:p>
        </p:txBody>
      </p:sp>
      <p:pic>
        <p:nvPicPr>
          <p:cNvPr id="18" name="Picture 17">
            <a:extLst>
              <a:ext uri="{FF2B5EF4-FFF2-40B4-BE49-F238E27FC236}">
                <a16:creationId xmlns:a16="http://schemas.microsoft.com/office/drawing/2014/main" id="{946ED75E-0264-B9BE-8F9C-49F59AB621B7}"/>
              </a:ext>
            </a:extLst>
          </p:cNvPr>
          <p:cNvPicPr>
            <a:picLocks noChangeAspect="1"/>
          </p:cNvPicPr>
          <p:nvPr/>
        </p:nvPicPr>
        <p:blipFill>
          <a:blip r:embed="rId5"/>
          <a:stretch>
            <a:fillRect/>
          </a:stretch>
        </p:blipFill>
        <p:spPr bwMode="auto">
          <a:xfrm>
            <a:off x="10696559" y="4126720"/>
            <a:ext cx="1475237" cy="1213940"/>
          </a:xfrm>
          <a:prstGeom prst="rect">
            <a:avLst/>
          </a:prstGeom>
        </p:spPr>
      </p:pic>
      <p:pic>
        <p:nvPicPr>
          <p:cNvPr id="19" name="Picture 18">
            <a:extLst>
              <a:ext uri="{FF2B5EF4-FFF2-40B4-BE49-F238E27FC236}">
                <a16:creationId xmlns:a16="http://schemas.microsoft.com/office/drawing/2014/main" id="{17AD781F-D622-4649-B3EA-C6E0F9F43676}"/>
              </a:ext>
            </a:extLst>
          </p:cNvPr>
          <p:cNvPicPr>
            <a:picLocks noChangeAspect="1"/>
          </p:cNvPicPr>
          <p:nvPr/>
        </p:nvPicPr>
        <p:blipFill>
          <a:blip r:embed="rId6"/>
          <a:stretch>
            <a:fillRect/>
          </a:stretch>
        </p:blipFill>
        <p:spPr>
          <a:xfrm>
            <a:off x="7269876" y="2829380"/>
            <a:ext cx="2494085" cy="325569"/>
          </a:xfrm>
          <a:prstGeom prst="rect">
            <a:avLst/>
          </a:prstGeom>
        </p:spPr>
      </p:pic>
      <p:pic>
        <p:nvPicPr>
          <p:cNvPr id="25" name="Picture 24">
            <a:extLst>
              <a:ext uri="{FF2B5EF4-FFF2-40B4-BE49-F238E27FC236}">
                <a16:creationId xmlns:a16="http://schemas.microsoft.com/office/drawing/2014/main" id="{19DD0517-919F-4DBD-8136-791FEB4C1F5C}"/>
              </a:ext>
            </a:extLst>
          </p:cNvPr>
          <p:cNvPicPr>
            <a:picLocks noChangeAspect="1"/>
          </p:cNvPicPr>
          <p:nvPr/>
        </p:nvPicPr>
        <p:blipFill>
          <a:blip r:embed="rId7"/>
          <a:stretch>
            <a:fillRect/>
          </a:stretch>
        </p:blipFill>
        <p:spPr>
          <a:xfrm>
            <a:off x="11442762" y="2004878"/>
            <a:ext cx="656708" cy="1028749"/>
          </a:xfrm>
          <a:prstGeom prst="rect">
            <a:avLst/>
          </a:prstGeom>
        </p:spPr>
      </p:pic>
      <p:pic>
        <p:nvPicPr>
          <p:cNvPr id="29" name="Picture 28">
            <a:extLst>
              <a:ext uri="{FF2B5EF4-FFF2-40B4-BE49-F238E27FC236}">
                <a16:creationId xmlns:a16="http://schemas.microsoft.com/office/drawing/2014/main" id="{53A9C7C7-7AAC-4AB4-BEEF-1A57B6BE9A5B}"/>
              </a:ext>
            </a:extLst>
          </p:cNvPr>
          <p:cNvPicPr>
            <a:picLocks noChangeAspect="1"/>
          </p:cNvPicPr>
          <p:nvPr/>
        </p:nvPicPr>
        <p:blipFill>
          <a:blip r:embed="rId8"/>
          <a:stretch>
            <a:fillRect/>
          </a:stretch>
        </p:blipFill>
        <p:spPr>
          <a:xfrm>
            <a:off x="5240199" y="4388411"/>
            <a:ext cx="869368" cy="549382"/>
          </a:xfrm>
          <a:prstGeom prst="rect">
            <a:avLst/>
          </a:prstGeom>
        </p:spPr>
      </p:pic>
      <p:pic>
        <p:nvPicPr>
          <p:cNvPr id="31" name="Picture 30">
            <a:extLst>
              <a:ext uri="{FF2B5EF4-FFF2-40B4-BE49-F238E27FC236}">
                <a16:creationId xmlns:a16="http://schemas.microsoft.com/office/drawing/2014/main" id="{7C0AFDC9-CD2A-4F51-883F-E183C01916C2}"/>
              </a:ext>
            </a:extLst>
          </p:cNvPr>
          <p:cNvPicPr>
            <a:picLocks noChangeAspect="1"/>
          </p:cNvPicPr>
          <p:nvPr/>
        </p:nvPicPr>
        <p:blipFill>
          <a:blip r:embed="rId9"/>
          <a:stretch>
            <a:fillRect/>
          </a:stretch>
        </p:blipFill>
        <p:spPr>
          <a:xfrm>
            <a:off x="5240199" y="3856675"/>
            <a:ext cx="859059" cy="461906"/>
          </a:xfrm>
          <a:prstGeom prst="rect">
            <a:avLst/>
          </a:prstGeom>
        </p:spPr>
      </p:pic>
      <p:pic>
        <p:nvPicPr>
          <p:cNvPr id="33" name="Picture 32">
            <a:extLst>
              <a:ext uri="{FF2B5EF4-FFF2-40B4-BE49-F238E27FC236}">
                <a16:creationId xmlns:a16="http://schemas.microsoft.com/office/drawing/2014/main" id="{9604AE84-49CF-4D05-BDCD-78E303872FDF}"/>
              </a:ext>
            </a:extLst>
          </p:cNvPr>
          <p:cNvPicPr>
            <a:picLocks noChangeAspect="1"/>
          </p:cNvPicPr>
          <p:nvPr/>
        </p:nvPicPr>
        <p:blipFill>
          <a:blip r:embed="rId10"/>
          <a:stretch>
            <a:fillRect/>
          </a:stretch>
        </p:blipFill>
        <p:spPr>
          <a:xfrm>
            <a:off x="5229709" y="5007623"/>
            <a:ext cx="867863" cy="603731"/>
          </a:xfrm>
          <a:prstGeom prst="rect">
            <a:avLst/>
          </a:prstGeom>
        </p:spPr>
      </p:pic>
    </p:spTree>
    <p:extLst>
      <p:ext uri="{BB962C8B-B14F-4D97-AF65-F5344CB8AC3E}">
        <p14:creationId xmlns:p14="http://schemas.microsoft.com/office/powerpoint/2010/main" val="1492704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 name="Rectangle 27">
            <a:extLst>
              <a:ext uri="{FF2B5EF4-FFF2-40B4-BE49-F238E27FC236}">
                <a16:creationId xmlns:a16="http://schemas.microsoft.com/office/drawing/2014/main" id="{3A9495A4-C348-41C2-904A-548A284FA703}"/>
              </a:ext>
            </a:extLst>
          </p:cNvPr>
          <p:cNvSpPr/>
          <p:nvPr/>
        </p:nvSpPr>
        <p:spPr>
          <a:xfrm>
            <a:off x="0" y="1772817"/>
            <a:ext cx="12192000" cy="3846114"/>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6">
            <a:extLst>
              <a:ext uri="{FF2B5EF4-FFF2-40B4-BE49-F238E27FC236}">
                <a16:creationId xmlns:a16="http://schemas.microsoft.com/office/drawing/2014/main" id="{CC0B8BB8-8898-734C-B3E3-B6A88750F015}"/>
              </a:ext>
            </a:extLst>
          </p:cNvPr>
          <p:cNvSpPr/>
          <p:nvPr/>
        </p:nvSpPr>
        <p:spPr bwMode="auto">
          <a:xfrm>
            <a:off x="245022" y="415330"/>
            <a:ext cx="11701956" cy="881780"/>
          </a:xfrm>
          <a:prstGeom prst="rect">
            <a:avLst/>
          </a:prstGeom>
          <a:noFill/>
        </p:spPr>
        <p:txBody>
          <a:bodyPr wrap="square" lIns="0" rIns="0" rtlCol="0">
            <a:sp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fr-CH" sz="5700" spc="-500" dirty="0">
                <a:latin typeface="Franklin Gothic Heavy" panose="020B0903020102020204" pitchFamily="34" charset="0"/>
              </a:rPr>
              <a:t>CONTRACTS</a:t>
            </a:r>
            <a:endParaRPr lang="en-GB" sz="5700" spc="-500" dirty="0">
              <a:latin typeface="Franklin Gothic Heavy" panose="020B0903020102020204" pitchFamily="34" charset="0"/>
            </a:endParaRPr>
          </a:p>
        </p:txBody>
      </p:sp>
      <p:sp>
        <p:nvSpPr>
          <p:cNvPr id="3" name="Footer Placeholder 2">
            <a:extLst>
              <a:ext uri="{FF2B5EF4-FFF2-40B4-BE49-F238E27FC236}">
                <a16:creationId xmlns:a16="http://schemas.microsoft.com/office/drawing/2014/main" id="{96F44318-9E5D-084A-9E07-48A6CA8908C6}"/>
              </a:ext>
            </a:extLst>
          </p:cNvPr>
          <p:cNvSpPr>
            <a:spLocks noGrp="1"/>
          </p:cNvSpPr>
          <p:nvPr>
            <p:ph type="ftr" sz="quarter" idx="11"/>
          </p:nvPr>
        </p:nvSpPr>
        <p:spPr/>
        <p:txBody>
          <a:bodyPr/>
          <a:lstStyle/>
          <a:p>
            <a:r>
              <a:rPr lang="en-US" dirty="0"/>
              <a:t>Alejandro Martínez | CERN SCE Department</a:t>
            </a:r>
          </a:p>
        </p:txBody>
      </p:sp>
      <p:sp>
        <p:nvSpPr>
          <p:cNvPr id="4" name="Slide Number Placeholder 3">
            <a:extLst>
              <a:ext uri="{FF2B5EF4-FFF2-40B4-BE49-F238E27FC236}">
                <a16:creationId xmlns:a16="http://schemas.microsoft.com/office/drawing/2014/main" id="{CAE55F4F-576F-4747-B81D-EBF8B75C9049}"/>
              </a:ext>
            </a:extLst>
          </p:cNvPr>
          <p:cNvSpPr>
            <a:spLocks noGrp="1"/>
          </p:cNvSpPr>
          <p:nvPr>
            <p:ph type="sldNum" sz="quarter" idx="12"/>
          </p:nvPr>
        </p:nvSpPr>
        <p:spPr/>
        <p:txBody>
          <a:bodyPr/>
          <a:lstStyle/>
          <a:p>
            <a:fld id="{4FA9E149-D6D1-4A86-9F00-929CE2A8D097}" type="slidenum">
              <a:rPr lang="en-US" smtClean="0"/>
              <a:t>21</a:t>
            </a:fld>
            <a:endParaRPr lang="en-US"/>
          </a:p>
        </p:txBody>
      </p:sp>
      <p:sp>
        <p:nvSpPr>
          <p:cNvPr id="2" name="Date Placeholder 1">
            <a:extLst>
              <a:ext uri="{FF2B5EF4-FFF2-40B4-BE49-F238E27FC236}">
                <a16:creationId xmlns:a16="http://schemas.microsoft.com/office/drawing/2014/main" id="{F6907682-2D79-354D-A680-CB8C50955F29}"/>
              </a:ext>
            </a:extLst>
          </p:cNvPr>
          <p:cNvSpPr>
            <a:spLocks noGrp="1"/>
          </p:cNvSpPr>
          <p:nvPr>
            <p:ph type="dt" sz="half" idx="10"/>
          </p:nvPr>
        </p:nvSpPr>
        <p:spPr/>
        <p:txBody>
          <a:bodyPr/>
          <a:lstStyle/>
          <a:p>
            <a:r>
              <a:rPr lang="de-CH" sz="1000" dirty="0">
                <a:latin typeface="+mj-lt"/>
              </a:rPr>
              <a:t>June 09 2022</a:t>
            </a:r>
            <a:endParaRPr lang="en-US" sz="1000" dirty="0">
              <a:latin typeface="+mj-lt"/>
            </a:endParaRPr>
          </a:p>
        </p:txBody>
      </p:sp>
      <p:sp>
        <p:nvSpPr>
          <p:cNvPr id="5" name="TextBox 4">
            <a:extLst>
              <a:ext uri="{FF2B5EF4-FFF2-40B4-BE49-F238E27FC236}">
                <a16:creationId xmlns:a16="http://schemas.microsoft.com/office/drawing/2014/main" id="{3708BB52-786B-FC4E-B40B-56F1FB739FC7}"/>
              </a:ext>
            </a:extLst>
          </p:cNvPr>
          <p:cNvSpPr txBox="1"/>
          <p:nvPr/>
        </p:nvSpPr>
        <p:spPr>
          <a:xfrm>
            <a:off x="968883" y="5699806"/>
            <a:ext cx="1526508" cy="523220"/>
          </a:xfrm>
          <a:prstGeom prst="rect">
            <a:avLst/>
          </a:prstGeom>
          <a:noFill/>
        </p:spPr>
        <p:txBody>
          <a:bodyPr wrap="none" rtlCol="0">
            <a:spAutoFit/>
          </a:bodyPr>
          <a:lstStyle/>
          <a:p>
            <a:r>
              <a:rPr lang="en-GB" sz="1400" i="1" dirty="0">
                <a:latin typeface="+mj-lt"/>
              </a:rPr>
              <a:t>Non exhaustive list</a:t>
            </a:r>
          </a:p>
          <a:p>
            <a:r>
              <a:rPr lang="en-GB" sz="1400" i="1" dirty="0">
                <a:latin typeface="+mj-lt"/>
              </a:rPr>
              <a:t>Subject to change</a:t>
            </a:r>
          </a:p>
        </p:txBody>
      </p:sp>
      <p:sp>
        <p:nvSpPr>
          <p:cNvPr id="6" name="TextBox 5">
            <a:extLst>
              <a:ext uri="{FF2B5EF4-FFF2-40B4-BE49-F238E27FC236}">
                <a16:creationId xmlns:a16="http://schemas.microsoft.com/office/drawing/2014/main" id="{CBC60188-CD11-F040-994A-BA5CEFAFEDC8}"/>
              </a:ext>
            </a:extLst>
          </p:cNvPr>
          <p:cNvSpPr txBox="1"/>
          <p:nvPr/>
        </p:nvSpPr>
        <p:spPr>
          <a:xfrm>
            <a:off x="968883" y="1828770"/>
            <a:ext cx="2802370" cy="3477875"/>
          </a:xfrm>
          <a:prstGeom prst="rect">
            <a:avLst/>
          </a:prstGeom>
          <a:noFill/>
        </p:spPr>
        <p:txBody>
          <a:bodyPr wrap="none" rtlCol="0">
            <a:spAutoFit/>
          </a:bodyPr>
          <a:lstStyle/>
          <a:p>
            <a:r>
              <a:rPr lang="en-GB" sz="2000" dirty="0">
                <a:solidFill>
                  <a:schemeClr val="bg1"/>
                </a:solidFill>
                <a:latin typeface="+mj-lt"/>
              </a:rPr>
              <a:t>Frame contracts</a:t>
            </a:r>
          </a:p>
          <a:p>
            <a:pPr>
              <a:spcBef>
                <a:spcPts val="600"/>
              </a:spcBef>
              <a:defRPr/>
            </a:pPr>
            <a:r>
              <a:rPr lang="en-GB" sz="2000" dirty="0">
                <a:latin typeface="Calibri Light" panose="020F0302020204030204" pitchFamily="34" charset="0"/>
                <a:cs typeface="Calibri Light" panose="020F0302020204030204" pitchFamily="34" charset="0"/>
              </a:rPr>
              <a:t>Gas supply (2022)</a:t>
            </a:r>
          </a:p>
          <a:p>
            <a:pPr>
              <a:spcBef>
                <a:spcPts val="600"/>
              </a:spcBef>
              <a:defRPr/>
            </a:pPr>
            <a:r>
              <a:rPr lang="en-GB" sz="2000" dirty="0">
                <a:latin typeface="Calibri Light" panose="020F0302020204030204" pitchFamily="34" charset="0"/>
                <a:cs typeface="Calibri Light" panose="020F0302020204030204" pitchFamily="34" charset="0"/>
              </a:rPr>
              <a:t>Cleaning CH (2022)</a:t>
            </a:r>
          </a:p>
          <a:p>
            <a:pPr>
              <a:lnSpc>
                <a:spcPct val="100000"/>
              </a:lnSpc>
              <a:spcBef>
                <a:spcPts val="600"/>
              </a:spcBef>
              <a:defRPr/>
            </a:pPr>
            <a:r>
              <a:rPr lang="en-GB" sz="2000" dirty="0">
                <a:latin typeface="Calibri Light" panose="020F0302020204030204" pitchFamily="34" charset="0"/>
                <a:cs typeface="Calibri Light" panose="020F0302020204030204" pitchFamily="34" charset="0"/>
              </a:rPr>
              <a:t>Green spaces (2023)</a:t>
            </a:r>
          </a:p>
          <a:p>
            <a:pPr>
              <a:spcBef>
                <a:spcPts val="600"/>
              </a:spcBef>
              <a:defRPr/>
            </a:pPr>
            <a:r>
              <a:rPr lang="en-GB" sz="2000" dirty="0">
                <a:latin typeface="Calibri Light" panose="020F0302020204030204" pitchFamily="34" charset="0"/>
                <a:cs typeface="Calibri Light" panose="020F0302020204030204" pitchFamily="34" charset="0"/>
              </a:rPr>
              <a:t>Light vehicles (2023)</a:t>
            </a:r>
          </a:p>
          <a:p>
            <a:pPr>
              <a:spcBef>
                <a:spcPts val="600"/>
              </a:spcBef>
              <a:defRPr/>
            </a:pPr>
            <a:r>
              <a:rPr lang="en-GB" sz="2000" dirty="0">
                <a:latin typeface="Calibri Light" panose="020F0302020204030204" pitchFamily="34" charset="0"/>
                <a:cs typeface="Calibri Light" panose="020F0302020204030204" pitchFamily="34" charset="0"/>
              </a:rPr>
              <a:t>Drilling and boring (2023)</a:t>
            </a:r>
          </a:p>
          <a:p>
            <a:pPr>
              <a:spcBef>
                <a:spcPts val="600"/>
              </a:spcBef>
              <a:defRPr/>
            </a:pPr>
            <a:r>
              <a:rPr lang="en-GB" sz="2000" dirty="0">
                <a:latin typeface="Calibri Light" panose="020F0302020204030204" pitchFamily="34" charset="0"/>
                <a:cs typeface="Calibri Light" panose="020F0302020204030204" pitchFamily="34" charset="0"/>
              </a:rPr>
              <a:t>Waste collection (2023)</a:t>
            </a:r>
          </a:p>
          <a:p>
            <a:pPr>
              <a:lnSpc>
                <a:spcPct val="100000"/>
              </a:lnSpc>
              <a:spcBef>
                <a:spcPts val="600"/>
              </a:spcBef>
              <a:defRPr/>
            </a:pPr>
            <a:r>
              <a:rPr lang="en-GB" sz="2000" dirty="0">
                <a:latin typeface="Calibri Light" panose="020F0302020204030204" pitchFamily="34" charset="0"/>
                <a:cs typeface="Calibri Light" panose="020F0302020204030204" pitchFamily="34" charset="0"/>
              </a:rPr>
              <a:t>Service Desk (2023)</a:t>
            </a:r>
          </a:p>
          <a:p>
            <a:pPr>
              <a:lnSpc>
                <a:spcPct val="100000"/>
              </a:lnSpc>
              <a:spcBef>
                <a:spcPts val="600"/>
              </a:spcBef>
              <a:defRPr/>
            </a:pPr>
            <a:r>
              <a:rPr lang="en-GB" sz="2000" dirty="0">
                <a:latin typeface="Calibri Light" panose="020F0302020204030204" pitchFamily="34" charset="0"/>
                <a:cs typeface="Calibri Light" panose="020F0302020204030204" pitchFamily="34" charset="0"/>
              </a:rPr>
              <a:t>Bus rentals (2024)</a:t>
            </a:r>
          </a:p>
        </p:txBody>
      </p:sp>
      <p:sp>
        <p:nvSpPr>
          <p:cNvPr id="14" name="TextBox 13">
            <a:extLst>
              <a:ext uri="{FF2B5EF4-FFF2-40B4-BE49-F238E27FC236}">
                <a16:creationId xmlns:a16="http://schemas.microsoft.com/office/drawing/2014/main" id="{2E39B4ED-25C1-43BF-24B6-6DC4A23D9DCD}"/>
              </a:ext>
            </a:extLst>
          </p:cNvPr>
          <p:cNvSpPr txBox="1"/>
          <p:nvPr/>
        </p:nvSpPr>
        <p:spPr bwMode="auto">
          <a:xfrm>
            <a:off x="5128063" y="1828770"/>
            <a:ext cx="4688976" cy="1938992"/>
          </a:xfrm>
          <a:prstGeom prst="rect">
            <a:avLst/>
          </a:prstGeom>
          <a:noFill/>
        </p:spPr>
        <p:txBody>
          <a:bodyPr wrap="none" rtlCol="0">
            <a:spAutoFit/>
          </a:bodyPr>
          <a:lstStyle/>
          <a:p>
            <a:r>
              <a:rPr lang="en-GB" sz="2000" dirty="0">
                <a:solidFill>
                  <a:schemeClr val="bg1"/>
                </a:solidFill>
                <a:latin typeface="+mj-lt"/>
              </a:rPr>
              <a:t>1-shot contracts, Invitations to Tender</a:t>
            </a:r>
          </a:p>
          <a:p>
            <a:pPr>
              <a:spcBef>
                <a:spcPts val="600"/>
              </a:spcBef>
              <a:defRPr/>
            </a:pPr>
            <a:r>
              <a:rPr lang="en-GB" sz="2000" dirty="0">
                <a:latin typeface="Calibri Light" panose="020F0302020204030204" pitchFamily="34" charset="0"/>
                <a:cs typeface="Calibri Light" panose="020F0302020204030204" pitchFamily="34" charset="0"/>
              </a:rPr>
              <a:t>CE, Vertical Cores HL-LHC (8/22)</a:t>
            </a:r>
            <a:endParaRPr lang="en-GB" sz="2000" dirty="0"/>
          </a:p>
          <a:p>
            <a:pPr>
              <a:lnSpc>
                <a:spcPct val="100000"/>
              </a:lnSpc>
              <a:spcBef>
                <a:spcPts val="600"/>
              </a:spcBef>
              <a:defRPr/>
            </a:pPr>
            <a:r>
              <a:rPr lang="en-GB" sz="2000" dirty="0">
                <a:latin typeface="Calibri Light" panose="020F0302020204030204" pitchFamily="34" charset="0"/>
                <a:cs typeface="Calibri Light" panose="020F0302020204030204" pitchFamily="34" charset="0"/>
              </a:rPr>
              <a:t>Car washing station (7/22)</a:t>
            </a:r>
          </a:p>
          <a:p>
            <a:pPr>
              <a:lnSpc>
                <a:spcPct val="100000"/>
              </a:lnSpc>
              <a:spcBef>
                <a:spcPts val="600"/>
              </a:spcBef>
              <a:defRPr/>
            </a:pPr>
            <a:r>
              <a:rPr lang="en-GB" sz="2000" dirty="0">
                <a:latin typeface="Calibri Light" panose="020F0302020204030204" pitchFamily="34" charset="0"/>
                <a:cs typeface="Calibri Light" panose="020F0302020204030204" pitchFamily="34" charset="0"/>
              </a:rPr>
              <a:t>Landscaping CERN Perimetry (7/22)</a:t>
            </a:r>
          </a:p>
          <a:p>
            <a:pPr>
              <a:lnSpc>
                <a:spcPct val="100000"/>
              </a:lnSpc>
              <a:spcBef>
                <a:spcPts val="600"/>
              </a:spcBef>
              <a:defRPr/>
            </a:pPr>
            <a:r>
              <a:rPr lang="en-GB" sz="2000" dirty="0">
                <a:latin typeface="Calibri Light" panose="020F0302020204030204" pitchFamily="34" charset="0"/>
                <a:cs typeface="Calibri Light" panose="020F0302020204030204" pitchFamily="34" charset="0"/>
              </a:rPr>
              <a:t>Installation of fences CERN Perimetry (7/22)</a:t>
            </a:r>
          </a:p>
        </p:txBody>
      </p:sp>
      <p:sp>
        <p:nvSpPr>
          <p:cNvPr id="19" name="TextBox 18">
            <a:extLst>
              <a:ext uri="{FF2B5EF4-FFF2-40B4-BE49-F238E27FC236}">
                <a16:creationId xmlns:a16="http://schemas.microsoft.com/office/drawing/2014/main" id="{8874152E-197E-B0A5-7F4B-09E7DF1DB45F}"/>
              </a:ext>
            </a:extLst>
          </p:cNvPr>
          <p:cNvSpPr txBox="1"/>
          <p:nvPr/>
        </p:nvSpPr>
        <p:spPr bwMode="auto">
          <a:xfrm>
            <a:off x="5025853" y="4815194"/>
            <a:ext cx="6921125" cy="707886"/>
          </a:xfrm>
          <a:prstGeom prst="rect">
            <a:avLst/>
          </a:prstGeom>
          <a:noFill/>
        </p:spPr>
        <p:txBody>
          <a:bodyPr wrap="none" rtlCol="0">
            <a:spAutoFit/>
          </a:bodyPr>
          <a:lstStyle/>
          <a:p>
            <a:r>
              <a:rPr lang="en-GB" sz="4000" dirty="0">
                <a:latin typeface="+mj-lt"/>
              </a:rPr>
              <a:t>Contact: </a:t>
            </a:r>
            <a:r>
              <a:rPr lang="en-GB" sz="4000" dirty="0" err="1">
                <a:solidFill>
                  <a:schemeClr val="bg1"/>
                </a:solidFill>
                <a:latin typeface="+mj-lt"/>
              </a:rPr>
              <a:t>SCE-DH-Office@cern.ch</a:t>
            </a:r>
            <a:endParaRPr lang="en-GB" sz="4000" dirty="0">
              <a:solidFill>
                <a:schemeClr val="bg1"/>
              </a:solidFill>
              <a:latin typeface="+mj-lt"/>
            </a:endParaRPr>
          </a:p>
        </p:txBody>
      </p:sp>
    </p:spTree>
    <p:extLst>
      <p:ext uri="{BB962C8B-B14F-4D97-AF65-F5344CB8AC3E}">
        <p14:creationId xmlns:p14="http://schemas.microsoft.com/office/powerpoint/2010/main" val="41643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5"/>
          <p:cNvSpPr/>
          <p:nvPr/>
        </p:nvSpPr>
        <p:spPr bwMode="auto">
          <a:xfrm>
            <a:off x="156936" y="3297480"/>
            <a:ext cx="2295525" cy="760413"/>
          </a:xfrm>
          <a:prstGeom prst="rect">
            <a:avLst/>
          </a:prstGeom>
          <a:solidFill>
            <a:srgbClr val="98C5E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GB" sz="1350">
                <a:solidFill>
                  <a:schemeClr val="bg1"/>
                </a:solidFill>
              </a:rPr>
              <a:t>Site Asset </a:t>
            </a:r>
            <a:br>
              <a:rPr lang="en-GB" sz="1350">
                <a:solidFill>
                  <a:schemeClr val="bg1"/>
                </a:solidFill>
              </a:rPr>
            </a:br>
            <a:r>
              <a:rPr lang="en-GB" sz="1350">
                <a:solidFill>
                  <a:schemeClr val="bg1"/>
                </a:solidFill>
              </a:rPr>
              <a:t>Management</a:t>
            </a:r>
            <a:endParaRPr/>
          </a:p>
          <a:p>
            <a:pPr algn="ctr">
              <a:spcBef>
                <a:spcPts val="0"/>
              </a:spcBef>
              <a:spcAft>
                <a:spcPts val="0"/>
              </a:spcAft>
              <a:defRPr/>
            </a:pPr>
            <a:r>
              <a:rPr lang="en-GB" sz="1350">
                <a:solidFill>
                  <a:schemeClr val="bg1"/>
                </a:solidFill>
              </a:rPr>
              <a:t>(SAM)</a:t>
            </a:r>
            <a:endParaRPr/>
          </a:p>
        </p:txBody>
      </p:sp>
      <p:sp>
        <p:nvSpPr>
          <p:cNvPr id="6" name="Rectangle 6"/>
          <p:cNvSpPr/>
          <p:nvPr/>
        </p:nvSpPr>
        <p:spPr bwMode="auto">
          <a:xfrm>
            <a:off x="141855" y="2398955"/>
            <a:ext cx="2325687" cy="760413"/>
          </a:xfrm>
          <a:prstGeom prst="rect">
            <a:avLst/>
          </a:prstGeom>
          <a:solidFill>
            <a:srgbClr val="98C5E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GB" sz="1350">
                <a:solidFill>
                  <a:schemeClr val="bg1"/>
                </a:solidFill>
              </a:rPr>
              <a:t>Project Portfolio </a:t>
            </a:r>
            <a:br>
              <a:rPr lang="en-GB" sz="1350">
                <a:solidFill>
                  <a:schemeClr val="bg1"/>
                </a:solidFill>
              </a:rPr>
            </a:br>
            <a:r>
              <a:rPr lang="en-GB" sz="1350">
                <a:solidFill>
                  <a:schemeClr val="bg1"/>
                </a:solidFill>
              </a:rPr>
              <a:t>Management</a:t>
            </a:r>
            <a:endParaRPr/>
          </a:p>
          <a:p>
            <a:pPr algn="ctr">
              <a:spcBef>
                <a:spcPts val="0"/>
              </a:spcBef>
              <a:spcAft>
                <a:spcPts val="0"/>
              </a:spcAft>
              <a:defRPr/>
            </a:pPr>
            <a:r>
              <a:rPr lang="en-GB" sz="1350">
                <a:solidFill>
                  <a:schemeClr val="bg1"/>
                </a:solidFill>
              </a:rPr>
              <a:t>(PPM)</a:t>
            </a:r>
            <a:endParaRPr/>
          </a:p>
        </p:txBody>
      </p:sp>
      <p:sp>
        <p:nvSpPr>
          <p:cNvPr id="7" name="Rectangle 7"/>
          <p:cNvSpPr/>
          <p:nvPr/>
        </p:nvSpPr>
        <p:spPr bwMode="auto">
          <a:xfrm>
            <a:off x="156936" y="4196005"/>
            <a:ext cx="2295525" cy="760413"/>
          </a:xfrm>
          <a:prstGeom prst="rect">
            <a:avLst/>
          </a:prstGeom>
          <a:solidFill>
            <a:srgbClr val="98C5E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GB" sz="1350">
                <a:solidFill>
                  <a:schemeClr val="bg1"/>
                </a:solidFill>
              </a:rPr>
              <a:t>Services </a:t>
            </a:r>
            <a:br>
              <a:rPr lang="en-GB" sz="1350">
                <a:solidFill>
                  <a:schemeClr val="bg1"/>
                </a:solidFill>
              </a:rPr>
            </a:br>
            <a:r>
              <a:rPr lang="en-GB" sz="1350">
                <a:solidFill>
                  <a:schemeClr val="bg1"/>
                </a:solidFill>
              </a:rPr>
              <a:t>and Supply Chain</a:t>
            </a:r>
            <a:endParaRPr/>
          </a:p>
          <a:p>
            <a:pPr algn="ctr">
              <a:spcBef>
                <a:spcPts val="0"/>
              </a:spcBef>
              <a:spcAft>
                <a:spcPts val="0"/>
              </a:spcAft>
              <a:defRPr/>
            </a:pPr>
            <a:r>
              <a:rPr lang="en-GB" sz="1350">
                <a:solidFill>
                  <a:schemeClr val="bg1"/>
                </a:solidFill>
              </a:rPr>
              <a:t>(SSC)</a:t>
            </a:r>
            <a:endParaRPr/>
          </a:p>
        </p:txBody>
      </p:sp>
      <p:sp>
        <p:nvSpPr>
          <p:cNvPr id="8" name="Rectangle 8"/>
          <p:cNvSpPr/>
          <p:nvPr/>
        </p:nvSpPr>
        <p:spPr bwMode="auto">
          <a:xfrm>
            <a:off x="157729" y="5094530"/>
            <a:ext cx="2293938" cy="760413"/>
          </a:xfrm>
          <a:prstGeom prst="rect">
            <a:avLst/>
          </a:prstGeom>
          <a:solidFill>
            <a:srgbClr val="98C5E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GB" sz="1350">
                <a:solidFill>
                  <a:schemeClr val="bg1"/>
                </a:solidFill>
              </a:rPr>
              <a:t>Service Management </a:t>
            </a:r>
            <a:br>
              <a:rPr lang="en-GB" sz="1350">
                <a:solidFill>
                  <a:schemeClr val="bg1"/>
                </a:solidFill>
              </a:rPr>
            </a:br>
            <a:r>
              <a:rPr lang="en-GB" sz="1350">
                <a:solidFill>
                  <a:schemeClr val="bg1"/>
                </a:solidFill>
              </a:rPr>
              <a:t>and Support</a:t>
            </a:r>
            <a:endParaRPr/>
          </a:p>
          <a:p>
            <a:pPr algn="ctr">
              <a:spcBef>
                <a:spcPts val="0"/>
              </a:spcBef>
              <a:spcAft>
                <a:spcPts val="0"/>
              </a:spcAft>
              <a:defRPr/>
            </a:pPr>
            <a:r>
              <a:rPr lang="en-GB" sz="1350">
                <a:solidFill>
                  <a:schemeClr val="bg1"/>
                </a:solidFill>
              </a:rPr>
              <a:t>(SMS)</a:t>
            </a:r>
            <a:endParaRPr/>
          </a:p>
        </p:txBody>
      </p:sp>
      <p:sp>
        <p:nvSpPr>
          <p:cNvPr id="9" name="Rectangle 10"/>
          <p:cNvSpPr/>
          <p:nvPr/>
        </p:nvSpPr>
        <p:spPr bwMode="auto">
          <a:xfrm>
            <a:off x="153761" y="5993055"/>
            <a:ext cx="2301875" cy="760413"/>
          </a:xfrm>
          <a:prstGeom prst="rect">
            <a:avLst/>
          </a:prstGeom>
          <a:solidFill>
            <a:srgbClr val="98C5E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GB" sz="1350">
                <a:solidFill>
                  <a:schemeClr val="bg1"/>
                </a:solidFill>
              </a:rPr>
              <a:t>Departmental Operation </a:t>
            </a:r>
            <a:br>
              <a:rPr lang="en-GB" sz="1350">
                <a:solidFill>
                  <a:schemeClr val="bg1"/>
                </a:solidFill>
              </a:rPr>
            </a:br>
            <a:r>
              <a:rPr lang="en-GB" sz="1350">
                <a:solidFill>
                  <a:schemeClr val="bg1"/>
                </a:solidFill>
              </a:rPr>
              <a:t>and Development</a:t>
            </a:r>
            <a:endParaRPr/>
          </a:p>
          <a:p>
            <a:pPr algn="ctr">
              <a:spcBef>
                <a:spcPts val="0"/>
              </a:spcBef>
              <a:spcAft>
                <a:spcPts val="0"/>
              </a:spcAft>
              <a:defRPr/>
            </a:pPr>
            <a:r>
              <a:rPr lang="en-GB" sz="1350">
                <a:solidFill>
                  <a:schemeClr val="bg1"/>
                </a:solidFill>
              </a:rPr>
              <a:t>(DOD)</a:t>
            </a:r>
            <a:endParaRPr/>
          </a:p>
        </p:txBody>
      </p:sp>
      <p:pic>
        <p:nvPicPr>
          <p:cNvPr id="10" name="Picture 15" descr="A picture containing text, different, several&#10;&#10;Description automatically generated"/>
          <p:cNvPicPr>
            <a:picLocks noChangeAspect="1"/>
          </p:cNvPicPr>
          <p:nvPr/>
        </p:nvPicPr>
        <p:blipFill>
          <a:blip r:embed="rId2" cstate="screen">
            <a:extLst>
              <a:ext uri="{28A0092B-C50C-407E-A947-70E740481C1C}">
                <a14:useLocalDpi xmlns:a14="http://schemas.microsoft.com/office/drawing/2010/main"/>
              </a:ext>
            </a:extLst>
          </a:blip>
          <a:stretch/>
        </p:blipFill>
        <p:spPr bwMode="auto">
          <a:xfrm>
            <a:off x="2810399" y="1071805"/>
            <a:ext cx="8962502" cy="5808014"/>
          </a:xfrm>
          <a:prstGeom prst="rect">
            <a:avLst/>
          </a:prstGeom>
        </p:spPr>
      </p:pic>
      <p:sp>
        <p:nvSpPr>
          <p:cNvPr id="12" name="Slide Number Placeholder 2"/>
          <p:cNvSpPr>
            <a:spLocks noGrp="1"/>
          </p:cNvSpPr>
          <p:nvPr>
            <p:ph type="sldNum" sz="quarter" idx="12"/>
          </p:nvPr>
        </p:nvSpPr>
        <p:spPr bwMode="auto"/>
        <p:txBody>
          <a:bodyPr/>
          <a:lstStyle/>
          <a:p>
            <a:pPr>
              <a:defRPr/>
            </a:pPr>
            <a:fld id="{499C689C-9C66-4714-9D69-AC61A4CE8780}" type="slidenum">
              <a:rPr lang="en-US"/>
              <a:t>3</a:t>
            </a:fld>
            <a:endParaRPr lang="en-US"/>
          </a:p>
        </p:txBody>
      </p:sp>
      <p:sp>
        <p:nvSpPr>
          <p:cNvPr id="15" name="Title 6">
            <a:extLst>
              <a:ext uri="{FF2B5EF4-FFF2-40B4-BE49-F238E27FC236}">
                <a16:creationId xmlns:a16="http://schemas.microsoft.com/office/drawing/2014/main" id="{B3C7F029-5A47-468F-A4E2-05A7025AA487}"/>
              </a:ext>
            </a:extLst>
          </p:cNvPr>
          <p:cNvSpPr/>
          <p:nvPr/>
        </p:nvSpPr>
        <p:spPr bwMode="auto">
          <a:xfrm>
            <a:off x="245022" y="41533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fr-CH" sz="4000" spc="-300" dirty="0">
                <a:solidFill>
                  <a:srgbClr val="006892"/>
                </a:solidFill>
                <a:latin typeface="Franklin Gothic Heavy" panose="020B0903020102020204" pitchFamily="34" charset="0"/>
              </a:rPr>
              <a:t>SCE </a:t>
            </a:r>
            <a:r>
              <a:rPr lang="fr-CH" sz="4000" spc="-300" dirty="0">
                <a:latin typeface="Franklin Gothic Heavy" panose="020B0903020102020204" pitchFamily="34" charset="0"/>
              </a:rPr>
              <a:t>ORGANIZATION &amp; COMPETENCIES</a:t>
            </a:r>
            <a:endParaRPr lang="en-GB" sz="4000" spc="-300" dirty="0">
              <a:latin typeface="Franklin Gothic Heavy" panose="020B0903020102020204" pitchFamily="34" charset="0"/>
            </a:endParaRPr>
          </a:p>
        </p:txBody>
      </p:sp>
      <p:sp>
        <p:nvSpPr>
          <p:cNvPr id="17" name="TextBox 16">
            <a:extLst>
              <a:ext uri="{FF2B5EF4-FFF2-40B4-BE49-F238E27FC236}">
                <a16:creationId xmlns:a16="http://schemas.microsoft.com/office/drawing/2014/main" id="{24A776AC-FC81-E254-B78B-13070B439221}"/>
              </a:ext>
            </a:extLst>
          </p:cNvPr>
          <p:cNvSpPr txBox="1"/>
          <p:nvPr/>
        </p:nvSpPr>
        <p:spPr>
          <a:xfrm>
            <a:off x="703035" y="1868234"/>
            <a:ext cx="1203325" cy="461665"/>
          </a:xfrm>
          <a:prstGeom prst="rect">
            <a:avLst/>
          </a:prstGeom>
          <a:noFill/>
        </p:spPr>
        <p:txBody>
          <a:bodyPr wrap="square">
            <a:spAutoFit/>
          </a:bodyPr>
          <a:lstStyle/>
          <a:p>
            <a:r>
              <a:rPr lang="fr-CH" sz="2400" spc="-300" dirty="0">
                <a:latin typeface="Franklin Gothic Heavy" panose="020B0903020102020204" pitchFamily="34" charset="0"/>
              </a:rPr>
              <a:t>GROUPS</a:t>
            </a:r>
            <a:endParaRPr lang="en-GB" sz="2400" dirty="0"/>
          </a:p>
        </p:txBody>
      </p:sp>
    </p:spTree>
    <p:extLst>
      <p:ext uri="{BB962C8B-B14F-4D97-AF65-F5344CB8AC3E}">
        <p14:creationId xmlns:p14="http://schemas.microsoft.com/office/powerpoint/2010/main" val="793957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847438E9-CBA2-46DB-ABBB-75FC6E6C98D6}"/>
              </a:ext>
            </a:extLst>
          </p:cNvPr>
          <p:cNvSpPr txBox="1">
            <a:spLocks noChangeArrowheads="1"/>
          </p:cNvSpPr>
          <p:nvPr/>
        </p:nvSpPr>
        <p:spPr bwMode="auto">
          <a:xfrm>
            <a:off x="0" y="566595"/>
            <a:ext cx="12192000" cy="460085"/>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pPr algn="ctr">
              <a:defRPr/>
            </a:pPr>
            <a:r>
              <a:rPr lang="fr-FR" sz="2200" b="1" spc="-80" dirty="0">
                <a:solidFill>
                  <a:srgbClr val="4C7FAE"/>
                </a:solidFill>
              </a:rPr>
              <a:t>Framework objectives and </a:t>
            </a:r>
            <a:r>
              <a:rPr lang="fr-FR" sz="2200" b="1" spc="-80" dirty="0" err="1">
                <a:solidFill>
                  <a:srgbClr val="4C7FAE"/>
                </a:solidFill>
              </a:rPr>
              <a:t>measures</a:t>
            </a:r>
            <a:r>
              <a:rPr lang="fr-FR" sz="2200" b="1" spc="-80" dirty="0">
                <a:solidFill>
                  <a:srgbClr val="4C7FAE"/>
                </a:solidFill>
              </a:rPr>
              <a:t> </a:t>
            </a:r>
          </a:p>
        </p:txBody>
      </p:sp>
      <p:sp>
        <p:nvSpPr>
          <p:cNvPr id="11" name="Title 6">
            <a:extLst>
              <a:ext uri="{FF2B5EF4-FFF2-40B4-BE49-F238E27FC236}">
                <a16:creationId xmlns:a16="http://schemas.microsoft.com/office/drawing/2014/main" id="{254327F4-8E84-4801-AAE6-289C68BDDB8D}"/>
              </a:ext>
            </a:extLst>
          </p:cNvPr>
          <p:cNvSpPr txBox="1">
            <a:spLocks noChangeArrowheads="1"/>
          </p:cNvSpPr>
          <p:nvPr/>
        </p:nvSpPr>
        <p:spPr bwMode="auto">
          <a:xfrm>
            <a:off x="0" y="165275"/>
            <a:ext cx="12192000" cy="460085"/>
          </a:xfrm>
          <a:prstGeom prst="rect">
            <a:avLst/>
          </a:prstGeom>
          <a:solidFill>
            <a:schemeClr val="bg1">
              <a:alpha val="63000"/>
            </a:schemeClr>
          </a:solidFill>
          <a:ln>
            <a:solidFill>
              <a:schemeClr val="bg2"/>
            </a:solidFill>
          </a:ln>
          <a:effectLst/>
        </p:spPr>
        <p:txBody>
          <a:bodyPr vert="horz" wrap="square" lIns="91440" tIns="45720" rIns="91440" bIns="45720" numCol="1" anchor="t" anchorCtr="0" compatLnSpc="1">
            <a:prstTxWarp prst="textNoShape">
              <a:avLst/>
            </a:prstTxWarp>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pPr algn="ctr">
              <a:defRPr/>
            </a:pPr>
            <a:r>
              <a:rPr lang="fr-CH" sz="3200" spc="-300" dirty="0">
                <a:solidFill>
                  <a:srgbClr val="006892"/>
                </a:solidFill>
                <a:latin typeface="Franklin Gothic Heavy" panose="020B0903020102020204" pitchFamily="34" charset="0"/>
              </a:rPr>
              <a:t>MASTERPLAN</a:t>
            </a:r>
            <a:r>
              <a:rPr lang="fr-CH" sz="3200" spc="-300" dirty="0">
                <a:latin typeface="Franklin Gothic Heavy" panose="020B0903020102020204" pitchFamily="34" charset="0"/>
              </a:rPr>
              <a:t>2040</a:t>
            </a:r>
            <a:endParaRPr lang="fr-FR" sz="2200" b="1" spc="-80" dirty="0">
              <a:solidFill>
                <a:srgbClr val="4C7FAE"/>
              </a:solidFill>
            </a:endParaRPr>
          </a:p>
        </p:txBody>
      </p:sp>
      <p:pic>
        <p:nvPicPr>
          <p:cNvPr id="60" name="Image 3">
            <a:extLst>
              <a:ext uri="{FF2B5EF4-FFF2-40B4-BE49-F238E27FC236}">
                <a16:creationId xmlns:a16="http://schemas.microsoft.com/office/drawing/2014/main" id="{53557B82-131C-4A73-9B0A-31D59F9782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304335" y="2864682"/>
            <a:ext cx="1586598" cy="1430208"/>
          </a:xfrm>
          <a:prstGeom prst="rect">
            <a:avLst/>
          </a:prstGeom>
          <a:ln>
            <a:noFill/>
          </a:ln>
          <a:effectLst/>
        </p:spPr>
      </p:pic>
      <p:sp>
        <p:nvSpPr>
          <p:cNvPr id="2" name="Date Placeholder 1">
            <a:extLst>
              <a:ext uri="{FF2B5EF4-FFF2-40B4-BE49-F238E27FC236}">
                <a16:creationId xmlns:a16="http://schemas.microsoft.com/office/drawing/2014/main" id="{16300594-CCD2-4DFA-CE07-0DE35A0ECA3C}"/>
              </a:ext>
            </a:extLst>
          </p:cNvPr>
          <p:cNvSpPr>
            <a:spLocks noGrp="1"/>
          </p:cNvSpPr>
          <p:nvPr>
            <p:ph type="dt" sz="half" idx="10"/>
          </p:nvPr>
        </p:nvSpPr>
        <p:spPr/>
        <p:txBody>
          <a:bodyPr/>
          <a:lstStyle/>
          <a:p>
            <a:r>
              <a:rPr lang="de-CH" dirty="0"/>
              <a:t>June 09 2022</a:t>
            </a:r>
            <a:endParaRPr lang="en-US" dirty="0"/>
          </a:p>
        </p:txBody>
      </p:sp>
      <p:sp>
        <p:nvSpPr>
          <p:cNvPr id="3" name="Footer Placeholder 2">
            <a:extLst>
              <a:ext uri="{FF2B5EF4-FFF2-40B4-BE49-F238E27FC236}">
                <a16:creationId xmlns:a16="http://schemas.microsoft.com/office/drawing/2014/main" id="{0B40BB50-07B2-45C9-020B-AD3B274BBE5D}"/>
              </a:ext>
            </a:extLst>
          </p:cNvPr>
          <p:cNvSpPr>
            <a:spLocks noGrp="1"/>
          </p:cNvSpPr>
          <p:nvPr>
            <p:ph type="ftr" sz="quarter" idx="11"/>
          </p:nvPr>
        </p:nvSpPr>
        <p:spPr/>
        <p:txBody>
          <a:bodyPr/>
          <a:lstStyle/>
          <a:p>
            <a:r>
              <a:rPr lang="en-US" dirty="0"/>
              <a:t>Alejandro Martínez </a:t>
            </a:r>
            <a:r>
              <a:rPr lang="en-GB" dirty="0"/>
              <a:t>| </a:t>
            </a:r>
            <a:r>
              <a:rPr lang="en-US" dirty="0"/>
              <a:t>CERN SCE Department</a:t>
            </a:r>
            <a:endParaRPr lang="en-GB" dirty="0"/>
          </a:p>
        </p:txBody>
      </p:sp>
      <p:sp>
        <p:nvSpPr>
          <p:cNvPr id="4" name="Slide Number Placeholder 3">
            <a:extLst>
              <a:ext uri="{FF2B5EF4-FFF2-40B4-BE49-F238E27FC236}">
                <a16:creationId xmlns:a16="http://schemas.microsoft.com/office/drawing/2014/main" id="{3ABC0E1D-1AA9-D8B3-A10E-079E5E0E891B}"/>
              </a:ext>
            </a:extLst>
          </p:cNvPr>
          <p:cNvSpPr>
            <a:spLocks noGrp="1"/>
          </p:cNvSpPr>
          <p:nvPr>
            <p:ph type="sldNum" sz="quarter" idx="12"/>
          </p:nvPr>
        </p:nvSpPr>
        <p:spPr/>
        <p:txBody>
          <a:bodyPr/>
          <a:lstStyle/>
          <a:p>
            <a:fld id="{581606D9-1424-D24D-8F08-847B0A6F25A1}" type="slidenum">
              <a:rPr lang="en-GB" smtClean="0"/>
              <a:t>4</a:t>
            </a:fld>
            <a:endParaRPr lang="en-GB"/>
          </a:p>
        </p:txBody>
      </p:sp>
      <p:pic>
        <p:nvPicPr>
          <p:cNvPr id="10" name="Picture 9" descr="A picture containing background pattern&#10;&#10;Description automatically generated">
            <a:extLst>
              <a:ext uri="{FF2B5EF4-FFF2-40B4-BE49-F238E27FC236}">
                <a16:creationId xmlns:a16="http://schemas.microsoft.com/office/drawing/2014/main" id="{B858C83D-B912-473B-BD46-D1FBB4739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3131"/>
            <a:ext cx="12192000" cy="6551738"/>
          </a:xfrm>
          <a:prstGeom prst="rect">
            <a:avLst/>
          </a:prstGeom>
        </p:spPr>
      </p:pic>
    </p:spTree>
    <p:extLst>
      <p:ext uri="{BB962C8B-B14F-4D97-AF65-F5344CB8AC3E}">
        <p14:creationId xmlns:p14="http://schemas.microsoft.com/office/powerpoint/2010/main" val="3979791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uilding design with 3d blueprint concept Free Vector">
            <a:extLst>
              <a:ext uri="{FF2B5EF4-FFF2-40B4-BE49-F238E27FC236}">
                <a16:creationId xmlns:a16="http://schemas.microsoft.com/office/drawing/2014/main" id="{77763888-6F39-47C3-ACBB-4514D78DEFFE}"/>
              </a:ext>
            </a:extLst>
          </p:cNvPr>
          <p:cNvPicPr>
            <a:picLocks noChangeAspect="1" noChangeArrowheads="1"/>
          </p:cNvPicPr>
          <p:nvPr/>
        </p:nvPicPr>
        <p:blipFill rotWithShape="1">
          <a:blip r:embed="rId3" cstate="screen">
            <a:duotone>
              <a:prstClr val="black"/>
              <a:srgbClr val="0892A0">
                <a:tint val="45000"/>
                <a:satMod val="400000"/>
              </a:srgbClr>
            </a:duotone>
            <a:extLst>
              <a:ext uri="{BEBA8EAE-BF5A-486C-A8C5-ECC9F3942E4B}">
                <a14:imgProps xmlns:a14="http://schemas.microsoft.com/office/drawing/2010/main">
                  <a14:imgLayer r:embed="rId4">
                    <a14:imgEffect>
                      <a14:colorTemperature colorTemp="4700"/>
                    </a14:imgEffect>
                    <a14:imgEffect>
                      <a14:saturation sat="80000"/>
                    </a14:imgEffect>
                    <a14:imgEffect>
                      <a14:brightnessContrast bright="43000" contrast="-40000"/>
                    </a14:imgEffect>
                  </a14:imgLayer>
                </a14:imgProps>
              </a:ext>
              <a:ext uri="{28A0092B-C50C-407E-A947-70E740481C1C}">
                <a14:useLocalDpi xmlns:a14="http://schemas.microsoft.com/office/drawing/2010/main"/>
              </a:ext>
            </a:extLst>
          </a:blip>
          <a:srcRect l="11935" t="7236" r="11935" b="23607"/>
          <a:stretch/>
        </p:blipFill>
        <p:spPr bwMode="auto">
          <a:xfrm flipH="1">
            <a:off x="9625764" y="5182350"/>
            <a:ext cx="1717271" cy="154677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4CC9027E-93D0-49B2-8682-85D98B4A326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731"/>
          <a:stretch/>
        </p:blipFill>
        <p:spPr bwMode="auto">
          <a:xfrm>
            <a:off x="9625765" y="570166"/>
            <a:ext cx="1717271" cy="154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0" name="Image 3">
            <a:extLst>
              <a:ext uri="{FF2B5EF4-FFF2-40B4-BE49-F238E27FC236}">
                <a16:creationId xmlns:a16="http://schemas.microsoft.com/office/drawing/2014/main" id="{53557B82-131C-4A73-9B0A-31D59F9782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9625764" y="2102258"/>
            <a:ext cx="1717272" cy="1548000"/>
          </a:xfrm>
          <a:prstGeom prst="rect">
            <a:avLst/>
          </a:prstGeom>
          <a:ln>
            <a:solidFill>
              <a:schemeClr val="bg1"/>
            </a:solidFill>
          </a:ln>
          <a:effectLst/>
        </p:spPr>
      </p:pic>
      <p:sp>
        <p:nvSpPr>
          <p:cNvPr id="72" name="Title 6">
            <a:extLst>
              <a:ext uri="{FF2B5EF4-FFF2-40B4-BE49-F238E27FC236}">
                <a16:creationId xmlns:a16="http://schemas.microsoft.com/office/drawing/2014/main" id="{8BF8E2FF-6B8B-49BD-A55B-A4846E4A30B3}"/>
              </a:ext>
            </a:extLst>
          </p:cNvPr>
          <p:cNvSpPr txBox="1">
            <a:spLocks noChangeArrowheads="1"/>
          </p:cNvSpPr>
          <p:nvPr/>
        </p:nvSpPr>
        <p:spPr bwMode="auto">
          <a:xfrm>
            <a:off x="0" y="165275"/>
            <a:ext cx="12192000" cy="460085"/>
          </a:xfrm>
          <a:prstGeom prst="rect">
            <a:avLst/>
          </a:prstGeom>
          <a:solidFill>
            <a:schemeClr val="bg1">
              <a:alpha val="63000"/>
            </a:schemeClr>
          </a:solidFill>
          <a:ln>
            <a:noFill/>
          </a:ln>
          <a:effectLst/>
        </p:spPr>
        <p:txBody>
          <a:bodyPr vert="horz" wrap="square" lIns="91440" tIns="45720" rIns="91440" bIns="45720" numCol="1" anchor="t" anchorCtr="0" compatLnSpc="1">
            <a:prstTxWarp prst="textNoShape">
              <a:avLst/>
            </a:prstTxWarp>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pPr algn="ctr">
              <a:defRPr/>
            </a:pPr>
            <a:r>
              <a:rPr lang="fr-CH" sz="4000" spc="-300" dirty="0">
                <a:solidFill>
                  <a:srgbClr val="006892"/>
                </a:solidFill>
                <a:latin typeface="Franklin Gothic Heavy" panose="020B0903020102020204" pitchFamily="34" charset="0"/>
              </a:rPr>
              <a:t>MASTERPLAN</a:t>
            </a:r>
            <a:r>
              <a:rPr lang="fr-CH" sz="4000" spc="-300" dirty="0">
                <a:latin typeface="Franklin Gothic Heavy" panose="020B0903020102020204" pitchFamily="34" charset="0"/>
              </a:rPr>
              <a:t>2040</a:t>
            </a:r>
            <a:endParaRPr lang="fr-FR" sz="4000" b="1" spc="-80" dirty="0">
              <a:solidFill>
                <a:srgbClr val="4C7FAE"/>
              </a:solidFill>
            </a:endParaRPr>
          </a:p>
        </p:txBody>
      </p:sp>
      <p:sp>
        <p:nvSpPr>
          <p:cNvPr id="22" name="Circle: Hollow 21">
            <a:extLst>
              <a:ext uri="{FF2B5EF4-FFF2-40B4-BE49-F238E27FC236}">
                <a16:creationId xmlns:a16="http://schemas.microsoft.com/office/drawing/2014/main" id="{8C409BF5-0342-4112-9C02-9FDF3E6DD6FC}"/>
              </a:ext>
            </a:extLst>
          </p:cNvPr>
          <p:cNvSpPr/>
          <p:nvPr/>
        </p:nvSpPr>
        <p:spPr>
          <a:xfrm>
            <a:off x="4476000" y="1942350"/>
            <a:ext cx="3240000" cy="3240000"/>
          </a:xfrm>
          <a:prstGeom prst="donut">
            <a:avLst>
              <a:gd name="adj" fmla="val 10573"/>
            </a:avLst>
          </a:prstGeom>
          <a:gradFill>
            <a:gsLst>
              <a:gs pos="0">
                <a:schemeClr val="accent5">
                  <a:lumMod val="50000"/>
                </a:schemeClr>
              </a:gs>
              <a:gs pos="79000">
                <a:srgbClr val="089299">
                  <a:alpha val="80000"/>
                </a:srgbClr>
              </a:gs>
              <a:gs pos="61000">
                <a:srgbClr val="0892AC">
                  <a:alpha val="50000"/>
                </a:srgbClr>
              </a:gs>
              <a:gs pos="45000">
                <a:schemeClr val="accent5">
                  <a:alpha val="50000"/>
                </a:schemeClr>
              </a:gs>
              <a:gs pos="30000">
                <a:schemeClr val="accent5">
                  <a:alpha val="80000"/>
                </a:schemeClr>
              </a:gs>
              <a:gs pos="100000">
                <a:srgbClr val="077F7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 name="Group 23">
            <a:extLst>
              <a:ext uri="{FF2B5EF4-FFF2-40B4-BE49-F238E27FC236}">
                <a16:creationId xmlns:a16="http://schemas.microsoft.com/office/drawing/2014/main" id="{56B40553-0F60-47B2-A031-4B094C70A86D}"/>
              </a:ext>
            </a:extLst>
          </p:cNvPr>
          <p:cNvGrpSpPr>
            <a:grpSpLocks noChangeAspect="1"/>
          </p:cNvGrpSpPr>
          <p:nvPr/>
        </p:nvGrpSpPr>
        <p:grpSpPr>
          <a:xfrm>
            <a:off x="0" y="1772059"/>
            <a:ext cx="7661118" cy="4390058"/>
            <a:chOff x="221600" y="3705991"/>
            <a:chExt cx="5423232" cy="3107681"/>
          </a:xfrm>
        </p:grpSpPr>
        <p:pic>
          <p:nvPicPr>
            <p:cNvPr id="40" name="Picture 39" descr="A picture containing text, ceramic ware, plate, vector graphics&#10;&#10;Description automatically generated">
              <a:extLst>
                <a:ext uri="{FF2B5EF4-FFF2-40B4-BE49-F238E27FC236}">
                  <a16:creationId xmlns:a16="http://schemas.microsoft.com/office/drawing/2014/main" id="{3D4C482D-9AB3-4508-A2A6-9CB39C87AB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86136" y="4224419"/>
              <a:ext cx="1504366" cy="1490696"/>
            </a:xfrm>
            <a:prstGeom prst="rect">
              <a:avLst/>
            </a:prstGeom>
            <a:ln>
              <a:noFill/>
            </a:ln>
            <a:effectLst>
              <a:outerShdw blurRad="292100" dist="139700" dir="2700000" algn="tl" rotWithShape="0">
                <a:srgbClr val="333333">
                  <a:alpha val="65000"/>
                </a:srgbClr>
              </a:outerShdw>
            </a:effectLst>
          </p:spPr>
        </p:pic>
        <p:sp>
          <p:nvSpPr>
            <p:cNvPr id="41" name="Circle: Hollow 40">
              <a:extLst>
                <a:ext uri="{FF2B5EF4-FFF2-40B4-BE49-F238E27FC236}">
                  <a16:creationId xmlns:a16="http://schemas.microsoft.com/office/drawing/2014/main" id="{F8CFED09-F45A-4514-A7C7-9CCBD2F5C5DF}"/>
                </a:ext>
              </a:extLst>
            </p:cNvPr>
            <p:cNvSpPr/>
            <p:nvPr/>
          </p:nvSpPr>
          <p:spPr>
            <a:xfrm>
              <a:off x="3515344" y="3942086"/>
              <a:ext cx="2052000" cy="2052000"/>
            </a:xfrm>
            <a:prstGeom prst="donut">
              <a:avLst>
                <a:gd name="adj" fmla="val 10573"/>
              </a:avLst>
            </a:prstGeom>
            <a:gradFill>
              <a:gsLst>
                <a:gs pos="0">
                  <a:srgbClr val="ABC4DA">
                    <a:alpha val="90000"/>
                  </a:srgbClr>
                </a:gs>
                <a:gs pos="71000">
                  <a:srgbClr val="ABC4DA">
                    <a:alpha val="80000"/>
                  </a:srgbClr>
                </a:gs>
                <a:gs pos="52000">
                  <a:srgbClr val="E8EFF5">
                    <a:alpha val="50000"/>
                  </a:srgbClr>
                </a:gs>
                <a:gs pos="30000">
                  <a:srgbClr val="ABC4DA">
                    <a:alpha val="80000"/>
                  </a:srgbClr>
                </a:gs>
                <a:gs pos="100000">
                  <a:srgbClr val="ABC4DA">
                    <a:alpha val="9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41">
              <a:extLst>
                <a:ext uri="{FF2B5EF4-FFF2-40B4-BE49-F238E27FC236}">
                  <a16:creationId xmlns:a16="http://schemas.microsoft.com/office/drawing/2014/main" id="{43968F55-1ABE-4756-8282-10C087AFDABB}"/>
                </a:ext>
              </a:extLst>
            </p:cNvPr>
            <p:cNvSpPr>
              <a:spLocks noChangeAspect="1"/>
            </p:cNvSpPr>
            <p:nvPr/>
          </p:nvSpPr>
          <p:spPr>
            <a:xfrm>
              <a:off x="1587535" y="3705991"/>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A095BA8-C973-455E-B348-985005D44493}"/>
                </a:ext>
              </a:extLst>
            </p:cNvPr>
            <p:cNvSpPr>
              <a:spLocks noChangeAspect="1"/>
            </p:cNvSpPr>
            <p:nvPr/>
          </p:nvSpPr>
          <p:spPr>
            <a:xfrm>
              <a:off x="2069640" y="4855970"/>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52E1DB0-A842-45FC-89E9-3C3BEDF7F7B1}"/>
                </a:ext>
              </a:extLst>
            </p:cNvPr>
            <p:cNvSpPr>
              <a:spLocks noChangeAspect="1"/>
            </p:cNvSpPr>
            <p:nvPr/>
          </p:nvSpPr>
          <p:spPr>
            <a:xfrm>
              <a:off x="2992348" y="5993273"/>
              <a:ext cx="828000" cy="820399"/>
            </a:xfrm>
            <a:prstGeom prst="ellipse">
              <a:avLst/>
            </a:prstGeom>
            <a:solidFill>
              <a:srgbClr val="E8EFF5">
                <a:alpha val="7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B1DA7D0-EBA2-4CA2-BD8E-B08B1888560C}"/>
                </a:ext>
              </a:extLst>
            </p:cNvPr>
            <p:cNvSpPr txBox="1"/>
            <p:nvPr/>
          </p:nvSpPr>
          <p:spPr>
            <a:xfrm>
              <a:off x="3440388" y="5484224"/>
              <a:ext cx="2204444" cy="392170"/>
            </a:xfrm>
            <a:prstGeom prst="rect">
              <a:avLst/>
            </a:prstGeom>
            <a:noFill/>
            <a:effectLst>
              <a:outerShdw blurRad="63500" dist="38100" dir="2700000" algn="tl" rotWithShape="0">
                <a:srgbClr val="22527D">
                  <a:alpha val="60000"/>
                </a:srgbClr>
              </a:outerShdw>
            </a:effectLst>
          </p:spPr>
          <p:txBody>
            <a:bodyPr wrap="square" rtlCol="0">
              <a:spAutoFit/>
            </a:bodyPr>
            <a:lstStyle>
              <a:defPPr>
                <a:defRPr lang="en-US"/>
              </a:defPPr>
              <a:lvl1pPr algn="ctr">
                <a:defRPr sz="3000" spc="-150">
                  <a:solidFill>
                    <a:schemeClr val="bg1"/>
                  </a:solidFill>
                  <a:latin typeface="Arial Black" panose="020B0A04020102020204" pitchFamily="34" charset="0"/>
                </a:defRPr>
              </a:lvl1pPr>
            </a:lstStyle>
            <a:p>
              <a:r>
                <a:rPr lang="fr-CH" dirty="0"/>
                <a:t>URBANISM</a:t>
              </a:r>
              <a:endParaRPr lang="en-US" dirty="0"/>
            </a:p>
          </p:txBody>
        </p:sp>
        <p:cxnSp>
          <p:nvCxnSpPr>
            <p:cNvPr id="46" name="Straight Connector 45">
              <a:extLst>
                <a:ext uri="{FF2B5EF4-FFF2-40B4-BE49-F238E27FC236}">
                  <a16:creationId xmlns:a16="http://schemas.microsoft.com/office/drawing/2014/main" id="{418E60C6-E9EA-4757-980B-6F61F3CC8BF3}"/>
                </a:ext>
              </a:extLst>
            </p:cNvPr>
            <p:cNvCxnSpPr>
              <a:cxnSpLocks/>
              <a:stCxn id="42" idx="6"/>
              <a:endCxn id="40" idx="1"/>
            </p:cNvCxnSpPr>
            <p:nvPr/>
          </p:nvCxnSpPr>
          <p:spPr>
            <a:xfrm>
              <a:off x="2415535" y="4116191"/>
              <a:ext cx="1370601" cy="853576"/>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C7A05CD-5C6B-45ED-A841-0B1D73EF9BA3}"/>
                </a:ext>
              </a:extLst>
            </p:cNvPr>
            <p:cNvCxnSpPr>
              <a:cxnSpLocks/>
              <a:stCxn id="43" idx="7"/>
              <a:endCxn id="40" idx="1"/>
            </p:cNvCxnSpPr>
            <p:nvPr/>
          </p:nvCxnSpPr>
          <p:spPr>
            <a:xfrm flipV="1">
              <a:off x="2776382" y="4969767"/>
              <a:ext cx="1009754" cy="6348"/>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C18B3AE-73ED-4219-8D3C-35B7B6B06D56}"/>
                </a:ext>
              </a:extLst>
            </p:cNvPr>
            <p:cNvCxnSpPr>
              <a:cxnSpLocks/>
              <a:stCxn id="44" idx="0"/>
              <a:endCxn id="40" idx="1"/>
            </p:cNvCxnSpPr>
            <p:nvPr/>
          </p:nvCxnSpPr>
          <p:spPr>
            <a:xfrm flipV="1">
              <a:off x="3406348" y="4969767"/>
              <a:ext cx="379788" cy="1023506"/>
            </a:xfrm>
            <a:prstGeom prst="line">
              <a:avLst/>
            </a:prstGeom>
            <a:ln>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B920429-5F4B-4B98-9873-BFB6E4FC5552}"/>
                </a:ext>
              </a:extLst>
            </p:cNvPr>
            <p:cNvSpPr txBox="1"/>
            <p:nvPr/>
          </p:nvSpPr>
          <p:spPr>
            <a:xfrm>
              <a:off x="221600" y="3750348"/>
              <a:ext cx="1827142" cy="305021"/>
            </a:xfrm>
            <a:prstGeom prst="rect">
              <a:avLst/>
            </a:prstGeom>
            <a:noFill/>
            <a:effectLst>
              <a:outerShdw blurRad="63500" dist="38100" dir="2700000" algn="tl" rotWithShape="0">
                <a:srgbClr val="22527D">
                  <a:alpha val="60000"/>
                </a:srgbClr>
              </a:outerShdw>
            </a:effectLst>
          </p:spPr>
          <p:txBody>
            <a:bodyPr wrap="square" rtlCol="0">
              <a:spAutoFit/>
            </a:bodyPr>
            <a:lstStyle>
              <a:defPPr>
                <a:defRPr lang="en-US"/>
              </a:defPPr>
              <a:lvl1pPr algn="r">
                <a:defRPr sz="2200">
                  <a:solidFill>
                    <a:schemeClr val="bg1"/>
                  </a:solidFill>
                  <a:latin typeface="Arial Black" panose="020B0A04020102020204" pitchFamily="34" charset="0"/>
                </a:defRPr>
              </a:lvl1pPr>
            </a:lstStyle>
            <a:p>
              <a:r>
                <a:rPr lang="fr-CH" spc="-150" dirty="0"/>
                <a:t>DENSIFICATION</a:t>
              </a:r>
              <a:endParaRPr lang="en-US" spc="-150" dirty="0"/>
            </a:p>
          </p:txBody>
        </p:sp>
        <p:sp>
          <p:nvSpPr>
            <p:cNvPr id="50" name="TextBox 49">
              <a:extLst>
                <a:ext uri="{FF2B5EF4-FFF2-40B4-BE49-F238E27FC236}">
                  <a16:creationId xmlns:a16="http://schemas.microsoft.com/office/drawing/2014/main" id="{3A5D02A1-D344-4C83-8918-3A1C283163A1}"/>
                </a:ext>
              </a:extLst>
            </p:cNvPr>
            <p:cNvSpPr txBox="1"/>
            <p:nvPr/>
          </p:nvSpPr>
          <p:spPr>
            <a:xfrm>
              <a:off x="221600" y="4893873"/>
              <a:ext cx="2676040" cy="305021"/>
            </a:xfrm>
            <a:prstGeom prst="rect">
              <a:avLst/>
            </a:prstGeom>
            <a:noFill/>
            <a:effectLst>
              <a:outerShdw blurRad="63500" dist="38100" dir="2700000" algn="tl" rotWithShape="0">
                <a:srgbClr val="22527D">
                  <a:alpha val="60000"/>
                </a:srgbClr>
              </a:outerShdw>
            </a:effectLst>
          </p:spPr>
          <p:txBody>
            <a:bodyPr wrap="square" rtlCol="0">
              <a:spAutoFit/>
            </a:bodyPr>
            <a:lstStyle>
              <a:defPPr>
                <a:defRPr lang="en-US"/>
              </a:defPPr>
              <a:lvl1pPr algn="r">
                <a:defRPr sz="2200">
                  <a:solidFill>
                    <a:schemeClr val="bg1"/>
                  </a:solidFill>
                  <a:latin typeface="Arial Black" panose="020B0A04020102020204" pitchFamily="34" charset="0"/>
                </a:defRPr>
              </a:lvl1pPr>
            </a:lstStyle>
            <a:p>
              <a:r>
                <a:rPr lang="fr-CH" spc="-150" dirty="0"/>
                <a:t>BUILDING MANAGEMENT</a:t>
              </a:r>
              <a:endParaRPr lang="en-US" spc="-150" dirty="0"/>
            </a:p>
          </p:txBody>
        </p:sp>
        <p:sp>
          <p:nvSpPr>
            <p:cNvPr id="51" name="TextBox 50">
              <a:extLst>
                <a:ext uri="{FF2B5EF4-FFF2-40B4-BE49-F238E27FC236}">
                  <a16:creationId xmlns:a16="http://schemas.microsoft.com/office/drawing/2014/main" id="{B79E63AD-F2EC-4151-B768-5A0CEED1F94B}"/>
                </a:ext>
              </a:extLst>
            </p:cNvPr>
            <p:cNvSpPr txBox="1"/>
            <p:nvPr/>
          </p:nvSpPr>
          <p:spPr>
            <a:xfrm>
              <a:off x="221601" y="6036380"/>
              <a:ext cx="3201915" cy="305021"/>
            </a:xfrm>
            <a:prstGeom prst="rect">
              <a:avLst/>
            </a:prstGeom>
            <a:noFill/>
            <a:effectLst>
              <a:outerShdw blurRad="63500" dist="38100" dir="2700000" algn="tl" rotWithShape="0">
                <a:srgbClr val="22527D">
                  <a:alpha val="60000"/>
                </a:srgbClr>
              </a:outerShdw>
            </a:effectLst>
          </p:spPr>
          <p:txBody>
            <a:bodyPr wrap="square" rtlCol="0">
              <a:spAutoFit/>
            </a:bodyPr>
            <a:lstStyle/>
            <a:p>
              <a:pPr algn="r"/>
              <a:r>
                <a:rPr lang="fr-CH" sz="2200" spc="-150" dirty="0">
                  <a:solidFill>
                    <a:schemeClr val="bg1"/>
                  </a:solidFill>
                  <a:latin typeface="Arial Black" panose="020B0A04020102020204" pitchFamily="34" charset="0"/>
                </a:rPr>
                <a:t>FUNCTIONALITY</a:t>
              </a:r>
              <a:r>
                <a:rPr lang="fr-CH" sz="1200" spc="-150" dirty="0">
                  <a:solidFill>
                    <a:schemeClr val="bg1"/>
                  </a:solidFill>
                  <a:latin typeface="JUNAR" pitchFamily="2" charset="0"/>
                </a:rPr>
                <a:t> </a:t>
              </a:r>
              <a:r>
                <a:rPr lang="fr-CH" sz="1600" spc="-150" dirty="0">
                  <a:solidFill>
                    <a:srgbClr val="84B1B4"/>
                  </a:solidFill>
                  <a:latin typeface="Arial" panose="020B0604020202020204" pitchFamily="34" charset="0"/>
                  <a:cs typeface="Arial" panose="020B0604020202020204" pitchFamily="34" charset="0"/>
                </a:rPr>
                <a:t>&amp;</a:t>
              </a:r>
              <a:r>
                <a:rPr lang="fr-CH" sz="1400" spc="-150" dirty="0">
                  <a:solidFill>
                    <a:schemeClr val="bg1"/>
                  </a:solidFill>
                  <a:latin typeface="JUNAR" pitchFamily="2" charset="0"/>
                </a:rPr>
                <a:t> </a:t>
              </a:r>
              <a:r>
                <a:rPr lang="fr-CH" sz="2200" spc="-150" dirty="0">
                  <a:solidFill>
                    <a:schemeClr val="bg1"/>
                  </a:solidFill>
                  <a:latin typeface="Arial Black" panose="020B0A04020102020204" pitchFamily="34" charset="0"/>
                </a:rPr>
                <a:t>READABILTY</a:t>
              </a:r>
              <a:endParaRPr lang="en-US" sz="2200" spc="-150" dirty="0">
                <a:solidFill>
                  <a:schemeClr val="bg1"/>
                </a:solidFill>
                <a:latin typeface="Arial Black" panose="020B0A04020102020204" pitchFamily="34" charset="0"/>
              </a:endParaRPr>
            </a:p>
          </p:txBody>
        </p:sp>
      </p:grpSp>
      <p:sp>
        <p:nvSpPr>
          <p:cNvPr id="52" name="Content Placeholder 3">
            <a:extLst>
              <a:ext uri="{FF2B5EF4-FFF2-40B4-BE49-F238E27FC236}">
                <a16:creationId xmlns:a16="http://schemas.microsoft.com/office/drawing/2014/main" id="{AC155C0F-A239-4F2C-B92A-C34FDCE7A290}"/>
              </a:ext>
            </a:extLst>
          </p:cNvPr>
          <p:cNvSpPr txBox="1">
            <a:spLocks/>
          </p:cNvSpPr>
          <p:nvPr/>
        </p:nvSpPr>
        <p:spPr bwMode="auto">
          <a:xfrm>
            <a:off x="245326" y="2159025"/>
            <a:ext cx="4141999" cy="12881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buClr>
                <a:srgbClr val="002060"/>
              </a:buClr>
            </a:pPr>
            <a:r>
              <a:rPr lang="en-GB" sz="1200" b="1" dirty="0">
                <a:solidFill>
                  <a:schemeClr val="tx1">
                    <a:lumMod val="65000"/>
                    <a:lumOff val="35000"/>
                  </a:schemeClr>
                </a:solidFill>
                <a:latin typeface="+mj-lt"/>
              </a:rPr>
              <a:t>Densify land occupation by ensuring flexibility of use</a:t>
            </a:r>
          </a:p>
          <a:p>
            <a:pPr marL="171450" indent="-171450" algn="l">
              <a:spcBef>
                <a:spcPts val="0"/>
              </a:spcBef>
              <a:buClr>
                <a:srgbClr val="002060"/>
              </a:buClr>
              <a:buFont typeface="Courier New" panose="02070309020205020404" pitchFamily="49" charset="0"/>
              <a:buChar char="o"/>
            </a:pPr>
            <a:r>
              <a:rPr lang="en-GB" sz="1200" dirty="0">
                <a:latin typeface="+mj-lt"/>
              </a:rPr>
              <a:t>Identify the areas set aside for development and define priorities</a:t>
            </a:r>
          </a:p>
          <a:p>
            <a:pPr marL="171450" indent="-171450" algn="l">
              <a:spcBef>
                <a:spcPts val="0"/>
              </a:spcBef>
              <a:buFont typeface="Courier New" panose="02070309020205020404" pitchFamily="49" charset="0"/>
              <a:buChar char="o"/>
            </a:pPr>
            <a:r>
              <a:rPr lang="en-GB" sz="1200" dirty="0">
                <a:latin typeface="+mj-lt"/>
              </a:rPr>
              <a:t>Continue to monitor CERN’s development</a:t>
            </a:r>
          </a:p>
          <a:p>
            <a:pPr marL="171450" indent="-171450" algn="l">
              <a:spcBef>
                <a:spcPts val="0"/>
              </a:spcBef>
              <a:buFont typeface="Courier New" panose="02070309020205020404" pitchFamily="49" charset="0"/>
              <a:buChar char="o"/>
            </a:pPr>
            <a:r>
              <a:rPr lang="en-GB" sz="1200" dirty="0">
                <a:latin typeface="+mj-lt"/>
              </a:rPr>
              <a:t>Draw up a land improvement plan</a:t>
            </a:r>
          </a:p>
          <a:p>
            <a:pPr marL="171450" indent="-171450" algn="l">
              <a:spcBef>
                <a:spcPts val="0"/>
              </a:spcBef>
              <a:buFont typeface="Courier New" panose="02070309020205020404" pitchFamily="49" charset="0"/>
              <a:buChar char="o"/>
            </a:pPr>
            <a:r>
              <a:rPr lang="en-GB" sz="1200" dirty="0">
                <a:latin typeface="+mj-lt"/>
              </a:rPr>
              <a:t>Favour taller buildings where site conditions and building use so permit </a:t>
            </a:r>
          </a:p>
        </p:txBody>
      </p:sp>
      <p:sp>
        <p:nvSpPr>
          <p:cNvPr id="53" name="Content Placeholder 3">
            <a:extLst>
              <a:ext uri="{FF2B5EF4-FFF2-40B4-BE49-F238E27FC236}">
                <a16:creationId xmlns:a16="http://schemas.microsoft.com/office/drawing/2014/main" id="{D8869818-368E-4920-95AB-E5A12C8D0E1B}"/>
              </a:ext>
            </a:extLst>
          </p:cNvPr>
          <p:cNvSpPr txBox="1">
            <a:spLocks/>
          </p:cNvSpPr>
          <p:nvPr/>
        </p:nvSpPr>
        <p:spPr bwMode="auto">
          <a:xfrm>
            <a:off x="245326" y="3749843"/>
            <a:ext cx="4298112" cy="13695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buClr>
                <a:srgbClr val="002060"/>
              </a:buClr>
            </a:pPr>
            <a:r>
              <a:rPr lang="en-GB" sz="1200" b="1" dirty="0">
                <a:solidFill>
                  <a:schemeClr val="tx1">
                    <a:lumMod val="65000"/>
                    <a:lumOff val="35000"/>
                  </a:schemeClr>
                </a:solidFill>
                <a:latin typeface="+mj-lt"/>
              </a:rPr>
              <a:t>Standardise the use of built-up areas:</a:t>
            </a:r>
          </a:p>
          <a:p>
            <a:pPr marL="171450" indent="-171450" algn="l">
              <a:spcBef>
                <a:spcPts val="0"/>
              </a:spcBef>
              <a:buFont typeface="Courier New" panose="02070309020205020404" pitchFamily="49" charset="0"/>
              <a:buChar char="o"/>
            </a:pPr>
            <a:r>
              <a:rPr lang="en-GB" sz="1200" dirty="0">
                <a:latin typeface="+mj-lt"/>
              </a:rPr>
              <a:t>Develop a policy for the management of built-up areas with a specific strategy for each purpose</a:t>
            </a:r>
          </a:p>
          <a:p>
            <a:pPr marL="171450" indent="-171450" algn="l">
              <a:spcBef>
                <a:spcPts val="0"/>
              </a:spcBef>
              <a:buFont typeface="Courier New" panose="02070309020205020404" pitchFamily="49" charset="0"/>
              <a:buChar char="o"/>
            </a:pPr>
            <a:r>
              <a:rPr lang="en-GB" sz="1200" dirty="0">
                <a:latin typeface="+mj-lt"/>
              </a:rPr>
              <a:t>Continue monitoring existing buildings</a:t>
            </a:r>
          </a:p>
          <a:p>
            <a:pPr marL="171450" indent="-171450" algn="l">
              <a:spcBef>
                <a:spcPts val="0"/>
              </a:spcBef>
              <a:buFont typeface="Courier New" panose="02070309020205020404" pitchFamily="49" charset="0"/>
              <a:buChar char="o"/>
            </a:pPr>
            <a:r>
              <a:rPr lang="en-GB" sz="1200" dirty="0">
                <a:latin typeface="+mj-lt"/>
              </a:rPr>
              <a:t>Continue the renovation programme</a:t>
            </a:r>
          </a:p>
          <a:p>
            <a:pPr marL="171450" indent="-171450" algn="l">
              <a:spcBef>
                <a:spcPts val="0"/>
              </a:spcBef>
              <a:buFont typeface="Courier New" panose="02070309020205020404" pitchFamily="49" charset="0"/>
              <a:buChar char="o"/>
            </a:pPr>
            <a:r>
              <a:rPr lang="en-GB" sz="1200" dirty="0">
                <a:latin typeface="+mj-lt"/>
              </a:rPr>
              <a:t>Propose a specific land-use area on the Swiss side of the CERN site and define regulatory provisions</a:t>
            </a:r>
          </a:p>
        </p:txBody>
      </p:sp>
      <p:sp>
        <p:nvSpPr>
          <p:cNvPr id="54" name="Content Placeholder 3">
            <a:extLst>
              <a:ext uri="{FF2B5EF4-FFF2-40B4-BE49-F238E27FC236}">
                <a16:creationId xmlns:a16="http://schemas.microsoft.com/office/drawing/2014/main" id="{6EA1E5A0-4A93-461C-AB96-1E959C51F6B8}"/>
              </a:ext>
            </a:extLst>
          </p:cNvPr>
          <p:cNvSpPr txBox="1">
            <a:spLocks/>
          </p:cNvSpPr>
          <p:nvPr/>
        </p:nvSpPr>
        <p:spPr bwMode="auto">
          <a:xfrm>
            <a:off x="245326" y="5393988"/>
            <a:ext cx="5765055" cy="12048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buClr>
                <a:srgbClr val="002060"/>
              </a:buClr>
            </a:pPr>
            <a:r>
              <a:rPr lang="en-GB" sz="1200" b="1" dirty="0">
                <a:solidFill>
                  <a:schemeClr val="tx1">
                    <a:lumMod val="65000"/>
                    <a:lumOff val="35000"/>
                  </a:schemeClr>
                </a:solidFill>
                <a:latin typeface="+mj-lt"/>
              </a:rPr>
              <a:t>Consolidate the functionality of the </a:t>
            </a:r>
            <a:r>
              <a:rPr lang="en-GB" sz="1200" b="1" dirty="0" err="1">
                <a:solidFill>
                  <a:schemeClr val="tx1">
                    <a:lumMod val="65000"/>
                    <a:lumOff val="35000"/>
                  </a:schemeClr>
                </a:solidFill>
                <a:latin typeface="+mj-lt"/>
              </a:rPr>
              <a:t>Meyrin</a:t>
            </a:r>
            <a:r>
              <a:rPr lang="en-GB" sz="1200" b="1" dirty="0">
                <a:solidFill>
                  <a:schemeClr val="tx1">
                    <a:lumMod val="65000"/>
                    <a:lumOff val="35000"/>
                  </a:schemeClr>
                </a:solidFill>
                <a:latin typeface="+mj-lt"/>
              </a:rPr>
              <a:t> and Prévessin sites and the experiment sites, and make the Prévessin site autonomous :</a:t>
            </a:r>
          </a:p>
          <a:p>
            <a:pPr marL="171450" indent="-171450" algn="l">
              <a:spcBef>
                <a:spcPts val="0"/>
              </a:spcBef>
              <a:buClr>
                <a:srgbClr val="002060"/>
              </a:buClr>
              <a:buFont typeface="Courier New" panose="02070309020205020404" pitchFamily="49" charset="0"/>
              <a:buChar char="o"/>
            </a:pPr>
            <a:r>
              <a:rPr lang="en-GB" sz="1200" dirty="0">
                <a:latin typeface="+mj-lt"/>
              </a:rPr>
              <a:t>Enhance the organisation and coherence of the sites by creating specific zones: visitor, academic, scientific–technological .</a:t>
            </a:r>
          </a:p>
          <a:p>
            <a:pPr marL="171450" indent="-171450" algn="l">
              <a:spcBef>
                <a:spcPts val="0"/>
              </a:spcBef>
              <a:buFont typeface="Courier New" panose="02070309020205020404" pitchFamily="49" charset="0"/>
              <a:buChar char="o"/>
            </a:pPr>
            <a:r>
              <a:rPr lang="en-GB" sz="1200" dirty="0">
                <a:latin typeface="+mj-lt"/>
              </a:rPr>
              <a:t>Create one or more decentralised service hubs on the existing and future sites, notably bringing together amenities, restaurants, public spaces, lawns, gathering areas, etc </a:t>
            </a:r>
          </a:p>
        </p:txBody>
      </p:sp>
      <p:pic>
        <p:nvPicPr>
          <p:cNvPr id="5136" name="Picture 16" descr="Modern buildings Free Photo">
            <a:extLst>
              <a:ext uri="{FF2B5EF4-FFF2-40B4-BE49-F238E27FC236}">
                <a16:creationId xmlns:a16="http://schemas.microsoft.com/office/drawing/2014/main" id="{60F04223-395C-4EA1-93BD-20502BE239E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625764" y="3643860"/>
            <a:ext cx="1717274" cy="153849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51A8BCF-63F5-954D-1D34-DED5BB6F6F66}"/>
              </a:ext>
            </a:extLst>
          </p:cNvPr>
          <p:cNvSpPr>
            <a:spLocks noGrp="1"/>
          </p:cNvSpPr>
          <p:nvPr>
            <p:ph type="sldNum" sz="quarter" idx="12"/>
          </p:nvPr>
        </p:nvSpPr>
        <p:spPr/>
        <p:txBody>
          <a:bodyPr/>
          <a:lstStyle/>
          <a:p>
            <a:fld id="{581606D9-1424-D24D-8F08-847B0A6F25A1}" type="slidenum">
              <a:rPr lang="en-GB" smtClean="0"/>
              <a:t>5</a:t>
            </a:fld>
            <a:endParaRPr lang="en-GB"/>
          </a:p>
        </p:txBody>
      </p:sp>
    </p:spTree>
    <p:extLst>
      <p:ext uri="{BB962C8B-B14F-4D97-AF65-F5344CB8AC3E}">
        <p14:creationId xmlns:p14="http://schemas.microsoft.com/office/powerpoint/2010/main" val="2148356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19896 0.27709 L -2.70833E-6 -2.22222E-6 " pathEditMode="relative" rAng="0" ptsTypes="AA">
                                      <p:cBhvr>
                                        <p:cTn id="9" dur="1000" fill="hold"/>
                                        <p:tgtEl>
                                          <p:spTgt spid="24"/>
                                        </p:tgtEl>
                                        <p:attrNameLst>
                                          <p:attrName>ppt_x</p:attrName>
                                          <p:attrName>ppt_y</p:attrName>
                                        </p:attrNameLst>
                                      </p:cBhvr>
                                      <p:rCtr x="9948" y="-13866"/>
                                    </p:animMotion>
                                  </p:childTnLst>
                                </p:cTn>
                              </p:par>
                              <p:par>
                                <p:cTn id="10" presetID="10" presetClass="entr" presetSubtype="0" fill="hold" nodeType="withEffect">
                                  <p:stCondLst>
                                    <p:cond delay="0"/>
                                  </p:stCondLst>
                                  <p:childTnLst>
                                    <p:set>
                                      <p:cBhvr>
                                        <p:cTn id="11" dur="1" fill="hold">
                                          <p:stCondLst>
                                            <p:cond delay="0"/>
                                          </p:stCondLst>
                                        </p:cTn>
                                        <p:tgtEl>
                                          <p:spTgt spid="5134"/>
                                        </p:tgtEl>
                                        <p:attrNameLst>
                                          <p:attrName>style.visibility</p:attrName>
                                        </p:attrNameLst>
                                      </p:cBhvr>
                                      <p:to>
                                        <p:strVal val="visible"/>
                                      </p:to>
                                    </p:set>
                                    <p:animEffect transition="in" filter="fade">
                                      <p:cBhvr>
                                        <p:cTn id="12" dur="500"/>
                                        <p:tgtEl>
                                          <p:spTgt spid="5134"/>
                                        </p:tgtEl>
                                      </p:cBhvr>
                                    </p:animEffect>
                                  </p:childTnLst>
                                </p:cTn>
                              </p:par>
                              <p:par>
                                <p:cTn id="13" presetID="10" presetClass="entr" presetSubtype="0" fill="hold" nodeType="withEffect">
                                  <p:stCondLst>
                                    <p:cond delay="500"/>
                                  </p:stCondLst>
                                  <p:childTnLst>
                                    <p:set>
                                      <p:cBhvr>
                                        <p:cTn id="14" dur="1" fill="hold">
                                          <p:stCondLst>
                                            <p:cond delay="0"/>
                                          </p:stCondLst>
                                        </p:cTn>
                                        <p:tgtEl>
                                          <p:spTgt spid="5136"/>
                                        </p:tgtEl>
                                        <p:attrNameLst>
                                          <p:attrName>style.visibility</p:attrName>
                                        </p:attrNameLst>
                                      </p:cBhvr>
                                      <p:to>
                                        <p:strVal val="visible"/>
                                      </p:to>
                                    </p:set>
                                    <p:animEffect transition="in" filter="fade">
                                      <p:cBhvr>
                                        <p:cTn id="15" dur="500"/>
                                        <p:tgtEl>
                                          <p:spTgt spid="5136"/>
                                        </p:tgtEl>
                                      </p:cBhvr>
                                    </p:animEffect>
                                  </p:childTnLst>
                                </p:cTn>
                              </p:par>
                              <p:par>
                                <p:cTn id="16" presetID="10" presetClass="entr" presetSubtype="0" fill="hold" nodeType="withEffect">
                                  <p:stCondLst>
                                    <p:cond delay="750"/>
                                  </p:stCondLst>
                                  <p:childTnLst>
                                    <p:set>
                                      <p:cBhvr>
                                        <p:cTn id="17" dur="1" fill="hold">
                                          <p:stCondLst>
                                            <p:cond delay="0"/>
                                          </p:stCondLst>
                                        </p:cTn>
                                        <p:tgtEl>
                                          <p:spTgt spid="5126"/>
                                        </p:tgtEl>
                                        <p:attrNameLst>
                                          <p:attrName>style.visibility</p:attrName>
                                        </p:attrNameLst>
                                      </p:cBhvr>
                                      <p:to>
                                        <p:strVal val="visible"/>
                                      </p:to>
                                    </p:set>
                                    <p:animEffect transition="in" filter="fade">
                                      <p:cBhvr>
                                        <p:cTn id="18" dur="500"/>
                                        <p:tgtEl>
                                          <p:spTgt spid="5126"/>
                                        </p:tgtEl>
                                      </p:cBhvr>
                                    </p:animEffect>
                                  </p:childTnLst>
                                </p:cTn>
                              </p:par>
                            </p:childTnLst>
                          </p:cTn>
                        </p:par>
                        <p:par>
                          <p:cTn id="19" fill="hold">
                            <p:stCondLst>
                              <p:cond delay="1250"/>
                            </p:stCondLst>
                            <p:childTnLst>
                              <p:par>
                                <p:cTn id="20" presetID="22" presetClass="entr" presetSubtype="1" fill="hold" grpId="0"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500"/>
                                        <p:tgtEl>
                                          <p:spTgt spid="52"/>
                                        </p:tgtEl>
                                      </p:cBhvr>
                                    </p:animEffect>
                                  </p:childTnLst>
                                </p:cTn>
                              </p:par>
                            </p:childTnLst>
                          </p:cTn>
                        </p:par>
                        <p:par>
                          <p:cTn id="23" fill="hold">
                            <p:stCondLst>
                              <p:cond delay="1750"/>
                            </p:stCondLst>
                            <p:childTnLst>
                              <p:par>
                                <p:cTn id="24" presetID="22" presetClass="entr" presetSubtype="1"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up)">
                                      <p:cBhvr>
                                        <p:cTn id="26" dur="500"/>
                                        <p:tgtEl>
                                          <p:spTgt spid="53"/>
                                        </p:tgtEl>
                                      </p:cBhvr>
                                    </p:animEffect>
                                  </p:childTnLst>
                                </p:cTn>
                              </p:par>
                            </p:childTnLst>
                          </p:cTn>
                        </p:par>
                        <p:par>
                          <p:cTn id="27" fill="hold">
                            <p:stCondLst>
                              <p:cond delay="2250"/>
                            </p:stCondLst>
                            <p:childTnLst>
                              <p:par>
                                <p:cTn id="28" presetID="22" presetClass="entr" presetSubtype="1"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up)">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 name="Circle: Hollow 29">
            <a:extLst>
              <a:ext uri="{FF2B5EF4-FFF2-40B4-BE49-F238E27FC236}">
                <a16:creationId xmlns:a16="http://schemas.microsoft.com/office/drawing/2014/main" id="{C5A4E533-764E-421C-8E82-B91B16E3A60D}"/>
              </a:ext>
            </a:extLst>
          </p:cNvPr>
          <p:cNvSpPr>
            <a:spLocks noChangeAspect="1"/>
          </p:cNvSpPr>
          <p:nvPr/>
        </p:nvSpPr>
        <p:spPr>
          <a:xfrm rot="16200000">
            <a:off x="6476632" y="1079875"/>
            <a:ext cx="5168526" cy="5168526"/>
          </a:xfrm>
          <a:prstGeom prst="donut">
            <a:avLst>
              <a:gd name="adj" fmla="val 10573"/>
            </a:avLst>
          </a:prstGeom>
          <a:gradFill flip="none" rotWithShape="1">
            <a:gsLst>
              <a:gs pos="11000">
                <a:srgbClr val="84B1B4"/>
              </a:gs>
              <a:gs pos="77872">
                <a:srgbClr val="A0CDCD"/>
              </a:gs>
              <a:gs pos="87624">
                <a:srgbClr val="B0D5D6"/>
              </a:gs>
              <a:gs pos="100000">
                <a:srgbClr val="C4E0E1"/>
              </a:gs>
              <a:gs pos="29000">
                <a:srgbClr val="95BEC0"/>
              </a:gs>
              <a:gs pos="63000">
                <a:srgbClr val="B5D7D8">
                  <a:alpha val="33000"/>
                </a:srgbClr>
              </a:gs>
              <a:gs pos="43000">
                <a:srgbClr val="B1D2D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FA7F37-59AF-4D45-B9DB-F8562231B0B9}"/>
              </a:ext>
            </a:extLst>
          </p:cNvPr>
          <p:cNvSpPr txBox="1">
            <a:spLocks/>
          </p:cNvSpPr>
          <p:nvPr/>
        </p:nvSpPr>
        <p:spPr bwMode="auto">
          <a:xfrm>
            <a:off x="6155488" y="849433"/>
            <a:ext cx="5895234" cy="5545453"/>
          </a:xfrm>
          <a:prstGeom prst="ellipse">
            <a:avLst/>
          </a:prstGeom>
          <a:noFill/>
        </p:spPr>
        <p:txBody>
          <a:bodyPr wrap="square" lIns="216000" rtlCol="0" anchor="ctr" anchorCtr="0">
            <a:noAutofit/>
          </a:bodyPr>
          <a:lstStyle/>
          <a:p>
            <a:pPr>
              <a:spcBef>
                <a:spcPts val="200"/>
              </a:spcBef>
              <a:spcAft>
                <a:spcPts val="200"/>
              </a:spcAft>
            </a:pPr>
            <a:r>
              <a:rPr lang="en-GB" sz="1600" kern="1400" dirty="0">
                <a:ea typeface="Times New Roman" panose="02020603050405020304" pitchFamily="18" charset="0"/>
                <a:cs typeface="Times New Roman" panose="02020603050405020304" pitchFamily="18" charset="0"/>
              </a:rPr>
              <a:t>Key design information: </a:t>
            </a:r>
          </a:p>
          <a:p>
            <a:pPr marL="285750" indent="-285750">
              <a:spcBef>
                <a:spcPts val="200"/>
              </a:spcBef>
              <a:spcAft>
                <a:spcPts val="200"/>
              </a:spcAft>
              <a:buFont typeface="Arial" panose="020B0604020202020204" pitchFamily="34" charset="0"/>
              <a:buChar char="•"/>
            </a:pPr>
            <a:r>
              <a:rPr lang="en-GB" sz="1400" kern="1400" dirty="0">
                <a:ea typeface="Times New Roman" panose="02020603050405020304" pitchFamily="18" charset="0"/>
                <a:cs typeface="Times New Roman" panose="02020603050405020304" pitchFamily="18" charset="0"/>
              </a:rPr>
              <a:t>Tertiary building </a:t>
            </a:r>
            <a:r>
              <a:rPr lang="en-GB" sz="1200" kern="1400" dirty="0">
                <a:cs typeface="Times New Roman" panose="02020603050405020304" pitchFamily="18" charset="0"/>
              </a:rPr>
              <a:t>(475 p.) </a:t>
            </a:r>
            <a:r>
              <a:rPr lang="en-GB" sz="1400" kern="1400" dirty="0">
                <a:ea typeface="Times New Roman" panose="02020603050405020304" pitchFamily="18" charset="0"/>
                <a:cs typeface="Times New Roman" panose="02020603050405020304" pitchFamily="18" charset="0"/>
              </a:rPr>
              <a:t>+ new restaurant </a:t>
            </a:r>
            <a:r>
              <a:rPr lang="en-GB" sz="1200" kern="1400" dirty="0">
                <a:cs typeface="Times New Roman" panose="02020603050405020304" pitchFamily="18" charset="0"/>
              </a:rPr>
              <a:t>(500 s.)</a:t>
            </a:r>
            <a:r>
              <a:rPr lang="en-GB" sz="1400" kern="1400" dirty="0">
                <a:cs typeface="Times New Roman" panose="02020603050405020304" pitchFamily="18" charset="0"/>
              </a:rPr>
              <a:t> + Parking</a:t>
            </a:r>
          </a:p>
          <a:p>
            <a:pPr marL="285750" indent="-285750">
              <a:spcBef>
                <a:spcPts val="200"/>
              </a:spcBef>
              <a:spcAft>
                <a:spcPts val="200"/>
              </a:spcAft>
              <a:buFont typeface="Arial" panose="020B0604020202020204" pitchFamily="34" charset="0"/>
              <a:buChar char="•"/>
            </a:pPr>
            <a:r>
              <a:rPr lang="en-GB" sz="1400" kern="1400" dirty="0">
                <a:ea typeface="Times New Roman" panose="02020603050405020304" pitchFamily="18" charset="0"/>
                <a:cs typeface="Times New Roman" panose="02020603050405020304" pitchFamily="18" charset="0"/>
              </a:rPr>
              <a:t>Compliance Master Plan 2040</a:t>
            </a:r>
          </a:p>
          <a:p>
            <a:pPr marL="285750" indent="-285750">
              <a:spcBef>
                <a:spcPts val="200"/>
              </a:spcBef>
              <a:spcAft>
                <a:spcPts val="200"/>
              </a:spcAft>
              <a:buFont typeface="Arial" panose="020B0604020202020204" pitchFamily="34" charset="0"/>
              <a:buChar char="•"/>
            </a:pPr>
            <a:r>
              <a:rPr lang="en-GB" sz="1400" kern="1400" dirty="0">
                <a:ea typeface="Times New Roman" panose="02020603050405020304" pitchFamily="18" charset="0"/>
                <a:cs typeface="Times New Roman" panose="02020603050405020304" pitchFamily="18" charset="0"/>
              </a:rPr>
              <a:t>Compliance RE 2020 </a:t>
            </a:r>
            <a:r>
              <a:rPr lang="en-GB" sz="1200" kern="1400" dirty="0">
                <a:cs typeface="Times New Roman" panose="02020603050405020304" pitchFamily="18" charset="0"/>
              </a:rPr>
              <a:t>(</a:t>
            </a:r>
            <a:r>
              <a:rPr lang="en-GB" sz="1200" u="sng" kern="1400" dirty="0">
                <a:cs typeface="Times New Roman" panose="02020603050405020304" pitchFamily="18" charset="0"/>
              </a:rPr>
              <a:t>e</a:t>
            </a:r>
            <a:r>
              <a:rPr lang="en-GB" sz="1200" kern="1400" dirty="0">
                <a:cs typeface="Times New Roman" panose="02020603050405020304" pitchFamily="18" charset="0"/>
              </a:rPr>
              <a:t>nvironmental </a:t>
            </a:r>
            <a:r>
              <a:rPr lang="en-GB" sz="1200" u="sng" kern="1400" dirty="0">
                <a:cs typeface="Times New Roman" panose="02020603050405020304" pitchFamily="18" charset="0"/>
              </a:rPr>
              <a:t>r</a:t>
            </a:r>
            <a:r>
              <a:rPr lang="en-GB" sz="1200" kern="1400" dirty="0">
                <a:cs typeface="Times New Roman" panose="02020603050405020304" pitchFamily="18" charset="0"/>
              </a:rPr>
              <a:t>egulation)</a:t>
            </a:r>
            <a:r>
              <a:rPr lang="en-GB" sz="1200" kern="1400" dirty="0">
                <a:ea typeface="Times New Roman" panose="02020603050405020304" pitchFamily="18" charset="0"/>
                <a:cs typeface="Times New Roman" panose="02020603050405020304" pitchFamily="18" charset="0"/>
              </a:rPr>
              <a:t> </a:t>
            </a:r>
            <a:r>
              <a:rPr lang="en-GB" sz="1400" kern="1400" dirty="0">
                <a:ea typeface="Times New Roman" panose="02020603050405020304" pitchFamily="18" charset="0"/>
                <a:cs typeface="Times New Roman" panose="02020603050405020304" pitchFamily="18" charset="0"/>
              </a:rPr>
              <a:t>;</a:t>
            </a:r>
          </a:p>
          <a:p>
            <a:pPr marL="285750" indent="-285750">
              <a:spcBef>
                <a:spcPts val="200"/>
              </a:spcBef>
              <a:spcAft>
                <a:spcPts val="200"/>
              </a:spcAft>
              <a:buFont typeface="Arial" panose="020B0604020202020204" pitchFamily="34" charset="0"/>
              <a:buChar char="•"/>
            </a:pPr>
            <a:r>
              <a:rPr lang="en-GB" sz="1400" kern="1400" dirty="0">
                <a:ea typeface="Times New Roman" panose="02020603050405020304" pitchFamily="18" charset="0"/>
                <a:cs typeface="Times New Roman" panose="02020603050405020304" pitchFamily="18" charset="0"/>
              </a:rPr>
              <a:t>Low embodied energy </a:t>
            </a:r>
            <a:r>
              <a:rPr lang="en-GB" sz="1200" kern="1400" dirty="0">
                <a:cs typeface="Times New Roman" panose="02020603050405020304" pitchFamily="18" charset="0"/>
              </a:rPr>
              <a:t>(mass timber structure) </a:t>
            </a:r>
          </a:p>
          <a:p>
            <a:pPr marL="285750" indent="-285750">
              <a:spcBef>
                <a:spcPts val="200"/>
              </a:spcBef>
              <a:spcAft>
                <a:spcPts val="200"/>
              </a:spcAft>
              <a:buFont typeface="Arial" panose="020B0604020202020204" pitchFamily="34" charset="0"/>
              <a:buChar char="•"/>
            </a:pPr>
            <a:r>
              <a:rPr lang="en-GB" sz="1400" kern="1400" dirty="0">
                <a:ea typeface="Times New Roman" panose="02020603050405020304" pitchFamily="18" charset="0"/>
                <a:cs typeface="Times New Roman" panose="02020603050405020304" pitchFamily="18" charset="0"/>
              </a:rPr>
              <a:t>Preservation of near by forest</a:t>
            </a:r>
            <a:endParaRPr lang="en-GB" sz="1400" kern="1400" dirty="0">
              <a:cs typeface="Times New Roman" panose="02020603050405020304" pitchFamily="18" charset="0"/>
            </a:endParaRPr>
          </a:p>
          <a:p>
            <a:pPr marL="285750" lvl="0" indent="-285750">
              <a:spcBef>
                <a:spcPts val="200"/>
              </a:spcBef>
              <a:spcAft>
                <a:spcPts val="200"/>
              </a:spcAft>
              <a:buFont typeface="Arial" panose="020B0604020202020204" pitchFamily="34" charset="0"/>
              <a:buChar char="•"/>
            </a:pPr>
            <a:r>
              <a:rPr lang="en-GB" sz="1400" kern="1400" dirty="0">
                <a:cs typeface="Times New Roman" panose="02020603050405020304" pitchFamily="18" charset="0"/>
              </a:rPr>
              <a:t>Integrate soft mobility ;</a:t>
            </a:r>
          </a:p>
          <a:p>
            <a:endParaRPr lang="fr-FR" sz="1400" b="1" dirty="0">
              <a:solidFill>
                <a:schemeClr val="tx1">
                  <a:lumMod val="95000"/>
                  <a:lumOff val="5000"/>
                </a:schemeClr>
              </a:solidFill>
              <a:latin typeface="Calibri Light "/>
            </a:endParaRPr>
          </a:p>
          <a:p>
            <a:r>
              <a:rPr lang="fr-FR" sz="1400" b="1" dirty="0">
                <a:solidFill>
                  <a:schemeClr val="tx1">
                    <a:lumMod val="95000"/>
                    <a:lumOff val="5000"/>
                  </a:schemeClr>
                </a:solidFill>
                <a:latin typeface="Calibri Light "/>
              </a:rPr>
              <a:t>2026 : end of </a:t>
            </a:r>
            <a:r>
              <a:rPr lang="fr-FR" sz="1400" b="1" dirty="0" err="1">
                <a:solidFill>
                  <a:schemeClr val="tx1">
                    <a:lumMod val="95000"/>
                    <a:lumOff val="5000"/>
                  </a:schemeClr>
                </a:solidFill>
                <a:latin typeface="Calibri Light "/>
              </a:rPr>
              <a:t>works</a:t>
            </a:r>
            <a:endParaRPr lang="fr-FR" sz="1400" b="1" dirty="0">
              <a:solidFill>
                <a:schemeClr val="tx1">
                  <a:lumMod val="95000"/>
                  <a:lumOff val="5000"/>
                </a:schemeClr>
              </a:solidFill>
              <a:latin typeface="Calibri Light "/>
            </a:endParaRPr>
          </a:p>
          <a:p>
            <a:endParaRPr lang="fr-FR" sz="1200" dirty="0">
              <a:solidFill>
                <a:schemeClr val="tx1">
                  <a:lumMod val="95000"/>
                  <a:lumOff val="5000"/>
                </a:schemeClr>
              </a:solidFill>
              <a:latin typeface="Calibri Light "/>
            </a:endParaRPr>
          </a:p>
        </p:txBody>
      </p:sp>
      <p:pic>
        <p:nvPicPr>
          <p:cNvPr id="11" name="Picture 2">
            <a:extLst>
              <a:ext uri="{FF2B5EF4-FFF2-40B4-BE49-F238E27FC236}">
                <a16:creationId xmlns:a16="http://schemas.microsoft.com/office/drawing/2014/main" id="{9D22D0BC-483F-4E1B-AB2C-4A7A2513B2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539" y="2037744"/>
            <a:ext cx="5705461" cy="3207837"/>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C006211E-217E-44C9-B81E-05F4E9FF5016}"/>
              </a:ext>
            </a:extLst>
          </p:cNvPr>
          <p:cNvGrpSpPr>
            <a:grpSpLocks noChangeAspect="1"/>
          </p:cNvGrpSpPr>
          <p:nvPr/>
        </p:nvGrpSpPr>
        <p:grpSpPr>
          <a:xfrm>
            <a:off x="6010469" y="479785"/>
            <a:ext cx="5826764" cy="6067798"/>
            <a:chOff x="1517650" y="611188"/>
            <a:chExt cx="4413250" cy="4595812"/>
          </a:xfrm>
        </p:grpSpPr>
        <p:pic>
          <p:nvPicPr>
            <p:cNvPr id="42" name="Picture 100">
              <a:extLst>
                <a:ext uri="{FF2B5EF4-FFF2-40B4-BE49-F238E27FC236}">
                  <a16:creationId xmlns:a16="http://schemas.microsoft.com/office/drawing/2014/main" id="{D20F26A4-BBE8-45E7-841C-4D79BE708F0C}"/>
                </a:ext>
              </a:extLst>
            </p:cNvPr>
            <p:cNvPicPr>
              <a:picLocks noChangeAspect="1" noChangeArrowheads="1"/>
            </p:cNvPicPr>
            <p:nvPr/>
          </p:nvPicPr>
          <p:blipFill>
            <a:blip r:embed="rId4">
              <a:lum bright="70000" contrast="-70000"/>
              <a:extLst>
                <a:ext uri="{28A0092B-C50C-407E-A947-70E740481C1C}">
                  <a14:useLocalDpi xmlns:a14="http://schemas.microsoft.com/office/drawing/2010/main"/>
                </a:ext>
              </a:extLst>
            </a:blip>
            <a:srcRect/>
            <a:stretch>
              <a:fillRect/>
            </a:stretch>
          </p:blipFill>
          <p:spPr bwMode="auto">
            <a:xfrm>
              <a:off x="1517650" y="611188"/>
              <a:ext cx="4413250" cy="45958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1">
              <a:extLst>
                <a:ext uri="{FF2B5EF4-FFF2-40B4-BE49-F238E27FC236}">
                  <a16:creationId xmlns:a16="http://schemas.microsoft.com/office/drawing/2014/main" id="{193D941F-1A6E-45B7-8428-109684928343}"/>
                </a:ext>
              </a:extLst>
            </p:cNvPr>
            <p:cNvPicPr>
              <a:picLocks noChangeAspect="1" noChangeArrowheads="1"/>
            </p:cNvPicPr>
            <p:nvPr/>
          </p:nvPicPr>
          <p:blipFill>
            <a:blip r:embed="rId5">
              <a:lum bright="70000" contrast="-70000"/>
              <a:extLst>
                <a:ext uri="{28A0092B-C50C-407E-A947-70E740481C1C}">
                  <a14:useLocalDpi xmlns:a14="http://schemas.microsoft.com/office/drawing/2010/main"/>
                </a:ext>
              </a:extLst>
            </a:blip>
            <a:srcRect/>
            <a:stretch>
              <a:fillRect/>
            </a:stretch>
          </p:blipFill>
          <p:spPr bwMode="auto">
            <a:xfrm>
              <a:off x="1552575" y="676275"/>
              <a:ext cx="4343400" cy="44799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2">
              <a:extLst>
                <a:ext uri="{FF2B5EF4-FFF2-40B4-BE49-F238E27FC236}">
                  <a16:creationId xmlns:a16="http://schemas.microsoft.com/office/drawing/2014/main" id="{5444B0C3-C693-49C0-B0A0-BE9742F4986D}"/>
                </a:ext>
              </a:extLst>
            </p:cNvPr>
            <p:cNvPicPr>
              <a:picLocks noChangeAspect="1" noChangeArrowheads="1"/>
            </p:cNvPicPr>
            <p:nvPr/>
          </p:nvPicPr>
          <p:blipFill>
            <a:blip r:embed="rId6">
              <a:lum bright="70000" contrast="-70000"/>
              <a:extLst>
                <a:ext uri="{28A0092B-C50C-407E-A947-70E740481C1C}">
                  <a14:useLocalDpi xmlns:a14="http://schemas.microsoft.com/office/drawing/2010/main"/>
                </a:ext>
              </a:extLst>
            </a:blip>
            <a:srcRect/>
            <a:stretch>
              <a:fillRect/>
            </a:stretch>
          </p:blipFill>
          <p:spPr bwMode="auto">
            <a:xfrm>
              <a:off x="1601788" y="749300"/>
              <a:ext cx="4241800" cy="43338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3">
              <a:extLst>
                <a:ext uri="{FF2B5EF4-FFF2-40B4-BE49-F238E27FC236}">
                  <a16:creationId xmlns:a16="http://schemas.microsoft.com/office/drawing/2014/main" id="{F64B3CB5-CDB5-4203-9F9B-39C330122D1F}"/>
                </a:ext>
              </a:extLst>
            </p:cNvPr>
            <p:cNvPicPr>
              <a:picLocks noChangeAspect="1" noChangeArrowheads="1"/>
            </p:cNvPicPr>
            <p:nvPr/>
          </p:nvPicPr>
          <p:blipFill>
            <a:blip r:embed="rId7">
              <a:lum bright="70000" contrast="-70000"/>
              <a:extLst>
                <a:ext uri="{28A0092B-C50C-407E-A947-70E740481C1C}">
                  <a14:useLocalDpi xmlns:a14="http://schemas.microsoft.com/office/drawing/2010/main"/>
                </a:ext>
              </a:extLst>
            </a:blip>
            <a:srcRect/>
            <a:stretch>
              <a:fillRect/>
            </a:stretch>
          </p:blipFill>
          <p:spPr bwMode="auto">
            <a:xfrm>
              <a:off x="1655763" y="830263"/>
              <a:ext cx="413385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4">
              <a:extLst>
                <a:ext uri="{FF2B5EF4-FFF2-40B4-BE49-F238E27FC236}">
                  <a16:creationId xmlns:a16="http://schemas.microsoft.com/office/drawing/2014/main" id="{1D16CFCC-DDD3-4A77-BCAE-CE0BE9C751B3}"/>
                </a:ext>
              </a:extLst>
            </p:cNvPr>
            <p:cNvPicPr>
              <a:picLocks noChangeAspect="1" noChangeArrowheads="1"/>
            </p:cNvPicPr>
            <p:nvPr/>
          </p:nvPicPr>
          <p:blipFill>
            <a:blip r:embed="rId8">
              <a:lum bright="70000" contrast="-70000"/>
              <a:extLst>
                <a:ext uri="{28A0092B-C50C-407E-A947-70E740481C1C}">
                  <a14:useLocalDpi xmlns:a14="http://schemas.microsoft.com/office/drawing/2010/main"/>
                </a:ext>
              </a:extLst>
            </a:blip>
            <a:srcRect/>
            <a:stretch>
              <a:fillRect/>
            </a:stretch>
          </p:blipFill>
          <p:spPr bwMode="auto">
            <a:xfrm>
              <a:off x="1712913" y="908050"/>
              <a:ext cx="4021137" cy="40274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5">
              <a:extLst>
                <a:ext uri="{FF2B5EF4-FFF2-40B4-BE49-F238E27FC236}">
                  <a16:creationId xmlns:a16="http://schemas.microsoft.com/office/drawing/2014/main" id="{29CB6D9D-2CBB-424B-A7FA-68CAA59BA53E}"/>
                </a:ext>
              </a:extLst>
            </p:cNvPr>
            <p:cNvPicPr>
              <a:picLocks noChangeAspect="1" noChangeArrowheads="1"/>
            </p:cNvPicPr>
            <p:nvPr/>
          </p:nvPicPr>
          <p:blipFill>
            <a:blip r:embed="rId9">
              <a:lum bright="70000" contrast="-70000"/>
              <a:extLst>
                <a:ext uri="{28A0092B-C50C-407E-A947-70E740481C1C}">
                  <a14:useLocalDpi xmlns:a14="http://schemas.microsoft.com/office/drawing/2010/main"/>
                </a:ext>
              </a:extLst>
            </a:blip>
            <a:srcRect/>
            <a:stretch>
              <a:fillRect/>
            </a:stretch>
          </p:blipFill>
          <p:spPr bwMode="auto">
            <a:xfrm>
              <a:off x="1773238" y="992188"/>
              <a:ext cx="3900487" cy="38703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6">
              <a:extLst>
                <a:ext uri="{FF2B5EF4-FFF2-40B4-BE49-F238E27FC236}">
                  <a16:creationId xmlns:a16="http://schemas.microsoft.com/office/drawing/2014/main" id="{751B6AD5-4603-4180-B7C4-51B2CD6E4CEE}"/>
                </a:ext>
              </a:extLst>
            </p:cNvPr>
            <p:cNvPicPr>
              <a:picLocks noChangeAspect="1" noChangeArrowheads="1"/>
            </p:cNvPicPr>
            <p:nvPr/>
          </p:nvPicPr>
          <p:blipFill>
            <a:blip r:embed="rId10">
              <a:lum bright="70000" contrast="-70000"/>
              <a:extLst>
                <a:ext uri="{28A0092B-C50C-407E-A947-70E740481C1C}">
                  <a14:useLocalDpi xmlns:a14="http://schemas.microsoft.com/office/drawing/2010/main"/>
                </a:ext>
              </a:extLst>
            </a:blip>
            <a:srcRect/>
            <a:stretch>
              <a:fillRect/>
            </a:stretch>
          </p:blipFill>
          <p:spPr bwMode="auto">
            <a:xfrm>
              <a:off x="1835150" y="1073150"/>
              <a:ext cx="3777729" cy="371100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lide Number Placeholder 5">
            <a:extLst>
              <a:ext uri="{FF2B5EF4-FFF2-40B4-BE49-F238E27FC236}">
                <a16:creationId xmlns:a16="http://schemas.microsoft.com/office/drawing/2014/main" id="{3EDE47B6-0737-1D51-B0CA-738941B91CE6}"/>
              </a:ext>
            </a:extLst>
          </p:cNvPr>
          <p:cNvSpPr>
            <a:spLocks noGrp="1"/>
          </p:cNvSpPr>
          <p:nvPr>
            <p:ph type="sldNum" sz="quarter" idx="17"/>
          </p:nvPr>
        </p:nvSpPr>
        <p:spPr>
          <a:xfrm>
            <a:off x="9192941" y="6355294"/>
            <a:ext cx="2743200" cy="365125"/>
          </a:xfrm>
        </p:spPr>
        <p:txBody>
          <a:bodyPr/>
          <a:lstStyle/>
          <a:p>
            <a:pPr>
              <a:defRPr/>
            </a:pPr>
            <a:fld id="{36B5EA5A-BC32-A742-B11B-8E7414D5B535}" type="slidenum">
              <a:rPr lang="en-US" smtClean="0"/>
              <a:t>6</a:t>
            </a:fld>
            <a:endParaRPr lang="en-US"/>
          </a:p>
        </p:txBody>
      </p:sp>
      <p:sp>
        <p:nvSpPr>
          <p:cNvPr id="20" name="TextBox 19">
            <a:extLst>
              <a:ext uri="{FF2B5EF4-FFF2-40B4-BE49-F238E27FC236}">
                <a16:creationId xmlns:a16="http://schemas.microsoft.com/office/drawing/2014/main" id="{93337F4B-3E00-6598-5A50-344AAB4708A6}"/>
              </a:ext>
            </a:extLst>
          </p:cNvPr>
          <p:cNvSpPr txBox="1"/>
          <p:nvPr/>
        </p:nvSpPr>
        <p:spPr>
          <a:xfrm>
            <a:off x="141278" y="6253034"/>
            <a:ext cx="1945939" cy="369332"/>
          </a:xfrm>
          <a:prstGeom prst="rect">
            <a:avLst/>
          </a:prstGeom>
          <a:noFill/>
        </p:spPr>
        <p:txBody>
          <a:bodyPr wrap="square">
            <a:spAutoFit/>
          </a:bodyPr>
          <a:lstStyle/>
          <a:p>
            <a:r>
              <a:rPr lang="fr-FR" sz="1800" b="1" dirty="0">
                <a:solidFill>
                  <a:schemeClr val="bg1"/>
                </a:solidFill>
                <a:latin typeface="+mj-lt"/>
              </a:rPr>
              <a:t>Reference Design</a:t>
            </a:r>
            <a:endParaRPr lang="en-GB" dirty="0">
              <a:solidFill>
                <a:schemeClr val="bg1"/>
              </a:solidFill>
              <a:latin typeface="+mj-lt"/>
            </a:endParaRPr>
          </a:p>
        </p:txBody>
      </p:sp>
      <p:sp>
        <p:nvSpPr>
          <p:cNvPr id="19" name="Title 6">
            <a:extLst>
              <a:ext uri="{FF2B5EF4-FFF2-40B4-BE49-F238E27FC236}">
                <a16:creationId xmlns:a16="http://schemas.microsoft.com/office/drawing/2014/main" id="{934E5706-E670-B9B6-3787-4B65DA997A47}"/>
              </a:ext>
            </a:extLst>
          </p:cNvPr>
          <p:cNvSpPr txBox="1">
            <a:spLocks noChangeArrowheads="1"/>
          </p:cNvSpPr>
          <p:nvPr/>
        </p:nvSpPr>
        <p:spPr bwMode="auto">
          <a:xfrm>
            <a:off x="0" y="275657"/>
            <a:ext cx="12192000" cy="460085"/>
          </a:xfrm>
          <a:prstGeom prst="rect">
            <a:avLst/>
          </a:prstGeom>
          <a:solidFill>
            <a:schemeClr val="bg1">
              <a:alpha val="63000"/>
            </a:schemeClr>
          </a:solidFill>
          <a:ln>
            <a:noFill/>
          </a:ln>
          <a:effectLst/>
        </p:spPr>
        <p:txBody>
          <a:bodyPr vert="horz" wrap="square" lIns="91440" tIns="45720" rIns="91440" bIns="45720" numCol="1" anchor="t" anchorCtr="0" compatLnSpc="1">
            <a:prstTxWarp prst="textNoShape">
              <a:avLst/>
            </a:prstTxWarp>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pPr algn="ctr">
              <a:defRPr/>
            </a:pPr>
            <a:r>
              <a:rPr lang="fr-CH" sz="4000" spc="-300" dirty="0">
                <a:solidFill>
                  <a:srgbClr val="006892"/>
                </a:solidFill>
                <a:latin typeface="Franklin Gothic Heavy" panose="020B0903020102020204" pitchFamily="34" charset="0"/>
              </a:rPr>
              <a:t>PREVESSIN </a:t>
            </a:r>
            <a:r>
              <a:rPr lang="fr-CH" sz="4000" spc="-300" dirty="0">
                <a:latin typeface="Franklin Gothic Heavy" panose="020B0903020102020204" pitchFamily="34" charset="0"/>
              </a:rPr>
              <a:t>OFFICE CENTER</a:t>
            </a:r>
            <a:endParaRPr lang="fr-FR" sz="4000" b="1" spc="-80" dirty="0"/>
          </a:p>
        </p:txBody>
      </p:sp>
      <p:sp>
        <p:nvSpPr>
          <p:cNvPr id="21" name="TextBox 20">
            <a:extLst>
              <a:ext uri="{FF2B5EF4-FFF2-40B4-BE49-F238E27FC236}">
                <a16:creationId xmlns:a16="http://schemas.microsoft.com/office/drawing/2014/main" id="{C4610656-BDC3-D09C-FB1F-4E46C875DE1B}"/>
              </a:ext>
            </a:extLst>
          </p:cNvPr>
          <p:cNvSpPr txBox="1"/>
          <p:nvPr/>
        </p:nvSpPr>
        <p:spPr>
          <a:xfrm>
            <a:off x="1118619" y="5245581"/>
            <a:ext cx="4316178" cy="1162178"/>
          </a:xfrm>
          <a:prstGeom prst="rect">
            <a:avLst/>
          </a:prstGeom>
          <a:noFill/>
        </p:spPr>
        <p:txBody>
          <a:bodyPr wrap="square">
            <a:spAutoFit/>
          </a:bodyPr>
          <a:lstStyle/>
          <a:p>
            <a:pPr algn="ctr">
              <a:lnSpc>
                <a:spcPct val="150000"/>
              </a:lnSpc>
            </a:pP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MS and IT consultant: 2022</a:t>
            </a:r>
          </a:p>
          <a:p>
            <a:pPr algn="ctr">
              <a:lnSpc>
                <a:spcPct val="150000"/>
              </a:lnSpc>
            </a:pP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MS and IT Contractors: 2023</a:t>
            </a:r>
          </a:p>
          <a:p>
            <a:pPr lvl="0" algn="ctr">
              <a:lnSpc>
                <a:spcPct val="150000"/>
              </a:lnSpc>
            </a:pP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Beginning of </a:t>
            </a:r>
            <a:r>
              <a:rPr lang="en-GB" sz="1600" kern="1400" dirty="0">
                <a:solidFill>
                  <a:srgbClr val="006892"/>
                </a:solidFill>
                <a:latin typeface="Calibri Light" panose="020F0302020204030204" pitchFamily="34" charset="0"/>
                <a:ea typeface="Times New Roman" panose="02020603050405020304" pitchFamily="18" charset="0"/>
                <a:cs typeface="Times New Roman" panose="02020603050405020304" pitchFamily="18" charset="0"/>
              </a:rPr>
              <a:t>W</a:t>
            </a: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orks: 2024</a:t>
            </a:r>
          </a:p>
        </p:txBody>
      </p:sp>
    </p:spTree>
    <p:extLst>
      <p:ext uri="{BB962C8B-B14F-4D97-AF65-F5344CB8AC3E}">
        <p14:creationId xmlns:p14="http://schemas.microsoft.com/office/powerpoint/2010/main" val="3460161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56C4CC-5B72-42B5-BAAE-831EEAE65778}"/>
              </a:ext>
            </a:extLst>
          </p:cNvPr>
          <p:cNvSpPr/>
          <p:nvPr/>
        </p:nvSpPr>
        <p:spPr>
          <a:xfrm>
            <a:off x="0" y="1514475"/>
            <a:ext cx="12192000" cy="1194445"/>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A5C6445-82E7-48AD-86CB-C0C992361FCE}"/>
              </a:ext>
            </a:extLst>
          </p:cNvPr>
          <p:cNvSpPr txBox="1"/>
          <p:nvPr/>
        </p:nvSpPr>
        <p:spPr bwMode="auto">
          <a:xfrm>
            <a:off x="373528" y="4446205"/>
            <a:ext cx="5246202" cy="1754326"/>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r>
              <a:rPr lang="en-GB" sz="1800" dirty="0">
                <a:solidFill>
                  <a:srgbClr val="3E92C6"/>
                </a:solidFill>
              </a:rPr>
              <a:t>Base assumptions:</a:t>
            </a:r>
          </a:p>
          <a:p>
            <a:pPr marL="285750" indent="-285750">
              <a:buFont typeface="Arial" panose="020B0604020202020204" pitchFamily="34" charset="0"/>
              <a:buChar char="•"/>
            </a:pPr>
            <a:r>
              <a:rPr lang="en-GB" sz="1800" dirty="0"/>
              <a:t>18000 m</a:t>
            </a:r>
            <a:r>
              <a:rPr lang="en-GB" sz="1800" baseline="30000" dirty="0"/>
              <a:t>2</a:t>
            </a:r>
          </a:p>
          <a:p>
            <a:pPr marL="285750" indent="-285750">
              <a:buFont typeface="Arial" panose="020B0604020202020204" pitchFamily="34" charset="0"/>
              <a:buChar char="•"/>
            </a:pPr>
            <a:r>
              <a:rPr lang="en-GB" sz="1800" dirty="0"/>
              <a:t>Office building, training center, light laboratories, cafeteria &amp; parking</a:t>
            </a:r>
          </a:p>
          <a:p>
            <a:pPr marL="285750" indent="-285750">
              <a:buFont typeface="Arial" panose="020B0604020202020204" pitchFamily="34" charset="0"/>
              <a:buChar char="•"/>
            </a:pPr>
            <a:r>
              <a:rPr lang="en-GB" sz="1800" dirty="0"/>
              <a:t>Emphasis on sustainable design &amp; construction </a:t>
            </a:r>
          </a:p>
          <a:p>
            <a:endParaRPr lang="en-GB" sz="1800" dirty="0"/>
          </a:p>
        </p:txBody>
      </p:sp>
      <p:sp>
        <p:nvSpPr>
          <p:cNvPr id="12" name="Title 6">
            <a:extLst>
              <a:ext uri="{FF2B5EF4-FFF2-40B4-BE49-F238E27FC236}">
                <a16:creationId xmlns:a16="http://schemas.microsoft.com/office/drawing/2014/main" id="{2CD751D9-433D-2D46-BD93-FEF458E73D54}"/>
              </a:ext>
            </a:extLst>
          </p:cNvPr>
          <p:cNvSpPr/>
          <p:nvPr/>
        </p:nvSpPr>
        <p:spPr bwMode="auto">
          <a:xfrm>
            <a:off x="245022" y="41533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4000" spc="-300" dirty="0">
                <a:solidFill>
                  <a:schemeClr val="bg1">
                    <a:lumMod val="65000"/>
                  </a:schemeClr>
                </a:solidFill>
                <a:latin typeface="Franklin Gothic Heavy" panose="020B0903020102020204" pitchFamily="34" charset="0"/>
              </a:rPr>
              <a:t>B</a:t>
            </a:r>
            <a:r>
              <a:rPr lang="en-GB" sz="4000" spc="-300" dirty="0">
                <a:solidFill>
                  <a:srgbClr val="006892"/>
                </a:solidFill>
                <a:latin typeface="Franklin Gothic Heavy" panose="020B0903020102020204" pitchFamily="34" charset="0"/>
              </a:rPr>
              <a:t>140 </a:t>
            </a:r>
            <a:r>
              <a:rPr lang="en-GB" sz="4000" spc="-300" dirty="0">
                <a:solidFill>
                  <a:schemeClr val="bg1">
                    <a:lumMod val="65000"/>
                  </a:schemeClr>
                </a:solidFill>
                <a:latin typeface="Franklin Gothic Heavy" panose="020B0903020102020204" pitchFamily="34" charset="0"/>
              </a:rPr>
              <a:t>(MEYRIN)</a:t>
            </a:r>
          </a:p>
        </p:txBody>
      </p:sp>
      <p:sp>
        <p:nvSpPr>
          <p:cNvPr id="5" name="Footer Placeholder 4">
            <a:extLst>
              <a:ext uri="{FF2B5EF4-FFF2-40B4-BE49-F238E27FC236}">
                <a16:creationId xmlns:a16="http://schemas.microsoft.com/office/drawing/2014/main" id="{AAA7C44F-BDA1-4D44-8E26-60F5F59A0BD9}"/>
              </a:ext>
            </a:extLst>
          </p:cNvPr>
          <p:cNvSpPr>
            <a:spLocks noGrp="1"/>
          </p:cNvSpPr>
          <p:nvPr>
            <p:ph type="ftr" sz="quarter" idx="11"/>
          </p:nvPr>
        </p:nvSpPr>
        <p:spPr/>
        <p:txBody>
          <a:bodyPr/>
          <a:lstStyle/>
          <a:p>
            <a:r>
              <a:rPr lang="en-US" dirty="0"/>
              <a:t>Alejandro Martínez | CERN SCE Department</a:t>
            </a:r>
          </a:p>
        </p:txBody>
      </p:sp>
      <p:sp>
        <p:nvSpPr>
          <p:cNvPr id="6" name="Slide Number Placeholder 5">
            <a:extLst>
              <a:ext uri="{FF2B5EF4-FFF2-40B4-BE49-F238E27FC236}">
                <a16:creationId xmlns:a16="http://schemas.microsoft.com/office/drawing/2014/main" id="{81218FA2-7176-6A4E-A417-F1227496905C}"/>
              </a:ext>
            </a:extLst>
          </p:cNvPr>
          <p:cNvSpPr>
            <a:spLocks noGrp="1"/>
          </p:cNvSpPr>
          <p:nvPr>
            <p:ph type="sldNum" sz="quarter" idx="12"/>
          </p:nvPr>
        </p:nvSpPr>
        <p:spPr/>
        <p:txBody>
          <a:bodyPr/>
          <a:lstStyle/>
          <a:p>
            <a:fld id="{4FA9E149-D6D1-4A86-9F00-929CE2A8D097}" type="slidenum">
              <a:rPr lang="en-US" smtClean="0"/>
              <a:t>7</a:t>
            </a:fld>
            <a:endParaRPr lang="en-US"/>
          </a:p>
        </p:txBody>
      </p:sp>
      <p:pic>
        <p:nvPicPr>
          <p:cNvPr id="8" name="Picture 7">
            <a:extLst>
              <a:ext uri="{FF2B5EF4-FFF2-40B4-BE49-F238E27FC236}">
                <a16:creationId xmlns:a16="http://schemas.microsoft.com/office/drawing/2014/main" id="{D199BD9F-D450-47F1-A3A6-C40B147DB1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022" y="1175929"/>
            <a:ext cx="4194846" cy="2973151"/>
          </a:xfrm>
          <a:prstGeom prst="rect">
            <a:avLst/>
          </a:prstGeom>
        </p:spPr>
      </p:pic>
      <p:pic>
        <p:nvPicPr>
          <p:cNvPr id="13" name="Picture 12">
            <a:extLst>
              <a:ext uri="{FF2B5EF4-FFF2-40B4-BE49-F238E27FC236}">
                <a16:creationId xmlns:a16="http://schemas.microsoft.com/office/drawing/2014/main" id="{60BE7EA8-C5F5-4176-B566-8DE0A640679A}"/>
              </a:ext>
            </a:extLst>
          </p:cNvPr>
          <p:cNvPicPr>
            <a:picLocks noChangeAspect="1"/>
          </p:cNvPicPr>
          <p:nvPr/>
        </p:nvPicPr>
        <p:blipFill>
          <a:blip r:embed="rId3"/>
          <a:stretch>
            <a:fillRect/>
          </a:stretch>
        </p:blipFill>
        <p:spPr>
          <a:xfrm>
            <a:off x="5619730" y="346563"/>
            <a:ext cx="6077262" cy="3956253"/>
          </a:xfrm>
          <a:prstGeom prst="rect">
            <a:avLst/>
          </a:prstGeom>
        </p:spPr>
      </p:pic>
      <p:sp>
        <p:nvSpPr>
          <p:cNvPr id="17" name="TextBox 16">
            <a:extLst>
              <a:ext uri="{FF2B5EF4-FFF2-40B4-BE49-F238E27FC236}">
                <a16:creationId xmlns:a16="http://schemas.microsoft.com/office/drawing/2014/main" id="{4D7A5483-4D39-4E61-9E78-119C4CCB70F7}"/>
              </a:ext>
            </a:extLst>
          </p:cNvPr>
          <p:cNvSpPr txBox="1"/>
          <p:nvPr/>
        </p:nvSpPr>
        <p:spPr bwMode="auto">
          <a:xfrm>
            <a:off x="5848740" y="4419528"/>
            <a:ext cx="5619241" cy="464871"/>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pPr>
              <a:lnSpc>
                <a:spcPct val="150000"/>
              </a:lnSpc>
            </a:pPr>
            <a:r>
              <a:rPr lang="en-GB" sz="1800" dirty="0">
                <a:solidFill>
                  <a:srgbClr val="006892"/>
                </a:solidFill>
              </a:rPr>
              <a:t>Tendering process to target </a:t>
            </a:r>
            <a:r>
              <a:rPr lang="en-GB" sz="1800" kern="1400" dirty="0">
                <a:solidFill>
                  <a:srgbClr val="006892"/>
                </a:solidFill>
                <a:cs typeface="Times New Roman" panose="02020603050405020304" pitchFamily="18" charset="0"/>
              </a:rPr>
              <a:t>b</a:t>
            </a:r>
            <a:r>
              <a:rPr lang="en-GB" sz="18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eginning of works</a:t>
            </a:r>
            <a:r>
              <a:rPr lang="en-GB" sz="1800" kern="1400" dirty="0">
                <a:solidFill>
                  <a:srgbClr val="006892"/>
                </a:solidFill>
                <a:ea typeface="Times New Roman" panose="02020603050405020304" pitchFamily="18" charset="0"/>
                <a:cs typeface="Times New Roman" panose="02020603050405020304" pitchFamily="18" charset="0"/>
              </a:rPr>
              <a:t> in 2027</a:t>
            </a:r>
            <a:endParaRPr lang="en-GB" sz="18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FC65F431-78D2-D349-98B3-F31DCBD91228}"/>
              </a:ext>
            </a:extLst>
          </p:cNvPr>
          <p:cNvSpPr>
            <a:spLocks noGrp="1"/>
          </p:cNvSpPr>
          <p:nvPr>
            <p:ph type="dt" sz="half" idx="10"/>
          </p:nvPr>
        </p:nvSpPr>
        <p:spPr/>
        <p:txBody>
          <a:bodyPr/>
          <a:lstStyle/>
          <a:p>
            <a:r>
              <a:rPr lang="de-CH" sz="1050" dirty="0">
                <a:latin typeface="+mj-lt"/>
              </a:rPr>
              <a:t>June 09 2022</a:t>
            </a:r>
            <a:endParaRPr lang="en-US" sz="1050" dirty="0">
              <a:latin typeface="+mj-lt"/>
            </a:endParaRPr>
          </a:p>
        </p:txBody>
      </p:sp>
    </p:spTree>
    <p:extLst>
      <p:ext uri="{BB962C8B-B14F-4D97-AF65-F5344CB8AC3E}">
        <p14:creationId xmlns:p14="http://schemas.microsoft.com/office/powerpoint/2010/main" val="89172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56C4CC-5B72-42B5-BAAE-831EEAE65778}"/>
              </a:ext>
            </a:extLst>
          </p:cNvPr>
          <p:cNvSpPr/>
          <p:nvPr/>
        </p:nvSpPr>
        <p:spPr>
          <a:xfrm>
            <a:off x="0" y="1514475"/>
            <a:ext cx="12192000" cy="1194445"/>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8AAC879-83D6-43B7-9FCD-414447CA6902}"/>
              </a:ext>
            </a:extLst>
          </p:cNvPr>
          <p:cNvSpPr txBox="1"/>
          <p:nvPr/>
        </p:nvSpPr>
        <p:spPr bwMode="auto">
          <a:xfrm>
            <a:off x="6662060" y="4393531"/>
            <a:ext cx="5817186" cy="1900841"/>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pPr>
              <a:lnSpc>
                <a:spcPct val="150000"/>
              </a:lnSpc>
            </a:pPr>
            <a:r>
              <a:rPr lang="en-GB" sz="1600" dirty="0">
                <a:solidFill>
                  <a:srgbClr val="006892"/>
                </a:solidFill>
              </a:rPr>
              <a:t>Procurement</a:t>
            </a:r>
          </a:p>
          <a:p>
            <a:pPr marL="285750" indent="-285750">
              <a:lnSpc>
                <a:spcPct val="150000"/>
              </a:lnSpc>
              <a:buFont typeface="Arial" panose="020B0604020202020204" pitchFamily="34" charset="0"/>
              <a:buChar char="•"/>
            </a:pP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IT: </a:t>
            </a:r>
            <a:r>
              <a:rPr lang="en-GB" sz="1600" kern="1400" dirty="0">
                <a:solidFill>
                  <a:srgbClr val="006892"/>
                </a:solidFill>
                <a:ea typeface="Times New Roman" panose="02020603050405020304" pitchFamily="18" charset="0"/>
                <a:cs typeface="Times New Roman" panose="02020603050405020304" pitchFamily="18" charset="0"/>
              </a:rPr>
              <a:t>Summer</a:t>
            </a: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 2022 (FC on Dec22)</a:t>
            </a:r>
          </a:p>
          <a:p>
            <a:pPr marL="285750" lvl="0" indent="-285750" algn="just">
              <a:lnSpc>
                <a:spcPct val="150000"/>
              </a:lnSpc>
              <a:buFont typeface="Arial" panose="020B0604020202020204" pitchFamily="34" charset="0"/>
              <a:buChar char="•"/>
            </a:pP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Beginning of the works: January 2023</a:t>
            </a:r>
          </a:p>
          <a:p>
            <a:pPr marL="285750" lvl="0" indent="-285750" algn="just">
              <a:lnSpc>
                <a:spcPct val="150000"/>
              </a:lnSpc>
              <a:buFont typeface="Arial" panose="020B0604020202020204" pitchFamily="34" charset="0"/>
              <a:buChar char="•"/>
            </a:pP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Delivery: December 2023</a:t>
            </a:r>
          </a:p>
          <a:p>
            <a:pPr marL="285750" indent="-285750">
              <a:lnSpc>
                <a:spcPct val="150000"/>
              </a:lnSpc>
              <a:buFont typeface="Arial" panose="020B0604020202020204" pitchFamily="34" charset="0"/>
              <a:buChar char="•"/>
            </a:pPr>
            <a:endParaRPr lang="en-GB" sz="1600" dirty="0"/>
          </a:p>
        </p:txBody>
      </p:sp>
      <p:sp>
        <p:nvSpPr>
          <p:cNvPr id="30" name="TextBox 29">
            <a:extLst>
              <a:ext uri="{FF2B5EF4-FFF2-40B4-BE49-F238E27FC236}">
                <a16:creationId xmlns:a16="http://schemas.microsoft.com/office/drawing/2014/main" id="{0A5C6445-82E7-48AD-86CB-C0C992361FCE}"/>
              </a:ext>
            </a:extLst>
          </p:cNvPr>
          <p:cNvSpPr txBox="1"/>
          <p:nvPr/>
        </p:nvSpPr>
        <p:spPr bwMode="auto">
          <a:xfrm>
            <a:off x="373527" y="4393531"/>
            <a:ext cx="5817186" cy="1777731"/>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r>
              <a:rPr lang="en-GB" sz="1600" dirty="0">
                <a:solidFill>
                  <a:srgbClr val="3E92C6"/>
                </a:solidFill>
              </a:rPr>
              <a:t>Base assumptions:</a:t>
            </a:r>
          </a:p>
          <a:p>
            <a:pPr marL="285750" indent="-285750">
              <a:lnSpc>
                <a:spcPct val="150000"/>
              </a:lnSpc>
              <a:buFont typeface="Arial" panose="020B0604020202020204" pitchFamily="34" charset="0"/>
              <a:buChar char="•"/>
            </a:pPr>
            <a:r>
              <a:rPr lang="en-GB" sz="1600" dirty="0"/>
              <a:t>Standard industrial building composed by a main hall (≈235m</a:t>
            </a:r>
            <a:r>
              <a:rPr lang="en-GB" sz="1600" baseline="30000" dirty="0"/>
              <a:t>2</a:t>
            </a:r>
            <a:r>
              <a:rPr lang="en-GB" sz="1600" dirty="0"/>
              <a:t>, including a mezzanine level), which will house the relocated kicker’s system and its operational equipment </a:t>
            </a:r>
          </a:p>
          <a:p>
            <a:pPr marL="285750" indent="-285750">
              <a:lnSpc>
                <a:spcPct val="150000"/>
              </a:lnSpc>
              <a:buFont typeface="Arial" panose="020B0604020202020204" pitchFamily="34" charset="0"/>
              <a:buChar char="•"/>
            </a:pPr>
            <a:r>
              <a:rPr lang="en-GB" sz="1600" dirty="0"/>
              <a:t>Emphasis on sustainable design &amp; construction</a:t>
            </a:r>
          </a:p>
        </p:txBody>
      </p:sp>
      <p:sp>
        <p:nvSpPr>
          <p:cNvPr id="12" name="Title 6">
            <a:extLst>
              <a:ext uri="{FF2B5EF4-FFF2-40B4-BE49-F238E27FC236}">
                <a16:creationId xmlns:a16="http://schemas.microsoft.com/office/drawing/2014/main" id="{2CD751D9-433D-2D46-BD93-FEF458E73D54}"/>
              </a:ext>
            </a:extLst>
          </p:cNvPr>
          <p:cNvSpPr/>
          <p:nvPr/>
        </p:nvSpPr>
        <p:spPr bwMode="auto">
          <a:xfrm>
            <a:off x="245022" y="41533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4000" spc="-300" dirty="0">
                <a:solidFill>
                  <a:schemeClr val="bg1">
                    <a:lumMod val="65000"/>
                  </a:schemeClr>
                </a:solidFill>
                <a:latin typeface="Franklin Gothic Heavy" panose="020B0903020102020204" pitchFamily="34" charset="0"/>
              </a:rPr>
              <a:t>B</a:t>
            </a:r>
            <a:r>
              <a:rPr lang="en-GB" sz="4000" spc="-300" dirty="0">
                <a:solidFill>
                  <a:srgbClr val="006892"/>
                </a:solidFill>
                <a:latin typeface="Franklin Gothic Heavy" panose="020B0903020102020204" pitchFamily="34" charset="0"/>
              </a:rPr>
              <a:t>369 MTE KICKERS </a:t>
            </a:r>
            <a:r>
              <a:rPr lang="en-GB" sz="4000" spc="-300" dirty="0">
                <a:solidFill>
                  <a:schemeClr val="bg1">
                    <a:lumMod val="65000"/>
                  </a:schemeClr>
                </a:solidFill>
                <a:latin typeface="Franklin Gothic Heavy" panose="020B0903020102020204" pitchFamily="34" charset="0"/>
              </a:rPr>
              <a:t>(MEYRIN)</a:t>
            </a:r>
          </a:p>
        </p:txBody>
      </p:sp>
      <p:sp>
        <p:nvSpPr>
          <p:cNvPr id="5" name="Footer Placeholder 4">
            <a:extLst>
              <a:ext uri="{FF2B5EF4-FFF2-40B4-BE49-F238E27FC236}">
                <a16:creationId xmlns:a16="http://schemas.microsoft.com/office/drawing/2014/main" id="{AAA7C44F-BDA1-4D44-8E26-60F5F59A0BD9}"/>
              </a:ext>
            </a:extLst>
          </p:cNvPr>
          <p:cNvSpPr>
            <a:spLocks noGrp="1"/>
          </p:cNvSpPr>
          <p:nvPr>
            <p:ph type="ftr" sz="quarter" idx="11"/>
          </p:nvPr>
        </p:nvSpPr>
        <p:spPr/>
        <p:txBody>
          <a:bodyPr/>
          <a:lstStyle/>
          <a:p>
            <a:r>
              <a:rPr lang="en-US" dirty="0"/>
              <a:t>Alejandro Martínez | CERN SCE Department</a:t>
            </a:r>
          </a:p>
        </p:txBody>
      </p:sp>
      <p:sp>
        <p:nvSpPr>
          <p:cNvPr id="6" name="Slide Number Placeholder 5">
            <a:extLst>
              <a:ext uri="{FF2B5EF4-FFF2-40B4-BE49-F238E27FC236}">
                <a16:creationId xmlns:a16="http://schemas.microsoft.com/office/drawing/2014/main" id="{81218FA2-7176-6A4E-A417-F1227496905C}"/>
              </a:ext>
            </a:extLst>
          </p:cNvPr>
          <p:cNvSpPr>
            <a:spLocks noGrp="1"/>
          </p:cNvSpPr>
          <p:nvPr>
            <p:ph type="sldNum" sz="quarter" idx="12"/>
          </p:nvPr>
        </p:nvSpPr>
        <p:spPr/>
        <p:txBody>
          <a:bodyPr/>
          <a:lstStyle/>
          <a:p>
            <a:fld id="{4FA9E149-D6D1-4A86-9F00-929CE2A8D097}" type="slidenum">
              <a:rPr lang="en-US" smtClean="0"/>
              <a:t>8</a:t>
            </a:fld>
            <a:endParaRPr lang="en-US"/>
          </a:p>
        </p:txBody>
      </p:sp>
      <p:pic>
        <p:nvPicPr>
          <p:cNvPr id="13" name="Picture 12">
            <a:extLst>
              <a:ext uri="{FF2B5EF4-FFF2-40B4-BE49-F238E27FC236}">
                <a16:creationId xmlns:a16="http://schemas.microsoft.com/office/drawing/2014/main" id="{D629840B-913C-460E-885A-D97E82CFAF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395938" y="1043691"/>
            <a:ext cx="3988389" cy="2829770"/>
          </a:xfrm>
          <a:prstGeom prst="rect">
            <a:avLst/>
          </a:prstGeom>
        </p:spPr>
      </p:pic>
      <p:sp>
        <p:nvSpPr>
          <p:cNvPr id="14" name="Star: 5 Points 13">
            <a:extLst>
              <a:ext uri="{FF2B5EF4-FFF2-40B4-BE49-F238E27FC236}">
                <a16:creationId xmlns:a16="http://schemas.microsoft.com/office/drawing/2014/main" id="{1C0A75D4-0DE4-4ECF-8467-4498926FCBA4}"/>
              </a:ext>
            </a:extLst>
          </p:cNvPr>
          <p:cNvSpPr/>
          <p:nvPr/>
        </p:nvSpPr>
        <p:spPr bwMode="auto">
          <a:xfrm>
            <a:off x="6263503" y="2676476"/>
            <a:ext cx="431431" cy="428031"/>
          </a:xfrm>
          <a:prstGeom prst="star5">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17" name="Picture 16">
            <a:extLst>
              <a:ext uri="{FF2B5EF4-FFF2-40B4-BE49-F238E27FC236}">
                <a16:creationId xmlns:a16="http://schemas.microsoft.com/office/drawing/2014/main" id="{823AE458-04E4-40B1-AF82-F1F788E95D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85" y="1043691"/>
            <a:ext cx="4353490" cy="2829770"/>
          </a:xfrm>
          <a:prstGeom prst="rect">
            <a:avLst/>
          </a:prstGeom>
        </p:spPr>
      </p:pic>
      <p:pic>
        <p:nvPicPr>
          <p:cNvPr id="18" name="Picture 17">
            <a:extLst>
              <a:ext uri="{FF2B5EF4-FFF2-40B4-BE49-F238E27FC236}">
                <a16:creationId xmlns:a16="http://schemas.microsoft.com/office/drawing/2014/main" id="{3C6F358C-49E8-4C60-8759-000A40C8E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8493" y="692502"/>
            <a:ext cx="3349979" cy="3412964"/>
          </a:xfrm>
          <a:prstGeom prst="rect">
            <a:avLst/>
          </a:prstGeom>
        </p:spPr>
      </p:pic>
      <p:sp>
        <p:nvSpPr>
          <p:cNvPr id="3" name="Date Placeholder 2">
            <a:extLst>
              <a:ext uri="{FF2B5EF4-FFF2-40B4-BE49-F238E27FC236}">
                <a16:creationId xmlns:a16="http://schemas.microsoft.com/office/drawing/2014/main" id="{D7006F3B-0F79-B944-893C-9B7F8549E88E}"/>
              </a:ext>
            </a:extLst>
          </p:cNvPr>
          <p:cNvSpPr>
            <a:spLocks noGrp="1"/>
          </p:cNvSpPr>
          <p:nvPr>
            <p:ph type="dt" sz="half" idx="10"/>
          </p:nvPr>
        </p:nvSpPr>
        <p:spPr/>
        <p:txBody>
          <a:bodyPr/>
          <a:lstStyle/>
          <a:p>
            <a:r>
              <a:rPr lang="de-CH" sz="1050" dirty="0">
                <a:latin typeface="+mj-lt"/>
              </a:rPr>
              <a:t>June 09 2022</a:t>
            </a:r>
            <a:endParaRPr lang="en-US" sz="1050" dirty="0">
              <a:latin typeface="+mj-lt"/>
            </a:endParaRPr>
          </a:p>
        </p:txBody>
      </p:sp>
    </p:spTree>
    <p:extLst>
      <p:ext uri="{BB962C8B-B14F-4D97-AF65-F5344CB8AC3E}">
        <p14:creationId xmlns:p14="http://schemas.microsoft.com/office/powerpoint/2010/main" val="3564356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56C4CC-5B72-42B5-BAAE-831EEAE65778}"/>
              </a:ext>
            </a:extLst>
          </p:cNvPr>
          <p:cNvSpPr/>
          <p:nvPr/>
        </p:nvSpPr>
        <p:spPr>
          <a:xfrm>
            <a:off x="0" y="1514475"/>
            <a:ext cx="12192000" cy="1194445"/>
          </a:xfrm>
          <a:prstGeom prst="rect">
            <a:avLst/>
          </a:prstGeom>
          <a:solidFill>
            <a:srgbClr val="9AA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8AAC879-83D6-43B7-9FCD-414447CA6902}"/>
              </a:ext>
            </a:extLst>
          </p:cNvPr>
          <p:cNvSpPr txBox="1"/>
          <p:nvPr/>
        </p:nvSpPr>
        <p:spPr bwMode="auto">
          <a:xfrm>
            <a:off x="6744996" y="4140621"/>
            <a:ext cx="5287936" cy="1531510"/>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pPr>
              <a:lnSpc>
                <a:spcPct val="150000"/>
              </a:lnSpc>
            </a:pPr>
            <a:r>
              <a:rPr lang="en-GB" sz="1600" dirty="0">
                <a:solidFill>
                  <a:srgbClr val="006892"/>
                </a:solidFill>
              </a:rPr>
              <a:t>Procurement</a:t>
            </a:r>
          </a:p>
          <a:p>
            <a:pPr marL="285750" lvl="0" indent="-285750" algn="just">
              <a:lnSpc>
                <a:spcPct val="150000"/>
              </a:lnSpc>
              <a:buFont typeface="Arial" panose="020B0604020202020204" pitchFamily="34" charset="0"/>
              <a:buChar char="•"/>
            </a:pP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Contractor IT: Q2 2022</a:t>
            </a:r>
          </a:p>
          <a:p>
            <a:pPr marL="285750" lvl="0" indent="-285750" algn="just">
              <a:lnSpc>
                <a:spcPct val="150000"/>
              </a:lnSpc>
              <a:buFont typeface="Arial" panose="020B0604020202020204" pitchFamily="34" charset="0"/>
              <a:buChar char="•"/>
            </a:pPr>
            <a:r>
              <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rPr>
              <a:t>Contract: October 2022</a:t>
            </a:r>
          </a:p>
          <a:p>
            <a:pPr marL="285750" lvl="0" indent="-285750" algn="just">
              <a:lnSpc>
                <a:spcPct val="150000"/>
              </a:lnSpc>
              <a:buFont typeface="Arial" panose="020B0604020202020204" pitchFamily="34" charset="0"/>
              <a:buChar char="•"/>
            </a:pPr>
            <a:r>
              <a:rPr lang="en-GB" sz="1600" kern="1400" dirty="0">
                <a:solidFill>
                  <a:srgbClr val="006892"/>
                </a:solidFill>
                <a:ea typeface="Times New Roman" panose="02020603050405020304" pitchFamily="18" charset="0"/>
                <a:cs typeface="Times New Roman" panose="02020603050405020304" pitchFamily="18" charset="0"/>
              </a:rPr>
              <a:t>Works: Q4 2022 to Q4 2023</a:t>
            </a:r>
            <a:endParaRPr lang="en-GB" sz="1600" kern="1400" dirty="0">
              <a:solidFill>
                <a:srgbClr val="00689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0A5C6445-82E7-48AD-86CB-C0C992361FCE}"/>
              </a:ext>
            </a:extLst>
          </p:cNvPr>
          <p:cNvSpPr txBox="1"/>
          <p:nvPr/>
        </p:nvSpPr>
        <p:spPr bwMode="auto">
          <a:xfrm>
            <a:off x="653446" y="4178251"/>
            <a:ext cx="5328772" cy="1777731"/>
          </a:xfrm>
          <a:prstGeom prst="rect">
            <a:avLst/>
          </a:prstGeom>
          <a:noFill/>
        </p:spPr>
        <p:txBody>
          <a:bodyPr wrap="square" rtlCol="0">
            <a:spAutoFit/>
          </a:bodyPr>
          <a:lstStyle>
            <a:defPPr>
              <a:defRPr lang="en-US"/>
            </a:defPPr>
            <a:lvl1pPr>
              <a:defRPr sz="1400">
                <a:latin typeface="Calibri Light" panose="020F0302020204030204" pitchFamily="34" charset="0"/>
                <a:cs typeface="Calibri Light" panose="020F0302020204030204" pitchFamily="34" charset="0"/>
              </a:defRPr>
            </a:lvl1pPr>
          </a:lstStyle>
          <a:p>
            <a:r>
              <a:rPr lang="en-GB" sz="1600" dirty="0">
                <a:solidFill>
                  <a:srgbClr val="3E92C6"/>
                </a:solidFill>
              </a:rPr>
              <a:t>Base assumptions:</a:t>
            </a:r>
          </a:p>
          <a:p>
            <a:pPr marL="285750" indent="-285750">
              <a:lnSpc>
                <a:spcPct val="150000"/>
              </a:lnSpc>
              <a:buFont typeface="Arial" panose="020B0604020202020204" pitchFamily="34" charset="0"/>
              <a:buChar char="•"/>
            </a:pPr>
            <a:r>
              <a:rPr lang="en-GB" sz="1600" dirty="0"/>
              <a:t>315 m</a:t>
            </a:r>
            <a:r>
              <a:rPr lang="en-GB" sz="1600" baseline="30000" dirty="0"/>
              <a:t>2 </a:t>
            </a:r>
            <a:r>
              <a:rPr lang="en-GB" sz="1600" dirty="0"/>
              <a:t>extension and reconditioning of the Radioactive Waste Treatment Centre with offices and renovation of technical infrastructures</a:t>
            </a:r>
          </a:p>
          <a:p>
            <a:pPr marL="285750" indent="-285750">
              <a:lnSpc>
                <a:spcPct val="150000"/>
              </a:lnSpc>
              <a:buFont typeface="Arial" panose="020B0604020202020204" pitchFamily="34" charset="0"/>
              <a:buChar char="•"/>
            </a:pPr>
            <a:r>
              <a:rPr lang="en-GB" sz="1600" dirty="0"/>
              <a:t>Emphasis on sustainable design &amp; construction</a:t>
            </a:r>
          </a:p>
        </p:txBody>
      </p:sp>
      <p:sp>
        <p:nvSpPr>
          <p:cNvPr id="12" name="Title 6">
            <a:extLst>
              <a:ext uri="{FF2B5EF4-FFF2-40B4-BE49-F238E27FC236}">
                <a16:creationId xmlns:a16="http://schemas.microsoft.com/office/drawing/2014/main" id="{2CD751D9-433D-2D46-BD93-FEF458E73D54}"/>
              </a:ext>
            </a:extLst>
          </p:cNvPr>
          <p:cNvSpPr/>
          <p:nvPr/>
        </p:nvSpPr>
        <p:spPr bwMode="auto">
          <a:xfrm>
            <a:off x="245022" y="415330"/>
            <a:ext cx="11701956" cy="604781"/>
          </a:xfrm>
          <a:prstGeom prst="rect">
            <a:avLst/>
          </a:prstGeom>
          <a:noFill/>
        </p:spPr>
        <p:txBody>
          <a:bodyPr wrap="square" lIns="0" rIns="0" rtlCol="0">
            <a:noAutofit/>
          </a:bodyPr>
          <a:lst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a:lstStyle>
          <a:p>
            <a:r>
              <a:rPr lang="en-GB" sz="4000" spc="-300" dirty="0">
                <a:solidFill>
                  <a:schemeClr val="bg1">
                    <a:lumMod val="65000"/>
                  </a:schemeClr>
                </a:solidFill>
                <a:latin typeface="Franklin Gothic Heavy" panose="020B0903020102020204" pitchFamily="34" charset="0"/>
              </a:rPr>
              <a:t>B</a:t>
            </a:r>
            <a:r>
              <a:rPr lang="en-GB" sz="4000" spc="-300" dirty="0">
                <a:solidFill>
                  <a:srgbClr val="006892"/>
                </a:solidFill>
                <a:latin typeface="Franklin Gothic Heavy" panose="020B0903020102020204" pitchFamily="34" charset="0"/>
              </a:rPr>
              <a:t>184 </a:t>
            </a:r>
            <a:r>
              <a:rPr lang="en-GB" sz="4000" spc="-300" dirty="0">
                <a:solidFill>
                  <a:schemeClr val="bg1">
                    <a:lumMod val="65000"/>
                  </a:schemeClr>
                </a:solidFill>
                <a:latin typeface="Franklin Gothic Heavy" panose="020B0903020102020204" pitchFamily="34" charset="0"/>
              </a:rPr>
              <a:t>(MEYRIN)</a:t>
            </a:r>
          </a:p>
        </p:txBody>
      </p:sp>
      <p:sp>
        <p:nvSpPr>
          <p:cNvPr id="5" name="Footer Placeholder 4">
            <a:extLst>
              <a:ext uri="{FF2B5EF4-FFF2-40B4-BE49-F238E27FC236}">
                <a16:creationId xmlns:a16="http://schemas.microsoft.com/office/drawing/2014/main" id="{AAA7C44F-BDA1-4D44-8E26-60F5F59A0BD9}"/>
              </a:ext>
            </a:extLst>
          </p:cNvPr>
          <p:cNvSpPr>
            <a:spLocks noGrp="1"/>
          </p:cNvSpPr>
          <p:nvPr>
            <p:ph type="ftr" sz="quarter" idx="11"/>
          </p:nvPr>
        </p:nvSpPr>
        <p:spPr/>
        <p:txBody>
          <a:bodyPr/>
          <a:lstStyle/>
          <a:p>
            <a:r>
              <a:rPr lang="en-US" dirty="0"/>
              <a:t>Alejandro Martínez | CERN SCE Department</a:t>
            </a:r>
          </a:p>
        </p:txBody>
      </p:sp>
      <p:sp>
        <p:nvSpPr>
          <p:cNvPr id="6" name="Slide Number Placeholder 5">
            <a:extLst>
              <a:ext uri="{FF2B5EF4-FFF2-40B4-BE49-F238E27FC236}">
                <a16:creationId xmlns:a16="http://schemas.microsoft.com/office/drawing/2014/main" id="{81218FA2-7176-6A4E-A417-F1227496905C}"/>
              </a:ext>
            </a:extLst>
          </p:cNvPr>
          <p:cNvSpPr>
            <a:spLocks noGrp="1"/>
          </p:cNvSpPr>
          <p:nvPr>
            <p:ph type="sldNum" sz="quarter" idx="12"/>
          </p:nvPr>
        </p:nvSpPr>
        <p:spPr/>
        <p:txBody>
          <a:bodyPr/>
          <a:lstStyle/>
          <a:p>
            <a:fld id="{4FA9E149-D6D1-4A86-9F00-929CE2A8D097}" type="slidenum">
              <a:rPr lang="en-US" smtClean="0"/>
              <a:t>9</a:t>
            </a:fld>
            <a:endParaRPr lang="en-US"/>
          </a:p>
        </p:txBody>
      </p:sp>
      <p:pic>
        <p:nvPicPr>
          <p:cNvPr id="11" name="Picture 10" descr="A picture containing LEGO, toy&#10;&#10;Description automatically generated">
            <a:extLst>
              <a:ext uri="{FF2B5EF4-FFF2-40B4-BE49-F238E27FC236}">
                <a16:creationId xmlns:a16="http://schemas.microsoft.com/office/drawing/2014/main" id="{FCF25E26-7B54-4006-8761-2A7ABD833F1E}"/>
              </a:ext>
            </a:extLst>
          </p:cNvPr>
          <p:cNvPicPr/>
          <p:nvPr/>
        </p:nvPicPr>
        <p:blipFill>
          <a:blip r:embed="rId3"/>
          <a:stretch>
            <a:fillRect/>
          </a:stretch>
        </p:blipFill>
        <p:spPr>
          <a:xfrm>
            <a:off x="0" y="988630"/>
            <a:ext cx="3853543" cy="2791297"/>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3AAE45A9-EAD7-4EC1-904A-2111F1D8C5C3}"/>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33112" y="988630"/>
            <a:ext cx="3999820" cy="2791297"/>
          </a:xfrm>
          <a:prstGeom prst="rect">
            <a:avLst/>
          </a:prstGeom>
          <a:noFill/>
          <a:ln>
            <a:noFill/>
          </a:ln>
        </p:spPr>
      </p:pic>
      <p:pic>
        <p:nvPicPr>
          <p:cNvPr id="16" name="Picture 15" descr="A picture containing indoor&#10;&#10;Description automatically generated">
            <a:extLst>
              <a:ext uri="{FF2B5EF4-FFF2-40B4-BE49-F238E27FC236}">
                <a16:creationId xmlns:a16="http://schemas.microsoft.com/office/drawing/2014/main" id="{2C5DDA22-EF66-4CCC-8260-3EF8EEB75E4F}"/>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8600" y="971171"/>
            <a:ext cx="3715154" cy="2808756"/>
          </a:xfrm>
          <a:prstGeom prst="rect">
            <a:avLst/>
          </a:prstGeom>
          <a:noFill/>
          <a:ln>
            <a:noFill/>
          </a:ln>
        </p:spPr>
      </p:pic>
      <p:sp>
        <p:nvSpPr>
          <p:cNvPr id="3" name="Date Placeholder 2">
            <a:extLst>
              <a:ext uri="{FF2B5EF4-FFF2-40B4-BE49-F238E27FC236}">
                <a16:creationId xmlns:a16="http://schemas.microsoft.com/office/drawing/2014/main" id="{80AE982A-0CB7-9940-AB56-57B42274E62D}"/>
              </a:ext>
            </a:extLst>
          </p:cNvPr>
          <p:cNvSpPr>
            <a:spLocks noGrp="1"/>
          </p:cNvSpPr>
          <p:nvPr>
            <p:ph type="dt" sz="half" idx="10"/>
          </p:nvPr>
        </p:nvSpPr>
        <p:spPr/>
        <p:txBody>
          <a:bodyPr/>
          <a:lstStyle/>
          <a:p>
            <a:r>
              <a:rPr lang="de-CH" sz="1050" dirty="0">
                <a:latin typeface="+mj-lt"/>
              </a:rPr>
              <a:t>June 09 2022</a:t>
            </a:r>
            <a:endParaRPr lang="en-US" sz="1050" dirty="0">
              <a:latin typeface="+mj-lt"/>
            </a:endParaRPr>
          </a:p>
        </p:txBody>
      </p:sp>
      <p:sp>
        <p:nvSpPr>
          <p:cNvPr id="13" name="Star: 5 Points 13">
            <a:extLst>
              <a:ext uri="{FF2B5EF4-FFF2-40B4-BE49-F238E27FC236}">
                <a16:creationId xmlns:a16="http://schemas.microsoft.com/office/drawing/2014/main" id="{10A1D1BA-2596-764D-BD5A-AD03EC476C3C}"/>
              </a:ext>
            </a:extLst>
          </p:cNvPr>
          <p:cNvSpPr/>
          <p:nvPr/>
        </p:nvSpPr>
        <p:spPr bwMode="auto">
          <a:xfrm>
            <a:off x="5145903" y="2023567"/>
            <a:ext cx="431431" cy="428031"/>
          </a:xfrm>
          <a:prstGeom prst="star5">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Tree>
    <p:extLst>
      <p:ext uri="{BB962C8B-B14F-4D97-AF65-F5344CB8AC3E}">
        <p14:creationId xmlns:p14="http://schemas.microsoft.com/office/powerpoint/2010/main" val="3678855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11113</TotalTime>
  <Words>1694</Words>
  <Application>Microsoft Office PowerPoint</Application>
  <PresentationFormat>Widescreen</PresentationFormat>
  <Paragraphs>307</Paragraphs>
  <Slides>21</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 Black</vt:lpstr>
      <vt:lpstr>Calibri</vt:lpstr>
      <vt:lpstr>Calibri Light</vt:lpstr>
      <vt:lpstr>Calibri Light </vt:lpstr>
      <vt:lpstr>Courier New</vt:lpstr>
      <vt:lpstr>Franklin Gothic Heavy</vt:lpstr>
      <vt:lpstr>JUNAR</vt:lpstr>
      <vt:lpstr>Office Theme</vt:lpstr>
      <vt:lpstr>Industrial Opportunity Days 2022 Industrial opportunities in civil engineering at CERN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 Departmental Meeting 2021 hot season retreat</dc:title>
  <dc:subject/>
  <dc:creator>Emeline Dolmazon;Isabel Bejar Alonso</dc:creator>
  <cp:keywords/>
  <dc:description/>
  <cp:lastModifiedBy>Alejandro Martinez Selles</cp:lastModifiedBy>
  <cp:revision>336</cp:revision>
  <dcterms:created xsi:type="dcterms:W3CDTF">2021-09-10T09:15:44Z</dcterms:created>
  <dcterms:modified xsi:type="dcterms:W3CDTF">2022-06-08T13:15:52Z</dcterms:modified>
  <cp:category/>
</cp:coreProperties>
</file>